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s/slide1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11.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7.xml" ContentType="application/vnd.openxmlformats-officedocument.presentationml.tags+xml"/>
  <Override PartName="/ppt/tags/tag4.xml" ContentType="application/vnd.openxmlformats-officedocument.presentationml.tags+xml"/>
  <Override PartName="/ppt/tags/tag27.xml" ContentType="application/vnd.openxmlformats-officedocument.presentationml.tags+xml"/>
  <Override PartName="/ppt/tags/tag22.xml" ContentType="application/vnd.openxmlformats-officedocument.presentationml.tags+xml"/>
  <Override PartName="/ppt/tags/tag5.xml" ContentType="application/vnd.openxmlformats-officedocument.presentationml.tags+xml"/>
  <Override PartName="/ppt/tags/tag26.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5.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9.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ppt/tags/tag13.xml" ContentType="application/vnd.openxmlformats-officedocument.presentationml.tags+xml"/>
  <Override PartName="/ppt/tags/tag14.xml" ContentType="application/vnd.openxmlformats-officedocument.presentationml.tags+xml"/>
  <Override PartName="/docProps/app.xml" ContentType="application/vnd.openxmlformats-officedocument.extended-properties+xml"/>
  <Override PartName="/ppt/tags/tag15.xml" ContentType="application/vnd.openxmlformats-officedocument.presentationml.tags+xml"/>
  <Override PartName="/ppt/tags/tag16.xml" ContentType="application/vnd.openxmlformats-officedocument.presentationml.tags+xml"/>
  <Override PartName="/ppt/tags/tag18.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29.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20.xml" ContentType="application/vnd.openxmlformats-officedocument.presentationml.tags+xml"/>
  <Override PartName="/ppt/tags/tag10.xml" ContentType="application/vnd.openxmlformats-officedocument.presentationml.tags+xml"/>
  <Override PartName="/ppt/tags/tag19.xml" ContentType="application/vnd.openxmlformats-officedocument.presentationml.tags+xml"/>
  <Override PartName="/ppt/tags/tag2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8"/>
  </p:notesMasterIdLst>
  <p:sldIdLst>
    <p:sldId id="256" r:id="rId2"/>
    <p:sldId id="301" r:id="rId3"/>
    <p:sldId id="268" r:id="rId4"/>
    <p:sldId id="319" r:id="rId5"/>
    <p:sldId id="331" r:id="rId6"/>
    <p:sldId id="320" r:id="rId7"/>
    <p:sldId id="321" r:id="rId8"/>
    <p:sldId id="332" r:id="rId9"/>
    <p:sldId id="322" r:id="rId10"/>
    <p:sldId id="333" r:id="rId11"/>
    <p:sldId id="294" r:id="rId12"/>
    <p:sldId id="328" r:id="rId13"/>
    <p:sldId id="323" r:id="rId14"/>
    <p:sldId id="334" r:id="rId15"/>
    <p:sldId id="324" r:id="rId16"/>
    <p:sldId id="293" r:id="rId17"/>
    <p:sldId id="329" r:id="rId18"/>
    <p:sldId id="273" r:id="rId19"/>
    <p:sldId id="274" r:id="rId20"/>
    <p:sldId id="295" r:id="rId21"/>
    <p:sldId id="275" r:id="rId22"/>
    <p:sldId id="330" r:id="rId23"/>
    <p:sldId id="302" r:id="rId24"/>
    <p:sldId id="276" r:id="rId25"/>
    <p:sldId id="325" r:id="rId26"/>
    <p:sldId id="297" r:id="rId27"/>
    <p:sldId id="298" r:id="rId28"/>
    <p:sldId id="278" r:id="rId29"/>
    <p:sldId id="335" r:id="rId30"/>
    <p:sldId id="300" r:id="rId31"/>
    <p:sldId id="280" r:id="rId32"/>
    <p:sldId id="281" r:id="rId33"/>
    <p:sldId id="317" r:id="rId34"/>
    <p:sldId id="282" r:id="rId35"/>
    <p:sldId id="283" r:id="rId36"/>
    <p:sldId id="327" r:id="rId37"/>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BADC1"/>
    <a:srgbClr val="0000FF"/>
    <a:srgbClr val="F587D8"/>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665" autoAdjust="0"/>
    <p:restoredTop sz="86444" autoAdjust="0"/>
  </p:normalViewPr>
  <p:slideViewPr>
    <p:cSldViewPr>
      <p:cViewPr varScale="1">
        <p:scale>
          <a:sx n="56" d="100"/>
          <a:sy n="56" d="100"/>
        </p:scale>
        <p:origin x="240" y="664"/>
      </p:cViewPr>
      <p:guideLst>
        <p:guide orient="horz" pos="2160"/>
        <p:guide pos="2880"/>
      </p:guideLst>
    </p:cSldViewPr>
  </p:slideViewPr>
  <p:outlineViewPr>
    <p:cViewPr>
      <p:scale>
        <a:sx n="33" d="100"/>
        <a:sy n="33" d="100"/>
      </p:scale>
      <p:origin x="0" y="-2976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17‏/8‏/1443</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62817501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165647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2</a:t>
            </a:fld>
            <a:endParaRPr lang="ar-JO"/>
          </a:p>
        </p:txBody>
      </p:sp>
    </p:spTree>
    <p:extLst>
      <p:ext uri="{BB962C8B-B14F-4D97-AF65-F5344CB8AC3E}">
        <p14:creationId xmlns:p14="http://schemas.microsoft.com/office/powerpoint/2010/main" val="1277849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23</a:t>
            </a:fld>
            <a:endParaRPr lang="ar-JO"/>
          </a:p>
        </p:txBody>
      </p:sp>
    </p:spTree>
    <p:extLst>
      <p:ext uri="{BB962C8B-B14F-4D97-AF65-F5344CB8AC3E}">
        <p14:creationId xmlns:p14="http://schemas.microsoft.com/office/powerpoint/2010/main" val="197480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GB"/>
          </a:p>
        </p:txBody>
      </p:sp>
      <p:sp>
        <p:nvSpPr>
          <p:cNvPr id="4" name="Slide Number Placeholder 3"/>
          <p:cNvSpPr>
            <a:spLocks noGrp="1"/>
          </p:cNvSpPr>
          <p:nvPr>
            <p:ph type="sldNum" sz="quarter" idx="5"/>
          </p:nvPr>
        </p:nvSpPr>
        <p:spPr/>
        <p:txBody>
          <a:bodyPr/>
          <a:lstStyle/>
          <a:p>
            <a:fld id="{AA490BD6-D73F-4073-BD0D-8E5DF38D2D6E}" type="slidenum">
              <a:rPr lang="ar-JO" smtClean="0"/>
              <a:pPr/>
              <a:t>26</a:t>
            </a:fld>
            <a:endParaRPr lang="ar-JO"/>
          </a:p>
        </p:txBody>
      </p:sp>
    </p:spTree>
    <p:extLst>
      <p:ext uri="{BB962C8B-B14F-4D97-AF65-F5344CB8AC3E}">
        <p14:creationId xmlns:p14="http://schemas.microsoft.com/office/powerpoint/2010/main" val="74040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GB" dirty="0"/>
          </a:p>
        </p:txBody>
      </p:sp>
      <p:sp>
        <p:nvSpPr>
          <p:cNvPr id="4" name="Slide Number Placeholder 3"/>
          <p:cNvSpPr>
            <a:spLocks noGrp="1"/>
          </p:cNvSpPr>
          <p:nvPr>
            <p:ph type="sldNum" sz="quarter" idx="5"/>
          </p:nvPr>
        </p:nvSpPr>
        <p:spPr/>
        <p:txBody>
          <a:bodyPr/>
          <a:lstStyle/>
          <a:p>
            <a:fld id="{AA490BD6-D73F-4073-BD0D-8E5DF38D2D6E}" type="slidenum">
              <a:rPr lang="ar-JO" smtClean="0"/>
              <a:pPr/>
              <a:t>32</a:t>
            </a:fld>
            <a:endParaRPr lang="ar-JO"/>
          </a:p>
        </p:txBody>
      </p:sp>
    </p:spTree>
    <p:extLst>
      <p:ext uri="{BB962C8B-B14F-4D97-AF65-F5344CB8AC3E}">
        <p14:creationId xmlns:p14="http://schemas.microsoft.com/office/powerpoint/2010/main" val="187385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endParaRPr lang="en-GB"/>
          </a:p>
        </p:txBody>
      </p:sp>
      <p:sp>
        <p:nvSpPr>
          <p:cNvPr id="4" name="Slide Number Placeholder 3"/>
          <p:cNvSpPr>
            <a:spLocks noGrp="1"/>
          </p:cNvSpPr>
          <p:nvPr>
            <p:ph type="sldNum" sz="quarter" idx="5"/>
          </p:nvPr>
        </p:nvSpPr>
        <p:spPr/>
        <p:txBody>
          <a:bodyPr/>
          <a:lstStyle/>
          <a:p>
            <a:fld id="{AA490BD6-D73F-4073-BD0D-8E5DF38D2D6E}" type="slidenum">
              <a:rPr lang="ar-JO" smtClean="0"/>
              <a:pPr/>
              <a:t>36</a:t>
            </a:fld>
            <a:endParaRPr lang="ar-JO"/>
          </a:p>
        </p:txBody>
      </p:sp>
    </p:spTree>
    <p:extLst>
      <p:ext uri="{BB962C8B-B14F-4D97-AF65-F5344CB8AC3E}">
        <p14:creationId xmlns:p14="http://schemas.microsoft.com/office/powerpoint/2010/main" val="300036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17‏/8‏/1443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17‏/8‏/1443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17‏/8‏/1443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17‏/8‏/1443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17‏/8‏/1443</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17‏/8‏/1443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17‏/8‏/1443</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17‏/8‏/1443</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17‏/8‏/1443</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17‏/8‏/1443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17‏/8‏/1443</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17‏/8‏/1443</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gif"/><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9.tiff"/></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gif"/><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6.jpeg"/><Relationship Id="rId11" Type="http://schemas.openxmlformats.org/officeDocument/2006/relationships/hyperlink" Target="https://www.youtube.com/watch?v=6tRTgK19qtk" TargetMode="External"/><Relationship Id="rId5" Type="http://schemas.openxmlformats.org/officeDocument/2006/relationships/image" Target="../media/image15.jpeg"/><Relationship Id="rId10" Type="http://schemas.openxmlformats.org/officeDocument/2006/relationships/image" Target="../media/image21.png"/><Relationship Id="rId4" Type="http://schemas.openxmlformats.org/officeDocument/2006/relationships/image" Target="../media/image14.jpe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gif"/><Relationship Id="rId7"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9.tiff"/></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0.tif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gif"/></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gif"/><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50.tiff"/><Relationship Id="rId4" Type="http://schemas.openxmlformats.org/officeDocument/2006/relationships/image" Target="../media/image49.tiff"/></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1.gif"/></Relationships>
</file>

<file path=ppt/slides/_rels/slide3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61.jpeg"/><Relationship Id="rId4" Type="http://schemas.openxmlformats.org/officeDocument/2006/relationships/image" Target="../media/image1.gi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jpeg"/><Relationship Id="rId4" Type="http://schemas.openxmlformats.org/officeDocument/2006/relationships/image" Target="../media/image1.gif"/></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jpg"/><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s://www.youtube.com/watch?v=DiX5fPL4YGU" TargetMode="External"/><Relationship Id="rId5" Type="http://schemas.openxmlformats.org/officeDocument/2006/relationships/image" Target="../media/image9.tiff"/><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1.tif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142984"/>
            <a:ext cx="7772400" cy="1470025"/>
          </a:xfrm>
        </p:spPr>
        <p:txBody>
          <a:bodyPr>
            <a:normAutofit fontScale="90000"/>
          </a:bodyPr>
          <a:lstStyle/>
          <a:p>
            <a:pPr rtl="0"/>
            <a:r>
              <a:rPr lang="en-US" sz="6000" dirty="0">
                <a:solidFill>
                  <a:srgbClr val="C00000"/>
                </a:solidFill>
              </a:rPr>
              <a:t>Genomic DNA Extraction</a:t>
            </a:r>
            <a:endParaRPr lang="ar-JO" sz="6000" dirty="0">
              <a:solidFill>
                <a:srgbClr val="C00000"/>
              </a:solidFill>
            </a:endParaRPr>
          </a:p>
        </p:txBody>
      </p:sp>
      <p:sp>
        <p:nvSpPr>
          <p:cNvPr id="3" name="عنوان فرعي 2"/>
          <p:cNvSpPr>
            <a:spLocks noGrp="1"/>
          </p:cNvSpPr>
          <p:nvPr>
            <p:ph type="subTitle" idx="1"/>
          </p:nvPr>
        </p:nvSpPr>
        <p:spPr>
          <a:xfrm>
            <a:off x="500034" y="5176862"/>
            <a:ext cx="8643966" cy="1609724"/>
          </a:xfrm>
        </p:spPr>
        <p:txBody>
          <a:bodyPr>
            <a:normAutofit/>
          </a:bodyPr>
          <a:lstStyle/>
          <a:p>
            <a:pPr rtl="0"/>
            <a:r>
              <a:rPr lang="en-US" sz="2800" dirty="0">
                <a:solidFill>
                  <a:schemeClr val="tx1"/>
                </a:solidFill>
                <a:latin typeface="Arial" pitchFamily="34" charset="0"/>
                <a:cs typeface="Arial" pitchFamily="34" charset="0"/>
              </a:rPr>
              <a:t>Dr. </a:t>
            </a:r>
            <a:r>
              <a:rPr lang="en-US" sz="2800" dirty="0" err="1">
                <a:solidFill>
                  <a:schemeClr val="tx1"/>
                </a:solidFill>
                <a:latin typeface="Arial" pitchFamily="34" charset="0"/>
                <a:cs typeface="Arial" pitchFamily="34" charset="0"/>
              </a:rPr>
              <a:t>Nesrin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Mwafi</a:t>
            </a:r>
            <a:endParaRPr lang="en-US" sz="2800" dirty="0">
              <a:solidFill>
                <a:schemeClr val="tx1"/>
              </a:solidFill>
              <a:latin typeface="Arial" pitchFamily="34" charset="0"/>
              <a:cs typeface="Arial" pitchFamily="34" charset="0"/>
            </a:endParaRP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a:t>
            </a:r>
            <a:r>
              <a:rPr lang="en-US" sz="2800" dirty="0" err="1">
                <a:solidFill>
                  <a:schemeClr val="tx1"/>
                </a:solidFill>
                <a:latin typeface="Arial" pitchFamily="34" charset="0"/>
                <a:cs typeface="Arial" pitchFamily="34" charset="0"/>
              </a:rPr>
              <a:t>Mutah</a:t>
            </a:r>
            <a:r>
              <a:rPr lang="en-US" sz="2800" dirty="0">
                <a:solidFill>
                  <a:schemeClr val="tx1"/>
                </a:solidFill>
                <a:latin typeface="Arial" pitchFamily="34" charset="0"/>
                <a:cs typeface="Arial" pitchFamily="34" charset="0"/>
              </a:rPr>
              <a:t> University</a:t>
            </a:r>
          </a:p>
          <a:p>
            <a:pPr rtl="0">
              <a:lnSpc>
                <a:spcPct val="90000"/>
              </a:lnSpc>
            </a:pPr>
            <a:endParaRPr lang="ar-JO" dirty="0"/>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8" name="Picture 6" descr="Extracting DNA"/>
          <p:cNvPicPr>
            <a:picLocks noChangeAspect="1" noChangeArrowheads="1"/>
          </p:cNvPicPr>
          <p:nvPr/>
        </p:nvPicPr>
        <p:blipFill>
          <a:blip r:embed="rId4"/>
          <a:srcRect/>
          <a:stretch>
            <a:fillRect/>
          </a:stretch>
        </p:blipFill>
        <p:spPr bwMode="auto">
          <a:xfrm>
            <a:off x="2928926" y="2500306"/>
            <a:ext cx="3357586" cy="2438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151079"/>
    </mc:Choice>
    <mc:Fallback xmlns="">
      <p:transition spd="slow" advTm="1510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384"/>
            <a:ext cx="9144000" cy="1224136"/>
          </a:xfrm>
        </p:spPr>
        <p:txBody>
          <a:bodyPr>
            <a:normAutofit/>
          </a:bodyPr>
          <a:lstStyle/>
          <a:p>
            <a:pPr rtl="0"/>
            <a:r>
              <a:rPr lang="en-US" dirty="0">
                <a:solidFill>
                  <a:srgbClr val="C00000"/>
                </a:solidFill>
              </a:rPr>
              <a:t>Types of DNA</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412776"/>
            <a:ext cx="8615394" cy="6768752"/>
          </a:xfrm>
        </p:spPr>
        <p:txBody>
          <a:bodyPr>
            <a:noAutofit/>
          </a:bodyPr>
          <a:lstStyle/>
          <a:p>
            <a:pPr algn="l" rtl="0"/>
            <a:r>
              <a:rPr lang="en-US" sz="2400" dirty="0">
                <a:latin typeface="Arial" pitchFamily="34" charset="0"/>
                <a:cs typeface="Arial" pitchFamily="34" charset="0"/>
              </a:rPr>
              <a:t>Somatic cell (diploid) consists of 23 pairs of chromosomes (46 chromosomes) code for different 25,000 genes (duplicate, one copy from each parent) with total size of 600 million </a:t>
            </a:r>
            <a:r>
              <a:rPr lang="en-US" sz="2400" dirty="0" err="1">
                <a:latin typeface="Arial" pitchFamily="34" charset="0"/>
                <a:cs typeface="Arial" pitchFamily="34" charset="0"/>
              </a:rPr>
              <a:t>bp</a:t>
            </a:r>
            <a:endParaRPr lang="en-US" sz="2400" dirty="0">
              <a:latin typeface="Arial" pitchFamily="34" charset="0"/>
              <a:cs typeface="Arial" pitchFamily="34" charset="0"/>
            </a:endParaRPr>
          </a:p>
          <a:p>
            <a:pPr algn="l" rtl="0"/>
            <a:r>
              <a:rPr lang="en-US" sz="2400" dirty="0">
                <a:latin typeface="Arial" pitchFamily="34" charset="0"/>
                <a:cs typeface="Arial" pitchFamily="34" charset="0"/>
              </a:rPr>
              <a:t> In diploid cell, if DNA is laid out end to end, the total length will be approximately 2 meters</a:t>
            </a:r>
          </a:p>
          <a:p>
            <a:pPr marL="0" indent="0" algn="l" rtl="0">
              <a:buNone/>
            </a:pPr>
            <a:endParaRPr lang="en-US" sz="2400" dirty="0">
              <a:latin typeface="Arial" pitchFamily="34" charset="0"/>
              <a:cs typeface="Arial" pitchFamily="34" charset="0"/>
            </a:endParaRPr>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1224698407"/>
      </p:ext>
    </p:extLst>
  </p:cSld>
  <p:clrMapOvr>
    <a:masterClrMapping/>
  </p:clrMapOvr>
  <mc:AlternateContent xmlns:mc="http://schemas.openxmlformats.org/markup-compatibility/2006" xmlns:p14="http://schemas.microsoft.com/office/powerpoint/2010/main">
    <mc:Choice Requires="p14">
      <p:transition spd="slow" p14:dur="2000" advTm="451261"/>
    </mc:Choice>
    <mc:Fallback xmlns="">
      <p:transition spd="slow" advTm="451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Bacterial DNA</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Content Placeholder 9">
            <a:extLst>
              <a:ext uri="{FF2B5EF4-FFF2-40B4-BE49-F238E27FC236}">
                <a16:creationId xmlns:a16="http://schemas.microsoft.com/office/drawing/2014/main" id="{52D0A984-CBBB-0348-9B06-6A0BE4E74F0F}"/>
              </a:ext>
            </a:extLst>
          </p:cNvPr>
          <p:cNvSpPr>
            <a:spLocks noGrp="1"/>
          </p:cNvSpPr>
          <p:nvPr>
            <p:ph idx="1"/>
          </p:nvPr>
        </p:nvSpPr>
        <p:spPr>
          <a:xfrm>
            <a:off x="490324" y="1268760"/>
            <a:ext cx="8582270" cy="6048672"/>
          </a:xfrm>
        </p:spPr>
        <p:txBody>
          <a:bodyPr/>
          <a:lstStyle/>
          <a:p>
            <a:pPr algn="l" rtl="0"/>
            <a:r>
              <a:rPr lang="en-US" sz="2800" dirty="0">
                <a:latin typeface="Arial" pitchFamily="34" charset="0"/>
                <a:cs typeface="Arial" pitchFamily="34" charset="0"/>
              </a:rPr>
              <a:t>In prokaryotes like bacterial cells, there are a single circular chromosome (bacterial DNA) found in the cytoplasm (with size of 5 million </a:t>
            </a:r>
            <a:r>
              <a:rPr lang="en-US" sz="2800" dirty="0" err="1">
                <a:latin typeface="Arial" pitchFamily="34" charset="0"/>
                <a:cs typeface="Arial" pitchFamily="34" charset="0"/>
              </a:rPr>
              <a:t>bp</a:t>
            </a:r>
            <a:r>
              <a:rPr lang="en-US" sz="2800" dirty="0">
                <a:latin typeface="Arial" pitchFamily="34" charset="0"/>
                <a:cs typeface="Arial" pitchFamily="34" charset="0"/>
              </a:rPr>
              <a:t>) </a:t>
            </a:r>
          </a:p>
          <a:p>
            <a:pPr algn="l" rtl="0"/>
            <a:r>
              <a:rPr lang="en-US" sz="2800" dirty="0">
                <a:latin typeface="Arial" pitchFamily="34" charset="0"/>
                <a:cs typeface="Arial" pitchFamily="34" charset="0"/>
              </a:rPr>
              <a:t>Extrachromosomal DNA called plasmid also found in the cytoplasm:</a:t>
            </a:r>
          </a:p>
          <a:p>
            <a:pPr marL="514350" indent="-514350" algn="l" rtl="0">
              <a:buFont typeface="+mj-lt"/>
              <a:buAutoNum type="arabicPeriod"/>
            </a:pPr>
            <a:r>
              <a:rPr lang="en-US" sz="2800" dirty="0">
                <a:latin typeface="Arial" pitchFamily="34" charset="0"/>
                <a:cs typeface="Arial" pitchFamily="34" charset="0"/>
              </a:rPr>
              <a:t>Small circular dsDNA</a:t>
            </a:r>
          </a:p>
          <a:p>
            <a:pPr marL="514350" indent="-514350" algn="l" rtl="0">
              <a:buFont typeface="+mj-lt"/>
              <a:buAutoNum type="arabicPeriod"/>
            </a:pPr>
            <a:r>
              <a:rPr lang="en-US" sz="2800" dirty="0">
                <a:latin typeface="Arial" pitchFamily="34" charset="0"/>
                <a:cs typeface="Arial" pitchFamily="34" charset="0"/>
              </a:rPr>
              <a:t>Replicate independently of chromosomal DNA</a:t>
            </a:r>
          </a:p>
          <a:p>
            <a:pPr marL="514350" indent="-514350" algn="l" rtl="0">
              <a:buFont typeface="+mj-lt"/>
              <a:buAutoNum type="arabicPeriod"/>
            </a:pPr>
            <a:r>
              <a:rPr lang="en-US" sz="2800" dirty="0">
                <a:latin typeface="Arial" pitchFamily="34" charset="0"/>
                <a:cs typeface="Arial" pitchFamily="34" charset="0"/>
              </a:rPr>
              <a:t>Hundred of copies of                                      single plasmid</a:t>
            </a:r>
          </a:p>
          <a:p>
            <a:pPr marL="514350" indent="-514350" algn="l" rtl="0">
              <a:buFont typeface="+mj-lt"/>
              <a:buAutoNum type="arabicPeriod"/>
            </a:pPr>
            <a:r>
              <a:rPr lang="en-US" sz="2800" dirty="0">
                <a:latin typeface="Arial" pitchFamily="34" charset="0"/>
                <a:cs typeface="Arial" pitchFamily="34" charset="0"/>
              </a:rPr>
              <a:t>Synthetically modified                                      plasmids are used as                                          vectors                                 </a:t>
            </a:r>
          </a:p>
          <a:p>
            <a:pPr marL="0" indent="0" algn="l" rtl="0">
              <a:buNone/>
            </a:pPr>
            <a:endParaRPr lang="en-US" sz="2800" dirty="0">
              <a:latin typeface="Arial" pitchFamily="34" charset="0"/>
              <a:cs typeface="Arial" pitchFamily="34" charset="0"/>
            </a:endParaRPr>
          </a:p>
          <a:p>
            <a:pPr marL="342900" indent="-342900" algn="l" defTabSz="914400" rtl="0" eaLnBrk="1" latinLnBrk="0" hangingPunct="1">
              <a:spcBef>
                <a:spcPct val="20000"/>
              </a:spcBef>
              <a:buFont typeface="Arial" pitchFamily="34" charset="0"/>
              <a:buChar char="•"/>
            </a:pPr>
            <a:endParaRPr lang="en-GB" dirty="0"/>
          </a:p>
        </p:txBody>
      </p:sp>
      <p:pic>
        <p:nvPicPr>
          <p:cNvPr id="19" name="Picture 7" descr="http://upload.wikimedia.org/wikipedia/commons/thumb/c/cf/Plasmid_%28english%29.svg/300px-Plasmid_%28english%29.svg.png">
            <a:extLst>
              <a:ext uri="{FF2B5EF4-FFF2-40B4-BE49-F238E27FC236}">
                <a16:creationId xmlns:a16="http://schemas.microsoft.com/office/drawing/2014/main" id="{34EFE984-0E65-E640-AB9B-B7F7F9FE1B79}"/>
              </a:ext>
            </a:extLst>
          </p:cNvPr>
          <p:cNvPicPr>
            <a:picLocks noChangeAspect="1" noChangeArrowheads="1"/>
          </p:cNvPicPr>
          <p:nvPr/>
        </p:nvPicPr>
        <p:blipFill>
          <a:blip r:embed="rId4"/>
          <a:srcRect/>
          <a:stretch>
            <a:fillRect/>
          </a:stretch>
        </p:blipFill>
        <p:spPr bwMode="auto">
          <a:xfrm>
            <a:off x="4780283" y="4725144"/>
            <a:ext cx="4176464" cy="1962940"/>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0417"/>
    </mc:Choice>
    <mc:Fallback xmlns="">
      <p:transition spd="slow" advTm="35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Isolation from Various Samples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428736"/>
            <a:ext cx="8686800" cy="5429264"/>
          </a:xfrm>
        </p:spPr>
        <p:txBody>
          <a:bodyPr>
            <a:normAutofit/>
          </a:bodyPr>
          <a:lstStyle/>
          <a:p>
            <a:pPr algn="l" rtl="0"/>
            <a:r>
              <a:rPr lang="en-US" sz="2800" dirty="0">
                <a:latin typeface="Arial" pitchFamily="34" charset="0"/>
                <a:cs typeface="Arial" pitchFamily="34" charset="0"/>
              </a:rPr>
              <a:t>DNA can be extracted from variety of samples:</a:t>
            </a:r>
          </a:p>
          <a:p>
            <a:pPr algn="l" rtl="0">
              <a:buNone/>
            </a:pPr>
            <a:endParaRPr lang="en-US" sz="600" dirty="0">
              <a:latin typeface="Arial" pitchFamily="34" charset="0"/>
              <a:cs typeface="Arial" pitchFamily="34" charset="0"/>
            </a:endParaRPr>
          </a:p>
          <a:p>
            <a:pPr marL="2686050" lvl="5" indent="-514350" algn="l" rtl="0">
              <a:buFont typeface="+mj-lt"/>
              <a:buAutoNum type="arabicPeriod"/>
            </a:pPr>
            <a:r>
              <a:rPr lang="en-US" sz="3200" b="1" dirty="0">
                <a:solidFill>
                  <a:schemeClr val="tx2"/>
                </a:solidFill>
                <a:latin typeface="Arial" pitchFamily="34" charset="0"/>
                <a:cs typeface="Arial" pitchFamily="34" charset="0"/>
              </a:rPr>
              <a:t>Human Samples</a:t>
            </a:r>
          </a:p>
          <a:p>
            <a:pPr marL="914400" lvl="1" indent="-514350" algn="l" rtl="0">
              <a:buNone/>
            </a:pPr>
            <a:endParaRPr lang="en-US" sz="2400" dirty="0">
              <a:latin typeface="Arial" pitchFamily="34" charset="0"/>
              <a:cs typeface="Arial" pitchFamily="34" charset="0"/>
            </a:endParaRPr>
          </a:p>
        </p:txBody>
      </p:sp>
      <p:grpSp>
        <p:nvGrpSpPr>
          <p:cNvPr id="15" name="مجموعة 14"/>
          <p:cNvGrpSpPr/>
          <p:nvPr/>
        </p:nvGrpSpPr>
        <p:grpSpPr>
          <a:xfrm>
            <a:off x="3995936" y="2928934"/>
            <a:ext cx="1619248" cy="1512340"/>
            <a:chOff x="4238636" y="2928934"/>
            <a:chExt cx="1619248" cy="1512340"/>
          </a:xfrm>
        </p:grpSpPr>
        <p:pic>
          <p:nvPicPr>
            <p:cNvPr id="9" name="Picture 6" descr="showcase.par.54539.image.0.0.1"/>
            <p:cNvPicPr>
              <a:picLocks noChangeAspect="1" noChangeArrowheads="1"/>
            </p:cNvPicPr>
            <p:nvPr/>
          </p:nvPicPr>
          <p:blipFill>
            <a:blip r:embed="rId4"/>
            <a:srcRect/>
            <a:stretch>
              <a:fillRect/>
            </a:stretch>
          </p:blipFill>
          <p:spPr bwMode="auto">
            <a:xfrm>
              <a:off x="4238636" y="2928934"/>
              <a:ext cx="1619248" cy="1214436"/>
            </a:xfrm>
            <a:prstGeom prst="rect">
              <a:avLst/>
            </a:prstGeom>
            <a:noFill/>
          </p:spPr>
        </p:pic>
        <p:sp>
          <p:nvSpPr>
            <p:cNvPr id="14" name="مربع نص 13"/>
            <p:cNvSpPr txBox="1"/>
            <p:nvPr/>
          </p:nvSpPr>
          <p:spPr>
            <a:xfrm>
              <a:off x="4643446" y="4071942"/>
              <a:ext cx="867545" cy="369332"/>
            </a:xfrm>
            <a:prstGeom prst="rect">
              <a:avLst/>
            </a:prstGeom>
            <a:noFill/>
          </p:spPr>
          <p:txBody>
            <a:bodyPr wrap="none" rtlCol="0">
              <a:spAutoFit/>
            </a:bodyPr>
            <a:lstStyle/>
            <a:p>
              <a:r>
                <a:rPr lang="en-US" b="1" dirty="0"/>
                <a:t>Tissues</a:t>
              </a:r>
              <a:endParaRPr lang="en-GB" b="1" dirty="0"/>
            </a:p>
          </p:txBody>
        </p:sp>
      </p:grpSp>
      <p:grpSp>
        <p:nvGrpSpPr>
          <p:cNvPr id="17" name="مجموعة 16"/>
          <p:cNvGrpSpPr/>
          <p:nvPr/>
        </p:nvGrpSpPr>
        <p:grpSpPr>
          <a:xfrm>
            <a:off x="714348" y="5148274"/>
            <a:ext cx="1905000" cy="1760550"/>
            <a:chOff x="714348" y="5072074"/>
            <a:chExt cx="1905000" cy="1760550"/>
          </a:xfrm>
        </p:grpSpPr>
        <p:pic>
          <p:nvPicPr>
            <p:cNvPr id="10" name="Picture 8" descr="showcase.par.27579.image.0.0.1"/>
            <p:cNvPicPr>
              <a:picLocks noChangeAspect="1" noChangeArrowheads="1"/>
            </p:cNvPicPr>
            <p:nvPr/>
          </p:nvPicPr>
          <p:blipFill>
            <a:blip r:embed="rId5"/>
            <a:srcRect/>
            <a:stretch>
              <a:fillRect/>
            </a:stretch>
          </p:blipFill>
          <p:spPr bwMode="auto">
            <a:xfrm>
              <a:off x="714348" y="5072074"/>
              <a:ext cx="1905000" cy="1428750"/>
            </a:xfrm>
            <a:prstGeom prst="rect">
              <a:avLst/>
            </a:prstGeom>
            <a:noFill/>
          </p:spPr>
        </p:pic>
        <p:sp>
          <p:nvSpPr>
            <p:cNvPr id="16" name="مربع نص 15"/>
            <p:cNvSpPr txBox="1"/>
            <p:nvPr/>
          </p:nvSpPr>
          <p:spPr>
            <a:xfrm>
              <a:off x="1306490" y="6463292"/>
              <a:ext cx="625492" cy="369332"/>
            </a:xfrm>
            <a:prstGeom prst="rect">
              <a:avLst/>
            </a:prstGeom>
            <a:noFill/>
          </p:spPr>
          <p:txBody>
            <a:bodyPr wrap="none" rtlCol="0">
              <a:spAutoFit/>
            </a:bodyPr>
            <a:lstStyle/>
            <a:p>
              <a:r>
                <a:rPr lang="en-US" b="1" dirty="0"/>
                <a:t>Cells</a:t>
              </a:r>
              <a:endParaRPr lang="en-GB" b="1" dirty="0"/>
            </a:p>
          </p:txBody>
        </p:sp>
      </p:grpSp>
      <p:grpSp>
        <p:nvGrpSpPr>
          <p:cNvPr id="19" name="مجموعة 18"/>
          <p:cNvGrpSpPr/>
          <p:nvPr/>
        </p:nvGrpSpPr>
        <p:grpSpPr>
          <a:xfrm>
            <a:off x="3651306" y="4500570"/>
            <a:ext cx="1928806" cy="2273772"/>
            <a:chOff x="3786202" y="4604890"/>
            <a:chExt cx="1928806" cy="2273772"/>
          </a:xfrm>
        </p:grpSpPr>
        <p:pic>
          <p:nvPicPr>
            <p:cNvPr id="11" name="Picture 18" descr="https://www.dnalabsindia.com/images/mouth_swab.jpg"/>
            <p:cNvPicPr>
              <a:picLocks noChangeAspect="1" noChangeArrowheads="1"/>
            </p:cNvPicPr>
            <p:nvPr/>
          </p:nvPicPr>
          <p:blipFill>
            <a:blip r:embed="rId6"/>
            <a:srcRect/>
            <a:stretch>
              <a:fillRect/>
            </a:stretch>
          </p:blipFill>
          <p:spPr bwMode="auto">
            <a:xfrm>
              <a:off x="3786202" y="4604890"/>
              <a:ext cx="1928806" cy="1967382"/>
            </a:xfrm>
            <a:prstGeom prst="rect">
              <a:avLst/>
            </a:prstGeom>
            <a:noFill/>
          </p:spPr>
        </p:pic>
        <p:sp>
          <p:nvSpPr>
            <p:cNvPr id="18" name="مربع نص 17"/>
            <p:cNvSpPr txBox="1"/>
            <p:nvPr/>
          </p:nvSpPr>
          <p:spPr>
            <a:xfrm>
              <a:off x="4000496" y="6509330"/>
              <a:ext cx="1348254" cy="369332"/>
            </a:xfrm>
            <a:prstGeom prst="rect">
              <a:avLst/>
            </a:prstGeom>
            <a:noFill/>
          </p:spPr>
          <p:txBody>
            <a:bodyPr wrap="none" rtlCol="0">
              <a:spAutoFit/>
            </a:bodyPr>
            <a:lstStyle/>
            <a:p>
              <a:r>
                <a:rPr lang="en-US" b="1" dirty="0"/>
                <a:t>Buccal swab</a:t>
              </a:r>
              <a:endParaRPr lang="en-GB" b="1" dirty="0"/>
            </a:p>
          </p:txBody>
        </p:sp>
      </p:grpSp>
      <p:grpSp>
        <p:nvGrpSpPr>
          <p:cNvPr id="21" name="مجموعة 20"/>
          <p:cNvGrpSpPr/>
          <p:nvPr/>
        </p:nvGrpSpPr>
        <p:grpSpPr>
          <a:xfrm>
            <a:off x="1038218" y="2995610"/>
            <a:ext cx="2533650" cy="2101864"/>
            <a:chOff x="1038218" y="2995610"/>
            <a:chExt cx="2533650" cy="2101864"/>
          </a:xfrm>
        </p:grpSpPr>
        <p:pic>
          <p:nvPicPr>
            <p:cNvPr id="12" name="Picture 8" descr="نتيجة بحث الصور عن ‪forensic DNA extraction‬‏"/>
            <p:cNvPicPr>
              <a:picLocks noChangeAspect="1" noChangeArrowheads="1"/>
            </p:cNvPicPr>
            <p:nvPr/>
          </p:nvPicPr>
          <p:blipFill>
            <a:blip r:embed="rId7"/>
            <a:srcRect/>
            <a:stretch>
              <a:fillRect/>
            </a:stretch>
          </p:blipFill>
          <p:spPr bwMode="auto">
            <a:xfrm>
              <a:off x="1038218" y="2995610"/>
              <a:ext cx="2533650" cy="1809751"/>
            </a:xfrm>
            <a:prstGeom prst="rect">
              <a:avLst/>
            </a:prstGeom>
            <a:noFill/>
          </p:spPr>
        </p:pic>
        <p:sp>
          <p:nvSpPr>
            <p:cNvPr id="20" name="مربع نص 19"/>
            <p:cNvSpPr txBox="1"/>
            <p:nvPr/>
          </p:nvSpPr>
          <p:spPr>
            <a:xfrm>
              <a:off x="1269377" y="4728142"/>
              <a:ext cx="1730987" cy="369332"/>
            </a:xfrm>
            <a:prstGeom prst="rect">
              <a:avLst/>
            </a:prstGeom>
            <a:noFill/>
          </p:spPr>
          <p:txBody>
            <a:bodyPr wrap="none" rtlCol="0">
              <a:spAutoFit/>
            </a:bodyPr>
            <a:lstStyle/>
            <a:p>
              <a:r>
                <a:rPr lang="en-US" b="1" dirty="0"/>
                <a:t>Forensic Sample</a:t>
              </a:r>
              <a:endParaRPr lang="en-GB" b="1" dirty="0"/>
            </a:p>
          </p:txBody>
        </p:sp>
      </p:grpSp>
      <p:grpSp>
        <p:nvGrpSpPr>
          <p:cNvPr id="23" name="مجموعة 22"/>
          <p:cNvGrpSpPr/>
          <p:nvPr/>
        </p:nvGrpSpPr>
        <p:grpSpPr>
          <a:xfrm>
            <a:off x="5652860" y="3501008"/>
            <a:ext cx="2231508" cy="1495658"/>
            <a:chOff x="6230410" y="4857760"/>
            <a:chExt cx="2470857" cy="1738763"/>
          </a:xfrm>
        </p:grpSpPr>
        <p:pic>
          <p:nvPicPr>
            <p:cNvPr id="13" name="Picture 12" descr="http://www.orlandofamilymagazine.com/wp-content/uploads/2012/06/GeneticTesting_feature-300x205.jpg"/>
            <p:cNvPicPr>
              <a:picLocks noChangeAspect="1" noChangeArrowheads="1"/>
            </p:cNvPicPr>
            <p:nvPr/>
          </p:nvPicPr>
          <p:blipFill>
            <a:blip r:embed="rId8"/>
            <a:srcRect/>
            <a:stretch>
              <a:fillRect/>
            </a:stretch>
          </p:blipFill>
          <p:spPr bwMode="auto">
            <a:xfrm>
              <a:off x="6429388" y="4857760"/>
              <a:ext cx="2000264" cy="1366847"/>
            </a:xfrm>
            <a:prstGeom prst="rect">
              <a:avLst/>
            </a:prstGeom>
            <a:noFill/>
          </p:spPr>
        </p:pic>
        <p:sp>
          <p:nvSpPr>
            <p:cNvPr id="22" name="مربع نص 21"/>
            <p:cNvSpPr txBox="1"/>
            <p:nvPr/>
          </p:nvSpPr>
          <p:spPr>
            <a:xfrm>
              <a:off x="6230410" y="6202940"/>
              <a:ext cx="2470857" cy="393583"/>
            </a:xfrm>
            <a:prstGeom prst="rect">
              <a:avLst/>
            </a:prstGeom>
            <a:noFill/>
          </p:spPr>
          <p:txBody>
            <a:bodyPr wrap="none" rtlCol="0">
              <a:spAutoFit/>
            </a:bodyPr>
            <a:lstStyle/>
            <a:p>
              <a:r>
                <a:rPr lang="en-US" sz="1600" b="1" dirty="0"/>
                <a:t>Prenatal genetic testing </a:t>
              </a:r>
              <a:endParaRPr lang="en-GB" sz="1600" b="1" dirty="0"/>
            </a:p>
          </p:txBody>
        </p:sp>
      </p:grpSp>
    </p:spTree>
    <p:custDataLst>
      <p:tags r:id="rId1"/>
    </p:custDataLst>
    <p:extLst>
      <p:ext uri="{BB962C8B-B14F-4D97-AF65-F5344CB8AC3E}">
        <p14:creationId xmlns:p14="http://schemas.microsoft.com/office/powerpoint/2010/main" val="1095982713"/>
      </p:ext>
    </p:extLst>
  </p:cSld>
  <p:clrMapOvr>
    <a:masterClrMapping/>
  </p:clrMapOvr>
  <mc:AlternateContent xmlns:mc="http://schemas.openxmlformats.org/markup-compatibility/2006" xmlns:p14="http://schemas.microsoft.com/office/powerpoint/2010/main">
    <mc:Choice Requires="p14">
      <p:transition spd="slow" p14:dur="2000" advTm="190037"/>
    </mc:Choice>
    <mc:Fallback xmlns="">
      <p:transition spd="slow" advTm="1900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Human Samples</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Content Placeholder 9">
            <a:extLst>
              <a:ext uri="{FF2B5EF4-FFF2-40B4-BE49-F238E27FC236}">
                <a16:creationId xmlns:a16="http://schemas.microsoft.com/office/drawing/2014/main" id="{52D0A984-CBBB-0348-9B06-6A0BE4E74F0F}"/>
              </a:ext>
            </a:extLst>
          </p:cNvPr>
          <p:cNvSpPr>
            <a:spLocks noGrp="1"/>
          </p:cNvSpPr>
          <p:nvPr>
            <p:ph idx="1"/>
          </p:nvPr>
        </p:nvSpPr>
        <p:spPr>
          <a:xfrm>
            <a:off x="490324" y="980728"/>
            <a:ext cx="8582270" cy="6048672"/>
          </a:xfrm>
        </p:spPr>
        <p:txBody>
          <a:bodyPr/>
          <a:lstStyle/>
          <a:p>
            <a:pPr algn="l" rtl="0"/>
            <a:r>
              <a:rPr lang="en-US" sz="2800" dirty="0">
                <a:latin typeface="Arial" pitchFamily="34" charset="0"/>
                <a:cs typeface="Arial" pitchFamily="34" charset="0"/>
              </a:rPr>
              <a:t>Genomic material can be extracted from      different human samples like cells or tissues (extraction from the liver tissue is easier than brain tissue depending on the biochemical nature of that tissue)</a:t>
            </a:r>
          </a:p>
          <a:p>
            <a:pPr algn="l" rtl="0"/>
            <a:r>
              <a:rPr lang="en-US" sz="2800" dirty="0">
                <a:latin typeface="Arial" pitchFamily="34" charset="0"/>
                <a:cs typeface="Arial" pitchFamily="34" charset="0"/>
              </a:rPr>
              <a:t>Buccal swab (cheek cells) is the most convenient and easiest way (non-invasive) because squamous epithelial cells divide                          every 24 hours</a:t>
            </a:r>
          </a:p>
          <a:p>
            <a:pPr algn="l" rtl="0"/>
            <a:r>
              <a:rPr lang="en-US" sz="2800" dirty="0">
                <a:latin typeface="Arial" pitchFamily="34" charset="0"/>
                <a:cs typeface="Arial" pitchFamily="34" charset="0"/>
              </a:rPr>
              <a:t>Fetal sample: cells of the                                                 placenta (in late first trimester)                                or from amniotic fluid                                                (in second trimester)</a:t>
            </a:r>
          </a:p>
          <a:p>
            <a:pPr marL="342900" indent="-342900" algn="l" defTabSz="914400" rtl="0" eaLnBrk="1" latinLnBrk="0" hangingPunct="1">
              <a:spcBef>
                <a:spcPct val="20000"/>
              </a:spcBef>
              <a:buFont typeface="Arial" pitchFamily="34" charset="0"/>
              <a:buChar char="•"/>
            </a:pPr>
            <a:endParaRPr lang="en-GB" dirty="0"/>
          </a:p>
        </p:txBody>
      </p:sp>
      <p:pic>
        <p:nvPicPr>
          <p:cNvPr id="3" name="Picture 2">
            <a:extLst>
              <a:ext uri="{FF2B5EF4-FFF2-40B4-BE49-F238E27FC236}">
                <a16:creationId xmlns:a16="http://schemas.microsoft.com/office/drawing/2014/main" id="{2C4B72A6-C33B-A84F-ADD8-867EAD9D8116}"/>
              </a:ext>
            </a:extLst>
          </p:cNvPr>
          <p:cNvPicPr>
            <a:picLocks noChangeAspect="1"/>
          </p:cNvPicPr>
          <p:nvPr/>
        </p:nvPicPr>
        <p:blipFill>
          <a:blip r:embed="rId4"/>
          <a:stretch>
            <a:fillRect/>
          </a:stretch>
        </p:blipFill>
        <p:spPr>
          <a:xfrm>
            <a:off x="6444208" y="4405775"/>
            <a:ext cx="2628386" cy="2479610"/>
          </a:xfrm>
          <a:prstGeom prst="rect">
            <a:avLst/>
          </a:prstGeom>
        </p:spPr>
      </p:pic>
    </p:spTree>
    <p:custDataLst>
      <p:tags r:id="rId1"/>
    </p:custDataLst>
    <p:extLst>
      <p:ext uri="{BB962C8B-B14F-4D97-AF65-F5344CB8AC3E}">
        <p14:creationId xmlns:p14="http://schemas.microsoft.com/office/powerpoint/2010/main" val="2998239895"/>
      </p:ext>
    </p:extLst>
  </p:cSld>
  <p:clrMapOvr>
    <a:masterClrMapping/>
  </p:clrMapOvr>
  <mc:AlternateContent xmlns:mc="http://schemas.openxmlformats.org/markup-compatibility/2006" xmlns:p14="http://schemas.microsoft.com/office/powerpoint/2010/main">
    <mc:Choice Requires="p14">
      <p:transition spd="slow" p14:dur="2000" advTm="350417"/>
    </mc:Choice>
    <mc:Fallback xmlns="">
      <p:transition spd="slow" advTm="35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linds(horizontal)">
                                      <p:cBhvr>
                                        <p:cTn id="7" dur="500"/>
                                        <p:tgtEl>
                                          <p:spTgt spid="10">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Isolation from Various Samples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428736"/>
            <a:ext cx="8686800" cy="5429264"/>
          </a:xfrm>
        </p:spPr>
        <p:txBody>
          <a:bodyPr>
            <a:normAutofit/>
          </a:bodyPr>
          <a:lstStyle/>
          <a:p>
            <a:pPr algn="l" rtl="0"/>
            <a:r>
              <a:rPr lang="en-US" sz="2800" dirty="0">
                <a:latin typeface="Arial" pitchFamily="34" charset="0"/>
                <a:cs typeface="Arial" pitchFamily="34" charset="0"/>
              </a:rPr>
              <a:t>DNA can be extracted from variety of samples:</a:t>
            </a:r>
          </a:p>
          <a:p>
            <a:pPr algn="l" rtl="0">
              <a:buNone/>
            </a:pPr>
            <a:endParaRPr lang="en-US" sz="600" dirty="0">
              <a:latin typeface="Arial" pitchFamily="34" charset="0"/>
              <a:cs typeface="Arial" pitchFamily="34" charset="0"/>
            </a:endParaRPr>
          </a:p>
          <a:p>
            <a:pPr marL="2686050" lvl="5" indent="-514350" algn="l" rtl="0">
              <a:buFont typeface="+mj-lt"/>
              <a:buAutoNum type="arabicPeriod"/>
            </a:pPr>
            <a:r>
              <a:rPr lang="en-US" sz="3200" b="1" dirty="0">
                <a:solidFill>
                  <a:schemeClr val="tx2"/>
                </a:solidFill>
                <a:latin typeface="Arial" pitchFamily="34" charset="0"/>
                <a:cs typeface="Arial" pitchFamily="34" charset="0"/>
              </a:rPr>
              <a:t>Human Samples</a:t>
            </a:r>
          </a:p>
          <a:p>
            <a:pPr marL="914400" lvl="1" indent="-514350" algn="l" rtl="0">
              <a:buNone/>
            </a:pPr>
            <a:endParaRPr lang="en-US" sz="2400" dirty="0">
              <a:latin typeface="Arial" pitchFamily="34" charset="0"/>
              <a:cs typeface="Arial" pitchFamily="34" charset="0"/>
            </a:endParaRPr>
          </a:p>
        </p:txBody>
      </p:sp>
      <p:grpSp>
        <p:nvGrpSpPr>
          <p:cNvPr id="15" name="مجموعة 14"/>
          <p:cNvGrpSpPr/>
          <p:nvPr/>
        </p:nvGrpSpPr>
        <p:grpSpPr>
          <a:xfrm>
            <a:off x="3995936" y="2928934"/>
            <a:ext cx="1619248" cy="1512340"/>
            <a:chOff x="4238636" y="2928934"/>
            <a:chExt cx="1619248" cy="1512340"/>
          </a:xfrm>
        </p:grpSpPr>
        <p:pic>
          <p:nvPicPr>
            <p:cNvPr id="9" name="Picture 6" descr="showcase.par.54539.image.0.0.1"/>
            <p:cNvPicPr>
              <a:picLocks noChangeAspect="1" noChangeArrowheads="1"/>
            </p:cNvPicPr>
            <p:nvPr/>
          </p:nvPicPr>
          <p:blipFill>
            <a:blip r:embed="rId4"/>
            <a:srcRect/>
            <a:stretch>
              <a:fillRect/>
            </a:stretch>
          </p:blipFill>
          <p:spPr bwMode="auto">
            <a:xfrm>
              <a:off x="4238636" y="2928934"/>
              <a:ext cx="1619248" cy="1214436"/>
            </a:xfrm>
            <a:prstGeom prst="rect">
              <a:avLst/>
            </a:prstGeom>
            <a:noFill/>
          </p:spPr>
        </p:pic>
        <p:sp>
          <p:nvSpPr>
            <p:cNvPr id="14" name="مربع نص 13"/>
            <p:cNvSpPr txBox="1"/>
            <p:nvPr/>
          </p:nvSpPr>
          <p:spPr>
            <a:xfrm>
              <a:off x="4643446" y="4071942"/>
              <a:ext cx="867545" cy="369332"/>
            </a:xfrm>
            <a:prstGeom prst="rect">
              <a:avLst/>
            </a:prstGeom>
            <a:noFill/>
          </p:spPr>
          <p:txBody>
            <a:bodyPr wrap="none" rtlCol="0">
              <a:spAutoFit/>
            </a:bodyPr>
            <a:lstStyle/>
            <a:p>
              <a:r>
                <a:rPr lang="en-US" b="1" dirty="0"/>
                <a:t>Tissues</a:t>
              </a:r>
              <a:endParaRPr lang="en-GB" b="1" dirty="0"/>
            </a:p>
          </p:txBody>
        </p:sp>
      </p:grpSp>
      <p:grpSp>
        <p:nvGrpSpPr>
          <p:cNvPr id="17" name="مجموعة 16"/>
          <p:cNvGrpSpPr/>
          <p:nvPr/>
        </p:nvGrpSpPr>
        <p:grpSpPr>
          <a:xfrm>
            <a:off x="714348" y="5148274"/>
            <a:ext cx="1905000" cy="1760550"/>
            <a:chOff x="714348" y="5072074"/>
            <a:chExt cx="1905000" cy="1760550"/>
          </a:xfrm>
        </p:grpSpPr>
        <p:pic>
          <p:nvPicPr>
            <p:cNvPr id="10" name="Picture 8" descr="showcase.par.27579.image.0.0.1"/>
            <p:cNvPicPr>
              <a:picLocks noChangeAspect="1" noChangeArrowheads="1"/>
            </p:cNvPicPr>
            <p:nvPr/>
          </p:nvPicPr>
          <p:blipFill>
            <a:blip r:embed="rId5"/>
            <a:srcRect/>
            <a:stretch>
              <a:fillRect/>
            </a:stretch>
          </p:blipFill>
          <p:spPr bwMode="auto">
            <a:xfrm>
              <a:off x="714348" y="5072074"/>
              <a:ext cx="1905000" cy="1428750"/>
            </a:xfrm>
            <a:prstGeom prst="rect">
              <a:avLst/>
            </a:prstGeom>
            <a:noFill/>
          </p:spPr>
        </p:pic>
        <p:sp>
          <p:nvSpPr>
            <p:cNvPr id="16" name="مربع نص 15"/>
            <p:cNvSpPr txBox="1"/>
            <p:nvPr/>
          </p:nvSpPr>
          <p:spPr>
            <a:xfrm>
              <a:off x="1306490" y="6463292"/>
              <a:ext cx="625492" cy="369332"/>
            </a:xfrm>
            <a:prstGeom prst="rect">
              <a:avLst/>
            </a:prstGeom>
            <a:noFill/>
          </p:spPr>
          <p:txBody>
            <a:bodyPr wrap="none" rtlCol="0">
              <a:spAutoFit/>
            </a:bodyPr>
            <a:lstStyle/>
            <a:p>
              <a:r>
                <a:rPr lang="en-US" b="1" dirty="0"/>
                <a:t>Cells</a:t>
              </a:r>
              <a:endParaRPr lang="en-GB" b="1" dirty="0"/>
            </a:p>
          </p:txBody>
        </p:sp>
      </p:grpSp>
      <p:grpSp>
        <p:nvGrpSpPr>
          <p:cNvPr id="19" name="مجموعة 18"/>
          <p:cNvGrpSpPr/>
          <p:nvPr/>
        </p:nvGrpSpPr>
        <p:grpSpPr>
          <a:xfrm>
            <a:off x="3651306" y="4500570"/>
            <a:ext cx="1928806" cy="2273772"/>
            <a:chOff x="3786202" y="4604890"/>
            <a:chExt cx="1928806" cy="2273772"/>
          </a:xfrm>
        </p:grpSpPr>
        <p:pic>
          <p:nvPicPr>
            <p:cNvPr id="11" name="Picture 18" descr="https://www.dnalabsindia.com/images/mouth_swab.jpg"/>
            <p:cNvPicPr>
              <a:picLocks noChangeAspect="1" noChangeArrowheads="1"/>
            </p:cNvPicPr>
            <p:nvPr/>
          </p:nvPicPr>
          <p:blipFill>
            <a:blip r:embed="rId6"/>
            <a:srcRect/>
            <a:stretch>
              <a:fillRect/>
            </a:stretch>
          </p:blipFill>
          <p:spPr bwMode="auto">
            <a:xfrm>
              <a:off x="3786202" y="4604890"/>
              <a:ext cx="1928806" cy="1967382"/>
            </a:xfrm>
            <a:prstGeom prst="rect">
              <a:avLst/>
            </a:prstGeom>
            <a:noFill/>
          </p:spPr>
        </p:pic>
        <p:sp>
          <p:nvSpPr>
            <p:cNvPr id="18" name="مربع نص 17"/>
            <p:cNvSpPr txBox="1"/>
            <p:nvPr/>
          </p:nvSpPr>
          <p:spPr>
            <a:xfrm>
              <a:off x="4000496" y="6509330"/>
              <a:ext cx="1348254" cy="369332"/>
            </a:xfrm>
            <a:prstGeom prst="rect">
              <a:avLst/>
            </a:prstGeom>
            <a:noFill/>
          </p:spPr>
          <p:txBody>
            <a:bodyPr wrap="none" rtlCol="0">
              <a:spAutoFit/>
            </a:bodyPr>
            <a:lstStyle/>
            <a:p>
              <a:r>
                <a:rPr lang="en-US" b="1" dirty="0"/>
                <a:t>Buccal swab</a:t>
              </a:r>
              <a:endParaRPr lang="en-GB" b="1" dirty="0"/>
            </a:p>
          </p:txBody>
        </p:sp>
      </p:grpSp>
      <p:grpSp>
        <p:nvGrpSpPr>
          <p:cNvPr id="21" name="مجموعة 20"/>
          <p:cNvGrpSpPr/>
          <p:nvPr/>
        </p:nvGrpSpPr>
        <p:grpSpPr>
          <a:xfrm>
            <a:off x="1038218" y="2995610"/>
            <a:ext cx="2533650" cy="2101864"/>
            <a:chOff x="1038218" y="2995610"/>
            <a:chExt cx="2533650" cy="2101864"/>
          </a:xfrm>
        </p:grpSpPr>
        <p:pic>
          <p:nvPicPr>
            <p:cNvPr id="12" name="Picture 8" descr="نتيجة بحث الصور عن ‪forensic DNA extraction‬‏"/>
            <p:cNvPicPr>
              <a:picLocks noChangeAspect="1" noChangeArrowheads="1"/>
            </p:cNvPicPr>
            <p:nvPr/>
          </p:nvPicPr>
          <p:blipFill>
            <a:blip r:embed="rId7"/>
            <a:srcRect/>
            <a:stretch>
              <a:fillRect/>
            </a:stretch>
          </p:blipFill>
          <p:spPr bwMode="auto">
            <a:xfrm>
              <a:off x="1038218" y="2995610"/>
              <a:ext cx="2533650" cy="1809751"/>
            </a:xfrm>
            <a:prstGeom prst="rect">
              <a:avLst/>
            </a:prstGeom>
            <a:noFill/>
          </p:spPr>
        </p:pic>
        <p:sp>
          <p:nvSpPr>
            <p:cNvPr id="20" name="مربع نص 19"/>
            <p:cNvSpPr txBox="1"/>
            <p:nvPr/>
          </p:nvSpPr>
          <p:spPr>
            <a:xfrm>
              <a:off x="1269377" y="4728142"/>
              <a:ext cx="1730987" cy="369332"/>
            </a:xfrm>
            <a:prstGeom prst="rect">
              <a:avLst/>
            </a:prstGeom>
            <a:noFill/>
          </p:spPr>
          <p:txBody>
            <a:bodyPr wrap="none" rtlCol="0">
              <a:spAutoFit/>
            </a:bodyPr>
            <a:lstStyle/>
            <a:p>
              <a:r>
                <a:rPr lang="en-US" b="1" dirty="0"/>
                <a:t>Forensic Sample</a:t>
              </a:r>
              <a:endParaRPr lang="en-GB" b="1" dirty="0"/>
            </a:p>
          </p:txBody>
        </p:sp>
      </p:grpSp>
      <p:grpSp>
        <p:nvGrpSpPr>
          <p:cNvPr id="23" name="مجموعة 22"/>
          <p:cNvGrpSpPr/>
          <p:nvPr/>
        </p:nvGrpSpPr>
        <p:grpSpPr>
          <a:xfrm>
            <a:off x="5652860" y="3501008"/>
            <a:ext cx="2231508" cy="1495658"/>
            <a:chOff x="6230410" y="4857760"/>
            <a:chExt cx="2470857" cy="1738763"/>
          </a:xfrm>
        </p:grpSpPr>
        <p:pic>
          <p:nvPicPr>
            <p:cNvPr id="13" name="Picture 12" descr="http://www.orlandofamilymagazine.com/wp-content/uploads/2012/06/GeneticTesting_feature-300x205.jpg"/>
            <p:cNvPicPr>
              <a:picLocks noChangeAspect="1" noChangeArrowheads="1"/>
            </p:cNvPicPr>
            <p:nvPr/>
          </p:nvPicPr>
          <p:blipFill>
            <a:blip r:embed="rId8"/>
            <a:srcRect/>
            <a:stretch>
              <a:fillRect/>
            </a:stretch>
          </p:blipFill>
          <p:spPr bwMode="auto">
            <a:xfrm>
              <a:off x="6429388" y="4857760"/>
              <a:ext cx="2000264" cy="1366847"/>
            </a:xfrm>
            <a:prstGeom prst="rect">
              <a:avLst/>
            </a:prstGeom>
            <a:noFill/>
          </p:spPr>
        </p:pic>
        <p:sp>
          <p:nvSpPr>
            <p:cNvPr id="22" name="مربع نص 21"/>
            <p:cNvSpPr txBox="1"/>
            <p:nvPr/>
          </p:nvSpPr>
          <p:spPr>
            <a:xfrm>
              <a:off x="6230410" y="6202940"/>
              <a:ext cx="2470857" cy="393583"/>
            </a:xfrm>
            <a:prstGeom prst="rect">
              <a:avLst/>
            </a:prstGeom>
            <a:noFill/>
          </p:spPr>
          <p:txBody>
            <a:bodyPr wrap="none" rtlCol="0">
              <a:spAutoFit/>
            </a:bodyPr>
            <a:lstStyle/>
            <a:p>
              <a:r>
                <a:rPr lang="en-US" sz="1600" b="1" dirty="0"/>
                <a:t>Prenatal genetic testing </a:t>
              </a:r>
              <a:endParaRPr lang="en-GB" sz="1600" b="1" dirty="0"/>
            </a:p>
          </p:txBody>
        </p:sp>
      </p:grpSp>
      <p:grpSp>
        <p:nvGrpSpPr>
          <p:cNvPr id="25" name="مجموعة 24"/>
          <p:cNvGrpSpPr/>
          <p:nvPr/>
        </p:nvGrpSpPr>
        <p:grpSpPr>
          <a:xfrm>
            <a:off x="7236296" y="1916832"/>
            <a:ext cx="1650030" cy="1588540"/>
            <a:chOff x="6810404" y="2857496"/>
            <a:chExt cx="1905000" cy="1726654"/>
          </a:xfrm>
        </p:grpSpPr>
        <p:pic>
          <p:nvPicPr>
            <p:cNvPr id="8" name="Picture 4" descr="showcase.par.99443.image.0.0.1"/>
            <p:cNvPicPr>
              <a:picLocks noChangeAspect="1" noChangeArrowheads="1"/>
            </p:cNvPicPr>
            <p:nvPr/>
          </p:nvPicPr>
          <p:blipFill>
            <a:blip r:embed="rId9"/>
            <a:srcRect/>
            <a:stretch>
              <a:fillRect/>
            </a:stretch>
          </p:blipFill>
          <p:spPr bwMode="auto">
            <a:xfrm>
              <a:off x="6810404" y="2857496"/>
              <a:ext cx="1905000" cy="1428750"/>
            </a:xfrm>
            <a:prstGeom prst="rect">
              <a:avLst/>
            </a:prstGeom>
            <a:noFill/>
          </p:spPr>
        </p:pic>
        <p:sp>
          <p:nvSpPr>
            <p:cNvPr id="24" name="مربع نص 23"/>
            <p:cNvSpPr txBox="1"/>
            <p:nvPr/>
          </p:nvSpPr>
          <p:spPr>
            <a:xfrm>
              <a:off x="7429520" y="4214818"/>
              <a:ext cx="787395" cy="369332"/>
            </a:xfrm>
            <a:prstGeom prst="rect">
              <a:avLst/>
            </a:prstGeom>
            <a:noFill/>
          </p:spPr>
          <p:txBody>
            <a:bodyPr wrap="none" rtlCol="0">
              <a:spAutoFit/>
            </a:bodyPr>
            <a:lstStyle/>
            <a:p>
              <a:r>
                <a:rPr lang="en-US" b="1" dirty="0"/>
                <a:t>Blood </a:t>
              </a:r>
              <a:endParaRPr lang="en-GB" b="1" dirty="0"/>
            </a:p>
          </p:txBody>
        </p:sp>
      </p:grpSp>
      <p:pic>
        <p:nvPicPr>
          <p:cNvPr id="4" name="Picture 3">
            <a:extLst>
              <a:ext uri="{FF2B5EF4-FFF2-40B4-BE49-F238E27FC236}">
                <a16:creationId xmlns:a16="http://schemas.microsoft.com/office/drawing/2014/main" id="{8BE16442-19B9-A94C-8C0F-E9A16C53E6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9896" y="5107007"/>
            <a:ext cx="2384552" cy="1490345"/>
          </a:xfrm>
          <a:prstGeom prst="rect">
            <a:avLst/>
          </a:prstGeom>
        </p:spPr>
      </p:pic>
      <p:sp>
        <p:nvSpPr>
          <p:cNvPr id="26" name="مربع نص 21">
            <a:extLst>
              <a:ext uri="{FF2B5EF4-FFF2-40B4-BE49-F238E27FC236}">
                <a16:creationId xmlns:a16="http://schemas.microsoft.com/office/drawing/2014/main" id="{CAD52213-978D-0841-8278-E7A771083B9C}"/>
              </a:ext>
            </a:extLst>
          </p:cNvPr>
          <p:cNvSpPr txBox="1"/>
          <p:nvPr/>
        </p:nvSpPr>
        <p:spPr>
          <a:xfrm>
            <a:off x="5580112" y="6546830"/>
            <a:ext cx="3657861" cy="338554"/>
          </a:xfrm>
          <a:prstGeom prst="rect">
            <a:avLst/>
          </a:prstGeom>
          <a:noFill/>
        </p:spPr>
        <p:txBody>
          <a:bodyPr wrap="none" rtlCol="0">
            <a:spAutoFit/>
          </a:bodyPr>
          <a:lstStyle/>
          <a:p>
            <a:r>
              <a:rPr lang="en-US" sz="1600" b="1" dirty="0">
                <a:hlinkClick r:id="rId11"/>
              </a:rPr>
              <a:t>Preimplantation genetic diagnosis (PGD) </a:t>
            </a:r>
            <a:endParaRPr lang="en-GB" sz="1600" b="1" dirty="0"/>
          </a:p>
        </p:txBody>
      </p:sp>
    </p:spTree>
    <p:custDataLst>
      <p:tags r:id="rId1"/>
    </p:custDataLst>
    <p:extLst>
      <p:ext uri="{BB962C8B-B14F-4D97-AF65-F5344CB8AC3E}">
        <p14:creationId xmlns:p14="http://schemas.microsoft.com/office/powerpoint/2010/main" val="2176457007"/>
      </p:ext>
    </p:extLst>
  </p:cSld>
  <p:clrMapOvr>
    <a:masterClrMapping/>
  </p:clrMapOvr>
  <mc:AlternateContent xmlns:mc="http://schemas.openxmlformats.org/markup-compatibility/2006" xmlns:p14="http://schemas.microsoft.com/office/powerpoint/2010/main">
    <mc:Choice Requires="p14">
      <p:transition spd="slow" p14:dur="2000" advTm="190037"/>
    </mc:Choice>
    <mc:Fallback xmlns="">
      <p:transition spd="slow" advTm="1900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linds(horizont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Human Samples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Content Placeholder 9">
            <a:extLst>
              <a:ext uri="{FF2B5EF4-FFF2-40B4-BE49-F238E27FC236}">
                <a16:creationId xmlns:a16="http://schemas.microsoft.com/office/drawing/2014/main" id="{52D0A984-CBBB-0348-9B06-6A0BE4E74F0F}"/>
              </a:ext>
            </a:extLst>
          </p:cNvPr>
          <p:cNvSpPr>
            <a:spLocks noGrp="1"/>
          </p:cNvSpPr>
          <p:nvPr>
            <p:ph idx="1"/>
          </p:nvPr>
        </p:nvSpPr>
        <p:spPr>
          <a:xfrm>
            <a:off x="490324" y="980728"/>
            <a:ext cx="8582270" cy="6048672"/>
          </a:xfrm>
        </p:spPr>
        <p:txBody>
          <a:bodyPr/>
          <a:lstStyle/>
          <a:p>
            <a:pPr algn="l" rtl="0"/>
            <a:r>
              <a:rPr lang="en-US" sz="2800" dirty="0">
                <a:latin typeface="Arial" pitchFamily="34" charset="0"/>
                <a:cs typeface="Arial" pitchFamily="34" charset="0"/>
              </a:rPr>
              <a:t>In vitro fertilization (IVF): is a technique of        doing fertilization of eggs in the lab.</a:t>
            </a:r>
          </a:p>
          <a:p>
            <a:pPr algn="l" rtl="0"/>
            <a:r>
              <a:rPr lang="en-US" sz="2800" dirty="0">
                <a:latin typeface="Arial" pitchFamily="34" charset="0"/>
                <a:cs typeface="Arial" pitchFamily="34" charset="0"/>
              </a:rPr>
              <a:t>One cell sample can be taken from the zygote for genetic testing </a:t>
            </a:r>
          </a:p>
          <a:p>
            <a:pPr algn="l" rtl="0"/>
            <a:r>
              <a:rPr lang="en-US" sz="2800" dirty="0">
                <a:latin typeface="Arial" pitchFamily="34" charset="0"/>
                <a:cs typeface="Arial" pitchFamily="34" charset="0"/>
              </a:rPr>
              <a:t>Blood sample is more common although RBCs are anucleated </a:t>
            </a:r>
          </a:p>
          <a:p>
            <a:pPr algn="l" rtl="0"/>
            <a:r>
              <a:rPr lang="en-US" sz="2800" dirty="0">
                <a:latin typeface="Arial" pitchFamily="34" charset="0"/>
                <a:cs typeface="Arial" pitchFamily="34" charset="0"/>
              </a:rPr>
              <a:t>After centrifugation of the sample, we take the buffy coat layer containing the WBCs </a:t>
            </a:r>
          </a:p>
        </p:txBody>
      </p:sp>
    </p:spTree>
    <p:custDataLst>
      <p:tags r:id="rId1"/>
    </p:custDataLst>
    <p:extLst>
      <p:ext uri="{BB962C8B-B14F-4D97-AF65-F5344CB8AC3E}">
        <p14:creationId xmlns:p14="http://schemas.microsoft.com/office/powerpoint/2010/main" val="553342415"/>
      </p:ext>
    </p:extLst>
  </p:cSld>
  <p:clrMapOvr>
    <a:masterClrMapping/>
  </p:clrMapOvr>
  <mc:AlternateContent xmlns:mc="http://schemas.openxmlformats.org/markup-compatibility/2006" xmlns:p14="http://schemas.microsoft.com/office/powerpoint/2010/main">
    <mc:Choice Requires="p14">
      <p:transition spd="slow" p14:dur="2000" advTm="350417"/>
    </mc:Choice>
    <mc:Fallback xmlns="">
      <p:transition spd="slow" advTm="35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blinds(horizontal)">
                                      <p:cBhvr>
                                        <p:cTn id="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Blood Sample</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34" name="Picture 10" descr="http://degreed.com/blog/wp-content/uploads/2014/01/compononents.gif"/>
          <p:cNvPicPr>
            <a:picLocks noChangeAspect="1" noChangeArrowheads="1"/>
          </p:cNvPicPr>
          <p:nvPr/>
        </p:nvPicPr>
        <p:blipFill>
          <a:blip r:embed="rId4"/>
          <a:srcRect r="76864"/>
          <a:stretch>
            <a:fillRect/>
          </a:stretch>
        </p:blipFill>
        <p:spPr bwMode="auto">
          <a:xfrm>
            <a:off x="857224" y="1857364"/>
            <a:ext cx="857256" cy="2886076"/>
          </a:xfrm>
          <a:prstGeom prst="rect">
            <a:avLst/>
          </a:prstGeom>
          <a:noFill/>
        </p:spPr>
      </p:pic>
      <p:grpSp>
        <p:nvGrpSpPr>
          <p:cNvPr id="28" name="مجموعة 27"/>
          <p:cNvGrpSpPr/>
          <p:nvPr/>
        </p:nvGrpSpPr>
        <p:grpSpPr>
          <a:xfrm>
            <a:off x="1714480" y="3070222"/>
            <a:ext cx="1604037" cy="573092"/>
            <a:chOff x="2253583" y="3500438"/>
            <a:chExt cx="1604037" cy="573092"/>
          </a:xfrm>
        </p:grpSpPr>
        <p:cxnSp>
          <p:nvCxnSpPr>
            <p:cNvPr id="23" name="رابط كسهم مستقيم 22"/>
            <p:cNvCxnSpPr/>
            <p:nvPr/>
          </p:nvCxnSpPr>
          <p:spPr>
            <a:xfrm>
              <a:off x="2285984" y="4071942"/>
              <a:ext cx="157163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مربع نص 23"/>
            <p:cNvSpPr txBox="1"/>
            <p:nvPr/>
          </p:nvSpPr>
          <p:spPr>
            <a:xfrm>
              <a:off x="2253583" y="3500438"/>
              <a:ext cx="1532599" cy="369332"/>
            </a:xfrm>
            <a:prstGeom prst="rect">
              <a:avLst/>
            </a:prstGeom>
            <a:noFill/>
          </p:spPr>
          <p:txBody>
            <a:bodyPr wrap="none" rtlCol="0">
              <a:spAutoFit/>
            </a:bodyPr>
            <a:lstStyle/>
            <a:p>
              <a:r>
                <a:rPr lang="en-US" b="1" dirty="0"/>
                <a:t>centrifugation</a:t>
              </a:r>
              <a:endParaRPr lang="en-GB" b="1" dirty="0"/>
            </a:p>
          </p:txBody>
        </p:sp>
      </p:grpSp>
      <p:grpSp>
        <p:nvGrpSpPr>
          <p:cNvPr id="27" name="مجموعة 26"/>
          <p:cNvGrpSpPr/>
          <p:nvPr/>
        </p:nvGrpSpPr>
        <p:grpSpPr>
          <a:xfrm>
            <a:off x="3441345" y="1714488"/>
            <a:ext cx="5274059" cy="3214710"/>
            <a:chOff x="3857620" y="2357430"/>
            <a:chExt cx="5274059" cy="3214710"/>
          </a:xfrm>
        </p:grpSpPr>
        <p:sp>
          <p:nvSpPr>
            <p:cNvPr id="18" name="مربع نص 17"/>
            <p:cNvSpPr txBox="1"/>
            <p:nvPr/>
          </p:nvSpPr>
          <p:spPr>
            <a:xfrm>
              <a:off x="4857752" y="3395963"/>
              <a:ext cx="4273927" cy="461665"/>
            </a:xfrm>
            <a:prstGeom prst="rect">
              <a:avLst/>
            </a:prstGeom>
            <a:noFill/>
          </p:spPr>
          <p:txBody>
            <a:bodyPr wrap="none" rtlCol="0">
              <a:spAutoFit/>
            </a:bodyPr>
            <a:lstStyle/>
            <a:p>
              <a:pPr algn="ctr"/>
              <a:r>
                <a:rPr lang="en-US" sz="1200" b="1" dirty="0">
                  <a:latin typeface="Arial" pitchFamily="34" charset="0"/>
                  <a:cs typeface="Arial" pitchFamily="34" charset="0"/>
                </a:rPr>
                <a:t>Plasma (55% of total blood)</a:t>
              </a:r>
            </a:p>
            <a:p>
              <a:r>
                <a:rPr lang="en-US" sz="1200" b="1" dirty="0">
                  <a:latin typeface="Arial" pitchFamily="34" charset="0"/>
                  <a:cs typeface="Arial" pitchFamily="34" charset="0"/>
                </a:rPr>
                <a:t>Proteins, electrolytes, clotting factors, hormones , etc…</a:t>
              </a:r>
              <a:endParaRPr lang="en-GB" sz="1200" b="1" dirty="0">
                <a:latin typeface="Arial" pitchFamily="34" charset="0"/>
                <a:cs typeface="Arial" pitchFamily="34" charset="0"/>
              </a:endParaRPr>
            </a:p>
          </p:txBody>
        </p:sp>
        <p:pic>
          <p:nvPicPr>
            <p:cNvPr id="1028" name="Picture 4" descr="http://upload.wikimedia.org/wikipedia/commons/thumb/1/11/Blood-centrifugation-scheme.png/150px-Blood-centrifugation-scheme.png"/>
            <p:cNvPicPr>
              <a:picLocks noChangeAspect="1" noChangeArrowheads="1"/>
            </p:cNvPicPr>
            <p:nvPr/>
          </p:nvPicPr>
          <p:blipFill>
            <a:blip r:embed="rId5"/>
            <a:srcRect r="57143"/>
            <a:stretch>
              <a:fillRect/>
            </a:stretch>
          </p:blipFill>
          <p:spPr bwMode="auto">
            <a:xfrm>
              <a:off x="3857620" y="2357430"/>
              <a:ext cx="1143008" cy="3214710"/>
            </a:xfrm>
            <a:prstGeom prst="rect">
              <a:avLst/>
            </a:prstGeom>
            <a:noFill/>
          </p:spPr>
        </p:pic>
        <p:sp>
          <p:nvSpPr>
            <p:cNvPr id="25" name="مربع نص 24"/>
            <p:cNvSpPr txBox="1"/>
            <p:nvPr/>
          </p:nvSpPr>
          <p:spPr>
            <a:xfrm>
              <a:off x="5019991" y="4110343"/>
              <a:ext cx="2502608" cy="461665"/>
            </a:xfrm>
            <a:prstGeom prst="rect">
              <a:avLst/>
            </a:prstGeom>
            <a:noFill/>
          </p:spPr>
          <p:txBody>
            <a:bodyPr wrap="none" rtlCol="0">
              <a:spAutoFit/>
            </a:bodyPr>
            <a:lstStyle/>
            <a:p>
              <a:pPr algn="ctr"/>
              <a:r>
                <a:rPr lang="en-US" sz="1200" b="1" dirty="0">
                  <a:latin typeface="Arial" pitchFamily="34" charset="0"/>
                  <a:cs typeface="Arial" pitchFamily="34" charset="0"/>
                </a:rPr>
                <a:t>Buffy coat  (&lt;1% of total blood) </a:t>
              </a:r>
            </a:p>
            <a:p>
              <a:pPr algn="ctr"/>
              <a:r>
                <a:rPr lang="en-US" sz="1200" b="1" dirty="0">
                  <a:latin typeface="Arial" pitchFamily="34" charset="0"/>
                  <a:cs typeface="Arial" pitchFamily="34" charset="0"/>
                </a:rPr>
                <a:t>contains WBC’s</a:t>
              </a:r>
            </a:p>
          </p:txBody>
        </p:sp>
        <p:sp>
          <p:nvSpPr>
            <p:cNvPr id="26" name="مربع نص 25"/>
            <p:cNvSpPr txBox="1"/>
            <p:nvPr/>
          </p:nvSpPr>
          <p:spPr>
            <a:xfrm>
              <a:off x="5101422" y="4714884"/>
              <a:ext cx="2113784" cy="276999"/>
            </a:xfrm>
            <a:prstGeom prst="rect">
              <a:avLst/>
            </a:prstGeom>
            <a:noFill/>
          </p:spPr>
          <p:txBody>
            <a:bodyPr wrap="none" rtlCol="0">
              <a:spAutoFit/>
            </a:bodyPr>
            <a:lstStyle/>
            <a:p>
              <a:pPr algn="ctr"/>
              <a:r>
                <a:rPr lang="en-US" sz="1200" b="1" dirty="0">
                  <a:latin typeface="Arial" pitchFamily="34" charset="0"/>
                  <a:cs typeface="Arial" pitchFamily="34" charset="0"/>
                </a:rPr>
                <a:t>RBC’s (45% of total blood)</a:t>
              </a: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8304" y="4361942"/>
            <a:ext cx="1657350" cy="21907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4794"/>
    </mc:Choice>
    <mc:Fallback xmlns="">
      <p:transition spd="slow" advTm="1547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Human Samples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 name="Content Placeholder 9">
            <a:extLst>
              <a:ext uri="{FF2B5EF4-FFF2-40B4-BE49-F238E27FC236}">
                <a16:creationId xmlns:a16="http://schemas.microsoft.com/office/drawing/2014/main" id="{52D0A984-CBBB-0348-9B06-6A0BE4E74F0F}"/>
              </a:ext>
            </a:extLst>
          </p:cNvPr>
          <p:cNvSpPr>
            <a:spLocks noGrp="1"/>
          </p:cNvSpPr>
          <p:nvPr>
            <p:ph idx="1"/>
          </p:nvPr>
        </p:nvSpPr>
        <p:spPr>
          <a:xfrm>
            <a:off x="490324" y="980728"/>
            <a:ext cx="8582270" cy="6048672"/>
          </a:xfrm>
        </p:spPr>
        <p:txBody>
          <a:bodyPr/>
          <a:lstStyle/>
          <a:p>
            <a:pPr algn="l" rtl="0"/>
            <a:r>
              <a:rPr lang="en-US" sz="2800" dirty="0">
                <a:latin typeface="Arial" pitchFamily="34" charset="0"/>
                <a:cs typeface="Arial" pitchFamily="34" charset="0"/>
              </a:rPr>
              <a:t>In vitro fertilization (IVF): is a technique of        doing fertilization of eggs in the lab.</a:t>
            </a:r>
          </a:p>
          <a:p>
            <a:pPr algn="l" rtl="0"/>
            <a:r>
              <a:rPr lang="en-US" sz="2800" dirty="0">
                <a:latin typeface="Arial" pitchFamily="34" charset="0"/>
                <a:cs typeface="Arial" pitchFamily="34" charset="0"/>
              </a:rPr>
              <a:t>A one cell sample can be taken from the zygote for genetic testing </a:t>
            </a:r>
          </a:p>
          <a:p>
            <a:pPr algn="l" rtl="0"/>
            <a:r>
              <a:rPr lang="en-US" sz="2800" dirty="0">
                <a:latin typeface="Arial" pitchFamily="34" charset="0"/>
                <a:cs typeface="Arial" pitchFamily="34" charset="0"/>
              </a:rPr>
              <a:t>Blood sample is more common although RBCs are anucleated </a:t>
            </a:r>
          </a:p>
          <a:p>
            <a:pPr algn="l" rtl="0"/>
            <a:r>
              <a:rPr lang="en-US" sz="2800" dirty="0">
                <a:latin typeface="Arial" pitchFamily="34" charset="0"/>
                <a:cs typeface="Arial" pitchFamily="34" charset="0"/>
              </a:rPr>
              <a:t>After centrifugation of the sample, we take the buffy coat layer containing the WBCs </a:t>
            </a:r>
          </a:p>
          <a:p>
            <a:pPr algn="l" rtl="0"/>
            <a:r>
              <a:rPr lang="en-US" sz="2800" dirty="0">
                <a:latin typeface="Arial" pitchFamily="34" charset="0"/>
                <a:cs typeface="Arial" pitchFamily="34" charset="0"/>
              </a:rPr>
              <a:t>Nowadays, there are kits available for extraction of DNA from whole blood sample </a:t>
            </a:r>
            <a:endParaRPr lang="en-GB" dirty="0"/>
          </a:p>
        </p:txBody>
      </p:sp>
    </p:spTree>
    <p:custDataLst>
      <p:tags r:id="rId1"/>
    </p:custDataLst>
    <p:extLst>
      <p:ext uri="{BB962C8B-B14F-4D97-AF65-F5344CB8AC3E}">
        <p14:creationId xmlns:p14="http://schemas.microsoft.com/office/powerpoint/2010/main" val="917410339"/>
      </p:ext>
    </p:extLst>
  </p:cSld>
  <p:clrMapOvr>
    <a:masterClrMapping/>
  </p:clrMapOvr>
  <mc:AlternateContent xmlns:mc="http://schemas.openxmlformats.org/markup-compatibility/2006" xmlns:p14="http://schemas.microsoft.com/office/powerpoint/2010/main">
    <mc:Choice Requires="p14">
      <p:transition spd="slow" p14:dur="2000" advTm="350417"/>
    </mc:Choice>
    <mc:Fallback xmlns="">
      <p:transition spd="slow" advTm="350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blinds(horizontal)">
                                      <p:cBhvr>
                                        <p:cTn id="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Isolation from Various Samples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520788" y="980728"/>
            <a:ext cx="8686800" cy="6408712"/>
          </a:xfrm>
        </p:spPr>
        <p:txBody>
          <a:bodyPr>
            <a:normAutofit/>
          </a:bodyPr>
          <a:lstStyle/>
          <a:p>
            <a:pPr marL="400050" lvl="1" indent="0" algn="l" rtl="0">
              <a:buNone/>
            </a:pPr>
            <a:endParaRPr lang="en-US" sz="2400" dirty="0">
              <a:latin typeface="Arial" pitchFamily="34" charset="0"/>
              <a:cs typeface="Arial" pitchFamily="34" charset="0"/>
            </a:endParaRPr>
          </a:p>
          <a:p>
            <a:pPr marL="914400" lvl="1" indent="-514350" algn="l" rtl="0">
              <a:buFont typeface="+mj-lt"/>
              <a:buAutoNum type="arabicPeriod" startAt="2"/>
            </a:pPr>
            <a:r>
              <a:rPr lang="en-US" sz="2400" b="1" dirty="0">
                <a:solidFill>
                  <a:schemeClr val="tx2"/>
                </a:solidFill>
                <a:latin typeface="Arial" pitchFamily="34" charset="0"/>
                <a:cs typeface="Arial" pitchFamily="34" charset="0"/>
              </a:rPr>
              <a:t>Animal cells/tissues  (e.g. zebrafish fins)</a:t>
            </a:r>
          </a:p>
          <a:p>
            <a:pPr marL="914400" lvl="1" indent="-514350" algn="l" rtl="0">
              <a:buFont typeface="+mj-lt"/>
              <a:buAutoNum type="arabicPeriod" startAt="2"/>
            </a:pPr>
            <a:endParaRPr lang="en-US" sz="2400" b="1" dirty="0">
              <a:solidFill>
                <a:schemeClr val="tx2"/>
              </a:solidFill>
              <a:latin typeface="Arial" pitchFamily="34" charset="0"/>
              <a:cs typeface="Arial" pitchFamily="34" charset="0"/>
            </a:endParaRPr>
          </a:p>
          <a:p>
            <a:pPr marL="914400" lvl="1" indent="-514350" algn="l" rtl="0">
              <a:buFont typeface="+mj-lt"/>
              <a:buAutoNum type="arabicPeriod" startAt="2"/>
            </a:pPr>
            <a:endParaRPr lang="en-US" sz="2400" b="1" dirty="0">
              <a:solidFill>
                <a:schemeClr val="tx2"/>
              </a:solidFill>
              <a:latin typeface="Arial" pitchFamily="34" charset="0"/>
              <a:cs typeface="Arial" pitchFamily="34" charset="0"/>
            </a:endParaRPr>
          </a:p>
          <a:p>
            <a:pPr marL="914400" lvl="1" indent="-514350" algn="l" rtl="0">
              <a:buFont typeface="+mj-lt"/>
              <a:buAutoNum type="arabicPeriod" startAt="2"/>
            </a:pPr>
            <a:endParaRPr lang="en-US" sz="2400" b="1" dirty="0">
              <a:solidFill>
                <a:schemeClr val="tx2"/>
              </a:solidFill>
              <a:latin typeface="Arial" pitchFamily="34" charset="0"/>
              <a:cs typeface="Arial" pitchFamily="34" charset="0"/>
            </a:endParaRPr>
          </a:p>
          <a:p>
            <a:pPr marL="914400" lvl="1" indent="-514350" algn="l" rtl="0">
              <a:buFont typeface="+mj-lt"/>
              <a:buAutoNum type="arabicPeriod" startAt="2"/>
            </a:pPr>
            <a:endParaRPr lang="en-US" sz="2400" b="1" dirty="0">
              <a:solidFill>
                <a:schemeClr val="tx2"/>
              </a:solidFill>
              <a:latin typeface="Arial" pitchFamily="34" charset="0"/>
              <a:cs typeface="Arial" pitchFamily="34" charset="0"/>
            </a:endParaRPr>
          </a:p>
          <a:p>
            <a:pPr marL="914400" lvl="1" indent="-514350" algn="l" rtl="0">
              <a:buFont typeface="+mj-lt"/>
              <a:buAutoNum type="arabicPeriod" startAt="2"/>
            </a:pPr>
            <a:endParaRPr lang="en-US" sz="2400" b="1" dirty="0">
              <a:solidFill>
                <a:schemeClr val="tx2"/>
              </a:solidFill>
              <a:latin typeface="Arial" pitchFamily="34" charset="0"/>
              <a:cs typeface="Arial" pitchFamily="34" charset="0"/>
            </a:endParaRPr>
          </a:p>
          <a:p>
            <a:pPr marL="914400" lvl="1" indent="-514350" algn="l" rtl="0">
              <a:buFont typeface="+mj-lt"/>
              <a:buAutoNum type="arabicPeriod" startAt="2"/>
            </a:pPr>
            <a:r>
              <a:rPr lang="en-US" sz="2400" b="1" dirty="0">
                <a:solidFill>
                  <a:schemeClr val="tx2"/>
                </a:solidFill>
                <a:latin typeface="Arial" pitchFamily="34" charset="0"/>
                <a:cs typeface="Arial" pitchFamily="34" charset="0"/>
              </a:rPr>
              <a:t>Plant material (e.g. banana and strawberry)</a:t>
            </a:r>
          </a:p>
          <a:p>
            <a:pPr lvl="1" indent="-342900" algn="l" rtl="0">
              <a:buFont typeface="Arial" panose="020B0604020202020204" pitchFamily="34" charset="0"/>
              <a:buChar char="•"/>
            </a:pPr>
            <a:r>
              <a:rPr lang="en-US" sz="2400" dirty="0">
                <a:latin typeface="Arial" pitchFamily="34" charset="0"/>
                <a:cs typeface="Arial" pitchFamily="34" charset="0"/>
              </a:rPr>
              <a:t>Plant cell wall</a:t>
            </a:r>
          </a:p>
          <a:p>
            <a:pPr lvl="1" indent="-342900" algn="l" rtl="0">
              <a:buFont typeface="Arial" panose="020B0604020202020204" pitchFamily="34" charset="0"/>
              <a:buChar char="•"/>
            </a:pPr>
            <a:r>
              <a:rPr lang="en-US" sz="2400" dirty="0">
                <a:latin typeface="Arial" pitchFamily="34" charset="0"/>
                <a:cs typeface="Arial" pitchFamily="34" charset="0"/>
              </a:rPr>
              <a:t>High levels of polysaccharides and polyphenols       present in plant tissue so negatively affects the          quality of extracted DNA and may inhibit            downstream reactions</a:t>
            </a:r>
          </a:p>
        </p:txBody>
      </p:sp>
      <p:pic>
        <p:nvPicPr>
          <p:cNvPr id="4098" name="Picture 2" descr="http://research.amnh.org/vz/ichthyology/congo/images_tissues/cuts.jpg"/>
          <p:cNvPicPr>
            <a:picLocks noChangeAspect="1" noChangeArrowheads="1"/>
          </p:cNvPicPr>
          <p:nvPr/>
        </p:nvPicPr>
        <p:blipFill>
          <a:blip r:embed="rId4"/>
          <a:srcRect/>
          <a:stretch>
            <a:fillRect/>
          </a:stretch>
        </p:blipFill>
        <p:spPr bwMode="auto">
          <a:xfrm>
            <a:off x="2987824" y="2060848"/>
            <a:ext cx="2738430" cy="1704673"/>
          </a:xfrm>
          <a:prstGeom prst="rect">
            <a:avLst/>
          </a:prstGeom>
          <a:noFill/>
        </p:spPr>
      </p:pic>
      <p:pic>
        <p:nvPicPr>
          <p:cNvPr id="8" name="Picture 12" descr="https://encrypted-tbn0.gstatic.com/images?q=tbn:ANd9GcRb1u5ChWgQE58SZLY7_P6IJkypRWu13Z_uaAN89NIPZVrJ9w_h"/>
          <p:cNvPicPr>
            <a:picLocks noChangeAspect="1" noChangeArrowheads="1"/>
          </p:cNvPicPr>
          <p:nvPr/>
        </p:nvPicPr>
        <p:blipFill>
          <a:blip r:embed="rId5"/>
          <a:srcRect/>
          <a:stretch>
            <a:fillRect/>
          </a:stretch>
        </p:blipFill>
        <p:spPr bwMode="auto">
          <a:xfrm>
            <a:off x="7812360" y="4686975"/>
            <a:ext cx="1118288" cy="1118289"/>
          </a:xfrm>
          <a:prstGeom prst="rect">
            <a:avLst/>
          </a:prstGeom>
          <a:noFill/>
        </p:spPr>
      </p:pic>
      <p:pic>
        <p:nvPicPr>
          <p:cNvPr id="9" name="Picture 14" descr="http://www.scientificamerican.com/sciam/cache/file/B6AC7750-FF97-4C03-81F2F4379E6566FB.jpg"/>
          <p:cNvPicPr>
            <a:picLocks noChangeAspect="1" noChangeArrowheads="1"/>
          </p:cNvPicPr>
          <p:nvPr/>
        </p:nvPicPr>
        <p:blipFill>
          <a:blip r:embed="rId6"/>
          <a:srcRect/>
          <a:stretch>
            <a:fillRect/>
          </a:stretch>
        </p:blipFill>
        <p:spPr bwMode="auto">
          <a:xfrm>
            <a:off x="6876256" y="5733255"/>
            <a:ext cx="1152128" cy="1152129"/>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545"/>
    </mc:Choice>
    <mc:Fallback xmlns="">
      <p:transition spd="slow" advTm="365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amond(in)">
                                      <p:cBhvr>
                                        <p:cTn id="7" dur="1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7" end="7"/>
                                            </p:txEl>
                                          </p:spTgt>
                                        </p:tgtEl>
                                        <p:attrNameLst>
                                          <p:attrName>style.visibility</p:attrName>
                                        </p:attrNameLst>
                                      </p:cBhvr>
                                      <p:to>
                                        <p:strVal val="visible"/>
                                      </p:to>
                                    </p:set>
                                    <p:animEffect transition="in" filter="checkerboard(across)">
                                      <p:cBhvr>
                                        <p:cTn id="12" dur="500"/>
                                        <p:tgtEl>
                                          <p:spTgt spid="7">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1000"/>
                                        <p:tgtEl>
                                          <p:spTgt spid="9"/>
                                        </p:tgtEl>
                                      </p:cBhvr>
                                    </p:animEffect>
                                  </p:childTnLst>
                                </p:cTn>
                              </p:par>
                              <p:par>
                                <p:cTn id="18" presetID="8"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Effect transition="in" filter="blinds(horizontal)">
                                      <p:cBhvr>
                                        <p:cTn id="25" dur="500"/>
                                        <p:tgtEl>
                                          <p:spTgt spid="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xEl>
                                              <p:pRg st="9" end="9"/>
                                            </p:txEl>
                                          </p:spTgt>
                                        </p:tgtEl>
                                        <p:attrNameLst>
                                          <p:attrName>style.visibility</p:attrName>
                                        </p:attrNameLst>
                                      </p:cBhvr>
                                      <p:to>
                                        <p:strVal val="visible"/>
                                      </p:to>
                                    </p:set>
                                    <p:animEffect transition="in" filter="blinds(horizontal)">
                                      <p:cBhvr>
                                        <p:cTn id="30"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Isolation from Various Samples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428736"/>
            <a:ext cx="8686800" cy="5429264"/>
          </a:xfrm>
        </p:spPr>
        <p:txBody>
          <a:bodyPr>
            <a:normAutofit/>
          </a:bodyPr>
          <a:lstStyle/>
          <a:p>
            <a:pPr marL="914400" lvl="1" indent="-514350" algn="l" rtl="0">
              <a:buFont typeface="+mj-lt"/>
              <a:buAutoNum type="arabicPeriod" startAt="4"/>
            </a:pPr>
            <a:r>
              <a:rPr lang="en-US" b="1" dirty="0">
                <a:solidFill>
                  <a:schemeClr val="tx2"/>
                </a:solidFill>
                <a:latin typeface="Arial" pitchFamily="34" charset="0"/>
                <a:cs typeface="Arial" pitchFamily="34" charset="0"/>
              </a:rPr>
              <a:t>Viral and Bacterial cells</a:t>
            </a:r>
          </a:p>
          <a:p>
            <a:pPr lvl="1" indent="-342900" algn="l" rtl="0">
              <a:buFont typeface="Arial" panose="020B0604020202020204" pitchFamily="34" charset="0"/>
              <a:buChar char="•"/>
            </a:pPr>
            <a:r>
              <a:rPr lang="en-US" sz="2400" dirty="0">
                <a:latin typeface="Arial" pitchFamily="34" charset="0"/>
                <a:cs typeface="Arial" pitchFamily="34" charset="0"/>
              </a:rPr>
              <a:t>Nasal swab like COVID-19</a:t>
            </a:r>
          </a:p>
          <a:p>
            <a:pPr lvl="1" indent="-342900" algn="l" rtl="0">
              <a:buFont typeface="Arial" panose="020B0604020202020204" pitchFamily="34" charset="0"/>
              <a:buChar char="•"/>
            </a:pPr>
            <a:r>
              <a:rPr lang="en-US" sz="2400" dirty="0">
                <a:latin typeface="Arial" pitchFamily="34" charset="0"/>
                <a:cs typeface="Arial" pitchFamily="34" charset="0"/>
              </a:rPr>
              <a:t>Oral swab (throat)</a:t>
            </a:r>
          </a:p>
          <a:p>
            <a:pPr lvl="1" indent="-342900" algn="l" rtl="0">
              <a:buFont typeface="Arial" panose="020B0604020202020204" pitchFamily="34" charset="0"/>
              <a:buChar char="•"/>
            </a:pPr>
            <a:r>
              <a:rPr lang="en-US" sz="2400" dirty="0">
                <a:latin typeface="Arial" pitchFamily="34" charset="0"/>
                <a:cs typeface="Arial" pitchFamily="34" charset="0"/>
              </a:rPr>
              <a:t>Blood sample (serum)</a:t>
            </a:r>
          </a:p>
          <a:p>
            <a:pPr lvl="1" indent="-342900" algn="l" rtl="0">
              <a:buFont typeface="Arial" panose="020B0604020202020204" pitchFamily="34" charset="0"/>
              <a:buChar char="•"/>
            </a:pPr>
            <a:r>
              <a:rPr lang="en-US" sz="2400" dirty="0">
                <a:latin typeface="Arial" pitchFamily="34" charset="0"/>
                <a:cs typeface="Arial" pitchFamily="34" charset="0"/>
              </a:rPr>
              <a:t>Stool sample</a:t>
            </a:r>
          </a:p>
          <a:p>
            <a:pPr marL="914400" lvl="1" indent="-514350" algn="l" rtl="0">
              <a:buNone/>
            </a:pPr>
            <a:endParaRPr lang="en-US" sz="2400" dirty="0">
              <a:latin typeface="Arial" pitchFamily="34" charset="0"/>
              <a:cs typeface="Arial" pitchFamily="34" charset="0"/>
            </a:endParaRPr>
          </a:p>
        </p:txBody>
      </p:sp>
      <p:grpSp>
        <p:nvGrpSpPr>
          <p:cNvPr id="11" name="مجموعة 10"/>
          <p:cNvGrpSpPr/>
          <p:nvPr/>
        </p:nvGrpSpPr>
        <p:grpSpPr>
          <a:xfrm>
            <a:off x="4860032" y="3789041"/>
            <a:ext cx="3969791" cy="2848962"/>
            <a:chOff x="5024453" y="2786068"/>
            <a:chExt cx="3804088" cy="3286162"/>
          </a:xfrm>
        </p:grpSpPr>
        <p:pic>
          <p:nvPicPr>
            <p:cNvPr id="8" name="Picture 12" descr="showcase.par.60861.image.0.0.1"/>
            <p:cNvPicPr>
              <a:picLocks noChangeAspect="1" noChangeArrowheads="1"/>
            </p:cNvPicPr>
            <p:nvPr/>
          </p:nvPicPr>
          <p:blipFill>
            <a:blip r:embed="rId3"/>
            <a:srcRect/>
            <a:stretch>
              <a:fillRect/>
            </a:stretch>
          </p:blipFill>
          <p:spPr bwMode="auto">
            <a:xfrm>
              <a:off x="5024453" y="2786068"/>
              <a:ext cx="3804088" cy="2853066"/>
            </a:xfrm>
            <a:prstGeom prst="rect">
              <a:avLst/>
            </a:prstGeom>
            <a:noFill/>
          </p:spPr>
        </p:pic>
        <p:sp>
          <p:nvSpPr>
            <p:cNvPr id="10" name="مربع نص 9"/>
            <p:cNvSpPr txBox="1"/>
            <p:nvPr/>
          </p:nvSpPr>
          <p:spPr>
            <a:xfrm>
              <a:off x="6192588" y="5702898"/>
              <a:ext cx="1493101" cy="369332"/>
            </a:xfrm>
            <a:prstGeom prst="rect">
              <a:avLst/>
            </a:prstGeom>
            <a:noFill/>
          </p:spPr>
          <p:txBody>
            <a:bodyPr wrap="none" rtlCol="0">
              <a:spAutoFit/>
            </a:bodyPr>
            <a:lstStyle/>
            <a:p>
              <a:r>
                <a:rPr lang="en-US" b="1" dirty="0"/>
                <a:t>Bacterial cells</a:t>
              </a:r>
              <a:endParaRPr lang="en-GB" b="1" dirty="0"/>
            </a:p>
          </p:txBody>
        </p:sp>
      </p:grpSp>
      <p:grpSp>
        <p:nvGrpSpPr>
          <p:cNvPr id="13" name="مجموعة 12"/>
          <p:cNvGrpSpPr/>
          <p:nvPr/>
        </p:nvGrpSpPr>
        <p:grpSpPr>
          <a:xfrm>
            <a:off x="827584" y="3797614"/>
            <a:ext cx="3570182" cy="2828705"/>
            <a:chOff x="1214414" y="2786068"/>
            <a:chExt cx="3429011" cy="2941090"/>
          </a:xfrm>
        </p:grpSpPr>
        <p:pic>
          <p:nvPicPr>
            <p:cNvPr id="9" name="Picture 14" descr="showcase.par.5428.image.0.0.1"/>
            <p:cNvPicPr>
              <a:picLocks noChangeAspect="1" noChangeArrowheads="1"/>
            </p:cNvPicPr>
            <p:nvPr/>
          </p:nvPicPr>
          <p:blipFill>
            <a:blip r:embed="rId4"/>
            <a:srcRect/>
            <a:stretch>
              <a:fillRect/>
            </a:stretch>
          </p:blipFill>
          <p:spPr bwMode="auto">
            <a:xfrm>
              <a:off x="1214414" y="2786068"/>
              <a:ext cx="3429011" cy="2571758"/>
            </a:xfrm>
            <a:prstGeom prst="rect">
              <a:avLst/>
            </a:prstGeom>
            <a:noFill/>
          </p:spPr>
        </p:pic>
        <p:sp>
          <p:nvSpPr>
            <p:cNvPr id="12" name="مربع نص 11"/>
            <p:cNvSpPr txBox="1"/>
            <p:nvPr/>
          </p:nvSpPr>
          <p:spPr>
            <a:xfrm>
              <a:off x="2473067" y="5357826"/>
              <a:ext cx="1091709" cy="369332"/>
            </a:xfrm>
            <a:prstGeom prst="rect">
              <a:avLst/>
            </a:prstGeom>
            <a:noFill/>
          </p:spPr>
          <p:txBody>
            <a:bodyPr wrap="none" rtlCol="0">
              <a:spAutoFit/>
            </a:bodyPr>
            <a:lstStyle/>
            <a:p>
              <a:r>
                <a:rPr lang="en-US" b="1" dirty="0"/>
                <a:t>Viral cells</a:t>
              </a:r>
              <a:endParaRPr lang="en-GB" b="1" dirty="0"/>
            </a:p>
          </p:txBody>
        </p:sp>
      </p:grpSp>
    </p:spTree>
  </p:cSld>
  <p:clrMapOvr>
    <a:masterClrMapping/>
  </p:clrMapOvr>
  <mc:AlternateContent xmlns:mc="http://schemas.openxmlformats.org/markup-compatibility/2006" xmlns:p14="http://schemas.microsoft.com/office/powerpoint/2010/main">
    <mc:Choice Requires="p14">
      <p:transition spd="slow" p14:dur="2000" advTm="8062"/>
    </mc:Choice>
    <mc:Fallback xmlns="">
      <p:transition spd="slow" advTm="80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886967"/>
            <a:ext cx="7772400" cy="1470025"/>
          </a:xfrm>
        </p:spPr>
        <p:txBody>
          <a:bodyPr>
            <a:normAutofit/>
          </a:bodyPr>
          <a:lstStyle/>
          <a:p>
            <a:pPr rtl="0"/>
            <a:r>
              <a:rPr lang="en-US" sz="7200" dirty="0">
                <a:solidFill>
                  <a:srgbClr val="C00000"/>
                </a:solidFill>
              </a:rPr>
              <a:t>Part  I</a:t>
            </a:r>
            <a:endParaRPr lang="ar-JO" sz="7200" dirty="0">
              <a:solidFill>
                <a:srgbClr val="C00000"/>
              </a:solidFill>
            </a:endParaRPr>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ubtitle 3"/>
          <p:cNvSpPr>
            <a:spLocks noGrp="1"/>
          </p:cNvSpPr>
          <p:nvPr>
            <p:ph type="subTitle" idx="1"/>
          </p:nvPr>
        </p:nvSpPr>
        <p:spPr/>
        <p:txBody>
          <a:bodyPr>
            <a:normAutofit/>
          </a:bodyPr>
          <a:lstStyle/>
          <a:p>
            <a:r>
              <a:rPr lang="en-US" sz="6000" dirty="0">
                <a:solidFill>
                  <a:srgbClr val="C00000"/>
                </a:solidFill>
              </a:rPr>
              <a:t>Introduction </a:t>
            </a:r>
          </a:p>
        </p:txBody>
      </p:sp>
    </p:spTree>
    <p:extLst>
      <p:ext uri="{BB962C8B-B14F-4D97-AF65-F5344CB8AC3E}">
        <p14:creationId xmlns:p14="http://schemas.microsoft.com/office/powerpoint/2010/main" val="1137949908"/>
      </p:ext>
    </p:extLst>
  </p:cSld>
  <p:clrMapOvr>
    <a:masterClrMapping/>
  </p:clrMapOvr>
  <mc:AlternateContent xmlns:mc="http://schemas.openxmlformats.org/markup-compatibility/2006" xmlns:p14="http://schemas.microsoft.com/office/powerpoint/2010/main">
    <mc:Choice Requires="p14">
      <p:transition spd="slow" p14:dur="2000" advTm="7574"/>
    </mc:Choice>
    <mc:Fallback xmlns="">
      <p:transition spd="slow" advTm="757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Isolation from Various Samples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07852" y="1214422"/>
            <a:ext cx="9011344" cy="6031002"/>
          </a:xfrm>
        </p:spPr>
        <p:txBody>
          <a:bodyPr>
            <a:normAutofit/>
          </a:bodyPr>
          <a:lstStyle/>
          <a:p>
            <a:pPr marL="236538" lvl="1" indent="-220663" algn="l" rtl="0">
              <a:buFont typeface="+mj-lt"/>
              <a:buAutoNum type="arabicPeriod" startAt="5"/>
            </a:pPr>
            <a:r>
              <a:rPr lang="en-US" b="1" dirty="0">
                <a:solidFill>
                  <a:schemeClr val="tx2"/>
                </a:solidFill>
                <a:latin typeface="Arial" pitchFamily="34" charset="0"/>
                <a:cs typeface="Arial" pitchFamily="34" charset="0"/>
              </a:rPr>
              <a:t>  Plasmid DNA (containing the gene of interest)</a:t>
            </a:r>
            <a:endParaRPr lang="en-US" sz="2000" b="1" dirty="0">
              <a:solidFill>
                <a:schemeClr val="tx2"/>
              </a:solidFill>
              <a:latin typeface="Arial" pitchFamily="34" charset="0"/>
              <a:cs typeface="Arial" pitchFamily="34" charset="0"/>
            </a:endParaRPr>
          </a:p>
          <a:p>
            <a:pPr marL="592138" indent="-271463" algn="l" rtl="0"/>
            <a:r>
              <a:rPr lang="en-US" sz="2800" dirty="0">
                <a:latin typeface="Arial" pitchFamily="34" charset="0"/>
                <a:cs typeface="Arial" pitchFamily="34" charset="0"/>
              </a:rPr>
              <a:t>After transformation of bacterial cells (competent cells), the amplified plasmid is extracted using different types of kits</a:t>
            </a: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320675" indent="0" algn="l" rtl="0">
              <a:buNone/>
            </a:pPr>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indent="-271463" algn="l" rtl="0"/>
            <a:endParaRPr lang="en-US" sz="500" dirty="0">
              <a:latin typeface="Arial" pitchFamily="34" charset="0"/>
              <a:cs typeface="Arial" pitchFamily="34" charset="0"/>
            </a:endParaRPr>
          </a:p>
          <a:p>
            <a:pPr marL="592138" lvl="1" indent="-271463" algn="l" rtl="0"/>
            <a:r>
              <a:rPr lang="en-US" sz="2400" dirty="0">
                <a:latin typeface="Arial" pitchFamily="34" charset="0"/>
                <a:cs typeface="Arial" pitchFamily="34" charset="0"/>
              </a:rPr>
              <a:t> Miniprep  (50-100 </a:t>
            </a:r>
            <a:r>
              <a:rPr lang="en-GB" sz="2400" dirty="0"/>
              <a:t>µg</a:t>
            </a:r>
            <a:r>
              <a:rPr lang="en-US" sz="2400" dirty="0">
                <a:latin typeface="Arial" pitchFamily="34" charset="0"/>
                <a:cs typeface="Arial" pitchFamily="34" charset="0"/>
              </a:rPr>
              <a:t>) kits</a:t>
            </a:r>
          </a:p>
          <a:p>
            <a:pPr marL="592138" lvl="1" indent="-271463" algn="l" rtl="0"/>
            <a:r>
              <a:rPr lang="en-US" sz="2400" dirty="0">
                <a:latin typeface="Arial" pitchFamily="34" charset="0"/>
                <a:cs typeface="Arial" pitchFamily="34" charset="0"/>
              </a:rPr>
              <a:t> Midiprep (100-350 </a:t>
            </a:r>
            <a:r>
              <a:rPr lang="en-GB" sz="2400" dirty="0"/>
              <a:t>µg</a:t>
            </a:r>
            <a:r>
              <a:rPr lang="en-US" sz="2400" dirty="0">
                <a:latin typeface="Arial" pitchFamily="34" charset="0"/>
                <a:cs typeface="Arial" pitchFamily="34" charset="0"/>
              </a:rPr>
              <a:t>) kits</a:t>
            </a:r>
          </a:p>
          <a:p>
            <a:pPr marL="592138" lvl="1" indent="-271463" algn="l" rtl="0"/>
            <a:r>
              <a:rPr lang="en-US" sz="2400" dirty="0">
                <a:latin typeface="Arial" pitchFamily="34" charset="0"/>
                <a:cs typeface="Arial" pitchFamily="34" charset="0"/>
              </a:rPr>
              <a:t> Maxiprep (500-850 </a:t>
            </a:r>
            <a:r>
              <a:rPr lang="en-GB" sz="2400" dirty="0"/>
              <a:t>µg</a:t>
            </a:r>
            <a:r>
              <a:rPr lang="en-US" sz="2400" dirty="0">
                <a:latin typeface="Arial" pitchFamily="34" charset="0"/>
                <a:cs typeface="Arial" pitchFamily="34" charset="0"/>
              </a:rPr>
              <a:t>) kits </a:t>
            </a:r>
            <a:endParaRPr lang="en-US" sz="1800" dirty="0">
              <a:latin typeface="Arial" pitchFamily="34" charset="0"/>
              <a:cs typeface="Arial" pitchFamily="34" charset="0"/>
            </a:endParaRPr>
          </a:p>
          <a:p>
            <a:pPr marL="263525" indent="6350" algn="l" rtl="0"/>
            <a:r>
              <a:rPr lang="en-US" sz="2800" dirty="0">
                <a:latin typeface="Arial" pitchFamily="34" charset="0"/>
                <a:cs typeface="Arial" pitchFamily="34" charset="0"/>
              </a:rPr>
              <a:t>  The purified plasmid is stored as stock at -20 ̊C</a:t>
            </a:r>
            <a:r>
              <a:rPr lang="en-US" sz="2800" b="1" dirty="0">
                <a:solidFill>
                  <a:schemeClr val="tx2"/>
                </a:solidFill>
                <a:latin typeface="Arial" pitchFamily="34" charset="0"/>
                <a:cs typeface="Arial" pitchFamily="34" charset="0"/>
              </a:rPr>
              <a:t> </a:t>
            </a:r>
          </a:p>
          <a:p>
            <a:pPr marL="263525" lvl="1" indent="6350" algn="l" rtl="0">
              <a:buNone/>
            </a:pPr>
            <a:endParaRPr lang="en-US" sz="2400" dirty="0">
              <a:latin typeface="Arial" pitchFamily="34" charset="0"/>
              <a:cs typeface="Arial" pitchFamily="34" charset="0"/>
            </a:endParaRPr>
          </a:p>
        </p:txBody>
      </p:sp>
      <p:pic>
        <p:nvPicPr>
          <p:cNvPr id="3" name="Picture 2">
            <a:extLst>
              <a:ext uri="{FF2B5EF4-FFF2-40B4-BE49-F238E27FC236}">
                <a16:creationId xmlns:a16="http://schemas.microsoft.com/office/drawing/2014/main" id="{FA731CBB-4917-BC40-A710-09E69EDE22FB}"/>
              </a:ext>
            </a:extLst>
          </p:cNvPr>
          <p:cNvPicPr>
            <a:picLocks noChangeAspect="1"/>
          </p:cNvPicPr>
          <p:nvPr/>
        </p:nvPicPr>
        <p:blipFill>
          <a:blip r:embed="rId3"/>
          <a:stretch>
            <a:fillRect/>
          </a:stretch>
        </p:blipFill>
        <p:spPr>
          <a:xfrm>
            <a:off x="4860032" y="2780928"/>
            <a:ext cx="4032448" cy="22682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6418"/>
    </mc:Choice>
    <mc:Fallback xmlns="">
      <p:transition spd="slow" advTm="2764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xEl>
                                              <p:pRg st="13" end="13"/>
                                            </p:txEl>
                                          </p:spTgt>
                                        </p:tgtEl>
                                        <p:attrNameLst>
                                          <p:attrName>style.visibility</p:attrName>
                                        </p:attrNameLst>
                                      </p:cBhvr>
                                      <p:to>
                                        <p:strVal val="visible"/>
                                      </p:to>
                                    </p:set>
                                    <p:animEffect transition="in" filter="blinds(horizontal)">
                                      <p:cBhvr>
                                        <p:cTn id="15" dur="500"/>
                                        <p:tgtEl>
                                          <p:spTgt spid="7">
                                            <p:txEl>
                                              <p:pRg st="13" end="1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xEl>
                                              <p:pRg st="14" end="14"/>
                                            </p:txEl>
                                          </p:spTgt>
                                        </p:tgtEl>
                                        <p:attrNameLst>
                                          <p:attrName>style.visibility</p:attrName>
                                        </p:attrNameLst>
                                      </p:cBhvr>
                                      <p:to>
                                        <p:strVal val="visible"/>
                                      </p:to>
                                    </p:set>
                                    <p:animEffect transition="in" filter="blinds(horizontal)">
                                      <p:cBhvr>
                                        <p:cTn id="20" dur="500"/>
                                        <p:tgtEl>
                                          <p:spTgt spid="7">
                                            <p:txEl>
                                              <p:pRg st="14" end="1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xEl>
                                              <p:pRg st="15" end="15"/>
                                            </p:txEl>
                                          </p:spTgt>
                                        </p:tgtEl>
                                        <p:attrNameLst>
                                          <p:attrName>style.visibility</p:attrName>
                                        </p:attrNameLst>
                                      </p:cBhvr>
                                      <p:to>
                                        <p:strVal val="visible"/>
                                      </p:to>
                                    </p:set>
                                    <p:animEffect transition="in" filter="blinds(horizontal)">
                                      <p:cBhvr>
                                        <p:cTn id="25" dur="500"/>
                                        <p:tgtEl>
                                          <p:spTgt spid="7">
                                            <p:txEl>
                                              <p:pRg st="15" end="1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
                                            <p:txEl>
                                              <p:pRg st="16" end="16"/>
                                            </p:txEl>
                                          </p:spTgt>
                                        </p:tgtEl>
                                        <p:attrNameLst>
                                          <p:attrName>style.visibility</p:attrName>
                                        </p:attrNameLst>
                                      </p:cBhvr>
                                      <p:to>
                                        <p:strVal val="visible"/>
                                      </p:to>
                                    </p:set>
                                    <p:animEffect transition="in" filter="blinds(horizontal)">
                                      <p:cBhvr>
                                        <p:cTn id="30" dur="500"/>
                                        <p:tgtEl>
                                          <p:spTgt spid="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Extraction Kits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1052736"/>
            <a:ext cx="8686800" cy="6336704"/>
          </a:xfrm>
          <a:prstGeom prst="rect">
            <a:avLst/>
          </a:prstGeom>
        </p:spPr>
        <p:txBody>
          <a:bodyPr vert="horz" lIns="91440" tIns="45720" rIns="91440" bIns="45720" rtlCol="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dirty="0">
                <a:latin typeface="Arial" pitchFamily="34" charset="0"/>
                <a:cs typeface="Arial" pitchFamily="34" charset="0"/>
              </a:rPr>
              <a:t>Obtaining high quality </a:t>
            </a:r>
            <a:r>
              <a:rPr lang="en-US" sz="2800" b="1" i="1" dirty="0">
                <a:solidFill>
                  <a:srgbClr val="C00000"/>
                </a:solidFill>
                <a:latin typeface="Arial" pitchFamily="34" charset="0"/>
                <a:cs typeface="Arial" pitchFamily="34" charset="0"/>
              </a:rPr>
              <a:t>(purity) </a:t>
            </a:r>
            <a:r>
              <a:rPr lang="en-US" sz="2800" dirty="0">
                <a:latin typeface="Arial" pitchFamily="34" charset="0"/>
                <a:cs typeface="Arial" pitchFamily="34" charset="0"/>
              </a:rPr>
              <a:t>and </a:t>
            </a:r>
            <a:r>
              <a:rPr lang="en-US" sz="2800" b="1" i="1" dirty="0">
                <a:solidFill>
                  <a:srgbClr val="C00000"/>
                </a:solidFill>
                <a:latin typeface="Arial" pitchFamily="34" charset="0"/>
                <a:cs typeface="Arial" pitchFamily="34" charset="0"/>
              </a:rPr>
              <a:t>quantity</a:t>
            </a:r>
            <a:r>
              <a:rPr lang="en-US" sz="2800" dirty="0">
                <a:latin typeface="Arial" pitchFamily="34" charset="0"/>
                <a:cs typeface="Arial" pitchFamily="34" charset="0"/>
              </a:rPr>
              <a:t> (concentration/amount) of </a:t>
            </a:r>
            <a:r>
              <a:rPr lang="en-US" sz="2800" b="1" i="1" dirty="0">
                <a:solidFill>
                  <a:srgbClr val="C00000"/>
                </a:solidFill>
                <a:latin typeface="Arial" pitchFamily="34" charset="0"/>
                <a:cs typeface="Arial" pitchFamily="34" charset="0"/>
              </a:rPr>
              <a:t>intact DNA </a:t>
            </a:r>
            <a:r>
              <a:rPr lang="en-US" sz="2800" dirty="0">
                <a:latin typeface="Arial" pitchFamily="34" charset="0"/>
                <a:cs typeface="Arial" pitchFamily="34" charset="0"/>
              </a:rPr>
              <a:t>is often the first and most critical step in many fundamental molecular  biology applications, such as DNA cloning, sequencing, PCR and electrophoresis</a:t>
            </a:r>
          </a:p>
          <a:p>
            <a:pPr marL="342900" indent="-342900" algn="l" rtl="0">
              <a:spcBef>
                <a:spcPct val="20000"/>
              </a:spcBef>
              <a:buFont typeface="Arial" pitchFamily="34" charset="0"/>
              <a:buChar char="•"/>
            </a:pPr>
            <a:r>
              <a:rPr lang="en-US" sz="2800" dirty="0">
                <a:latin typeface="Arial" pitchFamily="34" charset="0"/>
                <a:cs typeface="Arial" pitchFamily="34" charset="0"/>
              </a:rPr>
              <a:t>Different kinds of kits are available from different companies: Qiagen, Invitrogen, Promega and Bio Basic Inc.</a:t>
            </a:r>
            <a:endParaRPr lang="en-GB" sz="28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9608"/>
    </mc:Choice>
    <mc:Fallback xmlns="">
      <p:transition spd="slow" advTm="996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checkerboard(across)">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DNA Extraction Kits</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مجموعة 10"/>
          <p:cNvGrpSpPr/>
          <p:nvPr/>
        </p:nvGrpSpPr>
        <p:grpSpPr>
          <a:xfrm>
            <a:off x="5500695" y="1474029"/>
            <a:ext cx="2000264" cy="2929426"/>
            <a:chOff x="5143504" y="2643182"/>
            <a:chExt cx="2214578" cy="3268259"/>
          </a:xfrm>
        </p:grpSpPr>
        <p:pic>
          <p:nvPicPr>
            <p:cNvPr id="12" name="Picture 28" descr="https://store.biobasic.com/uploaded/thumbnails/db_file_img_1126_600xauto.jpg"/>
            <p:cNvPicPr>
              <a:picLocks noChangeAspect="1" noChangeArrowheads="1"/>
            </p:cNvPicPr>
            <p:nvPr/>
          </p:nvPicPr>
          <p:blipFill>
            <a:blip r:embed="rId4"/>
            <a:srcRect l="10260" r="10225"/>
            <a:stretch>
              <a:fillRect/>
            </a:stretch>
          </p:blipFill>
          <p:spPr bwMode="auto">
            <a:xfrm>
              <a:off x="5143504" y="2643182"/>
              <a:ext cx="2214578" cy="2094395"/>
            </a:xfrm>
            <a:prstGeom prst="rect">
              <a:avLst/>
            </a:prstGeom>
            <a:noFill/>
          </p:spPr>
        </p:pic>
        <p:pic>
          <p:nvPicPr>
            <p:cNvPr id="13" name="Picture 30" descr="https://encrypted-tbn3.gstatic.com/images?q=tbn:ANd9GcTh-qjcliPUj2vvJ4g4iKVAMUNt6zKyJP4G_V-a5gNObT1hkfzO"/>
            <p:cNvPicPr>
              <a:picLocks noChangeAspect="1" noChangeArrowheads="1"/>
            </p:cNvPicPr>
            <p:nvPr/>
          </p:nvPicPr>
          <p:blipFill>
            <a:blip r:embed="rId5"/>
            <a:srcRect/>
            <a:stretch>
              <a:fillRect/>
            </a:stretch>
          </p:blipFill>
          <p:spPr bwMode="auto">
            <a:xfrm>
              <a:off x="5459872" y="4476303"/>
              <a:ext cx="1428760" cy="1435138"/>
            </a:xfrm>
            <a:prstGeom prst="rect">
              <a:avLst/>
            </a:prstGeom>
            <a:noFill/>
          </p:spPr>
        </p:pic>
      </p:grpSp>
      <p:grpSp>
        <p:nvGrpSpPr>
          <p:cNvPr id="14" name="مجموعة 13"/>
          <p:cNvGrpSpPr/>
          <p:nvPr/>
        </p:nvGrpSpPr>
        <p:grpSpPr>
          <a:xfrm>
            <a:off x="727433" y="1417906"/>
            <a:ext cx="2087191" cy="2587049"/>
            <a:chOff x="571472" y="3000372"/>
            <a:chExt cx="2087191" cy="2587049"/>
          </a:xfrm>
        </p:grpSpPr>
        <p:pic>
          <p:nvPicPr>
            <p:cNvPr id="15" name="Picture 16" descr="http://www.qiagen.com/products/catalog/sample-technologies/dneasy-mericon-food-kit~/media/NextQ/Image%20Library/S/21/75/S_2175_RPA_mericon_small/1_8.ashx?la=en"/>
            <p:cNvPicPr>
              <a:picLocks noChangeAspect="1" noChangeArrowheads="1"/>
            </p:cNvPicPr>
            <p:nvPr/>
          </p:nvPicPr>
          <p:blipFill>
            <a:blip r:embed="rId6" cstate="print"/>
            <a:srcRect/>
            <a:stretch>
              <a:fillRect/>
            </a:stretch>
          </p:blipFill>
          <p:spPr bwMode="auto">
            <a:xfrm>
              <a:off x="571472" y="3000372"/>
              <a:ext cx="2087191" cy="1390590"/>
            </a:xfrm>
            <a:prstGeom prst="rect">
              <a:avLst/>
            </a:prstGeom>
            <a:noFill/>
          </p:spPr>
        </p:pic>
        <p:pic>
          <p:nvPicPr>
            <p:cNvPr id="16" name="Picture 20" descr="http://photos.prnewswire.com/prnvar/20140523/689262?max=400"/>
            <p:cNvPicPr>
              <a:picLocks noChangeAspect="1" noChangeArrowheads="1"/>
            </p:cNvPicPr>
            <p:nvPr/>
          </p:nvPicPr>
          <p:blipFill>
            <a:blip r:embed="rId7"/>
            <a:srcRect/>
            <a:stretch>
              <a:fillRect/>
            </a:stretch>
          </p:blipFill>
          <p:spPr bwMode="auto">
            <a:xfrm>
              <a:off x="668310" y="4521208"/>
              <a:ext cx="1785950" cy="1066213"/>
            </a:xfrm>
            <a:prstGeom prst="rect">
              <a:avLst/>
            </a:prstGeom>
            <a:noFill/>
          </p:spPr>
        </p:pic>
      </p:grpSp>
      <p:grpSp>
        <p:nvGrpSpPr>
          <p:cNvPr id="17" name="مجموعة 16"/>
          <p:cNvGrpSpPr/>
          <p:nvPr/>
        </p:nvGrpSpPr>
        <p:grpSpPr>
          <a:xfrm>
            <a:off x="2609759" y="3926764"/>
            <a:ext cx="2428892" cy="2862123"/>
            <a:chOff x="2743188" y="2659058"/>
            <a:chExt cx="2428892" cy="2862123"/>
          </a:xfrm>
        </p:grpSpPr>
        <p:pic>
          <p:nvPicPr>
            <p:cNvPr id="18" name="Picture 24" descr="https://tools.lifetechnologies.com/content/sfs/prodImages/high/4463578_2Boxs.jpg"/>
            <p:cNvPicPr>
              <a:picLocks noChangeAspect="1" noChangeArrowheads="1"/>
            </p:cNvPicPr>
            <p:nvPr/>
          </p:nvPicPr>
          <p:blipFill>
            <a:blip r:embed="rId8"/>
            <a:srcRect/>
            <a:stretch>
              <a:fillRect/>
            </a:stretch>
          </p:blipFill>
          <p:spPr bwMode="auto">
            <a:xfrm>
              <a:off x="3000364" y="2659058"/>
              <a:ext cx="2071702" cy="1912340"/>
            </a:xfrm>
            <a:prstGeom prst="rect">
              <a:avLst/>
            </a:prstGeom>
            <a:noFill/>
          </p:spPr>
        </p:pic>
        <p:pic>
          <p:nvPicPr>
            <p:cNvPr id="19" name="Picture 8" descr="http://invitrogenfit.com/images/invitrogen-logo.png"/>
            <p:cNvPicPr>
              <a:picLocks noChangeAspect="1" noChangeArrowheads="1"/>
            </p:cNvPicPr>
            <p:nvPr/>
          </p:nvPicPr>
          <p:blipFill>
            <a:blip r:embed="rId9"/>
            <a:srcRect/>
            <a:stretch>
              <a:fillRect/>
            </a:stretch>
          </p:blipFill>
          <p:spPr bwMode="auto">
            <a:xfrm>
              <a:off x="2743188" y="4719646"/>
              <a:ext cx="2428892" cy="801535"/>
            </a:xfrm>
            <a:prstGeom prst="rect">
              <a:avLst/>
            </a:prstGeom>
            <a:noFill/>
          </p:spPr>
        </p:pic>
      </p:grpSp>
      <p:grpSp>
        <p:nvGrpSpPr>
          <p:cNvPr id="20" name="مجموعة 19"/>
          <p:cNvGrpSpPr/>
          <p:nvPr/>
        </p:nvGrpSpPr>
        <p:grpSpPr>
          <a:xfrm>
            <a:off x="7454888" y="4403455"/>
            <a:ext cx="1428760" cy="2255154"/>
            <a:chOff x="7429520" y="2857496"/>
            <a:chExt cx="1428760" cy="2255154"/>
          </a:xfrm>
        </p:grpSpPr>
        <p:pic>
          <p:nvPicPr>
            <p:cNvPr id="21" name="Picture 26" descr="http://www.labsource.com/ProdImg/49/49399.jpg"/>
            <p:cNvPicPr>
              <a:picLocks noChangeAspect="1" noChangeArrowheads="1"/>
            </p:cNvPicPr>
            <p:nvPr/>
          </p:nvPicPr>
          <p:blipFill>
            <a:blip r:embed="rId10"/>
            <a:srcRect/>
            <a:stretch>
              <a:fillRect/>
            </a:stretch>
          </p:blipFill>
          <p:spPr bwMode="auto">
            <a:xfrm>
              <a:off x="7429520" y="2857496"/>
              <a:ext cx="1357322" cy="1286742"/>
            </a:xfrm>
            <a:prstGeom prst="rect">
              <a:avLst/>
            </a:prstGeom>
            <a:noFill/>
          </p:spPr>
        </p:pic>
        <p:pic>
          <p:nvPicPr>
            <p:cNvPr id="22" name="Picture 16" descr="http://www.hellopro.fr/images/logo/logo_208672.jpg"/>
            <p:cNvPicPr>
              <a:picLocks noChangeAspect="1" noChangeArrowheads="1"/>
            </p:cNvPicPr>
            <p:nvPr/>
          </p:nvPicPr>
          <p:blipFill>
            <a:blip r:embed="rId11" cstate="print"/>
            <a:srcRect/>
            <a:stretch>
              <a:fillRect/>
            </a:stretch>
          </p:blipFill>
          <p:spPr bwMode="auto">
            <a:xfrm>
              <a:off x="7500959" y="4221196"/>
              <a:ext cx="1357321" cy="891454"/>
            </a:xfrm>
            <a:prstGeom prst="rect">
              <a:avLst/>
            </a:prstGeom>
            <a:noFill/>
          </p:spPr>
        </p:pic>
      </p:grpSp>
    </p:spTree>
    <p:custDataLst>
      <p:tags r:id="rId1"/>
    </p:custDataLst>
    <p:extLst>
      <p:ext uri="{BB962C8B-B14F-4D97-AF65-F5344CB8AC3E}">
        <p14:creationId xmlns:p14="http://schemas.microsoft.com/office/powerpoint/2010/main" val="2429100685"/>
      </p:ext>
    </p:extLst>
  </p:cSld>
  <p:clrMapOvr>
    <a:masterClrMapping/>
  </p:clrMapOvr>
  <mc:AlternateContent xmlns:mc="http://schemas.openxmlformats.org/markup-compatibility/2006" xmlns:p14="http://schemas.microsoft.com/office/powerpoint/2010/main">
    <mc:Choice Requires="p14">
      <p:transition spd="slow" p14:dur="2000" advTm="99608"/>
    </mc:Choice>
    <mc:Fallback xmlns="">
      <p:transition spd="slow" advTm="996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amond(in)">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amond(in)">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886967"/>
            <a:ext cx="7772400" cy="1470025"/>
          </a:xfrm>
        </p:spPr>
        <p:txBody>
          <a:bodyPr>
            <a:normAutofit/>
          </a:bodyPr>
          <a:lstStyle/>
          <a:p>
            <a:pPr rtl="0"/>
            <a:r>
              <a:rPr lang="en-US" sz="7200" dirty="0">
                <a:solidFill>
                  <a:srgbClr val="C00000"/>
                </a:solidFill>
              </a:rPr>
              <a:t>Part  II</a:t>
            </a:r>
            <a:endParaRPr lang="ar-JO" sz="7200" dirty="0">
              <a:solidFill>
                <a:srgbClr val="C00000"/>
              </a:solidFill>
            </a:endParaRPr>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ubtitle 3"/>
          <p:cNvSpPr>
            <a:spLocks noGrp="1"/>
          </p:cNvSpPr>
          <p:nvPr>
            <p:ph type="subTitle" idx="1"/>
          </p:nvPr>
        </p:nvSpPr>
        <p:spPr>
          <a:xfrm>
            <a:off x="428596" y="3886200"/>
            <a:ext cx="8715404" cy="1752600"/>
          </a:xfrm>
        </p:spPr>
        <p:txBody>
          <a:bodyPr>
            <a:normAutofit lnSpcReduction="10000"/>
          </a:bodyPr>
          <a:lstStyle/>
          <a:p>
            <a:r>
              <a:rPr lang="en-US" sz="6000" dirty="0">
                <a:solidFill>
                  <a:srgbClr val="C00000"/>
                </a:solidFill>
              </a:rPr>
              <a:t>The Principle of DNA Extraction</a:t>
            </a:r>
          </a:p>
        </p:txBody>
      </p:sp>
    </p:spTree>
    <p:extLst>
      <p:ext uri="{BB962C8B-B14F-4D97-AF65-F5344CB8AC3E}">
        <p14:creationId xmlns:p14="http://schemas.microsoft.com/office/powerpoint/2010/main" val="1186090428"/>
      </p:ext>
    </p:extLst>
  </p:cSld>
  <p:clrMapOvr>
    <a:masterClrMapping/>
  </p:clrMapOvr>
  <mc:AlternateContent xmlns:mc="http://schemas.openxmlformats.org/markup-compatibility/2006" xmlns:p14="http://schemas.microsoft.com/office/powerpoint/2010/main">
    <mc:Choice Requires="p14">
      <p:transition spd="slow" p14:dur="2000" advTm="12254"/>
    </mc:Choice>
    <mc:Fallback xmlns="">
      <p:transition spd="slow" advTm="1225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The principle of DNA Extraction</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46856" y="1196752"/>
            <a:ext cx="8229600" cy="6131229"/>
          </a:xfrm>
        </p:spPr>
        <p:txBody>
          <a:bodyPr>
            <a:normAutofit/>
          </a:bodyPr>
          <a:lstStyle/>
          <a:p>
            <a:pPr lvl="0" algn="l" rtl="0"/>
            <a:r>
              <a:rPr lang="en-US" sz="2800" dirty="0">
                <a:latin typeface="Arial" pitchFamily="34" charset="0"/>
                <a:cs typeface="Arial" pitchFamily="34" charset="0"/>
              </a:rPr>
              <a:t>There are three basic steps in DNA extraction:</a:t>
            </a:r>
            <a:endParaRPr lang="en-US" sz="2400" dirty="0">
              <a:latin typeface="Arial" pitchFamily="34" charset="0"/>
              <a:cs typeface="Arial" pitchFamily="34" charset="0"/>
            </a:endParaRPr>
          </a:p>
          <a:p>
            <a:pPr marL="457200" lvl="1" indent="-457200" algn="l" rtl="0">
              <a:buFont typeface="+mj-lt"/>
              <a:buAutoNum type="arabicPeriod"/>
            </a:pPr>
            <a:r>
              <a:rPr lang="en-US" sz="2600" dirty="0">
                <a:latin typeface="Arial" pitchFamily="34" charset="0"/>
                <a:cs typeface="Arial" pitchFamily="34" charset="0"/>
              </a:rPr>
              <a:t>Cell lysis with digestive solution to expose the DNA. Lysis buffer contains detergents/surfactants such as SDS (sodium dodecyl sulphate) to disrupt both cellular and nuclear membranes (make holes in the membrane)</a:t>
            </a:r>
          </a:p>
          <a:p>
            <a:pPr marL="457200" lvl="1" indent="-457200" algn="l" rtl="0">
              <a:buFont typeface="+mj-lt"/>
              <a:buAutoNum type="arabicPeriod"/>
            </a:pPr>
            <a:endParaRPr lang="en-US" sz="2400" dirty="0">
              <a:latin typeface="Arial" pitchFamily="34" charset="0"/>
              <a:cs typeface="Arial" pitchFamily="34" charset="0"/>
            </a:endParaRPr>
          </a:p>
          <a:p>
            <a:pPr algn="l" rtl="0"/>
            <a:endParaRPr lang="en-GB" dirty="0"/>
          </a:p>
        </p:txBody>
      </p:sp>
      <p:pic>
        <p:nvPicPr>
          <p:cNvPr id="3" name="Picture 2">
            <a:extLst>
              <a:ext uri="{FF2B5EF4-FFF2-40B4-BE49-F238E27FC236}">
                <a16:creationId xmlns:a16="http://schemas.microsoft.com/office/drawing/2014/main" id="{21198C84-4AD8-DF46-86A4-AB96858C6D42}"/>
              </a:ext>
            </a:extLst>
          </p:cNvPr>
          <p:cNvPicPr>
            <a:picLocks noChangeAspect="1"/>
          </p:cNvPicPr>
          <p:nvPr/>
        </p:nvPicPr>
        <p:blipFill>
          <a:blip r:embed="rId4"/>
          <a:stretch>
            <a:fillRect/>
          </a:stretch>
        </p:blipFill>
        <p:spPr>
          <a:xfrm>
            <a:off x="1691680" y="3755019"/>
            <a:ext cx="6804248" cy="3071984"/>
          </a:xfrm>
          <a:prstGeom prst="rect">
            <a:avLst/>
          </a:prstGeom>
        </p:spPr>
      </p:pic>
      <p:grpSp>
        <p:nvGrpSpPr>
          <p:cNvPr id="15" name="Group 14">
            <a:extLst>
              <a:ext uri="{FF2B5EF4-FFF2-40B4-BE49-F238E27FC236}">
                <a16:creationId xmlns:a16="http://schemas.microsoft.com/office/drawing/2014/main" id="{F49B6583-9463-AF43-919B-04019B5343AF}"/>
              </a:ext>
            </a:extLst>
          </p:cNvPr>
          <p:cNvGrpSpPr/>
          <p:nvPr/>
        </p:nvGrpSpPr>
        <p:grpSpPr>
          <a:xfrm>
            <a:off x="4818470" y="3964297"/>
            <a:ext cx="1253982" cy="1084982"/>
            <a:chOff x="4818470" y="3964297"/>
            <a:chExt cx="1253982" cy="1084982"/>
          </a:xfrm>
        </p:grpSpPr>
        <p:sp>
          <p:nvSpPr>
            <p:cNvPr id="9" name="TextBox 8">
              <a:extLst>
                <a:ext uri="{FF2B5EF4-FFF2-40B4-BE49-F238E27FC236}">
                  <a16:creationId xmlns:a16="http://schemas.microsoft.com/office/drawing/2014/main" id="{5E7B5692-646A-7143-86B5-5EFBB1532974}"/>
                </a:ext>
              </a:extLst>
            </p:cNvPr>
            <p:cNvSpPr txBox="1"/>
            <p:nvPr/>
          </p:nvSpPr>
          <p:spPr>
            <a:xfrm rot="5153572">
              <a:off x="5382849" y="4359675"/>
              <a:ext cx="363544" cy="1015663"/>
            </a:xfrm>
            <a:prstGeom prst="rect">
              <a:avLst/>
            </a:prstGeom>
            <a:noFill/>
          </p:spPr>
          <p:txBody>
            <a:bodyPr wrap="square" rtlCol="0">
              <a:spAutoFit/>
            </a:bodyPr>
            <a:lstStyle/>
            <a:p>
              <a:pPr marL="0" algn="l" defTabSz="914400" rtl="0" eaLnBrk="1" latinLnBrk="0" hangingPunct="1"/>
              <a:r>
                <a:rPr lang="en-GB" sz="6000" b="1" dirty="0">
                  <a:solidFill>
                    <a:schemeClr val="bg1"/>
                  </a:solidFill>
                </a:rPr>
                <a:t>-</a:t>
              </a:r>
            </a:p>
          </p:txBody>
        </p:sp>
        <p:sp>
          <p:nvSpPr>
            <p:cNvPr id="11" name="TextBox 10">
              <a:extLst>
                <a:ext uri="{FF2B5EF4-FFF2-40B4-BE49-F238E27FC236}">
                  <a16:creationId xmlns:a16="http://schemas.microsoft.com/office/drawing/2014/main" id="{7FE303C1-CAF7-884D-BD39-BEC0031FEDB8}"/>
                </a:ext>
              </a:extLst>
            </p:cNvPr>
            <p:cNvSpPr txBox="1"/>
            <p:nvPr/>
          </p:nvSpPr>
          <p:spPr>
            <a:xfrm rot="1298387">
              <a:off x="4818470" y="3964297"/>
              <a:ext cx="363544" cy="1015663"/>
            </a:xfrm>
            <a:prstGeom prst="rect">
              <a:avLst/>
            </a:prstGeom>
            <a:noFill/>
          </p:spPr>
          <p:txBody>
            <a:bodyPr wrap="square" rtlCol="0">
              <a:spAutoFit/>
            </a:bodyPr>
            <a:lstStyle/>
            <a:p>
              <a:pPr marL="0" algn="l" defTabSz="914400" rtl="0" eaLnBrk="1" latinLnBrk="0" hangingPunct="1"/>
              <a:r>
                <a:rPr lang="en-GB" sz="6000" b="1" dirty="0">
                  <a:solidFill>
                    <a:schemeClr val="bg1"/>
                  </a:solidFill>
                </a:rPr>
                <a:t>-</a:t>
              </a:r>
            </a:p>
          </p:txBody>
        </p:sp>
      </p:grpSp>
      <p:grpSp>
        <p:nvGrpSpPr>
          <p:cNvPr id="8" name="Group 7">
            <a:extLst>
              <a:ext uri="{FF2B5EF4-FFF2-40B4-BE49-F238E27FC236}">
                <a16:creationId xmlns:a16="http://schemas.microsoft.com/office/drawing/2014/main" id="{76E89CE9-4217-AE42-8C7A-45AA1F30911A}"/>
              </a:ext>
            </a:extLst>
          </p:cNvPr>
          <p:cNvGrpSpPr/>
          <p:nvPr/>
        </p:nvGrpSpPr>
        <p:grpSpPr>
          <a:xfrm>
            <a:off x="4715658" y="4005064"/>
            <a:ext cx="1212778" cy="1015663"/>
            <a:chOff x="4715658" y="4034965"/>
            <a:chExt cx="1212778" cy="1015663"/>
          </a:xfrm>
        </p:grpSpPr>
        <p:sp>
          <p:nvSpPr>
            <p:cNvPr id="7" name="TextBox 6">
              <a:extLst>
                <a:ext uri="{FF2B5EF4-FFF2-40B4-BE49-F238E27FC236}">
                  <a16:creationId xmlns:a16="http://schemas.microsoft.com/office/drawing/2014/main" id="{99EAEB59-5A1D-4D45-BFA9-71735063EF28}"/>
                </a:ext>
              </a:extLst>
            </p:cNvPr>
            <p:cNvSpPr txBox="1"/>
            <p:nvPr/>
          </p:nvSpPr>
          <p:spPr>
            <a:xfrm rot="18990780">
              <a:off x="5415023" y="4034965"/>
              <a:ext cx="363544" cy="1015663"/>
            </a:xfrm>
            <a:prstGeom prst="rect">
              <a:avLst/>
            </a:prstGeom>
            <a:noFill/>
          </p:spPr>
          <p:txBody>
            <a:bodyPr wrap="square" rtlCol="0">
              <a:spAutoFit/>
            </a:bodyPr>
            <a:lstStyle/>
            <a:p>
              <a:pPr marL="0" algn="l" defTabSz="914400" rtl="0" eaLnBrk="1" latinLnBrk="0" hangingPunct="1"/>
              <a:r>
                <a:rPr lang="en-GB" sz="6000" b="1" dirty="0">
                  <a:solidFill>
                    <a:schemeClr val="bg1"/>
                  </a:solidFill>
                </a:rPr>
                <a:t>-</a:t>
              </a:r>
            </a:p>
          </p:txBody>
        </p:sp>
        <p:sp>
          <p:nvSpPr>
            <p:cNvPr id="12" name="TextBox 11">
              <a:extLst>
                <a:ext uri="{FF2B5EF4-FFF2-40B4-BE49-F238E27FC236}">
                  <a16:creationId xmlns:a16="http://schemas.microsoft.com/office/drawing/2014/main" id="{DAC31378-3678-2C42-B824-1883AC3C140D}"/>
                </a:ext>
              </a:extLst>
            </p:cNvPr>
            <p:cNvSpPr txBox="1"/>
            <p:nvPr/>
          </p:nvSpPr>
          <p:spPr>
            <a:xfrm rot="5153572">
              <a:off x="5238833" y="3930934"/>
              <a:ext cx="363544" cy="1015663"/>
            </a:xfrm>
            <a:prstGeom prst="rect">
              <a:avLst/>
            </a:prstGeom>
            <a:noFill/>
          </p:spPr>
          <p:txBody>
            <a:bodyPr wrap="square" rtlCol="0">
              <a:spAutoFit/>
            </a:bodyPr>
            <a:lstStyle/>
            <a:p>
              <a:pPr marL="0" algn="l" defTabSz="914400" rtl="0" eaLnBrk="1" latinLnBrk="0" hangingPunct="1"/>
              <a:r>
                <a:rPr lang="en-GB" sz="6000" b="1" dirty="0">
                  <a:solidFill>
                    <a:schemeClr val="bg1"/>
                  </a:solidFill>
                </a:rPr>
                <a:t>-</a:t>
              </a:r>
            </a:p>
          </p:txBody>
        </p:sp>
        <p:sp>
          <p:nvSpPr>
            <p:cNvPr id="13" name="TextBox 12">
              <a:extLst>
                <a:ext uri="{FF2B5EF4-FFF2-40B4-BE49-F238E27FC236}">
                  <a16:creationId xmlns:a16="http://schemas.microsoft.com/office/drawing/2014/main" id="{CD1DA8A4-4BCC-8F49-97C7-A8B012A7578D}"/>
                </a:ext>
              </a:extLst>
            </p:cNvPr>
            <p:cNvSpPr txBox="1"/>
            <p:nvPr/>
          </p:nvSpPr>
          <p:spPr>
            <a:xfrm rot="7892604">
              <a:off x="5041718" y="4330108"/>
              <a:ext cx="363544" cy="1015663"/>
            </a:xfrm>
            <a:prstGeom prst="rect">
              <a:avLst/>
            </a:prstGeom>
            <a:noFill/>
          </p:spPr>
          <p:txBody>
            <a:bodyPr wrap="square" rtlCol="0">
              <a:spAutoFit/>
            </a:bodyPr>
            <a:lstStyle/>
            <a:p>
              <a:pPr marL="0" algn="l" defTabSz="914400" rtl="0" eaLnBrk="1" latinLnBrk="0" hangingPunct="1"/>
              <a:r>
                <a:rPr lang="en-GB" sz="6000" b="1" dirty="0">
                  <a:solidFill>
                    <a:schemeClr val="bg1"/>
                  </a:solidFill>
                </a:rPr>
                <a:t>-</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8843"/>
    </mc:Choice>
    <mc:Fallback xmlns="">
      <p:transition spd="slow" advTm="4188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checkerboard(across)">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The principle of DNA Extraction</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57200" y="1268760"/>
            <a:ext cx="8795320" cy="6131229"/>
          </a:xfrm>
        </p:spPr>
        <p:txBody>
          <a:bodyPr>
            <a:normAutofit/>
          </a:bodyPr>
          <a:lstStyle/>
          <a:p>
            <a:pPr marL="514350" lvl="1" indent="-514350" algn="l" rtl="0">
              <a:buFont typeface="+mj-lt"/>
              <a:buAutoNum type="arabicPeriod" startAt="2"/>
            </a:pPr>
            <a:r>
              <a:rPr lang="en-US" sz="2600" dirty="0">
                <a:latin typeface="Arial" pitchFamily="34" charset="0"/>
                <a:cs typeface="Arial" pitchFamily="34" charset="0"/>
              </a:rPr>
              <a:t>Inactivate endogenous nucleases like DNases. Actually, this is can be done by adding proteases like proteinase K  </a:t>
            </a:r>
          </a:p>
          <a:p>
            <a:pPr marL="457200" lvl="1" indent="-457200" algn="l" rtl="0">
              <a:buFont typeface="Arial" panose="020B0604020202020204" pitchFamily="34" charset="0"/>
              <a:buChar char="•"/>
            </a:pPr>
            <a:r>
              <a:rPr lang="en-US" sz="2600" dirty="0">
                <a:latin typeface="Arial" pitchFamily="34" charset="0"/>
                <a:cs typeface="Arial" pitchFamily="34" charset="0"/>
              </a:rPr>
              <a:t>Add also chelating agents (e.g. EDTA) which sequester Ca</a:t>
            </a:r>
            <a:r>
              <a:rPr lang="en-US" sz="2600" baseline="30000" dirty="0">
                <a:latin typeface="Arial" pitchFamily="34" charset="0"/>
                <a:cs typeface="Arial" pitchFamily="34" charset="0"/>
              </a:rPr>
              <a:t>+2</a:t>
            </a:r>
            <a:r>
              <a:rPr lang="en-US" sz="2600" dirty="0">
                <a:latin typeface="Arial" pitchFamily="34" charset="0"/>
                <a:cs typeface="Arial" pitchFamily="34" charset="0"/>
              </a:rPr>
              <a:t> and  Mg</a:t>
            </a:r>
            <a:r>
              <a:rPr lang="en-US" sz="2600" baseline="30000" dirty="0">
                <a:latin typeface="Arial" pitchFamily="34" charset="0"/>
                <a:cs typeface="Arial" pitchFamily="34" charset="0"/>
              </a:rPr>
              <a:t>+2</a:t>
            </a:r>
            <a:r>
              <a:rPr lang="en-US" sz="2600" dirty="0">
                <a:latin typeface="Arial" pitchFamily="34" charset="0"/>
                <a:cs typeface="Arial" pitchFamily="34" charset="0"/>
              </a:rPr>
              <a:t> required for nuclease activity. </a:t>
            </a:r>
          </a:p>
          <a:p>
            <a:pPr marL="457200" lvl="1" indent="-457200" algn="l" rtl="0">
              <a:buFont typeface="Arial" panose="020B0604020202020204" pitchFamily="34" charset="0"/>
              <a:buChar char="•"/>
            </a:pPr>
            <a:r>
              <a:rPr lang="en-US" sz="2600" dirty="0">
                <a:latin typeface="Arial" pitchFamily="34" charset="0"/>
                <a:cs typeface="Arial" pitchFamily="34" charset="0"/>
              </a:rPr>
              <a:t>On the other hand, RNases                                         are usually added                                                           to the sample to get rid of                                           RNA if we want to extract                                         DNA</a:t>
            </a:r>
          </a:p>
          <a:p>
            <a:pPr marL="457200" lvl="1" indent="-457200" algn="l" rtl="0">
              <a:buFont typeface="Arial" panose="020B0604020202020204" pitchFamily="34" charset="0"/>
              <a:buChar char="•"/>
            </a:pPr>
            <a:r>
              <a:rPr lang="en-US" sz="2600" dirty="0">
                <a:latin typeface="Arial" pitchFamily="34" charset="0"/>
                <a:cs typeface="Arial" pitchFamily="34" charset="0"/>
              </a:rPr>
              <a:t>To extract RNA, we add RNA guard</a:t>
            </a:r>
          </a:p>
          <a:p>
            <a:pPr marL="0" lvl="1" indent="0" algn="l" rtl="0">
              <a:buNone/>
            </a:pPr>
            <a:endParaRPr lang="en-US" sz="2400" dirty="0">
              <a:latin typeface="Arial" pitchFamily="34" charset="0"/>
              <a:cs typeface="Arial" pitchFamily="34" charset="0"/>
            </a:endParaRPr>
          </a:p>
          <a:p>
            <a:pPr algn="l" rtl="0"/>
            <a:endParaRPr lang="en-GB" dirty="0"/>
          </a:p>
        </p:txBody>
      </p:sp>
      <p:pic>
        <p:nvPicPr>
          <p:cNvPr id="4" name="Picture 3">
            <a:extLst>
              <a:ext uri="{FF2B5EF4-FFF2-40B4-BE49-F238E27FC236}">
                <a16:creationId xmlns:a16="http://schemas.microsoft.com/office/drawing/2014/main" id="{794152FD-0CF9-FD43-8171-8D6BD7977CB7}"/>
              </a:ext>
            </a:extLst>
          </p:cNvPr>
          <p:cNvPicPr>
            <a:picLocks noChangeAspect="1"/>
          </p:cNvPicPr>
          <p:nvPr/>
        </p:nvPicPr>
        <p:blipFill>
          <a:blip r:embed="rId4"/>
          <a:stretch>
            <a:fillRect/>
          </a:stretch>
        </p:blipFill>
        <p:spPr>
          <a:xfrm>
            <a:off x="6247149" y="3429000"/>
            <a:ext cx="2611067" cy="2802121"/>
          </a:xfrm>
          <a:prstGeom prst="rect">
            <a:avLst/>
          </a:prstGeom>
        </p:spPr>
      </p:pic>
    </p:spTree>
    <p:custDataLst>
      <p:tags r:id="rId1"/>
    </p:custDataLst>
    <p:extLst>
      <p:ext uri="{BB962C8B-B14F-4D97-AF65-F5344CB8AC3E}">
        <p14:creationId xmlns:p14="http://schemas.microsoft.com/office/powerpoint/2010/main" val="4152309822"/>
      </p:ext>
    </p:extLst>
  </p:cSld>
  <p:clrMapOvr>
    <a:masterClrMapping/>
  </p:clrMapOvr>
  <mc:AlternateContent xmlns:mc="http://schemas.openxmlformats.org/markup-compatibility/2006" xmlns:p14="http://schemas.microsoft.com/office/powerpoint/2010/main">
    <mc:Choice Requires="p14">
      <p:transition spd="slow" p14:dur="2000" advTm="418843"/>
    </mc:Choice>
    <mc:Fallback xmlns="">
      <p:transition spd="slow" advTm="4188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linds(horizont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blinds(horizontal)">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blinds(horizontal)">
                                      <p:cBhvr>
                                        <p:cTn id="2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The principle of DNA Extraction</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57200" y="1546243"/>
            <a:ext cx="8229600" cy="5168905"/>
          </a:xfrm>
        </p:spPr>
        <p:txBody>
          <a:bodyPr/>
          <a:lstStyle/>
          <a:p>
            <a:pPr marL="457200" indent="-457200" algn="l" rtl="0">
              <a:buFont typeface="+mj-lt"/>
              <a:buAutoNum type="arabicPeriod" startAt="3"/>
            </a:pPr>
            <a:r>
              <a:rPr lang="en-US" sz="2400" dirty="0">
                <a:latin typeface="Arial" pitchFamily="34" charset="0"/>
                <a:cs typeface="Arial" pitchFamily="34" charset="0"/>
              </a:rPr>
              <a:t>Purification of DNA from proteins, RNA, detergents, salts and reagents found in cell lysate:</a:t>
            </a:r>
          </a:p>
          <a:p>
            <a:pPr marL="457200" indent="-457200" algn="l" rtl="0">
              <a:buNone/>
            </a:pPr>
            <a:endParaRPr lang="en-US" sz="2000" dirty="0">
              <a:latin typeface="Arial" pitchFamily="34" charset="0"/>
              <a:cs typeface="Arial" pitchFamily="34" charset="0"/>
            </a:endParaRPr>
          </a:p>
          <a:p>
            <a:pPr marL="1371600" lvl="2" indent="-457200" algn="l" rtl="0">
              <a:defRPr/>
            </a:pPr>
            <a:r>
              <a:rPr lang="en-US" dirty="0">
                <a:solidFill>
                  <a:srgbClr val="C00000"/>
                </a:solidFill>
                <a:latin typeface="Arial" pitchFamily="34" charset="0"/>
                <a:cs typeface="Arial" pitchFamily="34" charset="0"/>
              </a:rPr>
              <a:t>Ethanol precipitation using ice-cold ethanol or isopropanol</a:t>
            </a:r>
          </a:p>
          <a:p>
            <a:pPr marL="1371600" lvl="2" indent="-457200" algn="l" rtl="0">
              <a:defRPr/>
            </a:pPr>
            <a:r>
              <a:rPr lang="en-US" dirty="0">
                <a:solidFill>
                  <a:srgbClr val="C00000"/>
                </a:solidFill>
                <a:latin typeface="Arial" pitchFamily="34" charset="0"/>
                <a:cs typeface="Arial" pitchFamily="34" charset="0"/>
              </a:rPr>
              <a:t>Phenol/chloroform extraction</a:t>
            </a:r>
          </a:p>
          <a:p>
            <a:pPr marL="1371600" lvl="2" indent="-457200" algn="l" rtl="0">
              <a:defRPr/>
            </a:pPr>
            <a:r>
              <a:rPr lang="en-US" dirty="0">
                <a:solidFill>
                  <a:srgbClr val="C00000"/>
                </a:solidFill>
                <a:latin typeface="Arial" pitchFamily="34" charset="0"/>
                <a:cs typeface="Arial" pitchFamily="34" charset="0"/>
              </a:rPr>
              <a:t>Minicolumn purification  </a:t>
            </a:r>
          </a:p>
          <a:p>
            <a:pPr marL="1371600" lvl="2" indent="-457200" algn="l" rtl="0">
              <a:defRPr/>
            </a:pPr>
            <a:r>
              <a:rPr lang="en-US" dirty="0">
                <a:solidFill>
                  <a:srgbClr val="C00000"/>
                </a:solidFill>
                <a:latin typeface="Arial" pitchFamily="34" charset="0"/>
                <a:cs typeface="Arial" pitchFamily="34" charset="0"/>
              </a:rPr>
              <a:t>Magnetic beads</a:t>
            </a:r>
          </a:p>
          <a:p>
            <a:pPr lvl="0" algn="l" rtl="0">
              <a:buNone/>
            </a:pPr>
            <a:endParaRPr lang="en-US" sz="2400" dirty="0">
              <a:latin typeface="Arial" pitchFamily="34" charset="0"/>
              <a:cs typeface="Arial" pitchFamily="34" charset="0"/>
            </a:endParaRPr>
          </a:p>
          <a:p>
            <a:pPr marL="457200" lvl="1" indent="-457200" algn="l" rtl="0">
              <a:buFont typeface="+mj-lt"/>
              <a:buAutoNum type="arabicPeriod"/>
            </a:pPr>
            <a:endParaRPr lang="en-US" sz="2400" dirty="0">
              <a:latin typeface="Arial" pitchFamily="34" charset="0"/>
              <a:cs typeface="Arial"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2631"/>
    </mc:Choice>
    <mc:Fallback xmlns="">
      <p:transition spd="slow" advTm="1426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checkerboard(across)">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checkerboard(across)">
                                      <p:cBhvr>
                                        <p:cTn id="12" dur="5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checkerboard(across)">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checkerboard(across)">
                                      <p:cBhvr>
                                        <p:cTn id="2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The principle of DNA Extraction</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57200" y="1546243"/>
            <a:ext cx="8291264" cy="5168905"/>
          </a:xfrm>
        </p:spPr>
        <p:txBody>
          <a:bodyPr/>
          <a:lstStyle/>
          <a:p>
            <a:pPr marL="514350" indent="-514350" algn="l" rtl="0">
              <a:buFont typeface="+mj-lt"/>
              <a:buAutoNum type="arabicPeriod"/>
            </a:pPr>
            <a:r>
              <a:rPr lang="en-US" sz="2800" b="1" dirty="0">
                <a:solidFill>
                  <a:srgbClr val="0000FF"/>
                </a:solidFill>
                <a:latin typeface="Arial" pitchFamily="34" charset="0"/>
                <a:cs typeface="Arial" pitchFamily="34" charset="0"/>
              </a:rPr>
              <a:t>Ethanol precipitation: </a:t>
            </a:r>
            <a:endParaRPr lang="en-US" sz="2400" dirty="0">
              <a:latin typeface="Arial" pitchFamily="34" charset="0"/>
              <a:cs typeface="Arial" pitchFamily="34" charset="0"/>
            </a:endParaRPr>
          </a:p>
          <a:p>
            <a:pPr marL="457200" indent="-457200" algn="l" rtl="0"/>
            <a:r>
              <a:rPr lang="en-US" sz="2400" dirty="0">
                <a:latin typeface="Arial" pitchFamily="34" charset="0"/>
                <a:cs typeface="Arial" pitchFamily="34" charset="0"/>
              </a:rPr>
              <a:t>DNA (polar molecule) is insoluble in ethanol or isopropanol (anti-solvent) so it will aggregate together forming a pellet upon centrifugation </a:t>
            </a:r>
          </a:p>
          <a:p>
            <a:pPr lvl="0" algn="l" rtl="0">
              <a:buNone/>
            </a:pPr>
            <a:endParaRPr lang="en-US" sz="2400" dirty="0">
              <a:latin typeface="Arial" pitchFamily="34" charset="0"/>
              <a:cs typeface="Arial" pitchFamily="34" charset="0"/>
            </a:endParaRPr>
          </a:p>
          <a:p>
            <a:pPr marL="457200" lvl="1" indent="-457200" algn="l" rtl="0">
              <a:buNone/>
            </a:pPr>
            <a:endParaRPr lang="en-US" sz="2400" dirty="0">
              <a:latin typeface="Arial" pitchFamily="34" charset="0"/>
              <a:cs typeface="Arial" pitchFamily="34" charset="0"/>
            </a:endParaRPr>
          </a:p>
        </p:txBody>
      </p:sp>
      <p:grpSp>
        <p:nvGrpSpPr>
          <p:cNvPr id="7" name="مجموعة 18">
            <a:extLst>
              <a:ext uri="{FF2B5EF4-FFF2-40B4-BE49-F238E27FC236}">
                <a16:creationId xmlns:a16="http://schemas.microsoft.com/office/drawing/2014/main" id="{20AFE70A-C804-844B-BAA3-DFD8E8A27F63}"/>
              </a:ext>
            </a:extLst>
          </p:cNvPr>
          <p:cNvGrpSpPr/>
          <p:nvPr/>
        </p:nvGrpSpPr>
        <p:grpSpPr>
          <a:xfrm>
            <a:off x="467544" y="3440798"/>
            <a:ext cx="2143140" cy="3012538"/>
            <a:chOff x="6286512" y="1643050"/>
            <a:chExt cx="1847850" cy="2798224"/>
          </a:xfrm>
        </p:grpSpPr>
        <p:pic>
          <p:nvPicPr>
            <p:cNvPr id="8" name="Picture 4" descr="نتيجة بحث الصور عن ‪pellet dna extraction‬‏">
              <a:extLst>
                <a:ext uri="{FF2B5EF4-FFF2-40B4-BE49-F238E27FC236}">
                  <a16:creationId xmlns:a16="http://schemas.microsoft.com/office/drawing/2014/main" id="{2DB35718-101B-E943-B395-522F570C6D8A}"/>
                </a:ext>
              </a:extLst>
            </p:cNvPr>
            <p:cNvPicPr>
              <a:picLocks noChangeAspect="1" noChangeArrowheads="1"/>
            </p:cNvPicPr>
            <p:nvPr/>
          </p:nvPicPr>
          <p:blipFill>
            <a:blip r:embed="rId4"/>
            <a:srcRect/>
            <a:stretch>
              <a:fillRect/>
            </a:stretch>
          </p:blipFill>
          <p:spPr bwMode="auto">
            <a:xfrm>
              <a:off x="6286512" y="1643050"/>
              <a:ext cx="1847850" cy="2466975"/>
            </a:xfrm>
            <a:prstGeom prst="rect">
              <a:avLst/>
            </a:prstGeom>
            <a:noFill/>
          </p:spPr>
        </p:pic>
        <p:sp>
          <p:nvSpPr>
            <p:cNvPr id="9" name="مربع نص 20">
              <a:extLst>
                <a:ext uri="{FF2B5EF4-FFF2-40B4-BE49-F238E27FC236}">
                  <a16:creationId xmlns:a16="http://schemas.microsoft.com/office/drawing/2014/main" id="{60918D8B-98CF-254A-835C-F6D24F859AE0}"/>
                </a:ext>
              </a:extLst>
            </p:cNvPr>
            <p:cNvSpPr txBox="1"/>
            <p:nvPr/>
          </p:nvSpPr>
          <p:spPr>
            <a:xfrm>
              <a:off x="6522874" y="4071942"/>
              <a:ext cx="1180323" cy="369332"/>
            </a:xfrm>
            <a:prstGeom prst="rect">
              <a:avLst/>
            </a:prstGeom>
            <a:noFill/>
          </p:spPr>
          <p:txBody>
            <a:bodyPr wrap="none" rtlCol="0">
              <a:spAutoFit/>
            </a:bodyPr>
            <a:lstStyle/>
            <a:p>
              <a:r>
                <a:rPr lang="en-US" b="1" dirty="0"/>
                <a:t>Centrifuge</a:t>
              </a:r>
              <a:endParaRPr lang="en-GB" b="1" dirty="0"/>
            </a:p>
          </p:txBody>
        </p:sp>
      </p:grpSp>
      <p:pic>
        <p:nvPicPr>
          <p:cNvPr id="11" name="Picture 8" descr="http://eshop.eppendorfna.com/upload/productView/Eppendorf_5427R_high-capacity_centrifuge.jpg">
            <a:extLst>
              <a:ext uri="{FF2B5EF4-FFF2-40B4-BE49-F238E27FC236}">
                <a16:creationId xmlns:a16="http://schemas.microsoft.com/office/drawing/2014/main" id="{3C926DAA-CEE4-5E41-8CCA-DA5FD4281FB9}"/>
              </a:ext>
            </a:extLst>
          </p:cNvPr>
          <p:cNvPicPr>
            <a:picLocks noChangeAspect="1" noChangeArrowheads="1"/>
          </p:cNvPicPr>
          <p:nvPr/>
        </p:nvPicPr>
        <p:blipFill>
          <a:blip r:embed="rId5"/>
          <a:srcRect/>
          <a:stretch>
            <a:fillRect/>
          </a:stretch>
        </p:blipFill>
        <p:spPr bwMode="auto">
          <a:xfrm>
            <a:off x="7092280" y="4963868"/>
            <a:ext cx="1943646" cy="1777500"/>
          </a:xfrm>
          <a:prstGeom prst="rect">
            <a:avLst/>
          </a:prstGeom>
          <a:noFill/>
        </p:spPr>
      </p:pic>
      <p:grpSp>
        <p:nvGrpSpPr>
          <p:cNvPr id="12" name="مجموعة 43">
            <a:extLst>
              <a:ext uri="{FF2B5EF4-FFF2-40B4-BE49-F238E27FC236}">
                <a16:creationId xmlns:a16="http://schemas.microsoft.com/office/drawing/2014/main" id="{D63628C7-B71A-C14E-9A88-8E0EB5238136}"/>
              </a:ext>
            </a:extLst>
          </p:cNvPr>
          <p:cNvGrpSpPr/>
          <p:nvPr/>
        </p:nvGrpSpPr>
        <p:grpSpPr>
          <a:xfrm>
            <a:off x="1521656" y="3861444"/>
            <a:ext cx="5232432" cy="1727796"/>
            <a:chOff x="2054212" y="1772642"/>
            <a:chExt cx="5232432" cy="1727796"/>
          </a:xfrm>
        </p:grpSpPr>
        <p:pic>
          <p:nvPicPr>
            <p:cNvPr id="13" name="Picture 20" descr="نتيجة بحث الصور عن ‪blood DNA extraction‬‏">
              <a:extLst>
                <a:ext uri="{FF2B5EF4-FFF2-40B4-BE49-F238E27FC236}">
                  <a16:creationId xmlns:a16="http://schemas.microsoft.com/office/drawing/2014/main" id="{15B59A24-4DEB-2142-905B-BE49C510EFFE}"/>
                </a:ext>
              </a:extLst>
            </p:cNvPr>
            <p:cNvPicPr>
              <a:picLocks noChangeAspect="1" noChangeArrowheads="1"/>
            </p:cNvPicPr>
            <p:nvPr/>
          </p:nvPicPr>
          <p:blipFill>
            <a:blip r:embed="rId6"/>
            <a:srcRect/>
            <a:stretch>
              <a:fillRect/>
            </a:stretch>
          </p:blipFill>
          <p:spPr bwMode="auto">
            <a:xfrm>
              <a:off x="5072066" y="1772642"/>
              <a:ext cx="2214578" cy="1719555"/>
            </a:xfrm>
            <a:prstGeom prst="rect">
              <a:avLst/>
            </a:prstGeom>
            <a:noFill/>
          </p:spPr>
        </p:pic>
        <p:cxnSp>
          <p:nvCxnSpPr>
            <p:cNvPr id="14" name="رابط مستقيم 23">
              <a:extLst>
                <a:ext uri="{FF2B5EF4-FFF2-40B4-BE49-F238E27FC236}">
                  <a16:creationId xmlns:a16="http://schemas.microsoft.com/office/drawing/2014/main" id="{3583026C-FB0A-4745-AE42-23EF33955E5B}"/>
                </a:ext>
              </a:extLst>
            </p:cNvPr>
            <p:cNvCxnSpPr/>
            <p:nvPr/>
          </p:nvCxnSpPr>
          <p:spPr>
            <a:xfrm flipV="1">
              <a:off x="2054212" y="1785926"/>
              <a:ext cx="3017854" cy="79851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5" name="رابط مستقيم 25">
              <a:extLst>
                <a:ext uri="{FF2B5EF4-FFF2-40B4-BE49-F238E27FC236}">
                  <a16:creationId xmlns:a16="http://schemas.microsoft.com/office/drawing/2014/main" id="{0F387430-C2DA-5146-9F1B-5D64FB5B1B1A}"/>
                </a:ext>
              </a:extLst>
            </p:cNvPr>
            <p:cNvCxnSpPr/>
            <p:nvPr/>
          </p:nvCxnSpPr>
          <p:spPr>
            <a:xfrm>
              <a:off x="2087550" y="2976562"/>
              <a:ext cx="2984516" cy="5238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3321"/>
    </mc:Choice>
    <mc:Fallback xmlns="">
      <p:transition spd="slow" advTm="1833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amond(in)">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214414" y="71422"/>
            <a:ext cx="6643734" cy="1143000"/>
          </a:xfrm>
        </p:spPr>
        <p:txBody>
          <a:bodyPr>
            <a:normAutofit/>
          </a:bodyPr>
          <a:lstStyle/>
          <a:p>
            <a:pPr rtl="0"/>
            <a:r>
              <a:rPr lang="en-US" sz="4800" dirty="0">
                <a:solidFill>
                  <a:srgbClr val="C00000"/>
                </a:solidFill>
              </a:rPr>
              <a:t>Centrifuge </a:t>
            </a:r>
            <a:endParaRPr lang="ar-JO" sz="4800"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50" name="AutoShape 2" descr="showcase.par.99443.image.0.0.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64" name="AutoShape 16" descr="نتيجة بحث الصور عن ‪buccal swa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070" name="AutoShape 2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58" name="Picture 10" descr="نتيجة بحث الصور عن ‪eppendorf centrifuge‬‏"/>
          <p:cNvPicPr>
            <a:picLocks noChangeAspect="1" noChangeArrowheads="1"/>
          </p:cNvPicPr>
          <p:nvPr/>
        </p:nvPicPr>
        <p:blipFill>
          <a:blip r:embed="rId3"/>
          <a:srcRect/>
          <a:stretch>
            <a:fillRect/>
          </a:stretch>
        </p:blipFill>
        <p:spPr bwMode="auto">
          <a:xfrm>
            <a:off x="4786314" y="1428736"/>
            <a:ext cx="4000509" cy="2571756"/>
          </a:xfrm>
          <a:prstGeom prst="rect">
            <a:avLst/>
          </a:prstGeom>
          <a:noFill/>
        </p:spPr>
      </p:pic>
      <p:pic>
        <p:nvPicPr>
          <p:cNvPr id="2060" name="Picture 12" descr="نتيجة بحث الصور عن ‪eppendorf centrifuge‬‏"/>
          <p:cNvPicPr>
            <a:picLocks noChangeAspect="1" noChangeArrowheads="1"/>
          </p:cNvPicPr>
          <p:nvPr/>
        </p:nvPicPr>
        <p:blipFill>
          <a:blip r:embed="rId4"/>
          <a:srcRect l="11290" r="9677"/>
          <a:stretch>
            <a:fillRect/>
          </a:stretch>
        </p:blipFill>
        <p:spPr bwMode="auto">
          <a:xfrm>
            <a:off x="785786" y="2000240"/>
            <a:ext cx="3500462" cy="3262699"/>
          </a:xfrm>
          <a:prstGeom prst="rect">
            <a:avLst/>
          </a:prstGeom>
          <a:noFill/>
        </p:spPr>
      </p:pic>
      <p:pic>
        <p:nvPicPr>
          <p:cNvPr id="2062" name="Picture 14" descr="نتيجة بحث الصور عن ‪eppendorf centrifuge‬‏"/>
          <p:cNvPicPr>
            <a:picLocks noChangeAspect="1" noChangeArrowheads="1"/>
          </p:cNvPicPr>
          <p:nvPr/>
        </p:nvPicPr>
        <p:blipFill>
          <a:blip r:embed="rId5"/>
          <a:srcRect/>
          <a:stretch>
            <a:fillRect/>
          </a:stretch>
        </p:blipFill>
        <p:spPr bwMode="auto">
          <a:xfrm>
            <a:off x="5000628" y="4214818"/>
            <a:ext cx="3643338" cy="243772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48724"/>
    </mc:Choice>
    <mc:Fallback xmlns="">
      <p:transition spd="slow" advTm="4872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The principle of DNA Extraction</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57200" y="1546243"/>
            <a:ext cx="8291264" cy="5843197"/>
          </a:xfrm>
        </p:spPr>
        <p:txBody>
          <a:bodyPr/>
          <a:lstStyle/>
          <a:p>
            <a:pPr marL="514350" indent="-514350" algn="l" rtl="0">
              <a:buFont typeface="+mj-lt"/>
              <a:buAutoNum type="arabicPeriod"/>
            </a:pPr>
            <a:r>
              <a:rPr lang="en-US" sz="2800" b="1" dirty="0">
                <a:solidFill>
                  <a:srgbClr val="0000FF"/>
                </a:solidFill>
                <a:latin typeface="Arial" pitchFamily="34" charset="0"/>
                <a:cs typeface="Arial" pitchFamily="34" charset="0"/>
              </a:rPr>
              <a:t>Ethanol precipitation: </a:t>
            </a:r>
            <a:endParaRPr lang="en-US" sz="2400" dirty="0">
              <a:latin typeface="Arial" pitchFamily="34" charset="0"/>
              <a:cs typeface="Arial" pitchFamily="34" charset="0"/>
            </a:endParaRPr>
          </a:p>
          <a:p>
            <a:pPr marL="457200" indent="-457200" algn="l" rtl="0"/>
            <a:r>
              <a:rPr lang="en-US" sz="2400" dirty="0">
                <a:latin typeface="Arial" pitchFamily="34" charset="0"/>
                <a:cs typeface="Arial" pitchFamily="34" charset="0"/>
              </a:rPr>
              <a:t>DNA is insoluble in ethanol or isopropanol (anti-solvent) so it will aggregate together forming a pellet upon centrifugation </a:t>
            </a:r>
          </a:p>
          <a:p>
            <a:pPr marL="457200" indent="-457200" algn="l" rtl="0"/>
            <a:r>
              <a:rPr lang="en-US" sz="2400" dirty="0">
                <a:latin typeface="Arial" pitchFamily="34" charset="0"/>
                <a:cs typeface="Arial" pitchFamily="34" charset="0"/>
              </a:rPr>
              <a:t>After centrifugation, a pellet of crude DNA is formed</a:t>
            </a:r>
          </a:p>
          <a:p>
            <a:pPr lvl="0" algn="l" rtl="0">
              <a:buNone/>
            </a:pPr>
            <a:endParaRPr lang="en-US" sz="2400" dirty="0">
              <a:latin typeface="Arial" pitchFamily="34" charset="0"/>
              <a:cs typeface="Arial" pitchFamily="34" charset="0"/>
            </a:endParaRPr>
          </a:p>
          <a:p>
            <a:pPr marL="457200" lvl="1" indent="-457200" algn="l" rtl="0">
              <a:buNone/>
            </a:pPr>
            <a:endParaRPr lang="en-US" sz="2400" dirty="0">
              <a:latin typeface="Arial" pitchFamily="34" charset="0"/>
              <a:cs typeface="Arial" pitchFamily="34" charset="0"/>
            </a:endParaRPr>
          </a:p>
        </p:txBody>
      </p:sp>
      <p:pic>
        <p:nvPicPr>
          <p:cNvPr id="8" name="Picture 2" descr="http://ocw.mit.edu/courses/biological-engineering/20-109-laboratory-fundamentals-in-biological-engineering-spring-2010/labs/module-2-day-4-prepare-expression-system/m2d4_fig3.jpg">
            <a:extLst>
              <a:ext uri="{FF2B5EF4-FFF2-40B4-BE49-F238E27FC236}">
                <a16:creationId xmlns:a16="http://schemas.microsoft.com/office/drawing/2014/main" id="{D7EB2222-ECD6-5641-9C13-D111107BB550}"/>
              </a:ext>
            </a:extLst>
          </p:cNvPr>
          <p:cNvPicPr>
            <a:picLocks noChangeAspect="1" noChangeArrowheads="1"/>
          </p:cNvPicPr>
          <p:nvPr/>
        </p:nvPicPr>
        <p:blipFill>
          <a:blip r:embed="rId4"/>
          <a:srcRect/>
          <a:stretch>
            <a:fillRect/>
          </a:stretch>
        </p:blipFill>
        <p:spPr bwMode="auto">
          <a:xfrm>
            <a:off x="1043608" y="3789040"/>
            <a:ext cx="2525208" cy="2996952"/>
          </a:xfrm>
          <a:prstGeom prst="rect">
            <a:avLst/>
          </a:prstGeom>
          <a:noFill/>
        </p:spPr>
      </p:pic>
      <p:pic>
        <p:nvPicPr>
          <p:cNvPr id="9" name="Picture 4" descr="http://www.tokyofuturestyle.com/english/products/rizo/img/img_step06.jpg">
            <a:extLst>
              <a:ext uri="{FF2B5EF4-FFF2-40B4-BE49-F238E27FC236}">
                <a16:creationId xmlns:a16="http://schemas.microsoft.com/office/drawing/2014/main" id="{FB8E6E19-B9FE-F14F-8904-0516043BA6ED}"/>
              </a:ext>
            </a:extLst>
          </p:cNvPr>
          <p:cNvPicPr>
            <a:picLocks noChangeAspect="1" noChangeArrowheads="1"/>
          </p:cNvPicPr>
          <p:nvPr/>
        </p:nvPicPr>
        <p:blipFill>
          <a:blip r:embed="rId5"/>
          <a:srcRect/>
          <a:stretch>
            <a:fillRect/>
          </a:stretch>
        </p:blipFill>
        <p:spPr bwMode="auto">
          <a:xfrm>
            <a:off x="5582133" y="3861048"/>
            <a:ext cx="2950307" cy="2878348"/>
          </a:xfrm>
          <a:prstGeom prst="rect">
            <a:avLst/>
          </a:prstGeom>
          <a:noFill/>
        </p:spPr>
      </p:pic>
    </p:spTree>
    <p:custDataLst>
      <p:tags r:id="rId1"/>
    </p:custDataLst>
    <p:extLst>
      <p:ext uri="{BB962C8B-B14F-4D97-AF65-F5344CB8AC3E}">
        <p14:creationId xmlns:p14="http://schemas.microsoft.com/office/powerpoint/2010/main" val="1298948119"/>
      </p:ext>
    </p:extLst>
  </p:cSld>
  <p:clrMapOvr>
    <a:masterClrMapping/>
  </p:clrMapOvr>
  <mc:AlternateContent xmlns:mc="http://schemas.openxmlformats.org/markup-compatibility/2006" xmlns:p14="http://schemas.microsoft.com/office/powerpoint/2010/main">
    <mc:Choice Requires="p14">
      <p:transition spd="slow" p14:dur="2000" advTm="183321"/>
    </mc:Choice>
    <mc:Fallback xmlns="">
      <p:transition spd="slow" advTm="1833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checkerboard(across)">
                                      <p:cBhvr>
                                        <p:cTn id="7" dur="500"/>
                                        <p:tgtEl>
                                          <p:spTgt spid="10">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amond(in)">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Extraction of DNA</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214422"/>
            <a:ext cx="8686800" cy="5643578"/>
          </a:xfrm>
        </p:spPr>
        <p:txBody>
          <a:bodyPr>
            <a:normAutofit/>
          </a:bodyPr>
          <a:lstStyle/>
          <a:p>
            <a:pPr algn="l" rtl="0"/>
            <a:r>
              <a:rPr lang="en-GB" sz="2800" b="1" dirty="0">
                <a:latin typeface="Arial" pitchFamily="34" charset="0"/>
                <a:cs typeface="Arial" pitchFamily="34" charset="0"/>
              </a:rPr>
              <a:t>DNA Extraction:</a:t>
            </a:r>
            <a:r>
              <a:rPr lang="en-GB" sz="2800" dirty="0">
                <a:latin typeface="Arial" pitchFamily="34" charset="0"/>
                <a:cs typeface="Arial" pitchFamily="34" charset="0"/>
              </a:rPr>
              <a:t> is a process of isolation and purification of DNA from a sample using a combination of physical and chemical methods</a:t>
            </a:r>
          </a:p>
          <a:p>
            <a:pPr algn="l" rtl="0"/>
            <a:r>
              <a:rPr lang="en-US" sz="2800" dirty="0">
                <a:latin typeface="Arial" pitchFamily="34" charset="0"/>
                <a:cs typeface="Arial" pitchFamily="34" charset="0"/>
              </a:rPr>
              <a:t>Routine procedure widely used in:</a:t>
            </a:r>
          </a:p>
          <a:p>
            <a:pPr marL="514350" indent="-514350" algn="l" rtl="0">
              <a:buAutoNum type="arabicPeriod"/>
            </a:pPr>
            <a:r>
              <a:rPr lang="en-US" sz="2800" dirty="0">
                <a:latin typeface="Arial" pitchFamily="34" charset="0"/>
                <a:cs typeface="Arial" pitchFamily="34" charset="0"/>
              </a:rPr>
              <a:t>Molecular biology labs (scientific research labs) for    </a:t>
            </a:r>
          </a:p>
          <a:p>
            <a:pPr marL="0" indent="0" algn="l" rtl="0">
              <a:buNone/>
            </a:pPr>
            <a:r>
              <a:rPr lang="en-US" sz="2800" dirty="0">
                <a:latin typeface="Arial" pitchFamily="34" charset="0"/>
                <a:cs typeface="Arial" pitchFamily="34" charset="0"/>
              </a:rPr>
              <a:t>     example to study a                                                 </a:t>
            </a:r>
          </a:p>
          <a:p>
            <a:pPr marL="0" indent="0" algn="l" rtl="0">
              <a:buNone/>
            </a:pPr>
            <a:r>
              <a:rPr lang="en-US" sz="2800" dirty="0">
                <a:latin typeface="Arial" pitchFamily="34" charset="0"/>
                <a:cs typeface="Arial" pitchFamily="34" charset="0"/>
              </a:rPr>
              <a:t>     gene involved in a                                                   </a:t>
            </a:r>
          </a:p>
          <a:p>
            <a:pPr marL="0" indent="0" algn="l" rtl="0">
              <a:buNone/>
            </a:pPr>
            <a:r>
              <a:rPr lang="en-US" sz="2800" dirty="0">
                <a:latin typeface="Arial" pitchFamily="34" charset="0"/>
                <a:cs typeface="Arial" pitchFamily="34" charset="0"/>
              </a:rPr>
              <a:t>     cancer         </a:t>
            </a:r>
          </a:p>
          <a:p>
            <a:pPr algn="l" rtl="0"/>
            <a:endParaRPr lang="en-US" sz="2800" dirty="0">
              <a:latin typeface="Arial" pitchFamily="34" charset="0"/>
              <a:cs typeface="Arial" pitchFamily="34" charset="0"/>
            </a:endParaRPr>
          </a:p>
          <a:p>
            <a:pPr marL="914400" lvl="1" indent="-514350" algn="l" rtl="0">
              <a:buNone/>
            </a:pPr>
            <a:endParaRPr lang="en-US" sz="2400" dirty="0">
              <a:latin typeface="Arial" pitchFamily="34" charset="0"/>
              <a:cs typeface="Arial" pitchFamily="34" charset="0"/>
            </a:endParaRPr>
          </a:p>
          <a:p>
            <a:pPr marL="914400" lvl="1" indent="-514350" algn="l" rtl="0">
              <a:buNone/>
            </a:pPr>
            <a:endParaRPr lang="en-US" sz="1800" dirty="0">
              <a:latin typeface="Arial" pitchFamily="34" charset="0"/>
              <a:cs typeface="Arial" pitchFamily="34" charset="0"/>
            </a:endParaRPr>
          </a:p>
          <a:p>
            <a:pPr marL="914400" lvl="1" indent="-514350" algn="l" rtl="0">
              <a:buNone/>
            </a:pPr>
            <a:endParaRPr lang="en-US" sz="1600" dirty="0">
              <a:latin typeface="Arial" pitchFamily="34" charset="0"/>
              <a:cs typeface="Arial" pitchFamily="34" charset="0"/>
            </a:endParaRPr>
          </a:p>
          <a:p>
            <a:pPr marL="914400" lvl="1" indent="-514350" algn="l" rtl="0">
              <a:buNone/>
            </a:pPr>
            <a:endParaRPr lang="en-US" sz="1600" dirty="0">
              <a:latin typeface="Arial" pitchFamily="34" charset="0"/>
              <a:cs typeface="Arial" pitchFamily="34" charset="0"/>
            </a:endParaRPr>
          </a:p>
          <a:p>
            <a:pPr marL="914400" lvl="1" indent="-514350" algn="l" rtl="0">
              <a:buNone/>
            </a:pPr>
            <a:endParaRPr lang="en-US" sz="1100" dirty="0">
              <a:latin typeface="Arial" pitchFamily="34" charset="0"/>
              <a:cs typeface="Arial" pitchFamily="34" charset="0"/>
            </a:endParaRPr>
          </a:p>
        </p:txBody>
      </p:sp>
      <p:pic>
        <p:nvPicPr>
          <p:cNvPr id="9" name="Picture 4" descr="http://courses.itsligo.ie/files/2009/08/Forensic.jpg"/>
          <p:cNvPicPr>
            <a:picLocks noChangeAspect="1" noChangeArrowheads="1"/>
          </p:cNvPicPr>
          <p:nvPr/>
        </p:nvPicPr>
        <p:blipFill>
          <a:blip r:embed="rId4"/>
          <a:srcRect/>
          <a:stretch>
            <a:fillRect/>
          </a:stretch>
        </p:blipFill>
        <p:spPr bwMode="auto">
          <a:xfrm>
            <a:off x="4499992" y="3724833"/>
            <a:ext cx="4545756" cy="3013187"/>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7335"/>
    </mc:Choice>
    <mc:Fallback xmlns="">
      <p:transition spd="slow" advTm="377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blinds(horizontal)">
                                      <p:cBhvr>
                                        <p:cTn id="15" dur="500"/>
                                        <p:tgtEl>
                                          <p:spTgt spid="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blinds(horizontal)">
                                      <p:cBhvr>
                                        <p:cTn id="18" dur="500"/>
                                        <p:tgtEl>
                                          <p:spTgt spid="7">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Effect transition="in" filter="blinds(horizontal)">
                                      <p:cBhvr>
                                        <p:cTn id="21" dur="500"/>
                                        <p:tgtEl>
                                          <p:spTgt spid="7">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The principle of DNA Extraction</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57200" y="1546243"/>
            <a:ext cx="8686800" cy="5168905"/>
          </a:xfrm>
        </p:spPr>
        <p:txBody>
          <a:bodyPr/>
          <a:lstStyle/>
          <a:p>
            <a:pPr marL="457200" indent="-457200" algn="l" rtl="0"/>
            <a:r>
              <a:rPr lang="en-US" sz="2400" dirty="0">
                <a:latin typeface="Arial" pitchFamily="34" charset="0"/>
                <a:cs typeface="Arial" pitchFamily="34" charset="0"/>
              </a:rPr>
              <a:t>The pellet is washed with 70% ethanol to remove some salts present in the left over supernatant and bound to DNA</a:t>
            </a:r>
          </a:p>
          <a:p>
            <a:pPr marL="457200" indent="-457200" algn="l" rtl="0"/>
            <a:r>
              <a:rPr lang="en-US" sz="2400" dirty="0">
                <a:latin typeface="Arial" pitchFamily="34" charset="0"/>
                <a:cs typeface="Arial" pitchFamily="34" charset="0"/>
              </a:rPr>
              <a:t>Air dry the pellet (5-10 min) then redissolve in ultrapure or Milli-Q water (DNase/ RNase free water)</a:t>
            </a:r>
          </a:p>
          <a:p>
            <a:pPr lvl="0" algn="l" rtl="0">
              <a:buNone/>
            </a:pPr>
            <a:endParaRPr lang="en-US" sz="2400" dirty="0">
              <a:latin typeface="Arial" pitchFamily="34" charset="0"/>
              <a:cs typeface="Arial" pitchFamily="34" charset="0"/>
            </a:endParaRPr>
          </a:p>
          <a:p>
            <a:pPr marL="457200" lvl="1" indent="-457200" algn="l" rtl="0">
              <a:buNone/>
            </a:pPr>
            <a:endParaRPr lang="en-US" sz="2400" dirty="0">
              <a:latin typeface="Arial" pitchFamily="34" charset="0"/>
              <a:cs typeface="Arial" pitchFamily="34" charset="0"/>
            </a:endParaRPr>
          </a:p>
        </p:txBody>
      </p:sp>
      <p:pic>
        <p:nvPicPr>
          <p:cNvPr id="3" name="Picture 2">
            <a:extLst>
              <a:ext uri="{FF2B5EF4-FFF2-40B4-BE49-F238E27FC236}">
                <a16:creationId xmlns:a16="http://schemas.microsoft.com/office/drawing/2014/main" id="{5B5669E4-27EA-A84A-B7F5-DD71F3540542}"/>
              </a:ext>
            </a:extLst>
          </p:cNvPr>
          <p:cNvPicPr>
            <a:picLocks noChangeAspect="1"/>
          </p:cNvPicPr>
          <p:nvPr/>
        </p:nvPicPr>
        <p:blipFill>
          <a:blip r:embed="rId4"/>
          <a:stretch>
            <a:fillRect/>
          </a:stretch>
        </p:blipFill>
        <p:spPr>
          <a:xfrm>
            <a:off x="4860032" y="3573016"/>
            <a:ext cx="4038972" cy="3025447"/>
          </a:xfrm>
          <a:prstGeom prst="rect">
            <a:avLst/>
          </a:prstGeom>
        </p:spPr>
      </p:pic>
      <p:grpSp>
        <p:nvGrpSpPr>
          <p:cNvPr id="9" name="Group 8">
            <a:extLst>
              <a:ext uri="{FF2B5EF4-FFF2-40B4-BE49-F238E27FC236}">
                <a16:creationId xmlns:a16="http://schemas.microsoft.com/office/drawing/2014/main" id="{2626E9FA-66A2-C149-92F7-161B3D73A484}"/>
              </a:ext>
            </a:extLst>
          </p:cNvPr>
          <p:cNvGrpSpPr/>
          <p:nvPr/>
        </p:nvGrpSpPr>
        <p:grpSpPr>
          <a:xfrm>
            <a:off x="1462676" y="3933056"/>
            <a:ext cx="2389244" cy="2441751"/>
            <a:chOff x="1462676" y="3933056"/>
            <a:chExt cx="2389244" cy="2441751"/>
          </a:xfrm>
        </p:grpSpPr>
        <p:pic>
          <p:nvPicPr>
            <p:cNvPr id="7" name="Picture 6">
              <a:extLst>
                <a:ext uri="{FF2B5EF4-FFF2-40B4-BE49-F238E27FC236}">
                  <a16:creationId xmlns:a16="http://schemas.microsoft.com/office/drawing/2014/main" id="{40D6BB67-CD2D-7F4F-978E-3672A2239E9D}"/>
                </a:ext>
              </a:extLst>
            </p:cNvPr>
            <p:cNvPicPr>
              <a:picLocks noChangeAspect="1"/>
            </p:cNvPicPr>
            <p:nvPr/>
          </p:nvPicPr>
          <p:blipFill rotWithShape="1">
            <a:blip r:embed="rId5"/>
            <a:srcRect l="76681" t="33264" r="2599" b="29729"/>
            <a:stretch/>
          </p:blipFill>
          <p:spPr>
            <a:xfrm>
              <a:off x="1763688" y="3933056"/>
              <a:ext cx="1440160" cy="1832931"/>
            </a:xfrm>
            <a:prstGeom prst="rect">
              <a:avLst/>
            </a:prstGeom>
          </p:spPr>
        </p:pic>
        <p:sp>
          <p:nvSpPr>
            <p:cNvPr id="8" name="TextBox 7">
              <a:extLst>
                <a:ext uri="{FF2B5EF4-FFF2-40B4-BE49-F238E27FC236}">
                  <a16:creationId xmlns:a16="http://schemas.microsoft.com/office/drawing/2014/main" id="{CE0CD6E8-83B4-2048-A5E2-6AD816735900}"/>
                </a:ext>
              </a:extLst>
            </p:cNvPr>
            <p:cNvSpPr txBox="1"/>
            <p:nvPr/>
          </p:nvSpPr>
          <p:spPr>
            <a:xfrm>
              <a:off x="1462676" y="5728476"/>
              <a:ext cx="2389244" cy="646331"/>
            </a:xfrm>
            <a:prstGeom prst="rect">
              <a:avLst/>
            </a:prstGeom>
            <a:noFill/>
          </p:spPr>
          <p:txBody>
            <a:bodyPr wrap="none" rtlCol="0">
              <a:spAutoFit/>
            </a:bodyPr>
            <a:lstStyle/>
            <a:p>
              <a:r>
                <a:rPr lang="en-GB" dirty="0"/>
                <a:t>Store purified DNA  in </a:t>
              </a:r>
            </a:p>
            <a:p>
              <a:r>
                <a:rPr lang="en-GB" dirty="0"/>
                <a:t>Eppendorf tube at -20C</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0534"/>
    </mc:Choice>
    <mc:Fallback xmlns="">
      <p:transition spd="slow" advTm="120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checkerboard(across)">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The principle of DNA Extraction</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1124744"/>
            <a:ext cx="6807668" cy="6624736"/>
          </a:xfrm>
          <a:prstGeom prst="rect">
            <a:avLst/>
          </a:prstGeom>
        </p:spPr>
        <p:txBody>
          <a:bodyPr vert="horz" lIns="91440" tIns="45720" rIns="91440" bIns="45720" rtlCol="1">
            <a:normAutofit/>
          </a:bodyPr>
          <a:lstStyle/>
          <a:p>
            <a:pPr marL="457200" indent="-457200" algn="l" rtl="0">
              <a:spcBef>
                <a:spcPct val="20000"/>
              </a:spcBef>
              <a:buFont typeface="+mj-lt"/>
              <a:buAutoNum type="arabicPeriod" startAt="2"/>
              <a:defRPr/>
            </a:pPr>
            <a:r>
              <a:rPr lang="en-US" sz="2800" b="1" dirty="0">
                <a:solidFill>
                  <a:srgbClr val="0000FF"/>
                </a:solidFill>
                <a:latin typeface="Arial" pitchFamily="34" charset="0"/>
                <a:cs typeface="Arial" pitchFamily="34" charset="0"/>
              </a:rPr>
              <a:t>Phenol/ chloroform extraction:</a:t>
            </a:r>
          </a:p>
          <a:p>
            <a:pPr marL="406400" lvl="1" indent="-390525" algn="l" rtl="0">
              <a:spcBef>
                <a:spcPct val="20000"/>
              </a:spcBef>
              <a:buFont typeface="Arial" pitchFamily="34" charset="0"/>
              <a:buChar char="•"/>
              <a:defRPr/>
            </a:pPr>
            <a:r>
              <a:rPr lang="en-US" sz="2400" dirty="0">
                <a:latin typeface="Arial" pitchFamily="34" charset="0"/>
                <a:cs typeface="Arial" pitchFamily="34" charset="0"/>
              </a:rPr>
              <a:t>Equal volume of phenol/chloroform added to an aqueous solution of lysed cells</a:t>
            </a:r>
          </a:p>
          <a:p>
            <a:pPr marL="473075" lvl="1" indent="-473075" algn="l" rtl="0">
              <a:spcBef>
                <a:spcPct val="20000"/>
              </a:spcBef>
              <a:buFont typeface="Arial" pitchFamily="34" charset="0"/>
              <a:buChar char="•"/>
              <a:defRPr/>
            </a:pPr>
            <a:r>
              <a:rPr lang="en-US" sz="2400" dirty="0">
                <a:latin typeface="Arial" pitchFamily="34" charset="0"/>
                <a:cs typeface="Arial" pitchFamily="34" charset="0"/>
              </a:rPr>
              <a:t>Centrifugation yields two phases: the upper aqueous phase (containing the nucleic acids DNA and RNA) and the lower organic phase (containing the lipids and denatured proteins)</a:t>
            </a:r>
          </a:p>
          <a:p>
            <a:pPr marL="473075" lvl="1" indent="-473075" algn="l" rtl="0">
              <a:spcBef>
                <a:spcPct val="20000"/>
              </a:spcBef>
              <a:buFont typeface="Arial" pitchFamily="34" charset="0"/>
              <a:buChar char="•"/>
              <a:defRPr/>
            </a:pPr>
            <a:r>
              <a:rPr lang="en-US" sz="2400" dirty="0">
                <a:latin typeface="Arial" pitchFamily="34" charset="0"/>
                <a:cs typeface="Arial" pitchFamily="34" charset="0"/>
              </a:rPr>
              <a:t>The upper layer is removed with pipette tip carefully </a:t>
            </a:r>
          </a:p>
          <a:p>
            <a:pPr marL="0" lvl="1" algn="l" rtl="0">
              <a:spcBef>
                <a:spcPct val="20000"/>
              </a:spcBef>
              <a:defRPr/>
            </a:pPr>
            <a:endParaRPr lang="en-US" sz="2400" dirty="0">
              <a:latin typeface="Arial" pitchFamily="34" charset="0"/>
              <a:cs typeface="Arial" pitchFamily="34" charset="0"/>
            </a:endParaRPr>
          </a:p>
          <a:p>
            <a:pPr marL="914400" lvl="1" indent="-457200" algn="l" rtl="0">
              <a:spcBef>
                <a:spcPct val="20000"/>
              </a:spcBef>
              <a:buFont typeface="+mj-lt"/>
              <a:buAutoNum type="arabicPeriod" startAt="2"/>
              <a:defRPr/>
            </a:pPr>
            <a:endParaRPr lang="en-US" sz="24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7" name="Picture 2"/>
          <p:cNvPicPr>
            <a:picLocks noChangeAspect="1" noChangeArrowheads="1"/>
          </p:cNvPicPr>
          <p:nvPr/>
        </p:nvPicPr>
        <p:blipFill>
          <a:blip r:embed="rId4"/>
          <a:srcRect t="50820"/>
          <a:stretch>
            <a:fillRect/>
          </a:stretch>
        </p:blipFill>
        <p:spPr bwMode="auto">
          <a:xfrm>
            <a:off x="7264868" y="3744918"/>
            <a:ext cx="1594731" cy="2143116"/>
          </a:xfrm>
          <a:prstGeom prst="rect">
            <a:avLst/>
          </a:prstGeom>
          <a:noFill/>
          <a:ln w="9525">
            <a:noFill/>
            <a:miter lim="800000"/>
            <a:headEnd/>
            <a:tailEnd/>
          </a:ln>
          <a:effectLst/>
        </p:spPr>
      </p:pic>
      <p:grpSp>
        <p:nvGrpSpPr>
          <p:cNvPr id="12" name="مجموعة 11"/>
          <p:cNvGrpSpPr/>
          <p:nvPr/>
        </p:nvGrpSpPr>
        <p:grpSpPr>
          <a:xfrm>
            <a:off x="7236296" y="1585902"/>
            <a:ext cx="1965323" cy="2151078"/>
            <a:chOff x="6929454" y="1928802"/>
            <a:chExt cx="1965323" cy="2151078"/>
          </a:xfrm>
        </p:grpSpPr>
        <p:pic>
          <p:nvPicPr>
            <p:cNvPr id="10" name="Picture 2"/>
            <p:cNvPicPr>
              <a:picLocks noChangeAspect="1" noChangeArrowheads="1"/>
            </p:cNvPicPr>
            <p:nvPr/>
          </p:nvPicPr>
          <p:blipFill>
            <a:blip r:embed="rId4"/>
            <a:srcRect t="34208" r="73719" b="49399"/>
            <a:stretch>
              <a:fillRect/>
            </a:stretch>
          </p:blipFill>
          <p:spPr bwMode="auto">
            <a:xfrm>
              <a:off x="6938978" y="3365500"/>
              <a:ext cx="419104" cy="714380"/>
            </a:xfrm>
            <a:prstGeom prst="rect">
              <a:avLst/>
            </a:prstGeom>
            <a:noFill/>
            <a:ln w="9525">
              <a:noFill/>
              <a:miter lim="800000"/>
              <a:headEnd/>
              <a:tailEnd/>
            </a:ln>
            <a:effectLst/>
          </p:spPr>
        </p:pic>
        <p:pic>
          <p:nvPicPr>
            <p:cNvPr id="8" name="Picture 2"/>
            <p:cNvPicPr>
              <a:picLocks noChangeAspect="1" noChangeArrowheads="1"/>
            </p:cNvPicPr>
            <p:nvPr/>
          </p:nvPicPr>
          <p:blipFill>
            <a:blip r:embed="rId4"/>
            <a:srcRect b="65573"/>
            <a:stretch>
              <a:fillRect/>
            </a:stretch>
          </p:blipFill>
          <p:spPr bwMode="auto">
            <a:xfrm>
              <a:off x="6929454" y="1928802"/>
              <a:ext cx="1594731" cy="1500198"/>
            </a:xfrm>
            <a:prstGeom prst="rect">
              <a:avLst/>
            </a:prstGeom>
            <a:noFill/>
            <a:ln w="9525">
              <a:noFill/>
              <a:miter lim="800000"/>
              <a:headEnd/>
              <a:tailEnd/>
            </a:ln>
            <a:effectLst/>
          </p:spPr>
        </p:pic>
        <p:sp>
          <p:nvSpPr>
            <p:cNvPr id="11" name="مربع نص 10"/>
            <p:cNvSpPr txBox="1"/>
            <p:nvPr/>
          </p:nvSpPr>
          <p:spPr>
            <a:xfrm>
              <a:off x="7286644" y="3500438"/>
              <a:ext cx="1608133" cy="430887"/>
            </a:xfrm>
            <a:prstGeom prst="rect">
              <a:avLst/>
            </a:prstGeom>
            <a:noFill/>
          </p:spPr>
          <p:txBody>
            <a:bodyPr wrap="none" rtlCol="0">
              <a:spAutoFit/>
            </a:bodyPr>
            <a:lstStyle/>
            <a:p>
              <a:pPr algn="ctr"/>
              <a:r>
                <a:rPr lang="en-US" sz="1100" b="1" dirty="0"/>
                <a:t>Add phenol/chloroform </a:t>
              </a:r>
            </a:p>
            <a:p>
              <a:pPr algn="ctr"/>
              <a:r>
                <a:rPr lang="en-US" sz="1100" b="1" dirty="0"/>
                <a:t>and centrifuge</a:t>
              </a:r>
              <a:endParaRPr lang="en-GB" sz="1100" b="1" dirty="0"/>
            </a:p>
          </p:txBody>
        </p:sp>
      </p:grpSp>
      <p:grpSp>
        <p:nvGrpSpPr>
          <p:cNvPr id="14" name="Group 13">
            <a:extLst>
              <a:ext uri="{FF2B5EF4-FFF2-40B4-BE49-F238E27FC236}">
                <a16:creationId xmlns:a16="http://schemas.microsoft.com/office/drawing/2014/main" id="{644A9976-64CE-3C41-AF13-20415F7BE1A6}"/>
              </a:ext>
            </a:extLst>
          </p:cNvPr>
          <p:cNvGrpSpPr/>
          <p:nvPr/>
        </p:nvGrpSpPr>
        <p:grpSpPr>
          <a:xfrm>
            <a:off x="2267744" y="4437112"/>
            <a:ext cx="2499333" cy="2218929"/>
            <a:chOff x="1835696" y="1556792"/>
            <a:chExt cx="2499333" cy="2218929"/>
          </a:xfrm>
        </p:grpSpPr>
        <p:pic>
          <p:nvPicPr>
            <p:cNvPr id="16" name="Picture 15">
              <a:extLst>
                <a:ext uri="{FF2B5EF4-FFF2-40B4-BE49-F238E27FC236}">
                  <a16:creationId xmlns:a16="http://schemas.microsoft.com/office/drawing/2014/main" id="{B29840C1-899B-4348-9BBE-1DB1186BCC5A}"/>
                </a:ext>
              </a:extLst>
            </p:cNvPr>
            <p:cNvPicPr>
              <a:picLocks noChangeAspect="1"/>
            </p:cNvPicPr>
            <p:nvPr/>
          </p:nvPicPr>
          <p:blipFill rotWithShape="1">
            <a:blip r:embed="rId5">
              <a:extLst>
                <a:ext uri="{28A0092B-C50C-407E-A947-70E740481C1C}">
                  <a14:useLocalDpi xmlns:a14="http://schemas.microsoft.com/office/drawing/2010/main" val="0"/>
                </a:ext>
              </a:extLst>
            </a:blip>
            <a:srcRect l="25691"/>
            <a:stretch/>
          </p:blipFill>
          <p:spPr>
            <a:xfrm>
              <a:off x="1835696" y="1556792"/>
              <a:ext cx="2499333" cy="2218929"/>
            </a:xfrm>
            <a:prstGeom prst="rect">
              <a:avLst/>
            </a:prstGeom>
          </p:spPr>
        </p:pic>
        <p:pic>
          <p:nvPicPr>
            <p:cNvPr id="17" name="Picture 16">
              <a:extLst>
                <a:ext uri="{FF2B5EF4-FFF2-40B4-BE49-F238E27FC236}">
                  <a16:creationId xmlns:a16="http://schemas.microsoft.com/office/drawing/2014/main" id="{1A97FA19-18CB-CD4C-98CB-10B0DB46868F}"/>
                </a:ext>
              </a:extLst>
            </p:cNvPr>
            <p:cNvPicPr>
              <a:picLocks noChangeAspect="1"/>
            </p:cNvPicPr>
            <p:nvPr/>
          </p:nvPicPr>
          <p:blipFill rotWithShape="1">
            <a:blip r:embed="rId5">
              <a:extLst>
                <a:ext uri="{28A0092B-C50C-407E-A947-70E740481C1C}">
                  <a14:useLocalDpi xmlns:a14="http://schemas.microsoft.com/office/drawing/2010/main" val="0"/>
                </a:ext>
              </a:extLst>
            </a:blip>
            <a:srcRect t="81128" r="74086" b="-599"/>
            <a:stretch/>
          </p:blipFill>
          <p:spPr>
            <a:xfrm>
              <a:off x="1835696" y="1916832"/>
              <a:ext cx="490692" cy="404888"/>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25144"/>
    </mc:Choice>
    <mc:Fallback xmlns="">
      <p:transition spd="slow" advTm="325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checkerboard(across)">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checkerboard(across)">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The principle of DNA Extraction</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1428736"/>
            <a:ext cx="4614866" cy="5286412"/>
          </a:xfrm>
          <a:prstGeom prst="rect">
            <a:avLst/>
          </a:prstGeom>
        </p:spPr>
        <p:txBody>
          <a:bodyPr vert="horz" lIns="91440" tIns="45720" rIns="91440" bIns="45720" rtlCol="1">
            <a:normAutofit/>
          </a:bodyPr>
          <a:lstStyle/>
          <a:p>
            <a:pPr marL="457200" indent="-457200" algn="l" rtl="0">
              <a:spcBef>
                <a:spcPct val="20000"/>
              </a:spcBef>
              <a:buFont typeface="+mj-lt"/>
              <a:buAutoNum type="arabicPeriod" startAt="3"/>
              <a:defRPr/>
            </a:pPr>
            <a:r>
              <a:rPr lang="en-US" sz="2400" b="1" dirty="0">
                <a:solidFill>
                  <a:srgbClr val="0000FF"/>
                </a:solidFill>
                <a:latin typeface="Arial" pitchFamily="34" charset="0"/>
                <a:cs typeface="Arial" pitchFamily="34" charset="0"/>
              </a:rPr>
              <a:t>Minicolumn purification: </a:t>
            </a:r>
          </a:p>
          <a:p>
            <a:pPr marL="457200" indent="-457200" algn="l" rtl="0">
              <a:spcBef>
                <a:spcPct val="20000"/>
              </a:spcBef>
              <a:defRPr/>
            </a:pPr>
            <a:endParaRPr lang="en-US" sz="1050" b="1" dirty="0">
              <a:solidFill>
                <a:srgbClr val="0000FF"/>
              </a:solidFill>
              <a:latin typeface="Arial" pitchFamily="34" charset="0"/>
              <a:cs typeface="Arial" pitchFamily="34" charset="0"/>
            </a:endParaRPr>
          </a:p>
          <a:p>
            <a:pPr marL="914400" lvl="1" indent="-457200" algn="l" rtl="0">
              <a:spcBef>
                <a:spcPct val="20000"/>
              </a:spcBef>
              <a:buFont typeface="Arial" pitchFamily="34" charset="0"/>
              <a:buChar char="•"/>
              <a:defRPr/>
            </a:pPr>
            <a:r>
              <a:rPr lang="en-US" sz="2400" dirty="0">
                <a:latin typeface="Arial" pitchFamily="34" charset="0"/>
                <a:cs typeface="Arial" pitchFamily="34" charset="0"/>
              </a:rPr>
              <a:t>which depends on the binding and adsorption of nucleic acids to a solid phase (e.g. silica, SiO</a:t>
            </a:r>
            <a:r>
              <a:rPr lang="en-US" sz="2400" baseline="-25000" dirty="0">
                <a:latin typeface="Arial" pitchFamily="34" charset="0"/>
                <a:cs typeface="Arial" pitchFamily="34" charset="0"/>
              </a:rPr>
              <a:t>2</a:t>
            </a:r>
            <a:r>
              <a:rPr lang="en-US" sz="2400" dirty="0">
                <a:latin typeface="Arial" pitchFamily="34" charset="0"/>
                <a:cs typeface="Arial" pitchFamily="34" charset="0"/>
              </a:rPr>
              <a:t>)</a:t>
            </a:r>
            <a:endParaRPr lang="en-US" sz="20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3" name="TextBox 2"/>
          <p:cNvSpPr txBox="1"/>
          <p:nvPr/>
        </p:nvSpPr>
        <p:spPr>
          <a:xfrm>
            <a:off x="4475441" y="1486376"/>
            <a:ext cx="4633063" cy="384721"/>
          </a:xfrm>
          <a:prstGeom prst="rect">
            <a:avLst/>
          </a:prstGeom>
          <a:noFill/>
        </p:spPr>
        <p:txBody>
          <a:bodyPr wrap="none" rtlCol="0">
            <a:spAutoFit/>
          </a:bodyPr>
          <a:lstStyle/>
          <a:p>
            <a:r>
              <a:rPr lang="en-US" sz="1900" dirty="0"/>
              <a:t>(Spin-column based nucleic acid purification)</a:t>
            </a:r>
          </a:p>
        </p:txBody>
      </p:sp>
      <p:pic>
        <p:nvPicPr>
          <p:cNvPr id="7" name="Picture 6">
            <a:extLst>
              <a:ext uri="{FF2B5EF4-FFF2-40B4-BE49-F238E27FC236}">
                <a16:creationId xmlns:a16="http://schemas.microsoft.com/office/drawing/2014/main" id="{ADD848AF-8788-5345-BB9E-8CD281E7CE0A}"/>
              </a:ext>
            </a:extLst>
          </p:cNvPr>
          <p:cNvPicPr>
            <a:picLocks noChangeAspect="1"/>
          </p:cNvPicPr>
          <p:nvPr/>
        </p:nvPicPr>
        <p:blipFill>
          <a:blip r:embed="rId5"/>
          <a:stretch>
            <a:fillRect/>
          </a:stretch>
        </p:blipFill>
        <p:spPr>
          <a:xfrm>
            <a:off x="5346700" y="2209739"/>
            <a:ext cx="3175000" cy="3175000"/>
          </a:xfrm>
          <a:prstGeom prst="rect">
            <a:avLst/>
          </a:prstGeom>
          <a:ln>
            <a:solidFill>
              <a:srgbClr val="0000FF">
                <a:alpha val="99000"/>
              </a:srgbClr>
            </a:solidFill>
          </a:ln>
        </p:spPr>
      </p:pic>
      <p:cxnSp>
        <p:nvCxnSpPr>
          <p:cNvPr id="10" name="Straight Arrow Connector 9">
            <a:extLst>
              <a:ext uri="{FF2B5EF4-FFF2-40B4-BE49-F238E27FC236}">
                <a16:creationId xmlns:a16="http://schemas.microsoft.com/office/drawing/2014/main" id="{E9C6E966-355E-E340-BDFD-7048851F47E6}"/>
              </a:ext>
            </a:extLst>
          </p:cNvPr>
          <p:cNvCxnSpPr/>
          <p:nvPr/>
        </p:nvCxnSpPr>
        <p:spPr>
          <a:xfrm flipH="1" flipV="1">
            <a:off x="7812360" y="4077072"/>
            <a:ext cx="314822" cy="432048"/>
          </a:xfrm>
          <a:prstGeom prst="straightConnector1">
            <a:avLst/>
          </a:prstGeom>
          <a:ln w="57150"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258B6DA-DF22-0949-9AC0-243D916DC33F}"/>
              </a:ext>
            </a:extLst>
          </p:cNvPr>
          <p:cNvCxnSpPr/>
          <p:nvPr/>
        </p:nvCxnSpPr>
        <p:spPr>
          <a:xfrm flipH="1" flipV="1">
            <a:off x="6660232" y="4293096"/>
            <a:ext cx="314822" cy="432048"/>
          </a:xfrm>
          <a:prstGeom prst="straightConnector1">
            <a:avLst/>
          </a:prstGeom>
          <a:ln w="57150" cmpd="sng">
            <a:solidFill>
              <a:srgbClr val="0000FF">
                <a:alpha val="99000"/>
              </a:srgbClr>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0A253667-08B8-3742-A8C2-D625570D426E}"/>
              </a:ext>
            </a:extLst>
          </p:cNvPr>
          <p:cNvSpPr/>
          <p:nvPr/>
        </p:nvSpPr>
        <p:spPr>
          <a:xfrm rot="20516837">
            <a:off x="5452739" y="2677391"/>
            <a:ext cx="2347733" cy="914400"/>
          </a:xfrm>
          <a:prstGeom prst="round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GB"/>
          </a:p>
        </p:txBody>
      </p:sp>
      <p:pic>
        <p:nvPicPr>
          <p:cNvPr id="4" name="Picture 3">
            <a:extLst>
              <a:ext uri="{FF2B5EF4-FFF2-40B4-BE49-F238E27FC236}">
                <a16:creationId xmlns:a16="http://schemas.microsoft.com/office/drawing/2014/main" id="{9072A64F-1554-3F41-A93C-26FFBDE6EC84}"/>
              </a:ext>
            </a:extLst>
          </p:cNvPr>
          <p:cNvPicPr>
            <a:picLocks noChangeAspect="1"/>
          </p:cNvPicPr>
          <p:nvPr/>
        </p:nvPicPr>
        <p:blipFill rotWithShape="1">
          <a:blip r:embed="rId6"/>
          <a:srcRect b="8330"/>
          <a:stretch/>
        </p:blipFill>
        <p:spPr>
          <a:xfrm>
            <a:off x="809647" y="4316202"/>
            <a:ext cx="3846589" cy="213707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26339"/>
    </mc:Choice>
    <mc:Fallback xmlns="">
      <p:transition spd="slow" advTm="2263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The principle of DNA Extraction</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1124744"/>
            <a:ext cx="4614866" cy="5672672"/>
          </a:xfrm>
          <a:prstGeom prst="rect">
            <a:avLst/>
          </a:prstGeom>
        </p:spPr>
        <p:txBody>
          <a:bodyPr vert="horz" lIns="91440" tIns="45720" rIns="91440" bIns="45720" rtlCol="1">
            <a:normAutofit/>
          </a:bodyPr>
          <a:lstStyle/>
          <a:p>
            <a:pPr marL="457200" indent="-457200" algn="l" rtl="0">
              <a:spcBef>
                <a:spcPct val="20000"/>
              </a:spcBef>
              <a:buFont typeface="+mj-lt"/>
              <a:buAutoNum type="arabicPeriod" startAt="3"/>
              <a:defRPr/>
            </a:pPr>
            <a:r>
              <a:rPr lang="en-US" sz="2400" b="1" dirty="0" err="1">
                <a:solidFill>
                  <a:srgbClr val="0000FF"/>
                </a:solidFill>
                <a:latin typeface="Arial" pitchFamily="34" charset="0"/>
                <a:cs typeface="Arial" pitchFamily="34" charset="0"/>
              </a:rPr>
              <a:t>Minicolumn</a:t>
            </a:r>
            <a:r>
              <a:rPr lang="en-US" sz="2400" b="1" dirty="0">
                <a:solidFill>
                  <a:srgbClr val="0000FF"/>
                </a:solidFill>
                <a:latin typeface="Arial" pitchFamily="34" charset="0"/>
                <a:cs typeface="Arial" pitchFamily="34" charset="0"/>
              </a:rPr>
              <a:t> purification: </a:t>
            </a:r>
          </a:p>
          <a:p>
            <a:pPr marL="457200" indent="-457200" algn="l" rtl="0">
              <a:spcBef>
                <a:spcPct val="20000"/>
              </a:spcBef>
              <a:defRPr/>
            </a:pPr>
            <a:endParaRPr lang="en-US" sz="1050" b="1" dirty="0">
              <a:solidFill>
                <a:srgbClr val="0000FF"/>
              </a:solidFill>
              <a:latin typeface="Arial" pitchFamily="34" charset="0"/>
              <a:cs typeface="Arial" pitchFamily="34" charset="0"/>
            </a:endParaRPr>
          </a:p>
          <a:p>
            <a:pPr marL="914400" lvl="1" indent="-457200" algn="l" rtl="0">
              <a:spcBef>
                <a:spcPct val="20000"/>
              </a:spcBef>
              <a:buFont typeface="Arial" pitchFamily="34" charset="0"/>
              <a:buChar char="•"/>
              <a:defRPr/>
            </a:pPr>
            <a:r>
              <a:rPr lang="en-US" sz="2400" dirty="0">
                <a:latin typeface="Arial" pitchFamily="34" charset="0"/>
                <a:cs typeface="Arial" pitchFamily="34" charset="0"/>
              </a:rPr>
              <a:t>After cell lysis, inactivate endogenous nucleases (e.g. DNases) with proteinase K enzyme  and chelating agents (e.g. EDTA)</a:t>
            </a:r>
          </a:p>
          <a:p>
            <a:pPr marL="914400" lvl="1" indent="-457200" algn="l" rtl="0">
              <a:spcBef>
                <a:spcPct val="20000"/>
              </a:spcBef>
              <a:buFont typeface="Arial" pitchFamily="34" charset="0"/>
              <a:buChar char="•"/>
              <a:defRPr/>
            </a:pPr>
            <a:r>
              <a:rPr lang="en-US" sz="2400" dirty="0">
                <a:latin typeface="Arial" pitchFamily="34" charset="0"/>
                <a:cs typeface="Arial" pitchFamily="34" charset="0"/>
              </a:rPr>
              <a:t>Add binding solution to cell lysate, mix and centrifugate </a:t>
            </a:r>
          </a:p>
          <a:p>
            <a:pPr marL="914400" lvl="1" indent="-457200" algn="l" rtl="0">
              <a:spcBef>
                <a:spcPct val="20000"/>
              </a:spcBef>
              <a:buFont typeface="Arial" pitchFamily="34" charset="0"/>
              <a:buChar char="•"/>
              <a:defRPr/>
            </a:pPr>
            <a:r>
              <a:rPr lang="en-US" sz="2400" dirty="0">
                <a:latin typeface="Arial" pitchFamily="34" charset="0"/>
                <a:cs typeface="Arial" pitchFamily="34" charset="0"/>
              </a:rPr>
              <a:t>Washing and column elution(with TE buffer or DNase/ RNase free water)  </a:t>
            </a:r>
          </a:p>
          <a:p>
            <a:pPr marL="1371600" lvl="2" indent="-457200" algn="l" rtl="0">
              <a:spcBef>
                <a:spcPct val="20000"/>
              </a:spcBef>
              <a:buFont typeface="Arial" pitchFamily="34" charset="0"/>
              <a:buChar char="•"/>
              <a:defRPr/>
            </a:pPr>
            <a:endParaRPr lang="en-US" sz="2400" dirty="0">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2050" name="Picture 2"/>
          <p:cNvPicPr>
            <a:picLocks noChangeAspect="1" noChangeArrowheads="1"/>
          </p:cNvPicPr>
          <p:nvPr/>
        </p:nvPicPr>
        <p:blipFill rotWithShape="1">
          <a:blip r:embed="rId4"/>
          <a:srcRect t="56646"/>
          <a:stretch/>
        </p:blipFill>
        <p:spPr bwMode="auto">
          <a:xfrm>
            <a:off x="5004048" y="4195099"/>
            <a:ext cx="4038600" cy="1905631"/>
          </a:xfrm>
          <a:prstGeom prst="rect">
            <a:avLst/>
          </a:prstGeom>
          <a:noFill/>
          <a:ln w="9525">
            <a:noFill/>
            <a:miter lim="800000"/>
            <a:headEnd/>
            <a:tailEnd/>
          </a:ln>
          <a:effectLst/>
        </p:spPr>
      </p:pic>
      <p:pic>
        <p:nvPicPr>
          <p:cNvPr id="10" name="Picture 2">
            <a:extLst>
              <a:ext uri="{FF2B5EF4-FFF2-40B4-BE49-F238E27FC236}">
                <a16:creationId xmlns:a16="http://schemas.microsoft.com/office/drawing/2014/main" id="{24B3A2AD-EAAF-A94D-BF36-A35D2AEBAA28}"/>
              </a:ext>
            </a:extLst>
          </p:cNvPr>
          <p:cNvPicPr>
            <a:picLocks noChangeAspect="1" noChangeArrowheads="1"/>
          </p:cNvPicPr>
          <p:nvPr/>
        </p:nvPicPr>
        <p:blipFill rotWithShape="1">
          <a:blip r:embed="rId4"/>
          <a:srcRect b="68598"/>
          <a:stretch/>
        </p:blipFill>
        <p:spPr bwMode="auto">
          <a:xfrm>
            <a:off x="5032311" y="1844824"/>
            <a:ext cx="4038600" cy="1319041"/>
          </a:xfrm>
          <a:prstGeom prst="rect">
            <a:avLst/>
          </a:prstGeom>
          <a:noFill/>
          <a:ln w="9525">
            <a:noFill/>
            <a:miter lim="800000"/>
            <a:headEnd/>
            <a:tailEnd/>
          </a:ln>
          <a:effectLst/>
        </p:spPr>
      </p:pic>
      <p:pic>
        <p:nvPicPr>
          <p:cNvPr id="11" name="Picture 2">
            <a:extLst>
              <a:ext uri="{FF2B5EF4-FFF2-40B4-BE49-F238E27FC236}">
                <a16:creationId xmlns:a16="http://schemas.microsoft.com/office/drawing/2014/main" id="{4D57C062-E1B0-544E-AAC0-F9BC0A2FDE09}"/>
              </a:ext>
            </a:extLst>
          </p:cNvPr>
          <p:cNvPicPr>
            <a:picLocks noChangeAspect="1" noChangeArrowheads="1"/>
          </p:cNvPicPr>
          <p:nvPr/>
        </p:nvPicPr>
        <p:blipFill rotWithShape="1">
          <a:blip r:embed="rId4"/>
          <a:srcRect t="31402" b="42857"/>
          <a:stretch/>
        </p:blipFill>
        <p:spPr bwMode="auto">
          <a:xfrm>
            <a:off x="5004048" y="3116934"/>
            <a:ext cx="4038600" cy="1081284"/>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1989063605"/>
      </p:ext>
    </p:extLst>
  </p:cSld>
  <p:clrMapOvr>
    <a:masterClrMapping/>
  </p:clrMapOvr>
  <mc:AlternateContent xmlns:mc="http://schemas.openxmlformats.org/markup-compatibility/2006" xmlns:p14="http://schemas.microsoft.com/office/powerpoint/2010/main">
    <mc:Choice Requires="p14">
      <p:transition spd="slow" p14:dur="2000" advTm="288816"/>
    </mc:Choice>
    <mc:Fallback xmlns="">
      <p:transition spd="slow" advTm="2888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blinds(horizontal)">
                                      <p:cBhvr>
                                        <p:cTn id="7" dur="500"/>
                                        <p:tgtEl>
                                          <p:spTgt spid="9">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blinds(horizontal)">
                                      <p:cBhvr>
                                        <p:cTn id="15" dur="500"/>
                                        <p:tgtEl>
                                          <p:spTgt spid="9">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linds(horizont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Binding of DNA to Silica membrane </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عنصر نائب للمحتوى 2"/>
          <p:cNvSpPr txBox="1">
            <a:spLocks/>
          </p:cNvSpPr>
          <p:nvPr/>
        </p:nvSpPr>
        <p:spPr>
          <a:xfrm>
            <a:off x="457200" y="1428736"/>
            <a:ext cx="8686800" cy="5286412"/>
          </a:xfrm>
          <a:prstGeom prst="rect">
            <a:avLst/>
          </a:prstGeom>
        </p:spPr>
        <p:txBody>
          <a:bodyPr vert="horz" lIns="91440" tIns="45720" rIns="91440" bIns="45720" rtlCol="1">
            <a:normAutofit/>
          </a:bodyPr>
          <a:lstStyle/>
          <a:p>
            <a:pPr marL="457200" indent="-457200" algn="l" rtl="0">
              <a:spcBef>
                <a:spcPct val="20000"/>
              </a:spcBef>
              <a:buFont typeface="Arial" pitchFamily="34" charset="0"/>
              <a:buChar char="•"/>
              <a:defRPr/>
            </a:pPr>
            <a:endParaRPr lang="en-US" sz="2400" b="1" dirty="0">
              <a:solidFill>
                <a:srgbClr val="0000FF"/>
              </a:solidFill>
              <a:latin typeface="Arial"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GB" sz="2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25610" name="Picture 10" descr="http://www.uklabs-direct.co.uk/assets/applets/Jouan_C3.12_Centrifuge__2.JPG"/>
          <p:cNvPicPr>
            <a:picLocks noChangeAspect="1" noChangeArrowheads="1"/>
          </p:cNvPicPr>
          <p:nvPr/>
        </p:nvPicPr>
        <p:blipFill>
          <a:blip r:embed="rId4"/>
          <a:srcRect/>
          <a:stretch>
            <a:fillRect/>
          </a:stretch>
        </p:blipFill>
        <p:spPr bwMode="auto">
          <a:xfrm>
            <a:off x="15625704" y="-12287359"/>
            <a:ext cx="15811610" cy="11858708"/>
          </a:xfrm>
          <a:prstGeom prst="rect">
            <a:avLst/>
          </a:prstGeom>
          <a:noFill/>
        </p:spPr>
      </p:pic>
      <p:pic>
        <p:nvPicPr>
          <p:cNvPr id="1026" name="Picture 2" descr="http://upload.wikimedia.org/wikipedia/commons/thumb/5/53/Qiagen_Mini_Spin_Column.svg/2000px-Qiagen_Mini_Spin_Column.svg.png"/>
          <p:cNvPicPr>
            <a:picLocks noChangeAspect="1" noChangeArrowheads="1"/>
          </p:cNvPicPr>
          <p:nvPr/>
        </p:nvPicPr>
        <p:blipFill>
          <a:blip r:embed="rId5"/>
          <a:srcRect/>
          <a:stretch>
            <a:fillRect/>
          </a:stretch>
        </p:blipFill>
        <p:spPr bwMode="auto">
          <a:xfrm>
            <a:off x="17073650" y="-5668963"/>
            <a:ext cx="2131924" cy="7307043"/>
          </a:xfrm>
          <a:prstGeom prst="rect">
            <a:avLst/>
          </a:prstGeom>
          <a:noFill/>
        </p:spPr>
      </p:pic>
      <p:pic>
        <p:nvPicPr>
          <p:cNvPr id="11" name="صورة 10" descr="2000px-Qiagen_Mini_Spin_Column.svg.png"/>
          <p:cNvPicPr>
            <a:picLocks noChangeAspect="1"/>
          </p:cNvPicPr>
          <p:nvPr/>
        </p:nvPicPr>
        <p:blipFill>
          <a:blip r:embed="rId6" cstate="print"/>
          <a:stretch>
            <a:fillRect/>
          </a:stretch>
        </p:blipFill>
        <p:spPr>
          <a:xfrm>
            <a:off x="5320624" y="1809440"/>
            <a:ext cx="3646256" cy="2262502"/>
          </a:xfrm>
          <a:prstGeom prst="rect">
            <a:avLst/>
          </a:prstGeom>
        </p:spPr>
      </p:pic>
      <p:grpSp>
        <p:nvGrpSpPr>
          <p:cNvPr id="15" name="مجموعة 14"/>
          <p:cNvGrpSpPr/>
          <p:nvPr/>
        </p:nvGrpSpPr>
        <p:grpSpPr>
          <a:xfrm>
            <a:off x="514354" y="1214443"/>
            <a:ext cx="4629150" cy="3357565"/>
            <a:chOff x="514354" y="1214443"/>
            <a:chExt cx="4629150" cy="3357565"/>
          </a:xfrm>
        </p:grpSpPr>
        <p:grpSp>
          <p:nvGrpSpPr>
            <p:cNvPr id="13" name="مجموعة 12"/>
            <p:cNvGrpSpPr/>
            <p:nvPr/>
          </p:nvGrpSpPr>
          <p:grpSpPr>
            <a:xfrm>
              <a:off x="514354" y="1214443"/>
              <a:ext cx="4629150" cy="3357565"/>
              <a:chOff x="514354" y="1214443"/>
              <a:chExt cx="4629150" cy="3357565"/>
            </a:xfrm>
          </p:grpSpPr>
          <p:pic>
            <p:nvPicPr>
              <p:cNvPr id="1029" name="Picture 5"/>
              <p:cNvPicPr>
                <a:picLocks noChangeAspect="1" noChangeArrowheads="1"/>
              </p:cNvPicPr>
              <p:nvPr/>
            </p:nvPicPr>
            <p:blipFill>
              <a:blip r:embed="rId7"/>
              <a:srcRect/>
              <a:stretch>
                <a:fillRect/>
              </a:stretch>
            </p:blipFill>
            <p:spPr bwMode="auto">
              <a:xfrm>
                <a:off x="514354" y="1214443"/>
                <a:ext cx="4629150" cy="3000375"/>
              </a:xfrm>
              <a:prstGeom prst="rect">
                <a:avLst/>
              </a:prstGeom>
              <a:noFill/>
              <a:ln w="9525">
                <a:noFill/>
                <a:miter lim="800000"/>
                <a:headEnd/>
                <a:tailEnd/>
              </a:ln>
              <a:effectLst/>
            </p:spPr>
          </p:pic>
          <p:sp>
            <p:nvSpPr>
              <p:cNvPr id="12" name="مربع نص 11"/>
              <p:cNvSpPr txBox="1"/>
              <p:nvPr/>
            </p:nvSpPr>
            <p:spPr>
              <a:xfrm>
                <a:off x="642910" y="4202676"/>
                <a:ext cx="4357718" cy="369332"/>
              </a:xfrm>
              <a:prstGeom prst="rect">
                <a:avLst/>
              </a:prstGeom>
              <a:noFill/>
            </p:spPr>
            <p:txBody>
              <a:bodyPr wrap="square" rtlCol="0">
                <a:spAutoFit/>
              </a:bodyPr>
              <a:lstStyle/>
              <a:p>
                <a:pPr algn="l"/>
                <a:r>
                  <a:rPr lang="en-US" b="1" dirty="0"/>
                  <a:t>Spin column-based nucleic acid purification</a:t>
                </a:r>
                <a:endParaRPr lang="en-GB" b="1" dirty="0"/>
              </a:p>
            </p:txBody>
          </p:sp>
        </p:grpSp>
        <p:sp>
          <p:nvSpPr>
            <p:cNvPr id="14" name="مربع نص 13"/>
            <p:cNvSpPr txBox="1"/>
            <p:nvPr/>
          </p:nvSpPr>
          <p:spPr>
            <a:xfrm>
              <a:off x="550834" y="3071810"/>
              <a:ext cx="627095" cy="307777"/>
            </a:xfrm>
            <a:prstGeom prst="rect">
              <a:avLst/>
            </a:prstGeom>
            <a:noFill/>
          </p:spPr>
          <p:txBody>
            <a:bodyPr wrap="none" rtlCol="0">
              <a:spAutoFit/>
            </a:bodyPr>
            <a:lstStyle/>
            <a:p>
              <a:r>
                <a:rPr lang="en-US" sz="1400" dirty="0"/>
                <a:t>(SiO2)</a:t>
              </a:r>
              <a:endParaRPr lang="en-GB" sz="1400" dirty="0"/>
            </a:p>
          </p:txBody>
        </p:sp>
      </p:grpSp>
      <p:sp>
        <p:nvSpPr>
          <p:cNvPr id="3" name="TextBox 2"/>
          <p:cNvSpPr txBox="1"/>
          <p:nvPr/>
        </p:nvSpPr>
        <p:spPr>
          <a:xfrm>
            <a:off x="906552" y="5037907"/>
            <a:ext cx="7625888" cy="2616101"/>
          </a:xfrm>
          <a:prstGeom prst="rect">
            <a:avLst/>
          </a:prstGeom>
          <a:noFill/>
        </p:spPr>
        <p:txBody>
          <a:bodyPr wrap="square" rtlCol="0">
            <a:spAutoFit/>
          </a:bodyPr>
          <a:lstStyle/>
          <a:p>
            <a:pPr algn="l"/>
            <a:r>
              <a:rPr lang="en-US" sz="2400" b="1" dirty="0"/>
              <a:t>Binding solution consists of : </a:t>
            </a:r>
          </a:p>
          <a:p>
            <a:pPr algn="l">
              <a:lnSpc>
                <a:spcPct val="200000"/>
              </a:lnSpc>
            </a:pPr>
            <a:r>
              <a:rPr lang="en-US" sz="2000" b="1" dirty="0">
                <a:solidFill>
                  <a:srgbClr val="C00000"/>
                </a:solidFill>
              </a:rPr>
              <a:t>1. Chaotropic salt like guanidinium hydrochloride</a:t>
            </a:r>
          </a:p>
          <a:p>
            <a:pPr algn="l">
              <a:lnSpc>
                <a:spcPct val="200000"/>
              </a:lnSpc>
            </a:pPr>
            <a:r>
              <a:rPr lang="en-US" sz="2000" b="1" dirty="0">
                <a:solidFill>
                  <a:srgbClr val="0000FF"/>
                </a:solidFill>
              </a:rPr>
              <a:t>2. Sodium acetate salt (act as bridge)</a:t>
            </a:r>
          </a:p>
          <a:p>
            <a:pPr algn="l"/>
            <a:endParaRPr lang="en-US" sz="2000" dirty="0"/>
          </a:p>
          <a:p>
            <a:pPr algn="l"/>
            <a:endParaRPr lang="en-US" sz="2000" dirty="0"/>
          </a:p>
          <a:p>
            <a:pPr algn="l"/>
            <a:endParaRPr lang="en-US" sz="20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13481"/>
    </mc:Choice>
    <mc:Fallback xmlns="">
      <p:transition spd="slow" advTm="3134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Binding and Elution </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www.nature.com/nmeth/journal/v3/n1/images/nmeth845-F1.jpg"/>
          <p:cNvPicPr>
            <a:picLocks noChangeAspect="1" noChangeArrowheads="1"/>
          </p:cNvPicPr>
          <p:nvPr/>
        </p:nvPicPr>
        <p:blipFill>
          <a:blip r:embed="rId3"/>
          <a:srcRect t="5138" b="56039"/>
          <a:stretch>
            <a:fillRect/>
          </a:stretch>
        </p:blipFill>
        <p:spPr bwMode="auto">
          <a:xfrm>
            <a:off x="1000100" y="2428868"/>
            <a:ext cx="7223125" cy="242889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153121"/>
    </mc:Choice>
    <mc:Fallback xmlns="">
      <p:transition spd="slow" advTm="15312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85784" y="71422"/>
            <a:ext cx="9144000" cy="1143000"/>
          </a:xfrm>
        </p:spPr>
        <p:txBody>
          <a:bodyPr>
            <a:normAutofit/>
          </a:bodyPr>
          <a:lstStyle/>
          <a:p>
            <a:pPr rtl="0"/>
            <a:r>
              <a:rPr lang="en-US" sz="4000" dirty="0">
                <a:solidFill>
                  <a:srgbClr val="C00000"/>
                </a:solidFill>
              </a:rPr>
              <a:t>The principle of DNA Extraction</a:t>
            </a:r>
            <a:endParaRPr lang="ar-JO" sz="4000"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عنصر نائب للمحتوى 9"/>
          <p:cNvSpPr>
            <a:spLocks noGrp="1"/>
          </p:cNvSpPr>
          <p:nvPr>
            <p:ph idx="1"/>
          </p:nvPr>
        </p:nvSpPr>
        <p:spPr>
          <a:xfrm>
            <a:off x="457200" y="1196752"/>
            <a:ext cx="8686800" cy="6264696"/>
          </a:xfrm>
        </p:spPr>
        <p:txBody>
          <a:bodyPr/>
          <a:lstStyle/>
          <a:p>
            <a:pPr marL="514350" indent="-514350" algn="l" rtl="0">
              <a:buFont typeface="+mj-lt"/>
              <a:buAutoNum type="arabicPeriod" startAt="4"/>
            </a:pPr>
            <a:r>
              <a:rPr lang="en-US" sz="2800" b="1" dirty="0">
                <a:solidFill>
                  <a:srgbClr val="0000FF"/>
                </a:solidFill>
                <a:latin typeface="Arial" pitchFamily="34" charset="0"/>
                <a:cs typeface="Arial" pitchFamily="34" charset="0"/>
              </a:rPr>
              <a:t>Magnetic Beads-based DNA/RNA extraction:</a:t>
            </a:r>
            <a:endParaRPr lang="en-US" sz="2400" dirty="0">
              <a:latin typeface="Arial" pitchFamily="34" charset="0"/>
              <a:cs typeface="Arial" pitchFamily="34" charset="0"/>
            </a:endParaRPr>
          </a:p>
          <a:p>
            <a:pPr marL="457200" indent="-457200" algn="l" rtl="0"/>
            <a:r>
              <a:rPr lang="en-US" sz="2300" dirty="0">
                <a:latin typeface="Arial" pitchFamily="34" charset="0"/>
                <a:cs typeface="Arial" pitchFamily="34" charset="0"/>
              </a:rPr>
              <a:t>Quick and efficient for direct separation of crude DNA or RNA from sample</a:t>
            </a:r>
          </a:p>
          <a:p>
            <a:pPr marL="457200" indent="-457200" algn="l" rtl="0"/>
            <a:r>
              <a:rPr lang="en-US" sz="2300" dirty="0">
                <a:latin typeface="Arial" pitchFamily="34" charset="0"/>
                <a:cs typeface="Arial" pitchFamily="34" charset="0"/>
              </a:rPr>
              <a:t>No need for centrifugation, separation by applying of magnetic field </a:t>
            </a:r>
          </a:p>
          <a:p>
            <a:pPr marL="457200" indent="-457200" algn="l" rtl="0"/>
            <a:r>
              <a:rPr lang="en-US" sz="2300" dirty="0">
                <a:latin typeface="Arial" pitchFamily="34" charset="0"/>
                <a:cs typeface="Arial" pitchFamily="34" charset="0"/>
              </a:rPr>
              <a:t>Avoid the risk of cross-contamination during the traditional methods</a:t>
            </a:r>
          </a:p>
          <a:p>
            <a:pPr marL="457200" indent="-457200" algn="l" rtl="0"/>
            <a:r>
              <a:rPr lang="en-US" sz="2300" dirty="0">
                <a:latin typeface="Arial" pitchFamily="34" charset="0"/>
                <a:cs typeface="Arial" pitchFamily="34" charset="0"/>
              </a:rPr>
              <a:t>Various types of magnetic particles are commercially available working in manual or automated mode (save time and money in case of large numbers of samples)</a:t>
            </a:r>
          </a:p>
          <a:p>
            <a:pPr marL="0" indent="0" algn="l" rtl="0">
              <a:buNone/>
            </a:pPr>
            <a:r>
              <a:rPr lang="en-US" sz="2400" dirty="0">
                <a:latin typeface="Arial" pitchFamily="34" charset="0"/>
                <a:cs typeface="Arial" pitchFamily="34" charset="0"/>
              </a:rPr>
              <a:t>  </a:t>
            </a:r>
          </a:p>
          <a:p>
            <a:pPr marL="457200" lvl="1" indent="-457200" algn="l" rtl="0">
              <a:buNone/>
            </a:pPr>
            <a:endParaRPr lang="en-US" sz="2400" dirty="0">
              <a:latin typeface="Arial" pitchFamily="34" charset="0"/>
              <a:cs typeface="Arial" pitchFamily="34" charset="0"/>
            </a:endParaRPr>
          </a:p>
        </p:txBody>
      </p:sp>
      <p:pic>
        <p:nvPicPr>
          <p:cNvPr id="1025" name="Picture 1" descr="An external file that holds a picture, illustration, etc.&#10;Object name is 253_2006_675_Fig1_HTML.jpg">
            <a:extLst>
              <a:ext uri="{FF2B5EF4-FFF2-40B4-BE49-F238E27FC236}">
                <a16:creationId xmlns:a16="http://schemas.microsoft.com/office/drawing/2014/main" id="{F1216D01-58CF-6145-9DA4-8D27401E13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6816" y="5467176"/>
            <a:ext cx="6959600" cy="1346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90940140"/>
      </p:ext>
    </p:extLst>
  </p:cSld>
  <p:clrMapOvr>
    <a:masterClrMapping/>
  </p:clrMapOvr>
  <mc:AlternateContent xmlns:mc="http://schemas.openxmlformats.org/markup-compatibility/2006" xmlns:p14="http://schemas.microsoft.com/office/powerpoint/2010/main">
    <mc:Choice Requires="p14">
      <p:transition spd="slow" p14:dur="2000" advTm="120534"/>
    </mc:Choice>
    <mc:Fallback xmlns="">
      <p:transition spd="slow" advTm="120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blinds(horizontal)">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5"/>
                                        </p:tgtEl>
                                        <p:attrNameLst>
                                          <p:attrName>style.visibility</p:attrName>
                                        </p:attrNameLst>
                                      </p:cBhvr>
                                      <p:to>
                                        <p:strVal val="visible"/>
                                      </p:to>
                                    </p:set>
                                    <p:animEffect transition="in" filter="blinds(horizontal)">
                                      <p:cBhvr>
                                        <p:cTn id="12" dur="500"/>
                                        <p:tgtEl>
                                          <p:spTgt spid="10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نتيجة بحث الصور عن ‪genetic test‬‏"/>
          <p:cNvPicPr>
            <a:picLocks noChangeAspect="1" noChangeArrowheads="1"/>
          </p:cNvPicPr>
          <p:nvPr/>
        </p:nvPicPr>
        <p:blipFill>
          <a:blip r:embed="rId3"/>
          <a:srcRect/>
          <a:stretch>
            <a:fillRect/>
          </a:stretch>
        </p:blipFill>
        <p:spPr bwMode="auto">
          <a:xfrm>
            <a:off x="7413436" y="2132856"/>
            <a:ext cx="1479044" cy="1509857"/>
          </a:xfrm>
          <a:prstGeom prst="rect">
            <a:avLst/>
          </a:prstGeom>
          <a:noFill/>
        </p:spPr>
      </p:pic>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Extraction of DNA</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285820"/>
            <a:ext cx="8686800" cy="6391652"/>
          </a:xfrm>
        </p:spPr>
        <p:txBody>
          <a:bodyPr>
            <a:normAutofit/>
          </a:bodyPr>
          <a:lstStyle/>
          <a:p>
            <a:pPr marL="57150" lvl="1" indent="-42863" algn="l" rtl="0">
              <a:buNone/>
            </a:pPr>
            <a:r>
              <a:rPr lang="en-US" dirty="0">
                <a:latin typeface="Arial" pitchFamily="34" charset="0"/>
                <a:cs typeface="Arial" pitchFamily="34" charset="0"/>
              </a:rPr>
              <a:t>2. Genetic testing is used to diagnose or rule out    suspected genetic or inherited diseases. Also to                                   identify disease carriers or to predict                                                         those at high risk for specific conditions</a:t>
            </a:r>
          </a:p>
          <a:p>
            <a:pPr marL="57150" lvl="1" indent="-42863" algn="l" rtl="0">
              <a:buNone/>
            </a:pPr>
            <a:endParaRPr lang="en-US" sz="500" dirty="0">
              <a:latin typeface="Arial" pitchFamily="34" charset="0"/>
              <a:cs typeface="Arial" pitchFamily="34" charset="0"/>
            </a:endParaRPr>
          </a:p>
          <a:p>
            <a:pPr marL="57150" lvl="1" indent="-42863" algn="l" rtl="0">
              <a:buNone/>
            </a:pPr>
            <a:r>
              <a:rPr lang="en-US" dirty="0">
                <a:latin typeface="Arial" pitchFamily="34" charset="0"/>
                <a:cs typeface="Arial" pitchFamily="34" charset="0"/>
              </a:rPr>
              <a:t>3. Forensic analyses to gather evidences                    from the crime scene that can be used in the court </a:t>
            </a:r>
          </a:p>
          <a:p>
            <a:pPr marL="914400" lvl="1" indent="-514350" algn="l" rtl="0">
              <a:buNone/>
            </a:pPr>
            <a:endParaRPr lang="en-US" sz="2400" dirty="0">
              <a:latin typeface="Arial" pitchFamily="34" charset="0"/>
              <a:cs typeface="Arial" pitchFamily="34" charset="0"/>
            </a:endParaRPr>
          </a:p>
          <a:p>
            <a:pPr marL="914400" lvl="1" indent="-514350" algn="l" rtl="0">
              <a:buNone/>
            </a:pPr>
            <a:endParaRPr lang="en-US" sz="2400" dirty="0">
              <a:latin typeface="Arial" pitchFamily="34" charset="0"/>
              <a:cs typeface="Arial" pitchFamily="34" charset="0"/>
            </a:endParaRPr>
          </a:p>
          <a:p>
            <a:pPr marL="914400" lvl="1" indent="-514350" algn="l" rtl="0">
              <a:buNone/>
            </a:pPr>
            <a:endParaRPr lang="en-US" sz="1800" dirty="0">
              <a:latin typeface="Arial" pitchFamily="34" charset="0"/>
              <a:cs typeface="Arial" pitchFamily="34" charset="0"/>
            </a:endParaRPr>
          </a:p>
          <a:p>
            <a:pPr marL="914400" lvl="1" indent="-514350" algn="l" rtl="0">
              <a:buNone/>
            </a:pPr>
            <a:endParaRPr lang="en-US" sz="1600" dirty="0">
              <a:latin typeface="Arial" pitchFamily="34" charset="0"/>
              <a:cs typeface="Arial" pitchFamily="34" charset="0"/>
            </a:endParaRPr>
          </a:p>
          <a:p>
            <a:pPr marL="914400" lvl="1" indent="-514350" algn="l" rtl="0">
              <a:buNone/>
            </a:pPr>
            <a:endParaRPr lang="en-US" sz="1600" dirty="0">
              <a:latin typeface="Arial" pitchFamily="34" charset="0"/>
              <a:cs typeface="Arial" pitchFamily="34" charset="0"/>
            </a:endParaRPr>
          </a:p>
          <a:p>
            <a:pPr marL="914400" lvl="1" indent="-514350" algn="l" rtl="0">
              <a:buNone/>
            </a:pPr>
            <a:endParaRPr lang="en-US" sz="1100" dirty="0">
              <a:latin typeface="Arial" pitchFamily="34" charset="0"/>
              <a:cs typeface="Arial" pitchFamily="34" charset="0"/>
            </a:endParaRPr>
          </a:p>
        </p:txBody>
      </p:sp>
      <p:pic>
        <p:nvPicPr>
          <p:cNvPr id="8" name="Picture 2" descr="نتيجة بحث الصور عن ‪forensic analysis‬‏"/>
          <p:cNvPicPr>
            <a:picLocks noChangeAspect="1" noChangeArrowheads="1"/>
          </p:cNvPicPr>
          <p:nvPr/>
        </p:nvPicPr>
        <p:blipFill rotWithShape="1">
          <a:blip r:embed="rId5"/>
          <a:srcRect l="12255"/>
          <a:stretch/>
        </p:blipFill>
        <p:spPr bwMode="auto">
          <a:xfrm>
            <a:off x="1921370" y="4149080"/>
            <a:ext cx="5758460" cy="2497476"/>
          </a:xfrm>
          <a:prstGeom prst="rect">
            <a:avLst/>
          </a:prstGeom>
          <a:noFill/>
        </p:spPr>
      </p:pic>
    </p:spTree>
    <p:custDataLst>
      <p:tags r:id="rId1"/>
    </p:custDataLst>
    <p:extLst>
      <p:ext uri="{BB962C8B-B14F-4D97-AF65-F5344CB8AC3E}">
        <p14:creationId xmlns:p14="http://schemas.microsoft.com/office/powerpoint/2010/main" val="4181265429"/>
      </p:ext>
    </p:extLst>
  </p:cSld>
  <p:clrMapOvr>
    <a:masterClrMapping/>
  </p:clrMapOvr>
  <mc:AlternateContent xmlns:mc="http://schemas.openxmlformats.org/markup-compatibility/2006" xmlns:p14="http://schemas.microsoft.com/office/powerpoint/2010/main">
    <mc:Choice Requires="p14">
      <p:transition spd="slow" p14:dur="2000" advTm="377335"/>
    </mc:Choice>
    <mc:Fallback xmlns="">
      <p:transition spd="slow" advTm="377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linds(horizontal)">
                                      <p:cBhvr>
                                        <p:cTn id="7" dur="500"/>
                                        <p:tgtEl>
                                          <p:spTgt spid="7">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DNA Fingerprinting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196752"/>
            <a:ext cx="8686800" cy="6391652"/>
          </a:xfrm>
        </p:spPr>
        <p:txBody>
          <a:bodyPr>
            <a:normAutofit/>
          </a:bodyPr>
          <a:lstStyle/>
          <a:p>
            <a:pPr marL="471487" lvl="1" indent="-457200" algn="l" rtl="0">
              <a:buFont typeface="Arial" panose="020B0604020202020204" pitchFamily="34" charset="0"/>
              <a:buChar char="•"/>
            </a:pPr>
            <a:r>
              <a:rPr lang="en-US" dirty="0">
                <a:latin typeface="Arial" pitchFamily="34" charset="0"/>
                <a:cs typeface="Arial" pitchFamily="34" charset="0"/>
              </a:rPr>
              <a:t>DNA fingerprinting (DNA profiling or typing):  is a technique to identify individuals by                  features of their DNA </a:t>
            </a:r>
          </a:p>
          <a:p>
            <a:pPr marL="471487" lvl="1" indent="-457200" algn="l" rtl="0">
              <a:buFont typeface="Arial" panose="020B0604020202020204" pitchFamily="34" charset="0"/>
              <a:buChar char="•"/>
            </a:pPr>
            <a:r>
              <a:rPr lang="en-US" dirty="0">
                <a:latin typeface="Arial" pitchFamily="34" charset="0"/>
                <a:cs typeface="Arial" pitchFamily="34" charset="0"/>
              </a:rPr>
              <a:t>99% of Human DNA sequences are            identical in every person. Only1% of                   our DNA sequences that make us unique </a:t>
            </a:r>
            <a:endParaRPr lang="en-US" sz="2400" dirty="0">
              <a:latin typeface="Arial" pitchFamily="34" charset="0"/>
              <a:cs typeface="Arial" pitchFamily="34" charset="0"/>
            </a:endParaRPr>
          </a:p>
          <a:p>
            <a:pPr marL="471487" lvl="1" indent="-457200" algn="l" rtl="0">
              <a:buFont typeface="Arial" panose="020B0604020202020204" pitchFamily="34" charset="0"/>
              <a:buChar char="•"/>
            </a:pPr>
            <a:r>
              <a:rPr lang="en-US" dirty="0">
                <a:latin typeface="Arial" pitchFamily="34" charset="0"/>
                <a:cs typeface="Arial" pitchFamily="34" charset="0"/>
              </a:rPr>
              <a:t>DNA profiles: are small set of DNA variations that are very likely to be different in all               unrelated individuals </a:t>
            </a:r>
            <a:r>
              <a:rPr lang="en-US" b="1" dirty="0">
                <a:solidFill>
                  <a:srgbClr val="C00000"/>
                </a:solidFill>
                <a:latin typeface="Arial" pitchFamily="34" charset="0"/>
                <a:cs typeface="Arial" pitchFamily="34" charset="0"/>
              </a:rPr>
              <a:t>(except                     identical twins) </a:t>
            </a:r>
            <a:endParaRPr lang="en-US" sz="1600" dirty="0">
              <a:latin typeface="Arial" pitchFamily="34" charset="0"/>
              <a:cs typeface="Arial" pitchFamily="34" charset="0"/>
            </a:endParaRPr>
          </a:p>
          <a:p>
            <a:pPr algn="l" rtl="0"/>
            <a:r>
              <a:rPr lang="en-US" sz="2800" dirty="0">
                <a:latin typeface="Arial" pitchFamily="34" charset="0"/>
                <a:cs typeface="Arial" pitchFamily="34" charset="0"/>
              </a:rPr>
              <a:t>DNA fingerprinting is used in criminal      investigations and paternity or parentage testing  </a:t>
            </a:r>
          </a:p>
          <a:p>
            <a:pPr marL="914400" lvl="1" indent="-514350" algn="l" rtl="0">
              <a:buNone/>
            </a:pPr>
            <a:endParaRPr lang="en-US" dirty="0">
              <a:latin typeface="Arial" pitchFamily="34" charset="0"/>
              <a:cs typeface="Arial" pitchFamily="34" charset="0"/>
            </a:endParaRPr>
          </a:p>
          <a:p>
            <a:pPr marL="914400" lvl="1" indent="-514350" algn="l" rtl="0">
              <a:buNone/>
            </a:pPr>
            <a:endParaRPr lang="en-US" dirty="0">
              <a:latin typeface="Arial" pitchFamily="34" charset="0"/>
              <a:cs typeface="Arial" pitchFamily="34" charset="0"/>
            </a:endParaRPr>
          </a:p>
          <a:p>
            <a:pPr marL="914400" lvl="1" indent="-514350" algn="l" rtl="0">
              <a:buNone/>
            </a:pPr>
            <a:endParaRPr lang="en-US" dirty="0">
              <a:latin typeface="Arial" pitchFamily="34" charset="0"/>
              <a:cs typeface="Arial" pitchFamily="34" charset="0"/>
            </a:endParaRPr>
          </a:p>
          <a:p>
            <a:pPr marL="914400" lvl="1" indent="-514350" algn="l" rtl="0">
              <a:buNone/>
            </a:pPr>
            <a:endParaRPr lang="en-US" dirty="0">
              <a:latin typeface="Arial" pitchFamily="34" charset="0"/>
              <a:cs typeface="Arial" pitchFamily="34" charset="0"/>
            </a:endParaRPr>
          </a:p>
          <a:p>
            <a:pPr marL="914400" lvl="1" indent="-514350" algn="l" rtl="0">
              <a:buNone/>
            </a:pPr>
            <a:endParaRPr lang="en-US" sz="1600" dirty="0">
              <a:latin typeface="Arial" pitchFamily="34" charset="0"/>
              <a:cs typeface="Arial" pitchFamily="34" charset="0"/>
            </a:endParaRPr>
          </a:p>
          <a:p>
            <a:pPr marL="914400" lvl="1" indent="-514350" algn="l" rtl="0">
              <a:buNone/>
            </a:pPr>
            <a:endParaRPr lang="en-US" sz="1100" dirty="0">
              <a:latin typeface="Arial" pitchFamily="34" charset="0"/>
              <a:cs typeface="Arial" pitchFamily="34" charset="0"/>
            </a:endParaRPr>
          </a:p>
        </p:txBody>
      </p:sp>
      <p:pic>
        <p:nvPicPr>
          <p:cNvPr id="4" name="Picture 3">
            <a:extLst>
              <a:ext uri="{FF2B5EF4-FFF2-40B4-BE49-F238E27FC236}">
                <a16:creationId xmlns:a16="http://schemas.microsoft.com/office/drawing/2014/main" id="{889DF285-077A-A94F-9A64-28A2E7C8B280}"/>
              </a:ext>
            </a:extLst>
          </p:cNvPr>
          <p:cNvPicPr>
            <a:picLocks noChangeAspect="1"/>
          </p:cNvPicPr>
          <p:nvPr/>
        </p:nvPicPr>
        <p:blipFill>
          <a:blip r:embed="rId4"/>
          <a:stretch>
            <a:fillRect/>
          </a:stretch>
        </p:blipFill>
        <p:spPr>
          <a:xfrm>
            <a:off x="7228168" y="1700808"/>
            <a:ext cx="1736320" cy="1736320"/>
          </a:xfrm>
          <a:prstGeom prst="rect">
            <a:avLst/>
          </a:prstGeom>
        </p:spPr>
      </p:pic>
      <p:pic>
        <p:nvPicPr>
          <p:cNvPr id="9" name="Picture 8">
            <a:extLst>
              <a:ext uri="{FF2B5EF4-FFF2-40B4-BE49-F238E27FC236}">
                <a16:creationId xmlns:a16="http://schemas.microsoft.com/office/drawing/2014/main" id="{7B0EB694-A333-FB48-A6F4-402A801EEA67}"/>
              </a:ext>
            </a:extLst>
          </p:cNvPr>
          <p:cNvPicPr>
            <a:picLocks noChangeAspect="1"/>
          </p:cNvPicPr>
          <p:nvPr/>
        </p:nvPicPr>
        <p:blipFill rotWithShape="1">
          <a:blip r:embed="rId5">
            <a:extLst>
              <a:ext uri="{28A0092B-C50C-407E-A947-70E740481C1C}">
                <a14:useLocalDpi xmlns:a14="http://schemas.microsoft.com/office/drawing/2010/main" val="0"/>
              </a:ext>
            </a:extLst>
          </a:blip>
          <a:srcRect l="11511" r="10293"/>
          <a:stretch/>
        </p:blipFill>
        <p:spPr>
          <a:xfrm>
            <a:off x="7053396" y="4440827"/>
            <a:ext cx="1767076" cy="1652469"/>
          </a:xfrm>
          <a:prstGeom prst="rect">
            <a:avLst/>
          </a:prstGeom>
        </p:spPr>
      </p:pic>
    </p:spTree>
    <p:custDataLst>
      <p:tags r:id="rId1"/>
    </p:custDataLst>
    <p:extLst>
      <p:ext uri="{BB962C8B-B14F-4D97-AF65-F5344CB8AC3E}">
        <p14:creationId xmlns:p14="http://schemas.microsoft.com/office/powerpoint/2010/main" val="1050166223"/>
      </p:ext>
    </p:extLst>
  </p:cSld>
  <p:clrMapOvr>
    <a:masterClrMapping/>
  </p:clrMapOvr>
  <mc:AlternateContent xmlns:mc="http://schemas.openxmlformats.org/markup-compatibility/2006" xmlns:p14="http://schemas.microsoft.com/office/powerpoint/2010/main">
    <mc:Choice Requires="p14">
      <p:transition spd="slow" p14:dur="2000" advTm="377335"/>
    </mc:Choice>
    <mc:Fallback xmlns="">
      <p:transition spd="slow" advTm="377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blinds(horizontal)">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71422"/>
            <a:ext cx="9144000" cy="1143000"/>
          </a:xfrm>
        </p:spPr>
        <p:txBody>
          <a:bodyPr>
            <a:normAutofit/>
          </a:bodyPr>
          <a:lstStyle/>
          <a:p>
            <a:pPr rtl="0"/>
            <a:r>
              <a:rPr lang="en-US" dirty="0">
                <a:solidFill>
                  <a:srgbClr val="C00000"/>
                </a:solidFill>
              </a:rPr>
              <a:t>DNA Fingerprinting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latin typeface="Arial" pitchFamily="34" charset="0"/>
              <a:cs typeface="Arial" pitchFamily="34" charset="0"/>
            </a:endParaRPr>
          </a:p>
          <a:p>
            <a:pPr marL="0" algn="ctr" defTabSz="914400" rtl="0" eaLnBrk="1" latinLnBrk="0" hangingPunct="1"/>
            <a:endParaRPr lang="en-GB" dirty="0"/>
          </a:p>
        </p:txBody>
      </p:sp>
      <p:pic>
        <p:nvPicPr>
          <p:cNvPr id="9" name="Picture 8">
            <a:extLst>
              <a:ext uri="{FF2B5EF4-FFF2-40B4-BE49-F238E27FC236}">
                <a16:creationId xmlns:a16="http://schemas.microsoft.com/office/drawing/2014/main" id="{E2E99D44-9841-9543-BBEA-176D5D2C0109}"/>
              </a:ext>
            </a:extLst>
          </p:cNvPr>
          <p:cNvPicPr>
            <a:picLocks noChangeAspect="1"/>
          </p:cNvPicPr>
          <p:nvPr/>
        </p:nvPicPr>
        <p:blipFill>
          <a:blip r:embed="rId4"/>
          <a:stretch>
            <a:fillRect/>
          </a:stretch>
        </p:blipFill>
        <p:spPr>
          <a:xfrm>
            <a:off x="467544" y="1196752"/>
            <a:ext cx="4102326" cy="2868857"/>
          </a:xfrm>
          <a:prstGeom prst="rect">
            <a:avLst/>
          </a:prstGeom>
        </p:spPr>
      </p:pic>
      <p:pic>
        <p:nvPicPr>
          <p:cNvPr id="11" name="Picture 10">
            <a:extLst>
              <a:ext uri="{FF2B5EF4-FFF2-40B4-BE49-F238E27FC236}">
                <a16:creationId xmlns:a16="http://schemas.microsoft.com/office/drawing/2014/main" id="{16CF3544-8D0F-084C-B0C6-C5FD053C5595}"/>
              </a:ext>
            </a:extLst>
          </p:cNvPr>
          <p:cNvPicPr>
            <a:picLocks noChangeAspect="1"/>
          </p:cNvPicPr>
          <p:nvPr/>
        </p:nvPicPr>
        <p:blipFill>
          <a:blip r:embed="rId5"/>
          <a:stretch>
            <a:fillRect/>
          </a:stretch>
        </p:blipFill>
        <p:spPr>
          <a:xfrm>
            <a:off x="4657960" y="2492896"/>
            <a:ext cx="4450544" cy="2874886"/>
          </a:xfrm>
          <a:prstGeom prst="rect">
            <a:avLst/>
          </a:prstGeom>
        </p:spPr>
      </p:pic>
      <p:sp>
        <p:nvSpPr>
          <p:cNvPr id="10" name="Rectangle 9">
            <a:extLst>
              <a:ext uri="{FF2B5EF4-FFF2-40B4-BE49-F238E27FC236}">
                <a16:creationId xmlns:a16="http://schemas.microsoft.com/office/drawing/2014/main" id="{159F2E68-248B-3146-A573-04BA7DD42DE9}"/>
              </a:ext>
            </a:extLst>
          </p:cNvPr>
          <p:cNvSpPr/>
          <p:nvPr/>
        </p:nvSpPr>
        <p:spPr>
          <a:xfrm>
            <a:off x="4657960" y="5369077"/>
            <a:ext cx="4572000" cy="923330"/>
          </a:xfrm>
          <a:prstGeom prst="rect">
            <a:avLst/>
          </a:prstGeom>
        </p:spPr>
        <p:txBody>
          <a:bodyPr>
            <a:spAutoFit/>
          </a:bodyPr>
          <a:lstStyle/>
          <a:p>
            <a:pPr algn="l" rtl="0"/>
            <a:r>
              <a:rPr lang="en-GB" dirty="0">
                <a:hlinkClick r:id="rId6"/>
              </a:rPr>
              <a:t>https://www.youtube.com/watch?v=DiX5fPL4YGU</a:t>
            </a:r>
            <a:endParaRPr lang="en-GB" dirty="0"/>
          </a:p>
          <a:p>
            <a:pPr algn="l" rtl="0"/>
            <a:endParaRPr lang="en-GB" dirty="0"/>
          </a:p>
        </p:txBody>
      </p:sp>
    </p:spTree>
    <p:custDataLst>
      <p:tags r:id="rId1"/>
    </p:custDataLst>
    <p:extLst>
      <p:ext uri="{BB962C8B-B14F-4D97-AF65-F5344CB8AC3E}">
        <p14:creationId xmlns:p14="http://schemas.microsoft.com/office/powerpoint/2010/main" val="3434057441"/>
      </p:ext>
    </p:extLst>
  </p:cSld>
  <p:clrMapOvr>
    <a:masterClrMapping/>
  </p:clrMapOvr>
  <mc:AlternateContent xmlns:mc="http://schemas.openxmlformats.org/markup-compatibility/2006" xmlns:p14="http://schemas.microsoft.com/office/powerpoint/2010/main">
    <mc:Choice Requires="p14">
      <p:transition spd="slow" p14:dur="2000" advTm="377335"/>
    </mc:Choice>
    <mc:Fallback xmlns="">
      <p:transition spd="slow" advTm="377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linds(horizontal)">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384"/>
            <a:ext cx="9144000" cy="1143000"/>
          </a:xfrm>
        </p:spPr>
        <p:txBody>
          <a:bodyPr>
            <a:normAutofit/>
          </a:bodyPr>
          <a:lstStyle/>
          <a:p>
            <a:pPr rtl="0"/>
            <a:r>
              <a:rPr lang="en-US" dirty="0">
                <a:solidFill>
                  <a:srgbClr val="C00000"/>
                </a:solidFill>
              </a:rPr>
              <a:t>Types of DNA</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124744"/>
            <a:ext cx="8615394" cy="6768752"/>
          </a:xfrm>
        </p:spPr>
        <p:txBody>
          <a:bodyPr>
            <a:noAutofit/>
          </a:bodyPr>
          <a:lstStyle/>
          <a:p>
            <a:pPr algn="l" rtl="0"/>
            <a:r>
              <a:rPr lang="en-US" sz="2400" dirty="0">
                <a:latin typeface="Arial" pitchFamily="34" charset="0"/>
                <a:cs typeface="Arial" pitchFamily="34" charset="0"/>
              </a:rPr>
              <a:t>We need cells to isolate DNA. In eukaryotes like human (</a:t>
            </a:r>
            <a:r>
              <a:rPr lang="en-US" sz="2400" i="1" dirty="0">
                <a:latin typeface="Arial" pitchFamily="34" charset="0"/>
                <a:cs typeface="Arial" pitchFamily="34" charset="0"/>
              </a:rPr>
              <a:t>Homo</a:t>
            </a:r>
            <a:r>
              <a:rPr lang="en-US" sz="2400" dirty="0">
                <a:latin typeface="Arial" pitchFamily="34" charset="0"/>
                <a:cs typeface="Arial" pitchFamily="34" charset="0"/>
              </a:rPr>
              <a:t> </a:t>
            </a:r>
            <a:r>
              <a:rPr lang="en-US" sz="2400" i="1" dirty="0">
                <a:latin typeface="Arial" pitchFamily="34" charset="0"/>
                <a:cs typeface="Arial" pitchFamily="34" charset="0"/>
              </a:rPr>
              <a:t>sapiens</a:t>
            </a:r>
            <a:r>
              <a:rPr lang="en-US" sz="2400" dirty="0">
                <a:latin typeface="Arial" pitchFamily="34" charset="0"/>
                <a:cs typeface="Arial" pitchFamily="34" charset="0"/>
              </a:rPr>
              <a:t>), </a:t>
            </a:r>
            <a:r>
              <a:rPr lang="en-US" sz="2400" b="1" dirty="0">
                <a:solidFill>
                  <a:srgbClr val="C00000"/>
                </a:solidFill>
                <a:latin typeface="Arial" pitchFamily="34" charset="0"/>
                <a:cs typeface="Arial" pitchFamily="34" charset="0"/>
              </a:rPr>
              <a:t>genomic DNA </a:t>
            </a:r>
            <a:r>
              <a:rPr lang="en-US" sz="2400" dirty="0">
                <a:latin typeface="Arial" pitchFamily="34" charset="0"/>
                <a:cs typeface="Arial" pitchFamily="34" charset="0"/>
              </a:rPr>
              <a:t>is found inside the nucleus of every cell (exceptions like the anucleated </a:t>
            </a:r>
            <a:r>
              <a:rPr lang="en-US" sz="2400" b="1" dirty="0">
                <a:latin typeface="Arial" pitchFamily="34" charset="0"/>
                <a:cs typeface="Arial" pitchFamily="34" charset="0"/>
              </a:rPr>
              <a:t>RBCs</a:t>
            </a:r>
            <a:r>
              <a:rPr lang="en-US" sz="2400" dirty="0">
                <a:latin typeface="Arial" pitchFamily="34" charset="0"/>
                <a:cs typeface="Arial" pitchFamily="34" charset="0"/>
              </a:rPr>
              <a:t> ). Also, DNA is found within mitochondria                         </a:t>
            </a:r>
            <a:r>
              <a:rPr lang="en-US" sz="2400" b="1" dirty="0">
                <a:solidFill>
                  <a:srgbClr val="0000FF"/>
                </a:solidFill>
                <a:latin typeface="Arial" pitchFamily="34" charset="0"/>
                <a:cs typeface="Arial" pitchFamily="34" charset="0"/>
              </a:rPr>
              <a:t>(mitochondrial DNA)</a:t>
            </a:r>
            <a:r>
              <a:rPr lang="en-US" sz="2400" b="1" dirty="0">
                <a:latin typeface="Arial" pitchFamily="34" charset="0"/>
                <a:cs typeface="Arial" pitchFamily="34" charset="0"/>
              </a:rPr>
              <a:t>,</a:t>
            </a:r>
            <a:r>
              <a:rPr lang="en-US" sz="2400" b="1" dirty="0">
                <a:solidFill>
                  <a:srgbClr val="0000FF"/>
                </a:solidFill>
                <a:latin typeface="Arial" pitchFamily="34" charset="0"/>
                <a:cs typeface="Arial" pitchFamily="34" charset="0"/>
              </a:rPr>
              <a:t> </a:t>
            </a:r>
            <a:r>
              <a:rPr lang="en-US" sz="2400" dirty="0">
                <a:latin typeface="Arial" pitchFamily="34" charset="0"/>
                <a:cs typeface="Arial" pitchFamily="34" charset="0"/>
              </a:rPr>
              <a:t>the energy                             producing organelles</a:t>
            </a:r>
          </a:p>
          <a:p>
            <a:pPr algn="l" rtl="0"/>
            <a:r>
              <a:rPr lang="en-US" sz="2400" dirty="0">
                <a:latin typeface="Arial" pitchFamily="34" charset="0"/>
                <a:cs typeface="Arial" pitchFamily="34" charset="0"/>
              </a:rPr>
              <a:t>Mitochondrial DNA is 16Kbp small                                  circular dsDNA (2-10 copies) codes                                         for 37 genes (inherited from mother)</a:t>
            </a:r>
          </a:p>
          <a:p>
            <a:pPr algn="l" rtl="0"/>
            <a:r>
              <a:rPr lang="en-US" sz="2400" dirty="0">
                <a:latin typeface="Arial" pitchFamily="34" charset="0"/>
                <a:cs typeface="Arial" pitchFamily="34" charset="0"/>
              </a:rPr>
              <a:t>Genomic DNA contains genetic data                                    of organism with size of                                                       300 million </a:t>
            </a:r>
            <a:r>
              <a:rPr lang="en-US" sz="2400" dirty="0" err="1">
                <a:latin typeface="Arial" pitchFamily="34" charset="0"/>
                <a:cs typeface="Arial" pitchFamily="34" charset="0"/>
              </a:rPr>
              <a:t>bp</a:t>
            </a:r>
            <a:r>
              <a:rPr lang="en-US" sz="2400" dirty="0">
                <a:latin typeface="Arial" pitchFamily="34" charset="0"/>
                <a:cs typeface="Arial" pitchFamily="34" charset="0"/>
              </a:rPr>
              <a:t> and codes for                                           25,000 genes arranged on 23                           chromosomes (haploid cell,                                    gametes/sex cells)</a:t>
            </a:r>
          </a:p>
          <a:p>
            <a:pPr algn="l" rtl="0"/>
            <a:endParaRPr lang="en-US" sz="2400" dirty="0">
              <a:latin typeface="Arial" pitchFamily="34" charset="0"/>
              <a:cs typeface="Arial" pitchFamily="34" charset="0"/>
            </a:endParaRPr>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4" name="مربع نص 14">
            <a:extLst>
              <a:ext uri="{FF2B5EF4-FFF2-40B4-BE49-F238E27FC236}">
                <a16:creationId xmlns:a16="http://schemas.microsoft.com/office/drawing/2014/main" id="{61ABE1DC-1345-084D-8B6B-8D4D06E4C41F}"/>
              </a:ext>
            </a:extLst>
          </p:cNvPr>
          <p:cNvSpPr txBox="1"/>
          <p:nvPr/>
        </p:nvSpPr>
        <p:spPr>
          <a:xfrm>
            <a:off x="5887341" y="3140968"/>
            <a:ext cx="1636987" cy="276999"/>
          </a:xfrm>
          <a:prstGeom prst="rect">
            <a:avLst/>
          </a:prstGeom>
          <a:noFill/>
        </p:spPr>
        <p:txBody>
          <a:bodyPr wrap="none" rtlCol="0">
            <a:spAutoFit/>
          </a:bodyPr>
          <a:lstStyle/>
          <a:p>
            <a:r>
              <a:rPr lang="en-US" sz="1200" b="1" dirty="0">
                <a:latin typeface="Arial" pitchFamily="34" charset="0"/>
                <a:cs typeface="Arial" pitchFamily="34" charset="0"/>
              </a:rPr>
              <a:t>Chromosomal  DNA</a:t>
            </a:r>
            <a:endParaRPr lang="en-GB" sz="1200" b="1" dirty="0">
              <a:latin typeface="Arial" pitchFamily="34" charset="0"/>
              <a:cs typeface="Arial" pitchFamily="34" charset="0"/>
            </a:endParaRPr>
          </a:p>
        </p:txBody>
      </p:sp>
      <p:grpSp>
        <p:nvGrpSpPr>
          <p:cNvPr id="8" name="Group 7">
            <a:extLst>
              <a:ext uri="{FF2B5EF4-FFF2-40B4-BE49-F238E27FC236}">
                <a16:creationId xmlns:a16="http://schemas.microsoft.com/office/drawing/2014/main" id="{003544C5-EDBD-D04B-B76E-1DD94CF37656}"/>
              </a:ext>
            </a:extLst>
          </p:cNvPr>
          <p:cNvGrpSpPr/>
          <p:nvPr/>
        </p:nvGrpSpPr>
        <p:grpSpPr>
          <a:xfrm>
            <a:off x="5933581" y="3398801"/>
            <a:ext cx="2929108" cy="3272528"/>
            <a:chOff x="5933581" y="3398801"/>
            <a:chExt cx="2929108" cy="3272528"/>
          </a:xfrm>
        </p:grpSpPr>
        <p:grpSp>
          <p:nvGrpSpPr>
            <p:cNvPr id="19" name="مجموعة 16">
              <a:extLst>
                <a:ext uri="{FF2B5EF4-FFF2-40B4-BE49-F238E27FC236}">
                  <a16:creationId xmlns:a16="http://schemas.microsoft.com/office/drawing/2014/main" id="{78F94319-1ED4-CD41-ACAE-F28606778EF0}"/>
                </a:ext>
              </a:extLst>
            </p:cNvPr>
            <p:cNvGrpSpPr/>
            <p:nvPr/>
          </p:nvGrpSpPr>
          <p:grpSpPr>
            <a:xfrm>
              <a:off x="5940152" y="4066242"/>
              <a:ext cx="2922537" cy="2605087"/>
              <a:chOff x="5929321" y="3286124"/>
              <a:chExt cx="2922537" cy="2605087"/>
            </a:xfrm>
          </p:grpSpPr>
          <p:pic>
            <p:nvPicPr>
              <p:cNvPr id="22" name="Picture 3">
                <a:extLst>
                  <a:ext uri="{FF2B5EF4-FFF2-40B4-BE49-F238E27FC236}">
                    <a16:creationId xmlns:a16="http://schemas.microsoft.com/office/drawing/2014/main" id="{A4022CB2-7BF0-FC46-AA98-C6A1A86BA825}"/>
                  </a:ext>
                </a:extLst>
              </p:cNvPr>
              <p:cNvPicPr>
                <a:picLocks noChangeAspect="1" noChangeArrowheads="1"/>
              </p:cNvPicPr>
              <p:nvPr/>
            </p:nvPicPr>
            <p:blipFill>
              <a:blip r:embed="rId4"/>
              <a:srcRect t="8007"/>
              <a:stretch>
                <a:fillRect/>
              </a:stretch>
            </p:blipFill>
            <p:spPr bwMode="auto">
              <a:xfrm>
                <a:off x="5929321" y="3286124"/>
                <a:ext cx="2922537" cy="2605087"/>
              </a:xfrm>
              <a:prstGeom prst="rect">
                <a:avLst/>
              </a:prstGeom>
              <a:noFill/>
              <a:ln w="9525">
                <a:noFill/>
                <a:miter lim="800000"/>
                <a:headEnd/>
                <a:tailEnd/>
              </a:ln>
              <a:effectLst/>
            </p:spPr>
          </p:pic>
          <p:cxnSp>
            <p:nvCxnSpPr>
              <p:cNvPr id="21" name="رابط مستقيم 15">
                <a:extLst>
                  <a:ext uri="{FF2B5EF4-FFF2-40B4-BE49-F238E27FC236}">
                    <a16:creationId xmlns:a16="http://schemas.microsoft.com/office/drawing/2014/main" id="{8705D7D8-AD91-B54A-804C-7AFADC7F036F}"/>
                  </a:ext>
                </a:extLst>
              </p:cNvPr>
              <p:cNvCxnSpPr/>
              <p:nvPr/>
            </p:nvCxnSpPr>
            <p:spPr>
              <a:xfrm>
                <a:off x="7589858" y="3576638"/>
                <a:ext cx="214314" cy="1428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0B2CDEAD-84EB-9949-9DF2-4DA7F0549144}"/>
                </a:ext>
              </a:extLst>
            </p:cNvPr>
            <p:cNvPicPr>
              <a:picLocks noChangeAspect="1"/>
            </p:cNvPicPr>
            <p:nvPr/>
          </p:nvPicPr>
          <p:blipFill rotWithShape="1">
            <a:blip r:embed="rId5"/>
            <a:srcRect l="6531" t="1575" r="4640" b="10606"/>
            <a:stretch/>
          </p:blipFill>
          <p:spPr>
            <a:xfrm>
              <a:off x="5933581" y="3398801"/>
              <a:ext cx="1662755" cy="1172610"/>
            </a:xfrm>
            <a:prstGeom prst="rect">
              <a:avLst/>
            </a:prstGeom>
          </p:spPr>
        </p:pic>
      </p:grpSp>
      <p:sp>
        <p:nvSpPr>
          <p:cNvPr id="26" name="مربع نص 17">
            <a:extLst>
              <a:ext uri="{FF2B5EF4-FFF2-40B4-BE49-F238E27FC236}">
                <a16:creationId xmlns:a16="http://schemas.microsoft.com/office/drawing/2014/main" id="{2B0F4A8A-3D2D-B745-829C-79E8C29C8A7C}"/>
              </a:ext>
            </a:extLst>
          </p:cNvPr>
          <p:cNvSpPr txBox="1"/>
          <p:nvPr/>
        </p:nvSpPr>
        <p:spPr>
          <a:xfrm>
            <a:off x="7501330" y="5589240"/>
            <a:ext cx="1571264" cy="276999"/>
          </a:xfrm>
          <a:prstGeom prst="rect">
            <a:avLst/>
          </a:prstGeom>
          <a:noFill/>
        </p:spPr>
        <p:txBody>
          <a:bodyPr wrap="none" rtlCol="0">
            <a:spAutoFit/>
          </a:bodyPr>
          <a:lstStyle/>
          <a:p>
            <a:r>
              <a:rPr lang="en-US" sz="1200" b="1" dirty="0">
                <a:latin typeface="Arial" pitchFamily="34" charset="0"/>
                <a:cs typeface="Arial" pitchFamily="34" charset="0"/>
              </a:rPr>
              <a:t>Mitochondrial DNA</a:t>
            </a:r>
            <a:endParaRPr lang="en-GB" sz="1200" b="1" dirty="0">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184752192"/>
      </p:ext>
    </p:extLst>
  </p:cSld>
  <p:clrMapOvr>
    <a:masterClrMapping/>
  </p:clrMapOvr>
  <mc:AlternateContent xmlns:mc="http://schemas.openxmlformats.org/markup-compatibility/2006" xmlns:p14="http://schemas.microsoft.com/office/powerpoint/2010/main">
    <mc:Choice Requires="p14">
      <p:transition spd="slow" p14:dur="2000" advTm="451261"/>
    </mc:Choice>
    <mc:Fallback xmlns="">
      <p:transition spd="slow" advTm="451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heckerboard(across)">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384"/>
            <a:ext cx="9144000" cy="1224136"/>
          </a:xfrm>
        </p:spPr>
        <p:txBody>
          <a:bodyPr>
            <a:normAutofit/>
          </a:bodyPr>
          <a:lstStyle/>
          <a:p>
            <a:pPr rtl="0"/>
            <a:r>
              <a:rPr lang="en-US" dirty="0">
                <a:solidFill>
                  <a:srgbClr val="C00000"/>
                </a:solidFill>
              </a:rPr>
              <a:t>Types of DNA</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412776"/>
            <a:ext cx="8615394" cy="6768752"/>
          </a:xfrm>
        </p:spPr>
        <p:txBody>
          <a:bodyPr>
            <a:noAutofit/>
          </a:bodyPr>
          <a:lstStyle/>
          <a:p>
            <a:pPr algn="l" rtl="0"/>
            <a:r>
              <a:rPr lang="en-US" sz="2400" dirty="0">
                <a:latin typeface="Arial" pitchFamily="34" charset="0"/>
                <a:cs typeface="Arial" pitchFamily="34" charset="0"/>
              </a:rPr>
              <a:t>Somatic cell (diploid) consists of 23 pairs of chromosomes (46 chromosomes) code for different 25,000 genes (duplicate, one copy from each parent) with total size of 600 million </a:t>
            </a:r>
            <a:r>
              <a:rPr lang="en-US" sz="2400" dirty="0" err="1">
                <a:latin typeface="Arial" pitchFamily="34" charset="0"/>
                <a:cs typeface="Arial" pitchFamily="34" charset="0"/>
              </a:rPr>
              <a:t>bp</a:t>
            </a:r>
            <a:endParaRPr lang="en-US" sz="2400" dirty="0">
              <a:latin typeface="Arial" pitchFamily="34" charset="0"/>
              <a:cs typeface="Arial" pitchFamily="34" charset="0"/>
            </a:endParaRPr>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3316210920"/>
      </p:ext>
    </p:extLst>
  </p:cSld>
  <p:clrMapOvr>
    <a:masterClrMapping/>
  </p:clrMapOvr>
  <mc:AlternateContent xmlns:mc="http://schemas.openxmlformats.org/markup-compatibility/2006" xmlns:p14="http://schemas.microsoft.com/office/powerpoint/2010/main">
    <mc:Choice Requires="p14">
      <p:transition spd="slow" p14:dur="2000" advTm="451261"/>
    </mc:Choice>
    <mc:Fallback xmlns="">
      <p:transition spd="slow" advTm="45126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660" y="-27384"/>
            <a:ext cx="9144000" cy="1143000"/>
          </a:xfrm>
        </p:spPr>
        <p:txBody>
          <a:bodyPr>
            <a:normAutofit/>
          </a:bodyPr>
          <a:lstStyle/>
          <a:p>
            <a:pPr rtl="0"/>
            <a:r>
              <a:rPr lang="en-US" dirty="0">
                <a:solidFill>
                  <a:srgbClr val="C00000"/>
                </a:solidFill>
              </a:rPr>
              <a:t>DNA Packaging </a:t>
            </a:r>
            <a:endParaRPr lang="ar-JO"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عنصر نائب للمحتوى 2"/>
          <p:cNvSpPr>
            <a:spLocks noGrp="1"/>
          </p:cNvSpPr>
          <p:nvPr>
            <p:ph idx="1"/>
          </p:nvPr>
        </p:nvSpPr>
        <p:spPr>
          <a:xfrm>
            <a:off x="457200" y="1357274"/>
            <a:ext cx="8615394" cy="5960158"/>
          </a:xfrm>
        </p:spPr>
        <p:txBody>
          <a:bodyPr>
            <a:noAutofit/>
          </a:bodyPr>
          <a:lstStyle/>
          <a:p>
            <a:pPr algn="l" rtl="0"/>
            <a:r>
              <a:rPr lang="en-US" sz="2800" dirty="0">
                <a:latin typeface="Arial" pitchFamily="34" charset="0"/>
                <a:cs typeface="Arial" pitchFamily="34" charset="0"/>
              </a:rPr>
              <a:t>DNA is arranged into three different levels of organization:</a:t>
            </a:r>
          </a:p>
          <a:p>
            <a:pPr marL="514350" indent="-514350" algn="l" rtl="0">
              <a:buAutoNum type="arabicPeriod"/>
            </a:pPr>
            <a:r>
              <a:rPr lang="en-US" sz="2400" dirty="0">
                <a:latin typeface="Arial" pitchFamily="34" charset="0"/>
                <a:cs typeface="Arial" pitchFamily="34" charset="0"/>
              </a:rPr>
              <a:t>Nucleosome: DNA is wrapped around histone                                                proteins (octamer)</a:t>
            </a:r>
            <a:endParaRPr lang="en-US" sz="2800" dirty="0">
              <a:latin typeface="Arial" pitchFamily="34" charset="0"/>
              <a:cs typeface="Arial" pitchFamily="34" charset="0"/>
            </a:endParaRPr>
          </a:p>
          <a:p>
            <a:pPr marL="514350" indent="-514350" algn="l" rtl="0">
              <a:buFont typeface="+mj-lt"/>
              <a:buAutoNum type="arabicPeriod" startAt="2"/>
            </a:pPr>
            <a:r>
              <a:rPr lang="en-US" sz="2400" dirty="0">
                <a:latin typeface="Arial" pitchFamily="34" charset="0"/>
                <a:cs typeface="Arial" pitchFamily="34" charset="0"/>
              </a:rPr>
              <a:t>Chromatin fibers: nucleosomes coil and form loops</a:t>
            </a:r>
            <a:endParaRPr lang="en-US" sz="2800" dirty="0">
              <a:latin typeface="Arial" pitchFamily="34" charset="0"/>
              <a:cs typeface="Arial" pitchFamily="34" charset="0"/>
            </a:endParaRPr>
          </a:p>
          <a:p>
            <a:pPr marL="514350" indent="-514350" algn="l" rtl="0">
              <a:buFont typeface="+mj-lt"/>
              <a:buAutoNum type="arabicPeriod" startAt="3"/>
            </a:pPr>
            <a:r>
              <a:rPr lang="en-US" sz="2400" dirty="0">
                <a:latin typeface="Arial" pitchFamily="34" charset="0"/>
                <a:cs typeface="Arial" pitchFamily="34" charset="0"/>
              </a:rPr>
              <a:t>Chromosomes: chromatin fiber is further condensed   </a:t>
            </a:r>
          </a:p>
        </p:txBody>
      </p:sp>
      <p:sp>
        <p:nvSpPr>
          <p:cNvPr id="1029" name="AutoShape 5" descr="نتيجة بحث الصور عن ‪bacterial cell plasmi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9" name="Picture 18">
            <a:extLst>
              <a:ext uri="{FF2B5EF4-FFF2-40B4-BE49-F238E27FC236}">
                <a16:creationId xmlns:a16="http://schemas.microsoft.com/office/drawing/2014/main" id="{6590459F-984F-2645-B5ED-80077BD8E604}"/>
              </a:ext>
            </a:extLst>
          </p:cNvPr>
          <p:cNvPicPr>
            <a:picLocks noChangeAspect="1"/>
          </p:cNvPicPr>
          <p:nvPr/>
        </p:nvPicPr>
        <p:blipFill rotWithShape="1">
          <a:blip r:embed="rId4"/>
          <a:srcRect r="65906"/>
          <a:stretch/>
        </p:blipFill>
        <p:spPr>
          <a:xfrm>
            <a:off x="1596545" y="4071290"/>
            <a:ext cx="2111359" cy="2786710"/>
          </a:xfrm>
          <a:prstGeom prst="rect">
            <a:avLst/>
          </a:prstGeom>
        </p:spPr>
      </p:pic>
      <p:pic>
        <p:nvPicPr>
          <p:cNvPr id="20" name="Picture 19">
            <a:extLst>
              <a:ext uri="{FF2B5EF4-FFF2-40B4-BE49-F238E27FC236}">
                <a16:creationId xmlns:a16="http://schemas.microsoft.com/office/drawing/2014/main" id="{B1DA72A9-04D5-234B-8E9D-143DD448F6A1}"/>
              </a:ext>
            </a:extLst>
          </p:cNvPr>
          <p:cNvPicPr>
            <a:picLocks noChangeAspect="1"/>
          </p:cNvPicPr>
          <p:nvPr/>
        </p:nvPicPr>
        <p:blipFill rotWithShape="1">
          <a:blip r:embed="rId4"/>
          <a:srcRect r="33457"/>
          <a:stretch/>
        </p:blipFill>
        <p:spPr>
          <a:xfrm>
            <a:off x="1547664" y="4071290"/>
            <a:ext cx="4120803" cy="2786710"/>
          </a:xfrm>
          <a:prstGeom prst="rect">
            <a:avLst/>
          </a:prstGeom>
        </p:spPr>
      </p:pic>
      <p:pic>
        <p:nvPicPr>
          <p:cNvPr id="21" name="Picture 20">
            <a:extLst>
              <a:ext uri="{FF2B5EF4-FFF2-40B4-BE49-F238E27FC236}">
                <a16:creationId xmlns:a16="http://schemas.microsoft.com/office/drawing/2014/main" id="{0B120D32-75C5-ED4E-96AC-1E40DF45EDD3}"/>
              </a:ext>
            </a:extLst>
          </p:cNvPr>
          <p:cNvPicPr>
            <a:picLocks noChangeAspect="1"/>
          </p:cNvPicPr>
          <p:nvPr/>
        </p:nvPicPr>
        <p:blipFill>
          <a:blip r:embed="rId4"/>
          <a:stretch>
            <a:fillRect/>
          </a:stretch>
        </p:blipFill>
        <p:spPr>
          <a:xfrm>
            <a:off x="1547664" y="4071290"/>
            <a:ext cx="6192688" cy="2786710"/>
          </a:xfrm>
          <a:prstGeom prst="rect">
            <a:avLst/>
          </a:prstGeom>
        </p:spPr>
      </p:pic>
    </p:spTree>
    <p:custDataLst>
      <p:tags r:id="rId1"/>
    </p:custDataLst>
    <p:extLst>
      <p:ext uri="{BB962C8B-B14F-4D97-AF65-F5344CB8AC3E}">
        <p14:creationId xmlns:p14="http://schemas.microsoft.com/office/powerpoint/2010/main" val="353540379"/>
      </p:ext>
    </p:extLst>
  </p:cSld>
  <p:clrMapOvr>
    <a:masterClrMapping/>
  </p:clrMapOvr>
  <mc:AlternateContent xmlns:mc="http://schemas.openxmlformats.org/markup-compatibility/2006" xmlns:p14="http://schemas.microsoft.com/office/powerpoint/2010/main">
    <mc:Choice Requires="p14">
      <p:transition spd="slow" p14:dur="2000" advTm="451261"/>
    </mc:Choice>
    <mc:Fallback xmlns="">
      <p:transition spd="slow" advTm="4512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blinds(horizontal)">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blinds(horizontal)">
                                      <p:cBhvr>
                                        <p:cTn id="2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3|11.6|55|32.2"/>
</p:tagLst>
</file>

<file path=ppt/tags/tag10.xml><?xml version="1.0" encoding="utf-8"?>
<p:tagLst xmlns:a="http://schemas.openxmlformats.org/drawingml/2006/main" xmlns:r="http://schemas.openxmlformats.org/officeDocument/2006/relationships" xmlns:p="http://schemas.openxmlformats.org/presentationml/2006/main">
  <p:tag name="TIMING" val="|30.4|1.3|1.3|16.5|15.4|89.7"/>
</p:tagLst>
</file>

<file path=ppt/tags/tag11.xml><?xml version="1.0" encoding="utf-8"?>
<p:tagLst xmlns:a="http://schemas.openxmlformats.org/drawingml/2006/main" xmlns:r="http://schemas.openxmlformats.org/officeDocument/2006/relationships" xmlns:p="http://schemas.openxmlformats.org/presentationml/2006/main">
  <p:tag name="TIMING" val="|102"/>
</p:tagLst>
</file>

<file path=ppt/tags/tag12.xml><?xml version="1.0" encoding="utf-8"?>
<p:tagLst xmlns:a="http://schemas.openxmlformats.org/drawingml/2006/main" xmlns:r="http://schemas.openxmlformats.org/officeDocument/2006/relationships" xmlns:p="http://schemas.openxmlformats.org/presentationml/2006/main">
  <p:tag name="TIMING" val="|30.4|1.3|1.3|16.5|15.4|89.7"/>
</p:tagLst>
</file>

<file path=ppt/tags/tag13.xml><?xml version="1.0" encoding="utf-8"?>
<p:tagLst xmlns:a="http://schemas.openxmlformats.org/drawingml/2006/main" xmlns:r="http://schemas.openxmlformats.org/officeDocument/2006/relationships" xmlns:p="http://schemas.openxmlformats.org/presentationml/2006/main">
  <p:tag name="TIMING" val="|102"/>
</p:tagLst>
</file>

<file path=ppt/tags/tag14.xml><?xml version="1.0" encoding="utf-8"?>
<p:tagLst xmlns:a="http://schemas.openxmlformats.org/drawingml/2006/main" xmlns:r="http://schemas.openxmlformats.org/officeDocument/2006/relationships" xmlns:p="http://schemas.openxmlformats.org/presentationml/2006/main">
  <p:tag name="TIMING" val="|119.7"/>
</p:tagLst>
</file>

<file path=ppt/tags/tag15.xml><?xml version="1.0" encoding="utf-8"?>
<p:tagLst xmlns:a="http://schemas.openxmlformats.org/drawingml/2006/main" xmlns:r="http://schemas.openxmlformats.org/officeDocument/2006/relationships" xmlns:p="http://schemas.openxmlformats.org/presentationml/2006/main">
  <p:tag name="TIMING" val="|102"/>
</p:tagLst>
</file>

<file path=ppt/tags/tag16.xml><?xml version="1.0" encoding="utf-8"?>
<p:tagLst xmlns:a="http://schemas.openxmlformats.org/drawingml/2006/main" xmlns:r="http://schemas.openxmlformats.org/officeDocument/2006/relationships" xmlns:p="http://schemas.openxmlformats.org/presentationml/2006/main">
  <p:tag name="TIMING" val="|12|20.1|3.1"/>
</p:tagLst>
</file>

<file path=ppt/tags/tag17.xml><?xml version="1.0" encoding="utf-8"?>
<p:tagLst xmlns:a="http://schemas.openxmlformats.org/drawingml/2006/main" xmlns:r="http://schemas.openxmlformats.org/officeDocument/2006/relationships" xmlns:p="http://schemas.openxmlformats.org/presentationml/2006/main">
  <p:tag name="TIMING" val="|57.2|19.4|1|1.3|3.1"/>
</p:tagLst>
</file>

<file path=ppt/tags/tag18.xml><?xml version="1.0" encoding="utf-8"?>
<p:tagLst xmlns:a="http://schemas.openxmlformats.org/drawingml/2006/main" xmlns:r="http://schemas.openxmlformats.org/officeDocument/2006/relationships" xmlns:p="http://schemas.openxmlformats.org/presentationml/2006/main">
  <p:tag name="TIMING" val="|57.2|19.4|1|1.3|3.1"/>
</p:tagLst>
</file>

<file path=ppt/tags/tag19.xml><?xml version="1.0" encoding="utf-8"?>
<p:tagLst xmlns:a="http://schemas.openxmlformats.org/drawingml/2006/main" xmlns:r="http://schemas.openxmlformats.org/officeDocument/2006/relationships" xmlns:p="http://schemas.openxmlformats.org/presentationml/2006/main">
  <p:tag name="TIMING" val="|34.3|64.1"/>
</p:tagLst>
</file>

<file path=ppt/tags/tag2.xml><?xml version="1.0" encoding="utf-8"?>
<p:tagLst xmlns:a="http://schemas.openxmlformats.org/drawingml/2006/main" xmlns:r="http://schemas.openxmlformats.org/officeDocument/2006/relationships" xmlns:p="http://schemas.openxmlformats.org/presentationml/2006/main">
  <p:tag name="TIMING" val="|63.3|11.6|55|32.2"/>
</p:tagLst>
</file>

<file path=ppt/tags/tag20.xml><?xml version="1.0" encoding="utf-8"?>
<p:tagLst xmlns:a="http://schemas.openxmlformats.org/drawingml/2006/main" xmlns:r="http://schemas.openxmlformats.org/officeDocument/2006/relationships" xmlns:p="http://schemas.openxmlformats.org/presentationml/2006/main">
  <p:tag name="TIMING" val="|34.3|64.1"/>
</p:tagLst>
</file>

<file path=ppt/tags/tag21.xml><?xml version="1.0" encoding="utf-8"?>
<p:tagLst xmlns:a="http://schemas.openxmlformats.org/drawingml/2006/main" xmlns:r="http://schemas.openxmlformats.org/officeDocument/2006/relationships" xmlns:p="http://schemas.openxmlformats.org/presentationml/2006/main">
  <p:tag name="TIMING" val="|64.8|2.1|0.8"/>
</p:tagLst>
</file>

<file path=ppt/tags/tag22.xml><?xml version="1.0" encoding="utf-8"?>
<p:tagLst xmlns:a="http://schemas.openxmlformats.org/drawingml/2006/main" xmlns:r="http://schemas.openxmlformats.org/officeDocument/2006/relationships" xmlns:p="http://schemas.openxmlformats.org/presentationml/2006/main">
  <p:tag name="TIMING" val="|31.5"/>
</p:tagLst>
</file>

<file path=ppt/tags/tag23.xml><?xml version="1.0" encoding="utf-8"?>
<p:tagLst xmlns:a="http://schemas.openxmlformats.org/drawingml/2006/main" xmlns:r="http://schemas.openxmlformats.org/officeDocument/2006/relationships" xmlns:p="http://schemas.openxmlformats.org/presentationml/2006/main">
  <p:tag name="TIMING" val="|31.5"/>
</p:tagLst>
</file>

<file path=ppt/tags/tag24.xml><?xml version="1.0" encoding="utf-8"?>
<p:tagLst xmlns:a="http://schemas.openxmlformats.org/drawingml/2006/main" xmlns:r="http://schemas.openxmlformats.org/officeDocument/2006/relationships" xmlns:p="http://schemas.openxmlformats.org/presentationml/2006/main">
  <p:tag name="TIMING" val="|2.3|46.4"/>
</p:tagLst>
</file>

<file path=ppt/tags/tag25.xml><?xml version="1.0" encoding="utf-8"?>
<p:tagLst xmlns:a="http://schemas.openxmlformats.org/drawingml/2006/main" xmlns:r="http://schemas.openxmlformats.org/officeDocument/2006/relationships" xmlns:p="http://schemas.openxmlformats.org/presentationml/2006/main">
  <p:tag name="TIMING" val="|64.5|12.5|1.5"/>
</p:tagLst>
</file>

<file path=ppt/tags/tag26.xml><?xml version="1.0" encoding="utf-8"?>
<p:tagLst xmlns:a="http://schemas.openxmlformats.org/drawingml/2006/main" xmlns:r="http://schemas.openxmlformats.org/officeDocument/2006/relationships" xmlns:p="http://schemas.openxmlformats.org/presentationml/2006/main">
  <p:tag name="TIMING" val="|86.7|9.8|17.6|34.4"/>
</p:tagLst>
</file>

<file path=ppt/tags/tag27.xml><?xml version="1.0" encoding="utf-8"?>
<p:tagLst xmlns:a="http://schemas.openxmlformats.org/drawingml/2006/main" xmlns:r="http://schemas.openxmlformats.org/officeDocument/2006/relationships" xmlns:p="http://schemas.openxmlformats.org/presentationml/2006/main">
  <p:tag name="TIMING" val="|29.6|80.3"/>
</p:tagLst>
</file>

<file path=ppt/tags/tag28.xml><?xml version="1.0" encoding="utf-8"?>
<p:tagLst xmlns:a="http://schemas.openxmlformats.org/drawingml/2006/main" xmlns:r="http://schemas.openxmlformats.org/officeDocument/2006/relationships" xmlns:p="http://schemas.openxmlformats.org/presentationml/2006/main">
  <p:tag name="TIMING" val="|73.6|11.9|8.2|34.7"/>
</p:tagLst>
</file>

<file path=ppt/tags/tag29.xml><?xml version="1.0" encoding="utf-8"?>
<p:tagLst xmlns:a="http://schemas.openxmlformats.org/drawingml/2006/main" xmlns:r="http://schemas.openxmlformats.org/officeDocument/2006/relationships" xmlns:p="http://schemas.openxmlformats.org/presentationml/2006/main">
  <p:tag name="TIMING" val="|2.3|46.4"/>
</p:tagLst>
</file>

<file path=ppt/tags/tag3.xml><?xml version="1.0" encoding="utf-8"?>
<p:tagLst xmlns:a="http://schemas.openxmlformats.org/drawingml/2006/main" xmlns:r="http://schemas.openxmlformats.org/officeDocument/2006/relationships" xmlns:p="http://schemas.openxmlformats.org/presentationml/2006/main">
  <p:tag name="TIMING" val="|63.3|11.6|55|32.2"/>
</p:tagLst>
</file>

<file path=ppt/tags/tag4.xml><?xml version="1.0" encoding="utf-8"?>
<p:tagLst xmlns:a="http://schemas.openxmlformats.org/drawingml/2006/main" xmlns:r="http://schemas.openxmlformats.org/officeDocument/2006/relationships" xmlns:p="http://schemas.openxmlformats.org/presentationml/2006/main">
  <p:tag name="TIMING" val="|63.3|11.6|55|32.2"/>
</p:tagLst>
</file>

<file path=ppt/tags/tag5.xml><?xml version="1.0" encoding="utf-8"?>
<p:tagLst xmlns:a="http://schemas.openxmlformats.org/drawingml/2006/main" xmlns:r="http://schemas.openxmlformats.org/officeDocument/2006/relationships" xmlns:p="http://schemas.openxmlformats.org/presentationml/2006/main">
  <p:tag name="TIMING" val="|58.2|10.2"/>
</p:tagLst>
</file>

<file path=ppt/tags/tag6.xml><?xml version="1.0" encoding="utf-8"?>
<p:tagLst xmlns:a="http://schemas.openxmlformats.org/drawingml/2006/main" xmlns:r="http://schemas.openxmlformats.org/officeDocument/2006/relationships" xmlns:p="http://schemas.openxmlformats.org/presentationml/2006/main">
  <p:tag name="TIMING" val="|58.2|10.2"/>
</p:tagLst>
</file>

<file path=ppt/tags/tag7.xml><?xml version="1.0" encoding="utf-8"?>
<p:tagLst xmlns:a="http://schemas.openxmlformats.org/drawingml/2006/main" xmlns:r="http://schemas.openxmlformats.org/officeDocument/2006/relationships" xmlns:p="http://schemas.openxmlformats.org/presentationml/2006/main">
  <p:tag name="TIMING" val="|58.2|10.2"/>
</p:tagLst>
</file>

<file path=ppt/tags/tag8.xml><?xml version="1.0" encoding="utf-8"?>
<p:tagLst xmlns:a="http://schemas.openxmlformats.org/drawingml/2006/main" xmlns:r="http://schemas.openxmlformats.org/officeDocument/2006/relationships" xmlns:p="http://schemas.openxmlformats.org/presentationml/2006/main">
  <p:tag name="TIMING" val="|58.2|10.2"/>
</p:tagLst>
</file>

<file path=ppt/tags/tag9.xml><?xml version="1.0" encoding="utf-8"?>
<p:tagLst xmlns:a="http://schemas.openxmlformats.org/drawingml/2006/main" xmlns:r="http://schemas.openxmlformats.org/officeDocument/2006/relationships" xmlns:p="http://schemas.openxmlformats.org/presentationml/2006/main">
  <p:tag name="TIMING" val="|102"/>
</p:tagLst>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C098C91A0D404CB1BB90B615390E73" ma:contentTypeVersion="3" ma:contentTypeDescription="Create a new document." ma:contentTypeScope="" ma:versionID="2cdd60f30797d9dbbe131119f7c61712">
  <xsd:schema xmlns:xsd="http://www.w3.org/2001/XMLSchema" xmlns:xs="http://www.w3.org/2001/XMLSchema" xmlns:p="http://schemas.microsoft.com/office/2006/metadata/properties" xmlns:ns2="b1872414-8827-4478-b48a-aaf0132129d0" targetNamespace="http://schemas.microsoft.com/office/2006/metadata/properties" ma:root="true" ma:fieldsID="ef632f853006a2e6af7cc3cba1c40041" ns2:_="">
    <xsd:import namespace="b1872414-8827-4478-b48a-aaf0132129d0"/>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872414-8827-4478-b48a-aaf0132129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32466C-E5C6-4C92-BF3C-95B517E92458}"/>
</file>

<file path=customXml/itemProps2.xml><?xml version="1.0" encoding="utf-8"?>
<ds:datastoreItem xmlns:ds="http://schemas.openxmlformats.org/officeDocument/2006/customXml" ds:itemID="{6DF01ED5-D7A8-4B61-A443-FBE342491ED1}"/>
</file>

<file path=customXml/itemProps3.xml><?xml version="1.0" encoding="utf-8"?>
<ds:datastoreItem xmlns:ds="http://schemas.openxmlformats.org/officeDocument/2006/customXml" ds:itemID="{A85D942C-1890-4E53-BEDD-F82FB2ED7888}"/>
</file>

<file path=docProps/app.xml><?xml version="1.0" encoding="utf-8"?>
<Properties xmlns="http://schemas.openxmlformats.org/officeDocument/2006/extended-properties" xmlns:vt="http://schemas.openxmlformats.org/officeDocument/2006/docPropsVTypes">
  <TotalTime>15476</TotalTime>
  <Words>1651</Words>
  <Application>Microsoft Macintosh PowerPoint</Application>
  <PresentationFormat>On-screen Show (4:3)</PresentationFormat>
  <Paragraphs>218</Paragraphs>
  <Slides>36</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Times New Roman</vt:lpstr>
      <vt:lpstr>سمة Office</vt:lpstr>
      <vt:lpstr>Genomic DNA Extraction</vt:lpstr>
      <vt:lpstr>Part  I</vt:lpstr>
      <vt:lpstr>Extraction of DNA</vt:lpstr>
      <vt:lpstr>Extraction of DNA</vt:lpstr>
      <vt:lpstr>DNA Fingerprinting </vt:lpstr>
      <vt:lpstr>DNA Fingerprinting </vt:lpstr>
      <vt:lpstr>Types of DNA</vt:lpstr>
      <vt:lpstr>Types of DNA</vt:lpstr>
      <vt:lpstr>DNA Packaging </vt:lpstr>
      <vt:lpstr>Types of DNA</vt:lpstr>
      <vt:lpstr>Bacterial DNA</vt:lpstr>
      <vt:lpstr>DNA Isolation from Various Samples</vt:lpstr>
      <vt:lpstr>Human Samples</vt:lpstr>
      <vt:lpstr>DNA Isolation from Various Samples</vt:lpstr>
      <vt:lpstr>Human Samples </vt:lpstr>
      <vt:lpstr>Blood Sample</vt:lpstr>
      <vt:lpstr>Human Samples </vt:lpstr>
      <vt:lpstr>DNA Isolation from Various Samples</vt:lpstr>
      <vt:lpstr>DNA Isolation from Various Samples</vt:lpstr>
      <vt:lpstr>DNA Isolation from Various Samples</vt:lpstr>
      <vt:lpstr>DNA Extraction Kits</vt:lpstr>
      <vt:lpstr>DNA Extraction Kits</vt:lpstr>
      <vt:lpstr>Part  II</vt:lpstr>
      <vt:lpstr>The principle of DNA Extraction</vt:lpstr>
      <vt:lpstr>The principle of DNA Extraction</vt:lpstr>
      <vt:lpstr>The principle of DNA Extraction</vt:lpstr>
      <vt:lpstr>The principle of DNA Extraction</vt:lpstr>
      <vt:lpstr>Centrifuge </vt:lpstr>
      <vt:lpstr>The principle of DNA Extraction</vt:lpstr>
      <vt:lpstr>The principle of DNA Extraction</vt:lpstr>
      <vt:lpstr>The principle of DNA Extraction</vt:lpstr>
      <vt:lpstr>The principle of DNA Extraction</vt:lpstr>
      <vt:lpstr>The principle of DNA Extraction</vt:lpstr>
      <vt:lpstr>Binding of DNA to Silica membrane </vt:lpstr>
      <vt:lpstr>Binding and Elution </vt:lpstr>
      <vt:lpstr>The principle of DNA Extraction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lastModifiedBy>Nesrin Mwafi</cp:lastModifiedBy>
  <cp:revision>487</cp:revision>
  <dcterms:created xsi:type="dcterms:W3CDTF">2014-10-12T07:45:16Z</dcterms:created>
  <dcterms:modified xsi:type="dcterms:W3CDTF">2022-03-20T09:01:30Z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0x010100A1C098C91A0D404CB1BB90B615390E73</vt:lpwstr>
  </property>
</Properties>
</file>