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1"/>
  </p:notesMasterIdLst>
  <p:sldIdLst>
    <p:sldId id="488" r:id="rId2"/>
    <p:sldId id="486" r:id="rId3"/>
    <p:sldId id="487" r:id="rId4"/>
    <p:sldId id="491" r:id="rId5"/>
    <p:sldId id="490" r:id="rId6"/>
    <p:sldId id="489" r:id="rId7"/>
    <p:sldId id="484" r:id="rId8"/>
    <p:sldId id="485" r:id="rId9"/>
    <p:sldId id="483" r:id="rId10"/>
    <p:sldId id="482" r:id="rId11"/>
    <p:sldId id="373" r:id="rId12"/>
    <p:sldId id="374" r:id="rId13"/>
    <p:sldId id="262" r:id="rId14"/>
    <p:sldId id="265" r:id="rId15"/>
    <p:sldId id="288" r:id="rId16"/>
    <p:sldId id="266" r:id="rId17"/>
    <p:sldId id="267" r:id="rId18"/>
    <p:sldId id="303" r:id="rId19"/>
    <p:sldId id="268" r:id="rId20"/>
    <p:sldId id="269" r:id="rId21"/>
    <p:sldId id="323" r:id="rId22"/>
    <p:sldId id="277" r:id="rId23"/>
    <p:sldId id="278" r:id="rId24"/>
    <p:sldId id="291" r:id="rId25"/>
    <p:sldId id="292" r:id="rId26"/>
    <p:sldId id="294" r:id="rId27"/>
    <p:sldId id="340" r:id="rId28"/>
    <p:sldId id="280" r:id="rId29"/>
    <p:sldId id="306" r:id="rId30"/>
    <p:sldId id="281" r:id="rId31"/>
    <p:sldId id="282" r:id="rId32"/>
    <p:sldId id="341" r:id="rId33"/>
    <p:sldId id="295" r:id="rId34"/>
    <p:sldId id="342" r:id="rId35"/>
    <p:sldId id="283" r:id="rId36"/>
    <p:sldId id="301" r:id="rId37"/>
    <p:sldId id="313" r:id="rId38"/>
    <p:sldId id="286" r:id="rId39"/>
    <p:sldId id="316" r:id="rId40"/>
    <p:sldId id="302" r:id="rId41"/>
    <p:sldId id="311" r:id="rId42"/>
    <p:sldId id="322" r:id="rId43"/>
    <p:sldId id="312" r:id="rId44"/>
    <p:sldId id="324" r:id="rId45"/>
    <p:sldId id="325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2" r:id="rId76"/>
    <p:sldId id="375" r:id="rId77"/>
    <p:sldId id="376" r:id="rId78"/>
    <p:sldId id="377" r:id="rId79"/>
    <p:sldId id="378" r:id="rId80"/>
    <p:sldId id="379" r:id="rId81"/>
    <p:sldId id="380" r:id="rId82"/>
    <p:sldId id="381" r:id="rId83"/>
    <p:sldId id="382" r:id="rId84"/>
    <p:sldId id="383" r:id="rId85"/>
    <p:sldId id="384" r:id="rId86"/>
    <p:sldId id="385" r:id="rId87"/>
    <p:sldId id="386" r:id="rId88"/>
    <p:sldId id="387" r:id="rId89"/>
    <p:sldId id="388" r:id="rId90"/>
    <p:sldId id="389" r:id="rId91"/>
    <p:sldId id="390" r:id="rId92"/>
    <p:sldId id="391" r:id="rId93"/>
    <p:sldId id="392" r:id="rId94"/>
    <p:sldId id="393" r:id="rId95"/>
    <p:sldId id="394" r:id="rId96"/>
    <p:sldId id="395" r:id="rId97"/>
    <p:sldId id="396" r:id="rId98"/>
    <p:sldId id="397" r:id="rId99"/>
    <p:sldId id="398" r:id="rId100"/>
    <p:sldId id="399" r:id="rId101"/>
    <p:sldId id="400" r:id="rId102"/>
    <p:sldId id="401" r:id="rId103"/>
    <p:sldId id="402" r:id="rId104"/>
    <p:sldId id="403" r:id="rId105"/>
    <p:sldId id="404" r:id="rId106"/>
    <p:sldId id="405" r:id="rId107"/>
    <p:sldId id="406" r:id="rId108"/>
    <p:sldId id="407" r:id="rId109"/>
    <p:sldId id="408" r:id="rId110"/>
    <p:sldId id="409" r:id="rId111"/>
    <p:sldId id="410" r:id="rId112"/>
    <p:sldId id="411" r:id="rId113"/>
    <p:sldId id="412" r:id="rId114"/>
    <p:sldId id="413" r:id="rId115"/>
    <p:sldId id="414" r:id="rId116"/>
    <p:sldId id="415" r:id="rId117"/>
    <p:sldId id="416" r:id="rId118"/>
    <p:sldId id="417" r:id="rId119"/>
    <p:sldId id="418" r:id="rId120"/>
    <p:sldId id="419" r:id="rId121"/>
    <p:sldId id="420" r:id="rId122"/>
    <p:sldId id="421" r:id="rId123"/>
    <p:sldId id="422" r:id="rId124"/>
    <p:sldId id="423" r:id="rId125"/>
    <p:sldId id="424" r:id="rId126"/>
    <p:sldId id="425" r:id="rId127"/>
    <p:sldId id="426" r:id="rId128"/>
    <p:sldId id="427" r:id="rId129"/>
    <p:sldId id="428" r:id="rId130"/>
    <p:sldId id="429" r:id="rId131"/>
    <p:sldId id="430" r:id="rId132"/>
    <p:sldId id="432" r:id="rId133"/>
    <p:sldId id="433" r:id="rId134"/>
    <p:sldId id="434" r:id="rId135"/>
    <p:sldId id="437" r:id="rId136"/>
    <p:sldId id="438" r:id="rId137"/>
    <p:sldId id="439" r:id="rId138"/>
    <p:sldId id="440" r:id="rId139"/>
    <p:sldId id="441" r:id="rId140"/>
    <p:sldId id="442" r:id="rId141"/>
    <p:sldId id="443" r:id="rId142"/>
    <p:sldId id="444" r:id="rId143"/>
    <p:sldId id="445" r:id="rId144"/>
    <p:sldId id="446" r:id="rId145"/>
    <p:sldId id="447" r:id="rId146"/>
    <p:sldId id="448" r:id="rId147"/>
    <p:sldId id="449" r:id="rId148"/>
    <p:sldId id="450" r:id="rId149"/>
    <p:sldId id="451" r:id="rId150"/>
    <p:sldId id="452" r:id="rId151"/>
    <p:sldId id="453" r:id="rId152"/>
    <p:sldId id="454" r:id="rId153"/>
    <p:sldId id="455" r:id="rId154"/>
    <p:sldId id="456" r:id="rId155"/>
    <p:sldId id="457" r:id="rId156"/>
    <p:sldId id="458" r:id="rId157"/>
    <p:sldId id="459" r:id="rId158"/>
    <p:sldId id="460" r:id="rId159"/>
    <p:sldId id="461" r:id="rId160"/>
    <p:sldId id="462" r:id="rId161"/>
    <p:sldId id="463" r:id="rId162"/>
    <p:sldId id="464" r:id="rId163"/>
    <p:sldId id="465" r:id="rId164"/>
    <p:sldId id="466" r:id="rId165"/>
    <p:sldId id="467" r:id="rId166"/>
    <p:sldId id="468" r:id="rId167"/>
    <p:sldId id="469" r:id="rId168"/>
    <p:sldId id="470" r:id="rId169"/>
    <p:sldId id="471" r:id="rId170"/>
    <p:sldId id="472" r:id="rId171"/>
    <p:sldId id="473" r:id="rId172"/>
    <p:sldId id="474" r:id="rId173"/>
    <p:sldId id="475" r:id="rId174"/>
    <p:sldId id="476" r:id="rId175"/>
    <p:sldId id="477" r:id="rId176"/>
    <p:sldId id="478" r:id="rId177"/>
    <p:sldId id="479" r:id="rId178"/>
    <p:sldId id="480" r:id="rId179"/>
    <p:sldId id="481" r:id="rId1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2652" autoAdjust="0"/>
  </p:normalViewPr>
  <p:slideViewPr>
    <p:cSldViewPr>
      <p:cViewPr>
        <p:scale>
          <a:sx n="66" d="100"/>
          <a:sy n="66" d="100"/>
        </p:scale>
        <p:origin x="-150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11A1D7-A3CE-48E9-92A9-59C0294B46AE}" type="datetimeFigureOut">
              <a:rPr lang="en-US"/>
              <a:pPr>
                <a:defRPr/>
              </a:pPr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DF39F2-2AEA-4B93-A92A-C09D29572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72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49381-D535-4AAA-B1DA-8857EBBEEFB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1F5D9C3C-2F15-4910-BE12-EE8113808499}" type="slidenum">
              <a:rPr lang="en-US" smtClean="0">
                <a:latin typeface="Arial" charset="0"/>
              </a:rPr>
              <a:pPr eaLnBrk="1" hangingPunct="1"/>
              <a:t>48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65ED1EE3-630D-4E14-87C7-13B1E18D2D1C}" type="slidenum">
              <a:rPr lang="en-US" smtClean="0">
                <a:latin typeface="Arial" charset="0"/>
              </a:rPr>
              <a:pPr eaLnBrk="1" hangingPunct="1"/>
              <a:t>49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7FFA0016-C683-425D-B798-77D50BEE57D9}" type="slidenum">
              <a:rPr lang="en-US" smtClean="0">
                <a:latin typeface="Arial" charset="0"/>
              </a:rPr>
              <a:pPr eaLnBrk="1" hangingPunct="1"/>
              <a:t>50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6009E1C3-97E4-41A9-9AEF-F7E954C1D376}" type="slidenum">
              <a:rPr lang="en-US" smtClean="0">
                <a:latin typeface="Arial" charset="0"/>
              </a:rPr>
              <a:pPr eaLnBrk="1" hangingPunct="1"/>
              <a:t>51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5163E99B-251E-484D-A019-7DED9F8110ED}" type="slidenum">
              <a:rPr lang="en-US" smtClean="0">
                <a:latin typeface="Arial" charset="0"/>
              </a:rPr>
              <a:pPr eaLnBrk="1" hangingPunct="1"/>
              <a:t>52</a:t>
            </a:fld>
            <a:endParaRPr lang="en-US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EBV petechiae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2FE488B4-9655-427E-B08A-FDD15308897D}" type="slidenum">
              <a:rPr lang="en-US" smtClean="0">
                <a:latin typeface="Arial" charset="0"/>
              </a:rPr>
              <a:pPr eaLnBrk="1" hangingPunct="1"/>
              <a:t>53</a:t>
            </a:fld>
            <a:endParaRPr lang="en-US" smtClean="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Infectious mononucleosis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469F6F3C-BE8B-48C8-9245-2CAA5CE7504A}" type="slidenum">
              <a:rPr lang="en-US" smtClean="0">
                <a:latin typeface="Arial" charset="0"/>
              </a:rPr>
              <a:pPr eaLnBrk="1" hangingPunct="1"/>
              <a:t>54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B00D5307-9C5D-4C7A-9CB2-B75DA546BEBE}" type="slidenum">
              <a:rPr lang="en-US" smtClean="0">
                <a:latin typeface="Arial" charset="0"/>
              </a:rPr>
              <a:pPr eaLnBrk="1" hangingPunct="1"/>
              <a:t>55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FE46B437-1715-4BB9-AEAD-E77BE5F8B2C3}" type="slidenum">
              <a:rPr lang="en-US" smtClean="0">
                <a:latin typeface="Arial" charset="0"/>
              </a:rPr>
              <a:pPr eaLnBrk="1" hangingPunct="1"/>
              <a:t>56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5E5C2002-A473-46CC-859E-FD2A1E740D29}" type="slidenum">
              <a:rPr lang="en-US" smtClean="0">
                <a:latin typeface="Arial" charset="0"/>
              </a:rPr>
              <a:pPr eaLnBrk="1" hangingPunct="1"/>
              <a:t>57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9DA33-71E6-4339-9BF0-6A926A3FB8B7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B588300A-562A-42F6-B701-56FDCF806CD8}" type="slidenum">
              <a:rPr lang="en-US" smtClean="0">
                <a:latin typeface="Arial" charset="0"/>
              </a:rPr>
              <a:pPr eaLnBrk="1" hangingPunct="1"/>
              <a:t>58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910B8F33-F638-48F4-B925-F0CBF4070128}" type="slidenum">
              <a:rPr lang="en-US" smtClean="0">
                <a:latin typeface="Arial" charset="0"/>
              </a:rPr>
              <a:pPr eaLnBrk="1" hangingPunct="1"/>
              <a:t>59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CE788127-5850-43B7-AC55-175363DDF9A4}" type="slidenum">
              <a:rPr lang="en-US" smtClean="0">
                <a:latin typeface="Arial" charset="0"/>
              </a:rPr>
              <a:pPr eaLnBrk="1" hangingPunct="1"/>
              <a:t>60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CF3EAE32-46C1-4241-B538-08CE6C501A09}" type="slidenum">
              <a:rPr lang="en-US" smtClean="0">
                <a:latin typeface="Arial" charset="0"/>
              </a:rPr>
              <a:pPr eaLnBrk="1" hangingPunct="1"/>
              <a:t>61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FBD453D7-6D75-451E-AAFC-BC93E9453672}" type="slidenum">
              <a:rPr lang="en-US" smtClean="0">
                <a:latin typeface="Arial" charset="0"/>
              </a:rPr>
              <a:pPr eaLnBrk="1" hangingPunct="1"/>
              <a:t>62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7D4563DF-968F-4855-A8F1-6B8DB3B4BA69}" type="slidenum">
              <a:rPr lang="en-US" smtClean="0">
                <a:latin typeface="Arial" charset="0"/>
              </a:rPr>
              <a:pPr eaLnBrk="1" hangingPunct="1"/>
              <a:t>63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41E7CECE-C3F0-4D6E-9178-A553BA245B1E}" type="slidenum">
              <a:rPr lang="en-US" smtClean="0">
                <a:latin typeface="Arial" charset="0"/>
              </a:rPr>
              <a:pPr eaLnBrk="1" hangingPunct="1"/>
              <a:t>64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A76AE909-17CC-4E73-B07D-47DF6914260A}" type="slidenum">
              <a:rPr lang="en-US" smtClean="0">
                <a:latin typeface="Arial" charset="0"/>
              </a:rPr>
              <a:pPr eaLnBrk="1" hangingPunct="1"/>
              <a:t>65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FA6992BB-37E6-47A6-9C86-1707FBC3BC2D}" type="slidenum">
              <a:rPr lang="en-US" smtClean="0">
                <a:latin typeface="Arial" charset="0"/>
              </a:rPr>
              <a:pPr eaLnBrk="1" hangingPunct="1"/>
              <a:t>66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68CC4C0C-C2B1-474F-89DA-B8608F78677B}" type="slidenum">
              <a:rPr lang="en-US" smtClean="0">
                <a:latin typeface="Arial" charset="0"/>
              </a:rPr>
              <a:pPr eaLnBrk="1" hangingPunct="1"/>
              <a:t>67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F061EF-2098-465A-BA45-EEDDF8D4514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C8DF9994-6B29-437A-B041-A79D91EC53CD}" type="slidenum">
              <a:rPr lang="en-US" smtClean="0">
                <a:latin typeface="Arial" charset="0"/>
              </a:rPr>
              <a:pPr eaLnBrk="1" hangingPunct="1"/>
              <a:t>69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59D44014-07FF-4BF6-B13E-F925D704EF85}" type="slidenum">
              <a:rPr lang="en-US" smtClean="0">
                <a:latin typeface="Arial" charset="0"/>
              </a:rPr>
              <a:pPr eaLnBrk="1" hangingPunct="1"/>
              <a:t>70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77680A2B-6452-4010-8F98-EF983E9AC704}" type="slidenum">
              <a:rPr lang="en-US" smtClean="0">
                <a:latin typeface="Arial" charset="0"/>
              </a:rPr>
              <a:pPr eaLnBrk="1" hangingPunct="1"/>
              <a:t>71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C8924866-C5C2-4144-9E25-235C3E033151}" type="slidenum">
              <a:rPr lang="en-US" smtClean="0">
                <a:latin typeface="Arial" charset="0"/>
              </a:rPr>
              <a:pPr eaLnBrk="1" hangingPunct="1"/>
              <a:t>72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E75BDB19-E5C4-46A9-A049-6B88DAA2C921}" type="slidenum">
              <a:rPr lang="en-US" smtClean="0">
                <a:latin typeface="Arial" charset="0"/>
              </a:rPr>
              <a:pPr eaLnBrk="1" hangingPunct="1"/>
              <a:t>73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EFD12A1A-292D-4B02-A99A-B3781E8AF404}" type="slidenum">
              <a:rPr lang="en-US" smtClean="0">
                <a:latin typeface="Arial" charset="0"/>
              </a:rPr>
              <a:pPr eaLnBrk="1" hangingPunct="1"/>
              <a:t>74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C247A262-A6EB-455B-92FD-62D697556429}" type="slidenum">
              <a:rPr lang="en-US" smtClean="0">
                <a:latin typeface="Arial" charset="0"/>
              </a:rPr>
              <a:pPr eaLnBrk="1" hangingPunct="1"/>
              <a:t>75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AAA3B-2FA9-4C91-BC0B-A38BF04ECCF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5F8AFF-4F1A-46AA-A5F3-D3D8C3AE8911}" type="slidenum">
              <a:rPr lang="ar-SA" smtClean="0"/>
              <a:pPr eaLnBrk="1" hangingPunct="1"/>
              <a:t>109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 large central</a:t>
            </a:r>
          </a:p>
          <a:p>
            <a:pPr eaLnBrk="1" hangingPunct="1"/>
            <a:r>
              <a:rPr lang="en-US" smtClean="0"/>
              <a:t>perforation of the tympanic</a:t>
            </a:r>
          </a:p>
          <a:p>
            <a:pPr eaLnBrk="1" hangingPunct="1"/>
            <a:r>
              <a:rPr lang="en-US" smtClean="0"/>
              <a:t>membrane.The handle of</a:t>
            </a:r>
          </a:p>
          <a:p>
            <a:pPr eaLnBrk="1" hangingPunct="1"/>
            <a:r>
              <a:rPr lang="en-US" smtClean="0"/>
              <a:t>the malleus and the long</a:t>
            </a:r>
          </a:p>
          <a:p>
            <a:pPr eaLnBrk="1" hangingPunct="1"/>
            <a:r>
              <a:rPr lang="en-US" smtClean="0"/>
              <a:t>process of the incus are</a:t>
            </a:r>
          </a:p>
          <a:p>
            <a:pPr eaLnBrk="1" hangingPunct="1"/>
            <a:r>
              <a:rPr lang="en-US" smtClean="0"/>
              <a:t>visible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FD2A16-4B7B-4DA5-A7B0-F744C8AC8F51}" type="slidenum">
              <a:rPr lang="ar-SA" smtClean="0"/>
              <a:pPr eaLnBrk="1" hangingPunct="1"/>
              <a:t>113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Crusting of the pars</a:t>
            </a:r>
          </a:p>
          <a:p>
            <a:pPr eaLnBrk="1" hangingPunct="1"/>
            <a:r>
              <a:rPr lang="en-US" smtClean="0"/>
              <a:t>flaccida suggestive of</a:t>
            </a:r>
          </a:p>
          <a:p>
            <a:pPr eaLnBrk="1" hangingPunct="1"/>
            <a:r>
              <a:rPr lang="en-US" smtClean="0"/>
              <a:t>underlying cholesteatoma.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F39F2-2AEA-4B93-A92A-C09D2957237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1191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C343A4-FA6D-48E0-9A4A-814C92C85B3B}" type="slidenum">
              <a:rPr lang="ar-SA" smtClean="0"/>
              <a:pPr eaLnBrk="1" hangingPunct="1"/>
              <a:t>114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Erosion of the</a:t>
            </a:r>
          </a:p>
          <a:p>
            <a:pPr eaLnBrk="1" hangingPunct="1"/>
            <a:r>
              <a:rPr lang="en-US" smtClean="0"/>
              <a:t>attic bone to reveal</a:t>
            </a:r>
          </a:p>
          <a:p>
            <a:pPr eaLnBrk="1" hangingPunct="1"/>
            <a:r>
              <a:rPr lang="en-US" smtClean="0"/>
              <a:t>cholesteatoma. (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generation of more intratracheal granulation tissue at the site of the incisions, making it less favorable to some surgeons.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7D33B-6D90-442C-8D64-C0B82B0AC9F7}" type="slidenum">
              <a:rPr lang="ar-SA" smtClean="0">
                <a:latin typeface="Arial" pitchFamily="34" charset="0"/>
                <a:cs typeface="Arial" pitchFamily="34" charset="0"/>
              </a:rPr>
              <a:pPr/>
              <a:t>122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D79D36-E5F4-4B65-826A-16EA4B6584E3}" type="slidenum">
              <a:rPr lang="ar-SA"/>
              <a:pPr eaLnBrk="1" hangingPunct="1"/>
              <a:t>164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CCD02D-50A0-40E4-932B-C0A743F122AB}" type="slidenum">
              <a:rPr lang="ar-SA"/>
              <a:pPr eaLnBrk="1" hangingPunct="1"/>
              <a:t>165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110085-61F4-43A8-B4AC-86E6E45C70EC}" type="slidenum">
              <a:rPr lang="ar-SA"/>
              <a:pPr eaLnBrk="1" hangingPunct="1"/>
              <a:t>166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75CF9C-4420-401D-B949-9808CD7A23A3}" type="slidenum">
              <a:rPr lang="ar-SA"/>
              <a:pPr eaLnBrk="1" hangingPunct="1"/>
              <a:t>169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8F87B3-4E80-45FC-85A9-215304514F38}" type="slidenum">
              <a:rPr lang="ar-SA"/>
              <a:pPr eaLnBrk="1" hangingPunct="1"/>
              <a:t>170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F275C7-B44A-44E7-9B7C-585AD34DF848}" type="slidenum">
              <a:rPr lang="ar-SA"/>
              <a:pPr eaLnBrk="1" hangingPunct="1"/>
              <a:t>171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33CCF5-9607-4419-85EC-D9BE5FBE0A24}" type="slidenum">
              <a:rPr lang="ar-SA"/>
              <a:pPr eaLnBrk="1" hangingPunct="1"/>
              <a:t>172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7FE8A91-F19A-4722-94F9-99DA4E89BC5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0488937-7EDE-4E51-BF43-FF55CDD001C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1DF4E34-FC16-48EE-B3DA-CD67017123C1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258524FA-5996-4075-AD74-9C61CD8D4477}" type="slidenum">
              <a:rPr lang="en-US" smtClean="0">
                <a:latin typeface="Arial" charset="0"/>
              </a:rPr>
              <a:pPr eaLnBrk="1" hangingPunct="1"/>
              <a:t>46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33BE6B4D-5A13-4620-B2B0-CEE33C6E5987}" type="slidenum">
              <a:rPr lang="en-US" smtClean="0">
                <a:latin typeface="Arial" charset="0"/>
              </a:rPr>
              <a:pPr eaLnBrk="1" hangingPunct="1"/>
              <a:t>47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457200" y="998538"/>
            <a:ext cx="8153400" cy="1600200"/>
            <a:chOff x="288" y="629"/>
            <a:chExt cx="5136" cy="1008"/>
          </a:xfrm>
        </p:grpSpPr>
        <p:sp>
          <p:nvSpPr>
            <p:cNvPr id="5" name="Arc 1027"/>
            <p:cNvSpPr>
              <a:spLocks/>
            </p:cNvSpPr>
            <p:nvPr/>
          </p:nvSpPr>
          <p:spPr bwMode="invGray">
            <a:xfrm>
              <a:off x="3621" y="629"/>
              <a:ext cx="1803" cy="1008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1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invGray">
            <a:xfrm>
              <a:off x="3575" y="733"/>
              <a:ext cx="1803" cy="8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rc 1029"/>
            <p:cNvSpPr>
              <a:spLocks/>
            </p:cNvSpPr>
            <p:nvPr/>
          </p:nvSpPr>
          <p:spPr bwMode="invGray">
            <a:xfrm>
              <a:off x="3548" y="872"/>
              <a:ext cx="1802" cy="52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1030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kumimoji="1" lang="zh-TW" altLang="en-US"/>
            </a:p>
          </p:txBody>
        </p:sp>
      </p:grpSp>
      <p:sp>
        <p:nvSpPr>
          <p:cNvPr id="96263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6264" name="Rectangle 103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A483D080-1EDC-4447-932E-5F9E9F420170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4610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1C5A-288A-4EF1-88C7-140252D54433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1683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E1FB-7C33-42DB-8DB7-5EDEA2E8FB07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2055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74EE-17B0-4F9A-96BD-DB4CFB9D4B9E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0536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565A9-5DD7-4D54-8756-A8D37CCD64D4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8763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6986-93D6-4B11-AAD1-4A64A41A6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99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8923E-AA89-470E-8075-57B7E02C57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41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8E66-5D64-4491-8106-0B3DCCFB58FF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0558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00FBC-FFE6-4B22-A091-6D0E2B0899D2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0115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898C-3F4D-45CD-A3CE-D9C906262156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7612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DD84-58F2-42DC-962B-5F6E835992FC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3033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6CADB-E879-45D7-9432-503B755CFFF1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479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9C00-7D64-49F7-9AD9-70FC92F435B4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0287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E7110-9F7E-4B21-8A40-DD542182CF8F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8959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95DA-7860-446C-896B-1120289FA299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6603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998538"/>
            <a:ext cx="8153400" cy="1600200"/>
            <a:chOff x="288" y="629"/>
            <a:chExt cx="5136" cy="1008"/>
          </a:xfrm>
        </p:grpSpPr>
        <p:sp>
          <p:nvSpPr>
            <p:cNvPr id="1032" name="Arc 3"/>
            <p:cNvSpPr>
              <a:spLocks/>
            </p:cNvSpPr>
            <p:nvPr/>
          </p:nvSpPr>
          <p:spPr bwMode="invGray">
            <a:xfrm>
              <a:off x="3621" y="629"/>
              <a:ext cx="1803" cy="1008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1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invGray">
            <a:xfrm>
              <a:off x="3575" y="733"/>
              <a:ext cx="1803" cy="8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Arc 5"/>
            <p:cNvSpPr>
              <a:spLocks/>
            </p:cNvSpPr>
            <p:nvPr/>
          </p:nvSpPr>
          <p:spPr bwMode="invGray">
            <a:xfrm>
              <a:off x="3548" y="872"/>
              <a:ext cx="1802" cy="52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kumimoji="1" lang="zh-TW" altLang="en-US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  <a:p>
            <a:pPr lvl="3"/>
            <a:r>
              <a:rPr lang="zh-TW" altLang="en-US" smtClean="0"/>
              <a:t>第四階層</a:t>
            </a:r>
          </a:p>
          <a:p>
            <a:pPr lvl="4"/>
            <a:r>
              <a:rPr lang="zh-TW" altLang="en-US" smtClean="0"/>
              <a:t>第五階層</a:t>
            </a:r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2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2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cs typeface="Arial" charset="0"/>
              </a:defRPr>
            </a:lvl1pPr>
          </a:lstStyle>
          <a:p>
            <a:pPr>
              <a:defRPr/>
            </a:pPr>
            <a:fld id="{54BDF815-DB29-49FA-8C0C-0D3F4F3FA911}" type="slidenum">
              <a:rPr lang="ar-SA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4" r:id="rId14"/>
    <p:sldLayoutId id="214748378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eple_sig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kansasvoicecenter.com/images/disorders/Nodul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2.ovid.com/ovidweb.cgi?View+Image=00005537-200203000-00028|FF3&amp;S=IDNJHKJKCAOOKM00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8686800" cy="6553200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6387" name="Picture 4" descr="laryngeal 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laryngeal c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105400" y="5792788"/>
            <a:ext cx="306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Laryngeal cysts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5868988"/>
            <a:ext cx="3549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Laryngeal webs</a:t>
            </a:r>
          </a:p>
        </p:txBody>
      </p:sp>
    </p:spTree>
    <p:extLst>
      <p:ext uri="{BB962C8B-B14F-4D97-AF65-F5344CB8AC3E}">
        <p14:creationId xmlns:p14="http://schemas.microsoft.com/office/powerpoint/2010/main" xmlns="" val="101974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298" y="-16443"/>
            <a:ext cx="5421859" cy="546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52563"/>
            <a:ext cx="9144000" cy="17338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2F2F2"/>
                </a:solidFill>
              </a:rPr>
              <a:t>Croup: acute </a:t>
            </a:r>
            <a:r>
              <a:rPr lang="en-US" sz="2000" dirty="0" err="1" smtClean="0">
                <a:solidFill>
                  <a:srgbClr val="F2F2F2"/>
                </a:solidFill>
              </a:rPr>
              <a:t>laryngotracheobronchitis</a:t>
            </a:r>
            <a:endParaRPr lang="en-US" sz="2000" dirty="0" smtClean="0">
              <a:solidFill>
                <a:srgbClr val="F2F2F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aseline="-25000" dirty="0" smtClean="0">
                <a:solidFill>
                  <a:srgbClr val="F2F2F2"/>
                </a:solidFill>
              </a:rPr>
              <a:t>In </a:t>
            </a:r>
            <a:r>
              <a:rPr lang="en-US" sz="2000" baseline="-25000" dirty="0" smtClean="0">
                <a:solidFill>
                  <a:srgbClr val="F2F2F2"/>
                </a:solidFill>
              </a:rPr>
              <a:t>radiology</a:t>
            </a:r>
            <a:r>
              <a:rPr lang="en-US" sz="2000" baseline="-25000" dirty="0" smtClean="0">
                <a:solidFill>
                  <a:srgbClr val="F2F2F2"/>
                </a:solidFill>
              </a:rPr>
              <a:t>, the </a:t>
            </a:r>
            <a:r>
              <a:rPr lang="en-US" sz="2000" b="1" baseline="-25000" dirty="0" smtClean="0">
                <a:solidFill>
                  <a:srgbClr val="F2F2F2"/>
                </a:solidFill>
              </a:rPr>
              <a:t>steeple sign</a:t>
            </a:r>
            <a:r>
              <a:rPr lang="en-US" sz="2000" baseline="-25000" dirty="0" smtClean="0">
                <a:solidFill>
                  <a:srgbClr val="F2F2F2"/>
                </a:solidFill>
              </a:rPr>
              <a:t> is a sign on a frontal </a:t>
            </a:r>
            <a:r>
              <a:rPr lang="en-US" sz="2000" baseline="-25000" dirty="0" smtClean="0">
                <a:solidFill>
                  <a:srgbClr val="F2F2F2"/>
                </a:solidFill>
              </a:rPr>
              <a:t>radiograph</a:t>
            </a:r>
            <a:r>
              <a:rPr lang="en-US" sz="2000" baseline="-25000" dirty="0" smtClean="0">
                <a:solidFill>
                  <a:srgbClr val="F2F2F2"/>
                </a:solidFill>
              </a:rPr>
              <a:t> </a:t>
            </a:r>
            <a:r>
              <a:rPr lang="en-US" sz="2000" baseline="-25000" dirty="0" smtClean="0">
                <a:solidFill>
                  <a:srgbClr val="F2F2F2"/>
                </a:solidFill>
              </a:rPr>
              <a:t>of tracheal narrowing </a:t>
            </a:r>
            <a:r>
              <a:rPr lang="en-US" sz="2000" baseline="-25000" dirty="0" smtClean="0">
                <a:solidFill>
                  <a:srgbClr val="F2F2F2"/>
                </a:solidFill>
              </a:rPr>
              <a:t>and suggestive of the diagnosis of croup.</a:t>
            </a:r>
            <a:r>
              <a:rPr lang="en-US" sz="2000" baseline="-25000" dirty="0" smtClean="0">
                <a:solidFill>
                  <a:srgbClr val="F2F2F2"/>
                </a:solidFill>
                <a:hlinkClick r:id="rId3"/>
              </a:rPr>
              <a:t>[1]</a:t>
            </a:r>
            <a:endParaRPr lang="en-US" sz="2000" baseline="-25000" dirty="0" smtClean="0">
              <a:solidFill>
                <a:srgbClr val="F2F2F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aseline="-25000" dirty="0" smtClean="0">
                <a:solidFill>
                  <a:srgbClr val="F2F2F2"/>
                </a:solidFill>
              </a:rPr>
              <a:t>In the figure you can see anteroposterior radiograph of the upper airway of a patient with croup</a:t>
            </a:r>
            <a:r>
              <a:rPr lang="en-US" sz="2000" dirty="0" smtClean="0">
                <a:solidFill>
                  <a:srgbClr val="F2F2F2"/>
                </a:solidFill>
              </a:rPr>
              <a:t>. </a:t>
            </a:r>
            <a:r>
              <a:rPr lang="en-US" sz="2000" b="1" u="sng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err="1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symmetrial</a:t>
            </a:r>
            <a:r>
              <a:rPr lang="en-US" sz="2000" b="1" u="sng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subglottic tracheal narrowing produces an inverted V appearance known as the steeple sign (arrow).</a:t>
            </a:r>
          </a:p>
        </p:txBody>
      </p:sp>
    </p:spTree>
    <p:extLst>
      <p:ext uri="{BB962C8B-B14F-4D97-AF65-F5344CB8AC3E}">
        <p14:creationId xmlns:p14="http://schemas.microsoft.com/office/powerpoint/2010/main" xmlns="" val="1667136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In Children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b="1" dirty="0" smtClean="0"/>
              <a:t>1 </a:t>
            </a:r>
            <a:r>
              <a:rPr lang="en-US" dirty="0" smtClean="0"/>
              <a:t>Many cases will </a:t>
            </a:r>
            <a:r>
              <a:rPr lang="en-US" u="sng" dirty="0" smtClean="0"/>
              <a:t>resolve spontaneously</a:t>
            </a:r>
            <a:r>
              <a:rPr lang="en-US" dirty="0" smtClean="0"/>
              <a:t>, and the child should usually be</a:t>
            </a:r>
            <a:r>
              <a:rPr lang="en-US" b="1" dirty="0" smtClean="0"/>
              <a:t> observed </a:t>
            </a:r>
            <a:r>
              <a:rPr lang="en-US" dirty="0" smtClean="0"/>
              <a:t>for 3 months before embarking on surgery.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b="1" dirty="0" smtClean="0"/>
              <a:t>2 </a:t>
            </a:r>
            <a:r>
              <a:rPr lang="en-US" dirty="0" smtClean="0"/>
              <a:t>The use of antihistamines and </a:t>
            </a:r>
            <a:r>
              <a:rPr lang="en-US" dirty="0" err="1" smtClean="0"/>
              <a:t>mucolytics</a:t>
            </a:r>
            <a:r>
              <a:rPr lang="en-US" dirty="0" smtClean="0"/>
              <a:t> is of no proven benefit. Antibiotic therapy may help in the short term. </a:t>
            </a:r>
            <a:r>
              <a:rPr lang="en-US" b="1" dirty="0" smtClean="0"/>
              <a:t>Surgery</a:t>
            </a:r>
            <a:r>
              <a:rPr lang="en-US" dirty="0" smtClean="0"/>
              <a:t> is </a:t>
            </a:r>
            <a:r>
              <a:rPr lang="en-US" u="sng" dirty="0" smtClean="0"/>
              <a:t>indicated if hearing loss persists for 3 months or if there is recurring pain.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b="1" dirty="0" smtClean="0"/>
              <a:t>3 </a:t>
            </a:r>
            <a:r>
              <a:rPr lang="en-US" dirty="0" smtClean="0"/>
              <a:t>Surgical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Surgical Rx.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Bef>
                <a:spcPts val="58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Adenoidectomy</a:t>
            </a:r>
          </a:p>
          <a:p>
            <a:pPr marL="109728" indent="0" eaLnBrk="1" fontAlgn="auto" hangingPunct="1">
              <a:spcBef>
                <a:spcPts val="58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109728" indent="0" eaLnBrk="1" fontAlgn="auto" hangingPunct="1">
              <a:spcBef>
                <a:spcPts val="58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</a:t>
            </a:r>
          </a:p>
          <a:p>
            <a:pPr marL="109728" indent="0" eaLnBrk="1" fontAlgn="auto" hangingPunct="1">
              <a:spcBef>
                <a:spcPts val="58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It has been shown that adenoidectomy is beneficial in the long-term resolution of OME. The maximum benefit occurs between the ages of 4 and 8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Bef>
                <a:spcPts val="58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Myringotomy</a:t>
            </a:r>
            <a:r>
              <a:rPr lang="en-US" b="1" dirty="0" smtClean="0">
                <a:solidFill>
                  <a:srgbClr val="FF0000"/>
                </a:solidFill>
              </a:rPr>
              <a:t> and grommet insertion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Myringotomy</a:t>
            </a:r>
            <a:r>
              <a:rPr lang="en-US" dirty="0" smtClean="0"/>
              <a:t> and grommet insertion is now the most commonly performed operation in the UK and USA. Under general </a:t>
            </a:r>
            <a:r>
              <a:rPr lang="en-US" dirty="0" err="1" smtClean="0"/>
              <a:t>anaesthesia</a:t>
            </a:r>
            <a:r>
              <a:rPr lang="en-US" dirty="0" smtClean="0"/>
              <a:t>, the tympanic membrane is incised </a:t>
            </a:r>
            <a:r>
              <a:rPr lang="en-US" dirty="0" err="1" smtClean="0"/>
              <a:t>antero</a:t>
            </a:r>
            <a:r>
              <a:rPr lang="en-US" dirty="0" smtClean="0"/>
              <a:t>-inferiorly. The glue is aspirated and a grommet is inserted into the incision.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Grommet in place.</a:t>
            </a:r>
          </a:p>
        </p:txBody>
      </p:sp>
      <p:pic>
        <p:nvPicPr>
          <p:cNvPr id="48132" name="Picture 3" descr="C:\Users\t-mutah\Pictures\tympanic_membrane_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071688"/>
            <a:ext cx="4000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function of the grommet is to </a:t>
            </a:r>
            <a:r>
              <a:rPr lang="en-US" u="sng" smtClean="0"/>
              <a:t>ventilate the middle ear</a:t>
            </a:r>
            <a:r>
              <a:rPr lang="en-US" smtClean="0"/>
              <a:t> and not to drain the fluid; most surgeons now allow swimming after grommet insertion, but not diving. The grommet will extrude after a variable period, the average time being 6 months. Repeated insertion is sometimes necessary if the effusion recurs.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In Adults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Examination of the nasopharynx to exclude tumour is essential, especially if the effusion is unilateral. Under the same anaesthetic, a grommet may be inserted. Secretory otitis media in adults not due to tumour usually follows a cold. Resolution is usually spontaneous, but may take up to 6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FF"/>
                </a:solidFill>
                <a:latin typeface="Lucida Calligraphy" pitchFamily="66" charset="0"/>
              </a:rPr>
              <a:t>Causes of chronic otitis media 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660066"/>
                </a:solidFill>
                <a:latin typeface="Lucida Calligraphy" pitchFamily="66" charset="0"/>
              </a:rPr>
              <a:t>1 )Late treatment of acute otitis media.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660066"/>
                </a:solidFill>
                <a:latin typeface="Lucida Calligraphy" pitchFamily="66" charset="0"/>
              </a:rPr>
              <a:t>2 )Inadequate or inappropriate antibiotic therapy.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660066"/>
                </a:solidFill>
                <a:latin typeface="Lucida Calligraphy" pitchFamily="66" charset="0"/>
              </a:rPr>
              <a:t>3 )Upper airway sepsis.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660066"/>
                </a:solidFill>
                <a:latin typeface="Lucida Calligraphy" pitchFamily="66" charset="0"/>
              </a:rPr>
              <a:t>4 )Lowered resistance, e.g. malnutrition,    anaemia,immunological impairment.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660066"/>
                </a:solidFill>
                <a:latin typeface="Lucida Calligraphy" pitchFamily="66" charset="0"/>
              </a:rPr>
              <a:t>5 )Particularly virulent infection, e.g. measles.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FF"/>
                </a:solidFill>
                <a:latin typeface="Lucida Calligraphy" pitchFamily="66" charset="0"/>
              </a:rPr>
              <a:t>Types of chronic suppurative otitis media 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1) Mucosal disease with tympanic   membrane perforation (tubo-tympanic disease, relatively safe).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2) Bony: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(a) osteitis;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(b) cholesteatoma—dangerous (attico-antral disease).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FF"/>
                </a:solidFill>
                <a:latin typeface="Lucida Handwriting" pitchFamily="66" charset="0"/>
              </a:rPr>
              <a:t>Cont…</a:t>
            </a:r>
            <a:r>
              <a:rPr lang="en-US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**The perforation is in the pars tensa, and may be large or very small and difficult to see.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**Serious complications are very rare but if left untreated the condition may result in permanent deafness.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660066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11267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96088"/>
          </a:xfrm>
          <a:noFill/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928794" y="6072206"/>
            <a:ext cx="568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800" dirty="0">
                <a:solidFill>
                  <a:schemeClr val="bg1"/>
                </a:solidFill>
              </a:rPr>
              <a:t>Subtotal perforation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ympa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341438"/>
            <a:ext cx="53435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5"/>
          <p:cNvSpPr>
            <a:spLocks noChangeShapeType="1"/>
          </p:cNvSpPr>
          <p:nvPr/>
        </p:nvSpPr>
        <p:spPr bwMode="auto">
          <a:xfrm flipV="1">
            <a:off x="2484438" y="1989138"/>
            <a:ext cx="36718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 flipV="1">
            <a:off x="2484438" y="2924175"/>
            <a:ext cx="30241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V="1">
            <a:off x="2484438" y="3141663"/>
            <a:ext cx="3743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 flipV="1">
            <a:off x="2484438" y="3716338"/>
            <a:ext cx="36718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 flipV="1">
            <a:off x="2555875" y="4581525"/>
            <a:ext cx="34559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2555875" y="4868863"/>
            <a:ext cx="482441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611188" y="24209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Pars flaccida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179388" y="29972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Long process incus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323850" y="38608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Handle of malleus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1042988" y="45815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Umbo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755650" y="53006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Pars tensa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580548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Canal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FF"/>
                </a:solidFill>
                <a:latin typeface="Lucida Calligraphy" pitchFamily="66" charset="0"/>
              </a:rPr>
              <a:t>Treatment 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Lucida Calligraphy" pitchFamily="66" charset="0"/>
              </a:rPr>
              <a:t>**Ear discharge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Lucida Calligraphy" pitchFamily="66" charset="0"/>
              </a:rPr>
              <a:t>--When the ear is discharging, a swab should be sent for bacteriological analysis.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Lucida Calligraphy" pitchFamily="66" charset="0"/>
              </a:rPr>
              <a:t>--The mainstay of treatment is thorough and regular aural toilet.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Lucida Calligraphy" pitchFamily="66" charset="0"/>
              </a:rPr>
              <a:t>--Appropriate (as determined by the culture report) antibiotic therapy is instituted and in most cases the ear will rapidly become dry.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Lucida Calligraphy" pitchFamily="66" charset="0"/>
              </a:rPr>
              <a:t>--The perforation may heal, especially if it is small.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Lucida Calligraphy" pitchFamily="66" charset="0"/>
              </a:rPr>
              <a:t>--If the ear does not rapidly become dry, admission to hospital for regular aural toilet is often effective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Lucida Calligraphy" pitchFamily="66" charset="0"/>
              </a:rPr>
              <a:t>--If infection persists, look for chronic nasal or pharyngeal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660066"/>
                </a:solidFill>
                <a:latin typeface="Lucida Calligraphy" pitchFamily="66" charset="0"/>
              </a:rPr>
              <a:t>** dry perforation 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296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9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When there is a </a:t>
            </a:r>
            <a:r>
              <a:rPr lang="en-US" sz="2000" b="1" dirty="0" smtClean="0">
                <a:solidFill>
                  <a:srgbClr val="FF99FF"/>
                </a:solidFill>
                <a:latin typeface="Lucida Calligraphy" pitchFamily="66" charset="0"/>
              </a:rPr>
              <a:t>dry perforation</a:t>
            </a: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, surgery may be considered but is not mandatory.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rgbClr val="FF99FF"/>
                </a:solidFill>
                <a:latin typeface="Lucida Calligraphy" pitchFamily="66" charset="0"/>
              </a:rPr>
              <a:t>Myringoplasty</a:t>
            </a: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 is the repair of a tympanic membrane perforation;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the tympanic membrane is exposed by an external incision, the rim of the perforation is stripped of epithelium and a graft is applied, usually on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medial aspect of the membrane.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Various tissues have been used for graft material but that in most common use is </a:t>
            </a:r>
            <a:r>
              <a:rPr lang="en-US" sz="2000" b="1" dirty="0" smtClean="0">
                <a:solidFill>
                  <a:srgbClr val="FF99FF"/>
                </a:solidFill>
                <a:latin typeface="Lucida Calligraphy" pitchFamily="66" charset="0"/>
              </a:rPr>
              <a:t>autologous temporalis fascia</a:t>
            </a: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which is readily available at the operation site.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 Success rates for this procedure are very high; repair of the tympanic membrane may be combined with </a:t>
            </a:r>
            <a:r>
              <a:rPr lang="en-US" sz="2000" b="1" dirty="0" err="1" smtClean="0">
                <a:solidFill>
                  <a:srgbClr val="660066"/>
                </a:solidFill>
                <a:latin typeface="Lucida Calligraphy" pitchFamily="66" charset="0"/>
              </a:rPr>
              <a:t>ossicular</a:t>
            </a:r>
            <a:r>
              <a:rPr lang="en-US" sz="2000" b="1" dirty="0" smtClean="0">
                <a:solidFill>
                  <a:srgbClr val="660066"/>
                </a:solidFill>
                <a:latin typeface="Lucida Calligraphy" pitchFamily="66" charset="0"/>
              </a:rPr>
              <a:t> reconstruction, if necessary, in order to restore hearing—the operation is then referred to as a </a:t>
            </a:r>
            <a:r>
              <a:rPr lang="en-US" sz="2000" b="1" dirty="0" err="1" smtClean="0">
                <a:solidFill>
                  <a:srgbClr val="FF99FF"/>
                </a:solidFill>
                <a:latin typeface="Lucida Calligraphy" pitchFamily="66" charset="0"/>
              </a:rPr>
              <a:t>tympanoplasty</a:t>
            </a:r>
            <a:endParaRPr lang="en-US" sz="2000" b="1" dirty="0" smtClean="0">
              <a:solidFill>
                <a:srgbClr val="FF99FF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FF99FF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660066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FF"/>
                </a:solidFill>
                <a:latin typeface="Lucida Calligraphy" pitchFamily="66" charset="0"/>
              </a:rPr>
              <a:t>**BONY OR ATTICO-ANTRAL TYPE OF CSOM: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660066"/>
                </a:solidFill>
                <a:latin typeface="Lucida Calligraphy" pitchFamily="66" charset="0"/>
              </a:rPr>
              <a:t>The bone affected by this type of CSOM comprises the tympanic ring, the ossicles, the mastoid air cells and the bony walls of the attic, aditus and Antrum.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660066"/>
                </a:solidFill>
                <a:latin typeface="Lucida Calligraphy" pitchFamily="66" charset="0"/>
              </a:rPr>
              <a:t>The perforation is postero-superior or in the pars flaccida (Schrapnell’s membrane) and involves the bony annulus.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smtClean="0">
                <a:solidFill>
                  <a:srgbClr val="FF0000"/>
                </a:solidFill>
                <a:latin typeface="Lucida Calligraphy" pitchFamily="66" charset="0"/>
              </a:rPr>
              <a:t>The discharge is often scanty but usually persistent, and is often foul smelling</a:t>
            </a:r>
            <a:r>
              <a:rPr lang="en-US" b="1" u="sng" smtClean="0">
                <a:solidFill>
                  <a:srgbClr val="FF0000"/>
                </a:solidFill>
              </a:rPr>
              <a:t>. (clinically, you can differentiate bwetwen them)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488"/>
            <a:ext cx="8424862" cy="6434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0"/>
            <a:ext cx="8532813" cy="6683375"/>
          </a:xfrm>
          <a:noFill/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619250" y="5157788"/>
            <a:ext cx="799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/>
              <a:t>Whitish cheesy material is a cholesteatoma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There are other features of this type of CSOM: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1 -Granulations as a result of osteitis—bright red and bleed on touch.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660066"/>
                </a:solidFill>
                <a:latin typeface="Lucida Calligraphy" pitchFamily="66" charset="0"/>
              </a:rPr>
              <a:t>2 -Aural polyps—formed of granulation tissue, which may fill the meatus and present at its outer end.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660066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660066"/>
                </a:solidFill>
                <a:latin typeface="Lucida Calligraphy" pitchFamily="66" charset="0"/>
              </a:rPr>
              <a:t>3 -Cholesteatoma.This is formed by squamous epithelium within the middle-ear cleft, starting as a retraction pocket in the tympanic membrane.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660066"/>
                </a:solidFill>
                <a:latin typeface="Lucida Calligraphy" pitchFamily="66" charset="0"/>
              </a:rPr>
              <a:t> It results in accumulation of keratotic debris.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660066"/>
                </a:solidFill>
                <a:latin typeface="Lucida Calligraphy" pitchFamily="66" charset="0"/>
              </a:rPr>
              <a:t>This will be visible through the perforation as keratin flakes, which are white and smelly.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660066"/>
                </a:solidFill>
                <a:latin typeface="Lucida Calligraphy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660066"/>
                </a:solidFill>
                <a:latin typeface="Lucida Calligraphy" pitchFamily="66" charset="0"/>
              </a:rPr>
              <a:t>The cholesteatoma expands and damages vital structures, such as dura, lateral sinus, facial nerve and lateral semicircular canal.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660066"/>
                </a:solidFill>
                <a:latin typeface="Lucida Calligraphy" pitchFamily="66" charset="0"/>
              </a:rPr>
              <a:t>Cholesteatoma is potentially lethal if untreated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FF"/>
                </a:solidFill>
                <a:latin typeface="Lucida Calligraphy" pitchFamily="66" charset="0"/>
              </a:rPr>
              <a:t>Treatment 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660066"/>
                </a:solidFill>
                <a:latin typeface="Lucida Calligraphy" pitchFamily="66" charset="0"/>
              </a:rPr>
              <a:t>1 Regular aural toilet in early cases of annular osteitis may be adequate to preventprogression, but such a case should be watched closely.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660066"/>
                </a:solidFill>
                <a:latin typeface="Lucida Calligraphy" pitchFamily="66" charset="0"/>
              </a:rPr>
              <a:t>2 Suction toilet under the microscope may evacuate a small pocket of cholesteatoma, and a dry ear may result.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660066"/>
              </a:solidFill>
              <a:latin typeface="Lucida Calligraphy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660066"/>
                </a:solidFill>
                <a:latin typeface="Lucida Calligraphy" pitchFamily="66" charset="0"/>
              </a:rPr>
              <a:t>3 </a:t>
            </a:r>
            <a:r>
              <a:rPr lang="en-US" sz="2400" b="1" i="1" smtClean="0">
                <a:solidFill>
                  <a:srgbClr val="660066"/>
                </a:solidFill>
                <a:latin typeface="Lucida Calligraphy" pitchFamily="66" charset="0"/>
              </a:rPr>
              <a:t>Mastoidectomy </a:t>
            </a:r>
            <a:r>
              <a:rPr lang="en-US" sz="2400" b="1" smtClean="0">
                <a:solidFill>
                  <a:srgbClr val="660066"/>
                </a:solidFill>
                <a:latin typeface="Lucida Calligraphy" pitchFamily="66" charset="0"/>
              </a:rPr>
              <a:t>is nearly always necessary in established cholesteatoma and takes several forms, depending on the extent of the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COMPLICASIONS: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1.Acute mastoiditis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2.Meningitis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3.Extradural abscess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4.Brain abscess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5.Subdural abscess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6.Labyrinthitis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7.Lateral sinus thrombosis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8.Facial nerve paralysis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9.Petrositis.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Calligraphy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660066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Monotype Corsiva" pitchFamily="66" charset="0"/>
                <a:cs typeface="Tahoma" pitchFamily="34" charset="0"/>
              </a:rPr>
              <a:t>Acute indications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A41E2-546C-47F5-B57A-25C9E80D5C22}" type="slidenum">
              <a:rPr lang="ar-SA"/>
              <a:pPr>
                <a:defRPr/>
              </a:pPr>
              <a:t>119</a:t>
            </a:fld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2276475"/>
            <a:ext cx="7772400" cy="4114800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Maxillofacial injuries.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Poisoning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Upper airway obstruction.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acute angioedema and inflammation of the head and neck</a:t>
            </a:r>
            <a:r>
              <a:rPr lang="en-US" smtClean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14341" name="Picture 5" descr="hm0038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642938"/>
            <a:ext cx="21526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View of larynx</a:t>
            </a:r>
          </a:p>
        </p:txBody>
      </p:sp>
      <p:pic>
        <p:nvPicPr>
          <p:cNvPr id="41987" name="Picture 4" descr="laryn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636838"/>
            <a:ext cx="2736850" cy="2628900"/>
          </a:xfrm>
          <a:noFill/>
        </p:spPr>
      </p:pic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2339975" y="2133600"/>
            <a:ext cx="35274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>
            <a:off x="2411413" y="2852738"/>
            <a:ext cx="34559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 flipV="1">
            <a:off x="2555875" y="3213100"/>
            <a:ext cx="32400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 flipV="1">
            <a:off x="2555875" y="3933825"/>
            <a:ext cx="29527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1992" name="Line 10"/>
          <p:cNvSpPr>
            <a:spLocks noChangeShapeType="1"/>
          </p:cNvSpPr>
          <p:nvPr/>
        </p:nvSpPr>
        <p:spPr bwMode="auto">
          <a:xfrm flipV="1">
            <a:off x="2555875" y="4221163"/>
            <a:ext cx="3311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1993" name="Line 11"/>
          <p:cNvSpPr>
            <a:spLocks noChangeShapeType="1"/>
          </p:cNvSpPr>
          <p:nvPr/>
        </p:nvSpPr>
        <p:spPr bwMode="auto">
          <a:xfrm flipV="1">
            <a:off x="2484438" y="4652963"/>
            <a:ext cx="3382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1994" name="Line 12"/>
          <p:cNvSpPr>
            <a:spLocks noChangeShapeType="1"/>
          </p:cNvSpPr>
          <p:nvPr/>
        </p:nvSpPr>
        <p:spPr bwMode="auto">
          <a:xfrm flipV="1">
            <a:off x="2484438" y="4581525"/>
            <a:ext cx="25923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755650" y="190976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Tongue base</a:t>
            </a:r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1187450" y="26368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Vallecula</a:t>
            </a: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1404938" y="363855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Epiglottis</a:t>
            </a:r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971550" y="407670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False cord</a:t>
            </a: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1260475" y="4581525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Vocal cord</a:t>
            </a:r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684213" y="50133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Piriform fossa</a:t>
            </a:r>
          </a:p>
        </p:txBody>
      </p:sp>
      <p:sp>
        <p:nvSpPr>
          <p:cNvPr id="42001" name="Text Box 19"/>
          <p:cNvSpPr txBox="1">
            <a:spLocks noChangeArrowheads="1"/>
          </p:cNvSpPr>
          <p:nvPr/>
        </p:nvSpPr>
        <p:spPr bwMode="auto">
          <a:xfrm>
            <a:off x="1404938" y="5595938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Arytenoid cartilage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Monotype Corsiva" pitchFamily="66" charset="0"/>
                <a:cs typeface="Tahoma" pitchFamily="34" charset="0"/>
              </a:rPr>
              <a:t>Chronic indications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207F-5EE5-4E8D-B465-E11DDABAE9E9}" type="slidenum">
              <a:rPr lang="ar-SA"/>
              <a:pPr>
                <a:defRPr/>
              </a:pPr>
              <a:t>120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[The most common indication]: In pt still requiring ventilation through an ETT for </a:t>
            </a:r>
            <a:r>
              <a:rPr lang="ar-JO" sz="2800" smtClean="0">
                <a:solidFill>
                  <a:srgbClr val="0000FF"/>
                </a:solidFill>
                <a:latin typeface="Comic Sans MS" pitchFamily="66" charset="0"/>
              </a:rPr>
              <a:t>&lt;</a:t>
            </a: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one week (tetanus, coma, brain-stem stroke, extensive surgery involving the head and neck).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endParaRPr lang="en-US" sz="280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In respiratory failure due to central depression of the respiratory center (polyneuritis, bulbar poliomyelitis, MS).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endParaRPr lang="en-US" sz="280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Surgical Procedure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CC4C9-A152-4B04-8AA9-9AD70E6AD1F0}" type="slidenum">
              <a:rPr lang="ar-SA"/>
              <a:pPr>
                <a:defRPr/>
              </a:pPr>
              <a:t>121</a:t>
            </a:fld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27088" y="1989138"/>
            <a:ext cx="7848600" cy="41767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Curvi-linear skin incision along relaxed skin tension line (RSTL) between sternal notch &amp; cricoid cartilage.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Midline vertical incision dividing strap muscles.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Division (or retraction) of thyroid isthmus.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Divide the 2</a:t>
            </a:r>
            <a:r>
              <a:rPr lang="en-US" sz="2400" baseline="300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nd</a:t>
            </a: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tracheal ring &amp; insert tracheostomy tube (with concomitant withdrawal of ETT), inflate the cuff, then secure with tape or sutures.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Connect ventilator tubing.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n-US" sz="240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Note: the procedure is peformed under 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93037" cy="1462088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Pediatric Tracheostomy</a:t>
            </a:r>
            <a:endParaRPr lang="en-GB" b="1" smtClean="0">
              <a:solidFill>
                <a:srgbClr val="FF0000"/>
              </a:solidFill>
              <a:latin typeface="Monotype Corsiva" pitchFamily="66" charset="0"/>
              <a:cs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6485-CA60-45F4-9BA3-84F478822191}" type="slidenum">
              <a:rPr lang="ar-SA"/>
              <a:pPr>
                <a:defRPr/>
              </a:pPr>
              <a:t>122</a:t>
            </a:fld>
            <a:endParaRPr lang="en-US"/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2565400"/>
            <a:ext cx="7772400" cy="4114800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Vertical incision in trachea b/w 2nd and 3rd ring.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No excision of ant. Wall of trachea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Secure the tube with neck by two sutures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</a:pPr>
            <a:endParaRPr lang="en-GB" sz="280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2533" name="Picture 6" descr="tracheostomy-series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0"/>
            <a:ext cx="27717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Percutenous procesure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1A0D9-D129-4AC3-9140-C2227E7B8750}" type="slidenum">
              <a:rPr lang="ar-SA"/>
              <a:pPr>
                <a:defRPr/>
              </a:pPr>
              <a:t>123</a:t>
            </a:fld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989138"/>
            <a:ext cx="7772400" cy="411480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Curvi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-linear skin incision along relaxed skin tension lines between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sternal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notch and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cricoid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cartilage.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Midline blunt dissection down to the trachea.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Insertion of 14-gauge plastic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cannula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and needle with fluid filled syringe attached into trachea. Aspiration of air confirms correct placement of the tip in the trachea.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Removal of needle leaving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cannula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in place.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Insertion of soft tipped guide wire into trachea through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cannula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Removal of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cannula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leaving guide wire in place.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Tracheal dilatation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Insert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tracheostomy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tube (with concomitant withdrawal of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endotracheal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tube), inflate cuff, secure with tape around neck or stay sutures.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Connect ventilator tubing.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cs typeface="Tahoma" pitchFamily="34" charset="0"/>
              </a:rPr>
              <a:t>Postoperative care of tracheostomy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cs typeface="Times New Roman" pitchFamily="18" charset="0"/>
              </a:rPr>
              <a:t>A chest x ray</a:t>
            </a:r>
            <a:r>
              <a:rPr lang="en-US" sz="2800" b="1" smtClean="0">
                <a:cs typeface="Times New Roman" pitchFamily="18" charset="0"/>
              </a:rPr>
              <a:t> </a:t>
            </a:r>
            <a:r>
              <a:rPr lang="en-US" sz="2800" smtClean="0">
                <a:cs typeface="Times New Roman" pitchFamily="18" charset="0"/>
              </a:rPr>
              <a:t>is often taken, especially in children, to check whether the tube has become displaced or if complications have occurred.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cs typeface="Times New Roman" pitchFamily="18" charset="0"/>
              </a:rPr>
              <a:t>Antibiotics may prescribed</a:t>
            </a:r>
            <a:r>
              <a:rPr lang="en-US" sz="2800" b="1" smtClean="0">
                <a:cs typeface="Times New Roman" pitchFamily="18" charset="0"/>
              </a:rPr>
              <a:t> </a:t>
            </a:r>
            <a:r>
              <a:rPr lang="en-US" sz="2800" smtClean="0">
                <a:cs typeface="Times New Roman" pitchFamily="18" charset="0"/>
              </a:rPr>
              <a:t>to reduce the risk of infection.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cs typeface="Times New Roman" pitchFamily="18" charset="0"/>
              </a:rPr>
              <a:t>If the patient can breathe without a ventilator, the room is humidified; otherwise, if the tracheotomy tube is to remain in place, the air entering the tube from a ventilator is humidified. 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cs typeface="Times New Roman" pitchFamily="18" charset="0"/>
              </a:rPr>
              <a:t>During the hospital stay, the patient and his or her family members will learn how to care for the tracheotomy tube, including suctioning and clearing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B0049-7C04-473C-B3D9-C2D68162D580}" type="slidenum">
              <a:rPr lang="ar-SA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772400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Complications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57C49-CA72-4350-B508-A5833937E39F}" type="slidenum">
              <a:rPr lang="ar-SA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93037" cy="146208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Cricothyroidectomy </a:t>
            </a:r>
            <a:b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</a:br>
            <a: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(mini -tracheostomy)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6F937-8CC5-4E17-AF23-9882280952DB}" type="slidenum">
              <a:rPr lang="ar-SA"/>
              <a:pPr>
                <a:defRPr/>
              </a:pPr>
              <a:t>126</a:t>
            </a:fld>
            <a:endParaRPr lang="en-US"/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2133600"/>
            <a:ext cx="7772400" cy="4114800"/>
          </a:xfrm>
        </p:spPr>
        <p:txBody>
          <a:bodyPr/>
          <a:lstStyle/>
          <a:p>
            <a:pPr algn="dist"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It is an emergency incision through the skin &amp; cricothyroid membrane to secure pt’s airway during an emergency situation.</a:t>
            </a:r>
          </a:p>
          <a:p>
            <a:pPr algn="dist" eaLnBrk="1" hangingPunct="1">
              <a:buClr>
                <a:srgbClr val="FF0066"/>
              </a:buClr>
              <a:buFont typeface="Wingdings" pitchFamily="2" charset="2"/>
              <a:buChar char="v"/>
            </a:pPr>
            <a:endParaRPr lang="en-US" sz="280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It is only a temporary airway for life-saving situations. It is not suitable for prolonged ventilation due to its small size. A definitive airway (ETT or tracheostomy) must be performed later in hospital.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Indications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380E5-7E92-454A-A31F-073AE8BF08F9}" type="slidenum">
              <a:rPr lang="ar-SA"/>
              <a:pPr>
                <a:defRPr/>
              </a:pPr>
              <a:t>127</a:t>
            </a:fld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2133600"/>
            <a:ext cx="7772400" cy="4114800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Severe facial or nasal injuries that don’t allow oral or nasal intubation.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Massive midfacial trauma.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Possible cervical spine trauma preventing adequate ventilation.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Anaphylaxis.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Chemical inhalation injuries.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Contra-indications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BB729-18AB-4E63-810A-231DE52F93B8}" type="slidenum">
              <a:rPr lang="ar-SA"/>
              <a:pPr>
                <a:defRPr/>
              </a:pPr>
              <a:t>128</a:t>
            </a:fld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Inability to identify landmarks (cricothyroid membrane)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Underlying anatomical abnormality (tumour)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Tracheal transection.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Acute laryngeal disease due to infection or trauma.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Small children </a:t>
            </a:r>
            <a:r>
              <a:rPr lang="ar-JO" sz="2800" smtClean="0">
                <a:solidFill>
                  <a:srgbClr val="0000FF"/>
                </a:solidFill>
                <a:latin typeface="Comic Sans MS" pitchFamily="66" charset="0"/>
              </a:rPr>
              <a:t>&gt;</a:t>
            </a:r>
            <a:r>
              <a:rPr lang="en-US" sz="28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10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Procedure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33FB3-36E1-4191-833B-572DB1B6C925}" type="slidenum">
              <a:rPr lang="ar-SA"/>
              <a:pPr>
                <a:defRPr/>
              </a:pPr>
              <a:t>129</a:t>
            </a:fld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2276475"/>
            <a:ext cx="8229600" cy="4781550"/>
          </a:xfrm>
        </p:spPr>
        <p:txBody>
          <a:bodyPr/>
          <a:lstStyle/>
          <a:p>
            <a:pPr marL="609600" indent="-609600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With a scalpel, create a 1 cm transverse incision through the cricothyroid membrane.</a:t>
            </a:r>
          </a:p>
          <a:p>
            <a:pPr marL="609600" indent="-609600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Open the hole by inserting the scalpel handle into the wound &amp; rotating 90</a:t>
            </a:r>
            <a:r>
              <a:rPr lang="en-US" sz="2400" baseline="300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o </a:t>
            </a: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or by using a clamp.</a:t>
            </a:r>
          </a:p>
          <a:p>
            <a:pPr marL="609600" indent="-609600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Insert a 6 or 7 mm internal diameter tracheostomy tube or ETT.</a:t>
            </a:r>
          </a:p>
          <a:p>
            <a:pPr marL="609600" indent="-609600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Inflate the cuff &amp;secure the tube</a:t>
            </a:r>
          </a:p>
          <a:p>
            <a:pPr marL="609600" indent="-609600" eaLnBrk="1" hangingPunct="1">
              <a:buClr>
                <a:srgbClr val="FF0066"/>
              </a:buClr>
              <a:buFont typeface="Wingdings" pitchFamily="2" charset="2"/>
              <a:buChar char="ü"/>
            </a:pPr>
            <a:endParaRPr lang="en-US" sz="240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baseline="300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Provide ventilation via a bag-valve device with the highest available concentration of oxygen.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Allergic Rhinitis - Symptoms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4763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Sensitive to specific allergens, </a:t>
            </a:r>
            <a:r>
              <a:rPr lang="en-US" altLang="zh-TW" sz="1600" dirty="0" err="1" smtClean="0"/>
              <a:t>e.g</a:t>
            </a:r>
            <a:r>
              <a:rPr lang="en-US" altLang="zh-TW" sz="1600" dirty="0" smtClean="0"/>
              <a:t> dust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Pruritus of the nose, eyes, palate, ears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Sneezing &gt; 2 at a time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Watery </a:t>
            </a:r>
            <a:r>
              <a:rPr lang="en-US" altLang="zh-TW" sz="1600" dirty="0" err="1" smtClean="0"/>
              <a:t>rhinorrhoea</a:t>
            </a:r>
            <a:endParaRPr lang="en-US" altLang="zh-TW" sz="1600" dirty="0" smtClean="0"/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Watery eyes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Cough/sneezing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Nasal congestion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err="1" smtClean="0"/>
              <a:t>Coexistant</a:t>
            </a:r>
            <a:r>
              <a:rPr lang="en-US" altLang="zh-TW" sz="1600" dirty="0" smtClean="0"/>
              <a:t> asthma or eczema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Post-nasal drip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err="1" smtClean="0"/>
              <a:t>Dminished</a:t>
            </a:r>
            <a:r>
              <a:rPr lang="en-US" altLang="zh-TW" sz="1600" dirty="0" smtClean="0"/>
              <a:t> quality of life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General fatigue: Any chronic condition, due to low sleep hours. During day, sleepy and drowsy and blackish </a:t>
            </a:r>
            <a:r>
              <a:rPr lang="en-US" altLang="zh-TW" sz="1600" dirty="0" err="1" smtClean="0"/>
              <a:t>disocloration</a:t>
            </a:r>
            <a:r>
              <a:rPr lang="en-US" altLang="zh-TW" sz="1600" dirty="0" smtClean="0"/>
              <a:t> under the eyes.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zh-TW" sz="1600" dirty="0" smtClean="0"/>
              <a:t>Seasonal symptoms</a:t>
            </a:r>
          </a:p>
        </p:txBody>
      </p:sp>
      <p:pic>
        <p:nvPicPr>
          <p:cNvPr id="13316" name="Picture 4" descr="salute 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24500" y="2411413"/>
            <a:ext cx="2533650" cy="2944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EF8F2-B330-45B9-8573-A5FE3292D482}" type="slidenum">
              <a:rPr lang="ar-SA" smtClean="0"/>
              <a:pPr>
                <a:defRPr/>
              </a:pPr>
              <a:t>130</a:t>
            </a:fld>
            <a:endParaRPr lang="en-US"/>
          </a:p>
        </p:txBody>
      </p:sp>
      <p:pic>
        <p:nvPicPr>
          <p:cNvPr id="37892" name="Picture 2" descr="C:\Users\Haloosh\Desktop\C8FFU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Management of epistaxis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>A)first Aid</a:t>
            </a:r>
            <a:r>
              <a:rPr lang="en-US" sz="2400" smtClean="0"/>
              <a:t>  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.seat the pt w/ head flexed forward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.pinch the cartilgenous part of nose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.apply cold compressers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.irregate the nose &amp; clean the clots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.ask the pt to spit &amp; not swallow the bld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.vasoconstrictor for 10 min??!!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69913"/>
            <a:ext cx="8229600" cy="7223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B)Assessment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(HISTORY)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.unilat or bilat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.recurrent or not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.hx of trauma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.medical hx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.drug hx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(EXAMINATION)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.side of bleeding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.site of bleeding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.severity of bleeding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Shock status-tachy cardia+pnea, calmmy sweet,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Oligourea,hypotension,restlessne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3689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C)Control of bleeding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u="sng" smtClean="0"/>
              <a:t>Mild epistaxis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(1)Cauterization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-chemical(silver nitrate,chromic acid crystals)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-electro_cautery(under local or general)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(2)Nasal packing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u="sng" smtClean="0"/>
              <a:t>Severe epistaxis                        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i="1" smtClean="0"/>
              <a:t>Control of bleeding and management of shock should be carried out simultaneously</a:t>
            </a:r>
            <a:r>
              <a:rPr lang="en-US" sz="2000" smtClean="0"/>
              <a:t>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(1)Nasal packing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.ant pack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.post pack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(2)Embolization &amp;angiography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(3)Surgery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-if pack fails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i="1" smtClean="0"/>
              <a:t>#maxillary artery ligation:</a:t>
            </a:r>
            <a:r>
              <a:rPr lang="en-US" sz="2000" smtClean="0"/>
              <a:t>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.bleeding from post part/sphenopalatine a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.remove ant+post wall of maxillary sinus,then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Ligate maxilllary ain pterygo-palatine fossa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i="1" smtClean="0"/>
              <a:t>#ethmoidal artery ligation:</a:t>
            </a:r>
            <a:r>
              <a:rPr lang="en-US" sz="2000" smtClean="0"/>
              <a:t>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.bleeding from superior part/ant&amp;post ethm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.ligation via orbital periosteum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D)Treatment of the underlying cause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400" i="1" u="sng" smtClean="0">
                <a:effectLst/>
              </a:rPr>
              <a:t>Investigations  </a:t>
            </a:r>
            <a:r>
              <a:rPr lang="en-US" sz="4400" smtClean="0"/>
              <a:t>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.co-agulation profile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.CBC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.nose &amp;paranasal sinuses CT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(tumour)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.Bx of tumours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Tumor / benign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u="sng" smtClean="0"/>
              <a:t>Vocal nodules</a:t>
            </a:r>
            <a:r>
              <a:rPr lang="en-US" b="1" smtClean="0"/>
              <a:t> (singer’s nodule, screamer’s nodule)</a:t>
            </a:r>
          </a:p>
          <a:p>
            <a:pPr eaLnBrk="1" hangingPunct="1"/>
            <a:r>
              <a:rPr lang="en-US" smtClean="0">
                <a:cs typeface="Arial" charset="0"/>
              </a:rPr>
              <a:t>localized, benign, </a:t>
            </a:r>
            <a:r>
              <a:rPr lang="en-US" u="sng" smtClean="0">
                <a:cs typeface="Arial" charset="0"/>
              </a:rPr>
              <a:t>superficial</a:t>
            </a:r>
            <a:r>
              <a:rPr lang="en-US" smtClean="0">
                <a:cs typeface="Arial" charset="0"/>
              </a:rPr>
              <a:t> growths on the medial surface of the true vocal folds that are commonly believed the result of </a:t>
            </a:r>
            <a:r>
              <a:rPr lang="en-US" u="sng" smtClean="0">
                <a:cs typeface="Arial" charset="0"/>
              </a:rPr>
              <a:t>phonotrauma</a:t>
            </a:r>
            <a:r>
              <a:rPr lang="en-US" smtClean="0">
                <a:cs typeface="Arial" charset="0"/>
              </a:rPr>
              <a:t>. </a:t>
            </a:r>
          </a:p>
          <a:p>
            <a:pPr eaLnBrk="1" hangingPunct="1"/>
            <a:r>
              <a:rPr lang="en-US" smtClean="0">
                <a:cs typeface="Arial" charset="0"/>
              </a:rPr>
              <a:t>bilateral </a:t>
            </a:r>
            <a:r>
              <a:rPr lang="en-US" smtClean="0"/>
              <a:t>small nodule at vocal margin( common at junction of </a:t>
            </a:r>
            <a:r>
              <a:rPr lang="en-US" u="sng" smtClean="0"/>
              <a:t>anterior 1/3 and posterior 2/3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Vocal nodules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Decreased closure:  </a:t>
            </a:r>
            <a:r>
              <a:rPr lang="en-US" u="sng" smtClean="0"/>
              <a:t>hourglass-shape glottal closure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Chronic hoarseness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Treatment : rest, consult speech therapist , microscopic laser excision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228600" y="1143000"/>
            <a:ext cx="89154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Nodules are most often observed in women aged 20-50 years, but they are also found commonly in children (more frequently in boys than in girls) who are prone to excessive shouting or screaming.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Vocal nodules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VF Les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715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History – Present illness, past medical history, family history, environmental history and impact on quality of life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Physical Examination – Nose, Eyes, Ears, Lungs and Skin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Nasal exam with endoscope – edematous IT (hypertrophied and edematous lower turbinate), polyps , pale mucosa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800" dirty="0"/>
              <a:t>(posterior </a:t>
            </a:r>
            <a:r>
              <a:rPr lang="en-US" altLang="zh-TW" sz="2800" dirty="0" err="1"/>
              <a:t>rhinoscopy</a:t>
            </a:r>
            <a:r>
              <a:rPr lang="en-US" altLang="zh-TW" sz="2800" dirty="0"/>
              <a:t>: using … rigid endoscopy see both </a:t>
            </a:r>
            <a:r>
              <a:rPr lang="en-US" altLang="zh-TW" sz="2800" dirty="0" err="1"/>
              <a:t>anterio</a:t>
            </a:r>
            <a:r>
              <a:rPr lang="en-US" altLang="zh-TW" sz="2800" dirty="0"/>
              <a:t> r and post)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Vocal nodules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7891" name="Picture 1027" descr="Nodu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38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028" descr="Vocal_Nodules_2_Labe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581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Tumor / benign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/>
              <a:t>Vocal polyp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cs typeface="Arial" charset="0"/>
              </a:rPr>
              <a:t>Generally are unilateral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Smooth, soft, translucent mass at True VC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cs typeface="Arial" charset="0"/>
              </a:rPr>
              <a:t>Result from </a:t>
            </a:r>
            <a:r>
              <a:rPr lang="en-US" dirty="0" err="1" smtClean="0">
                <a:cs typeface="Arial" charset="0"/>
              </a:rPr>
              <a:t>phonotrauma</a:t>
            </a:r>
            <a:r>
              <a:rPr lang="en-US" dirty="0" smtClean="0">
                <a:cs typeface="Arial" charset="0"/>
              </a:rPr>
              <a:t> or</a:t>
            </a:r>
            <a:r>
              <a:rPr lang="en-US" dirty="0" smtClean="0"/>
              <a:t> inhaled irritant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cs typeface="Arial" charset="0"/>
              </a:rPr>
              <a:t>Broad spectrum of appearances,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cs typeface="Arial" charset="0"/>
              </a:rPr>
              <a:t>Hemorrhagic or edematous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err="1" smtClean="0">
                <a:cs typeface="Arial" charset="0"/>
              </a:rPr>
              <a:t>Pedunculated</a:t>
            </a:r>
            <a:r>
              <a:rPr lang="en-US" dirty="0" smtClean="0">
                <a:cs typeface="Arial" charset="0"/>
              </a:rPr>
              <a:t> or sessile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cs typeface="Arial" charset="0"/>
              </a:rPr>
              <a:t>Gelatinous or </a:t>
            </a:r>
            <a:r>
              <a:rPr lang="en-US" dirty="0" err="1" smtClean="0">
                <a:cs typeface="Arial" charset="0"/>
              </a:rPr>
              <a:t>hyalinized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Commonly found in the middle portion of the </a:t>
            </a:r>
            <a:r>
              <a:rPr lang="en-US" dirty="0" err="1" smtClean="0"/>
              <a:t>musculo</a:t>
            </a:r>
            <a:r>
              <a:rPr lang="en-US" dirty="0" smtClean="0"/>
              <a:t>-membranous region in the free edge of the vocal 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Vocal polyp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Size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Small: 0-3mm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Medium: 3-6mm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Large: &gt;6mm</a:t>
            </a:r>
            <a:endParaRPr lang="en-US" dirty="0" smtClean="0">
              <a:cs typeface="Arial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Overlying epithelium is usually normal and can be preserved to some extent</a:t>
            </a:r>
            <a:r>
              <a:rPr lang="en-US" dirty="0" smtClean="0">
                <a:cs typeface="Arial" charset="0"/>
              </a:rPr>
              <a:t>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Treatment : - microscopic surgical excision, </a:t>
            </a:r>
            <a:r>
              <a:rPr lang="en-US" dirty="0" err="1" smtClean="0"/>
              <a:t>Microspot</a:t>
            </a:r>
            <a:r>
              <a:rPr lang="en-US" dirty="0" smtClean="0"/>
              <a:t> CO2 laser for large polyps</a:t>
            </a:r>
            <a:endParaRPr lang="en-US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consult speech therapist (pre and post operation)</a:t>
            </a: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Vocal polyp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1911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tvc-pol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0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tvc-polyp-angiomato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175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Tumor / benign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u="sng" dirty="0" smtClean="0"/>
              <a:t>Vocal cysts:</a:t>
            </a:r>
          </a:p>
          <a:p>
            <a:pPr eaLnBrk="1" hangingPunct="1"/>
            <a:r>
              <a:rPr lang="en-US" dirty="0" smtClean="0"/>
              <a:t>The proliferation of the basement membrane zone in the mucosa in response to injury.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Vocal cord cysts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5059" name="Picture 4" descr="tvc-cyst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1050"/>
            <a:ext cx="5843588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Vocal cord cysts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May cause </a:t>
            </a:r>
            <a:r>
              <a:rPr lang="en-US" u="sng" smtClean="0"/>
              <a:t>reactive lesion </a:t>
            </a:r>
            <a:r>
              <a:rPr lang="en-US" smtClean="0"/>
              <a:t>on contralateral VF</a:t>
            </a:r>
          </a:p>
          <a:p>
            <a:pPr eaLnBrk="1" hangingPunct="1"/>
            <a:endParaRPr lang="en-US" smtClean="0"/>
          </a:p>
        </p:txBody>
      </p:sp>
      <p:pic>
        <p:nvPicPr>
          <p:cNvPr id="46084" name="Picture 5" descr="Reactive Vocal Fold Le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16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609600"/>
            <a:ext cx="8001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Polyp                            Cyst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47108" name="Picture 5" descr="Vocal Fold Pol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6576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Vocal Fold C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8481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alergic_rhinitis_15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4572000" cy="3429000"/>
          </a:xfrm>
          <a:noFill/>
        </p:spPr>
      </p:pic>
      <p:pic>
        <p:nvPicPr>
          <p:cNvPr id="16387" name="Picture 11" descr="Chronic_Allergic_Rhinitis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4379913"/>
          </a:xfrm>
          <a:noFill/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0" y="4437063"/>
            <a:ext cx="46434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Ant </a:t>
            </a:r>
            <a:r>
              <a:rPr lang="en-US" sz="1400" dirty="0" err="1"/>
              <a:t>rhionscopic</a:t>
            </a:r>
            <a:r>
              <a:rPr lang="en-US" sz="1400" dirty="0"/>
              <a:t> view. </a:t>
            </a: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Know </a:t>
            </a:r>
            <a:r>
              <a:rPr lang="en-US" sz="1400" dirty="0"/>
              <a:t>the diagnosis and </a:t>
            </a:r>
            <a:r>
              <a:rPr lang="en-US" sz="1400" dirty="0" err="1"/>
              <a:t>mangemeen</a:t>
            </a:r>
            <a:r>
              <a:rPr lang="en-US" sz="1400" dirty="0"/>
              <a:t>. </a:t>
            </a: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Image </a:t>
            </a:r>
            <a:r>
              <a:rPr lang="en-US" sz="1400" dirty="0"/>
              <a:t>on the left is typical of allergy</a:t>
            </a:r>
            <a:r>
              <a:rPr lang="en-US" sz="1400" dirty="0" smtClean="0"/>
              <a:t>.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1: pale mucosa, </a:t>
            </a:r>
            <a:r>
              <a:rPr lang="en-US" sz="1400" dirty="0" err="1"/>
              <a:t>hypertropied</a:t>
            </a:r>
            <a:r>
              <a:rPr lang="en-US" sz="1400" dirty="0"/>
              <a:t> turbinates, and </a:t>
            </a:r>
            <a:r>
              <a:rPr lang="en-US" sz="1400" dirty="0" smtClean="0"/>
              <a:t>streaks of </a:t>
            </a:r>
            <a:r>
              <a:rPr lang="en-US" sz="1400" dirty="0"/>
              <a:t>watery </a:t>
            </a:r>
            <a:r>
              <a:rPr lang="en-US" sz="1400" dirty="0" smtClean="0"/>
              <a:t>secretions.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2: Hyperemic mucosa, and similar to image 1, hypertrophied turbinate and streaks of watery </a:t>
            </a:r>
            <a:r>
              <a:rPr lang="en-US" sz="1400" dirty="0"/>
              <a:t>secretion.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err="1"/>
              <a:t>Whicn</a:t>
            </a:r>
            <a:r>
              <a:rPr lang="en-US" sz="1400" dirty="0"/>
              <a:t> </a:t>
            </a:r>
            <a:r>
              <a:rPr lang="en-US" sz="1400" dirty="0" smtClean="0"/>
              <a:t>nostril are these photos of?  </a:t>
            </a:r>
            <a:br>
              <a:rPr lang="en-US" sz="1400" dirty="0" smtClean="0"/>
            </a:br>
            <a:r>
              <a:rPr lang="en-US" sz="1400" dirty="0" smtClean="0"/>
              <a:t>Left </a:t>
            </a:r>
            <a:r>
              <a:rPr lang="en-US" sz="1400" dirty="0"/>
              <a:t>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Vocal fold cysts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209800"/>
            <a:ext cx="3814763" cy="3021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Vocal fold cysts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Subepidermal epithelial-lineds sacs within lamina propria</a:t>
            </a:r>
          </a:p>
          <a:p>
            <a:r>
              <a:rPr lang="en-US" smtClean="0"/>
              <a:t>Mucus retention cysts</a:t>
            </a:r>
          </a:p>
          <a:p>
            <a:r>
              <a:rPr lang="en-US" smtClean="0"/>
              <a:t>Epidermoid cysts congenital cell rests in the subepithelium of 4th and 6th branchial arch or healing injured mucosa burying epithelium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Vocal fold cysts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/>
              <a:t>Ruptured cyst may result in LP scarring or in a sulcus</a:t>
            </a:r>
          </a:p>
          <a:p>
            <a:r>
              <a:rPr lang="en-US" dirty="0" smtClean="0"/>
              <a:t>May cause </a:t>
            </a:r>
            <a:r>
              <a:rPr lang="en-US" dirty="0" smtClean="0">
                <a:solidFill>
                  <a:srgbClr val="CC3300"/>
                </a:solidFill>
              </a:rPr>
              <a:t>reactive lesion</a:t>
            </a:r>
            <a:r>
              <a:rPr lang="en-US" dirty="0" smtClean="0"/>
              <a:t> on contralateral VF</a:t>
            </a:r>
          </a:p>
          <a:p>
            <a:r>
              <a:rPr lang="en-US" dirty="0" smtClean="0"/>
              <a:t>Size may vary with menstrual cycle</a:t>
            </a:r>
          </a:p>
          <a:p>
            <a:pPr lvl="1"/>
            <a:r>
              <a:rPr lang="en-US" dirty="0" smtClean="0"/>
              <a:t>Caution when operating on premenstrual females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Treatment of cysts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Does not resolve with conservative management</a:t>
            </a:r>
          </a:p>
          <a:p>
            <a:r>
              <a:rPr lang="en-US" smtClean="0"/>
              <a:t>Surgery</a:t>
            </a:r>
          </a:p>
          <a:p>
            <a:pPr lvl="1"/>
            <a:r>
              <a:rPr lang="en-US" smtClean="0"/>
              <a:t>Dissection in submucosal plane with complete cyst removal</a:t>
            </a:r>
          </a:p>
          <a:p>
            <a:pPr lvl="1"/>
            <a:r>
              <a:rPr lang="en-US" smtClean="0"/>
              <a:t>Prolonged mucosal wave recovery </a:t>
            </a:r>
          </a:p>
          <a:p>
            <a:pPr lvl="1"/>
            <a:r>
              <a:rPr lang="en-US" i="1" smtClean="0"/>
              <a:t>Discuss risks with 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i="1"/>
              <a:t>Reactive Lesions</a:t>
            </a:r>
          </a:p>
        </p:txBody>
      </p:sp>
      <p:pic>
        <p:nvPicPr>
          <p:cNvPr id="5222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133600"/>
            <a:ext cx="4171950" cy="3354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Reactive lesions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/>
              <a:t>Reaction to unilateral VF lesion</a:t>
            </a:r>
          </a:p>
          <a:p>
            <a:r>
              <a:rPr lang="en-US" dirty="0" smtClean="0"/>
              <a:t>Contralateral VF reactive callus with epithelial hyperplasia</a:t>
            </a:r>
          </a:p>
          <a:p>
            <a:r>
              <a:rPr lang="en-US" dirty="0" smtClean="0"/>
              <a:t>Bilateral like nodules</a:t>
            </a:r>
          </a:p>
          <a:p>
            <a:r>
              <a:rPr lang="en-US" dirty="0" smtClean="0"/>
              <a:t>Strobe: asymmetry not seen in nodules</a:t>
            </a:r>
          </a:p>
          <a:p>
            <a:r>
              <a:rPr lang="en-US" dirty="0" smtClean="0"/>
              <a:t>Tx: treatment of primary lesion, may resolve with conservative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Before and After</a:t>
            </a:r>
          </a:p>
        </p:txBody>
      </p:sp>
      <p:pic>
        <p:nvPicPr>
          <p:cNvPr id="5427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133600"/>
            <a:ext cx="3067050" cy="2465388"/>
          </a:xfrm>
          <a:noFill/>
        </p:spPr>
      </p:pic>
      <p:pic>
        <p:nvPicPr>
          <p:cNvPr id="5427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133600"/>
            <a:ext cx="3049588" cy="2484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Intracordal Scarring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Scarring in </a:t>
            </a:r>
            <a:r>
              <a:rPr lang="en-US" sz="2800" dirty="0" err="1" smtClean="0"/>
              <a:t>Reinke</a:t>
            </a:r>
            <a:r>
              <a:rPr lang="en-US" sz="2800" dirty="0" smtClean="0"/>
              <a:t> space after repeated inflammation, trauma or vocal hemorrhage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Subepithelial scar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Disorganized collagen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Distinguish from epithelial scarring or vocal sulcus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VF appears stiff, white or opaque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Hoarseness, vocal fatigue, breathiness, loss of projection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Sulcus Vocalis</a:t>
            </a:r>
          </a:p>
        </p:txBody>
      </p:sp>
      <p:pic>
        <p:nvPicPr>
          <p:cNvPr id="56323" name="Picture 9" descr="sul_vocal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438400"/>
            <a:ext cx="3714750" cy="2514600"/>
          </a:xfrm>
        </p:spPr>
      </p:pic>
      <p:pic>
        <p:nvPicPr>
          <p:cNvPr id="5632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05000"/>
            <a:ext cx="3327400" cy="350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Causes of </a:t>
            </a:r>
            <a:r>
              <a:rPr lang="en-US" dirty="0" err="1"/>
              <a:t>Intracordal</a:t>
            </a:r>
            <a:r>
              <a:rPr lang="en-US" dirty="0"/>
              <a:t> scarring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Cysts predispose to scar formation (ruptured, </a:t>
            </a:r>
            <a:r>
              <a:rPr lang="en-US" sz="2400" dirty="0" err="1" smtClean="0"/>
              <a:t>epidermoid</a:t>
            </a:r>
            <a:r>
              <a:rPr lang="en-US" sz="2400" dirty="0" smtClean="0"/>
              <a:t> origin)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Trauma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Vocal fold surgery involving lamina </a:t>
            </a:r>
            <a:r>
              <a:rPr lang="en-US" sz="2000" dirty="0" err="1" smtClean="0"/>
              <a:t>propria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Repeated epithelial procedures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Biopsy, stripping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Inhalational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Intubation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CO2 laser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Radiation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Rheumatologic disease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Investigations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zh-TW" sz="2000" b="1" u="sng" dirty="0" smtClean="0"/>
              <a:t>When to do? If not responding to TT after diagnosis</a:t>
            </a:r>
            <a:endParaRPr lang="en-US" altLang="zh-TW" sz="2000" dirty="0" smtClean="0"/>
          </a:p>
          <a:p>
            <a:pPr eaLnBrk="1" hangingPunct="1"/>
            <a:r>
              <a:rPr lang="en-US" altLang="zh-TW" sz="2000" dirty="0" smtClean="0"/>
              <a:t>Blood test : IgE, eosinophilia</a:t>
            </a:r>
          </a:p>
          <a:p>
            <a:pPr eaLnBrk="1" hangingPunct="1"/>
            <a:r>
              <a:rPr lang="en-US" altLang="zh-TW" sz="2000" dirty="0" smtClean="0"/>
              <a:t>Nasal biopsy for differential dx: If you think of tumor! Take sample, eg, of polyp. </a:t>
            </a:r>
          </a:p>
          <a:p>
            <a:pPr eaLnBrk="1" hangingPunct="1"/>
            <a:r>
              <a:rPr lang="en-US" altLang="zh-TW" sz="2000" dirty="0" smtClean="0"/>
              <a:t>Skin test</a:t>
            </a:r>
          </a:p>
          <a:p>
            <a:pPr eaLnBrk="1" hangingPunct="1"/>
            <a:r>
              <a:rPr lang="en-US" altLang="zh-TW" sz="2000" dirty="0" smtClean="0"/>
              <a:t>RAST (radio-</a:t>
            </a:r>
            <a:r>
              <a:rPr lang="en-US" altLang="zh-TW" sz="2000" dirty="0" err="1" smtClean="0"/>
              <a:t>allergosorbent</a:t>
            </a:r>
            <a:r>
              <a:rPr lang="en-US" altLang="zh-TW" sz="2000" dirty="0" smtClean="0"/>
              <a:t> test) : You must to know to what is the patient </a:t>
            </a:r>
            <a:r>
              <a:rPr lang="en-US" altLang="zh-TW" sz="2000" dirty="0" err="1" smtClean="0"/>
              <a:t>allergeic</a:t>
            </a:r>
            <a:r>
              <a:rPr lang="en-US" altLang="zh-TW" sz="2000" dirty="0" smtClean="0"/>
              <a:t> to and then you can do </a:t>
            </a:r>
            <a:r>
              <a:rPr lang="en-US" altLang="zh-TW" sz="2000" dirty="0" err="1" smtClean="0"/>
              <a:t>desensitizatinon</a:t>
            </a:r>
            <a:r>
              <a:rPr lang="en-US" altLang="zh-TW" sz="2000" dirty="0" smtClean="0"/>
              <a:t> to that specific allergen.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Treatment of vocal scar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Microflap to remove cyst elements and adynamic fibrous components</a:t>
            </a:r>
          </a:p>
          <a:p>
            <a:r>
              <a:rPr lang="en-US" smtClean="0"/>
              <a:t>Medialization thyroplasty for glottic gaps</a:t>
            </a:r>
          </a:p>
          <a:p>
            <a:r>
              <a:rPr lang="en-US" smtClean="0"/>
              <a:t>Replacement soft tissue (Fillers)</a:t>
            </a:r>
          </a:p>
          <a:p>
            <a:pPr lvl="1"/>
            <a:r>
              <a:rPr lang="en-US" smtClean="0"/>
              <a:t>Collagen</a:t>
            </a:r>
          </a:p>
          <a:p>
            <a:pPr lvl="1"/>
            <a:r>
              <a:rPr lang="en-US" smtClean="0"/>
              <a:t>Fat</a:t>
            </a:r>
          </a:p>
          <a:p>
            <a:pPr lvl="1"/>
            <a:r>
              <a:rPr lang="en-US" smtClean="0"/>
              <a:t>Hyaluronic acid</a:t>
            </a:r>
          </a:p>
          <a:p>
            <a:pPr lvl="1">
              <a:buFont typeface="Tahoma" pitchFamily="34" charset="0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Tumor / benign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u="sng" dirty="0" smtClean="0"/>
              <a:t>Papillomatosis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900" b="1" u="sng" dirty="0" smtClean="0"/>
              <a:t>Wart-like growths </a:t>
            </a:r>
            <a:r>
              <a:rPr lang="en-US" sz="2900" dirty="0" smtClean="0"/>
              <a:t>on the larynx thought to be caused by a viral infection ( </a:t>
            </a:r>
            <a:r>
              <a:rPr lang="en-US" sz="2900" dirty="0" err="1" smtClean="0"/>
              <a:t>papillomavirus</a:t>
            </a:r>
            <a:r>
              <a:rPr lang="en-US" sz="2900" dirty="0" smtClean="0"/>
              <a:t> 6 and 11 )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900" dirty="0" smtClean="0"/>
              <a:t>Common of laryngeal benign tumor, progressive hoarseness, </a:t>
            </a:r>
            <a:r>
              <a:rPr lang="en-US" sz="2900" dirty="0" err="1" smtClean="0"/>
              <a:t>dyspnea</a:t>
            </a:r>
            <a:endParaRPr lang="en-US" sz="29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9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900" dirty="0" err="1" smtClean="0"/>
              <a:t>Patholotgical</a:t>
            </a:r>
            <a:r>
              <a:rPr lang="en-US" sz="2900" dirty="0" smtClean="0"/>
              <a:t> : projection of </a:t>
            </a:r>
            <a:r>
              <a:rPr lang="en-US" sz="2900" dirty="0" err="1" smtClean="0"/>
              <a:t>squamous</a:t>
            </a:r>
            <a:r>
              <a:rPr lang="en-US" sz="2900" dirty="0" smtClean="0"/>
              <a:t> </a:t>
            </a:r>
            <a:r>
              <a:rPr lang="en-US" sz="2900" dirty="0" err="1" smtClean="0"/>
              <a:t>epithilium</a:t>
            </a:r>
            <a:r>
              <a:rPr lang="en-US" sz="2900" dirty="0" smtClean="0"/>
              <a:t> into connective tissue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900" dirty="0" smtClean="0"/>
              <a:t>Treatment : 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900" dirty="0" smtClean="0"/>
              <a:t>CO2 laser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900" dirty="0" err="1" smtClean="0"/>
              <a:t>Cryotherapy</a:t>
            </a:r>
            <a:endParaRPr lang="en-US" sz="2900" dirty="0" smtClean="0"/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900" dirty="0" smtClean="0"/>
              <a:t>Radiation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900" dirty="0" smtClean="0"/>
              <a:t>Interferon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Papillomatosis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0419" name="Picture 9" descr="laryng_pap1_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095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tvc-papillo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397125"/>
            <a:ext cx="481965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Varices</a:t>
            </a:r>
            <a:r>
              <a:rPr lang="en-US" dirty="0" smtClean="0"/>
              <a:t> and </a:t>
            </a:r>
            <a:r>
              <a:rPr lang="en-US" dirty="0" err="1" smtClean="0"/>
              <a:t>Ectasias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Result from microvascular trauma in SLP.</a:t>
            </a:r>
          </a:p>
          <a:p>
            <a:r>
              <a:rPr lang="en-US" smtClean="0"/>
              <a:t>Most commonly found at </a:t>
            </a:r>
            <a:r>
              <a:rPr lang="en-US" b="1" smtClean="0"/>
              <a:t>middle musculo-membranous</a:t>
            </a:r>
            <a:r>
              <a:rPr lang="en-US" smtClean="0"/>
              <a:t> vocal fold</a:t>
            </a:r>
          </a:p>
          <a:p>
            <a:pPr lvl="1"/>
            <a:r>
              <a:rPr lang="en-US" smtClean="0"/>
              <a:t>Believed to result from deceleration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Varices and Ectasias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Treatment</a:t>
            </a:r>
          </a:p>
          <a:p>
            <a:pPr lvl="1"/>
            <a:r>
              <a:rPr lang="en-US" smtClean="0"/>
              <a:t>Cold instruments: epithelial cordotomy followed by vascular lesion removal</a:t>
            </a:r>
          </a:p>
          <a:p>
            <a:pPr lvl="2"/>
            <a:r>
              <a:rPr lang="en-US" smtClean="0"/>
              <a:t>No post-op deterioration of vocal function or mucosal wave flexibility</a:t>
            </a:r>
          </a:p>
          <a:p>
            <a:pPr lvl="1"/>
            <a:r>
              <a:rPr lang="en-US" smtClean="0"/>
              <a:t>Microspot CO2 laser ablation</a:t>
            </a:r>
          </a:p>
          <a:p>
            <a:pPr lvl="2"/>
            <a:r>
              <a:rPr lang="en-US" smtClean="0"/>
              <a:t>Heals more slowly</a:t>
            </a:r>
          </a:p>
          <a:p>
            <a:pPr lvl="2"/>
            <a:r>
              <a:rPr lang="en-US" smtClean="0"/>
              <a:t>Potential for epithelial stiffness</a:t>
            </a:r>
          </a:p>
          <a:p>
            <a:pPr lvl="2"/>
            <a:endParaRPr lang="en-US" smtClean="0"/>
          </a:p>
          <a:p>
            <a:pPr lvl="2"/>
            <a:r>
              <a:rPr lang="en-US" smtClean="0">
                <a:solidFill>
                  <a:schemeClr val="accent1"/>
                </a:solidFill>
              </a:rPr>
              <a:t>(all laryngeal surgery done under microscope)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Varices and Ectasias</a:t>
            </a:r>
          </a:p>
        </p:txBody>
      </p:sp>
      <p:pic>
        <p:nvPicPr>
          <p:cNvPr id="64515" name="Picture 5" descr="vf_nodul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4700" y="2189163"/>
            <a:ext cx="5465763" cy="3754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Tumor / benign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err="1" smtClean="0"/>
              <a:t>Granulomas</a:t>
            </a:r>
            <a:endParaRPr lang="en-US" b="1" u="sng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Hypertrophic inflammatory reaction due to traumatic mucosal disruption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may also be caused from intubations during anesthesia or from vocal trauma (typically speaking at too low a pitch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typically located over the vocal process of the </a:t>
            </a:r>
            <a:r>
              <a:rPr lang="en-US" dirty="0" err="1" smtClean="0"/>
              <a:t>arytenoid</a:t>
            </a:r>
            <a:r>
              <a:rPr lang="en-US" dirty="0" smtClean="0"/>
              <a:t> cartilage.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Usually </a:t>
            </a:r>
            <a:r>
              <a:rPr lang="en-US" dirty="0" err="1" smtClean="0"/>
              <a:t>exophytic</a:t>
            </a:r>
            <a:r>
              <a:rPr lang="en-US" dirty="0" smtClean="0"/>
              <a:t> with narrow base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Granulomas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tvc-granuloma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635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Granulomas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Treatment</a:t>
            </a:r>
          </a:p>
          <a:p>
            <a:pPr lvl="1"/>
            <a:r>
              <a:rPr lang="en-US" smtClean="0"/>
              <a:t>Vocal therapy including </a:t>
            </a:r>
            <a:r>
              <a:rPr lang="en-US" b="1" smtClean="0"/>
              <a:t>antireflux</a:t>
            </a:r>
            <a:r>
              <a:rPr lang="en-US" smtClean="0"/>
              <a:t> management</a:t>
            </a:r>
          </a:p>
          <a:p>
            <a:pPr lvl="1"/>
            <a:r>
              <a:rPr lang="en-US" smtClean="0"/>
              <a:t>Surgical resection</a:t>
            </a:r>
          </a:p>
          <a:p>
            <a:pPr lvl="2"/>
            <a:r>
              <a:rPr lang="en-US" smtClean="0"/>
              <a:t>conservative management has failed </a:t>
            </a:r>
          </a:p>
          <a:p>
            <a:pPr lvl="2"/>
            <a:r>
              <a:rPr lang="en-US" smtClean="0"/>
              <a:t>concern of a neoplastic process</a:t>
            </a:r>
          </a:p>
          <a:p>
            <a:pPr lvl="2"/>
            <a:r>
              <a:rPr lang="en-US" smtClean="0"/>
              <a:t>airway compromise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Treatment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486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Avoidance of allergen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Normal Saline douching: Just to clean nasal cavity from the secretion. Helpful to prevent stasis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Granulomas</a:t>
            </a:r>
          </a:p>
        </p:txBody>
      </p:sp>
      <p:pic>
        <p:nvPicPr>
          <p:cNvPr id="68611" name="Picture 4" descr="tvc-granuloma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850" y="2147888"/>
            <a:ext cx="5657850" cy="3792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Granulomas</a:t>
            </a:r>
          </a:p>
        </p:txBody>
      </p:sp>
      <p:pic>
        <p:nvPicPr>
          <p:cNvPr id="69635" name="Picture 4" descr="tvc-granuloma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4550" y="1981200"/>
            <a:ext cx="5703888" cy="3824288"/>
          </a:xfrm>
        </p:spPr>
      </p:pic>
      <p:sp>
        <p:nvSpPr>
          <p:cNvPr id="69636" name="Oval 5"/>
          <p:cNvSpPr>
            <a:spLocks noChangeArrowheads="1"/>
          </p:cNvSpPr>
          <p:nvPr/>
        </p:nvSpPr>
        <p:spPr bwMode="auto">
          <a:xfrm>
            <a:off x="4648200" y="4267200"/>
            <a:ext cx="838200" cy="6858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Granulomas</a:t>
            </a:r>
          </a:p>
        </p:txBody>
      </p:sp>
      <p:pic>
        <p:nvPicPr>
          <p:cNvPr id="70659" name="Picture 4" descr="tvc-granulom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850" y="1981200"/>
            <a:ext cx="5703888" cy="3824288"/>
          </a:xfrm>
        </p:spPr>
      </p:pic>
      <p:sp>
        <p:nvSpPr>
          <p:cNvPr id="70660" name="Oval 6"/>
          <p:cNvSpPr>
            <a:spLocks noChangeArrowheads="1"/>
          </p:cNvSpPr>
          <p:nvPr/>
        </p:nvSpPr>
        <p:spPr bwMode="auto">
          <a:xfrm>
            <a:off x="5715000" y="2819400"/>
            <a:ext cx="1295400" cy="10668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Tumor / benign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err="1" smtClean="0"/>
              <a:t>Polypoid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Corditis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Reinke’s</a:t>
            </a:r>
            <a:r>
              <a:rPr lang="en-US" b="1" u="sng" dirty="0" smtClean="0"/>
              <a:t> Edema 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Proliferation of superficial lamina </a:t>
            </a:r>
            <a:r>
              <a:rPr lang="en-US" dirty="0" err="1" smtClean="0"/>
              <a:t>propria</a:t>
            </a: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Diffuse </a:t>
            </a:r>
            <a:r>
              <a:rPr lang="en-US" dirty="0" err="1" smtClean="0"/>
              <a:t>polyposis</a:t>
            </a:r>
            <a:r>
              <a:rPr lang="en-US" dirty="0" smtClean="0"/>
              <a:t> (bilateral but asymmetric volume 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Female more common than male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Multifactorial cause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b="1" u="sng" dirty="0" smtClean="0"/>
              <a:t>Smoking</a:t>
            </a:r>
            <a:r>
              <a:rPr lang="en-US" dirty="0" smtClean="0"/>
              <a:t> ( smokers polyps )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Vocal </a:t>
            </a:r>
            <a:r>
              <a:rPr lang="en-US" dirty="0" err="1" smtClean="0"/>
              <a:t>hyperfunction</a:t>
            </a: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Polypoid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Corditis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Reinke’s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Edema 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Treatment</a:t>
            </a:r>
          </a:p>
          <a:p>
            <a:pPr lvl="1" eaLnBrk="1" hangingPunct="1"/>
            <a:r>
              <a:rPr lang="en-US" sz="2400" smtClean="0"/>
              <a:t>Smoking cessation</a:t>
            </a:r>
          </a:p>
          <a:p>
            <a:pPr lvl="1" eaLnBrk="1" hangingPunct="1"/>
            <a:r>
              <a:rPr lang="en-US" sz="2400" smtClean="0"/>
              <a:t>Antireflux medication</a:t>
            </a:r>
          </a:p>
          <a:p>
            <a:pPr lvl="1" eaLnBrk="1" hangingPunct="1"/>
            <a:r>
              <a:rPr lang="en-US" sz="2400" smtClean="0"/>
              <a:t>Preoperative vocal therapy</a:t>
            </a:r>
          </a:p>
          <a:p>
            <a:pPr lvl="1" eaLnBrk="1" hangingPunct="1"/>
            <a:r>
              <a:rPr lang="en-US" sz="2400" smtClean="0"/>
              <a:t>Surgery</a:t>
            </a:r>
          </a:p>
          <a:p>
            <a:pPr lvl="2" eaLnBrk="1" hangingPunct="1"/>
            <a:r>
              <a:rPr lang="en-US" sz="2000" smtClean="0"/>
              <a:t>Epithelial microflap elevation with SLP contouring and reduction using either cold instruments, Microspot CO2 laser, or both</a:t>
            </a:r>
          </a:p>
          <a:p>
            <a:pPr lvl="2" eaLnBrk="1" hangingPunct="1"/>
            <a:r>
              <a:rPr lang="en-US" sz="2000" smtClean="0"/>
              <a:t>Vocal ligament should never be visualized</a:t>
            </a:r>
          </a:p>
          <a:p>
            <a:pPr lvl="2" eaLnBrk="1" hangingPunct="1"/>
            <a:r>
              <a:rPr lang="en-US" sz="2000" smtClean="0"/>
              <a:t>Both vocal folds can be treated in one procedure if flap is elevated on superior surface of vocal fold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Polypoid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Corditis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Reinke’s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Edema 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2" name="Picture 4" descr="tvc-reinkes-ed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913438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Polypoid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Corditis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Reinke’s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Edema 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55453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Leukoplakia</a:t>
            </a:r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438400"/>
            <a:ext cx="7126288" cy="2816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/>
              <a:t>Leukoplakia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Spectrum of change in epithelium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Hyperkeratosis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Dysplasia (mild, moderate)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CIS/ severe dysplasia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Pattern of growth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Superficial, broad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Verrucous, exophytic with surrounding erythema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Appearance does not correlate with degree of dysplasia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8% to 14% rate of malignant transformation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Treatments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CO2 laser</a:t>
            </a:r>
          </a:p>
          <a:p>
            <a:r>
              <a:rPr lang="en-US" smtClean="0"/>
              <a:t>microflap excision</a:t>
            </a:r>
          </a:p>
          <a:p>
            <a:r>
              <a:rPr lang="en-US" smtClean="0"/>
              <a:t>Preservation of normal mucosal wave for mild dysplasia</a:t>
            </a:r>
            <a:r>
              <a:rPr lang="en-US" sz="2800" smtClean="0"/>
              <a:t> </a:t>
            </a:r>
          </a:p>
          <a:p>
            <a:r>
              <a:rPr lang="en-US" smtClean="0"/>
              <a:t>More aggressive  excision with increasing dysplasia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Treatment-Topical</a:t>
            </a:r>
            <a:endParaRPr lang="zh-TW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zh-TW" sz="1800" b="1" u="sng" dirty="0" smtClean="0"/>
              <a:t>Vasoconstrictors nasal drops: </a:t>
            </a:r>
            <a:r>
              <a:rPr lang="en-US" altLang="zh-TW" sz="1600" dirty="0" err="1" smtClean="0"/>
              <a:t>Oxymetaxoline</a:t>
            </a:r>
            <a:r>
              <a:rPr lang="en-US" altLang="zh-TW" sz="1800" dirty="0" smtClean="0"/>
              <a:t> ( for short duration, not more than 2 weeks) You can repeat it but not for long duration because it will cause </a:t>
            </a:r>
            <a:r>
              <a:rPr lang="en-US" altLang="zh-TW" sz="1800" dirty="0" err="1" smtClean="0"/>
              <a:t>anotehr</a:t>
            </a:r>
            <a:r>
              <a:rPr lang="en-US" altLang="zh-TW" sz="1800" dirty="0" smtClean="0"/>
              <a:t> entity)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zh-TW" sz="1800" b="1" u="sng" dirty="0" smtClean="0"/>
              <a:t>Steroids nasal spray: </a:t>
            </a:r>
            <a:r>
              <a:rPr lang="en-US" altLang="zh-TW" sz="1600" dirty="0" err="1" smtClean="0"/>
              <a:t>Beclomethasone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flixonase</a:t>
            </a:r>
            <a:r>
              <a:rPr lang="en-US" altLang="zh-TW" sz="1600" dirty="0" smtClean="0"/>
              <a:t>, </a:t>
            </a:r>
            <a:r>
              <a:rPr lang="en-US" altLang="zh-TW" sz="1600" dirty="0" err="1"/>
              <a:t>n</a:t>
            </a:r>
            <a:r>
              <a:rPr lang="en-US" altLang="zh-TW" sz="1600" dirty="0" err="1" smtClean="0"/>
              <a:t>asonex</a:t>
            </a:r>
            <a:endParaRPr lang="en-US" altLang="zh-TW" sz="16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zh-TW" sz="16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zh-TW" sz="1600" b="1" u="sng" dirty="0" smtClean="0"/>
              <a:t>Sodium </a:t>
            </a:r>
            <a:r>
              <a:rPr lang="en-US" altLang="zh-TW" sz="1600" b="1" u="sng" dirty="0" err="1" smtClean="0"/>
              <a:t>cromoglycate</a:t>
            </a:r>
            <a:r>
              <a:rPr lang="en-US" altLang="zh-TW" sz="1600" b="1" u="sng" dirty="0" smtClean="0"/>
              <a:t> (prophylactic nasal spray) mast-cell stabilizer:</a:t>
            </a:r>
            <a:r>
              <a:rPr lang="en-US" altLang="zh-TW" sz="1600" dirty="0" smtClean="0"/>
              <a:t> before start of symptoms (prophylactic)</a:t>
            </a:r>
            <a:endParaRPr lang="en-US" altLang="zh-TW" sz="1400" dirty="0" smtClean="0"/>
          </a:p>
          <a:p>
            <a:pPr marL="0" indent="0" eaLnBrk="1" hangingPunct="1">
              <a:buNone/>
              <a:defRPr/>
            </a:pPr>
            <a:endParaRPr lang="en-US" altLang="zh-TW" sz="16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zh-TW" altLang="en-US" sz="2000" dirty="0" smtClean="0"/>
          </a:p>
        </p:txBody>
      </p:sp>
      <p:pic>
        <p:nvPicPr>
          <p:cNvPr id="19460" name="Picture 5" descr="Rhinocortsp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56176" y="2132856"/>
            <a:ext cx="2816225" cy="4114800"/>
          </a:xfrm>
          <a:noFill/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0142" y="5842337"/>
            <a:ext cx="4057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-25000" dirty="0" err="1"/>
              <a:t>oxymetazoline</a:t>
            </a:r>
            <a:r>
              <a:rPr lang="en-US" baseline="-25000" dirty="0"/>
              <a:t> hydrochloride</a:t>
            </a:r>
          </a:p>
          <a:p>
            <a:r>
              <a:rPr lang="en-US" baseline="-25000" dirty="0" err="1"/>
              <a:t>okcsT</a:t>
            </a:r>
            <a:r>
              <a:rPr lang="en-US" baseline="-25000" dirty="0"/>
              <a:t>-m_-</a:t>
            </a:r>
            <a:r>
              <a:rPr lang="en-US" baseline="-25000" dirty="0" err="1"/>
              <a:t>tazc</a:t>
            </a:r>
            <a:r>
              <a:rPr lang="en-US" baseline="-25000" dirty="0"/>
              <a:t>[-</a:t>
            </a:r>
            <a:r>
              <a:rPr lang="en-US" baseline="-25000" dirty="0" err="1"/>
              <a:t>lTn</a:t>
            </a:r>
            <a:r>
              <a:rPr lang="en-US" baseline="-25000" dirty="0"/>
              <a:t>  </a:t>
            </a:r>
          </a:p>
          <a:p>
            <a:endParaRPr lang="en-US" baseline="-25000" dirty="0"/>
          </a:p>
          <a:p>
            <a:r>
              <a:rPr lang="en-US" baseline="-25000" dirty="0"/>
              <a:t>A vasoconstrictor used topically to reduce swelling and congestion of the nasal mucosa.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Treatment-Oral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63061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Anti-histamine (H1blockers)	</a:t>
            </a:r>
            <a:endParaRPr lang="en-US" altLang="zh-TW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/>
              <a:t>	sedating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/>
              <a:t>	non-sedating (</a:t>
            </a:r>
            <a:r>
              <a:rPr lang="en-US" altLang="zh-TW" sz="2400" dirty="0" err="1" smtClean="0"/>
              <a:t>loratidine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claritidine</a:t>
            </a:r>
            <a:r>
              <a:rPr lang="en-US" altLang="zh-TW" sz="2400" dirty="0" smtClean="0"/>
              <a:t>?, </a:t>
            </a:r>
            <a:r>
              <a:rPr lang="en-US" altLang="zh-TW" sz="2400" dirty="0" err="1" smtClean="0"/>
              <a:t>clefast</a:t>
            </a:r>
            <a:r>
              <a:rPr lang="en-US" altLang="zh-TW" sz="2400" dirty="0" smtClean="0"/>
              <a:t>?)	</a:t>
            </a:r>
          </a:p>
          <a:p>
            <a:pPr eaLnBrk="1" hangingPunct="1"/>
            <a:r>
              <a:rPr lang="en-US" altLang="zh-TW" sz="2800" dirty="0" smtClean="0"/>
              <a:t>Systemic Steroids if severe allergy ?</a:t>
            </a:r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en-US" altLang="zh-TW" sz="2800" baseline="-25000" dirty="0" smtClean="0"/>
              <a:t>Nasal polyps treated by local and systemic steroids</a:t>
            </a:r>
          </a:p>
          <a:p>
            <a:pPr eaLnBrk="1" hangingPunct="1">
              <a:buFontTx/>
              <a:buNone/>
            </a:pPr>
            <a:endParaRPr lang="en-US" altLang="zh-TW" sz="2400" dirty="0" smtClean="0"/>
          </a:p>
          <a:p>
            <a:pPr eaLnBrk="1" hangingPunct="1">
              <a:buFontTx/>
              <a:buNone/>
            </a:pPr>
            <a:endParaRPr lang="zh-TW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:\New Folder (3)\asthma-fig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125413"/>
            <a:ext cx="7343775" cy="6732587"/>
          </a:xfrm>
        </p:spPr>
      </p:pic>
      <p:sp>
        <p:nvSpPr>
          <p:cNvPr id="3" name="Rectangle 2"/>
          <p:cNvSpPr/>
          <p:nvPr/>
        </p:nvSpPr>
        <p:spPr>
          <a:xfrm>
            <a:off x="0" y="27711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Subglottic stenosis: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Treatment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/>
              <a:t>Surgical - for nasal obstruction only</a:t>
            </a:r>
          </a:p>
          <a:p>
            <a:pPr lvl="1" eaLnBrk="1" hangingPunct="1"/>
            <a:r>
              <a:rPr lang="en-US" altLang="zh-TW" sz="2400" dirty="0" err="1" smtClean="0"/>
              <a:t>Septoplasty</a:t>
            </a:r>
            <a:r>
              <a:rPr lang="en-US" altLang="zh-TW" sz="2400" dirty="0" smtClean="0"/>
              <a:t>: If he has deviation on </a:t>
            </a:r>
            <a:r>
              <a:rPr lang="en-US" altLang="zh-TW" sz="2400" dirty="0" err="1" smtClean="0"/>
              <a:t>examiantion</a:t>
            </a:r>
            <a:r>
              <a:rPr lang="en-US" altLang="zh-TW" sz="2400" dirty="0" smtClean="0"/>
              <a:t>,</a:t>
            </a:r>
          </a:p>
          <a:p>
            <a:pPr lvl="1" eaLnBrk="1" hangingPunct="1"/>
            <a:r>
              <a:rPr lang="en-US" altLang="zh-TW" sz="2400" dirty="0" smtClean="0"/>
              <a:t>Turbinate reduction: Severe hypertrophy not </a:t>
            </a:r>
            <a:r>
              <a:rPr lang="en-US" altLang="zh-TW" sz="2400" dirty="0" err="1" smtClean="0"/>
              <a:t>respondign</a:t>
            </a:r>
            <a:r>
              <a:rPr lang="en-US" altLang="zh-TW" sz="2400" dirty="0" smtClean="0"/>
              <a:t> to treatment. </a:t>
            </a:r>
            <a:r>
              <a:rPr lang="en-US" altLang="zh-TW" sz="2400" dirty="0" err="1" smtClean="0"/>
              <a:t>Submucosal</a:t>
            </a:r>
            <a:r>
              <a:rPr lang="en-US" altLang="zh-TW" sz="2400" dirty="0" smtClean="0"/>
              <a:t> diathermy. In the past, remove it all (has serious complications so not used anymore)</a:t>
            </a:r>
          </a:p>
          <a:p>
            <a:pPr eaLnBrk="1" hangingPunct="1"/>
            <a:r>
              <a:rPr lang="en-US" altLang="zh-TW" sz="2400" b="1" u="sng" dirty="0" smtClean="0"/>
              <a:t>Immunotherapy – Desensitization: duration between 1-3 years</a:t>
            </a:r>
          </a:p>
          <a:p>
            <a:pPr lvl="1" eaLnBrk="1" hangingPunct="1"/>
            <a:r>
              <a:rPr lang="en-US" altLang="zh-TW" sz="2400" dirty="0" smtClean="0"/>
              <a:t>	Subcutaneous</a:t>
            </a:r>
          </a:p>
          <a:p>
            <a:pPr lvl="1" eaLnBrk="1" hangingPunct="1"/>
            <a:r>
              <a:rPr lang="en-US" altLang="zh-TW" sz="2400" dirty="0" smtClean="0"/>
              <a:t>	Sublingual</a:t>
            </a: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7175" y="654050"/>
            <a:ext cx="8456613" cy="5632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Acute sinusitis - Symptoms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586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Preceding URTI or Dental infection (in 10% of acute has dental infections)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Pain - depends on the involving sinus </a:t>
            </a:r>
            <a:r>
              <a:rPr lang="en-US" altLang="zh-TW" sz="2400" baseline="-25000" dirty="0" smtClean="0"/>
              <a:t>(</a:t>
            </a:r>
            <a:r>
              <a:rPr lang="en-US" altLang="zh-TW" sz="2400" baseline="-25000" dirty="0" err="1" smtClean="0"/>
              <a:t>anteerio</a:t>
            </a:r>
            <a:r>
              <a:rPr lang="en-US" altLang="zh-TW" sz="2400" baseline="-25000" dirty="0" smtClean="0"/>
              <a:t> </a:t>
            </a:r>
            <a:r>
              <a:rPr lang="en-US" altLang="zh-TW" sz="2400" baseline="-25000" dirty="0" err="1" smtClean="0"/>
              <a:t>ethomoidal</a:t>
            </a:r>
            <a:r>
              <a:rPr lang="en-US" altLang="zh-TW" sz="2400" baseline="-25000" dirty="0" smtClean="0"/>
              <a:t> </a:t>
            </a:r>
            <a:r>
              <a:rPr lang="en-US" altLang="zh-TW" sz="2400" baseline="-25000" dirty="0" smtClean="0">
                <a:sym typeface="Wingdings" pitchFamily="2" charset="2"/>
              </a:rPr>
              <a:t> </a:t>
            </a:r>
            <a:r>
              <a:rPr lang="en-US" altLang="zh-TW" sz="2400" baseline="-25000" dirty="0" err="1" smtClean="0">
                <a:sym typeface="Wingdings" pitchFamily="2" charset="2"/>
              </a:rPr>
              <a:t>bitempral</a:t>
            </a:r>
            <a:r>
              <a:rPr lang="en-US" altLang="zh-TW" sz="2400" baseline="-25000" dirty="0" smtClean="0">
                <a:sym typeface="Wingdings" pitchFamily="2" charset="2"/>
              </a:rPr>
              <a:t>… frontal: frontal headache… sphenoid: occipital </a:t>
            </a:r>
            <a:r>
              <a:rPr lang="en-US" altLang="zh-TW" sz="2400" baseline="-25000" dirty="0" err="1" smtClean="0">
                <a:sym typeface="Wingdings" pitchFamily="2" charset="2"/>
              </a:rPr>
              <a:t>headace</a:t>
            </a:r>
            <a:r>
              <a:rPr lang="en-US" altLang="zh-TW" sz="2400" baseline="-25000" dirty="0" smtClean="0">
                <a:sym typeface="Wingdings" pitchFamily="2" charset="2"/>
              </a:rPr>
              <a:t>… maxillary: cheek)</a:t>
            </a:r>
            <a:endParaRPr lang="en-US" altLang="zh-TW" sz="2400" baseline="-25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/>
              <a:t>	</a:t>
            </a:r>
            <a:r>
              <a:rPr lang="en-US" altLang="zh-TW" sz="2000" dirty="0" smtClean="0"/>
              <a:t>throbbing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	aggravated by coughing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Aggravated by </a:t>
            </a:r>
            <a:r>
              <a:rPr lang="en-US" altLang="zh-TW" sz="2000" dirty="0" err="1" smtClean="0"/>
              <a:t>bendnig</a:t>
            </a:r>
            <a:r>
              <a:rPr lang="en-US" altLang="zh-TW" sz="2000" dirty="0" smtClean="0"/>
              <a:t> as in praying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Nasal obstruction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Purulent </a:t>
            </a:r>
            <a:r>
              <a:rPr lang="en-US" altLang="zh-TW" sz="2400" dirty="0" err="1" smtClean="0"/>
              <a:t>rhinorrhoea</a:t>
            </a: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Acute Sinusitis - Signs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Fever: 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Local tenderness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err="1" smtClean="0"/>
              <a:t>Mucopus</a:t>
            </a:r>
            <a:r>
              <a:rPr lang="en-US" altLang="zh-TW" sz="2800" dirty="0" smtClean="0"/>
              <a:t> in nose or </a:t>
            </a:r>
            <a:r>
              <a:rPr lang="en-US" altLang="zh-TW" sz="2800" dirty="0" err="1" smtClean="0"/>
              <a:t>nasopharynx</a:t>
            </a:r>
            <a:endParaRPr lang="en-US" altLang="zh-TW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Dental caries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X-ray with opacity or air-fluid level: confirm that there is acute sinusitis! X-ray is not liked…we like CT and is better!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inusiti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3960812" cy="3762375"/>
          </a:xfrm>
          <a:noFill/>
        </p:spPr>
      </p:pic>
      <p:pic>
        <p:nvPicPr>
          <p:cNvPr id="32771" name="Picture 7" descr="sinusiti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2924175"/>
            <a:ext cx="3600450" cy="3440113"/>
          </a:xfrm>
          <a:noFill/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500563" y="0"/>
            <a:ext cx="4895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/>
              <a:t>Left: acute… mucosa hypermeic and pus</a:t>
            </a:r>
          </a:p>
          <a:p>
            <a:r>
              <a:rPr lang="en-US"/>
              <a:t>Right: chroinc… hyperimiea only in turbinate</a:t>
            </a:r>
          </a:p>
          <a:p>
            <a:endParaRPr lang="en-US"/>
          </a:p>
          <a:p>
            <a:r>
              <a:rPr lang="en-US"/>
              <a:t>Duration: given to us in exam…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inusitis  x-r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70388" cy="4437063"/>
          </a:xfrm>
          <a:noFill/>
        </p:spPr>
      </p:pic>
      <p:pic>
        <p:nvPicPr>
          <p:cNvPr id="33795" name="Picture 7" descr="sinusitisxra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2997200"/>
            <a:ext cx="4614863" cy="3630613"/>
          </a:xfrm>
          <a:noFill/>
        </p:spPr>
      </p:pic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4427538" y="115888"/>
            <a:ext cx="4321175" cy="267765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400" b="1" u="sng" dirty="0" smtClean="0"/>
              <a:t>Skull x-ray – Waters view: </a:t>
            </a:r>
            <a:r>
              <a:rPr lang="en-US" sz="1400" dirty="0" smtClean="0"/>
              <a:t>Maxillary </a:t>
            </a:r>
            <a:r>
              <a:rPr lang="en-US" sz="1400" dirty="0"/>
              <a:t>sinus should be black in color… in the left soft tissue and air fluid </a:t>
            </a:r>
            <a:r>
              <a:rPr lang="en-US" sz="1400" dirty="0" smtClean="0"/>
              <a:t>level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u="sng" dirty="0" smtClean="0"/>
              <a:t>CT – Coronal section:</a:t>
            </a:r>
            <a:r>
              <a:rPr lang="en-US" sz="1400" dirty="0" smtClean="0"/>
              <a:t> </a:t>
            </a:r>
            <a:r>
              <a:rPr lang="en-US" sz="1400" dirty="0"/>
              <a:t>Right maxillary sinus… bilateral maxillary sinusitis… septum is centralized… turbinate is seen and not occluding… frontal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Spheonid</a:t>
            </a:r>
            <a:r>
              <a:rPr lang="en-US" sz="1400" dirty="0"/>
              <a:t> sinus…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Area of </a:t>
            </a:r>
            <a:r>
              <a:rPr lang="en-US" sz="1400" dirty="0" err="1"/>
              <a:t>ehtmodial</a:t>
            </a:r>
            <a:r>
              <a:rPr lang="en-US" sz="1400" dirty="0"/>
              <a:t> air cells..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Complete </a:t>
            </a:r>
            <a:r>
              <a:rPr lang="en-US" sz="1400" dirty="0" err="1"/>
              <a:t>opacificaiton</a:t>
            </a:r>
            <a:r>
              <a:rPr lang="en-US" sz="1400" dirty="0"/>
              <a:t> on the left.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54967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Waters view radiograph = maxillary sinus radiograph</a:t>
            </a:r>
          </a:p>
          <a:p>
            <a:endParaRPr lang="en-US" dirty="0"/>
          </a:p>
          <a:p>
            <a:r>
              <a:rPr lang="en-US" baseline="-25000" dirty="0"/>
              <a:t>Waters projection  </a:t>
            </a:r>
          </a:p>
          <a:p>
            <a:endParaRPr lang="en-US" baseline="-25000" dirty="0"/>
          </a:p>
          <a:p>
            <a:r>
              <a:rPr lang="en-US" baseline="-25000" dirty="0"/>
              <a:t>a PA radiographic view of the skull made with the </a:t>
            </a:r>
            <a:r>
              <a:rPr lang="en-US" baseline="-25000" dirty="0" err="1"/>
              <a:t>orbitomeatal</a:t>
            </a:r>
            <a:r>
              <a:rPr lang="en-US" baseline="-25000" dirty="0"/>
              <a:t> line at an angle of 37° from the plane of the film, to show the orbits and maxillary sinuses. Syn: </a:t>
            </a:r>
            <a:r>
              <a:rPr lang="en-US" baseline="-25000" dirty="0" err="1"/>
              <a:t>occipitomental</a:t>
            </a:r>
            <a:r>
              <a:rPr lang="en-US" baseline="-25000" dirty="0"/>
              <a:t> projection, Waters view.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image004-C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713" y="1196975"/>
            <a:ext cx="4321175" cy="4832350"/>
          </a:xfrm>
          <a:noFill/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6084888" y="3284538"/>
            <a:ext cx="3455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dirty="0" err="1"/>
              <a:t>Rigtht</a:t>
            </a:r>
            <a:r>
              <a:rPr lang="en-US" dirty="0"/>
              <a:t> sinus completely </a:t>
            </a:r>
            <a:r>
              <a:rPr lang="en-US" dirty="0" err="1"/>
              <a:t>opacificed</a:t>
            </a:r>
            <a:r>
              <a:rPr lang="en-US" dirty="0"/>
              <a:t> because we are </a:t>
            </a:r>
            <a:r>
              <a:rPr lang="en-US" dirty="0" err="1"/>
              <a:t>runing</a:t>
            </a:r>
            <a:r>
              <a:rPr lang="en-US" dirty="0"/>
              <a:t> on the </a:t>
            </a:r>
            <a:r>
              <a:rPr lang="en-US" dirty="0" err="1"/>
              <a:t>lable</a:t>
            </a:r>
            <a:r>
              <a:rPr lang="en-US" dirty="0"/>
              <a:t> in previous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4" descr="400px-Misc_pol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452688"/>
            <a:ext cx="54610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2"/>
          <p:cNvSpPr>
            <a:spLocks noChangeArrowheads="1"/>
          </p:cNvSpPr>
          <p:nvPr/>
        </p:nvSpPr>
        <p:spPr bwMode="auto">
          <a:xfrm>
            <a:off x="1249363" y="1800225"/>
            <a:ext cx="6589712" cy="50577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Acute Rhinosinusitis (ARS)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Microbiology</a:t>
            </a:r>
          </a:p>
        </p:txBody>
      </p:sp>
      <p:graphicFrame>
        <p:nvGraphicFramePr>
          <p:cNvPr id="179250" name="Group 50"/>
          <p:cNvGraphicFramePr>
            <a:graphicFrameLocks noGrp="1"/>
          </p:cNvGraphicFramePr>
          <p:nvPr/>
        </p:nvGraphicFramePr>
        <p:xfrm>
          <a:off x="231775" y="2006600"/>
          <a:ext cx="8694738" cy="3295650"/>
        </p:xfrm>
        <a:graphic>
          <a:graphicData uri="http://schemas.openxmlformats.org/drawingml/2006/table">
            <a:tbl>
              <a:tblPr/>
              <a:tblGrid>
                <a:gridCol w="4348163"/>
                <a:gridCol w="43465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(30-43%)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(20-28%)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catarrhalis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(20-28%)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(20-45%)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influenzae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(22-35%)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catarrhalis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aureus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26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Acute Sinusitis - Treatment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b="1" dirty="0" smtClean="0">
                <a:solidFill>
                  <a:schemeClr val="tx1">
                    <a:lumMod val="50000"/>
                  </a:schemeClr>
                </a:solidFill>
              </a:rPr>
              <a:t>Antibiotics x 2-3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800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altLang="zh-TW" sz="2000" b="1" dirty="0" err="1" smtClean="0">
                <a:solidFill>
                  <a:schemeClr val="tx1">
                    <a:lumMod val="50000"/>
                  </a:schemeClr>
                </a:solidFill>
              </a:rPr>
              <a:t>Amoxycillin</a:t>
            </a:r>
            <a:r>
              <a:rPr lang="en-US" altLang="zh-TW" sz="2000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b="1" dirty="0" smtClean="0">
                <a:solidFill>
                  <a:schemeClr val="tx1">
                    <a:lumMod val="50000"/>
                  </a:schemeClr>
                </a:solidFill>
              </a:rPr>
              <a:t>	Augmentin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b="1" dirty="0" smtClean="0">
                <a:solidFill>
                  <a:schemeClr val="tx1">
                    <a:lumMod val="50000"/>
                  </a:schemeClr>
                </a:solidFill>
              </a:rPr>
              <a:t>	Cefuroxime + </a:t>
            </a:r>
            <a:r>
              <a:rPr lang="en-US" altLang="zh-TW" sz="2000" b="1" i="1" dirty="0" smtClean="0">
                <a:solidFill>
                  <a:schemeClr val="tx1">
                    <a:lumMod val="50000"/>
                  </a:schemeClr>
                </a:solidFill>
              </a:rPr>
              <a:t>metronidazole: </a:t>
            </a:r>
            <a:endParaRPr lang="en-US" altLang="zh-TW" sz="2800" b="1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With the antibiotics, give the </a:t>
            </a:r>
            <a:r>
              <a:rPr lang="en-US" altLang="zh-TW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Vasoconstrictor</a:t>
            </a:r>
            <a:r>
              <a:rPr lang="en-US" altLang="zh-TW" sz="2800" dirty="0" smtClean="0"/>
              <a:t> :nose drops – aid drainage</a:t>
            </a:r>
            <a:br>
              <a:rPr lang="en-US" altLang="zh-TW" sz="2800" dirty="0" smtClean="0"/>
            </a:br>
            <a:r>
              <a:rPr lang="en-US" altLang="zh-TW" sz="2800" baseline="-25000" dirty="0" smtClean="0"/>
              <a:t>So you need to tell the patient that his discharge might increase… increase of discharge is a good sign but you need to tell the patient in advance so that he </a:t>
            </a:r>
            <a:r>
              <a:rPr lang="en-US" altLang="zh-TW" sz="2800" baseline="-25000" dirty="0" err="1" smtClean="0"/>
              <a:t>wont</a:t>
            </a:r>
            <a:r>
              <a:rPr lang="en-US" altLang="zh-TW" sz="2800" baseline="-25000" dirty="0" smtClean="0"/>
              <a:t>’ go </a:t>
            </a:r>
            <a:r>
              <a:rPr lang="en-US" altLang="zh-TW" sz="2800" baseline="-25000" dirty="0" err="1" smtClean="0"/>
              <a:t>toa</a:t>
            </a:r>
            <a:r>
              <a:rPr lang="en-US" altLang="zh-TW" sz="2800" baseline="-25000" dirty="0" smtClean="0"/>
              <a:t> </a:t>
            </a:r>
            <a:r>
              <a:rPr lang="en-US" altLang="zh-TW" sz="2800" baseline="-25000" dirty="0" err="1" smtClean="0"/>
              <a:t>ntoerh</a:t>
            </a:r>
            <a:r>
              <a:rPr lang="en-US" altLang="zh-TW" sz="2800" baseline="-25000" dirty="0" smtClean="0"/>
              <a:t> doctor.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Antral</a:t>
            </a:r>
            <a:r>
              <a:rPr lang="en-US" altLang="zh-TW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washout </a:t>
            </a:r>
            <a:r>
              <a:rPr lang="en-US" altLang="zh-TW" dirty="0" smtClean="0"/>
              <a:t>– for resistance case</a:t>
            </a:r>
          </a:p>
          <a:p>
            <a:pPr lvl="1" eaLnBrk="1" hangingPunct="1"/>
            <a:r>
              <a:rPr lang="en-US" altLang="zh-TW" sz="2400" dirty="0" smtClean="0"/>
              <a:t>both diagnostic and therapeutic: You clean the sinuses… first </a:t>
            </a:r>
            <a:r>
              <a:rPr lang="en-US" altLang="zh-TW" sz="2400" dirty="0" err="1" smtClean="0"/>
              <a:t>slaine</a:t>
            </a:r>
            <a:r>
              <a:rPr lang="en-US" altLang="zh-TW" sz="2400" dirty="0" smtClean="0"/>
              <a:t> used is for </a:t>
            </a:r>
            <a:r>
              <a:rPr lang="en-US" altLang="zh-TW" sz="2400" dirty="0" err="1" smtClean="0"/>
              <a:t>cultur</a:t>
            </a:r>
            <a:r>
              <a:rPr lang="en-US" altLang="zh-TW" sz="2400" dirty="0" smtClean="0"/>
              <a:t> and sensitivity </a:t>
            </a:r>
            <a:r>
              <a:rPr lang="en-US" altLang="zh-TW" sz="2400" dirty="0" err="1" smtClean="0"/>
              <a:t>terhefore</a:t>
            </a:r>
            <a:r>
              <a:rPr lang="en-US" altLang="zh-TW" sz="2400" dirty="0" smtClean="0"/>
              <a:t> it is both </a:t>
            </a:r>
            <a:r>
              <a:rPr lang="en-US" altLang="zh-TW" sz="2400" dirty="0" err="1" smtClean="0"/>
              <a:t>dagnosi</a:t>
            </a:r>
            <a:r>
              <a:rPr lang="en-US" altLang="zh-TW" sz="2400" dirty="0" smtClean="0"/>
              <a:t> and </a:t>
            </a:r>
          </a:p>
          <a:p>
            <a:pPr lvl="1" eaLnBrk="1" hangingPunct="1"/>
            <a:r>
              <a:rPr lang="en-US" altLang="zh-TW" sz="2400" dirty="0" smtClean="0"/>
              <a:t>Irrigation of maxillary sinus after insertion of </a:t>
            </a:r>
            <a:r>
              <a:rPr lang="en-US" altLang="zh-TW" sz="2400" dirty="0" err="1" smtClean="0"/>
              <a:t>trocars</a:t>
            </a:r>
            <a:r>
              <a:rPr lang="en-US" altLang="zh-TW" sz="2400" dirty="0" smtClean="0"/>
              <a:t>.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088" y="271463"/>
            <a:ext cx="7416800" cy="6569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Chronic Sinusitis – Symptoms (&gt;3 months)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Usually less - no pain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Nasal obstruction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Nasal/Post nasal </a:t>
            </a:r>
            <a:r>
              <a:rPr lang="en-US" altLang="zh-TW" dirty="0" err="1" smtClean="0"/>
              <a:t>purulnt</a:t>
            </a:r>
            <a:r>
              <a:rPr lang="en-US" altLang="zh-TW" dirty="0" smtClean="0"/>
              <a:t> discharge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Cacosmia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feeling of bad smell</a:t>
            </a:r>
            <a:b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Cacosmia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A bad smell due to a bad smelling substance, </a:t>
            </a:r>
            <a:r>
              <a:rPr lang="en-US" sz="1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uncinate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epilepsy, or a delusion. See: </a:t>
            </a:r>
            <a:r>
              <a:rPr lang="en-US" sz="1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dysosmia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Origin [G. </a:t>
            </a:r>
            <a:r>
              <a:rPr lang="en-US" sz="1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kakosmia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a bad smell, fr. </a:t>
            </a:r>
            <a:r>
              <a:rPr lang="en-US" sz="1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kakos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bad, + </a:t>
            </a:r>
            <a:r>
              <a:rPr lang="en-US" sz="1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osmT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the sense of smell]</a:t>
            </a:r>
            <a:endParaRPr lang="en-US" altLang="zh-TW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Chronic Sinusitis - Signs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/>
              <a:t>Mucopus</a:t>
            </a:r>
            <a:r>
              <a:rPr lang="en-US" altLang="zh-TW" dirty="0" smtClean="0"/>
              <a:t> in the </a:t>
            </a:r>
            <a:r>
              <a:rPr lang="en-US" altLang="zh-TW" dirty="0" err="1" smtClean="0"/>
              <a:t>meati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Nasal mucosa congested</a:t>
            </a:r>
          </a:p>
          <a:p>
            <a:pPr eaLnBrk="1" hangingPunct="1"/>
            <a:r>
              <a:rPr lang="en-US" altLang="zh-TW" dirty="0" smtClean="0"/>
              <a:t>X-ray show fluid level (if there is acute on top of chronic) or opacity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9" descr="christafavot1_mouth_bact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465388"/>
            <a:ext cx="58801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0"/>
          <p:cNvSpPr>
            <a:spLocks noChangeArrowheads="1"/>
          </p:cNvSpPr>
          <p:nvPr/>
        </p:nvSpPr>
        <p:spPr bwMode="auto">
          <a:xfrm>
            <a:off x="1131888" y="1800225"/>
            <a:ext cx="6807200" cy="50577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Chronic Rhinosinusitis (CRS)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Microbiology</a:t>
            </a:r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/>
        </p:nvGraphicFramePr>
        <p:xfrm>
          <a:off x="231775" y="2006600"/>
          <a:ext cx="8694738" cy="3295650"/>
        </p:xfrm>
        <a:graphic>
          <a:graphicData uri="http://schemas.openxmlformats.org/drawingml/2006/table">
            <a:tbl>
              <a:tblPr/>
              <a:tblGrid>
                <a:gridCol w="4348163"/>
                <a:gridCol w="43465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aureus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Pseudomonas aeruginosa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aureus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catarrhalis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90507" y="5661248"/>
            <a:ext cx="4572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n-US" dirty="0"/>
              <a:t>Chronic: anaerobes is on top of the list… so it is important to give metronidazole. </a:t>
            </a:r>
          </a:p>
        </p:txBody>
      </p:sp>
    </p:spTree>
    <p:extLst>
      <p:ext uri="{BB962C8B-B14F-4D97-AF65-F5344CB8AC3E}">
        <p14:creationId xmlns:p14="http://schemas.microsoft.com/office/powerpoint/2010/main" xmlns="" val="23893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1987" name="Picture 4" descr="1_sinusitis2-C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3857625" cy="5157787"/>
          </a:xfrm>
          <a:noFill/>
        </p:spPr>
      </p:pic>
      <p:pic>
        <p:nvPicPr>
          <p:cNvPr id="41988" name="Picture 7" descr="nasal-polyp-ct-scan-labe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2133600"/>
            <a:ext cx="4572000" cy="4454525"/>
          </a:xfrm>
          <a:noFill/>
        </p:spPr>
      </p:pic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4932363" y="333375"/>
            <a:ext cx="1439862" cy="175418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dirty="0"/>
              <a:t>Both anterior and post </a:t>
            </a:r>
            <a:r>
              <a:rPr lang="en-US" dirty="0" err="1"/>
              <a:t>ethmoid</a:t>
            </a:r>
            <a:r>
              <a:rPr lang="en-US" dirty="0"/>
              <a:t> cells are </a:t>
            </a:r>
            <a:r>
              <a:rPr lang="en-US" dirty="0" err="1"/>
              <a:t>opacific</a:t>
            </a:r>
            <a:endParaRPr lang="en-US" dirty="0"/>
          </a:p>
        </p:txBody>
      </p:sp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0" y="5373216"/>
            <a:ext cx="4284663" cy="147732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Left CT: Nasal </a:t>
            </a:r>
            <a:r>
              <a:rPr lang="en-US" dirty="0" err="1"/>
              <a:t>polyups</a:t>
            </a:r>
            <a:r>
              <a:rPr lang="en-US" dirty="0"/>
              <a:t> </a:t>
            </a:r>
            <a:r>
              <a:rPr lang="en-US" dirty="0" err="1"/>
              <a:t>iwht</a:t>
            </a:r>
            <a:r>
              <a:rPr lang="en-US" dirty="0"/>
              <a:t> pan-</a:t>
            </a:r>
            <a:r>
              <a:rPr lang="en-US" dirty="0" err="1"/>
              <a:t>opacificitaion</a:t>
            </a:r>
            <a:r>
              <a:rPr lang="en-US" dirty="0"/>
              <a:t>… you should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Left side: </a:t>
            </a:r>
            <a:r>
              <a:rPr lang="en-US" dirty="0" err="1"/>
              <a:t>nsal</a:t>
            </a:r>
            <a:r>
              <a:rPr lang="en-US" dirty="0"/>
              <a:t> </a:t>
            </a:r>
            <a:r>
              <a:rPr lang="en-US" dirty="0" err="1"/>
              <a:t>polyup</a:t>
            </a:r>
            <a:r>
              <a:rPr lang="en-US" dirty="0"/>
              <a:t> while next to inferior turbinate on right side Is patent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4" descr="sinus_axia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162050"/>
            <a:ext cx="3810000" cy="3562350"/>
          </a:xfrm>
        </p:spPr>
      </p:pic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539750" y="4724400"/>
            <a:ext cx="32400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1"/>
              <a:t>Axial  CT . </a:t>
            </a:r>
            <a:r>
              <a:rPr lang="en-US"/>
              <a:t>1, Turbinate. 2, Maxillary sinus. 3, Lateral lamina of pterygoid process. 4, Nasopharynx. 5, Atlas. 6, Pterygomaxillary fissure. </a:t>
            </a:r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1844675"/>
            <a:ext cx="3543300" cy="4048125"/>
          </a:xfrm>
          <a:noFill/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-1116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1800" b="1" u="sng" dirty="0" smtClean="0">
                <a:solidFill>
                  <a:schemeClr val="bg1"/>
                </a:solidFill>
              </a:rPr>
              <a:t>In exam, you might have axial CT scan so in order to be familiar with it… post nasal space is seen in 1 in addition</a:t>
            </a:r>
            <a:br>
              <a:rPr lang="en-US" sz="1800" b="1" u="sng" dirty="0" smtClean="0">
                <a:solidFill>
                  <a:schemeClr val="bg1"/>
                </a:solidFill>
              </a:rPr>
            </a:br>
            <a:r>
              <a:rPr lang="en-US" sz="1800" b="1" u="sng" dirty="0" smtClean="0">
                <a:solidFill>
                  <a:schemeClr val="bg1"/>
                </a:solidFill>
              </a:rPr>
              <a:t>In second: </a:t>
            </a:r>
            <a:r>
              <a:rPr lang="en-US" sz="1800" b="1" u="sng" dirty="0" err="1" smtClean="0">
                <a:solidFill>
                  <a:schemeClr val="bg1"/>
                </a:solidFill>
              </a:rPr>
              <a:t>ethmoidal</a:t>
            </a:r>
            <a:r>
              <a:rPr lang="en-US" sz="1800" b="1" u="sng" dirty="0" smtClean="0">
                <a:solidFill>
                  <a:schemeClr val="bg1"/>
                </a:solidFill>
              </a:rPr>
              <a:t> air cells are seen in </a:t>
            </a:r>
            <a:r>
              <a:rPr lang="en-US" sz="1800" b="1" u="sng" dirty="0" err="1" smtClean="0">
                <a:solidFill>
                  <a:schemeClr val="bg1"/>
                </a:solidFill>
              </a:rPr>
              <a:t>addiiton</a:t>
            </a:r>
            <a:r>
              <a:rPr lang="en-US" sz="1800" b="1" u="sng" dirty="0" smtClean="0">
                <a:solidFill>
                  <a:schemeClr val="bg1"/>
                </a:solidFill>
              </a:rPr>
              <a:t> to sphenoid</a:t>
            </a:r>
          </a:p>
        </p:txBody>
      </p:sp>
    </p:spTree>
    <p:extLst>
      <p:ext uri="{BB962C8B-B14F-4D97-AF65-F5344CB8AC3E}">
        <p14:creationId xmlns:p14="http://schemas.microsoft.com/office/powerpoint/2010/main" xmlns="" val="13694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Chronic Sinusitis - Treatment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 courses over 3 months</a:t>
            </a:r>
            <a:r>
              <a:rPr lang="en-US" altLang="zh-TW" sz="2400" dirty="0" smtClean="0"/>
              <a:t>. It could be first course</a:t>
            </a:r>
          </a:p>
          <a:p>
            <a:pPr lvl="1" eaLnBrk="1" hangingPunct="1"/>
            <a:r>
              <a:rPr lang="en-US" altLang="zh-TW" sz="2400" dirty="0" smtClean="0"/>
              <a:t>Medical:</a:t>
            </a:r>
            <a:br>
              <a:rPr lang="en-US" altLang="zh-TW" sz="2400" dirty="0" smtClean="0"/>
            </a:br>
            <a:r>
              <a:rPr lang="en-US" altLang="zh-TW" sz="2400" dirty="0" smtClean="0"/>
              <a:t>A</a:t>
            </a:r>
            <a:r>
              <a:rPr lang="en-US" altLang="zh-TW" sz="2000" dirty="0" smtClean="0"/>
              <a:t>ntibiotic: give </a:t>
            </a:r>
            <a:r>
              <a:rPr lang="en-US" altLang="zh-TW" sz="2000" dirty="0" err="1" smtClean="0"/>
              <a:t>metroni</a:t>
            </a:r>
            <a:r>
              <a:rPr lang="en-US" altLang="zh-TW" sz="2000" dirty="0" smtClean="0"/>
              <a:t> in </a:t>
            </a:r>
            <a:r>
              <a:rPr lang="en-US" altLang="zh-TW" sz="2000" dirty="0" err="1" smtClean="0"/>
              <a:t>adidiont</a:t>
            </a:r>
            <a:r>
              <a:rPr lang="en-US" altLang="zh-TW" sz="2000" dirty="0" smtClean="0"/>
              <a:t> to augmenting or </a:t>
            </a:r>
            <a:r>
              <a:rPr lang="en-US" altLang="zh-TW" sz="2000" dirty="0" err="1" smtClean="0"/>
              <a:t>clacid</a:t>
            </a:r>
            <a:r>
              <a:rPr lang="en-US" altLang="zh-TW" sz="2000" dirty="0" smtClean="0"/>
              <a:t> (XL single dose daily 500 mg for adults while </a:t>
            </a:r>
            <a:r>
              <a:rPr lang="en-US" altLang="zh-TW" sz="2000" dirty="0" err="1" smtClean="0"/>
              <a:t>peds</a:t>
            </a:r>
            <a:r>
              <a:rPr lang="en-US" altLang="zh-TW" sz="2000" dirty="0" smtClean="0"/>
              <a:t> 250) </a:t>
            </a:r>
            <a:br>
              <a:rPr lang="en-US" altLang="zh-TW" sz="2000" dirty="0" smtClean="0"/>
            </a:br>
            <a:r>
              <a:rPr lang="en-US" altLang="zh-TW" sz="2000" baseline="-25000" dirty="0" smtClean="0"/>
              <a:t>Digression: </a:t>
            </a:r>
            <a:r>
              <a:rPr lang="en-US" altLang="zh-TW" sz="2000" baseline="-25000" dirty="0" err="1" smtClean="0"/>
              <a:t>zomax</a:t>
            </a:r>
            <a:r>
              <a:rPr lang="en-US" altLang="zh-TW" sz="2000" baseline="-25000" dirty="0" smtClean="0"/>
              <a:t> or </a:t>
            </a:r>
            <a:r>
              <a:rPr lang="en-US" altLang="zh-TW" sz="2000" baseline="-25000" dirty="0" err="1" smtClean="0"/>
              <a:t>azithrmoyinc</a:t>
            </a:r>
            <a:r>
              <a:rPr lang="en-US" altLang="zh-TW" sz="2000" baseline="-25000" dirty="0" smtClean="0"/>
              <a:t> for 3 days </a:t>
            </a:r>
            <a:r>
              <a:rPr lang="en-US" altLang="zh-TW" sz="2000" baseline="-25000" dirty="0" err="1" smtClean="0"/>
              <a:t>tonsilitis</a:t>
            </a:r>
            <a:r>
              <a:rPr lang="en-US" altLang="zh-TW" sz="2000" baseline="-25000" dirty="0" smtClean="0"/>
              <a:t> (2X1 for 3 days or syrup)</a:t>
            </a:r>
          </a:p>
          <a:p>
            <a:pPr lvl="1" eaLnBrk="1" hangingPunct="1"/>
            <a:r>
              <a:rPr lang="en-US" altLang="zh-TW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Nasal Decongestant: for 2 weeks</a:t>
            </a:r>
            <a:r>
              <a:rPr lang="en-US" altLang="zh-TW" sz="2000" dirty="0" smtClean="0"/>
              <a:t>	</a:t>
            </a:r>
          </a:p>
          <a:p>
            <a:pPr lvl="1" eaLnBrk="1" hangingPunct="1"/>
            <a:r>
              <a:rPr lang="en-US" altLang="zh-TW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Topical steroid: all over the 3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Chronic Sinusitis - Treatment</a:t>
            </a:r>
            <a:endParaRPr lang="zh-TW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 smtClean="0"/>
              <a:t>Surgical (incision into gingiva… drilling.. Clean.. Then close… all are now replaced by FESS)</a:t>
            </a:r>
          </a:p>
          <a:p>
            <a:pPr lvl="1" eaLnBrk="1" hangingPunct="1"/>
            <a:r>
              <a:rPr lang="en-US" altLang="zh-TW" sz="2400" dirty="0" smtClean="0"/>
              <a:t>Open: depends on the site: </a:t>
            </a:r>
          </a:p>
          <a:p>
            <a:pPr lvl="2" eaLnBrk="1" hangingPunct="1"/>
            <a:r>
              <a:rPr lang="en-US" altLang="zh-TW" sz="2000" dirty="0" smtClean="0"/>
              <a:t>Caldwell-Luc Operation</a:t>
            </a:r>
          </a:p>
          <a:p>
            <a:pPr lvl="2" eaLnBrk="1" hangingPunct="1"/>
            <a:r>
              <a:rPr lang="en-US" altLang="zh-TW" sz="2000" dirty="0" smtClean="0"/>
              <a:t>Osteoplastic flap</a:t>
            </a:r>
            <a:endParaRPr lang="en-US" altLang="zh-TW" sz="2800" dirty="0" smtClean="0"/>
          </a:p>
          <a:p>
            <a:pPr lvl="1" eaLnBrk="1" hangingPunct="1"/>
            <a:r>
              <a:rPr lang="en-US" altLang="zh-TW" sz="2800" dirty="0" smtClean="0"/>
              <a:t>Endoscopic-FESS</a:t>
            </a:r>
          </a:p>
          <a:p>
            <a:pPr lvl="2" eaLnBrk="1" hangingPunct="1"/>
            <a:endParaRPr lang="zh-TW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FESS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u="sng" dirty="0" smtClean="0"/>
              <a:t>F</a:t>
            </a:r>
            <a:r>
              <a:rPr lang="en-US" altLang="zh-TW" dirty="0" smtClean="0"/>
              <a:t>unctional </a:t>
            </a:r>
            <a:r>
              <a:rPr lang="en-US" altLang="zh-TW" u="sng" dirty="0" smtClean="0"/>
              <a:t>E</a:t>
            </a:r>
            <a:r>
              <a:rPr lang="en-US" altLang="zh-TW" dirty="0" smtClean="0"/>
              <a:t>ndoscopic </a:t>
            </a:r>
            <a:r>
              <a:rPr lang="en-US" altLang="zh-TW" u="sng" dirty="0" smtClean="0"/>
              <a:t>S</a:t>
            </a:r>
            <a:r>
              <a:rPr lang="en-US" altLang="zh-TW" dirty="0" smtClean="0"/>
              <a:t>inus </a:t>
            </a:r>
            <a:r>
              <a:rPr lang="en-US" altLang="zh-TW" u="sng" dirty="0" smtClean="0"/>
              <a:t>S</a:t>
            </a:r>
            <a:r>
              <a:rPr lang="en-US" altLang="zh-TW" dirty="0" smtClean="0"/>
              <a:t>urgery</a:t>
            </a:r>
          </a:p>
          <a:p>
            <a:pPr eaLnBrk="1" hangingPunct="1"/>
            <a:r>
              <a:rPr lang="en-US" altLang="zh-TW" sz="2800" dirty="0" smtClean="0"/>
              <a:t>? </a:t>
            </a:r>
            <a:r>
              <a:rPr lang="en-US" altLang="zh-TW" sz="2800" dirty="0" err="1" smtClean="0"/>
              <a:t>Funtional</a:t>
            </a:r>
            <a:endParaRPr lang="en-US" altLang="zh-TW" sz="2800" dirty="0" smtClean="0"/>
          </a:p>
          <a:p>
            <a:pPr lvl="1" eaLnBrk="1" hangingPunct="1"/>
            <a:r>
              <a:rPr lang="en-US" altLang="zh-TW" sz="2800" dirty="0" smtClean="0"/>
              <a:t>resume the normal function of sinus</a:t>
            </a:r>
          </a:p>
          <a:p>
            <a:pPr lvl="2" eaLnBrk="1" hangingPunct="1"/>
            <a:r>
              <a:rPr lang="en-US" altLang="zh-TW" sz="2400" dirty="0" smtClean="0"/>
              <a:t>drainage</a:t>
            </a:r>
          </a:p>
          <a:p>
            <a:pPr lvl="2" eaLnBrk="1" hangingPunct="1"/>
            <a:r>
              <a:rPr lang="en-US" altLang="zh-TW" sz="2400" dirty="0" smtClean="0"/>
              <a:t>ventilation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Post FESS</a:t>
            </a:r>
          </a:p>
        </p:txBody>
      </p:sp>
      <p:pic>
        <p:nvPicPr>
          <p:cNvPr id="47107" name="Picture 4" descr="nose_post_o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22438" y="2057400"/>
            <a:ext cx="5697537" cy="4114800"/>
          </a:xfrm>
          <a:noFill/>
        </p:spPr>
      </p:pic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107504" y="2565400"/>
            <a:ext cx="2016224" cy="181588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Inferior </a:t>
            </a:r>
            <a:r>
              <a:rPr lang="en-US" sz="1400" dirty="0" err="1"/>
              <a:t>turbiante</a:t>
            </a:r>
            <a:r>
              <a:rPr lang="en-US" sz="1400" dirty="0"/>
              <a:t> is seen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We usually </a:t>
            </a:r>
            <a:r>
              <a:rPr lang="en-US" sz="1400" dirty="0" smtClean="0"/>
              <a:t>fracture it: Out fracture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Maxillary sinus is seen </a:t>
            </a:r>
            <a:r>
              <a:rPr lang="en-US" sz="1400" dirty="0" smtClean="0"/>
              <a:t>below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Ethomidal</a:t>
            </a:r>
            <a:r>
              <a:rPr lang="en-US" sz="1400" dirty="0"/>
              <a:t> air cells are seen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FESS-complication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Local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Bleeding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Adhesion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err="1" smtClean="0"/>
              <a:t>Mucocele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Stenosis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Recurrence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Orbital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Orbital </a:t>
            </a:r>
            <a:r>
              <a:rPr lang="en-US" altLang="zh-TW" sz="2000" dirty="0" err="1" smtClean="0"/>
              <a:t>haematoma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Diplopia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Blinding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Intracranial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CSF leakage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/>
              <a:t>Meningitis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696200" cy="960438"/>
          </a:xfrm>
        </p:spPr>
        <p:txBody>
          <a:bodyPr/>
          <a:lstStyle/>
          <a:p>
            <a:pPr eaLnBrk="1" hangingPunct="1"/>
            <a:r>
              <a:rPr lang="en-US" i="1" smtClean="0">
                <a:cs typeface="Times New Roman" pitchFamily="18" charset="0"/>
              </a:rPr>
              <a:t>signs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16113"/>
            <a:ext cx="7921625" cy="4560887"/>
          </a:xfrm>
        </p:spPr>
        <p:txBody>
          <a:bodyPr/>
          <a:lstStyle/>
          <a:p>
            <a:pPr algn="l" rtl="0" eaLnBrk="1" hangingPunct="1"/>
            <a:r>
              <a:rPr lang="en-US" i="1" smtClean="0">
                <a:cs typeface="Arial" pitchFamily="34" charset="0"/>
              </a:rPr>
              <a:t>Discharge: scanty,purulent,offensive may contain debris</a:t>
            </a:r>
          </a:p>
          <a:p>
            <a:pPr algn="l" rtl="0" eaLnBrk="1" hangingPunct="1"/>
            <a:r>
              <a:rPr lang="en-US" i="1" smtClean="0">
                <a:cs typeface="Arial" pitchFamily="34" charset="0"/>
              </a:rPr>
              <a:t>Perforation: marginal</a:t>
            </a:r>
          </a:p>
          <a:p>
            <a:pPr algn="l" rtl="0" eaLnBrk="1" hangingPunct="1"/>
            <a:endParaRPr lang="en-US" b="1" i="1" smtClean="0">
              <a:cs typeface="Arial" pitchFamily="34" charset="0"/>
              <a:sym typeface="Wingdings" pitchFamily="2" charset="2"/>
            </a:endParaRPr>
          </a:p>
        </p:txBody>
      </p:sp>
      <p:pic>
        <p:nvPicPr>
          <p:cNvPr id="24580" name="Picture 6" descr="perf_and_tympanoscler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644900"/>
            <a:ext cx="40671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Complications of Sinusitis</a:t>
            </a:r>
            <a:endParaRPr lang="zh-TW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Local</a:t>
            </a:r>
          </a:p>
          <a:p>
            <a:pPr lvl="1" eaLnBrk="1" hangingPunct="1"/>
            <a:r>
              <a:rPr lang="en-US" altLang="zh-TW" sz="2000" smtClean="0"/>
              <a:t>Mucocele</a:t>
            </a:r>
          </a:p>
          <a:p>
            <a:pPr lvl="1" eaLnBrk="1" hangingPunct="1"/>
            <a:r>
              <a:rPr lang="en-US" altLang="zh-TW" sz="2000" smtClean="0"/>
              <a:t>Osteomyelitis-Pott’s tumor</a:t>
            </a:r>
          </a:p>
          <a:p>
            <a:pPr eaLnBrk="1" hangingPunct="1"/>
            <a:r>
              <a:rPr lang="en-US" altLang="zh-TW" smtClean="0"/>
              <a:t>Orbital: here they are abridged.</a:t>
            </a:r>
          </a:p>
          <a:p>
            <a:pPr lvl="1" eaLnBrk="1" hangingPunct="1"/>
            <a:r>
              <a:rPr lang="en-US" altLang="zh-TW" sz="2000" smtClean="0"/>
              <a:t>Orbital cellulitis</a:t>
            </a:r>
          </a:p>
          <a:p>
            <a:pPr lvl="1" eaLnBrk="1" hangingPunct="1"/>
            <a:r>
              <a:rPr lang="en-US" altLang="zh-TW" sz="2000" smtClean="0"/>
              <a:t>Orbital abscess</a:t>
            </a:r>
          </a:p>
          <a:p>
            <a:pPr lvl="1" eaLnBrk="1" hangingPunct="1"/>
            <a:r>
              <a:rPr lang="en-US" altLang="zh-TW" sz="2000" smtClean="0"/>
              <a:t>Cavernous sinus thrombosis</a:t>
            </a:r>
            <a:endParaRPr lang="en-US" altLang="zh-TW" sz="2200" smtClean="0"/>
          </a:p>
          <a:p>
            <a:pPr eaLnBrk="1" hangingPunct="1"/>
            <a:r>
              <a:rPr lang="en-US" altLang="zh-TW" smtClean="0"/>
              <a:t>Intracranial</a:t>
            </a:r>
          </a:p>
          <a:p>
            <a:pPr lvl="1" eaLnBrk="1" hangingPunct="1"/>
            <a:r>
              <a:rPr lang="en-US" altLang="zh-TW" sz="2000" smtClean="0"/>
              <a:t>Epidural abscess</a:t>
            </a:r>
          </a:p>
          <a:p>
            <a:pPr lvl="1" eaLnBrk="1" hangingPunct="1"/>
            <a:r>
              <a:rPr lang="en-US" altLang="zh-TW" sz="2000" smtClean="0"/>
              <a:t>Subdural abscess</a:t>
            </a:r>
          </a:p>
          <a:p>
            <a:pPr lvl="1" eaLnBrk="1" hangingPunct="1"/>
            <a:r>
              <a:rPr lang="en-US" altLang="zh-TW" sz="2000" smtClean="0"/>
              <a:t>Intracerebral abscess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Fungal Sinusitis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Classification</a:t>
            </a:r>
          </a:p>
          <a:p>
            <a:pPr lvl="1" eaLnBrk="1" hangingPunct="1"/>
            <a:r>
              <a:rPr lang="en-US" altLang="zh-TW" sz="2800" dirty="0" smtClean="0"/>
              <a:t>Non-invasive</a:t>
            </a:r>
          </a:p>
          <a:p>
            <a:pPr lvl="2" eaLnBrk="1" hangingPunct="1"/>
            <a:r>
              <a:rPr lang="en-US" altLang="zh-TW" sz="2400" dirty="0" err="1" smtClean="0"/>
              <a:t>Mycetoma</a:t>
            </a:r>
            <a:endParaRPr lang="en-US" altLang="zh-TW" sz="2400" dirty="0" smtClean="0"/>
          </a:p>
          <a:p>
            <a:pPr lvl="2" eaLnBrk="1" hangingPunct="1"/>
            <a:r>
              <a:rPr lang="en-US" altLang="zh-TW" sz="2400" dirty="0" smtClean="0"/>
              <a:t>Allergic fungal sinusitis</a:t>
            </a:r>
          </a:p>
          <a:p>
            <a:pPr lvl="1" eaLnBrk="1" hangingPunct="1"/>
            <a:r>
              <a:rPr lang="en-US" altLang="zh-TW" sz="2800" dirty="0" smtClean="0"/>
              <a:t>Invasive</a:t>
            </a:r>
          </a:p>
          <a:p>
            <a:pPr lvl="2" eaLnBrk="1" hangingPunct="1"/>
            <a:r>
              <a:rPr lang="en-US" altLang="zh-TW" sz="2400" dirty="0" smtClean="0"/>
              <a:t>Chronic invasive </a:t>
            </a:r>
          </a:p>
          <a:p>
            <a:pPr lvl="2" eaLnBrk="1" hangingPunct="1"/>
            <a:r>
              <a:rPr lang="en-US" altLang="zh-TW" sz="2400" dirty="0" smtClean="0"/>
              <a:t>Acute fulminant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Allergic fungal sinusitis</a:t>
            </a:r>
          </a:p>
        </p:txBody>
      </p:sp>
      <p:pic>
        <p:nvPicPr>
          <p:cNvPr id="53251" name="Picture 8" descr="Graphic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7750" y="2071688"/>
            <a:ext cx="3876675" cy="3449637"/>
          </a:xfrm>
        </p:spPr>
      </p:pic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1116013" y="3141663"/>
            <a:ext cx="21605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dirty="0"/>
              <a:t>CT scan for allergic fungal </a:t>
            </a:r>
            <a:r>
              <a:rPr lang="en-US" dirty="0" err="1"/>
              <a:t>sinusisits</a:t>
            </a:r>
            <a:endParaRPr lang="en-US" dirty="0"/>
          </a:p>
          <a:p>
            <a:endParaRPr lang="en-US" dirty="0"/>
          </a:p>
          <a:p>
            <a:r>
              <a:rPr lang="en-US" dirty="0"/>
              <a:t>An important DDx is malignancy</a:t>
            </a:r>
          </a:p>
          <a:p>
            <a:endParaRPr lang="en-US" dirty="0"/>
          </a:p>
          <a:p>
            <a:r>
              <a:rPr lang="en-US" dirty="0"/>
              <a:t>Usually and invasive with </a:t>
            </a:r>
            <a:r>
              <a:rPr lang="en-US" dirty="0" err="1"/>
              <a:t>destructino</a:t>
            </a:r>
            <a:r>
              <a:rPr lang="en-US" dirty="0"/>
              <a:t> of the bone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Fungal sinusitis-treatment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Surgical debridement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Local steroid spray </a:t>
            </a:r>
          </a:p>
          <a:p>
            <a:pPr lvl="1" eaLnBrk="1" hangingPunct="1"/>
            <a:r>
              <a:rPr lang="en-US" altLang="zh-TW" sz="2400" dirty="0" smtClean="0"/>
              <a:t>allergic fungal sinusitis</a:t>
            </a:r>
          </a:p>
          <a:p>
            <a:pPr eaLnBrk="1" hangingPunct="1"/>
            <a:endParaRPr lang="en-US" altLang="zh-TW" sz="2400" dirty="0" smtClean="0"/>
          </a:p>
          <a:p>
            <a:pPr eaLnBrk="1" hangingPunct="1"/>
            <a:r>
              <a:rPr lang="en-US" altLang="zh-TW" dirty="0" smtClean="0"/>
              <a:t>Anti-fungal treatment</a:t>
            </a:r>
          </a:p>
          <a:p>
            <a:pPr lvl="1" eaLnBrk="1" hangingPunct="1"/>
            <a:r>
              <a:rPr lang="en-US" altLang="zh-TW" sz="2400" dirty="0" smtClean="0"/>
              <a:t>invasive fungal sinusitis</a:t>
            </a:r>
          </a:p>
          <a:p>
            <a:pPr lvl="1" eaLnBrk="1" hangingPunct="1"/>
            <a:r>
              <a:rPr lang="en-US" altLang="zh-TW" sz="2400" dirty="0" smtClean="0"/>
              <a:t>Amphotericin B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2160" y="3068960"/>
            <a:ext cx="3131840" cy="7386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/>
              <a:t>High recurrence. Treatment: surgical with preoperative oral </a:t>
            </a:r>
            <a:r>
              <a:rPr lang="en-US" sz="1400" dirty="0" err="1"/>
              <a:t>steriods</a:t>
            </a:r>
            <a:r>
              <a:rPr lang="en-US" sz="1400" dirty="0"/>
              <a:t> and postoperative local </a:t>
            </a:r>
            <a:r>
              <a:rPr lang="en-US" sz="1400" dirty="0" err="1"/>
              <a:t>steriods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Nasal polyps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40% of cases of nasal polyposis are associated with intrinsic asthma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Samter’s triad (nasal polyps, aspirin allergy, and asthma)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5072066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800" dirty="0" smtClean="0"/>
              <a:t>Represent edematous </a:t>
            </a:r>
            <a:r>
              <a:rPr lang="en-US" sz="1800" dirty="0" err="1" smtClean="0"/>
              <a:t>semitranslucent</a:t>
            </a:r>
            <a:r>
              <a:rPr lang="en-US" sz="1800" dirty="0" smtClean="0"/>
              <a:t> masses in the nasal and </a:t>
            </a:r>
            <a:r>
              <a:rPr lang="en-US" sz="1800" dirty="0" err="1" smtClean="0"/>
              <a:t>paranasal</a:t>
            </a:r>
            <a:r>
              <a:rPr lang="en-US" sz="1800" dirty="0" smtClean="0"/>
              <a:t> cavities 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/>
              <a:t>They are transparent… High recurrence rate… </a:t>
            </a:r>
            <a:r>
              <a:rPr lang="en-US" sz="1800" dirty="0" err="1" smtClean="0"/>
              <a:t>tt</a:t>
            </a:r>
            <a:r>
              <a:rPr lang="en-US" sz="1800" dirty="0" smtClean="0"/>
              <a:t> medical TT failed, or c/I, then surgical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/>
              <a:t>TT: Local steroids and up to two courses of systemic </a:t>
            </a:r>
            <a:r>
              <a:rPr lang="en-US" sz="1800" dirty="0" err="1" smtClean="0"/>
              <a:t>steiords</a:t>
            </a:r>
            <a:r>
              <a:rPr lang="en-US" sz="1800" dirty="0" smtClean="0"/>
              <a:t> during one year (tapering dose)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/>
              <a:t>Most of cases respond to treatment.</a:t>
            </a:r>
          </a:p>
          <a:p>
            <a:pPr marL="342900" lvl="1" indent="-342900">
              <a:buFontTx/>
              <a:buChar char="•"/>
            </a:pPr>
            <a:r>
              <a:rPr lang="en-US" sz="1800" dirty="0" err="1" smtClean="0"/>
              <a:t>Prednesinol</a:t>
            </a:r>
            <a:r>
              <a:rPr lang="en-US" sz="1800" dirty="0" smtClean="0"/>
              <a:t> 5 mg: 4x3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/>
              <a:t>If failed medical or C/I </a:t>
            </a:r>
            <a:r>
              <a:rPr lang="en-US" sz="1800" dirty="0" smtClean="0">
                <a:sym typeface="Wingdings" pitchFamily="2" charset="2"/>
              </a:rPr>
              <a:t> Surgical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>
                <a:sym typeface="Wingdings" pitchFamily="2" charset="2"/>
              </a:rPr>
              <a:t>It depends on facility: FESS is not present, </a:t>
            </a:r>
            <a:r>
              <a:rPr lang="en-US" sz="1800" dirty="0" err="1" smtClean="0">
                <a:sym typeface="Wingdings" pitchFamily="2" charset="2"/>
              </a:rPr>
              <a:t>e.g</a:t>
            </a:r>
            <a:r>
              <a:rPr lang="en-US" sz="1800" dirty="0" smtClean="0">
                <a:sym typeface="Wingdings" pitchFamily="2" charset="2"/>
              </a:rPr>
              <a:t>, in Karak </a:t>
            </a:r>
            <a:r>
              <a:rPr lang="en-US" sz="1800" dirty="0" err="1" smtClean="0">
                <a:sym typeface="Wingdings" pitchFamily="2" charset="2"/>
              </a:rPr>
              <a:t>govermetnal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hosptial</a:t>
            </a:r>
            <a:endParaRPr lang="en-US" sz="1800" dirty="0" smtClean="0">
              <a:sym typeface="Wingdings" pitchFamily="2" charset="2"/>
            </a:endParaRPr>
          </a:p>
          <a:p>
            <a:pPr marL="342900" lvl="1" indent="-342900">
              <a:buFontTx/>
              <a:buChar char="•"/>
            </a:pPr>
            <a:r>
              <a:rPr lang="en-US" sz="1800" dirty="0" smtClean="0">
                <a:sym typeface="Wingdings" pitchFamily="2" charset="2"/>
              </a:rPr>
              <a:t>Simple </a:t>
            </a:r>
            <a:r>
              <a:rPr lang="en-US" sz="1800" dirty="0" err="1" smtClean="0">
                <a:sym typeface="Wingdings" pitchFamily="2" charset="2"/>
              </a:rPr>
              <a:t>thign</a:t>
            </a:r>
            <a:r>
              <a:rPr lang="en-US" sz="1800" dirty="0" smtClean="0">
                <a:sym typeface="Wingdings" pitchFamily="2" charset="2"/>
              </a:rPr>
              <a:t> is </a:t>
            </a:r>
            <a:r>
              <a:rPr lang="en-US" sz="1800" dirty="0" err="1" smtClean="0">
                <a:sym typeface="Wingdings" pitchFamily="2" charset="2"/>
              </a:rPr>
              <a:t>nasl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polyecotmy</a:t>
            </a:r>
            <a:r>
              <a:rPr lang="en-US" sz="1800" dirty="0" smtClean="0">
                <a:sym typeface="Wingdings" pitchFamily="2" charset="2"/>
              </a:rPr>
              <a:t> or nasal </a:t>
            </a:r>
            <a:r>
              <a:rPr lang="en-US" sz="1800" dirty="0" err="1" smtClean="0">
                <a:sym typeface="Wingdings" pitchFamily="2" charset="2"/>
              </a:rPr>
              <a:t>snair</a:t>
            </a:r>
            <a:r>
              <a:rPr lang="en-US" sz="1800" dirty="0" smtClean="0">
                <a:sym typeface="Wingdings" pitchFamily="2" charset="2"/>
              </a:rPr>
              <a:t>.. Go to </a:t>
            </a:r>
            <a:r>
              <a:rPr lang="en-US" sz="1800" dirty="0" err="1" smtClean="0">
                <a:sym typeface="Wingdings" pitchFamily="2" charset="2"/>
              </a:rPr>
              <a:t>tte</a:t>
            </a:r>
            <a:r>
              <a:rPr lang="en-US" sz="1800" dirty="0" smtClean="0">
                <a:sym typeface="Wingdings" pitchFamily="2" charset="2"/>
              </a:rPr>
              <a:t> base and cut.. In both cases you leave something and recurrence…</a:t>
            </a:r>
            <a:endParaRPr lang="en-US" sz="1800" dirty="0" smtClean="0"/>
          </a:p>
        </p:txBody>
      </p:sp>
      <p:pic>
        <p:nvPicPr>
          <p:cNvPr id="56324" name="Picture 8" descr="nasal%20poly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251" y="1928813"/>
            <a:ext cx="41021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Microbiology of adenotonsillitis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82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Group A beta-hemolytic is most recognized pathogen (immune mediated complications: RF and GN)</a:t>
            </a:r>
          </a:p>
          <a:p>
            <a:pPr lvl="1" eaLnBrk="1" hangingPunct="1">
              <a:defRPr/>
            </a:pPr>
            <a:r>
              <a:rPr lang="en-US" sz="2400" dirty="0" smtClean="0"/>
              <a:t>Also beta-lactamase producing organism. Lately, high incidence with infection with these </a:t>
            </a:r>
            <a:r>
              <a:rPr lang="en-US" sz="2400" dirty="0" err="1" smtClean="0"/>
              <a:t>microrganism</a:t>
            </a:r>
            <a:r>
              <a:rPr lang="en-US" sz="2400" dirty="0" smtClean="0"/>
              <a:t>. </a:t>
            </a:r>
          </a:p>
          <a:p>
            <a:pPr lvl="1" eaLnBrk="1" hangingPunct="1">
              <a:defRPr/>
            </a:pPr>
            <a:r>
              <a:rPr lang="en-US" sz="2400" dirty="0" smtClean="0"/>
              <a:t>1/3 of infections are by beta-lactamase producing microorganisms.</a:t>
            </a:r>
          </a:p>
          <a:p>
            <a:pPr eaLnBrk="1" hangingPunct="1">
              <a:defRPr/>
            </a:pPr>
            <a:r>
              <a:rPr lang="en-US" sz="2800" dirty="0" smtClean="0"/>
              <a:t>Associated with a risk of rheumatic fever and glomerulonephritis.</a:t>
            </a:r>
          </a:p>
          <a:p>
            <a:pPr eaLnBrk="1" hangingPunct="1">
              <a:defRPr/>
            </a:pPr>
            <a:r>
              <a:rPr lang="en-US" sz="2800" dirty="0" smtClean="0"/>
              <a:t>Many other organisms are involved.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Acute adenoiditis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Symptoms include: </a:t>
            </a:r>
            <a:r>
              <a:rPr lang="en-US" sz="2400" baseline="30000" dirty="0" err="1"/>
              <a:t>Symp</a:t>
            </a:r>
            <a:r>
              <a:rPr lang="en-US" sz="2400" baseline="30000" dirty="0"/>
              <a:t> and PE similar to bacterial </a:t>
            </a:r>
            <a:r>
              <a:rPr lang="en-US" sz="2400" baseline="30000" dirty="0" err="1"/>
              <a:t>rhinosinusitis</a:t>
            </a:r>
            <a:r>
              <a:rPr lang="en-US" sz="2400" baseline="30000" dirty="0"/>
              <a:t>??? (in sinusitis, post nasal space hypertrophied… but???)</a:t>
            </a:r>
          </a:p>
          <a:p>
            <a:pPr lvl="1" eaLnBrk="1" hangingPunct="1">
              <a:defRPr/>
            </a:pPr>
            <a:r>
              <a:rPr lang="en-US" sz="2000" dirty="0"/>
              <a:t>Purulent rhinorrhea.</a:t>
            </a:r>
          </a:p>
          <a:p>
            <a:pPr lvl="1" eaLnBrk="1" hangingPunct="1">
              <a:defRPr/>
            </a:pPr>
            <a:r>
              <a:rPr lang="en-US" sz="2000" dirty="0"/>
              <a:t>Nasal obstruction.</a:t>
            </a:r>
          </a:p>
          <a:p>
            <a:pPr lvl="1" eaLnBrk="1" hangingPunct="1">
              <a:defRPr/>
            </a:pPr>
            <a:r>
              <a:rPr lang="en-US" sz="2000" dirty="0"/>
              <a:t>Fever.</a:t>
            </a:r>
          </a:p>
          <a:p>
            <a:pPr lvl="1" eaLnBrk="1" hangingPunct="1">
              <a:defRPr/>
            </a:pPr>
            <a:r>
              <a:rPr lang="en-US" sz="2000" dirty="0"/>
              <a:t>Associated Otitis Media (adenoids play major role in predisposition to OM)</a:t>
            </a:r>
          </a:p>
          <a:p>
            <a:pPr eaLnBrk="1" hangingPunct="1">
              <a:defRPr/>
            </a:pPr>
            <a:r>
              <a:rPr lang="en-US" sz="2400" i="1" baseline="-25000" dirty="0"/>
              <a:t>Most important in this lectures are the indications for surgery… You can deduce them from the symptoms and other things…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cutetonsilli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367463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609600" y="5364163"/>
            <a:ext cx="8382000" cy="95410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Follicular </a:t>
            </a:r>
            <a:r>
              <a:rPr lang="en-US" sz="2800" dirty="0" err="1"/>
              <a:t>tonsitlis</a:t>
            </a:r>
            <a:r>
              <a:rPr lang="en-US" sz="2800" dirty="0"/>
              <a:t>: diagnosed when there is exudate filling the crypts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Evaluation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93850"/>
            <a:ext cx="3810000" cy="52641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Odynophagia, fever (&gt;38.5), tender cervical lymphadenopathy (&gt;2 cm).</a:t>
            </a:r>
          </a:p>
          <a:p>
            <a:pPr eaLnBrk="1" hangingPunct="1">
              <a:defRPr/>
            </a:pPr>
            <a:r>
              <a:rPr lang="en-US" sz="2400" dirty="0" smtClean="0"/>
              <a:t>Supporting documents, 2 or more</a:t>
            </a:r>
          </a:p>
          <a:p>
            <a:pPr lvl="1" eaLnBrk="1" hangingPunct="1">
              <a:defRPr/>
            </a:pPr>
            <a:r>
              <a:rPr lang="en-US" sz="2000" dirty="0" smtClean="0"/>
              <a:t>Fever&gt; 38.5.</a:t>
            </a:r>
          </a:p>
          <a:p>
            <a:pPr lvl="1" eaLnBrk="1" hangingPunct="1">
              <a:defRPr/>
            </a:pPr>
            <a:r>
              <a:rPr lang="en-US" sz="2000" dirty="0" smtClean="0"/>
              <a:t>Tonsillar Exudate.</a:t>
            </a:r>
          </a:p>
          <a:p>
            <a:pPr lvl="1" eaLnBrk="1" hangingPunct="1">
              <a:defRPr/>
            </a:pPr>
            <a:r>
              <a:rPr lang="en-US" sz="2000" dirty="0" smtClean="0"/>
              <a:t>Tender cervical LAD &gt;2cm.</a:t>
            </a:r>
          </a:p>
          <a:p>
            <a:pPr lvl="1" eaLnBrk="1" hangingPunct="1">
              <a:defRPr/>
            </a:pPr>
            <a:r>
              <a:rPr lang="en-US" sz="2000" dirty="0" smtClean="0"/>
              <a:t>Positive throat culture</a:t>
            </a: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</p:txBody>
      </p:sp>
      <p:pic>
        <p:nvPicPr>
          <p:cNvPr id="27652" name="Picture 4" descr="Scan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62463" y="2473325"/>
            <a:ext cx="4033837" cy="2352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4495800" y="5486400"/>
            <a:ext cx="464820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How to dx hyperemia? Look at the normal pink mucosa upwards)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642910" y="85723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Erosion of the attic bone to reveal</a:t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cholesteatoma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752600"/>
            <a:ext cx="59436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Differential Diagnosis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u="sng" dirty="0" smtClean="0"/>
              <a:t>Commonest:</a:t>
            </a:r>
            <a:r>
              <a:rPr lang="en-US" b="1" dirty="0" smtClean="0"/>
              <a:t> </a:t>
            </a:r>
            <a:r>
              <a:rPr lang="en-US" dirty="0" smtClean="0"/>
              <a:t>Infectious Mononucleosis: EBV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Scarlet Fever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Corynebacterium</a:t>
            </a:r>
            <a:r>
              <a:rPr lang="en-US" dirty="0" smtClean="0"/>
              <a:t> </a:t>
            </a:r>
            <a:r>
              <a:rPr lang="en-US" dirty="0" err="1" smtClean="0"/>
              <a:t>diptheriae</a:t>
            </a:r>
            <a:r>
              <a:rPr lang="en-US" dirty="0" smtClean="0"/>
              <a:t>: Should not be present due to vaccination! Still, we can see it!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EBV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Pharyngitis:</a:t>
            </a:r>
          </a:p>
          <a:p>
            <a:pPr lvl="1" eaLnBrk="1" hangingPunct="1">
              <a:defRPr/>
            </a:pPr>
            <a:r>
              <a:rPr lang="en-US" dirty="0" smtClean="0"/>
              <a:t>White membrane covering one or both tonsils</a:t>
            </a:r>
          </a:p>
          <a:p>
            <a:pPr lvl="1" eaLnBrk="1" hangingPunct="1">
              <a:defRPr/>
            </a:pPr>
            <a:r>
              <a:rPr lang="en-US" dirty="0" smtClean="0"/>
              <a:t>Petechial rash involving oral and palatal mucosa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EBV petechiae</a:t>
            </a:r>
          </a:p>
        </p:txBody>
      </p:sp>
      <p:pic>
        <p:nvPicPr>
          <p:cNvPr id="34819" name="Picture 4" descr="EB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52600"/>
            <a:ext cx="4792663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228600" y="36576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Petechial rash on hard and soft palate)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EBV</a:t>
            </a:r>
          </a:p>
        </p:txBody>
      </p:sp>
      <p:pic>
        <p:nvPicPr>
          <p:cNvPr id="35843" name="Picture 4" descr="EBV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37" y="1782128"/>
            <a:ext cx="697706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0" y="304800"/>
            <a:ext cx="2166937" cy="3139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Membrane covering both tonsils… color here is … you can remove it while in </a:t>
            </a:r>
            <a:r>
              <a:rPr lang="en-US" dirty="0" err="1"/>
              <a:t>diptheria</a:t>
            </a:r>
            <a:r>
              <a:rPr lang="en-US" dirty="0"/>
              <a:t>, it is </a:t>
            </a:r>
            <a:r>
              <a:rPr lang="en-US" dirty="0" err="1"/>
              <a:t>adhrerent</a:t>
            </a:r>
            <a:r>
              <a:rPr lang="en-US" dirty="0"/>
              <a:t> and will result in bleeding.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It is blackish in </a:t>
            </a:r>
            <a:r>
              <a:rPr lang="en-US" dirty="0" err="1"/>
              <a:t>dipphteria</a:t>
            </a:r>
            <a:r>
              <a:rPr lang="en-US" dirty="0"/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EBV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</a:p>
          <a:p>
            <a:pPr lvl="2" eaLnBrk="1" hangingPunct="1">
              <a:defRPr/>
            </a:pPr>
            <a:r>
              <a:rPr lang="en-US" dirty="0" smtClean="0"/>
              <a:t>By Clinical presentation</a:t>
            </a:r>
          </a:p>
          <a:p>
            <a:pPr lvl="2" eaLnBrk="1" hangingPunct="1">
              <a:defRPr/>
            </a:pPr>
            <a:r>
              <a:rPr lang="en-US" dirty="0" smtClean="0"/>
              <a:t>CBC with differential (atypical lymphocytes –T lymphocytes)</a:t>
            </a:r>
          </a:p>
          <a:p>
            <a:pPr lvl="2" eaLnBrk="1" hangingPunct="1">
              <a:defRPr/>
            </a:pPr>
            <a:r>
              <a:rPr lang="en-US" b="1" u="sng" dirty="0" smtClean="0"/>
              <a:t>Detection of </a:t>
            </a:r>
            <a:r>
              <a:rPr lang="en-US" b="1" u="sng" dirty="0" err="1" smtClean="0"/>
              <a:t>heterophil</a:t>
            </a:r>
            <a:r>
              <a:rPr lang="en-US" b="1" u="sng" dirty="0" smtClean="0"/>
              <a:t> antibodies (</a:t>
            </a:r>
            <a:r>
              <a:rPr lang="en-US" b="1" u="sng" dirty="0" err="1" smtClean="0"/>
              <a:t>Monospot</a:t>
            </a:r>
            <a:r>
              <a:rPr lang="en-US" b="1" u="sng" dirty="0" smtClean="0"/>
              <a:t> test): Most confirmatory test</a:t>
            </a:r>
          </a:p>
          <a:p>
            <a:pPr lvl="2" eaLnBrk="1" hangingPunct="1">
              <a:defRPr/>
            </a:pPr>
            <a:r>
              <a:rPr lang="en-US" dirty="0" smtClean="0"/>
              <a:t>IgM titers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Supportive management</a:t>
            </a:r>
          </a:p>
          <a:p>
            <a:pPr eaLnBrk="1" hangingPunct="1">
              <a:defRPr/>
            </a:pPr>
            <a:r>
              <a:rPr lang="en-US" sz="2800" dirty="0" smtClean="0"/>
              <a:t>Rest</a:t>
            </a:r>
          </a:p>
          <a:p>
            <a:pPr eaLnBrk="1" hangingPunct="1">
              <a:defRPr/>
            </a:pPr>
            <a:r>
              <a:rPr lang="en-US" sz="2800" dirty="0" smtClean="0"/>
              <a:t>Avoidance of contact sports (?-&gt;splenic rupture?)</a:t>
            </a:r>
          </a:p>
          <a:p>
            <a:pPr eaLnBrk="1" hangingPunct="1">
              <a:defRPr/>
            </a:pPr>
            <a:r>
              <a:rPr lang="en-US" sz="2800" dirty="0" smtClean="0"/>
              <a:t>Systemic glucocorticoids (reserved only for severe cases) [Because of a big list of complications that occur in severe cases, you weight it against the complications of steroids…]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EBV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Complications:</a:t>
            </a:r>
          </a:p>
          <a:p>
            <a:pPr lvl="2" eaLnBrk="1" hangingPunct="1">
              <a:defRPr/>
            </a:pPr>
            <a:r>
              <a:rPr lang="en-US" dirty="0" smtClean="0"/>
              <a:t>Autoimmune hemolytic anemia</a:t>
            </a:r>
          </a:p>
          <a:p>
            <a:pPr lvl="2" eaLnBrk="1" hangingPunct="1">
              <a:defRPr/>
            </a:pPr>
            <a:r>
              <a:rPr lang="en-US" dirty="0" smtClean="0"/>
              <a:t>Cranial nerve palsies</a:t>
            </a:r>
          </a:p>
          <a:p>
            <a:pPr lvl="2" eaLnBrk="1" hangingPunct="1">
              <a:defRPr/>
            </a:pPr>
            <a:r>
              <a:rPr lang="en-US" dirty="0" smtClean="0"/>
              <a:t>Encephalitis</a:t>
            </a:r>
          </a:p>
          <a:p>
            <a:pPr lvl="2" eaLnBrk="1" hangingPunct="1">
              <a:defRPr/>
            </a:pPr>
            <a:r>
              <a:rPr lang="en-US" dirty="0" smtClean="0"/>
              <a:t>Hepatitis</a:t>
            </a:r>
          </a:p>
          <a:p>
            <a:pPr lvl="2" eaLnBrk="1" hangingPunct="1">
              <a:defRPr/>
            </a:pPr>
            <a:r>
              <a:rPr lang="en-US" dirty="0" smtClean="0"/>
              <a:t>Pericarditis</a:t>
            </a:r>
          </a:p>
          <a:p>
            <a:pPr lvl="2" eaLnBrk="1" hangingPunct="1">
              <a:defRPr/>
            </a:pPr>
            <a:r>
              <a:rPr lang="en-US" dirty="0" smtClean="0"/>
              <a:t>Airway obstruction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C. diphtheria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manifestations</a:t>
            </a:r>
          </a:p>
          <a:p>
            <a:pPr lvl="1" eaLnBrk="1" hangingPunct="1">
              <a:defRPr/>
            </a:pPr>
            <a:r>
              <a:rPr lang="en-US" dirty="0" smtClean="0"/>
              <a:t>Systemic symptoms from exotoxin (Toxic appearance)</a:t>
            </a:r>
          </a:p>
          <a:p>
            <a:pPr lvl="2" eaLnBrk="1" hangingPunct="1">
              <a:defRPr/>
            </a:pPr>
            <a:r>
              <a:rPr lang="en-US" dirty="0" smtClean="0"/>
              <a:t>Fatigued</a:t>
            </a:r>
          </a:p>
          <a:p>
            <a:pPr lvl="2" eaLnBrk="1" hangingPunct="1">
              <a:defRPr/>
            </a:pPr>
            <a:r>
              <a:rPr lang="en-US" dirty="0" smtClean="0"/>
              <a:t>Lethargic</a:t>
            </a:r>
          </a:p>
          <a:p>
            <a:pPr lvl="2" eaLnBrk="1" hangingPunct="1">
              <a:defRPr/>
            </a:pPr>
            <a:r>
              <a:rPr lang="en-US" dirty="0" err="1" smtClean="0"/>
              <a:t>Tachycardic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toxic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C. diphtheria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characteristics</a:t>
            </a:r>
          </a:p>
          <a:p>
            <a:pPr lvl="1" eaLnBrk="1" hangingPunct="1">
              <a:defRPr/>
            </a:pPr>
            <a:r>
              <a:rPr lang="en-US" dirty="0" smtClean="0"/>
              <a:t>Pharynx </a:t>
            </a:r>
          </a:p>
          <a:p>
            <a:pPr lvl="2" eaLnBrk="1" hangingPunct="1">
              <a:defRPr/>
            </a:pPr>
            <a:r>
              <a:rPr lang="en-US" sz="2800" dirty="0" smtClean="0"/>
              <a:t>grayish membrane (composed of  fibrin, leukocytes, and cellular debris).</a:t>
            </a:r>
          </a:p>
          <a:p>
            <a:pPr lvl="2" eaLnBrk="1" hangingPunct="1">
              <a:defRPr/>
            </a:pPr>
            <a:r>
              <a:rPr lang="en-US" dirty="0" err="1" smtClean="0"/>
              <a:t>Eitehr</a:t>
            </a:r>
            <a:r>
              <a:rPr lang="en-US" dirty="0" smtClean="0"/>
              <a:t> localized to tonsils or extends from pharynx to larynx (if you try to peel it off, bleeding will ensue)</a:t>
            </a:r>
          </a:p>
          <a:p>
            <a:pPr lvl="1" eaLnBrk="1" hangingPunct="1">
              <a:defRPr/>
            </a:pPr>
            <a:r>
              <a:rPr lang="en-US" dirty="0" smtClean="0"/>
              <a:t>Extensive cervical lymphadenopathy (Bull’s neck)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Diphtheria</a:t>
            </a:r>
          </a:p>
        </p:txBody>
      </p:sp>
      <p:pic>
        <p:nvPicPr>
          <p:cNvPr id="43011" name="Picture 4" descr="diphtheri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036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Crusting of the pars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flaccida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suggestive of underlying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cholesteatoma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828800"/>
            <a:ext cx="59436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86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Diphtheria</a:t>
            </a:r>
          </a:p>
        </p:txBody>
      </p:sp>
      <p:pic>
        <p:nvPicPr>
          <p:cNvPr id="44035" name="Picture 4" descr="diphther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1788"/>
            <a:ext cx="372745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0" y="41910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Grayish to </a:t>
            </a:r>
            <a:r>
              <a:rPr lang="en-US" dirty="0" smtClean="0"/>
              <a:t>blackish in </a:t>
            </a:r>
            <a:r>
              <a:rPr lang="en-US" dirty="0"/>
              <a:t>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C. diphtheria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Treatment: ABC</a:t>
            </a:r>
          </a:p>
          <a:p>
            <a:pPr lvl="1" eaLnBrk="1" hangingPunct="1">
              <a:defRPr/>
            </a:pPr>
            <a:r>
              <a:rPr lang="en-US" sz="2000" dirty="0" smtClean="0"/>
              <a:t>Started before culture confirmation.</a:t>
            </a:r>
          </a:p>
          <a:p>
            <a:pPr lvl="1" eaLnBrk="1" hangingPunct="1">
              <a:defRPr/>
            </a:pPr>
            <a:r>
              <a:rPr lang="en-US" sz="2000" dirty="0" smtClean="0"/>
              <a:t>Airway.</a:t>
            </a:r>
          </a:p>
          <a:p>
            <a:pPr lvl="1" eaLnBrk="1" hangingPunct="1">
              <a:defRPr/>
            </a:pPr>
            <a:r>
              <a:rPr lang="en-US" sz="2000" dirty="0" smtClean="0"/>
              <a:t>Resuscitation.</a:t>
            </a:r>
          </a:p>
          <a:p>
            <a:pPr lvl="1" eaLnBrk="1" hangingPunct="1">
              <a:defRPr/>
            </a:pPr>
            <a:r>
              <a:rPr lang="en-US" sz="2000" dirty="0" smtClean="0"/>
              <a:t>Skin test for allergy to horse serum.</a:t>
            </a:r>
          </a:p>
          <a:p>
            <a:pPr lvl="1" eaLnBrk="1" hangingPunct="1">
              <a:defRPr/>
            </a:pPr>
            <a:r>
              <a:rPr lang="en-US" sz="2000" dirty="0" smtClean="0"/>
              <a:t>Definitive treatment: Administer diphtheria antitoxin. Therefore</a:t>
            </a:r>
            <a:r>
              <a:rPr lang="en-US" sz="2000" dirty="0"/>
              <a:t>, test for allergy then give this antitoxin. Otherwise, there is no place for antibiotics in acute </a:t>
            </a:r>
            <a:r>
              <a:rPr lang="en-US" sz="2000" dirty="0" err="1"/>
              <a:t>diptheria</a:t>
            </a:r>
            <a:r>
              <a:rPr lang="en-US" sz="2000" dirty="0" smtClean="0"/>
              <a:t>.</a:t>
            </a:r>
          </a:p>
          <a:p>
            <a:pPr lvl="1" eaLnBrk="1" hangingPunct="1">
              <a:defRPr/>
            </a:pPr>
            <a:r>
              <a:rPr lang="en-US" sz="2000" dirty="0" smtClean="0"/>
              <a:t>Have epinephrine available.</a:t>
            </a:r>
          </a:p>
          <a:p>
            <a:pPr lvl="1" eaLnBrk="1" hangingPunct="1">
              <a:defRPr/>
            </a:pPr>
            <a:r>
              <a:rPr lang="en-US" sz="2000" dirty="0" smtClean="0"/>
              <a:t>Antibiotics (erythromycin, penicillin G, rifampin, or clindamycin) used to eradicate carrier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Peritonsillar abscess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Abscess formation outside tonsillar capsule.</a:t>
            </a:r>
          </a:p>
          <a:p>
            <a:pPr eaLnBrk="1" hangingPunct="1">
              <a:defRPr/>
            </a:pPr>
            <a:r>
              <a:rPr lang="en-US" sz="2400" dirty="0" smtClean="0"/>
              <a:t>Presentation: close to acute </a:t>
            </a:r>
            <a:r>
              <a:rPr lang="en-US" sz="2400" dirty="0" err="1" smtClean="0"/>
              <a:t>tonsilitis</a:t>
            </a:r>
            <a:r>
              <a:rPr lang="en-US" sz="2400" dirty="0" smtClean="0"/>
              <a:t> but more severe:</a:t>
            </a:r>
          </a:p>
          <a:p>
            <a:pPr eaLnBrk="1" hangingPunct="1">
              <a:defRPr/>
            </a:pPr>
            <a:r>
              <a:rPr lang="en-US" sz="2400" dirty="0" smtClean="0"/>
              <a:t>Signs and symptoms:</a:t>
            </a:r>
          </a:p>
          <a:p>
            <a:pPr lvl="1" eaLnBrk="1" hangingPunct="1">
              <a:defRPr/>
            </a:pPr>
            <a:r>
              <a:rPr lang="en-US" sz="2000" dirty="0" smtClean="0"/>
              <a:t>Fever.</a:t>
            </a:r>
          </a:p>
          <a:p>
            <a:pPr lvl="1" eaLnBrk="1" hangingPunct="1">
              <a:defRPr/>
            </a:pPr>
            <a:r>
              <a:rPr lang="en-US" sz="2000" dirty="0" smtClean="0"/>
              <a:t>Sore throat.</a:t>
            </a:r>
          </a:p>
          <a:p>
            <a:pPr lvl="1" eaLnBrk="1" hangingPunct="1">
              <a:defRPr/>
            </a:pPr>
            <a:r>
              <a:rPr lang="en-US" sz="2000" dirty="0" smtClean="0"/>
              <a:t>Dysphagia/</a:t>
            </a:r>
            <a:r>
              <a:rPr lang="en-US" sz="2000" dirty="0" err="1" smtClean="0"/>
              <a:t>odynophagia</a:t>
            </a:r>
            <a:r>
              <a:rPr lang="en-US" sz="2000" dirty="0" smtClean="0"/>
              <a:t>.</a:t>
            </a:r>
          </a:p>
          <a:p>
            <a:pPr lvl="1" eaLnBrk="1" hangingPunct="1">
              <a:defRPr/>
            </a:pPr>
            <a:r>
              <a:rPr lang="en-US" sz="2000" dirty="0" smtClean="0"/>
              <a:t>Drooling of saliva</a:t>
            </a:r>
          </a:p>
          <a:p>
            <a:pPr lvl="1" eaLnBrk="1" hangingPunct="1">
              <a:defRPr/>
            </a:pPr>
            <a:r>
              <a:rPr lang="en-US" sz="2000" dirty="0" err="1" smtClean="0"/>
              <a:t>Trismus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Unilateral swelling of soft palate/pharynx with uvula deviation.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7800"/>
            <a:ext cx="6550025" cy="331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0" y="5562600"/>
            <a:ext cx="8991600" cy="107791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 dirty="0"/>
              <a:t>Infection outside the superior part of the tonsils… </a:t>
            </a:r>
            <a:r>
              <a:rPr lang="en-US" sz="1600" dirty="0" err="1"/>
              <a:t>supratonsillar</a:t>
            </a:r>
            <a:r>
              <a:rPr lang="en-US" sz="1600" dirty="0"/>
              <a:t> recess… exact pathology unknown… infection of minor </a:t>
            </a:r>
            <a:r>
              <a:rPr lang="en-US" sz="1600" dirty="0" err="1"/>
              <a:t>salviary</a:t>
            </a:r>
            <a:r>
              <a:rPr lang="en-US" sz="1600" dirty="0"/>
              <a:t> glands???...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Second photo: Exudate and hyperemia on tonsils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photo: bulging of soft palate… with collection of pus, </a:t>
            </a:r>
            <a:r>
              <a:rPr lang="en-US" sz="1600" dirty="0" err="1"/>
              <a:t>pushign</a:t>
            </a:r>
            <a:r>
              <a:rPr lang="en-US" sz="1600" dirty="0"/>
              <a:t> of the uvula to the other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arotidaneury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937" y="228600"/>
            <a:ext cx="6245225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76200" y="4495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Not every bulge equal </a:t>
            </a:r>
            <a:r>
              <a:rPr lang="en-US" dirty="0" err="1"/>
              <a:t>peritonsillar</a:t>
            </a:r>
            <a:r>
              <a:rPr lang="en-US" dirty="0"/>
              <a:t> abscess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4953000"/>
            <a:ext cx="60960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rgbClr val="800B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Pleomorphic Adenoma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746"/>
            <a:ext cx="8686800" cy="6553200"/>
          </a:xfrm>
          <a:solidFill>
            <a:srgbClr val="0070C0"/>
          </a:solidFill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2400" b="1" u="sng" dirty="0" smtClean="0">
                <a:effectLst/>
              </a:rPr>
              <a:t>Treatment: Students bring treatment from their minds… Here is the typical answer. Treatment is different from adults to children. </a:t>
            </a:r>
          </a:p>
          <a:p>
            <a:pPr eaLnBrk="1" hangingPunct="1">
              <a:defRPr/>
            </a:pPr>
            <a:r>
              <a:rPr lang="en-US" sz="1600" dirty="0" err="1" smtClean="0">
                <a:effectLst/>
              </a:rPr>
              <a:t>Peritonsillar</a:t>
            </a:r>
            <a:r>
              <a:rPr lang="en-US" sz="1600" dirty="0" smtClean="0">
                <a:effectLst/>
              </a:rPr>
              <a:t> abscess has two stages: Cellulitis stage, pus forming stage.</a:t>
            </a:r>
          </a:p>
          <a:p>
            <a:pPr lvl="1" eaLnBrk="1" hangingPunct="1">
              <a:defRPr/>
            </a:pPr>
            <a:r>
              <a:rPr lang="en-US" sz="1200" dirty="0" smtClean="0">
                <a:effectLst/>
              </a:rPr>
              <a:t>If there is pus</a:t>
            </a:r>
            <a:r>
              <a:rPr lang="en-US" sz="1200" dirty="0" smtClean="0">
                <a:effectLst/>
                <a:sym typeface="Wingdings" pitchFamily="2" charset="2"/>
              </a:rPr>
              <a:t> Incision and drainage</a:t>
            </a:r>
          </a:p>
          <a:p>
            <a:pPr eaLnBrk="1" hangingPunct="1">
              <a:defRPr/>
            </a:pPr>
            <a:r>
              <a:rPr lang="en-US" sz="1600" dirty="0" smtClean="0">
                <a:effectLst/>
                <a:sym typeface="Wingdings" pitchFamily="2" charset="2"/>
              </a:rPr>
              <a:t>In adult: </a:t>
            </a:r>
          </a:p>
          <a:p>
            <a:pPr lvl="1" eaLnBrk="1" hangingPunct="1">
              <a:defRPr/>
            </a:pPr>
            <a:r>
              <a:rPr lang="en-US" sz="1200" dirty="0" smtClean="0">
                <a:effectLst/>
                <a:sym typeface="Wingdings" pitchFamily="2" charset="2"/>
              </a:rPr>
              <a:t>bulge and hyperemia in </a:t>
            </a:r>
            <a:r>
              <a:rPr lang="en-US" sz="1200" dirty="0" err="1" smtClean="0">
                <a:effectLst/>
                <a:sym typeface="Wingdings" pitchFamily="2" charset="2"/>
              </a:rPr>
              <a:t>supratonsilar</a:t>
            </a:r>
            <a:r>
              <a:rPr lang="en-US" sz="1200" dirty="0" smtClean="0">
                <a:effectLst/>
                <a:sym typeface="Wingdings" pitchFamily="2" charset="2"/>
              </a:rPr>
              <a:t> area… with syringe, if there is pus, drainage. </a:t>
            </a:r>
          </a:p>
          <a:p>
            <a:pPr lvl="1" eaLnBrk="1" hangingPunct="1">
              <a:defRPr/>
            </a:pPr>
            <a:r>
              <a:rPr lang="en-US" sz="1200" dirty="0" smtClean="0">
                <a:effectLst/>
                <a:sym typeface="Wingdings" pitchFamily="2" charset="2"/>
              </a:rPr>
              <a:t>No pus systemic AB and observe (he is in </a:t>
            </a:r>
            <a:r>
              <a:rPr lang="en-US" sz="1200" dirty="0" err="1" smtClean="0">
                <a:effectLst/>
                <a:sym typeface="Wingdings" pitchFamily="2" charset="2"/>
              </a:rPr>
              <a:t>cellultis</a:t>
            </a:r>
            <a:r>
              <a:rPr lang="en-US" sz="1200" dirty="0" smtClean="0">
                <a:effectLst/>
                <a:sym typeface="Wingdings" pitchFamily="2" charset="2"/>
              </a:rPr>
              <a:t> stage). </a:t>
            </a:r>
          </a:p>
          <a:p>
            <a:pPr eaLnBrk="1" hangingPunct="1">
              <a:defRPr/>
            </a:pPr>
            <a:r>
              <a:rPr lang="en-US" sz="2000" dirty="0" smtClean="0">
                <a:sym typeface="Wingdings" pitchFamily="2" charset="2"/>
              </a:rPr>
              <a:t>Children: </a:t>
            </a:r>
          </a:p>
          <a:p>
            <a:pPr lvl="1" eaLnBrk="1" hangingPunct="1">
              <a:defRPr/>
            </a:pPr>
            <a:r>
              <a:rPr lang="en-US" sz="1600" dirty="0" smtClean="0">
                <a:sym typeface="Wingdings" pitchFamily="2" charset="2"/>
              </a:rPr>
              <a:t>either stage, then admit: systemic antibiotics  and observe &gt; </a:t>
            </a:r>
            <a:r>
              <a:rPr lang="en-US" sz="1600" dirty="0">
                <a:sym typeface="Wingdings" pitchFamily="2" charset="2"/>
              </a:rPr>
              <a:t>if not improved within 3 days, incision and drainage in theater. </a:t>
            </a:r>
            <a:endParaRPr lang="en-US" sz="1600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sz="1600" dirty="0">
                <a:sym typeface="Wingdings" pitchFamily="2" charset="2"/>
              </a:rPr>
              <a:t>2nd attack of </a:t>
            </a:r>
            <a:r>
              <a:rPr lang="en-US" sz="1600" dirty="0" err="1">
                <a:sym typeface="Wingdings" pitchFamily="2" charset="2"/>
              </a:rPr>
              <a:t>quisy</a:t>
            </a:r>
            <a:r>
              <a:rPr lang="en-US" sz="1600" dirty="0">
                <a:sym typeface="Wingdings" pitchFamily="2" charset="2"/>
              </a:rPr>
              <a:t> is an indication for tonsillectomy. Enter immediately into </a:t>
            </a:r>
            <a:r>
              <a:rPr lang="en-US" sz="1600" dirty="0" smtClean="0">
                <a:sym typeface="Wingdings" pitchFamily="2" charset="2"/>
              </a:rPr>
              <a:t>OR</a:t>
            </a:r>
          </a:p>
          <a:p>
            <a:pPr eaLnBrk="1" hangingPunct="1">
              <a:defRPr/>
            </a:pPr>
            <a:r>
              <a:rPr lang="en-US" sz="2400" b="1" u="sng" dirty="0" smtClean="0">
                <a:effectLst/>
              </a:rPr>
              <a:t>Thought to be extension of tonsillitis to involve surrounding tissue with abscess formation.</a:t>
            </a:r>
          </a:p>
          <a:p>
            <a:pPr eaLnBrk="1" hangingPunct="1">
              <a:defRPr/>
            </a:pPr>
            <a:r>
              <a:rPr lang="en-US" sz="2000" b="1" u="sng" dirty="0" smtClean="0">
                <a:effectLst/>
              </a:rPr>
              <a:t>Recently described to be an infection of small salivary glands in the </a:t>
            </a:r>
            <a:r>
              <a:rPr lang="en-US" sz="2000" b="1" u="sng" dirty="0" err="1" smtClean="0">
                <a:effectLst/>
              </a:rPr>
              <a:t>supratonsillar</a:t>
            </a:r>
            <a:r>
              <a:rPr lang="en-US" sz="2000" b="1" u="sng" dirty="0" smtClean="0">
                <a:effectLst/>
              </a:rPr>
              <a:t> fossa called Weber’s glands.</a:t>
            </a:r>
          </a:p>
          <a:p>
            <a:pPr eaLnBrk="1" hangingPunct="1">
              <a:defRPr/>
            </a:pPr>
            <a:r>
              <a:rPr lang="en-US" sz="2000" b="1" u="sng" dirty="0" smtClean="0">
                <a:effectLst/>
              </a:rPr>
              <a:t>Would explain superior pole involvement and the usual absence of tonsillar erythema/exudates.</a:t>
            </a:r>
          </a:p>
          <a:p>
            <a:pPr eaLnBrk="1" hangingPunct="1">
              <a:defRPr/>
            </a:pPr>
            <a:r>
              <a:rPr lang="en-US" sz="2000" b="1" u="sng" dirty="0" smtClean="0">
                <a:effectLst/>
              </a:rPr>
              <a:t>Treatment options include needle aspiration, incision and drainage, or abscess tonsillectomy (Quinsy tonsillectomy).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Obstructive Adenoid Hyperplasia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Signs and Symptoms</a:t>
            </a:r>
          </a:p>
          <a:p>
            <a:pPr lvl="1" eaLnBrk="1" hangingPunct="1">
              <a:defRPr/>
            </a:pPr>
            <a:r>
              <a:rPr lang="en-US" sz="1600" dirty="0" smtClean="0"/>
              <a:t>Obligate mouth breathing</a:t>
            </a:r>
          </a:p>
          <a:p>
            <a:pPr lvl="1" eaLnBrk="1" hangingPunct="1">
              <a:defRPr/>
            </a:pPr>
            <a:r>
              <a:rPr lang="en-US" sz="1600" dirty="0" err="1" smtClean="0"/>
              <a:t>Hyponasal</a:t>
            </a:r>
            <a:r>
              <a:rPr lang="en-US" sz="1600" dirty="0" smtClean="0"/>
              <a:t> voice</a:t>
            </a:r>
          </a:p>
          <a:p>
            <a:pPr lvl="1" eaLnBrk="1" hangingPunct="1">
              <a:defRPr/>
            </a:pPr>
            <a:r>
              <a:rPr lang="en-US" sz="1600" dirty="0" smtClean="0"/>
              <a:t>Snoring and other signs of sleep disturbance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Any complicated </a:t>
            </a:r>
            <a:r>
              <a:rPr lang="en-US" sz="1800" dirty="0" err="1" smtClean="0"/>
              <a:t>hyupertrophy</a:t>
            </a:r>
            <a:r>
              <a:rPr lang="en-US" sz="1800" dirty="0" smtClean="0"/>
              <a:t> is an indication for </a:t>
            </a:r>
            <a:r>
              <a:rPr lang="en-US" sz="1800" dirty="0" err="1" smtClean="0"/>
              <a:t>surery</a:t>
            </a:r>
            <a:r>
              <a:rPr lang="en-US" sz="1800" dirty="0" smtClean="0"/>
              <a:t>.</a:t>
            </a:r>
          </a:p>
          <a:p>
            <a:pPr eaLnBrk="1" hangingPunct="1">
              <a:defRPr/>
            </a:pPr>
            <a:r>
              <a:rPr lang="en-US" sz="1800" dirty="0" smtClean="0"/>
              <a:t>How to make sure? Post nasal space x-ray. The area by arrows needs to be black… but due to </a:t>
            </a:r>
            <a:r>
              <a:rPr lang="en-US" sz="1800" dirty="0" err="1" smtClean="0"/>
              <a:t>enalrgement</a:t>
            </a:r>
            <a:r>
              <a:rPr lang="en-US" sz="1800" dirty="0" smtClean="0"/>
              <a:t> is </a:t>
            </a:r>
            <a:r>
              <a:rPr lang="en-US" sz="1800" dirty="0" err="1" smtClean="0"/>
              <a:t>is</a:t>
            </a:r>
            <a:r>
              <a:rPr lang="en-US" sz="1800" dirty="0" smtClean="0"/>
              <a:t> white!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Differential: Simple adenoiditis or </a:t>
            </a:r>
            <a:r>
              <a:rPr lang="en-US" sz="2400" dirty="0" err="1" smtClean="0">
                <a:solidFill>
                  <a:srgbClr val="FF0000"/>
                </a:solidFill>
              </a:rPr>
              <a:t>adnoid</a:t>
            </a:r>
            <a:r>
              <a:rPr lang="en-US" sz="2400" dirty="0" smtClean="0">
                <a:solidFill>
                  <a:srgbClr val="FF0000"/>
                </a:solidFill>
              </a:rPr>
              <a:t> hyperplasia or tumor (but it won’t reach this stage if it is a tumor)</a:t>
            </a:r>
          </a:p>
        </p:txBody>
      </p:sp>
      <p:pic>
        <p:nvPicPr>
          <p:cNvPr id="54276" name="Picture 6" descr="xray adeno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67262"/>
            <a:ext cx="2895600" cy="209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Obstructive Tonsillar Hyperplasia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Snoring and other symptoms of sleep disturbance</a:t>
            </a:r>
          </a:p>
          <a:p>
            <a:pPr eaLnBrk="1" hangingPunct="1">
              <a:defRPr/>
            </a:pPr>
            <a:r>
              <a:rPr lang="en-US" dirty="0" smtClean="0"/>
              <a:t>Muffled voice</a:t>
            </a:r>
          </a:p>
          <a:p>
            <a:pPr eaLnBrk="1" hangingPunct="1">
              <a:defRPr/>
            </a:pPr>
            <a:r>
              <a:rPr lang="en-US" dirty="0" smtClean="0"/>
              <a:t>Dysphagia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495800" cy="457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66FF"/>
                </a:solidFill>
              </a:rPr>
              <a:t>TONSIL SIZE</a:t>
            </a:r>
          </a:p>
          <a:p>
            <a:pPr eaLnBrk="1" hangingPunct="1">
              <a:defRPr/>
            </a:pPr>
            <a:r>
              <a:rPr lang="en-US" sz="2800" dirty="0" smtClean="0"/>
              <a:t>0	in </a:t>
            </a:r>
            <a:r>
              <a:rPr lang="en-US" sz="2800" dirty="0" err="1" smtClean="0"/>
              <a:t>fossa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+1	&lt;25% occupation of </a:t>
            </a:r>
            <a:r>
              <a:rPr lang="en-US" sz="2800" dirty="0" err="1" smtClean="0"/>
              <a:t>oropharynx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+2	25-50%</a:t>
            </a:r>
          </a:p>
          <a:p>
            <a:pPr eaLnBrk="1" hangingPunct="1">
              <a:defRPr/>
            </a:pPr>
            <a:r>
              <a:rPr lang="en-US" sz="2800" dirty="0" smtClean="0"/>
              <a:t>+3	50-75%</a:t>
            </a:r>
          </a:p>
          <a:p>
            <a:pPr eaLnBrk="1" hangingPunct="1">
              <a:defRPr/>
            </a:pPr>
            <a:r>
              <a:rPr lang="en-US" sz="2800" dirty="0" smtClean="0"/>
              <a:t>+4	&gt;75%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FF66FF"/>
              </a:solidFill>
            </a:endParaRPr>
          </a:p>
        </p:txBody>
      </p:sp>
      <p:pic>
        <p:nvPicPr>
          <p:cNvPr id="57347" name="Picture 8" descr="D:\Dorn\Grand Rounds\Tonsillectomy\EXAGGERATED SIZ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70550" y="1804988"/>
            <a:ext cx="2787650" cy="3268662"/>
          </a:xfrm>
        </p:spPr>
      </p:pic>
      <p:sp>
        <p:nvSpPr>
          <p:cNvPr id="2" name="Rectangle 1"/>
          <p:cNvSpPr/>
          <p:nvPr/>
        </p:nvSpPr>
        <p:spPr>
          <a:xfrm>
            <a:off x="1309048" y="381000"/>
            <a:ext cx="65187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000000"/>
                </a:solidFill>
              </a:rPr>
              <a:t>Grading not required</a:t>
            </a:r>
          </a:p>
        </p:txBody>
      </p:sp>
    </p:spTree>
    <p:extLst>
      <p:ext uri="{BB962C8B-B14F-4D97-AF65-F5344CB8AC3E}">
        <p14:creationId xmlns:p14="http://schemas.microsoft.com/office/powerpoint/2010/main" xmlns="" val="2492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obstructingtons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04800"/>
            <a:ext cx="676592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1" y="4876800"/>
            <a:ext cx="914399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 dirty="0" smtClean="0"/>
              <a:t>Bilateral </a:t>
            </a:r>
            <a:r>
              <a:rPr lang="en-US" sz="1600" dirty="0" err="1" smtClean="0"/>
              <a:t>tonsillar</a:t>
            </a:r>
            <a:r>
              <a:rPr lang="en-US" sz="1600" dirty="0" smtClean="0"/>
              <a:t> hypertrophy (kissing tonsils)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 smtClean="0"/>
              <a:t>Size </a:t>
            </a:r>
            <a:r>
              <a:rPr lang="en-US" sz="1600" dirty="0"/>
              <a:t>of tonsils: Grading from 1 to 4. But this is not always accurate.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Grading: how much the tonsils are occupying from the </a:t>
            </a:r>
            <a:r>
              <a:rPr lang="en-US" sz="1600" dirty="0" err="1"/>
              <a:t>oropaharyngx</a:t>
            </a:r>
            <a:r>
              <a:rPr lang="en-US" sz="1600" dirty="0"/>
              <a:t>: the space between two </a:t>
            </a:r>
            <a:r>
              <a:rPr lang="en-US" sz="1600" dirty="0" err="1"/>
              <a:t>anterio</a:t>
            </a:r>
            <a:r>
              <a:rPr lang="en-US" sz="1600" dirty="0"/>
              <a:t> pillars. What is hidden in the beds is not counted.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Kissing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New Folder (3)\1331341-1331361-1002527-17224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119063"/>
            <a:ext cx="8175625" cy="6757987"/>
          </a:xfrm>
        </p:spPr>
      </p:pic>
      <p:sp>
        <p:nvSpPr>
          <p:cNvPr id="2" name="Rectangle 1"/>
          <p:cNvSpPr/>
          <p:nvPr/>
        </p:nvSpPr>
        <p:spPr>
          <a:xfrm>
            <a:off x="251520" y="6237312"/>
            <a:ext cx="18133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 err="1"/>
              <a:t>Laryngomalacia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Malignant Neoplasms: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to laryngeal tumors in prevalence in H&amp;N.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Accounts for 1.5% to 3.3% of all cancers.</a:t>
            </a:r>
          </a:p>
          <a:p>
            <a:pPr eaLnBrk="1" hangingPunct="1">
              <a:defRPr/>
            </a:pPr>
            <a:r>
              <a:rPr lang="en-US" sz="2400" dirty="0"/>
              <a:t>Second in frequency to laryngeal cancer among upper respiratory tract malignancies</a:t>
            </a:r>
          </a:p>
          <a:p>
            <a:pPr eaLnBrk="1" hangingPunct="1">
              <a:defRPr/>
            </a:pPr>
            <a:r>
              <a:rPr lang="en-US" sz="2400" dirty="0"/>
              <a:t>Squamous cell carcinoma most common.</a:t>
            </a:r>
          </a:p>
          <a:p>
            <a:pPr eaLnBrk="1" hangingPunct="1">
              <a:defRPr/>
            </a:pPr>
            <a:r>
              <a:rPr lang="en-US" sz="2400" dirty="0"/>
              <a:t>2nd Most common is lymphoma.</a:t>
            </a:r>
          </a:p>
          <a:p>
            <a:pPr lvl="1" eaLnBrk="1" hangingPunct="1">
              <a:defRPr/>
            </a:pPr>
            <a:r>
              <a:rPr lang="en-US" sz="2000" dirty="0"/>
              <a:t>Non-Hodgkin’s lymphoma.</a:t>
            </a:r>
          </a:p>
          <a:p>
            <a:pPr lvl="1" eaLnBrk="1" hangingPunct="1">
              <a:defRPr/>
            </a:pPr>
            <a:r>
              <a:rPr lang="en-US" sz="2000" dirty="0"/>
              <a:t>Rapid unilateral tonsillar enlargement associated with cervical lymphadenopathy and systemic symptoms.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Surgical treatment /</a:t>
            </a:r>
            <a:r>
              <a:rPr lang="en-US" sz="2400" dirty="0" err="1"/>
              <a:t>radiotherpay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tonsillymp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627188"/>
            <a:ext cx="5754687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1693863" y="5229225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Unilateral mass… benign lesion)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Medical Management for adenoids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Penicillin is first line treatment (in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world countries, </a:t>
            </a:r>
            <a:r>
              <a:rPr lang="en-US" sz="1800" dirty="0" err="1" smtClean="0"/>
              <a:t>unuseful</a:t>
            </a:r>
            <a:r>
              <a:rPr lang="en-US" sz="1800" dirty="0" smtClean="0"/>
              <a:t>)</a:t>
            </a:r>
          </a:p>
          <a:p>
            <a:pPr eaLnBrk="1" hangingPunct="1">
              <a:defRPr/>
            </a:pPr>
            <a:r>
              <a:rPr lang="en-US" sz="1800" dirty="0" smtClean="0"/>
              <a:t>Recurrent or unresponsive infections require treatment with beta-lactamase resistant antibiotics such as:</a:t>
            </a:r>
          </a:p>
          <a:p>
            <a:pPr lvl="1" eaLnBrk="1" hangingPunct="1">
              <a:defRPr/>
            </a:pPr>
            <a:r>
              <a:rPr lang="en-US" sz="1600" dirty="0" smtClean="0"/>
              <a:t>Clindamycin</a:t>
            </a:r>
          </a:p>
          <a:p>
            <a:pPr lvl="1" eaLnBrk="1" hangingPunct="1">
              <a:defRPr/>
            </a:pPr>
            <a:r>
              <a:rPr lang="en-US" sz="2000" b="1" u="sng" dirty="0" smtClean="0">
                <a:solidFill>
                  <a:srgbClr val="FF0000"/>
                </a:solidFill>
              </a:rPr>
              <a:t>Augmentin (most commonly used)</a:t>
            </a:r>
          </a:p>
          <a:p>
            <a:pPr lvl="1" eaLnBrk="1" hangingPunct="1">
              <a:defRPr/>
            </a:pPr>
            <a:r>
              <a:rPr lang="en-US" sz="1600" dirty="0" smtClean="0"/>
              <a:t>Penicillin plus rifampin</a:t>
            </a:r>
          </a:p>
          <a:p>
            <a:pPr marL="457200" lvl="1" indent="0" eaLnBrk="1" hangingPunct="1">
              <a:buFont typeface="Tahoma" charset="0"/>
              <a:buNone/>
              <a:defRPr/>
            </a:pPr>
            <a:r>
              <a:rPr lang="en-US" sz="1600" b="1" u="sng" dirty="0" err="1" smtClean="0"/>
              <a:t>Adenotonsillar</a:t>
            </a:r>
            <a:r>
              <a:rPr lang="en-US" sz="1600" b="1" u="sng" dirty="0" smtClean="0"/>
              <a:t> hyperplasia may respond to one month of therapy with beta-lactamase resistant antibiotics (used in cases of OM with effusion)</a:t>
            </a:r>
          </a:p>
          <a:p>
            <a:pPr marL="457200" lvl="1" indent="0" eaLnBrk="1" hangingPunct="1">
              <a:buFont typeface="Tahoma" charset="0"/>
              <a:buNone/>
              <a:defRPr/>
            </a:pPr>
            <a:r>
              <a:rPr lang="en-US" sz="1600" baseline="-25000" dirty="0" err="1" smtClean="0"/>
              <a:t>Ritarbin</a:t>
            </a:r>
            <a:r>
              <a:rPr lang="en-US" sz="1600" baseline="-25000" dirty="0" smtClean="0"/>
              <a:t>: not to treat</a:t>
            </a:r>
            <a:r>
              <a:rPr lang="en-US" sz="1600" dirty="0" smtClean="0"/>
              <a:t> acute infections. Patients with recurrent infections or recurrent severe… some patients given over 6 months one injection every month and wait. If child </a:t>
            </a:r>
            <a:r>
              <a:rPr lang="en-US" sz="1600" dirty="0" err="1" smtClean="0"/>
              <a:t>imporoved</a:t>
            </a:r>
            <a:r>
              <a:rPr lang="en-US" sz="1600" dirty="0" smtClean="0"/>
              <a:t>, no surgery. </a:t>
            </a:r>
            <a:br>
              <a:rPr lang="en-US" sz="1600" dirty="0" smtClean="0"/>
            </a:br>
            <a:r>
              <a:rPr lang="en-US" sz="1600" dirty="0" smtClean="0"/>
              <a:t>It is divided into three thirds: short, intermediate, and </a:t>
            </a:r>
            <a:r>
              <a:rPr lang="en-US" sz="1600" dirty="0" err="1" smtClean="0"/>
              <a:t>logn</a:t>
            </a:r>
            <a:r>
              <a:rPr lang="en-US" sz="1600" dirty="0" smtClean="0"/>
              <a:t>. Mainly to decrease the incidence of attacks. </a:t>
            </a:r>
            <a:br>
              <a:rPr lang="en-US" sz="1600" dirty="0" smtClean="0"/>
            </a:br>
            <a:r>
              <a:rPr lang="en-US" sz="1600" dirty="0" smtClean="0"/>
              <a:t>If you want to admit patient, IV penicillin. </a:t>
            </a:r>
          </a:p>
          <a:p>
            <a:pPr marL="457200" lvl="1" indent="0" eaLnBrk="1" hangingPunct="1">
              <a:buFont typeface="Tahoma" charset="0"/>
              <a:buNone/>
              <a:defRPr/>
            </a:pPr>
            <a:r>
              <a:rPr lang="en-US" sz="1600" baseline="-25000" dirty="0" smtClean="0"/>
              <a:t>1.2</a:t>
            </a:r>
            <a:r>
              <a:rPr lang="en-US" sz="1600" dirty="0" smtClean="0"/>
              <a:t> million  for adults and half for children.</a:t>
            </a:r>
            <a:endParaRPr lang="en-US" sz="16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Tonsillectomy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u="sng" dirty="0" smtClean="0"/>
              <a:t>Current clinical indicators of AAO-HNS: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u="sng" dirty="0" smtClean="0"/>
              <a:t>Recurrent acute </a:t>
            </a:r>
            <a:r>
              <a:rPr lang="en-US" sz="1600" u="sng" dirty="0" err="1" smtClean="0"/>
              <a:t>tonsilitis</a:t>
            </a:r>
            <a:r>
              <a:rPr lang="en-US" sz="1600" u="sng" dirty="0" smtClean="0"/>
              <a:t>: </a:t>
            </a:r>
            <a:r>
              <a:rPr lang="en-US" sz="1600" dirty="0" smtClean="0"/>
              <a:t>3 or more infections per year despite adequate medical therapy.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u="sng" dirty="0" smtClean="0"/>
              <a:t>Hypertrophy</a:t>
            </a:r>
            <a:r>
              <a:rPr lang="en-US" sz="1600" dirty="0" smtClean="0"/>
              <a:t> causing dental malocclusion or adversely affecting </a:t>
            </a:r>
            <a:r>
              <a:rPr lang="en-US" sz="1600" dirty="0" err="1" smtClean="0"/>
              <a:t>orofacial</a:t>
            </a:r>
            <a:r>
              <a:rPr lang="en-US" sz="1600" dirty="0" smtClean="0"/>
              <a:t> growth documented by orthodontist.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u="sng" dirty="0" smtClean="0"/>
              <a:t>Hypertrophy</a:t>
            </a:r>
            <a:r>
              <a:rPr lang="en-US" sz="1600" dirty="0" smtClean="0"/>
              <a:t> causing upper airway obstruction, severe dysphagia, sleep disorder, cardiopulmonary complications.</a:t>
            </a:r>
          </a:p>
          <a:p>
            <a:pPr lvl="1" eaLnBrk="1" hangingPunct="1">
              <a:defRPr/>
            </a:pPr>
            <a:r>
              <a:rPr lang="en-US" sz="1600" u="sng" dirty="0" err="1"/>
              <a:t>Peritonsillar</a:t>
            </a:r>
            <a:r>
              <a:rPr lang="en-US" sz="1600" u="sng" dirty="0"/>
              <a:t> abscess </a:t>
            </a:r>
            <a:r>
              <a:rPr lang="en-US" sz="1600" dirty="0"/>
              <a:t>unresponsive to medical management and drainage documented by surgeon, unless surgery performed during acute stage. (2</a:t>
            </a:r>
            <a:r>
              <a:rPr lang="en-US" sz="1600" baseline="30000" dirty="0"/>
              <a:t>nd</a:t>
            </a:r>
            <a:r>
              <a:rPr lang="en-US" sz="1600" dirty="0"/>
              <a:t> attack</a:t>
            </a:r>
            <a:r>
              <a:rPr lang="en-US" sz="1600" dirty="0" smtClean="0"/>
              <a:t>)</a:t>
            </a:r>
            <a:endParaRPr lang="en-US" sz="1600" dirty="0"/>
          </a:p>
          <a:p>
            <a:pPr lvl="1" eaLnBrk="1" hangingPunct="1">
              <a:defRPr/>
            </a:pPr>
            <a:r>
              <a:rPr lang="en-US" sz="1600" dirty="0"/>
              <a:t>Persistent foul taste or breath due to </a:t>
            </a:r>
            <a:r>
              <a:rPr lang="en-US" sz="1600" u="sng" dirty="0"/>
              <a:t>chronic tonsillitis</a:t>
            </a:r>
            <a:r>
              <a:rPr lang="en-US" sz="1600" dirty="0"/>
              <a:t> not responsive to medical therapy</a:t>
            </a:r>
            <a:r>
              <a:rPr lang="en-US" sz="1600" dirty="0" smtClean="0"/>
              <a:t>.</a:t>
            </a:r>
            <a:endParaRPr lang="en-US" sz="1600" dirty="0"/>
          </a:p>
          <a:p>
            <a:pPr lvl="1" eaLnBrk="1" hangingPunct="1">
              <a:defRPr/>
            </a:pPr>
            <a:r>
              <a:rPr lang="en-US" sz="1600" dirty="0"/>
              <a:t>Chronic or recurrent tonsillitis associated with </a:t>
            </a:r>
            <a:r>
              <a:rPr lang="en-US" sz="1600" u="sng" dirty="0"/>
              <a:t>streptococcal carrier state </a:t>
            </a:r>
            <a:r>
              <a:rPr lang="en-US" sz="1600" dirty="0"/>
              <a:t>and not responding to beta-lactamase resistant antibiotics</a:t>
            </a:r>
            <a:r>
              <a:rPr lang="en-US" sz="1600" dirty="0" smtClean="0"/>
              <a:t>.</a:t>
            </a:r>
            <a:endParaRPr lang="en-US" sz="1600" dirty="0"/>
          </a:p>
          <a:p>
            <a:pPr lvl="1" eaLnBrk="1" hangingPunct="1">
              <a:defRPr/>
            </a:pPr>
            <a:r>
              <a:rPr lang="en-US" sz="1600" dirty="0"/>
              <a:t>Unilateral tonsil hypertrophy presumed </a:t>
            </a:r>
            <a:r>
              <a:rPr lang="en-US" sz="1600" u="sng" dirty="0"/>
              <a:t>neoplastic</a:t>
            </a:r>
            <a:r>
              <a:rPr lang="en-US" sz="1600" dirty="0"/>
              <a:t> (</a:t>
            </a:r>
            <a:r>
              <a:rPr lang="en-US" sz="1600" dirty="0" err="1"/>
              <a:t>assymetrical</a:t>
            </a:r>
            <a:r>
              <a:rPr lang="en-US" sz="1600" dirty="0"/>
              <a:t> swelling…)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Adenoidectomy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Current clinical indicators from AAO  (</a:t>
            </a:r>
            <a:r>
              <a:rPr lang="en-US" sz="1800" dirty="0" err="1" smtClean="0"/>
              <a:t>american</a:t>
            </a:r>
            <a:r>
              <a:rPr lang="en-US" sz="1800" dirty="0" smtClean="0"/>
              <a:t> academy of otolaryngology)-HNS: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4 or more episodes of </a:t>
            </a:r>
            <a:r>
              <a:rPr lang="en-US" sz="1600" u="sng" dirty="0" smtClean="0"/>
              <a:t>recurrent</a:t>
            </a:r>
            <a:r>
              <a:rPr lang="en-US" sz="1600" dirty="0" smtClean="0"/>
              <a:t> purulent rhinorrhea in prior 12 months in a child &lt;12.  One episode documented by intranasal examination or diagnostic imaging.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u="sng" dirty="0" smtClean="0"/>
              <a:t>Persisting</a:t>
            </a:r>
            <a:r>
              <a:rPr lang="en-US" sz="1600" dirty="0" smtClean="0"/>
              <a:t> symptoms of adenoiditis after 2 courses of antibiotic therapy. One course of antibiotics should be with a beta-lactamase stable antibiotic for at least 2 weeks.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b="1" u="sng" dirty="0" smtClean="0">
                <a:solidFill>
                  <a:srgbClr val="7030A0"/>
                </a:solidFill>
              </a:rPr>
              <a:t>Sleep disturbance</a:t>
            </a:r>
            <a:r>
              <a:rPr lang="en-US" sz="1600" b="1" dirty="0" smtClean="0">
                <a:solidFill>
                  <a:srgbClr val="7030A0"/>
                </a:solidFill>
              </a:rPr>
              <a:t> with nasal airway obstruction persisting for at least 3 months.</a:t>
            </a:r>
          </a:p>
          <a:p>
            <a:pPr lvl="1" eaLnBrk="1" hangingPunct="1">
              <a:defRPr/>
            </a:pPr>
            <a:r>
              <a:rPr lang="en-US" sz="1600" b="1" dirty="0" err="1">
                <a:solidFill>
                  <a:srgbClr val="FFFF00"/>
                </a:solidFill>
              </a:rPr>
              <a:t>Hyponasal</a:t>
            </a:r>
            <a:r>
              <a:rPr lang="en-US" sz="1600" b="1" dirty="0">
                <a:solidFill>
                  <a:srgbClr val="FFFF00"/>
                </a:solidFill>
              </a:rPr>
              <a:t> or </a:t>
            </a:r>
            <a:r>
              <a:rPr lang="en-US" sz="1600" b="1" dirty="0" err="1">
                <a:solidFill>
                  <a:srgbClr val="FFFF00"/>
                </a:solidFill>
              </a:rPr>
              <a:t>hypernasal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u="sng" dirty="0">
                <a:solidFill>
                  <a:srgbClr val="FFFF00"/>
                </a:solidFill>
              </a:rPr>
              <a:t>speech</a:t>
            </a:r>
          </a:p>
          <a:p>
            <a:pPr lvl="1" eaLnBrk="1" hangingPunct="1"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Otitis media with effusion </a:t>
            </a:r>
            <a:r>
              <a:rPr lang="en-US" sz="1600" b="1" dirty="0">
                <a:solidFill>
                  <a:srgbClr val="FF0000"/>
                </a:solidFill>
              </a:rPr>
              <a:t>&gt;3 months or second set of tubes.</a:t>
            </a:r>
          </a:p>
          <a:p>
            <a:pPr lvl="1" eaLnBrk="1" hangingPunct="1">
              <a:defRPr/>
            </a:pPr>
            <a:r>
              <a:rPr lang="en-US" sz="1600" b="1" dirty="0">
                <a:solidFill>
                  <a:srgbClr val="7030A0"/>
                </a:solidFill>
              </a:rPr>
              <a:t>Dental malocclusion or </a:t>
            </a:r>
            <a:r>
              <a:rPr lang="en-US" sz="1600" b="1" dirty="0" err="1">
                <a:solidFill>
                  <a:srgbClr val="7030A0"/>
                </a:solidFill>
              </a:rPr>
              <a:t>orofacial</a:t>
            </a:r>
            <a:r>
              <a:rPr lang="en-US" sz="1600" b="1" dirty="0">
                <a:solidFill>
                  <a:srgbClr val="7030A0"/>
                </a:solidFill>
              </a:rPr>
              <a:t> growth disturbance documented by orthodontist.</a:t>
            </a:r>
          </a:p>
          <a:p>
            <a:pPr lvl="1" eaLnBrk="1" hangingPunct="1">
              <a:defRPr/>
            </a:pPr>
            <a:r>
              <a:rPr lang="en-US" sz="1600" dirty="0"/>
              <a:t>Cardiopulmonary complications including cor pulmonale, pulmonary hypertension, right ventricular hypertrophy associated with upper airway obstruction</a:t>
            </a:r>
          </a:p>
          <a:p>
            <a:pPr lvl="1" eaLnBrk="1" hangingPunct="1">
              <a:defRPr/>
            </a:pPr>
            <a:r>
              <a:rPr lang="en-US" sz="1600" b="1" dirty="0">
                <a:solidFill>
                  <a:srgbClr val="FF0000"/>
                </a:solidFill>
              </a:rPr>
              <a:t>Otitis media with effusion over age 4 (because it is not a common age for this condition) (Younger has it because of recurrent attacks of OM)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 smtClean="0"/>
          </a:p>
          <a:p>
            <a:pPr lvl="1" eaLnBrk="1" hangingPunct="1">
              <a:lnSpc>
                <a:spcPct val="90000"/>
              </a:lnSpc>
              <a:buFont typeface="Tahoma" charset="0"/>
              <a:buNone/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Contraindications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u="sng" dirty="0" smtClean="0"/>
              <a:t>Adenoidectomy</a:t>
            </a:r>
          </a:p>
          <a:p>
            <a:pPr eaLnBrk="1" hangingPunct="1">
              <a:buFontTx/>
              <a:buNone/>
              <a:defRPr/>
            </a:pPr>
            <a:r>
              <a:rPr lang="en-US" sz="1800" b="1" u="sng" dirty="0" err="1" smtClean="0"/>
              <a:t>AbsuoluteC</a:t>
            </a:r>
            <a:r>
              <a:rPr lang="en-US" sz="1800" b="1" u="sng" dirty="0" smtClean="0"/>
              <a:t>/I: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sz="1600" b="1" dirty="0" smtClean="0"/>
              <a:t>Overt or submucous cleft palate (when is suspected, if the patient has bifid uvula)a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sz="1600" b="1" dirty="0" smtClean="0"/>
              <a:t>Neurologic or neuromuscular abnormalities with impaired palatal function</a:t>
            </a:r>
            <a:r>
              <a:rPr lang="en-US" sz="1600" b="1" dirty="0"/>
              <a:t>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Dreslle</a:t>
            </a:r>
            <a:r>
              <a:rPr lang="en-US" sz="1600" b="1" dirty="0" smtClean="0"/>
              <a:t> syndrome: </a:t>
            </a:r>
            <a:r>
              <a:rPr lang="en-US" sz="1600" b="1" dirty="0" err="1" smtClean="0"/>
              <a:t>laxaty</a:t>
            </a:r>
            <a:r>
              <a:rPr lang="en-US" sz="1600" b="1" dirty="0" smtClean="0"/>
              <a:t> of ligaments and down syndrome because of </a:t>
            </a:r>
            <a:r>
              <a:rPr lang="en-US" sz="1600" b="1" dirty="0" err="1" smtClean="0"/>
              <a:t>atlantoaxial</a:t>
            </a:r>
            <a:r>
              <a:rPr lang="en-US" sz="1600" b="1" dirty="0" smtClean="0"/>
              <a:t> subluxation because you have to hyperextend the neck)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sz="1800" b="1" dirty="0" smtClean="0"/>
              <a:t>Anemia.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sz="1800" b="1" dirty="0" smtClean="0"/>
              <a:t>Disorders of hemostasis.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sz="1800" b="1" dirty="0" smtClean="0"/>
              <a:t>In exam, only say the specific </a:t>
            </a:r>
            <a:r>
              <a:rPr lang="en-US" sz="1800" b="1" dirty="0" err="1" smtClean="0"/>
              <a:t>firstl</a:t>
            </a:r>
            <a:r>
              <a:rPr lang="en-US" sz="1800" b="1" dirty="0" smtClean="0"/>
              <a:t>!!! Very </a:t>
            </a:r>
            <a:r>
              <a:rPr lang="en-US" sz="1800" b="1" dirty="0" err="1" smtClean="0"/>
              <a:t>importatn</a:t>
            </a:r>
            <a:r>
              <a:rPr lang="en-US" sz="1800" b="1" dirty="0" smtClean="0"/>
              <a:t>!</a:t>
            </a:r>
          </a:p>
          <a:p>
            <a:pPr eaLnBrk="1" hangingPunct="1">
              <a:buFontTx/>
              <a:buNone/>
              <a:defRPr/>
            </a:pPr>
            <a:r>
              <a:rPr lang="en-US" sz="1800" b="1" u="sng" dirty="0" smtClean="0"/>
              <a:t>Tonsillectomy: Only general </a:t>
            </a:r>
            <a:r>
              <a:rPr lang="en-US" sz="1800" b="1" u="sng" dirty="0" err="1" smtClean="0"/>
              <a:t>com;oiation</a:t>
            </a:r>
            <a:r>
              <a:rPr lang="en-US" sz="1800" b="1" u="sng" dirty="0" smtClean="0"/>
              <a:t> it has… not specific..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sz="1800" b="1" dirty="0" smtClean="0"/>
              <a:t>Acute infection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sz="1800" b="1" dirty="0" smtClean="0"/>
              <a:t>Anemia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sz="1800" b="1" dirty="0" smtClean="0"/>
              <a:t>Disorders of hemostasis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B050"/>
                </a:solidFill>
              </a:rPr>
              <a:t>Sequence of events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sz="2800" smtClean="0"/>
              <a:t>1.  organisms invade the mucous membrane causing </a:t>
            </a:r>
            <a:r>
              <a:rPr lang="en-US" sz="2800" smtClean="0">
                <a:solidFill>
                  <a:srgbClr val="C00000"/>
                </a:solidFill>
              </a:rPr>
              <a:t>inflammation, oedema, exudate and later, pus</a:t>
            </a:r>
            <a:r>
              <a:rPr lang="en-US" sz="2800" smtClean="0"/>
              <a:t>;</a:t>
            </a:r>
          </a:p>
        </p:txBody>
      </p:sp>
      <p:pic>
        <p:nvPicPr>
          <p:cNvPr id="10244" name="Picture 7" descr="http://3.bp.blogspot.com/-WLdx6SPycDY/TisjE85jHyI/AAAAAAAAAL8/SI-wlc0RdQ0/s1600/bulging+tympanic+membrane+supuration+mbah+dukun+bag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000375"/>
            <a:ext cx="4572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3.  pressure from the pus rises, causing the drum to bulge;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12292" name="Picture 2" descr="http://www.onmedica.com/getresource.aspx?resourceid=13eb6a5d-3cea-4248-9700-1bfbba8347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67050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4.  necrosis of the tympanic membrane results in perforation;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743200"/>
            <a:ext cx="7772400" cy="4114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5.  the ear continues to drain until the infection resolves.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3316" name="Picture 2" descr="http://otitismedia.hawkelibrary.com/albums/aom/3_2_CSOM_Otorrhea.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81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Risk Factors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Patient factors</a:t>
            </a:r>
          </a:p>
          <a:p>
            <a:pPr lvl="2" eaLnBrk="1" hangingPunct="1"/>
            <a:r>
              <a:rPr lang="en-US" dirty="0" smtClean="0"/>
              <a:t>Prematurity and low birth weight</a:t>
            </a:r>
          </a:p>
          <a:p>
            <a:pPr lvl="2" eaLnBrk="1" hangingPunct="1"/>
            <a:r>
              <a:rPr lang="en-US" dirty="0" smtClean="0"/>
              <a:t>Young age</a:t>
            </a:r>
          </a:p>
          <a:p>
            <a:pPr lvl="2" eaLnBrk="1" hangingPunct="1"/>
            <a:r>
              <a:rPr lang="en-US" dirty="0" smtClean="0"/>
              <a:t>Early onset</a:t>
            </a:r>
          </a:p>
          <a:p>
            <a:pPr lvl="2" eaLnBrk="1" hangingPunct="1"/>
            <a:r>
              <a:rPr lang="en-US" dirty="0" smtClean="0"/>
              <a:t>Family history</a:t>
            </a:r>
          </a:p>
          <a:p>
            <a:pPr lvl="2" eaLnBrk="1" hangingPunct="1"/>
            <a:r>
              <a:rPr lang="en-US" dirty="0" smtClean="0"/>
              <a:t>Race (Native Americans)</a:t>
            </a:r>
          </a:p>
          <a:p>
            <a:pPr lvl="2" eaLnBrk="1" hangingPunct="1"/>
            <a:r>
              <a:rPr lang="en-US" dirty="0" smtClean="0"/>
              <a:t>Altered immunity</a:t>
            </a:r>
          </a:p>
          <a:p>
            <a:pPr lvl="2" eaLnBrk="1" hangingPunct="1"/>
            <a:r>
              <a:rPr lang="en-US" dirty="0" smtClean="0"/>
              <a:t>Craniofacial abnormalities</a:t>
            </a:r>
          </a:p>
          <a:p>
            <a:pPr lvl="2" eaLnBrk="1" hangingPunct="1"/>
            <a:r>
              <a:rPr lang="en-US" dirty="0" smtClean="0"/>
              <a:t>Neuromuscular disease</a:t>
            </a:r>
          </a:p>
          <a:p>
            <a:pPr lvl="2" eaLnBrk="1" hangingPunct="1"/>
            <a:r>
              <a:rPr lang="en-US" dirty="0" smtClean="0"/>
              <a:t>Allergy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12291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soft, immature cartilage of the upper larynx collapses inward during inhalation, causing airway obstruction</a:t>
            </a:r>
          </a:p>
        </p:txBody>
      </p:sp>
      <p:pic>
        <p:nvPicPr>
          <p:cNvPr id="12292" name="Picture 2" descr="C:\Documents and Settings\mhelan\Desktop\ENT\Laryngomalac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  <p:extLst>
      <p:ext uri="{BB962C8B-B14F-4D97-AF65-F5344CB8AC3E}">
        <p14:creationId xmlns:p14="http://schemas.microsoft.com/office/powerpoint/2010/main" xmlns="" val="126082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Cont…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Environmental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Crowded living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Low socioeconomic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Tobacco and pollutant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Prone sleeping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Fall or winter season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prolonged bottle use (not breastfed)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Presentation</a:t>
            </a:r>
            <a:r>
              <a:rPr lang="en-US" smtClean="0"/>
              <a:t>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Triad of otalgia, fever and conductive hearing loss.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Ear stuffiness.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Otorrhoea if tymp. Mem. Is perforated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Pain over mastoid.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infants / toddlers: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Ear-tugging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Irritable, poor sleep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Vomiting and diarrhoea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Anorexia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Physical exam.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8" cy="47577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The </a:t>
            </a:r>
            <a:r>
              <a:rPr lang="en-US" sz="2800" dirty="0" err="1" smtClean="0"/>
              <a:t>tymp</a:t>
            </a:r>
            <a:r>
              <a:rPr lang="en-US" sz="2800" dirty="0" smtClean="0"/>
              <a:t>. </a:t>
            </a:r>
            <a:r>
              <a:rPr lang="en-US" sz="2800" dirty="0" err="1" smtClean="0"/>
              <a:t>Mem</a:t>
            </a:r>
            <a:r>
              <a:rPr lang="en-US" sz="2800" dirty="0" smtClean="0"/>
              <a:t>. varies in appearance according to the stage of infection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break-up of the light reflex.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Injection of small vessels around the periphery and along the handle of </a:t>
            </a:r>
            <a:r>
              <a:rPr lang="en-US" dirty="0" err="1" smtClean="0">
                <a:solidFill>
                  <a:srgbClr val="C00000"/>
                </a:solidFill>
              </a:rPr>
              <a:t>malleus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Redness and fullness of the drum; the </a:t>
            </a:r>
            <a:r>
              <a:rPr lang="en-US" dirty="0" err="1" smtClean="0">
                <a:solidFill>
                  <a:schemeClr val="tx2"/>
                </a:solidFill>
              </a:rPr>
              <a:t>malleus</a:t>
            </a:r>
            <a:r>
              <a:rPr lang="en-US" dirty="0" smtClean="0">
                <a:solidFill>
                  <a:schemeClr val="tx2"/>
                </a:solidFill>
              </a:rPr>
              <a:t> handle becomes more vertical.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Bulging with loss of landmarks.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Perforation with </a:t>
            </a:r>
            <a:r>
              <a:rPr lang="en-US" dirty="0" err="1" smtClean="0">
                <a:solidFill>
                  <a:schemeClr val="tx2"/>
                </a:solidFill>
              </a:rPr>
              <a:t>otorrhoea</a:t>
            </a:r>
            <a:r>
              <a:rPr lang="en-US" dirty="0" smtClean="0">
                <a:solidFill>
                  <a:schemeClr val="tx2"/>
                </a:solidFill>
              </a:rPr>
              <a:t>, Profuse and </a:t>
            </a:r>
            <a:r>
              <a:rPr lang="en-US" dirty="0" err="1" smtClean="0">
                <a:solidFill>
                  <a:schemeClr val="tx2"/>
                </a:solidFill>
              </a:rPr>
              <a:t>mucoid</a:t>
            </a:r>
            <a:r>
              <a:rPr lang="en-US" dirty="0" smtClean="0">
                <a:solidFill>
                  <a:schemeClr val="tx2"/>
                </a:solidFill>
              </a:rPr>
              <a:t> at first, later becoming thick and yellow.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  <p:pic>
        <p:nvPicPr>
          <p:cNvPr id="20484" name="Picture 5" descr="http://3.bp.blogspot.com/_7xzZi5UF2yw/TNA4G_QlyVI/AAAAAAAAACY/1TMcDCZxPIA/s1600/A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4457700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http://www.health-reply.com/img/nq/acute-otitis-media-complications/993855-994656-1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643188"/>
            <a:ext cx="23574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http://203.155.176.114/Ped_HIV/06-cli_present/s2_10/05-1_AOM%20-%20Perforation-2ndA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64343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http://upload.wikimedia.org/wikipedia/commons/b/bc/View-normal-tympanic-membra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0"/>
            <a:ext cx="33797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http://www.kids-ent.com/newkids800/images/ear_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3" y="1428750"/>
            <a:ext cx="2809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Other tests…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Audiometry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  All children with AOM have conductive hearing </a:t>
            </a:r>
            <a:r>
              <a:rPr lang="en-US" smtClean="0"/>
              <a:t>loss associated with the middle ear effusion; consequently, testing in the acute phase is probably unhelpful. </a:t>
            </a:r>
          </a:p>
          <a:p>
            <a:pPr eaLnBrk="1" hangingPunct="1"/>
            <a:r>
              <a:rPr lang="en-US" smtClean="0"/>
              <a:t>Tympanometry may assist in the diagnosis of middle ear effusion but, for the skilled </a:t>
            </a:r>
            <a:r>
              <a:rPr lang="en-US" b="1" smtClean="0">
                <a:solidFill>
                  <a:srgbClr val="FF0000"/>
                </a:solidFill>
              </a:rPr>
              <a:t>pneumatic otoscopist</a:t>
            </a:r>
            <a:r>
              <a:rPr lang="en-US" smtClean="0"/>
              <a:t>, is seldom 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Early stage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Antibiotics</a:t>
            </a:r>
          </a:p>
          <a:p>
            <a:pPr lvl="1" eaLnBrk="1" hangingPunct="1"/>
            <a:r>
              <a:rPr lang="en-US" sz="3200" smtClean="0"/>
              <a:t>Penicillin (the drug of choice)</a:t>
            </a:r>
          </a:p>
          <a:p>
            <a:pPr lvl="1" eaLnBrk="1" hangingPunct="1"/>
            <a:r>
              <a:rPr lang="en-US" sz="3200" smtClean="0"/>
              <a:t>If H. influenzae is likely to be present (when there is no rapid response to penicillin) ..... Amoxicillin</a:t>
            </a:r>
          </a:p>
          <a:p>
            <a:pPr lvl="1" eaLnBrk="1" hangingPunct="1"/>
            <a:r>
              <a:rPr lang="en-US" sz="3200" smtClean="0"/>
              <a:t>Moraxella catarrhalis….. Co-amoxiclav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786437"/>
          </a:xfrm>
        </p:spPr>
        <p:txBody>
          <a:bodyPr/>
          <a:lstStyle/>
          <a:p>
            <a:pPr eaLnBrk="1" hangingPunct="1"/>
            <a:r>
              <a:rPr lang="en-US" sz="2800" smtClean="0"/>
              <a:t>analgesics</a:t>
            </a:r>
          </a:p>
          <a:p>
            <a:pPr lvl="1" eaLnBrk="1" hangingPunct="1"/>
            <a:r>
              <a:rPr lang="en-US" smtClean="0"/>
              <a:t>Simple analgesics, such as aspirin or paracetamol</a:t>
            </a:r>
          </a:p>
          <a:p>
            <a:pPr lvl="1" eaLnBrk="1" hangingPunct="1"/>
            <a:r>
              <a:rPr lang="en-US" u="sng" smtClean="0"/>
              <a:t>Avoid the use of aspirin in children bcoz of the risk of Reye’s syndrome</a:t>
            </a:r>
            <a:r>
              <a:rPr lang="en-US" smtClean="0"/>
              <a:t>.</a:t>
            </a:r>
          </a:p>
          <a:p>
            <a:pPr eaLnBrk="1" hangingPunct="1"/>
            <a:r>
              <a:rPr lang="en-US" sz="2800" smtClean="0"/>
              <a:t>Nasal vasoconstrictors</a:t>
            </a:r>
          </a:p>
          <a:p>
            <a:pPr lvl="1" eaLnBrk="1" hangingPunct="1"/>
            <a:r>
              <a:rPr lang="en-US" smtClean="0"/>
              <a:t>0.5% ephedrine nasal drop….. Tradition but its value is uncertain.</a:t>
            </a:r>
          </a:p>
          <a:p>
            <a:pPr eaLnBrk="1" hangingPunct="1"/>
            <a:r>
              <a:rPr lang="en-US" sz="2800" smtClean="0"/>
              <a:t>Ear drops</a:t>
            </a:r>
          </a:p>
          <a:p>
            <a:pPr lvl="1" eaLnBrk="1" hangingPunct="1"/>
            <a:r>
              <a:rPr lang="en-US" smtClean="0"/>
              <a:t>They are of </a:t>
            </a:r>
            <a:r>
              <a:rPr lang="en-US" u="sng" smtClean="0">
                <a:solidFill>
                  <a:srgbClr val="FF0000"/>
                </a:solidFill>
              </a:rPr>
              <a:t>No value</a:t>
            </a:r>
            <a:r>
              <a:rPr lang="en-US" smtClean="0"/>
              <a:t> in AOM with an intact drum.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Bulging stage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/>
            <a:r>
              <a:rPr lang="en-US" smtClean="0"/>
              <a:t>Myringotomy is necessary when the bulging persists despite adequate antibiotic therapy.</a:t>
            </a:r>
          </a:p>
          <a:p>
            <a:pPr eaLnBrk="1" hangingPunct="1"/>
            <a:r>
              <a:rPr lang="en-US" smtClean="0"/>
              <a:t>Large incision under GA in the membrane to allow drainage,</a:t>
            </a:r>
          </a:p>
          <a:p>
            <a:pPr eaLnBrk="1" hangingPunct="1"/>
            <a:r>
              <a:rPr lang="en-US" smtClean="0"/>
              <a:t>Pus should be sent for bacteriological assessment.</a:t>
            </a:r>
          </a:p>
          <a:p>
            <a:pPr eaLnBrk="1" hangingPunct="1"/>
            <a:r>
              <a:rPr lang="en-US" smtClean="0"/>
              <a:t>Following myringotomy, the ear will discharge and the outer </a:t>
            </a:r>
            <a:r>
              <a:rPr lang="en-US" b="1" smtClean="0">
                <a:solidFill>
                  <a:srgbClr val="FF0000"/>
                </a:solidFill>
              </a:rPr>
              <a:t>meatus should be dry-mopped regularly.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Discharging stage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ear is already discharging when the Pt is first seen, a swab should be sent for culture of the organism.</a:t>
            </a:r>
          </a:p>
          <a:p>
            <a:pPr eaLnBrk="1" hangingPunct="1"/>
            <a:r>
              <a:rPr lang="en-US" smtClean="0"/>
              <a:t>Antibiotic therapy should be started but modified if necessary when the result of the sensitivities is known. Regular aural toilet will be 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Don’t consider AOM to be cured until the hearing and the appearance of the membrane have returned to normal.</a:t>
            </a:r>
            <a:endParaRPr lang="ar-JO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smtClean="0"/>
              <a:t>If resolution does not occur, suspect:</a:t>
            </a:r>
            <a:endParaRPr lang="en-US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3200" b="1" smtClean="0">
                <a:solidFill>
                  <a:srgbClr val="FF0000"/>
                </a:solidFill>
              </a:rPr>
              <a:t>The nose, sinuses or nasopharynx... Infection may be present</a:t>
            </a:r>
          </a:p>
          <a:p>
            <a:pPr lvl="1" eaLnBrk="1" hangingPunct="1"/>
            <a:r>
              <a:rPr lang="en-US" sz="3200" b="1" smtClean="0">
                <a:solidFill>
                  <a:srgbClr val="FF0000"/>
                </a:solidFill>
              </a:rPr>
              <a:t>The choice or dose of antibiotic</a:t>
            </a:r>
          </a:p>
          <a:p>
            <a:pPr lvl="1" eaLnBrk="1" hangingPunct="1"/>
            <a:r>
              <a:rPr lang="en-US" sz="3200" b="1" smtClean="0">
                <a:solidFill>
                  <a:srgbClr val="FF0000"/>
                </a:solidFill>
              </a:rPr>
              <a:t>Low-grade infection in the mastoid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011237"/>
          </a:xfrm>
        </p:spPr>
        <p:txBody>
          <a:bodyPr/>
          <a:lstStyle/>
          <a:p>
            <a:pPr eaLnBrk="1" hangingPunct="1"/>
            <a:r>
              <a:rPr lang="en-US" sz="4800" b="1" smtClean="0"/>
              <a:t>Recurrent AOM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/>
            <a:r>
              <a:rPr lang="en-US" smtClean="0"/>
              <a:t>some children are susceptible to repeated attacks.</a:t>
            </a:r>
          </a:p>
          <a:p>
            <a:pPr eaLnBrk="1" hangingPunct="1"/>
            <a:r>
              <a:rPr lang="en-US" smtClean="0"/>
              <a:t>There may be an underlying immunological deficit as IgA or hypogammaglobulinaemia.</a:t>
            </a:r>
          </a:p>
          <a:p>
            <a:pPr eaLnBrk="1" hangingPunct="1"/>
            <a:r>
              <a:rPr lang="en-US" smtClean="0"/>
              <a:t>Long-term treatment with half-dose cotrimoxazole is beneficial.</a:t>
            </a:r>
          </a:p>
          <a:p>
            <a:pPr eaLnBrk="1" hangingPunct="1"/>
            <a:r>
              <a:rPr lang="en-US" smtClean="0"/>
              <a:t>If the attacks persist, </a:t>
            </a:r>
            <a:r>
              <a:rPr lang="en-US" u="sng" smtClean="0">
                <a:solidFill>
                  <a:srgbClr val="FF0000"/>
                </a:solidFill>
              </a:rPr>
              <a:t>Grommet</a:t>
            </a:r>
            <a:r>
              <a:rPr lang="en-US" smtClean="0"/>
              <a:t> insertion may prevent further attacks, but may result in purulent discharge.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164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011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Complications</a:t>
            </a:r>
            <a:r>
              <a:rPr lang="en-US" smtClean="0"/>
              <a:t>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Intratemporal : </a:t>
            </a:r>
          </a:p>
          <a:p>
            <a:pPr lvl="1" eaLnBrk="1" hangingPunct="1"/>
            <a:r>
              <a:rPr lang="en-US" smtClean="0"/>
              <a:t>Perforation of the tympanic membrane, </a:t>
            </a:r>
          </a:p>
          <a:p>
            <a:pPr lvl="1" eaLnBrk="1" hangingPunct="1"/>
            <a:r>
              <a:rPr lang="en-US" smtClean="0"/>
              <a:t>facial nerve palsy, </a:t>
            </a:r>
          </a:p>
          <a:p>
            <a:pPr lvl="1" eaLnBrk="1" hangingPunct="1"/>
            <a:r>
              <a:rPr lang="en-US" smtClean="0"/>
              <a:t>petrositis, </a:t>
            </a:r>
          </a:p>
          <a:p>
            <a:pPr lvl="1" eaLnBrk="1" hangingPunct="1"/>
            <a:r>
              <a:rPr lang="en-US" smtClean="0"/>
              <a:t>acute necrotic otitis, </a:t>
            </a:r>
          </a:p>
          <a:p>
            <a:pPr lvl="1" eaLnBrk="1" hangingPunct="1"/>
            <a:r>
              <a:rPr lang="en-US" smtClean="0"/>
              <a:t>development of chronic 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357937"/>
          </a:xfrm>
        </p:spPr>
        <p:txBody>
          <a:bodyPr/>
          <a:lstStyle/>
          <a:p>
            <a:pPr eaLnBrk="1" hangingPunct="1"/>
            <a:r>
              <a:rPr lang="en-US" sz="2800" smtClean="0"/>
              <a:t>Intracranial : </a:t>
            </a:r>
          </a:p>
          <a:p>
            <a:pPr lvl="1" eaLnBrk="1" hangingPunct="1"/>
            <a:r>
              <a:rPr lang="en-US" smtClean="0"/>
              <a:t>Meningitis, </a:t>
            </a:r>
          </a:p>
          <a:p>
            <a:pPr lvl="1" eaLnBrk="1" hangingPunct="1"/>
            <a:r>
              <a:rPr lang="en-US" smtClean="0"/>
              <a:t>encephalitis, </a:t>
            </a:r>
          </a:p>
          <a:p>
            <a:pPr lvl="1" eaLnBrk="1" hangingPunct="1"/>
            <a:r>
              <a:rPr lang="en-US" smtClean="0"/>
              <a:t>brain abscess, </a:t>
            </a:r>
          </a:p>
          <a:p>
            <a:pPr lvl="1" eaLnBrk="1" hangingPunct="1"/>
            <a:r>
              <a:rPr lang="en-US" smtClean="0"/>
              <a:t>otitis hydrocephalus, </a:t>
            </a:r>
          </a:p>
          <a:p>
            <a:pPr lvl="1" eaLnBrk="1" hangingPunct="1"/>
            <a:r>
              <a:rPr lang="en-US" smtClean="0"/>
              <a:t>subarachnoid abscess, </a:t>
            </a:r>
          </a:p>
          <a:p>
            <a:pPr lvl="1" eaLnBrk="1" hangingPunct="1"/>
            <a:r>
              <a:rPr lang="en-US" smtClean="0"/>
              <a:t>subdural abscess, </a:t>
            </a:r>
          </a:p>
          <a:p>
            <a:pPr lvl="1" eaLnBrk="1" hangingPunct="1"/>
            <a:r>
              <a:rPr lang="en-US" smtClean="0"/>
              <a:t>sigmoid sinus thrombosis</a:t>
            </a:r>
          </a:p>
          <a:p>
            <a:pPr eaLnBrk="1" hangingPunct="1"/>
            <a:r>
              <a:rPr lang="en-US" sz="2800" smtClean="0"/>
              <a:t>Systemic :</a:t>
            </a:r>
          </a:p>
          <a:p>
            <a:pPr lvl="1" eaLnBrk="1" hangingPunct="1"/>
            <a:r>
              <a:rPr lang="en-US" smtClean="0"/>
              <a:t>Bacteremia, </a:t>
            </a:r>
          </a:p>
          <a:p>
            <a:pPr lvl="1" eaLnBrk="1" hangingPunct="1"/>
            <a:r>
              <a:rPr lang="en-US" smtClean="0"/>
              <a:t>septic arthritis,</a:t>
            </a:r>
          </a:p>
          <a:p>
            <a:pPr lvl="1" eaLnBrk="1" hangingPunct="1"/>
            <a:r>
              <a:rPr lang="en-US" smtClean="0"/>
              <a:t>bacterial endocarditis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Definition</a:t>
            </a:r>
            <a:r>
              <a:rPr lang="en-US" smtClean="0"/>
              <a:t>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42938" y="142875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accumulation of fluid, either serous or viscous, within the middle-ear cleft, resulting in conductive deafness</a:t>
            </a:r>
            <a:r>
              <a:rPr lang="en-US" smtClean="0"/>
              <a:t>. It is commonest in small children and those of primary school age and may cause significant deafness. This can occur purely from a viral URTI, with no pain or bacterial infection, or it can precede and/or follow acute bacterial otitis media.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Causes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55588" eaLnBrk="1" hangingPunct="1">
              <a:buFont typeface="Wingdings 2" pitchFamily="18" charset="2"/>
              <a:buNone/>
            </a:pPr>
            <a:r>
              <a:rPr lang="en-US" b="1" smtClean="0"/>
              <a:t>1 </a:t>
            </a:r>
            <a:r>
              <a:rPr lang="en-US" smtClean="0"/>
              <a:t>Nasopharyngeal obstruction, e.g. large adenoids or tumour resulting in Eustachian tube dysfunction.The condition may be associated with recurrent attacks of acute otitis media.</a:t>
            </a:r>
          </a:p>
          <a:p>
            <a:pPr marL="365125" indent="-255588" eaLnBrk="1" hangingPunct="1">
              <a:buFont typeface="Wingdings 2" pitchFamily="18" charset="2"/>
              <a:buNone/>
            </a:pPr>
            <a:r>
              <a:rPr lang="en-US" b="1" smtClean="0"/>
              <a:t>2 </a:t>
            </a:r>
            <a:r>
              <a:rPr lang="en-US" smtClean="0"/>
              <a:t>untreated acute otitis media.</a:t>
            </a:r>
          </a:p>
          <a:p>
            <a:pPr marL="365125" indent="-255588" eaLnBrk="1" hangingPunct="1">
              <a:buFont typeface="Wingdings 2" pitchFamily="18" charset="2"/>
              <a:buNone/>
            </a:pPr>
            <a:r>
              <a:rPr lang="en-US" b="1" smtClean="0"/>
              <a:t>3 </a:t>
            </a:r>
            <a:r>
              <a:rPr lang="en-US" smtClean="0"/>
              <a:t>Allergic rhinitis, often missed in children, will predispose to middle-ear effusions.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4 </a:t>
            </a:r>
            <a:r>
              <a:rPr lang="en-US" smtClean="0"/>
              <a:t>Parental smoking has been shown to predispose to OME in children.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5 </a:t>
            </a:r>
            <a:r>
              <a:rPr lang="en-US" smtClean="0"/>
              <a:t>Otitic barotrauma—most commonly caused by descent in an aircraft, especially if the subject has a cold. Failure of middle-ear ventilation results in middle-ear effusion, sometimes blood-stained. Also occurs in scuba divers.</a:t>
            </a: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6 </a:t>
            </a:r>
            <a:r>
              <a:rPr lang="en-US" smtClean="0"/>
              <a:t>In many cases of secretory otitis media, no cause is apparent.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symptoms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 </a:t>
            </a:r>
            <a:r>
              <a:rPr lang="en-US" smtClean="0"/>
              <a:t>Deafness may be the only symptom.</a:t>
            </a:r>
          </a:p>
          <a:p>
            <a:pPr eaLnBrk="1" hangingPunct="1"/>
            <a:r>
              <a:rPr lang="en-US" b="1" smtClean="0"/>
              <a:t>2 </a:t>
            </a:r>
            <a:r>
              <a:rPr lang="en-US" smtClean="0"/>
              <a:t>Discomfort in the ear—rarely severe.</a:t>
            </a:r>
          </a:p>
          <a:p>
            <a:pPr eaLnBrk="1" hangingPunct="1"/>
            <a:r>
              <a:rPr lang="en-US" b="1" smtClean="0"/>
              <a:t>3 </a:t>
            </a:r>
            <a:r>
              <a:rPr lang="en-US" smtClean="0"/>
              <a:t>Occasionally, tinnitus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Signs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5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1 </a:t>
            </a:r>
            <a:r>
              <a:rPr lang="en-US" dirty="0" smtClean="0"/>
              <a:t>Fluid in the middle ear.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2 </a:t>
            </a:r>
            <a:r>
              <a:rPr lang="en-US" dirty="0" smtClean="0"/>
              <a:t>Dull appearance with radial vessels visible on the tympanic membrane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3 </a:t>
            </a:r>
            <a:r>
              <a:rPr lang="en-US" dirty="0" smtClean="0"/>
              <a:t>Retraction of the tympanic membrane.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4 </a:t>
            </a:r>
            <a:r>
              <a:rPr lang="en-US" dirty="0" smtClean="0"/>
              <a:t>Yellow/orange tinge to tympanic membrane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857375"/>
            <a:ext cx="392906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55588" eaLnBrk="1" hangingPunct="1">
              <a:buFont typeface="Wingdings 2" pitchFamily="18" charset="2"/>
              <a:buNone/>
            </a:pPr>
            <a:r>
              <a:rPr lang="en-US" b="1" smtClean="0"/>
              <a:t>5 </a:t>
            </a:r>
            <a:r>
              <a:rPr lang="en-US" smtClean="0"/>
              <a:t>Dark blue or grey colour of tympanic membrane.</a:t>
            </a:r>
          </a:p>
          <a:p>
            <a:pPr marL="365125" indent="-255588" eaLnBrk="1" hangingPunct="1">
              <a:buFont typeface="Wingdings 2" pitchFamily="18" charset="2"/>
              <a:buNone/>
            </a:pPr>
            <a:r>
              <a:rPr lang="en-US" b="1" smtClean="0"/>
              <a:t>6 </a:t>
            </a:r>
            <a:r>
              <a:rPr lang="en-US" smtClean="0"/>
              <a:t>Hair lines or bubbles—rarely seen.</a:t>
            </a:r>
          </a:p>
          <a:p>
            <a:pPr marL="365125" indent="-255588" eaLnBrk="1" hangingPunct="1">
              <a:buFont typeface="Wingdings 2" pitchFamily="18" charset="2"/>
              <a:buNone/>
            </a:pPr>
            <a:r>
              <a:rPr lang="en-US" b="1" smtClean="0"/>
              <a:t>7 </a:t>
            </a:r>
            <a:r>
              <a:rPr lang="en-US" smtClean="0"/>
              <a:t>Tuning fork tests show conductive deafness, i.e. bone conduction &gt; air conduction</a:t>
            </a:r>
          </a:p>
          <a:p>
            <a:pPr marL="365125" indent="-255588" eaLnBrk="1" hangingPunct="1">
              <a:buFont typeface="Wingdings 2" pitchFamily="18" charset="2"/>
              <a:buNone/>
            </a:pPr>
            <a:r>
              <a:rPr lang="en-US" b="1" smtClean="0"/>
              <a:t>8 </a:t>
            </a:r>
            <a:r>
              <a:rPr lang="en-US" smtClean="0"/>
              <a:t>Flat impedance curve “in tympanometry”.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00034" y="57148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Glue Ear (Notice the fluid/bubbles </a:t>
            </a:r>
            <a:r>
              <a:rPr lang="en-US" b="1" dirty="0" err="1" smtClean="0"/>
              <a:t>behinnd</a:t>
            </a:r>
            <a:r>
              <a:rPr lang="en-US" b="1" dirty="0" smtClean="0"/>
              <a:t> the ear drum)</a:t>
            </a:r>
            <a:endParaRPr lang="en-US" dirty="0" smtClean="0"/>
          </a:p>
        </p:txBody>
      </p:sp>
      <p:pic>
        <p:nvPicPr>
          <p:cNvPr id="43012" name="Picture 2" descr="C:\Users\t-mutah\Pictures\glue%20ear_265x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2286000"/>
            <a:ext cx="45005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28625" y="1571625"/>
            <a:ext cx="8229600" cy="3000375"/>
          </a:xfrm>
        </p:spPr>
        <p:txBody>
          <a:bodyPr/>
          <a:lstStyle/>
          <a:p>
            <a:pPr eaLnBrk="1" hangingPunct="1"/>
            <a:r>
              <a:rPr lang="en-US" sz="7200" b="1" smtClean="0"/>
              <a:t>Treatment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Office\Templates\簡報設計範本\FIREBALL.POT</Template>
  <TotalTime>1187</TotalTime>
  <Words>6520</Words>
  <Application>Microsoft Office PowerPoint</Application>
  <PresentationFormat>عرض على الشاشة (3:4)‏</PresentationFormat>
  <Paragraphs>1021</Paragraphs>
  <Slides>179</Slides>
  <Notes>49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179</vt:i4>
      </vt:variant>
    </vt:vector>
  </HeadingPairs>
  <TitlesOfParts>
    <vt:vector size="180" baseType="lpstr">
      <vt:lpstr>FIREBALL</vt:lpstr>
      <vt:lpstr>الشريحة 1</vt:lpstr>
      <vt:lpstr>الشريحة 2</vt:lpstr>
      <vt:lpstr>الشريحة 3</vt:lpstr>
      <vt:lpstr>signs</vt:lpstr>
      <vt:lpstr> Erosion of the attic bone to reveal cholesteatoma. </vt:lpstr>
      <vt:lpstr>Crusting of the pars flaccida suggestive of underlying cholesteatoma. </vt:lpstr>
      <vt:lpstr>الشريحة 7</vt:lpstr>
      <vt:lpstr>الشريحة 8</vt:lpstr>
      <vt:lpstr>الشريحة 9</vt:lpstr>
      <vt:lpstr>الشريحة 10</vt:lpstr>
      <vt:lpstr>الشريحة 11</vt:lpstr>
      <vt:lpstr>View of larynx</vt:lpstr>
      <vt:lpstr>Allergic Rhinitis - Symptoms</vt:lpstr>
      <vt:lpstr>الشريحة 14</vt:lpstr>
      <vt:lpstr>الشريحة 15</vt:lpstr>
      <vt:lpstr>Investigations</vt:lpstr>
      <vt:lpstr>Treatment</vt:lpstr>
      <vt:lpstr>Treatment-Topical</vt:lpstr>
      <vt:lpstr>Treatment-Oral</vt:lpstr>
      <vt:lpstr>Treatment</vt:lpstr>
      <vt:lpstr>الشريحة 21</vt:lpstr>
      <vt:lpstr>Acute sinusitis - Symptoms</vt:lpstr>
      <vt:lpstr>Acute Sinusitis - Signs</vt:lpstr>
      <vt:lpstr>الشريحة 24</vt:lpstr>
      <vt:lpstr>الشريحة 25</vt:lpstr>
      <vt:lpstr>الشريحة 26</vt:lpstr>
      <vt:lpstr>Acute Rhinosinusitis (ARS) Microbiology</vt:lpstr>
      <vt:lpstr>Acute Sinusitis - Treatment</vt:lpstr>
      <vt:lpstr>الشريحة 29</vt:lpstr>
      <vt:lpstr>Chronic Sinusitis – Symptoms (&gt;3 months)</vt:lpstr>
      <vt:lpstr>Chronic Sinusitis - Signs</vt:lpstr>
      <vt:lpstr>Chronic Rhinosinusitis (CRS) Microbiology</vt:lpstr>
      <vt:lpstr>الشريحة 33</vt:lpstr>
      <vt:lpstr>In exam, you might have axial CT scan so in order to be familiar with it… post nasal space is seen in 1 in addition In second: ethmoidal air cells are seen in addiiton to sphenoid</vt:lpstr>
      <vt:lpstr>Chronic Sinusitis - Treatment</vt:lpstr>
      <vt:lpstr>Chronic Sinusitis - Treatment</vt:lpstr>
      <vt:lpstr>FESS</vt:lpstr>
      <vt:lpstr>Post FESS</vt:lpstr>
      <vt:lpstr>FESS-complication</vt:lpstr>
      <vt:lpstr>Complications of Sinusitis</vt:lpstr>
      <vt:lpstr>Fungal Sinusitis</vt:lpstr>
      <vt:lpstr>Allergic fungal sinusitis</vt:lpstr>
      <vt:lpstr>Fungal sinusitis-treatment</vt:lpstr>
      <vt:lpstr>Nasal polyps</vt:lpstr>
      <vt:lpstr>الشريحة 45</vt:lpstr>
      <vt:lpstr>Microbiology of adenotonsillitis</vt:lpstr>
      <vt:lpstr>Acute adenoiditis</vt:lpstr>
      <vt:lpstr>الشريحة 48</vt:lpstr>
      <vt:lpstr>Clinical Evaluation</vt:lpstr>
      <vt:lpstr>Differential Diagnosis</vt:lpstr>
      <vt:lpstr>EBV</vt:lpstr>
      <vt:lpstr>EBV petechiae</vt:lpstr>
      <vt:lpstr>EBV</vt:lpstr>
      <vt:lpstr>EBV</vt:lpstr>
      <vt:lpstr>Treatment</vt:lpstr>
      <vt:lpstr>EBV</vt:lpstr>
      <vt:lpstr>C. diphtheria</vt:lpstr>
      <vt:lpstr>C. diphtheria</vt:lpstr>
      <vt:lpstr>Diphtheria</vt:lpstr>
      <vt:lpstr>Diphtheria</vt:lpstr>
      <vt:lpstr>C. diphtheria</vt:lpstr>
      <vt:lpstr>Peritonsillar abscess</vt:lpstr>
      <vt:lpstr>الشريحة 63</vt:lpstr>
      <vt:lpstr>الشريحة 64</vt:lpstr>
      <vt:lpstr>الشريحة 65</vt:lpstr>
      <vt:lpstr>Obstructive Adenoid Hyperplasia</vt:lpstr>
      <vt:lpstr>Obstructive Tonsillar Hyperplasia</vt:lpstr>
      <vt:lpstr>الشريحة 68</vt:lpstr>
      <vt:lpstr>الشريحة 69</vt:lpstr>
      <vt:lpstr>Malignant Neoplasms: 2nd to laryngeal tumors in prevalence in H&amp;N.</vt:lpstr>
      <vt:lpstr>الشريحة 71</vt:lpstr>
      <vt:lpstr>Medical Management for adenoids</vt:lpstr>
      <vt:lpstr>Tonsillectomy</vt:lpstr>
      <vt:lpstr>Adenoidectomy</vt:lpstr>
      <vt:lpstr>Contraindications</vt:lpstr>
      <vt:lpstr>Sequence of events</vt:lpstr>
      <vt:lpstr>3.  pressure from the pus rises, causing the drum to bulge; </vt:lpstr>
      <vt:lpstr>4.  necrosis of the tympanic membrane results in perforation; </vt:lpstr>
      <vt:lpstr>Risk Factors</vt:lpstr>
      <vt:lpstr>Cont…</vt:lpstr>
      <vt:lpstr>Presentation </vt:lpstr>
      <vt:lpstr>Physical exam.</vt:lpstr>
      <vt:lpstr>Other tests…</vt:lpstr>
      <vt:lpstr>Early stage</vt:lpstr>
      <vt:lpstr>الشريحة 85</vt:lpstr>
      <vt:lpstr>Bulging stage</vt:lpstr>
      <vt:lpstr>Discharging stage</vt:lpstr>
      <vt:lpstr>الشريحة 88</vt:lpstr>
      <vt:lpstr>Recurrent AOM</vt:lpstr>
      <vt:lpstr>Complications </vt:lpstr>
      <vt:lpstr>الشريحة 91</vt:lpstr>
      <vt:lpstr>Definition </vt:lpstr>
      <vt:lpstr>Causes </vt:lpstr>
      <vt:lpstr>الشريحة 94</vt:lpstr>
      <vt:lpstr>symptoms</vt:lpstr>
      <vt:lpstr>Signs </vt:lpstr>
      <vt:lpstr>الشريحة 97</vt:lpstr>
      <vt:lpstr>الشريحة 98</vt:lpstr>
      <vt:lpstr>Treatment </vt:lpstr>
      <vt:lpstr>In Children</vt:lpstr>
      <vt:lpstr>Surgical Rx.</vt:lpstr>
      <vt:lpstr>Cont..</vt:lpstr>
      <vt:lpstr>الشريحة 103</vt:lpstr>
      <vt:lpstr>الشريحة 104</vt:lpstr>
      <vt:lpstr>In Adults</vt:lpstr>
      <vt:lpstr>Causes of chronic otitis media :</vt:lpstr>
      <vt:lpstr>Types of chronic suppurative otitis media :</vt:lpstr>
      <vt:lpstr>Cont… </vt:lpstr>
      <vt:lpstr>الشريحة 109</vt:lpstr>
      <vt:lpstr>Treatment :</vt:lpstr>
      <vt:lpstr>** dry perforation :</vt:lpstr>
      <vt:lpstr>**BONY OR ATTICO-ANTRAL TYPE OF CSOM:</vt:lpstr>
      <vt:lpstr>الشريحة 113</vt:lpstr>
      <vt:lpstr>الشريحة 114</vt:lpstr>
      <vt:lpstr>الشريحة 115</vt:lpstr>
      <vt:lpstr>الشريحة 116</vt:lpstr>
      <vt:lpstr>Treatment :</vt:lpstr>
      <vt:lpstr>COMPLICASIONS:</vt:lpstr>
      <vt:lpstr>Acute indications</vt:lpstr>
      <vt:lpstr>Chronic indications</vt:lpstr>
      <vt:lpstr>Surgical Procedure</vt:lpstr>
      <vt:lpstr>Pediatric Tracheostomy</vt:lpstr>
      <vt:lpstr>Percutenous procesure</vt:lpstr>
      <vt:lpstr>Postoperative care of tracheostomy</vt:lpstr>
      <vt:lpstr>Surgical Complications</vt:lpstr>
      <vt:lpstr>Cricothyroidectomy  (mini -tracheostomy)</vt:lpstr>
      <vt:lpstr>Indications</vt:lpstr>
      <vt:lpstr>Contra-indications</vt:lpstr>
      <vt:lpstr>Procedure</vt:lpstr>
      <vt:lpstr>الشريحة 130</vt:lpstr>
      <vt:lpstr>Management of epistaxis</vt:lpstr>
      <vt:lpstr>الشريحة 132</vt:lpstr>
      <vt:lpstr>الشريحة 133</vt:lpstr>
      <vt:lpstr>Severe epistaxis                         </vt:lpstr>
      <vt:lpstr>D)Treatment of the underlying cause</vt:lpstr>
      <vt:lpstr>Tumor / benign</vt:lpstr>
      <vt:lpstr>Vocal nodules</vt:lpstr>
      <vt:lpstr>الشريحة 138</vt:lpstr>
      <vt:lpstr>Vocal nodules</vt:lpstr>
      <vt:lpstr>Vocal nodules</vt:lpstr>
      <vt:lpstr>Tumor / benign</vt:lpstr>
      <vt:lpstr>Vocal polyp</vt:lpstr>
      <vt:lpstr>Vocal polyp</vt:lpstr>
      <vt:lpstr>الشريحة 144</vt:lpstr>
      <vt:lpstr>الشريحة 145</vt:lpstr>
      <vt:lpstr>Tumor / benign</vt:lpstr>
      <vt:lpstr>Vocal cord cysts</vt:lpstr>
      <vt:lpstr>Vocal cord cysts</vt:lpstr>
      <vt:lpstr>الشريحة 149</vt:lpstr>
      <vt:lpstr>Vocal fold cysts</vt:lpstr>
      <vt:lpstr>Vocal fold cysts</vt:lpstr>
      <vt:lpstr>Vocal fold cysts</vt:lpstr>
      <vt:lpstr>Treatment of cysts</vt:lpstr>
      <vt:lpstr>Reactive Lesions</vt:lpstr>
      <vt:lpstr>Reactive lesions</vt:lpstr>
      <vt:lpstr>Before and After</vt:lpstr>
      <vt:lpstr>Intracordal Scarring</vt:lpstr>
      <vt:lpstr>Sulcus Vocalis</vt:lpstr>
      <vt:lpstr>Causes of Intracordal scarring</vt:lpstr>
      <vt:lpstr>Treatment of vocal scar</vt:lpstr>
      <vt:lpstr>Tumor / benign</vt:lpstr>
      <vt:lpstr>Papillomatosis</vt:lpstr>
      <vt:lpstr>الشريحة 163</vt:lpstr>
      <vt:lpstr>Varices and Ectasias</vt:lpstr>
      <vt:lpstr>Varices and Ectasias</vt:lpstr>
      <vt:lpstr>Varices and Ectasias</vt:lpstr>
      <vt:lpstr>Tumor / benign</vt:lpstr>
      <vt:lpstr>Granulomas</vt:lpstr>
      <vt:lpstr>Granulomas</vt:lpstr>
      <vt:lpstr>Granulomas</vt:lpstr>
      <vt:lpstr>Granulomas</vt:lpstr>
      <vt:lpstr>Granulomas</vt:lpstr>
      <vt:lpstr>Tumor / benign</vt:lpstr>
      <vt:lpstr>Polypoid Corditis (Reinke’s Edema )</vt:lpstr>
      <vt:lpstr>Polypoid Corditis (Reinke’s Edema )</vt:lpstr>
      <vt:lpstr>Polypoid Corditis (Reinke’s Edema )</vt:lpstr>
      <vt:lpstr>Leukoplakia</vt:lpstr>
      <vt:lpstr>Leukoplakia</vt:lpstr>
      <vt:lpstr>Treatments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Rhinitis/Rhinosinusitis</dc:title>
  <dc:creator>Eddy Wong</dc:creator>
  <cp:lastModifiedBy>Dr-Noor</cp:lastModifiedBy>
  <cp:revision>103</cp:revision>
  <dcterms:created xsi:type="dcterms:W3CDTF">2005-01-30T12:58:50Z</dcterms:created>
  <dcterms:modified xsi:type="dcterms:W3CDTF">2017-07-17T22:30:42Z</dcterms:modified>
</cp:coreProperties>
</file>