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304" r:id="rId7"/>
    <p:sldId id="262" r:id="rId8"/>
    <p:sldId id="264" r:id="rId9"/>
    <p:sldId id="265" r:id="rId10"/>
    <p:sldId id="266" r:id="rId11"/>
    <p:sldId id="267" r:id="rId12"/>
    <p:sldId id="268" r:id="rId13"/>
    <p:sldId id="308" r:id="rId14"/>
    <p:sldId id="269" r:id="rId15"/>
    <p:sldId id="305" r:id="rId16"/>
    <p:sldId id="307" r:id="rId17"/>
    <p:sldId id="270" r:id="rId18"/>
    <p:sldId id="271" r:id="rId19"/>
    <p:sldId id="272" r:id="rId20"/>
    <p:sldId id="309" r:id="rId21"/>
    <p:sldId id="310" r:id="rId22"/>
    <p:sldId id="311" r:id="rId23"/>
    <p:sldId id="274" r:id="rId24"/>
    <p:sldId id="275" r:id="rId25"/>
    <p:sldId id="273" r:id="rId26"/>
    <p:sldId id="312" r:id="rId27"/>
    <p:sldId id="277" r:id="rId28"/>
    <p:sldId id="278" r:id="rId29"/>
    <p:sldId id="313" r:id="rId30"/>
    <p:sldId id="315" r:id="rId31"/>
    <p:sldId id="316" r:id="rId32"/>
    <p:sldId id="317" r:id="rId33"/>
    <p:sldId id="318" r:id="rId34"/>
    <p:sldId id="279" r:id="rId35"/>
    <p:sldId id="281" r:id="rId36"/>
    <p:sldId id="282" r:id="rId37"/>
    <p:sldId id="319" r:id="rId38"/>
    <p:sldId id="283" r:id="rId39"/>
    <p:sldId id="284" r:id="rId40"/>
    <p:sldId id="285" r:id="rId41"/>
    <p:sldId id="320" r:id="rId42"/>
    <p:sldId id="31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5FCD6-0F92-4EC6-A56D-96AEFEF2201B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F00F1-5732-422F-9E1B-09EE805C5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2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43" name="Google Shape;605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4" name="Google Shape;605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7811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49" name="Google Shape;605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0" name="Google Shape;605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9379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55" name="Google Shape;605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6" name="Google Shape;605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3557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8962C5B-47F2-46FF-9736-890907F60753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Creatinine hasn’t had enough time to accumulate to the same degree the glomerular filtration rate is reduced</a:t>
            </a:r>
          </a:p>
        </p:txBody>
      </p:sp>
    </p:spTree>
    <p:extLst>
      <p:ext uri="{BB962C8B-B14F-4D97-AF65-F5344CB8AC3E}">
        <p14:creationId xmlns:p14="http://schemas.microsoft.com/office/powerpoint/2010/main" xmlns="" val="15696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97" name="Google Shape;605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8" name="Google Shape;605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621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38A0879-AD6D-4792-AC8B-43284B493D95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47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626AEBB-F6DD-44AC-B274-95129FE6B945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Compensates for urine output, though is best in low urine output or oliguric states. </a:t>
            </a:r>
          </a:p>
          <a:p>
            <a:pPr eaLnBrk="1" hangingPunct="1"/>
            <a:endParaRPr lang="en-US" altLang="en-US">
              <a:latin typeface="Arial" charset="0"/>
            </a:endParaRPr>
          </a:p>
          <a:p>
            <a:pPr eaLnBrk="1" hangingPunct="1"/>
            <a:r>
              <a:rPr lang="en-US" altLang="en-US">
                <a:latin typeface="Arial" charset="0"/>
              </a:rPr>
              <a:t>Can be though of us proportion of sodium excreted compared to the proportion of creatinine excreted. </a:t>
            </a:r>
          </a:p>
          <a:p>
            <a:pPr eaLnBrk="1" hangingPunct="1"/>
            <a:endParaRPr lang="en-US" altLang="en-US">
              <a:latin typeface="Arial" charset="0"/>
            </a:endParaRPr>
          </a:p>
          <a:p>
            <a:pPr eaLnBrk="1" hangingPunct="1"/>
            <a:r>
              <a:rPr lang="en-US" altLang="en-US">
                <a:latin typeface="Arial" charset="0"/>
              </a:rPr>
              <a:t>And of course, like everything, this is not 100%…</a:t>
            </a:r>
          </a:p>
          <a:p>
            <a:pPr eaLnBrk="1" hangingPunct="1"/>
            <a:r>
              <a:rPr lang="en-US" altLang="en-US">
                <a:latin typeface="Arial" charset="0"/>
              </a:rPr>
              <a:t>Distal and loop Diuretics will increase FENa because of increased sodium output. </a:t>
            </a:r>
          </a:p>
          <a:p>
            <a:pPr eaLnBrk="1" hangingPunct="1"/>
            <a:r>
              <a:rPr lang="en-US" altLang="en-US">
                <a:latin typeface="Arial" charset="0"/>
              </a:rPr>
              <a:t>A low FENa can occur with other causes of low GFR - glomerulonephritis, vasculitis, acute urinary tract obstruction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44512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4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9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2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8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78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39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5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43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8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29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7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3DE4-A472-44DD-926E-9AF323FF676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9AE1-09B2-4F9D-BC66-B2573FC15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28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 KIDNEY INJURY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0" y="2696265"/>
            <a:ext cx="9144000" cy="1655762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year 2023-2034</a:t>
            </a:r>
          </a:p>
        </p:txBody>
      </p:sp>
      <p:pic>
        <p:nvPicPr>
          <p:cNvPr id="6" name="صورة 5" descr="photo_5891239591921433488_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657" y="1735346"/>
            <a:ext cx="4760343" cy="476034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631721" y="3148641"/>
            <a:ext cx="182203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By: Mona Alzoubi</a:t>
            </a:r>
          </a:p>
          <a:p>
            <a:pPr algn="r"/>
            <a:r>
              <a:rPr lang="ar-JO" dirty="0" smtClean="0">
                <a:solidFill>
                  <a:schemeClr val="accent2">
                    <a:lumMod val="75000"/>
                  </a:schemeClr>
                </a:solidFill>
              </a:rPr>
              <a:t>التبييض بالبرتقالي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5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Neutrophil Gelatinase-Associated Lipocalin (NGAL)	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Interleukin 18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Kidney Injury Molecule 1 (KIM-1)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Cystatin C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Biomarkers in AKI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Alternatives to Serum Creatinine</a:t>
            </a:r>
          </a:p>
        </p:txBody>
      </p:sp>
    </p:spTree>
    <p:extLst>
      <p:ext uri="{BB962C8B-B14F-4D97-AF65-F5344CB8AC3E}">
        <p14:creationId xmlns:p14="http://schemas.microsoft.com/office/powerpoint/2010/main" xmlns="" val="32634923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of AKI</a:t>
            </a:r>
            <a:endParaRPr lang="ar-JO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(US): 0.8/100 000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7% of hospitalized patients.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– 67% of critically ill patients (depending on the definition).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5-6% of ICU patients with AKI require RRT.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in critically ill pts with AKI requiring RRT 50-70%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/>
              <a:t>The underlying etiology of pediatric AKI varies globally!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In developed </a:t>
            </a:r>
            <a:r>
              <a:rPr lang="en-CA" dirty="0" smtClean="0"/>
              <a:t>countries 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</a:rPr>
              <a:t>(due to complication of </a:t>
            </a:r>
            <a:r>
              <a:rPr lang="en-CA" sz="1800" dirty="0" err="1" smtClean="0">
                <a:solidFill>
                  <a:schemeClr val="accent2">
                    <a:lumMod val="75000"/>
                  </a:schemeClr>
                </a:solidFill>
              </a:rPr>
              <a:t>Mx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</a:rPr>
              <a:t> of diseases)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In Developing </a:t>
            </a:r>
            <a:r>
              <a:rPr lang="en-CA" dirty="0" smtClean="0"/>
              <a:t>countries 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</a:rPr>
              <a:t>(due to dehydration)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86664" y="3976778"/>
            <a:ext cx="1567032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i.e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co-morbid pt.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03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Creatinine varies by age</a:t>
            </a:r>
            <a:b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gender and muscle mass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graphicFrame>
        <p:nvGraphicFramePr>
          <p:cNvPr id="5945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742455"/>
              </p:ext>
            </p:extLst>
          </p:nvPr>
        </p:nvGraphicFramePr>
        <p:xfrm>
          <a:off x="1565329" y="2185260"/>
          <a:ext cx="6207071" cy="4034208"/>
        </p:xfrm>
        <a:graphic>
          <a:graphicData uri="http://schemas.openxmlformats.org/drawingml/2006/table">
            <a:tbl>
              <a:tblPr/>
              <a:tblGrid>
                <a:gridCol w="2362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4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Normal range (mg/dl)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Newborn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(0- 1 week)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after one week must back to normal .2-.4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 to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Infant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(1month- 1y)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 to 0.4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Child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 to 0.7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Adolescent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 to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1471931" y="0"/>
            <a:ext cx="7200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 err="1" smtClean="0"/>
              <a:t>مهمممم</a:t>
            </a:r>
            <a:endParaRPr lang="ar-JO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925019" y="3260785"/>
            <a:ext cx="3838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1 is normal in newborns because it reflects maternal Cr</a:t>
            </a:r>
            <a:endParaRPr lang="ar-JO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988725" y="2398143"/>
            <a:ext cx="19321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**Cr source: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muscels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Excretion: by kidneys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68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compensatory mechanisms 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500"/>
            <a:ext cx="4604590" cy="4351338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28070" y="1066501"/>
            <a:ext cx="7563929" cy="4351338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3"/>
              </a:buClr>
              <a:buAutoNum type="arabicPeriod"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intrarenal generation of vasodilatory prostaglandins.   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Non-steroidal anti-inflammatory drugs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inhibit this response and precipitate AKI, especially when used in the setting of renal hypoperfusion</a:t>
            </a:r>
          </a:p>
          <a:p>
            <a:pPr marL="514350" indent="-514350">
              <a:buClr>
                <a:schemeClr val="accent3"/>
              </a:buClr>
              <a:buAutoNum type="arabicPeriod"/>
              <a:defRPr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Angiotensin II, which constricts the </a:t>
            </a:r>
            <a:r>
              <a:rPr lang="en-C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efferent 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arteriole leading to increased hydrostatic pressure across the glomerulus and maintenance of GFR.</a:t>
            </a:r>
          </a:p>
          <a:p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administration of angiotensin-converting enzyme </a:t>
            </a:r>
            <a:r>
              <a:rPr lang="en-CA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(ACE) inhibitor 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blocks this compensatory mechanism!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801509-15E2-4BBA-A89A-32988B3559F7}" type="slidenum">
              <a:rPr lang="en-CA" altLang="en-US" smtClean="0">
                <a:solidFill>
                  <a:srgbClr val="FFFFFF"/>
                </a:solidFill>
              </a:rPr>
              <a:pPr/>
              <a:t>13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66478" y="5434642"/>
            <a:ext cx="756091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1-PGs is vasodilator of afferent arteriole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so maintain normal GFR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*NSAIDs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 VC of afferent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arteriole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decrease renal perfusion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decrease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GFR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2-Angiotensin II is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vasococtrictor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of efferent so maintain normal GFR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*ACEI/ ARBs: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VD of efferent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arteriole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decrease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GFR 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89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00" name="Google Shape;60600;p25"/>
          <p:cNvSpPr txBox="1">
            <a:spLocks noGrp="1"/>
          </p:cNvSpPr>
          <p:nvPr>
            <p:ph type="title"/>
          </p:nvPr>
        </p:nvSpPr>
        <p:spPr>
          <a:xfrm>
            <a:off x="2152650" y="1131095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Prerenal AKI- Prerenal Azotemia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601" name="Google Shape;60601;p25"/>
          <p:cNvSpPr/>
          <p:nvPr/>
        </p:nvSpPr>
        <p:spPr>
          <a:xfrm>
            <a:off x="478971" y="2514600"/>
            <a:ext cx="11161486" cy="29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Diminished effective circulating arterial volume</a:t>
            </a:r>
          </a:p>
          <a:p>
            <a:pPr marL="457200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Decreased arterial pressure, cardiac failure</a:t>
            </a:r>
          </a:p>
          <a:p>
            <a:pPr marL="457200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effective arterial blood volume (decreased intravascular volume despite normal or increased total body water – Hypoalbuminemia, septic shock,  cirrhosis)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Inadequate renal perfusion and a decreased </a:t>
            </a:r>
            <a:r>
              <a:rPr lang="en-US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GFR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(blood loss)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AKI, although glomerular filtration rate is reduced, renal tubular function remains intact with reabsorption of sodium and water in response to renal hypoperfusion, leading to oliguria</a:t>
            </a:r>
          </a:p>
          <a:p>
            <a:pPr>
              <a:buClr>
                <a:schemeClr val="dk1"/>
              </a:buClr>
              <a:buSzPts val="2800"/>
            </a:pPr>
            <a:endParaRPr lang="en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88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underlying cause of the renal hypoperfusion is reversed promptly, renal function returns to normal. If hypoperfusion is sustained, intrinsic renal parenchymal damage can develop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Evidence of structural kidney damage is 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absent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on US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Mx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 fluid,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inotropic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agents and manage HF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10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renal causes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urethral valves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ureteropelvic </a:t>
            </a:r>
            <a:r>
              <a:rPr lang="ar-J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MAJORITY&gt;junction obstruction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Urolithiasis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(intraabdominal lesion or within the urinary tract)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 cystitis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Neurogenic bladder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patient with two functioning kidneys, obstruction must be bilateral to result in AKI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Relief of the obstruction usually results in recovery of renal function, except in patients with associated renal dysplasia or prolonged urinary tract obstruction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850417-9E47-4121-85C0-AA6A9B58E830}" type="slidenum">
              <a:rPr lang="en-CA" altLang="en-US" smtClean="0">
                <a:solidFill>
                  <a:srgbClr val="FFFFFF"/>
                </a:solidFill>
              </a:rPr>
              <a:pPr/>
              <a:t>16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960853" y="6124755"/>
            <a:ext cx="385374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In Prolonged cases: post renal become renal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04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Tubular Necrosis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an end effect of tubular damage secondary to… 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Perfusion insults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blood flow, obstruction and passive filtrate backflow into tubular cells can cause a cycle leading to further death…</a:t>
            </a:r>
          </a:p>
        </p:txBody>
      </p:sp>
    </p:spTree>
    <p:extLst>
      <p:ext uri="{BB962C8B-B14F-4D97-AF65-F5344CB8AC3E}">
        <p14:creationId xmlns:p14="http://schemas.microsoft.com/office/powerpoint/2010/main" xmlns="" val="381556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Interstitial Nephritis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(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- 1/3 antibiotics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Penicillins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cephalosporins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NSAIDs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sulfonamides,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cipro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rifampin, PPIs, allopurinol… and more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(15%)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Strep, Legionella, leptospirosis, CMV, EBV… many</a:t>
            </a:r>
          </a:p>
          <a:p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Tubulointersitial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nephritis and uveitis (5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(autoimmune disease// renal+ </a:t>
            </a:r>
            <a:r>
              <a:rPr lang="en-US" alt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</a:t>
            </a:r>
          </a:p>
        </p:txBody>
      </p:sp>
    </p:spTree>
    <p:extLst>
      <p:ext uri="{BB962C8B-B14F-4D97-AF65-F5344CB8AC3E}">
        <p14:creationId xmlns:p14="http://schemas.microsoft.com/office/powerpoint/2010/main" xmlns="" val="2502339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30403"/>
            <a:ext cx="10515600" cy="4351338"/>
          </a:xfrm>
        </p:spPr>
        <p:txBody>
          <a:bodyPr/>
          <a:lstStyle/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Obtain a thorough history and physical exam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Do everything you can to accurately assess volume status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Always order a renal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ultrasound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(2 kidneys// no stones)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Look at the urine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Review urinary indices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/>
            </a:r>
            <a:b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</a:br>
            <a:r>
              <a:rPr lang="en-US" altLang="ko-KR" sz="4000" b="1" dirty="0">
                <a:solidFill>
                  <a:srgbClr val="0070C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5 Key Steps in Evaluating AKI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822165" y="2610683"/>
            <a:ext cx="7369835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How to assess fluid status by P/E: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1- BP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2- urine output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3- generalized edema (lower limbs,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presacral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edema, scrotal and bulbar edema,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ascites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, plural effusion in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nephrotic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, pulmonary edema in Acute GN,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periorbital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edema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4- HR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5-LOC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6- Tears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7- skin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turgor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8- depressed anterior fontanel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9- sunken eyes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10- pallor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11- decreased capillary refill time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12- Increased weight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8281358" y="2613803"/>
            <a:ext cx="6286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 err="1" smtClean="0">
                <a:solidFill>
                  <a:schemeClr val="accent2">
                    <a:lumMod val="75000"/>
                  </a:schemeClr>
                </a:solidFill>
              </a:rPr>
              <a:t>مهممم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9996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( potentially reversible)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in renal function results in the inability of the kidneys to maintain fluid and electrolyte homeostasis in a manner over hours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(0-3 months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acute condition, more than 3 months  chronic renal failure)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/>
              <a:t>The term AKI has largely replaced acute renal failure (ARF )ranges from a small increase in serum creatinine to complete anuric renal failure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0800">
              <a:lnSpc>
                <a:spcPct val="120000"/>
              </a:lnSpc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 with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 mortality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 </a:t>
            </a:r>
            <a:r>
              <a:rPr lang="en-US" dirty="0">
                <a:solidFill>
                  <a:srgbClr val="000000"/>
                </a:solidFill>
              </a:rPr>
              <a:t>risk to  develop  </a:t>
            </a:r>
            <a:r>
              <a:rPr lang="en-US" b="1" dirty="0">
                <a:solidFill>
                  <a:srgbClr val="00B050"/>
                </a:solidFill>
              </a:rPr>
              <a:t>CKD </a:t>
            </a:r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32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and physical examination </a:t>
            </a:r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infant with a 3-day history of vomiting and diarrhea most likely has prerenal AKI caused by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depletion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6 yr old child with a recent pharyngitis who presents with periorbital edema, hypertension, and gross hematuria most likely has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PSGN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critically ill child with a history of protracted hypotension or with </a:t>
            </a:r>
            <a:endParaRPr lang="ar-J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nephrotoxic medications most likely has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neonate with a history of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hydronephrosis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 both sides)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seen on prenatal ultrasound studies and a palpable bladder most likely has congenital urinary tract obstruction, probably related to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urethral valves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folys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catheter then surgery)</a:t>
            </a:r>
            <a:endParaRPr lang="ar-JO" alt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DB15D2-8174-4A66-9BB3-58FB32DD1FAF}" type="slidenum">
              <a:rPr lang="en-CA" altLang="en-US" smtClean="0">
                <a:solidFill>
                  <a:srgbClr val="FFFFFF"/>
                </a:solidFill>
              </a:rPr>
              <a:pPr/>
              <a:t>20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20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picture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033849" cy="4351338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output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urine output is very important in the critical care setting, since the degree of oliguria affects fluid and electrolyte management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the presence of a normal volume of urine does not preclude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 </a:t>
            </a:r>
            <a:r>
              <a:rPr lang="en-C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oliguric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renal failure)</a:t>
            </a:r>
            <a:endParaRPr lang="en-C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urine output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urine output &lt;1 mL/kg /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infants, and in children and adults, urine output &lt;0.5 mL/kg /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six hours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Nonoliguria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urinary concentrating defect will present with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polyuric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AA4082-64EF-4060-B71C-A2CC0EEA5506}" type="slidenum">
              <a:rPr lang="en-CA" altLang="en-US" smtClean="0">
                <a:solidFill>
                  <a:srgbClr val="FFFFFF"/>
                </a:solidFill>
              </a:rPr>
              <a:pPr/>
              <a:t>21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12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>
                <a:cs typeface="+mj-cs"/>
              </a:rPr>
              <a:t>Volume status : depleted and dry vs Overloaded (edema)</a:t>
            </a:r>
          </a:p>
          <a:p>
            <a:pPr eaLnBrk="1" hangingPunct="1"/>
            <a:r>
              <a:rPr lang="en-CA" altLang="en-US" sz="2400" dirty="0">
                <a:cs typeface="+mj-cs"/>
              </a:rPr>
              <a:t>BP (hypertension)/</a:t>
            </a:r>
            <a:r>
              <a:rPr lang="en-US" altLang="en-US" sz="2400" dirty="0">
                <a:cs typeface="+mj-cs"/>
              </a:rPr>
              <a:t> Tachycardia, dry mucous </a:t>
            </a:r>
            <a:endParaRPr lang="ar-JO" altLang="en-US" sz="2400" dirty="0">
              <a:cs typeface="+mj-cs"/>
            </a:endParaRPr>
          </a:p>
          <a:p>
            <a:pPr eaLnBrk="1" hangingPunct="1"/>
            <a:r>
              <a:rPr lang="en-US" altLang="en-US" sz="2400" dirty="0">
                <a:cs typeface="+mj-cs"/>
              </a:rPr>
              <a:t>membranes, and poor peripheral perfusion </a:t>
            </a:r>
          </a:p>
          <a:p>
            <a:pPr eaLnBrk="1" hangingPunct="1"/>
            <a:r>
              <a:rPr lang="en-US" altLang="en-US" sz="2400" dirty="0">
                <a:cs typeface="+mj-cs"/>
              </a:rPr>
              <a:t>Hypertension, peripheral edema</a:t>
            </a:r>
            <a:endParaRPr lang="en-CA" altLang="en-US" sz="2400" dirty="0">
              <a:cs typeface="+mj-cs"/>
            </a:endParaRPr>
          </a:p>
          <a:p>
            <a:pPr eaLnBrk="1" hangingPunct="1"/>
            <a:r>
              <a:rPr lang="en-CA" altLang="en-US" sz="2400" dirty="0">
                <a:cs typeface="+mj-cs"/>
              </a:rPr>
              <a:t>Cardiac exam </a:t>
            </a:r>
          </a:p>
          <a:p>
            <a:pPr eaLnBrk="1" hangingPunct="1"/>
            <a:r>
              <a:rPr lang="en-CA" altLang="en-US" sz="2400" dirty="0">
                <a:cs typeface="+mj-cs"/>
              </a:rPr>
              <a:t>Chest exam</a:t>
            </a:r>
          </a:p>
          <a:p>
            <a:pPr eaLnBrk="1" hangingPunct="1"/>
            <a:r>
              <a:rPr lang="en-CA" altLang="en-US" sz="2400" dirty="0">
                <a:cs typeface="+mj-cs"/>
              </a:rPr>
              <a:t>Abdominal mass ( palpable kidney)/</a:t>
            </a:r>
            <a:r>
              <a:rPr lang="en-US" altLang="en-US" sz="2400" dirty="0">
                <a:cs typeface="+mj-cs"/>
              </a:rPr>
              <a:t>may be seen with renal vein thrombosis, tumors, cystic disease, or urinary tract obstruction</a:t>
            </a:r>
            <a:endParaRPr lang="ar-JO" altLang="en-US" sz="2400" dirty="0">
              <a:cs typeface="+mj-cs"/>
            </a:endParaRPr>
          </a:p>
          <a:p>
            <a:pPr eaLnBrk="1" hangingPunct="1"/>
            <a:r>
              <a:rPr lang="en-CA" altLang="en-US" sz="2400" dirty="0">
                <a:cs typeface="+mj-cs"/>
              </a:rPr>
              <a:t>Skin rash</a:t>
            </a:r>
          </a:p>
          <a:p>
            <a:pPr eaLnBrk="1" hangingPunct="1"/>
            <a:endParaRPr lang="en-CA" altLang="en-US" sz="2400" dirty="0">
              <a:cs typeface="+mj-cs"/>
            </a:endParaRPr>
          </a:p>
          <a:p>
            <a:pPr eaLnBrk="1" hangingPunct="1"/>
            <a:endParaRPr lang="en-CA" altLang="en-US" sz="2400" dirty="0">
              <a:cs typeface="+mj-c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600330-DEE4-4CDE-A99A-62FC6A5CAFF0}" type="slidenum">
              <a:rPr lang="en-CA" altLang="en-US" smtClean="0">
                <a:solidFill>
                  <a:srgbClr val="FFFFFF"/>
                </a:solidFill>
              </a:rPr>
              <a:pPr/>
              <a:t>22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66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975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48000" y="3733800"/>
            <a:ext cx="68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43800" y="3733800"/>
            <a:ext cx="76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267200" y="3733800"/>
            <a:ext cx="2133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67200" y="4419600"/>
            <a:ext cx="2590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200400" y="5105400"/>
            <a:ext cx="20574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802921" y="3700732"/>
            <a:ext cx="1285336" cy="206171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مربع نص 11"/>
          <p:cNvSpPr txBox="1"/>
          <p:nvPr/>
        </p:nvSpPr>
        <p:spPr>
          <a:xfrm>
            <a:off x="1802918" y="5960853"/>
            <a:ext cx="664234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HYPOvolemia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: activation of RAAS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decreases GFR concentrated urine.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ATN+ AIN: loss of high water volumes and Na 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unconcentrated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urine</a:t>
            </a:r>
          </a:p>
          <a:p>
            <a:endParaRPr lang="ar-JO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953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Fractional Excretion of Sodium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compensates for the urine output…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100%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UCr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r>
              <a:rPr lang="en-US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UCr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&lt;1%   --&gt;   pre-renal disease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1-2%  --&gt;   ??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&gt;2%  --&gt;  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ATN/ </a:t>
            </a:r>
            <a:r>
              <a:rPr lang="en-US" altLang="en-US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668278" y="1401332"/>
            <a:ext cx="35237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 smtClean="0">
                <a:solidFill>
                  <a:schemeClr val="accent2">
                    <a:lumMod val="75000"/>
                  </a:schemeClr>
                </a:solidFill>
              </a:rPr>
              <a:t>ممكن </a:t>
            </a:r>
            <a:r>
              <a:rPr lang="ar-JO" dirty="0" err="1" smtClean="0">
                <a:solidFill>
                  <a:schemeClr val="accent2">
                    <a:lumMod val="75000"/>
                  </a:schemeClr>
                </a:solidFill>
              </a:rPr>
              <a:t>يجي</a:t>
            </a:r>
            <a:r>
              <a:rPr lang="ar-JO" dirty="0" smtClean="0">
                <a:solidFill>
                  <a:schemeClr val="accent2">
                    <a:lumMod val="75000"/>
                  </a:schemeClr>
                </a:solidFill>
              </a:rPr>
              <a:t> سؤال انه نحسب على </a:t>
            </a:r>
            <a:r>
              <a:rPr lang="ar-JO" dirty="0" err="1" smtClean="0">
                <a:solidFill>
                  <a:schemeClr val="accent2">
                    <a:lumMod val="75000"/>
                  </a:schemeClr>
                </a:solidFill>
              </a:rPr>
              <a:t>هاي</a:t>
            </a:r>
            <a:r>
              <a:rPr lang="ar-JO" dirty="0" smtClean="0">
                <a:solidFill>
                  <a:schemeClr val="accent2">
                    <a:lumMod val="75000"/>
                  </a:schemeClr>
                </a:solidFill>
              </a:rPr>
              <a:t> المعادلة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32481" y="3604333"/>
            <a:ext cx="3632726" cy="49244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*100%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mg/dl (normally = 1-2)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247158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 Lab tests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BUN, Cr,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lytes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(Na, K, Ca, Phosphorus, Mg),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excretion of sodium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Urinalysis 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detect </a:t>
            </a:r>
            <a:r>
              <a:rPr lang="en-US" alt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protenuria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glucosuria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aminoaciduria, WBCs, </a:t>
            </a:r>
            <a:r>
              <a:rPr lang="en-US" alt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Hbg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myoglobin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27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rgbClr val="7B9899"/>
                </a:solidFill>
              </a:rPr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2-Lytes: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err="1" smtClean="0">
                <a:cs typeface="+mn-cs"/>
              </a:rPr>
              <a:t>Hyperkalemia</a:t>
            </a:r>
            <a:r>
              <a:rPr lang="en-CA" dirty="0" smtClean="0">
                <a:cs typeface="+mn-cs"/>
              </a:rPr>
              <a:t>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(</a:t>
            </a:r>
            <a:r>
              <a:rPr lang="en-CA" sz="2400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hypoka</a:t>
            </a:r>
            <a:r>
              <a:rPr lang="en-CA" sz="2400" dirty="0" err="1" smtClean="0">
                <a:solidFill>
                  <a:schemeClr val="accent2">
                    <a:lumMod val="75000"/>
                  </a:schemeClr>
                </a:solidFill>
              </a:rPr>
              <a:t>lemia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 may be detected in non </a:t>
            </a:r>
            <a:r>
              <a:rPr lang="en-CA" sz="2400" dirty="0" err="1" smtClean="0">
                <a:solidFill>
                  <a:schemeClr val="accent2">
                    <a:lumMod val="75000"/>
                  </a:schemeClr>
                </a:solidFill>
              </a:rPr>
              <a:t>oliguric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, but  in most cases </a:t>
            </a:r>
            <a:r>
              <a:rPr lang="en-CA" sz="2400" dirty="0" err="1" smtClean="0">
                <a:solidFill>
                  <a:schemeClr val="accent2">
                    <a:lumMod val="75000"/>
                  </a:schemeClr>
                </a:solidFill>
              </a:rPr>
              <a:t>hyperk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CA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err="1">
                <a:cs typeface="+mn-cs"/>
              </a:rPr>
              <a:t>Hyponatremia</a:t>
            </a:r>
            <a:r>
              <a:rPr lang="en-CA" dirty="0">
                <a:cs typeface="+mn-cs"/>
              </a:rPr>
              <a:t> </a:t>
            </a:r>
            <a:r>
              <a:rPr lang="en-CA" sz="21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(except in </a:t>
            </a:r>
            <a:r>
              <a:rPr lang="en-CA" sz="2100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hypernatremic</a:t>
            </a:r>
            <a:r>
              <a:rPr lang="en-CA" sz="21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dehydration)</a:t>
            </a:r>
            <a:endParaRPr lang="en-CA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Hypocalcemia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Hyperphosphatmeia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3-VBG ( high anion gap metabolic acidosis)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4-CBC (Hb and platelet count)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options, depending on history: ANCA, 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ANA, ASOT, complement, drug levels…</a:t>
            </a: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BAF631-D287-4307-8280-FD91FADC93C7}" type="slidenum">
              <a:rPr lang="en-CA" altLang="en-US" smtClean="0">
                <a:solidFill>
                  <a:srgbClr val="FFFFFF"/>
                </a:solidFill>
              </a:rPr>
              <a:pPr/>
              <a:t>26</a:t>
            </a:fld>
            <a:endParaRPr lang="en-CA" altLang="en-US" dirty="0">
              <a:solidFill>
                <a:srgbClr val="FFFF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320901" y="4045203"/>
            <a:ext cx="58710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*Wide anion gap: DKA, ethanol+ methanol toxicity, lactic acidosis, renal failure.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Aspirin poisoning: firstly cause respiratory alkalosis then wide anion gap metabolic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acidosids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*Normal gap: diarrhea (except chloride losing diarrhea cause metabolic alkalosis), RTA .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06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Ultrasound - in all children if etiology unclear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# of kidneys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Size of kidneys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Obvious parenchymal damage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Obstruction 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Thrombus/vessel occlusion 	</a:t>
            </a:r>
          </a:p>
        </p:txBody>
      </p:sp>
    </p:spTree>
    <p:extLst>
      <p:ext uri="{BB962C8B-B14F-4D97-AF65-F5344CB8AC3E}">
        <p14:creationId xmlns:p14="http://schemas.microsoft.com/office/powerpoint/2010/main" xmlns="" val="14125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biopsy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when diagnosis remains unknown, 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failure to respond to treatment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 cases of rapid progressive course </a:t>
            </a:r>
          </a:p>
        </p:txBody>
      </p:sp>
    </p:spTree>
    <p:extLst>
      <p:ext uri="{BB962C8B-B14F-4D97-AF65-F5344CB8AC3E}">
        <p14:creationId xmlns:p14="http://schemas.microsoft.com/office/powerpoint/2010/main" xmlns="" val="126910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7B9899"/>
                </a:solidFill>
              </a:rPr>
              <a:t>Management of AKI in Children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The basic principles of the general management of the child with AKI include: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Specific treatment of the underlying cause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(SLE give pulse steroid, ANCA </a:t>
            </a:r>
            <a:r>
              <a:rPr lang="en-CA" sz="2000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vasculitis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, HSP give </a:t>
            </a:r>
            <a:r>
              <a:rPr lang="en-CA" sz="2000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cyclophosphamide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, HUS)</a:t>
            </a:r>
            <a:endParaRPr lang="en-CA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Fluid management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Electrolyte </a:t>
            </a:r>
            <a:r>
              <a:rPr lang="en-CA" dirty="0" smtClean="0">
                <a:cs typeface="+mn-cs"/>
              </a:rPr>
              <a:t>management 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(esp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</a:rPr>
              <a:t>. k because its target organ is the heart)</a:t>
            </a:r>
            <a:endParaRPr lang="en-CA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Treat acidosis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Nutritional support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Adjustment of drug </a:t>
            </a:r>
            <a:r>
              <a:rPr lang="en-CA" dirty="0" smtClean="0">
                <a:cs typeface="+mn-cs"/>
              </a:rPr>
              <a:t>dosing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(avoid </a:t>
            </a:r>
            <a:r>
              <a:rPr lang="en-CA" sz="2000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nephrotoxic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medications and adjust the dose)</a:t>
            </a:r>
            <a:endParaRPr lang="en-CA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 smtClean="0">
                <a:cs typeface="+mn-cs"/>
              </a:rPr>
              <a:t>Renal replacement therapy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(dialysis)</a:t>
            </a:r>
            <a:endParaRPr lang="en-CA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cs typeface="+mn-c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6AEB9F-2FFE-4D17-8DA4-5F10BD6F68BA}" type="slidenum">
              <a:rPr lang="en-CA" altLang="en-US" smtClean="0">
                <a:solidFill>
                  <a:srgbClr val="FFFFFF"/>
                </a:solidFill>
              </a:rPr>
              <a:pPr/>
              <a:t>29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53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according to Urine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Oliguric (&lt;1 mL/kg/hr in neonates and infants, &lt;0.5 mL/kg/hr in children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chemeClr val="dk1"/>
              </a:buClr>
              <a:buSzPts val="240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(Each pt. with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have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foly’s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monitor urine amount)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dk1"/>
              </a:buClr>
              <a:buSzPts val="24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dk1"/>
              </a:buClr>
              <a:buSzPts val="24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dk1"/>
              </a:buClr>
              <a:buSzPts val="24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dk1"/>
              </a:buClr>
              <a:buSzPts val="24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Nono-liguric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(difficult to recognize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(ex. Nephrotoxicity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aminoglycoside)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chemeClr val="dk1"/>
              </a:buClr>
              <a:buSzPts val="2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urine output in non-oliguric AKI is normal or polyuric, electrolyte disturbances and uremia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580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7B9899"/>
                </a:solidFill>
              </a:rPr>
              <a:t>Fluid management 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Accurate initial assessment is required to determine if the child is hypovolemic, euvolemic, or </a:t>
            </a:r>
            <a:r>
              <a:rPr lang="en-CA" altLang="en-US" dirty="0" err="1"/>
              <a:t>hypervolemic</a:t>
            </a:r>
            <a:r>
              <a:rPr lang="en-CA" altLang="en-US" dirty="0"/>
              <a:t>, and guides initial fluid management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A93550-5E25-404C-A2DB-20866E1AEF48}" type="slidenum">
              <a:rPr lang="en-CA" altLang="en-US" smtClean="0">
                <a:solidFill>
                  <a:srgbClr val="FFFFFF"/>
                </a:solidFill>
              </a:rPr>
              <a:pPr/>
              <a:t>30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97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0011" y="0"/>
            <a:ext cx="10515600" cy="9358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Hypovolemia</a:t>
            </a:r>
            <a:endParaRPr lang="en-CA" dirty="0">
              <a:solidFill>
                <a:srgbClr val="7B98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8274"/>
            <a:ext cx="11517702" cy="6089726"/>
          </a:xfrm>
        </p:spPr>
        <p:txBody>
          <a:bodyPr rtlCol="0">
            <a:noAutofit/>
          </a:bodyPr>
          <a:lstStyle/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physical exam and clinical history is consistent with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dehydration,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loss, </a:t>
            </a:r>
            <a:r>
              <a:rPr lang="en-C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tachycardic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hypotensive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 N/S 0.9% bolus (10 to 20 mL/kg over 30 minutes, can repeat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x3, 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aim is to </a:t>
            </a:r>
            <a:r>
              <a:rPr lang="en-C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crrect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BP// keep in mind urine overload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pulmonary </a:t>
            </a:r>
            <a:r>
              <a:rPr lang="en-C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edema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and we may need dialysis// 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improvement of BP+ HR with using fluids, give </a:t>
            </a:r>
            <a:r>
              <a:rPr lang="en-C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inotropic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agents with fluid </a:t>
            </a:r>
            <a:r>
              <a:rPr lang="en-C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restrection</a:t>
            </a: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C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still no UOP…. Bladder catheterization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point, other forms of invasive monitoring, such as measuring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venous pressure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 be required to </a:t>
            </a:r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adequately assess the fluid status and help guide further therapy.    (</a:t>
            </a:r>
            <a:r>
              <a:rPr lang="en-C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</a:t>
            </a:r>
            <a:r>
              <a:rPr lang="en-CA" sz="1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decreased CVP</a:t>
            </a:r>
            <a:r>
              <a:rPr lang="en-C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Continue fluid resuscitation)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ar-JO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volume resuscitation, hypovolemic patients generally void within 2 hr; failure to do so suggests intrinsic or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postrenal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Pre renal becomes renal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caused by sepsis requires vigorous fluid resuscitation followed by a continuous infusion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vasopressors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give NA as an </a:t>
            </a:r>
            <a:r>
              <a:rPr lang="en-C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inotropic</a:t>
            </a: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agent)</a:t>
            </a:r>
            <a:endParaRPr lang="en-CA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AAD8FC-B6DE-4D5F-8F88-268D7400C77F}" type="slidenum">
              <a:rPr lang="en-CA" altLang="en-US" smtClean="0">
                <a:solidFill>
                  <a:srgbClr val="FFFFFF"/>
                </a:solidFill>
              </a:rPr>
              <a:pPr/>
              <a:t>31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080683" y="4886320"/>
            <a:ext cx="41113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**Do not give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diclogesic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 dehydrated pt.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107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Euvolemic AKI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presentation euvolemic , Or if after first resuscitation for hypovolemia the patient responds well with good UOP </a:t>
            </a:r>
          </a:p>
          <a:p>
            <a:pPr>
              <a:buClr>
                <a:schemeClr val="accent3"/>
              </a:buClr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challenge with diuretic (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Furesemide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buClr>
                <a:schemeClr val="accent3"/>
              </a:buClr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insensible fluid (300 -400 mL/m</a:t>
            </a:r>
            <a:r>
              <a:rPr lang="en-CA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/day) </a:t>
            </a: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(surface area of adult 70 kg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1.73// infant .2-.3// 4y child 16kg .5// 10y child 30kg 1)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urine and gastrointestinal losses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(ICU pt not responding to fluids and </a:t>
            </a:r>
            <a:r>
              <a:rPr lang="en-CA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diuritics</a:t>
            </a:r>
            <a:r>
              <a:rPr lang="en-C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fluid restriction </a:t>
            </a:r>
            <a:r>
              <a:rPr lang="en-CA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i.e</a:t>
            </a:r>
            <a:r>
              <a:rPr lang="en-C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give the insensible water loss) </a:t>
            </a:r>
            <a:endParaRPr lang="en-C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with ½ N/S every 6hr over 6h</a:t>
            </a:r>
          </a:p>
          <a:p>
            <a:pPr marL="0" indent="0">
              <a:buClr>
                <a:schemeClr val="accent3"/>
              </a:buClr>
              <a:buFont typeface="Wingdings 2"/>
              <a:buChar char=""/>
              <a:defRPr/>
            </a:pPr>
            <a:endParaRPr lang="ar-JO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77F559-DE1F-4777-A4CA-F29FC8CE0A2A}" type="slidenum">
              <a:rPr lang="en-CA" altLang="en-US" smtClean="0">
                <a:solidFill>
                  <a:srgbClr val="FFFFFF"/>
                </a:solidFill>
              </a:rPr>
              <a:pPr/>
              <a:t>32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90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Hypervolemia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of fluid overload (edema, heart failure and pulmonary edema) requires fluid removal and/or fluid restriction.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Furosemide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 and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fluids to insensible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response or unstable .......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replacement therapy (RRT) should be considered for critically-ill children who are not expected to recover kidney function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03B094-D26F-4121-9E7B-FA145A8EC6EF}" type="slidenum">
              <a:rPr lang="en-CA" altLang="en-US" smtClean="0">
                <a:solidFill>
                  <a:srgbClr val="FFFFFF"/>
                </a:solidFill>
              </a:rPr>
              <a:pPr/>
              <a:t>33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28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Replacement Therapy-RRT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81581" cy="435133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renal replacement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 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day long// for unstable pt.)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Peritoneal dialysis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Hemodialysis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fourth option of RRT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kidney transplant which is not used in cases if AKI 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259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- Medical Management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Obstruction- PUV:  bladder catheterization  should be placed immediately for drainage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status : If there is no volume overload or cardiac failure, isotonic saline, 20 mL/kg over 30 min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volume resuscitation, hypovolemic patients generally void within 2 hr; failure to do so suggests intrinsic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postrenal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Hypotension caused by sepsis: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vigorous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fluid resuscitation followed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norepinephrine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Furosemide (2-4 mg/kg) and mannitol (0.5 g/kg) may be administered as a single IV dose</a:t>
            </a:r>
          </a:p>
        </p:txBody>
      </p:sp>
    </p:spTree>
    <p:extLst>
      <p:ext uri="{BB962C8B-B14F-4D97-AF65-F5344CB8AC3E}">
        <p14:creationId xmlns:p14="http://schemas.microsoft.com/office/powerpoint/2010/main" xmlns="" val="1027332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253"/>
            <a:ext cx="102108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 Stop Exogenous sources of potassium (dietary, intravenous fluids, total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nutrition,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stop ACEI) then do ECG and repeat the sample without using the tourniquet (tourniquet elevate k level by .5)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Increase K loss by GI: Sodium polystyrene sulfonate resin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Kayexalate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), 1 g/kg, should be given orally or by retention enema.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 More severe elevations in serum potassium (&gt;7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/L), ECG changes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• Calcium gluconate 10% solution, 1.0 mL/kg IV, over 3-5 min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4. Shift of K into intracellular spaces: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Sodium bicarbonate, 1-2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/kg IV, over 5-10 min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Regular insulin, 0.1 units/kg, with glucose 50% solution,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/kg, over 1 hr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β-adrenergic agonists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5. Persistent hyperkalemia should be managed by dialysis.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241910" y="3232728"/>
            <a:ext cx="595009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Calcium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gluconate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is given to protect the heart not to reduce k levels,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Make sure the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cannula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is in to avoid burn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Avoid giving k bolus so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bradycardia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267635" y="3266983"/>
            <a:ext cx="5797118" cy="76347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5098212" y="2501661"/>
            <a:ext cx="391549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Giving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lasix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furosemide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) increase k loss by kidneys </a:t>
            </a:r>
            <a:endParaRPr lang="ar-JO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556075" y="5382882"/>
            <a:ext cx="453412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Peritoneal dialysis is not good for acute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Mx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hyperkalemia</a:t>
            </a:r>
            <a:endParaRPr lang="ar-JO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346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90513"/>
            <a:ext cx="75311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A7E32B-D1CA-4DB7-B432-CF06F7A315AA}" type="slidenum">
              <a:rPr lang="en-CA" altLang="en-US" smtClean="0">
                <a:solidFill>
                  <a:srgbClr val="FFFFFF"/>
                </a:solidFill>
              </a:rPr>
              <a:pPr/>
              <a:t>37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62046" y="4580627"/>
            <a:ext cx="788074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Common Q : what are the ECG findings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hyperkalemia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Peaked T wave/ wide QRS/ prolonged PR interval/ST depression/ V.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tach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Asystole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10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Metabolic Acidosis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7.15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to 12 bicarbonate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then oral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metabolic acidosis with intravenous bicarbonate can precipitate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 renal failure as rapid correction of acidosis reduces the ionized calcium concentration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897147" y="4209691"/>
            <a:ext cx="873495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In pt. of renal failure with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hypocalcemia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and metabolic acidosis: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Firstly correct calcium levels then the acidosis to avoid the aggravation of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hypoca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 so convulsions occur.</a:t>
            </a:r>
          </a:p>
          <a:p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69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targets of managements in AKI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(fluid overload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give diuretics/ no overload give CCBs/ HF beta blockers/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*Don’t give ACEI in AKI cases, it will decrease GFR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(PPIs to prevent the occurrence of stress ulcer)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hyperphosphatemia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disorders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(occurs due to uremia, HTN, electrolytes disturbances)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support </a:t>
            </a:r>
          </a:p>
        </p:txBody>
      </p:sp>
    </p:spTree>
    <p:extLst>
      <p:ext uri="{BB962C8B-B14F-4D97-AF65-F5344CB8AC3E}">
        <p14:creationId xmlns:p14="http://schemas.microsoft.com/office/powerpoint/2010/main" xmlns="" val="135045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dk1"/>
              </a:buClr>
              <a:buSzPts val="4800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P-RIFLE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Clr>
                <a:schemeClr val="dk1"/>
              </a:buClr>
              <a:buSzPts val="4800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AKIN classification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Clr>
                <a:schemeClr val="dk1"/>
              </a:buClr>
              <a:buSzPts val="4800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KIDGO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317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Indication of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oliguria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responding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Volume overload with evidence of hypertension and/or pulmonary congestion or edema refractory to diuretic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Persistent hyperkalemia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Severe metabolic acidosis unresponsive to medical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Uremia (encephalopathy, pericarditis, neuropathy)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Blood urea nitrogen &gt;100-150 mg/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(or lower if rapidly rising)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Calcium:phosphorus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imbalance,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hypocalcemic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tetany that cannot be controlled by 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hyperphosphatemia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555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7B9899"/>
                </a:solidFill>
              </a:rPr>
              <a:t>Drug management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Remove nephrotoxic agents </a:t>
            </a:r>
          </a:p>
          <a:p>
            <a:pPr eaLnBrk="1" hangingPunct="1"/>
            <a:r>
              <a:rPr lang="en-CA" altLang="en-US"/>
              <a:t>Adjust to the renal doses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2D942A-F74C-4538-B5A8-019568176856}" type="slidenum">
              <a:rPr lang="en-CA" altLang="en-US" smtClean="0">
                <a:solidFill>
                  <a:srgbClr val="FFFFFF"/>
                </a:solidFill>
              </a:rPr>
              <a:pPr/>
              <a:t>41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84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Mortality: 60% (critically ill)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20-25% go on to have some degree of chronic renal 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217274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52" name="Google Shape;60552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94459" cy="14507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P-RIFLE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(5stages: 1-3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stages, 4-5 prognosis stages // P-RIFLE depend on: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1-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clearance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GFR)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urine output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time) </a:t>
            </a:r>
            <a:endParaRPr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553" name="Google Shape;6055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478" y="1603140"/>
            <a:ext cx="11282766" cy="49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ربع نص 3"/>
          <p:cNvSpPr txBox="1"/>
          <p:nvPr/>
        </p:nvSpPr>
        <p:spPr>
          <a:xfrm>
            <a:off x="7423133" y="0"/>
            <a:ext cx="46554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 smtClean="0"/>
              <a:t>**هذا </a:t>
            </a:r>
            <a:r>
              <a:rPr lang="ar-JO" dirty="0" err="1" smtClean="0"/>
              <a:t>السلايد</a:t>
            </a:r>
            <a:r>
              <a:rPr lang="ar-JO" dirty="0" smtClean="0"/>
              <a:t> مش مطلوب منه </a:t>
            </a:r>
            <a:r>
              <a:rPr lang="ar-JO" dirty="0" err="1" smtClean="0"/>
              <a:t>اشي</a:t>
            </a:r>
            <a:r>
              <a:rPr lang="ar-JO" dirty="0" smtClean="0"/>
              <a:t> غير المكتوب بالبرتقالي..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614517" y="443884"/>
            <a:ext cx="257910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***Cr clearance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equation</a:t>
            </a:r>
          </a:p>
          <a:p>
            <a:r>
              <a:rPr lang="ar-JO" dirty="0" smtClean="0">
                <a:solidFill>
                  <a:schemeClr val="accent2">
                    <a:lumMod val="75000"/>
                  </a:schemeClr>
                </a:solidFill>
              </a:rPr>
              <a:t>لازم نكون عارفين كيف نحسبه..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3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1131F8-0589-46B1-AE8A-822C9C23DE64}" type="slidenum">
              <a:rPr lang="en-CA" altLang="en-US" smtClean="0">
                <a:solidFill>
                  <a:srgbClr val="FFFFFF"/>
                </a:solidFill>
              </a:rPr>
              <a:pPr/>
              <a:t>6</a:t>
            </a:fld>
            <a:endParaRPr lang="en-CA" altLang="en-US">
              <a:solidFill>
                <a:srgbClr val="FFFF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94" y="755140"/>
            <a:ext cx="11424026" cy="59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665562" y="1794294"/>
            <a:ext cx="3873261" cy="4313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ستطيل 4"/>
          <p:cNvSpPr/>
          <p:nvPr/>
        </p:nvSpPr>
        <p:spPr>
          <a:xfrm>
            <a:off x="8065698" y="1768415"/>
            <a:ext cx="2863970" cy="4744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267419" y="103517"/>
            <a:ext cx="951337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Cr is a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bad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marker for renal failure,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i.e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loss of 50% of the working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nephrones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is needed until Cr start to elevate 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95291" y="2484408"/>
            <a:ext cx="923026" cy="3364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مربع نص 7"/>
          <p:cNvSpPr txBox="1"/>
          <p:nvPr/>
        </p:nvSpPr>
        <p:spPr>
          <a:xfrm>
            <a:off x="6659593" y="1820173"/>
            <a:ext cx="115608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AND/ OR</a:t>
            </a:r>
            <a:endParaRPr lang="ar-JO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721054" y="2819330"/>
            <a:ext cx="88678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oliguria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434641" y="2898475"/>
            <a:ext cx="125226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Baseline+ .3 </a:t>
            </a:r>
            <a:endParaRPr lang="ar-JO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41871" y="2484409"/>
            <a:ext cx="153760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Baseline * 1.5- 1.9</a:t>
            </a:r>
            <a:endParaRPr lang="ar-JO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393502" y="3769743"/>
            <a:ext cx="199894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More prolonged oliguria </a:t>
            </a:r>
            <a:endParaRPr lang="ar-JO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81486" y="3441940"/>
            <a:ext cx="164179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Doubling or tripling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of the baseline</a:t>
            </a:r>
            <a:endParaRPr lang="ar-JO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447778" y="5336234"/>
            <a:ext cx="426706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Anuria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: &lt;.3 ml/kg/h for prolonged period 12-24 h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175883" y="399495"/>
            <a:ext cx="50273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 smtClean="0"/>
              <a:t> هذا </a:t>
            </a:r>
            <a:r>
              <a:rPr lang="ar-JO" dirty="0" err="1" smtClean="0"/>
              <a:t>السلايد</a:t>
            </a:r>
            <a:r>
              <a:rPr lang="ar-JO" dirty="0" smtClean="0"/>
              <a:t> </a:t>
            </a:r>
            <a:r>
              <a:rPr lang="ar-JO" dirty="0" err="1" smtClean="0"/>
              <a:t>مهمممم</a:t>
            </a:r>
            <a:r>
              <a:rPr lang="ar-JO" dirty="0" smtClean="0"/>
              <a:t>, عشان ينفهم اسمعوا </a:t>
            </a:r>
            <a:r>
              <a:rPr lang="ar-JO" dirty="0" err="1" smtClean="0"/>
              <a:t>الريكورد</a:t>
            </a:r>
            <a:r>
              <a:rPr lang="ar-JO" dirty="0" smtClean="0"/>
              <a:t> مع التبييض </a:t>
            </a:r>
            <a:r>
              <a:rPr lang="ar-JO" dirty="0" smtClean="0">
                <a:sym typeface="Wingdings" pitchFamily="2" charset="2"/>
              </a:rPr>
              <a:t></a:t>
            </a:r>
            <a:endParaRPr lang="ar-JO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34837" y="5175849"/>
            <a:ext cx="14963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RRT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dialysis</a:t>
            </a:r>
            <a:endParaRPr lang="ar-J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92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58" name="Google Shape;605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359" y="2107769"/>
            <a:ext cx="9562455" cy="4587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560" name="Google Shape;60560;p20"/>
          <p:cNvSpPr txBox="1"/>
          <p:nvPr/>
        </p:nvSpPr>
        <p:spPr>
          <a:xfrm>
            <a:off x="4360500" y="4876801"/>
            <a:ext cx="24975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needed renal replacement therapy</a:t>
            </a:r>
            <a:endParaRPr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AKIN classification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Acute Kidney Injury Network (AKIN) criteria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27208" y="2958860"/>
            <a:ext cx="1604513" cy="3278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ستطيل 5"/>
          <p:cNvSpPr/>
          <p:nvPr/>
        </p:nvSpPr>
        <p:spPr>
          <a:xfrm>
            <a:off x="7297947" y="3010619"/>
            <a:ext cx="1354347" cy="3019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88593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Etiologies: General Approach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+mj-cs"/>
              </a:rPr>
              <a:t>Though likely </a:t>
            </a:r>
            <a:r>
              <a:rPr lang="en-US" altLang="en-US" dirty="0" err="1">
                <a:latin typeface="Times New Roman" panose="02020603050405020304" pitchFamily="18" charset="0"/>
                <a:cs typeface="+mj-cs"/>
              </a:rPr>
              <a:t>multifactorial</a:t>
            </a:r>
            <a:r>
              <a:rPr lang="en-US" altLang="en-US" dirty="0">
                <a:latin typeface="Times New Roman" panose="02020603050405020304" pitchFamily="18" charset="0"/>
                <a:cs typeface="+mj-cs"/>
              </a:rPr>
              <a:t>, can be divided into: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057400" y="3352800"/>
            <a:ext cx="2209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>
                <a:cs typeface="+mj-cs"/>
              </a:rPr>
              <a:t>Pre-renal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724400" y="3352800"/>
            <a:ext cx="2209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ar-JO" altLang="en-US">
              <a:cs typeface="+mj-cs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7543800" y="3352800"/>
            <a:ext cx="2209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ar-JO" altLang="en-US">
              <a:cs typeface="+mj-cs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174929" y="36957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ar-JO" altLang="en-US">
              <a:cs typeface="+mj-cs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257800" y="3733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7772400" y="3733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Post-renal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156604" y="4485736"/>
            <a:ext cx="1986826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Perfusion dependent: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Hypovolemia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Decrease CO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Blood loss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6519446"/>
            <a:ext cx="804309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**In trauma the blood is directed: first brain, then heart, then kidney so kidney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hypoperfusion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17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Etiologic Classification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39777309"/>
              </p:ext>
            </p:extLst>
          </p:nvPr>
        </p:nvGraphicFramePr>
        <p:xfrm>
          <a:off x="838200" y="1890794"/>
          <a:ext cx="9372600" cy="451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4330">
                <a:tc>
                  <a:txBody>
                    <a:bodyPr/>
                    <a:lstStyle/>
                    <a:p>
                      <a:r>
                        <a:rPr lang="en-US" dirty="0"/>
                        <a:t>Prerenal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Intrinsic 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Post-renal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56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Dehydration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Hemorrhage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Hypoalbuminemia</a:t>
                      </a:r>
                      <a:r>
                        <a:rPr lang="en-US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nephrotic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syndrome due to 3</a:t>
                      </a:r>
                      <a:r>
                        <a:rPr lang="en-US" sz="160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rd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space loss)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Cardiac</a:t>
                      </a:r>
                      <a:r>
                        <a:rPr lang="en-US" baseline="0" dirty="0"/>
                        <a:t> failure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Glomerulonephritis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PSGN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Lupus nephritis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HSP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Membranoproliferative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Anti-GBM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Cortical</a:t>
                      </a:r>
                      <a:r>
                        <a:rPr lang="en-US" baseline="0" dirty="0"/>
                        <a:t> necrosis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RVT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AIN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Tumor infiltration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Tumor lysis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Posterior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Urethral Valve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Uretropelvic Junction obstruction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Uretrocele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Tumor </a:t>
                      </a:r>
                      <a:r>
                        <a:rPr lang="en-US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teratoma</a:t>
                      </a:r>
                      <a:r>
                        <a:rPr lang="en-US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Urolithiasis</a:t>
                      </a:r>
                      <a:r>
                        <a:rPr lang="en-US" baseline="0" dirty="0" smtClean="0"/>
                        <a:t> 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Hemorrhagic </a:t>
                      </a:r>
                      <a:r>
                        <a:rPr lang="en-US" baseline="0" dirty="0" smtClean="0"/>
                        <a:t>cystitis 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(adenovirus, </a:t>
                      </a:r>
                      <a:r>
                        <a:rPr lang="en-US" sz="1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chemotheraby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// obstruction by clots)</a:t>
                      </a:r>
                      <a:endParaRPr lang="en-US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Neurogenic bladder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2355011" y="2449902"/>
            <a:ext cx="154830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(gastroenteritis)</a:t>
            </a:r>
            <a:endParaRPr lang="ar-J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93630" y="3994030"/>
            <a:ext cx="340150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**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Prerenal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is a reversible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if corrected immediately,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If left untreated it will progress Into RENAL 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within few days and then renal failure</a:t>
            </a:r>
            <a:endParaRPr lang="ar-JO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037162" y="2406770"/>
            <a:ext cx="270266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**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Glomeruli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interstetium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tubules</a:t>
            </a:r>
            <a:endParaRPr lang="ar-JO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047783" y="2355011"/>
            <a:ext cx="384342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**Obstruction of 2 kidneys is needed to cause AKI</a:t>
            </a:r>
            <a:endParaRPr lang="ar-JO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72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2796</Words>
  <Application>Microsoft Office PowerPoint</Application>
  <PresentationFormat>مخصص</PresentationFormat>
  <Paragraphs>383</Paragraphs>
  <Slides>42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Office Theme</vt:lpstr>
      <vt:lpstr>ACUTE  KIDNEY INJURY</vt:lpstr>
      <vt:lpstr>Definition </vt:lpstr>
      <vt:lpstr>Types according to Urine output</vt:lpstr>
      <vt:lpstr> classification </vt:lpstr>
      <vt:lpstr>P-RIFLE (5stages: 1-3 stages, 4-5 prognosis stages // P-RIFLE depend on: 1- cr clearance (i.e GFR) 2- urine output 3- time) </vt:lpstr>
      <vt:lpstr>الشريحة 6</vt:lpstr>
      <vt:lpstr>AKIN classification Acute Kidney Injury Network (AKIN) criteria </vt:lpstr>
      <vt:lpstr>Etiologies: General Approach</vt:lpstr>
      <vt:lpstr>Etiologic Classification </vt:lpstr>
      <vt:lpstr>New Biomarkers in AKI Alternatives to Serum Creatinine</vt:lpstr>
      <vt:lpstr>Epidemiology of AKI</vt:lpstr>
      <vt:lpstr>Normal Creatinine varies by age and gender and muscle mass</vt:lpstr>
      <vt:lpstr>Renal compensatory mechanisms </vt:lpstr>
      <vt:lpstr>Prerenal AKI- Prerenal Azotemia</vt:lpstr>
      <vt:lpstr>الشريحة 15</vt:lpstr>
      <vt:lpstr>Post renal causes </vt:lpstr>
      <vt:lpstr>Acute Tubular Necrosis</vt:lpstr>
      <vt:lpstr>Acute Interstitial Nephritis</vt:lpstr>
      <vt:lpstr> 5 Key Steps in Evaluating AKI</vt:lpstr>
      <vt:lpstr>History and physical examination </vt:lpstr>
      <vt:lpstr>Clinical picture </vt:lpstr>
      <vt:lpstr>Physical examination</vt:lpstr>
      <vt:lpstr>الشريحة 23</vt:lpstr>
      <vt:lpstr>Fractional Excretion of Sodium</vt:lpstr>
      <vt:lpstr>Requested Lab tests</vt:lpstr>
      <vt:lpstr>Investigations </vt:lpstr>
      <vt:lpstr>Imaging</vt:lpstr>
      <vt:lpstr>Renal biopsy</vt:lpstr>
      <vt:lpstr>Management of AKI in Children </vt:lpstr>
      <vt:lpstr>Fluid management </vt:lpstr>
      <vt:lpstr>Hypovolemia</vt:lpstr>
      <vt:lpstr>Euvolemic AKI</vt:lpstr>
      <vt:lpstr>Hypervolemia </vt:lpstr>
      <vt:lpstr>Renal Replacement Therapy-RRT</vt:lpstr>
      <vt:lpstr>TREATMENT - Medical Management</vt:lpstr>
      <vt:lpstr>Hyperkalemia</vt:lpstr>
      <vt:lpstr>الشريحة 37</vt:lpstr>
      <vt:lpstr>Metabolic Acidosis</vt:lpstr>
      <vt:lpstr>Other targets of managements in AKI </vt:lpstr>
      <vt:lpstr>Indication of Dialysis</vt:lpstr>
      <vt:lpstr>Drug management </vt:lpstr>
      <vt:lpstr>Prognosis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65</cp:revision>
  <dcterms:created xsi:type="dcterms:W3CDTF">2023-07-13T21:25:24Z</dcterms:created>
  <dcterms:modified xsi:type="dcterms:W3CDTF">2023-08-01T14:36:16Z</dcterms:modified>
</cp:coreProperties>
</file>