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67" r:id="rId2"/>
    <p:sldId id="257" r:id="rId3"/>
    <p:sldId id="258" r:id="rId4"/>
    <p:sldId id="259" r:id="rId5"/>
    <p:sldId id="261" r:id="rId6"/>
    <p:sldId id="260" r:id="rId7"/>
    <p:sldId id="262"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2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F2A7256E-9E0B-4535-8022-DEC0F7868B0F}" type="datetimeFigureOut">
              <a:rPr lang="en-US" smtClean="0"/>
              <a:t>7/14/2023</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A42BBC11-2DC7-4D65-B89E-3B399F9FE463}" type="slidenum">
              <a:rPr lang="en-US" smtClean="0"/>
              <a:t>‹#›</a:t>
            </a:fld>
            <a:endParaRPr lang="en-US"/>
          </a:p>
        </p:txBody>
      </p:sp>
    </p:spTree>
    <p:extLst>
      <p:ext uri="{BB962C8B-B14F-4D97-AF65-F5344CB8AC3E}">
        <p14:creationId xmlns:p14="http://schemas.microsoft.com/office/powerpoint/2010/main" val="21701341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A7256E-9E0B-4535-8022-DEC0F7868B0F}" type="datetimeFigureOut">
              <a:rPr lang="en-US" smtClean="0"/>
              <a:t>7/14/2023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2BBC11-2DC7-4D65-B89E-3B399F9FE463}" type="slidenum">
              <a:rPr lang="en-US" smtClean="0"/>
              <a:t>‹#›</a:t>
            </a:fld>
            <a:endParaRPr lang="en-US"/>
          </a:p>
        </p:txBody>
      </p:sp>
    </p:spTree>
    <p:extLst>
      <p:ext uri="{BB962C8B-B14F-4D97-AF65-F5344CB8AC3E}">
        <p14:creationId xmlns:p14="http://schemas.microsoft.com/office/powerpoint/2010/main" val="62166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A7256E-9E0B-4535-8022-DEC0F7868B0F}" type="datetimeFigureOut">
              <a:rPr lang="en-US" smtClean="0"/>
              <a:t>7/14/2023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2BBC11-2DC7-4D65-B89E-3B399F9FE463}" type="slidenum">
              <a:rPr lang="en-US" smtClean="0"/>
              <a:t>‹#›</a:t>
            </a:fld>
            <a:endParaRPr lang="en-US"/>
          </a:p>
        </p:txBody>
      </p:sp>
    </p:spTree>
    <p:extLst>
      <p:ext uri="{BB962C8B-B14F-4D97-AF65-F5344CB8AC3E}">
        <p14:creationId xmlns:p14="http://schemas.microsoft.com/office/powerpoint/2010/main" val="1582928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A7256E-9E0B-4535-8022-DEC0F7868B0F}" type="datetimeFigureOut">
              <a:rPr lang="en-US" smtClean="0"/>
              <a:t>7/14/2023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2BBC11-2DC7-4D65-B89E-3B399F9FE463}" type="slidenum">
              <a:rPr lang="en-US" smtClean="0"/>
              <a:t>‹#›</a:t>
            </a:fld>
            <a:endParaRPr lang="en-US"/>
          </a:p>
        </p:txBody>
      </p:sp>
    </p:spTree>
    <p:extLst>
      <p:ext uri="{BB962C8B-B14F-4D97-AF65-F5344CB8AC3E}">
        <p14:creationId xmlns:p14="http://schemas.microsoft.com/office/powerpoint/2010/main" val="3277433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F2A7256E-9E0B-4535-8022-DEC0F7868B0F}" type="datetimeFigureOut">
              <a:rPr lang="en-US" smtClean="0"/>
              <a:t>7/14/2023</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A42BBC11-2DC7-4D65-B89E-3B399F9FE463}" type="slidenum">
              <a:rPr lang="en-US" smtClean="0"/>
              <a:t>‹#›</a:t>
            </a:fld>
            <a:endParaRPr lang="en-US"/>
          </a:p>
        </p:txBody>
      </p:sp>
    </p:spTree>
    <p:extLst>
      <p:ext uri="{BB962C8B-B14F-4D97-AF65-F5344CB8AC3E}">
        <p14:creationId xmlns:p14="http://schemas.microsoft.com/office/powerpoint/2010/main" val="378465412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A7256E-9E0B-4535-8022-DEC0F7868B0F}" type="datetimeFigureOut">
              <a:rPr lang="en-US" smtClean="0"/>
              <a:t>7/14/2023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2BBC11-2DC7-4D65-B89E-3B399F9FE463}" type="slidenum">
              <a:rPr lang="en-US" smtClean="0"/>
              <a:t>‹#›</a:t>
            </a:fld>
            <a:endParaRPr lang="en-US"/>
          </a:p>
        </p:txBody>
      </p:sp>
    </p:spTree>
    <p:extLst>
      <p:ext uri="{BB962C8B-B14F-4D97-AF65-F5344CB8AC3E}">
        <p14:creationId xmlns:p14="http://schemas.microsoft.com/office/powerpoint/2010/main" val="1303585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A7256E-9E0B-4535-8022-DEC0F7868B0F}" type="datetimeFigureOut">
              <a:rPr lang="en-US" smtClean="0"/>
              <a:t>7/14/2023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2BBC11-2DC7-4D65-B89E-3B399F9FE463}" type="slidenum">
              <a:rPr lang="en-US" smtClean="0"/>
              <a:t>‹#›</a:t>
            </a:fld>
            <a:endParaRPr lang="en-US"/>
          </a:p>
        </p:txBody>
      </p:sp>
    </p:spTree>
    <p:extLst>
      <p:ext uri="{BB962C8B-B14F-4D97-AF65-F5344CB8AC3E}">
        <p14:creationId xmlns:p14="http://schemas.microsoft.com/office/powerpoint/2010/main" val="420630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A7256E-9E0B-4535-8022-DEC0F7868B0F}" type="datetimeFigureOut">
              <a:rPr lang="en-US" smtClean="0"/>
              <a:t>7/14/2023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2BBC11-2DC7-4D65-B89E-3B399F9FE463}" type="slidenum">
              <a:rPr lang="en-US" smtClean="0"/>
              <a:t>‹#›</a:t>
            </a:fld>
            <a:endParaRPr lang="en-US"/>
          </a:p>
        </p:txBody>
      </p:sp>
    </p:spTree>
    <p:extLst>
      <p:ext uri="{BB962C8B-B14F-4D97-AF65-F5344CB8AC3E}">
        <p14:creationId xmlns:p14="http://schemas.microsoft.com/office/powerpoint/2010/main" val="3208194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A7256E-9E0B-4535-8022-DEC0F7868B0F}" type="datetimeFigureOut">
              <a:rPr lang="en-US" smtClean="0"/>
              <a:t>7/14/2023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2BBC11-2DC7-4D65-B89E-3B399F9FE463}" type="slidenum">
              <a:rPr lang="en-US" smtClean="0"/>
              <a:t>‹#›</a:t>
            </a:fld>
            <a:endParaRPr lang="en-US"/>
          </a:p>
        </p:txBody>
      </p:sp>
    </p:spTree>
    <p:extLst>
      <p:ext uri="{BB962C8B-B14F-4D97-AF65-F5344CB8AC3E}">
        <p14:creationId xmlns:p14="http://schemas.microsoft.com/office/powerpoint/2010/main" val="3796202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F2A7256E-9E0B-4535-8022-DEC0F7868B0F}" type="datetimeFigureOut">
              <a:rPr lang="en-US" smtClean="0"/>
              <a:t>7/14/2023</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A42BBC11-2DC7-4D65-B89E-3B399F9FE463}"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9363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F2A7256E-9E0B-4535-8022-DEC0F7868B0F}" type="datetimeFigureOut">
              <a:rPr lang="en-US" smtClean="0"/>
              <a:t>7/14/2023</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A42BBC11-2DC7-4D65-B89E-3B399F9FE463}"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05541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F2A7256E-9E0B-4535-8022-DEC0F7868B0F}" type="datetimeFigureOut">
              <a:rPr lang="en-US" smtClean="0"/>
              <a:t>7/14/2023</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A42BBC11-2DC7-4D65-B89E-3B399F9FE463}" type="slidenum">
              <a:rPr lang="en-US" smtClean="0"/>
              <a:t>‹#›</a:t>
            </a:fld>
            <a:endParaRPr lang="en-US"/>
          </a:p>
        </p:txBody>
      </p:sp>
    </p:spTree>
    <p:extLst>
      <p:ext uri="{BB962C8B-B14F-4D97-AF65-F5344CB8AC3E}">
        <p14:creationId xmlns:p14="http://schemas.microsoft.com/office/powerpoint/2010/main" val="1692443180"/>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29B4A9-5FB5-4269-9D32-19524598F643}"/>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xmlns="" id="{F1730426-0C53-4EE9-85CE-EDAAEA7E5D91}"/>
              </a:ext>
            </a:extLst>
          </p:cNvPr>
          <p:cNvPicPr>
            <a:picLocks noGrp="1" noChangeAspect="1"/>
          </p:cNvPicPr>
          <p:nvPr>
            <p:ph idx="1"/>
          </p:nvPr>
        </p:nvPicPr>
        <p:blipFill>
          <a:blip r:embed="rId2"/>
          <a:stretch>
            <a:fillRect/>
          </a:stretch>
        </p:blipFill>
        <p:spPr>
          <a:xfrm>
            <a:off x="5267459" y="257578"/>
            <a:ext cx="6697013" cy="6600422"/>
          </a:xfrm>
          <a:prstGeom prst="rect">
            <a:avLst/>
          </a:prstGeom>
        </p:spPr>
      </p:pic>
      <p:sp>
        <p:nvSpPr>
          <p:cNvPr id="5" name="Rectangle 4">
            <a:extLst>
              <a:ext uri="{FF2B5EF4-FFF2-40B4-BE49-F238E27FC236}">
                <a16:creationId xmlns:a16="http://schemas.microsoft.com/office/drawing/2014/main" xmlns="" id="{53ADF2FC-0B55-4887-829E-1D8A3AC331AA}"/>
              </a:ext>
            </a:extLst>
          </p:cNvPr>
          <p:cNvSpPr/>
          <p:nvPr/>
        </p:nvSpPr>
        <p:spPr>
          <a:xfrm>
            <a:off x="227528" y="1738647"/>
            <a:ext cx="5868472" cy="1569660"/>
          </a:xfrm>
          <a:prstGeom prst="rect">
            <a:avLst/>
          </a:prstGeom>
        </p:spPr>
        <p:txBody>
          <a:bodyPr wrap="square">
            <a:spAutoFit/>
          </a:bodyPr>
          <a:lstStyle/>
          <a:p>
            <a:pPr algn="ctr"/>
            <a:r>
              <a:rPr lang="en-US" sz="9600" b="1" i="1" dirty="0">
                <a:solidFill>
                  <a:srgbClr val="FF0000"/>
                </a:solidFill>
              </a:rPr>
              <a:t>phobia</a:t>
            </a:r>
          </a:p>
        </p:txBody>
      </p:sp>
    </p:spTree>
    <p:extLst>
      <p:ext uri="{BB962C8B-B14F-4D97-AF65-F5344CB8AC3E}">
        <p14:creationId xmlns:p14="http://schemas.microsoft.com/office/powerpoint/2010/main" val="4158864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ABABA1-3136-4EB7-B1B7-354D317720D6}"/>
              </a:ext>
            </a:extLst>
          </p:cNvPr>
          <p:cNvSpPr>
            <a:spLocks noGrp="1"/>
          </p:cNvSpPr>
          <p:nvPr>
            <p:ph type="title"/>
          </p:nvPr>
        </p:nvSpPr>
        <p:spPr/>
        <p:txBody>
          <a:bodyPr/>
          <a:lstStyle/>
          <a:p>
            <a:r>
              <a:rPr lang="en-US" dirty="0">
                <a:highlight>
                  <a:srgbClr val="FFFF00"/>
                </a:highlight>
              </a:rPr>
              <a:t>DDX</a:t>
            </a:r>
          </a:p>
        </p:txBody>
      </p:sp>
      <p:sp>
        <p:nvSpPr>
          <p:cNvPr id="3" name="Content Placeholder 2">
            <a:extLst>
              <a:ext uri="{FF2B5EF4-FFF2-40B4-BE49-F238E27FC236}">
                <a16:creationId xmlns:a16="http://schemas.microsoft.com/office/drawing/2014/main" xmlns="" id="{91D0AFE4-AF2F-4230-A347-AE16AA09CF99}"/>
              </a:ext>
            </a:extLst>
          </p:cNvPr>
          <p:cNvSpPr>
            <a:spLocks noGrp="1"/>
          </p:cNvSpPr>
          <p:nvPr>
            <p:ph idx="1"/>
          </p:nvPr>
        </p:nvSpPr>
        <p:spPr/>
        <p:txBody>
          <a:bodyPr>
            <a:normAutofit/>
          </a:bodyPr>
          <a:lstStyle/>
          <a:p>
            <a:r>
              <a:rPr lang="en-US" sz="2000" dirty="0"/>
              <a:t> </a:t>
            </a:r>
            <a:r>
              <a:rPr lang="en-US" sz="2000" b="1" dirty="0"/>
              <a:t>Substance abuse</a:t>
            </a:r>
          </a:p>
          <a:p>
            <a:r>
              <a:rPr lang="en-US" sz="2000" dirty="0"/>
              <a:t> </a:t>
            </a:r>
            <a:r>
              <a:rPr lang="en-US" sz="2000" b="1" dirty="0"/>
              <a:t>neurological diseases (tumor, cerebrovascular)</a:t>
            </a:r>
          </a:p>
          <a:p>
            <a:r>
              <a:rPr lang="en-US" sz="2000" dirty="0"/>
              <a:t> </a:t>
            </a:r>
            <a:r>
              <a:rPr lang="en-US" sz="2000" b="1" dirty="0"/>
              <a:t>other anxiety disorders</a:t>
            </a:r>
          </a:p>
          <a:p>
            <a:r>
              <a:rPr lang="en-US" sz="2000" dirty="0"/>
              <a:t> </a:t>
            </a:r>
            <a:r>
              <a:rPr lang="en-US" sz="2000" b="1" dirty="0"/>
              <a:t>Differentiation among panic disorder</a:t>
            </a:r>
            <a:r>
              <a:rPr lang="en-US" sz="2000" dirty="0"/>
              <a:t>, </a:t>
            </a:r>
            <a:r>
              <a:rPr lang="en-US" sz="2000" b="1" dirty="0"/>
              <a:t>agoraphobia, social phobia</a:t>
            </a:r>
            <a:r>
              <a:rPr lang="en-US" sz="2000" dirty="0"/>
              <a:t>, and</a:t>
            </a:r>
          </a:p>
          <a:p>
            <a:pPr marL="0" indent="0">
              <a:buNone/>
            </a:pPr>
            <a:r>
              <a:rPr lang="en-US" sz="2000" b="1" dirty="0"/>
              <a:t>specific phobia </a:t>
            </a:r>
            <a:r>
              <a:rPr lang="en-US" sz="2000" dirty="0"/>
              <a:t>can be difficult in individual cases. In general, patients with specific phobia tend to experience anxiety immediately when</a:t>
            </a:r>
          </a:p>
          <a:p>
            <a:pPr marL="0" indent="0">
              <a:buNone/>
            </a:pPr>
            <a:r>
              <a:rPr lang="en-US" sz="2000" dirty="0"/>
              <a:t>presented with the phobic stimulus and limited to the identified situation patients are not abnormally anxious when they are neither confronted with the phobic stimulus nor caused to anticipate the stimulus.</a:t>
            </a:r>
          </a:p>
        </p:txBody>
      </p:sp>
    </p:spTree>
    <p:extLst>
      <p:ext uri="{BB962C8B-B14F-4D97-AF65-F5344CB8AC3E}">
        <p14:creationId xmlns:p14="http://schemas.microsoft.com/office/powerpoint/2010/main" val="64163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treatment</a:t>
            </a:r>
          </a:p>
        </p:txBody>
      </p:sp>
      <p:sp>
        <p:nvSpPr>
          <p:cNvPr id="3" name="عنصر نائب للمحتوى 2"/>
          <p:cNvSpPr>
            <a:spLocks noGrp="1"/>
          </p:cNvSpPr>
          <p:nvPr>
            <p:ph idx="1"/>
          </p:nvPr>
        </p:nvSpPr>
        <p:spPr/>
        <p:txBody>
          <a:bodyPr>
            <a:normAutofit/>
          </a:bodyPr>
          <a:lstStyle/>
          <a:p>
            <a:r>
              <a:rPr lang="en-US" sz="2800" b="1" dirty="0"/>
              <a:t>Behavioral  Therapy</a:t>
            </a:r>
          </a:p>
          <a:p>
            <a:r>
              <a:rPr lang="en-US" sz="2800" dirty="0"/>
              <a:t>The  most effective treatment and t</a:t>
            </a:r>
            <a:r>
              <a:rPr lang="en-US" sz="2800" dirty="0" smtClean="0"/>
              <a:t>he </a:t>
            </a:r>
            <a:r>
              <a:rPr lang="en-US" sz="2800" dirty="0"/>
              <a:t>most </a:t>
            </a:r>
            <a:r>
              <a:rPr lang="en-US" sz="2800" dirty="0" smtClean="0"/>
              <a:t>common behavioral </a:t>
            </a:r>
            <a:r>
              <a:rPr lang="en-US" sz="2800" dirty="0"/>
              <a:t>treatment techniques is </a:t>
            </a:r>
            <a:r>
              <a:rPr lang="en-US" sz="2800" dirty="0" smtClean="0"/>
              <a:t>systematic Desensitization </a:t>
            </a:r>
            <a:r>
              <a:rPr lang="en-US" sz="2800" dirty="0"/>
              <a:t>In this therapy, you’ll gradually approach the object or situation that cause fear and anxiety. This technique is done slowly, safely, and systematically. You might also learn breathing or other relaxation techniques to help manage his  anxiety.</a:t>
            </a:r>
          </a:p>
          <a:p>
            <a:endParaRPr lang="en-US" sz="2800" dirty="0"/>
          </a:p>
          <a:p>
            <a:endParaRPr lang="en-US" sz="2800" dirty="0"/>
          </a:p>
        </p:txBody>
      </p:sp>
    </p:spTree>
    <p:extLst>
      <p:ext uri="{BB962C8B-B14F-4D97-AF65-F5344CB8AC3E}">
        <p14:creationId xmlns:p14="http://schemas.microsoft.com/office/powerpoint/2010/main" val="2141177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Systemic desensitization</a:t>
            </a:r>
          </a:p>
        </p:txBody>
      </p:sp>
      <p:sp>
        <p:nvSpPr>
          <p:cNvPr id="3" name="عنصر نائب للمحتوى 2"/>
          <p:cNvSpPr>
            <a:spLocks noGrp="1"/>
          </p:cNvSpPr>
          <p:nvPr>
            <p:ph idx="1"/>
          </p:nvPr>
        </p:nvSpPr>
        <p:spPr/>
        <p:txBody>
          <a:bodyPr>
            <a:normAutofit/>
          </a:bodyPr>
          <a:lstStyle/>
          <a:p>
            <a:r>
              <a:rPr lang="en-US" sz="2800" dirty="0"/>
              <a:t>Three steps of systemic  desensitization</a:t>
            </a:r>
          </a:p>
          <a:p>
            <a:r>
              <a:rPr lang="en-US" sz="2800" dirty="0"/>
              <a:t>The individual should first identify the items that are causing the anxiety problems.</a:t>
            </a:r>
          </a:p>
          <a:p>
            <a:r>
              <a:rPr lang="en-US" sz="2800" dirty="0"/>
              <a:t>The second step is to learn relaxation or coping techniques. </a:t>
            </a:r>
          </a:p>
          <a:p>
            <a:r>
              <a:rPr lang="en-US" sz="2800" dirty="0"/>
              <a:t>Finally, the individual uses these techniques to manage their fear during a situation from the hierarchy.</a:t>
            </a:r>
          </a:p>
          <a:p>
            <a:endParaRPr lang="en-US" sz="2800" dirty="0"/>
          </a:p>
          <a:p>
            <a:endParaRPr lang="en-US" sz="2800" dirty="0"/>
          </a:p>
          <a:p>
            <a:endParaRPr lang="en-US" sz="2800" dirty="0"/>
          </a:p>
        </p:txBody>
      </p:sp>
    </p:spTree>
    <p:extLst>
      <p:ext uri="{BB962C8B-B14F-4D97-AF65-F5344CB8AC3E}">
        <p14:creationId xmlns:p14="http://schemas.microsoft.com/office/powerpoint/2010/main" val="940732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Other treatment </a:t>
            </a:r>
            <a:endParaRPr lang="en-US" dirty="0"/>
          </a:p>
        </p:txBody>
      </p:sp>
      <p:sp>
        <p:nvSpPr>
          <p:cNvPr id="3" name="عنصر نائب للمحتوى 2"/>
          <p:cNvSpPr>
            <a:spLocks noGrp="1"/>
          </p:cNvSpPr>
          <p:nvPr>
            <p:ph idx="1"/>
          </p:nvPr>
        </p:nvSpPr>
        <p:spPr/>
        <p:txBody>
          <a:bodyPr>
            <a:noAutofit/>
          </a:bodyPr>
          <a:lstStyle/>
          <a:p>
            <a:r>
              <a:rPr lang="en-US" sz="2400" dirty="0" err="1"/>
              <a:t>Supporative</a:t>
            </a:r>
            <a:r>
              <a:rPr lang="en-US" sz="2400" dirty="0"/>
              <a:t> treatment </a:t>
            </a:r>
          </a:p>
          <a:p>
            <a:r>
              <a:rPr lang="en-US" sz="2400" dirty="0"/>
              <a:t>and family therapy (useful in helping the patient </a:t>
            </a:r>
            <a:r>
              <a:rPr lang="en-US" sz="2400" dirty="0" smtClean="0"/>
              <a:t>during other </a:t>
            </a:r>
            <a:r>
              <a:rPr lang="en-US" sz="2400" dirty="0"/>
              <a:t>treatment, also help the family understand the nature of </a:t>
            </a:r>
            <a:r>
              <a:rPr lang="en-US" sz="2400" dirty="0" smtClean="0"/>
              <a:t>the patients </a:t>
            </a:r>
            <a:r>
              <a:rPr lang="en-US" sz="2400" dirty="0"/>
              <a:t>problem )</a:t>
            </a:r>
          </a:p>
          <a:p>
            <a:r>
              <a:rPr lang="en-US" sz="2400" dirty="0"/>
              <a:t>• Medications:</a:t>
            </a:r>
          </a:p>
          <a:p>
            <a:r>
              <a:rPr lang="en-US" sz="2400" dirty="0"/>
              <a:t>1- SSRIs for frequent exposure(First choice).</a:t>
            </a:r>
          </a:p>
          <a:p>
            <a:r>
              <a:rPr lang="en-US" sz="2400" dirty="0"/>
              <a:t>2- Benzodiazepines for infrequent exposure.(GIVE IT PRN).</a:t>
            </a:r>
          </a:p>
          <a:p>
            <a:r>
              <a:rPr lang="en-US" sz="2400" dirty="0"/>
              <a:t>3- Beta blockers (To </a:t>
            </a:r>
            <a:r>
              <a:rPr lang="en-US" sz="2400" dirty="0" err="1"/>
              <a:t>derease</a:t>
            </a:r>
            <a:r>
              <a:rPr lang="en-US" sz="2400" dirty="0"/>
              <a:t> the sympathetic activity).</a:t>
            </a:r>
          </a:p>
          <a:p>
            <a:endParaRPr lang="en-US" sz="2400" dirty="0"/>
          </a:p>
          <a:p>
            <a:endParaRPr lang="en-US" sz="2400" dirty="0"/>
          </a:p>
          <a:p>
            <a:endParaRPr lang="en-US" sz="2400" dirty="0"/>
          </a:p>
        </p:txBody>
      </p:sp>
    </p:spTree>
    <p:extLst>
      <p:ext uri="{BB962C8B-B14F-4D97-AF65-F5344CB8AC3E}">
        <p14:creationId xmlns:p14="http://schemas.microsoft.com/office/powerpoint/2010/main" val="1079382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Agoraphobia </a:t>
            </a:r>
          </a:p>
        </p:txBody>
      </p:sp>
      <p:sp>
        <p:nvSpPr>
          <p:cNvPr id="3" name="عنصر نائب للمحتوى 2"/>
          <p:cNvSpPr>
            <a:spLocks noGrp="1"/>
          </p:cNvSpPr>
          <p:nvPr>
            <p:ph idx="1"/>
          </p:nvPr>
        </p:nvSpPr>
        <p:spPr/>
        <p:txBody>
          <a:bodyPr>
            <a:normAutofit/>
          </a:bodyPr>
          <a:lstStyle/>
          <a:p>
            <a:r>
              <a:rPr lang="en-US" sz="2800" dirty="0"/>
              <a:t>Agoraphobia is an intense fear of being in public places where escape </a:t>
            </a:r>
            <a:r>
              <a:rPr lang="en-US" sz="2800" dirty="0" smtClean="0"/>
              <a:t>or obtaining </a:t>
            </a:r>
            <a:r>
              <a:rPr lang="en-US" sz="2800" dirty="0"/>
              <a:t>help may be difficult. </a:t>
            </a:r>
          </a:p>
          <a:p>
            <a:r>
              <a:rPr lang="en-US" sz="2800" dirty="0"/>
              <a:t>It often develops with panic disorder. </a:t>
            </a:r>
          </a:p>
          <a:p>
            <a:r>
              <a:rPr lang="en-US" sz="2800" dirty="0"/>
              <a:t> Avoidance behaviors may </a:t>
            </a:r>
            <a:r>
              <a:rPr lang="en-US" sz="2800" dirty="0" smtClean="0"/>
              <a:t>become as </a:t>
            </a:r>
            <a:r>
              <a:rPr lang="en-US" sz="2800" dirty="0"/>
              <a:t>extreme as complete confinement to the home.</a:t>
            </a:r>
          </a:p>
          <a:p>
            <a:endParaRPr lang="en-US" sz="2800" dirty="0"/>
          </a:p>
          <a:p>
            <a:endParaRPr lang="en-US" sz="2800" dirty="0"/>
          </a:p>
        </p:txBody>
      </p:sp>
    </p:spTree>
    <p:extLst>
      <p:ext uri="{BB962C8B-B14F-4D97-AF65-F5344CB8AC3E}">
        <p14:creationId xmlns:p14="http://schemas.microsoft.com/office/powerpoint/2010/main" val="2989844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92369" y="789166"/>
            <a:ext cx="4513385" cy="1371600"/>
          </a:xfrm>
        </p:spPr>
        <p:txBody>
          <a:bodyPr>
            <a:normAutofit/>
          </a:bodyPr>
          <a:lstStyle/>
          <a:p>
            <a:r>
              <a:rPr lang="en-US" dirty="0"/>
              <a:t> </a:t>
            </a:r>
            <a:r>
              <a:rPr lang="en-US" dirty="0" smtClean="0"/>
              <a:t>etiology</a:t>
            </a:r>
            <a:endParaRPr lang="en-US" dirty="0"/>
          </a:p>
        </p:txBody>
      </p:sp>
      <p:sp>
        <p:nvSpPr>
          <p:cNvPr id="3" name="عنصر نائب للمحتوى 2"/>
          <p:cNvSpPr>
            <a:spLocks noGrp="1"/>
          </p:cNvSpPr>
          <p:nvPr>
            <p:ph idx="1"/>
          </p:nvPr>
        </p:nvSpPr>
        <p:spPr>
          <a:xfrm>
            <a:off x="246185" y="2103119"/>
            <a:ext cx="5650523" cy="4051495"/>
          </a:xfrm>
        </p:spPr>
        <p:txBody>
          <a:bodyPr>
            <a:normAutofit/>
          </a:bodyPr>
          <a:lstStyle/>
          <a:p>
            <a:endParaRPr lang="en-US" sz="2400" dirty="0"/>
          </a:p>
          <a:p>
            <a:r>
              <a:rPr lang="en-US" sz="2400" dirty="0"/>
              <a:t>■■ Strong genetic factor: Heritability about 60%.</a:t>
            </a:r>
          </a:p>
          <a:p>
            <a:r>
              <a:rPr lang="en-US" sz="2400" dirty="0"/>
              <a:t>■■ Psychosocial factor: Onset frequently follows a traumatic event.</a:t>
            </a:r>
          </a:p>
          <a:p>
            <a:endParaRPr lang="en-US" sz="2400" dirty="0"/>
          </a:p>
        </p:txBody>
      </p:sp>
      <p:sp>
        <p:nvSpPr>
          <p:cNvPr id="4" name="مربع نص 3"/>
          <p:cNvSpPr txBox="1"/>
          <p:nvPr/>
        </p:nvSpPr>
        <p:spPr>
          <a:xfrm>
            <a:off x="5580185" y="2522530"/>
            <a:ext cx="5931877" cy="3785652"/>
          </a:xfrm>
          <a:prstGeom prst="rect">
            <a:avLst/>
          </a:prstGeom>
          <a:noFill/>
        </p:spPr>
        <p:txBody>
          <a:bodyPr wrap="square" rtlCol="0">
            <a:spAutoFit/>
          </a:bodyPr>
          <a:lstStyle/>
          <a:p>
            <a:r>
              <a:rPr lang="en-US" sz="2400" dirty="0"/>
              <a:t>■■ More than 50% of patients experience a panic attack prior to developing</a:t>
            </a:r>
          </a:p>
          <a:p>
            <a:r>
              <a:rPr lang="en-US" sz="2400" dirty="0"/>
              <a:t>agoraphobia.</a:t>
            </a:r>
          </a:p>
          <a:p>
            <a:r>
              <a:rPr lang="en-US" sz="2400" dirty="0"/>
              <a:t>■■ Onset is usually before age 35.</a:t>
            </a:r>
          </a:p>
          <a:p>
            <a:r>
              <a:rPr lang="en-US" sz="2400" dirty="0"/>
              <a:t>■■ Course is persistent and chronic, with rare full remission.</a:t>
            </a:r>
          </a:p>
          <a:p>
            <a:r>
              <a:rPr lang="en-US" sz="2400" dirty="0"/>
              <a:t>■■ Comorbid diagnoses include other anxiety disorders, depressive disorders,</a:t>
            </a:r>
          </a:p>
          <a:p>
            <a:r>
              <a:rPr lang="en-US" sz="2400" dirty="0"/>
              <a:t>and substance use disorders.</a:t>
            </a:r>
          </a:p>
        </p:txBody>
      </p:sp>
      <p:sp>
        <p:nvSpPr>
          <p:cNvPr id="5" name="مربع نص 4"/>
          <p:cNvSpPr txBox="1"/>
          <p:nvPr/>
        </p:nvSpPr>
        <p:spPr>
          <a:xfrm>
            <a:off x="5182975" y="1090246"/>
            <a:ext cx="5365571" cy="769441"/>
          </a:xfrm>
          <a:prstGeom prst="rect">
            <a:avLst/>
          </a:prstGeom>
          <a:noFill/>
        </p:spPr>
        <p:txBody>
          <a:bodyPr wrap="none" rtlCol="0">
            <a:spAutoFit/>
          </a:bodyPr>
          <a:lstStyle/>
          <a:p>
            <a:r>
              <a:rPr lang="en-US" sz="4400" dirty="0"/>
              <a:t>Course&amp; Prognosis </a:t>
            </a:r>
          </a:p>
        </p:txBody>
      </p:sp>
    </p:spTree>
    <p:extLst>
      <p:ext uri="{BB962C8B-B14F-4D97-AF65-F5344CB8AC3E}">
        <p14:creationId xmlns:p14="http://schemas.microsoft.com/office/powerpoint/2010/main" val="3681916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08185" y="398584"/>
            <a:ext cx="10058400" cy="1371600"/>
          </a:xfrm>
        </p:spPr>
        <p:txBody>
          <a:bodyPr>
            <a:normAutofit fontScale="90000"/>
          </a:bodyPr>
          <a:lstStyle/>
          <a:p>
            <a:r>
              <a:rPr lang="en-US" dirty="0"/>
              <a:t>Diagnosis and DSM-5 Criteria of </a:t>
            </a:r>
            <a:r>
              <a:rPr lang="en-US" dirty="0" err="1"/>
              <a:t>Agrophobia</a:t>
            </a:r>
            <a:endParaRPr lang="en-US" dirty="0"/>
          </a:p>
        </p:txBody>
      </p:sp>
      <p:sp>
        <p:nvSpPr>
          <p:cNvPr id="3" name="عنصر نائب للمحتوى 2"/>
          <p:cNvSpPr>
            <a:spLocks noGrp="1"/>
          </p:cNvSpPr>
          <p:nvPr>
            <p:ph idx="1"/>
          </p:nvPr>
        </p:nvSpPr>
        <p:spPr>
          <a:xfrm>
            <a:off x="1066800" y="1833489"/>
            <a:ext cx="10058400" cy="3931920"/>
          </a:xfrm>
        </p:spPr>
        <p:txBody>
          <a:bodyPr>
            <a:noAutofit/>
          </a:bodyPr>
          <a:lstStyle/>
          <a:p>
            <a:r>
              <a:rPr lang="en-US" sz="1600" dirty="0"/>
              <a:t>Intense fear/anxiety about more than two situation of the following:</a:t>
            </a:r>
          </a:p>
          <a:p>
            <a:r>
              <a:rPr lang="en-US" sz="1600" dirty="0"/>
              <a:t>■■ Outside of the home alone.</a:t>
            </a:r>
          </a:p>
          <a:p>
            <a:r>
              <a:rPr lang="en-US" sz="1600" dirty="0"/>
              <a:t>■■ Open spaces (e.g., bridges).</a:t>
            </a:r>
          </a:p>
          <a:p>
            <a:r>
              <a:rPr lang="en-US" sz="1600" dirty="0"/>
              <a:t>■■ Enclosed places (e.g., stores).</a:t>
            </a:r>
          </a:p>
          <a:p>
            <a:r>
              <a:rPr lang="en-US" sz="1600" dirty="0"/>
              <a:t>■■ Public transportation (e.g., trains).</a:t>
            </a:r>
          </a:p>
          <a:p>
            <a:r>
              <a:rPr lang="en-US" sz="1600" dirty="0"/>
              <a:t>■■ Crowds/lines.</a:t>
            </a:r>
          </a:p>
          <a:p>
            <a:r>
              <a:rPr lang="en-US" sz="1600" dirty="0"/>
              <a:t>■■ The triggering situations cause fear/anxiety out of proportion to </a:t>
            </a:r>
            <a:r>
              <a:rPr lang="en-US" sz="1600" dirty="0" smtClean="0"/>
              <a:t>the potential </a:t>
            </a:r>
            <a:r>
              <a:rPr lang="en-US" sz="1600" dirty="0"/>
              <a:t>danger posed, leading to endurance of intense anxiety, </a:t>
            </a:r>
            <a:r>
              <a:rPr lang="en-US" sz="1600" dirty="0" err="1" smtClean="0"/>
              <a:t>avoidance,or</a:t>
            </a:r>
            <a:r>
              <a:rPr lang="en-US" sz="1600" dirty="0" smtClean="0"/>
              <a:t> </a:t>
            </a:r>
            <a:r>
              <a:rPr lang="en-US" sz="1600" dirty="0"/>
              <a:t>requiring a companion. This holds true even if the patient </a:t>
            </a:r>
            <a:r>
              <a:rPr lang="en-US" sz="1600" dirty="0" smtClean="0"/>
              <a:t>suffers from </a:t>
            </a:r>
            <a:r>
              <a:rPr lang="en-US" sz="1600" dirty="0"/>
              <a:t>another medical condition such as inflammatory bowel </a:t>
            </a:r>
            <a:r>
              <a:rPr lang="en-US" sz="1600" dirty="0" smtClean="0"/>
              <a:t>disease(IBS</a:t>
            </a:r>
            <a:r>
              <a:rPr lang="en-US" sz="1600" dirty="0"/>
              <a:t>) which may lead to embarrassing public scenarios.</a:t>
            </a:r>
          </a:p>
          <a:p>
            <a:r>
              <a:rPr lang="en-US" sz="1600" dirty="0"/>
              <a:t>■■ Symptoms cause significant social or occupational dysfunction.</a:t>
            </a:r>
          </a:p>
          <a:p>
            <a:r>
              <a:rPr lang="en-US" sz="1600" dirty="0"/>
              <a:t>■■ Symptoms last ≥6 months.</a:t>
            </a:r>
          </a:p>
          <a:p>
            <a:r>
              <a:rPr lang="en-US" sz="1600" dirty="0"/>
              <a:t>■■ Symptoms not better explained by another mental disorder</a:t>
            </a:r>
          </a:p>
          <a:p>
            <a:endParaRPr lang="en-US" sz="1600" dirty="0"/>
          </a:p>
        </p:txBody>
      </p:sp>
    </p:spTree>
    <p:extLst>
      <p:ext uri="{BB962C8B-B14F-4D97-AF65-F5344CB8AC3E}">
        <p14:creationId xmlns:p14="http://schemas.microsoft.com/office/powerpoint/2010/main" val="8426755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Treatment </a:t>
            </a:r>
          </a:p>
        </p:txBody>
      </p:sp>
      <p:sp>
        <p:nvSpPr>
          <p:cNvPr id="3" name="عنصر نائب للمحتوى 2"/>
          <p:cNvSpPr>
            <a:spLocks noGrp="1"/>
          </p:cNvSpPr>
          <p:nvPr>
            <p:ph idx="1"/>
          </p:nvPr>
        </p:nvSpPr>
        <p:spPr/>
        <p:txBody>
          <a:bodyPr>
            <a:normAutofit/>
          </a:bodyPr>
          <a:lstStyle/>
          <a:p>
            <a:r>
              <a:rPr lang="en-US" sz="2400" dirty="0"/>
              <a:t>Similar approach as panic disorder: CBT and SSRIs (for panic</a:t>
            </a:r>
          </a:p>
          <a:p>
            <a:pPr marL="0" indent="0">
              <a:buNone/>
            </a:pPr>
            <a:r>
              <a:rPr lang="en-US" sz="2400" dirty="0"/>
              <a:t>symptoms</a:t>
            </a:r>
          </a:p>
          <a:p>
            <a:endParaRPr lang="en-US" sz="2400" dirty="0"/>
          </a:p>
        </p:txBody>
      </p:sp>
    </p:spTree>
    <p:extLst>
      <p:ext uri="{BB962C8B-B14F-4D97-AF65-F5344CB8AC3E}">
        <p14:creationId xmlns:p14="http://schemas.microsoft.com/office/powerpoint/2010/main" val="148330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Social </a:t>
            </a:r>
            <a:r>
              <a:rPr lang="en-US" dirty="0" smtClean="0"/>
              <a:t>phobia</a:t>
            </a:r>
            <a:endParaRPr lang="en-US" dirty="0"/>
          </a:p>
        </p:txBody>
      </p:sp>
      <p:sp>
        <p:nvSpPr>
          <p:cNvPr id="3" name="عنصر نائب للمحتوى 2"/>
          <p:cNvSpPr>
            <a:spLocks noGrp="1"/>
          </p:cNvSpPr>
          <p:nvPr>
            <p:ph idx="1"/>
          </p:nvPr>
        </p:nvSpPr>
        <p:spPr/>
        <p:txBody>
          <a:bodyPr>
            <a:noAutofit/>
          </a:bodyPr>
          <a:lstStyle/>
          <a:p>
            <a:r>
              <a:rPr lang="en-US" sz="2000" dirty="0"/>
              <a:t>The fear of social situations in general, including situations that involve scrutiny or contact with strangers. </a:t>
            </a:r>
          </a:p>
          <a:p>
            <a:r>
              <a:rPr lang="en-US" sz="2000" dirty="0"/>
              <a:t>Examples include social interactions (e.g., having a conversation, meeting unfamiliar people), being observed (e.g., eating or drinking), and performing in front of others (e.g., giving a speech).</a:t>
            </a:r>
          </a:p>
          <a:p>
            <a:r>
              <a:rPr lang="en-US" sz="2000" dirty="0"/>
              <a:t>Social phobia can be distinguished from shyness by the levels of personal distress and associated social </a:t>
            </a:r>
            <a:r>
              <a:rPr lang="en-US" sz="2000" dirty="0" smtClean="0"/>
              <a:t>and occupational </a:t>
            </a:r>
            <a:r>
              <a:rPr lang="en-US" sz="2000" dirty="0"/>
              <a:t>impairment</a:t>
            </a:r>
          </a:p>
          <a:p>
            <a:r>
              <a:rPr lang="en-US" sz="2000" dirty="0"/>
              <a:t>The diagnostic criteria for social anxiety disorder (social phobia) are similar to specific phobia except the phobic stimulus is related to social scrutiny and negative evaluation. The patients fear embarrassment, humiliation, and rejection. This fear may be limited to performance or public speaking, which may be routinely encountered in the patient’s occupation or academic pursuit</a:t>
            </a:r>
          </a:p>
          <a:p>
            <a:endParaRPr lang="en-US" sz="2000" dirty="0"/>
          </a:p>
          <a:p>
            <a:endParaRPr lang="en-US" sz="2000" dirty="0"/>
          </a:p>
          <a:p>
            <a:endParaRPr lang="en-US" sz="2000" dirty="0"/>
          </a:p>
          <a:p>
            <a:endParaRPr lang="en-US" sz="2000" dirty="0"/>
          </a:p>
          <a:p>
            <a:endParaRPr lang="en-US" sz="2000" dirty="0"/>
          </a:p>
        </p:txBody>
      </p:sp>
    </p:spTree>
    <p:extLst>
      <p:ext uri="{BB962C8B-B14F-4D97-AF65-F5344CB8AC3E}">
        <p14:creationId xmlns:p14="http://schemas.microsoft.com/office/powerpoint/2010/main" val="2616756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err="1"/>
              <a:t>Cource</a:t>
            </a:r>
            <a:r>
              <a:rPr lang="en-US" dirty="0"/>
              <a:t> and </a:t>
            </a:r>
            <a:r>
              <a:rPr lang="en-US" dirty="0" err="1"/>
              <a:t>prgnosis</a:t>
            </a:r>
            <a:endParaRPr lang="en-US" dirty="0"/>
          </a:p>
        </p:txBody>
      </p:sp>
      <p:sp>
        <p:nvSpPr>
          <p:cNvPr id="3" name="عنصر نائب للمحتوى 2"/>
          <p:cNvSpPr>
            <a:spLocks noGrp="1"/>
          </p:cNvSpPr>
          <p:nvPr>
            <p:ph idx="1"/>
          </p:nvPr>
        </p:nvSpPr>
        <p:spPr/>
        <p:txBody>
          <a:bodyPr>
            <a:normAutofit/>
          </a:bodyPr>
          <a:lstStyle/>
          <a:p>
            <a:endParaRPr lang="en-US" sz="2800" dirty="0"/>
          </a:p>
          <a:p>
            <a:r>
              <a:rPr lang="en-US" sz="2800" dirty="0"/>
              <a:t>Social phobia has an early onset, usually in childhood or adolescence, </a:t>
            </a:r>
            <a:r>
              <a:rPr lang="en-US" sz="2800" dirty="0" smtClean="0"/>
              <a:t>and can </a:t>
            </a:r>
            <a:r>
              <a:rPr lang="en-US" sz="2800" dirty="0"/>
              <a:t>persist over many years, sometimes even into old age. Only about </a:t>
            </a:r>
            <a:r>
              <a:rPr lang="en-US" sz="2800" dirty="0" smtClean="0"/>
              <a:t>50% of </a:t>
            </a:r>
            <a:r>
              <a:rPr lang="en-US" sz="2800" dirty="0"/>
              <a:t>people with the disorder seek treatment, usually after many years </a:t>
            </a:r>
            <a:r>
              <a:rPr lang="en-US" sz="2800" dirty="0" smtClean="0"/>
              <a:t>of symptoms </a:t>
            </a:r>
            <a:endParaRPr lang="en-US" sz="2800" dirty="0"/>
          </a:p>
          <a:p>
            <a:endParaRPr lang="en-US" sz="2800" dirty="0"/>
          </a:p>
        </p:txBody>
      </p:sp>
    </p:spTree>
    <p:extLst>
      <p:ext uri="{BB962C8B-B14F-4D97-AF65-F5344CB8AC3E}">
        <p14:creationId xmlns:p14="http://schemas.microsoft.com/office/powerpoint/2010/main" val="1389966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3DA908-A204-4BD5-BA24-CF169A9A4733}"/>
              </a:ext>
            </a:extLst>
          </p:cNvPr>
          <p:cNvSpPr>
            <a:spLocks noGrp="1"/>
          </p:cNvSpPr>
          <p:nvPr>
            <p:ph type="title"/>
          </p:nvPr>
        </p:nvSpPr>
        <p:spPr>
          <a:xfrm>
            <a:off x="1066800" y="642594"/>
            <a:ext cx="10058400" cy="40059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xmlns="" id="{27D98C98-929F-49BA-AD3A-B2C57632599D}"/>
              </a:ext>
            </a:extLst>
          </p:cNvPr>
          <p:cNvSpPr>
            <a:spLocks noGrp="1"/>
          </p:cNvSpPr>
          <p:nvPr>
            <p:ph idx="1"/>
          </p:nvPr>
        </p:nvSpPr>
        <p:spPr>
          <a:xfrm>
            <a:off x="1066800" y="1609860"/>
            <a:ext cx="10058400" cy="4425180"/>
          </a:xfrm>
        </p:spPr>
        <p:txBody>
          <a:bodyPr>
            <a:noAutofit/>
          </a:bodyPr>
          <a:lstStyle/>
          <a:p>
            <a:r>
              <a:rPr lang="en-US" sz="1600" dirty="0">
                <a:highlight>
                  <a:srgbClr val="FFFF00"/>
                </a:highlight>
              </a:rPr>
              <a:t>Anxiety disorders </a:t>
            </a:r>
            <a:r>
              <a:rPr lang="en-US" sz="1600" dirty="0"/>
              <a:t>are characterized by excessive or inappropriate fear</a:t>
            </a:r>
          </a:p>
          <a:p>
            <a:r>
              <a:rPr lang="en-US" sz="1600" dirty="0"/>
              <a:t>. </a:t>
            </a:r>
            <a:r>
              <a:rPr lang="en-US" sz="1600" dirty="0">
                <a:highlight>
                  <a:srgbClr val="FFFF00"/>
                </a:highlight>
              </a:rPr>
              <a:t>Fear</a:t>
            </a:r>
            <a:r>
              <a:rPr lang="en-US" sz="1600" dirty="0"/>
              <a:t> is manifested by a transient increase in sympathetic activity</a:t>
            </a:r>
          </a:p>
          <a:p>
            <a:r>
              <a:rPr lang="en-US" sz="1600" dirty="0"/>
              <a:t>(“fight or flight” physiologic response, thoughts, feelings, behaviors) in a situation</a:t>
            </a:r>
          </a:p>
          <a:p>
            <a:r>
              <a:rPr lang="en-US" sz="1600" dirty="0"/>
              <a:t>perceived to be dangerous or threatening. By contrast, anxiety involves apprehension regarding a future threat</a:t>
            </a:r>
          </a:p>
          <a:p>
            <a:r>
              <a:rPr lang="en-US" sz="1600" dirty="0"/>
              <a:t>■ Anxiety disorders are caused by a combination of genetic, biological,</a:t>
            </a:r>
          </a:p>
          <a:p>
            <a:pPr marL="0" indent="0">
              <a:buNone/>
            </a:pPr>
            <a:r>
              <a:rPr lang="en-US" sz="1600" dirty="0"/>
              <a:t>environmental, and psychosocial factors.</a:t>
            </a:r>
          </a:p>
          <a:p>
            <a:r>
              <a:rPr lang="en-US" sz="1600" dirty="0"/>
              <a:t>■ Primary anxiety disorders can only be diagnosed after determining that</a:t>
            </a:r>
          </a:p>
          <a:p>
            <a:r>
              <a:rPr lang="en-US" sz="1600" dirty="0"/>
              <a:t>the signs and symptoms are </a:t>
            </a:r>
            <a:r>
              <a:rPr lang="en-US" sz="1600" dirty="0">
                <a:highlight>
                  <a:srgbClr val="FFFF00"/>
                </a:highlight>
              </a:rPr>
              <a:t>NOT </a:t>
            </a:r>
            <a:r>
              <a:rPr lang="en-US" sz="1600" dirty="0"/>
              <a:t>due to the physiological effects of a</a:t>
            </a:r>
          </a:p>
          <a:p>
            <a:pPr marL="0" indent="0">
              <a:buNone/>
            </a:pPr>
            <a:r>
              <a:rPr lang="en-US" sz="1600" dirty="0"/>
              <a:t>substance, medication or another medical condition</a:t>
            </a:r>
          </a:p>
          <a:p>
            <a:r>
              <a:rPr lang="en-US" sz="1600" dirty="0"/>
              <a:t>■ Major neurotransmitter systems implicated: norepinephrine (NE), serotonin, and gamma-aminobutyric acid (GABA).</a:t>
            </a:r>
          </a:p>
          <a:p>
            <a:r>
              <a:rPr lang="en-US" sz="1600" dirty="0"/>
              <a:t>■ </a:t>
            </a:r>
            <a:r>
              <a:rPr lang="en-US" sz="1600" dirty="0">
                <a:highlight>
                  <a:srgbClr val="FFFF00"/>
                </a:highlight>
              </a:rPr>
              <a:t>Most common form of psychopathology</a:t>
            </a:r>
            <a:r>
              <a:rPr lang="en-US" sz="1600" dirty="0"/>
              <a:t>.</a:t>
            </a:r>
          </a:p>
          <a:p>
            <a:r>
              <a:rPr lang="en-US" sz="1600" dirty="0"/>
              <a:t>■ More frequently seen in women compared to men, approximately </a:t>
            </a:r>
            <a:r>
              <a:rPr lang="en-US" sz="1600" dirty="0">
                <a:highlight>
                  <a:srgbClr val="FFFF00"/>
                </a:highlight>
              </a:rPr>
              <a:t>2:1 ratio</a:t>
            </a:r>
          </a:p>
        </p:txBody>
      </p:sp>
    </p:spTree>
    <p:extLst>
      <p:ext uri="{BB962C8B-B14F-4D97-AF65-F5344CB8AC3E}">
        <p14:creationId xmlns:p14="http://schemas.microsoft.com/office/powerpoint/2010/main" val="2731368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Treatment</a:t>
            </a:r>
            <a:br>
              <a:rPr lang="en-US" dirty="0"/>
            </a:br>
            <a:endParaRPr lang="en-US" dirty="0"/>
          </a:p>
        </p:txBody>
      </p:sp>
      <p:sp>
        <p:nvSpPr>
          <p:cNvPr id="3" name="عنصر نائب للمحتوى 2"/>
          <p:cNvSpPr>
            <a:spLocks noGrp="1"/>
          </p:cNvSpPr>
          <p:nvPr>
            <p:ph idx="1"/>
          </p:nvPr>
        </p:nvSpPr>
        <p:spPr/>
        <p:txBody>
          <a:bodyPr>
            <a:noAutofit/>
          </a:bodyPr>
          <a:lstStyle/>
          <a:p>
            <a:r>
              <a:rPr lang="en-US" sz="2400" dirty="0" smtClean="0"/>
              <a:t>■■ </a:t>
            </a:r>
            <a:r>
              <a:rPr lang="en-US" sz="2400" dirty="0"/>
              <a:t>Treatment of choice: CBT.</a:t>
            </a:r>
          </a:p>
          <a:p>
            <a:r>
              <a:rPr lang="en-US" sz="2400" dirty="0"/>
              <a:t>■■ First-line medication, if needed: SSRIs (e.g., sertraline, fluoxetine) or</a:t>
            </a:r>
          </a:p>
          <a:p>
            <a:r>
              <a:rPr lang="en-US" sz="2400" dirty="0"/>
              <a:t>SNRIs (e.g., venlafaxine) for debilitating symptoms.</a:t>
            </a:r>
          </a:p>
          <a:p>
            <a:r>
              <a:rPr lang="en-US" sz="2400" dirty="0"/>
              <a:t>■■ Benzodiazepines (e.g., clonazepam, lorazepam) can be used as scheduled</a:t>
            </a:r>
          </a:p>
          <a:p>
            <a:r>
              <a:rPr lang="en-US" sz="2400" dirty="0"/>
              <a:t>or PRN.</a:t>
            </a:r>
          </a:p>
          <a:p>
            <a:r>
              <a:rPr lang="en-US" sz="2400" dirty="0"/>
              <a:t>■■ Beta-blockers (e.g., atenolol, propranolol) for performance anxiety</a:t>
            </a:r>
          </a:p>
          <a:p>
            <a:endParaRPr lang="en-US" sz="2400" dirty="0"/>
          </a:p>
        </p:txBody>
      </p:sp>
    </p:spTree>
    <p:extLst>
      <p:ext uri="{BB962C8B-B14F-4D97-AF65-F5344CB8AC3E}">
        <p14:creationId xmlns:p14="http://schemas.microsoft.com/office/powerpoint/2010/main" val="39274423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7905" y="1966244"/>
            <a:ext cx="7623081" cy="2401271"/>
          </a:xfrm>
        </p:spPr>
      </p:pic>
    </p:spTree>
    <p:extLst>
      <p:ext uri="{BB962C8B-B14F-4D97-AF65-F5344CB8AC3E}">
        <p14:creationId xmlns:p14="http://schemas.microsoft.com/office/powerpoint/2010/main" val="1644968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457E82-A992-48DC-BC6A-E26B263FCD56}"/>
              </a:ext>
            </a:extLst>
          </p:cNvPr>
          <p:cNvSpPr>
            <a:spLocks noGrp="1"/>
          </p:cNvSpPr>
          <p:nvPr>
            <p:ph type="title"/>
          </p:nvPr>
        </p:nvSpPr>
        <p:spPr/>
        <p:txBody>
          <a:bodyPr/>
          <a:lstStyle/>
          <a:p>
            <a:r>
              <a:rPr lang="en-US" dirty="0"/>
              <a:t>Anxiety Disorders</a:t>
            </a:r>
          </a:p>
        </p:txBody>
      </p:sp>
      <p:sp>
        <p:nvSpPr>
          <p:cNvPr id="3" name="Content Placeholder 2">
            <a:extLst>
              <a:ext uri="{FF2B5EF4-FFF2-40B4-BE49-F238E27FC236}">
                <a16:creationId xmlns:a16="http://schemas.microsoft.com/office/drawing/2014/main" xmlns="" id="{5102993E-7497-4707-B063-944491D1DBC4}"/>
              </a:ext>
            </a:extLst>
          </p:cNvPr>
          <p:cNvSpPr>
            <a:spLocks noGrp="1"/>
          </p:cNvSpPr>
          <p:nvPr>
            <p:ph idx="1"/>
          </p:nvPr>
        </p:nvSpPr>
        <p:spPr>
          <a:xfrm>
            <a:off x="1066800" y="2014194"/>
            <a:ext cx="10058400" cy="3931920"/>
          </a:xfrm>
        </p:spPr>
        <p:txBody>
          <a:bodyPr>
            <a:normAutofit/>
          </a:bodyPr>
          <a:lstStyle/>
          <a:p>
            <a:r>
              <a:rPr lang="en-US" sz="3600" dirty="0">
                <a:highlight>
                  <a:srgbClr val="00FFFF"/>
                </a:highlight>
              </a:rPr>
              <a:t>Specific Phobias  </a:t>
            </a:r>
          </a:p>
          <a:p>
            <a:r>
              <a:rPr lang="en-US" sz="3600" dirty="0">
                <a:highlight>
                  <a:srgbClr val="00FFFF"/>
                </a:highlight>
              </a:rPr>
              <a:t>1.</a:t>
            </a:r>
            <a:r>
              <a:rPr lang="en-US" sz="3600" dirty="0"/>
              <a:t>Social Anxiety Disorder (Social Phobia)</a:t>
            </a:r>
            <a:r>
              <a:rPr lang="en-US" sz="3600" dirty="0">
                <a:highlight>
                  <a:srgbClr val="00FFFF"/>
                </a:highlight>
              </a:rPr>
              <a:t> </a:t>
            </a:r>
          </a:p>
          <a:p>
            <a:r>
              <a:rPr lang="en-US" sz="3600" dirty="0"/>
              <a:t>2.Panic Disorder </a:t>
            </a:r>
          </a:p>
          <a:p>
            <a:r>
              <a:rPr lang="en-US" sz="3600" dirty="0"/>
              <a:t>3.Agoraphobia</a:t>
            </a:r>
            <a:r>
              <a:rPr lang="en-US" sz="3600" dirty="0">
                <a:highlight>
                  <a:srgbClr val="00FFFF"/>
                </a:highlight>
              </a:rPr>
              <a:t>   </a:t>
            </a:r>
          </a:p>
          <a:p>
            <a:r>
              <a:rPr lang="en-US" sz="3600" dirty="0">
                <a:highlight>
                  <a:srgbClr val="00FFFF"/>
                </a:highlight>
              </a:rPr>
              <a:t>4.</a:t>
            </a:r>
            <a:r>
              <a:rPr lang="en-US" sz="3600" dirty="0"/>
              <a:t> Generalized Anxiety Disorder (GAD )</a:t>
            </a:r>
            <a:endParaRPr lang="en-US" sz="3600" dirty="0">
              <a:highlight>
                <a:srgbClr val="00FFFF"/>
              </a:highlight>
            </a:endParaRPr>
          </a:p>
        </p:txBody>
      </p:sp>
    </p:spTree>
    <p:extLst>
      <p:ext uri="{BB962C8B-B14F-4D97-AF65-F5344CB8AC3E}">
        <p14:creationId xmlns:p14="http://schemas.microsoft.com/office/powerpoint/2010/main" val="407483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7B216F-1C6F-4BE9-ADA7-F4AAC6853316}"/>
              </a:ext>
            </a:extLst>
          </p:cNvPr>
          <p:cNvSpPr>
            <a:spLocks noGrp="1"/>
          </p:cNvSpPr>
          <p:nvPr>
            <p:ph type="title"/>
          </p:nvPr>
        </p:nvSpPr>
        <p:spPr/>
        <p:txBody>
          <a:bodyPr/>
          <a:lstStyle/>
          <a:p>
            <a:r>
              <a:rPr lang="en-US" dirty="0"/>
              <a:t>Definition</a:t>
            </a:r>
          </a:p>
        </p:txBody>
      </p:sp>
      <p:sp>
        <p:nvSpPr>
          <p:cNvPr id="3" name="Content Placeholder 2">
            <a:extLst>
              <a:ext uri="{FF2B5EF4-FFF2-40B4-BE49-F238E27FC236}">
                <a16:creationId xmlns:a16="http://schemas.microsoft.com/office/drawing/2014/main" xmlns="" id="{D32B1ECD-4332-4DA2-B702-76844E59F938}"/>
              </a:ext>
            </a:extLst>
          </p:cNvPr>
          <p:cNvSpPr>
            <a:spLocks noGrp="1"/>
          </p:cNvSpPr>
          <p:nvPr>
            <p:ph idx="1"/>
          </p:nvPr>
        </p:nvSpPr>
        <p:spPr/>
        <p:txBody>
          <a:bodyPr>
            <a:normAutofit/>
          </a:bodyPr>
          <a:lstStyle/>
          <a:p>
            <a:r>
              <a:rPr lang="en-US" sz="2800" dirty="0">
                <a:highlight>
                  <a:srgbClr val="FFFF00"/>
                </a:highlight>
              </a:rPr>
              <a:t>Phobia</a:t>
            </a:r>
            <a:r>
              <a:rPr lang="en-US" sz="2800" dirty="0"/>
              <a:t> </a:t>
            </a:r>
            <a:r>
              <a:rPr lang="en-US" sz="2800" dirty="0" smtClean="0"/>
              <a:t> </a:t>
            </a:r>
            <a:r>
              <a:rPr lang="en-US" sz="2800" dirty="0"/>
              <a:t>is defined as an irrational fear that leads to endurance of the anxiety and/or avoidance of the feared object or situation. </a:t>
            </a:r>
            <a:endParaRPr lang="en-US" sz="2800" dirty="0"/>
          </a:p>
          <a:p>
            <a:r>
              <a:rPr lang="en-US" sz="2800" dirty="0"/>
              <a:t>DSM-5 classification</a:t>
            </a:r>
            <a:endParaRPr lang="en-US" sz="2800" dirty="0"/>
          </a:p>
          <a:p>
            <a:r>
              <a:rPr lang="en-US" sz="2800" dirty="0"/>
              <a:t>1. Specific phobia</a:t>
            </a:r>
          </a:p>
          <a:p>
            <a:r>
              <a:rPr lang="en-US" sz="2800" dirty="0"/>
              <a:t>2. Social phobia</a:t>
            </a:r>
          </a:p>
          <a:p>
            <a:r>
              <a:rPr lang="en-US" sz="2800" dirty="0"/>
              <a:t>3. </a:t>
            </a:r>
            <a:r>
              <a:rPr lang="en-US" sz="2800" dirty="0" err="1"/>
              <a:t>Agorafobia</a:t>
            </a:r>
            <a:r>
              <a:rPr lang="en-US" sz="2800" dirty="0"/>
              <a:t> </a:t>
            </a:r>
          </a:p>
          <a:p>
            <a:endParaRPr lang="en-US" sz="2800" dirty="0"/>
          </a:p>
        </p:txBody>
      </p:sp>
    </p:spTree>
    <p:extLst>
      <p:ext uri="{BB962C8B-B14F-4D97-AF65-F5344CB8AC3E}">
        <p14:creationId xmlns:p14="http://schemas.microsoft.com/office/powerpoint/2010/main" val="1022926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582D0B-83EB-4DFA-AEAA-D6E0FDD9D406}"/>
              </a:ext>
            </a:extLst>
          </p:cNvPr>
          <p:cNvSpPr>
            <a:spLocks noGrp="1"/>
          </p:cNvSpPr>
          <p:nvPr>
            <p:ph type="title"/>
          </p:nvPr>
        </p:nvSpPr>
        <p:spPr/>
        <p:txBody>
          <a:bodyPr>
            <a:normAutofit fontScale="90000"/>
          </a:bodyPr>
          <a:lstStyle/>
          <a:p>
            <a:r>
              <a:rPr lang="en-US" dirty="0">
                <a:highlight>
                  <a:srgbClr val="FFFF00"/>
                </a:highlight>
              </a:rPr>
              <a:t>Specific Phobias</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508C7579-80FE-4668-8E81-AF6966C189F7}"/>
              </a:ext>
            </a:extLst>
          </p:cNvPr>
          <p:cNvSpPr>
            <a:spLocks noGrp="1"/>
          </p:cNvSpPr>
          <p:nvPr>
            <p:ph idx="1"/>
          </p:nvPr>
        </p:nvSpPr>
        <p:spPr/>
        <p:txBody>
          <a:bodyPr/>
          <a:lstStyle/>
          <a:p>
            <a:pPr marL="0" indent="0">
              <a:buNone/>
            </a:pPr>
            <a:endParaRPr lang="en-US" dirty="0"/>
          </a:p>
          <a:p>
            <a:r>
              <a:rPr lang="en-US" dirty="0" smtClean="0"/>
              <a:t>A </a:t>
            </a:r>
            <a:r>
              <a:rPr lang="en-US" dirty="0"/>
              <a:t>specific phobia is an intense fear of a specific object or situation (i.e., the phobic stimulus)</a:t>
            </a:r>
          </a:p>
          <a:p>
            <a:endParaRPr lang="en-US" dirty="0"/>
          </a:p>
          <a:p>
            <a:r>
              <a:rPr lang="en-US" dirty="0"/>
              <a:t>Specific phobia tends to run in </a:t>
            </a:r>
            <a:r>
              <a:rPr lang="en-US" dirty="0" err="1"/>
              <a:t>families.The</a:t>
            </a:r>
            <a:r>
              <a:rPr lang="en-US" dirty="0"/>
              <a:t> blood-injection-injury type has a particularly high familial </a:t>
            </a:r>
            <a:r>
              <a:rPr lang="en-US" dirty="0" smtClean="0"/>
              <a:t>tendency</a:t>
            </a:r>
          </a:p>
          <a:p>
            <a:r>
              <a:rPr lang="en-US" dirty="0"/>
              <a:t>The diagnosis of specific phobia requires the development of intense anxiety, even to the point of panic, when exposed to the feared object.</a:t>
            </a:r>
          </a:p>
          <a:p>
            <a:endParaRPr lang="en-US" dirty="0"/>
          </a:p>
        </p:txBody>
      </p:sp>
    </p:spTree>
    <p:extLst>
      <p:ext uri="{BB962C8B-B14F-4D97-AF65-F5344CB8AC3E}">
        <p14:creationId xmlns:p14="http://schemas.microsoft.com/office/powerpoint/2010/main" val="4244571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F7E72D-61EC-43FF-BC47-FD7504AA8E03}"/>
              </a:ext>
            </a:extLst>
          </p:cNvPr>
          <p:cNvSpPr>
            <a:spLocks noGrp="1"/>
          </p:cNvSpPr>
          <p:nvPr>
            <p:ph type="title"/>
          </p:nvPr>
        </p:nvSpPr>
        <p:spPr/>
        <p:txBody>
          <a:bodyPr/>
          <a:lstStyle/>
          <a:p>
            <a:r>
              <a:rPr lang="en-US" dirty="0"/>
              <a:t>EPIDEMIOLOGY</a:t>
            </a:r>
          </a:p>
        </p:txBody>
      </p:sp>
      <p:sp>
        <p:nvSpPr>
          <p:cNvPr id="3" name="Content Placeholder 2">
            <a:extLst>
              <a:ext uri="{FF2B5EF4-FFF2-40B4-BE49-F238E27FC236}">
                <a16:creationId xmlns:a16="http://schemas.microsoft.com/office/drawing/2014/main" xmlns="" id="{82DF9562-EF6B-4C64-8BC1-E42343CAF35B}"/>
              </a:ext>
            </a:extLst>
          </p:cNvPr>
          <p:cNvSpPr>
            <a:spLocks noGrp="1"/>
          </p:cNvSpPr>
          <p:nvPr>
            <p:ph idx="1"/>
          </p:nvPr>
        </p:nvSpPr>
        <p:spPr/>
        <p:txBody>
          <a:bodyPr/>
          <a:lstStyle/>
          <a:p>
            <a:r>
              <a:rPr lang="en-US" dirty="0"/>
              <a:t>Approximately 5 to 10 percent of the US population is estimated to have Phobia</a:t>
            </a:r>
          </a:p>
          <a:p>
            <a:endParaRPr lang="en-US" dirty="0"/>
          </a:p>
          <a:p>
            <a:r>
              <a:rPr lang="en-US" dirty="0">
                <a:highlight>
                  <a:srgbClr val="FFFF00"/>
                </a:highlight>
              </a:rPr>
              <a:t>Specific phobia</a:t>
            </a:r>
            <a:r>
              <a:rPr lang="en-US" dirty="0"/>
              <a:t> is the most common mental disorder among women</a:t>
            </a:r>
          </a:p>
          <a:p>
            <a:r>
              <a:rPr lang="en-US" dirty="0"/>
              <a:t> </a:t>
            </a:r>
            <a:r>
              <a:rPr lang="en-US" dirty="0">
                <a:highlight>
                  <a:srgbClr val="FFFF00"/>
                </a:highlight>
              </a:rPr>
              <a:t>Specific phobia </a:t>
            </a:r>
            <a:r>
              <a:rPr lang="en-US" dirty="0"/>
              <a:t>is the second most common among men,</a:t>
            </a:r>
          </a:p>
          <a:p>
            <a:pPr marL="0" indent="0">
              <a:buNone/>
            </a:pPr>
            <a:r>
              <a:rPr lang="en-US" dirty="0" err="1"/>
              <a:t>secondonly</a:t>
            </a:r>
            <a:r>
              <a:rPr lang="en-US" dirty="0"/>
              <a:t> to substance-related disorders.</a:t>
            </a:r>
          </a:p>
          <a:p>
            <a:r>
              <a:rPr lang="en-US" dirty="0"/>
              <a:t> The rates of </a:t>
            </a:r>
            <a:r>
              <a:rPr lang="en-US" dirty="0">
                <a:highlight>
                  <a:srgbClr val="FFFF00"/>
                </a:highlight>
              </a:rPr>
              <a:t>specific phobias </a:t>
            </a:r>
            <a:r>
              <a:rPr lang="en-US" dirty="0"/>
              <a:t>in women were double those of men,</a:t>
            </a:r>
          </a:p>
          <a:p>
            <a:pPr marL="0" indent="0">
              <a:buNone/>
            </a:pPr>
            <a:r>
              <a:rPr lang="en-US" dirty="0"/>
              <a:t>although the ratio is closer to 1 to 1 for the fear of blood, injection, or injury type. </a:t>
            </a:r>
          </a:p>
        </p:txBody>
      </p:sp>
    </p:spTree>
    <p:extLst>
      <p:ext uri="{BB962C8B-B14F-4D97-AF65-F5344CB8AC3E}">
        <p14:creationId xmlns:p14="http://schemas.microsoft.com/office/powerpoint/2010/main" val="33813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2C6273-3D70-4C59-BB85-C90CCDF1B39B}"/>
              </a:ext>
            </a:extLst>
          </p:cNvPr>
          <p:cNvSpPr>
            <a:spLocks noGrp="1"/>
          </p:cNvSpPr>
          <p:nvPr>
            <p:ph type="title"/>
          </p:nvPr>
        </p:nvSpPr>
        <p:spPr/>
        <p:txBody>
          <a:bodyPr>
            <a:normAutofit fontScale="90000"/>
          </a:bodyPr>
          <a:lstStyle/>
          <a:p>
            <a:r>
              <a:rPr lang="en-US" dirty="0">
                <a:highlight>
                  <a:srgbClr val="FFFF00"/>
                </a:highlight>
              </a:rPr>
              <a:t>Diagnosis and DSM-5 Criteria</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E1EE0315-D161-433C-B980-B035ACE1C8EF}"/>
              </a:ext>
            </a:extLst>
          </p:cNvPr>
          <p:cNvSpPr>
            <a:spLocks noGrp="1"/>
          </p:cNvSpPr>
          <p:nvPr>
            <p:ph idx="1"/>
          </p:nvPr>
        </p:nvSpPr>
        <p:spPr/>
        <p:txBody>
          <a:bodyPr/>
          <a:lstStyle/>
          <a:p>
            <a:r>
              <a:rPr lang="en-US" dirty="0"/>
              <a:t>■ Persistent, excessive fear elicited by a specific situation or object which is</a:t>
            </a:r>
          </a:p>
          <a:p>
            <a:pPr marL="0" indent="0">
              <a:buNone/>
            </a:pPr>
            <a:r>
              <a:rPr lang="en-US" dirty="0"/>
              <a:t>out of proportion to any actual danger/threat.</a:t>
            </a:r>
          </a:p>
          <a:p>
            <a:r>
              <a:rPr lang="en-US" dirty="0"/>
              <a:t>■ Exposure to the situation triggers an immediate fear response.</a:t>
            </a:r>
          </a:p>
          <a:p>
            <a:r>
              <a:rPr lang="en-US" dirty="0"/>
              <a:t>■ Situation or object is avoided when possible or tolerated with intense</a:t>
            </a:r>
          </a:p>
          <a:p>
            <a:r>
              <a:rPr lang="en-US" dirty="0"/>
              <a:t>anxiety.</a:t>
            </a:r>
          </a:p>
          <a:p>
            <a:r>
              <a:rPr lang="en-US" dirty="0"/>
              <a:t>■ Symptoms cause significant social or occupational dysfunction.</a:t>
            </a:r>
          </a:p>
          <a:p>
            <a:r>
              <a:rPr lang="en-US" dirty="0"/>
              <a:t>■ Duration ≥6 months.</a:t>
            </a:r>
          </a:p>
          <a:p>
            <a:r>
              <a:rPr lang="en-US" dirty="0"/>
              <a:t>■ Symptoms not solely due to another mental disorder, substance (</a:t>
            </a:r>
          </a:p>
        </p:txBody>
      </p:sp>
    </p:spTree>
    <p:extLst>
      <p:ext uri="{BB962C8B-B14F-4D97-AF65-F5344CB8AC3E}">
        <p14:creationId xmlns:p14="http://schemas.microsoft.com/office/powerpoint/2010/main" val="1996844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4E84A2-9227-48BB-BB4C-A082EA309602}"/>
              </a:ext>
            </a:extLst>
          </p:cNvPr>
          <p:cNvSpPr>
            <a:spLocks noGrp="1"/>
          </p:cNvSpPr>
          <p:nvPr>
            <p:ph type="title"/>
          </p:nvPr>
        </p:nvSpPr>
        <p:spPr/>
        <p:txBody>
          <a:bodyPr>
            <a:normAutofit fontScale="90000"/>
          </a:bodyPr>
          <a:lstStyle/>
          <a:p>
            <a:r>
              <a:rPr lang="en-US" dirty="0"/>
              <a:t>The DSM-5 includes distinctive types of specific phobia:</a:t>
            </a:r>
            <a:br>
              <a:rPr lang="en-US" dirty="0"/>
            </a:br>
            <a:endParaRPr lang="en-US" dirty="0"/>
          </a:p>
        </p:txBody>
      </p:sp>
      <p:graphicFrame>
        <p:nvGraphicFramePr>
          <p:cNvPr id="4" name="Table 4">
            <a:extLst>
              <a:ext uri="{FF2B5EF4-FFF2-40B4-BE49-F238E27FC236}">
                <a16:creationId xmlns:a16="http://schemas.microsoft.com/office/drawing/2014/main" xmlns="" id="{5BBBF78C-611D-4477-B7CA-7F497D3E7B93}"/>
              </a:ext>
            </a:extLst>
          </p:cNvPr>
          <p:cNvGraphicFramePr>
            <a:graphicFrameLocks noGrp="1"/>
          </p:cNvGraphicFramePr>
          <p:nvPr>
            <p:ph idx="1"/>
            <p:extLst>
              <p:ext uri="{D42A27DB-BD31-4B8C-83A1-F6EECF244321}">
                <p14:modId xmlns:p14="http://schemas.microsoft.com/office/powerpoint/2010/main" val="4040034930"/>
              </p:ext>
            </p:extLst>
          </p:nvPr>
        </p:nvGraphicFramePr>
        <p:xfrm>
          <a:off x="90152" y="1661378"/>
          <a:ext cx="11912958" cy="5486400"/>
        </p:xfrm>
        <a:graphic>
          <a:graphicData uri="http://schemas.openxmlformats.org/drawingml/2006/table">
            <a:tbl>
              <a:tblPr firstRow="1" bandRow="1">
                <a:tableStyleId>{5C22544A-7EE6-4342-B048-85BDC9FD1C3A}</a:tableStyleId>
              </a:tblPr>
              <a:tblGrid>
                <a:gridCol w="4079642">
                  <a:extLst>
                    <a:ext uri="{9D8B030D-6E8A-4147-A177-3AD203B41FA5}">
                      <a16:colId xmlns:a16="http://schemas.microsoft.com/office/drawing/2014/main" xmlns="" val="3757793906"/>
                    </a:ext>
                  </a:extLst>
                </a:gridCol>
                <a:gridCol w="3916658">
                  <a:extLst>
                    <a:ext uri="{9D8B030D-6E8A-4147-A177-3AD203B41FA5}">
                      <a16:colId xmlns:a16="http://schemas.microsoft.com/office/drawing/2014/main" xmlns="" val="3735710342"/>
                    </a:ext>
                  </a:extLst>
                </a:gridCol>
                <a:gridCol w="3916658">
                  <a:extLst>
                    <a:ext uri="{9D8B030D-6E8A-4147-A177-3AD203B41FA5}">
                      <a16:colId xmlns:a16="http://schemas.microsoft.com/office/drawing/2014/main" xmlns="" val="2815016119"/>
                    </a:ext>
                  </a:extLst>
                </a:gridCol>
              </a:tblGrid>
              <a:tr h="595004">
                <a:tc>
                  <a:txBody>
                    <a:bodyPr/>
                    <a:lstStyle/>
                    <a:p>
                      <a:r>
                        <a:rPr lang="en-US" dirty="0"/>
                        <a:t>Type of phobia </a:t>
                      </a:r>
                    </a:p>
                  </a:txBody>
                  <a:tcPr/>
                </a:tc>
                <a:tc>
                  <a:txBody>
                    <a:bodyPr/>
                    <a:lstStyle/>
                    <a:p>
                      <a:r>
                        <a:rPr lang="en-US" dirty="0"/>
                        <a:t>Example</a:t>
                      </a:r>
                    </a:p>
                  </a:txBody>
                  <a:tcPr/>
                </a:tc>
                <a:tc>
                  <a:txBody>
                    <a:bodyPr/>
                    <a:lstStyle/>
                    <a:p>
                      <a:r>
                        <a:rPr lang="en-US" dirty="0"/>
                        <a:t>Associated</a:t>
                      </a:r>
                    </a:p>
                    <a:p>
                      <a:r>
                        <a:rPr lang="en-US" dirty="0"/>
                        <a:t>characteristics</a:t>
                      </a:r>
                    </a:p>
                  </a:txBody>
                  <a:tcPr/>
                </a:tc>
                <a:extLst>
                  <a:ext uri="{0D108BD9-81ED-4DB2-BD59-A6C34878D82A}">
                    <a16:rowId xmlns:a16="http://schemas.microsoft.com/office/drawing/2014/main" xmlns="" val="3266392431"/>
                  </a:ext>
                </a:extLst>
              </a:tr>
              <a:tr h="850005">
                <a:tc>
                  <a:txBody>
                    <a:bodyPr/>
                    <a:lstStyle/>
                    <a:p>
                      <a:r>
                        <a:rPr lang="en-US" dirty="0"/>
                        <a:t>Animal type</a:t>
                      </a:r>
                    </a:p>
                  </a:txBody>
                  <a:tcPr/>
                </a:tc>
                <a:tc>
                  <a:txBody>
                    <a:bodyPr/>
                    <a:lstStyle/>
                    <a:p>
                      <a:r>
                        <a:rPr lang="en-US" dirty="0"/>
                        <a:t> Snakes, Spiders</a:t>
                      </a:r>
                    </a:p>
                    <a:p>
                      <a:endParaRPr lang="en-US" dirty="0"/>
                    </a:p>
                  </a:txBody>
                  <a:tcPr/>
                </a:tc>
                <a:tc>
                  <a:txBody>
                    <a:bodyPr/>
                    <a:lstStyle/>
                    <a:p>
                      <a:r>
                        <a:rPr lang="en-US" dirty="0"/>
                        <a:t>begins during</a:t>
                      </a:r>
                    </a:p>
                    <a:p>
                      <a:r>
                        <a:rPr lang="en-US" dirty="0"/>
                        <a:t>childhood</a:t>
                      </a:r>
                    </a:p>
                    <a:p>
                      <a:endParaRPr lang="en-US" dirty="0"/>
                    </a:p>
                  </a:txBody>
                  <a:tcPr/>
                </a:tc>
                <a:extLst>
                  <a:ext uri="{0D108BD9-81ED-4DB2-BD59-A6C34878D82A}">
                    <a16:rowId xmlns:a16="http://schemas.microsoft.com/office/drawing/2014/main" xmlns="" val="324208368"/>
                  </a:ext>
                </a:extLst>
              </a:tr>
              <a:tr h="850005">
                <a:tc>
                  <a:txBody>
                    <a:bodyPr/>
                    <a:lstStyle/>
                    <a:p>
                      <a:r>
                        <a:rPr lang="en-US" dirty="0" err="1"/>
                        <a:t>Enviromental</a:t>
                      </a:r>
                      <a:r>
                        <a:rPr lang="en-US" dirty="0"/>
                        <a:t> </a:t>
                      </a:r>
                    </a:p>
                  </a:txBody>
                  <a:tcPr/>
                </a:tc>
                <a:tc>
                  <a:txBody>
                    <a:bodyPr/>
                    <a:lstStyle/>
                    <a:p>
                      <a:r>
                        <a:rPr lang="en-US" dirty="0"/>
                        <a:t> Storms, heights, water </a:t>
                      </a:r>
                    </a:p>
                  </a:txBody>
                  <a:tcPr/>
                </a:tc>
                <a:tc>
                  <a:txBody>
                    <a:bodyPr/>
                    <a:lstStyle/>
                    <a:p>
                      <a:r>
                        <a:rPr lang="en-US" dirty="0"/>
                        <a:t>begins during</a:t>
                      </a:r>
                    </a:p>
                    <a:p>
                      <a:r>
                        <a:rPr lang="en-US" dirty="0"/>
                        <a:t>childhood</a:t>
                      </a:r>
                    </a:p>
                    <a:p>
                      <a:endParaRPr lang="en-US" dirty="0"/>
                    </a:p>
                  </a:txBody>
                  <a:tcPr/>
                </a:tc>
                <a:extLst>
                  <a:ext uri="{0D108BD9-81ED-4DB2-BD59-A6C34878D82A}">
                    <a16:rowId xmlns:a16="http://schemas.microsoft.com/office/drawing/2014/main" xmlns="" val="3989793519"/>
                  </a:ext>
                </a:extLst>
              </a:tr>
              <a:tr h="1105007">
                <a:tc>
                  <a:txBody>
                    <a:bodyPr/>
                    <a:lstStyle/>
                    <a:p>
                      <a:r>
                        <a:rPr lang="en-US" dirty="0"/>
                        <a:t>Blood, injection, injury </a:t>
                      </a:r>
                    </a:p>
                    <a:p>
                      <a:endParaRPr lang="en-US" dirty="0"/>
                    </a:p>
                  </a:txBody>
                  <a:tcPr/>
                </a:tc>
                <a:tc>
                  <a:txBody>
                    <a:bodyPr/>
                    <a:lstStyle/>
                    <a:p>
                      <a:r>
                        <a:rPr lang="en-US" dirty="0"/>
                        <a:t>Blood, injection, injury</a:t>
                      </a:r>
                    </a:p>
                    <a:p>
                      <a:r>
                        <a:rPr lang="en-US" dirty="0"/>
                        <a:t>or other invasive</a:t>
                      </a:r>
                    </a:p>
                    <a:p>
                      <a:r>
                        <a:rPr lang="en-US" dirty="0"/>
                        <a:t>medical procedures</a:t>
                      </a:r>
                    </a:p>
                    <a:p>
                      <a:endParaRPr lang="en-US" dirty="0"/>
                    </a:p>
                  </a:txBody>
                  <a:tcPr/>
                </a:tc>
                <a:tc>
                  <a:txBody>
                    <a:bodyPr/>
                    <a:lstStyle/>
                    <a:p>
                      <a:r>
                        <a:rPr lang="en-US" dirty="0"/>
                        <a:t>Run in </a:t>
                      </a:r>
                      <a:r>
                        <a:rPr lang="en-US" dirty="0" err="1"/>
                        <a:t>familes</a:t>
                      </a:r>
                      <a:endParaRPr lang="en-US" dirty="0"/>
                    </a:p>
                    <a:p>
                      <a:r>
                        <a:rPr lang="en-US" dirty="0"/>
                        <a:t>possible bradycardia</a:t>
                      </a:r>
                    </a:p>
                    <a:p>
                      <a:r>
                        <a:rPr lang="en-US" dirty="0"/>
                        <a:t>and fainting </a:t>
                      </a:r>
                    </a:p>
                    <a:p>
                      <a:endParaRPr lang="en-US" dirty="0"/>
                    </a:p>
                  </a:txBody>
                  <a:tcPr/>
                </a:tc>
                <a:extLst>
                  <a:ext uri="{0D108BD9-81ED-4DB2-BD59-A6C34878D82A}">
                    <a16:rowId xmlns:a16="http://schemas.microsoft.com/office/drawing/2014/main" xmlns="" val="1693070301"/>
                  </a:ext>
                </a:extLst>
              </a:tr>
              <a:tr h="1360008">
                <a:tc>
                  <a:txBody>
                    <a:bodyPr/>
                    <a:lstStyle/>
                    <a:p>
                      <a:r>
                        <a:rPr lang="en-US" dirty="0"/>
                        <a:t>Situational</a:t>
                      </a:r>
                    </a:p>
                  </a:txBody>
                  <a:tcPr/>
                </a:tc>
                <a:tc>
                  <a:txBody>
                    <a:bodyPr/>
                    <a:lstStyle/>
                    <a:p>
                      <a:r>
                        <a:rPr lang="en-US" dirty="0"/>
                        <a:t>public transport,</a:t>
                      </a:r>
                    </a:p>
                    <a:p>
                      <a:r>
                        <a:rPr lang="en-US" dirty="0"/>
                        <a:t>tunnels, elevators,</a:t>
                      </a:r>
                    </a:p>
                    <a:p>
                      <a:r>
                        <a:rPr lang="en-US" dirty="0"/>
                        <a:t>flying, driving, closed</a:t>
                      </a:r>
                    </a:p>
                    <a:p>
                      <a:r>
                        <a:rPr lang="en-US" dirty="0"/>
                        <a:t>spaces</a:t>
                      </a:r>
                    </a:p>
                    <a:p>
                      <a:endParaRPr lang="en-US" dirty="0"/>
                    </a:p>
                  </a:txBody>
                  <a:tcPr/>
                </a:tc>
                <a:tc>
                  <a:txBody>
                    <a:bodyPr/>
                    <a:lstStyle/>
                    <a:p>
                      <a:r>
                        <a:rPr lang="en-US" dirty="0"/>
                        <a:t>begins during</a:t>
                      </a:r>
                    </a:p>
                    <a:p>
                      <a:r>
                        <a:rPr lang="en-US" dirty="0"/>
                        <a:t>childhood</a:t>
                      </a:r>
                    </a:p>
                    <a:p>
                      <a:r>
                        <a:rPr lang="en-US" dirty="0"/>
                        <a:t>Early adulthood peak</a:t>
                      </a:r>
                    </a:p>
                    <a:p>
                      <a:endParaRPr lang="en-US" dirty="0"/>
                    </a:p>
                  </a:txBody>
                  <a:tcPr/>
                </a:tc>
                <a:extLst>
                  <a:ext uri="{0D108BD9-81ED-4DB2-BD59-A6C34878D82A}">
                    <a16:rowId xmlns:a16="http://schemas.microsoft.com/office/drawing/2014/main" xmlns="" val="2983058511"/>
                  </a:ext>
                </a:extLst>
              </a:tr>
              <a:tr h="340002">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xmlns="" val="1024044793"/>
                  </a:ext>
                </a:extLst>
              </a:tr>
            </a:tbl>
          </a:graphicData>
        </a:graphic>
      </p:graphicFrame>
    </p:spTree>
    <p:extLst>
      <p:ext uri="{BB962C8B-B14F-4D97-AF65-F5344CB8AC3E}">
        <p14:creationId xmlns:p14="http://schemas.microsoft.com/office/powerpoint/2010/main" val="560916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4EF334-6229-4798-AA59-22E3C389BDEE}"/>
              </a:ext>
            </a:extLst>
          </p:cNvPr>
          <p:cNvSpPr>
            <a:spLocks noGrp="1"/>
          </p:cNvSpPr>
          <p:nvPr>
            <p:ph type="title"/>
          </p:nvPr>
        </p:nvSpPr>
        <p:spPr/>
        <p:txBody>
          <a:bodyPr>
            <a:normAutofit fontScale="90000"/>
          </a:bodyPr>
          <a:lstStyle/>
          <a:p>
            <a:r>
              <a:rPr lang="en-US" dirty="0">
                <a:highlight>
                  <a:srgbClr val="FFFF00"/>
                </a:highlight>
              </a:rPr>
              <a:t>Different phobias</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AA15D170-DF86-4031-B726-607994C99097}"/>
              </a:ext>
            </a:extLst>
          </p:cNvPr>
          <p:cNvSpPr>
            <a:spLocks noGrp="1"/>
          </p:cNvSpPr>
          <p:nvPr>
            <p:ph idx="1"/>
          </p:nvPr>
        </p:nvSpPr>
        <p:spPr>
          <a:xfrm>
            <a:off x="373487" y="1455313"/>
            <a:ext cx="11616744" cy="5190186"/>
          </a:xfrm>
        </p:spPr>
        <p:txBody>
          <a:bodyPr>
            <a:normAutofit/>
          </a:bodyPr>
          <a:lstStyle/>
          <a:p>
            <a:pPr marL="0" indent="0">
              <a:buNone/>
            </a:pPr>
            <a:endParaRPr lang="en-US" dirty="0"/>
          </a:p>
          <a:p>
            <a:r>
              <a:rPr lang="en-US" dirty="0"/>
              <a:t></a:t>
            </a:r>
            <a:r>
              <a:rPr lang="en-US" dirty="0">
                <a:highlight>
                  <a:srgbClr val="FFFF00"/>
                </a:highlight>
              </a:rPr>
              <a:t>Acrophobia</a:t>
            </a:r>
            <a:r>
              <a:rPr lang="en-US" dirty="0"/>
              <a:t> Fear of heights</a:t>
            </a:r>
          </a:p>
          <a:p>
            <a:r>
              <a:rPr lang="en-US" dirty="0"/>
              <a:t></a:t>
            </a:r>
            <a:r>
              <a:rPr lang="en-US" dirty="0" err="1">
                <a:highlight>
                  <a:srgbClr val="FFFF00"/>
                </a:highlight>
              </a:rPr>
              <a:t>treskidecophobia</a:t>
            </a:r>
            <a:r>
              <a:rPr lang="en-US" dirty="0"/>
              <a:t> Fear of number 13</a:t>
            </a:r>
          </a:p>
          <a:p>
            <a:r>
              <a:rPr lang="en-US" dirty="0"/>
              <a:t></a:t>
            </a:r>
            <a:r>
              <a:rPr lang="en-US" dirty="0">
                <a:highlight>
                  <a:srgbClr val="FFFF00"/>
                </a:highlight>
              </a:rPr>
              <a:t>Agoraphobia</a:t>
            </a:r>
            <a:r>
              <a:rPr lang="en-US" dirty="0"/>
              <a:t> Fear of open places</a:t>
            </a:r>
          </a:p>
          <a:p>
            <a:r>
              <a:rPr lang="en-US" dirty="0"/>
              <a:t></a:t>
            </a:r>
            <a:r>
              <a:rPr lang="en-US" dirty="0">
                <a:highlight>
                  <a:srgbClr val="FFFF00"/>
                </a:highlight>
              </a:rPr>
              <a:t>arachnophobia</a:t>
            </a:r>
            <a:r>
              <a:rPr lang="en-US" dirty="0"/>
              <a:t> Fear of Spiders</a:t>
            </a:r>
          </a:p>
          <a:p>
            <a:r>
              <a:rPr lang="en-US" dirty="0"/>
              <a:t></a:t>
            </a:r>
            <a:r>
              <a:rPr lang="en-US" dirty="0">
                <a:highlight>
                  <a:srgbClr val="FFFF00"/>
                </a:highlight>
              </a:rPr>
              <a:t>Ailurophobia </a:t>
            </a:r>
            <a:r>
              <a:rPr lang="en-US" dirty="0"/>
              <a:t>Fear of cats</a:t>
            </a:r>
          </a:p>
          <a:p>
            <a:r>
              <a:rPr lang="en-US" dirty="0"/>
              <a:t></a:t>
            </a:r>
            <a:r>
              <a:rPr lang="en-US" dirty="0">
                <a:highlight>
                  <a:srgbClr val="FFFF00"/>
                </a:highlight>
              </a:rPr>
              <a:t>Hydrophobia</a:t>
            </a:r>
            <a:r>
              <a:rPr lang="en-US" dirty="0"/>
              <a:t> Fear of water</a:t>
            </a:r>
          </a:p>
          <a:p>
            <a:r>
              <a:rPr lang="en-US" dirty="0"/>
              <a:t></a:t>
            </a:r>
            <a:r>
              <a:rPr lang="en-US" dirty="0">
                <a:highlight>
                  <a:srgbClr val="FFFF00"/>
                </a:highlight>
              </a:rPr>
              <a:t>Claustrophobia</a:t>
            </a:r>
            <a:r>
              <a:rPr lang="en-US" dirty="0"/>
              <a:t> Fear of closed spaces</a:t>
            </a:r>
          </a:p>
          <a:p>
            <a:r>
              <a:rPr lang="en-US" dirty="0"/>
              <a:t></a:t>
            </a:r>
            <a:r>
              <a:rPr lang="en-US" dirty="0" err="1">
                <a:highlight>
                  <a:srgbClr val="FFFF00"/>
                </a:highlight>
              </a:rPr>
              <a:t>Cynophobia</a:t>
            </a:r>
            <a:r>
              <a:rPr lang="en-US" dirty="0"/>
              <a:t> Fear of dogs</a:t>
            </a:r>
          </a:p>
          <a:p>
            <a:r>
              <a:rPr lang="en-US" dirty="0"/>
              <a:t></a:t>
            </a:r>
            <a:r>
              <a:rPr lang="en-US" dirty="0">
                <a:highlight>
                  <a:srgbClr val="FFFF00"/>
                </a:highlight>
              </a:rPr>
              <a:t>Mysophobia</a:t>
            </a:r>
            <a:r>
              <a:rPr lang="en-US" dirty="0"/>
              <a:t> Fear of dirt and germs</a:t>
            </a:r>
          </a:p>
          <a:p>
            <a:r>
              <a:rPr lang="en-US" dirty="0"/>
              <a:t></a:t>
            </a:r>
            <a:r>
              <a:rPr lang="en-US" dirty="0">
                <a:highlight>
                  <a:srgbClr val="FFFF00"/>
                </a:highlight>
              </a:rPr>
              <a:t>Pyrophobia</a:t>
            </a:r>
            <a:r>
              <a:rPr lang="en-US" dirty="0"/>
              <a:t> Fear of fire</a:t>
            </a:r>
          </a:p>
          <a:p>
            <a:r>
              <a:rPr lang="en-US" dirty="0"/>
              <a:t></a:t>
            </a:r>
            <a:r>
              <a:rPr lang="en-US" dirty="0">
                <a:highlight>
                  <a:srgbClr val="FFFF00"/>
                </a:highlight>
              </a:rPr>
              <a:t>Xenophobia</a:t>
            </a:r>
            <a:r>
              <a:rPr lang="en-US" dirty="0"/>
              <a:t> Fear of strangers</a:t>
            </a:r>
          </a:p>
          <a:p>
            <a:r>
              <a:rPr lang="en-US" dirty="0"/>
              <a:t></a:t>
            </a:r>
            <a:r>
              <a:rPr lang="en-US" dirty="0">
                <a:highlight>
                  <a:srgbClr val="FFFF00"/>
                </a:highlight>
              </a:rPr>
              <a:t>Zoophobia</a:t>
            </a:r>
            <a:r>
              <a:rPr lang="en-US" dirty="0"/>
              <a:t> Fear of animals</a:t>
            </a:r>
          </a:p>
        </p:txBody>
      </p:sp>
    </p:spTree>
    <p:extLst>
      <p:ext uri="{BB962C8B-B14F-4D97-AF65-F5344CB8AC3E}">
        <p14:creationId xmlns:p14="http://schemas.microsoft.com/office/powerpoint/2010/main" val="37460691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125</TotalTime>
  <Words>1322</Words>
  <Application>Microsoft Office PowerPoint</Application>
  <PresentationFormat>مخصص</PresentationFormat>
  <Paragraphs>161</Paragraphs>
  <Slides>21</Slides>
  <Notes>0</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Savon</vt:lpstr>
      <vt:lpstr>عرض تقديمي في PowerPoint</vt:lpstr>
      <vt:lpstr>عرض تقديمي في PowerPoint</vt:lpstr>
      <vt:lpstr>Anxiety Disorders</vt:lpstr>
      <vt:lpstr>Definition</vt:lpstr>
      <vt:lpstr>Specific Phobias </vt:lpstr>
      <vt:lpstr>EPIDEMIOLOGY</vt:lpstr>
      <vt:lpstr>Diagnosis and DSM-5 Criteria </vt:lpstr>
      <vt:lpstr>The DSM-5 includes distinctive types of specific phobia: </vt:lpstr>
      <vt:lpstr>Different phobias </vt:lpstr>
      <vt:lpstr>DDX</vt:lpstr>
      <vt:lpstr>treatment</vt:lpstr>
      <vt:lpstr>Systemic desensitization</vt:lpstr>
      <vt:lpstr>Other treatment </vt:lpstr>
      <vt:lpstr>Agoraphobia </vt:lpstr>
      <vt:lpstr> etiology</vt:lpstr>
      <vt:lpstr>Diagnosis and DSM-5 Criteria of Agrophobia</vt:lpstr>
      <vt:lpstr>Treatment </vt:lpstr>
      <vt:lpstr>Social phobia</vt:lpstr>
      <vt:lpstr>Cource and prgnosis</vt:lpstr>
      <vt:lpstr>Treatment </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likev pc</cp:lastModifiedBy>
  <cp:revision>5</cp:revision>
  <dcterms:created xsi:type="dcterms:W3CDTF">2023-07-13T16:12:58Z</dcterms:created>
  <dcterms:modified xsi:type="dcterms:W3CDTF">2023-07-14T06:59:09Z</dcterms:modified>
</cp:coreProperties>
</file>