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81" r:id="rId6"/>
    <p:sldId id="282" r:id="rId7"/>
    <p:sldId id="260" r:id="rId8"/>
    <p:sldId id="261" r:id="rId9"/>
    <p:sldId id="262" r:id="rId10"/>
    <p:sldId id="263" r:id="rId11"/>
    <p:sldId id="264" r:id="rId12"/>
    <p:sldId id="283" r:id="rId13"/>
    <p:sldId id="284" r:id="rId14"/>
    <p:sldId id="265" r:id="rId15"/>
    <p:sldId id="266" r:id="rId16"/>
    <p:sldId id="276" r:id="rId17"/>
    <p:sldId id="286" r:id="rId18"/>
    <p:sldId id="285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17/04/2023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17/04/2023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17/04/2023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17/04/2023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17/04/2023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17/04/2023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17/04/2023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17/04/2023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17/04/2023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17/04/2023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LYMPHOMA II.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37" y="5036764"/>
            <a:ext cx="10993546" cy="590321"/>
          </a:xfrm>
        </p:spPr>
        <p:txBody>
          <a:bodyPr>
            <a:no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Dr. </a:t>
            </a:r>
            <a:r>
              <a:rPr lang="en-US" dirty="0" err="1" smtClean="0">
                <a:solidFill>
                  <a:schemeClr val="bg1"/>
                </a:solidFill>
              </a:rPr>
              <a:t>eman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kreishan</a:t>
            </a:r>
            <a:r>
              <a:rPr lang="en-US" dirty="0" smtClean="0">
                <a:solidFill>
                  <a:schemeClr val="bg1"/>
                </a:solidFill>
              </a:rPr>
              <a:t>, m.d.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17/4/2023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266" name="Picture 2" descr="Swollen Lymph Nodes in Lymphoma. Oncology Stock Vector - Illustration of  healthcare, histology: 8982079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3"/>
          <a:stretch/>
        </p:blipFill>
        <p:spPr bwMode="auto">
          <a:xfrm>
            <a:off x="6979024" y="1020430"/>
            <a:ext cx="4595716" cy="301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6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Burkitt</a:t>
            </a:r>
            <a:r>
              <a:rPr lang="en-US" b="1" dirty="0"/>
              <a:t> Lymphoma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Highly aggressive tumor which can be: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Endemic in parts of Africa (ass with EBV)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Sporadically in other geographic </a:t>
            </a:r>
            <a:r>
              <a:rPr lang="en-US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areas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immunodeficiency related subtype: affects HIV patients essentially</a:t>
            </a:r>
            <a:endParaRPr lang="en-US" dirty="0" smtClean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endParaRPr lang="en-US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</a:rPr>
              <a:t>Pathogenesis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: translocations involving 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</a:rPr>
              <a:t>MYC</a:t>
            </a:r>
            <a:r>
              <a:rPr lang="en-US" dirty="0">
                <a:solidFill>
                  <a:srgbClr val="4156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</a:rPr>
              <a:t> 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gene on </a:t>
            </a:r>
            <a:r>
              <a:rPr lang="en-US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chr.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8 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MYC overexpression (a master regulator of Warburg metabolism (aerobic glycolysis), a cancer hallmark that is associated with rapid cell growth).</a:t>
            </a:r>
          </a:p>
        </p:txBody>
      </p:sp>
    </p:spTree>
    <p:extLst>
      <p:ext uri="{BB962C8B-B14F-4D97-AF65-F5344CB8AC3E}">
        <p14:creationId xmlns:p14="http://schemas.microsoft.com/office/powerpoint/2010/main" val="307587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Clinical</a:t>
            </a:r>
            <a:r>
              <a:rPr lang="fr-FR" b="1" dirty="0"/>
              <a:t> </a:t>
            </a:r>
            <a:r>
              <a:rPr lang="fr-FR" b="1" dirty="0" err="1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All</a:t>
            </a:r>
            <a:r>
              <a:rPr lang="en-US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types affect children &amp; young adults.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Extranodal</a:t>
            </a:r>
            <a:r>
              <a:rPr lang="en-US" dirty="0" smtClean="0"/>
              <a:t> </a:t>
            </a:r>
            <a:r>
              <a:rPr lang="en-US" dirty="0"/>
              <a:t>presentation often predominates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Jaw / orbital mass in endemic subtype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Abdominal mass in sporadic subtype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Central nervous system and bone marrow involvement confer a poor </a:t>
            </a:r>
            <a:r>
              <a:rPr lang="en-US" dirty="0" smtClean="0"/>
              <a:t>prognosis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499" t="16028" r="54005" b="20262"/>
          <a:stretch/>
        </p:blipFill>
        <p:spPr>
          <a:xfrm>
            <a:off x="9655278" y="2180496"/>
            <a:ext cx="2536722" cy="46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4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000" dirty="0"/>
              <a:t>Mass growing very quickly</a:t>
            </a:r>
          </a:p>
          <a:p>
            <a:pPr lvl="1" fontAlgn="base"/>
            <a:r>
              <a:rPr lang="en-US" sz="2000" dirty="0"/>
              <a:t>Fastest growing human tumor (doubling time = 24 - 48 hours)</a:t>
            </a:r>
          </a:p>
          <a:p>
            <a:pPr lvl="1" fontAlgn="base"/>
            <a:r>
              <a:rPr lang="en-US" sz="2000" dirty="0"/>
              <a:t>Patients have symptoms for only a few weeks prior to diagnosis</a:t>
            </a:r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solidFill>
                  <a:srgbClr val="415665"/>
                </a:solidFill>
                <a:ea typeface="Source Sans Pro"/>
                <a:cs typeface="Source Sans Pro"/>
              </a:rPr>
              <a:t>Highly aggressive; can be cured with very intensive chemotherapy regimens.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899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Grossly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658" t="16530" r="27083" b="8832"/>
          <a:stretch/>
        </p:blipFill>
        <p:spPr>
          <a:xfrm>
            <a:off x="3299792" y="1892319"/>
            <a:ext cx="5592416" cy="496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8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Intermediate size lymphocytes (Variable cytoplasm, </a:t>
            </a:r>
            <a:r>
              <a:rPr lang="en-US" sz="20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several nucleoli</a:t>
            </a: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).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Very high rates of </a:t>
            </a:r>
            <a:r>
              <a:rPr lang="en-US" sz="2000" u="sng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Dosis"/>
              </a:rPr>
              <a:t>proliferation</a:t>
            </a:r>
            <a:r>
              <a:rPr lang="en-US" sz="2000" u="sng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and apoptosis </a:t>
            </a: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(high turnover) </a:t>
            </a: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numerous mitoses &amp; tissue macrophages containing ingested nuclear debris.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These benign macrophages often are surrounded by a clear space, creating a 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</a:rPr>
              <a:t>“starry sky”</a:t>
            </a: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pattern</a:t>
            </a:r>
            <a:r>
              <a:rPr lang="en-US" sz="20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0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000" dirty="0" smtClean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0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0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pic>
        <p:nvPicPr>
          <p:cNvPr id="3074" name="Picture 2" descr="Pathology Outlines - Burkitt lymph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75" y="4019647"/>
            <a:ext cx="3540125" cy="277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tarry sky Royalty Free Vector Image - Vecto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283" y="3951012"/>
            <a:ext cx="3364708" cy="291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5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</a:rPr>
              <a:t>Immunophenotype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</a:rPr>
              <a:t>Immunophenotype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: B-cell markers, CD10, MYC </a:t>
            </a:r>
            <a:r>
              <a:rPr lang="en-US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Oil red O (highlights cytoplasmic lipid vacuoles)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dirty="0" smtClean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dirty="0" smtClean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pic>
        <p:nvPicPr>
          <p:cNvPr id="5122" name="Picture 2" descr="Scoring of MYC protein expression in diffuse large B-cell lymphomas:  concordance rate among hematopathologists | Modern Path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757" y="3556144"/>
            <a:ext cx="3933825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ytospins stained with oil red O for each of the following: (a)... |  Download Scientific Diagr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97"/>
          <a:stretch/>
        </p:blipFill>
        <p:spPr bwMode="auto">
          <a:xfrm>
            <a:off x="6830306" y="3578754"/>
            <a:ext cx="3972373" cy="293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4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Source Sans Pro"/>
                <a:ea typeface="Source Sans Pro"/>
                <a:cs typeface="Source Sans Pro"/>
                <a:sym typeface="Source Sans Pro"/>
              </a:rPr>
              <a:t>T cell lymphoma</a:t>
            </a:r>
            <a:r>
              <a:rPr lang="en-US" dirty="0"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966" y="1921790"/>
            <a:ext cx="11437749" cy="4711485"/>
          </a:xfrm>
        </p:spPr>
        <p:txBody>
          <a:bodyPr>
            <a:noAutofit/>
          </a:bodyPr>
          <a:lstStyle/>
          <a:p>
            <a:r>
              <a:rPr lang="en-US" sz="2400" b="1" u="sng" dirty="0">
                <a:solidFill>
                  <a:srgbClr val="92D050"/>
                </a:solidFill>
              </a:rPr>
              <a:t>Mycosis </a:t>
            </a:r>
            <a:r>
              <a:rPr lang="en-US" sz="2400" b="1" u="sng" dirty="0" err="1">
                <a:solidFill>
                  <a:srgbClr val="92D050"/>
                </a:solidFill>
              </a:rPr>
              <a:t>Fungoides</a:t>
            </a:r>
            <a:r>
              <a:rPr lang="en-US" sz="2400" b="1" u="sng" dirty="0">
                <a:solidFill>
                  <a:srgbClr val="92D050"/>
                </a:solidFill>
              </a:rPr>
              <a:t> </a:t>
            </a:r>
            <a:r>
              <a:rPr lang="en-US" sz="2400" b="1" u="sng" dirty="0" smtClean="0">
                <a:solidFill>
                  <a:srgbClr val="92D050"/>
                </a:solidFill>
              </a:rPr>
              <a:t>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/>
              <a:t>Peripheral T cell lymphoma derived from mature, post-</a:t>
            </a:r>
            <a:r>
              <a:rPr lang="en-US" sz="2400" dirty="0" err="1"/>
              <a:t>thymic</a:t>
            </a:r>
            <a:r>
              <a:rPr lang="en-US" sz="2400" dirty="0"/>
              <a:t> T lymphocytes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/>
              <a:t>Presents as </a:t>
            </a:r>
            <a:r>
              <a:rPr lang="en-US" sz="2400" dirty="0">
                <a:solidFill>
                  <a:srgbClr val="FF0000"/>
                </a:solidFill>
              </a:rPr>
              <a:t>cutaneous </a:t>
            </a:r>
            <a:r>
              <a:rPr lang="en-US" sz="2400" dirty="0"/>
              <a:t>patches and can progress to plaques, tumors and erythroderma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/>
              <a:t>While most patients experience an indolent course, the lymph nodes, bone marrow and viscera can become involved in advanced stage disease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667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702156"/>
            <a:ext cx="11029615" cy="3678303"/>
          </a:xfrm>
        </p:spPr>
        <p:txBody>
          <a:bodyPr>
            <a:normAutofit/>
          </a:bodyPr>
          <a:lstStyle/>
          <a:p>
            <a:pPr fontAlgn="base"/>
            <a:r>
              <a:rPr lang="en-US" sz="2800" dirty="0"/>
              <a:t>Higher incidence among men than women</a:t>
            </a:r>
          </a:p>
          <a:p>
            <a:pPr fontAlgn="base"/>
            <a:r>
              <a:rPr lang="en-US" sz="2800" dirty="0"/>
              <a:t>Median age at diagnosis in </a:t>
            </a:r>
            <a:r>
              <a:rPr lang="en-US" sz="2800" dirty="0" smtClean="0"/>
              <a:t>50s</a:t>
            </a:r>
          </a:p>
          <a:p>
            <a:pPr fontAlgn="base"/>
            <a:r>
              <a:rPr lang="en-US" sz="2800" dirty="0" smtClean="0"/>
              <a:t>c</a:t>
            </a:r>
            <a:r>
              <a:rPr lang="en-US" sz="2800" dirty="0"/>
              <a:t>hildren more likely to have the </a:t>
            </a:r>
            <a:r>
              <a:rPr lang="en-US" sz="2800" dirty="0" err="1"/>
              <a:t>hypopigmented</a:t>
            </a:r>
            <a:r>
              <a:rPr lang="en-US" sz="2800" dirty="0"/>
              <a:t> variant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2695" t="25408" r="3555" b="32745"/>
          <a:stretch/>
        </p:blipFill>
        <p:spPr>
          <a:xfrm>
            <a:off x="9331434" y="3537530"/>
            <a:ext cx="2279373" cy="3286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871" t="15443" r="33092" b="20426"/>
          <a:stretch/>
        </p:blipFill>
        <p:spPr>
          <a:xfrm>
            <a:off x="5552661" y="3537530"/>
            <a:ext cx="3193774" cy="328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>
                <a:solidFill>
                  <a:srgbClr val="92D050"/>
                </a:solidFill>
              </a:rPr>
              <a:t>Sézary</a:t>
            </a:r>
            <a:r>
              <a:rPr lang="en-US" b="1" u="sng" dirty="0">
                <a:solidFill>
                  <a:srgbClr val="92D050"/>
                </a:solidFill>
              </a:rPr>
              <a:t> Syndrome:</a:t>
            </a:r>
            <a:endParaRPr lang="en-US" b="1" u="sng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868530"/>
            <a:ext cx="11029615" cy="367830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leukemic</a:t>
            </a:r>
            <a:r>
              <a:rPr lang="en-US" sz="2400" dirty="0" smtClean="0"/>
              <a:t> </a:t>
            </a:r>
            <a:r>
              <a:rPr lang="en-US" sz="2400" dirty="0"/>
              <a:t>variant of cutaneous T cell lymphoma (CTCL) defined by the presence of erythroderma, generalized lymphadenopathy and  neoplastic T cells with cerebriform nuclei (</a:t>
            </a:r>
            <a:r>
              <a:rPr lang="en-US" sz="2400" dirty="0" err="1"/>
              <a:t>Sézary</a:t>
            </a:r>
            <a:r>
              <a:rPr lang="en-US" sz="2400" dirty="0"/>
              <a:t> cells) in the peripheral blood.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185" t="15263" r="38796" b="15172"/>
          <a:stretch/>
        </p:blipFill>
        <p:spPr>
          <a:xfrm>
            <a:off x="2358886" y="3452193"/>
            <a:ext cx="2004459" cy="3405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982" t="15625" r="28203" b="14810"/>
          <a:stretch/>
        </p:blipFill>
        <p:spPr>
          <a:xfrm>
            <a:off x="6599583" y="3584954"/>
            <a:ext cx="3750365" cy="327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1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Mycosis Fungoides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Usually manifests in three stages: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72527"/>
            <a:ext cx="11440326" cy="4401958"/>
          </a:xfrm>
        </p:spPr>
        <p:txBody>
          <a:bodyPr/>
          <a:lstStyle/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nonspecific </a:t>
            </a:r>
            <a:r>
              <a:rPr lang="en-US" sz="2400" dirty="0" err="1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erythrodermic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rash (patches)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Progresses in time to a plaque phase.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A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tumor phase. 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endParaRPr lang="en-US" dirty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endParaRPr lang="en-US" dirty="0" smtClean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endParaRPr lang="en-US" dirty="0" smtClean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endParaRPr lang="en-US" dirty="0"/>
          </a:p>
        </p:txBody>
      </p:sp>
      <p:pic>
        <p:nvPicPr>
          <p:cNvPr id="4" name="Content Placeholder 3" descr="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7" b="-1308"/>
          <a:stretch/>
        </p:blipFill>
        <p:spPr>
          <a:xfrm>
            <a:off x="3551990" y="3558169"/>
            <a:ext cx="6506409" cy="3086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2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Diffuse Large B </a:t>
            </a:r>
            <a:r>
              <a:rPr lang="fr-FR" b="1" dirty="0" err="1"/>
              <a:t>Cell</a:t>
            </a:r>
            <a:r>
              <a:rPr lang="fr-FR" b="1" dirty="0"/>
              <a:t> </a:t>
            </a:r>
            <a:r>
              <a:rPr lang="fr-FR" b="1" dirty="0" err="1"/>
              <a:t>Lymphoma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008" y="2180496"/>
            <a:ext cx="11325799" cy="3982798"/>
          </a:xfrm>
        </p:spPr>
        <p:txBody>
          <a:bodyPr>
            <a:normAutofit/>
          </a:bodyPr>
          <a:lstStyle/>
          <a:p>
            <a:r>
              <a:rPr lang="en-US" dirty="0"/>
              <a:t>A 62-year-old man has experienced vague abdominal discomfort accompanied by bloating and diarrhea for the past 6 months. On physical examination, there is a </a:t>
            </a:r>
            <a:r>
              <a:rPr lang="en-US" dirty="0" err="1"/>
              <a:t>midabdominal</a:t>
            </a:r>
            <a:r>
              <a:rPr lang="en-US" dirty="0"/>
              <a:t> firm mass</a:t>
            </a:r>
            <a:r>
              <a:rPr lang="en-US" dirty="0" smtClean="0"/>
              <a:t>. </a:t>
            </a:r>
            <a:r>
              <a:rPr lang="en-US" dirty="0"/>
              <a:t>An abdominal CT scan shows </a:t>
            </a:r>
            <a:r>
              <a:rPr lang="en-US" dirty="0" smtClean="0"/>
              <a:t>mass </a:t>
            </a:r>
            <a:r>
              <a:rPr lang="en-US" dirty="0"/>
              <a:t>involving the wall of the distal </a:t>
            </a:r>
            <a:r>
              <a:rPr lang="en-US" dirty="0" smtClean="0"/>
              <a:t>ileum. </a:t>
            </a:r>
            <a:r>
              <a:rPr lang="en-US" dirty="0"/>
              <a:t>A laparotomy is </a:t>
            </a:r>
            <a:r>
              <a:rPr lang="en-US" dirty="0" smtClean="0"/>
              <a:t>performed</a:t>
            </a:r>
            <a:r>
              <a:rPr lang="en-US" dirty="0"/>
              <a:t>, and the mass is </a:t>
            </a:r>
            <a:r>
              <a:rPr lang="en-US" dirty="0" smtClean="0"/>
              <a:t>shown here. </a:t>
            </a:r>
            <a:r>
              <a:rPr lang="en-US" dirty="0"/>
              <a:t>The neoplastic cells mark with CD19+ and CD20+ and have the BCL6 gene rearrangement. Which of the following prognostic features is most applicable to this case?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Aggressive, can be cured by </a:t>
            </a:r>
            <a:r>
              <a:rPr lang="en-US" dirty="0" smtClean="0"/>
              <a:t>chemotherapy</a:t>
            </a:r>
          </a:p>
          <a:p>
            <a:r>
              <a:rPr lang="en-US" dirty="0" smtClean="0"/>
              <a:t>B </a:t>
            </a:r>
            <a:r>
              <a:rPr lang="en-US" dirty="0"/>
              <a:t>Aggressive, often transforms to acute leukemia </a:t>
            </a:r>
            <a:endParaRPr lang="en-US" dirty="0" smtClean="0"/>
          </a:p>
          <a:p>
            <a:r>
              <a:rPr lang="en-US" dirty="0" smtClean="0"/>
              <a:t>C </a:t>
            </a:r>
            <a:r>
              <a:rPr lang="en-US" dirty="0"/>
              <a:t>Indolent, can be cured by chemotherapy </a:t>
            </a:r>
            <a:endParaRPr lang="en-US" dirty="0" smtClean="0"/>
          </a:p>
          <a:p>
            <a:r>
              <a:rPr lang="en-US" dirty="0" smtClean="0"/>
              <a:t>D </a:t>
            </a:r>
            <a:r>
              <a:rPr lang="en-US" dirty="0"/>
              <a:t>Indolent, often undergoes spontaneous </a:t>
            </a:r>
            <a:r>
              <a:rPr lang="en-US" dirty="0" smtClean="0"/>
              <a:t>remission</a:t>
            </a:r>
          </a:p>
          <a:p>
            <a:r>
              <a:rPr lang="en-US" dirty="0" smtClean="0"/>
              <a:t>E Indolent</a:t>
            </a:r>
            <a:r>
              <a:rPr lang="en-US" dirty="0"/>
              <a:t>, survival of 7 to 9 years without treatment</a:t>
            </a:r>
          </a:p>
        </p:txBody>
      </p:sp>
      <p:pic>
        <p:nvPicPr>
          <p:cNvPr id="4" name="Picture 2" descr="Diffuse large B-cell lymphoma, light micrograph - Stock Image - C046/3101 -  Science Photo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754" y="3564651"/>
            <a:ext cx="3929538" cy="306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21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infiltration of epidermis &amp; upper dermis by neoplastic T cells with marked infolding of the nuclear membranes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</a:t>
            </a:r>
            <a:r>
              <a:rPr lang="en-US" sz="24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cerebriform</a:t>
            </a:r>
            <a:r>
              <a:rPr lang="en-US" sz="24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appearance.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400" dirty="0" smtClean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400" dirty="0" smtClean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855" t="16472" r="32768" b="20180"/>
          <a:stretch/>
        </p:blipFill>
        <p:spPr>
          <a:xfrm>
            <a:off x="6045805" y="3760875"/>
            <a:ext cx="3076408" cy="3097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1565" t="15806" r="32787" b="21150"/>
          <a:stretch/>
        </p:blipFill>
        <p:spPr>
          <a:xfrm>
            <a:off x="1722783" y="3563888"/>
            <a:ext cx="3313043" cy="32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Source Sans Pro"/>
                <a:ea typeface="Source Sans Pro"/>
                <a:cs typeface="Source Sans Pro"/>
              </a:rPr>
              <a:t>Immunophenotype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147" y="2366475"/>
            <a:ext cx="11029615" cy="3678303"/>
          </a:xfrm>
        </p:spPr>
        <p:txBody>
          <a:bodyPr>
            <a:norm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Tumor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cells are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CD4 +, CD8 </a:t>
            </a:r>
            <a:r>
              <a:rPr lang="en-US" sz="24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–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/>
              <a:t>Clonal rearrangement of the T cell </a:t>
            </a:r>
            <a:r>
              <a:rPr lang="en-US" sz="2400" dirty="0" smtClean="0"/>
              <a:t>receptor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400" dirty="0"/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/>
              <a:t> </a:t>
            </a:r>
            <a:endParaRPr lang="en-US" sz="2400" dirty="0" smtClean="0">
              <a:solidFill>
                <a:srgbClr val="7030A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400" dirty="0">
              <a:solidFill>
                <a:srgbClr val="7030A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400" dirty="0" smtClean="0">
              <a:solidFill>
                <a:srgbClr val="7030A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400" dirty="0">
              <a:solidFill>
                <a:srgbClr val="7030A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400" dirty="0" smtClean="0">
              <a:solidFill>
                <a:srgbClr val="7030A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400" dirty="0">
              <a:solidFill>
                <a:srgbClr val="7030A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470" t="14989" r="25144" b="20180"/>
          <a:stretch/>
        </p:blipFill>
        <p:spPr>
          <a:xfrm>
            <a:off x="3252061" y="2965452"/>
            <a:ext cx="5005952" cy="362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Any question?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9307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Diffuse Large B </a:t>
            </a:r>
            <a:r>
              <a:rPr lang="fr-FR" b="1" dirty="0" err="1"/>
              <a:t>Cell</a:t>
            </a:r>
            <a:r>
              <a:rPr lang="fr-FR" b="1" dirty="0"/>
              <a:t> </a:t>
            </a:r>
            <a:r>
              <a:rPr lang="fr-FR" b="1" dirty="0" err="1"/>
              <a:t>Lymphoma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Most </a:t>
            </a:r>
            <a:r>
              <a:rPr lang="en-US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common type of  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adult </a:t>
            </a:r>
            <a:r>
              <a:rPr lang="en-US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non-Hodgkin lymphoma </a:t>
            </a:r>
            <a:endParaRPr lang="en-US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Either de novo or transformation from other low grade tumors (follicular lymphoma).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Pathogenesis</a:t>
            </a:r>
            <a:r>
              <a:rPr lang="en-US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: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Mutations 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&amp; rearrangements of the 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</a:rPr>
              <a:t>BCL6</a:t>
            </a:r>
            <a:r>
              <a:rPr lang="en-US" dirty="0">
                <a:solidFill>
                  <a:srgbClr val="4156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</a:rPr>
              <a:t> 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gene 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increased levels of BCL6 protein, an important transcriptional regulator of gene expression in GC B-cells. </a:t>
            </a:r>
          </a:p>
        </p:txBody>
      </p:sp>
    </p:spTree>
    <p:extLst>
      <p:ext uri="{BB962C8B-B14F-4D97-AF65-F5344CB8AC3E}">
        <p14:creationId xmlns:p14="http://schemas.microsoft.com/office/powerpoint/2010/main" val="41269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Clinical</a:t>
            </a:r>
            <a:r>
              <a:rPr lang="fr-FR" b="1" dirty="0"/>
              <a:t> </a:t>
            </a:r>
            <a:r>
              <a:rPr lang="fr-FR" b="1" dirty="0" err="1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Median &gt; 60 years of age (but Can occur at any age)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Generalized lymphadenopathy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Often presents as single, rapidly growing nodal mass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30 - 40% are </a:t>
            </a:r>
            <a:r>
              <a:rPr lang="en-US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extranodal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(skin, GI, GU, CNS) at diagnosis; also liver, spleen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Bone marrow involvement in up to 27</a:t>
            </a:r>
            <a:r>
              <a:rPr lang="en-US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%.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An 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aggressive and rapidly fatal lymphoma if not treated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With intensive </a:t>
            </a:r>
            <a:r>
              <a:rPr lang="en-US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chemotherapy 60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% to 80% of patients achieve complete remission, </a:t>
            </a:r>
            <a:r>
              <a:rPr lang="en-US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and 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up to 50% can be cured.</a:t>
            </a:r>
          </a:p>
        </p:txBody>
      </p:sp>
    </p:spTree>
    <p:extLst>
      <p:ext uri="{BB962C8B-B14F-4D97-AF65-F5344CB8AC3E}">
        <p14:creationId xmlns:p14="http://schemas.microsoft.com/office/powerpoint/2010/main" val="243917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679" y="1107070"/>
            <a:ext cx="11029615" cy="3678303"/>
          </a:xfrm>
        </p:spPr>
        <p:txBody>
          <a:bodyPr>
            <a:normAutofit/>
          </a:bodyPr>
          <a:lstStyle/>
          <a:p>
            <a:pPr fontAlgn="base"/>
            <a:r>
              <a:rPr lang="en-US" sz="2000" dirty="0"/>
              <a:t>May represent transformation of existing low grade B cell lymphoma </a:t>
            </a:r>
            <a:r>
              <a:rPr lang="en-US" sz="2000" dirty="0" err="1" smtClean="0"/>
              <a:t>e.g</a:t>
            </a:r>
            <a:r>
              <a:rPr lang="en-US" sz="2000" dirty="0" smtClean="0"/>
              <a:t>: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000" dirty="0" smtClean="0"/>
              <a:t>follicular lymphoma.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000" dirty="0" smtClean="0"/>
              <a:t>marginal </a:t>
            </a:r>
            <a:r>
              <a:rPr lang="en-US" sz="2000" dirty="0"/>
              <a:t>zone </a:t>
            </a:r>
            <a:r>
              <a:rPr lang="en-US" sz="2000" dirty="0" smtClean="0"/>
              <a:t>lymphoma.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000" dirty="0" smtClean="0"/>
              <a:t>chronic </a:t>
            </a:r>
            <a:r>
              <a:rPr lang="en-US" sz="2000" dirty="0"/>
              <a:t>lymphocytic leukemia [CLL] / small lymphocytic lymphoma [</a:t>
            </a:r>
            <a:r>
              <a:rPr lang="en-US" sz="2000" dirty="0" smtClean="0"/>
              <a:t>SLL].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000" dirty="0" smtClean="0"/>
              <a:t>nodular </a:t>
            </a:r>
            <a:r>
              <a:rPr lang="en-US" sz="2000" dirty="0"/>
              <a:t>lymphocyte predominant Hodgkin lymphoma)</a:t>
            </a:r>
          </a:p>
        </p:txBody>
      </p:sp>
    </p:spTree>
    <p:extLst>
      <p:ext uri="{BB962C8B-B14F-4D97-AF65-F5344CB8AC3E}">
        <p14:creationId xmlns:p14="http://schemas.microsoft.com/office/powerpoint/2010/main" val="54200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Grossly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056" t="15263" r="21277" b="9194"/>
          <a:stretch/>
        </p:blipFill>
        <p:spPr>
          <a:xfrm>
            <a:off x="6096000" y="2500036"/>
            <a:ext cx="4784035" cy="3463442"/>
          </a:xfrm>
          <a:prstGeom prst="rect">
            <a:avLst/>
          </a:prstGeom>
        </p:spPr>
      </p:pic>
      <p:pic>
        <p:nvPicPr>
          <p:cNvPr id="1026" name="Picture 2" descr="Renal Path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2500036"/>
            <a:ext cx="48006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7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Diffuse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infiltration by </a:t>
            </a:r>
            <a:r>
              <a:rPr lang="en-US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large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neoplastic B cells (three to four times the size of resting lymphocytes) &amp; vary in appearance</a:t>
            </a:r>
            <a:r>
              <a:rPr lang="en-US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endParaRPr lang="en-US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endParaRPr lang="en-US" dirty="0" smtClean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endParaRPr lang="en-US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endParaRPr lang="en-US" dirty="0" smtClean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endParaRPr lang="en-US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endParaRPr lang="en-US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pic>
        <p:nvPicPr>
          <p:cNvPr id="1026" name="Picture 2" descr="Diffuse large B-cell lymphoma, light micrograph - Stock Image - C046/3101 -  Science Photo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70" y="3260156"/>
            <a:ext cx="3929538" cy="306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thology Outlines - Primary cutaneous diffuse large B cell lymphoma, leg  ty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137" y="3013205"/>
            <a:ext cx="3595437" cy="34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17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Immunophenotype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</a:rPr>
              <a:t>Immunophenotype: 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B-cell markers, </a:t>
            </a:r>
            <a:r>
              <a:rPr lang="en-US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BCL-6, CD10 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 some </a:t>
            </a:r>
            <a:r>
              <a:rPr lang="en-US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tumors.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dirty="0" smtClean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pic>
        <p:nvPicPr>
          <p:cNvPr id="2050" name="Picture 2" descr="Composite H&amp;E and immunohistochemical stains for CD20, BCL6, MUM-1,... |  Download Scientific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7" b="47197"/>
          <a:stretch/>
        </p:blipFill>
        <p:spPr bwMode="auto">
          <a:xfrm>
            <a:off x="7122694" y="3760372"/>
            <a:ext cx="2914315" cy="279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mposite H&amp;E and immunohistochemical stains for CD20, BCL6, MUM-1,... |  Download Scientific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5" r="32953" b="50074"/>
          <a:stretch/>
        </p:blipFill>
        <p:spPr bwMode="auto">
          <a:xfrm>
            <a:off x="1431757" y="3823902"/>
            <a:ext cx="3056022" cy="273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03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Burkitt</a:t>
            </a:r>
            <a:r>
              <a:rPr lang="en-US" b="1" dirty="0"/>
              <a:t> Lymphoma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A 12-year-old boy has had increasing abdominal </a:t>
            </a:r>
            <a:r>
              <a:rPr lang="en-US" dirty="0" smtClean="0"/>
              <a:t>distention </a:t>
            </a:r>
            <a:r>
              <a:rPr lang="en-US" dirty="0"/>
              <a:t>and pain for the past 3 days. Physical examination of his abdomen shows lower abdominal </a:t>
            </a:r>
            <a:r>
              <a:rPr lang="en-US" dirty="0" smtClean="0"/>
              <a:t>tenderness. </a:t>
            </a:r>
            <a:r>
              <a:rPr lang="en-US" dirty="0"/>
              <a:t>An abdominal CT scan shows a 7-cm mass involving the region of the ileocecal valve. Surgery is performed and the resected mass </a:t>
            </a:r>
            <a:r>
              <a:rPr lang="en-US" dirty="0" smtClean="0"/>
              <a:t>is shown here. </a:t>
            </a:r>
            <a:r>
              <a:rPr lang="en-US" dirty="0"/>
              <a:t>Cytogenetic analysis of the cells from the mass shows a t(8;14) karyotype. </a:t>
            </a:r>
            <a:r>
              <a:rPr lang="en-US" dirty="0" smtClean="0"/>
              <a:t>The </a:t>
            </a:r>
            <a:r>
              <a:rPr lang="en-US" dirty="0"/>
              <a:t>tumor shrinks dramatically after a course of chemotherapy. Which of the following is the most likely diagnosis?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Acute lymphoblastic leukemia/lymphoma </a:t>
            </a:r>
            <a:endParaRPr lang="en-US" dirty="0" smtClean="0"/>
          </a:p>
          <a:p>
            <a:r>
              <a:rPr lang="en-US" dirty="0" smtClean="0"/>
              <a:t>B </a:t>
            </a:r>
            <a:r>
              <a:rPr lang="en-US" dirty="0" err="1"/>
              <a:t>Burkitt</a:t>
            </a:r>
            <a:r>
              <a:rPr lang="en-US" dirty="0"/>
              <a:t> lymphoma </a:t>
            </a:r>
            <a:endParaRPr lang="en-US" dirty="0" smtClean="0"/>
          </a:p>
          <a:p>
            <a:r>
              <a:rPr lang="en-US" dirty="0" smtClean="0"/>
              <a:t>C </a:t>
            </a:r>
            <a:r>
              <a:rPr lang="en-US" dirty="0"/>
              <a:t>Diffuse large B-cell lymphoma </a:t>
            </a:r>
            <a:endParaRPr lang="en-US" dirty="0" smtClean="0"/>
          </a:p>
          <a:p>
            <a:r>
              <a:rPr lang="en-US" dirty="0" smtClean="0"/>
              <a:t>D </a:t>
            </a:r>
            <a:r>
              <a:rPr lang="en-US" dirty="0"/>
              <a:t>Follicular lymphoma </a:t>
            </a:r>
            <a:endParaRPr lang="en-US" dirty="0" smtClean="0"/>
          </a:p>
          <a:p>
            <a:r>
              <a:rPr lang="en-US" dirty="0" smtClean="0"/>
              <a:t>E </a:t>
            </a:r>
            <a:r>
              <a:rPr lang="en-US" dirty="0" err="1"/>
              <a:t>Plasmacytoma</a:t>
            </a:r>
            <a:endParaRPr lang="en-US" dirty="0"/>
          </a:p>
        </p:txBody>
      </p:sp>
      <p:pic>
        <p:nvPicPr>
          <p:cNvPr id="4" name="Picture 2" descr="Pathology Outlines - Burkitt lymph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792" y="3790852"/>
            <a:ext cx="3540125" cy="277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63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8A6304EBC11C4CB0CFE0F3798C5213" ma:contentTypeVersion="5" ma:contentTypeDescription="Create a new document." ma:contentTypeScope="" ma:versionID="40e86cd8c5769d91d59557312f24b477">
  <xsd:schema xmlns:xsd="http://www.w3.org/2001/XMLSchema" xmlns:xs="http://www.w3.org/2001/XMLSchema" xmlns:p="http://schemas.microsoft.com/office/2006/metadata/properties" xmlns:ns2="833bdabc-4c20-4266-84f3-9e3e536f14b8" targetNamespace="http://schemas.microsoft.com/office/2006/metadata/properties" ma:root="true" ma:fieldsID="7010a86a8e53576099cc655e608f8329" ns2:_="">
    <xsd:import namespace="833bdabc-4c20-4266-84f3-9e3e536f14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bdabc-4c20-4266-84f3-9e3e536f14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FAE271-8060-48A3-8384-B5C93C6A7D4D}"/>
</file>

<file path=customXml/itemProps2.xml><?xml version="1.0" encoding="utf-8"?>
<ds:datastoreItem xmlns:ds="http://schemas.openxmlformats.org/officeDocument/2006/customXml" ds:itemID="{216D2B1D-A8AF-4710-8C3D-F4DE54714A52}"/>
</file>

<file path=customXml/itemProps3.xml><?xml version="1.0" encoding="utf-8"?>
<ds:datastoreItem xmlns:ds="http://schemas.openxmlformats.org/officeDocument/2006/customXml" ds:itemID="{8EC9E56F-4600-4146-89C9-512686FC924E}"/>
</file>

<file path=docProps/app.xml><?xml version="1.0" encoding="utf-8"?>
<Properties xmlns="http://schemas.openxmlformats.org/officeDocument/2006/extended-properties" xmlns:vt="http://schemas.openxmlformats.org/officeDocument/2006/docPropsVTypes">
  <Template>tf00001223_wac</Template>
  <TotalTime>443</TotalTime>
  <Words>856</Words>
  <Application>Microsoft Office PowerPoint</Application>
  <PresentationFormat>Widescreen</PresentationFormat>
  <Paragraphs>106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Dosis</vt:lpstr>
      <vt:lpstr>Gill Sans MT</vt:lpstr>
      <vt:lpstr>Source Sans Pro</vt:lpstr>
      <vt:lpstr>Wingdings</vt:lpstr>
      <vt:lpstr>Wingdings 2</vt:lpstr>
      <vt:lpstr>Dividend</vt:lpstr>
      <vt:lpstr>LYMPHOMA II.</vt:lpstr>
      <vt:lpstr>Diffuse Large B Cell Lymphoma</vt:lpstr>
      <vt:lpstr>Diffuse Large B Cell Lymphoma</vt:lpstr>
      <vt:lpstr>Clinical features</vt:lpstr>
      <vt:lpstr>PowerPoint Presentation</vt:lpstr>
      <vt:lpstr>Grossly</vt:lpstr>
      <vt:lpstr>Morphology</vt:lpstr>
      <vt:lpstr>Immunophenotype</vt:lpstr>
      <vt:lpstr>Burkitt Lymphoma</vt:lpstr>
      <vt:lpstr>Burkitt Lymphoma</vt:lpstr>
      <vt:lpstr>Clinical features</vt:lpstr>
      <vt:lpstr>PowerPoint Presentation</vt:lpstr>
      <vt:lpstr>Grossly </vt:lpstr>
      <vt:lpstr>Morphology</vt:lpstr>
      <vt:lpstr>Immunophenotype</vt:lpstr>
      <vt:lpstr>T cell lymphoma.</vt:lpstr>
      <vt:lpstr>Epidemiology </vt:lpstr>
      <vt:lpstr>Sézary Syndrome:</vt:lpstr>
      <vt:lpstr> Mycosis Fungoides Usually manifests in three stages:</vt:lpstr>
      <vt:lpstr>morphology</vt:lpstr>
      <vt:lpstr>Immunophenotype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LYMPHOMA II.</dc:title>
  <dc:creator>Admin</dc:creator>
  <cp:lastModifiedBy>Admin</cp:lastModifiedBy>
  <cp:revision>19</cp:revision>
  <dcterms:created xsi:type="dcterms:W3CDTF">2022-04-11T19:13:06Z</dcterms:created>
  <dcterms:modified xsi:type="dcterms:W3CDTF">2023-04-16T21:49:45Z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0x0101005B8A6304EBC11C4CB0CFE0F3798C5213</vt:lpwstr>
  </property>
</Properties>
</file>