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notesSlides/notesSlide1.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9"/>
  </p:notesMasterIdLst>
  <p:sldIdLst>
    <p:sldId id="326" r:id="rId3"/>
    <p:sldId id="329" r:id="rId4"/>
    <p:sldId id="323" r:id="rId5"/>
    <p:sldId id="321" r:id="rId6"/>
    <p:sldId id="261" r:id="rId7"/>
    <p:sldId id="328" r:id="rId8"/>
    <p:sldId id="322" r:id="rId9"/>
    <p:sldId id="315" r:id="rId10"/>
    <p:sldId id="327" r:id="rId11"/>
    <p:sldId id="266" r:id="rId12"/>
    <p:sldId id="265" r:id="rId13"/>
    <p:sldId id="325" r:id="rId14"/>
    <p:sldId id="331" r:id="rId15"/>
    <p:sldId id="264" r:id="rId16"/>
    <p:sldId id="330" r:id="rId17"/>
    <p:sldId id="270"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6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customXml" Target="../customXml/item3.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customXml" Target="../customXml/item2.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customXml" Target="../customXml/item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6347AF-31E9-49DB-86E1-230EFDECF7A3}" type="datetimeFigureOut">
              <a:rPr lang="en-US" smtClean="0"/>
              <a:t>5/5/2021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6DEF0E-C823-4108-A35F-538612872446}" type="slidenum">
              <a:rPr lang="en-US" smtClean="0"/>
              <a:t>‹#›</a:t>
            </a:fld>
            <a:endParaRPr lang="en-US"/>
          </a:p>
        </p:txBody>
      </p:sp>
    </p:spTree>
    <p:extLst>
      <p:ext uri="{BB962C8B-B14F-4D97-AF65-F5344CB8AC3E}">
        <p14:creationId xmlns:p14="http://schemas.microsoft.com/office/powerpoint/2010/main" val="30945267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AABEA05-1AEF-479A-9145-4C37C3CE794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354580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9C7DB-6708-4ACA-898D-FA27282266E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48690CC-5710-4F5A-9F54-5073FBE4DBB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D818401-1FCB-44E6-A22B-A1F3FC592F03}"/>
              </a:ext>
            </a:extLst>
          </p:cNvPr>
          <p:cNvSpPr>
            <a:spLocks noGrp="1"/>
          </p:cNvSpPr>
          <p:nvPr>
            <p:ph type="dt" sz="half" idx="10"/>
          </p:nvPr>
        </p:nvSpPr>
        <p:spPr/>
        <p:txBody>
          <a:bodyPr/>
          <a:lstStyle/>
          <a:p>
            <a:fld id="{96859A62-C701-41D8-ACBB-DF86A7A9093E}" type="datetimeFigureOut">
              <a:rPr lang="en-US" smtClean="0"/>
              <a:t>5/5/2021</a:t>
            </a:fld>
            <a:endParaRPr lang="en-US"/>
          </a:p>
        </p:txBody>
      </p:sp>
      <p:sp>
        <p:nvSpPr>
          <p:cNvPr id="5" name="Footer Placeholder 4">
            <a:extLst>
              <a:ext uri="{FF2B5EF4-FFF2-40B4-BE49-F238E27FC236}">
                <a16:creationId xmlns:a16="http://schemas.microsoft.com/office/drawing/2014/main" id="{ACFC336D-EE3B-47EF-807C-1F89BFDB44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575D60-19F6-4160-8E3D-C1E848A39948}"/>
              </a:ext>
            </a:extLst>
          </p:cNvPr>
          <p:cNvSpPr>
            <a:spLocks noGrp="1"/>
          </p:cNvSpPr>
          <p:nvPr>
            <p:ph type="sldNum" sz="quarter" idx="12"/>
          </p:nvPr>
        </p:nvSpPr>
        <p:spPr/>
        <p:txBody>
          <a:bodyPr/>
          <a:lstStyle/>
          <a:p>
            <a:fld id="{BE7A7E90-73D9-4C1C-B9A1-A648122A9B3F}" type="slidenum">
              <a:rPr lang="en-US" smtClean="0"/>
              <a:t>‹#›</a:t>
            </a:fld>
            <a:endParaRPr lang="en-US"/>
          </a:p>
        </p:txBody>
      </p:sp>
    </p:spTree>
    <p:extLst>
      <p:ext uri="{BB962C8B-B14F-4D97-AF65-F5344CB8AC3E}">
        <p14:creationId xmlns:p14="http://schemas.microsoft.com/office/powerpoint/2010/main" val="24430229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765F6-5798-408D-87AA-52D761B5FEB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BD9525B-29A4-4FA0-B302-1CDFAA33BD9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B914C7-460C-4CCC-A564-4890F5F13804}"/>
              </a:ext>
            </a:extLst>
          </p:cNvPr>
          <p:cNvSpPr>
            <a:spLocks noGrp="1"/>
          </p:cNvSpPr>
          <p:nvPr>
            <p:ph type="dt" sz="half" idx="10"/>
          </p:nvPr>
        </p:nvSpPr>
        <p:spPr/>
        <p:txBody>
          <a:bodyPr/>
          <a:lstStyle/>
          <a:p>
            <a:fld id="{96859A62-C701-41D8-ACBB-DF86A7A9093E}" type="datetimeFigureOut">
              <a:rPr lang="en-US" smtClean="0"/>
              <a:t>5/5/2021</a:t>
            </a:fld>
            <a:endParaRPr lang="en-US"/>
          </a:p>
        </p:txBody>
      </p:sp>
      <p:sp>
        <p:nvSpPr>
          <p:cNvPr id="5" name="Footer Placeholder 4">
            <a:extLst>
              <a:ext uri="{FF2B5EF4-FFF2-40B4-BE49-F238E27FC236}">
                <a16:creationId xmlns:a16="http://schemas.microsoft.com/office/drawing/2014/main" id="{DF394396-58E0-473A-AB6C-95B34F7B2D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30E656-0F38-46B8-A5D8-136FC0A6A547}"/>
              </a:ext>
            </a:extLst>
          </p:cNvPr>
          <p:cNvSpPr>
            <a:spLocks noGrp="1"/>
          </p:cNvSpPr>
          <p:nvPr>
            <p:ph type="sldNum" sz="quarter" idx="12"/>
          </p:nvPr>
        </p:nvSpPr>
        <p:spPr/>
        <p:txBody>
          <a:bodyPr/>
          <a:lstStyle/>
          <a:p>
            <a:fld id="{BE7A7E90-73D9-4C1C-B9A1-A648122A9B3F}" type="slidenum">
              <a:rPr lang="en-US" smtClean="0"/>
              <a:t>‹#›</a:t>
            </a:fld>
            <a:endParaRPr lang="en-US"/>
          </a:p>
        </p:txBody>
      </p:sp>
    </p:spTree>
    <p:extLst>
      <p:ext uri="{BB962C8B-B14F-4D97-AF65-F5344CB8AC3E}">
        <p14:creationId xmlns:p14="http://schemas.microsoft.com/office/powerpoint/2010/main" val="23777006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81CA7AB-0698-4E8E-B053-BDFAB9D9D09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6FEDA0D-94AD-4566-AB07-A8B9C5A816B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6A8D1F-39F0-4C22-9924-D6D0ACAA4B70}"/>
              </a:ext>
            </a:extLst>
          </p:cNvPr>
          <p:cNvSpPr>
            <a:spLocks noGrp="1"/>
          </p:cNvSpPr>
          <p:nvPr>
            <p:ph type="dt" sz="half" idx="10"/>
          </p:nvPr>
        </p:nvSpPr>
        <p:spPr/>
        <p:txBody>
          <a:bodyPr/>
          <a:lstStyle/>
          <a:p>
            <a:fld id="{96859A62-C701-41D8-ACBB-DF86A7A9093E}" type="datetimeFigureOut">
              <a:rPr lang="en-US" smtClean="0"/>
              <a:t>5/5/2021</a:t>
            </a:fld>
            <a:endParaRPr lang="en-US"/>
          </a:p>
        </p:txBody>
      </p:sp>
      <p:sp>
        <p:nvSpPr>
          <p:cNvPr id="5" name="Footer Placeholder 4">
            <a:extLst>
              <a:ext uri="{FF2B5EF4-FFF2-40B4-BE49-F238E27FC236}">
                <a16:creationId xmlns:a16="http://schemas.microsoft.com/office/drawing/2014/main" id="{DDCA0CF5-EC89-4E1E-88F4-8E6DCC2432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839ADB-1F5F-471C-A524-8A713F2BF557}"/>
              </a:ext>
            </a:extLst>
          </p:cNvPr>
          <p:cNvSpPr>
            <a:spLocks noGrp="1"/>
          </p:cNvSpPr>
          <p:nvPr>
            <p:ph type="sldNum" sz="quarter" idx="12"/>
          </p:nvPr>
        </p:nvSpPr>
        <p:spPr/>
        <p:txBody>
          <a:bodyPr/>
          <a:lstStyle/>
          <a:p>
            <a:fld id="{BE7A7E90-73D9-4C1C-B9A1-A648122A9B3F}" type="slidenum">
              <a:rPr lang="en-US" smtClean="0"/>
              <a:t>‹#›</a:t>
            </a:fld>
            <a:endParaRPr lang="en-US"/>
          </a:p>
        </p:txBody>
      </p:sp>
    </p:spTree>
    <p:extLst>
      <p:ext uri="{BB962C8B-B14F-4D97-AF65-F5344CB8AC3E}">
        <p14:creationId xmlns:p14="http://schemas.microsoft.com/office/powerpoint/2010/main" val="8845959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02AC24A9-CCB6-4F8D-B8DB-C2F3692CFA5A}" type="datetimeFigureOut">
              <a:rPr lang="en-US" smtClean="0"/>
              <a:t>5/5/2021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2DC25EE-239B-4C5F-AAD1-255A7D5F1EE2}" type="slidenum">
              <a:rPr lang="en-US" smtClean="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46788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2AC24A9-CCB6-4F8D-B8DB-C2F3692CFA5A}" type="datetimeFigureOut">
              <a:rPr lang="en-US" smtClean="0"/>
              <a:t>5/5/2021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3929986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2AC24A9-CCB6-4F8D-B8DB-C2F3692CFA5A}" type="datetimeFigureOut">
              <a:rPr lang="en-US" smtClean="0"/>
              <a:t>5/5/2021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DC25EE-239B-4C5F-AAD1-255A7D5F1EE2}"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84422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2AC24A9-CCB6-4F8D-B8DB-C2F3692CFA5A}" type="datetimeFigureOut">
              <a:rPr lang="en-US" smtClean="0"/>
              <a:t>5/5/2021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4024511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2AC24A9-CCB6-4F8D-B8DB-C2F3692CFA5A}" type="datetimeFigureOut">
              <a:rPr lang="en-US" smtClean="0"/>
              <a:t>5/5/2021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3098160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2AC24A9-CCB6-4F8D-B8DB-C2F3692CFA5A}" type="datetimeFigureOut">
              <a:rPr lang="en-US" smtClean="0"/>
              <a:t>5/5/2021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8355526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AC24A9-CCB6-4F8D-B8DB-C2F3692CFA5A}" type="datetimeFigureOut">
              <a:rPr lang="en-US" smtClean="0"/>
              <a:t>5/5/2021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6319061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2AC24A9-CCB6-4F8D-B8DB-C2F3692CFA5A}" type="datetimeFigureOut">
              <a:rPr lang="en-US" smtClean="0"/>
              <a:t>5/5/2021</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8379060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B1334-B8DF-44A4-A207-49F1EFF5FB6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183B9EF-C2B8-4BEC-8650-74E8E8A8154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66C301-701F-45F7-B61C-658D2DAAC991}"/>
              </a:ext>
            </a:extLst>
          </p:cNvPr>
          <p:cNvSpPr>
            <a:spLocks noGrp="1"/>
          </p:cNvSpPr>
          <p:nvPr>
            <p:ph type="dt" sz="half" idx="10"/>
          </p:nvPr>
        </p:nvSpPr>
        <p:spPr/>
        <p:txBody>
          <a:bodyPr/>
          <a:lstStyle/>
          <a:p>
            <a:fld id="{96859A62-C701-41D8-ACBB-DF86A7A9093E}" type="datetimeFigureOut">
              <a:rPr lang="en-US" smtClean="0"/>
              <a:t>5/5/2021</a:t>
            </a:fld>
            <a:endParaRPr lang="en-US"/>
          </a:p>
        </p:txBody>
      </p:sp>
      <p:sp>
        <p:nvSpPr>
          <p:cNvPr id="5" name="Footer Placeholder 4">
            <a:extLst>
              <a:ext uri="{FF2B5EF4-FFF2-40B4-BE49-F238E27FC236}">
                <a16:creationId xmlns:a16="http://schemas.microsoft.com/office/drawing/2014/main" id="{DDFE2CFD-B6F4-4253-8DCD-93437AFD71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732BCA-6EB7-4566-A93B-3E374C8F0AA5}"/>
              </a:ext>
            </a:extLst>
          </p:cNvPr>
          <p:cNvSpPr>
            <a:spLocks noGrp="1"/>
          </p:cNvSpPr>
          <p:nvPr>
            <p:ph type="sldNum" sz="quarter" idx="12"/>
          </p:nvPr>
        </p:nvSpPr>
        <p:spPr/>
        <p:txBody>
          <a:bodyPr/>
          <a:lstStyle/>
          <a:p>
            <a:fld id="{BE7A7E90-73D9-4C1C-B9A1-A648122A9B3F}" type="slidenum">
              <a:rPr lang="en-US" smtClean="0"/>
              <a:t>‹#›</a:t>
            </a:fld>
            <a:endParaRPr lang="en-US"/>
          </a:p>
        </p:txBody>
      </p:sp>
    </p:spTree>
    <p:extLst>
      <p:ext uri="{BB962C8B-B14F-4D97-AF65-F5344CB8AC3E}">
        <p14:creationId xmlns:p14="http://schemas.microsoft.com/office/powerpoint/2010/main" val="18769768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2AC24A9-CCB6-4F8D-B8DB-C2F3692CFA5A}" type="datetimeFigureOut">
              <a:rPr lang="en-US" smtClean="0"/>
              <a:t>5/5/2021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DC25EE-239B-4C5F-AAD1-255A7D5F1EE2}"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54909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2AC24A9-CCB6-4F8D-B8DB-C2F3692CFA5A}" type="datetimeFigureOut">
              <a:rPr lang="en-US" smtClean="0"/>
              <a:t>5/5/2021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6882996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2AC24A9-CCB6-4F8D-B8DB-C2F3692CFA5A}" type="datetimeFigureOut">
              <a:rPr lang="en-US" smtClean="0"/>
              <a:t>5/5/2021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DC25EE-239B-4C5F-AAD1-255A7D5F1EE2}"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21118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9E3A2E-9C42-4C53-9C43-1F1F0D35F5B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D9D1A98-6F22-429E-A4AA-0EC24A65D58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4D0C1E3-F28B-4624-B736-AC3ACF1A69E5}"/>
              </a:ext>
            </a:extLst>
          </p:cNvPr>
          <p:cNvSpPr>
            <a:spLocks noGrp="1"/>
          </p:cNvSpPr>
          <p:nvPr>
            <p:ph type="dt" sz="half" idx="10"/>
          </p:nvPr>
        </p:nvSpPr>
        <p:spPr/>
        <p:txBody>
          <a:bodyPr/>
          <a:lstStyle/>
          <a:p>
            <a:fld id="{96859A62-C701-41D8-ACBB-DF86A7A9093E}" type="datetimeFigureOut">
              <a:rPr lang="en-US" smtClean="0"/>
              <a:t>5/5/2021</a:t>
            </a:fld>
            <a:endParaRPr lang="en-US"/>
          </a:p>
        </p:txBody>
      </p:sp>
      <p:sp>
        <p:nvSpPr>
          <p:cNvPr id="5" name="Footer Placeholder 4">
            <a:extLst>
              <a:ext uri="{FF2B5EF4-FFF2-40B4-BE49-F238E27FC236}">
                <a16:creationId xmlns:a16="http://schemas.microsoft.com/office/drawing/2014/main" id="{E441E151-75E0-4676-A080-A10889667F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0E282C-3899-478A-BE62-E759CDF93A6B}"/>
              </a:ext>
            </a:extLst>
          </p:cNvPr>
          <p:cNvSpPr>
            <a:spLocks noGrp="1"/>
          </p:cNvSpPr>
          <p:nvPr>
            <p:ph type="sldNum" sz="quarter" idx="12"/>
          </p:nvPr>
        </p:nvSpPr>
        <p:spPr/>
        <p:txBody>
          <a:bodyPr/>
          <a:lstStyle/>
          <a:p>
            <a:fld id="{BE7A7E90-73D9-4C1C-B9A1-A648122A9B3F}" type="slidenum">
              <a:rPr lang="en-US" smtClean="0"/>
              <a:t>‹#›</a:t>
            </a:fld>
            <a:endParaRPr lang="en-US"/>
          </a:p>
        </p:txBody>
      </p:sp>
    </p:spTree>
    <p:extLst>
      <p:ext uri="{BB962C8B-B14F-4D97-AF65-F5344CB8AC3E}">
        <p14:creationId xmlns:p14="http://schemas.microsoft.com/office/powerpoint/2010/main" val="35818674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206304-A68B-469A-B57C-CF42F1206DC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64A3D87-14CE-4E3A-AB15-00F72F1725A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12C216A-90D3-4F00-BA3B-197494416F8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C6857ED-0B38-43FD-AA7C-CDF3B696A962}"/>
              </a:ext>
            </a:extLst>
          </p:cNvPr>
          <p:cNvSpPr>
            <a:spLocks noGrp="1"/>
          </p:cNvSpPr>
          <p:nvPr>
            <p:ph type="dt" sz="half" idx="10"/>
          </p:nvPr>
        </p:nvSpPr>
        <p:spPr/>
        <p:txBody>
          <a:bodyPr/>
          <a:lstStyle/>
          <a:p>
            <a:fld id="{96859A62-C701-41D8-ACBB-DF86A7A9093E}" type="datetimeFigureOut">
              <a:rPr lang="en-US" smtClean="0"/>
              <a:t>5/5/2021</a:t>
            </a:fld>
            <a:endParaRPr lang="en-US"/>
          </a:p>
        </p:txBody>
      </p:sp>
      <p:sp>
        <p:nvSpPr>
          <p:cNvPr id="6" name="Footer Placeholder 5">
            <a:extLst>
              <a:ext uri="{FF2B5EF4-FFF2-40B4-BE49-F238E27FC236}">
                <a16:creationId xmlns:a16="http://schemas.microsoft.com/office/drawing/2014/main" id="{1CAB6BB7-9EAB-4F1B-8E85-2255192EB74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4264B05-D16A-49A9-8546-9DCDAB043273}"/>
              </a:ext>
            </a:extLst>
          </p:cNvPr>
          <p:cNvSpPr>
            <a:spLocks noGrp="1"/>
          </p:cNvSpPr>
          <p:nvPr>
            <p:ph type="sldNum" sz="quarter" idx="12"/>
          </p:nvPr>
        </p:nvSpPr>
        <p:spPr/>
        <p:txBody>
          <a:bodyPr/>
          <a:lstStyle/>
          <a:p>
            <a:fld id="{BE7A7E90-73D9-4C1C-B9A1-A648122A9B3F}" type="slidenum">
              <a:rPr lang="en-US" smtClean="0"/>
              <a:t>‹#›</a:t>
            </a:fld>
            <a:endParaRPr lang="en-US"/>
          </a:p>
        </p:txBody>
      </p:sp>
    </p:spTree>
    <p:extLst>
      <p:ext uri="{BB962C8B-B14F-4D97-AF65-F5344CB8AC3E}">
        <p14:creationId xmlns:p14="http://schemas.microsoft.com/office/powerpoint/2010/main" val="39536754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98117-4A8C-4D44-B9F6-5B92747C63D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49D6E1A-48A7-4FC6-AB7F-DECFE623A34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495018E-6335-4FB8-B723-D60C4A54931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CE39DBF-D782-4ADA-8409-2CA527F24D7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97E3399-688A-4063-A4D1-423E0792664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14F81C2-4AB4-40B7-A49B-5C964E0E76D1}"/>
              </a:ext>
            </a:extLst>
          </p:cNvPr>
          <p:cNvSpPr>
            <a:spLocks noGrp="1"/>
          </p:cNvSpPr>
          <p:nvPr>
            <p:ph type="dt" sz="half" idx="10"/>
          </p:nvPr>
        </p:nvSpPr>
        <p:spPr/>
        <p:txBody>
          <a:bodyPr/>
          <a:lstStyle/>
          <a:p>
            <a:fld id="{96859A62-C701-41D8-ACBB-DF86A7A9093E}" type="datetimeFigureOut">
              <a:rPr lang="en-US" smtClean="0"/>
              <a:t>5/5/2021</a:t>
            </a:fld>
            <a:endParaRPr lang="en-US"/>
          </a:p>
        </p:txBody>
      </p:sp>
      <p:sp>
        <p:nvSpPr>
          <p:cNvPr id="8" name="Footer Placeholder 7">
            <a:extLst>
              <a:ext uri="{FF2B5EF4-FFF2-40B4-BE49-F238E27FC236}">
                <a16:creationId xmlns:a16="http://schemas.microsoft.com/office/drawing/2014/main" id="{FD87BDDC-83D6-42C6-AFE2-244E7081772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0CED217-1B94-48AD-984D-53F849F1F757}"/>
              </a:ext>
            </a:extLst>
          </p:cNvPr>
          <p:cNvSpPr>
            <a:spLocks noGrp="1"/>
          </p:cNvSpPr>
          <p:nvPr>
            <p:ph type="sldNum" sz="quarter" idx="12"/>
          </p:nvPr>
        </p:nvSpPr>
        <p:spPr/>
        <p:txBody>
          <a:bodyPr/>
          <a:lstStyle/>
          <a:p>
            <a:fld id="{BE7A7E90-73D9-4C1C-B9A1-A648122A9B3F}" type="slidenum">
              <a:rPr lang="en-US" smtClean="0"/>
              <a:t>‹#›</a:t>
            </a:fld>
            <a:endParaRPr lang="en-US"/>
          </a:p>
        </p:txBody>
      </p:sp>
    </p:spTree>
    <p:extLst>
      <p:ext uri="{BB962C8B-B14F-4D97-AF65-F5344CB8AC3E}">
        <p14:creationId xmlns:p14="http://schemas.microsoft.com/office/powerpoint/2010/main" val="39783388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CA4AD0-CD38-48F2-B2FE-C143FFB4DD9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B4917B6-167E-4819-995B-73F9E1D616BD}"/>
              </a:ext>
            </a:extLst>
          </p:cNvPr>
          <p:cNvSpPr>
            <a:spLocks noGrp="1"/>
          </p:cNvSpPr>
          <p:nvPr>
            <p:ph type="dt" sz="half" idx="10"/>
          </p:nvPr>
        </p:nvSpPr>
        <p:spPr/>
        <p:txBody>
          <a:bodyPr/>
          <a:lstStyle/>
          <a:p>
            <a:fld id="{96859A62-C701-41D8-ACBB-DF86A7A9093E}" type="datetimeFigureOut">
              <a:rPr lang="en-US" smtClean="0"/>
              <a:t>5/5/2021</a:t>
            </a:fld>
            <a:endParaRPr lang="en-US"/>
          </a:p>
        </p:txBody>
      </p:sp>
      <p:sp>
        <p:nvSpPr>
          <p:cNvPr id="4" name="Footer Placeholder 3">
            <a:extLst>
              <a:ext uri="{FF2B5EF4-FFF2-40B4-BE49-F238E27FC236}">
                <a16:creationId xmlns:a16="http://schemas.microsoft.com/office/drawing/2014/main" id="{E4D4A6DC-1A54-477C-97C6-3DB0F079294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C979574-A511-4D9F-B8B5-AA883F2BE589}"/>
              </a:ext>
            </a:extLst>
          </p:cNvPr>
          <p:cNvSpPr>
            <a:spLocks noGrp="1"/>
          </p:cNvSpPr>
          <p:nvPr>
            <p:ph type="sldNum" sz="quarter" idx="12"/>
          </p:nvPr>
        </p:nvSpPr>
        <p:spPr/>
        <p:txBody>
          <a:bodyPr/>
          <a:lstStyle/>
          <a:p>
            <a:fld id="{BE7A7E90-73D9-4C1C-B9A1-A648122A9B3F}" type="slidenum">
              <a:rPr lang="en-US" smtClean="0"/>
              <a:t>‹#›</a:t>
            </a:fld>
            <a:endParaRPr lang="en-US"/>
          </a:p>
        </p:txBody>
      </p:sp>
    </p:spTree>
    <p:extLst>
      <p:ext uri="{BB962C8B-B14F-4D97-AF65-F5344CB8AC3E}">
        <p14:creationId xmlns:p14="http://schemas.microsoft.com/office/powerpoint/2010/main" val="16055573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F2657E0-16AD-403A-ABEB-1A525BC9DCA6}"/>
              </a:ext>
            </a:extLst>
          </p:cNvPr>
          <p:cNvSpPr>
            <a:spLocks noGrp="1"/>
          </p:cNvSpPr>
          <p:nvPr>
            <p:ph type="dt" sz="half" idx="10"/>
          </p:nvPr>
        </p:nvSpPr>
        <p:spPr/>
        <p:txBody>
          <a:bodyPr/>
          <a:lstStyle/>
          <a:p>
            <a:fld id="{96859A62-C701-41D8-ACBB-DF86A7A9093E}" type="datetimeFigureOut">
              <a:rPr lang="en-US" smtClean="0"/>
              <a:t>5/5/2021</a:t>
            </a:fld>
            <a:endParaRPr lang="en-US"/>
          </a:p>
        </p:txBody>
      </p:sp>
      <p:sp>
        <p:nvSpPr>
          <p:cNvPr id="3" name="Footer Placeholder 2">
            <a:extLst>
              <a:ext uri="{FF2B5EF4-FFF2-40B4-BE49-F238E27FC236}">
                <a16:creationId xmlns:a16="http://schemas.microsoft.com/office/drawing/2014/main" id="{7E9F520C-E458-4F26-A01B-E05EC6AAF3B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F3EBF63-567C-40E6-BD89-6625B6819E72}"/>
              </a:ext>
            </a:extLst>
          </p:cNvPr>
          <p:cNvSpPr>
            <a:spLocks noGrp="1"/>
          </p:cNvSpPr>
          <p:nvPr>
            <p:ph type="sldNum" sz="quarter" idx="12"/>
          </p:nvPr>
        </p:nvSpPr>
        <p:spPr/>
        <p:txBody>
          <a:bodyPr/>
          <a:lstStyle/>
          <a:p>
            <a:fld id="{BE7A7E90-73D9-4C1C-B9A1-A648122A9B3F}" type="slidenum">
              <a:rPr lang="en-US" smtClean="0"/>
              <a:t>‹#›</a:t>
            </a:fld>
            <a:endParaRPr lang="en-US"/>
          </a:p>
        </p:txBody>
      </p:sp>
    </p:spTree>
    <p:extLst>
      <p:ext uri="{BB962C8B-B14F-4D97-AF65-F5344CB8AC3E}">
        <p14:creationId xmlns:p14="http://schemas.microsoft.com/office/powerpoint/2010/main" val="17449804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B4BBCA-2793-4F31-9DD0-09EB98B9749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709C882-FFF3-4966-8B0D-C91739F52D0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7246B8A-0D8E-4F08-9223-A5D86C61EA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366930-04CA-4CB5-B1CB-658BFAF76C21}"/>
              </a:ext>
            </a:extLst>
          </p:cNvPr>
          <p:cNvSpPr>
            <a:spLocks noGrp="1"/>
          </p:cNvSpPr>
          <p:nvPr>
            <p:ph type="dt" sz="half" idx="10"/>
          </p:nvPr>
        </p:nvSpPr>
        <p:spPr/>
        <p:txBody>
          <a:bodyPr/>
          <a:lstStyle/>
          <a:p>
            <a:fld id="{96859A62-C701-41D8-ACBB-DF86A7A9093E}" type="datetimeFigureOut">
              <a:rPr lang="en-US" smtClean="0"/>
              <a:t>5/5/2021</a:t>
            </a:fld>
            <a:endParaRPr lang="en-US"/>
          </a:p>
        </p:txBody>
      </p:sp>
      <p:sp>
        <p:nvSpPr>
          <p:cNvPr id="6" name="Footer Placeholder 5">
            <a:extLst>
              <a:ext uri="{FF2B5EF4-FFF2-40B4-BE49-F238E27FC236}">
                <a16:creationId xmlns:a16="http://schemas.microsoft.com/office/drawing/2014/main" id="{DB3B2301-B1D4-4F1D-85F7-003C74D55B9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81580C7-7AEE-4637-BA5B-AB49568ED2DE}"/>
              </a:ext>
            </a:extLst>
          </p:cNvPr>
          <p:cNvSpPr>
            <a:spLocks noGrp="1"/>
          </p:cNvSpPr>
          <p:nvPr>
            <p:ph type="sldNum" sz="quarter" idx="12"/>
          </p:nvPr>
        </p:nvSpPr>
        <p:spPr/>
        <p:txBody>
          <a:bodyPr/>
          <a:lstStyle/>
          <a:p>
            <a:fld id="{BE7A7E90-73D9-4C1C-B9A1-A648122A9B3F}" type="slidenum">
              <a:rPr lang="en-US" smtClean="0"/>
              <a:t>‹#›</a:t>
            </a:fld>
            <a:endParaRPr lang="en-US"/>
          </a:p>
        </p:txBody>
      </p:sp>
    </p:spTree>
    <p:extLst>
      <p:ext uri="{BB962C8B-B14F-4D97-AF65-F5344CB8AC3E}">
        <p14:creationId xmlns:p14="http://schemas.microsoft.com/office/powerpoint/2010/main" val="28290014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8F59E3-3EA4-440C-B535-CA5B8B2C63A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66B33BC-6537-48D0-8A54-C5D3048F934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D230B19-019C-4A1C-B7BB-107DA8FEEB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96C5ED3-A0F4-4977-A449-E3AF2FF41779}"/>
              </a:ext>
            </a:extLst>
          </p:cNvPr>
          <p:cNvSpPr>
            <a:spLocks noGrp="1"/>
          </p:cNvSpPr>
          <p:nvPr>
            <p:ph type="dt" sz="half" idx="10"/>
          </p:nvPr>
        </p:nvSpPr>
        <p:spPr/>
        <p:txBody>
          <a:bodyPr/>
          <a:lstStyle/>
          <a:p>
            <a:fld id="{96859A62-C701-41D8-ACBB-DF86A7A9093E}" type="datetimeFigureOut">
              <a:rPr lang="en-US" smtClean="0"/>
              <a:t>5/5/2021</a:t>
            </a:fld>
            <a:endParaRPr lang="en-US"/>
          </a:p>
        </p:txBody>
      </p:sp>
      <p:sp>
        <p:nvSpPr>
          <p:cNvPr id="6" name="Footer Placeholder 5">
            <a:extLst>
              <a:ext uri="{FF2B5EF4-FFF2-40B4-BE49-F238E27FC236}">
                <a16:creationId xmlns:a16="http://schemas.microsoft.com/office/drawing/2014/main" id="{A035945D-BF73-42E1-BDA8-D3A712FFE66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BEACEE8-E350-4177-B244-272F2184A91E}"/>
              </a:ext>
            </a:extLst>
          </p:cNvPr>
          <p:cNvSpPr>
            <a:spLocks noGrp="1"/>
          </p:cNvSpPr>
          <p:nvPr>
            <p:ph type="sldNum" sz="quarter" idx="12"/>
          </p:nvPr>
        </p:nvSpPr>
        <p:spPr/>
        <p:txBody>
          <a:bodyPr/>
          <a:lstStyle/>
          <a:p>
            <a:fld id="{BE7A7E90-73D9-4C1C-B9A1-A648122A9B3F}" type="slidenum">
              <a:rPr lang="en-US" smtClean="0"/>
              <a:t>‹#›</a:t>
            </a:fld>
            <a:endParaRPr lang="en-US"/>
          </a:p>
        </p:txBody>
      </p:sp>
    </p:spTree>
    <p:extLst>
      <p:ext uri="{BB962C8B-B14F-4D97-AF65-F5344CB8AC3E}">
        <p14:creationId xmlns:p14="http://schemas.microsoft.com/office/powerpoint/2010/main" val="40166750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01611BE-FC21-4F7C-B042-2F3EBE4F304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2165038-7665-4661-9FC4-0B9C49F0558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6AF37CE-F470-4D4B-B5E6-3E2881CAA1F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859A62-C701-41D8-ACBB-DF86A7A9093E}" type="datetimeFigureOut">
              <a:rPr lang="en-US" smtClean="0"/>
              <a:t>5/5/2021</a:t>
            </a:fld>
            <a:endParaRPr lang="en-US"/>
          </a:p>
        </p:txBody>
      </p:sp>
      <p:sp>
        <p:nvSpPr>
          <p:cNvPr id="5" name="Footer Placeholder 4">
            <a:extLst>
              <a:ext uri="{FF2B5EF4-FFF2-40B4-BE49-F238E27FC236}">
                <a16:creationId xmlns:a16="http://schemas.microsoft.com/office/drawing/2014/main" id="{6A4EB241-F130-4AE1-BC36-424BAC683DC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F45ACEB-CF90-4B07-8237-ABEF440C723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7A7E90-73D9-4C1C-B9A1-A648122A9B3F}" type="slidenum">
              <a:rPr lang="en-US" smtClean="0"/>
              <a:t>‹#›</a:t>
            </a:fld>
            <a:endParaRPr lang="en-US"/>
          </a:p>
        </p:txBody>
      </p:sp>
    </p:spTree>
    <p:extLst>
      <p:ext uri="{BB962C8B-B14F-4D97-AF65-F5344CB8AC3E}">
        <p14:creationId xmlns:p14="http://schemas.microsoft.com/office/powerpoint/2010/main" val="30587974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02AC24A9-CCB6-4F8D-B8DB-C2F3692CFA5A}" type="datetimeFigureOut">
              <a:rPr lang="en-US" smtClean="0"/>
              <a:t>5/5/2021</a:t>
            </a:fld>
            <a:endParaRPr lang="en-US"/>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B2DC25EE-239B-4C5F-AAD1-255A7D5F1EE2}" type="slidenum">
              <a:rPr lang="en-US" smtClean="0"/>
              <a:t>‹#›</a:t>
            </a:fld>
            <a:endParaRPr lang="en-US"/>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24268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7">
            <a:extLst>
              <a:ext uri="{FF2B5EF4-FFF2-40B4-BE49-F238E27FC236}">
                <a16:creationId xmlns:a16="http://schemas.microsoft.com/office/drawing/2014/main" id="{88294908-8B00-4F58-BBBA-20F71A40A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9">
            <a:extLst>
              <a:ext uri="{FF2B5EF4-FFF2-40B4-BE49-F238E27FC236}">
                <a16:creationId xmlns:a16="http://schemas.microsoft.com/office/drawing/2014/main" id="{4364C879-1404-4203-8E9D-CC5DE0A621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2782" y="-1386168"/>
            <a:ext cx="2424873" cy="3611191"/>
          </a:xfrm>
          <a:custGeom>
            <a:avLst/>
            <a:gdLst>
              <a:gd name="connsiteX0" fmla="*/ 0 w 2424873"/>
              <a:gd name="connsiteY0" fmla="*/ 2424874 h 3611191"/>
              <a:gd name="connsiteX1" fmla="*/ 2424873 w 2424873"/>
              <a:gd name="connsiteY1" fmla="*/ 0 h 3611191"/>
              <a:gd name="connsiteX2" fmla="*/ 2424873 w 2424873"/>
              <a:gd name="connsiteY2" fmla="*/ 3611191 h 3611191"/>
              <a:gd name="connsiteX3" fmla="*/ 1186317 w 2424873"/>
              <a:gd name="connsiteY3" fmla="*/ 3611191 h 3611191"/>
            </a:gdLst>
            <a:ahLst/>
            <a:cxnLst>
              <a:cxn ang="0">
                <a:pos x="connsiteX0" y="connsiteY0"/>
              </a:cxn>
              <a:cxn ang="0">
                <a:pos x="connsiteX1" y="connsiteY1"/>
              </a:cxn>
              <a:cxn ang="0">
                <a:pos x="connsiteX2" y="connsiteY2"/>
              </a:cxn>
              <a:cxn ang="0">
                <a:pos x="connsiteX3" y="connsiteY3"/>
              </a:cxn>
            </a:cxnLst>
            <a:rect l="l" t="t" r="r" b="b"/>
            <a:pathLst>
              <a:path w="2424873" h="3611191">
                <a:moveTo>
                  <a:pt x="0" y="2424874"/>
                </a:moveTo>
                <a:lnTo>
                  <a:pt x="2424873" y="0"/>
                </a:lnTo>
                <a:lnTo>
                  <a:pt x="2424873" y="3611191"/>
                </a:lnTo>
                <a:lnTo>
                  <a:pt x="1186317" y="361119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1">
            <a:extLst>
              <a:ext uri="{FF2B5EF4-FFF2-40B4-BE49-F238E27FC236}">
                <a16:creationId xmlns:a16="http://schemas.microsoft.com/office/drawing/2014/main" id="{84617302-4B0D-4351-A6BB-6F0930D94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571000" y="-338582"/>
            <a:ext cx="1635955" cy="1635955"/>
          </a:xfrm>
          <a:custGeom>
            <a:avLst/>
            <a:gdLst>
              <a:gd name="connsiteX0" fmla="*/ 0 w 1635955"/>
              <a:gd name="connsiteY0" fmla="*/ 957987 h 1635955"/>
              <a:gd name="connsiteX1" fmla="*/ 957987 w 1635955"/>
              <a:gd name="connsiteY1" fmla="*/ 0 h 1635955"/>
              <a:gd name="connsiteX2" fmla="*/ 1635955 w 1635955"/>
              <a:gd name="connsiteY2" fmla="*/ 0 h 1635955"/>
              <a:gd name="connsiteX3" fmla="*/ 1635955 w 1635955"/>
              <a:gd name="connsiteY3" fmla="*/ 1635955 h 1635955"/>
              <a:gd name="connsiteX4" fmla="*/ 0 w 1635955"/>
              <a:gd name="connsiteY4" fmla="*/ 1635955 h 1635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955" h="1635955">
                <a:moveTo>
                  <a:pt x="0" y="957987"/>
                </a:moveTo>
                <a:lnTo>
                  <a:pt x="957987" y="0"/>
                </a:lnTo>
                <a:lnTo>
                  <a:pt x="1635955" y="0"/>
                </a:lnTo>
                <a:lnTo>
                  <a:pt x="1635955" y="1635955"/>
                </a:lnTo>
                <a:lnTo>
                  <a:pt x="0" y="1635955"/>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DA2C7802-C2E0-4218-8F89-8DD7CCD2CD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7985" y="-6588"/>
            <a:ext cx="4059393" cy="2548110"/>
          </a:xfrm>
          <a:custGeom>
            <a:avLst/>
            <a:gdLst>
              <a:gd name="connsiteX0" fmla="*/ 0 w 4059393"/>
              <a:gd name="connsiteY0" fmla="*/ 1511282 h 2548110"/>
              <a:gd name="connsiteX1" fmla="*/ 1511282 w 4059393"/>
              <a:gd name="connsiteY1" fmla="*/ 0 h 2548110"/>
              <a:gd name="connsiteX2" fmla="*/ 4059393 w 4059393"/>
              <a:gd name="connsiteY2" fmla="*/ 2548110 h 2548110"/>
              <a:gd name="connsiteX3" fmla="*/ 0 w 4059393"/>
              <a:gd name="connsiteY3" fmla="*/ 2548110 h 2548110"/>
            </a:gdLst>
            <a:ahLst/>
            <a:cxnLst>
              <a:cxn ang="0">
                <a:pos x="connsiteX0" y="connsiteY0"/>
              </a:cxn>
              <a:cxn ang="0">
                <a:pos x="connsiteX1" y="connsiteY1"/>
              </a:cxn>
              <a:cxn ang="0">
                <a:pos x="connsiteX2" y="connsiteY2"/>
              </a:cxn>
              <a:cxn ang="0">
                <a:pos x="connsiteX3" y="connsiteY3"/>
              </a:cxn>
            </a:cxnLst>
            <a:rect l="l" t="t" r="r" b="b"/>
            <a:pathLst>
              <a:path w="4059393" h="2548110">
                <a:moveTo>
                  <a:pt x="0" y="1511282"/>
                </a:moveTo>
                <a:lnTo>
                  <a:pt x="1511282" y="0"/>
                </a:lnTo>
                <a:lnTo>
                  <a:pt x="4059393" y="2548110"/>
                </a:lnTo>
                <a:lnTo>
                  <a:pt x="0" y="2548110"/>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A6D7111A-21E5-4EE9-8A78-10E5530F01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262924" y="1465780"/>
            <a:ext cx="1185708" cy="118570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A3969E80-A77B-49FC-9122-D89AFD5EE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9557" y="5198743"/>
            <a:ext cx="2444907" cy="2366116"/>
          </a:xfrm>
          <a:custGeom>
            <a:avLst/>
            <a:gdLst>
              <a:gd name="connsiteX0" fmla="*/ 0 w 2203753"/>
              <a:gd name="connsiteY0" fmla="*/ 0 h 2132734"/>
              <a:gd name="connsiteX1" fmla="*/ 2203753 w 2203753"/>
              <a:gd name="connsiteY1" fmla="*/ 0 h 2132734"/>
              <a:gd name="connsiteX2" fmla="*/ 2203753 w 2203753"/>
              <a:gd name="connsiteY2" fmla="*/ 576461 h 2132734"/>
              <a:gd name="connsiteX3" fmla="*/ 647480 w 2203753"/>
              <a:gd name="connsiteY3" fmla="*/ 2132734 h 2132734"/>
              <a:gd name="connsiteX4" fmla="*/ 0 w 2203753"/>
              <a:gd name="connsiteY4" fmla="*/ 1485255 h 2132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3753" h="2132734">
                <a:moveTo>
                  <a:pt x="0" y="0"/>
                </a:moveTo>
                <a:lnTo>
                  <a:pt x="2203753" y="0"/>
                </a:lnTo>
                <a:lnTo>
                  <a:pt x="2203753" y="576461"/>
                </a:lnTo>
                <a:lnTo>
                  <a:pt x="647480" y="2132734"/>
                </a:lnTo>
                <a:lnTo>
                  <a:pt x="0" y="1485255"/>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Rectangle 19">
            <a:extLst>
              <a:ext uri="{FF2B5EF4-FFF2-40B4-BE49-F238E27FC236}">
                <a16:creationId xmlns:a16="http://schemas.microsoft.com/office/drawing/2014/main" id="{1849CA57-76BD-4CF2-80BA-D7A46A01B7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769787" y="5439893"/>
            <a:ext cx="928467" cy="928467"/>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ffectLst>
                <a:outerShdw blurRad="38100" dist="38100" dir="2700000" algn="tl">
                  <a:srgbClr val="000000">
                    <a:alpha val="43137"/>
                  </a:srgbClr>
                </a:outerShdw>
              </a:effectLst>
            </a:endParaRPr>
          </a:p>
        </p:txBody>
      </p:sp>
      <p:sp>
        <p:nvSpPr>
          <p:cNvPr id="22" name="Freeform: Shape 21">
            <a:extLst>
              <a:ext uri="{FF2B5EF4-FFF2-40B4-BE49-F238E27FC236}">
                <a16:creationId xmlns:a16="http://schemas.microsoft.com/office/drawing/2014/main" id="{35E9085E-E730-4768-83D4-6CB7E98971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401311" y="734311"/>
            <a:ext cx="5389379" cy="5389379"/>
          </a:xfrm>
          <a:custGeom>
            <a:avLst/>
            <a:gdLst>
              <a:gd name="connsiteX0" fmla="*/ 0 w 5389379"/>
              <a:gd name="connsiteY0" fmla="*/ 540040 h 5389379"/>
              <a:gd name="connsiteX1" fmla="*/ 540040 w 5389379"/>
              <a:gd name="connsiteY1" fmla="*/ 0 h 5389379"/>
              <a:gd name="connsiteX2" fmla="*/ 5389379 w 5389379"/>
              <a:gd name="connsiteY2" fmla="*/ 0 h 5389379"/>
              <a:gd name="connsiteX3" fmla="*/ 5389379 w 5389379"/>
              <a:gd name="connsiteY3" fmla="*/ 4838655 h 5389379"/>
              <a:gd name="connsiteX4" fmla="*/ 4838655 w 5389379"/>
              <a:gd name="connsiteY4" fmla="*/ 5389379 h 5389379"/>
              <a:gd name="connsiteX5" fmla="*/ 0 w 5389379"/>
              <a:gd name="connsiteY5" fmla="*/ 5389379 h 538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9379" h="5389379">
                <a:moveTo>
                  <a:pt x="0" y="540040"/>
                </a:moveTo>
                <a:lnTo>
                  <a:pt x="540040" y="0"/>
                </a:lnTo>
                <a:lnTo>
                  <a:pt x="5389379" y="0"/>
                </a:lnTo>
                <a:lnTo>
                  <a:pt x="5389379" y="4838655"/>
                </a:lnTo>
                <a:lnTo>
                  <a:pt x="4838655" y="5389379"/>
                </a:lnTo>
                <a:lnTo>
                  <a:pt x="0" y="5389379"/>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973272FE-A474-4CAE-8CA2-BCC8B476C3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00283" y="33283"/>
            <a:ext cx="6791435" cy="6791435"/>
          </a:xfrm>
          <a:custGeom>
            <a:avLst/>
            <a:gdLst>
              <a:gd name="connsiteX0" fmla="*/ 1860938 w 6791435"/>
              <a:gd name="connsiteY0" fmla="*/ 81158 h 6791435"/>
              <a:gd name="connsiteX1" fmla="*/ 1942096 w 6791435"/>
              <a:gd name="connsiteY1" fmla="*/ 0 h 6791435"/>
              <a:gd name="connsiteX2" fmla="*/ 6791435 w 6791435"/>
              <a:gd name="connsiteY2" fmla="*/ 0 h 6791435"/>
              <a:gd name="connsiteX3" fmla="*/ 6791435 w 6791435"/>
              <a:gd name="connsiteY3" fmla="*/ 4838655 h 6791435"/>
              <a:gd name="connsiteX4" fmla="*/ 6710277 w 6791435"/>
              <a:gd name="connsiteY4" fmla="*/ 4919813 h 6791435"/>
              <a:gd name="connsiteX5" fmla="*/ 6710277 w 6791435"/>
              <a:gd name="connsiteY5" fmla="*/ 81158 h 6791435"/>
              <a:gd name="connsiteX6" fmla="*/ 0 w 6791435"/>
              <a:gd name="connsiteY6" fmla="*/ 1942096 h 6791435"/>
              <a:gd name="connsiteX7" fmla="*/ 81158 w 6791435"/>
              <a:gd name="connsiteY7" fmla="*/ 1860938 h 6791435"/>
              <a:gd name="connsiteX8" fmla="*/ 81158 w 6791435"/>
              <a:gd name="connsiteY8" fmla="*/ 6710277 h 6791435"/>
              <a:gd name="connsiteX9" fmla="*/ 4919813 w 6791435"/>
              <a:gd name="connsiteY9" fmla="*/ 6710277 h 6791435"/>
              <a:gd name="connsiteX10" fmla="*/ 4838655 w 6791435"/>
              <a:gd name="connsiteY10" fmla="*/ 6791435 h 6791435"/>
              <a:gd name="connsiteX11" fmla="*/ 0 w 6791435"/>
              <a:gd name="connsiteY11" fmla="*/ 6791435 h 679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91435" h="6791435">
                <a:moveTo>
                  <a:pt x="1860938" y="81158"/>
                </a:moveTo>
                <a:lnTo>
                  <a:pt x="1942096" y="0"/>
                </a:lnTo>
                <a:lnTo>
                  <a:pt x="6791435" y="0"/>
                </a:lnTo>
                <a:lnTo>
                  <a:pt x="6791435" y="4838655"/>
                </a:lnTo>
                <a:lnTo>
                  <a:pt x="6710277" y="4919813"/>
                </a:lnTo>
                <a:lnTo>
                  <a:pt x="6710277" y="81158"/>
                </a:lnTo>
                <a:close/>
                <a:moveTo>
                  <a:pt x="0" y="1942096"/>
                </a:moveTo>
                <a:lnTo>
                  <a:pt x="81158" y="1860938"/>
                </a:lnTo>
                <a:lnTo>
                  <a:pt x="81158" y="6710277"/>
                </a:lnTo>
                <a:lnTo>
                  <a:pt x="4919813" y="6710277"/>
                </a:lnTo>
                <a:lnTo>
                  <a:pt x="4838655" y="6791435"/>
                </a:lnTo>
                <a:lnTo>
                  <a:pt x="0" y="6791435"/>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3" name="Subtitle 2">
            <a:extLst>
              <a:ext uri="{FF2B5EF4-FFF2-40B4-BE49-F238E27FC236}">
                <a16:creationId xmlns:a16="http://schemas.microsoft.com/office/drawing/2014/main" id="{834EC040-B6E3-484E-BB57-08A56E767546}"/>
              </a:ext>
            </a:extLst>
          </p:cNvPr>
          <p:cNvSpPr>
            <a:spLocks noGrp="1"/>
          </p:cNvSpPr>
          <p:nvPr>
            <p:ph type="subTitle" idx="1"/>
          </p:nvPr>
        </p:nvSpPr>
        <p:spPr>
          <a:xfrm>
            <a:off x="4439633" y="4518923"/>
            <a:ext cx="3312734" cy="1141851"/>
          </a:xfrm>
          <a:noFill/>
        </p:spPr>
        <p:txBody>
          <a:bodyPr>
            <a:normAutofit/>
          </a:bodyPr>
          <a:lstStyle/>
          <a:p>
            <a:r>
              <a:rPr lang="en-US" sz="2000">
                <a:solidFill>
                  <a:srgbClr val="080808"/>
                </a:solidFill>
              </a:rPr>
              <a:t>DR. Arwa Rawashdeh </a:t>
            </a:r>
          </a:p>
        </p:txBody>
      </p:sp>
      <p:sp>
        <p:nvSpPr>
          <p:cNvPr id="2" name="Title 1">
            <a:extLst>
              <a:ext uri="{FF2B5EF4-FFF2-40B4-BE49-F238E27FC236}">
                <a16:creationId xmlns:a16="http://schemas.microsoft.com/office/drawing/2014/main" id="{87CBEB6D-900B-4CAF-9313-CF5336B00EB0}"/>
              </a:ext>
            </a:extLst>
          </p:cNvPr>
          <p:cNvSpPr>
            <a:spLocks noGrp="1"/>
          </p:cNvSpPr>
          <p:nvPr>
            <p:ph type="ctrTitle"/>
          </p:nvPr>
        </p:nvSpPr>
        <p:spPr>
          <a:xfrm>
            <a:off x="3204642" y="2353641"/>
            <a:ext cx="5782716" cy="2150719"/>
          </a:xfrm>
          <a:noFill/>
        </p:spPr>
        <p:txBody>
          <a:bodyPr anchor="ctr">
            <a:normAutofit/>
          </a:bodyPr>
          <a:lstStyle/>
          <a:p>
            <a:r>
              <a:rPr lang="en-US" sz="3600" dirty="0">
                <a:solidFill>
                  <a:srgbClr val="080808"/>
                </a:solidFill>
              </a:rPr>
              <a:t>Cardiac output and perfusion blood pressure </a:t>
            </a:r>
          </a:p>
        </p:txBody>
      </p:sp>
      <p:sp>
        <p:nvSpPr>
          <p:cNvPr id="26" name="Freeform: Shape 25">
            <a:extLst>
              <a:ext uri="{FF2B5EF4-FFF2-40B4-BE49-F238E27FC236}">
                <a16:creationId xmlns:a16="http://schemas.microsoft.com/office/drawing/2014/main" id="{E07981EA-05A6-437C-88D7-B377B92B03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9823" y="5457591"/>
            <a:ext cx="2231794" cy="2568811"/>
          </a:xfrm>
          <a:custGeom>
            <a:avLst/>
            <a:gdLst>
              <a:gd name="connsiteX0" fmla="*/ 0 w 2940086"/>
              <a:gd name="connsiteY0" fmla="*/ 0 h 3384061"/>
              <a:gd name="connsiteX1" fmla="*/ 2496112 w 2940086"/>
              <a:gd name="connsiteY1" fmla="*/ 0 h 3384061"/>
              <a:gd name="connsiteX2" fmla="*/ 2940086 w 2940086"/>
              <a:gd name="connsiteY2" fmla="*/ 443975 h 3384061"/>
              <a:gd name="connsiteX3" fmla="*/ 0 w 2940086"/>
              <a:gd name="connsiteY3" fmla="*/ 3384061 h 3384061"/>
            </a:gdLst>
            <a:ahLst/>
            <a:cxnLst>
              <a:cxn ang="0">
                <a:pos x="connsiteX0" y="connsiteY0"/>
              </a:cxn>
              <a:cxn ang="0">
                <a:pos x="connsiteX1" y="connsiteY1"/>
              </a:cxn>
              <a:cxn ang="0">
                <a:pos x="connsiteX2" y="connsiteY2"/>
              </a:cxn>
              <a:cxn ang="0">
                <a:pos x="connsiteX3" y="connsiteY3"/>
              </a:cxn>
            </a:cxnLst>
            <a:rect l="l" t="t" r="r" b="b"/>
            <a:pathLst>
              <a:path w="2940086" h="3384061">
                <a:moveTo>
                  <a:pt x="0" y="0"/>
                </a:moveTo>
                <a:lnTo>
                  <a:pt x="2496112" y="0"/>
                </a:lnTo>
                <a:lnTo>
                  <a:pt x="2940086" y="443975"/>
                </a:lnTo>
                <a:lnTo>
                  <a:pt x="0" y="338406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Rectangle 27">
            <a:extLst>
              <a:ext uri="{FF2B5EF4-FFF2-40B4-BE49-F238E27FC236}">
                <a16:creationId xmlns:a16="http://schemas.microsoft.com/office/drawing/2014/main" id="{15E3C750-986E-4769-B1AE-49289FBEE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720059" y="5243545"/>
            <a:ext cx="959985" cy="959985"/>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5848548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2032B1E8-BC40-4380-97A6-14C0320AE1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82BEABD9-E1ED-49C7-8734-5494C88E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4782312"/>
            <a:ext cx="11548872" cy="1755648"/>
          </a:xfrm>
          <a:prstGeom prst="rect">
            <a:avLst/>
          </a:prstGeom>
          <a:solidFill>
            <a:schemeClr val="tx1">
              <a:alpha val="93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146" name="Picture 2">
            <a:extLst>
              <a:ext uri="{FF2B5EF4-FFF2-40B4-BE49-F238E27FC236}">
                <a16:creationId xmlns:a16="http://schemas.microsoft.com/office/drawing/2014/main" id="{DB005DEC-C349-4AC5-B5CD-72CF4DC5A2D4}"/>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33985" y="453508"/>
            <a:ext cx="5212080" cy="39155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Picture 2">
            <a:extLst>
              <a:ext uri="{FF2B5EF4-FFF2-40B4-BE49-F238E27FC236}">
                <a16:creationId xmlns:a16="http://schemas.microsoft.com/office/drawing/2014/main" id="{639EC886-AA4D-437C-89C3-0F0601606B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5813" b="30731"/>
          <a:stretch>
            <a:fillRect/>
          </a:stretch>
        </p:blipFill>
        <p:spPr bwMode="auto">
          <a:xfrm>
            <a:off x="6345935" y="1560520"/>
            <a:ext cx="5212080" cy="170155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7" name="Straight Connector 76">
            <a:extLst>
              <a:ext uri="{FF2B5EF4-FFF2-40B4-BE49-F238E27FC236}">
                <a16:creationId xmlns:a16="http://schemas.microsoft.com/office/drawing/2014/main" id="{17341211-05E5-4FDD-98B1-F551CD0EAE1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4059936" y="5239512"/>
            <a:ext cx="0" cy="914400"/>
          </a:xfrm>
          <a:prstGeom prst="line">
            <a:avLst/>
          </a:prstGeom>
          <a:ln w="19050">
            <a:solidFill>
              <a:schemeClr val="bg1">
                <a:alpha val="70000"/>
              </a:schemeClr>
            </a:solidFill>
          </a:ln>
        </p:spPr>
        <p:style>
          <a:lnRef idx="1">
            <a:schemeClr val="accent1"/>
          </a:lnRef>
          <a:fillRef idx="0">
            <a:schemeClr val="accent1"/>
          </a:fillRef>
          <a:effectRef idx="0">
            <a:schemeClr val="accent1"/>
          </a:effectRef>
          <a:fontRef idx="minor">
            <a:schemeClr val="tx1"/>
          </a:fontRef>
        </p:style>
      </p:cxnSp>
      <p:sp>
        <p:nvSpPr>
          <p:cNvPr id="6148" name="Rectangle 3">
            <a:extLst>
              <a:ext uri="{FF2B5EF4-FFF2-40B4-BE49-F238E27FC236}">
                <a16:creationId xmlns:a16="http://schemas.microsoft.com/office/drawing/2014/main" id="{205DCEC3-A338-4A18-A6E9-8B2BBADBB189}"/>
              </a:ext>
            </a:extLst>
          </p:cNvPr>
          <p:cNvSpPr>
            <a:spLocks noChangeArrowheads="1"/>
          </p:cNvSpPr>
          <p:nvPr/>
        </p:nvSpPr>
        <p:spPr bwMode="auto">
          <a:xfrm>
            <a:off x="4379976" y="5010912"/>
            <a:ext cx="6976872" cy="134416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marL="176213" indent="-176213"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indent="-228600" eaLnBrk="1" hangingPunct="1">
              <a:lnSpc>
                <a:spcPct val="90000"/>
              </a:lnSpc>
              <a:spcBef>
                <a:spcPct val="50000"/>
              </a:spcBef>
              <a:buFont typeface="Arial" panose="020B0604020202020204" pitchFamily="34" charset="0"/>
              <a:buChar char="•"/>
            </a:pPr>
            <a:r>
              <a:rPr lang="en-US" altLang="en-US" sz="1700">
                <a:solidFill>
                  <a:schemeClr val="bg1"/>
                </a:solidFill>
                <a:latin typeface="+mn-lt"/>
                <a:cs typeface="+mn-cs"/>
              </a:rPr>
              <a:t>Blood flows down a pressure gradient</a:t>
            </a:r>
          </a:p>
          <a:p>
            <a:pPr indent="-228600" eaLnBrk="1" hangingPunct="1">
              <a:lnSpc>
                <a:spcPct val="90000"/>
              </a:lnSpc>
              <a:spcBef>
                <a:spcPct val="50000"/>
              </a:spcBef>
              <a:buFont typeface="Arial" panose="020B0604020202020204" pitchFamily="34" charset="0"/>
              <a:buChar char="•"/>
            </a:pPr>
            <a:r>
              <a:rPr lang="en-US" altLang="en-US" sz="1700">
                <a:solidFill>
                  <a:schemeClr val="bg1"/>
                </a:solidFill>
                <a:latin typeface="+mn-lt"/>
                <a:cs typeface="+mn-cs"/>
              </a:rPr>
              <a:t>The absolute value of the pressure is not important to flow, but the difference in pressure (DP or gradient) is important to determining flow.</a:t>
            </a:r>
          </a:p>
        </p:txBody>
      </p:sp>
    </p:spTree>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AFBACE-527A-4026-AD3B-F135E98D35B3}"/>
              </a:ext>
            </a:extLst>
          </p:cNvPr>
          <p:cNvSpPr>
            <a:spLocks noGrp="1"/>
          </p:cNvSpPr>
          <p:nvPr>
            <p:ph type="title"/>
          </p:nvPr>
        </p:nvSpPr>
        <p:spPr>
          <a:xfrm>
            <a:off x="784977" y="247592"/>
            <a:ext cx="9720072" cy="652740"/>
          </a:xfrm>
        </p:spPr>
        <p:txBody>
          <a:bodyPr>
            <a:normAutofit/>
          </a:bodyPr>
          <a:lstStyle/>
          <a:p>
            <a:r>
              <a:rPr lang="en-US" sz="3200" dirty="0"/>
              <a:t>Perfusion pressure </a:t>
            </a:r>
          </a:p>
        </p:txBody>
      </p:sp>
      <p:sp>
        <p:nvSpPr>
          <p:cNvPr id="3" name="Content Placeholder 2">
            <a:extLst>
              <a:ext uri="{FF2B5EF4-FFF2-40B4-BE49-F238E27FC236}">
                <a16:creationId xmlns:a16="http://schemas.microsoft.com/office/drawing/2014/main" id="{6717646D-6929-4A36-A0CC-4E2814FA0551}"/>
              </a:ext>
            </a:extLst>
          </p:cNvPr>
          <p:cNvSpPr>
            <a:spLocks noGrp="1"/>
          </p:cNvSpPr>
          <p:nvPr>
            <p:ph idx="1"/>
          </p:nvPr>
        </p:nvSpPr>
        <p:spPr>
          <a:xfrm>
            <a:off x="489556" y="900332"/>
            <a:ext cx="9720073" cy="5957667"/>
          </a:xfrm>
        </p:spPr>
        <p:txBody>
          <a:bodyPr>
            <a:noAutofit/>
          </a:bodyPr>
          <a:lstStyle/>
          <a:p>
            <a:r>
              <a:rPr lang="en-US" sz="1600" b="1" dirty="0">
                <a:solidFill>
                  <a:srgbClr val="0070C0"/>
                </a:solidFill>
              </a:rPr>
              <a:t>Perfusion pressure (∆p) = Mean arterial pressure (MAP) – the central venous pressure(CVP) </a:t>
            </a:r>
          </a:p>
          <a:p>
            <a:r>
              <a:rPr lang="en-US" sz="1600" i="1" dirty="0"/>
              <a:t>The central venous pressure (CVP) determines the right atrial pressure (RAP)</a:t>
            </a:r>
          </a:p>
          <a:p>
            <a:r>
              <a:rPr lang="en-US" sz="1600" i="1" dirty="0"/>
              <a:t>The volume of blood pumped toward heart is your central venous pressure and the venous pressure affect your right atrium pressure and it is about 3-8mmHg; it is small we don’t even consider it often </a:t>
            </a:r>
          </a:p>
          <a:p>
            <a:r>
              <a:rPr lang="en-US" sz="1600" i="1" dirty="0"/>
              <a:t>So what we say that the </a:t>
            </a:r>
          </a:p>
          <a:p>
            <a:r>
              <a:rPr lang="en-US" sz="1600" i="1" dirty="0"/>
              <a:t>(</a:t>
            </a:r>
            <a:r>
              <a:rPr lang="en-US" sz="1600" b="1" i="1" dirty="0"/>
              <a:t>∆p</a:t>
            </a:r>
            <a:r>
              <a:rPr lang="en-US" sz="1600" i="1" dirty="0"/>
              <a:t>) = Mean arterial pressure (MAP) what does that mean???</a:t>
            </a:r>
          </a:p>
          <a:p>
            <a:pPr marL="0" indent="0">
              <a:buNone/>
            </a:pPr>
            <a:r>
              <a:rPr lang="en-US" sz="1600" b="1" i="1" dirty="0"/>
              <a:t>Systolic pressure </a:t>
            </a:r>
          </a:p>
          <a:p>
            <a:r>
              <a:rPr lang="en-US" sz="1600" i="1" dirty="0"/>
              <a:t>When ever the heart contracting it pumping the blood outside the heart ; the force at which we are trying to push the blood out of the heart and into the actual major arteries is the systolic pressure (left ventricles to aorta ) and on average it is a bout 120mmHg </a:t>
            </a:r>
          </a:p>
          <a:p>
            <a:r>
              <a:rPr lang="en-US" sz="1600" i="1" dirty="0"/>
              <a:t>When ever the blood comes into the aorta it stretches the wall of the aorta so the wall of the aorta is going to be stretched now this is not that is stretching the walls is  the systolic pressure but what happens is eventually; the actual aorta is very elastic and wants to recoil and squeeze the blood downwards or upwards to the head and the neck</a:t>
            </a:r>
          </a:p>
          <a:p>
            <a:pPr marL="0" indent="0">
              <a:buNone/>
            </a:pPr>
            <a:r>
              <a:rPr lang="en-US" sz="1600" b="1" i="1" dirty="0"/>
              <a:t>Diastolic blood pressure </a:t>
            </a:r>
          </a:p>
          <a:p>
            <a:r>
              <a:rPr lang="en-US" sz="1600" i="1" dirty="0"/>
              <a:t>Whenever the aorta is coming back to it is natural size the point when is relaxing and going back to its normal size original size ; this is called the diastolic blood pressure and on average it is about 80mmHg </a:t>
            </a:r>
          </a:p>
        </p:txBody>
      </p:sp>
    </p:spTree>
    <p:extLst>
      <p:ext uri="{BB962C8B-B14F-4D97-AF65-F5344CB8AC3E}">
        <p14:creationId xmlns:p14="http://schemas.microsoft.com/office/powerpoint/2010/main" val="38999096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 name="Rectangle 73">
            <a:extLst>
              <a:ext uri="{FF2B5EF4-FFF2-40B4-BE49-F238E27FC236}">
                <a16:creationId xmlns:a16="http://schemas.microsoft.com/office/drawing/2014/main" id="{B0C60769-5425-4CDA-B979-1B360DB8F3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92347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221" name="Picture 2">
            <a:extLst>
              <a:ext uri="{FF2B5EF4-FFF2-40B4-BE49-F238E27FC236}">
                <a16:creationId xmlns:a16="http://schemas.microsoft.com/office/drawing/2014/main" id="{FEA903AF-950B-4B8F-9A96-DF92EFC2049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801063" y="670278"/>
            <a:ext cx="1582087" cy="59581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4" name="Rectangle 1">
            <a:extLst>
              <a:ext uri="{FF2B5EF4-FFF2-40B4-BE49-F238E27FC236}">
                <a16:creationId xmlns:a16="http://schemas.microsoft.com/office/drawing/2014/main" id="{4619709D-0198-48AE-B416-18D45260E0EE}"/>
              </a:ext>
            </a:extLst>
          </p:cNvPr>
          <p:cNvSpPr>
            <a:spLocks noChangeArrowheads="1"/>
          </p:cNvSpPr>
          <p:nvPr/>
        </p:nvSpPr>
        <p:spPr bwMode="auto">
          <a:xfrm>
            <a:off x="6268530" y="670279"/>
            <a:ext cx="5579532" cy="5517444"/>
          </a:xfrm>
          <a:prstGeom prst="rect">
            <a:avLst/>
          </a:prstGeom>
        </p:spPr>
        <p:txBody>
          <a:bodyPr vert="horz" lIns="91440" tIns="45720" rIns="91440" bIns="45720" rtlCol="0" anchor="ctr">
            <a:normAutofit/>
          </a:bodyPr>
          <a:lstStyle/>
          <a:p>
            <a:pPr marL="0" marR="0" lvl="0" indent="-228600" fontAlgn="auto">
              <a:lnSpc>
                <a:spcPct val="90000"/>
              </a:lnSpc>
              <a:spcBef>
                <a:spcPts val="0"/>
              </a:spcBef>
              <a:spcAft>
                <a:spcPts val="600"/>
              </a:spcAft>
              <a:buClrTx/>
              <a:buSzTx/>
              <a:buFont typeface="Arial" panose="020B0604020202020204" pitchFamily="34" charset="0"/>
              <a:buChar char="•"/>
              <a:tabLst/>
              <a:defRPr/>
            </a:pPr>
            <a:endParaRPr kumimoji="0" lang="en-US" sz="1400" b="0" i="0" u="none" strike="noStrike" cap="none" spc="0" normalizeH="0" baseline="0" noProof="0" dirty="0">
              <a:ln>
                <a:noFill/>
              </a:ln>
              <a:effectLst/>
              <a:uLnTx/>
              <a:uFillTx/>
            </a:endParaRPr>
          </a:p>
          <a:p>
            <a:pPr marR="0" lvl="0" fontAlgn="auto">
              <a:lnSpc>
                <a:spcPct val="90000"/>
              </a:lnSpc>
              <a:spcBef>
                <a:spcPts val="0"/>
              </a:spcBef>
              <a:spcAft>
                <a:spcPts val="600"/>
              </a:spcAft>
              <a:buClrTx/>
              <a:buSzTx/>
              <a:tabLst/>
              <a:defRPr/>
            </a:pPr>
            <a:r>
              <a:rPr kumimoji="0" lang="en-US" sz="1400" b="0" i="0" u="none" strike="noStrike" cap="none" spc="0" normalizeH="0" baseline="0" noProof="0" dirty="0">
                <a:ln>
                  <a:noFill/>
                </a:ln>
                <a:effectLst/>
                <a:uLnTx/>
                <a:uFillTx/>
              </a:rPr>
              <a:t>Conductance (C</a:t>
            </a:r>
            <a:r>
              <a:rPr kumimoji="0" lang="en-US" sz="1400" b="0" i="0" u="none" strike="noStrike" cap="none" spc="0" normalizeH="0" baseline="-25000" noProof="0" dirty="0">
                <a:ln>
                  <a:noFill/>
                </a:ln>
                <a:effectLst/>
                <a:uLnTx/>
                <a:uFillTx/>
              </a:rPr>
              <a:t>L</a:t>
            </a:r>
            <a:r>
              <a:rPr kumimoji="0" lang="en-US" sz="1400" b="0" i="0" u="none" strike="noStrike" cap="none" spc="0" normalizeH="0" baseline="0" noProof="0" dirty="0">
                <a:ln>
                  <a:noFill/>
                </a:ln>
                <a:effectLst/>
                <a:uLnTx/>
                <a:uFillTx/>
              </a:rPr>
              <a:t> ) is a measure of the blood flow through a vessel for a given pressure difference. .</a:t>
            </a:r>
          </a:p>
          <a:p>
            <a:pPr marL="0" marR="0" lvl="0" indent="-228600" fontAlgn="auto">
              <a:lnSpc>
                <a:spcPct val="90000"/>
              </a:lnSpc>
              <a:spcBef>
                <a:spcPts val="0"/>
              </a:spcBef>
              <a:spcAft>
                <a:spcPts val="600"/>
              </a:spcAft>
              <a:buClrTx/>
              <a:buSzTx/>
              <a:buFont typeface="Arial" panose="020B0604020202020204" pitchFamily="34" charset="0"/>
              <a:buChar char="•"/>
              <a:tabLst/>
              <a:defRPr/>
            </a:pPr>
            <a:endParaRPr kumimoji="0" lang="en-US" sz="1400" b="0" i="0" u="none" strike="noStrike" cap="none" spc="0" normalizeH="0" baseline="0" noProof="0" dirty="0">
              <a:ln>
                <a:noFill/>
              </a:ln>
              <a:effectLst/>
              <a:uLnTx/>
              <a:uFillTx/>
            </a:endParaRPr>
          </a:p>
          <a:p>
            <a:pPr marL="0" marR="0" lvl="0" indent="-228600" fontAlgn="auto">
              <a:lnSpc>
                <a:spcPct val="90000"/>
              </a:lnSpc>
              <a:spcBef>
                <a:spcPts val="0"/>
              </a:spcBef>
              <a:spcAft>
                <a:spcPts val="600"/>
              </a:spcAft>
              <a:buClrTx/>
              <a:buSzTx/>
              <a:buFont typeface="Arial" panose="020B0604020202020204" pitchFamily="34" charset="0"/>
              <a:buChar char="•"/>
              <a:tabLst/>
              <a:defRPr/>
            </a:pPr>
            <a:endParaRPr kumimoji="0" lang="en-US" sz="1400" b="0" i="0" u="none" strike="noStrike" cap="none" spc="0" normalizeH="0" baseline="0" noProof="0" dirty="0">
              <a:ln>
                <a:noFill/>
              </a:ln>
              <a:effectLst/>
              <a:uLnTx/>
              <a:uFillTx/>
            </a:endParaRPr>
          </a:p>
          <a:p>
            <a:pPr marL="0" marR="0" lvl="0" indent="-228600" fontAlgn="auto">
              <a:lnSpc>
                <a:spcPct val="90000"/>
              </a:lnSpc>
              <a:spcBef>
                <a:spcPts val="0"/>
              </a:spcBef>
              <a:spcAft>
                <a:spcPts val="600"/>
              </a:spcAft>
              <a:buClrTx/>
              <a:buSzTx/>
              <a:buFont typeface="Arial" panose="020B0604020202020204" pitchFamily="34" charset="0"/>
              <a:buChar char="•"/>
              <a:tabLst/>
              <a:defRPr/>
            </a:pPr>
            <a:endParaRPr kumimoji="0" lang="en-US" sz="1400" b="0" i="0" u="none" strike="noStrike" cap="none" spc="0" normalizeH="0" baseline="0" noProof="0" dirty="0">
              <a:ln>
                <a:noFill/>
              </a:ln>
              <a:effectLst/>
              <a:uLnTx/>
              <a:uFillTx/>
            </a:endParaRPr>
          </a:p>
          <a:p>
            <a:pPr marR="0" lvl="0" fontAlgn="auto">
              <a:lnSpc>
                <a:spcPct val="90000"/>
              </a:lnSpc>
              <a:spcBef>
                <a:spcPts val="0"/>
              </a:spcBef>
              <a:spcAft>
                <a:spcPts val="600"/>
              </a:spcAft>
              <a:buClrTx/>
              <a:buSzTx/>
              <a:tabLst/>
              <a:defRPr/>
            </a:pPr>
            <a:r>
              <a:rPr kumimoji="0" lang="en-US" sz="1400" b="0" i="0" u="none" strike="noStrike" cap="none" spc="0" normalizeH="0" baseline="0" noProof="0" dirty="0">
                <a:ln>
                  <a:noFill/>
                </a:ln>
                <a:effectLst/>
                <a:uLnTx/>
                <a:uFillTx/>
              </a:rPr>
              <a:t>This is generally expressed in terms of milliliters per second per millimeter of mercury pressure, but it can also be expressed in terms of liters per second per millimeter of mercury or in any other units of blood flow and pressure.</a:t>
            </a:r>
          </a:p>
          <a:p>
            <a:pPr marL="0" marR="0" lvl="0" indent="-228600" fontAlgn="auto">
              <a:lnSpc>
                <a:spcPct val="90000"/>
              </a:lnSpc>
              <a:spcBef>
                <a:spcPts val="0"/>
              </a:spcBef>
              <a:spcAft>
                <a:spcPts val="600"/>
              </a:spcAft>
              <a:buClrTx/>
              <a:buSzTx/>
              <a:buFont typeface="Arial" panose="020B0604020202020204" pitchFamily="34" charset="0"/>
              <a:buChar char="•"/>
              <a:tabLst/>
              <a:defRPr/>
            </a:pPr>
            <a:endParaRPr kumimoji="0" lang="en-US" sz="1400" b="0" i="0" u="none" strike="noStrike" cap="none" spc="0" normalizeH="0" baseline="0" noProof="0" dirty="0">
              <a:ln>
                <a:noFill/>
              </a:ln>
              <a:effectLst/>
              <a:uLnTx/>
              <a:uFillTx/>
            </a:endParaRPr>
          </a:p>
          <a:p>
            <a:pPr marR="0" lvl="0" fontAlgn="auto">
              <a:lnSpc>
                <a:spcPct val="90000"/>
              </a:lnSpc>
              <a:spcBef>
                <a:spcPts val="0"/>
              </a:spcBef>
              <a:spcAft>
                <a:spcPts val="600"/>
              </a:spcAft>
              <a:buClrTx/>
              <a:buSzTx/>
              <a:tabLst/>
              <a:defRPr/>
            </a:pPr>
            <a:r>
              <a:rPr kumimoji="0" lang="en-US" sz="1400" b="0" i="0" u="none" strike="noStrike" cap="none" spc="0" normalizeH="0" baseline="0" noProof="0" dirty="0">
                <a:ln>
                  <a:noFill/>
                </a:ln>
                <a:effectLst/>
                <a:uLnTx/>
                <a:uFillTx/>
              </a:rPr>
              <a:t>It is evident that conductance is the exact reciprocal of resistance in accord with the following equation:</a:t>
            </a:r>
          </a:p>
          <a:p>
            <a:pPr marL="0" marR="0" lvl="0" indent="-228600" fontAlgn="auto">
              <a:lnSpc>
                <a:spcPct val="90000"/>
              </a:lnSpc>
              <a:spcBef>
                <a:spcPts val="0"/>
              </a:spcBef>
              <a:spcAft>
                <a:spcPts val="600"/>
              </a:spcAft>
              <a:buClrTx/>
              <a:buSzTx/>
              <a:buFont typeface="Arial" panose="020B0604020202020204" pitchFamily="34" charset="0"/>
              <a:buChar char="•"/>
              <a:tabLst/>
              <a:defRPr/>
            </a:pPr>
            <a:endParaRPr kumimoji="0" lang="en-US" sz="1400" b="0" i="0" u="none" strike="noStrike" cap="none" spc="0" normalizeH="0" baseline="0" noProof="0" dirty="0">
              <a:ln>
                <a:noFill/>
              </a:ln>
              <a:effectLst/>
              <a:uLnTx/>
              <a:uFillTx/>
            </a:endParaRPr>
          </a:p>
          <a:p>
            <a:pPr marL="0" marR="0" lvl="0" indent="-228600" fontAlgn="auto">
              <a:lnSpc>
                <a:spcPct val="90000"/>
              </a:lnSpc>
              <a:spcBef>
                <a:spcPts val="0"/>
              </a:spcBef>
              <a:spcAft>
                <a:spcPts val="600"/>
              </a:spcAft>
              <a:buClrTx/>
              <a:buSzTx/>
              <a:buFont typeface="Arial" panose="020B0604020202020204" pitchFamily="34" charset="0"/>
              <a:buChar char="•"/>
              <a:tabLst/>
              <a:defRPr/>
            </a:pPr>
            <a:endParaRPr kumimoji="0" lang="en-US" sz="1400" b="0" i="0" u="none" strike="noStrike" cap="none" spc="0" normalizeH="0" baseline="0" noProof="0" dirty="0">
              <a:ln>
                <a:noFill/>
              </a:ln>
              <a:effectLst/>
              <a:uLnTx/>
              <a:uFillTx/>
            </a:endParaRPr>
          </a:p>
          <a:p>
            <a:pPr marL="0" marR="0" lvl="0" indent="-228600" fontAlgn="auto">
              <a:lnSpc>
                <a:spcPct val="90000"/>
              </a:lnSpc>
              <a:spcBef>
                <a:spcPts val="0"/>
              </a:spcBef>
              <a:spcAft>
                <a:spcPts val="600"/>
              </a:spcAft>
              <a:buClrTx/>
              <a:buSzTx/>
              <a:buFont typeface="Arial" panose="020B0604020202020204" pitchFamily="34" charset="0"/>
              <a:buChar char="•"/>
              <a:tabLst/>
              <a:defRPr/>
            </a:pPr>
            <a:endParaRPr kumimoji="0" lang="en-US" sz="1400" b="0" i="0" u="none" strike="noStrike" cap="none" spc="0" normalizeH="0" baseline="0" noProof="0" dirty="0">
              <a:ln>
                <a:noFill/>
              </a:ln>
              <a:effectLst/>
              <a:uLnTx/>
              <a:uFillTx/>
            </a:endParaRPr>
          </a:p>
          <a:p>
            <a:pPr marL="0" marR="0" lvl="0" indent="-228600" fontAlgn="auto">
              <a:lnSpc>
                <a:spcPct val="90000"/>
              </a:lnSpc>
              <a:spcBef>
                <a:spcPts val="0"/>
              </a:spcBef>
              <a:spcAft>
                <a:spcPts val="600"/>
              </a:spcAft>
              <a:buClrTx/>
              <a:buSzTx/>
              <a:buFont typeface="Arial" panose="020B0604020202020204" pitchFamily="34" charset="0"/>
              <a:buChar char="•"/>
              <a:tabLst/>
              <a:defRPr/>
            </a:pPr>
            <a:endParaRPr kumimoji="0" lang="en-US" sz="1400" b="0" i="0" u="none" strike="noStrike" cap="none" spc="0" normalizeH="0" baseline="0" noProof="0" dirty="0">
              <a:ln>
                <a:noFill/>
              </a:ln>
              <a:effectLst/>
              <a:uLnTx/>
              <a:uFillTx/>
            </a:endParaRPr>
          </a:p>
          <a:p>
            <a:pPr marR="0" lvl="0" fontAlgn="auto">
              <a:lnSpc>
                <a:spcPct val="90000"/>
              </a:lnSpc>
              <a:spcBef>
                <a:spcPts val="0"/>
              </a:spcBef>
              <a:spcAft>
                <a:spcPts val="600"/>
              </a:spcAft>
              <a:buClrTx/>
              <a:buSzTx/>
              <a:tabLst/>
              <a:defRPr/>
            </a:pPr>
            <a:r>
              <a:rPr kumimoji="0" lang="en-US" sz="1400" b="0" i="0" u="none" strike="noStrike" cap="none" spc="0" normalizeH="0" baseline="0" noProof="0" dirty="0">
                <a:ln>
                  <a:noFill/>
                </a:ln>
                <a:effectLst/>
                <a:uLnTx/>
                <a:uFillTx/>
              </a:rPr>
              <a:t>The vascular compliance is proportional to the vascular distensibility and vascular volume of any given segment of the circulation. The compliance of a systemic vein is 24 times that of its corresponding artery because it is about 8 times as distensible, and it has a volume about 3 times as great.</a:t>
            </a:r>
          </a:p>
          <a:p>
            <a:pPr marL="0" marR="0" lvl="0" indent="-228600" fontAlgn="auto">
              <a:lnSpc>
                <a:spcPct val="90000"/>
              </a:lnSpc>
              <a:spcBef>
                <a:spcPts val="0"/>
              </a:spcBef>
              <a:spcAft>
                <a:spcPts val="600"/>
              </a:spcAft>
              <a:buClrTx/>
              <a:buSzTx/>
              <a:buFont typeface="Arial" panose="020B0604020202020204" pitchFamily="34" charset="0"/>
              <a:buChar char="•"/>
              <a:tabLst/>
              <a:defRPr/>
            </a:pPr>
            <a:endParaRPr kumimoji="0" lang="en-US" sz="1400" b="0" i="0" u="none" strike="noStrike" cap="none" spc="0" normalizeH="0" baseline="0" noProof="0" dirty="0">
              <a:ln>
                <a:noFill/>
              </a:ln>
              <a:effectLst/>
              <a:uLnTx/>
              <a:uFillTx/>
            </a:endParaRPr>
          </a:p>
          <a:p>
            <a:pPr marL="0" marR="0" lvl="0" indent="-228600" fontAlgn="auto">
              <a:lnSpc>
                <a:spcPct val="90000"/>
              </a:lnSpc>
              <a:spcBef>
                <a:spcPts val="0"/>
              </a:spcBef>
              <a:spcAft>
                <a:spcPts val="600"/>
              </a:spcAft>
              <a:buClrTx/>
              <a:buSzTx/>
              <a:buFont typeface="Arial" panose="020B0604020202020204" pitchFamily="34" charset="0"/>
              <a:buChar char="•"/>
              <a:tabLst/>
              <a:defRPr/>
            </a:pPr>
            <a:endParaRPr kumimoji="0" lang="en-US" sz="1400" b="0" i="0" u="none" strike="noStrike" cap="none" spc="0" normalizeH="0" baseline="0" noProof="0" dirty="0">
              <a:ln>
                <a:noFill/>
              </a:ln>
              <a:effectLst/>
              <a:uLnTx/>
              <a:uFillTx/>
            </a:endParaRPr>
          </a:p>
          <a:p>
            <a:pPr marL="0" marR="0" lvl="0" indent="-228600" fontAlgn="auto">
              <a:lnSpc>
                <a:spcPct val="90000"/>
              </a:lnSpc>
              <a:spcBef>
                <a:spcPts val="0"/>
              </a:spcBef>
              <a:spcAft>
                <a:spcPts val="600"/>
              </a:spcAft>
              <a:buClrTx/>
              <a:buSzTx/>
              <a:buFont typeface="Arial" panose="020B0604020202020204" pitchFamily="34" charset="0"/>
              <a:buChar char="•"/>
              <a:tabLst/>
              <a:defRPr/>
            </a:pPr>
            <a:endParaRPr kumimoji="0" lang="en-US" sz="1400" b="0" i="0" u="none" strike="noStrike" cap="none" spc="0" normalizeH="0" baseline="0" noProof="0" dirty="0">
              <a:ln>
                <a:noFill/>
              </a:ln>
              <a:effectLst/>
              <a:uLnTx/>
              <a:uFillTx/>
            </a:endParaRPr>
          </a:p>
          <a:p>
            <a:pPr marL="0" marR="0" lvl="0" indent="-228600" fontAlgn="auto">
              <a:lnSpc>
                <a:spcPct val="90000"/>
              </a:lnSpc>
              <a:spcBef>
                <a:spcPts val="0"/>
              </a:spcBef>
              <a:spcAft>
                <a:spcPts val="600"/>
              </a:spcAft>
              <a:buClrTx/>
              <a:buSzTx/>
              <a:buFont typeface="Arial" panose="020B0604020202020204" pitchFamily="34" charset="0"/>
              <a:buChar char="•"/>
              <a:tabLst/>
              <a:defRPr/>
            </a:pPr>
            <a:endParaRPr kumimoji="0" lang="en-US" sz="1400" b="0" i="0" u="none" strike="noStrike" cap="none" spc="0" normalizeH="0" baseline="0" noProof="0" dirty="0">
              <a:ln>
                <a:noFill/>
              </a:ln>
              <a:effectLst/>
              <a:uLnTx/>
              <a:uFillTx/>
            </a:endParaRPr>
          </a:p>
          <a:p>
            <a:pPr marL="0" marR="0" lvl="0" indent="-228600" fontAlgn="auto">
              <a:lnSpc>
                <a:spcPct val="90000"/>
              </a:lnSpc>
              <a:spcBef>
                <a:spcPts val="0"/>
              </a:spcBef>
              <a:spcAft>
                <a:spcPts val="600"/>
              </a:spcAft>
              <a:buClrTx/>
              <a:buSzTx/>
              <a:buFont typeface="Arial" panose="020B0604020202020204" pitchFamily="34" charset="0"/>
              <a:buChar char="•"/>
              <a:tabLst/>
              <a:defRPr/>
            </a:pPr>
            <a:endParaRPr kumimoji="0" lang="en-US" sz="1400" b="0" i="0" u="none" strike="noStrike" cap="none" spc="0" normalizeH="0" baseline="0" noProof="0" dirty="0">
              <a:ln>
                <a:noFill/>
              </a:ln>
              <a:effectLst/>
              <a:uLnTx/>
              <a:uFillTx/>
            </a:endParaRPr>
          </a:p>
          <a:p>
            <a:pPr marL="0" marR="0" lvl="0" indent="-228600" fontAlgn="auto">
              <a:lnSpc>
                <a:spcPct val="90000"/>
              </a:lnSpc>
              <a:spcBef>
                <a:spcPts val="0"/>
              </a:spcBef>
              <a:spcAft>
                <a:spcPts val="600"/>
              </a:spcAft>
              <a:buClrTx/>
              <a:buSzTx/>
              <a:buFont typeface="Arial" panose="020B0604020202020204" pitchFamily="34" charset="0"/>
              <a:buChar char="•"/>
              <a:tabLst/>
              <a:defRPr/>
            </a:pPr>
            <a:endParaRPr kumimoji="0" lang="en-US" sz="1400" b="0" i="0" u="none" strike="noStrike" cap="none" spc="0" normalizeH="0" baseline="0" noProof="0" dirty="0">
              <a:ln>
                <a:noFill/>
              </a:ln>
              <a:effectLst/>
              <a:uLnTx/>
              <a:uFillTx/>
            </a:endParaRPr>
          </a:p>
          <a:p>
            <a:pPr marL="0" marR="0" lvl="0" indent="-228600" fontAlgn="auto">
              <a:lnSpc>
                <a:spcPct val="90000"/>
              </a:lnSpc>
              <a:spcBef>
                <a:spcPts val="0"/>
              </a:spcBef>
              <a:spcAft>
                <a:spcPts val="600"/>
              </a:spcAft>
              <a:buClrTx/>
              <a:buSzTx/>
              <a:buFont typeface="Arial" panose="020B0604020202020204" pitchFamily="34" charset="0"/>
              <a:buChar char="•"/>
              <a:tabLst/>
              <a:defRPr/>
            </a:pPr>
            <a:endParaRPr kumimoji="0" lang="en-US" sz="1400" b="0" i="0" u="none" strike="noStrike" cap="none" spc="0" normalizeH="0" baseline="0" noProof="0" dirty="0">
              <a:ln>
                <a:noFill/>
              </a:ln>
              <a:effectLst/>
              <a:uLnTx/>
              <a:uFillTx/>
            </a:endParaRPr>
          </a:p>
          <a:p>
            <a:pPr marL="0" marR="0" lvl="0" indent="-228600" fontAlgn="auto">
              <a:lnSpc>
                <a:spcPct val="90000"/>
              </a:lnSpc>
              <a:spcBef>
                <a:spcPts val="0"/>
              </a:spcBef>
              <a:spcAft>
                <a:spcPts val="600"/>
              </a:spcAft>
              <a:buClrTx/>
              <a:buSzTx/>
              <a:buFont typeface="Arial" panose="020B0604020202020204" pitchFamily="34" charset="0"/>
              <a:buChar char="•"/>
              <a:tabLst/>
              <a:defRPr/>
            </a:pPr>
            <a:endParaRPr kumimoji="0" lang="en-US" sz="1400" b="0" i="0" u="none" strike="noStrike" cap="none" spc="0" normalizeH="0" baseline="0" noProof="0" dirty="0">
              <a:ln>
                <a:noFill/>
              </a:ln>
              <a:effectLst/>
              <a:uLnTx/>
              <a:uFillTx/>
            </a:endParaRPr>
          </a:p>
        </p:txBody>
      </p:sp>
      <p:sp>
        <p:nvSpPr>
          <p:cNvPr id="9219" name="Rectangle 2">
            <a:extLst>
              <a:ext uri="{FF2B5EF4-FFF2-40B4-BE49-F238E27FC236}">
                <a16:creationId xmlns:a16="http://schemas.microsoft.com/office/drawing/2014/main" id="{2587E5E5-83C8-45F5-9B9B-2C9A2C364D9B}"/>
              </a:ext>
            </a:extLst>
          </p:cNvPr>
          <p:cNvSpPr>
            <a:spLocks noChangeArrowheads="1"/>
          </p:cNvSpPr>
          <p:nvPr/>
        </p:nvSpPr>
        <p:spPr bwMode="auto">
          <a:xfrm>
            <a:off x="6971262" y="3148028"/>
            <a:ext cx="4876800" cy="87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spcBef>
                <a:spcPts val="0"/>
              </a:spcBef>
              <a:spcAft>
                <a:spcPts val="600"/>
              </a:spcAft>
              <a:buClrTx/>
              <a:buSzTx/>
              <a:buFontTx/>
              <a:buNone/>
              <a:tabLst/>
              <a:defRPr/>
            </a:pPr>
            <a:r>
              <a:rPr kumimoji="0" lang="en-US" altLang="en-US" sz="2800" b="1" i="0" u="none" strike="noStrike" kern="1200" cap="none" spc="0" normalizeH="0" baseline="0" noProof="0" dirty="0">
                <a:ln>
                  <a:noFill/>
                </a:ln>
                <a:solidFill>
                  <a:prstClr val="black"/>
                </a:solidFill>
                <a:effectLst/>
                <a:uLnTx/>
                <a:uFillTx/>
                <a:latin typeface="Tw Cen MT" panose="020B0602020104020603" pitchFamily="34" charset="0"/>
                <a:ea typeface="+mn-ea"/>
                <a:cs typeface="Arial" panose="020B0604020202020204" pitchFamily="34" charset="0"/>
              </a:rPr>
              <a:t>Conductance= 1/Resistance </a:t>
            </a:r>
          </a:p>
          <a:p>
            <a:pPr marL="0" marR="0" lvl="0" indent="0" algn="l" defTabSz="914400" rtl="0" eaLnBrk="1" fontAlgn="auto" latinLnBrk="0" hangingPunct="1">
              <a:spcBef>
                <a:spcPts val="0"/>
              </a:spcBef>
              <a:spcAft>
                <a:spcPts val="60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Arial" panose="020B0604020202020204" pitchFamily="34" charset="0"/>
            </a:endParaRPr>
          </a:p>
        </p:txBody>
      </p:sp>
      <p:sp>
        <p:nvSpPr>
          <p:cNvPr id="9220" name="Rectangle 3">
            <a:extLst>
              <a:ext uri="{FF2B5EF4-FFF2-40B4-BE49-F238E27FC236}">
                <a16:creationId xmlns:a16="http://schemas.microsoft.com/office/drawing/2014/main" id="{F013807B-08D1-4964-9D62-8A4072FA251F}"/>
              </a:ext>
            </a:extLst>
          </p:cNvPr>
          <p:cNvSpPr>
            <a:spLocks noChangeArrowheads="1"/>
          </p:cNvSpPr>
          <p:nvPr/>
        </p:nvSpPr>
        <p:spPr bwMode="auto">
          <a:xfrm>
            <a:off x="1524000" y="3048001"/>
            <a:ext cx="60960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spcBef>
                <a:spcPts val="0"/>
              </a:spcBef>
              <a:spcAft>
                <a:spcPts val="600"/>
              </a:spcAft>
              <a:buClrTx/>
              <a:buSzTx/>
              <a:buFontTx/>
              <a:buNone/>
              <a:tabLst/>
              <a:defRPr/>
            </a:pPr>
            <a:endParaRPr kumimoji="0" lang="en-US" altLang="en-US" b="0" i="0" u="none" strike="noStrike" kern="1200" cap="none" spc="0" normalizeH="0" baseline="0" noProof="0">
              <a:ln>
                <a:noFill/>
              </a:ln>
              <a:solidFill>
                <a:prstClr val="black"/>
              </a:solidFill>
              <a:effectLst/>
              <a:uLnTx/>
              <a:uFillTx/>
              <a:latin typeface="Tw Cen MT" panose="020B0602020104020603" pitchFamily="34" charset="0"/>
              <a:ea typeface="+mn-ea"/>
              <a:cs typeface="Arial" panose="020B0604020202020204" pitchFamily="34" charset="0"/>
            </a:endParaRPr>
          </a:p>
          <a:p>
            <a:pPr marL="0" marR="0" lvl="0" indent="0" algn="l" defTabSz="914400" rtl="0" eaLnBrk="1" fontAlgn="auto" latinLnBrk="0" hangingPunct="1">
              <a:spcBef>
                <a:spcPts val="0"/>
              </a:spcBef>
              <a:spcAft>
                <a:spcPts val="600"/>
              </a:spcAft>
              <a:buClrTx/>
              <a:buSzTx/>
              <a:buFontTx/>
              <a:buNone/>
              <a:tabLst/>
              <a:defRPr/>
            </a:pPr>
            <a:endParaRPr kumimoji="0" lang="en-US" altLang="en-US" b="0" i="0" u="none" strike="noStrike" kern="1200" cap="none" spc="0" normalizeH="0" baseline="0" noProof="0">
              <a:ln>
                <a:noFill/>
              </a:ln>
              <a:solidFill>
                <a:prstClr val="black"/>
              </a:solidFill>
              <a:effectLst/>
              <a:uLnTx/>
              <a:uFillTx/>
              <a:latin typeface="Tw Cen MT" panose="020B0602020104020603" pitchFamily="34" charset="0"/>
              <a:ea typeface="+mn-ea"/>
              <a:cs typeface="Arial" panose="020B0604020202020204" pitchFamily="34" charset="0"/>
            </a:endParaRPr>
          </a:p>
          <a:p>
            <a:pPr marL="0" marR="0" lvl="0" indent="0" algn="l" defTabSz="914400" rtl="0" eaLnBrk="1" fontAlgn="auto" latinLnBrk="0" hangingPunct="1">
              <a:spcBef>
                <a:spcPts val="0"/>
              </a:spcBef>
              <a:spcAft>
                <a:spcPts val="600"/>
              </a:spcAft>
              <a:buClrTx/>
              <a:buSzTx/>
              <a:buFontTx/>
              <a:buNone/>
              <a:tabLst/>
              <a:defRPr/>
            </a:pPr>
            <a:endParaRPr kumimoji="0" lang="en-US" altLang="en-US" b="0" i="0" u="none" strike="noStrike" kern="1200" cap="none" spc="0" normalizeH="0" baseline="0" noProof="0">
              <a:ln>
                <a:noFill/>
              </a:ln>
              <a:solidFill>
                <a:prstClr val="black"/>
              </a:solidFill>
              <a:effectLst/>
              <a:uLnTx/>
              <a:uFillTx/>
              <a:latin typeface="Tw Cen MT" panose="020B0602020104020603" pitchFamily="34" charset="0"/>
              <a:ea typeface="+mn-ea"/>
              <a:cs typeface="Arial" panose="020B0604020202020204" pitchFamily="34" charset="0"/>
            </a:endParaRPr>
          </a:p>
        </p:txBody>
      </p:sp>
      <p:sp>
        <p:nvSpPr>
          <p:cNvPr id="8" name="TextBox 7">
            <a:extLst>
              <a:ext uri="{FF2B5EF4-FFF2-40B4-BE49-F238E27FC236}">
                <a16:creationId xmlns:a16="http://schemas.microsoft.com/office/drawing/2014/main" id="{961DFFD5-279E-459B-B310-7970B4EC7FEB}"/>
              </a:ext>
            </a:extLst>
          </p:cNvPr>
          <p:cNvSpPr txBox="1"/>
          <p:nvPr/>
        </p:nvSpPr>
        <p:spPr>
          <a:xfrm>
            <a:off x="834558" y="2501697"/>
            <a:ext cx="3856892" cy="646331"/>
          </a:xfrm>
          <a:prstGeom prst="rect">
            <a:avLst/>
          </a:prstGeom>
          <a:noFill/>
        </p:spPr>
        <p:txBody>
          <a:bodyPr wrap="square">
            <a:spAutoFit/>
          </a:bodyPr>
          <a:lstStyle/>
          <a:p>
            <a:pPr marL="0" marR="0" lvl="0" indent="0" algn="l" defTabSz="914400" rtl="0" eaLnBrk="1" fontAlgn="auto" latinLnBrk="0" hangingPunct="1">
              <a:spcBef>
                <a:spcPts val="0"/>
              </a:spcBef>
              <a:spcAft>
                <a:spcPts val="600"/>
              </a:spcAft>
              <a:buClrTx/>
              <a:buSzTx/>
              <a:buFontTx/>
              <a:buNone/>
              <a:tabLst/>
              <a:defRPr/>
            </a:pPr>
            <a:r>
              <a:rPr kumimoji="0" lang="en-US" b="1" i="0" u="none" strike="noStrike" kern="1200" cap="none" spc="0" normalizeH="0" baseline="0" noProof="0" dirty="0">
                <a:ln>
                  <a:noFill/>
                </a:ln>
                <a:solidFill>
                  <a:prstClr val="black"/>
                </a:solidFill>
                <a:effectLst/>
                <a:uLnTx/>
                <a:uFillTx/>
                <a:latin typeface="Calibri Light" panose="020F0302020204030204"/>
                <a:ea typeface="+mn-ea"/>
                <a:cs typeface="Arial" charset="0"/>
              </a:rPr>
              <a:t>“Conductance” of blood in a vessel and Its relation to resistance</a:t>
            </a:r>
          </a:p>
        </p:txBody>
      </p:sp>
    </p:spTree>
    <p:extLst>
      <p:ext uri="{BB962C8B-B14F-4D97-AF65-F5344CB8AC3E}">
        <p14:creationId xmlns:p14="http://schemas.microsoft.com/office/powerpoint/2010/main" val="6970053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8294908-8B00-4F58-BBBA-20F71A40A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4364C879-1404-4203-8E9D-CC5DE0A621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2782" y="-1386168"/>
            <a:ext cx="2424873" cy="3611191"/>
          </a:xfrm>
          <a:custGeom>
            <a:avLst/>
            <a:gdLst>
              <a:gd name="connsiteX0" fmla="*/ 0 w 2424873"/>
              <a:gd name="connsiteY0" fmla="*/ 2424874 h 3611191"/>
              <a:gd name="connsiteX1" fmla="*/ 2424873 w 2424873"/>
              <a:gd name="connsiteY1" fmla="*/ 0 h 3611191"/>
              <a:gd name="connsiteX2" fmla="*/ 2424873 w 2424873"/>
              <a:gd name="connsiteY2" fmla="*/ 3611191 h 3611191"/>
              <a:gd name="connsiteX3" fmla="*/ 1186317 w 2424873"/>
              <a:gd name="connsiteY3" fmla="*/ 3611191 h 3611191"/>
            </a:gdLst>
            <a:ahLst/>
            <a:cxnLst>
              <a:cxn ang="0">
                <a:pos x="connsiteX0" y="connsiteY0"/>
              </a:cxn>
              <a:cxn ang="0">
                <a:pos x="connsiteX1" y="connsiteY1"/>
              </a:cxn>
              <a:cxn ang="0">
                <a:pos x="connsiteX2" y="connsiteY2"/>
              </a:cxn>
              <a:cxn ang="0">
                <a:pos x="connsiteX3" y="connsiteY3"/>
              </a:cxn>
            </a:cxnLst>
            <a:rect l="l" t="t" r="r" b="b"/>
            <a:pathLst>
              <a:path w="2424873" h="3611191">
                <a:moveTo>
                  <a:pt x="0" y="2424874"/>
                </a:moveTo>
                <a:lnTo>
                  <a:pt x="2424873" y="0"/>
                </a:lnTo>
                <a:lnTo>
                  <a:pt x="2424873" y="3611191"/>
                </a:lnTo>
                <a:lnTo>
                  <a:pt x="1186317" y="361119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84617302-4B0D-4351-A6BB-6F0930D94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571000" y="-338582"/>
            <a:ext cx="1635955" cy="1635955"/>
          </a:xfrm>
          <a:custGeom>
            <a:avLst/>
            <a:gdLst>
              <a:gd name="connsiteX0" fmla="*/ 0 w 1635955"/>
              <a:gd name="connsiteY0" fmla="*/ 957987 h 1635955"/>
              <a:gd name="connsiteX1" fmla="*/ 957987 w 1635955"/>
              <a:gd name="connsiteY1" fmla="*/ 0 h 1635955"/>
              <a:gd name="connsiteX2" fmla="*/ 1635955 w 1635955"/>
              <a:gd name="connsiteY2" fmla="*/ 0 h 1635955"/>
              <a:gd name="connsiteX3" fmla="*/ 1635955 w 1635955"/>
              <a:gd name="connsiteY3" fmla="*/ 1635955 h 1635955"/>
              <a:gd name="connsiteX4" fmla="*/ 0 w 1635955"/>
              <a:gd name="connsiteY4" fmla="*/ 1635955 h 1635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955" h="1635955">
                <a:moveTo>
                  <a:pt x="0" y="957987"/>
                </a:moveTo>
                <a:lnTo>
                  <a:pt x="957987" y="0"/>
                </a:lnTo>
                <a:lnTo>
                  <a:pt x="1635955" y="0"/>
                </a:lnTo>
                <a:lnTo>
                  <a:pt x="1635955" y="1635955"/>
                </a:lnTo>
                <a:lnTo>
                  <a:pt x="0" y="1635955"/>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DA2C7802-C2E0-4218-8F89-8DD7CCD2CD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7985" y="-6588"/>
            <a:ext cx="4059393" cy="2548110"/>
          </a:xfrm>
          <a:custGeom>
            <a:avLst/>
            <a:gdLst>
              <a:gd name="connsiteX0" fmla="*/ 0 w 4059393"/>
              <a:gd name="connsiteY0" fmla="*/ 1511282 h 2548110"/>
              <a:gd name="connsiteX1" fmla="*/ 1511282 w 4059393"/>
              <a:gd name="connsiteY1" fmla="*/ 0 h 2548110"/>
              <a:gd name="connsiteX2" fmla="*/ 4059393 w 4059393"/>
              <a:gd name="connsiteY2" fmla="*/ 2548110 h 2548110"/>
              <a:gd name="connsiteX3" fmla="*/ 0 w 4059393"/>
              <a:gd name="connsiteY3" fmla="*/ 2548110 h 2548110"/>
            </a:gdLst>
            <a:ahLst/>
            <a:cxnLst>
              <a:cxn ang="0">
                <a:pos x="connsiteX0" y="connsiteY0"/>
              </a:cxn>
              <a:cxn ang="0">
                <a:pos x="connsiteX1" y="connsiteY1"/>
              </a:cxn>
              <a:cxn ang="0">
                <a:pos x="connsiteX2" y="connsiteY2"/>
              </a:cxn>
              <a:cxn ang="0">
                <a:pos x="connsiteX3" y="connsiteY3"/>
              </a:cxn>
            </a:cxnLst>
            <a:rect l="l" t="t" r="r" b="b"/>
            <a:pathLst>
              <a:path w="4059393" h="2548110">
                <a:moveTo>
                  <a:pt x="0" y="1511282"/>
                </a:moveTo>
                <a:lnTo>
                  <a:pt x="1511282" y="0"/>
                </a:lnTo>
                <a:lnTo>
                  <a:pt x="4059393" y="2548110"/>
                </a:lnTo>
                <a:lnTo>
                  <a:pt x="0" y="2548110"/>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A6D7111A-21E5-4EE9-8A78-10E5530F01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262924" y="1465780"/>
            <a:ext cx="1185708" cy="118570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A3969E80-A77B-49FC-9122-D89AFD5EE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9557" y="5198743"/>
            <a:ext cx="2444907" cy="2366116"/>
          </a:xfrm>
          <a:custGeom>
            <a:avLst/>
            <a:gdLst>
              <a:gd name="connsiteX0" fmla="*/ 0 w 2203753"/>
              <a:gd name="connsiteY0" fmla="*/ 0 h 2132734"/>
              <a:gd name="connsiteX1" fmla="*/ 2203753 w 2203753"/>
              <a:gd name="connsiteY1" fmla="*/ 0 h 2132734"/>
              <a:gd name="connsiteX2" fmla="*/ 2203753 w 2203753"/>
              <a:gd name="connsiteY2" fmla="*/ 576461 h 2132734"/>
              <a:gd name="connsiteX3" fmla="*/ 647480 w 2203753"/>
              <a:gd name="connsiteY3" fmla="*/ 2132734 h 2132734"/>
              <a:gd name="connsiteX4" fmla="*/ 0 w 2203753"/>
              <a:gd name="connsiteY4" fmla="*/ 1485255 h 2132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3753" h="2132734">
                <a:moveTo>
                  <a:pt x="0" y="0"/>
                </a:moveTo>
                <a:lnTo>
                  <a:pt x="2203753" y="0"/>
                </a:lnTo>
                <a:lnTo>
                  <a:pt x="2203753" y="576461"/>
                </a:lnTo>
                <a:lnTo>
                  <a:pt x="647480" y="2132734"/>
                </a:lnTo>
                <a:lnTo>
                  <a:pt x="0" y="1485255"/>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Rectangle 19">
            <a:extLst>
              <a:ext uri="{FF2B5EF4-FFF2-40B4-BE49-F238E27FC236}">
                <a16:creationId xmlns:a16="http://schemas.microsoft.com/office/drawing/2014/main" id="{1849CA57-76BD-4CF2-80BA-D7A46A01B7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769787" y="5439893"/>
            <a:ext cx="928467" cy="928467"/>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ffectLst>
                <a:outerShdw blurRad="38100" dist="38100" dir="2700000" algn="tl">
                  <a:srgbClr val="000000">
                    <a:alpha val="43137"/>
                  </a:srgbClr>
                </a:outerShdw>
              </a:effectLst>
            </a:endParaRPr>
          </a:p>
        </p:txBody>
      </p:sp>
      <p:sp>
        <p:nvSpPr>
          <p:cNvPr id="22" name="Freeform: Shape 21">
            <a:extLst>
              <a:ext uri="{FF2B5EF4-FFF2-40B4-BE49-F238E27FC236}">
                <a16:creationId xmlns:a16="http://schemas.microsoft.com/office/drawing/2014/main" id="{35E9085E-E730-4768-83D4-6CB7E98971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401311" y="734311"/>
            <a:ext cx="5389379" cy="5389379"/>
          </a:xfrm>
          <a:custGeom>
            <a:avLst/>
            <a:gdLst>
              <a:gd name="connsiteX0" fmla="*/ 0 w 5389379"/>
              <a:gd name="connsiteY0" fmla="*/ 540040 h 5389379"/>
              <a:gd name="connsiteX1" fmla="*/ 540040 w 5389379"/>
              <a:gd name="connsiteY1" fmla="*/ 0 h 5389379"/>
              <a:gd name="connsiteX2" fmla="*/ 5389379 w 5389379"/>
              <a:gd name="connsiteY2" fmla="*/ 0 h 5389379"/>
              <a:gd name="connsiteX3" fmla="*/ 5389379 w 5389379"/>
              <a:gd name="connsiteY3" fmla="*/ 4838655 h 5389379"/>
              <a:gd name="connsiteX4" fmla="*/ 4838655 w 5389379"/>
              <a:gd name="connsiteY4" fmla="*/ 5389379 h 5389379"/>
              <a:gd name="connsiteX5" fmla="*/ 0 w 5389379"/>
              <a:gd name="connsiteY5" fmla="*/ 5389379 h 538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9379" h="5389379">
                <a:moveTo>
                  <a:pt x="0" y="540040"/>
                </a:moveTo>
                <a:lnTo>
                  <a:pt x="540040" y="0"/>
                </a:lnTo>
                <a:lnTo>
                  <a:pt x="5389379" y="0"/>
                </a:lnTo>
                <a:lnTo>
                  <a:pt x="5389379" y="4838655"/>
                </a:lnTo>
                <a:lnTo>
                  <a:pt x="4838655" y="5389379"/>
                </a:lnTo>
                <a:lnTo>
                  <a:pt x="0" y="5389379"/>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extBox 2">
            <a:extLst>
              <a:ext uri="{FF2B5EF4-FFF2-40B4-BE49-F238E27FC236}">
                <a16:creationId xmlns:a16="http://schemas.microsoft.com/office/drawing/2014/main" id="{8DA864D5-C364-4D2F-95BE-2F72825EA0DC}"/>
              </a:ext>
            </a:extLst>
          </p:cNvPr>
          <p:cNvSpPr txBox="1"/>
          <p:nvPr/>
        </p:nvSpPr>
        <p:spPr>
          <a:xfrm>
            <a:off x="3204642" y="2353641"/>
            <a:ext cx="5782716" cy="2150719"/>
          </a:xfrm>
          <a:prstGeom prst="rect">
            <a:avLst/>
          </a:prstGeom>
          <a:noFill/>
        </p:spPr>
        <p:txBody>
          <a:bodyPr vert="horz" lIns="91440" tIns="45720" rIns="91440" bIns="45720" rtlCol="0" anchor="ctr">
            <a:normAutofit/>
          </a:bodyPr>
          <a:lstStyle/>
          <a:p>
            <a:pPr algn="ctr">
              <a:lnSpc>
                <a:spcPct val="90000"/>
              </a:lnSpc>
              <a:spcBef>
                <a:spcPct val="0"/>
              </a:spcBef>
              <a:spcAft>
                <a:spcPts val="600"/>
              </a:spcAft>
            </a:pPr>
            <a:r>
              <a:rPr kumimoji="0" lang="en-US" sz="3600" b="0" i="0" u="none" strike="noStrike" kern="1200" cap="none" spc="0" normalizeH="0" baseline="0" noProof="0">
                <a:ln>
                  <a:noFill/>
                </a:ln>
                <a:solidFill>
                  <a:srgbClr val="080808"/>
                </a:solidFill>
                <a:effectLst/>
                <a:uLnTx/>
                <a:uFillTx/>
                <a:latin typeface="+mj-lt"/>
                <a:ea typeface="+mj-ea"/>
                <a:cs typeface="+mj-cs"/>
              </a:rPr>
              <a:t>Blood flow and Laplace's law</a:t>
            </a:r>
            <a:endParaRPr lang="en-US" sz="3600" kern="1200">
              <a:solidFill>
                <a:srgbClr val="080808"/>
              </a:solidFill>
              <a:latin typeface="+mj-lt"/>
              <a:ea typeface="+mj-ea"/>
              <a:cs typeface="+mj-cs"/>
            </a:endParaRPr>
          </a:p>
        </p:txBody>
      </p:sp>
      <p:sp>
        <p:nvSpPr>
          <p:cNvPr id="24" name="Freeform: Shape 23">
            <a:extLst>
              <a:ext uri="{FF2B5EF4-FFF2-40B4-BE49-F238E27FC236}">
                <a16:creationId xmlns:a16="http://schemas.microsoft.com/office/drawing/2014/main" id="{973272FE-A474-4CAE-8CA2-BCC8B476C3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00283" y="33283"/>
            <a:ext cx="6791435" cy="6791435"/>
          </a:xfrm>
          <a:custGeom>
            <a:avLst/>
            <a:gdLst>
              <a:gd name="connsiteX0" fmla="*/ 1860938 w 6791435"/>
              <a:gd name="connsiteY0" fmla="*/ 81158 h 6791435"/>
              <a:gd name="connsiteX1" fmla="*/ 1942096 w 6791435"/>
              <a:gd name="connsiteY1" fmla="*/ 0 h 6791435"/>
              <a:gd name="connsiteX2" fmla="*/ 6791435 w 6791435"/>
              <a:gd name="connsiteY2" fmla="*/ 0 h 6791435"/>
              <a:gd name="connsiteX3" fmla="*/ 6791435 w 6791435"/>
              <a:gd name="connsiteY3" fmla="*/ 4838655 h 6791435"/>
              <a:gd name="connsiteX4" fmla="*/ 6710277 w 6791435"/>
              <a:gd name="connsiteY4" fmla="*/ 4919813 h 6791435"/>
              <a:gd name="connsiteX5" fmla="*/ 6710277 w 6791435"/>
              <a:gd name="connsiteY5" fmla="*/ 81158 h 6791435"/>
              <a:gd name="connsiteX6" fmla="*/ 0 w 6791435"/>
              <a:gd name="connsiteY6" fmla="*/ 1942096 h 6791435"/>
              <a:gd name="connsiteX7" fmla="*/ 81158 w 6791435"/>
              <a:gd name="connsiteY7" fmla="*/ 1860938 h 6791435"/>
              <a:gd name="connsiteX8" fmla="*/ 81158 w 6791435"/>
              <a:gd name="connsiteY8" fmla="*/ 6710277 h 6791435"/>
              <a:gd name="connsiteX9" fmla="*/ 4919813 w 6791435"/>
              <a:gd name="connsiteY9" fmla="*/ 6710277 h 6791435"/>
              <a:gd name="connsiteX10" fmla="*/ 4838655 w 6791435"/>
              <a:gd name="connsiteY10" fmla="*/ 6791435 h 6791435"/>
              <a:gd name="connsiteX11" fmla="*/ 0 w 6791435"/>
              <a:gd name="connsiteY11" fmla="*/ 6791435 h 679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91435" h="6791435">
                <a:moveTo>
                  <a:pt x="1860938" y="81158"/>
                </a:moveTo>
                <a:lnTo>
                  <a:pt x="1942096" y="0"/>
                </a:lnTo>
                <a:lnTo>
                  <a:pt x="6791435" y="0"/>
                </a:lnTo>
                <a:lnTo>
                  <a:pt x="6791435" y="4838655"/>
                </a:lnTo>
                <a:lnTo>
                  <a:pt x="6710277" y="4919813"/>
                </a:lnTo>
                <a:lnTo>
                  <a:pt x="6710277" y="81158"/>
                </a:lnTo>
                <a:close/>
                <a:moveTo>
                  <a:pt x="0" y="1942096"/>
                </a:moveTo>
                <a:lnTo>
                  <a:pt x="81158" y="1860938"/>
                </a:lnTo>
                <a:lnTo>
                  <a:pt x="81158" y="6710277"/>
                </a:lnTo>
                <a:lnTo>
                  <a:pt x="4919813" y="6710277"/>
                </a:lnTo>
                <a:lnTo>
                  <a:pt x="4838655" y="6791435"/>
                </a:lnTo>
                <a:lnTo>
                  <a:pt x="0" y="6791435"/>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26" name="Freeform: Shape 25">
            <a:extLst>
              <a:ext uri="{FF2B5EF4-FFF2-40B4-BE49-F238E27FC236}">
                <a16:creationId xmlns:a16="http://schemas.microsoft.com/office/drawing/2014/main" id="{E07981EA-05A6-437C-88D7-B377B92B03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9823" y="5457591"/>
            <a:ext cx="2231794" cy="2568811"/>
          </a:xfrm>
          <a:custGeom>
            <a:avLst/>
            <a:gdLst>
              <a:gd name="connsiteX0" fmla="*/ 0 w 2940086"/>
              <a:gd name="connsiteY0" fmla="*/ 0 h 3384061"/>
              <a:gd name="connsiteX1" fmla="*/ 2496112 w 2940086"/>
              <a:gd name="connsiteY1" fmla="*/ 0 h 3384061"/>
              <a:gd name="connsiteX2" fmla="*/ 2940086 w 2940086"/>
              <a:gd name="connsiteY2" fmla="*/ 443975 h 3384061"/>
              <a:gd name="connsiteX3" fmla="*/ 0 w 2940086"/>
              <a:gd name="connsiteY3" fmla="*/ 3384061 h 3384061"/>
            </a:gdLst>
            <a:ahLst/>
            <a:cxnLst>
              <a:cxn ang="0">
                <a:pos x="connsiteX0" y="connsiteY0"/>
              </a:cxn>
              <a:cxn ang="0">
                <a:pos x="connsiteX1" y="connsiteY1"/>
              </a:cxn>
              <a:cxn ang="0">
                <a:pos x="connsiteX2" y="connsiteY2"/>
              </a:cxn>
              <a:cxn ang="0">
                <a:pos x="connsiteX3" y="connsiteY3"/>
              </a:cxn>
            </a:cxnLst>
            <a:rect l="l" t="t" r="r" b="b"/>
            <a:pathLst>
              <a:path w="2940086" h="3384061">
                <a:moveTo>
                  <a:pt x="0" y="0"/>
                </a:moveTo>
                <a:lnTo>
                  <a:pt x="2496112" y="0"/>
                </a:lnTo>
                <a:lnTo>
                  <a:pt x="2940086" y="443975"/>
                </a:lnTo>
                <a:lnTo>
                  <a:pt x="0" y="338406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Rectangle 27">
            <a:extLst>
              <a:ext uri="{FF2B5EF4-FFF2-40B4-BE49-F238E27FC236}">
                <a16:creationId xmlns:a16="http://schemas.microsoft.com/office/drawing/2014/main" id="{15E3C750-986E-4769-B1AE-49289FBEE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720059" y="5243545"/>
            <a:ext cx="959985" cy="959985"/>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108053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78F29-3DAA-4519-B4C8-BE5018035F4F}"/>
              </a:ext>
            </a:extLst>
          </p:cNvPr>
          <p:cNvSpPr>
            <a:spLocks noGrp="1"/>
          </p:cNvSpPr>
          <p:nvPr>
            <p:ph type="title"/>
          </p:nvPr>
        </p:nvSpPr>
        <p:spPr>
          <a:xfrm>
            <a:off x="4636008" y="1135"/>
            <a:ext cx="6903720" cy="1676603"/>
          </a:xfrm>
        </p:spPr>
        <p:txBody>
          <a:bodyPr>
            <a:normAutofit/>
          </a:bodyPr>
          <a:lstStyle/>
          <a:p>
            <a:r>
              <a:rPr lang="en-US" dirty="0"/>
              <a:t>Blood flow </a:t>
            </a:r>
          </a:p>
        </p:txBody>
      </p:sp>
      <p:sp>
        <p:nvSpPr>
          <p:cNvPr id="14" name="Rectangle 13">
            <a:extLst>
              <a:ext uri="{FF2B5EF4-FFF2-40B4-BE49-F238E27FC236}">
                <a16:creationId xmlns:a16="http://schemas.microsoft.com/office/drawing/2014/main" id="{F88DA1F7-243F-4238-B2E5-D9BC0A53C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80" cy="6858000"/>
          </a:xfrm>
          <a:prstGeom prst="rect">
            <a:avLst/>
          </a:prstGeom>
          <a:solidFill>
            <a:srgbClr val="729F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9">
            <a:extLst>
              <a:ext uri="{FF2B5EF4-FFF2-40B4-BE49-F238E27FC236}">
                <a16:creationId xmlns:a16="http://schemas.microsoft.com/office/drawing/2014/main" id="{A7FC5E3B-10AB-47E5-A8FC-14E8B42CE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2" y="484632"/>
            <a:ext cx="3131819"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D53457D4-384A-4B48-9446-29114BBF259D}"/>
              </a:ext>
            </a:extLst>
          </p:cNvPr>
          <p:cNvPicPr>
            <a:picLocks noChangeAspect="1"/>
          </p:cNvPicPr>
          <p:nvPr/>
        </p:nvPicPr>
        <p:blipFill>
          <a:blip r:embed="rId2"/>
          <a:stretch>
            <a:fillRect/>
          </a:stretch>
        </p:blipFill>
        <p:spPr>
          <a:xfrm>
            <a:off x="1525703" y="803049"/>
            <a:ext cx="1076256" cy="1635351"/>
          </a:xfrm>
          <a:prstGeom prst="rect">
            <a:avLst/>
          </a:prstGeom>
        </p:spPr>
      </p:pic>
      <p:pic>
        <p:nvPicPr>
          <p:cNvPr id="5" name="Picture 4">
            <a:extLst>
              <a:ext uri="{FF2B5EF4-FFF2-40B4-BE49-F238E27FC236}">
                <a16:creationId xmlns:a16="http://schemas.microsoft.com/office/drawing/2014/main" id="{2D4DC6D5-83AA-470F-AD94-F7A2EAA732E8}"/>
              </a:ext>
            </a:extLst>
          </p:cNvPr>
          <p:cNvPicPr>
            <a:picLocks noChangeAspect="1"/>
          </p:cNvPicPr>
          <p:nvPr/>
        </p:nvPicPr>
        <p:blipFill>
          <a:blip r:embed="rId3"/>
          <a:stretch>
            <a:fillRect/>
          </a:stretch>
        </p:blipFill>
        <p:spPr>
          <a:xfrm>
            <a:off x="804672" y="2816945"/>
            <a:ext cx="2518317" cy="1076580"/>
          </a:xfrm>
          <a:prstGeom prst="rect">
            <a:avLst/>
          </a:prstGeom>
        </p:spPr>
      </p:pic>
      <p:pic>
        <p:nvPicPr>
          <p:cNvPr id="9" name="Picture 8">
            <a:extLst>
              <a:ext uri="{FF2B5EF4-FFF2-40B4-BE49-F238E27FC236}">
                <a16:creationId xmlns:a16="http://schemas.microsoft.com/office/drawing/2014/main" id="{BDEF3F0C-4AD9-49C7-976E-329F1A05F39A}"/>
              </a:ext>
            </a:extLst>
          </p:cNvPr>
          <p:cNvPicPr>
            <a:picLocks noChangeAspect="1"/>
          </p:cNvPicPr>
          <p:nvPr/>
        </p:nvPicPr>
        <p:blipFill>
          <a:blip r:embed="rId4"/>
          <a:stretch>
            <a:fillRect/>
          </a:stretch>
        </p:blipFill>
        <p:spPr>
          <a:xfrm>
            <a:off x="804672" y="4592019"/>
            <a:ext cx="2518317" cy="1028912"/>
          </a:xfrm>
          <a:prstGeom prst="rect">
            <a:avLst/>
          </a:prstGeom>
          <a:effectLst/>
        </p:spPr>
      </p:pic>
      <p:sp>
        <p:nvSpPr>
          <p:cNvPr id="3" name="Content Placeholder 2">
            <a:extLst>
              <a:ext uri="{FF2B5EF4-FFF2-40B4-BE49-F238E27FC236}">
                <a16:creationId xmlns:a16="http://schemas.microsoft.com/office/drawing/2014/main" id="{1D5CDD93-99F8-4FA8-AD47-DBAB52E1AAC5}"/>
              </a:ext>
            </a:extLst>
          </p:cNvPr>
          <p:cNvSpPr>
            <a:spLocks noGrp="1"/>
          </p:cNvSpPr>
          <p:nvPr>
            <p:ph idx="1"/>
          </p:nvPr>
        </p:nvSpPr>
        <p:spPr>
          <a:xfrm>
            <a:off x="4101083" y="1322363"/>
            <a:ext cx="7438645" cy="5534501"/>
          </a:xfrm>
        </p:spPr>
        <p:txBody>
          <a:bodyPr>
            <a:normAutofit fontScale="77500" lnSpcReduction="20000"/>
          </a:bodyPr>
          <a:lstStyle/>
          <a:p>
            <a:pPr marL="0" indent="0">
              <a:buNone/>
            </a:pPr>
            <a:endParaRPr lang="en-US" sz="1100" b="1" i="1" dirty="0"/>
          </a:p>
          <a:p>
            <a:pPr marL="0" indent="0">
              <a:buNone/>
            </a:pPr>
            <a:r>
              <a:rPr lang="en-US" sz="2600" b="1" i="1" dirty="0"/>
              <a:t>Laminar flow : normal blood flow in the blood vessels (physiological)</a:t>
            </a:r>
          </a:p>
          <a:p>
            <a:pPr>
              <a:buFont typeface="Wingdings" panose="05000000000000000000" pitchFamily="2" charset="2"/>
              <a:buChar char="q"/>
            </a:pPr>
            <a:r>
              <a:rPr lang="en-US" sz="2600" i="1" dirty="0"/>
              <a:t>As you go toward the edges the velocity the blood is going to be slower and the velocity in the middle is highest </a:t>
            </a:r>
          </a:p>
          <a:p>
            <a:pPr>
              <a:buFont typeface="Wingdings" panose="05000000000000000000" pitchFamily="2" charset="2"/>
              <a:buChar char="q"/>
            </a:pPr>
            <a:r>
              <a:rPr lang="en-US" sz="2600" i="1" dirty="0"/>
              <a:t>So imagine you are looking to blood vessels as a circle, and you are looking at the flow from the back you are going to notice that is flow is very concentric and this type of flow is silent </a:t>
            </a:r>
          </a:p>
          <a:p>
            <a:pPr marL="0" indent="0">
              <a:buNone/>
            </a:pPr>
            <a:endParaRPr lang="en-US" sz="2600" b="1" i="1" dirty="0"/>
          </a:p>
          <a:p>
            <a:pPr marL="0" indent="0">
              <a:buNone/>
            </a:pPr>
            <a:endParaRPr lang="en-US" sz="2600" b="1" i="1" dirty="0"/>
          </a:p>
          <a:p>
            <a:pPr marL="0" indent="0">
              <a:buNone/>
            </a:pPr>
            <a:r>
              <a:rPr lang="en-US" sz="2600" b="1" i="1" dirty="0"/>
              <a:t>Turbulent flow : pathological and physiological one </a:t>
            </a:r>
          </a:p>
          <a:p>
            <a:pPr>
              <a:buFont typeface="Wingdings" panose="05000000000000000000" pitchFamily="2" charset="2"/>
              <a:buChar char="q"/>
            </a:pPr>
            <a:r>
              <a:rPr lang="en-US" sz="2600" i="1" dirty="0"/>
              <a:t>Inside our heart you have a valves mitral valve and aortic valve whenever blood is being pumped upward right it can hit mitral valve as it hits mitral valve it can develop turbulent flow</a:t>
            </a:r>
          </a:p>
          <a:p>
            <a:pPr>
              <a:buFont typeface="Wingdings" panose="05000000000000000000" pitchFamily="2" charset="2"/>
              <a:buChar char="q"/>
            </a:pPr>
            <a:r>
              <a:rPr lang="en-US" sz="2600" i="1" dirty="0"/>
              <a:t>  Imagine a blood vessels and plaques inside ; as the normal flow gets to the occlusion it start developing a turbulence and that gives a lot of heat and changes the action of perfusion pressure and produce what called brutes  and can be heard at carotid artery so if you take a stethoscope and put it over carotid artery you can hear it as actual sounds that caused by turbulent flow. It also can produce murmurs  </a:t>
            </a:r>
          </a:p>
          <a:p>
            <a:pPr marL="0" indent="0">
              <a:buNone/>
            </a:pPr>
            <a:endParaRPr lang="en-US" sz="1100" dirty="0"/>
          </a:p>
        </p:txBody>
      </p:sp>
    </p:spTree>
    <p:extLst>
      <p:ext uri="{BB962C8B-B14F-4D97-AF65-F5344CB8AC3E}">
        <p14:creationId xmlns:p14="http://schemas.microsoft.com/office/powerpoint/2010/main" val="41268663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95B82D5-A8BB-45BF-BED8-C7B206892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9">
            <a:extLst>
              <a:ext uri="{FF2B5EF4-FFF2-40B4-BE49-F238E27FC236}">
                <a16:creationId xmlns:a16="http://schemas.microsoft.com/office/drawing/2014/main" id="{296C61EC-FBF4-4216-BE67-6C864D30A0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2" y="484632"/>
            <a:ext cx="3666744"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BF133ACD-D031-4C70-AF9C-CF30DB5B8DDA}"/>
              </a:ext>
            </a:extLst>
          </p:cNvPr>
          <p:cNvPicPr>
            <a:picLocks noChangeAspect="1"/>
          </p:cNvPicPr>
          <p:nvPr/>
        </p:nvPicPr>
        <p:blipFill>
          <a:blip r:embed="rId2"/>
          <a:stretch>
            <a:fillRect/>
          </a:stretch>
        </p:blipFill>
        <p:spPr>
          <a:xfrm>
            <a:off x="1011634" y="803049"/>
            <a:ext cx="2612739" cy="2470743"/>
          </a:xfrm>
          <a:prstGeom prst="rect">
            <a:avLst/>
          </a:prstGeom>
        </p:spPr>
      </p:pic>
      <p:pic>
        <p:nvPicPr>
          <p:cNvPr id="5" name="Picture 4">
            <a:extLst>
              <a:ext uri="{FF2B5EF4-FFF2-40B4-BE49-F238E27FC236}">
                <a16:creationId xmlns:a16="http://schemas.microsoft.com/office/drawing/2014/main" id="{2B65653B-247E-4455-BFB6-2F1EF17415BF}"/>
              </a:ext>
            </a:extLst>
          </p:cNvPr>
          <p:cNvPicPr>
            <a:picLocks noChangeAspect="1"/>
          </p:cNvPicPr>
          <p:nvPr/>
        </p:nvPicPr>
        <p:blipFill>
          <a:blip r:embed="rId3"/>
          <a:stretch>
            <a:fillRect/>
          </a:stretch>
        </p:blipFill>
        <p:spPr>
          <a:xfrm>
            <a:off x="804672" y="3516443"/>
            <a:ext cx="3026663" cy="2328202"/>
          </a:xfrm>
          <a:prstGeom prst="rect">
            <a:avLst/>
          </a:prstGeom>
          <a:effectLst/>
        </p:spPr>
      </p:pic>
      <p:sp>
        <p:nvSpPr>
          <p:cNvPr id="3" name="Content Placeholder 2">
            <a:extLst>
              <a:ext uri="{FF2B5EF4-FFF2-40B4-BE49-F238E27FC236}">
                <a16:creationId xmlns:a16="http://schemas.microsoft.com/office/drawing/2014/main" id="{F7D07E75-2132-4B40-9049-151F3E535F7E}"/>
              </a:ext>
            </a:extLst>
          </p:cNvPr>
          <p:cNvSpPr>
            <a:spLocks noGrp="1"/>
          </p:cNvSpPr>
          <p:nvPr>
            <p:ph idx="1"/>
          </p:nvPr>
        </p:nvSpPr>
        <p:spPr>
          <a:xfrm>
            <a:off x="5120640" y="1623733"/>
            <a:ext cx="6422848" cy="3785419"/>
          </a:xfrm>
        </p:spPr>
        <p:txBody>
          <a:bodyPr>
            <a:normAutofit/>
          </a:bodyPr>
          <a:lstStyle/>
          <a:p>
            <a:pPr marL="0" marR="0" lvl="0" indent="0" defTabSz="914400" rtl="0" eaLnBrk="1" fontAlgn="auto" latinLnBrk="0" hangingPunct="1">
              <a:spcBef>
                <a:spcPts val="1000"/>
              </a:spcBef>
              <a:spcAft>
                <a:spcPts val="0"/>
              </a:spcAft>
              <a:buClrTx/>
              <a:buSzTx/>
              <a:buFont typeface="Arial" panose="020B0604020202020204" pitchFamily="34" charset="0"/>
              <a:buNone/>
              <a:tabLst/>
              <a:defRPr/>
            </a:pPr>
            <a:r>
              <a:rPr kumimoji="0" lang="en-US" sz="2000" b="1" i="1" u="none" strike="noStrike" kern="1200" cap="none" spc="0" normalizeH="0" baseline="0" noProof="0" dirty="0">
                <a:ln>
                  <a:noFill/>
                </a:ln>
                <a:effectLst/>
                <a:uLnTx/>
                <a:uFillTx/>
                <a:latin typeface="Calibri" panose="020F0502020204030204"/>
                <a:ea typeface="+mn-ea"/>
                <a:cs typeface="+mn-cs"/>
              </a:rPr>
              <a:t>If you look at the graph here ; as you increase the pressure the flow is increasing in  laminar  or turbulent flow, but you get to the point where the flow veers off  and the flow start decreasing as the perfusion pressure start increasing </a:t>
            </a:r>
          </a:p>
          <a:p>
            <a:pPr marL="0" marR="0" lvl="0" indent="0" defTabSz="914400" rtl="0" eaLnBrk="1" fontAlgn="auto" latinLnBrk="0" hangingPunct="1">
              <a:spcBef>
                <a:spcPts val="1000"/>
              </a:spcBef>
              <a:spcAft>
                <a:spcPts val="0"/>
              </a:spcAft>
              <a:buClrTx/>
              <a:buSzTx/>
              <a:buFont typeface="Arial" panose="020B0604020202020204" pitchFamily="34" charset="0"/>
              <a:buNone/>
              <a:tabLst/>
              <a:defRPr/>
            </a:pPr>
            <a:r>
              <a:rPr kumimoji="0" lang="en-US" sz="2000" b="1" i="1" u="none" strike="noStrike" kern="1200" cap="none" spc="0" normalizeH="0" baseline="0" noProof="0" dirty="0">
                <a:ln>
                  <a:noFill/>
                </a:ln>
                <a:effectLst/>
                <a:uLnTx/>
                <a:uFillTx/>
                <a:latin typeface="Calibri" panose="020F0502020204030204"/>
                <a:ea typeface="+mn-ea"/>
                <a:cs typeface="+mn-cs"/>
              </a:rPr>
              <a:t>If there is a turbulent flow it decreases the actual flow the volume of blood that circulating through an area of blood vessel per a minute and increase the perfusion pressure and the resistance is going to be very high </a:t>
            </a:r>
          </a:p>
          <a:p>
            <a:endParaRPr lang="en-US" sz="2000" dirty="0"/>
          </a:p>
        </p:txBody>
      </p:sp>
    </p:spTree>
    <p:extLst>
      <p:ext uri="{BB962C8B-B14F-4D97-AF65-F5344CB8AC3E}">
        <p14:creationId xmlns:p14="http://schemas.microsoft.com/office/powerpoint/2010/main" val="24053907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Flowchart: Document 20">
            <a:extLst>
              <a:ext uri="{FF2B5EF4-FFF2-40B4-BE49-F238E27FC236}">
                <a16:creationId xmlns:a16="http://schemas.microsoft.com/office/drawing/2014/main" id="{D12DDE76-C203-4047-9998-63900085B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175" y="0"/>
            <a:ext cx="3248025" cy="3400426"/>
          </a:xfrm>
          <a:prstGeom prst="flowChartDocumen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2AB8F17-65FD-428B-A018-5E29372D8EF8}"/>
              </a:ext>
            </a:extLst>
          </p:cNvPr>
          <p:cNvSpPr>
            <a:spLocks noGrp="1"/>
          </p:cNvSpPr>
          <p:nvPr>
            <p:ph type="title"/>
          </p:nvPr>
        </p:nvSpPr>
        <p:spPr>
          <a:xfrm>
            <a:off x="838200" y="171162"/>
            <a:ext cx="2840182" cy="2371148"/>
          </a:xfrm>
        </p:spPr>
        <p:txBody>
          <a:bodyPr vert="horz" lIns="91440" tIns="45720" rIns="91440" bIns="45720" rtlCol="0" anchor="ctr">
            <a:normAutofit/>
          </a:bodyPr>
          <a:lstStyle/>
          <a:p>
            <a:r>
              <a:rPr lang="en-US" sz="3200" kern="1200">
                <a:solidFill>
                  <a:srgbClr val="FFFFFF"/>
                </a:solidFill>
                <a:latin typeface="+mj-lt"/>
                <a:ea typeface="+mj-ea"/>
                <a:cs typeface="+mj-cs"/>
              </a:rPr>
              <a:t>Implication of Laplace's law </a:t>
            </a:r>
          </a:p>
        </p:txBody>
      </p:sp>
      <p:pic>
        <p:nvPicPr>
          <p:cNvPr id="11" name="Picture 10">
            <a:extLst>
              <a:ext uri="{FF2B5EF4-FFF2-40B4-BE49-F238E27FC236}">
                <a16:creationId xmlns:a16="http://schemas.microsoft.com/office/drawing/2014/main" id="{D5682919-9710-4764-A860-D66EE2A112EE}"/>
              </a:ext>
            </a:extLst>
          </p:cNvPr>
          <p:cNvPicPr>
            <a:picLocks noChangeAspect="1"/>
          </p:cNvPicPr>
          <p:nvPr/>
        </p:nvPicPr>
        <p:blipFill>
          <a:blip r:embed="rId2"/>
          <a:stretch>
            <a:fillRect/>
          </a:stretch>
        </p:blipFill>
        <p:spPr>
          <a:xfrm>
            <a:off x="4310946" y="640080"/>
            <a:ext cx="7141510" cy="5578816"/>
          </a:xfrm>
          <a:prstGeom prst="rect">
            <a:avLst/>
          </a:prstGeom>
        </p:spPr>
      </p:pic>
    </p:spTree>
    <p:extLst>
      <p:ext uri="{BB962C8B-B14F-4D97-AF65-F5344CB8AC3E}">
        <p14:creationId xmlns:p14="http://schemas.microsoft.com/office/powerpoint/2010/main" val="10093833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34655C3-6BFF-460B-A054-6B46A62628C5}"/>
              </a:ext>
            </a:extLst>
          </p:cNvPr>
          <p:cNvSpPr>
            <a:spLocks noGrp="1"/>
          </p:cNvSpPr>
          <p:nvPr>
            <p:ph idx="1"/>
          </p:nvPr>
        </p:nvSpPr>
        <p:spPr>
          <a:xfrm>
            <a:off x="711591" y="2275791"/>
            <a:ext cx="10515600" cy="4351338"/>
          </a:xfrm>
        </p:spPr>
        <p:txBody>
          <a:bodyPr/>
          <a:lstStyle/>
          <a:p>
            <a:pPr marL="0" indent="0" algn="ctr">
              <a:buNone/>
            </a:pPr>
            <a:r>
              <a:rPr kumimoji="0" lang="en-US" sz="6000" b="0" i="0" u="none" strike="noStrike" kern="1200" cap="none" spc="0" normalizeH="0" baseline="0" noProof="0" dirty="0">
                <a:ln>
                  <a:noFill/>
                </a:ln>
                <a:solidFill>
                  <a:prstClr val="black"/>
                </a:solidFill>
                <a:effectLst/>
                <a:uLnTx/>
                <a:uFillTx/>
                <a:latin typeface="Calibri Light" panose="020F0302020204030204"/>
                <a:ea typeface="+mj-ea"/>
                <a:cs typeface="+mj-cs"/>
              </a:rPr>
              <a:t>Cardiac output</a:t>
            </a:r>
            <a:endParaRPr lang="en-US" dirty="0"/>
          </a:p>
        </p:txBody>
      </p:sp>
    </p:spTree>
    <p:extLst>
      <p:ext uri="{BB962C8B-B14F-4D97-AF65-F5344CB8AC3E}">
        <p14:creationId xmlns:p14="http://schemas.microsoft.com/office/powerpoint/2010/main" val="39962953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81AEB8A9-B768-4E30-BA55-D919E6687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1" y="-2"/>
            <a:ext cx="4069936"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Title 1">
            <a:extLst>
              <a:ext uri="{FF2B5EF4-FFF2-40B4-BE49-F238E27FC236}">
                <a16:creationId xmlns:a16="http://schemas.microsoft.com/office/drawing/2014/main" id="{12A1B44F-1268-41C3-9204-2454542FFDF9}"/>
              </a:ext>
            </a:extLst>
          </p:cNvPr>
          <p:cNvSpPr>
            <a:spLocks noGrp="1"/>
          </p:cNvSpPr>
          <p:nvPr>
            <p:ph type="title"/>
          </p:nvPr>
        </p:nvSpPr>
        <p:spPr>
          <a:xfrm>
            <a:off x="310039" y="640080"/>
            <a:ext cx="2981801" cy="5613236"/>
          </a:xfrm>
        </p:spPr>
        <p:txBody>
          <a:bodyPr anchor="ctr">
            <a:normAutofit/>
          </a:bodyPr>
          <a:lstStyle/>
          <a:p>
            <a:r>
              <a:rPr lang="en-US" dirty="0">
                <a:solidFill>
                  <a:srgbClr val="FFFFFF"/>
                </a:solidFill>
              </a:rPr>
              <a:t>Continued cardia output </a:t>
            </a:r>
          </a:p>
        </p:txBody>
      </p:sp>
      <p:sp>
        <p:nvSpPr>
          <p:cNvPr id="3" name="Content Placeholder 2">
            <a:extLst>
              <a:ext uri="{FF2B5EF4-FFF2-40B4-BE49-F238E27FC236}">
                <a16:creationId xmlns:a16="http://schemas.microsoft.com/office/drawing/2014/main" id="{32067299-7B88-4F28-AA15-62DBE1C4FEF1}"/>
              </a:ext>
            </a:extLst>
          </p:cNvPr>
          <p:cNvSpPr>
            <a:spLocks noGrp="1"/>
          </p:cNvSpPr>
          <p:nvPr>
            <p:ph idx="1"/>
          </p:nvPr>
        </p:nvSpPr>
        <p:spPr>
          <a:xfrm>
            <a:off x="4699818" y="225084"/>
            <a:ext cx="7172138" cy="4459458"/>
          </a:xfrm>
        </p:spPr>
        <p:txBody>
          <a:bodyPr>
            <a:noAutofit/>
          </a:bodyPr>
          <a:lstStyle/>
          <a:p>
            <a:pPr>
              <a:buFont typeface="Wingdings" panose="05000000000000000000" pitchFamily="2" charset="2"/>
              <a:buChar char="v"/>
            </a:pPr>
            <a:r>
              <a:rPr lang="en-US" sz="2400" dirty="0"/>
              <a:t>Anther formula relate to CO</a:t>
            </a:r>
          </a:p>
          <a:p>
            <a:r>
              <a:rPr lang="en-US" sz="2400" dirty="0"/>
              <a:t>1 ml= 1 Cm3</a:t>
            </a:r>
          </a:p>
          <a:p>
            <a:r>
              <a:rPr lang="en-US" sz="2400" dirty="0"/>
              <a:t>Flow = Cm3/min </a:t>
            </a:r>
          </a:p>
          <a:p>
            <a:pPr>
              <a:buFont typeface="Wingdings" panose="05000000000000000000" pitchFamily="2" charset="2"/>
              <a:buChar char="v"/>
            </a:pPr>
            <a:r>
              <a:rPr lang="en-US" sz="2400" dirty="0"/>
              <a:t>Anther formula relate to flow </a:t>
            </a:r>
          </a:p>
          <a:p>
            <a:r>
              <a:rPr lang="en-US" sz="2400" dirty="0"/>
              <a:t>Velocity (Cm2/min</a:t>
            </a:r>
            <a:r>
              <a:rPr lang="en-US" sz="2400" u="sng" dirty="0"/>
              <a:t>)= Flow (cm3/min)</a:t>
            </a:r>
          </a:p>
          <a:p>
            <a:pPr marL="128016" lvl="1" indent="0">
              <a:buNone/>
            </a:pPr>
            <a:r>
              <a:rPr lang="en-US" sz="2400" b="1" dirty="0"/>
              <a:t>                            Cross sectional area (Cm2) </a:t>
            </a:r>
            <a:r>
              <a:rPr lang="en-US" sz="2400" dirty="0"/>
              <a:t>                         </a:t>
            </a:r>
          </a:p>
          <a:p>
            <a:r>
              <a:rPr lang="en-US" sz="2400" b="1" dirty="0">
                <a:effectLst>
                  <a:outerShdw blurRad="38100" dist="38100" dir="2700000" algn="tl">
                    <a:srgbClr val="000000">
                      <a:alpha val="43137"/>
                    </a:srgbClr>
                  </a:outerShdw>
                </a:effectLst>
              </a:rPr>
              <a:t>V= F/A</a:t>
            </a:r>
          </a:p>
          <a:p>
            <a:pPr>
              <a:buFont typeface="Wingdings" panose="05000000000000000000" pitchFamily="2" charset="2"/>
              <a:buChar char="v"/>
            </a:pPr>
            <a:r>
              <a:rPr lang="en-US" sz="2400" dirty="0"/>
              <a:t>How to relate this to cardiac output </a:t>
            </a:r>
          </a:p>
          <a:p>
            <a:pPr>
              <a:buFont typeface="Arial" panose="020B0604020202020204" pitchFamily="34" charset="0"/>
              <a:buChar char="•"/>
            </a:pPr>
            <a:r>
              <a:rPr lang="en-US" sz="2400" dirty="0"/>
              <a:t>Increase Flow (CO)       Increase V</a:t>
            </a:r>
          </a:p>
          <a:p>
            <a:pPr>
              <a:buFont typeface="Arial" panose="020B0604020202020204" pitchFamily="34" charset="0"/>
              <a:buChar char="•"/>
            </a:pPr>
            <a:r>
              <a:rPr lang="en-US" sz="2400" dirty="0"/>
              <a:t>Cross sectional area; measured in units of bier square because the blood vessels are cylinder in shape </a:t>
            </a:r>
          </a:p>
          <a:p>
            <a:pPr marL="0" indent="0">
              <a:buNone/>
            </a:pPr>
            <a:r>
              <a:rPr lang="en-US" sz="2400" dirty="0"/>
              <a:t>A (</a:t>
            </a:r>
            <a:r>
              <a:rPr lang="el-GR" sz="2400" dirty="0"/>
              <a:t>π</a:t>
            </a:r>
            <a:r>
              <a:rPr lang="en-US" sz="2400" dirty="0"/>
              <a:t>r2); Increase A        Decrease V</a:t>
            </a:r>
          </a:p>
          <a:p>
            <a:pPr marL="0" indent="0">
              <a:buNone/>
            </a:pPr>
            <a:endParaRPr lang="en-US" sz="2400" dirty="0"/>
          </a:p>
          <a:p>
            <a:pPr marL="0" indent="0">
              <a:buNone/>
            </a:pPr>
            <a:endParaRPr lang="en-US" sz="2400" dirty="0"/>
          </a:p>
          <a:p>
            <a:pPr marL="0" indent="0">
              <a:buNone/>
            </a:pPr>
            <a:r>
              <a:rPr lang="en-US" sz="2400" dirty="0"/>
              <a:t>Imagine a hose and water coming out of the hose at a nice pace then I put my thumb on the edge of the hose and I make A smaller the flow of the water is going to shooting out that means the velocity increases  </a:t>
            </a:r>
          </a:p>
        </p:txBody>
      </p:sp>
      <p:pic>
        <p:nvPicPr>
          <p:cNvPr id="15" name="Picture 14">
            <a:extLst>
              <a:ext uri="{FF2B5EF4-FFF2-40B4-BE49-F238E27FC236}">
                <a16:creationId xmlns:a16="http://schemas.microsoft.com/office/drawing/2014/main" id="{865588A7-8BED-48FC-BE09-4819B4231D38}"/>
              </a:ext>
            </a:extLst>
          </p:cNvPr>
          <p:cNvPicPr>
            <a:picLocks noChangeAspect="1"/>
          </p:cNvPicPr>
          <p:nvPr/>
        </p:nvPicPr>
        <p:blipFill>
          <a:blip r:embed="rId3"/>
          <a:stretch>
            <a:fillRect/>
          </a:stretch>
        </p:blipFill>
        <p:spPr>
          <a:xfrm>
            <a:off x="5883687" y="6077243"/>
            <a:ext cx="4804400" cy="780757"/>
          </a:xfrm>
          <a:prstGeom prst="rect">
            <a:avLst/>
          </a:prstGeom>
        </p:spPr>
      </p:pic>
    </p:spTree>
    <p:extLst>
      <p:ext uri="{BB962C8B-B14F-4D97-AF65-F5344CB8AC3E}">
        <p14:creationId xmlns:p14="http://schemas.microsoft.com/office/powerpoint/2010/main" val="9865498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C714D8-F24D-40B9-8135-BA07F341A5A8}"/>
              </a:ext>
            </a:extLst>
          </p:cNvPr>
          <p:cNvSpPr>
            <a:spLocks noGrp="1"/>
          </p:cNvSpPr>
          <p:nvPr>
            <p:ph type="title"/>
          </p:nvPr>
        </p:nvSpPr>
        <p:spPr>
          <a:xfrm>
            <a:off x="1057192" y="225139"/>
            <a:ext cx="4431792" cy="1499616"/>
          </a:xfrm>
        </p:spPr>
        <p:txBody>
          <a:bodyPr>
            <a:normAutofit/>
          </a:bodyPr>
          <a:lstStyle/>
          <a:p>
            <a:r>
              <a:rPr lang="en-US" sz="3200" dirty="0"/>
              <a:t>Cross –sectional area and velocity </a:t>
            </a:r>
          </a:p>
        </p:txBody>
      </p:sp>
      <p:sp>
        <p:nvSpPr>
          <p:cNvPr id="3" name="Content Placeholder 2">
            <a:extLst>
              <a:ext uri="{FF2B5EF4-FFF2-40B4-BE49-F238E27FC236}">
                <a16:creationId xmlns:a16="http://schemas.microsoft.com/office/drawing/2014/main" id="{88BADDD5-5FBB-4014-A64C-EC391898D7C0}"/>
              </a:ext>
            </a:extLst>
          </p:cNvPr>
          <p:cNvSpPr>
            <a:spLocks noGrp="1"/>
          </p:cNvSpPr>
          <p:nvPr>
            <p:ph idx="1"/>
          </p:nvPr>
        </p:nvSpPr>
        <p:spPr>
          <a:xfrm>
            <a:off x="478302" y="1832371"/>
            <a:ext cx="5331653" cy="4248441"/>
          </a:xfrm>
        </p:spPr>
        <p:txBody>
          <a:bodyPr>
            <a:normAutofit fontScale="77500" lnSpcReduction="20000"/>
          </a:bodyPr>
          <a:lstStyle/>
          <a:p>
            <a:pPr>
              <a:buFont typeface="Arial" panose="020B0604020202020204" pitchFamily="34" charset="0"/>
              <a:buChar char="•"/>
            </a:pPr>
            <a:r>
              <a:rPr lang="en-US" i="1" dirty="0"/>
              <a:t>This big one here is aorta (1) then the aorta splits it gives off arteries (2) then arterial branches (3)  and then capillary branches  ten to hundred per capillary bed (4) and after drain from the capillary bed then they go to what called venules (5) and from the venules they come eventually into the veins (6) and again to vena cava system</a:t>
            </a:r>
          </a:p>
          <a:p>
            <a:pPr>
              <a:buFont typeface="Arial" panose="020B0604020202020204" pitchFamily="34" charset="0"/>
              <a:buChar char="•"/>
            </a:pPr>
            <a:r>
              <a:rPr lang="en-US" i="1" dirty="0"/>
              <a:t> compare the cross sectional are the capillary and cross-sectional area aorta  and velocity</a:t>
            </a:r>
          </a:p>
          <a:p>
            <a:pPr>
              <a:buFont typeface="Arial" panose="020B0604020202020204" pitchFamily="34" charset="0"/>
              <a:buChar char="•"/>
            </a:pPr>
            <a:r>
              <a:rPr lang="en-US" i="1" dirty="0"/>
              <a:t>As you increase the cross-sectional area the velocity decrease </a:t>
            </a:r>
          </a:p>
          <a:p>
            <a:pPr>
              <a:buFont typeface="Arial" panose="020B0604020202020204" pitchFamily="34" charset="0"/>
              <a:buChar char="•"/>
            </a:pPr>
            <a:r>
              <a:rPr lang="en-US" i="1" dirty="0"/>
              <a:t>The velocity is the slowest in the capillaries and faster in the aorta  </a:t>
            </a:r>
          </a:p>
        </p:txBody>
      </p:sp>
      <p:pic>
        <p:nvPicPr>
          <p:cNvPr id="5" name="Picture 4">
            <a:extLst>
              <a:ext uri="{FF2B5EF4-FFF2-40B4-BE49-F238E27FC236}">
                <a16:creationId xmlns:a16="http://schemas.microsoft.com/office/drawing/2014/main" id="{06B73888-6DCD-4D04-90AD-43FDF332EED8}"/>
              </a:ext>
            </a:extLst>
          </p:cNvPr>
          <p:cNvPicPr>
            <a:picLocks noChangeAspect="1"/>
          </p:cNvPicPr>
          <p:nvPr/>
        </p:nvPicPr>
        <p:blipFill>
          <a:blip r:embed="rId2"/>
          <a:stretch>
            <a:fillRect/>
          </a:stretch>
        </p:blipFill>
        <p:spPr>
          <a:xfrm>
            <a:off x="6096000" y="1674111"/>
            <a:ext cx="5455921" cy="4248442"/>
          </a:xfrm>
          <a:prstGeom prst="rect">
            <a:avLst/>
          </a:prstGeom>
        </p:spPr>
      </p:pic>
      <p:sp>
        <p:nvSpPr>
          <p:cNvPr id="6" name="TextBox 5">
            <a:extLst>
              <a:ext uri="{FF2B5EF4-FFF2-40B4-BE49-F238E27FC236}">
                <a16:creationId xmlns:a16="http://schemas.microsoft.com/office/drawing/2014/main" id="{B58F9816-7F8D-40B1-8532-0848F35EC6FE}"/>
              </a:ext>
            </a:extLst>
          </p:cNvPr>
          <p:cNvSpPr txBox="1"/>
          <p:nvPr/>
        </p:nvSpPr>
        <p:spPr>
          <a:xfrm>
            <a:off x="6471138" y="3429000"/>
            <a:ext cx="23915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1</a:t>
            </a:r>
          </a:p>
        </p:txBody>
      </p:sp>
      <p:sp>
        <p:nvSpPr>
          <p:cNvPr id="7" name="TextBox 6">
            <a:extLst>
              <a:ext uri="{FF2B5EF4-FFF2-40B4-BE49-F238E27FC236}">
                <a16:creationId xmlns:a16="http://schemas.microsoft.com/office/drawing/2014/main" id="{2753DDCE-1C4A-42DF-B325-F34CDF094EF6}"/>
              </a:ext>
            </a:extLst>
          </p:cNvPr>
          <p:cNvSpPr txBox="1"/>
          <p:nvPr/>
        </p:nvSpPr>
        <p:spPr>
          <a:xfrm>
            <a:off x="7371471" y="3244334"/>
            <a:ext cx="23915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2</a:t>
            </a:r>
          </a:p>
        </p:txBody>
      </p:sp>
      <p:cxnSp>
        <p:nvCxnSpPr>
          <p:cNvPr id="9" name="Straight Arrow Connector 8">
            <a:extLst>
              <a:ext uri="{FF2B5EF4-FFF2-40B4-BE49-F238E27FC236}">
                <a16:creationId xmlns:a16="http://schemas.microsoft.com/office/drawing/2014/main" id="{7FA30738-C720-4B57-BD66-6251DD373347}"/>
              </a:ext>
            </a:extLst>
          </p:cNvPr>
          <p:cNvCxnSpPr>
            <a:cxnSpLocks/>
          </p:cNvCxnSpPr>
          <p:nvPr/>
        </p:nvCxnSpPr>
        <p:spPr>
          <a:xfrm>
            <a:off x="7491044" y="3043869"/>
            <a:ext cx="0" cy="16406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28BAB586-D9FC-4F72-98DE-C56BD20E88BE}"/>
              </a:ext>
            </a:extLst>
          </p:cNvPr>
          <p:cNvCxnSpPr>
            <a:cxnSpLocks/>
          </p:cNvCxnSpPr>
          <p:nvPr/>
        </p:nvCxnSpPr>
        <p:spPr>
          <a:xfrm>
            <a:off x="6893169" y="3613666"/>
            <a:ext cx="0" cy="4518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6355EBA3-AC5D-4C5F-A534-BAE78C686C22}"/>
              </a:ext>
            </a:extLst>
          </p:cNvPr>
          <p:cNvCxnSpPr>
            <a:cxnSpLocks/>
          </p:cNvCxnSpPr>
          <p:nvPr/>
        </p:nvCxnSpPr>
        <p:spPr>
          <a:xfrm>
            <a:off x="8558524" y="2028454"/>
            <a:ext cx="0" cy="3539756"/>
          </a:xfrm>
          <a:prstGeom prst="straightConnector1">
            <a:avLst/>
          </a:prstGeom>
          <a:ln cap="sq" cmpd="tri">
            <a:solidFill>
              <a:schemeClr val="accent5"/>
            </a:solidFill>
            <a:headEnd w="lg" len="med"/>
            <a:tailEnd type="triangle"/>
          </a:ln>
          <a:scene3d>
            <a:camera prst="orthographicFront"/>
            <a:lightRig rig="threePt" dir="t"/>
          </a:scene3d>
          <a:sp3d>
            <a:bevelB prst="angle"/>
          </a:sp3d>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B3D69F10-4665-4D64-8A5D-29DBD45FC7C3}"/>
              </a:ext>
            </a:extLst>
          </p:cNvPr>
          <p:cNvSpPr txBox="1"/>
          <p:nvPr/>
        </p:nvSpPr>
        <p:spPr>
          <a:xfrm>
            <a:off x="8276489" y="2062702"/>
            <a:ext cx="6098344"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3</a:t>
            </a:r>
          </a:p>
        </p:txBody>
      </p:sp>
      <p:cxnSp>
        <p:nvCxnSpPr>
          <p:cNvPr id="16" name="Straight Arrow Connector 15">
            <a:extLst>
              <a:ext uri="{FF2B5EF4-FFF2-40B4-BE49-F238E27FC236}">
                <a16:creationId xmlns:a16="http://schemas.microsoft.com/office/drawing/2014/main" id="{15E942BF-8CF2-4DC6-B8E6-CA02AB0086A7}"/>
              </a:ext>
            </a:extLst>
          </p:cNvPr>
          <p:cNvCxnSpPr>
            <a:cxnSpLocks/>
          </p:cNvCxnSpPr>
          <p:nvPr/>
        </p:nvCxnSpPr>
        <p:spPr>
          <a:xfrm>
            <a:off x="8963462" y="2028454"/>
            <a:ext cx="0" cy="35397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87151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16C050-FF51-4ADC-892A-177CF12AC959}"/>
              </a:ext>
            </a:extLst>
          </p:cNvPr>
          <p:cNvSpPr>
            <a:spLocks noGrp="1"/>
          </p:cNvSpPr>
          <p:nvPr>
            <p:ph type="title"/>
          </p:nvPr>
        </p:nvSpPr>
        <p:spPr>
          <a:xfrm>
            <a:off x="1010062" y="198354"/>
            <a:ext cx="4431792" cy="883451"/>
          </a:xfrm>
        </p:spPr>
        <p:txBody>
          <a:bodyPr>
            <a:noAutofit/>
          </a:bodyPr>
          <a:lstStyle/>
          <a:p>
            <a:r>
              <a:rPr lang="en-US" sz="3200" dirty="0"/>
              <a:t>Velocity and cross-sectional area </a:t>
            </a:r>
          </a:p>
        </p:txBody>
      </p:sp>
      <p:sp>
        <p:nvSpPr>
          <p:cNvPr id="3" name="Content Placeholder 2">
            <a:extLst>
              <a:ext uri="{FF2B5EF4-FFF2-40B4-BE49-F238E27FC236}">
                <a16:creationId xmlns:a16="http://schemas.microsoft.com/office/drawing/2014/main" id="{52A12BC0-4329-40E4-BAD3-538A4B82AB12}"/>
              </a:ext>
            </a:extLst>
          </p:cNvPr>
          <p:cNvSpPr>
            <a:spLocks noGrp="1"/>
          </p:cNvSpPr>
          <p:nvPr>
            <p:ph idx="1"/>
          </p:nvPr>
        </p:nvSpPr>
        <p:spPr>
          <a:xfrm>
            <a:off x="742929" y="1685308"/>
            <a:ext cx="4966058" cy="4717277"/>
          </a:xfrm>
        </p:spPr>
        <p:txBody>
          <a:bodyPr>
            <a:noAutofit/>
          </a:bodyPr>
          <a:lstStyle/>
          <a:p>
            <a:pPr>
              <a:buFont typeface="Arial" panose="020B0604020202020204" pitchFamily="34" charset="0"/>
              <a:buChar char="•"/>
            </a:pPr>
            <a:r>
              <a:rPr lang="en-US" sz="2400" dirty="0"/>
              <a:t>The cross-sectional area for the aorta is going to be very </a:t>
            </a:r>
            <a:r>
              <a:rPr lang="en-US" sz="2400" dirty="0" err="1"/>
              <a:t>very</a:t>
            </a:r>
            <a:r>
              <a:rPr lang="en-US" sz="2400" dirty="0"/>
              <a:t> small as you start to move toward arterioles to capillaries it is going to start rising </a:t>
            </a:r>
          </a:p>
          <a:p>
            <a:pPr>
              <a:buFont typeface="Arial" panose="020B0604020202020204" pitchFamily="34" charset="0"/>
              <a:buChar char="•"/>
            </a:pPr>
            <a:r>
              <a:rPr lang="en-US" sz="2400" dirty="0"/>
              <a:t>As you get towards the venules it starts decreasing again and comes back down</a:t>
            </a:r>
          </a:p>
          <a:p>
            <a:pPr>
              <a:buFont typeface="Arial" panose="020B0604020202020204" pitchFamily="34" charset="0"/>
              <a:buChar char="•"/>
            </a:pPr>
            <a:r>
              <a:rPr lang="en-US" sz="2400" dirty="0"/>
              <a:t>Once you hit the arterioles that's when the actual specifically the cross-sectional area increases  </a:t>
            </a:r>
          </a:p>
        </p:txBody>
      </p:sp>
      <p:pic>
        <p:nvPicPr>
          <p:cNvPr id="5" name="Picture 4">
            <a:extLst>
              <a:ext uri="{FF2B5EF4-FFF2-40B4-BE49-F238E27FC236}">
                <a16:creationId xmlns:a16="http://schemas.microsoft.com/office/drawing/2014/main" id="{B099CC19-7DE0-48D1-9211-7D80AA26D0ED}"/>
              </a:ext>
            </a:extLst>
          </p:cNvPr>
          <p:cNvPicPr>
            <a:picLocks noChangeAspect="1"/>
          </p:cNvPicPr>
          <p:nvPr/>
        </p:nvPicPr>
        <p:blipFill>
          <a:blip r:embed="rId2"/>
          <a:stretch>
            <a:fillRect/>
          </a:stretch>
        </p:blipFill>
        <p:spPr>
          <a:xfrm>
            <a:off x="6288258" y="1237957"/>
            <a:ext cx="5387927" cy="5134708"/>
          </a:xfrm>
          <a:prstGeom prst="rect">
            <a:avLst/>
          </a:prstGeom>
        </p:spPr>
      </p:pic>
      <p:sp>
        <p:nvSpPr>
          <p:cNvPr id="6" name="TextBox 5">
            <a:extLst>
              <a:ext uri="{FF2B5EF4-FFF2-40B4-BE49-F238E27FC236}">
                <a16:creationId xmlns:a16="http://schemas.microsoft.com/office/drawing/2014/main" id="{CD784850-A296-415B-B5B4-9385C0F37370}"/>
              </a:ext>
            </a:extLst>
          </p:cNvPr>
          <p:cNvSpPr txBox="1"/>
          <p:nvPr/>
        </p:nvSpPr>
        <p:spPr>
          <a:xfrm>
            <a:off x="7525908" y="6003333"/>
            <a:ext cx="31130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1</a:t>
            </a:r>
          </a:p>
        </p:txBody>
      </p:sp>
      <p:sp>
        <p:nvSpPr>
          <p:cNvPr id="7" name="TextBox 6">
            <a:extLst>
              <a:ext uri="{FF2B5EF4-FFF2-40B4-BE49-F238E27FC236}">
                <a16:creationId xmlns:a16="http://schemas.microsoft.com/office/drawing/2014/main" id="{D50D0E2A-86D4-49DC-87D2-89DE301CCA78}"/>
              </a:ext>
            </a:extLst>
          </p:cNvPr>
          <p:cNvSpPr txBox="1"/>
          <p:nvPr/>
        </p:nvSpPr>
        <p:spPr>
          <a:xfrm>
            <a:off x="8135284" y="6003333"/>
            <a:ext cx="31130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2</a:t>
            </a:r>
          </a:p>
        </p:txBody>
      </p:sp>
      <p:sp>
        <p:nvSpPr>
          <p:cNvPr id="8" name="TextBox 7">
            <a:extLst>
              <a:ext uri="{FF2B5EF4-FFF2-40B4-BE49-F238E27FC236}">
                <a16:creationId xmlns:a16="http://schemas.microsoft.com/office/drawing/2014/main" id="{E19D0461-CF22-4EC7-88BB-CFB723C437EF}"/>
              </a:ext>
            </a:extLst>
          </p:cNvPr>
          <p:cNvSpPr txBox="1"/>
          <p:nvPr/>
        </p:nvSpPr>
        <p:spPr>
          <a:xfrm>
            <a:off x="8530615" y="6033254"/>
            <a:ext cx="31130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3</a:t>
            </a:r>
          </a:p>
        </p:txBody>
      </p:sp>
      <p:sp>
        <p:nvSpPr>
          <p:cNvPr id="9" name="TextBox 8">
            <a:extLst>
              <a:ext uri="{FF2B5EF4-FFF2-40B4-BE49-F238E27FC236}">
                <a16:creationId xmlns:a16="http://schemas.microsoft.com/office/drawing/2014/main" id="{D1919C78-FA15-41E0-8AE6-3D5F1FAA3F9D}"/>
              </a:ext>
            </a:extLst>
          </p:cNvPr>
          <p:cNvSpPr txBox="1"/>
          <p:nvPr/>
        </p:nvSpPr>
        <p:spPr>
          <a:xfrm>
            <a:off x="9020641" y="6217920"/>
            <a:ext cx="31130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4</a:t>
            </a:r>
          </a:p>
        </p:txBody>
      </p:sp>
      <p:sp>
        <p:nvSpPr>
          <p:cNvPr id="4" name="TextBox 3">
            <a:extLst>
              <a:ext uri="{FF2B5EF4-FFF2-40B4-BE49-F238E27FC236}">
                <a16:creationId xmlns:a16="http://schemas.microsoft.com/office/drawing/2014/main" id="{EAA47164-CD67-47AA-A39E-CDF1E89C6F5F}"/>
              </a:ext>
            </a:extLst>
          </p:cNvPr>
          <p:cNvSpPr txBox="1"/>
          <p:nvPr/>
        </p:nvSpPr>
        <p:spPr>
          <a:xfrm>
            <a:off x="9598324" y="6033254"/>
            <a:ext cx="31130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5</a:t>
            </a:r>
          </a:p>
        </p:txBody>
      </p:sp>
      <p:sp>
        <p:nvSpPr>
          <p:cNvPr id="10" name="TextBox 9">
            <a:extLst>
              <a:ext uri="{FF2B5EF4-FFF2-40B4-BE49-F238E27FC236}">
                <a16:creationId xmlns:a16="http://schemas.microsoft.com/office/drawing/2014/main" id="{86F57D2A-F262-4B39-8E58-B43E84377F3F}"/>
              </a:ext>
            </a:extLst>
          </p:cNvPr>
          <p:cNvSpPr txBox="1"/>
          <p:nvPr/>
        </p:nvSpPr>
        <p:spPr>
          <a:xfrm>
            <a:off x="9993655" y="6003333"/>
            <a:ext cx="31130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6</a:t>
            </a:r>
          </a:p>
        </p:txBody>
      </p:sp>
    </p:spTree>
    <p:extLst>
      <p:ext uri="{BB962C8B-B14F-4D97-AF65-F5344CB8AC3E}">
        <p14:creationId xmlns:p14="http://schemas.microsoft.com/office/powerpoint/2010/main" val="15796617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05AD170-5BB3-4802-BAD4-AE9ED5096BDF}"/>
              </a:ext>
            </a:extLst>
          </p:cNvPr>
          <p:cNvSpPr>
            <a:spLocks noGrp="1"/>
          </p:cNvSpPr>
          <p:nvPr>
            <p:ph idx="1"/>
          </p:nvPr>
        </p:nvSpPr>
        <p:spPr>
          <a:xfrm>
            <a:off x="3904957" y="2824431"/>
            <a:ext cx="3944815" cy="917575"/>
          </a:xfrm>
        </p:spPr>
        <p:txBody>
          <a:bodyPr/>
          <a:lstStyle/>
          <a:p>
            <a:pPr marL="0" indent="0" algn="ctr">
              <a:buNone/>
            </a:pPr>
            <a:r>
              <a:rPr kumimoji="0" lang="en-US" sz="4000" b="0" i="0" u="none" strike="noStrike" kern="1200" cap="none" spc="0" normalizeH="0" baseline="0" noProof="0" dirty="0">
                <a:ln>
                  <a:noFill/>
                </a:ln>
                <a:solidFill>
                  <a:prstClr val="black"/>
                </a:solidFill>
                <a:effectLst/>
                <a:uLnTx/>
                <a:uFillTx/>
                <a:latin typeface="Calibri Light" panose="020F0302020204030204"/>
                <a:ea typeface="+mj-ea"/>
                <a:cs typeface="+mj-cs"/>
              </a:rPr>
              <a:t>Resistance</a:t>
            </a:r>
            <a:endParaRPr lang="en-US" dirty="0"/>
          </a:p>
        </p:txBody>
      </p:sp>
    </p:spTree>
    <p:extLst>
      <p:ext uri="{BB962C8B-B14F-4D97-AF65-F5344CB8AC3E}">
        <p14:creationId xmlns:p14="http://schemas.microsoft.com/office/powerpoint/2010/main" val="18880595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73E119-B3D1-4B0E-825D-1A39AA92A5FE}"/>
              </a:ext>
            </a:extLst>
          </p:cNvPr>
          <p:cNvSpPr>
            <a:spLocks noGrp="1"/>
          </p:cNvSpPr>
          <p:nvPr>
            <p:ph type="title"/>
          </p:nvPr>
        </p:nvSpPr>
        <p:spPr>
          <a:xfrm>
            <a:off x="742773" y="147711"/>
            <a:ext cx="9720072" cy="686504"/>
          </a:xfrm>
        </p:spPr>
        <p:txBody>
          <a:bodyPr>
            <a:normAutofit fontScale="90000"/>
          </a:bodyPr>
          <a:lstStyle/>
          <a:p>
            <a:r>
              <a:rPr lang="en-US" dirty="0"/>
              <a:t>Resistance </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26CE37DE-DDF4-40EF-9065-3C31B956012E}"/>
                  </a:ext>
                </a:extLst>
              </p:cNvPr>
              <p:cNvSpPr>
                <a:spLocks noGrp="1"/>
              </p:cNvSpPr>
              <p:nvPr>
                <p:ph idx="1"/>
              </p:nvPr>
            </p:nvSpPr>
            <p:spPr>
              <a:xfrm>
                <a:off x="362945" y="962228"/>
                <a:ext cx="9720073" cy="5790264"/>
              </a:xfrm>
            </p:spPr>
            <p:txBody>
              <a:bodyPr>
                <a:normAutofit fontScale="92500" lnSpcReduction="10000"/>
              </a:bodyPr>
              <a:lstStyle/>
              <a:p>
                <a:r>
                  <a:rPr lang="en-US" sz="2000" i="1" dirty="0"/>
                  <a:t>How to relate TPR to blood pressure</a:t>
                </a:r>
              </a:p>
              <a:p>
                <a14:m>
                  <m:oMath xmlns:m="http://schemas.openxmlformats.org/officeDocument/2006/math">
                    <m:r>
                      <a:rPr lang="en-US" sz="2000" b="1" i="1" dirty="0" smtClean="0">
                        <a:solidFill>
                          <a:srgbClr val="0070C0"/>
                        </a:solidFill>
                        <a:latin typeface="Cambria Math" panose="02040503050406030204" pitchFamily="18" charset="0"/>
                      </a:rPr>
                      <m:t>𝑭</m:t>
                    </m:r>
                    <m:r>
                      <a:rPr lang="en-US" sz="2000" b="1" i="1" dirty="0" smtClean="0">
                        <a:solidFill>
                          <a:srgbClr val="0070C0"/>
                        </a:solidFill>
                        <a:latin typeface="Cambria Math" panose="02040503050406030204" pitchFamily="18" charset="0"/>
                      </a:rPr>
                      <m:t>=∆</m:t>
                    </m:r>
                    <m:r>
                      <a:rPr lang="en-US" sz="2000" b="1" i="1" dirty="0" smtClean="0">
                        <a:solidFill>
                          <a:srgbClr val="0070C0"/>
                        </a:solidFill>
                        <a:latin typeface="Cambria Math" panose="02040503050406030204" pitchFamily="18" charset="0"/>
                      </a:rPr>
                      <m:t>𝑷</m:t>
                    </m:r>
                    <m:r>
                      <a:rPr lang="en-US" sz="2000" b="1" i="1" dirty="0" smtClean="0">
                        <a:solidFill>
                          <a:srgbClr val="0070C0"/>
                        </a:solidFill>
                        <a:latin typeface="Cambria Math" panose="02040503050406030204" pitchFamily="18" charset="0"/>
                      </a:rPr>
                      <m:t>/</m:t>
                    </m:r>
                    <m:r>
                      <a:rPr lang="en-US" sz="2000" b="1" i="1" dirty="0" smtClean="0">
                        <a:solidFill>
                          <a:srgbClr val="0070C0"/>
                        </a:solidFill>
                        <a:latin typeface="Cambria Math" panose="02040503050406030204" pitchFamily="18" charset="0"/>
                      </a:rPr>
                      <m:t>𝑹</m:t>
                    </m:r>
                  </m:oMath>
                </a14:m>
                <a:r>
                  <a:rPr lang="en-US" altLang="en-US" sz="2000" dirty="0">
                    <a:latin typeface="Tw Cen MT" panose="020B0602020104020603" pitchFamily="34" charset="0"/>
                  </a:rPr>
                  <a:t>                Ohm’s Law </a:t>
                </a:r>
                <a:endParaRPr lang="en-US" sz="2000" b="1" i="1" dirty="0">
                  <a:solidFill>
                    <a:srgbClr val="0070C0"/>
                  </a:solidFill>
                </a:endParaRPr>
              </a:p>
              <a:p>
                <a14:m>
                  <m:oMath xmlns:m="http://schemas.openxmlformats.org/officeDocument/2006/math">
                    <m:r>
                      <a:rPr lang="en-US" sz="2000" b="1" i="1" dirty="0" smtClean="0">
                        <a:solidFill>
                          <a:srgbClr val="0070C0"/>
                        </a:solidFill>
                        <a:latin typeface="Cambria Math" panose="02040503050406030204" pitchFamily="18" charset="0"/>
                      </a:rPr>
                      <m:t>𝑪𝑶</m:t>
                    </m:r>
                    <m:r>
                      <a:rPr lang="en-US" sz="2000" b="1" i="1" dirty="0" smtClean="0">
                        <a:solidFill>
                          <a:srgbClr val="0070C0"/>
                        </a:solidFill>
                        <a:latin typeface="Cambria Math" panose="02040503050406030204" pitchFamily="18" charset="0"/>
                      </a:rPr>
                      <m:t>=∆</m:t>
                    </m:r>
                    <m:r>
                      <a:rPr lang="en-US" sz="2000" b="1" i="1" dirty="0" smtClean="0">
                        <a:solidFill>
                          <a:srgbClr val="0070C0"/>
                        </a:solidFill>
                        <a:latin typeface="Cambria Math" panose="02040503050406030204" pitchFamily="18" charset="0"/>
                      </a:rPr>
                      <m:t>𝑷</m:t>
                    </m:r>
                    <m:r>
                      <a:rPr lang="en-US" sz="2000" b="1" i="1" dirty="0" smtClean="0">
                        <a:solidFill>
                          <a:srgbClr val="0070C0"/>
                        </a:solidFill>
                        <a:latin typeface="Cambria Math" panose="02040503050406030204" pitchFamily="18" charset="0"/>
                      </a:rPr>
                      <m:t>/</m:t>
                    </m:r>
                    <m:r>
                      <a:rPr lang="en-US" sz="2000" b="1" i="1" dirty="0" smtClean="0">
                        <a:solidFill>
                          <a:srgbClr val="0070C0"/>
                        </a:solidFill>
                        <a:latin typeface="Cambria Math" panose="02040503050406030204" pitchFamily="18" charset="0"/>
                      </a:rPr>
                      <m:t>𝑻𝑷𝑹</m:t>
                    </m:r>
                    <m:r>
                      <a:rPr lang="en-US" sz="2000" b="1" i="1" dirty="0" smtClean="0">
                        <a:solidFill>
                          <a:srgbClr val="0070C0"/>
                        </a:solidFill>
                        <a:latin typeface="Cambria Math" panose="02040503050406030204" pitchFamily="18" charset="0"/>
                      </a:rPr>
                      <m:t> </m:t>
                    </m:r>
                  </m:oMath>
                </a14:m>
                <a:endParaRPr lang="en-US" sz="2000" b="1" i="1" dirty="0">
                  <a:solidFill>
                    <a:srgbClr val="0070C0"/>
                  </a:solidFill>
                </a:endParaRPr>
              </a:p>
              <a:p>
                <a14:m>
                  <m:oMath xmlns:m="http://schemas.openxmlformats.org/officeDocument/2006/math">
                    <m:r>
                      <a:rPr lang="en-US" sz="2000" b="1" i="1" dirty="0" smtClean="0">
                        <a:solidFill>
                          <a:srgbClr val="0070C0"/>
                        </a:solidFill>
                        <a:latin typeface="Cambria Math" panose="02040503050406030204" pitchFamily="18" charset="0"/>
                      </a:rPr>
                      <m:t>𝑹</m:t>
                    </m:r>
                    <m:r>
                      <a:rPr lang="en-US" sz="2000" b="1" i="1" dirty="0" smtClean="0">
                        <a:solidFill>
                          <a:srgbClr val="0070C0"/>
                        </a:solidFill>
                        <a:latin typeface="Cambria Math" panose="02040503050406030204" pitchFamily="18" charset="0"/>
                      </a:rPr>
                      <m:t>=</m:t>
                    </m:r>
                    <m:r>
                      <a:rPr lang="en-US" sz="2000" b="1" i="1" dirty="0" smtClean="0">
                        <a:solidFill>
                          <a:srgbClr val="0070C0"/>
                        </a:solidFill>
                        <a:latin typeface="Cambria Math" panose="02040503050406030204" pitchFamily="18" charset="0"/>
                      </a:rPr>
                      <m:t>𝟖</m:t>
                    </m:r>
                    <m:r>
                      <a:rPr lang="en-US" sz="2000" b="1" i="1" dirty="0" smtClean="0">
                        <a:solidFill>
                          <a:srgbClr val="0070C0"/>
                        </a:solidFill>
                        <a:latin typeface="Cambria Math" panose="02040503050406030204" pitchFamily="18" charset="0"/>
                      </a:rPr>
                      <m:t>𝒏𝒍</m:t>
                    </m:r>
                    <m:r>
                      <a:rPr lang="en-US" sz="2000" b="1" i="1" dirty="0" smtClean="0">
                        <a:solidFill>
                          <a:srgbClr val="0070C0"/>
                        </a:solidFill>
                        <a:latin typeface="Cambria Math" panose="02040503050406030204" pitchFamily="18" charset="0"/>
                      </a:rPr>
                      <m:t>/</m:t>
                    </m:r>
                    <m:r>
                      <a:rPr lang="el-GR" sz="2000" b="1" i="1" dirty="0" smtClean="0">
                        <a:solidFill>
                          <a:srgbClr val="0070C0"/>
                        </a:solidFill>
                        <a:latin typeface="Cambria Math" panose="02040503050406030204" pitchFamily="18" charset="0"/>
                      </a:rPr>
                      <m:t>𝝅</m:t>
                    </m:r>
                    <m:r>
                      <a:rPr lang="en-US" sz="2000" b="1" i="1" dirty="0" smtClean="0">
                        <a:solidFill>
                          <a:srgbClr val="0070C0"/>
                        </a:solidFill>
                        <a:latin typeface="Cambria Math" panose="02040503050406030204" pitchFamily="18" charset="0"/>
                      </a:rPr>
                      <m:t>𝒓</m:t>
                    </m:r>
                    <m:r>
                      <a:rPr lang="en-US" sz="2000" b="1" i="1" dirty="0" smtClean="0">
                        <a:solidFill>
                          <a:srgbClr val="0070C0"/>
                        </a:solidFill>
                        <a:latin typeface="Cambria Math" panose="02040503050406030204" pitchFamily="18" charset="0"/>
                      </a:rPr>
                      <m:t>𝟒</m:t>
                    </m:r>
                    <m:r>
                      <a:rPr lang="en-US" sz="2000" b="1" i="1" dirty="0" smtClean="0">
                        <a:solidFill>
                          <a:srgbClr val="0070C0"/>
                        </a:solidFill>
                        <a:latin typeface="Cambria Math" panose="02040503050406030204" pitchFamily="18" charset="0"/>
                      </a:rPr>
                      <m:t>    </m:t>
                    </m:r>
                    <m:r>
                      <a:rPr lang="en-US" sz="2000" i="1" dirty="0" smtClean="0">
                        <a:latin typeface="Cambria Math" panose="02040503050406030204" pitchFamily="18" charset="0"/>
                      </a:rPr>
                      <m:t>𝑃𝑜𝑖𝑠𝑒𝑢𝑖𝑙𝑙𝑒</m:t>
                    </m:r>
                    <m:r>
                      <a:rPr lang="en-US" sz="2000" i="1" dirty="0" smtClean="0">
                        <a:latin typeface="Cambria Math" panose="02040503050406030204" pitchFamily="18" charset="0"/>
                      </a:rPr>
                      <m:t>′</m:t>
                    </m:r>
                    <m:r>
                      <a:rPr lang="en-US" sz="2000" i="1" dirty="0" smtClean="0">
                        <a:latin typeface="Cambria Math" panose="02040503050406030204" pitchFamily="18" charset="0"/>
                      </a:rPr>
                      <m:t>𝑠</m:t>
                    </m:r>
                    <m:r>
                      <a:rPr lang="en-US" sz="2000" i="1" dirty="0" smtClean="0">
                        <a:latin typeface="Cambria Math" panose="02040503050406030204" pitchFamily="18" charset="0"/>
                      </a:rPr>
                      <m:t> </m:t>
                    </m:r>
                    <m:r>
                      <a:rPr lang="en-US" sz="2000" i="1" dirty="0" smtClean="0">
                        <a:latin typeface="Cambria Math" panose="02040503050406030204" pitchFamily="18" charset="0"/>
                      </a:rPr>
                      <m:t>𝑙𝑎𝑤</m:t>
                    </m:r>
                    <m:r>
                      <a:rPr lang="en-US" sz="2000" i="1" dirty="0" smtClean="0">
                        <a:latin typeface="Cambria Math" panose="02040503050406030204" pitchFamily="18" charset="0"/>
                      </a:rPr>
                      <m:t> </m:t>
                    </m:r>
                  </m:oMath>
                </a14:m>
                <a:endParaRPr lang="en-US" sz="2000" i="1" dirty="0"/>
              </a:p>
              <a:p>
                <a14:m>
                  <m:oMath xmlns:m="http://schemas.openxmlformats.org/officeDocument/2006/math">
                    <m:r>
                      <a:rPr lang="en-US" sz="2000" b="1" i="1" dirty="0" smtClean="0">
                        <a:solidFill>
                          <a:srgbClr val="0070C0"/>
                        </a:solidFill>
                        <a:latin typeface="Cambria Math" panose="02040503050406030204" pitchFamily="18" charset="0"/>
                      </a:rPr>
                      <m:t>𝒏</m:t>
                    </m:r>
                    <m:r>
                      <a:rPr lang="en-US" sz="2000" b="1" i="1" dirty="0" smtClean="0">
                        <a:solidFill>
                          <a:srgbClr val="0070C0"/>
                        </a:solidFill>
                        <a:latin typeface="Cambria Math" panose="02040503050406030204" pitchFamily="18" charset="0"/>
                      </a:rPr>
                      <m:t> </m:t>
                    </m:r>
                    <m:r>
                      <a:rPr lang="en-US" sz="2000" b="1" i="1" dirty="0" smtClean="0">
                        <a:solidFill>
                          <a:srgbClr val="0070C0"/>
                        </a:solidFill>
                        <a:latin typeface="Cambria Math" panose="02040503050406030204" pitchFamily="18" charset="0"/>
                      </a:rPr>
                      <m:t>𝜶</m:t>
                    </m:r>
                    <m:r>
                      <a:rPr lang="en-US" sz="2000" b="1" i="1" dirty="0" smtClean="0">
                        <a:solidFill>
                          <a:srgbClr val="0070C0"/>
                        </a:solidFill>
                        <a:latin typeface="Cambria Math" panose="02040503050406030204" pitchFamily="18" charset="0"/>
                      </a:rPr>
                      <m:t> </m:t>
                    </m:r>
                    <m:r>
                      <a:rPr lang="en-US" sz="2000" b="1" i="1" dirty="0" smtClean="0">
                        <a:solidFill>
                          <a:srgbClr val="0070C0"/>
                        </a:solidFill>
                        <a:latin typeface="Cambria Math" panose="02040503050406030204" pitchFamily="18" charset="0"/>
                      </a:rPr>
                      <m:t>𝑹</m:t>
                    </m:r>
                  </m:oMath>
                </a14:m>
                <a:endParaRPr lang="en-US" sz="2000" b="1" i="1" dirty="0">
                  <a:solidFill>
                    <a:srgbClr val="0070C0"/>
                  </a:solidFill>
                </a:endParaRPr>
              </a:p>
              <a:p>
                <a14:m>
                  <m:oMath xmlns:m="http://schemas.openxmlformats.org/officeDocument/2006/math">
                    <m:r>
                      <a:rPr lang="en-US" sz="2000" b="1" i="1" dirty="0" smtClean="0">
                        <a:solidFill>
                          <a:srgbClr val="0070C0"/>
                        </a:solidFill>
                        <a:latin typeface="Cambria Math" panose="02040503050406030204" pitchFamily="18" charset="0"/>
                      </a:rPr>
                      <m:t>𝒏</m:t>
                    </m:r>
                    <m:r>
                      <a:rPr lang="en-US" sz="2000" b="1" i="1" dirty="0" smtClean="0">
                        <a:solidFill>
                          <a:srgbClr val="0070C0"/>
                        </a:solidFill>
                        <a:latin typeface="Cambria Math" panose="02040503050406030204" pitchFamily="18" charset="0"/>
                      </a:rPr>
                      <m:t>= </m:t>
                    </m:r>
                    <m:r>
                      <a:rPr lang="en-US" sz="2000" b="1" i="1" dirty="0" smtClean="0">
                        <a:solidFill>
                          <a:srgbClr val="0070C0"/>
                        </a:solidFill>
                        <a:latin typeface="Cambria Math" panose="02040503050406030204" pitchFamily="18" charset="0"/>
                      </a:rPr>
                      <m:t>𝒗𝒊𝒔𝒄𝒐𝒔𝒊𝒕𝒚</m:t>
                    </m:r>
                    <m:r>
                      <a:rPr lang="en-US" sz="2000" b="1" i="1" dirty="0" smtClean="0">
                        <a:solidFill>
                          <a:srgbClr val="0070C0"/>
                        </a:solidFill>
                        <a:latin typeface="Cambria Math" panose="02040503050406030204" pitchFamily="18" charset="0"/>
                      </a:rPr>
                      <m:t>     </m:t>
                    </m:r>
                  </m:oMath>
                </a14:m>
                <a:endParaRPr lang="en-US" sz="2000" b="1" i="1" dirty="0">
                  <a:solidFill>
                    <a:srgbClr val="0070C0"/>
                  </a:solidFill>
                </a:endParaRPr>
              </a:p>
              <a:p>
                <a:pPr marL="0" indent="0">
                  <a:buNone/>
                </a:pPr>
                <a:r>
                  <a:rPr lang="en-US" sz="2000" i="1" dirty="0"/>
                  <a:t>Polycythemia (high </a:t>
                </a:r>
                <a:r>
                  <a:rPr lang="en-US" sz="2000" i="1" dirty="0" err="1"/>
                  <a:t>Hct</a:t>
                </a:r>
                <a:r>
                  <a:rPr lang="en-US" sz="2000" i="1" dirty="0"/>
                  <a:t>)</a:t>
                </a:r>
                <a14:m>
                  <m:oMath xmlns:m="http://schemas.openxmlformats.org/officeDocument/2006/math">
                    <m:r>
                      <a:rPr lang="en-US" sz="2000" i="1" dirty="0" smtClean="0">
                        <a:latin typeface="Cambria Math" panose="02040503050406030204" pitchFamily="18" charset="0"/>
                      </a:rPr>
                      <m:t>𝛼</m:t>
                    </m:r>
                    <m:r>
                      <a:rPr lang="en-US" sz="2000" b="0" i="1" dirty="0" smtClean="0">
                        <a:latin typeface="Cambria Math" panose="02040503050406030204" pitchFamily="18" charset="0"/>
                      </a:rPr>
                      <m:t> </m:t>
                    </m:r>
                    <m:r>
                      <a:rPr lang="en-US" sz="2000" b="0" i="1" dirty="0" smtClean="0">
                        <a:latin typeface="Cambria Math" panose="02040503050406030204" pitchFamily="18" charset="0"/>
                      </a:rPr>
                      <m:t>𝑛</m:t>
                    </m:r>
                  </m:oMath>
                </a14:m>
                <a:r>
                  <a:rPr lang="en-US" sz="2000" i="1" dirty="0"/>
                  <a:t> ;  a lot of friction between the layers, because whenever blood is flowing it flows in layers when there is a lot of friction rubbing up against between those layers because increase in viscosity and slow the flow down </a:t>
                </a:r>
              </a:p>
              <a:p>
                <a:pPr marL="0" indent="0">
                  <a:buNone/>
                </a:pPr>
                <a:r>
                  <a:rPr lang="en-US" sz="2000" i="1" dirty="0"/>
                  <a:t>Anemia </a:t>
                </a:r>
                <a14:m>
                  <m:oMath xmlns:m="http://schemas.openxmlformats.org/officeDocument/2006/math">
                    <m:f>
                      <m:fPr>
                        <m:ctrlPr>
                          <a:rPr lang="en-US" sz="2000" i="1" dirty="0" smtClean="0">
                            <a:latin typeface="Cambria Math" panose="02040503050406030204" pitchFamily="18" charset="0"/>
                          </a:rPr>
                        </m:ctrlPr>
                      </m:fPr>
                      <m:num>
                        <m:r>
                          <a:rPr lang="en-US" sz="2000" i="1" dirty="0" smtClean="0">
                            <a:latin typeface="Cambria Math" panose="02040503050406030204" pitchFamily="18" charset="0"/>
                          </a:rPr>
                          <m:t>1</m:t>
                        </m:r>
                      </m:num>
                      <m:den>
                        <m:r>
                          <a:rPr lang="en-US" sz="2000" i="1" dirty="0" smtClean="0">
                            <a:latin typeface="Cambria Math" panose="02040503050406030204" pitchFamily="18" charset="0"/>
                          </a:rPr>
                          <m:t>𝛼</m:t>
                        </m:r>
                      </m:den>
                    </m:f>
                    <m:r>
                      <a:rPr lang="en-US" sz="2000" i="1" dirty="0" smtClean="0">
                        <a:latin typeface="Cambria Math" panose="02040503050406030204" pitchFamily="18" charset="0"/>
                      </a:rPr>
                      <m:t>𝑛</m:t>
                    </m:r>
                    <m:r>
                      <a:rPr lang="en-US" sz="2000" i="1" dirty="0" smtClean="0">
                        <a:latin typeface="Cambria Math" panose="02040503050406030204" pitchFamily="18" charset="0"/>
                      </a:rPr>
                      <m:t> </m:t>
                    </m:r>
                  </m:oMath>
                </a14:m>
                <a:endParaRPr lang="en-US" sz="2000" i="1" dirty="0">
                  <a:latin typeface="Cambria Math" panose="02040503050406030204" pitchFamily="18" charset="0"/>
                </a:endParaRPr>
              </a:p>
              <a:p>
                <a:pPr marL="0" indent="0">
                  <a:buNone/>
                </a:pPr>
                <a14:m>
                  <m:oMathPara xmlns:m="http://schemas.openxmlformats.org/officeDocument/2006/math">
                    <m:oMathParaPr>
                      <m:jc m:val="left"/>
                    </m:oMathParaPr>
                    <m:oMath xmlns:m="http://schemas.openxmlformats.org/officeDocument/2006/math">
                      <m:r>
                        <a:rPr lang="en-US" sz="2000" b="1" i="1" dirty="0" smtClean="0">
                          <a:solidFill>
                            <a:srgbClr val="0070C0"/>
                          </a:solidFill>
                          <a:latin typeface="Cambria Math" panose="02040503050406030204" pitchFamily="18" charset="0"/>
                        </a:rPr>
                        <m:t>𝑳</m:t>
                      </m:r>
                      <m:r>
                        <a:rPr lang="en-US" sz="2000" b="1" i="1" dirty="0" smtClean="0">
                          <a:solidFill>
                            <a:srgbClr val="0070C0"/>
                          </a:solidFill>
                          <a:latin typeface="Cambria Math" panose="02040503050406030204" pitchFamily="18" charset="0"/>
                        </a:rPr>
                        <m:t> </m:t>
                      </m:r>
                      <m:r>
                        <a:rPr lang="en-US" sz="2000" b="1" i="1" dirty="0" smtClean="0">
                          <a:solidFill>
                            <a:srgbClr val="0070C0"/>
                          </a:solidFill>
                          <a:latin typeface="Cambria Math" panose="02040503050406030204" pitchFamily="18" charset="0"/>
                        </a:rPr>
                        <m:t>𝜶</m:t>
                      </m:r>
                      <m:r>
                        <a:rPr lang="en-US" sz="2000" b="1" i="1" dirty="0" smtClean="0">
                          <a:solidFill>
                            <a:srgbClr val="0070C0"/>
                          </a:solidFill>
                          <a:latin typeface="Cambria Math" panose="02040503050406030204" pitchFamily="18" charset="0"/>
                        </a:rPr>
                        <m:t> </m:t>
                      </m:r>
                      <m:r>
                        <a:rPr lang="en-US" sz="2000" b="1" i="1" dirty="0" smtClean="0">
                          <a:solidFill>
                            <a:srgbClr val="0070C0"/>
                          </a:solidFill>
                          <a:latin typeface="Cambria Math" panose="02040503050406030204" pitchFamily="18" charset="0"/>
                        </a:rPr>
                        <m:t>𝑹</m:t>
                      </m:r>
                    </m:oMath>
                  </m:oMathPara>
                </a14:m>
                <a:endParaRPr lang="en-US" sz="2000" b="1" i="1" dirty="0">
                  <a:solidFill>
                    <a:srgbClr val="0070C0"/>
                  </a:solidFill>
                </a:endParaRPr>
              </a:p>
              <a:p>
                <a:pPr marL="0" indent="0">
                  <a:buNone/>
                </a:pPr>
                <a:r>
                  <a:rPr lang="en-US" sz="2000" i="1" dirty="0"/>
                  <a:t>Increase in Weight and height increases in L </a:t>
                </a:r>
              </a:p>
              <a:p>
                <a:pPr marL="0" indent="0">
                  <a:buNone/>
                </a:pPr>
                <a14:m>
                  <m:oMath xmlns:m="http://schemas.openxmlformats.org/officeDocument/2006/math">
                    <m:r>
                      <a:rPr lang="en-US" sz="2400" b="1" i="1" dirty="0" smtClean="0">
                        <a:solidFill>
                          <a:srgbClr val="0070C0"/>
                        </a:solidFill>
                        <a:latin typeface="Cambria Math" panose="02040503050406030204" pitchFamily="18" charset="0"/>
                      </a:rPr>
                      <m:t>𝒓</m:t>
                    </m:r>
                    <m:r>
                      <a:rPr lang="en-US" sz="2400" b="1" i="1" dirty="0" smtClean="0">
                        <a:solidFill>
                          <a:srgbClr val="0070C0"/>
                        </a:solidFill>
                        <a:latin typeface="Cambria Math" panose="02040503050406030204" pitchFamily="18" charset="0"/>
                      </a:rPr>
                      <m:t>=</m:t>
                    </m:r>
                    <m:r>
                      <a:rPr lang="en-US" sz="2400" b="1" i="1" dirty="0" smtClean="0">
                        <a:solidFill>
                          <a:srgbClr val="0070C0"/>
                        </a:solidFill>
                        <a:latin typeface="Cambria Math" panose="02040503050406030204" pitchFamily="18" charset="0"/>
                      </a:rPr>
                      <m:t>𝟏</m:t>
                    </m:r>
                    <m:r>
                      <a:rPr lang="en-US" sz="2400" b="1" i="1" dirty="0" smtClean="0">
                        <a:solidFill>
                          <a:srgbClr val="0070C0"/>
                        </a:solidFill>
                        <a:latin typeface="Cambria Math" panose="02040503050406030204" pitchFamily="18" charset="0"/>
                      </a:rPr>
                      <m:t>/</m:t>
                    </m:r>
                    <m:r>
                      <a:rPr lang="en-US" sz="2400" b="1" i="1" dirty="0" smtClean="0">
                        <a:solidFill>
                          <a:srgbClr val="0070C0"/>
                        </a:solidFill>
                        <a:latin typeface="Cambria Math" panose="02040503050406030204" pitchFamily="18" charset="0"/>
                      </a:rPr>
                      <m:t>𝜶</m:t>
                    </m:r>
                    <m:r>
                      <a:rPr lang="en-US" sz="2400" b="1" i="1" dirty="0" smtClean="0">
                        <a:solidFill>
                          <a:srgbClr val="0070C0"/>
                        </a:solidFill>
                        <a:latin typeface="Cambria Math" panose="02040503050406030204" pitchFamily="18" charset="0"/>
                      </a:rPr>
                      <m:t> </m:t>
                    </m:r>
                    <m:r>
                      <a:rPr lang="en-US" sz="2400" b="1" i="1" dirty="0" smtClean="0">
                        <a:solidFill>
                          <a:srgbClr val="0070C0"/>
                        </a:solidFill>
                        <a:latin typeface="Cambria Math" panose="02040503050406030204" pitchFamily="18" charset="0"/>
                      </a:rPr>
                      <m:t>𝑹</m:t>
                    </m:r>
                  </m:oMath>
                </a14:m>
                <a:r>
                  <a:rPr lang="en-US" sz="2400" b="1" i="1" dirty="0">
                    <a:solidFill>
                      <a:srgbClr val="0070C0"/>
                    </a:solidFill>
                  </a:rPr>
                  <a:t>  the most important factor that affecting the R because it is raised to power 4 </a:t>
                </a:r>
              </a:p>
              <a:p>
                <a:pPr marL="0" indent="0">
                  <a:buNone/>
                </a:pPr>
                <a:r>
                  <a:rPr lang="en-US" sz="2400" i="1" dirty="0"/>
                  <a:t>Vasodilation increase in r</a:t>
                </a:r>
              </a:p>
              <a:p>
                <a:pPr marL="0" indent="0">
                  <a:buNone/>
                </a:pPr>
                <a:r>
                  <a:rPr lang="en-US" sz="2400" i="1" dirty="0"/>
                  <a:t>Vasoconstriction decrease in r  </a:t>
                </a:r>
              </a:p>
              <a:p>
                <a:endParaRPr lang="en-US" sz="2400" b="1" dirty="0">
                  <a:solidFill>
                    <a:srgbClr val="0070C0"/>
                  </a:solidFill>
                </a:endParaRPr>
              </a:p>
              <a:p>
                <a:endParaRPr lang="en-US" sz="2400" b="1" dirty="0">
                  <a:solidFill>
                    <a:srgbClr val="0070C0"/>
                  </a:solidFill>
                </a:endParaRPr>
              </a:p>
              <a:p>
                <a:endParaRPr lang="en-US" dirty="0"/>
              </a:p>
            </p:txBody>
          </p:sp>
        </mc:Choice>
        <mc:Fallback>
          <p:sp>
            <p:nvSpPr>
              <p:cNvPr id="3" name="Content Placeholder 2">
                <a:extLst>
                  <a:ext uri="{FF2B5EF4-FFF2-40B4-BE49-F238E27FC236}">
                    <a16:creationId xmlns:a16="http://schemas.microsoft.com/office/drawing/2014/main" id="{26CE37DE-DDF4-40EF-9065-3C31B956012E}"/>
                  </a:ext>
                </a:extLst>
              </p:cNvPr>
              <p:cNvSpPr>
                <a:spLocks noGrp="1" noRot="1" noChangeAspect="1" noMove="1" noResize="1" noEditPoints="1" noAdjustHandles="1" noChangeArrowheads="1" noChangeShapeType="1" noTextEdit="1"/>
              </p:cNvSpPr>
              <p:nvPr>
                <p:ph idx="1"/>
              </p:nvPr>
            </p:nvSpPr>
            <p:spPr>
              <a:xfrm>
                <a:off x="362945" y="962228"/>
                <a:ext cx="9720073" cy="5790264"/>
              </a:xfrm>
              <a:blipFill>
                <a:blip r:embed="rId2"/>
                <a:stretch>
                  <a:fillRect l="-816" t="-1368"/>
                </a:stretch>
              </a:blipFill>
            </p:spPr>
            <p:txBody>
              <a:bodyPr/>
              <a:lstStyle/>
              <a:p>
                <a:r>
                  <a:rPr lang="en-US">
                    <a:noFill/>
                  </a:rPr>
                  <a:t> </a:t>
                </a:r>
              </a:p>
            </p:txBody>
          </p:sp>
        </mc:Fallback>
      </mc:AlternateContent>
    </p:spTree>
    <p:extLst>
      <p:ext uri="{BB962C8B-B14F-4D97-AF65-F5344CB8AC3E}">
        <p14:creationId xmlns:p14="http://schemas.microsoft.com/office/powerpoint/2010/main" val="6938703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4" name="Rectangle 70">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5" name="Rectangle 72">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4">
            <a:extLst>
              <a:ext uri="{FF2B5EF4-FFF2-40B4-BE49-F238E27FC236}">
                <a16:creationId xmlns:a16="http://schemas.microsoft.com/office/drawing/2014/main" id="{91980D57-250A-483B-8B2C-D1AEE0EB5269}"/>
              </a:ext>
            </a:extLst>
          </p:cNvPr>
          <p:cNvSpPr>
            <a:spLocks noChangeArrowheads="1"/>
          </p:cNvSpPr>
          <p:nvPr/>
        </p:nvSpPr>
        <p:spPr bwMode="auto">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marL="0" marR="0" lvl="0" indent="0" algn="ctr" fontAlgn="auto">
              <a:lnSpc>
                <a:spcPct val="90000"/>
              </a:lnSpc>
              <a:spcBef>
                <a:spcPct val="0"/>
              </a:spcBef>
              <a:spcAft>
                <a:spcPts val="600"/>
              </a:spcAft>
              <a:buClrTx/>
              <a:buSzTx/>
              <a:tabLst/>
              <a:defRPr/>
            </a:pPr>
            <a:r>
              <a:rPr kumimoji="0" lang="en-US" sz="2600" b="1" i="0" u="none" strike="noStrike" kern="1200" cap="none" spc="0" normalizeH="0" baseline="0" noProof="0">
                <a:ln>
                  <a:noFill/>
                </a:ln>
                <a:solidFill>
                  <a:srgbClr val="FFFFFF"/>
                </a:solidFill>
                <a:effectLst/>
                <a:uLnTx/>
                <a:uFillTx/>
                <a:latin typeface="+mj-lt"/>
                <a:ea typeface="+mj-ea"/>
                <a:cs typeface="+mj-cs"/>
              </a:rPr>
              <a:t>Effect of radius on resistance and blood flow</a:t>
            </a:r>
          </a:p>
        </p:txBody>
      </p:sp>
      <p:pic>
        <p:nvPicPr>
          <p:cNvPr id="10242" name="Picture 2">
            <a:extLst>
              <a:ext uri="{FF2B5EF4-FFF2-40B4-BE49-F238E27FC236}">
                <a16:creationId xmlns:a16="http://schemas.microsoft.com/office/drawing/2014/main" id="{8B1FE903-B381-4BA6-A5AE-8E39CE31F8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5683" b="13144"/>
          <a:stretch>
            <a:fillRect/>
          </a:stretch>
        </p:blipFill>
        <p:spPr bwMode="auto">
          <a:xfrm>
            <a:off x="4038600" y="1505587"/>
            <a:ext cx="7188199" cy="38434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93512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8294908-8B00-4F58-BBBA-20F71A40A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4364C879-1404-4203-8E9D-CC5DE0A621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2782" y="-1386168"/>
            <a:ext cx="2424873" cy="3611191"/>
          </a:xfrm>
          <a:custGeom>
            <a:avLst/>
            <a:gdLst>
              <a:gd name="connsiteX0" fmla="*/ 0 w 2424873"/>
              <a:gd name="connsiteY0" fmla="*/ 2424874 h 3611191"/>
              <a:gd name="connsiteX1" fmla="*/ 2424873 w 2424873"/>
              <a:gd name="connsiteY1" fmla="*/ 0 h 3611191"/>
              <a:gd name="connsiteX2" fmla="*/ 2424873 w 2424873"/>
              <a:gd name="connsiteY2" fmla="*/ 3611191 h 3611191"/>
              <a:gd name="connsiteX3" fmla="*/ 1186317 w 2424873"/>
              <a:gd name="connsiteY3" fmla="*/ 3611191 h 3611191"/>
            </a:gdLst>
            <a:ahLst/>
            <a:cxnLst>
              <a:cxn ang="0">
                <a:pos x="connsiteX0" y="connsiteY0"/>
              </a:cxn>
              <a:cxn ang="0">
                <a:pos x="connsiteX1" y="connsiteY1"/>
              </a:cxn>
              <a:cxn ang="0">
                <a:pos x="connsiteX2" y="connsiteY2"/>
              </a:cxn>
              <a:cxn ang="0">
                <a:pos x="connsiteX3" y="connsiteY3"/>
              </a:cxn>
            </a:cxnLst>
            <a:rect l="l" t="t" r="r" b="b"/>
            <a:pathLst>
              <a:path w="2424873" h="3611191">
                <a:moveTo>
                  <a:pt x="0" y="2424874"/>
                </a:moveTo>
                <a:lnTo>
                  <a:pt x="2424873" y="0"/>
                </a:lnTo>
                <a:lnTo>
                  <a:pt x="2424873" y="3611191"/>
                </a:lnTo>
                <a:lnTo>
                  <a:pt x="1186317" y="361119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84617302-4B0D-4351-A6BB-6F0930D94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571000" y="-338582"/>
            <a:ext cx="1635955" cy="1635955"/>
          </a:xfrm>
          <a:custGeom>
            <a:avLst/>
            <a:gdLst>
              <a:gd name="connsiteX0" fmla="*/ 0 w 1635955"/>
              <a:gd name="connsiteY0" fmla="*/ 957987 h 1635955"/>
              <a:gd name="connsiteX1" fmla="*/ 957987 w 1635955"/>
              <a:gd name="connsiteY1" fmla="*/ 0 h 1635955"/>
              <a:gd name="connsiteX2" fmla="*/ 1635955 w 1635955"/>
              <a:gd name="connsiteY2" fmla="*/ 0 h 1635955"/>
              <a:gd name="connsiteX3" fmla="*/ 1635955 w 1635955"/>
              <a:gd name="connsiteY3" fmla="*/ 1635955 h 1635955"/>
              <a:gd name="connsiteX4" fmla="*/ 0 w 1635955"/>
              <a:gd name="connsiteY4" fmla="*/ 1635955 h 1635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955" h="1635955">
                <a:moveTo>
                  <a:pt x="0" y="957987"/>
                </a:moveTo>
                <a:lnTo>
                  <a:pt x="957987" y="0"/>
                </a:lnTo>
                <a:lnTo>
                  <a:pt x="1635955" y="0"/>
                </a:lnTo>
                <a:lnTo>
                  <a:pt x="1635955" y="1635955"/>
                </a:lnTo>
                <a:lnTo>
                  <a:pt x="0" y="1635955"/>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DA2C7802-C2E0-4218-8F89-8DD7CCD2CD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7985" y="-6588"/>
            <a:ext cx="4059393" cy="2548110"/>
          </a:xfrm>
          <a:custGeom>
            <a:avLst/>
            <a:gdLst>
              <a:gd name="connsiteX0" fmla="*/ 0 w 4059393"/>
              <a:gd name="connsiteY0" fmla="*/ 1511282 h 2548110"/>
              <a:gd name="connsiteX1" fmla="*/ 1511282 w 4059393"/>
              <a:gd name="connsiteY1" fmla="*/ 0 h 2548110"/>
              <a:gd name="connsiteX2" fmla="*/ 4059393 w 4059393"/>
              <a:gd name="connsiteY2" fmla="*/ 2548110 h 2548110"/>
              <a:gd name="connsiteX3" fmla="*/ 0 w 4059393"/>
              <a:gd name="connsiteY3" fmla="*/ 2548110 h 2548110"/>
            </a:gdLst>
            <a:ahLst/>
            <a:cxnLst>
              <a:cxn ang="0">
                <a:pos x="connsiteX0" y="connsiteY0"/>
              </a:cxn>
              <a:cxn ang="0">
                <a:pos x="connsiteX1" y="connsiteY1"/>
              </a:cxn>
              <a:cxn ang="0">
                <a:pos x="connsiteX2" y="connsiteY2"/>
              </a:cxn>
              <a:cxn ang="0">
                <a:pos x="connsiteX3" y="connsiteY3"/>
              </a:cxn>
            </a:cxnLst>
            <a:rect l="l" t="t" r="r" b="b"/>
            <a:pathLst>
              <a:path w="4059393" h="2548110">
                <a:moveTo>
                  <a:pt x="0" y="1511282"/>
                </a:moveTo>
                <a:lnTo>
                  <a:pt x="1511282" y="0"/>
                </a:lnTo>
                <a:lnTo>
                  <a:pt x="4059393" y="2548110"/>
                </a:lnTo>
                <a:lnTo>
                  <a:pt x="0" y="2548110"/>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A6D7111A-21E5-4EE9-8A78-10E5530F01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262924" y="1465780"/>
            <a:ext cx="1185708" cy="118570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A3969E80-A77B-49FC-9122-D89AFD5EE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9557" y="5198743"/>
            <a:ext cx="2444907" cy="2366116"/>
          </a:xfrm>
          <a:custGeom>
            <a:avLst/>
            <a:gdLst>
              <a:gd name="connsiteX0" fmla="*/ 0 w 2203753"/>
              <a:gd name="connsiteY0" fmla="*/ 0 h 2132734"/>
              <a:gd name="connsiteX1" fmla="*/ 2203753 w 2203753"/>
              <a:gd name="connsiteY1" fmla="*/ 0 h 2132734"/>
              <a:gd name="connsiteX2" fmla="*/ 2203753 w 2203753"/>
              <a:gd name="connsiteY2" fmla="*/ 576461 h 2132734"/>
              <a:gd name="connsiteX3" fmla="*/ 647480 w 2203753"/>
              <a:gd name="connsiteY3" fmla="*/ 2132734 h 2132734"/>
              <a:gd name="connsiteX4" fmla="*/ 0 w 2203753"/>
              <a:gd name="connsiteY4" fmla="*/ 1485255 h 2132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3753" h="2132734">
                <a:moveTo>
                  <a:pt x="0" y="0"/>
                </a:moveTo>
                <a:lnTo>
                  <a:pt x="2203753" y="0"/>
                </a:lnTo>
                <a:lnTo>
                  <a:pt x="2203753" y="576461"/>
                </a:lnTo>
                <a:lnTo>
                  <a:pt x="647480" y="2132734"/>
                </a:lnTo>
                <a:lnTo>
                  <a:pt x="0" y="1485255"/>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Rectangle 19">
            <a:extLst>
              <a:ext uri="{FF2B5EF4-FFF2-40B4-BE49-F238E27FC236}">
                <a16:creationId xmlns:a16="http://schemas.microsoft.com/office/drawing/2014/main" id="{1849CA57-76BD-4CF2-80BA-D7A46A01B7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769787" y="5439893"/>
            <a:ext cx="928467" cy="928467"/>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ffectLst>
                <a:outerShdw blurRad="38100" dist="38100" dir="2700000" algn="tl">
                  <a:srgbClr val="000000">
                    <a:alpha val="43137"/>
                  </a:srgbClr>
                </a:outerShdw>
              </a:effectLst>
            </a:endParaRPr>
          </a:p>
        </p:txBody>
      </p:sp>
      <p:sp>
        <p:nvSpPr>
          <p:cNvPr id="22" name="Freeform: Shape 21">
            <a:extLst>
              <a:ext uri="{FF2B5EF4-FFF2-40B4-BE49-F238E27FC236}">
                <a16:creationId xmlns:a16="http://schemas.microsoft.com/office/drawing/2014/main" id="{35E9085E-E730-4768-83D4-6CB7E98971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401311" y="734311"/>
            <a:ext cx="5389379" cy="5389379"/>
          </a:xfrm>
          <a:custGeom>
            <a:avLst/>
            <a:gdLst>
              <a:gd name="connsiteX0" fmla="*/ 0 w 5389379"/>
              <a:gd name="connsiteY0" fmla="*/ 540040 h 5389379"/>
              <a:gd name="connsiteX1" fmla="*/ 540040 w 5389379"/>
              <a:gd name="connsiteY1" fmla="*/ 0 h 5389379"/>
              <a:gd name="connsiteX2" fmla="*/ 5389379 w 5389379"/>
              <a:gd name="connsiteY2" fmla="*/ 0 h 5389379"/>
              <a:gd name="connsiteX3" fmla="*/ 5389379 w 5389379"/>
              <a:gd name="connsiteY3" fmla="*/ 4838655 h 5389379"/>
              <a:gd name="connsiteX4" fmla="*/ 4838655 w 5389379"/>
              <a:gd name="connsiteY4" fmla="*/ 5389379 h 5389379"/>
              <a:gd name="connsiteX5" fmla="*/ 0 w 5389379"/>
              <a:gd name="connsiteY5" fmla="*/ 5389379 h 538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9379" h="5389379">
                <a:moveTo>
                  <a:pt x="0" y="540040"/>
                </a:moveTo>
                <a:lnTo>
                  <a:pt x="540040" y="0"/>
                </a:lnTo>
                <a:lnTo>
                  <a:pt x="5389379" y="0"/>
                </a:lnTo>
                <a:lnTo>
                  <a:pt x="5389379" y="4838655"/>
                </a:lnTo>
                <a:lnTo>
                  <a:pt x="4838655" y="5389379"/>
                </a:lnTo>
                <a:lnTo>
                  <a:pt x="0" y="5389379"/>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extBox 2">
            <a:extLst>
              <a:ext uri="{FF2B5EF4-FFF2-40B4-BE49-F238E27FC236}">
                <a16:creationId xmlns:a16="http://schemas.microsoft.com/office/drawing/2014/main" id="{22D0C8AD-1183-47BB-A04E-4C8EE7D665C7}"/>
              </a:ext>
            </a:extLst>
          </p:cNvPr>
          <p:cNvSpPr txBox="1"/>
          <p:nvPr/>
        </p:nvSpPr>
        <p:spPr>
          <a:xfrm>
            <a:off x="3204642" y="2353641"/>
            <a:ext cx="5782716" cy="2150719"/>
          </a:xfrm>
          <a:prstGeom prst="rect">
            <a:avLst/>
          </a:prstGeom>
          <a:noFill/>
        </p:spPr>
        <p:txBody>
          <a:bodyPr vert="horz" lIns="91440" tIns="45720" rIns="91440" bIns="45720" rtlCol="0" anchor="ctr">
            <a:normAutofit/>
          </a:bodyPr>
          <a:lstStyle/>
          <a:p>
            <a:pPr algn="ctr">
              <a:lnSpc>
                <a:spcPct val="90000"/>
              </a:lnSpc>
              <a:spcBef>
                <a:spcPct val="0"/>
              </a:spcBef>
              <a:spcAft>
                <a:spcPts val="600"/>
              </a:spcAft>
            </a:pPr>
            <a:r>
              <a:rPr kumimoji="0" lang="en-US" sz="3600" b="0" i="0" u="none" strike="noStrike" kern="1200" cap="none" spc="0" normalizeH="0" baseline="0" noProof="0" dirty="0">
                <a:ln>
                  <a:noFill/>
                </a:ln>
                <a:solidFill>
                  <a:srgbClr val="080808"/>
                </a:solidFill>
                <a:effectLst/>
                <a:uLnTx/>
                <a:uFillTx/>
                <a:latin typeface="+mj-lt"/>
                <a:ea typeface="+mj-ea"/>
                <a:cs typeface="+mj-cs"/>
              </a:rPr>
              <a:t>Perfusion blood</a:t>
            </a:r>
            <a:r>
              <a:rPr lang="en-US" sz="3600" kern="1200" dirty="0">
                <a:solidFill>
                  <a:srgbClr val="080808"/>
                </a:solidFill>
                <a:latin typeface="+mj-lt"/>
                <a:ea typeface="+mj-ea"/>
                <a:cs typeface="+mj-cs"/>
              </a:rPr>
              <a:t> </a:t>
            </a:r>
            <a:r>
              <a:rPr kumimoji="0" lang="en-US" sz="3600" b="0" i="0" u="none" strike="noStrike" kern="1200" cap="none" spc="0" normalizeH="0" baseline="0" noProof="0" dirty="0">
                <a:ln>
                  <a:noFill/>
                </a:ln>
                <a:solidFill>
                  <a:srgbClr val="080808"/>
                </a:solidFill>
                <a:effectLst/>
                <a:uLnTx/>
                <a:uFillTx/>
                <a:latin typeface="+mj-lt"/>
                <a:ea typeface="+mj-ea"/>
                <a:cs typeface="+mj-cs"/>
              </a:rPr>
              <a:t>pressure </a:t>
            </a:r>
            <a:endParaRPr lang="en-US" sz="3600" kern="1200" dirty="0">
              <a:solidFill>
                <a:srgbClr val="080808"/>
              </a:solidFill>
              <a:latin typeface="+mj-lt"/>
              <a:ea typeface="+mj-ea"/>
              <a:cs typeface="+mj-cs"/>
            </a:endParaRPr>
          </a:p>
        </p:txBody>
      </p:sp>
      <p:sp>
        <p:nvSpPr>
          <p:cNvPr id="24" name="Freeform: Shape 23">
            <a:extLst>
              <a:ext uri="{FF2B5EF4-FFF2-40B4-BE49-F238E27FC236}">
                <a16:creationId xmlns:a16="http://schemas.microsoft.com/office/drawing/2014/main" id="{973272FE-A474-4CAE-8CA2-BCC8B476C3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00283" y="33283"/>
            <a:ext cx="6791435" cy="6791435"/>
          </a:xfrm>
          <a:custGeom>
            <a:avLst/>
            <a:gdLst>
              <a:gd name="connsiteX0" fmla="*/ 1860938 w 6791435"/>
              <a:gd name="connsiteY0" fmla="*/ 81158 h 6791435"/>
              <a:gd name="connsiteX1" fmla="*/ 1942096 w 6791435"/>
              <a:gd name="connsiteY1" fmla="*/ 0 h 6791435"/>
              <a:gd name="connsiteX2" fmla="*/ 6791435 w 6791435"/>
              <a:gd name="connsiteY2" fmla="*/ 0 h 6791435"/>
              <a:gd name="connsiteX3" fmla="*/ 6791435 w 6791435"/>
              <a:gd name="connsiteY3" fmla="*/ 4838655 h 6791435"/>
              <a:gd name="connsiteX4" fmla="*/ 6710277 w 6791435"/>
              <a:gd name="connsiteY4" fmla="*/ 4919813 h 6791435"/>
              <a:gd name="connsiteX5" fmla="*/ 6710277 w 6791435"/>
              <a:gd name="connsiteY5" fmla="*/ 81158 h 6791435"/>
              <a:gd name="connsiteX6" fmla="*/ 0 w 6791435"/>
              <a:gd name="connsiteY6" fmla="*/ 1942096 h 6791435"/>
              <a:gd name="connsiteX7" fmla="*/ 81158 w 6791435"/>
              <a:gd name="connsiteY7" fmla="*/ 1860938 h 6791435"/>
              <a:gd name="connsiteX8" fmla="*/ 81158 w 6791435"/>
              <a:gd name="connsiteY8" fmla="*/ 6710277 h 6791435"/>
              <a:gd name="connsiteX9" fmla="*/ 4919813 w 6791435"/>
              <a:gd name="connsiteY9" fmla="*/ 6710277 h 6791435"/>
              <a:gd name="connsiteX10" fmla="*/ 4838655 w 6791435"/>
              <a:gd name="connsiteY10" fmla="*/ 6791435 h 6791435"/>
              <a:gd name="connsiteX11" fmla="*/ 0 w 6791435"/>
              <a:gd name="connsiteY11" fmla="*/ 6791435 h 679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91435" h="6791435">
                <a:moveTo>
                  <a:pt x="1860938" y="81158"/>
                </a:moveTo>
                <a:lnTo>
                  <a:pt x="1942096" y="0"/>
                </a:lnTo>
                <a:lnTo>
                  <a:pt x="6791435" y="0"/>
                </a:lnTo>
                <a:lnTo>
                  <a:pt x="6791435" y="4838655"/>
                </a:lnTo>
                <a:lnTo>
                  <a:pt x="6710277" y="4919813"/>
                </a:lnTo>
                <a:lnTo>
                  <a:pt x="6710277" y="81158"/>
                </a:lnTo>
                <a:close/>
                <a:moveTo>
                  <a:pt x="0" y="1942096"/>
                </a:moveTo>
                <a:lnTo>
                  <a:pt x="81158" y="1860938"/>
                </a:lnTo>
                <a:lnTo>
                  <a:pt x="81158" y="6710277"/>
                </a:lnTo>
                <a:lnTo>
                  <a:pt x="4919813" y="6710277"/>
                </a:lnTo>
                <a:lnTo>
                  <a:pt x="4838655" y="6791435"/>
                </a:lnTo>
                <a:lnTo>
                  <a:pt x="0" y="6791435"/>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26" name="Freeform: Shape 25">
            <a:extLst>
              <a:ext uri="{FF2B5EF4-FFF2-40B4-BE49-F238E27FC236}">
                <a16:creationId xmlns:a16="http://schemas.microsoft.com/office/drawing/2014/main" id="{E07981EA-05A6-437C-88D7-B377B92B03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9823" y="5457591"/>
            <a:ext cx="2231794" cy="2568811"/>
          </a:xfrm>
          <a:custGeom>
            <a:avLst/>
            <a:gdLst>
              <a:gd name="connsiteX0" fmla="*/ 0 w 2940086"/>
              <a:gd name="connsiteY0" fmla="*/ 0 h 3384061"/>
              <a:gd name="connsiteX1" fmla="*/ 2496112 w 2940086"/>
              <a:gd name="connsiteY1" fmla="*/ 0 h 3384061"/>
              <a:gd name="connsiteX2" fmla="*/ 2940086 w 2940086"/>
              <a:gd name="connsiteY2" fmla="*/ 443975 h 3384061"/>
              <a:gd name="connsiteX3" fmla="*/ 0 w 2940086"/>
              <a:gd name="connsiteY3" fmla="*/ 3384061 h 3384061"/>
            </a:gdLst>
            <a:ahLst/>
            <a:cxnLst>
              <a:cxn ang="0">
                <a:pos x="connsiteX0" y="connsiteY0"/>
              </a:cxn>
              <a:cxn ang="0">
                <a:pos x="connsiteX1" y="connsiteY1"/>
              </a:cxn>
              <a:cxn ang="0">
                <a:pos x="connsiteX2" y="connsiteY2"/>
              </a:cxn>
              <a:cxn ang="0">
                <a:pos x="connsiteX3" y="connsiteY3"/>
              </a:cxn>
            </a:cxnLst>
            <a:rect l="l" t="t" r="r" b="b"/>
            <a:pathLst>
              <a:path w="2940086" h="3384061">
                <a:moveTo>
                  <a:pt x="0" y="0"/>
                </a:moveTo>
                <a:lnTo>
                  <a:pt x="2496112" y="0"/>
                </a:lnTo>
                <a:lnTo>
                  <a:pt x="2940086" y="443975"/>
                </a:lnTo>
                <a:lnTo>
                  <a:pt x="0" y="338406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Rectangle 27">
            <a:extLst>
              <a:ext uri="{FF2B5EF4-FFF2-40B4-BE49-F238E27FC236}">
                <a16:creationId xmlns:a16="http://schemas.microsoft.com/office/drawing/2014/main" id="{15E3C750-986E-4769-B1AE-49289FBEE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720059" y="5243545"/>
            <a:ext cx="959985" cy="959985"/>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203089493"/>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EC5823726B9434F9265DB64A8FFF9D7" ma:contentTypeVersion="2" ma:contentTypeDescription="Create a new document." ma:contentTypeScope="" ma:versionID="e48f093dee36ebeb48eac6a11b377fa5">
  <xsd:schema xmlns:xsd="http://www.w3.org/2001/XMLSchema" xmlns:xs="http://www.w3.org/2001/XMLSchema" xmlns:p="http://schemas.microsoft.com/office/2006/metadata/properties" xmlns:ns2="a079000d-8966-4c5a-9331-218429b85427" targetNamespace="http://schemas.microsoft.com/office/2006/metadata/properties" ma:root="true" ma:fieldsID="72d698c547c2428abc8b0b99b7bfee3f" ns2:_="">
    <xsd:import namespace="a079000d-8966-4c5a-9331-218429b85427"/>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079000d-8966-4c5a-9331-218429b8542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DA2D70B-4C47-4394-89AA-82409947DA30}"/>
</file>

<file path=customXml/itemProps2.xml><?xml version="1.0" encoding="utf-8"?>
<ds:datastoreItem xmlns:ds="http://schemas.openxmlformats.org/officeDocument/2006/customXml" ds:itemID="{A43CF2D0-51D5-4281-A069-1DA275D0B31B}"/>
</file>

<file path=customXml/itemProps3.xml><?xml version="1.0" encoding="utf-8"?>
<ds:datastoreItem xmlns:ds="http://schemas.openxmlformats.org/officeDocument/2006/customXml" ds:itemID="{92E7E51C-D930-4005-A866-F34277F7619A}"/>
</file>

<file path=docProps/app.xml><?xml version="1.0" encoding="utf-8"?>
<Properties xmlns="http://schemas.openxmlformats.org/officeDocument/2006/extended-properties" xmlns:vt="http://schemas.openxmlformats.org/officeDocument/2006/docPropsVTypes">
  <TotalTime>115</TotalTime>
  <Words>1212</Words>
  <Application>Microsoft Office PowerPoint</Application>
  <PresentationFormat>Widescreen</PresentationFormat>
  <Paragraphs>104</Paragraphs>
  <Slides>16</Slides>
  <Notes>1</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16</vt:i4>
      </vt:variant>
    </vt:vector>
  </HeadingPairs>
  <TitlesOfParts>
    <vt:vector size="26" baseType="lpstr">
      <vt:lpstr>Arial</vt:lpstr>
      <vt:lpstr>Calibri</vt:lpstr>
      <vt:lpstr>Calibri Light</vt:lpstr>
      <vt:lpstr>Cambria Math</vt:lpstr>
      <vt:lpstr>Tw Cen MT</vt:lpstr>
      <vt:lpstr>Tw Cen MT Condensed</vt:lpstr>
      <vt:lpstr>Wingdings</vt:lpstr>
      <vt:lpstr>Wingdings 3</vt:lpstr>
      <vt:lpstr>Office Theme</vt:lpstr>
      <vt:lpstr>Integral</vt:lpstr>
      <vt:lpstr>Cardiac output and perfusion blood pressure </vt:lpstr>
      <vt:lpstr>PowerPoint Presentation</vt:lpstr>
      <vt:lpstr>Continued cardia output </vt:lpstr>
      <vt:lpstr>Cross –sectional area and velocity </vt:lpstr>
      <vt:lpstr>Velocity and cross-sectional area </vt:lpstr>
      <vt:lpstr>PowerPoint Presentation</vt:lpstr>
      <vt:lpstr>Resistance </vt:lpstr>
      <vt:lpstr>PowerPoint Presentation</vt:lpstr>
      <vt:lpstr>PowerPoint Presentation</vt:lpstr>
      <vt:lpstr>PowerPoint Presentation</vt:lpstr>
      <vt:lpstr>Perfusion pressure </vt:lpstr>
      <vt:lpstr>PowerPoint Presentation</vt:lpstr>
      <vt:lpstr>PowerPoint Presentation</vt:lpstr>
      <vt:lpstr>Blood flow </vt:lpstr>
      <vt:lpstr>PowerPoint Presentation</vt:lpstr>
      <vt:lpstr>Implication of Laplace's law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Continued cardia output </dc:title>
  <dc:creator>arwa rawashdeh</dc:creator>
  <cp:lastModifiedBy>arwa rawashdeh</cp:lastModifiedBy>
  <cp:revision>11</cp:revision>
  <dcterms:created xsi:type="dcterms:W3CDTF">2021-05-03T11:35:04Z</dcterms:created>
  <dcterms:modified xsi:type="dcterms:W3CDTF">2021-05-05T09:57:52Z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0x0101007EC5823726B9434F9265DB64A8FFF9D7</vt:lpwstr>
  </property>
</Properties>
</file>