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9" r:id="rId1"/>
  </p:sldMasterIdLst>
  <p:notesMasterIdLst>
    <p:notesMasterId r:id="rId48"/>
  </p:notesMasterIdLst>
  <p:sldIdLst>
    <p:sldId id="256" r:id="rId2"/>
    <p:sldId id="290" r:id="rId3"/>
    <p:sldId id="294" r:id="rId4"/>
    <p:sldId id="297" r:id="rId5"/>
    <p:sldId id="295" r:id="rId6"/>
    <p:sldId id="298" r:id="rId7"/>
    <p:sldId id="296" r:id="rId8"/>
    <p:sldId id="300" r:id="rId9"/>
    <p:sldId id="257" r:id="rId10"/>
    <p:sldId id="258" r:id="rId11"/>
    <p:sldId id="259" r:id="rId12"/>
    <p:sldId id="302" r:id="rId13"/>
    <p:sldId id="260" r:id="rId14"/>
    <p:sldId id="261" r:id="rId15"/>
    <p:sldId id="262" r:id="rId16"/>
    <p:sldId id="263" r:id="rId17"/>
    <p:sldId id="264" r:id="rId18"/>
    <p:sldId id="265" r:id="rId19"/>
    <p:sldId id="266" r:id="rId20"/>
    <p:sldId id="301" r:id="rId21"/>
    <p:sldId id="267" r:id="rId22"/>
    <p:sldId id="269" r:id="rId23"/>
    <p:sldId id="270" r:id="rId24"/>
    <p:sldId id="271" r:id="rId25"/>
    <p:sldId id="291" r:id="rId26"/>
    <p:sldId id="272" r:id="rId27"/>
    <p:sldId id="273" r:id="rId28"/>
    <p:sldId id="274" r:id="rId29"/>
    <p:sldId id="275" r:id="rId30"/>
    <p:sldId id="276" r:id="rId31"/>
    <p:sldId id="277" r:id="rId32"/>
    <p:sldId id="303" r:id="rId33"/>
    <p:sldId id="278" r:id="rId34"/>
    <p:sldId id="279" r:id="rId35"/>
    <p:sldId id="280" r:id="rId36"/>
    <p:sldId id="292" r:id="rId37"/>
    <p:sldId id="281" r:id="rId38"/>
    <p:sldId id="282" r:id="rId39"/>
    <p:sldId id="283" r:id="rId40"/>
    <p:sldId id="284" r:id="rId41"/>
    <p:sldId id="285" r:id="rId42"/>
    <p:sldId id="286" r:id="rId43"/>
    <p:sldId id="287" r:id="rId44"/>
    <p:sldId id="299" r:id="rId45"/>
    <p:sldId id="288" r:id="rId46"/>
    <p:sldId id="289" r:id="rId47"/>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Comic Sans MS" pitchFamily="66" charset="0"/>
        <a:ea typeface="+mn-ea"/>
        <a:cs typeface="Arial" charset="0"/>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Arial" charset="0"/>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Arial" charset="0"/>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Arial" charset="0"/>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F30DB337-D314-413F-AF9E-C32C97EABBB2}" type="datetimeFigureOut">
              <a:rPr lang="en-US"/>
              <a:pPr>
                <a:defRPr/>
              </a:pPr>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F5E2E8E-7549-44F0-BD13-C3270032FC0F}" type="slidenum">
              <a:rPr lang="en-US" altLang="en-US"/>
              <a:pPr/>
              <a:t>‹#›</a:t>
            </a:fld>
            <a:endParaRPr lang="en-US" altLang="en-US"/>
          </a:p>
        </p:txBody>
      </p:sp>
    </p:spTree>
    <p:extLst>
      <p:ext uri="{BB962C8B-B14F-4D97-AF65-F5344CB8AC3E}">
        <p14:creationId xmlns:p14="http://schemas.microsoft.com/office/powerpoint/2010/main" val="98563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charset="0"/>
              </a:rPr>
              <a:t>In conditions in which cell division is impaired such as lack of a nutrient required for DNA synthesis, the synchrony between nuclear and cytoplasmic maturation may be lost, resulting in large, immature nuclei relative to the cytoplasm, along with other megaloblastic changes (eg, binucleate cells). The ultimate basis for production of the megaloblast is inadequate conversion of deoxyuridine to thymidylate (thymidine), which leads to slowing of DNA synthesis and delayed nuclear maturation</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fld id="{A4B243BA-20B3-4867-941F-3B0B6D7443F6}" type="slidenum">
              <a:rPr lang="en-US" altLang="en-US"/>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charset="0"/>
              </a:rPr>
              <a:t>The primary problem is an inability to release vitamin B12 from dietary proteins. Thus, these individuals can absorb vitamin B12 supplements in which the vitamin is not protein-bound, but they are less able to absorb dietary vitamin B12 bound to food proteins due to conditions that interfere with dissociation of the vitamin from food proteins.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fld id="{D1726B58-7C25-4B09-B341-C8031FD5D22E}" type="slidenum">
              <a:rPr lang="en-US" altLang="en-US"/>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FDAA0639-2180-44B7-89CC-66A56533EDDC}" type="slidenum">
              <a:rPr lang="ar-SA" altLang="en-US"/>
              <a:pPr/>
              <a:t>‹#›</a:t>
            </a:fld>
            <a:endParaRPr lang="en-CA" altLang="en-US"/>
          </a:p>
        </p:txBody>
      </p:sp>
    </p:spTree>
    <p:extLst>
      <p:ext uri="{BB962C8B-B14F-4D97-AF65-F5344CB8AC3E}">
        <p14:creationId xmlns:p14="http://schemas.microsoft.com/office/powerpoint/2010/main" val="247117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D43656E-F9E8-4E6E-A3D9-AEBAB0D7DCF9}" type="slidenum">
              <a:rPr lang="ar-SA" altLang="en-US"/>
              <a:pPr/>
              <a:t>‹#›</a:t>
            </a:fld>
            <a:endParaRPr lang="en-CA" altLang="en-US"/>
          </a:p>
        </p:txBody>
      </p:sp>
    </p:spTree>
    <p:extLst>
      <p:ext uri="{BB962C8B-B14F-4D97-AF65-F5344CB8AC3E}">
        <p14:creationId xmlns:p14="http://schemas.microsoft.com/office/powerpoint/2010/main" val="181994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9FEEE85-5C91-4972-910B-A75CA6F76426}" type="slidenum">
              <a:rPr lang="ar-SA" altLang="en-US"/>
              <a:pPr/>
              <a:t>‹#›</a:t>
            </a:fld>
            <a:endParaRPr lang="en-CA" altLang="en-US"/>
          </a:p>
        </p:txBody>
      </p:sp>
    </p:spTree>
    <p:extLst>
      <p:ext uri="{BB962C8B-B14F-4D97-AF65-F5344CB8AC3E}">
        <p14:creationId xmlns:p14="http://schemas.microsoft.com/office/powerpoint/2010/main" val="417846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2258972-18A1-46E2-9D7A-4A55BC355607}" type="slidenum">
              <a:rPr lang="ar-SA" altLang="en-US"/>
              <a:pPr/>
              <a:t>‹#›</a:t>
            </a:fld>
            <a:endParaRPr lang="en-CA" altLang="en-US"/>
          </a:p>
        </p:txBody>
      </p:sp>
    </p:spTree>
    <p:extLst>
      <p:ext uri="{BB962C8B-B14F-4D97-AF65-F5344CB8AC3E}">
        <p14:creationId xmlns:p14="http://schemas.microsoft.com/office/powerpoint/2010/main" val="155169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4F350D-8C95-4A69-B6EE-C54740B58848}" type="slidenum">
              <a:rPr lang="ar-SA" altLang="en-US"/>
              <a:pPr/>
              <a:t>‹#›</a:t>
            </a:fld>
            <a:endParaRPr lang="en-CA" altLang="en-US"/>
          </a:p>
        </p:txBody>
      </p:sp>
    </p:spTree>
    <p:extLst>
      <p:ext uri="{BB962C8B-B14F-4D97-AF65-F5344CB8AC3E}">
        <p14:creationId xmlns:p14="http://schemas.microsoft.com/office/powerpoint/2010/main" val="22895172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24B9C31-3899-422B-9FA1-818C6F86A71C}" type="slidenum">
              <a:rPr lang="ar-SA" altLang="en-US"/>
              <a:pPr/>
              <a:t>‹#›</a:t>
            </a:fld>
            <a:endParaRPr lang="en-CA" altLang="en-US"/>
          </a:p>
        </p:txBody>
      </p:sp>
    </p:spTree>
    <p:extLst>
      <p:ext uri="{BB962C8B-B14F-4D97-AF65-F5344CB8AC3E}">
        <p14:creationId xmlns:p14="http://schemas.microsoft.com/office/powerpoint/2010/main" val="395709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C06A272E-E0B7-4D8C-8ACB-B6B9ED61B5AF}" type="slidenum">
              <a:rPr lang="ar-SA" altLang="en-US"/>
              <a:pPr/>
              <a:t>‹#›</a:t>
            </a:fld>
            <a:endParaRPr lang="en-CA" altLang="en-US"/>
          </a:p>
        </p:txBody>
      </p:sp>
    </p:spTree>
    <p:extLst>
      <p:ext uri="{BB962C8B-B14F-4D97-AF65-F5344CB8AC3E}">
        <p14:creationId xmlns:p14="http://schemas.microsoft.com/office/powerpoint/2010/main" val="334267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91990CC3-2933-4DE4-A2B6-28157BA29850}" type="slidenum">
              <a:rPr lang="ar-SA" altLang="en-US"/>
              <a:pPr/>
              <a:t>‹#›</a:t>
            </a:fld>
            <a:endParaRPr lang="en-CA" altLang="en-US"/>
          </a:p>
        </p:txBody>
      </p:sp>
    </p:spTree>
    <p:extLst>
      <p:ext uri="{BB962C8B-B14F-4D97-AF65-F5344CB8AC3E}">
        <p14:creationId xmlns:p14="http://schemas.microsoft.com/office/powerpoint/2010/main" val="56356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4D23A7E2-A0A9-4E2C-8297-0A0A9BF37173}" type="slidenum">
              <a:rPr lang="ar-SA" altLang="en-US"/>
              <a:pPr/>
              <a:t>‹#›</a:t>
            </a:fld>
            <a:endParaRPr lang="en-CA" altLang="en-US"/>
          </a:p>
        </p:txBody>
      </p:sp>
    </p:spTree>
    <p:extLst>
      <p:ext uri="{BB962C8B-B14F-4D97-AF65-F5344CB8AC3E}">
        <p14:creationId xmlns:p14="http://schemas.microsoft.com/office/powerpoint/2010/main" val="217018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DF1FDCBA-A4EA-45D6-BA57-ABF651E34434}" type="slidenum">
              <a:rPr lang="ar-SA" altLang="en-US"/>
              <a:pPr/>
              <a:t>‹#›</a:t>
            </a:fld>
            <a:endParaRPr lang="en-CA" altLang="en-US"/>
          </a:p>
        </p:txBody>
      </p:sp>
    </p:spTree>
    <p:extLst>
      <p:ext uri="{BB962C8B-B14F-4D97-AF65-F5344CB8AC3E}">
        <p14:creationId xmlns:p14="http://schemas.microsoft.com/office/powerpoint/2010/main" val="30617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76F33D21-74A6-4B7F-93AA-92E34690BDC7}" type="slidenum">
              <a:rPr lang="ar-SA" altLang="en-US"/>
              <a:pPr/>
              <a:t>‹#›</a:t>
            </a:fld>
            <a:endParaRPr lang="en-CA" altLang="en-US"/>
          </a:p>
        </p:txBody>
      </p:sp>
    </p:spTree>
    <p:extLst>
      <p:ext uri="{BB962C8B-B14F-4D97-AF65-F5344CB8AC3E}">
        <p14:creationId xmlns:p14="http://schemas.microsoft.com/office/powerpoint/2010/main" val="385022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05810587-46B0-422A-9D15-D23CAC0CE035}" type="slidenum">
              <a:rPr lang="ar-SA" altLang="en-US"/>
              <a:pPr/>
              <a:t>‹#›</a:t>
            </a:fld>
            <a:endParaRPr lang="en-CA" altLang="en-US"/>
          </a:p>
        </p:txBody>
      </p:sp>
    </p:spTree>
  </p:cSld>
  <p:clrMap bg1="dk1" tx1="lt1" bg2="dk2" tx2="lt2" accent1="accent1" accent2="accent2" accent3="accent3" accent4="accent4" accent5="accent5" accent6="accent6" hlink="hlink" folHlink="folHlink"/>
  <p:sldLayoutIdLst>
    <p:sldLayoutId id="2147483824" r:id="rId1"/>
    <p:sldLayoutId id="2147483825" r:id="rId2"/>
    <p:sldLayoutId id="2147483834"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anose="020B0602030504020204" pitchFamily="34" charset="0"/>
          <a:cs typeface="Tahoma" panose="020B0604030504040204" pitchFamily="34" charset="0"/>
        </a:defRPr>
      </a:lvl2pPr>
      <a:lvl3pPr algn="ctr" rtl="0" eaLnBrk="0" fontAlgn="base" hangingPunct="0">
        <a:spcBef>
          <a:spcPct val="0"/>
        </a:spcBef>
        <a:spcAft>
          <a:spcPct val="0"/>
        </a:spcAft>
        <a:defRPr sz="4100" b="1">
          <a:solidFill>
            <a:schemeClr val="tx1"/>
          </a:solidFill>
          <a:latin typeface="Lucida Sans" panose="020B0602030504020204" pitchFamily="34" charset="0"/>
          <a:cs typeface="Tahoma" panose="020B0604030504040204" pitchFamily="34" charset="0"/>
        </a:defRPr>
      </a:lvl3pPr>
      <a:lvl4pPr algn="ctr" rtl="0" eaLnBrk="0" fontAlgn="base" hangingPunct="0">
        <a:spcBef>
          <a:spcPct val="0"/>
        </a:spcBef>
        <a:spcAft>
          <a:spcPct val="0"/>
        </a:spcAft>
        <a:defRPr sz="4100" b="1">
          <a:solidFill>
            <a:schemeClr val="tx1"/>
          </a:solidFill>
          <a:latin typeface="Lucida Sans" panose="020B0602030504020204" pitchFamily="34" charset="0"/>
          <a:cs typeface="Tahoma" panose="020B0604030504040204" pitchFamily="34" charset="0"/>
        </a:defRPr>
      </a:lvl4pPr>
      <a:lvl5pPr algn="ctr" rtl="0" eaLnBrk="0" fontAlgn="base" hangingPunct="0">
        <a:spcBef>
          <a:spcPct val="0"/>
        </a:spcBef>
        <a:spcAft>
          <a:spcPct val="0"/>
        </a:spcAft>
        <a:defRPr sz="4100" b="1">
          <a:solidFill>
            <a:schemeClr val="tx1"/>
          </a:solidFill>
          <a:latin typeface="Lucida Sans" panose="020B0602030504020204" pitchFamily="34" charset="0"/>
          <a:cs typeface="Tahoma" panose="020B060403050404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cs typeface="Tahoma" panose="020B060403050404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cs typeface="Tahoma" panose="020B060403050404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cs typeface="Tahoma" panose="020B060403050404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cs typeface="Tahoma" panose="020B0604030504040204"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p:txBody>
          <a:bodyPr/>
          <a:lstStyle/>
          <a:p>
            <a:pPr eaLnBrk="1" fontAlgn="auto" hangingPunct="1">
              <a:spcAft>
                <a:spcPts val="0"/>
              </a:spcAft>
              <a:defRPr/>
            </a:pPr>
            <a:r>
              <a:rPr lang="en-US" altLang="en-US" dirty="0" smtClean="0">
                <a:cs typeface="Arial" charset="0"/>
              </a:rPr>
              <a:t>ANEMIA II</a:t>
            </a:r>
          </a:p>
        </p:txBody>
      </p:sp>
      <p:sp>
        <p:nvSpPr>
          <p:cNvPr id="4099" name="Rectangle 3"/>
          <p:cNvSpPr>
            <a:spLocks noGrp="1" noChangeArrowheads="1"/>
          </p:cNvSpPr>
          <p:nvPr>
            <p:ph type="subTitle" idx="1"/>
          </p:nvPr>
        </p:nvSpPr>
        <p:spPr>
          <a:xfrm>
            <a:off x="1371600" y="3332163"/>
            <a:ext cx="6400800" cy="1752600"/>
          </a:xfrm>
        </p:spPr>
        <p:txBody>
          <a:bodyPr/>
          <a:lstStyle/>
          <a:p>
            <a:pPr eaLnBrk="1" hangingPunct="1"/>
            <a:r>
              <a:rPr lang="en-US" altLang="en-US" smtClean="0">
                <a:cs typeface="Times New Roman" pitchFamily="18" charset="0"/>
              </a:rPr>
              <a:t>Dr.randa AlQaisi , MD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altLang="en-US" i="1" smtClean="0">
                <a:solidFill>
                  <a:srgbClr val="7B9899"/>
                </a:solidFill>
                <a:cs typeface="Arial" charset="0"/>
              </a:rPr>
              <a:t>MEGALOBLASTIC ANEMIA</a:t>
            </a:r>
          </a:p>
        </p:txBody>
      </p:sp>
      <p:sp>
        <p:nvSpPr>
          <p:cNvPr id="15363" name="Rectangle 3"/>
          <p:cNvSpPr>
            <a:spLocks noGrp="1" noChangeArrowheads="1"/>
          </p:cNvSpPr>
          <p:nvPr>
            <p:ph idx="1"/>
          </p:nvPr>
        </p:nvSpPr>
        <p:spPr/>
        <p:txBody>
          <a:bodyPr>
            <a:normAutofit fontScale="92500" lnSpcReduction="20000"/>
          </a:bodyPr>
          <a:lstStyle/>
          <a:p>
            <a:pPr marL="548640" indent="-411480" eaLnBrk="1" fontAlgn="auto" hangingPunct="1">
              <a:lnSpc>
                <a:spcPct val="90000"/>
              </a:lnSpc>
              <a:spcAft>
                <a:spcPts val="0"/>
              </a:spcAft>
              <a:buClr>
                <a:schemeClr val="tx1">
                  <a:shade val="95000"/>
                </a:schemeClr>
              </a:buClr>
              <a:buFont typeface="Wingdings 2"/>
              <a:buNone/>
              <a:defRPr/>
            </a:pPr>
            <a:endParaRPr lang="en-US" dirty="0" smtClean="0">
              <a:cs typeface="Times New Roman" pitchFamily="18" charset="0"/>
            </a:endParaRPr>
          </a:p>
          <a:p>
            <a:pPr marL="548640" indent="-411480" eaLnBrk="1" fontAlgn="auto" hangingPunct="1">
              <a:lnSpc>
                <a:spcPct val="90000"/>
              </a:lnSpc>
              <a:spcAft>
                <a:spcPts val="0"/>
              </a:spcAft>
              <a:buClr>
                <a:schemeClr val="tx1">
                  <a:shade val="95000"/>
                </a:schemeClr>
              </a:buClr>
              <a:buFont typeface="Wingdings 2"/>
              <a:buChar char=""/>
              <a:defRPr/>
            </a:pPr>
            <a:r>
              <a:rPr lang="en-US" dirty="0" smtClean="0"/>
              <a:t>describes a subset of </a:t>
            </a:r>
            <a:r>
              <a:rPr lang="en-US" dirty="0" err="1" smtClean="0"/>
              <a:t>macrocytic</a:t>
            </a:r>
            <a:r>
              <a:rPr lang="en-US" dirty="0" smtClean="0"/>
              <a:t> </a:t>
            </a:r>
            <a:r>
              <a:rPr lang="en-US" dirty="0" err="1" smtClean="0"/>
              <a:t>anemias</a:t>
            </a:r>
            <a:r>
              <a:rPr lang="en-US" dirty="0" smtClean="0"/>
              <a:t> in which the increased size of RBCs is caused by abnormal cell division in RBC precursors in the bone marrow(1-</a:t>
            </a:r>
            <a:r>
              <a:rPr lang="en-US" b="1" dirty="0" smtClean="0">
                <a:cs typeface="Times New Roman" pitchFamily="18" charset="0"/>
              </a:rPr>
              <a:t>ineffective </a:t>
            </a:r>
            <a:r>
              <a:rPr lang="en-US" b="1" dirty="0" err="1" smtClean="0">
                <a:cs typeface="Times New Roman" pitchFamily="18" charset="0"/>
              </a:rPr>
              <a:t>erythropoiesis</a:t>
            </a:r>
            <a:r>
              <a:rPr lang="en-US" dirty="0" smtClean="0">
                <a:cs typeface="Times New Roman" pitchFamily="18" charset="0"/>
              </a:rPr>
              <a:t> )</a:t>
            </a:r>
          </a:p>
          <a:p>
            <a:pPr marL="548640" indent="-411480" eaLnBrk="1" fontAlgn="auto" hangingPunct="1">
              <a:lnSpc>
                <a:spcPct val="90000"/>
              </a:lnSpc>
              <a:spcAft>
                <a:spcPts val="0"/>
              </a:spcAft>
              <a:buClr>
                <a:schemeClr val="tx1">
                  <a:shade val="95000"/>
                </a:schemeClr>
              </a:buClr>
              <a:buFont typeface="Wingdings 2"/>
              <a:buChar char=""/>
              <a:defRPr/>
            </a:pPr>
            <a:r>
              <a:rPr lang="en-US" dirty="0" err="1" smtClean="0"/>
              <a:t>Megaloblastic</a:t>
            </a:r>
            <a:r>
              <a:rPr lang="en-US" dirty="0" smtClean="0"/>
              <a:t> changes are caused by slowing of the nuclear division cycle relative to the </a:t>
            </a:r>
            <a:r>
              <a:rPr lang="en-US" dirty="0" err="1" smtClean="0"/>
              <a:t>cytoplasmic</a:t>
            </a:r>
            <a:r>
              <a:rPr lang="en-US" dirty="0" smtClean="0"/>
              <a:t> maturation cycle (2- nuclear-</a:t>
            </a:r>
            <a:r>
              <a:rPr lang="en-US" dirty="0" err="1" smtClean="0"/>
              <a:t>cytoplasmic</a:t>
            </a:r>
            <a:r>
              <a:rPr lang="en-US" dirty="0" smtClean="0"/>
              <a:t> </a:t>
            </a:r>
            <a:r>
              <a:rPr lang="en-US" dirty="0" err="1" smtClean="0"/>
              <a:t>dyssynchrony</a:t>
            </a:r>
            <a:r>
              <a:rPr lang="en-US" dirty="0" smtClean="0"/>
              <a:t>).</a:t>
            </a:r>
            <a:endParaRPr lang="en-US" dirty="0" smtClean="0">
              <a:cs typeface="Times New Roman" pitchFamily="18" charset="0"/>
            </a:endParaRPr>
          </a:p>
          <a:p>
            <a:pPr marL="0" indent="0" eaLnBrk="1" fontAlgn="auto" hangingPunct="1">
              <a:lnSpc>
                <a:spcPct val="90000"/>
              </a:lnSpc>
              <a:spcAft>
                <a:spcPts val="0"/>
              </a:spcAft>
              <a:buClr>
                <a:schemeClr val="tx1">
                  <a:shade val="95000"/>
                </a:schemeClr>
              </a:buClr>
              <a:buFont typeface="Wingdings 2" pitchFamily="18" charset="2"/>
              <a:buNone/>
              <a:defRPr/>
            </a:pPr>
            <a:endParaRPr lang="en-US" dirty="0" smtClean="0">
              <a:cs typeface="Times New Roman" pitchFamily="18" charset="0"/>
            </a:endParaRPr>
          </a:p>
          <a:p>
            <a:pPr marL="548640" indent="-411480" eaLnBrk="1" fontAlgn="auto" hangingPunct="1">
              <a:lnSpc>
                <a:spcPct val="90000"/>
              </a:lnSpc>
              <a:spcAft>
                <a:spcPts val="0"/>
              </a:spcAft>
              <a:buClr>
                <a:schemeClr val="tx1">
                  <a:shade val="95000"/>
                </a:schemeClr>
              </a:buClr>
              <a:buFont typeface="Wingdings 2"/>
              <a:buChar char=""/>
              <a:defRPr/>
            </a:pPr>
            <a:r>
              <a:rPr lang="en-US" dirty="0" smtClean="0">
                <a:cs typeface="Times New Roman" pitchFamily="18" charset="0"/>
              </a:rPr>
              <a:t>Most of childhood megaloblastic anemia result from </a:t>
            </a:r>
            <a:r>
              <a:rPr lang="en-US" dirty="0" err="1" smtClean="0">
                <a:cs typeface="Times New Roman" pitchFamily="18" charset="0"/>
              </a:rPr>
              <a:t>vit</a:t>
            </a:r>
            <a:r>
              <a:rPr lang="en-US" dirty="0" smtClean="0">
                <a:cs typeface="Times New Roman" pitchFamily="18" charset="0"/>
              </a:rPr>
              <a:t> B12 and </a:t>
            </a:r>
            <a:r>
              <a:rPr lang="en-US" dirty="0" err="1" smtClean="0">
                <a:cs typeface="Times New Roman" pitchFamily="18" charset="0"/>
              </a:rPr>
              <a:t>folate</a:t>
            </a:r>
            <a:r>
              <a:rPr lang="en-US" dirty="0" smtClean="0">
                <a:cs typeface="Times New Roman" pitchFamily="18" charset="0"/>
              </a:rPr>
              <a:t> deficiency</a:t>
            </a:r>
          </a:p>
          <a:p>
            <a:pPr marL="548640" indent="-411480" eaLnBrk="1" fontAlgn="auto" hangingPunct="1">
              <a:lnSpc>
                <a:spcPct val="90000"/>
              </a:lnSpc>
              <a:spcAft>
                <a:spcPts val="0"/>
              </a:spcAft>
              <a:buClr>
                <a:schemeClr val="tx1">
                  <a:shade val="95000"/>
                </a:schemeClr>
              </a:buClr>
              <a:buFont typeface="Wingdings 2"/>
              <a:buChar char=""/>
              <a:defRPr/>
            </a:pPr>
            <a:r>
              <a:rPr lang="en-US" dirty="0" smtClean="0">
                <a:cs typeface="Times New Roman" pitchFamily="18" charset="0"/>
              </a:rPr>
              <a:t>Urgent treatment is needed in symptomatic </a:t>
            </a:r>
            <a:r>
              <a:rPr lang="en-US" dirty="0" err="1" smtClean="0">
                <a:cs typeface="Times New Roman" pitchFamily="18" charset="0"/>
              </a:rPr>
              <a:t>cases,,pregnancy,,or</a:t>
            </a:r>
            <a:r>
              <a:rPr lang="en-US" dirty="0" smtClean="0">
                <a:cs typeface="Times New Roman" pitchFamily="18" charset="0"/>
              </a:rPr>
              <a:t> in neonates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260648"/>
            <a:ext cx="7056784" cy="778098"/>
          </a:xfrm>
        </p:spPr>
        <p:txBody>
          <a:bodyPr>
            <a:noAutofit/>
          </a:bodyPr>
          <a:lstStyle/>
          <a:p>
            <a:pPr eaLnBrk="1" fontAlgn="auto" hangingPunct="1">
              <a:spcAft>
                <a:spcPts val="0"/>
              </a:spcAft>
              <a:defRPr/>
            </a:pPr>
            <a:r>
              <a:rPr lang="en-US" altLang="en-US" sz="2700" i="1" dirty="0" smtClean="0">
                <a:solidFill>
                  <a:srgbClr val="7B9899"/>
                </a:solidFill>
                <a:cs typeface="Arial" charset="0"/>
              </a:rPr>
              <a:t>Vitamin B12  (</a:t>
            </a:r>
            <a:r>
              <a:rPr lang="en-US" altLang="en-US" sz="2700" i="1" dirty="0" err="1" smtClean="0">
                <a:solidFill>
                  <a:srgbClr val="7B9899"/>
                </a:solidFill>
                <a:cs typeface="Arial" charset="0"/>
              </a:rPr>
              <a:t>Cobalamin</a:t>
            </a:r>
            <a:r>
              <a:rPr lang="en-US" altLang="en-US" sz="2700" i="1" dirty="0" smtClean="0">
                <a:solidFill>
                  <a:srgbClr val="7B9899"/>
                </a:solidFill>
                <a:cs typeface="Arial" charset="0"/>
              </a:rPr>
              <a:t>)  Deficiency</a:t>
            </a:r>
          </a:p>
        </p:txBody>
      </p:sp>
      <p:sp>
        <p:nvSpPr>
          <p:cNvPr id="15363" name="Rectangle 3"/>
          <p:cNvSpPr>
            <a:spLocks noGrp="1" noChangeArrowheads="1"/>
          </p:cNvSpPr>
          <p:nvPr>
            <p:ph idx="1"/>
          </p:nvPr>
        </p:nvSpPr>
        <p:spPr>
          <a:xfrm>
            <a:off x="395288" y="1412875"/>
            <a:ext cx="7632700" cy="5445125"/>
          </a:xfrm>
        </p:spPr>
        <p:txBody>
          <a:bodyPr/>
          <a:lstStyle/>
          <a:p>
            <a:pPr eaLnBrk="1" hangingPunct="1">
              <a:lnSpc>
                <a:spcPct val="80000"/>
              </a:lnSpc>
            </a:pPr>
            <a:r>
              <a:rPr lang="en-US" altLang="en-US" smtClean="0">
                <a:cs typeface="Times New Roman" pitchFamily="18" charset="0"/>
              </a:rPr>
              <a:t>Vitamin B12 is derived from cobalamin in food (mainly animal sources). </a:t>
            </a:r>
          </a:p>
          <a:p>
            <a:pPr eaLnBrk="1" hangingPunct="1">
              <a:lnSpc>
                <a:spcPct val="80000"/>
              </a:lnSpc>
            </a:pPr>
            <a:r>
              <a:rPr lang="en-US" altLang="en-US" smtClean="0">
                <a:cs typeface="Times New Roman" pitchFamily="18" charset="0"/>
              </a:rPr>
              <a:t>Humans cannot synthesize vitamin B12. </a:t>
            </a:r>
          </a:p>
          <a:p>
            <a:pPr eaLnBrk="1" hangingPunct="1">
              <a:lnSpc>
                <a:spcPct val="80000"/>
              </a:lnSpc>
            </a:pPr>
            <a:r>
              <a:rPr lang="en-US" altLang="en-US" smtClean="0">
                <a:cs typeface="Times New Roman" pitchFamily="18" charset="0"/>
              </a:rPr>
              <a:t>Vit b12 is released in the acidity of the stomach where it binds  the </a:t>
            </a:r>
            <a:r>
              <a:rPr lang="en-US" altLang="en-US" b="1" smtClean="0">
                <a:cs typeface="Times New Roman" pitchFamily="18" charset="0"/>
              </a:rPr>
              <a:t>IF( Intrensic factor</a:t>
            </a:r>
            <a:r>
              <a:rPr lang="en-US" altLang="en-US" smtClean="0">
                <a:cs typeface="Times New Roman" pitchFamily="18" charset="0"/>
              </a:rPr>
              <a:t>), then reaches the distal ileum to be absorbed via specific receptors for the IF</a:t>
            </a:r>
          </a:p>
          <a:p>
            <a:pPr eaLnBrk="1" hangingPunct="1">
              <a:lnSpc>
                <a:spcPct val="80000"/>
              </a:lnSpc>
            </a:pPr>
            <a:r>
              <a:rPr lang="en-US" altLang="en-US" smtClean="0">
                <a:cs typeface="Times New Roman" pitchFamily="18" charset="0"/>
              </a:rPr>
              <a:t>Cobalamin binds to a transport protein, </a:t>
            </a:r>
            <a:r>
              <a:rPr lang="en-US" altLang="en-US" b="1" smtClean="0">
                <a:cs typeface="Times New Roman" pitchFamily="18" charset="0"/>
              </a:rPr>
              <a:t>transcobalamin II</a:t>
            </a:r>
            <a:r>
              <a:rPr lang="en-US" altLang="en-US" smtClean="0">
                <a:cs typeface="Times New Roman" pitchFamily="18" charset="0"/>
              </a:rPr>
              <a:t> (TC-II), which carries it to the liver, bone marrow, and other tissue storage sites. TC-II enters cells by receptor-mediated endocytosis.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15888"/>
            <a:ext cx="7993062" cy="65246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1625" y="0"/>
            <a:ext cx="8534400" cy="987425"/>
          </a:xfrm>
        </p:spPr>
        <p:txBody>
          <a:bodyPr>
            <a:normAutofit fontScale="90000"/>
          </a:bodyPr>
          <a:lstStyle/>
          <a:p>
            <a:pPr eaLnBrk="1" fontAlgn="auto" hangingPunct="1">
              <a:spcAft>
                <a:spcPts val="0"/>
              </a:spcAft>
              <a:defRPr/>
            </a:pPr>
            <a:r>
              <a:rPr lang="en-US" sz="4000" i="1" dirty="0" smtClean="0"/>
              <a:t/>
            </a:r>
            <a:br>
              <a:rPr lang="en-US" sz="4000" i="1" dirty="0" smtClean="0"/>
            </a:br>
            <a:r>
              <a:rPr lang="en-US" sz="4000" i="1" dirty="0" smtClean="0"/>
              <a:t>Vitamin  B12   Deficiency</a:t>
            </a:r>
          </a:p>
        </p:txBody>
      </p:sp>
      <p:sp>
        <p:nvSpPr>
          <p:cNvPr id="17411" name="Rectangle 3"/>
          <p:cNvSpPr>
            <a:spLocks noGrp="1" noChangeArrowheads="1"/>
          </p:cNvSpPr>
          <p:nvPr>
            <p:ph idx="1"/>
          </p:nvPr>
        </p:nvSpPr>
        <p:spPr/>
        <p:txBody>
          <a:bodyPr/>
          <a:lstStyle/>
          <a:p>
            <a:pPr eaLnBrk="1" hangingPunct="1"/>
            <a:r>
              <a:rPr lang="en-US" altLang="en-US" smtClean="0">
                <a:cs typeface="Times New Roman" pitchFamily="18" charset="0"/>
              </a:rPr>
              <a:t>Children and adults have sufficient vitamin B12 stores to last 3</a:t>
            </a:r>
            <a:r>
              <a:rPr lang="en-US" altLang="en-US" smtClean="0">
                <a:latin typeface="Arial" charset="0"/>
                <a:cs typeface="Times New Roman" pitchFamily="18" charset="0"/>
              </a:rPr>
              <a:t>–</a:t>
            </a:r>
            <a:r>
              <a:rPr lang="en-US" altLang="en-US" smtClean="0">
                <a:cs typeface="Times New Roman" pitchFamily="18" charset="0"/>
              </a:rPr>
              <a:t>5 yr. However, in young infants born to mothers with low vitamin B12 stores, clinical signs of cobalamin deficiency can become apparent in the first 4</a:t>
            </a:r>
            <a:r>
              <a:rPr lang="en-US" altLang="en-US" smtClean="0">
                <a:latin typeface="Arial" charset="0"/>
                <a:cs typeface="Times New Roman" pitchFamily="18" charset="0"/>
              </a:rPr>
              <a:t>–</a:t>
            </a:r>
            <a:r>
              <a:rPr lang="en-US" altLang="en-US" smtClean="0">
                <a:cs typeface="Times New Roman" pitchFamily="18" charset="0"/>
              </a:rPr>
              <a:t>5 months of life.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825" y="115888"/>
            <a:ext cx="8534400" cy="903287"/>
          </a:xfrm>
        </p:spPr>
        <p:txBody>
          <a:bodyPr>
            <a:normAutofit fontScale="90000"/>
          </a:bodyPr>
          <a:lstStyle/>
          <a:p>
            <a:pPr eaLnBrk="1" fontAlgn="auto" hangingPunct="1">
              <a:spcAft>
                <a:spcPts val="0"/>
              </a:spcAft>
              <a:defRPr/>
            </a:pPr>
            <a:r>
              <a:rPr lang="en-US" sz="3200" i="1" dirty="0" smtClean="0"/>
              <a:t>Vitamin B12  Deficiency</a:t>
            </a:r>
            <a:br>
              <a:rPr lang="en-US" sz="3200" i="1" dirty="0" smtClean="0"/>
            </a:br>
            <a:r>
              <a:rPr lang="en-US" sz="3200" dirty="0" smtClean="0"/>
              <a:t>Etiology </a:t>
            </a:r>
          </a:p>
        </p:txBody>
      </p:sp>
      <p:sp>
        <p:nvSpPr>
          <p:cNvPr id="18435" name="Rectangle 3"/>
          <p:cNvSpPr>
            <a:spLocks noGrp="1" noChangeArrowheads="1"/>
          </p:cNvSpPr>
          <p:nvPr>
            <p:ph idx="1"/>
          </p:nvPr>
        </p:nvSpPr>
        <p:spPr>
          <a:xfrm>
            <a:off x="685800" y="1828800"/>
            <a:ext cx="7696200" cy="3976688"/>
          </a:xfrm>
        </p:spPr>
        <p:txBody>
          <a:bodyPr/>
          <a:lstStyle/>
          <a:p>
            <a:pPr eaLnBrk="1" hangingPunct="1"/>
            <a:r>
              <a:rPr lang="en-US" altLang="en-US" smtClean="0">
                <a:cs typeface="Times New Roman" pitchFamily="18" charset="0"/>
              </a:rPr>
              <a:t>Inadequate dietary intake of vitamin B12 </a:t>
            </a:r>
            <a:r>
              <a:rPr lang="en-US" altLang="en-US" sz="2400" smtClean="0">
                <a:cs typeface="Times New Roman" pitchFamily="18" charset="0"/>
              </a:rPr>
              <a:t>(needs years to occur)</a:t>
            </a:r>
          </a:p>
          <a:p>
            <a:pPr eaLnBrk="1" hangingPunct="1"/>
            <a:r>
              <a:rPr lang="en-US" altLang="en-US" sz="2400" smtClean="0">
                <a:cs typeface="Times New Roman" pitchFamily="18" charset="0"/>
              </a:rPr>
              <a:t>Food cobolamin malabsorption</a:t>
            </a:r>
          </a:p>
          <a:p>
            <a:pPr eaLnBrk="1" hangingPunct="1"/>
            <a:r>
              <a:rPr lang="en-US" altLang="en-US" smtClean="0">
                <a:cs typeface="Times New Roman" pitchFamily="18" charset="0"/>
              </a:rPr>
              <a:t>lack of IF secretion by the stomach </a:t>
            </a:r>
          </a:p>
          <a:p>
            <a:pPr eaLnBrk="1" hangingPunct="1"/>
            <a:r>
              <a:rPr lang="en-US" altLang="en-US" smtClean="0">
                <a:cs typeface="Times New Roman" pitchFamily="18" charset="0"/>
              </a:rPr>
              <a:t>Impaired intestinal absorption of IF-cobalamin.</a:t>
            </a:r>
          </a:p>
          <a:p>
            <a:pPr eaLnBrk="1" hangingPunct="1"/>
            <a:r>
              <a:rPr lang="en-US" altLang="en-US" smtClean="0">
                <a:cs typeface="Times New Roman" pitchFamily="18" charset="0"/>
              </a:rPr>
              <a:t>Absence of vitamin B12 transport protein.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Etiology </a:t>
            </a:r>
            <a:br>
              <a:rPr lang="en-US" dirty="0" smtClean="0"/>
            </a:br>
            <a:r>
              <a:rPr lang="en-US" dirty="0" smtClean="0"/>
              <a:t>Dietary deficiency</a:t>
            </a:r>
            <a:r>
              <a:rPr lang="ar-SA" dirty="0" smtClean="0"/>
              <a:t> </a:t>
            </a:r>
            <a:endParaRPr lang="en-CA" dirty="0" smtClean="0"/>
          </a:p>
        </p:txBody>
      </p:sp>
      <p:sp>
        <p:nvSpPr>
          <p:cNvPr id="20483" name="Rectangle 3"/>
          <p:cNvSpPr>
            <a:spLocks noGrp="1" noChangeArrowheads="1"/>
          </p:cNvSpPr>
          <p:nvPr>
            <p:ph idx="1"/>
          </p:nvPr>
        </p:nvSpPr>
        <p:spPr/>
        <p:txBody>
          <a:bodyPr/>
          <a:lstStyle/>
          <a:p>
            <a:pPr eaLnBrk="1" hangingPunct="1">
              <a:lnSpc>
                <a:spcPct val="90000"/>
              </a:lnSpc>
            </a:pPr>
            <a:r>
              <a:rPr lang="en-US" altLang="en-US" smtClean="0">
                <a:cs typeface="Times New Roman" pitchFamily="18" charset="0"/>
              </a:rPr>
              <a:t>Dietary deficiency is rare. It may occur in cases of strict vegetarians.</a:t>
            </a:r>
          </a:p>
          <a:p>
            <a:pPr eaLnBrk="1" hangingPunct="1">
              <a:lnSpc>
                <a:spcPct val="90000"/>
              </a:lnSpc>
            </a:pPr>
            <a:r>
              <a:rPr lang="en-US" altLang="en-US" smtClean="0">
                <a:cs typeface="Times New Roman" pitchFamily="18" charset="0"/>
              </a:rPr>
              <a:t> In children,  occurs in breast-fed infants whose mothers are vegans or themselves have pernicious anemia.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LACK OF INTRINSIC FACTOR</a:t>
            </a:r>
          </a:p>
        </p:txBody>
      </p:sp>
      <p:sp>
        <p:nvSpPr>
          <p:cNvPr id="21507" name="Rectangle 3"/>
          <p:cNvSpPr>
            <a:spLocks noGrp="1" noChangeArrowheads="1"/>
          </p:cNvSpPr>
          <p:nvPr>
            <p:ph idx="1"/>
          </p:nvPr>
        </p:nvSpPr>
        <p:spPr>
          <a:xfrm>
            <a:off x="685800" y="1828800"/>
            <a:ext cx="7696200" cy="4552950"/>
          </a:xfrm>
        </p:spPr>
        <p:txBody>
          <a:bodyPr/>
          <a:lstStyle/>
          <a:p>
            <a:pPr eaLnBrk="1" hangingPunct="1">
              <a:lnSpc>
                <a:spcPct val="90000"/>
              </a:lnSpc>
            </a:pPr>
            <a:r>
              <a:rPr lang="en-US" altLang="en-US" b="1" i="1" smtClean="0">
                <a:cs typeface="Times New Roman" pitchFamily="18" charset="0"/>
              </a:rPr>
              <a:t>Congenital pernicious anemia</a:t>
            </a:r>
            <a:r>
              <a:rPr lang="en-US" altLang="en-US" i="1" smtClean="0">
                <a:cs typeface="Times New Roman" pitchFamily="18" charset="0"/>
              </a:rPr>
              <a:t>: </a:t>
            </a:r>
            <a:r>
              <a:rPr lang="en-US" altLang="en-US" smtClean="0">
                <a:cs typeface="Times New Roman" pitchFamily="18" charset="0"/>
              </a:rPr>
              <a:t> </a:t>
            </a:r>
            <a:r>
              <a:rPr lang="ar-JO" altLang="en-US" smtClean="0"/>
              <a:t> </a:t>
            </a:r>
            <a:r>
              <a:rPr lang="en-US" altLang="en-US" smtClean="0">
                <a:cs typeface="Times New Roman" pitchFamily="18" charset="0"/>
              </a:rPr>
              <a:t>a rare autosomal recessive disorder , due to an inability to secrete gastric IF or secretion of functionally abnormal IF. </a:t>
            </a:r>
          </a:p>
          <a:p>
            <a:pPr eaLnBrk="1" hangingPunct="1">
              <a:lnSpc>
                <a:spcPct val="90000"/>
              </a:lnSpc>
            </a:pPr>
            <a:r>
              <a:rPr lang="en-US" altLang="en-US" smtClean="0">
                <a:cs typeface="Times New Roman" pitchFamily="18" charset="0"/>
              </a:rPr>
              <a:t>It</a:t>
            </a:r>
            <a:r>
              <a:rPr lang="en-US" altLang="en-US" b="1" smtClean="0">
                <a:cs typeface="Times New Roman" pitchFamily="18" charset="0"/>
              </a:rPr>
              <a:t> differs</a:t>
            </a:r>
            <a:r>
              <a:rPr lang="en-US" altLang="en-US" smtClean="0">
                <a:cs typeface="Times New Roman" pitchFamily="18" charset="0"/>
              </a:rPr>
              <a:t> from the typical disease </a:t>
            </a:r>
            <a:r>
              <a:rPr lang="en-US" altLang="en-US" b="1" smtClean="0">
                <a:cs typeface="Times New Roman" pitchFamily="18" charset="0"/>
              </a:rPr>
              <a:t>in adults</a:t>
            </a:r>
            <a:r>
              <a:rPr lang="en-US" altLang="en-US" smtClean="0">
                <a:cs typeface="Times New Roman" pitchFamily="18" charset="0"/>
              </a:rPr>
              <a:t> in that : the stomach secretes acid normally and is histologically normal</a:t>
            </a:r>
          </a:p>
          <a:p>
            <a:pPr eaLnBrk="1" hangingPunct="1">
              <a:lnSpc>
                <a:spcPct val="90000"/>
              </a:lnSpc>
            </a:pPr>
            <a:r>
              <a:rPr lang="en-US" altLang="en-US" smtClean="0">
                <a:cs typeface="Times New Roman" pitchFamily="18" charset="0"/>
              </a:rPr>
              <a:t> There are </a:t>
            </a:r>
            <a:r>
              <a:rPr lang="en-US" altLang="en-US" b="1" smtClean="0">
                <a:cs typeface="Times New Roman" pitchFamily="18" charset="0"/>
              </a:rPr>
              <a:t>no antibodies</a:t>
            </a:r>
            <a:r>
              <a:rPr lang="en-US" altLang="en-US" smtClean="0">
                <a:cs typeface="Times New Roman" pitchFamily="18" charset="0"/>
              </a:rPr>
              <a:t> to parietal cells and no associated endocrine disorders.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LACK OF INTRINSIC FACTOR</a:t>
            </a:r>
          </a:p>
        </p:txBody>
      </p:sp>
      <p:sp>
        <p:nvSpPr>
          <p:cNvPr id="11267" name="Rectangle 3"/>
          <p:cNvSpPr>
            <a:spLocks noGrp="1" noChangeArrowheads="1"/>
          </p:cNvSpPr>
          <p:nvPr>
            <p:ph idx="1"/>
          </p:nvPr>
        </p:nvSpPr>
        <p:spPr>
          <a:xfrm>
            <a:off x="685800" y="1828800"/>
            <a:ext cx="7696200" cy="4264025"/>
          </a:xfrm>
        </p:spPr>
        <p:txBody>
          <a:bodyPr>
            <a:normAutofit/>
          </a:bodyPr>
          <a:lstStyle/>
          <a:p>
            <a:pPr marL="274320" indent="-274320" eaLnBrk="1" fontAlgn="auto" hangingPunct="1">
              <a:lnSpc>
                <a:spcPct val="90000"/>
              </a:lnSpc>
              <a:spcAft>
                <a:spcPts val="0"/>
              </a:spcAft>
              <a:buClr>
                <a:schemeClr val="tx1">
                  <a:shade val="95000"/>
                </a:schemeClr>
              </a:buClr>
              <a:buFont typeface="Wingdings 2"/>
              <a:buChar char=""/>
              <a:defRPr/>
            </a:pPr>
            <a:r>
              <a:rPr lang="en-US" b="1" i="1" dirty="0" smtClean="0"/>
              <a:t>Juvenile pernicious anemia</a:t>
            </a:r>
            <a:r>
              <a:rPr lang="en-US" dirty="0" smtClean="0"/>
              <a:t> : occurs in older children</a:t>
            </a:r>
          </a:p>
          <a:p>
            <a:pPr marL="274320" indent="-274320" eaLnBrk="1" fontAlgn="auto" hangingPunct="1">
              <a:lnSpc>
                <a:spcPct val="90000"/>
              </a:lnSpc>
              <a:spcAft>
                <a:spcPts val="0"/>
              </a:spcAft>
              <a:buClr>
                <a:schemeClr val="tx1">
                  <a:shade val="95000"/>
                </a:schemeClr>
              </a:buClr>
              <a:buFont typeface="Wingdings 2"/>
              <a:buChar char=""/>
              <a:defRPr/>
            </a:pPr>
            <a:r>
              <a:rPr lang="en-US" dirty="0" smtClean="0"/>
              <a:t> It is an immunologic disorder similar to the adult type with atrophy of the gastric mucosa, </a:t>
            </a:r>
            <a:r>
              <a:rPr lang="en-US" dirty="0" err="1" smtClean="0"/>
              <a:t>achlorhydria</a:t>
            </a:r>
            <a:r>
              <a:rPr lang="en-US" dirty="0" smtClean="0"/>
              <a:t>, and antibodies in serum against IF and parietal cells. </a:t>
            </a:r>
          </a:p>
          <a:p>
            <a:pPr marL="274320" indent="-274320" eaLnBrk="1" fontAlgn="auto" hangingPunct="1">
              <a:lnSpc>
                <a:spcPct val="90000"/>
              </a:lnSpc>
              <a:spcAft>
                <a:spcPts val="0"/>
              </a:spcAft>
              <a:buClr>
                <a:schemeClr val="tx1">
                  <a:shade val="95000"/>
                </a:schemeClr>
              </a:buClr>
              <a:buFont typeface="Wingdings 2"/>
              <a:buChar char=""/>
              <a:defRPr/>
            </a:pPr>
            <a:r>
              <a:rPr lang="en-US" dirty="0" smtClean="0"/>
              <a:t>These children may have additional immunologic  and endocrine abnormalities</a:t>
            </a:r>
          </a:p>
          <a:p>
            <a:pPr marL="0" indent="0" eaLnBrk="1" fontAlgn="auto" hangingPunct="1">
              <a:lnSpc>
                <a:spcPct val="90000"/>
              </a:lnSpc>
              <a:spcAft>
                <a:spcPts val="0"/>
              </a:spcAft>
              <a:buClr>
                <a:schemeClr val="tx1">
                  <a:shade val="95000"/>
                </a:schemeClr>
              </a:buClr>
              <a:buFont typeface="Wingdings 2"/>
              <a:buNone/>
              <a:defRPr/>
            </a:pPr>
            <a:r>
              <a:rPr lang="en-US" dirty="0"/>
              <a:t> </a:t>
            </a:r>
            <a:r>
              <a:rPr lang="en-US" dirty="0" smtClean="0"/>
              <a:t> (cutaneous candidiasis, </a:t>
            </a:r>
            <a:r>
              <a:rPr lang="en-US" dirty="0" err="1" smtClean="0"/>
              <a:t>hypoparathyroidism</a:t>
            </a:r>
            <a:r>
              <a:rPr lang="en-US" dirty="0" smtClean="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50" y="-36513"/>
            <a:ext cx="8534400" cy="1303338"/>
          </a:xfrm>
        </p:spPr>
        <p:txBody>
          <a:bodyPr/>
          <a:lstStyle/>
          <a:p>
            <a:pPr eaLnBrk="1" fontAlgn="auto" hangingPunct="1">
              <a:spcAft>
                <a:spcPts val="0"/>
              </a:spcAft>
              <a:defRPr/>
            </a:pPr>
            <a:r>
              <a:rPr lang="en-US" altLang="en-US" sz="3600" smtClean="0">
                <a:solidFill>
                  <a:srgbClr val="7B9899"/>
                </a:solidFill>
                <a:cs typeface="Arial" charset="0"/>
              </a:rPr>
              <a:t>IMPAIRED VITAMIN B12 ABSORPTION</a:t>
            </a:r>
            <a:r>
              <a:rPr lang="ar-SA" altLang="en-US" sz="3600" smtClean="0">
                <a:solidFill>
                  <a:srgbClr val="7B9899"/>
                </a:solidFill>
              </a:rPr>
              <a:t> </a:t>
            </a:r>
            <a:endParaRPr lang="en-CA" altLang="en-US" sz="3600" smtClean="0">
              <a:solidFill>
                <a:srgbClr val="7B9899"/>
              </a:solidFill>
              <a:cs typeface="Arial" charset="0"/>
            </a:endParaRPr>
          </a:p>
        </p:txBody>
      </p:sp>
      <p:sp>
        <p:nvSpPr>
          <p:cNvPr id="12291" name="Rectangle 3"/>
          <p:cNvSpPr>
            <a:spLocks noGrp="1" noChangeArrowheads="1"/>
          </p:cNvSpPr>
          <p:nvPr>
            <p:ph idx="1"/>
          </p:nvPr>
        </p:nvSpPr>
        <p:spPr/>
        <p:txBody>
          <a:bodyPr>
            <a:normAutofit/>
          </a:bodyPr>
          <a:lstStyle/>
          <a:p>
            <a:pPr marL="0" indent="0" eaLnBrk="1" fontAlgn="auto" hangingPunct="1">
              <a:lnSpc>
                <a:spcPct val="90000"/>
              </a:lnSpc>
              <a:spcAft>
                <a:spcPts val="0"/>
              </a:spcAft>
              <a:buClr>
                <a:schemeClr val="tx1">
                  <a:shade val="95000"/>
                </a:schemeClr>
              </a:buClr>
              <a:buFont typeface="Wingdings 2"/>
              <a:buNone/>
              <a:defRPr/>
            </a:pPr>
            <a:r>
              <a:rPr lang="en-US" sz="2000" dirty="0" smtClean="0"/>
              <a:t> Caused by any disease that affects the distal ileum:</a:t>
            </a:r>
          </a:p>
          <a:p>
            <a:pPr marL="274320" indent="-274320" eaLnBrk="1" fontAlgn="auto" hangingPunct="1">
              <a:lnSpc>
                <a:spcPct val="90000"/>
              </a:lnSpc>
              <a:spcAft>
                <a:spcPts val="0"/>
              </a:spcAft>
              <a:buClr>
                <a:schemeClr val="tx1">
                  <a:shade val="95000"/>
                </a:schemeClr>
              </a:buClr>
              <a:buFont typeface="Wingdings 2"/>
              <a:buChar char=""/>
              <a:defRPr/>
            </a:pPr>
            <a:r>
              <a:rPr lang="en-US" sz="2000" dirty="0" smtClean="0"/>
              <a:t> neonatal necrotizing </a:t>
            </a:r>
            <a:r>
              <a:rPr lang="en-US" sz="2000" dirty="0" err="1" smtClean="0"/>
              <a:t>enterocolitis</a:t>
            </a:r>
            <a:endParaRPr lang="en-US" sz="2000" dirty="0" smtClean="0"/>
          </a:p>
          <a:p>
            <a:pPr marL="274320" indent="-274320" eaLnBrk="1" fontAlgn="auto" hangingPunct="1">
              <a:lnSpc>
                <a:spcPct val="90000"/>
              </a:lnSpc>
              <a:spcAft>
                <a:spcPts val="0"/>
              </a:spcAft>
              <a:buClr>
                <a:schemeClr val="tx1">
                  <a:shade val="95000"/>
                </a:schemeClr>
              </a:buClr>
              <a:buFont typeface="Wingdings 2"/>
              <a:buChar char=""/>
              <a:defRPr/>
            </a:pPr>
            <a:r>
              <a:rPr lang="en-US" sz="2000" dirty="0" smtClean="0"/>
              <a:t> terminal ileum  surgically removed </a:t>
            </a:r>
            <a:endParaRPr lang="ar-JO" sz="2000" dirty="0" smtClean="0"/>
          </a:p>
          <a:p>
            <a:pPr marL="274320" indent="-274320" eaLnBrk="1" fontAlgn="auto" hangingPunct="1">
              <a:lnSpc>
                <a:spcPct val="90000"/>
              </a:lnSpc>
              <a:spcAft>
                <a:spcPts val="0"/>
              </a:spcAft>
              <a:buClr>
                <a:schemeClr val="tx1">
                  <a:shade val="95000"/>
                </a:schemeClr>
              </a:buClr>
              <a:buFont typeface="Wingdings 2"/>
              <a:buChar char=""/>
              <a:defRPr/>
            </a:pPr>
            <a:r>
              <a:rPr lang="en-US" sz="2000" dirty="0" smtClean="0"/>
              <a:t>overgrowth of intestinal bacteria within diverticula or duplications of the small intestine.</a:t>
            </a:r>
          </a:p>
          <a:p>
            <a:pPr marL="274320" indent="-274320" eaLnBrk="1" fontAlgn="auto" hangingPunct="1">
              <a:lnSpc>
                <a:spcPct val="90000"/>
              </a:lnSpc>
              <a:spcAft>
                <a:spcPts val="0"/>
              </a:spcAft>
              <a:buClr>
                <a:schemeClr val="tx1">
                  <a:shade val="95000"/>
                </a:schemeClr>
              </a:buClr>
              <a:buFont typeface="Wingdings 2"/>
              <a:buChar char=""/>
              <a:defRPr/>
            </a:pPr>
            <a:r>
              <a:rPr lang="en-US" sz="2000" dirty="0" smtClean="0"/>
              <a:t> absence  of the  IF-B12 receptor in the terminal ileum, (rare disease) it is AR .</a:t>
            </a:r>
            <a:endParaRPr lang="ar-JO" sz="2000" dirty="0" smtClean="0"/>
          </a:p>
          <a:p>
            <a:pPr marL="274320" indent="-274320" eaLnBrk="1" fontAlgn="auto" hangingPunct="1">
              <a:lnSpc>
                <a:spcPct val="90000"/>
              </a:lnSpc>
              <a:spcAft>
                <a:spcPts val="0"/>
              </a:spcAft>
              <a:buClr>
                <a:schemeClr val="tx1">
                  <a:shade val="95000"/>
                </a:schemeClr>
              </a:buClr>
              <a:buFont typeface="Wingdings 2"/>
              <a:buChar char=""/>
              <a:defRPr/>
            </a:pPr>
            <a:r>
              <a:rPr lang="en-US" sz="2000" dirty="0" smtClean="0"/>
              <a:t>fish tapeworm (</a:t>
            </a:r>
            <a:r>
              <a:rPr lang="en-US" sz="2000" i="1" dirty="0" err="1" smtClean="0"/>
              <a:t>Diphyllobothrium</a:t>
            </a:r>
            <a:r>
              <a:rPr lang="en-US" sz="2000" i="1" dirty="0" smtClean="0"/>
              <a:t> </a:t>
            </a:r>
            <a:r>
              <a:rPr lang="en-US" sz="2000" i="1" dirty="0" err="1" smtClean="0"/>
              <a:t>latum</a:t>
            </a:r>
            <a:r>
              <a:rPr lang="en-US" sz="2000" i="1" dirty="0" smtClean="0"/>
              <a:t> </a:t>
            </a:r>
            <a:r>
              <a:rPr lang="en-US" sz="2000" i="1" dirty="0" err="1" smtClean="0"/>
              <a:t>infiction</a:t>
            </a:r>
            <a:r>
              <a:rPr lang="en-US" sz="2000" i="1" dirty="0" smtClean="0"/>
              <a:t>) </a:t>
            </a:r>
            <a:r>
              <a:rPr lang="en-US" sz="2000" dirty="0" smtClean="0"/>
              <a:t> of small intestine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4213" y="188913"/>
            <a:ext cx="7416800" cy="1131887"/>
          </a:xfrm>
        </p:spPr>
        <p:txBody>
          <a:bodyPr/>
          <a:lstStyle/>
          <a:p>
            <a:pPr eaLnBrk="1" fontAlgn="auto" hangingPunct="1">
              <a:spcAft>
                <a:spcPts val="0"/>
              </a:spcAft>
              <a:defRPr/>
            </a:pPr>
            <a:r>
              <a:rPr lang="en-US" altLang="en-US" sz="3200" smtClean="0">
                <a:solidFill>
                  <a:srgbClr val="7B9899"/>
                </a:solidFill>
                <a:cs typeface="Arial" charset="0"/>
              </a:rPr>
              <a:t>ABSENCE OF VIT B12</a:t>
            </a:r>
            <a:r>
              <a:rPr lang="ar-SA" altLang="en-US" sz="3200" smtClean="0">
                <a:solidFill>
                  <a:srgbClr val="7B9899"/>
                </a:solidFill>
              </a:rPr>
              <a:t> </a:t>
            </a:r>
            <a:r>
              <a:rPr lang="en-US" altLang="en-US" sz="3200" smtClean="0">
                <a:solidFill>
                  <a:srgbClr val="7B9899"/>
                </a:solidFill>
                <a:cs typeface="Arial" charset="0"/>
              </a:rPr>
              <a:t>TRANSPORT     PROTEIN</a:t>
            </a:r>
            <a:r>
              <a:rPr lang="ar-SA" altLang="en-US" sz="3200" smtClean="0">
                <a:solidFill>
                  <a:srgbClr val="7B9899"/>
                </a:solidFill>
              </a:rPr>
              <a:t> </a:t>
            </a:r>
            <a:endParaRPr lang="en-CA" altLang="en-US" sz="3200" smtClean="0">
              <a:solidFill>
                <a:srgbClr val="7B9899"/>
              </a:solidFill>
              <a:cs typeface="Arial" charset="0"/>
            </a:endParaRPr>
          </a:p>
        </p:txBody>
      </p:sp>
      <p:sp>
        <p:nvSpPr>
          <p:cNvPr id="13315" name="Rectangle 3"/>
          <p:cNvSpPr>
            <a:spLocks noGrp="1" noChangeArrowheads="1"/>
          </p:cNvSpPr>
          <p:nvPr>
            <p:ph idx="1"/>
          </p:nvPr>
        </p:nvSpPr>
        <p:spPr>
          <a:xfrm>
            <a:off x="250825" y="2205038"/>
            <a:ext cx="8504238" cy="3054350"/>
          </a:xfrm>
        </p:spPr>
        <p:txBody>
          <a:bodyPr>
            <a:normAutofit/>
          </a:bodyPr>
          <a:lstStyle/>
          <a:p>
            <a:pPr marL="0" indent="0" eaLnBrk="1" fontAlgn="auto" hangingPunct="1">
              <a:lnSpc>
                <a:spcPct val="90000"/>
              </a:lnSpc>
              <a:spcAft>
                <a:spcPts val="0"/>
              </a:spcAft>
              <a:buClr>
                <a:schemeClr val="tx1">
                  <a:shade val="95000"/>
                </a:schemeClr>
              </a:buClr>
              <a:buFont typeface="Wingdings 2"/>
              <a:buNone/>
              <a:defRPr/>
            </a:pPr>
            <a:r>
              <a:rPr lang="en-US" sz="2400" u="sng" dirty="0" err="1" smtClean="0"/>
              <a:t>Transcobalamin</a:t>
            </a:r>
            <a:r>
              <a:rPr lang="en-US" sz="2400" u="sng" dirty="0" smtClean="0"/>
              <a:t> II (TC-II) deficiency </a:t>
            </a:r>
          </a:p>
          <a:p>
            <a:pPr marL="274320" indent="-274320" eaLnBrk="1" fontAlgn="auto" hangingPunct="1">
              <a:lnSpc>
                <a:spcPct val="90000"/>
              </a:lnSpc>
              <a:spcAft>
                <a:spcPts val="0"/>
              </a:spcAft>
              <a:buClr>
                <a:schemeClr val="tx1">
                  <a:shade val="95000"/>
                </a:schemeClr>
              </a:buClr>
              <a:buFont typeface="Wingdings 2"/>
              <a:buChar char=""/>
              <a:defRPr/>
            </a:pPr>
            <a:r>
              <a:rPr lang="en-US" sz="2400" dirty="0" smtClean="0"/>
              <a:t>A congenital deficiency, inherited as an AR  </a:t>
            </a:r>
          </a:p>
          <a:p>
            <a:pPr marL="274320" indent="-274320" eaLnBrk="1" fontAlgn="auto" hangingPunct="1">
              <a:lnSpc>
                <a:spcPct val="90000"/>
              </a:lnSpc>
              <a:spcAft>
                <a:spcPts val="0"/>
              </a:spcAft>
              <a:buClr>
                <a:schemeClr val="tx1">
                  <a:shade val="95000"/>
                </a:schemeClr>
              </a:buClr>
              <a:buFont typeface="Wingdings 2"/>
              <a:buChar char=""/>
              <a:defRPr/>
            </a:pPr>
            <a:r>
              <a:rPr lang="en-US" sz="2400" dirty="0" smtClean="0"/>
              <a:t>This disorder usually manifests in the first weeks of life. </a:t>
            </a:r>
            <a:endParaRPr lang="ar-JO" sz="2400" dirty="0" smtClean="0"/>
          </a:p>
          <a:p>
            <a:pPr marL="274320" indent="-274320" eaLnBrk="1" fontAlgn="auto" hangingPunct="1">
              <a:lnSpc>
                <a:spcPct val="90000"/>
              </a:lnSpc>
              <a:spcAft>
                <a:spcPts val="0"/>
              </a:spcAft>
              <a:buClr>
                <a:schemeClr val="tx1">
                  <a:shade val="95000"/>
                </a:schemeClr>
              </a:buClr>
              <a:buFont typeface="Wingdings 2"/>
              <a:buChar char=""/>
              <a:defRPr/>
            </a:pPr>
            <a:r>
              <a:rPr lang="en-US" sz="2400" dirty="0" smtClean="0"/>
              <a:t>The diagnosis of this disorder is suggested by the presence of severe megaloblastic anemia with normal serum vitamin B12 and folate levels and no evidence of any other inborn errors of metabolism.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p>
        </p:txBody>
      </p:sp>
      <p:sp>
        <p:nvSpPr>
          <p:cNvPr id="5123" name="Content Placeholder 2"/>
          <p:cNvSpPr>
            <a:spLocks noGrp="1"/>
          </p:cNvSpPr>
          <p:nvPr>
            <p:ph idx="1"/>
          </p:nvPr>
        </p:nvSpPr>
        <p:spPr/>
        <p:txBody>
          <a:bodyPr/>
          <a:lstStyle/>
          <a:p>
            <a:pPr marL="0" indent="0" eaLnBrk="1" hangingPunct="1">
              <a:buFont typeface="Wingdings 2" pitchFamily="18" charset="2"/>
              <a:buNone/>
            </a:pPr>
            <a:r>
              <a:rPr lang="en-US" altLang="en-US" sz="3600" b="1" i="1" smtClean="0">
                <a:solidFill>
                  <a:srgbClr val="7B9899"/>
                </a:solidFill>
                <a:cs typeface="Arial" charset="0"/>
              </a:rPr>
              <a:t>        MEGALOBLASTIC ANEMIA</a:t>
            </a:r>
            <a:endParaRPr lang="en-CA" altLang="en-US" sz="3600" smtClean="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25603" name="Content Placeholder 2"/>
          <p:cNvSpPr>
            <a:spLocks noGrp="1"/>
          </p:cNvSpPr>
          <p:nvPr>
            <p:ph idx="1"/>
          </p:nvPr>
        </p:nvSpPr>
        <p:spPr/>
        <p:txBody>
          <a:bodyPr/>
          <a:lstStyle/>
          <a:p>
            <a:pPr eaLnBrk="1" hangingPunct="1"/>
            <a:endParaRPr lang="en-US" altLang="en-US" smtClean="0">
              <a:cs typeface="Times New Roman" pitchFamily="18" charset="0"/>
            </a:endParaRPr>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6265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Clinical Manifestations</a:t>
            </a:r>
            <a:r>
              <a:rPr lang="ar-SA" altLang="en-US" smtClean="0">
                <a:solidFill>
                  <a:srgbClr val="7B9899"/>
                </a:solidFill>
              </a:rPr>
              <a:t> </a:t>
            </a:r>
            <a:endParaRPr lang="en-CA" altLang="en-US" smtClean="0">
              <a:solidFill>
                <a:srgbClr val="7B9899"/>
              </a:solidFill>
              <a:cs typeface="Arial" charset="0"/>
            </a:endParaRPr>
          </a:p>
        </p:txBody>
      </p:sp>
      <p:sp>
        <p:nvSpPr>
          <p:cNvPr id="26627" name="Rectangle 3"/>
          <p:cNvSpPr>
            <a:spLocks noGrp="1" noChangeArrowheads="1"/>
          </p:cNvSpPr>
          <p:nvPr>
            <p:ph idx="1"/>
          </p:nvPr>
        </p:nvSpPr>
        <p:spPr/>
        <p:txBody>
          <a:bodyPr/>
          <a:lstStyle/>
          <a:p>
            <a:pPr eaLnBrk="1" hangingPunct="1"/>
            <a:r>
              <a:rPr lang="en-US" altLang="en-US" smtClean="0">
                <a:cs typeface="Times New Roman" pitchFamily="18" charset="0"/>
              </a:rPr>
              <a:t>nonspecific manifestations: weakness, fatigue, failure to thrive, or irritability  </a:t>
            </a:r>
          </a:p>
          <a:p>
            <a:pPr eaLnBrk="1" hangingPunct="1"/>
            <a:r>
              <a:rPr lang="en-US" altLang="en-US" smtClean="0">
                <a:cs typeface="Times New Roman" pitchFamily="18" charset="0"/>
              </a:rPr>
              <a:t>pallor, glossitis, vomiting, diarrhea, and jaundice</a:t>
            </a:r>
          </a:p>
          <a:p>
            <a:pPr eaLnBrk="1" hangingPunct="1"/>
            <a:r>
              <a:rPr lang="en-US" altLang="en-US" smtClean="0">
                <a:cs typeface="Times New Roman" pitchFamily="18" charset="0"/>
              </a:rPr>
              <a:t>Neurologic symptoms:paresthesias, sensory deficits, hypotonia, seizures, developmental delay, developmental regression, and neuropsychiatric changes, they can be seen in the absence of hematological  abnormalities.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Laboratory Finding</a:t>
            </a:r>
          </a:p>
        </p:txBody>
      </p:sp>
      <p:sp>
        <p:nvSpPr>
          <p:cNvPr id="27651" name="Rectangle 3"/>
          <p:cNvSpPr>
            <a:spLocks noGrp="1" noChangeArrowheads="1"/>
          </p:cNvSpPr>
          <p:nvPr>
            <p:ph idx="1"/>
          </p:nvPr>
        </p:nvSpPr>
        <p:spPr>
          <a:xfrm>
            <a:off x="685800" y="1828800"/>
            <a:ext cx="7696200" cy="4840288"/>
          </a:xfrm>
        </p:spPr>
        <p:txBody>
          <a:bodyPr/>
          <a:lstStyle/>
          <a:p>
            <a:pPr eaLnBrk="1" hangingPunct="1"/>
            <a:r>
              <a:rPr lang="en-US" altLang="en-US" smtClean="0">
                <a:cs typeface="Times New Roman" pitchFamily="18" charset="0"/>
              </a:rPr>
              <a:t>Macrocytic anemia</a:t>
            </a:r>
          </a:p>
          <a:p>
            <a:pPr eaLnBrk="1" hangingPunct="1"/>
            <a:r>
              <a:rPr lang="en-US" altLang="en-US" smtClean="0">
                <a:cs typeface="Times New Roman" pitchFamily="18" charset="0"/>
              </a:rPr>
              <a:t>neutrophils may be large and hypersegmented </a:t>
            </a:r>
            <a:endParaRPr lang="ar-JO" altLang="en-US" smtClean="0"/>
          </a:p>
          <a:p>
            <a:pPr eaLnBrk="1" hangingPunct="1"/>
            <a:r>
              <a:rPr lang="en-US" altLang="en-US" smtClean="0">
                <a:cs typeface="Times New Roman" pitchFamily="18" charset="0"/>
              </a:rPr>
              <a:t>In advanced cases, neutropenia and thrombocytopenia  may occur</a:t>
            </a:r>
          </a:p>
          <a:p>
            <a:pPr eaLnBrk="1" hangingPunct="1"/>
            <a:r>
              <a:rPr lang="en-US" altLang="en-US" smtClean="0">
                <a:cs typeface="Times New Roman" pitchFamily="18" charset="0"/>
              </a:rPr>
              <a:t>Serum vitamin B12 levels less than 100 pg/mL </a:t>
            </a:r>
          </a:p>
          <a:p>
            <a:pPr eaLnBrk="1" hangingPunct="1"/>
            <a:r>
              <a:rPr lang="en-US" altLang="en-US" smtClean="0">
                <a:cs typeface="Times New Roman" pitchFamily="18" charset="0"/>
              </a:rPr>
              <a:t>serum iron and serum folic acid are normal </a:t>
            </a:r>
          </a:p>
          <a:p>
            <a:pPr eaLnBrk="1" hangingPunct="1"/>
            <a:r>
              <a:rPr lang="en-US" altLang="en-US" smtClean="0">
                <a:cs typeface="Times New Roman" pitchFamily="18" charset="0"/>
              </a:rPr>
              <a:t>Serum LDH, bilirubin are elevated</a:t>
            </a:r>
            <a:r>
              <a:rPr lang="ar-JO" altLang="en-US" smtClean="0"/>
              <a:t> </a:t>
            </a:r>
            <a:endParaRPr lang="en-CA" altLang="en-US" smtClean="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Diagnosis</a:t>
            </a:r>
            <a:r>
              <a:rPr lang="ar-SA" altLang="en-US" smtClean="0">
                <a:solidFill>
                  <a:srgbClr val="7B9899"/>
                </a:solidFill>
              </a:rPr>
              <a:t> </a:t>
            </a:r>
            <a:endParaRPr lang="en-CA" altLang="en-US" smtClean="0">
              <a:solidFill>
                <a:srgbClr val="7B9899"/>
              </a:solidFill>
              <a:cs typeface="Arial" charset="0"/>
            </a:endParaRPr>
          </a:p>
        </p:txBody>
      </p:sp>
      <p:sp>
        <p:nvSpPr>
          <p:cNvPr id="28675" name="Rectangle 3"/>
          <p:cNvSpPr>
            <a:spLocks noGrp="1" noChangeArrowheads="1"/>
          </p:cNvSpPr>
          <p:nvPr>
            <p:ph idx="1"/>
          </p:nvPr>
        </p:nvSpPr>
        <p:spPr/>
        <p:txBody>
          <a:bodyPr/>
          <a:lstStyle/>
          <a:p>
            <a:pPr eaLnBrk="1" hangingPunct="1"/>
            <a:r>
              <a:rPr lang="en-US" altLang="en-US" b="1" smtClean="0">
                <a:cs typeface="Times New Roman" pitchFamily="18" charset="0"/>
              </a:rPr>
              <a:t>History</a:t>
            </a:r>
            <a:r>
              <a:rPr lang="en-US" altLang="en-US" smtClean="0">
                <a:cs typeface="Times New Roman" pitchFamily="18" charset="0"/>
              </a:rPr>
              <a:t>: Surgery or disease of small intestine, mother vegetarian, or severe nutritional problem in the child</a:t>
            </a:r>
          </a:p>
          <a:p>
            <a:pPr eaLnBrk="1" hangingPunct="1"/>
            <a:r>
              <a:rPr lang="en-US" altLang="en-US" b="1" smtClean="0">
                <a:cs typeface="Times New Roman" pitchFamily="18" charset="0"/>
              </a:rPr>
              <a:t>Schilling test</a:t>
            </a:r>
            <a:r>
              <a:rPr lang="en-US" altLang="en-US" smtClean="0">
                <a:cs typeface="Times New Roman" pitchFamily="18" charset="0"/>
              </a:rPr>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78098"/>
          </a:xfrm>
        </p:spPr>
        <p:txBody>
          <a:bodyPr/>
          <a:lstStyle/>
          <a:p>
            <a:pPr eaLnBrk="1" fontAlgn="auto" hangingPunct="1">
              <a:spcAft>
                <a:spcPts val="0"/>
              </a:spcAft>
              <a:defRPr/>
            </a:pPr>
            <a:r>
              <a:rPr lang="en-US" altLang="en-US" dirty="0" smtClean="0">
                <a:solidFill>
                  <a:srgbClr val="7B9899"/>
                </a:solidFill>
                <a:cs typeface="Arial" charset="0"/>
              </a:rPr>
              <a:t>Treatment </a:t>
            </a:r>
          </a:p>
        </p:txBody>
      </p:sp>
      <p:sp>
        <p:nvSpPr>
          <p:cNvPr id="29699" name="Rectangle 3"/>
          <p:cNvSpPr>
            <a:spLocks noGrp="1" noChangeArrowheads="1"/>
          </p:cNvSpPr>
          <p:nvPr>
            <p:ph idx="1"/>
          </p:nvPr>
        </p:nvSpPr>
        <p:spPr>
          <a:xfrm>
            <a:off x="457200" y="1125538"/>
            <a:ext cx="8229600" cy="5183187"/>
          </a:xfrm>
        </p:spPr>
        <p:txBody>
          <a:bodyPr/>
          <a:lstStyle/>
          <a:p>
            <a:pPr eaLnBrk="1" hangingPunct="1"/>
            <a:r>
              <a:rPr lang="en-US" altLang="en-US" smtClean="0">
                <a:cs typeface="Times New Roman" pitchFamily="18" charset="0"/>
              </a:rPr>
              <a:t>The physiologic requirement for vitamin B12 is 1</a:t>
            </a:r>
            <a:r>
              <a:rPr lang="en-US" altLang="en-US" smtClean="0">
                <a:latin typeface="Arial" charset="0"/>
                <a:cs typeface="Times New Roman" pitchFamily="18" charset="0"/>
              </a:rPr>
              <a:t>–</a:t>
            </a:r>
            <a:r>
              <a:rPr lang="en-US" altLang="en-US" smtClean="0">
                <a:cs typeface="Times New Roman" pitchFamily="18" charset="0"/>
              </a:rPr>
              <a:t>5 μg/day </a:t>
            </a:r>
          </a:p>
          <a:p>
            <a:pPr eaLnBrk="1" hangingPunct="1"/>
            <a:r>
              <a:rPr lang="en-US" altLang="en-US" smtClean="0">
                <a:cs typeface="Times New Roman" pitchFamily="18" charset="0"/>
              </a:rPr>
              <a:t>the typical dose for children is 50 to 100 mcg parenterally once per week until the deficiency is corrected and then once per month (cyanocobalamin) or once every other month </a:t>
            </a:r>
          </a:p>
          <a:p>
            <a:pPr eaLnBrk="1" hangingPunct="1"/>
            <a:r>
              <a:rPr lang="en-US" altLang="en-US" smtClean="0">
                <a:cs typeface="Times New Roman" pitchFamily="18" charset="0"/>
              </a:rPr>
              <a:t>If there is evidence of </a:t>
            </a:r>
            <a:r>
              <a:rPr lang="en-US" altLang="en-US" b="1" smtClean="0">
                <a:cs typeface="Times New Roman" pitchFamily="18" charset="0"/>
              </a:rPr>
              <a:t>neurologic</a:t>
            </a:r>
            <a:r>
              <a:rPr lang="en-US" altLang="en-US" smtClean="0">
                <a:cs typeface="Times New Roman" pitchFamily="18" charset="0"/>
              </a:rPr>
              <a:t> involvement 1 mg should be injected intramuscularly daily for at least 2 wk. </a:t>
            </a:r>
          </a:p>
          <a:p>
            <a:pPr eaLnBrk="1" hangingPunct="1"/>
            <a:r>
              <a:rPr lang="en-US" altLang="en-US" smtClean="0">
                <a:cs typeface="Times New Roman" pitchFamily="18" charset="0"/>
              </a:rPr>
              <a:t>Maintenance therapy is necessary with monthly IM injection of 1 mg vit B12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7B9899"/>
                </a:solidFill>
                <a:cs typeface="Arial" charset="0"/>
              </a:rPr>
              <a:t>Folic Acid Deficiency </a:t>
            </a:r>
            <a:endParaRPr lang="en-CA" dirty="0"/>
          </a:p>
        </p:txBody>
      </p:sp>
      <p:sp>
        <p:nvSpPr>
          <p:cNvPr id="30723" name="Content Placeholder 2"/>
          <p:cNvSpPr>
            <a:spLocks noGrp="1"/>
          </p:cNvSpPr>
          <p:nvPr>
            <p:ph idx="1"/>
          </p:nvPr>
        </p:nvSpPr>
        <p:spPr/>
        <p:txBody>
          <a:bodyPr/>
          <a:lstStyle/>
          <a:p>
            <a:pPr eaLnBrk="1" hangingPunct="1"/>
            <a:endParaRPr lang="en-CA" altLang="en-US" smtClean="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Folic Acid Deficiency </a:t>
            </a:r>
          </a:p>
        </p:txBody>
      </p:sp>
      <p:sp>
        <p:nvSpPr>
          <p:cNvPr id="31747" name="Rectangle 3"/>
          <p:cNvSpPr>
            <a:spLocks noGrp="1" noChangeArrowheads="1"/>
          </p:cNvSpPr>
          <p:nvPr>
            <p:ph idx="1"/>
          </p:nvPr>
        </p:nvSpPr>
        <p:spPr/>
        <p:txBody>
          <a:bodyPr/>
          <a:lstStyle/>
          <a:p>
            <a:pPr eaLnBrk="1" hangingPunct="1">
              <a:lnSpc>
                <a:spcPct val="80000"/>
              </a:lnSpc>
            </a:pPr>
            <a:r>
              <a:rPr lang="en-US" altLang="en-US" smtClean="0">
                <a:cs typeface="Times New Roman" pitchFamily="18" charset="0"/>
              </a:rPr>
              <a:t>Folates are abundant in green vegetables, fruits, and animal organs (liver, kidney) </a:t>
            </a:r>
          </a:p>
          <a:p>
            <a:pPr eaLnBrk="1" hangingPunct="1">
              <a:lnSpc>
                <a:spcPct val="80000"/>
              </a:lnSpc>
            </a:pPr>
            <a:r>
              <a:rPr lang="en-US" altLang="en-US" smtClean="0">
                <a:cs typeface="Times New Roman" pitchFamily="18" charset="0"/>
              </a:rPr>
              <a:t>Folic acid is absorbed throughout the small intestine. </a:t>
            </a:r>
          </a:p>
          <a:p>
            <a:pPr eaLnBrk="1" hangingPunct="1">
              <a:lnSpc>
                <a:spcPct val="80000"/>
              </a:lnSpc>
            </a:pPr>
            <a:r>
              <a:rPr lang="en-US" altLang="en-US" smtClean="0">
                <a:cs typeface="Times New Roman" pitchFamily="18" charset="0"/>
              </a:rPr>
              <a:t>It is reduced by dihydrofolate reductase to </a:t>
            </a:r>
            <a:r>
              <a:rPr lang="en-US" altLang="en-US" u="sng" smtClean="0">
                <a:cs typeface="Times New Roman" pitchFamily="18" charset="0"/>
              </a:rPr>
              <a:t>tetrahydrofolate</a:t>
            </a:r>
            <a:r>
              <a:rPr lang="en-US" altLang="en-US" smtClean="0">
                <a:cs typeface="Times New Roman" pitchFamily="18" charset="0"/>
              </a:rPr>
              <a:t>, which is transported into tissue cells</a:t>
            </a:r>
          </a:p>
          <a:p>
            <a:pPr eaLnBrk="1" hangingPunct="1">
              <a:lnSpc>
                <a:spcPct val="80000"/>
              </a:lnSpc>
            </a:pPr>
            <a:r>
              <a:rPr lang="en-US" altLang="en-US" u="sng" smtClean="0">
                <a:cs typeface="Times New Roman" pitchFamily="18" charset="0"/>
              </a:rPr>
              <a:t>Body stores of folate are limited</a:t>
            </a:r>
            <a:r>
              <a:rPr lang="en-US" altLang="en-US" smtClean="0">
                <a:cs typeface="Times New Roman" pitchFamily="18" charset="0"/>
              </a:rPr>
              <a:t>, and megaloblastic anemia occurs after 2</a:t>
            </a:r>
            <a:r>
              <a:rPr lang="en-US" altLang="en-US" smtClean="0">
                <a:latin typeface="Arial" charset="0"/>
                <a:cs typeface="Times New Roman" pitchFamily="18" charset="0"/>
              </a:rPr>
              <a:t>–</a:t>
            </a:r>
            <a:r>
              <a:rPr lang="en-US" altLang="en-US" smtClean="0">
                <a:cs typeface="Times New Roman" pitchFamily="18" charset="0"/>
              </a:rPr>
              <a:t>3 mo on a folate-free diet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Clinical Manifestations </a:t>
            </a:r>
          </a:p>
        </p:txBody>
      </p:sp>
      <p:sp>
        <p:nvSpPr>
          <p:cNvPr id="32771" name="Rectangle 3"/>
          <p:cNvSpPr>
            <a:spLocks noGrp="1" noChangeArrowheads="1"/>
          </p:cNvSpPr>
          <p:nvPr>
            <p:ph idx="1"/>
          </p:nvPr>
        </p:nvSpPr>
        <p:spPr>
          <a:xfrm>
            <a:off x="685800" y="1828800"/>
            <a:ext cx="7696200" cy="4192588"/>
          </a:xfrm>
        </p:spPr>
        <p:txBody>
          <a:bodyPr/>
          <a:lstStyle/>
          <a:p>
            <a:pPr eaLnBrk="1" hangingPunct="1"/>
            <a:r>
              <a:rPr lang="en-US" altLang="en-US" smtClean="0">
                <a:cs typeface="Times New Roman" pitchFamily="18" charset="0"/>
              </a:rPr>
              <a:t>Megaloblastic anemia : peak incidence at 4</a:t>
            </a:r>
            <a:r>
              <a:rPr lang="en-US" altLang="en-US" smtClean="0">
                <a:latin typeface="Arial" charset="0"/>
                <a:cs typeface="Times New Roman" pitchFamily="18" charset="0"/>
              </a:rPr>
              <a:t>–</a:t>
            </a:r>
            <a:r>
              <a:rPr lang="en-US" altLang="en-US" smtClean="0">
                <a:cs typeface="Times New Roman" pitchFamily="18" charset="0"/>
              </a:rPr>
              <a:t>7 mo of age, somewhat earlier than iron deficiency anemia, although the two may be present concomitantly in infants with poor nutrition </a:t>
            </a:r>
          </a:p>
          <a:p>
            <a:pPr eaLnBrk="1" hangingPunct="1"/>
            <a:r>
              <a:rPr lang="en-US" altLang="en-US" smtClean="0">
                <a:cs typeface="Times New Roman" pitchFamily="18" charset="0"/>
              </a:rPr>
              <a:t>Infants are irritable and fail to gain weight  </a:t>
            </a:r>
          </a:p>
          <a:p>
            <a:pPr eaLnBrk="1" hangingPunct="1"/>
            <a:r>
              <a:rPr lang="en-US" altLang="en-US" smtClean="0">
                <a:cs typeface="Times New Roman" pitchFamily="18" charset="0"/>
              </a:rPr>
              <a:t>Hemorrhages from thrombocytopenia occur in advanced cases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260350"/>
            <a:ext cx="8534400" cy="758825"/>
          </a:xfrm>
        </p:spPr>
        <p:txBody>
          <a:bodyPr/>
          <a:lstStyle/>
          <a:p>
            <a:pPr eaLnBrk="1" fontAlgn="auto" hangingPunct="1">
              <a:spcAft>
                <a:spcPts val="0"/>
              </a:spcAft>
              <a:defRPr/>
            </a:pPr>
            <a:r>
              <a:rPr lang="en-US" altLang="en-US" smtClean="0">
                <a:solidFill>
                  <a:srgbClr val="7B9899"/>
                </a:solidFill>
                <a:cs typeface="Arial" charset="0"/>
              </a:rPr>
              <a:t>Etiology</a:t>
            </a:r>
          </a:p>
        </p:txBody>
      </p:sp>
      <p:sp>
        <p:nvSpPr>
          <p:cNvPr id="21507" name="Rectangle 3"/>
          <p:cNvSpPr>
            <a:spLocks noGrp="1" noChangeArrowheads="1"/>
          </p:cNvSpPr>
          <p:nvPr>
            <p:ph idx="1"/>
          </p:nvPr>
        </p:nvSpPr>
        <p:spPr/>
        <p:txBody>
          <a:bodyPr>
            <a:normAutofit/>
          </a:bodyPr>
          <a:lstStyle/>
          <a:p>
            <a:pPr marL="0" indent="0" eaLnBrk="1" fontAlgn="auto" hangingPunct="1">
              <a:spcAft>
                <a:spcPts val="0"/>
              </a:spcAft>
              <a:buClr>
                <a:schemeClr val="tx1">
                  <a:shade val="95000"/>
                </a:schemeClr>
              </a:buClr>
              <a:buFont typeface="Wingdings 2"/>
              <a:buNone/>
              <a:defRPr/>
            </a:pPr>
            <a:r>
              <a:rPr lang="en-US" dirty="0" smtClean="0"/>
              <a:t> occur as a consequence of :</a:t>
            </a:r>
          </a:p>
          <a:p>
            <a:pPr marL="274320" indent="-274320" eaLnBrk="1" fontAlgn="auto" hangingPunct="1">
              <a:spcAft>
                <a:spcPts val="0"/>
              </a:spcAft>
              <a:buClr>
                <a:schemeClr val="tx1">
                  <a:shade val="95000"/>
                </a:schemeClr>
              </a:buClr>
              <a:buFont typeface="Wingdings 2"/>
              <a:buChar char=""/>
              <a:defRPr/>
            </a:pPr>
            <a:r>
              <a:rPr lang="en-US" dirty="0" smtClean="0"/>
              <a:t>inadequate folate intake,</a:t>
            </a:r>
          </a:p>
          <a:p>
            <a:pPr marL="274320" indent="-274320" eaLnBrk="1" fontAlgn="auto" hangingPunct="1">
              <a:spcAft>
                <a:spcPts val="0"/>
              </a:spcAft>
              <a:buClr>
                <a:schemeClr val="tx1">
                  <a:shade val="95000"/>
                </a:schemeClr>
              </a:buClr>
              <a:buFont typeface="Wingdings 2"/>
              <a:buChar char=""/>
              <a:defRPr/>
            </a:pPr>
            <a:r>
              <a:rPr lang="en-US" dirty="0" smtClean="0"/>
              <a:t>decreased folate absorption, </a:t>
            </a:r>
          </a:p>
          <a:p>
            <a:pPr marL="274320" indent="-274320" eaLnBrk="1" fontAlgn="auto" hangingPunct="1">
              <a:spcAft>
                <a:spcPts val="0"/>
              </a:spcAft>
              <a:buClr>
                <a:schemeClr val="tx1">
                  <a:shade val="95000"/>
                </a:schemeClr>
              </a:buClr>
              <a:buFont typeface="Wingdings 2"/>
              <a:buChar char=""/>
              <a:defRPr/>
            </a:pPr>
            <a:r>
              <a:rPr lang="en-US" dirty="0" smtClean="0"/>
              <a:t> acquired and congenital metabolic disorders of folate metabolism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sz="4000" dirty="0" smtClean="0"/>
              <a:t>INADEQUATE FOLATE INTAKE </a:t>
            </a:r>
          </a:p>
        </p:txBody>
      </p:sp>
      <p:sp>
        <p:nvSpPr>
          <p:cNvPr id="34819" name="Rectangle 3"/>
          <p:cNvSpPr>
            <a:spLocks noGrp="1" noChangeArrowheads="1"/>
          </p:cNvSpPr>
          <p:nvPr>
            <p:ph idx="1"/>
          </p:nvPr>
        </p:nvSpPr>
        <p:spPr>
          <a:xfrm>
            <a:off x="685800" y="1828800"/>
            <a:ext cx="7696200" cy="4337050"/>
          </a:xfrm>
        </p:spPr>
        <p:txBody>
          <a:bodyPr/>
          <a:lstStyle/>
          <a:p>
            <a:pPr eaLnBrk="1" hangingPunct="1">
              <a:lnSpc>
                <a:spcPct val="90000"/>
              </a:lnSpc>
            </a:pPr>
            <a:r>
              <a:rPr lang="en-US" altLang="en-US" sz="2400" smtClean="0">
                <a:cs typeface="Times New Roman" pitchFamily="18" charset="0"/>
              </a:rPr>
              <a:t>conditions where there are increased vitamin requirements (pregnancy, growth in infancy, chronic hemolysis) </a:t>
            </a:r>
          </a:p>
          <a:p>
            <a:pPr eaLnBrk="1" hangingPunct="1">
              <a:lnSpc>
                <a:spcPct val="90000"/>
              </a:lnSpc>
            </a:pPr>
            <a:r>
              <a:rPr lang="en-US" altLang="en-US" sz="2400" smtClean="0">
                <a:cs typeface="Times New Roman" pitchFamily="18" charset="0"/>
              </a:rPr>
              <a:t>Human breast milk, pasteurized cow's milk, and infant formulas provide adequate amounts of folic acid. Goat's milk is deficient; folic acid supplement must be given when goat milk is the main source.</a:t>
            </a:r>
          </a:p>
          <a:p>
            <a:pPr eaLnBrk="1" hangingPunct="1">
              <a:lnSpc>
                <a:spcPct val="90000"/>
              </a:lnSpc>
            </a:pPr>
            <a:r>
              <a:rPr lang="en-US" altLang="en-US" sz="2400" smtClean="0">
                <a:cs typeface="Times New Roman" pitchFamily="18" charset="0"/>
              </a:rPr>
              <a:t> Folate requirements increase markedly during pregnancy Folate supplementation of at least 400 μg/day is recommended from the start of pregnancy to prevent neural tube defects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pPr eaLnBrk="1" hangingPunct="1"/>
            <a:endParaRPr lang="en-US" altLang="en-US" smtClean="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396413"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1625" y="-242888"/>
            <a:ext cx="8534400" cy="1230313"/>
          </a:xfrm>
        </p:spPr>
        <p:txBody>
          <a:bodyPr/>
          <a:lstStyle/>
          <a:p>
            <a:pPr eaLnBrk="1" fontAlgn="auto" hangingPunct="1">
              <a:spcAft>
                <a:spcPts val="0"/>
              </a:spcAft>
              <a:defRPr/>
            </a:pPr>
            <a:r>
              <a:rPr lang="en-US" altLang="en-US" sz="4000" smtClean="0">
                <a:solidFill>
                  <a:srgbClr val="7B9899"/>
                </a:solidFill>
                <a:cs typeface="Arial" charset="0"/>
              </a:rPr>
              <a:t/>
            </a:r>
            <a:br>
              <a:rPr lang="en-US" altLang="en-US" sz="4000" smtClean="0">
                <a:solidFill>
                  <a:srgbClr val="7B9899"/>
                </a:solidFill>
                <a:cs typeface="Arial" charset="0"/>
              </a:rPr>
            </a:br>
            <a:r>
              <a:rPr lang="en-US" altLang="en-US" sz="3100" smtClean="0">
                <a:solidFill>
                  <a:srgbClr val="7B9899"/>
                </a:solidFill>
                <a:cs typeface="Arial" charset="0"/>
              </a:rPr>
              <a:t>DECREASED FOLATE ABSORPTION </a:t>
            </a:r>
          </a:p>
        </p:txBody>
      </p:sp>
      <p:sp>
        <p:nvSpPr>
          <p:cNvPr id="35843" name="Rectangle 3"/>
          <p:cNvSpPr>
            <a:spLocks noGrp="1" noChangeArrowheads="1"/>
          </p:cNvSpPr>
          <p:nvPr>
            <p:ph idx="1"/>
          </p:nvPr>
        </p:nvSpPr>
        <p:spPr/>
        <p:txBody>
          <a:bodyPr/>
          <a:lstStyle/>
          <a:p>
            <a:pPr eaLnBrk="1" hangingPunct="1"/>
            <a:r>
              <a:rPr lang="en-US" altLang="en-US" smtClean="0">
                <a:cs typeface="Times New Roman" pitchFamily="18" charset="0"/>
              </a:rPr>
              <a:t>Malabsorption due to chronic diarrheal states . (celiac disease, chronic infectious enteritis, and  inflammatory bowel disease)</a:t>
            </a:r>
          </a:p>
          <a:p>
            <a:pPr eaLnBrk="1" hangingPunct="1"/>
            <a:r>
              <a:rPr lang="en-US" altLang="en-US" smtClean="0">
                <a:cs typeface="Times New Roman" pitchFamily="18" charset="0"/>
              </a:rPr>
              <a:t>Certain anticonvulsant drugs (phenytoin, primidone, phenobarbital) can impair absorption of folic acid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endParaRPr lang="en-US" altLang="en-US" smtClean="0">
              <a:solidFill>
                <a:srgbClr val="7B9899"/>
              </a:solidFill>
              <a:cs typeface="Arial" charset="0"/>
            </a:endParaRPr>
          </a:p>
        </p:txBody>
      </p:sp>
      <p:sp>
        <p:nvSpPr>
          <p:cNvPr id="36867" name="Rectangle 3"/>
          <p:cNvSpPr>
            <a:spLocks noGrp="1" noChangeArrowheads="1"/>
          </p:cNvSpPr>
          <p:nvPr>
            <p:ph idx="1"/>
          </p:nvPr>
        </p:nvSpPr>
        <p:spPr>
          <a:xfrm>
            <a:off x="685800" y="1828800"/>
            <a:ext cx="7696200" cy="5200650"/>
          </a:xfrm>
        </p:spPr>
        <p:txBody>
          <a:bodyPr/>
          <a:lstStyle/>
          <a:p>
            <a:pPr eaLnBrk="1" hangingPunct="1">
              <a:lnSpc>
                <a:spcPct val="90000"/>
              </a:lnSpc>
            </a:pPr>
            <a:r>
              <a:rPr lang="en-US" altLang="en-US" b="1" smtClean="0">
                <a:cs typeface="Times New Roman" pitchFamily="18" charset="0"/>
              </a:rPr>
              <a:t>CONGENITAL ABNORMALITIES IN FOLATE METABOLISM</a:t>
            </a:r>
            <a:r>
              <a:rPr lang="en-US" altLang="en-US" smtClean="0">
                <a:cs typeface="Times New Roman" pitchFamily="18" charset="0"/>
              </a:rPr>
              <a:t>    congenital dihydrofolate reductase deficiency, patients developed severe megaloblastic anemia in early infancy</a:t>
            </a:r>
          </a:p>
          <a:p>
            <a:pPr eaLnBrk="1" hangingPunct="1">
              <a:lnSpc>
                <a:spcPct val="90000"/>
              </a:lnSpc>
            </a:pPr>
            <a:r>
              <a:rPr lang="en-US" altLang="en-US" smtClean="0">
                <a:cs typeface="Times New Roman" pitchFamily="18" charset="0"/>
              </a:rPr>
              <a:t> </a:t>
            </a:r>
            <a:r>
              <a:rPr lang="en-US" altLang="en-US" b="1" smtClean="0">
                <a:cs typeface="Times New Roman" pitchFamily="18" charset="0"/>
              </a:rPr>
              <a:t>DRUG-INDUCED ABNORMALITIES IN FOLATE METABOLISM</a:t>
            </a:r>
            <a:r>
              <a:rPr lang="en-US" altLang="en-US" smtClean="0">
                <a:cs typeface="Times New Roman" pitchFamily="18" charset="0"/>
              </a:rPr>
              <a:t> some drugs have anti</a:t>
            </a:r>
            <a:r>
              <a:rPr lang="en-US" altLang="en-US" smtClean="0">
                <a:latin typeface="Arial" charset="0"/>
                <a:cs typeface="Times New Roman" pitchFamily="18" charset="0"/>
              </a:rPr>
              <a:t>–</a:t>
            </a:r>
            <a:r>
              <a:rPr lang="en-US" altLang="en-US" smtClean="0">
                <a:cs typeface="Times New Roman" pitchFamily="18" charset="0"/>
              </a:rPr>
              <a:t>folic acid activity. eg Methotrexate , trimethoprim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378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200025"/>
            <a:ext cx="5905500" cy="661987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Laboratory Findings </a:t>
            </a:r>
          </a:p>
        </p:txBody>
      </p:sp>
      <p:sp>
        <p:nvSpPr>
          <p:cNvPr id="38915" name="Rectangle 3"/>
          <p:cNvSpPr>
            <a:spLocks noGrp="1" noChangeArrowheads="1"/>
          </p:cNvSpPr>
          <p:nvPr>
            <p:ph idx="1"/>
          </p:nvPr>
        </p:nvSpPr>
        <p:spPr/>
        <p:txBody>
          <a:bodyPr/>
          <a:lstStyle/>
          <a:p>
            <a:pPr eaLnBrk="1" hangingPunct="1"/>
            <a:r>
              <a:rPr lang="en-US" altLang="en-US" smtClean="0">
                <a:cs typeface="Times New Roman" pitchFamily="18" charset="0"/>
              </a:rPr>
              <a:t>macrocytic anemia mean corpuscular volume &gt; 100 fL). </a:t>
            </a:r>
          </a:p>
          <a:p>
            <a:pPr eaLnBrk="1" hangingPunct="1"/>
            <a:r>
              <a:rPr lang="en-US" altLang="en-US" smtClean="0">
                <a:cs typeface="Times New Roman" pitchFamily="18" charset="0"/>
              </a:rPr>
              <a:t>The reticulocyte count is low </a:t>
            </a:r>
          </a:p>
          <a:p>
            <a:pPr eaLnBrk="1" hangingPunct="1"/>
            <a:r>
              <a:rPr lang="en-US" altLang="en-US" smtClean="0">
                <a:cs typeface="Times New Roman" pitchFamily="18" charset="0"/>
              </a:rPr>
              <a:t>nucleated RBCs demonstrating megaloblastic morphology  </a:t>
            </a:r>
          </a:p>
          <a:p>
            <a:pPr eaLnBrk="1" hangingPunct="1"/>
            <a:r>
              <a:rPr lang="en-US" altLang="en-US" smtClean="0">
                <a:cs typeface="Times New Roman" pitchFamily="18" charset="0"/>
              </a:rPr>
              <a:t>Neutropenia and thrombocytopenia may be present in severe cases</a:t>
            </a:r>
          </a:p>
          <a:p>
            <a:pPr eaLnBrk="1" hangingPunct="1"/>
            <a:endParaRPr lang="en-US" altLang="en-US" smtClean="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Laboratory Findings </a:t>
            </a:r>
          </a:p>
        </p:txBody>
      </p:sp>
      <p:sp>
        <p:nvSpPr>
          <p:cNvPr id="26627" name="Rectangle 3"/>
          <p:cNvSpPr>
            <a:spLocks noGrp="1" noChangeArrowheads="1"/>
          </p:cNvSpPr>
          <p:nvPr>
            <p:ph idx="1"/>
          </p:nvPr>
        </p:nvSpPr>
        <p:spPr>
          <a:xfrm>
            <a:off x="685800" y="1828800"/>
            <a:ext cx="7696200" cy="4768850"/>
          </a:xfrm>
        </p:spPr>
        <p:txBody>
          <a:bodyPr>
            <a:normAutofit/>
          </a:bodyPr>
          <a:lstStyle/>
          <a:p>
            <a:pPr marL="274320" indent="-274320" eaLnBrk="1" fontAlgn="auto" hangingPunct="1">
              <a:lnSpc>
                <a:spcPct val="90000"/>
              </a:lnSpc>
              <a:spcAft>
                <a:spcPts val="0"/>
              </a:spcAft>
              <a:buClr>
                <a:schemeClr val="tx1">
                  <a:shade val="95000"/>
                </a:schemeClr>
              </a:buClr>
              <a:buFont typeface="Wingdings 2"/>
              <a:buChar char=""/>
              <a:defRPr/>
            </a:pPr>
            <a:r>
              <a:rPr lang="en-US" dirty="0" smtClean="0"/>
              <a:t>Normal serum folic acid levels are 5</a:t>
            </a:r>
            <a:r>
              <a:rPr lang="en-US" dirty="0" smtClean="0">
                <a:latin typeface="Arial" charset="0"/>
              </a:rPr>
              <a:t>–</a:t>
            </a:r>
            <a:r>
              <a:rPr lang="en-US" dirty="0" smtClean="0"/>
              <a:t>20 </a:t>
            </a:r>
            <a:r>
              <a:rPr lang="en-US" dirty="0" err="1" smtClean="0"/>
              <a:t>ng</a:t>
            </a:r>
            <a:r>
              <a:rPr lang="en-US" dirty="0" smtClean="0"/>
              <a:t>/mL, in deficiency levels are less than 3 </a:t>
            </a:r>
            <a:r>
              <a:rPr lang="en-US" dirty="0" err="1" smtClean="0"/>
              <a:t>ng</a:t>
            </a:r>
            <a:r>
              <a:rPr lang="en-US" dirty="0" smtClean="0"/>
              <a:t>/mL </a:t>
            </a:r>
          </a:p>
          <a:p>
            <a:pPr marL="274320" indent="-274320" eaLnBrk="1" fontAlgn="auto" hangingPunct="1">
              <a:lnSpc>
                <a:spcPct val="90000"/>
              </a:lnSpc>
              <a:spcAft>
                <a:spcPts val="0"/>
              </a:spcAft>
              <a:buClr>
                <a:schemeClr val="tx1">
                  <a:shade val="95000"/>
                </a:schemeClr>
              </a:buClr>
              <a:buFont typeface="Wingdings 2"/>
              <a:buChar char=""/>
              <a:defRPr/>
            </a:pPr>
            <a:r>
              <a:rPr lang="en-US" b="1" i="1" dirty="0" smtClean="0"/>
              <a:t>RBC folate</a:t>
            </a:r>
            <a:r>
              <a:rPr lang="en-US" dirty="0" smtClean="0"/>
              <a:t>  level is better indicator of chronic deficiency </a:t>
            </a:r>
          </a:p>
          <a:p>
            <a:pPr marL="274320" indent="-274320" eaLnBrk="1" fontAlgn="auto" hangingPunct="1">
              <a:lnSpc>
                <a:spcPct val="90000"/>
              </a:lnSpc>
              <a:spcAft>
                <a:spcPts val="0"/>
              </a:spcAft>
              <a:buClr>
                <a:schemeClr val="tx1">
                  <a:shade val="95000"/>
                </a:schemeClr>
              </a:buClr>
              <a:buFont typeface="Wingdings 2"/>
              <a:buChar char=""/>
              <a:defRPr/>
            </a:pPr>
            <a:r>
              <a:rPr lang="en-US" dirty="0" smtClean="0"/>
              <a:t>Levels of iron and vitamin B12 in serum are  normal </a:t>
            </a:r>
          </a:p>
          <a:p>
            <a:pPr marL="0" indent="0" eaLnBrk="1" fontAlgn="auto" hangingPunct="1">
              <a:lnSpc>
                <a:spcPct val="90000"/>
              </a:lnSpc>
              <a:spcAft>
                <a:spcPts val="0"/>
              </a:spcAft>
              <a:buClr>
                <a:schemeClr val="tx1">
                  <a:shade val="95000"/>
                </a:schemeClr>
              </a:buClr>
              <a:buFont typeface="Wingdings 2"/>
              <a:buNone/>
              <a:defRPr/>
            </a:pPr>
            <a:endParaRPr lang="en-US"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Treatment </a:t>
            </a:r>
          </a:p>
        </p:txBody>
      </p:sp>
      <p:sp>
        <p:nvSpPr>
          <p:cNvPr id="40963" name="Rectangle 3"/>
          <p:cNvSpPr>
            <a:spLocks noGrp="1" noChangeArrowheads="1"/>
          </p:cNvSpPr>
          <p:nvPr>
            <p:ph idx="1"/>
          </p:nvPr>
        </p:nvSpPr>
        <p:spPr/>
        <p:txBody>
          <a:bodyPr/>
          <a:lstStyle/>
          <a:p>
            <a:pPr eaLnBrk="1" hangingPunct="1"/>
            <a:r>
              <a:rPr lang="en-US" altLang="en-US" smtClean="0">
                <a:cs typeface="Times New Roman" pitchFamily="18" charset="0"/>
              </a:rPr>
              <a:t>folic acid may be administered orally or parenterally in a dose of 0.5</a:t>
            </a:r>
            <a:r>
              <a:rPr lang="en-US" altLang="en-US" smtClean="0">
                <a:latin typeface="Arial" charset="0"/>
                <a:cs typeface="Times New Roman" pitchFamily="18" charset="0"/>
              </a:rPr>
              <a:t>–</a:t>
            </a:r>
            <a:r>
              <a:rPr lang="en-US" altLang="en-US" smtClean="0">
                <a:cs typeface="Times New Roman" pitchFamily="18" charset="0"/>
              </a:rPr>
              <a:t>1 mg/day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7B9899"/>
                </a:solidFill>
                <a:cs typeface="Arial" charset="0"/>
              </a:rPr>
              <a:t>The </a:t>
            </a:r>
            <a:r>
              <a:rPr lang="en-US" dirty="0" err="1">
                <a:solidFill>
                  <a:srgbClr val="7B9899"/>
                </a:solidFill>
                <a:cs typeface="Arial" charset="0"/>
              </a:rPr>
              <a:t>Pancytopenias</a:t>
            </a:r>
            <a:r>
              <a:rPr lang="en-US" dirty="0">
                <a:solidFill>
                  <a:srgbClr val="7B9899"/>
                </a:solidFill>
                <a:cs typeface="Arial" charset="0"/>
              </a:rPr>
              <a:t> </a:t>
            </a:r>
            <a:endParaRPr lang="en-CA" dirty="0"/>
          </a:p>
        </p:txBody>
      </p:sp>
      <p:sp>
        <p:nvSpPr>
          <p:cNvPr id="41987" name="Content Placeholder 2"/>
          <p:cNvSpPr>
            <a:spLocks noGrp="1"/>
          </p:cNvSpPr>
          <p:nvPr>
            <p:ph idx="1"/>
          </p:nvPr>
        </p:nvSpPr>
        <p:spPr/>
        <p:txBody>
          <a:bodyPr/>
          <a:lstStyle/>
          <a:p>
            <a:pPr eaLnBrk="1" hangingPunct="1"/>
            <a:endParaRPr lang="en-CA" altLang="en-US" smtClean="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The Pancytopenias </a:t>
            </a:r>
          </a:p>
        </p:txBody>
      </p:sp>
      <p:sp>
        <p:nvSpPr>
          <p:cNvPr id="43011" name="Rectangle 3"/>
          <p:cNvSpPr>
            <a:spLocks noGrp="1" noChangeArrowheads="1"/>
          </p:cNvSpPr>
          <p:nvPr>
            <p:ph idx="1"/>
          </p:nvPr>
        </p:nvSpPr>
        <p:spPr>
          <a:xfrm>
            <a:off x="685800" y="1828800"/>
            <a:ext cx="7696200" cy="4337050"/>
          </a:xfrm>
        </p:spPr>
        <p:txBody>
          <a:bodyPr/>
          <a:lstStyle/>
          <a:p>
            <a:pPr eaLnBrk="1" hangingPunct="1"/>
            <a:r>
              <a:rPr lang="en-US" altLang="en-US" smtClean="0">
                <a:cs typeface="Times New Roman" pitchFamily="18" charset="0"/>
              </a:rPr>
              <a:t>pancytopenia is a loss of all marrow elements </a:t>
            </a:r>
          </a:p>
          <a:p>
            <a:pPr eaLnBrk="1" hangingPunct="1"/>
            <a:r>
              <a:rPr lang="en-US" altLang="en-US" smtClean="0">
                <a:cs typeface="Times New Roman" pitchFamily="18" charset="0"/>
              </a:rPr>
              <a:t>The clinical consequences include anemia, neutropenia, and thrombocytopenia </a:t>
            </a:r>
          </a:p>
          <a:p>
            <a:pPr eaLnBrk="1" hangingPunct="1"/>
            <a:r>
              <a:rPr lang="en-US" altLang="en-US" smtClean="0">
                <a:cs typeface="Times New Roman" pitchFamily="18" charset="0"/>
              </a:rPr>
              <a:t>can lead to serious illness and death </a:t>
            </a:r>
          </a:p>
          <a:p>
            <a:pPr eaLnBrk="1" hangingPunct="1"/>
            <a:r>
              <a:rPr lang="en-US" altLang="en-US" smtClean="0">
                <a:cs typeface="Times New Roman" pitchFamily="18" charset="0"/>
              </a:rPr>
              <a:t> could be constitutional (inhireted) or  acquired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The Acquired Pancytopenias </a:t>
            </a:r>
          </a:p>
        </p:txBody>
      </p:sp>
      <p:sp>
        <p:nvSpPr>
          <p:cNvPr id="44035" name="Rectangle 3"/>
          <p:cNvSpPr>
            <a:spLocks noGrp="1" noChangeArrowheads="1"/>
          </p:cNvSpPr>
          <p:nvPr>
            <p:ph idx="1"/>
          </p:nvPr>
        </p:nvSpPr>
        <p:spPr/>
        <p:txBody>
          <a:bodyPr/>
          <a:lstStyle/>
          <a:p>
            <a:pPr eaLnBrk="1" hangingPunct="1"/>
            <a:r>
              <a:rPr lang="en-US" altLang="en-US" smtClean="0">
                <a:cs typeface="Times New Roman" pitchFamily="18" charset="0"/>
              </a:rPr>
              <a:t>Difficult to identify the cause  in all cases of acquired marrow failure in childhood, and these cases are termed </a:t>
            </a:r>
            <a:r>
              <a:rPr lang="en-US" altLang="en-US" smtClean="0">
                <a:latin typeface="Arial" charset="0"/>
                <a:cs typeface="Times New Roman" pitchFamily="18" charset="0"/>
              </a:rPr>
              <a:t>“</a:t>
            </a:r>
            <a:r>
              <a:rPr lang="en-US" altLang="en-US" smtClean="0">
                <a:cs typeface="Times New Roman" pitchFamily="18" charset="0"/>
              </a:rPr>
              <a:t>idiopathic”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Etiology of Acquired Aplastic Anemia </a:t>
            </a:r>
          </a:p>
        </p:txBody>
      </p:sp>
      <p:sp>
        <p:nvSpPr>
          <p:cNvPr id="30723" name="Rectangle 3"/>
          <p:cNvSpPr>
            <a:spLocks noGrp="1" noChangeArrowheads="1"/>
          </p:cNvSpPr>
          <p:nvPr>
            <p:ph idx="1"/>
          </p:nvPr>
        </p:nvSpPr>
        <p:spPr>
          <a:xfrm>
            <a:off x="685800" y="1828800"/>
            <a:ext cx="7696200" cy="4479925"/>
          </a:xfrm>
        </p:spPr>
        <p:txBody>
          <a:bodyPr>
            <a:normAutofit lnSpcReduction="10000"/>
          </a:bodyPr>
          <a:lstStyle/>
          <a:p>
            <a:pPr marL="274320" indent="-274320" eaLnBrk="1" fontAlgn="auto" hangingPunct="1">
              <a:lnSpc>
                <a:spcPct val="90000"/>
              </a:lnSpc>
              <a:spcAft>
                <a:spcPts val="0"/>
              </a:spcAft>
              <a:buClr>
                <a:schemeClr val="tx1">
                  <a:shade val="95000"/>
                </a:schemeClr>
              </a:buClr>
              <a:buFont typeface="Wingdings 2"/>
              <a:buChar char=""/>
              <a:defRPr/>
            </a:pPr>
            <a:r>
              <a:rPr lang="en-US" b="1" dirty="0" smtClean="0"/>
              <a:t>DRUGS AND CHEMICALS</a:t>
            </a:r>
          </a:p>
          <a:p>
            <a:pPr marL="0" indent="0" eaLnBrk="1" fontAlgn="auto" hangingPunct="1">
              <a:lnSpc>
                <a:spcPct val="90000"/>
              </a:lnSpc>
              <a:spcAft>
                <a:spcPts val="0"/>
              </a:spcAft>
              <a:buClr>
                <a:schemeClr val="tx1">
                  <a:shade val="95000"/>
                </a:schemeClr>
              </a:buClr>
              <a:buFont typeface="Wingdings 2"/>
              <a:buNone/>
              <a:defRPr/>
            </a:pPr>
            <a:r>
              <a:rPr lang="en-US" b="1" dirty="0"/>
              <a:t> </a:t>
            </a:r>
            <a:r>
              <a:rPr lang="en-US" b="1" dirty="0" smtClean="0"/>
              <a:t> </a:t>
            </a:r>
            <a:r>
              <a:rPr lang="en-US" dirty="0" smtClean="0"/>
              <a:t> chemotherapy, benzene</a:t>
            </a:r>
            <a:br>
              <a:rPr lang="en-US" dirty="0" smtClean="0"/>
            </a:br>
            <a:r>
              <a:rPr lang="en-US" dirty="0" smtClean="0">
                <a:latin typeface="Arial" charset="0"/>
              </a:rPr>
              <a:t>  </a:t>
            </a:r>
            <a:r>
              <a:rPr lang="en-US" dirty="0" smtClean="0"/>
              <a:t>chloramphenicol, Antiepileptics</a:t>
            </a:r>
          </a:p>
          <a:p>
            <a:pPr marL="274320" indent="-274320" eaLnBrk="1" fontAlgn="auto" hangingPunct="1">
              <a:lnSpc>
                <a:spcPct val="90000"/>
              </a:lnSpc>
              <a:spcAft>
                <a:spcPts val="0"/>
              </a:spcAft>
              <a:buClr>
                <a:schemeClr val="tx1">
                  <a:shade val="95000"/>
                </a:schemeClr>
              </a:buClr>
              <a:buFont typeface="Wingdings 2"/>
              <a:buChar char=""/>
              <a:defRPr/>
            </a:pPr>
            <a:r>
              <a:rPr lang="en-US" b="1" dirty="0" smtClean="0"/>
              <a:t>VIRUSES</a:t>
            </a:r>
            <a:r>
              <a:rPr lang="en-US" dirty="0" smtClean="0"/>
              <a:t> </a:t>
            </a:r>
            <a:br>
              <a:rPr lang="en-US" dirty="0" smtClean="0"/>
            </a:br>
            <a:r>
              <a:rPr lang="en-US" dirty="0" smtClean="0">
                <a:latin typeface="Arial" charset="0"/>
              </a:rPr>
              <a:t>  </a:t>
            </a:r>
            <a:r>
              <a:rPr lang="en-US" dirty="0" smtClean="0"/>
              <a:t>Cytomegalovirus</a:t>
            </a:r>
            <a:br>
              <a:rPr lang="en-US" dirty="0" smtClean="0"/>
            </a:br>
            <a:r>
              <a:rPr lang="en-US" dirty="0" smtClean="0">
                <a:latin typeface="Arial" charset="0"/>
              </a:rPr>
              <a:t>  </a:t>
            </a:r>
            <a:r>
              <a:rPr lang="en-US" dirty="0" smtClean="0"/>
              <a:t>Epstein-Barr</a:t>
            </a:r>
            <a:br>
              <a:rPr lang="en-US" dirty="0" smtClean="0"/>
            </a:br>
            <a:r>
              <a:rPr lang="en-US" dirty="0" smtClean="0">
                <a:latin typeface="Arial" charset="0"/>
              </a:rPr>
              <a:t>  </a:t>
            </a:r>
            <a:r>
              <a:rPr lang="en-US" dirty="0" smtClean="0"/>
              <a:t>Hepatitis B</a:t>
            </a:r>
            <a:br>
              <a:rPr lang="en-US" dirty="0" smtClean="0"/>
            </a:br>
            <a:r>
              <a:rPr lang="en-US" dirty="0" smtClean="0">
                <a:latin typeface="Arial" charset="0"/>
              </a:rPr>
              <a:t>  </a:t>
            </a:r>
            <a:r>
              <a:rPr lang="en-US" dirty="0" smtClean="0"/>
              <a:t>Hepatitis C</a:t>
            </a:r>
            <a:br>
              <a:rPr lang="en-US" dirty="0" smtClean="0"/>
            </a:br>
            <a:r>
              <a:rPr lang="en-US" dirty="0" smtClean="0">
                <a:latin typeface="Arial" charset="0"/>
              </a:rPr>
              <a:t>  </a:t>
            </a:r>
            <a:r>
              <a:rPr lang="en-US" dirty="0" smtClean="0"/>
              <a:t>Hepatitis non</a:t>
            </a:r>
            <a:r>
              <a:rPr lang="en-US" dirty="0" smtClean="0">
                <a:latin typeface="Arial" charset="0"/>
              </a:rPr>
              <a:t>–</a:t>
            </a:r>
            <a:r>
              <a:rPr lang="en-US" dirty="0" smtClean="0"/>
              <a:t>A,B,C</a:t>
            </a:r>
            <a:br>
              <a:rPr lang="en-US" dirty="0" smtClean="0"/>
            </a:br>
            <a:r>
              <a:rPr lang="en-US" dirty="0" smtClean="0">
                <a:latin typeface="Arial" charset="0"/>
              </a:rPr>
              <a:t>  </a:t>
            </a:r>
            <a:r>
              <a:rPr lang="en-US" dirty="0" smtClean="0"/>
              <a:t>Human immunodeficiency (HIV)</a:t>
            </a:r>
            <a:br>
              <a:rPr lang="en-US" dirty="0" smtClean="0"/>
            </a:br>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p>
        </p:txBody>
      </p:sp>
      <p:sp>
        <p:nvSpPr>
          <p:cNvPr id="7171" name="Content Placeholder 2"/>
          <p:cNvSpPr>
            <a:spLocks noGrp="1"/>
          </p:cNvSpPr>
          <p:nvPr>
            <p:ph idx="1"/>
          </p:nvPr>
        </p:nvSpPr>
        <p:spPr/>
        <p:txBody>
          <a:bodyPr/>
          <a:lstStyle/>
          <a:p>
            <a:pPr eaLnBrk="1" hangingPunct="1"/>
            <a:endParaRPr lang="en-CA" altLang="en-US" smtClean="0">
              <a:cs typeface="Times New Roman" pitchFamily="18" charset="0"/>
            </a:endParaRPr>
          </a:p>
        </p:txBody>
      </p:sp>
      <p:pic>
        <p:nvPicPr>
          <p:cNvPr id="7172" name="Picture 2" descr="C:\Users\salma\Desktop\th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549275"/>
            <a:ext cx="80279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Etiology of Acquired Aplastic Anemia</a:t>
            </a:r>
          </a:p>
        </p:txBody>
      </p:sp>
      <p:sp>
        <p:nvSpPr>
          <p:cNvPr id="31747" name="Rectangle 3"/>
          <p:cNvSpPr>
            <a:spLocks noGrp="1" noChangeArrowheads="1"/>
          </p:cNvSpPr>
          <p:nvPr>
            <p:ph idx="1"/>
          </p:nvPr>
        </p:nvSpPr>
        <p:spPr>
          <a:xfrm>
            <a:off x="684213" y="1700213"/>
            <a:ext cx="7696200" cy="4121150"/>
          </a:xfrm>
        </p:spPr>
        <p:txBody>
          <a:bodyPr>
            <a:normAutofit/>
          </a:bodyPr>
          <a:lstStyle/>
          <a:p>
            <a:pPr marL="274320" indent="-274320" eaLnBrk="1" fontAlgn="auto" hangingPunct="1">
              <a:lnSpc>
                <a:spcPct val="90000"/>
              </a:lnSpc>
              <a:spcAft>
                <a:spcPts val="0"/>
              </a:spcAft>
              <a:buClr>
                <a:schemeClr val="tx1">
                  <a:shade val="95000"/>
                </a:schemeClr>
              </a:buClr>
              <a:buFont typeface="Wingdings 2"/>
              <a:buChar char=""/>
              <a:defRPr/>
            </a:pPr>
            <a:endParaRPr lang="en-US" b="1" dirty="0" smtClean="0"/>
          </a:p>
          <a:p>
            <a:pPr marL="274320" indent="-274320" eaLnBrk="1" fontAlgn="auto" hangingPunct="1">
              <a:lnSpc>
                <a:spcPct val="90000"/>
              </a:lnSpc>
              <a:spcAft>
                <a:spcPts val="0"/>
              </a:spcAft>
              <a:buClr>
                <a:schemeClr val="tx1">
                  <a:shade val="95000"/>
                </a:schemeClr>
              </a:buClr>
              <a:buFont typeface="Wingdings 2"/>
              <a:buChar char=""/>
              <a:defRPr/>
            </a:pPr>
            <a:r>
              <a:rPr lang="en-US" b="1" dirty="0" smtClean="0"/>
              <a:t>MARROW REPLACEMENT</a:t>
            </a:r>
            <a:r>
              <a:rPr lang="en-US" dirty="0" smtClean="0"/>
              <a:t> </a:t>
            </a:r>
          </a:p>
          <a:p>
            <a:pPr marL="274320" indent="-274320" eaLnBrk="1" fontAlgn="auto" hangingPunct="1">
              <a:lnSpc>
                <a:spcPct val="90000"/>
              </a:lnSpc>
              <a:spcAft>
                <a:spcPts val="0"/>
              </a:spcAft>
              <a:buClr>
                <a:schemeClr val="tx1">
                  <a:shade val="95000"/>
                </a:schemeClr>
              </a:buClr>
              <a:buFontTx/>
              <a:buNone/>
              <a:defRPr/>
            </a:pPr>
            <a:r>
              <a:rPr lang="en-US" dirty="0" smtClean="0"/>
              <a:t>     Leukemia</a:t>
            </a:r>
            <a:br>
              <a:rPr lang="en-US" dirty="0" smtClean="0"/>
            </a:br>
            <a:r>
              <a:rPr lang="en-US" dirty="0" smtClean="0">
                <a:latin typeface="Arial" charset="0"/>
              </a:rPr>
              <a:t>  </a:t>
            </a:r>
            <a:r>
              <a:rPr lang="en-US" dirty="0" err="1" smtClean="0"/>
              <a:t>Myelodysplasia</a:t>
            </a:r>
            <a:r>
              <a:rPr lang="en-US" dirty="0" smtClean="0"/>
              <a:t/>
            </a:r>
            <a:br>
              <a:rPr lang="en-US" dirty="0" smtClean="0"/>
            </a:br>
            <a:r>
              <a:rPr lang="en-US" dirty="0" smtClean="0">
                <a:latin typeface="Arial" charset="0"/>
              </a:rPr>
              <a:t>  </a:t>
            </a:r>
            <a:r>
              <a:rPr lang="en-US" dirty="0" err="1" smtClean="0"/>
              <a:t>Myelofibrosis</a:t>
            </a:r>
            <a:r>
              <a:rPr lang="en-US" dirty="0" smtClean="0"/>
              <a:t/>
            </a:r>
            <a:br>
              <a:rPr lang="en-US" dirty="0" smtClean="0"/>
            </a:br>
            <a:endParaRPr lang="en-US" dirty="0" smtClean="0"/>
          </a:p>
          <a:p>
            <a:pPr marL="274320" indent="-274320" eaLnBrk="1" fontAlgn="auto" hangingPunct="1">
              <a:lnSpc>
                <a:spcPct val="90000"/>
              </a:lnSpc>
              <a:spcAft>
                <a:spcPts val="0"/>
              </a:spcAft>
              <a:buClr>
                <a:schemeClr val="tx1">
                  <a:shade val="95000"/>
                </a:schemeClr>
              </a:buClr>
              <a:buFont typeface="Wingdings 2"/>
              <a:buChar char=""/>
              <a:defRPr/>
            </a:pPr>
            <a:r>
              <a:rPr lang="en-US" b="1" dirty="0" smtClean="0"/>
              <a:t>RADIATION</a:t>
            </a:r>
          </a:p>
          <a:p>
            <a:pPr marL="0" indent="0" eaLnBrk="1" fontAlgn="auto" hangingPunct="1">
              <a:lnSpc>
                <a:spcPct val="90000"/>
              </a:lnSpc>
              <a:spcAft>
                <a:spcPts val="0"/>
              </a:spcAft>
              <a:buClr>
                <a:schemeClr val="tx1">
                  <a:shade val="95000"/>
                </a:schemeClr>
              </a:buClr>
              <a:buFont typeface="Wingdings 2"/>
              <a:buNone/>
              <a:defRPr/>
            </a:pPr>
            <a:r>
              <a:rPr lang="en-US" dirty="0" smtClean="0"/>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The Constitutional </a:t>
            </a:r>
            <a:r>
              <a:rPr lang="en-US" sz="4000" dirty="0" err="1" smtClean="0"/>
              <a:t>Pancytopenias</a:t>
            </a:r>
            <a:r>
              <a:rPr lang="en-US" sz="4000" dirty="0" smtClean="0"/>
              <a:t> </a:t>
            </a:r>
          </a:p>
        </p:txBody>
      </p:sp>
      <p:sp>
        <p:nvSpPr>
          <p:cNvPr id="32771" name="Rectangle 3"/>
          <p:cNvSpPr>
            <a:spLocks noGrp="1" noChangeArrowheads="1"/>
          </p:cNvSpPr>
          <p:nvPr>
            <p:ph idx="1"/>
          </p:nvPr>
        </p:nvSpPr>
        <p:spPr/>
        <p:txBody>
          <a:bodyPr>
            <a:normAutofit fontScale="92500" lnSpcReduction="20000"/>
          </a:bodyPr>
          <a:lstStyle/>
          <a:p>
            <a:pPr marL="457200" indent="-457200" eaLnBrk="1" fontAlgn="auto" hangingPunct="1">
              <a:lnSpc>
                <a:spcPct val="90000"/>
              </a:lnSpc>
              <a:spcAft>
                <a:spcPts val="0"/>
              </a:spcAft>
              <a:buClr>
                <a:schemeClr val="tx1">
                  <a:shade val="95000"/>
                </a:schemeClr>
              </a:buClr>
              <a:buFont typeface="Wingdings 2"/>
              <a:buAutoNum type="arabicPeriod"/>
              <a:defRPr/>
            </a:pPr>
            <a:r>
              <a:rPr lang="en-US" sz="2400" b="1" i="1" dirty="0" smtClean="0"/>
              <a:t>FANCONI ANEMIA :</a:t>
            </a:r>
          </a:p>
          <a:p>
            <a:pPr marL="0" indent="0" eaLnBrk="1" fontAlgn="auto" hangingPunct="1">
              <a:lnSpc>
                <a:spcPct val="90000"/>
              </a:lnSpc>
              <a:spcAft>
                <a:spcPts val="0"/>
              </a:spcAft>
              <a:buClr>
                <a:schemeClr val="tx1">
                  <a:shade val="95000"/>
                </a:schemeClr>
              </a:buClr>
              <a:buFont typeface="Wingdings 2" pitchFamily="18" charset="2"/>
              <a:buNone/>
              <a:defRPr/>
            </a:pPr>
            <a:endParaRPr lang="en-US" sz="2400" b="1" i="1" dirty="0" smtClean="0"/>
          </a:p>
          <a:p>
            <a:pPr marL="274320" indent="-274320" eaLnBrk="1" fontAlgn="auto" hangingPunct="1">
              <a:lnSpc>
                <a:spcPct val="90000"/>
              </a:lnSpc>
              <a:spcAft>
                <a:spcPts val="0"/>
              </a:spcAft>
              <a:buClr>
                <a:schemeClr val="tx1">
                  <a:shade val="95000"/>
                </a:schemeClr>
              </a:buClr>
              <a:buFont typeface="Wingdings 2"/>
              <a:buChar char=""/>
              <a:defRPr/>
            </a:pPr>
            <a:r>
              <a:rPr lang="en-US" sz="2400" b="1" i="1" dirty="0" smtClean="0"/>
              <a:t>is the best-recognized constitutional pancytopenia</a:t>
            </a:r>
            <a:r>
              <a:rPr lang="en-US" sz="2400" dirty="0" smtClean="0"/>
              <a:t> </a:t>
            </a:r>
          </a:p>
          <a:p>
            <a:pPr marL="274320" indent="-274320" eaLnBrk="1" fontAlgn="auto" hangingPunct="1">
              <a:lnSpc>
                <a:spcPct val="90000"/>
              </a:lnSpc>
              <a:spcAft>
                <a:spcPts val="0"/>
              </a:spcAft>
              <a:buClr>
                <a:schemeClr val="tx1">
                  <a:shade val="95000"/>
                </a:schemeClr>
              </a:buClr>
              <a:buFont typeface="Wingdings 2"/>
              <a:buChar char=""/>
              <a:defRPr/>
            </a:pPr>
            <a:r>
              <a:rPr lang="en-US" sz="2400" b="1" i="1" dirty="0" smtClean="0"/>
              <a:t>associated</a:t>
            </a:r>
            <a:r>
              <a:rPr lang="en-US" sz="2400" dirty="0" smtClean="0"/>
              <a:t> with other congenital abnormalities (renal, cardiac, skin, facial) </a:t>
            </a:r>
          </a:p>
          <a:p>
            <a:pPr marL="274320" indent="-274320" eaLnBrk="1" fontAlgn="auto" hangingPunct="1">
              <a:lnSpc>
                <a:spcPct val="90000"/>
              </a:lnSpc>
              <a:spcAft>
                <a:spcPts val="0"/>
              </a:spcAft>
              <a:buClr>
                <a:schemeClr val="tx1">
                  <a:shade val="95000"/>
                </a:schemeClr>
              </a:buClr>
              <a:buFont typeface="Wingdings 2"/>
              <a:buChar char=""/>
              <a:defRPr/>
            </a:pPr>
            <a:r>
              <a:rPr lang="en-US" sz="2400" dirty="0" smtClean="0"/>
              <a:t>caf</a:t>
            </a:r>
            <a:r>
              <a:rPr lang="en-US" sz="2400" dirty="0" smtClean="0">
                <a:latin typeface="Arial" charset="0"/>
              </a:rPr>
              <a:t>é</a:t>
            </a:r>
            <a:r>
              <a:rPr lang="en-US" sz="2400" dirty="0" smtClean="0"/>
              <a:t> au-</a:t>
            </a:r>
            <a:r>
              <a:rPr lang="en-US" sz="2400" dirty="0" err="1" smtClean="0"/>
              <a:t>lait</a:t>
            </a:r>
            <a:r>
              <a:rPr lang="en-US" sz="2400" dirty="0" smtClean="0"/>
              <a:t> spots and absent thumb and radii</a:t>
            </a:r>
          </a:p>
          <a:p>
            <a:pPr marL="274320" indent="-274320" eaLnBrk="1" fontAlgn="auto" hangingPunct="1">
              <a:lnSpc>
                <a:spcPct val="90000"/>
              </a:lnSpc>
              <a:spcAft>
                <a:spcPts val="0"/>
              </a:spcAft>
              <a:buClr>
                <a:schemeClr val="tx1">
                  <a:shade val="95000"/>
                </a:schemeClr>
              </a:buClr>
              <a:buFont typeface="Wingdings 2"/>
              <a:buChar char=""/>
              <a:defRPr/>
            </a:pPr>
            <a:r>
              <a:rPr lang="en-US" sz="2400" dirty="0" smtClean="0"/>
              <a:t>AR inheritance</a:t>
            </a:r>
          </a:p>
          <a:p>
            <a:pPr marL="274320" indent="-274320" eaLnBrk="1" fontAlgn="auto" hangingPunct="1">
              <a:lnSpc>
                <a:spcPct val="90000"/>
              </a:lnSpc>
              <a:spcAft>
                <a:spcPts val="0"/>
              </a:spcAft>
              <a:buClr>
                <a:schemeClr val="tx1">
                  <a:shade val="95000"/>
                </a:schemeClr>
              </a:buClr>
              <a:buFont typeface="Wingdings 2"/>
              <a:buChar char=""/>
              <a:defRPr/>
            </a:pPr>
            <a:r>
              <a:rPr lang="en-US" sz="2400" dirty="0" err="1" smtClean="0"/>
              <a:t>Dx</a:t>
            </a:r>
            <a:r>
              <a:rPr lang="en-US" sz="2400" dirty="0" smtClean="0"/>
              <a:t> by age 4-7 yr, survival 30yr.</a:t>
            </a:r>
          </a:p>
          <a:p>
            <a:pPr marL="274320" indent="-274320" eaLnBrk="1" fontAlgn="auto" hangingPunct="1">
              <a:lnSpc>
                <a:spcPct val="90000"/>
              </a:lnSpc>
              <a:spcAft>
                <a:spcPts val="0"/>
              </a:spcAft>
              <a:buClr>
                <a:schemeClr val="tx1">
                  <a:shade val="95000"/>
                </a:schemeClr>
              </a:buClr>
              <a:buFont typeface="Wingdings 2"/>
              <a:buChar char=""/>
              <a:defRPr/>
            </a:pPr>
            <a:r>
              <a:rPr lang="en-US" sz="2400" dirty="0" smtClean="0"/>
              <a:t>D x by white cell chromosomal fragility , high </a:t>
            </a:r>
            <a:r>
              <a:rPr lang="en-US" sz="2400" dirty="0" err="1" smtClean="0"/>
              <a:t>HbF</a:t>
            </a:r>
            <a:r>
              <a:rPr lang="en-US" sz="2400" dirty="0" smtClean="0"/>
              <a:t>.</a:t>
            </a:r>
          </a:p>
          <a:p>
            <a:pPr marL="274320" indent="-274320" eaLnBrk="1" fontAlgn="auto" hangingPunct="1">
              <a:lnSpc>
                <a:spcPct val="90000"/>
              </a:lnSpc>
              <a:spcAft>
                <a:spcPts val="0"/>
              </a:spcAft>
              <a:buClr>
                <a:schemeClr val="tx1">
                  <a:shade val="95000"/>
                </a:schemeClr>
              </a:buClr>
              <a:buFont typeface="Wingdings 2"/>
              <a:buChar char=""/>
              <a:defRPr/>
            </a:pPr>
            <a:r>
              <a:rPr lang="en-US" sz="2400" dirty="0" smtClean="0"/>
              <a:t>Favorable response to androgens </a:t>
            </a:r>
          </a:p>
          <a:p>
            <a:pPr marL="274320" indent="-274320" eaLnBrk="1" fontAlgn="auto" hangingPunct="1">
              <a:lnSpc>
                <a:spcPct val="90000"/>
              </a:lnSpc>
              <a:spcAft>
                <a:spcPts val="0"/>
              </a:spcAft>
              <a:buClr>
                <a:schemeClr val="tx1">
                  <a:shade val="95000"/>
                </a:schemeClr>
              </a:buClr>
              <a:buFont typeface="Wingdings 2"/>
              <a:buChar char=""/>
              <a:defRPr/>
            </a:pPr>
            <a:r>
              <a:rPr lang="en-US" sz="2400" dirty="0" smtClean="0"/>
              <a:t>High incidence of AML, liver and gut tumors</a:t>
            </a:r>
          </a:p>
          <a:p>
            <a:pPr marL="274320" indent="-274320" eaLnBrk="1" fontAlgn="auto" hangingPunct="1">
              <a:lnSpc>
                <a:spcPct val="90000"/>
              </a:lnSpc>
              <a:spcAft>
                <a:spcPts val="0"/>
              </a:spcAft>
              <a:buClr>
                <a:schemeClr val="tx1">
                  <a:shade val="95000"/>
                </a:schemeClr>
              </a:buClr>
              <a:buFont typeface="Wingdings 2"/>
              <a:buChar char=""/>
              <a:defRPr/>
            </a:pPr>
            <a:endParaRPr lang="en-US" sz="2400" dirty="0" smtClean="0"/>
          </a:p>
          <a:p>
            <a:pPr marL="274320" indent="-274320" eaLnBrk="1" fontAlgn="auto" hangingPunct="1">
              <a:lnSpc>
                <a:spcPct val="90000"/>
              </a:lnSpc>
              <a:spcAft>
                <a:spcPts val="0"/>
              </a:spcAft>
              <a:buClr>
                <a:schemeClr val="tx1">
                  <a:shade val="95000"/>
                </a:schemeClr>
              </a:buClr>
              <a:buFont typeface="Wingdings 2"/>
              <a:buChar char=""/>
              <a:defRPr/>
            </a:pPr>
            <a:endParaRPr lang="en-US" sz="2400" dirty="0" smtClean="0"/>
          </a:p>
          <a:p>
            <a:pPr marL="274320" indent="-274320" eaLnBrk="1" fontAlgn="auto" hangingPunct="1">
              <a:lnSpc>
                <a:spcPct val="90000"/>
              </a:lnSpc>
              <a:spcAft>
                <a:spcPts val="0"/>
              </a:spcAft>
              <a:buClr>
                <a:schemeClr val="tx1">
                  <a:shade val="95000"/>
                </a:schemeClr>
              </a:buClr>
              <a:buFont typeface="Wingdings 2"/>
              <a:buChar char=""/>
              <a:defRPr/>
            </a:pPr>
            <a:endParaRPr lang="en-US" sz="2400" b="1" i="1" dirty="0" smtClean="0"/>
          </a:p>
          <a:p>
            <a:pPr marL="274320" indent="-274320" eaLnBrk="1" fontAlgn="auto" hangingPunct="1">
              <a:lnSpc>
                <a:spcPct val="90000"/>
              </a:lnSpc>
              <a:spcAft>
                <a:spcPts val="0"/>
              </a:spcAft>
              <a:buClr>
                <a:schemeClr val="tx1">
                  <a:shade val="95000"/>
                </a:schemeClr>
              </a:buClr>
              <a:buFontTx/>
              <a:buNone/>
              <a:defRPr/>
            </a:pPr>
            <a:r>
              <a:rPr lang="en-US" sz="2400" b="1" i="1" dirty="0" smtClean="0"/>
              <a:t>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The Constitutional </a:t>
            </a:r>
            <a:r>
              <a:rPr lang="en-US" sz="4000" dirty="0" err="1" smtClean="0"/>
              <a:t>Pancytopenias</a:t>
            </a:r>
            <a:r>
              <a:rPr lang="en-US" sz="4000" dirty="0" smtClean="0"/>
              <a:t> </a:t>
            </a:r>
          </a:p>
        </p:txBody>
      </p:sp>
      <p:sp>
        <p:nvSpPr>
          <p:cNvPr id="33795" name="Rectangle 3"/>
          <p:cNvSpPr>
            <a:spLocks noGrp="1" noChangeArrowheads="1"/>
          </p:cNvSpPr>
          <p:nvPr>
            <p:ph idx="1"/>
          </p:nvPr>
        </p:nvSpPr>
        <p:spPr>
          <a:xfrm>
            <a:off x="685800" y="1828800"/>
            <a:ext cx="7696200" cy="4121150"/>
          </a:xfrm>
        </p:spPr>
        <p:txBody>
          <a:bodyPr>
            <a:normAutofit lnSpcReduction="10000"/>
          </a:bodyPr>
          <a:lstStyle/>
          <a:p>
            <a:pPr marL="0" indent="0" eaLnBrk="1" fontAlgn="auto" hangingPunct="1">
              <a:lnSpc>
                <a:spcPct val="90000"/>
              </a:lnSpc>
              <a:spcAft>
                <a:spcPts val="0"/>
              </a:spcAft>
              <a:buClr>
                <a:schemeClr val="tx1">
                  <a:shade val="95000"/>
                </a:schemeClr>
              </a:buClr>
              <a:buFont typeface="Wingdings 2"/>
              <a:buNone/>
              <a:defRPr/>
            </a:pPr>
            <a:r>
              <a:rPr lang="en-US" b="1" dirty="0" smtClean="0"/>
              <a:t>2. Diamond-</a:t>
            </a:r>
            <a:r>
              <a:rPr lang="en-US" b="1" dirty="0" err="1" smtClean="0"/>
              <a:t>Blackfan</a:t>
            </a:r>
            <a:r>
              <a:rPr lang="en-US" b="1" dirty="0" smtClean="0"/>
              <a:t> Anemia :</a:t>
            </a:r>
            <a:endParaRPr lang="en-US" dirty="0" smtClean="0"/>
          </a:p>
          <a:p>
            <a:pPr marL="274320" indent="-274320" eaLnBrk="1" fontAlgn="auto" hangingPunct="1">
              <a:lnSpc>
                <a:spcPct val="90000"/>
              </a:lnSpc>
              <a:spcAft>
                <a:spcPts val="0"/>
              </a:spcAft>
              <a:buClr>
                <a:schemeClr val="tx1">
                  <a:shade val="95000"/>
                </a:schemeClr>
              </a:buClr>
              <a:buFont typeface="Wingdings 2"/>
              <a:buChar char=""/>
              <a:defRPr/>
            </a:pPr>
            <a:r>
              <a:rPr lang="en-US" dirty="0" smtClean="0"/>
              <a:t>The primary defects are in the erythroid progenitor cells(pure red cell </a:t>
            </a:r>
            <a:r>
              <a:rPr lang="en-US" dirty="0" err="1" smtClean="0"/>
              <a:t>aplasia</a:t>
            </a:r>
            <a:r>
              <a:rPr lang="en-US" dirty="0" smtClean="0"/>
              <a:t>) in an otherwise normally cellular bone marrow</a:t>
            </a:r>
          </a:p>
          <a:p>
            <a:pPr marL="274320" indent="-274320" eaLnBrk="1" fontAlgn="auto" hangingPunct="1">
              <a:lnSpc>
                <a:spcPct val="90000"/>
              </a:lnSpc>
              <a:spcAft>
                <a:spcPts val="0"/>
              </a:spcAft>
              <a:buClr>
                <a:schemeClr val="tx1">
                  <a:shade val="95000"/>
                </a:schemeClr>
              </a:buClr>
              <a:buFont typeface="Wingdings 2"/>
              <a:buChar char=""/>
              <a:defRPr/>
            </a:pPr>
            <a:r>
              <a:rPr lang="en-US" dirty="0" smtClean="0"/>
              <a:t> recognized in the 1st year of life </a:t>
            </a:r>
          </a:p>
          <a:p>
            <a:pPr marL="274320" indent="-274320" eaLnBrk="1" fontAlgn="auto" hangingPunct="1">
              <a:lnSpc>
                <a:spcPct val="90000"/>
              </a:lnSpc>
              <a:spcAft>
                <a:spcPts val="0"/>
              </a:spcAft>
              <a:buClr>
                <a:schemeClr val="tx1">
                  <a:shade val="95000"/>
                </a:schemeClr>
              </a:buClr>
              <a:buFont typeface="Wingdings 2"/>
              <a:buChar char=""/>
              <a:defRPr/>
            </a:pPr>
            <a:r>
              <a:rPr lang="en-US" dirty="0" smtClean="0"/>
              <a:t>hematologic features are macrocytic anemia, with </a:t>
            </a:r>
            <a:r>
              <a:rPr lang="en-US" dirty="0" err="1" smtClean="0"/>
              <a:t>reticulocytopenia</a:t>
            </a:r>
            <a:r>
              <a:rPr lang="en-US" dirty="0" smtClean="0"/>
              <a:t> </a:t>
            </a:r>
          </a:p>
          <a:p>
            <a:pPr marL="274320" indent="-274320" eaLnBrk="1" fontAlgn="auto" hangingPunct="1">
              <a:lnSpc>
                <a:spcPct val="90000"/>
              </a:lnSpc>
              <a:spcAft>
                <a:spcPts val="0"/>
              </a:spcAft>
              <a:buClr>
                <a:schemeClr val="tx1">
                  <a:shade val="95000"/>
                </a:schemeClr>
              </a:buClr>
              <a:buFont typeface="Wingdings 2"/>
              <a:buChar char=""/>
              <a:defRPr/>
            </a:pPr>
            <a:r>
              <a:rPr lang="en-US" dirty="0" smtClean="0"/>
              <a:t>Etiology : majority of cases are </a:t>
            </a:r>
            <a:r>
              <a:rPr lang="en-US" i="1" dirty="0" smtClean="0"/>
              <a:t>sporadic</a:t>
            </a:r>
            <a:r>
              <a:rPr lang="en-US" dirty="0" smtClean="0"/>
              <a:t> , 20% inherited AR or AD and half of the cases are familial.</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Diamond-Blackfan Anemia</a:t>
            </a:r>
          </a:p>
        </p:txBody>
      </p:sp>
      <p:sp>
        <p:nvSpPr>
          <p:cNvPr id="49155" name="Rectangle 3"/>
          <p:cNvSpPr>
            <a:spLocks noGrp="1" noChangeArrowheads="1"/>
          </p:cNvSpPr>
          <p:nvPr>
            <p:ph idx="1"/>
          </p:nvPr>
        </p:nvSpPr>
        <p:spPr>
          <a:xfrm>
            <a:off x="685800" y="1828800"/>
            <a:ext cx="7696200" cy="4479925"/>
          </a:xfrm>
        </p:spPr>
        <p:txBody>
          <a:bodyPr/>
          <a:lstStyle/>
          <a:p>
            <a:pPr eaLnBrk="1" hangingPunct="1">
              <a:lnSpc>
                <a:spcPct val="90000"/>
              </a:lnSpc>
            </a:pPr>
            <a:r>
              <a:rPr lang="en-US" altLang="en-US" b="1" smtClean="0">
                <a:cs typeface="Times New Roman" pitchFamily="18" charset="0"/>
              </a:rPr>
              <a:t>Clinical Manifestations</a:t>
            </a:r>
            <a:r>
              <a:rPr lang="en-US" altLang="en-US" smtClean="0">
                <a:cs typeface="Times New Roman" pitchFamily="18" charset="0"/>
              </a:rPr>
              <a:t>, babies are  pale in the first days after birth; rarely, hydrops fetalis occurs </a:t>
            </a:r>
          </a:p>
          <a:p>
            <a:pPr eaLnBrk="1" hangingPunct="1">
              <a:lnSpc>
                <a:spcPct val="90000"/>
              </a:lnSpc>
            </a:pPr>
            <a:r>
              <a:rPr lang="en-US" altLang="en-US" smtClean="0">
                <a:cs typeface="Times New Roman" pitchFamily="18" charset="0"/>
              </a:rPr>
              <a:t>Profound anemia usually becomes evident by 2</a:t>
            </a:r>
            <a:r>
              <a:rPr lang="en-US" altLang="en-US" smtClean="0">
                <a:latin typeface="Arial" charset="0"/>
                <a:cs typeface="Times New Roman" pitchFamily="18" charset="0"/>
              </a:rPr>
              <a:t>–</a:t>
            </a:r>
            <a:r>
              <a:rPr lang="en-US" altLang="en-US" smtClean="0">
                <a:cs typeface="Times New Roman" pitchFamily="18" charset="0"/>
              </a:rPr>
              <a:t>6 mo of age </a:t>
            </a:r>
          </a:p>
          <a:p>
            <a:pPr eaLnBrk="1" hangingPunct="1">
              <a:lnSpc>
                <a:spcPct val="90000"/>
              </a:lnSpc>
            </a:pPr>
            <a:r>
              <a:rPr lang="en-US" altLang="en-US" smtClean="0">
                <a:cs typeface="Times New Roman" pitchFamily="18" charset="0"/>
              </a:rPr>
              <a:t> congenital anomalies, including short stature, craniofacial deformities,  triphalangeal thumbs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50179" name="Content Placeholder 2"/>
          <p:cNvSpPr>
            <a:spLocks noGrp="1"/>
          </p:cNvSpPr>
          <p:nvPr>
            <p:ph idx="1"/>
          </p:nvPr>
        </p:nvSpPr>
        <p:spPr/>
        <p:txBody>
          <a:bodyPr/>
          <a:lstStyle/>
          <a:p>
            <a:pPr eaLnBrk="1" hangingPunct="1"/>
            <a:endParaRPr lang="en-US" altLang="en-US" smtClean="0">
              <a:cs typeface="Times New Roman" pitchFamily="18" charset="0"/>
            </a:endParaRPr>
          </a:p>
        </p:txBody>
      </p:sp>
      <p:pic>
        <p:nvPicPr>
          <p:cNvPr id="501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536825"/>
            <a:ext cx="42481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altLang="en-US" smtClean="0">
                <a:solidFill>
                  <a:srgbClr val="7B9899"/>
                </a:solidFill>
                <a:cs typeface="Arial" charset="0"/>
              </a:rPr>
              <a:t>Diamond-Blackfan Anemia</a:t>
            </a:r>
          </a:p>
        </p:txBody>
      </p:sp>
      <p:sp>
        <p:nvSpPr>
          <p:cNvPr id="35843" name="Rectangle 3"/>
          <p:cNvSpPr>
            <a:spLocks noGrp="1" noChangeArrowheads="1"/>
          </p:cNvSpPr>
          <p:nvPr>
            <p:ph idx="1"/>
          </p:nvPr>
        </p:nvSpPr>
        <p:spPr>
          <a:xfrm>
            <a:off x="684213" y="1628775"/>
            <a:ext cx="7696200" cy="5029200"/>
          </a:xfrm>
        </p:spPr>
        <p:txBody>
          <a:bodyPr>
            <a:normAutofit fontScale="92500" lnSpcReduction="20000"/>
          </a:bodyPr>
          <a:lstStyle/>
          <a:p>
            <a:pPr marL="274320" indent="-274320" eaLnBrk="1" fontAlgn="auto" hangingPunct="1">
              <a:spcAft>
                <a:spcPts val="0"/>
              </a:spcAft>
              <a:buClr>
                <a:schemeClr val="tx1">
                  <a:shade val="95000"/>
                </a:schemeClr>
              </a:buClr>
              <a:buFont typeface="Wingdings 2"/>
              <a:buChar char=""/>
              <a:defRPr/>
            </a:pPr>
            <a:r>
              <a:rPr lang="en-US" dirty="0" smtClean="0"/>
              <a:t> RBCs are  </a:t>
            </a:r>
            <a:r>
              <a:rPr lang="en-US" b="1" i="1" dirty="0" smtClean="0"/>
              <a:t>macrocytic</a:t>
            </a:r>
            <a:r>
              <a:rPr lang="en-US" dirty="0" smtClean="0"/>
              <a:t>  but there is no </a:t>
            </a:r>
            <a:r>
              <a:rPr lang="en-US" dirty="0" err="1" smtClean="0"/>
              <a:t>hypersegmentation</a:t>
            </a:r>
            <a:r>
              <a:rPr lang="en-US" dirty="0" smtClean="0"/>
              <a:t> of neutrophils or other peripheral blood characteristics of megaloblastic anemia .</a:t>
            </a:r>
          </a:p>
          <a:p>
            <a:pPr marL="274320" indent="-274320" eaLnBrk="1" fontAlgn="auto" hangingPunct="1">
              <a:spcAft>
                <a:spcPts val="0"/>
              </a:spcAft>
              <a:buClr>
                <a:schemeClr val="tx1">
                  <a:shade val="95000"/>
                </a:schemeClr>
              </a:buClr>
              <a:buFont typeface="Wingdings 2"/>
              <a:buChar char=""/>
              <a:defRPr/>
            </a:pPr>
            <a:r>
              <a:rPr lang="en-US" dirty="0" smtClean="0"/>
              <a:t>Elevated level of  I </a:t>
            </a:r>
            <a:r>
              <a:rPr lang="en-US" dirty="0" err="1" smtClean="0"/>
              <a:t>ag</a:t>
            </a:r>
            <a:r>
              <a:rPr lang="en-US" dirty="0" smtClean="0"/>
              <a:t>(membrane antigen ) and adenosine </a:t>
            </a:r>
            <a:r>
              <a:rPr lang="en-US" dirty="0" err="1" smtClean="0"/>
              <a:t>deaminase</a:t>
            </a:r>
            <a:r>
              <a:rPr lang="en-US" dirty="0" smtClean="0"/>
              <a:t> activity is high </a:t>
            </a:r>
          </a:p>
          <a:p>
            <a:pPr marL="274320" indent="-274320" eaLnBrk="1" fontAlgn="auto" hangingPunct="1">
              <a:spcAft>
                <a:spcPts val="0"/>
              </a:spcAft>
              <a:buClr>
                <a:schemeClr val="tx1">
                  <a:shade val="95000"/>
                </a:schemeClr>
              </a:buClr>
              <a:buFont typeface="Wingdings 2"/>
              <a:buChar char=""/>
              <a:defRPr/>
            </a:pPr>
            <a:r>
              <a:rPr lang="en-US" dirty="0" smtClean="0"/>
              <a:t>Folic acid and vitamin B12 levels are normal </a:t>
            </a:r>
          </a:p>
          <a:p>
            <a:pPr marL="274320" indent="-274320" eaLnBrk="1" fontAlgn="auto" hangingPunct="1">
              <a:spcAft>
                <a:spcPts val="0"/>
              </a:spcAft>
              <a:buClr>
                <a:schemeClr val="tx1">
                  <a:shade val="95000"/>
                </a:schemeClr>
              </a:buClr>
              <a:buFont typeface="Wingdings 2"/>
              <a:buChar char=""/>
              <a:defRPr/>
            </a:pPr>
            <a:r>
              <a:rPr lang="en-US" dirty="0" smtClean="0"/>
              <a:t>Treatment :</a:t>
            </a:r>
          </a:p>
          <a:p>
            <a:pPr marL="0" indent="0" eaLnBrk="1" fontAlgn="auto" hangingPunct="1">
              <a:spcAft>
                <a:spcPts val="0"/>
              </a:spcAft>
              <a:buClr>
                <a:schemeClr val="tx1">
                  <a:shade val="95000"/>
                </a:schemeClr>
              </a:buClr>
              <a:buFont typeface="Wingdings 2"/>
              <a:buNone/>
              <a:defRPr/>
            </a:pPr>
            <a:r>
              <a:rPr lang="en-US" dirty="0"/>
              <a:t> </a:t>
            </a:r>
            <a:r>
              <a:rPr lang="en-US" dirty="0" smtClean="0"/>
              <a:t> Corticosteroid therapy ¾ of patients respond initially, </a:t>
            </a:r>
          </a:p>
          <a:p>
            <a:pPr marL="0" indent="0" eaLnBrk="1" fontAlgn="auto" hangingPunct="1">
              <a:spcAft>
                <a:spcPts val="0"/>
              </a:spcAft>
              <a:buClr>
                <a:schemeClr val="tx1">
                  <a:shade val="95000"/>
                </a:schemeClr>
              </a:buClr>
              <a:buFont typeface="Wingdings 2"/>
              <a:buNone/>
              <a:defRPr/>
            </a:pPr>
            <a:r>
              <a:rPr lang="en-US" dirty="0" smtClean="0"/>
              <a:t>if no response  they need recurrent </a:t>
            </a:r>
            <a:r>
              <a:rPr lang="en-US" dirty="0" err="1" smtClean="0"/>
              <a:t>transfuion</a:t>
            </a:r>
            <a:r>
              <a:rPr lang="en-US" dirty="0" smtClean="0">
                <a:latin typeface="Arial" charset="0"/>
              </a:rPr>
              <a:t>…</a:t>
            </a:r>
            <a:r>
              <a:rPr lang="en-US" dirty="0" smtClean="0"/>
              <a:t> BMT is the curative  treatment</a:t>
            </a:r>
          </a:p>
          <a:p>
            <a:pPr marL="274320" indent="-274320" eaLnBrk="1" fontAlgn="auto" hangingPunct="1">
              <a:spcAft>
                <a:spcPts val="0"/>
              </a:spcAft>
              <a:buClr>
                <a:schemeClr val="tx1">
                  <a:shade val="95000"/>
                </a:schemeClr>
              </a:buClr>
              <a:buFont typeface="Wingdings 2"/>
              <a:buChar char=""/>
              <a:defRPr/>
            </a:pPr>
            <a:r>
              <a:rPr lang="en-US" dirty="0" smtClean="0"/>
              <a:t>High risk of AML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p:txBody>
          <a:bodyPr/>
          <a:lstStyle/>
          <a:p>
            <a:pPr marL="0" indent="0" algn="ctr" eaLnBrk="1" hangingPunct="1">
              <a:buFont typeface="Wingdings 2" pitchFamily="18" charset="2"/>
              <a:buNone/>
            </a:pPr>
            <a:r>
              <a:rPr lang="en-CA" altLang="en-US" sz="4800" b="1" smtClean="0">
                <a:cs typeface="Times New Roman" pitchFamily="18" charset="0"/>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p>
        </p:txBody>
      </p:sp>
      <p:pic>
        <p:nvPicPr>
          <p:cNvPr id="8195" name="Picture 2" descr="C:\Users\salma\Desktop\imagesspher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27763" y="981075"/>
            <a:ext cx="2601912" cy="5472113"/>
          </a:xfrm>
          <a:noFill/>
        </p:spPr>
      </p:pic>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6227763"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p>
        </p:txBody>
      </p:sp>
      <p:pic>
        <p:nvPicPr>
          <p:cNvPr id="9219" name="Picture 2" descr="C:\Users\salma\Desktop\DIC_With_Microangiopathic_Hemolytic_Anemia_30192098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836613"/>
            <a:ext cx="7991475" cy="583247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p>
        </p:txBody>
      </p:sp>
      <p:sp>
        <p:nvSpPr>
          <p:cNvPr id="10243" name="Content Placeholder 2"/>
          <p:cNvSpPr>
            <a:spLocks noGrp="1"/>
          </p:cNvSpPr>
          <p:nvPr>
            <p:ph idx="1"/>
          </p:nvPr>
        </p:nvSpPr>
        <p:spPr/>
        <p:txBody>
          <a:bodyPr/>
          <a:lstStyle/>
          <a:p>
            <a:pPr eaLnBrk="1" hangingPunct="1"/>
            <a:endParaRPr lang="en-CA" altLang="en-US" smtClean="0">
              <a:cs typeface="Times New Roman" pitchFamily="18" charset="0"/>
            </a:endParaRPr>
          </a:p>
        </p:txBody>
      </p:sp>
      <p:pic>
        <p:nvPicPr>
          <p:cNvPr id="10244" name="Picture 2" descr="C:\Users\salma\Desktop\HEM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7848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4" name="Content Placeholder 3"/>
          <p:cNvSpPr>
            <a:spLocks noGrp="1"/>
          </p:cNvSpPr>
          <p:nvPr>
            <p:ph idx="1"/>
          </p:nvPr>
        </p:nvSpPr>
        <p:spPr>
          <a:xfrm>
            <a:off x="0" y="4581525"/>
            <a:ext cx="2987675" cy="1943100"/>
          </a:xfrm>
        </p:spPr>
        <p:txBody>
          <a:bodyPr/>
          <a:lstStyle/>
          <a:p>
            <a:pPr eaLnBrk="1" hangingPunct="1"/>
            <a:r>
              <a:rPr lang="en-US" altLang="en-US" smtClean="0">
                <a:cs typeface="Times New Roman" pitchFamily="18" charset="0"/>
              </a:rPr>
              <a:t>Hypochromic microcytic film</a:t>
            </a:r>
          </a:p>
        </p:txBody>
      </p:sp>
      <p:sp>
        <p:nvSpPr>
          <p:cNvPr id="11268" name="AutoShape 5" descr="Image result for HYPOCHROMIC MICROCYTIC BONE MARROW VS NORMAL"/>
          <p:cNvSpPr>
            <a:spLocks noChangeAspect="1" noChangeArrowheads="1"/>
          </p:cNvSpPr>
          <p:nvPr/>
        </p:nvSpPr>
        <p:spPr bwMode="auto">
          <a:xfrm>
            <a:off x="89138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n-US"/>
          </a:p>
        </p:txBody>
      </p:sp>
      <p:sp>
        <p:nvSpPr>
          <p:cNvPr id="11269" name="AutoShape 7" descr="Image result for HYPOCHROMIC MICROCYTIC BONE MARROW VS NORMAL"/>
          <p:cNvSpPr>
            <a:spLocks noChangeAspect="1" noChangeArrowheads="1"/>
          </p:cNvSpPr>
          <p:nvPr/>
        </p:nvSpPr>
        <p:spPr bwMode="auto">
          <a:xfrm>
            <a:off x="89138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endParaRPr lang="en-US" altLang="en-US"/>
          </a:p>
        </p:txBody>
      </p:sp>
      <p:pic>
        <p:nvPicPr>
          <p:cNvPr id="11270" name="Picture 9" descr="Image result for HYPOCHROMIC MICROCYTIC BONE MARROW VS N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765175"/>
            <a:ext cx="6276975"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altLang="en-US" i="1" smtClean="0">
                <a:solidFill>
                  <a:srgbClr val="7B9899"/>
                </a:solidFill>
                <a:cs typeface="Arial" charset="0"/>
              </a:rPr>
              <a:t>MEGALOBLASTIC ANEMIA</a:t>
            </a:r>
          </a:p>
        </p:txBody>
      </p:sp>
      <p:sp>
        <p:nvSpPr>
          <p:cNvPr id="12291" name="Rectangle 3"/>
          <p:cNvSpPr>
            <a:spLocks noGrp="1" noChangeArrowheads="1"/>
          </p:cNvSpPr>
          <p:nvPr>
            <p:ph idx="1"/>
          </p:nvPr>
        </p:nvSpPr>
        <p:spPr>
          <a:xfrm>
            <a:off x="685800" y="1828800"/>
            <a:ext cx="7696200" cy="4337050"/>
          </a:xfrm>
        </p:spPr>
        <p:txBody>
          <a:bodyPr/>
          <a:lstStyle/>
          <a:p>
            <a:pPr eaLnBrk="1" hangingPunct="1">
              <a:lnSpc>
                <a:spcPct val="80000"/>
              </a:lnSpc>
            </a:pPr>
            <a:r>
              <a:rPr lang="en-US" altLang="en-US" smtClean="0">
                <a:cs typeface="Times New Roman" pitchFamily="18" charset="0"/>
              </a:rPr>
              <a:t>The RBC at  all stages of development are larger than normal (MACROCYTOSIS) in blood film</a:t>
            </a:r>
          </a:p>
          <a:p>
            <a:pPr eaLnBrk="1" hangingPunct="1">
              <a:lnSpc>
                <a:spcPct val="80000"/>
              </a:lnSpc>
            </a:pPr>
            <a:r>
              <a:rPr lang="en-US" altLang="en-US" smtClean="0">
                <a:cs typeface="Times New Roman" pitchFamily="18" charset="0"/>
              </a:rPr>
              <a:t>They have an open , fine dispersed nuclear chromatin </a:t>
            </a:r>
          </a:p>
          <a:p>
            <a:pPr eaLnBrk="1" hangingPunct="1">
              <a:lnSpc>
                <a:spcPct val="80000"/>
              </a:lnSpc>
            </a:pPr>
            <a:r>
              <a:rPr lang="en-US" altLang="en-US" smtClean="0">
                <a:cs typeface="Times New Roman" pitchFamily="18" charset="0"/>
              </a:rPr>
              <a:t>Delay in the nuclear maturation and  progression</a:t>
            </a:r>
          </a:p>
          <a:p>
            <a:pPr eaLnBrk="1" hangingPunct="1">
              <a:lnSpc>
                <a:spcPct val="80000"/>
              </a:lnSpc>
            </a:pPr>
            <a:r>
              <a:rPr lang="en-US" altLang="en-US" smtClean="0">
                <a:cs typeface="Times New Roman" pitchFamily="18" charset="0"/>
              </a:rPr>
              <a:t>Giant metamyelocytes and bands are present in the marrow</a:t>
            </a:r>
          </a:p>
          <a:p>
            <a:pPr eaLnBrk="1" hangingPunct="1">
              <a:lnSpc>
                <a:spcPct val="80000"/>
              </a:lnSpc>
            </a:pPr>
            <a:r>
              <a:rPr lang="en-US" altLang="en-US" smtClean="0">
                <a:cs typeface="Times New Roman" pitchFamily="18" charset="0"/>
              </a:rPr>
              <a:t>Hypersegmented neutrophils(&gt;4-5 Lobes) </a:t>
            </a:r>
          </a:p>
          <a:p>
            <a:pPr eaLnBrk="1" hangingPunct="1">
              <a:lnSpc>
                <a:spcPct val="80000"/>
              </a:lnSpc>
            </a:pPr>
            <a:endParaRPr lang="en-US" altLang="en-US" smtClean="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3818</TotalTime>
  <Words>1499</Words>
  <Application>Microsoft Office PowerPoint</Application>
  <PresentationFormat>On-screen Show (4:3)</PresentationFormat>
  <Paragraphs>164</Paragraphs>
  <Slides>46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Comic Sans MS</vt:lpstr>
      <vt:lpstr>Arial</vt:lpstr>
      <vt:lpstr>Lucida Sans</vt:lpstr>
      <vt:lpstr>Tahoma</vt:lpstr>
      <vt:lpstr>Book Antiqua</vt:lpstr>
      <vt:lpstr>Times New Roman</vt:lpstr>
      <vt:lpstr>Wingdings 2</vt:lpstr>
      <vt:lpstr>Wingdings</vt:lpstr>
      <vt:lpstr>Wingdings 3</vt:lpstr>
      <vt:lpstr>Calibri</vt:lpstr>
      <vt:lpstr>Apex</vt:lpstr>
      <vt:lpstr>ANEMIA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MEGALOBLASTIC ANEMIA</vt:lpstr>
      <vt:lpstr>MEGALOBLASTIC ANEMIA</vt:lpstr>
      <vt:lpstr>Vitamin B12  (Cobalamin)  Deficiency</vt:lpstr>
      <vt:lpstr>PowerPoint Presentation</vt:lpstr>
      <vt:lpstr> Vitamin  B12   Deficiency</vt:lpstr>
      <vt:lpstr>Vitamin B12  Deficiency Etiology </vt:lpstr>
      <vt:lpstr>Etiology  Dietary deficiency </vt:lpstr>
      <vt:lpstr>LACK OF INTRINSIC FACTOR</vt:lpstr>
      <vt:lpstr>LACK OF INTRINSIC FACTOR</vt:lpstr>
      <vt:lpstr>IMPAIRED VITAMIN B12 ABSORPTION </vt:lpstr>
      <vt:lpstr>ABSENCE OF VIT B12 TRANSPORT     PROTEIN </vt:lpstr>
      <vt:lpstr>PowerPoint Presentation</vt:lpstr>
      <vt:lpstr>Clinical Manifestations </vt:lpstr>
      <vt:lpstr>Laboratory Finding</vt:lpstr>
      <vt:lpstr>Diagnosis </vt:lpstr>
      <vt:lpstr>Treatment </vt:lpstr>
      <vt:lpstr>Folic Acid Deficiency </vt:lpstr>
      <vt:lpstr>Folic Acid Deficiency </vt:lpstr>
      <vt:lpstr>Clinical Manifestations </vt:lpstr>
      <vt:lpstr>Etiology</vt:lpstr>
      <vt:lpstr>INADEQUATE FOLATE INTAKE </vt:lpstr>
      <vt:lpstr> DECREASED FOLATE ABSORPTION </vt:lpstr>
      <vt:lpstr>PowerPoint Presentation</vt:lpstr>
      <vt:lpstr>PowerPoint Presentation</vt:lpstr>
      <vt:lpstr>Laboratory Findings </vt:lpstr>
      <vt:lpstr>Laboratory Findings </vt:lpstr>
      <vt:lpstr>Treatment </vt:lpstr>
      <vt:lpstr>The Pancytopenias </vt:lpstr>
      <vt:lpstr>The Pancytopenias </vt:lpstr>
      <vt:lpstr>The Acquired Pancytopenias </vt:lpstr>
      <vt:lpstr>Etiology of Acquired Aplastic Anemia </vt:lpstr>
      <vt:lpstr>Etiology of Acquired Aplastic Anemia</vt:lpstr>
      <vt:lpstr>The Constitutional Pancytopenias </vt:lpstr>
      <vt:lpstr>The Constitutional Pancytopenias </vt:lpstr>
      <vt:lpstr>Diamond-Blackfan Anemia</vt:lpstr>
      <vt:lpstr>PowerPoint Presentation</vt:lpstr>
      <vt:lpstr>Diamond-Blackfan Anemia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ANEMIA II</dc:title>
  <dc:creator>MH</dc:creator>
  <cp:lastModifiedBy>Abeer Alsarairah</cp:lastModifiedBy>
  <cp:revision>27</cp:revision>
  <dcterms:created xsi:type="dcterms:W3CDTF">2007-11-16T12:26:40Z</dcterms:created>
  <dcterms:modified xsi:type="dcterms:W3CDTF">2021-02-12T09:36:53Z</dcterms:modified>
</cp:coreProperties>
</file>