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FC24"/>
    <a:srgbClr val="0000FF"/>
    <a:srgbClr val="28F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9A17F-F504-4FFF-994A-FB800BB66044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0D76B-4DE9-43CC-B588-0C64F13B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0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3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1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01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1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6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7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0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6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2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1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Wednesday 3 May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40BD1-053C-4B31-80E9-FF2D6EE80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029363" y="5365605"/>
            <a:ext cx="5421746" cy="365125"/>
          </a:xfrm>
        </p:spPr>
        <p:txBody>
          <a:bodyPr/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Wednesday 3 May 2023</a:t>
            </a:r>
            <a:endParaRPr lang="en-US" sz="40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7355" y="493155"/>
            <a:ext cx="9394536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sz="4000" b="1" i="1" dirty="0">
                <a:solidFill>
                  <a:srgbClr val="0000FF"/>
                </a:solidFill>
                <a:latin typeface="Candara" pitchFamily="34" charset="0"/>
              </a:rPr>
              <a:t>THE </a:t>
            </a:r>
            <a:r>
              <a:rPr lang="en-US" sz="4000" b="1" i="1" dirty="0" smtClean="0">
                <a:solidFill>
                  <a:srgbClr val="0000FF"/>
                </a:solidFill>
                <a:latin typeface="Candara" pitchFamily="34" charset="0"/>
              </a:rPr>
              <a:t>KIDNEYS &amp; URETERS</a:t>
            </a:r>
            <a:endParaRPr lang="en-US" sz="4000" b="1" i="1" dirty="0">
              <a:solidFill>
                <a:srgbClr val="0000FF"/>
              </a:solidFill>
              <a:latin typeface="Candara" pitchFamily="34" charset="0"/>
            </a:endParaRPr>
          </a:p>
          <a:p>
            <a:pPr algn="ctr" rtl="0"/>
            <a:endParaRPr lang="en-US" sz="40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40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40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4000" b="1" i="1" dirty="0">
                <a:solidFill>
                  <a:srgbClr val="0000FF"/>
                </a:solidFill>
                <a:latin typeface="Candara" pitchFamily="34" charset="0"/>
              </a:rPr>
              <a:t>College of Medicine / University of  </a:t>
            </a:r>
            <a:r>
              <a:rPr lang="en-US" sz="4000" b="1" i="1" dirty="0" smtClean="0">
                <a:solidFill>
                  <a:srgbClr val="0000FF"/>
                </a:solidFill>
                <a:latin typeface="Candara" pitchFamily="34" charset="0"/>
              </a:rPr>
              <a:t>Mutah </a:t>
            </a:r>
            <a:endParaRPr lang="en-US" sz="4000" b="1" i="1" dirty="0">
              <a:solidFill>
                <a:srgbClr val="0000FF"/>
              </a:solidFill>
              <a:latin typeface="Candara" pitchFamily="34" charset="0"/>
            </a:endParaRPr>
          </a:p>
          <a:p>
            <a:pPr algn="ctr"/>
            <a:r>
              <a:rPr lang="en-US" sz="4000" b="1" i="1" dirty="0" smtClean="0">
                <a:solidFill>
                  <a:srgbClr val="00FF00"/>
                </a:solidFill>
                <a:latin typeface="Candara" pitchFamily="34" charset="0"/>
              </a:rPr>
              <a:t>2022-2023</a:t>
            </a:r>
            <a:endParaRPr lang="ar-IQ" sz="4000" b="1" i="1" dirty="0">
              <a:solidFill>
                <a:srgbClr val="00FF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27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616527" y="617378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10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76200"/>
            <a:ext cx="17526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76200" y="61978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Important Relations, Right </a:t>
            </a:r>
            <a:r>
              <a:rPr lang="en-US" sz="2800" b="1" i="1" dirty="0" smtClean="0">
                <a:solidFill>
                  <a:srgbClr val="0033CC"/>
                </a:solidFill>
                <a:latin typeface="Candara" pitchFamily="34" charset="0"/>
              </a:rPr>
              <a:t>Kidney:</a:t>
            </a:r>
            <a:endParaRPr lang="en-US" sz="28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4062" r="22070" b="26875"/>
          <a:stretch>
            <a:fillRect/>
          </a:stretch>
        </p:blipFill>
        <p:spPr bwMode="auto">
          <a:xfrm>
            <a:off x="5036127" y="1696476"/>
            <a:ext cx="6657005" cy="4659874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مستطيل 5"/>
          <p:cNvSpPr/>
          <p:nvPr/>
        </p:nvSpPr>
        <p:spPr>
          <a:xfrm>
            <a:off x="76199" y="1059359"/>
            <a:ext cx="11847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Anteriorly:</a:t>
            </a:r>
            <a:r>
              <a:rPr lang="en-US" sz="2800" b="1" i="1" dirty="0">
                <a:latin typeface="Candara" pitchFamily="34" charset="0"/>
              </a:rPr>
              <a:t> The suprarenal gland, the liver, the second part of the duodenum, and the right colic flexure</a:t>
            </a:r>
          </a:p>
        </p:txBody>
      </p:sp>
    </p:spTree>
    <p:extLst>
      <p:ext uri="{BB962C8B-B14F-4D97-AF65-F5344CB8AC3E}">
        <p14:creationId xmlns:p14="http://schemas.microsoft.com/office/powerpoint/2010/main" val="341147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11</a:t>
            </a:fld>
            <a:endParaRPr lang="en-US" b="1">
              <a:solidFill>
                <a:srgbClr val="C0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7734" t="7812" r="25391" b="22812"/>
          <a:stretch>
            <a:fillRect/>
          </a:stretch>
        </p:blipFill>
        <p:spPr bwMode="auto">
          <a:xfrm>
            <a:off x="6077526" y="591812"/>
            <a:ext cx="5934365" cy="548928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مستطيل 2"/>
          <p:cNvSpPr/>
          <p:nvPr/>
        </p:nvSpPr>
        <p:spPr>
          <a:xfrm>
            <a:off x="0" y="920409"/>
            <a:ext cx="58489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Posteriorly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latin typeface="Candara" pitchFamily="34" charset="0"/>
              </a:rPr>
              <a:t> The diaphragm;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latin typeface="Candara" pitchFamily="34" charset="0"/>
              </a:rPr>
              <a:t>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The costodiaphragmatic recess of the pleura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latin typeface="Candara" pitchFamily="34" charset="0"/>
              </a:rPr>
              <a:t> The 12th rib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latin typeface="Candara" pitchFamily="34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Candara" pitchFamily="34" charset="0"/>
              </a:rPr>
              <a:t>The psoas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C00000"/>
                </a:solidFill>
                <a:latin typeface="Candara" pitchFamily="34" charset="0"/>
              </a:rPr>
              <a:t> Quadratus lumborum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C00000"/>
                </a:solidFill>
                <a:latin typeface="Candara" pitchFamily="34" charset="0"/>
              </a:rPr>
              <a:t>Transversus abdominis muscles</a:t>
            </a:r>
            <a:r>
              <a:rPr lang="en-US" sz="2800" b="1" i="1" dirty="0">
                <a:latin typeface="Candara" pitchFamily="34" charset="0"/>
              </a:rPr>
              <a:t>. 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7030A0"/>
                </a:solidFill>
                <a:latin typeface="Candara" pitchFamily="34" charset="0"/>
              </a:rPr>
              <a:t>The subcostal (T12), iliohypogastric, and ilioinguinal nerves (L1) </a:t>
            </a:r>
            <a:r>
              <a:rPr lang="en-US" sz="2800" b="1" i="1" dirty="0">
                <a:latin typeface="Candara" pitchFamily="34" charset="0"/>
              </a:rPr>
              <a:t>run downward and laterally </a:t>
            </a:r>
            <a:endParaRPr lang="ar-IQ" sz="2800" b="1" i="1" dirty="0">
              <a:latin typeface="Candara" pitchFamily="34" charset="0"/>
            </a:endParaRPr>
          </a:p>
        </p:txBody>
      </p:sp>
      <p:sp>
        <p:nvSpPr>
          <p:cNvPr id="7" name="مستطيل 3"/>
          <p:cNvSpPr/>
          <p:nvPr/>
        </p:nvSpPr>
        <p:spPr>
          <a:xfrm>
            <a:off x="87745" y="124691"/>
            <a:ext cx="184311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</p:spTree>
    <p:extLst>
      <p:ext uri="{BB962C8B-B14F-4D97-AF65-F5344CB8AC3E}">
        <p14:creationId xmlns:p14="http://schemas.microsoft.com/office/powerpoint/2010/main" val="397055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533400" y="6115549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12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76200"/>
            <a:ext cx="1776442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52400" y="6096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Important Relations, Left Kidney</a:t>
            </a:r>
          </a:p>
        </p:txBody>
      </p:sp>
      <p:sp>
        <p:nvSpPr>
          <p:cNvPr id="7" name="مستطيل 3"/>
          <p:cNvSpPr/>
          <p:nvPr/>
        </p:nvSpPr>
        <p:spPr>
          <a:xfrm>
            <a:off x="152399" y="1066800"/>
            <a:ext cx="11910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Anteriorly:</a:t>
            </a:r>
            <a:r>
              <a:rPr lang="en-US" sz="2800" i="1" dirty="0">
                <a:latin typeface="Candara" pitchFamily="34" charset="0"/>
              </a:rPr>
              <a:t> The </a:t>
            </a:r>
            <a:r>
              <a:rPr lang="en-US" sz="2800" b="1" i="1" dirty="0">
                <a:latin typeface="Candara" pitchFamily="34" charset="0"/>
              </a:rPr>
              <a:t>suprarenal gland</a:t>
            </a:r>
            <a:r>
              <a:rPr lang="en-US" sz="2800" i="1" dirty="0">
                <a:latin typeface="Candara" pitchFamily="34" charset="0"/>
              </a:rPr>
              <a:t>, the </a:t>
            </a:r>
            <a:r>
              <a:rPr lang="en-US" sz="2800" b="1" i="1" dirty="0">
                <a:latin typeface="Candara" pitchFamily="34" charset="0"/>
              </a:rPr>
              <a:t>spleen</a:t>
            </a:r>
            <a:r>
              <a:rPr lang="en-US" sz="2800" i="1" dirty="0">
                <a:latin typeface="Candara" pitchFamily="34" charset="0"/>
              </a:rPr>
              <a:t>, the </a:t>
            </a:r>
            <a:r>
              <a:rPr lang="en-US" sz="2800" b="1" i="1" dirty="0">
                <a:latin typeface="Candara" pitchFamily="34" charset="0"/>
              </a:rPr>
              <a:t>stomach</a:t>
            </a:r>
            <a:r>
              <a:rPr lang="en-US" sz="2800" i="1" dirty="0">
                <a:latin typeface="Candara" pitchFamily="34" charset="0"/>
              </a:rPr>
              <a:t>, the </a:t>
            </a:r>
            <a:r>
              <a:rPr lang="en-US" sz="2800" b="1" i="1" dirty="0">
                <a:latin typeface="Candara" pitchFamily="34" charset="0"/>
              </a:rPr>
              <a:t>pancreas,</a:t>
            </a:r>
            <a:r>
              <a:rPr lang="en-US" sz="2800" i="1" dirty="0">
                <a:latin typeface="Candara" pitchFamily="34" charset="0"/>
              </a:rPr>
              <a:t> the </a:t>
            </a:r>
            <a:r>
              <a:rPr lang="en-US" sz="2800" b="1" i="1" dirty="0">
                <a:latin typeface="Candara" pitchFamily="34" charset="0"/>
              </a:rPr>
              <a:t>left colic flexure</a:t>
            </a:r>
            <a:r>
              <a:rPr lang="en-US" sz="2800" i="1" dirty="0">
                <a:latin typeface="Candara" pitchFamily="34" charset="0"/>
              </a:rPr>
              <a:t>, and </a:t>
            </a:r>
            <a:r>
              <a:rPr lang="en-US" sz="2800" b="1" i="1" dirty="0">
                <a:latin typeface="Candara" pitchFamily="34" charset="0"/>
              </a:rPr>
              <a:t>coils of jejunum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4062" r="22070" b="26875"/>
          <a:stretch>
            <a:fillRect/>
          </a:stretch>
        </p:blipFill>
        <p:spPr bwMode="auto">
          <a:xfrm>
            <a:off x="3581400" y="2054114"/>
            <a:ext cx="6680199" cy="467610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8032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13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399" y="735955"/>
            <a:ext cx="59251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Posteriorly: 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latin typeface="Candara" pitchFamily="34" charset="0"/>
              </a:rPr>
              <a:t>The</a:t>
            </a:r>
            <a:r>
              <a:rPr lang="en-US" sz="2800" i="1" dirty="0">
                <a:latin typeface="Candara" pitchFamily="34" charset="0"/>
              </a:rPr>
              <a:t> </a:t>
            </a:r>
            <a:r>
              <a:rPr lang="en-US" sz="2800" b="1" i="1" dirty="0">
                <a:latin typeface="Candara" pitchFamily="34" charset="0"/>
              </a:rPr>
              <a:t>diaphragm</a:t>
            </a:r>
            <a:endParaRPr lang="en-US" sz="2800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The costodiaphragmatic recess of the pleura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latin typeface="Candara" pitchFamily="34" charset="0"/>
              </a:rPr>
              <a:t>The</a:t>
            </a:r>
            <a:r>
              <a:rPr lang="en-US" sz="2800" i="1" dirty="0">
                <a:latin typeface="Candara" pitchFamily="34" charset="0"/>
              </a:rPr>
              <a:t> </a:t>
            </a:r>
            <a:r>
              <a:rPr lang="en-US" sz="2800" b="1" i="1" dirty="0">
                <a:latin typeface="Candara" pitchFamily="34" charset="0"/>
              </a:rPr>
              <a:t>11th</a:t>
            </a:r>
            <a:r>
              <a:rPr lang="en-US" sz="2800" i="1" dirty="0">
                <a:latin typeface="Candara" pitchFamily="34" charset="0"/>
              </a:rPr>
              <a:t> </a:t>
            </a:r>
            <a:r>
              <a:rPr lang="en-US" sz="2800" b="1" i="1" dirty="0">
                <a:latin typeface="Candara" pitchFamily="34" charset="0"/>
              </a:rPr>
              <a:t>(the left kidney is higher) and 12th rib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C00000"/>
                </a:solidFill>
                <a:latin typeface="Candara" pitchFamily="34" charset="0"/>
              </a:rPr>
              <a:t>The psoas,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C00000"/>
                </a:solidFill>
                <a:latin typeface="Candara" pitchFamily="34" charset="0"/>
              </a:rPr>
              <a:t>Quadratus lumborum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C00000"/>
                </a:solidFill>
                <a:latin typeface="Candara" pitchFamily="34" charset="0"/>
              </a:rPr>
              <a:t>Transversus abdominis muscles. 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7030A0"/>
                </a:solidFill>
                <a:latin typeface="Candara" pitchFamily="34" charset="0"/>
              </a:rPr>
              <a:t>The subcostal (T12), iliohypogastric, and ilioinguinal nerves (L1</a:t>
            </a:r>
            <a:r>
              <a:rPr lang="en-US" sz="2800" i="1" dirty="0">
                <a:solidFill>
                  <a:srgbClr val="7030A0"/>
                </a:solidFill>
                <a:latin typeface="Candara" pitchFamily="34" charset="0"/>
              </a:rPr>
              <a:t>) </a:t>
            </a:r>
            <a:r>
              <a:rPr lang="en-US" sz="2800" i="1" dirty="0">
                <a:latin typeface="Candara" pitchFamily="34" charset="0"/>
              </a:rPr>
              <a:t>run downward and laterally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52400" y="76200"/>
            <a:ext cx="176691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5625"/>
          <a:stretch>
            <a:fillRect/>
          </a:stretch>
        </p:blipFill>
        <p:spPr bwMode="auto">
          <a:xfrm>
            <a:off x="6015529" y="735955"/>
            <a:ext cx="6014833" cy="526297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540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Wednesday 3 May 2023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7030A0"/>
                </a:solidFill>
              </a:rPr>
              <a:t>Dr. Aiman AL Maathidy</a:t>
            </a:r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7030A0"/>
                </a:solidFill>
              </a:rPr>
              <a:t>14</a:t>
            </a:fld>
            <a:endParaRPr lang="en-US" b="1">
              <a:solidFill>
                <a:srgbClr val="7030A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1524000"/>
            <a:ext cx="56480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renal arteries </a:t>
            </a:r>
            <a:r>
              <a:rPr lang="en-US" sz="2800" b="1" i="1" dirty="0">
                <a:latin typeface="Candara" panose="020E0502030303020204" pitchFamily="34" charset="0"/>
              </a:rPr>
              <a:t>arise at the level of the IV disc between the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L1 and L2 vertebrae</a:t>
            </a:r>
            <a:r>
              <a:rPr lang="en-US" sz="2800" b="1" i="1" dirty="0">
                <a:latin typeface="Candara" panose="020E0502030303020204" pitchFamily="34" charset="0"/>
              </a:rPr>
              <a:t> </a:t>
            </a:r>
          </a:p>
          <a:p>
            <a:pPr algn="l"/>
            <a:endParaRPr lang="en-US" sz="28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800" b="1" i="1" dirty="0">
                <a:latin typeface="Candara" panose="020E0502030303020204" pitchFamily="34" charset="0"/>
              </a:rPr>
              <a:t>The longer right renal artery passes posterior to the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IVC.</a:t>
            </a:r>
            <a:r>
              <a:rPr lang="en-US" sz="2800" b="1" i="1" dirty="0">
                <a:latin typeface="Candara" panose="020E0502030303020204" pitchFamily="34" charset="0"/>
              </a:rPr>
              <a:t> </a:t>
            </a:r>
          </a:p>
          <a:p>
            <a:pPr algn="l"/>
            <a:endParaRPr lang="en-US" sz="28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800" b="1" i="1" dirty="0">
                <a:latin typeface="Candara" panose="020E0502030303020204" pitchFamily="34" charset="0"/>
              </a:rPr>
              <a:t>Typically, each artery divides close to </a:t>
            </a:r>
            <a:r>
              <a:rPr lang="en-US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hilum </a:t>
            </a:r>
            <a:r>
              <a:rPr lang="en-US" sz="2800" b="1" i="1" dirty="0">
                <a:latin typeface="Candara" panose="020E0502030303020204" pitchFamily="34" charset="0"/>
              </a:rPr>
              <a:t>into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five segmental arteries</a:t>
            </a:r>
            <a:r>
              <a:rPr lang="en-US" sz="2800" b="1" i="1" dirty="0">
                <a:latin typeface="Candara" panose="020E0502030303020204" pitchFamily="34" charset="0"/>
              </a:rPr>
              <a:t> that are end arteries </a:t>
            </a:r>
            <a:endParaRPr lang="ar-IQ" sz="2800" b="1" i="1" dirty="0">
              <a:latin typeface="Candara" panose="020E0502030303020204" pitchFamily="34" charset="0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152400" y="693003"/>
            <a:ext cx="248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</a:t>
            </a:r>
          </a:p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</p:txBody>
      </p:sp>
      <p:sp>
        <p:nvSpPr>
          <p:cNvPr id="7" name="مستطيل 3"/>
          <p:cNvSpPr/>
          <p:nvPr/>
        </p:nvSpPr>
        <p:spPr>
          <a:xfrm>
            <a:off x="152400" y="76200"/>
            <a:ext cx="17526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7500" r="25000" b="14687"/>
          <a:stretch>
            <a:fillRect/>
          </a:stretch>
        </p:blipFill>
        <p:spPr bwMode="auto">
          <a:xfrm>
            <a:off x="6326909" y="290815"/>
            <a:ext cx="5727589" cy="586904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797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5909" y="6356350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3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12631" y="6173787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Dr. Aiman AL Maathidy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8309" y="6356350"/>
            <a:ext cx="2743200" cy="365125"/>
          </a:xfrm>
        </p:spPr>
        <p:txBody>
          <a:bodyPr/>
          <a:lstStyle/>
          <a:p>
            <a:fld id="{61840BD1-053C-4B31-80E9-FF2D6EE807A3}" type="slidenum">
              <a:rPr lang="en-US" b="1" smtClean="0">
                <a:solidFill>
                  <a:schemeClr val="tx1"/>
                </a:solidFill>
              </a:rPr>
              <a:t>15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199" y="700229"/>
            <a:ext cx="11986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anose="020E0502030303020204" pitchFamily="34" charset="0"/>
              </a:rPr>
              <a:t>Each renal artery usually divides into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five segmental arteries </a:t>
            </a:r>
            <a:r>
              <a:rPr lang="en-US" sz="2800" b="1" i="1" dirty="0">
                <a:latin typeface="Candara" panose="020E0502030303020204" pitchFamily="34" charset="0"/>
              </a:rPr>
              <a:t>that enter the hilum of the kidney. </a:t>
            </a:r>
          </a:p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anose="020E0502030303020204" pitchFamily="34" charset="0"/>
              </a:rPr>
              <a:t>They are distributed to different segments or areas of the kidney.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76199" y="115454"/>
            <a:ext cx="17526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28125" t="14063" r="36718" b="33437"/>
          <a:stretch>
            <a:fillRect/>
          </a:stretch>
        </p:blipFill>
        <p:spPr bwMode="auto">
          <a:xfrm>
            <a:off x="4913745" y="2116010"/>
            <a:ext cx="4934427" cy="460546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85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3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chemeClr val="tx1"/>
                </a:solidFill>
              </a:rPr>
              <a:t>16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" name="Picture 2" descr="http://www.medicalartlibrary.com/images/kidney-anatom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7826" y="152400"/>
            <a:ext cx="4894027" cy="521123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مستطيل 2"/>
          <p:cNvSpPr/>
          <p:nvPr/>
        </p:nvSpPr>
        <p:spPr>
          <a:xfrm>
            <a:off x="152400" y="152400"/>
            <a:ext cx="17526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399" y="838200"/>
            <a:ext cx="51123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Lobar arteries </a:t>
            </a:r>
            <a:r>
              <a:rPr lang="en-US" sz="2800" b="1" i="1" dirty="0">
                <a:latin typeface="Candara" panose="020E0502030303020204" pitchFamily="34" charset="0"/>
              </a:rPr>
              <a:t>arise from each segmental artery, one for each renal pyramid. </a:t>
            </a:r>
          </a:p>
          <a:p>
            <a:endParaRPr lang="en-US" sz="28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800" b="1" i="1" dirty="0">
                <a:latin typeface="Candara" panose="020E0502030303020204" pitchFamily="34" charset="0"/>
              </a:rPr>
              <a:t>Before entering the renal substance, each lobar artery gives off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two or three interlobar arteries</a:t>
            </a:r>
            <a:r>
              <a:rPr lang="en-US" sz="2800" b="1" i="1" dirty="0">
                <a:latin typeface="Candara" panose="020E0502030303020204" pitchFamily="34" charset="0"/>
              </a:rPr>
              <a:t> </a:t>
            </a:r>
            <a:endParaRPr lang="ar-IQ" sz="2800" b="1" i="1" dirty="0"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525" y="5508174"/>
            <a:ext cx="11430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interlobar arteries </a:t>
            </a:r>
            <a:r>
              <a:rPr lang="en-US" sz="2800" b="1" i="1" dirty="0">
                <a:latin typeface="Candara" panose="020E0502030303020204" pitchFamily="34" charset="0"/>
              </a:rPr>
              <a:t>run toward the cortex on each side of the renal pyramid.</a:t>
            </a:r>
          </a:p>
        </p:txBody>
      </p:sp>
    </p:spTree>
    <p:extLst>
      <p:ext uri="{BB962C8B-B14F-4D97-AF65-F5344CB8AC3E}">
        <p14:creationId xmlns:p14="http://schemas.microsoft.com/office/powerpoint/2010/main" val="42681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3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chemeClr val="tx1"/>
                </a:solidFill>
              </a:rPr>
              <a:t>17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214282" y="152400"/>
            <a:ext cx="184311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-3085" y="838200"/>
            <a:ext cx="56187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800" b="1" i="1" dirty="0">
                <a:latin typeface="Candara" panose="020E0502030303020204" pitchFamily="34" charset="0"/>
              </a:rPr>
              <a:t> At the junction of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cortex </a:t>
            </a:r>
            <a:r>
              <a:rPr lang="en-US" sz="2800" b="1" i="1" dirty="0">
                <a:latin typeface="Candara" panose="020E0502030303020204" pitchFamily="34" charset="0"/>
              </a:rPr>
              <a:t>and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medulla</a:t>
            </a:r>
            <a:r>
              <a:rPr lang="en-US" sz="2800" b="1" i="1" dirty="0">
                <a:latin typeface="Candara" panose="020E0502030303020204" pitchFamily="34" charset="0"/>
              </a:rPr>
              <a:t>, the interlobar arteries give off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arcuate arteries</a:t>
            </a:r>
            <a:r>
              <a:rPr lang="en-US" sz="2800" b="1" i="1" dirty="0">
                <a:latin typeface="Candara" panose="020E0502030303020204" pitchFamily="34" charset="0"/>
              </a:rPr>
              <a:t>, which arch over the bases of the pyramids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sz="2800" b="1" i="1" dirty="0">
              <a:latin typeface="Candara" panose="020E0502030303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arcuate arteries </a:t>
            </a:r>
            <a:r>
              <a:rPr lang="en-US" sz="2800" b="1" i="1" dirty="0">
                <a:latin typeface="Candara" panose="020E0502030303020204" pitchFamily="34" charset="0"/>
              </a:rPr>
              <a:t>give off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several interlobular arteries </a:t>
            </a:r>
            <a:r>
              <a:rPr lang="en-US" sz="2800" b="1" i="1" dirty="0">
                <a:latin typeface="Candara" panose="020E0502030303020204" pitchFamily="34" charset="0"/>
              </a:rPr>
              <a:t>that ascend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in the cortex</a:t>
            </a:r>
            <a:r>
              <a:rPr lang="en-US" sz="2800" b="1" i="1" dirty="0">
                <a:latin typeface="Candara" panose="020E0502030303020204" pitchFamily="34" charset="0"/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sz="2800" b="1" i="1" dirty="0"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3398" t="19687" r="27930" b="30625"/>
          <a:stretch>
            <a:fillRect/>
          </a:stretch>
        </p:blipFill>
        <p:spPr bwMode="auto">
          <a:xfrm>
            <a:off x="5809673" y="272808"/>
            <a:ext cx="6073668" cy="487734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-46180" y="5525416"/>
            <a:ext cx="12265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800" b="1" i="1" dirty="0">
                <a:solidFill>
                  <a:prstClr val="black"/>
                </a:solidFill>
                <a:latin typeface="Candara" panose="020E0502030303020204" pitchFamily="34" charset="0"/>
              </a:rPr>
              <a:t>The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afferent glomerular arterioles </a:t>
            </a:r>
            <a:r>
              <a:rPr lang="en-US" sz="2800" b="1" i="1" dirty="0">
                <a:solidFill>
                  <a:prstClr val="black"/>
                </a:solidFill>
                <a:latin typeface="Candara" panose="020E0502030303020204" pitchFamily="34" charset="0"/>
              </a:rPr>
              <a:t>arise as branches of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interlobular arteries</a:t>
            </a:r>
            <a:endParaRPr lang="ar-IQ" sz="28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2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3 May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18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399" y="152400"/>
            <a:ext cx="2110509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KIDNEYS</a:t>
            </a:r>
          </a:p>
        </p:txBody>
      </p:sp>
      <p:sp>
        <p:nvSpPr>
          <p:cNvPr id="6" name="مستطيل 3"/>
          <p:cNvSpPr/>
          <p:nvPr/>
        </p:nvSpPr>
        <p:spPr>
          <a:xfrm>
            <a:off x="152399" y="762000"/>
            <a:ext cx="60174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renal vein </a:t>
            </a:r>
            <a:r>
              <a:rPr lang="en-US" sz="2800" b="1" i="1" dirty="0">
                <a:latin typeface="Candara" panose="020E0502030303020204" pitchFamily="34" charset="0"/>
              </a:rPr>
              <a:t>emerges from </a:t>
            </a:r>
            <a:r>
              <a:rPr lang="en-US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800" b="1" i="1" dirty="0" err="1">
                <a:solidFill>
                  <a:srgbClr val="7030A0"/>
                </a:solidFill>
                <a:latin typeface="Candara" panose="020E0502030303020204" pitchFamily="34" charset="0"/>
              </a:rPr>
              <a:t>hilum</a:t>
            </a:r>
            <a:r>
              <a:rPr lang="en-US" sz="2800" b="1" i="1" dirty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  <a:r>
              <a:rPr lang="en-US" sz="2800" b="1" i="1" dirty="0">
                <a:latin typeface="Candara" panose="020E0502030303020204" pitchFamily="34" charset="0"/>
              </a:rPr>
              <a:t>in front of the renal artery and drains into the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inferior vena cava.</a:t>
            </a:r>
          </a:p>
          <a:p>
            <a:pPr algn="l"/>
            <a:endParaRPr lang="en-US" sz="2800" b="1" i="1" dirty="0">
              <a:latin typeface="Candara" panose="020E0502030303020204" pitchFamily="34" charset="0"/>
            </a:endParaRPr>
          </a:p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 Supply</a:t>
            </a:r>
          </a:p>
          <a:p>
            <a:pPr algn="l"/>
            <a:r>
              <a:rPr lang="en-US" sz="2800" b="1" i="1" dirty="0">
                <a:latin typeface="Candara" panose="020E0502030303020204" pitchFamily="34" charset="0"/>
              </a:rPr>
              <a:t>The nerve supply is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renal sympathetic plexus</a:t>
            </a:r>
            <a:r>
              <a:rPr lang="en-US" sz="2800" b="1" i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800" b="1" i="1" dirty="0">
              <a:latin typeface="Candara" panose="020E0502030303020204" pitchFamily="34" charset="0"/>
            </a:endParaRPr>
          </a:p>
          <a:p>
            <a:pPr algn="l"/>
            <a:r>
              <a:rPr lang="en-US" sz="2800" b="1" i="1" dirty="0">
                <a:latin typeface="Candara" panose="020E0502030303020204" pitchFamily="34" charset="0"/>
              </a:rPr>
              <a:t> The afferent fibers that travel through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renal plexus </a:t>
            </a:r>
            <a:r>
              <a:rPr lang="en-US" sz="2800" b="1" i="1" dirty="0">
                <a:latin typeface="Candara" panose="020E0502030303020204" pitchFamily="34" charset="0"/>
              </a:rPr>
              <a:t>enter the spinal cord in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the 10th, 11th, and 12th thoracic nerves</a:t>
            </a:r>
            <a:r>
              <a:rPr lang="en-US" sz="2800" b="1" i="1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37" y="238219"/>
            <a:ext cx="5684982" cy="584002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4216795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5909" y="6356350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3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66309" y="6356350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chemeClr val="tx1"/>
                </a:solidFill>
              </a:rPr>
              <a:t>19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8320" t="7812" r="25976" b="14375"/>
          <a:stretch>
            <a:fillRect/>
          </a:stretch>
        </p:blipFill>
        <p:spPr bwMode="auto">
          <a:xfrm>
            <a:off x="6123709" y="324133"/>
            <a:ext cx="5668832" cy="603221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6" name="مستطيل 2"/>
          <p:cNvSpPr/>
          <p:nvPr/>
        </p:nvSpPr>
        <p:spPr>
          <a:xfrm>
            <a:off x="152399" y="1143000"/>
            <a:ext cx="57496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009900"/>
                </a:solidFill>
                <a:latin typeface="Candara" pitchFamily="34" charset="0"/>
              </a:rPr>
              <a:t>Lymph Drainage</a:t>
            </a:r>
          </a:p>
          <a:p>
            <a:pPr algn="l"/>
            <a:endParaRPr lang="en-US" sz="2800" b="1" i="1" dirty="0">
              <a:solidFill>
                <a:srgbClr val="009900"/>
              </a:solidFill>
              <a:latin typeface="Candara" pitchFamily="34" charset="0"/>
            </a:endParaRPr>
          </a:p>
          <a:p>
            <a:pPr algn="l"/>
            <a:r>
              <a:rPr lang="en-US" sz="2800" b="1" i="1" dirty="0">
                <a:latin typeface="Candara" pitchFamily="34" charset="0"/>
              </a:rPr>
              <a:t>Lymph drains to the lateral aortic lymph nodes around the origin of </a:t>
            </a:r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the renal artery</a:t>
            </a:r>
          </a:p>
          <a:p>
            <a:pPr algn="l"/>
            <a:r>
              <a:rPr lang="en-US" sz="2800" b="1" i="1" dirty="0">
                <a:latin typeface="Candara" pitchFamily="34" charset="0"/>
              </a:rPr>
              <a:t>&amp; </a:t>
            </a:r>
            <a:r>
              <a:rPr lang="en-US" sz="2800" b="1" i="1" dirty="0">
                <a:solidFill>
                  <a:srgbClr val="009900"/>
                </a:solidFill>
                <a:latin typeface="Candara" pitchFamily="34" charset="0"/>
              </a:rPr>
              <a:t>Lumbar (</a:t>
            </a:r>
            <a:r>
              <a:rPr lang="en-US" sz="2800" b="1" i="1" dirty="0" err="1">
                <a:solidFill>
                  <a:srgbClr val="009900"/>
                </a:solidFill>
                <a:latin typeface="Candara" pitchFamily="34" charset="0"/>
              </a:rPr>
              <a:t>aoratic</a:t>
            </a:r>
            <a:r>
              <a:rPr lang="en-US" sz="2800" b="1" i="1" dirty="0">
                <a:solidFill>
                  <a:srgbClr val="009900"/>
                </a:solidFill>
                <a:latin typeface="Candara" pitchFamily="34" charset="0"/>
              </a:rPr>
              <a:t> and caval) lymph node</a:t>
            </a:r>
            <a:endParaRPr lang="ar-IQ" sz="2800" b="1" i="1" dirty="0">
              <a:solidFill>
                <a:srgbClr val="009900"/>
              </a:solidFill>
              <a:latin typeface="Candara" pitchFamily="34" charset="0"/>
            </a:endParaRPr>
          </a:p>
        </p:txBody>
      </p:sp>
      <p:sp>
        <p:nvSpPr>
          <p:cNvPr id="7" name="مستطيل 3"/>
          <p:cNvSpPr/>
          <p:nvPr/>
        </p:nvSpPr>
        <p:spPr>
          <a:xfrm>
            <a:off x="152400" y="162580"/>
            <a:ext cx="1843118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</p:spTree>
    <p:extLst>
      <p:ext uri="{BB962C8B-B14F-4D97-AF65-F5344CB8AC3E}">
        <p14:creationId xmlns:p14="http://schemas.microsoft.com/office/powerpoint/2010/main" val="385920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Wednesday 3 May 2023</a:t>
            </a:r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fld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609600"/>
            <a:ext cx="5888182" cy="44012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latin typeface="Candara" pitchFamily="34" charset="0"/>
                <a:cs typeface="+mj-cs"/>
              </a:rPr>
              <a:t>The ovoid kidneys remove excess water, salts, and wastes of protein metabolism from the blood while returning nutrients and chemicals to the blood. </a:t>
            </a:r>
          </a:p>
          <a:p>
            <a:pPr algn="l"/>
            <a:endParaRPr lang="en-US" sz="2800" b="1" i="1" dirty="0">
              <a:latin typeface="Candara" pitchFamily="34" charset="0"/>
              <a:cs typeface="+mj-cs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itchFamily="34" charset="0"/>
                <a:cs typeface="+mj-cs"/>
              </a:rPr>
              <a:t>They lie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  <a:cs typeface="+mj-cs"/>
              </a:rPr>
              <a:t>retroperitoneally </a:t>
            </a:r>
            <a:r>
              <a:rPr lang="en-US" sz="2800" b="1" i="1" dirty="0">
                <a:latin typeface="Candara" pitchFamily="34" charset="0"/>
                <a:cs typeface="+mj-cs"/>
              </a:rPr>
              <a:t>on the posterior abdominal wall, one on each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  <a:cs typeface="+mj-cs"/>
              </a:rPr>
              <a:t>side of the vertebral column at the level of the T11-L3 vertebrae </a:t>
            </a:r>
            <a:endParaRPr lang="ar-IQ" sz="2800" b="1" i="1" dirty="0">
              <a:solidFill>
                <a:srgbClr val="0033CC"/>
              </a:solidFill>
              <a:latin typeface="Candara" pitchFamily="34" charset="0"/>
              <a:cs typeface="+mj-cs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152400" y="76200"/>
            <a:ext cx="1524000" cy="523220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KIDNEYS</a:t>
            </a:r>
          </a:p>
        </p:txBody>
      </p:sp>
      <p:sp>
        <p:nvSpPr>
          <p:cNvPr id="7" name="مستطيل 4"/>
          <p:cNvSpPr/>
          <p:nvPr/>
        </p:nvSpPr>
        <p:spPr>
          <a:xfrm>
            <a:off x="152399" y="5710535"/>
            <a:ext cx="83173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itchFamily="34" charset="0"/>
              </a:rPr>
              <a:t>They are largely under cover of </a:t>
            </a:r>
            <a:r>
              <a:rPr lang="en-US" sz="2800" b="1" i="1" dirty="0">
                <a:solidFill>
                  <a:srgbClr val="7030A0"/>
                </a:solidFill>
                <a:latin typeface="Candara" pitchFamily="34" charset="0"/>
              </a:rPr>
              <a:t>the costal margin</a:t>
            </a:r>
            <a:endParaRPr lang="ar-IQ" sz="2800" b="1" i="1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8711" t="8437" r="25000" b="21250"/>
          <a:stretch>
            <a:fillRect/>
          </a:stretch>
        </p:blipFill>
        <p:spPr bwMode="auto">
          <a:xfrm>
            <a:off x="6382328" y="149939"/>
            <a:ext cx="5573196" cy="529103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0740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3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chemeClr val="tx1"/>
                </a:solidFill>
              </a:rPr>
              <a:t>20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" name="Picture 2" descr="http://humanphysiology2011.wikispaces.com/file/view/parts_of_the_kidney.jpg/222297328/671x670/parts_of_the_kidn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345" y="108037"/>
            <a:ext cx="6257637" cy="624831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14444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243374" y="210849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3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0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chemeClr val="tx1"/>
                </a:solidFill>
              </a:rPr>
              <a:t>21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992" y="101025"/>
            <a:ext cx="2182008" cy="58477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Renal Cysts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992" y="766618"/>
            <a:ext cx="11882582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Candara" panose="020E0502030303020204" pitchFamily="34" charset="0"/>
              </a:rPr>
              <a:t>Cysts in the kidney, multiple or solitary, are common findings during ultrasound examinations and dissection of cadavers. Adult polycystic disease of the kidneys is an important cause of renal failure; </a:t>
            </a:r>
            <a:endParaRPr lang="ar-IQ" sz="2800" b="1" i="1" dirty="0">
              <a:latin typeface="Candara" panose="020E0502030303020204" pitchFamily="34" charset="0"/>
            </a:endParaRPr>
          </a:p>
        </p:txBody>
      </p:sp>
      <p:pic>
        <p:nvPicPr>
          <p:cNvPr id="7" name="Picture 2" descr="http://www.renaldiseases.org/uploads/allimg/130915/2-13091510314b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9709" y="2352386"/>
            <a:ext cx="8738177" cy="4369089"/>
          </a:xfrm>
          <a:prstGeom prst="rect">
            <a:avLst/>
          </a:prstGeom>
          <a:solidFill>
            <a:srgbClr val="009900"/>
          </a:solidFill>
          <a:ln w="5715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1131660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26043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3 May 2023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Dr. Aiman AL Maathidy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chemeClr val="tx1"/>
                </a:solidFill>
              </a:rPr>
              <a:t>22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99" y="103637"/>
            <a:ext cx="6120009" cy="584775"/>
          </a:xfrm>
          <a:prstGeom prst="rect">
            <a:avLst/>
          </a:prstGeom>
          <a:solidFill>
            <a:srgbClr val="66FF66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Renal Vein Entrapment Syndrome</a:t>
            </a:r>
            <a:endParaRPr lang="ar-IQ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99" y="762000"/>
            <a:ext cx="6712527" cy="48320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Candara" panose="020E0502030303020204" pitchFamily="34" charset="0"/>
              </a:rPr>
              <a:t>In crossing the midline to reach the IVC, the longer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left renal vein </a:t>
            </a:r>
            <a:r>
              <a:rPr lang="en-US" sz="2800" b="1" i="1" dirty="0">
                <a:latin typeface="Candara" panose="020E0502030303020204" pitchFamily="34" charset="0"/>
              </a:rPr>
              <a:t>traverses an acute angle between the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SMA </a:t>
            </a:r>
            <a:r>
              <a:rPr lang="en-US" sz="2800" b="1" i="1" dirty="0">
                <a:latin typeface="Candara" panose="020E0502030303020204" pitchFamily="34" charset="0"/>
              </a:rPr>
              <a:t>anteriorly and the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abdominal aorta </a:t>
            </a:r>
            <a:r>
              <a:rPr lang="en-US" sz="2800" b="1" i="1" dirty="0">
                <a:latin typeface="Candara" panose="020E0502030303020204" pitchFamily="34" charset="0"/>
              </a:rPr>
              <a:t>posteriorly  </a:t>
            </a:r>
            <a:r>
              <a:rPr lang="en-US" sz="2800" b="1" i="1" dirty="0">
                <a:solidFill>
                  <a:srgbClr val="C00000"/>
                </a:solidFill>
                <a:latin typeface="Candara" panose="020E0502030303020204" pitchFamily="34" charset="0"/>
              </a:rPr>
              <a:t>(and perhaps the third part of the duodenum) </a:t>
            </a:r>
            <a:r>
              <a:rPr lang="en-US" sz="2800" b="1" i="1" dirty="0">
                <a:latin typeface="Candara" panose="020E0502030303020204" pitchFamily="34" charset="0"/>
              </a:rPr>
              <a:t>resulting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in a renal vein entrapment syndrome </a:t>
            </a:r>
            <a:r>
              <a:rPr lang="en-US" sz="2800" b="1" i="1" dirty="0">
                <a:latin typeface="Candara" panose="020E0502030303020204" pitchFamily="34" charset="0"/>
              </a:rPr>
              <a:t>also known as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“nutcracker syndrome”.</a:t>
            </a:r>
          </a:p>
          <a:p>
            <a:endParaRPr lang="en-US" sz="28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i="1" dirty="0">
                <a:latin typeface="Candara" panose="020E0502030303020204" pitchFamily="34" charset="0"/>
              </a:rPr>
              <a:t> left testicular pain in men (related to the left testicular vein draining into the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left renal vein </a:t>
            </a:r>
            <a:r>
              <a:rPr lang="en-US" sz="2800" b="1" i="1" dirty="0">
                <a:latin typeface="Candara" panose="020E0502030303020204" pitchFamily="34" charset="0"/>
              </a:rPr>
              <a:t>proximal to the compression). </a:t>
            </a:r>
            <a:endParaRPr lang="ar-IQ" sz="2800" b="1" i="1" dirty="0"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8697" t="7292" r="33821" b="12500"/>
          <a:stretch>
            <a:fillRect/>
          </a:stretch>
        </p:blipFill>
        <p:spPr bwMode="auto">
          <a:xfrm>
            <a:off x="6862619" y="188372"/>
            <a:ext cx="5101442" cy="613767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3266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3 May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23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08" y="96639"/>
            <a:ext cx="5235729" cy="646331"/>
          </a:xfrm>
          <a:prstGeom prst="rect">
            <a:avLst/>
          </a:prstGeom>
          <a:solidFill>
            <a:srgbClr val="65EB35"/>
          </a:soli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Renal and Ureteric Calculi</a:t>
            </a:r>
            <a:endParaRPr lang="ar-IQ" sz="36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08" y="826094"/>
            <a:ext cx="5703456" cy="44012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Candara" panose="020E0502030303020204" pitchFamily="34" charset="0"/>
              </a:rPr>
              <a:t>Calculi are composed of salts of inorganic or organic acids or of other materials. They may form and become located in the calices of the kidneys, ureters, or urinary bladder</a:t>
            </a:r>
          </a:p>
          <a:p>
            <a:endParaRPr lang="en-US" sz="2800" b="1" i="1" dirty="0">
              <a:latin typeface="Candara" panose="020E0502030303020204" pitchFamily="34" charset="0"/>
            </a:endParaRPr>
          </a:p>
          <a:p>
            <a:r>
              <a:rPr lang="en-US" sz="2800" b="1" i="1" dirty="0">
                <a:latin typeface="Candara" panose="020E0502030303020204" pitchFamily="34" charset="0"/>
              </a:rPr>
              <a:t> </a:t>
            </a:r>
          </a:p>
          <a:p>
            <a:r>
              <a:rPr lang="en-US" sz="2800" b="1" i="1" dirty="0">
                <a:latin typeface="Candara" panose="020E0502030303020204" pitchFamily="34" charset="0"/>
              </a:rPr>
              <a:t>A renal calculus (kidney stone) may pass from the kidney into the renal pelvis and then into the ureter. </a:t>
            </a:r>
            <a:endParaRPr lang="ar-IQ" sz="2800" b="1" i="1" dirty="0"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8333" r="29722" b="13542"/>
          <a:stretch>
            <a:fillRect/>
          </a:stretch>
        </p:blipFill>
        <p:spPr bwMode="auto">
          <a:xfrm>
            <a:off x="6123709" y="295564"/>
            <a:ext cx="5793509" cy="579350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5420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363363" y="357332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3 May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41145" y="177225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24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380" y="121809"/>
            <a:ext cx="6050054" cy="584775"/>
          </a:xfrm>
          <a:prstGeom prst="rect">
            <a:avLst/>
          </a:prstGeom>
          <a:gradFill flip="none" rotWithShape="1">
            <a:gsLst>
              <a:gs pos="0">
                <a:srgbClr val="65EB35">
                  <a:tint val="66000"/>
                  <a:satMod val="160000"/>
                </a:srgbClr>
              </a:gs>
              <a:gs pos="50000">
                <a:srgbClr val="65EB35">
                  <a:tint val="44500"/>
                  <a:satMod val="160000"/>
                </a:srgbClr>
              </a:gs>
              <a:gs pos="100000">
                <a:srgbClr val="65EB35">
                  <a:tint val="23500"/>
                  <a:satMod val="160000"/>
                </a:srgbClr>
              </a:gs>
            </a:gsLst>
            <a:lin ang="8100000" scaled="1"/>
            <a:tileRect/>
          </a:gra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Congenital Anomalies of Kidneys </a:t>
            </a:r>
            <a:endParaRPr lang="ar-IQ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98" y="831475"/>
            <a:ext cx="6343075" cy="56938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Bifid renal pelvis and ureter </a:t>
            </a:r>
            <a:r>
              <a:rPr lang="en-US" sz="2800" b="1" i="1" dirty="0">
                <a:latin typeface="Candara" panose="020E0502030303020204" pitchFamily="34" charset="0"/>
              </a:rPr>
              <a:t>are fairly common. The bifid renal pelvis and/or ureter may be unilateral or bilateral; however,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separate openings into the bladder </a:t>
            </a:r>
            <a:r>
              <a:rPr lang="en-US" sz="2800" b="1" i="1" dirty="0">
                <a:latin typeface="Candara" panose="020E0502030303020204" pitchFamily="34" charset="0"/>
              </a:rPr>
              <a:t>are uncommon. </a:t>
            </a:r>
          </a:p>
          <a:p>
            <a:endParaRPr lang="en-US" sz="2800" b="1" i="1" dirty="0">
              <a:latin typeface="Candara" panose="020E0502030303020204" pitchFamily="34" charset="0"/>
            </a:endParaRPr>
          </a:p>
          <a:p>
            <a:r>
              <a:rPr lang="en-US" sz="2800" b="1" i="1" dirty="0">
                <a:latin typeface="Candara" panose="020E0502030303020204" pitchFamily="34" charset="0"/>
              </a:rPr>
              <a:t>An uncommon anomaly is a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retrocaval ureter </a:t>
            </a:r>
            <a:r>
              <a:rPr lang="en-US" sz="2800" b="1" i="1" dirty="0">
                <a:latin typeface="Candara" panose="020E0502030303020204" pitchFamily="34" charset="0"/>
              </a:rPr>
              <a:t>, which leaves the kidney and passes posterior to the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IVC</a:t>
            </a:r>
            <a:r>
              <a:rPr lang="en-US" sz="2800" b="1" i="1" dirty="0">
                <a:latin typeface="Candara" panose="020E0502030303020204" pitchFamily="34" charset="0"/>
              </a:rPr>
              <a:t>. </a:t>
            </a:r>
          </a:p>
          <a:p>
            <a:r>
              <a:rPr lang="en-US" sz="2800" b="1" i="1" dirty="0">
                <a:latin typeface="Candara" panose="020E0502030303020204" pitchFamily="34" charset="0"/>
              </a:rPr>
              <a:t>The kidneys are close together in the embryonic pelvis. the inferior poles (rarely, the superior poles) of the kidneys fuse to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form a horseshoe kidney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6667" r="29722" b="11458"/>
          <a:stretch>
            <a:fillRect/>
          </a:stretch>
        </p:blipFill>
        <p:spPr bwMode="auto">
          <a:xfrm>
            <a:off x="6613240" y="1014094"/>
            <a:ext cx="5436754" cy="500181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7735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3 May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25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116" y="592833"/>
            <a:ext cx="6800266" cy="39703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Candara" panose="020E0502030303020204" pitchFamily="34" charset="0"/>
              </a:rPr>
              <a:t>This U-shaped kidney usually lies at the level of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L3-L5 vertebrae </a:t>
            </a:r>
            <a:r>
              <a:rPr lang="en-US" sz="2800" b="1" i="1" dirty="0">
                <a:latin typeface="Candara" panose="020E0502030303020204" pitchFamily="34" charset="0"/>
              </a:rPr>
              <a:t>because 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the root of the inferior mesenteric artery </a:t>
            </a:r>
            <a:r>
              <a:rPr lang="en-US" sz="2800" b="1" i="1" dirty="0">
                <a:latin typeface="Candara" panose="020E0502030303020204" pitchFamily="34" charset="0"/>
              </a:rPr>
              <a:t>prevented normal relocation of the kidneys.</a:t>
            </a:r>
          </a:p>
          <a:p>
            <a:endParaRPr lang="en-US" sz="2800" b="1" i="1" dirty="0">
              <a:latin typeface="Candara" panose="020E0502030303020204" pitchFamily="34" charset="0"/>
            </a:endParaRPr>
          </a:p>
          <a:p>
            <a:r>
              <a:rPr lang="en-US" sz="2800" b="1" i="1" dirty="0">
                <a:latin typeface="Candara" panose="020E0502030303020204" pitchFamily="34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Candara" panose="020E0502030303020204" pitchFamily="34" charset="0"/>
              </a:rPr>
              <a:t>Horseshoe kidney </a:t>
            </a:r>
            <a:r>
              <a:rPr lang="en-US" sz="2800" b="1" i="1" dirty="0">
                <a:latin typeface="Candara" panose="020E0502030303020204" pitchFamily="34" charset="0"/>
              </a:rPr>
              <a:t>usually produces no symptoms; however, associated abnormalities of the kidney and renal pelvis may be present, </a:t>
            </a:r>
            <a:r>
              <a:rPr lang="en-US" sz="2800" b="1" i="1" dirty="0">
                <a:solidFill>
                  <a:srgbClr val="0000FF"/>
                </a:solidFill>
                <a:latin typeface="Candara" panose="020E0502030303020204" pitchFamily="34" charset="0"/>
              </a:rPr>
              <a:t>obstructing the ureter</a:t>
            </a:r>
            <a:r>
              <a:rPr lang="en-US" sz="2800" b="1" i="1" dirty="0">
                <a:latin typeface="Candara" panose="020E0502030303020204" pitchFamily="34" charset="0"/>
              </a:rPr>
              <a:t>.</a:t>
            </a:r>
            <a:endParaRPr lang="ar-IQ" sz="2800" b="1" i="1" dirty="0"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16" y="8058"/>
            <a:ext cx="5844420" cy="584775"/>
          </a:xfrm>
          <a:prstGeom prst="rect">
            <a:avLst/>
          </a:prstGeom>
          <a:gradFill flip="none" rotWithShape="1">
            <a:gsLst>
              <a:gs pos="0">
                <a:srgbClr val="65EB35">
                  <a:tint val="66000"/>
                  <a:satMod val="160000"/>
                </a:srgbClr>
              </a:gs>
              <a:gs pos="50000">
                <a:srgbClr val="65EB35">
                  <a:tint val="44500"/>
                  <a:satMod val="160000"/>
                </a:srgbClr>
              </a:gs>
              <a:gs pos="100000">
                <a:srgbClr val="65EB35">
                  <a:tint val="23500"/>
                  <a:satMod val="160000"/>
                </a:srgbClr>
              </a:gs>
            </a:gsLst>
            <a:lin ang="8100000" scaled="1"/>
            <a:tileRect/>
          </a:gradFill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Congenital Anomalies of Kidneys </a:t>
            </a:r>
            <a:endParaRPr lang="ar-IQ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6667" r="29722" b="11458"/>
          <a:stretch>
            <a:fillRect/>
          </a:stretch>
        </p:blipFill>
        <p:spPr bwMode="auto">
          <a:xfrm>
            <a:off x="6954982" y="1148126"/>
            <a:ext cx="5056909" cy="465235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116" y="4563151"/>
            <a:ext cx="6800266" cy="13849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Candara" panose="020E0502030303020204" pitchFamily="34" charset="0"/>
              </a:rPr>
              <a:t>Awareness of the possibility of an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ectopic pelvic kidney</a:t>
            </a:r>
            <a:r>
              <a:rPr lang="en-US" sz="2800" b="1" i="1" dirty="0">
                <a:latin typeface="Candara" panose="020E0502030303020204" pitchFamily="34" charset="0"/>
              </a:rPr>
              <a:t> should prevent it from being mistaken for a pelvic tumor and removed. </a:t>
            </a:r>
            <a:endParaRPr lang="ar-IQ" sz="28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09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3 May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26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14300" y="195696"/>
            <a:ext cx="1723736" cy="646331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Ureter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14300" y="1027545"/>
            <a:ext cx="61387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anose="020E0502030303020204" pitchFamily="34" charset="0"/>
              </a:rPr>
              <a:t>The two ureters are muscular tubes that extend from the kidneys to the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posterior surface of the urinary bladder </a:t>
            </a:r>
            <a:r>
              <a:rPr lang="en-US" sz="2800" b="1" i="1" dirty="0">
                <a:latin typeface="Candara" panose="020E0502030303020204" pitchFamily="34" charset="0"/>
              </a:rPr>
              <a:t> </a:t>
            </a:r>
          </a:p>
          <a:p>
            <a:pPr algn="l"/>
            <a:endParaRPr lang="en-US" sz="28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anose="020E0502030303020204" pitchFamily="34" charset="0"/>
              </a:rPr>
              <a:t>The urine is propelled along the ureter by peristaltic contractions of the muscle coat, assisted by the filtration pressure of the glomeruli.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6562" r="22070" b="20312"/>
          <a:stretch>
            <a:fillRect/>
          </a:stretch>
        </p:blipFill>
        <p:spPr bwMode="auto">
          <a:xfrm>
            <a:off x="6419273" y="412884"/>
            <a:ext cx="5696806" cy="5554385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4166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3 May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27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14299" y="709198"/>
            <a:ext cx="64342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latin typeface="Candara" panose="020E0502030303020204" pitchFamily="34" charset="0"/>
              </a:rPr>
              <a:t>Each ureter measures about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10 in. (25 cm) </a:t>
            </a:r>
            <a:r>
              <a:rPr lang="en-US" sz="2800" b="1" i="1" dirty="0">
                <a:latin typeface="Candara" panose="020E0502030303020204" pitchFamily="34" charset="0"/>
              </a:rPr>
              <a:t>long and resembles the esophagus (also 10 in. long) in having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three constrictions </a:t>
            </a:r>
            <a:r>
              <a:rPr lang="en-US" sz="2800" b="1" i="1" dirty="0">
                <a:latin typeface="Candara" panose="020E0502030303020204" pitchFamily="34" charset="0"/>
              </a:rPr>
              <a:t>along its course: </a:t>
            </a:r>
          </a:p>
          <a:p>
            <a:pPr algn="l"/>
            <a:endParaRPr lang="en-US" sz="2800" b="1" i="1" dirty="0">
              <a:latin typeface="Candara" panose="020E0502030303020204" pitchFamily="34" charset="0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114299" y="121804"/>
            <a:ext cx="1529773" cy="646331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sp>
        <p:nvSpPr>
          <p:cNvPr id="7" name="مستطيل 2"/>
          <p:cNvSpPr/>
          <p:nvPr/>
        </p:nvSpPr>
        <p:spPr>
          <a:xfrm>
            <a:off x="0" y="2691191"/>
            <a:ext cx="65485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u="sng" dirty="0">
                <a:solidFill>
                  <a:srgbClr val="0033CC"/>
                </a:solidFill>
                <a:latin typeface="Candara" panose="020E0502030303020204" pitchFamily="34" charset="0"/>
              </a:rPr>
              <a:t>where the renal pelvis joins the ureter </a:t>
            </a:r>
            <a:r>
              <a:rPr lang="en-US" sz="2800" b="1" i="1" dirty="0">
                <a:latin typeface="Candara" panose="020E0502030303020204" pitchFamily="34" charset="0"/>
              </a:rPr>
              <a:t>in the abdomen,</a:t>
            </a:r>
          </a:p>
          <a:p>
            <a:pPr algn="l"/>
            <a:endParaRPr lang="en-US" sz="28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i="1" u="sng" dirty="0">
                <a:solidFill>
                  <a:srgbClr val="0033CC"/>
                </a:solidFill>
                <a:latin typeface="Candara" panose="020E0502030303020204" pitchFamily="34" charset="0"/>
              </a:rPr>
              <a:t>where it is kinked as it crosses the pelvic brim </a:t>
            </a:r>
            <a:r>
              <a:rPr lang="en-US" sz="2800" b="1" i="1" dirty="0">
                <a:latin typeface="Candara" panose="020E0502030303020204" pitchFamily="34" charset="0"/>
              </a:rPr>
              <a:t>to enter the pelvis.</a:t>
            </a:r>
          </a:p>
          <a:p>
            <a:pPr algn="l"/>
            <a:endParaRPr lang="en-US" sz="28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i="1" u="sng" dirty="0">
                <a:solidFill>
                  <a:srgbClr val="0033CC"/>
                </a:solidFill>
                <a:latin typeface="Candara" panose="020E0502030303020204" pitchFamily="34" charset="0"/>
              </a:rPr>
              <a:t>where it pierces the bladder wall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26953" t="9375" r="40820" b="27812"/>
          <a:stretch>
            <a:fillRect/>
          </a:stretch>
        </p:blipFill>
        <p:spPr bwMode="auto">
          <a:xfrm>
            <a:off x="6687127" y="225796"/>
            <a:ext cx="5171760" cy="6004825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152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3 May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38536" y="6356350"/>
            <a:ext cx="2743200" cy="365125"/>
          </a:xfrm>
        </p:spPr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28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-1" y="810623"/>
            <a:ext cx="75830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renal pelvis </a:t>
            </a:r>
            <a:r>
              <a:rPr lang="en-US" sz="2800" b="1" i="1" dirty="0">
                <a:latin typeface="Candara" panose="020E0502030303020204" pitchFamily="34" charset="0"/>
              </a:rPr>
              <a:t>is the funnel-shaped expanded upper end of the ureter. </a:t>
            </a:r>
          </a:p>
          <a:p>
            <a:pPr algn="l">
              <a:buFont typeface="Wingdings" pitchFamily="2" charset="2"/>
              <a:buChar char="q"/>
            </a:pPr>
            <a:endParaRPr lang="en-US" sz="28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800" b="1" i="1" dirty="0">
                <a:latin typeface="Candara" panose="020E0502030303020204" pitchFamily="34" charset="0"/>
              </a:rPr>
              <a:t>It lies within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hilum </a:t>
            </a:r>
            <a:r>
              <a:rPr lang="en-US" sz="2800" b="1" i="1" dirty="0">
                <a:latin typeface="Candara" panose="020E0502030303020204" pitchFamily="34" charset="0"/>
              </a:rPr>
              <a:t>of the kidney and receives </a:t>
            </a:r>
            <a:r>
              <a:rPr lang="en-US" sz="2800" b="1" i="1" dirty="0">
                <a:solidFill>
                  <a:srgbClr val="008000"/>
                </a:solidFill>
                <a:latin typeface="Candara" panose="020E0502030303020204" pitchFamily="34" charset="0"/>
              </a:rPr>
              <a:t>the major calyces. </a:t>
            </a:r>
          </a:p>
          <a:p>
            <a:pPr algn="l">
              <a:buFont typeface="Wingdings" pitchFamily="2" charset="2"/>
              <a:buChar char="q"/>
            </a:pPr>
            <a:endParaRPr lang="en-US" sz="28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n-US" sz="2800" b="1" i="1" dirty="0">
                <a:latin typeface="Candara" panose="020E0502030303020204" pitchFamily="34" charset="0"/>
              </a:rPr>
              <a:t>The ureter emerges from the hilum of the kidney and runs vertically downward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behind the parietal peritoneum</a:t>
            </a:r>
            <a:r>
              <a:rPr lang="en-US" sz="2800" b="1" i="1" dirty="0">
                <a:latin typeface="Candara" panose="020E0502030303020204" pitchFamily="34" charset="0"/>
              </a:rPr>
              <a:t> (adherent to it) on the psoas muscle, which separates it from the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tips of the transverse processes of the lumbar vertebrae. </a:t>
            </a:r>
            <a:endParaRPr lang="ar-IQ" sz="2800" b="1" i="1" dirty="0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114300" y="138545"/>
            <a:ext cx="1424236" cy="646331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Ureter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1563" t="30000" r="25000" b="42960"/>
          <a:stretch>
            <a:fillRect/>
          </a:stretch>
        </p:blipFill>
        <p:spPr bwMode="auto">
          <a:xfrm>
            <a:off x="9624291" y="4997358"/>
            <a:ext cx="2391064" cy="1724117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8125" t="6562" r="25000" b="10000"/>
          <a:stretch>
            <a:fillRect/>
          </a:stretch>
        </p:blipFill>
        <p:spPr bwMode="auto">
          <a:xfrm>
            <a:off x="7771283" y="138545"/>
            <a:ext cx="4244072" cy="4721539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5149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3 May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29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57150" y="68070"/>
            <a:ext cx="1340432" cy="584775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sp>
        <p:nvSpPr>
          <p:cNvPr id="6" name="مستطيل 3"/>
          <p:cNvSpPr/>
          <p:nvPr/>
        </p:nvSpPr>
        <p:spPr>
          <a:xfrm>
            <a:off x="158750" y="863748"/>
            <a:ext cx="60480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800" b="1" i="1" dirty="0">
                <a:latin typeface="Candara" panose="020E0502030303020204" pitchFamily="34" charset="0"/>
              </a:rPr>
              <a:t>It enters the pelvis by crossing the bifurcation of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common iliac artery </a:t>
            </a:r>
            <a:r>
              <a:rPr lang="en-US" sz="2800" b="1" i="1" dirty="0">
                <a:latin typeface="Candara" panose="020E0502030303020204" pitchFamily="34" charset="0"/>
              </a:rPr>
              <a:t>in front of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sacroiliac joint </a:t>
            </a:r>
          </a:p>
          <a:p>
            <a:pPr algn="l">
              <a:buFont typeface="Wingdings" pitchFamily="2" charset="2"/>
              <a:buChar char="ü"/>
            </a:pPr>
            <a:endParaRPr lang="en-US" sz="2800" b="1" i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800" b="1" i="1" dirty="0">
                <a:latin typeface="Candara" panose="020E0502030303020204" pitchFamily="34" charset="0"/>
              </a:rPr>
              <a:t> The ureter then runs down the lateral wall of the pelvis to the region of the ischial spine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in front of the internal iliac artery </a:t>
            </a:r>
            <a:r>
              <a:rPr lang="en-US" sz="2800" b="1" i="1" dirty="0">
                <a:latin typeface="Candara" panose="020E0502030303020204" pitchFamily="34" charset="0"/>
              </a:rPr>
              <a:t>and turns forward to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enter the lateral angle of the bladder</a:t>
            </a:r>
            <a:r>
              <a:rPr lang="en-US" sz="2800" b="1" i="1" dirty="0">
                <a:latin typeface="Candara" panose="020E0502030303020204" pitchFamily="34" charset="0"/>
              </a:rPr>
              <a:t>. </a:t>
            </a:r>
            <a:endParaRPr lang="ar-IQ" sz="2800" b="1" i="1" dirty="0">
              <a:latin typeface="Candara" panose="020E0502030303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8067" t="14583" r="21523" b="6250"/>
          <a:stretch>
            <a:fillRect/>
          </a:stretch>
        </p:blipFill>
        <p:spPr bwMode="auto">
          <a:xfrm>
            <a:off x="6594764" y="264177"/>
            <a:ext cx="5458113" cy="6011836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09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Wednesday 3 May 2023</a:t>
            </a:r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3</a:t>
            </a:fld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228600" y="152400"/>
            <a:ext cx="177168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16321" y="915007"/>
            <a:ext cx="58688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800" b="1" i="1" dirty="0">
                <a:latin typeface="Candara" pitchFamily="34" charset="0"/>
                <a:cs typeface="+mj-cs"/>
              </a:rPr>
              <a:t>The right kidney lies slightly lower than the left kidney because of the large size of the </a:t>
            </a:r>
            <a:r>
              <a:rPr lang="en-US" sz="2800" b="1" i="1" dirty="0">
                <a:solidFill>
                  <a:srgbClr val="7030A0"/>
                </a:solidFill>
                <a:latin typeface="Candara" pitchFamily="34" charset="0"/>
                <a:cs typeface="+mj-cs"/>
              </a:rPr>
              <a:t>right lobe of the liver. </a:t>
            </a:r>
          </a:p>
          <a:p>
            <a:pPr algn="l"/>
            <a:endParaRPr lang="en-US" sz="2800" b="1" i="1" dirty="0">
              <a:latin typeface="Candara" pitchFamily="34" charset="0"/>
              <a:cs typeface="+mj-cs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800" b="1" i="1" dirty="0">
                <a:latin typeface="Candara" pitchFamily="34" charset="0"/>
                <a:cs typeface="+mj-cs"/>
              </a:rPr>
              <a:t>With contraction of the diaphragm during respiration, both kidneys move downward in </a:t>
            </a:r>
            <a:r>
              <a:rPr lang="en-US" sz="2800" b="1" i="1" dirty="0">
                <a:solidFill>
                  <a:srgbClr val="0000FF"/>
                </a:solidFill>
                <a:latin typeface="Candara" pitchFamily="34" charset="0"/>
                <a:cs typeface="+mj-cs"/>
              </a:rPr>
              <a:t>a vertical direction </a:t>
            </a:r>
            <a:r>
              <a:rPr lang="en-US" sz="2800" b="1" i="1" dirty="0">
                <a:latin typeface="Candara" pitchFamily="34" charset="0"/>
                <a:cs typeface="+mj-cs"/>
              </a:rPr>
              <a:t>by as much as </a:t>
            </a:r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  <a:cs typeface="+mj-cs"/>
              </a:rPr>
              <a:t>1 in. (2.5 cm).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4" y="222862"/>
            <a:ext cx="5985163" cy="4782787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16321" y="5137847"/>
            <a:ext cx="119593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sz="2800" b="1" i="1" dirty="0">
                <a:solidFill>
                  <a:prstClr val="black"/>
                </a:solidFill>
                <a:latin typeface="Candara" pitchFamily="34" charset="0"/>
              </a:rPr>
              <a:t>On the medial concave border of each kidney is a </a:t>
            </a:r>
            <a:r>
              <a:rPr lang="en-US" sz="2800" b="1" i="1" dirty="0">
                <a:solidFill>
                  <a:srgbClr val="0000FF"/>
                </a:solidFill>
                <a:latin typeface="Candara" pitchFamily="34" charset="0"/>
              </a:rPr>
              <a:t>vertical slit </a:t>
            </a:r>
            <a:r>
              <a:rPr lang="en-US" sz="2800" b="1" i="1" dirty="0">
                <a:solidFill>
                  <a:prstClr val="black"/>
                </a:solidFill>
                <a:latin typeface="Candara" pitchFamily="34" charset="0"/>
              </a:rPr>
              <a:t>that is bounded by thick lips of renal substance and is called </a:t>
            </a:r>
            <a:r>
              <a:rPr lang="en-US" sz="2800" b="1" i="1" dirty="0">
                <a:solidFill>
                  <a:srgbClr val="0000FF"/>
                </a:solidFill>
                <a:latin typeface="Candara" pitchFamily="34" charset="0"/>
              </a:rPr>
              <a:t>the hilum </a:t>
            </a:r>
            <a:endParaRPr lang="ar-IQ" sz="2800" b="1" i="1" dirty="0">
              <a:solidFill>
                <a:srgbClr val="0000FF"/>
              </a:solidFill>
              <a:latin typeface="Candar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58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3 May 2023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30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43741" y="1105478"/>
            <a:ext cx="4791941" cy="35394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i="1" dirty="0" smtClean="0">
                <a:latin typeface="Candara" panose="020E0502030303020204" pitchFamily="34" charset="0"/>
              </a:rPr>
              <a:t>The </a:t>
            </a:r>
            <a:r>
              <a:rPr lang="en-US" sz="2800" b="1" i="1" dirty="0">
                <a:latin typeface="Candara" panose="020E0502030303020204" pitchFamily="34" charset="0"/>
              </a:rPr>
              <a:t>ureter passes obliquely through the wall of the bladder for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about 0.75 in.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(1.9 cm) </a:t>
            </a:r>
            <a:r>
              <a:rPr lang="en-US" sz="2800" b="1" i="1" dirty="0">
                <a:latin typeface="Candara" panose="020E0502030303020204" pitchFamily="34" charset="0"/>
              </a:rPr>
              <a:t>before opening into the bladder</a:t>
            </a:r>
          </a:p>
          <a:p>
            <a:pPr algn="l"/>
            <a:endParaRPr lang="en-US" sz="2800" b="1" i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anose="020E0502030303020204" pitchFamily="34" charset="0"/>
              </a:rPr>
              <a:t>Near its termination, it is crossed by </a:t>
            </a:r>
            <a:r>
              <a:rPr lang="en-US" sz="2800" b="1" i="1" u="sng" dirty="0">
                <a:solidFill>
                  <a:srgbClr val="0033CC"/>
                </a:solidFill>
                <a:latin typeface="Candara" panose="020E0502030303020204" pitchFamily="34" charset="0"/>
              </a:rPr>
              <a:t>the vas deferens</a:t>
            </a:r>
            <a:r>
              <a:rPr lang="en-US" sz="2800" b="1" i="1" dirty="0">
                <a:solidFill>
                  <a:srgbClr val="00B050"/>
                </a:solidFill>
                <a:latin typeface="Candara" panose="020E0502030303020204" pitchFamily="34" charset="0"/>
              </a:rPr>
              <a:t>. </a:t>
            </a:r>
            <a:endParaRPr lang="ar-IQ" sz="2800" b="1" i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مستطيل 2"/>
          <p:cNvSpPr/>
          <p:nvPr/>
        </p:nvSpPr>
        <p:spPr>
          <a:xfrm>
            <a:off x="143741" y="149514"/>
            <a:ext cx="1666586" cy="646331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Ureter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21562" r="31445" b="20312"/>
          <a:stretch>
            <a:fillRect/>
          </a:stretch>
        </p:blipFill>
        <p:spPr bwMode="auto">
          <a:xfrm>
            <a:off x="5708073" y="217880"/>
            <a:ext cx="6226842" cy="6032252"/>
          </a:xfrm>
          <a:prstGeom prst="rect">
            <a:avLst/>
          </a:prstGeom>
          <a:noFill/>
          <a:ln w="57150">
            <a:solidFill>
              <a:srgbClr val="43FC2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0766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4254" y="6173787"/>
            <a:ext cx="27432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Wednesday 3 May 2023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032163" y="5991225"/>
            <a:ext cx="41148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Dr. Aiman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3254" y="93987"/>
            <a:ext cx="2743200" cy="365125"/>
          </a:xfrm>
        </p:spPr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31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0" y="790036"/>
            <a:ext cx="11976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Anteriorly: </a:t>
            </a:r>
            <a:r>
              <a:rPr lang="en-US" sz="2800" b="1" i="1" dirty="0">
                <a:latin typeface="Candara" panose="020E0502030303020204" pitchFamily="34" charset="0"/>
              </a:rPr>
              <a:t>The duodenum, the terminal part of the ileum, the right colic and ileocolic vessels, the right testicular or ovarian vessels, and the root of the mesentery of the small </a:t>
            </a:r>
            <a:r>
              <a:rPr lang="en-US" sz="2800" b="1" i="1" dirty="0" smtClean="0">
                <a:latin typeface="Candara" panose="020E0502030303020204" pitchFamily="34" charset="0"/>
              </a:rPr>
              <a:t>intestine</a:t>
            </a:r>
          </a:p>
          <a:p>
            <a:pPr algn="l"/>
            <a:r>
              <a:rPr lang="en-US" sz="2800" b="1" i="1" dirty="0" smtClean="0">
                <a:solidFill>
                  <a:srgbClr val="0033CC"/>
                </a:solidFill>
                <a:latin typeface="Candara" panose="020E0502030303020204" pitchFamily="34" charset="0"/>
              </a:rPr>
              <a:t>Posteriorly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: </a:t>
            </a:r>
            <a:r>
              <a:rPr lang="en-US" sz="2800" b="1" i="1" dirty="0">
                <a:latin typeface="Candara" panose="020E0502030303020204" pitchFamily="34" charset="0"/>
              </a:rPr>
              <a:t>The right psoas muscle, which separates it from the lumbar transverse processes, and the bifurcation of the right common iliac artery 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31618" y="110836"/>
            <a:ext cx="1424236" cy="646331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Ureter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16562"/>
          <a:stretch>
            <a:fillRect/>
          </a:stretch>
        </p:blipFill>
        <p:spPr bwMode="auto">
          <a:xfrm>
            <a:off x="8395854" y="3128086"/>
            <a:ext cx="3658043" cy="3658043"/>
          </a:xfrm>
          <a:prstGeom prst="rect">
            <a:avLst/>
          </a:prstGeom>
          <a:noFill/>
          <a:ln w="57150">
            <a:solidFill>
              <a:srgbClr val="43FC24"/>
            </a:solidFill>
            <a:miter lim="800000"/>
            <a:headEnd/>
            <a:tailEnd/>
          </a:ln>
          <a:effectLst/>
        </p:spPr>
      </p:pic>
      <p:sp>
        <p:nvSpPr>
          <p:cNvPr id="8" name="مستطيل 6"/>
          <p:cNvSpPr/>
          <p:nvPr/>
        </p:nvSpPr>
        <p:spPr>
          <a:xfrm>
            <a:off x="1760682" y="133919"/>
            <a:ext cx="4526752" cy="646331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Relations, Right Ureter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7539" t="34687" r="41992" b="34375"/>
          <a:stretch>
            <a:fillRect/>
          </a:stretch>
        </p:blipFill>
        <p:spPr bwMode="auto">
          <a:xfrm>
            <a:off x="2292359" y="3237873"/>
            <a:ext cx="5551492" cy="3523062"/>
          </a:xfrm>
          <a:prstGeom prst="rect">
            <a:avLst/>
          </a:prstGeom>
          <a:noFill/>
          <a:ln w="57150">
            <a:solidFill>
              <a:srgbClr val="43FC2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4037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82200" y="428391"/>
            <a:ext cx="2743200" cy="3651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Wednesday 3 May 2023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610600" y="200749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Dr. Aiman AL Maathidy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</a:rPr>
              <a:t>32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46471" y="802009"/>
            <a:ext cx="119162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Anteriorly: </a:t>
            </a:r>
            <a:r>
              <a:rPr lang="en-US" sz="2800" b="1" i="1" dirty="0">
                <a:latin typeface="Candara" panose="020E0502030303020204" pitchFamily="34" charset="0"/>
              </a:rPr>
              <a:t>The sigmoid colon and sigmoid mesocolon, the left colic vessels, and the left testicular or ovarian vessels </a:t>
            </a:r>
          </a:p>
          <a:p>
            <a:pPr algn="l"/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Posteriorly: </a:t>
            </a:r>
            <a:r>
              <a:rPr lang="en-US" sz="2800" b="1" i="1" dirty="0">
                <a:latin typeface="Candara" panose="020E0502030303020204" pitchFamily="34" charset="0"/>
              </a:rPr>
              <a:t>The left psoas muscle, which separates it from the </a:t>
            </a:r>
            <a:r>
              <a:rPr lang="en-US" sz="2800" b="1" i="1" dirty="0">
                <a:solidFill>
                  <a:srgbClr val="C00000"/>
                </a:solidFill>
                <a:latin typeface="Candara" panose="020E0502030303020204" pitchFamily="34" charset="0"/>
              </a:rPr>
              <a:t>lumbar transverse processes</a:t>
            </a:r>
            <a:r>
              <a:rPr lang="en-US" sz="2800" b="1" i="1" dirty="0">
                <a:latin typeface="Candara" panose="020E0502030303020204" pitchFamily="34" charset="0"/>
              </a:rPr>
              <a:t>, and the bifurcation of the left common iliac artery 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243609" y="138692"/>
            <a:ext cx="1424236" cy="646331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Ureter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6562" r="22070" b="36250"/>
          <a:stretch>
            <a:fillRect/>
          </a:stretch>
        </p:blipFill>
        <p:spPr bwMode="auto">
          <a:xfrm>
            <a:off x="243609" y="2779848"/>
            <a:ext cx="5086482" cy="3878442"/>
          </a:xfrm>
          <a:prstGeom prst="rect">
            <a:avLst/>
          </a:prstGeom>
          <a:noFill/>
          <a:ln w="57150">
            <a:solidFill>
              <a:srgbClr val="43FC24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3984" t="27187" r="29687" b="29687"/>
          <a:stretch>
            <a:fillRect/>
          </a:stretch>
        </p:blipFill>
        <p:spPr bwMode="auto">
          <a:xfrm>
            <a:off x="5615709" y="2899226"/>
            <a:ext cx="4905664" cy="3639686"/>
          </a:xfrm>
          <a:prstGeom prst="rect">
            <a:avLst/>
          </a:prstGeom>
          <a:noFill/>
          <a:ln w="57150">
            <a:solidFill>
              <a:srgbClr val="43FC24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836051" y="138692"/>
            <a:ext cx="4259949" cy="646331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Relations, Left Ureter</a:t>
            </a:r>
          </a:p>
        </p:txBody>
      </p:sp>
    </p:spTree>
    <p:extLst>
      <p:ext uri="{BB962C8B-B14F-4D97-AF65-F5344CB8AC3E}">
        <p14:creationId xmlns:p14="http://schemas.microsoft.com/office/powerpoint/2010/main" val="3969365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82200" y="252518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841509" y="95952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33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1747" y="793095"/>
            <a:ext cx="120701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latin typeface="Candara" panose="020E0502030303020204" pitchFamily="34" charset="0"/>
              </a:rPr>
              <a:t>As follows: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upper end,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800" b="1" i="1" dirty="0">
                <a:latin typeface="Candara" panose="020E0502030303020204" pitchFamily="34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renal artery</a:t>
            </a:r>
            <a:r>
              <a:rPr lang="en-US" sz="2800" b="1" i="1" dirty="0">
                <a:latin typeface="Candara" panose="020E0502030303020204" pitchFamily="34" charset="0"/>
              </a:rPr>
              <a:t> </a:t>
            </a:r>
          </a:p>
          <a:p>
            <a:pPr algn="l"/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middle portion</a:t>
            </a:r>
            <a:r>
              <a:rPr lang="en-US" sz="2800" b="1" i="1" dirty="0">
                <a:latin typeface="Candara" panose="020E0502030303020204" pitchFamily="34" charset="0"/>
              </a:rPr>
              <a:t>,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800" b="1" i="1" dirty="0">
                <a:latin typeface="Candara" panose="020E0502030303020204" pitchFamily="34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testicular or ovarian artery</a:t>
            </a:r>
            <a:endParaRPr lang="en-US" sz="2800" b="1" i="1" dirty="0">
              <a:latin typeface="Candara" panose="020E0502030303020204" pitchFamily="34" charset="0"/>
            </a:endParaRPr>
          </a:p>
          <a:p>
            <a:pPr algn="l"/>
            <a:r>
              <a:rPr lang="en-US" sz="2800" b="1" i="1" dirty="0">
                <a:latin typeface="Candara" panose="020E0502030303020204" pitchFamily="34" charset="0"/>
              </a:rPr>
              <a:t>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in the pelvis</a:t>
            </a:r>
            <a:r>
              <a:rPr lang="en-US" sz="2800" b="1" i="1" dirty="0">
                <a:latin typeface="Candara" panose="020E0502030303020204" pitchFamily="34" charset="0"/>
              </a:rPr>
              <a:t>,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800" b="1" i="1" dirty="0">
                <a:latin typeface="Candara" panose="020E0502030303020204" pitchFamily="34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superior </a:t>
            </a:r>
            <a:r>
              <a:rPr lang="en-US" sz="2800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vesical</a:t>
            </a:r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artery</a:t>
            </a:r>
            <a:endParaRPr lang="en-US" sz="2800" b="1" i="1" dirty="0">
              <a:latin typeface="Candara" panose="020E0502030303020204" pitchFamily="34" charset="0"/>
            </a:endParaRPr>
          </a:p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800" b="1" i="1" dirty="0">
                <a:latin typeface="Candara" panose="020E0502030303020204" pitchFamily="34" charset="0"/>
              </a:rPr>
              <a:t>Venous blood drains into veins that correspond to the arteries.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14300" y="111917"/>
            <a:ext cx="1431802" cy="646331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7500" r="25000" b="12812"/>
          <a:stretch>
            <a:fillRect/>
          </a:stretch>
        </p:blipFill>
        <p:spPr bwMode="auto">
          <a:xfrm>
            <a:off x="1078345" y="3027038"/>
            <a:ext cx="3475182" cy="3692402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7539" t="7500" r="25000" b="23125"/>
          <a:stretch>
            <a:fillRect/>
          </a:stretch>
        </p:blipFill>
        <p:spPr bwMode="auto">
          <a:xfrm>
            <a:off x="6391564" y="3107974"/>
            <a:ext cx="3953069" cy="3611466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727199" y="111916"/>
            <a:ext cx="5061528" cy="646331"/>
          </a:xfrm>
          <a:prstGeom prst="rect">
            <a:avLst/>
          </a:prstGeom>
          <a:ln w="57150">
            <a:solidFill>
              <a:srgbClr val="33CC33"/>
            </a:solidFill>
          </a:ln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 ::: Arteries</a:t>
            </a:r>
          </a:p>
        </p:txBody>
      </p:sp>
    </p:spTree>
    <p:extLst>
      <p:ext uri="{BB962C8B-B14F-4D97-AF65-F5344CB8AC3E}">
        <p14:creationId xmlns:p14="http://schemas.microsoft.com/office/powerpoint/2010/main" val="3275839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100454" y="151822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7073" y="13594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34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مستطيل 2"/>
          <p:cNvSpPr/>
          <p:nvPr/>
        </p:nvSpPr>
        <p:spPr>
          <a:xfrm>
            <a:off x="0" y="800249"/>
            <a:ext cx="117193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800" b="1" i="1" dirty="0">
                <a:latin typeface="Candara" panose="020E0502030303020204" pitchFamily="34" charset="0"/>
              </a:rPr>
              <a:t>The lymph drains to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lateral aortic nodes </a:t>
            </a:r>
            <a:r>
              <a:rPr lang="en-US" sz="2800" b="1" i="1" dirty="0">
                <a:latin typeface="Candara" panose="020E0502030303020204" pitchFamily="34" charset="0"/>
              </a:rPr>
              <a:t>and </a:t>
            </a:r>
            <a:r>
              <a:rPr lang="en-US" sz="28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iliac nodes</a:t>
            </a:r>
            <a:r>
              <a:rPr lang="en-US" sz="2800" b="1" i="1" dirty="0">
                <a:latin typeface="Candara" panose="020E0502030303020204" pitchFamily="34" charset="0"/>
              </a:rPr>
              <a:t>.</a:t>
            </a:r>
          </a:p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Nerve Supply</a:t>
            </a:r>
          </a:p>
          <a:p>
            <a:pPr algn="l"/>
            <a:r>
              <a:rPr lang="en-US" sz="2800" b="1" i="1" dirty="0">
                <a:latin typeface="Candara" panose="020E0502030303020204" pitchFamily="34" charset="0"/>
              </a:rPr>
              <a:t>The nerve supply is </a:t>
            </a:r>
            <a:r>
              <a:rPr lang="en-US" sz="28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the renal</a:t>
            </a:r>
            <a:r>
              <a:rPr lang="en-US" sz="2800" b="1" i="1" dirty="0">
                <a:latin typeface="Candara" panose="020E0502030303020204" pitchFamily="34" charset="0"/>
              </a:rPr>
              <a:t>, </a:t>
            </a:r>
            <a:r>
              <a:rPr lang="en-US" sz="28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testicular (or ovarian), </a:t>
            </a:r>
            <a:r>
              <a:rPr lang="en-US" sz="2800" b="1" i="1" dirty="0">
                <a:latin typeface="Candara" panose="020E0502030303020204" pitchFamily="34" charset="0"/>
              </a:rPr>
              <a:t>and </a:t>
            </a:r>
            <a:r>
              <a:rPr lang="en-US" sz="2800" b="1" i="1" dirty="0" err="1">
                <a:solidFill>
                  <a:srgbClr val="C00000"/>
                </a:solidFill>
                <a:latin typeface="Candara" panose="020E0502030303020204" pitchFamily="34" charset="0"/>
              </a:rPr>
              <a:t>hypogastric</a:t>
            </a:r>
            <a:r>
              <a:rPr lang="en-US" sz="2800" b="1" i="1" dirty="0">
                <a:solidFill>
                  <a:srgbClr val="C00000"/>
                </a:solidFill>
                <a:latin typeface="Candara" panose="020E0502030303020204" pitchFamily="34" charset="0"/>
              </a:rPr>
              <a:t> plexuses </a:t>
            </a:r>
            <a:r>
              <a:rPr lang="en-US" sz="2800" b="1" i="1" dirty="0">
                <a:latin typeface="Candara" panose="020E0502030303020204" pitchFamily="34" charset="0"/>
              </a:rPr>
              <a:t>(in the pelvis). Afferent fibers travel with the sympathetic nerves and enter the spinal cord in the first and second lumbar segments</a:t>
            </a:r>
            <a:endParaRPr lang="ar-IQ" sz="2800" b="1" i="1" dirty="0">
              <a:latin typeface="Candara" panose="020E0502030303020204" pitchFamily="34" charset="0"/>
            </a:endParaRPr>
          </a:p>
        </p:txBody>
      </p:sp>
      <p:sp>
        <p:nvSpPr>
          <p:cNvPr id="6" name="مستطيل 3"/>
          <p:cNvSpPr/>
          <p:nvPr/>
        </p:nvSpPr>
        <p:spPr>
          <a:xfrm>
            <a:off x="53370" y="92363"/>
            <a:ext cx="1569660" cy="707886"/>
          </a:xfrm>
          <a:prstGeom prst="rect">
            <a:avLst/>
          </a:prstGeom>
          <a:ln w="76200">
            <a:solidFill>
              <a:srgbClr val="0FFD3C"/>
            </a:solidFill>
          </a:ln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Ureter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9883" t="7500" r="25000" b="10000"/>
          <a:stretch>
            <a:fillRect/>
          </a:stretch>
        </p:blipFill>
        <p:spPr bwMode="auto">
          <a:xfrm>
            <a:off x="7342909" y="3441684"/>
            <a:ext cx="3261178" cy="3279791"/>
          </a:xfrm>
          <a:prstGeom prst="rect">
            <a:avLst/>
          </a:prstGeom>
          <a:noFill/>
          <a:ln w="57150">
            <a:solidFill>
              <a:srgbClr val="43FC24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4180" t="21875" r="31250" b="11562"/>
          <a:stretch>
            <a:fillRect/>
          </a:stretch>
        </p:blipFill>
        <p:spPr bwMode="auto">
          <a:xfrm>
            <a:off x="1874982" y="3458793"/>
            <a:ext cx="3155373" cy="3286825"/>
          </a:xfrm>
          <a:prstGeom prst="rect">
            <a:avLst/>
          </a:prstGeom>
          <a:noFill/>
          <a:ln w="57150">
            <a:solidFill>
              <a:srgbClr val="43FC2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8329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5909" y="6356350"/>
            <a:ext cx="27432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66309" y="6356350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8309" y="6356350"/>
            <a:ext cx="2743200" cy="365125"/>
          </a:xfrm>
        </p:spPr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35</a:t>
            </a:fld>
            <a:endParaRPr lang="en-US" b="1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2"/>
          <p:cNvSpPr txBox="1">
            <a:spLocks/>
          </p:cNvSpPr>
          <p:nvPr/>
        </p:nvSpPr>
        <p:spPr>
          <a:xfrm>
            <a:off x="685800" y="4572000"/>
            <a:ext cx="434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</a:rPr>
              <a:t>Dr. Aiman Qais Afar</a:t>
            </a: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367145" y="5099050"/>
            <a:ext cx="53224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Wednesday 3 May 2023</a:t>
            </a:r>
            <a:endParaRPr lang="en-US" sz="40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7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Wednesday 3 May 2023</a:t>
            </a:r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Dr. Aiman AL Maathidy</a:t>
            </a:r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FF0000"/>
                </a:solidFill>
                <a:latin typeface="Candara" panose="020E0502030303020204" pitchFamily="34" charset="0"/>
              </a:rPr>
              <a:t>4</a:t>
            </a:fld>
            <a:endParaRPr lang="en-US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200" y="76200"/>
            <a:ext cx="177168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1615082"/>
            <a:ext cx="4541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latin typeface="Candara" pitchFamily="34" charset="0"/>
              </a:rPr>
              <a:t>The transpyloric plane passes through the </a:t>
            </a: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superior pole of the right kidney</a:t>
            </a:r>
          </a:p>
          <a:p>
            <a:pPr>
              <a:buFont typeface="Wingdings" pitchFamily="2" charset="2"/>
              <a:buChar char="v"/>
            </a:pPr>
            <a:endParaRPr lang="en-US" sz="28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800" b="1" i="1" dirty="0">
                <a:latin typeface="Candara" pitchFamily="34" charset="0"/>
              </a:rPr>
              <a:t>During life, the kidneys are reddish brown and measure approximately </a:t>
            </a:r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12cm </a:t>
            </a:r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in length</a:t>
            </a:r>
            <a:r>
              <a:rPr lang="en-GB" sz="2800" b="1" i="1" dirty="0">
                <a:latin typeface="Candara" pitchFamily="34" charset="0"/>
              </a:rPr>
              <a:t>, </a:t>
            </a:r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6cm </a:t>
            </a:r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in width</a:t>
            </a:r>
            <a:r>
              <a:rPr lang="en-GB" sz="2800" b="1" i="1" dirty="0">
                <a:latin typeface="Candara" pitchFamily="34" charset="0"/>
              </a:rPr>
              <a:t>, and </a:t>
            </a:r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3cm </a:t>
            </a:r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in thickness</a:t>
            </a:r>
            <a:r>
              <a:rPr lang="en-GB" sz="2800" b="1" i="1" dirty="0">
                <a:latin typeface="Candara" pitchFamily="34" charset="0"/>
              </a:rPr>
              <a:t>.</a:t>
            </a:r>
          </a:p>
        </p:txBody>
      </p:sp>
      <p:pic>
        <p:nvPicPr>
          <p:cNvPr id="7" name="Picture 2" descr="http://1.bp.blogspot.com/-jR7F65iz1Bs/ThSzpk_71FI/AAAAAAAACmg/e7X4WtbIf44/s1600/image_thumb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545" y="1459593"/>
            <a:ext cx="7130877" cy="4829679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-36944" y="660975"/>
            <a:ext cx="12349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i="1" dirty="0">
                <a:latin typeface="Candara" pitchFamily="34" charset="0"/>
              </a:rPr>
              <a:t>The hilum of the left kidney lies near </a:t>
            </a:r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the transpyloric plane</a:t>
            </a:r>
            <a:r>
              <a:rPr lang="en-GB" sz="2800" b="1" i="1" dirty="0">
                <a:latin typeface="Candara" pitchFamily="34" charset="0"/>
              </a:rPr>
              <a:t>, approximately </a:t>
            </a:r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5 cm </a:t>
            </a:r>
            <a:r>
              <a:rPr lang="en-GB" sz="2800" b="1" i="1" dirty="0">
                <a:latin typeface="Candara" pitchFamily="34" charset="0"/>
              </a:rPr>
              <a:t>from </a:t>
            </a:r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the median plane </a:t>
            </a:r>
          </a:p>
        </p:txBody>
      </p:sp>
    </p:spTree>
    <p:extLst>
      <p:ext uri="{BB962C8B-B14F-4D97-AF65-F5344CB8AC3E}">
        <p14:creationId xmlns:p14="http://schemas.microsoft.com/office/powerpoint/2010/main" val="251237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Wednesday 3 May 2023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653473" y="617378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0000FF"/>
                </a:solidFill>
              </a:rPr>
              <a:t>5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52400" y="177225"/>
            <a:ext cx="184788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99944" y="852788"/>
            <a:ext cx="64394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800" b="1" i="1" dirty="0">
                <a:solidFill>
                  <a:srgbClr val="7030A0"/>
                </a:solidFill>
                <a:latin typeface="Candara" pitchFamily="34" charset="0"/>
              </a:rPr>
              <a:t>The hilum </a:t>
            </a:r>
            <a:r>
              <a:rPr lang="en-US" sz="2800" b="1" i="1" dirty="0">
                <a:latin typeface="Candara" pitchFamily="34" charset="0"/>
              </a:rPr>
              <a:t>extends into a large cavity called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the renal sinus</a:t>
            </a:r>
            <a:r>
              <a:rPr lang="en-US" sz="2800" b="1" i="1" dirty="0">
                <a:latin typeface="Candara" pitchFamily="34" charset="0"/>
              </a:rPr>
              <a:t>. </a:t>
            </a:r>
          </a:p>
          <a:p>
            <a:pPr algn="l">
              <a:buFont typeface="Wingdings" pitchFamily="2" charset="2"/>
              <a:buChar char="ü"/>
            </a:pPr>
            <a:endParaRPr lang="en-US" sz="2800" b="1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800" b="1" i="1" dirty="0">
                <a:latin typeface="Candara" pitchFamily="34" charset="0"/>
              </a:rPr>
              <a:t>The hilum transmits, from the front backward : 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latin typeface="Candara" pitchFamily="34" charset="0"/>
              </a:rPr>
              <a:t>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The renal vein 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latin typeface="Candara" pitchFamily="34" charset="0"/>
              </a:rPr>
              <a:t>Two branches of </a:t>
            </a:r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the renal artery</a:t>
            </a:r>
            <a:r>
              <a:rPr lang="en-US" sz="2800" b="1" i="1" dirty="0">
                <a:latin typeface="Candara" pitchFamily="34" charset="0"/>
              </a:rPr>
              <a:t>, 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C00000"/>
                </a:solidFill>
                <a:latin typeface="Candara" pitchFamily="34" charset="0"/>
              </a:rPr>
              <a:t>The ureter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latin typeface="Candara" pitchFamily="34" charset="0"/>
              </a:rPr>
              <a:t>Third branch of </a:t>
            </a:r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the renal artery (VAUA). </a:t>
            </a:r>
          </a:p>
          <a:p>
            <a:pPr algn="l">
              <a:buFont typeface="Wingdings" pitchFamily="2" charset="2"/>
              <a:buChar char="Ø"/>
            </a:pPr>
            <a:r>
              <a:rPr lang="en-US" sz="2800" b="1" i="1" dirty="0">
                <a:solidFill>
                  <a:srgbClr val="00FF00"/>
                </a:solidFill>
                <a:latin typeface="Candara" pitchFamily="34" charset="0"/>
              </a:rPr>
              <a:t>Lymph vessels </a:t>
            </a:r>
            <a:r>
              <a:rPr lang="en-US" sz="2800" b="1" i="1" dirty="0">
                <a:latin typeface="Candara" pitchFamily="34" charset="0"/>
              </a:rPr>
              <a:t>and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Candara" pitchFamily="34" charset="0"/>
              </a:rPr>
              <a:t>sympathetic fibers </a:t>
            </a:r>
            <a:r>
              <a:rPr lang="en-US" sz="2800" b="1" i="1" dirty="0">
                <a:latin typeface="Candara" pitchFamily="34" charset="0"/>
              </a:rPr>
              <a:t>also pass through the hilum.</a:t>
            </a:r>
            <a:endParaRPr lang="ar-IQ" sz="2800" b="1" i="1" dirty="0">
              <a:latin typeface="Candar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39375" r="50195" b="35312"/>
          <a:stretch>
            <a:fillRect/>
          </a:stretch>
        </p:blipFill>
        <p:spPr bwMode="auto">
          <a:xfrm>
            <a:off x="7435273" y="94097"/>
            <a:ext cx="4615738" cy="3195511"/>
          </a:xfrm>
          <a:prstGeom prst="rect">
            <a:avLst/>
          </a:prstGeom>
          <a:noFill/>
          <a:ln w="57150">
            <a:solidFill>
              <a:srgbClr val="28F832"/>
            </a:solidFill>
            <a:miter lim="800000"/>
            <a:headEnd/>
            <a:tailEnd/>
          </a:ln>
          <a:effectLst/>
        </p:spPr>
      </p:pic>
      <p:pic>
        <p:nvPicPr>
          <p:cNvPr id="8" name="Picture 2" descr="http://elearning.rcgp.org.uk/file.php/1/summary_images/85/Kidney_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2336" y="3444875"/>
            <a:ext cx="4094667" cy="3276600"/>
          </a:xfrm>
          <a:prstGeom prst="rect">
            <a:avLst/>
          </a:prstGeom>
          <a:noFill/>
          <a:ln w="57150">
            <a:solidFill>
              <a:srgbClr val="28F832"/>
            </a:solidFill>
          </a:ln>
        </p:spPr>
      </p:pic>
    </p:spTree>
    <p:extLst>
      <p:ext uri="{BB962C8B-B14F-4D97-AF65-F5344CB8AC3E}">
        <p14:creationId xmlns:p14="http://schemas.microsoft.com/office/powerpoint/2010/main" val="351868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641928" y="617378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6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056" y="101025"/>
            <a:ext cx="1563248" cy="584775"/>
          </a:xfrm>
          <a:prstGeom prst="rect">
            <a:avLst/>
          </a:prstGeom>
          <a:ln w="762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Kidneys</a:t>
            </a:r>
            <a:endParaRPr lang="en-GB" sz="32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224135"/>
            <a:ext cx="7084291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800" b="1" dirty="0">
                <a:solidFill>
                  <a:srgbClr val="0033CC"/>
                </a:solidFill>
                <a:latin typeface="Candara" pitchFamily="34" charset="0"/>
              </a:rPr>
              <a:t>The kidneys have the following coverings:</a:t>
            </a:r>
          </a:p>
        </p:txBody>
      </p:sp>
      <p:sp>
        <p:nvSpPr>
          <p:cNvPr id="7" name="Rectangle 6"/>
          <p:cNvSpPr/>
          <p:nvPr/>
        </p:nvSpPr>
        <p:spPr>
          <a:xfrm>
            <a:off x="76199" y="685800"/>
            <a:ext cx="11977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Fibrous capsule : </a:t>
            </a:r>
            <a:r>
              <a:rPr lang="en-GB" sz="2800" b="1" i="1" dirty="0">
                <a:latin typeface="Candara" pitchFamily="34" charset="0"/>
              </a:rPr>
              <a:t>This is closely applied to its outer surface.</a:t>
            </a:r>
          </a:p>
          <a:p>
            <a:pPr>
              <a:buFont typeface="Wingdings" pitchFamily="2" charset="2"/>
              <a:buChar char="§"/>
            </a:pP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Perirenal fat: </a:t>
            </a:r>
            <a:r>
              <a:rPr lang="en-GB" sz="2800" b="1" i="1" dirty="0">
                <a:latin typeface="Candara" pitchFamily="34" charset="0"/>
              </a:rPr>
              <a:t>This is </a:t>
            </a:r>
            <a:r>
              <a:rPr lang="en-GB" sz="2800" b="1" i="1" dirty="0">
                <a:solidFill>
                  <a:srgbClr val="C00000"/>
                </a:solidFill>
                <a:latin typeface="Candara" pitchFamily="34" charset="0"/>
              </a:rPr>
              <a:t>fat</a:t>
            </a:r>
            <a:r>
              <a:rPr lang="en-GB" sz="2800" b="1" i="1" dirty="0">
                <a:latin typeface="Candara" pitchFamily="34" charset="0"/>
              </a:rPr>
              <a:t> that covers </a:t>
            </a:r>
            <a:r>
              <a:rPr lang="en-GB" sz="2800" b="1" i="1" dirty="0">
                <a:solidFill>
                  <a:srgbClr val="C00000"/>
                </a:solidFill>
                <a:latin typeface="Candara" pitchFamily="34" charset="0"/>
              </a:rPr>
              <a:t>the fibrous capsule</a:t>
            </a:r>
          </a:p>
          <a:p>
            <a:pPr>
              <a:buFont typeface="Wingdings" pitchFamily="2" charset="2"/>
              <a:buChar char="§"/>
            </a:pP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Renal fascia: </a:t>
            </a:r>
            <a:r>
              <a:rPr lang="en-GB" sz="2800" b="1" i="1" dirty="0">
                <a:latin typeface="Candara" pitchFamily="34" charset="0"/>
              </a:rPr>
              <a:t>This is a condensation of </a:t>
            </a:r>
            <a:r>
              <a:rPr lang="en-GB" sz="2800" b="1" i="1" dirty="0">
                <a:solidFill>
                  <a:srgbClr val="C00000"/>
                </a:solidFill>
                <a:latin typeface="Candara" pitchFamily="34" charset="0"/>
              </a:rPr>
              <a:t>areolar tissue </a:t>
            </a:r>
            <a:r>
              <a:rPr lang="en-GB" sz="2800" b="1" i="1" dirty="0" smtClean="0">
                <a:latin typeface="Candara" pitchFamily="34" charset="0"/>
              </a:rPr>
              <a:t>outside </a:t>
            </a:r>
            <a:r>
              <a:rPr lang="en-GB" sz="2800" b="1" i="1" dirty="0" smtClean="0">
                <a:solidFill>
                  <a:srgbClr val="C00000"/>
                </a:solidFill>
                <a:latin typeface="Candara" pitchFamily="34" charset="0"/>
              </a:rPr>
              <a:t>the </a:t>
            </a:r>
            <a:r>
              <a:rPr lang="en-GB" sz="2800" b="1" i="1" dirty="0" err="1">
                <a:solidFill>
                  <a:srgbClr val="C00000"/>
                </a:solidFill>
                <a:latin typeface="Candara" pitchFamily="34" charset="0"/>
              </a:rPr>
              <a:t>perirenal</a:t>
            </a:r>
            <a:r>
              <a:rPr lang="en-GB" sz="2800" b="1" i="1" dirty="0">
                <a:solidFill>
                  <a:srgbClr val="C00000"/>
                </a:solidFill>
                <a:latin typeface="Candara" pitchFamily="34" charset="0"/>
              </a:rPr>
              <a:t> fat</a:t>
            </a:r>
            <a:r>
              <a:rPr lang="en-GB" sz="2800" b="1" i="1" dirty="0">
                <a:latin typeface="Candara" pitchFamily="34" charset="0"/>
              </a:rPr>
              <a:t>. It encloses the kidneys and the suprarenal glands.</a:t>
            </a:r>
          </a:p>
          <a:p>
            <a:pPr>
              <a:buFont typeface="Wingdings" pitchFamily="2" charset="2"/>
              <a:buChar char="§"/>
            </a:pPr>
            <a:r>
              <a:rPr lang="en-GB" sz="2800" b="1" i="1" dirty="0">
                <a:solidFill>
                  <a:srgbClr val="0000FF"/>
                </a:solidFill>
                <a:latin typeface="Candara" pitchFamily="34" charset="0"/>
              </a:rPr>
              <a:t>Pararenal fat: </a:t>
            </a:r>
            <a:r>
              <a:rPr lang="en-GB" sz="2800" b="1" i="1" dirty="0">
                <a:latin typeface="Candara" pitchFamily="34" charset="0"/>
              </a:rPr>
              <a:t>This is external to the renal fascia and is </a:t>
            </a:r>
            <a:r>
              <a:rPr lang="en-GB" sz="2800" b="1" i="1" dirty="0" smtClean="0">
                <a:solidFill>
                  <a:srgbClr val="C00000"/>
                </a:solidFill>
                <a:latin typeface="Candara" pitchFamily="34" charset="0"/>
              </a:rPr>
              <a:t>often large </a:t>
            </a:r>
            <a:r>
              <a:rPr lang="en-GB" sz="2800" b="1" i="1" dirty="0">
                <a:solidFill>
                  <a:srgbClr val="C00000"/>
                </a:solidFill>
                <a:latin typeface="Candara" pitchFamily="34" charset="0"/>
              </a:rPr>
              <a:t>in amount</a:t>
            </a:r>
          </a:p>
        </p:txBody>
      </p:sp>
      <p:grpSp>
        <p:nvGrpSpPr>
          <p:cNvPr id="8" name="Group 21"/>
          <p:cNvGrpSpPr/>
          <p:nvPr/>
        </p:nvGrpSpPr>
        <p:grpSpPr>
          <a:xfrm>
            <a:off x="3766127" y="2918691"/>
            <a:ext cx="6911110" cy="3802784"/>
            <a:chOff x="1752600" y="3048000"/>
            <a:chExt cx="7086600" cy="3657600"/>
          </a:xfrm>
        </p:grpSpPr>
        <p:grpSp>
          <p:nvGrpSpPr>
            <p:cNvPr id="9" name="Group 17"/>
            <p:cNvGrpSpPr/>
            <p:nvPr/>
          </p:nvGrpSpPr>
          <p:grpSpPr>
            <a:xfrm>
              <a:off x="1752600" y="3048000"/>
              <a:ext cx="7086600" cy="3596268"/>
              <a:chOff x="1752600" y="3048000"/>
              <a:chExt cx="7086600" cy="3596268"/>
            </a:xfrm>
          </p:grpSpPr>
          <p:grpSp>
            <p:nvGrpSpPr>
              <p:cNvPr id="12" name="Group 13"/>
              <p:cNvGrpSpPr/>
              <p:nvPr/>
            </p:nvGrpSpPr>
            <p:grpSpPr>
              <a:xfrm>
                <a:off x="1752600" y="3048000"/>
                <a:ext cx="6705600" cy="3596268"/>
                <a:chOff x="1752600" y="3048000"/>
                <a:chExt cx="6553200" cy="3596268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752600" y="3048000"/>
                  <a:ext cx="6553200" cy="3596268"/>
                  <a:chOff x="2133600" y="3048000"/>
                  <a:chExt cx="6553200" cy="3596268"/>
                </a:xfrm>
              </p:grpSpPr>
              <p:pic>
                <p:nvPicPr>
                  <p:cNvPr id="1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33382" t="23958" r="18594" b="29167"/>
                  <a:stretch>
                    <a:fillRect/>
                  </a:stretch>
                </p:blipFill>
                <p:spPr bwMode="auto">
                  <a:xfrm>
                    <a:off x="2133600" y="3048000"/>
                    <a:ext cx="6553200" cy="3596268"/>
                  </a:xfrm>
                  <a:prstGeom prst="rect">
                    <a:avLst/>
                  </a:prstGeom>
                  <a:noFill/>
                  <a:ln w="76200">
                    <a:solidFill>
                      <a:srgbClr val="00FF00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6781800" y="3048000"/>
                    <a:ext cx="17526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b="1" i="1" dirty="0">
                        <a:solidFill>
                          <a:srgbClr val="0000FF"/>
                        </a:solidFill>
                        <a:latin typeface="Candara" pitchFamily="34" charset="0"/>
                      </a:rPr>
                      <a:t>Fibrous capsule </a:t>
                    </a:r>
                    <a:endParaRPr lang="en-GB" dirty="0"/>
                  </a:p>
                </p:txBody>
              </p:sp>
              <p:cxnSp>
                <p:nvCxnSpPr>
                  <p:cNvPr id="20" name="Straight Arrow Connector 19"/>
                  <p:cNvCxnSpPr/>
                  <p:nvPr/>
                </p:nvCxnSpPr>
                <p:spPr>
                  <a:xfrm flipH="1">
                    <a:off x="6934200" y="3352800"/>
                    <a:ext cx="457200" cy="121920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4648200" y="3048000"/>
                  <a:ext cx="1371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i="1" dirty="0">
                      <a:solidFill>
                        <a:srgbClr val="0000FF"/>
                      </a:solidFill>
                      <a:latin typeface="Candara" pitchFamily="34" charset="0"/>
                    </a:rPr>
                    <a:t>Perirenal fat</a:t>
                  </a:r>
                  <a:endParaRPr lang="en-GB" dirty="0"/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5562600" y="3352800"/>
                  <a:ext cx="609600" cy="12192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7315200" y="6248400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dirty="0">
                    <a:solidFill>
                      <a:srgbClr val="0000FF"/>
                    </a:solidFill>
                    <a:latin typeface="Candara" pitchFamily="34" charset="0"/>
                  </a:rPr>
                  <a:t>Renal fascia</a:t>
                </a:r>
                <a:endParaRPr lang="en-GB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7239000" y="5410200"/>
                <a:ext cx="457200" cy="8382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4572000" y="63362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solidFill>
                    <a:srgbClr val="0000FF"/>
                  </a:solidFill>
                  <a:latin typeface="Candara" pitchFamily="34" charset="0"/>
                </a:rPr>
                <a:t>Pararenal fat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6172200" y="5638800"/>
              <a:ext cx="838200" cy="838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012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665018" y="6173787"/>
            <a:ext cx="4114800" cy="365125"/>
          </a:xfrm>
        </p:spPr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7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76199" y="76200"/>
            <a:ext cx="1992745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KIDNEYS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77755" y="628233"/>
            <a:ext cx="120311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Renal Structure</a:t>
            </a:r>
          </a:p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itchFamily="34" charset="0"/>
              </a:rPr>
              <a:t>Each kidney has a dark brown outer </a:t>
            </a:r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cortex </a:t>
            </a:r>
            <a:r>
              <a:rPr lang="en-US" sz="2800" b="1" i="1" dirty="0">
                <a:latin typeface="Candara" pitchFamily="34" charset="0"/>
              </a:rPr>
              <a:t>and a light brown inner </a:t>
            </a:r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medulla</a:t>
            </a:r>
            <a:r>
              <a:rPr lang="en-US" sz="2800" b="1" i="1" dirty="0">
                <a:latin typeface="Candara" pitchFamily="34" charset="0"/>
              </a:rPr>
              <a:t>. 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The medulla </a:t>
            </a:r>
            <a:r>
              <a:rPr lang="en-US" sz="2800" b="1" i="1" dirty="0">
                <a:latin typeface="Candara" pitchFamily="34" charset="0"/>
              </a:rPr>
              <a:t>is composed of about a dozen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renal pyramids</a:t>
            </a:r>
            <a:r>
              <a:rPr lang="en-US" sz="2800" b="1" i="1" dirty="0">
                <a:latin typeface="Candara" pitchFamily="34" charset="0"/>
              </a:rPr>
              <a:t>, each having its base oriented toward the cortex and its apex,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(the renal papilla)</a:t>
            </a:r>
            <a:r>
              <a:rPr lang="en-US" sz="2800" b="1" i="1" dirty="0">
                <a:latin typeface="Candara" pitchFamily="34" charset="0"/>
              </a:rPr>
              <a:t>, projecting medially. </a:t>
            </a:r>
          </a:p>
          <a:p>
            <a:pPr algn="l">
              <a:buFont typeface="Wingdings" pitchFamily="2" charset="2"/>
              <a:buChar char="v"/>
            </a:pP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7" name="Picture 2" descr="http://40two.info/barge/ap/images/kidn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962" y="2558473"/>
            <a:ext cx="5320129" cy="4163002"/>
          </a:xfrm>
          <a:prstGeom prst="rect">
            <a:avLst/>
          </a:prstGeom>
          <a:noFill/>
          <a:ln w="57150">
            <a:solidFill>
              <a:srgbClr val="43FC24"/>
            </a:solidFill>
          </a:ln>
        </p:spPr>
      </p:pic>
    </p:spTree>
    <p:extLst>
      <p:ext uri="{BB962C8B-B14F-4D97-AF65-F5344CB8AC3E}">
        <p14:creationId xmlns:p14="http://schemas.microsoft.com/office/powerpoint/2010/main" val="362824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Wednesday 3 May 2023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C00000"/>
                </a:solidFill>
              </a:rPr>
              <a:t>Dr. Aiman AL Maathidy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C00000"/>
                </a:solidFill>
              </a:rPr>
              <a:t>8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399" y="815876"/>
            <a:ext cx="54725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The cortex </a:t>
            </a:r>
            <a:r>
              <a:rPr lang="en-US" sz="2800" b="1" i="1" dirty="0" smtClean="0">
                <a:solidFill>
                  <a:srgbClr val="FF0000"/>
                </a:solidFill>
                <a:latin typeface="Candara" pitchFamily="34" charset="0"/>
              </a:rPr>
              <a:t>:</a:t>
            </a:r>
            <a:endParaRPr lang="en-US" sz="2800" b="1" i="1" dirty="0">
              <a:solidFill>
                <a:srgbClr val="FF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800" b="1" i="1" dirty="0">
                <a:latin typeface="Candara" pitchFamily="34" charset="0"/>
              </a:rPr>
              <a:t>Extends into the medulla between adjacent pyramids as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the renal columns</a:t>
            </a:r>
            <a:r>
              <a:rPr lang="en-US" sz="2800" b="1" i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v"/>
            </a:pPr>
            <a:endParaRPr lang="en-US" sz="28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800" b="1" i="1" dirty="0">
                <a:latin typeface="Candara" pitchFamily="34" charset="0"/>
              </a:rPr>
              <a:t>Extending from the bases of the </a:t>
            </a:r>
            <a:r>
              <a:rPr lang="en-US" sz="2800" b="1" i="1" dirty="0">
                <a:solidFill>
                  <a:srgbClr val="0000FF"/>
                </a:solidFill>
                <a:latin typeface="Candara" pitchFamily="34" charset="0"/>
              </a:rPr>
              <a:t>renal pyramids </a:t>
            </a:r>
            <a:r>
              <a:rPr lang="en-US" sz="2800" b="1" i="1" dirty="0">
                <a:latin typeface="Candara" pitchFamily="34" charset="0"/>
              </a:rPr>
              <a:t>into the cortex are striations known as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medullary rays</a:t>
            </a:r>
          </a:p>
        </p:txBody>
      </p:sp>
      <p:sp>
        <p:nvSpPr>
          <p:cNvPr id="6" name="مستطيل 1"/>
          <p:cNvSpPr/>
          <p:nvPr/>
        </p:nvSpPr>
        <p:spPr>
          <a:xfrm>
            <a:off x="76200" y="76200"/>
            <a:ext cx="19050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KIDNEYS</a:t>
            </a:r>
          </a:p>
        </p:txBody>
      </p:sp>
      <p:pic>
        <p:nvPicPr>
          <p:cNvPr id="7" name="Picture 3" descr="C:\Users\AYMAN\Pictures\صورة1.jpg"/>
          <p:cNvPicPr>
            <a:picLocks noChangeAspect="1" noChangeArrowheads="1"/>
          </p:cNvPicPr>
          <p:nvPr/>
        </p:nvPicPr>
        <p:blipFill>
          <a:blip r:embed="rId2" cstate="print"/>
          <a:srcRect l="33876" t="465"/>
          <a:stretch>
            <a:fillRect/>
          </a:stretch>
        </p:blipFill>
        <p:spPr bwMode="auto">
          <a:xfrm>
            <a:off x="5754255" y="151651"/>
            <a:ext cx="6128918" cy="601131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655898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44516"/>
            <a:ext cx="2394527" cy="365125"/>
          </a:xfr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Wednesday 3 May 2023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AL Maathidy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0BD1-053C-4B31-80E9-FF2D6EE807A3}" type="slidenum">
              <a:rPr lang="en-US" b="1" smtClean="0">
                <a:solidFill>
                  <a:srgbClr val="0000FF"/>
                </a:solidFill>
              </a:rPr>
              <a:t>9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5" name="مستطيل 1"/>
          <p:cNvSpPr/>
          <p:nvPr/>
        </p:nvSpPr>
        <p:spPr>
          <a:xfrm>
            <a:off x="133490" y="768489"/>
            <a:ext cx="5805491" cy="52629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The renal sinus</a:t>
            </a:r>
            <a:r>
              <a:rPr lang="en-US" sz="2800" b="1" i="1" dirty="0">
                <a:latin typeface="Candara" pitchFamily="34" charset="0"/>
              </a:rPr>
              <a:t>, </a:t>
            </a:r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which is the space within the hilum</a:t>
            </a:r>
            <a:r>
              <a:rPr lang="en-US" sz="2800" b="1" i="1" dirty="0">
                <a:latin typeface="Candara" pitchFamily="34" charset="0"/>
              </a:rPr>
              <a:t>, contains the upper expanded </a:t>
            </a:r>
            <a:r>
              <a:rPr lang="en-US" sz="2800" b="1" i="1" dirty="0">
                <a:solidFill>
                  <a:srgbClr val="7030A0"/>
                </a:solidFill>
                <a:latin typeface="Candara" pitchFamily="34" charset="0"/>
              </a:rPr>
              <a:t>end of the ureter</a:t>
            </a:r>
            <a:r>
              <a:rPr lang="en-US" sz="2800" b="1" i="1" dirty="0">
                <a:latin typeface="Candara" pitchFamily="34" charset="0"/>
              </a:rPr>
              <a:t>, </a:t>
            </a:r>
            <a:r>
              <a:rPr lang="en-US" sz="2800" b="1" i="1" dirty="0">
                <a:solidFill>
                  <a:srgbClr val="7030A0"/>
                </a:solidFill>
                <a:latin typeface="Candara" pitchFamily="34" charset="0"/>
              </a:rPr>
              <a:t>the renal pelvis</a:t>
            </a:r>
            <a:r>
              <a:rPr lang="en-US" sz="2800" b="1" i="1" dirty="0">
                <a:latin typeface="Candara" pitchFamily="34" charset="0"/>
              </a:rPr>
              <a:t>. </a:t>
            </a:r>
          </a:p>
          <a:p>
            <a:pPr algn="l"/>
            <a:endParaRPr lang="en-US" sz="2800" b="1" i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itchFamily="34" charset="0"/>
              </a:rPr>
              <a:t>This divides into two or three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major calyces</a:t>
            </a:r>
            <a:r>
              <a:rPr lang="en-US" sz="2800" b="1" i="1" dirty="0">
                <a:latin typeface="Candara" pitchFamily="34" charset="0"/>
              </a:rPr>
              <a:t>, each of which divides into two or three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minor calyces </a:t>
            </a:r>
          </a:p>
          <a:p>
            <a:pPr algn="l"/>
            <a:endParaRPr lang="en-US" sz="2800" b="1" i="1" dirty="0">
              <a:solidFill>
                <a:srgbClr val="0033CC"/>
              </a:solidFill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b="1" i="1" dirty="0">
                <a:latin typeface="Candara" pitchFamily="34" charset="0"/>
              </a:rPr>
              <a:t>Each minor calyx is indented by the apex of </a:t>
            </a:r>
            <a:r>
              <a:rPr lang="en-US" sz="2800" b="1" i="1" dirty="0">
                <a:solidFill>
                  <a:srgbClr val="C00000"/>
                </a:solidFill>
                <a:latin typeface="Candara" pitchFamily="34" charset="0"/>
              </a:rPr>
              <a:t>the renal pyramid</a:t>
            </a:r>
            <a:r>
              <a:rPr lang="en-US" sz="2800" b="1" i="1" dirty="0">
                <a:latin typeface="Candara" pitchFamily="34" charset="0"/>
              </a:rPr>
              <a:t>, </a:t>
            </a:r>
            <a:r>
              <a:rPr lang="en-US" sz="2800" b="1" i="1" dirty="0">
                <a:solidFill>
                  <a:srgbClr val="0033CC"/>
                </a:solidFill>
                <a:latin typeface="Candara" pitchFamily="34" charset="0"/>
              </a:rPr>
              <a:t>the renal papilla.</a:t>
            </a:r>
          </a:p>
        </p:txBody>
      </p:sp>
      <p:sp>
        <p:nvSpPr>
          <p:cNvPr id="6" name="مستطيل 2"/>
          <p:cNvSpPr/>
          <p:nvPr/>
        </p:nvSpPr>
        <p:spPr>
          <a:xfrm>
            <a:off x="152400" y="101025"/>
            <a:ext cx="1676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KIDNEYS</a:t>
            </a:r>
          </a:p>
        </p:txBody>
      </p:sp>
      <p:pic>
        <p:nvPicPr>
          <p:cNvPr id="7" name="Picture 4" descr="C:\Users\AYMAN\Pictures\صورة1.jpg"/>
          <p:cNvPicPr>
            <a:picLocks noChangeAspect="1" noChangeArrowheads="1"/>
          </p:cNvPicPr>
          <p:nvPr/>
        </p:nvPicPr>
        <p:blipFill>
          <a:blip r:embed="rId2" cstate="print"/>
          <a:srcRect l="34461"/>
          <a:stretch>
            <a:fillRect/>
          </a:stretch>
        </p:blipFill>
        <p:spPr bwMode="auto">
          <a:xfrm>
            <a:off x="6086764" y="243371"/>
            <a:ext cx="5932748" cy="589829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709494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2087</Words>
  <Application>Microsoft Office PowerPoint</Application>
  <PresentationFormat>Widescreen</PresentationFormat>
  <Paragraphs>286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Candara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</dc:creator>
  <cp:lastModifiedBy>Maher</cp:lastModifiedBy>
  <cp:revision>11</cp:revision>
  <dcterms:created xsi:type="dcterms:W3CDTF">2023-05-02T18:46:17Z</dcterms:created>
  <dcterms:modified xsi:type="dcterms:W3CDTF">2023-05-02T20:31:27Z</dcterms:modified>
</cp:coreProperties>
</file>