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57" r:id="rId7"/>
    <p:sldId id="259" r:id="rId8"/>
    <p:sldId id="258" r:id="rId9"/>
    <p:sldId id="260" r:id="rId10"/>
    <p:sldId id="264" r:id="rId11"/>
    <p:sldId id="261" r:id="rId12"/>
    <p:sldId id="275" r:id="rId13"/>
    <p:sldId id="266" r:id="rId14"/>
    <p:sldId id="263" r:id="rId15"/>
    <p:sldId id="274" r:id="rId16"/>
    <p:sldId id="265" r:id="rId17"/>
    <p:sldId id="267" r:id="rId18"/>
    <p:sldId id="269" r:id="rId19"/>
    <p:sldId id="272" r:id="rId20"/>
    <p:sldId id="270" r:id="rId21"/>
    <p:sldId id="271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491" y="841664"/>
            <a:ext cx="9170122" cy="393571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urogenital system-II.</a:t>
            </a:r>
            <a:br>
              <a:rPr lang="en-US" dirty="0"/>
            </a:br>
            <a:r>
              <a:rPr lang="en-US" dirty="0"/>
              <a:t>Male pathology.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/>
              <a:t>Dr.eman</a:t>
            </a:r>
            <a:r>
              <a:rPr lang="en-US" dirty="0"/>
              <a:t> </a:t>
            </a:r>
            <a:r>
              <a:rPr lang="en-US" dirty="0" err="1"/>
              <a:t>kreishan</a:t>
            </a:r>
            <a:r>
              <a:rPr lang="en-US" dirty="0"/>
              <a:t>, m.d.</a:t>
            </a:r>
          </a:p>
          <a:p>
            <a:pPr algn="r"/>
            <a:r>
              <a:rPr lang="en-US" dirty="0"/>
              <a:t>8/5/2022.</a:t>
            </a:r>
          </a:p>
        </p:txBody>
      </p:sp>
    </p:spTree>
    <p:extLst>
      <p:ext uri="{BB962C8B-B14F-4D97-AF65-F5344CB8AC3E}">
        <p14:creationId xmlns:p14="http://schemas.microsoft.com/office/powerpoint/2010/main" val="208699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Microscopic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Epithelial hyperplasia is characterized by nodular lesions composed of variably sized glandular structures lined by basal and secretory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7" t="12879" r="24318" b="13485"/>
          <a:stretch/>
        </p:blipFill>
        <p:spPr>
          <a:xfrm>
            <a:off x="6619010" y="3133369"/>
            <a:ext cx="420816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Clinical 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Symptoms: </a:t>
            </a:r>
            <a:br>
              <a:rPr lang="en-US" dirty="0"/>
            </a:br>
            <a:r>
              <a:rPr lang="en-US" dirty="0"/>
              <a:t>(occur in only 10% of cases) and include: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urgency,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frequency,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nocturia.</a:t>
            </a:r>
            <a:br>
              <a:rPr lang="en-US" dirty="0"/>
            </a:br>
            <a:r>
              <a:rPr lang="en-US" dirty="0"/>
              <a:t>+ ↑ risk of urinary tract infections.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Tx</a:t>
            </a:r>
            <a:r>
              <a:rPr lang="en-US" dirty="0"/>
              <a:t> : + Initial pharmacologic; agents inhibit formation of DHT.</a:t>
            </a:r>
            <a:br>
              <a:rPr lang="en-US" dirty="0"/>
            </a:br>
            <a:r>
              <a:rPr lang="en-US" dirty="0"/>
              <a:t>       + Surgical treatment for severely symptomatic cases &amp;/or resistant to medical (Transurethral resection of the prostate (TURP)).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9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2" y="1125998"/>
            <a:ext cx="7178243" cy="47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1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Carcinoma of the 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Adenocarcinoma of prostate is the most common form of cancer in men.</a:t>
            </a:r>
          </a:p>
          <a:p>
            <a:r>
              <a:rPr lang="en-US" dirty="0"/>
              <a:t>Age: older than 50 years.</a:t>
            </a:r>
          </a:p>
          <a:p>
            <a:r>
              <a:rPr lang="en-US" dirty="0"/>
              <a:t>Significant drop in prostate cancer mortality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increase detection of disease through screening.</a:t>
            </a:r>
          </a:p>
          <a:p>
            <a:endParaRPr lang="en-US" dirty="0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27" y="3829495"/>
            <a:ext cx="4146551" cy="27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8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</a:rPr>
              <a:t>Pathogenesis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48" y="1152983"/>
            <a:ext cx="8946541" cy="4195481"/>
          </a:xfrm>
        </p:spPr>
        <p:txBody>
          <a:bodyPr/>
          <a:lstStyle/>
          <a:p>
            <a:r>
              <a:rPr lang="en-US" dirty="0"/>
              <a:t>Androgens:  are of central importance; evident 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Cancer of the prostate doesn't develop in males castrated before puberty.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Cancers often regress for a time in response to surgical or chemical castration.</a:t>
            </a:r>
          </a:p>
          <a:p>
            <a:r>
              <a:rPr lang="en-US" dirty="0"/>
              <a:t>Heredity.</a:t>
            </a:r>
          </a:p>
          <a:p>
            <a:r>
              <a:rPr lang="en-US" dirty="0"/>
              <a:t>Environment: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geographical variations that may be due to dietary variations.</a:t>
            </a:r>
          </a:p>
          <a:p>
            <a:r>
              <a:rPr lang="en-US" dirty="0"/>
              <a:t>Acquired somatic mutations: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+ TMPRSS2-ETS  fusion genes are found in ~ 50% of cases.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846" y="3650037"/>
            <a:ext cx="3456252" cy="3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0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Morphology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GROSS:  firm, gray-white lesions with ill-defined margins.</a:t>
            </a:r>
          </a:p>
          <a:p>
            <a:pPr fontAlgn="base"/>
            <a:r>
              <a:rPr lang="en-US" dirty="0"/>
              <a:t>Most tumors are multifocal.</a:t>
            </a:r>
          </a:p>
          <a:p>
            <a:pPr fontAlgn="base"/>
            <a:r>
              <a:rPr lang="en-US" dirty="0"/>
              <a:t>75 - 80% are posterior / posterolateral peripheral zone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74" t="13787" r="19716" b="27425"/>
          <a:stretch/>
        </p:blipFill>
        <p:spPr>
          <a:xfrm>
            <a:off x="6556664" y="3439386"/>
            <a:ext cx="5095009" cy="289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2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Microscopically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well-defined glands, typically smaller than benign glands and are lined by a single uniform layer of cuboidal epithelium, lacking basal cell layer seen in benign glands.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76" t="14091" r="12983" b="11666"/>
          <a:stretch/>
        </p:blipFill>
        <p:spPr>
          <a:xfrm>
            <a:off x="6441177" y="3920836"/>
            <a:ext cx="4199113" cy="23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b="1" dirty="0"/>
              <a:t>linical features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Generally asymptomatic unless locally advanced or metastatic</a:t>
            </a:r>
          </a:p>
          <a:p>
            <a:pPr fontAlgn="base"/>
            <a:r>
              <a:rPr lang="en-US" dirty="0"/>
              <a:t>Often discovered following investigation of nonspecific lower urinary tract symptoms.</a:t>
            </a:r>
          </a:p>
          <a:p>
            <a:pPr fontAlgn="base"/>
            <a:r>
              <a:rPr lang="en-US" dirty="0"/>
              <a:t>Serum screening tests: elevated prostate-specific antigen (PSA) level.</a:t>
            </a:r>
          </a:p>
          <a:p>
            <a:pPr fontAlgn="base"/>
            <a:r>
              <a:rPr lang="en-US" dirty="0"/>
              <a:t>Digital rectal examination (DRE): prostate may feel normal or may be enlarged / asymmetrical .</a:t>
            </a:r>
          </a:p>
          <a:p>
            <a:pPr fontAlgn="base"/>
            <a:r>
              <a:rPr lang="en-US" dirty="0"/>
              <a:t>Bone metastases, particularly to the axial skeleton, are frequent late in the disease and typically cause osteoblastic (bone-producing) lesions.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15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pic>
        <p:nvPicPr>
          <p:cNvPr id="717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2" y="1433945"/>
            <a:ext cx="904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6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treatments for clinically localized prostate cancer are radical prostatectomy and radiotherapy.</a:t>
            </a:r>
          </a:p>
          <a:p>
            <a:r>
              <a:rPr lang="en-US" dirty="0"/>
              <a:t>The prognosis after radical prostatectomy is based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pathologic stage.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margins of the resected specimens are free of tumor or not.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Gleason grade (grading system on the basis of glandular patterns of differentiation)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1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Prostate ..anatomy</a:t>
            </a:r>
          </a:p>
        </p:txBody>
      </p:sp>
      <p:pic>
        <p:nvPicPr>
          <p:cNvPr id="4098" name="Picture 2" descr="Prostatel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4"/>
          <a:stretch/>
        </p:blipFill>
        <p:spPr bwMode="auto">
          <a:xfrm>
            <a:off x="7512338" y="1319645"/>
            <a:ext cx="2752725" cy="492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03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1" y="592282"/>
            <a:ext cx="5563610" cy="556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5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divided into biologically distinct regions, the most important of which are the peripheral and transition zones.</a:t>
            </a:r>
          </a:p>
          <a:p>
            <a:endParaRPr lang="en-US" dirty="0"/>
          </a:p>
        </p:txBody>
      </p:sp>
      <p:sp>
        <p:nvSpPr>
          <p:cNvPr id="4" name="AutoShape 2" descr="Zones of the Prostate Gland Stock Vector - Illustration of medicine,  biology: 924698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007" t="21515" r="3010" b="39091"/>
          <a:stretch/>
        </p:blipFill>
        <p:spPr>
          <a:xfrm>
            <a:off x="6826827" y="3206759"/>
            <a:ext cx="5233667" cy="35161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Prostate</a:t>
            </a:r>
            <a:r>
              <a:rPr lang="en-US" b="1" dirty="0"/>
              <a:t>– Histology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prostate contains glands with two cell layers, a flat basal cell layer &amp; an overlying columnar secretory cell layer. </a:t>
            </a:r>
          </a:p>
          <a:p>
            <a:r>
              <a:rPr lang="en-US" dirty="0"/>
              <a:t>Surrounding prostatic stroma contains a mixture of smooth muscle and fibrous tissue.</a:t>
            </a:r>
          </a:p>
          <a:p>
            <a:endParaRPr lang="en-US" dirty="0"/>
          </a:p>
        </p:txBody>
      </p:sp>
      <p:pic>
        <p:nvPicPr>
          <p:cNvPr id="2050" name="Picture 2" descr="Fol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78" y="3771900"/>
            <a:ext cx="3738622" cy="28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7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139" y="1076173"/>
            <a:ext cx="8946541" cy="4195481"/>
          </a:xfrm>
        </p:spPr>
        <p:txBody>
          <a:bodyPr/>
          <a:lstStyle/>
          <a:p>
            <a:r>
              <a:rPr lang="en" sz="2400" b="1" u="sng" dirty="0"/>
              <a:t>Prostate can be affected mainly by: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Hyperplastic lesions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arise in inner transition zone.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Causes urinary obstruction.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Carcinomas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70%–80% arise in peripheral zones.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Often detected by rectal examination</a:t>
            </a:r>
          </a:p>
        </p:txBody>
      </p:sp>
    </p:spTree>
    <p:extLst>
      <p:ext uri="{BB962C8B-B14F-4D97-AF65-F5344CB8AC3E}">
        <p14:creationId xmlns:p14="http://schemas.microsoft.com/office/powerpoint/2010/main" val="38802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</a:t>
            </a:r>
            <a:r>
              <a:rPr lang="en-US" sz="4000" b="1" dirty="0"/>
              <a:t>Benign Prostatic Hyperplasia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335945"/>
            <a:ext cx="8946541" cy="4195481"/>
          </a:xfrm>
        </p:spPr>
        <p:txBody>
          <a:bodyPr/>
          <a:lstStyle/>
          <a:p>
            <a:r>
              <a:rPr lang="en-US" dirty="0"/>
              <a:t>An extremely common cause of prostatic enlargement by the age of 40 years.</a:t>
            </a:r>
          </a:p>
          <a:p>
            <a:r>
              <a:rPr lang="en-US" dirty="0"/>
              <a:t>An important cause of urinary obstruction.</a:t>
            </a:r>
          </a:p>
          <a:p>
            <a:r>
              <a:rPr lang="en-US" dirty="0"/>
              <a:t>Although the cause of BPH is incompletely understood, excessive androgen-dependent growth of stromal &amp; glandular elements has a central role.</a:t>
            </a:r>
          </a:p>
          <a:p>
            <a:r>
              <a:rPr lang="en-US" dirty="0"/>
              <a:t>Does not occur in males castrated before the onset of puberty.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65" y="3890925"/>
            <a:ext cx="4944358" cy="29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5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64" y="1531704"/>
            <a:ext cx="8961871" cy="3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1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Pathogenesis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036"/>
            <a:ext cx="9592653" cy="4918363"/>
          </a:xfrm>
        </p:spPr>
        <p:txBody>
          <a:bodyPr/>
          <a:lstStyle/>
          <a:p>
            <a:r>
              <a:rPr lang="en-US" dirty="0"/>
              <a:t>DHT(Dihydrotestosterone )-induced growth factors act by increasing the proliferation of stromal cells &amp; decreasing the death of epithelial cells.</a:t>
            </a:r>
          </a:p>
          <a:p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729" y="2236745"/>
            <a:ext cx="8331635" cy="42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3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Macroscopic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42" t="13485" r="25852" b="19697"/>
          <a:stretch/>
        </p:blipFill>
        <p:spPr>
          <a:xfrm>
            <a:off x="5839690" y="1693718"/>
            <a:ext cx="5974773" cy="4582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82" y="21709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Benign prostatic hyperplasia nodules 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around the urethra bulge 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above the cut surface in a cross section of the prostate 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40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FA8F0-E94D-4870-B7A3-EC3456241055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4508CF9-7930-4ED8-A743-52746A82D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C45A9-839B-4432-8D39-661CBCC58CF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523</Words>
  <Application>Microsoft Office PowerPoint</Application>
  <PresentationFormat>Widescreen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 urogenital system-II. Male pathology. </vt:lpstr>
      <vt:lpstr>Prostate ..anatomy</vt:lpstr>
      <vt:lpstr>PowerPoint Presentation</vt:lpstr>
      <vt:lpstr>Prostate– Histology</vt:lpstr>
      <vt:lpstr>PowerPoint Presentation</vt:lpstr>
      <vt:lpstr>1. Benign Prostatic Hyperplasia </vt:lpstr>
      <vt:lpstr>PowerPoint Presentation</vt:lpstr>
      <vt:lpstr>Pathogenesis</vt:lpstr>
      <vt:lpstr>Macroscopic</vt:lpstr>
      <vt:lpstr>Microscopic</vt:lpstr>
      <vt:lpstr>Clinical Features</vt:lpstr>
      <vt:lpstr>PowerPoint Presentation</vt:lpstr>
      <vt:lpstr>Carcinoma of the Prostate</vt:lpstr>
      <vt:lpstr>Pathogenesis</vt:lpstr>
      <vt:lpstr>Morphology</vt:lpstr>
      <vt:lpstr>Microscopically</vt:lpstr>
      <vt:lpstr>clinical features </vt:lpstr>
      <vt:lpstr>Diagnosis</vt:lpstr>
      <vt:lpstr>Treatment.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system-II. Male pathology.</dc:title>
  <dc:creator>Windows User</dc:creator>
  <cp:lastModifiedBy>Sanabil Hassanat</cp:lastModifiedBy>
  <cp:revision>9</cp:revision>
  <dcterms:created xsi:type="dcterms:W3CDTF">2022-05-08T07:14:16Z</dcterms:created>
  <dcterms:modified xsi:type="dcterms:W3CDTF">2022-05-08T07:44:57Z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