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87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85" r:id="rId23"/>
    <p:sldId id="279" r:id="rId24"/>
    <p:sldId id="281" r:id="rId25"/>
    <p:sldId id="282" r:id="rId26"/>
    <p:sldId id="286" r:id="rId27"/>
    <p:sldId id="288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17663-29CB-4C8A-BF85-D345D8CA36ED}" type="datetimeFigureOut">
              <a:rPr lang="en-MY" smtClean="0"/>
              <a:t>28/11/2022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DDBF4-5233-4C64-8AC5-1E08D3E82C5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2614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F8169AD3-C1FA-4CB5-8D81-705D0277F05E}" type="slidenum">
              <a:rPr lang="en-MY" smtClean="0"/>
              <a:pPr eaLnBrk="1" hangingPunct="1"/>
              <a:t>15</a:t>
            </a:fld>
            <a:endParaRPr lang="en-MY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18E30D79-91F3-4F97-96A7-FCCAA09D735C}" type="slidenum">
              <a:rPr lang="en-MY" smtClean="0"/>
              <a:pPr eaLnBrk="1" hangingPunct="1"/>
              <a:t>25</a:t>
            </a:fld>
            <a:endParaRPr lang="en-MY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8282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489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595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91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0426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8088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4451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4411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9085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92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0521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F90A9-F44C-4B1E-B9F1-65B2A910EE7E}" type="datetimeFigureOut">
              <a:rPr lang="en-MY" smtClean="0"/>
              <a:t>28/11/2022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594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4FA5E435-C62E-46D5-80D0-5BE9692B4E98}" type="datetime1">
              <a:rPr lang="en-US" altLang="en-US" sz="1400" smtClean="0">
                <a:solidFill>
                  <a:srgbClr val="000000"/>
                </a:solidFill>
                <a:latin typeface="Arial" pitchFamily="34" charset="0"/>
              </a:rPr>
              <a:pPr eaLnBrk="1" hangingPunct="1"/>
              <a:t>11/28/2022</a:t>
            </a:fld>
            <a:endParaRPr lang="en-MY" altLang="en-US" sz="14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51F0BD5C-10E9-4E4F-A2AB-F25B3F071729}" type="slidenum">
              <a:rPr lang="ar-SA" altLang="en-US" sz="1400" smtClean="0">
                <a:solidFill>
                  <a:srgbClr val="000000"/>
                </a:solidFill>
                <a:latin typeface="Arial" pitchFamily="34" charset="0"/>
              </a:rPr>
              <a:pPr eaLnBrk="1" hangingPunct="1"/>
              <a:t>1</a:t>
            </a:fld>
            <a:endParaRPr lang="en-MY" altLang="en-US" sz="14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8135938" cy="2133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221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221163"/>
            <a:ext cx="29527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2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190D8C0-40D0-49B1-8D85-1C817AACC58C}" type="slidenum">
              <a:rPr lang="ar-SA" smtClean="0"/>
              <a:pPr eaLnBrk="1" hangingPunct="1"/>
              <a:t>10</a:t>
            </a:fld>
            <a:endParaRPr lang="en-US" smtClean="0"/>
          </a:p>
        </p:txBody>
      </p:sp>
      <p:sp>
        <p:nvSpPr>
          <p:cNvPr id="8" name="Rectangle 7"/>
          <p:cNvSpPr/>
          <p:nvPr/>
        </p:nvSpPr>
        <p:spPr>
          <a:xfrm>
            <a:off x="-468559" y="188640"/>
            <a:ext cx="96125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       </a:t>
            </a:r>
            <a:r>
              <a:rPr lang="en-MY" sz="28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Reservoir of Infection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dirty="0" smtClean="0">
                <a:latin typeface="Garamond" pitchFamily="18" charset="0"/>
                <a:cs typeface="Times New Roman" pitchFamily="18" charset="0"/>
              </a:rPr>
              <a:t>      </a:t>
            </a:r>
            <a:r>
              <a:rPr lang="en-MY" sz="2800" b="1" dirty="0" smtClean="0">
                <a:cs typeface="Times New Roman" pitchFamily="18" charset="0"/>
              </a:rPr>
              <a:t>The </a:t>
            </a:r>
            <a:r>
              <a:rPr lang="en-MY" sz="2800" b="1" dirty="0">
                <a:cs typeface="Times New Roman" pitchFamily="18" charset="0"/>
              </a:rPr>
              <a:t>human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cases</a:t>
            </a:r>
            <a:r>
              <a:rPr lang="en-MY" sz="2800" b="1" dirty="0">
                <a:cs typeface="Times New Roman" pitchFamily="18" charset="0"/>
              </a:rPr>
              <a:t> are the only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reservoir </a:t>
            </a:r>
            <a:r>
              <a:rPr lang="en-MY" sz="2800" b="1" dirty="0">
                <a:cs typeface="Times New Roman" pitchFamily="18" charset="0"/>
              </a:rPr>
              <a:t>of infection.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800" dirty="0">
                <a:cs typeface="Times New Roman" pitchFamily="18" charset="0"/>
              </a:rPr>
              <a:t> </a:t>
            </a:r>
            <a:r>
              <a:rPr lang="en-MY" sz="2800" dirty="0" smtClean="0">
                <a:cs typeface="Times New Roman" pitchFamily="18" charset="0"/>
              </a:rPr>
              <a:t>  The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cases</a:t>
            </a:r>
            <a:r>
              <a:rPr lang="en-MY" sz="2800" b="1" dirty="0">
                <a:cs typeface="Times New Roman" pitchFamily="18" charset="0"/>
              </a:rPr>
              <a:t> range from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asymptomatic</a:t>
            </a:r>
            <a:r>
              <a:rPr lang="en-MY" sz="2800" b="1" dirty="0">
                <a:cs typeface="Times New Roman" pitchFamily="18" charset="0"/>
              </a:rPr>
              <a:t> to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severe </a:t>
            </a:r>
            <a:r>
              <a:rPr lang="en-MY" sz="2800" b="1" dirty="0">
                <a:cs typeface="Times New Roman" pitchFamily="18" charset="0"/>
              </a:rPr>
              <a:t>infections</a:t>
            </a:r>
            <a:endParaRPr lang="en-MY" sz="28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800" dirty="0">
                <a:cs typeface="Times New Roman" pitchFamily="18" charset="0"/>
              </a:rPr>
              <a:t> </a:t>
            </a:r>
            <a:r>
              <a:rPr lang="en-MY" sz="2800" dirty="0" smtClean="0">
                <a:cs typeface="Times New Roman" pitchFamily="18" charset="0"/>
              </a:rPr>
              <a:t> 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Asymptomatic</a:t>
            </a:r>
            <a:r>
              <a:rPr lang="en-MY" sz="2800" b="1" dirty="0" smtClean="0">
                <a:cs typeface="Times New Roman" pitchFamily="18" charset="0"/>
              </a:rPr>
              <a:t> </a:t>
            </a:r>
            <a:r>
              <a:rPr lang="en-MY" sz="2800" dirty="0">
                <a:cs typeface="Times New Roman" pitchFamily="18" charset="0"/>
              </a:rPr>
              <a:t>(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anicteric) </a:t>
            </a:r>
            <a:r>
              <a:rPr lang="en-MY" sz="2800" dirty="0">
                <a:cs typeface="Times New Roman" pitchFamily="18" charset="0"/>
              </a:rPr>
              <a:t>infections are especially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common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   in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children</a:t>
            </a:r>
            <a:r>
              <a:rPr lang="en-MY" sz="28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dirty="0" smtClean="0">
                <a:cs typeface="Times New Roman" pitchFamily="18" charset="0"/>
              </a:rPr>
              <a:t>  These </a:t>
            </a:r>
            <a:r>
              <a:rPr lang="en-MY" sz="2800" dirty="0">
                <a:cs typeface="Times New Roman" pitchFamily="18" charset="0"/>
              </a:rPr>
              <a:t>cases </a:t>
            </a:r>
            <a:r>
              <a:rPr lang="en-MY" sz="2800" b="1" dirty="0">
                <a:cs typeface="Times New Roman" pitchFamily="18" charset="0"/>
              </a:rPr>
              <a:t>play an important role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in maintaining </a:t>
            </a:r>
            <a:r>
              <a:rPr lang="en-MY" sz="2800" b="1" dirty="0">
                <a:cs typeface="Times New Roman" pitchFamily="18" charset="0"/>
              </a:rPr>
              <a:t>the chain </a:t>
            </a:r>
            <a:endParaRPr lang="en-MY" sz="2800" b="1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MY" sz="2800" b="1" dirty="0">
                <a:cs typeface="Times New Roman" pitchFamily="18" charset="0"/>
              </a:rPr>
              <a:t> </a:t>
            </a:r>
            <a:r>
              <a:rPr lang="en-MY" sz="2800" b="1" dirty="0" smtClean="0">
                <a:cs typeface="Times New Roman" pitchFamily="18" charset="0"/>
              </a:rPr>
              <a:t>         of </a:t>
            </a:r>
            <a:r>
              <a:rPr lang="en-MY" sz="2800" b="1" dirty="0">
                <a:cs typeface="Times New Roman" pitchFamily="18" charset="0"/>
              </a:rPr>
              <a:t>transmission in the community.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      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There is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no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evidence of a chronic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carrier state</a:t>
            </a:r>
            <a:r>
              <a:rPr lang="en-MY" sz="2800" dirty="0"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(           (d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) 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Period of Infectivity </a:t>
            </a:r>
            <a:r>
              <a:rPr lang="en-MY" sz="2800" b="1" dirty="0">
                <a:cs typeface="Times New Roman" pitchFamily="18" charset="0"/>
              </a:rPr>
              <a:t>: 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800" b="1" dirty="0">
                <a:cs typeface="Times New Roman" pitchFamily="18" charset="0"/>
              </a:rPr>
              <a:t>Risk of HAV transition 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is greatest </a:t>
            </a:r>
            <a:endParaRPr lang="en-MY" sz="28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buFont typeface="Wingdings" panose="05000000000000000000" pitchFamily="2" charset="2"/>
              <a:buChar char="q"/>
              <a:defRPr/>
            </a:pPr>
            <a:r>
              <a:rPr lang="en-MY" sz="2800" b="1" dirty="0" smtClean="0">
                <a:cs typeface="Times New Roman" pitchFamily="18" charset="0"/>
              </a:rPr>
              <a:t>from 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2 </a:t>
            </a:r>
            <a:r>
              <a:rPr lang="en-MY" sz="2800" b="1" u="sng" dirty="0">
                <a:cs typeface="Times New Roman" pitchFamily="18" charset="0"/>
              </a:rPr>
              <a:t>weeks 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before </a:t>
            </a:r>
            <a:r>
              <a:rPr lang="en-MY" sz="2800" b="1" u="sng" dirty="0">
                <a:cs typeface="Times New Roman" pitchFamily="18" charset="0"/>
              </a:rPr>
              <a:t>to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 1 </a:t>
            </a:r>
            <a:r>
              <a:rPr lang="en-MY" sz="2800" b="1" u="sng" dirty="0">
                <a:cs typeface="Times New Roman" pitchFamily="18" charset="0"/>
              </a:rPr>
              <a:t>week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after </a:t>
            </a:r>
            <a:r>
              <a:rPr lang="en-MY" sz="2800" dirty="0">
                <a:cs typeface="Times New Roman" pitchFamily="18" charset="0"/>
              </a:rPr>
              <a:t>the </a:t>
            </a:r>
            <a:r>
              <a:rPr lang="en-MY" sz="2800" b="1" dirty="0">
                <a:cs typeface="Times New Roman" pitchFamily="18" charset="0"/>
              </a:rPr>
              <a:t>onset of jaundice.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   infectivity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falls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rapidly </a:t>
            </a:r>
            <a:r>
              <a:rPr lang="en-MY" sz="2800" b="1" dirty="0">
                <a:cs typeface="Times New Roman" pitchFamily="18" charset="0"/>
              </a:rPr>
              <a:t>with the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onset of jaundice</a:t>
            </a:r>
            <a:endParaRPr lang="en-MY" sz="2800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5301208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           (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e) 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Infective Material </a:t>
            </a:r>
            <a:r>
              <a:rPr lang="en-MY" sz="2800" b="1" dirty="0"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MY" sz="2800" b="1" dirty="0">
                <a:cs typeface="Times New Roman" pitchFamily="18" charset="0"/>
              </a:rPr>
              <a:t>                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Mainly</a:t>
            </a:r>
            <a:r>
              <a:rPr lang="en-MY" sz="2800" b="1" dirty="0" smtClean="0"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man's faeces</a:t>
            </a:r>
            <a:r>
              <a:rPr lang="en-MY" sz="28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.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Blood, serum</a:t>
            </a:r>
            <a:r>
              <a:rPr lang="en-MY" sz="2800" b="1" dirty="0" smtClean="0">
                <a:cs typeface="Times New Roman" pitchFamily="18" charset="0"/>
              </a:rPr>
              <a:t> and other fluids are </a:t>
            </a:r>
            <a:r>
              <a:rPr lang="en-MY" sz="2800" b="1" dirty="0">
                <a:cs typeface="Times New Roman" pitchFamily="18" charset="0"/>
              </a:rPr>
              <a:t>infective </a:t>
            </a:r>
            <a:r>
              <a:rPr lang="en-MY" sz="2800" dirty="0">
                <a:cs typeface="Times New Roman" pitchFamily="18" charset="0"/>
              </a:rPr>
              <a:t>during the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brief stage of 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viremia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21432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948DAAEC-AEA7-4CFD-BCF1-73C442A42F11}" type="slidenum">
              <a:rPr lang="ar-SA" smtClean="0"/>
              <a:pPr eaLnBrk="1" hangingPunct="1"/>
              <a:t>11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0" y="115888"/>
            <a:ext cx="91440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u="sng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(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F) Virus Excretion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en-MY" sz="2800" dirty="0" smtClean="0">
                <a:cs typeface="Times New Roman" pitchFamily="18" charset="0"/>
              </a:rPr>
              <a:t>HAV </a:t>
            </a:r>
            <a:r>
              <a:rPr lang="en-MY" sz="2800" dirty="0">
                <a:cs typeface="Times New Roman" pitchFamily="18" charset="0"/>
              </a:rPr>
              <a:t>is excreted in the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faeces </a:t>
            </a:r>
            <a:r>
              <a:rPr lang="en-MY" sz="2800" dirty="0">
                <a:cs typeface="Times New Roman" pitchFamily="18" charset="0"/>
              </a:rPr>
              <a:t>for </a:t>
            </a:r>
            <a:r>
              <a:rPr lang="en-MY" sz="2800" b="1" dirty="0">
                <a:cs typeface="Times New Roman" pitchFamily="18" charset="0"/>
              </a:rPr>
              <a:t>about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2 weeks before </a:t>
            </a:r>
            <a:r>
              <a:rPr lang="en-MY" sz="2800" b="1" dirty="0" smtClean="0">
                <a:cs typeface="Times New Roman" pitchFamily="18" charset="0"/>
              </a:rPr>
              <a:t>the</a:t>
            </a:r>
          </a:p>
          <a:p>
            <a:pPr algn="ctr">
              <a:defRPr/>
            </a:pPr>
            <a:r>
              <a:rPr lang="en-MY" sz="2800" b="1" dirty="0" smtClean="0"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onset of jaundice and for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up to 2 weeks </a:t>
            </a:r>
            <a:r>
              <a:rPr lang="en-MY" sz="2800" b="1" dirty="0">
                <a:cs typeface="Times New Roman" pitchFamily="18" charset="0"/>
              </a:rPr>
              <a:t>thereafter</a:t>
            </a:r>
            <a:r>
              <a:rPr lang="en-MY" sz="28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b="1" dirty="0">
                <a:cs typeface="Times New Roman" pitchFamily="18" charset="0"/>
              </a:rPr>
              <a:t>virus may also be excreted in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the urine </a:t>
            </a:r>
          </a:p>
          <a:p>
            <a:pPr marL="457200" indent="-457200" algn="ctr">
              <a:buFont typeface="Wingdings" panose="05000000000000000000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There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little evidence </a:t>
            </a:r>
            <a:r>
              <a:rPr lang="en-MY" sz="2600" b="1" dirty="0">
                <a:cs typeface="Times New Roman" pitchFamily="18" charset="0"/>
              </a:rPr>
              <a:t>for HAV transmission by </a:t>
            </a:r>
            <a:r>
              <a:rPr lang="en-MY" sz="26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exposure to urine </a:t>
            </a:r>
            <a:r>
              <a:rPr lang="en-MY" sz="2600" b="1" dirty="0" smtClean="0">
                <a:cs typeface="Times New Roman" pitchFamily="18" charset="0"/>
              </a:rPr>
              <a:t>or n</a:t>
            </a:r>
            <a:r>
              <a:rPr lang="en-MY" sz="26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ose-pharyngeal </a:t>
            </a:r>
            <a:r>
              <a:rPr lang="en-MY" sz="2600" b="1" dirty="0" smtClean="0">
                <a:cs typeface="Times New Roman" pitchFamily="18" charset="0"/>
              </a:rPr>
              <a:t>secretions of infected </a:t>
            </a:r>
            <a:r>
              <a:rPr lang="en-MY" sz="2600" dirty="0" smtClean="0">
                <a:cs typeface="Times New Roman" pitchFamily="18" charset="0"/>
              </a:rPr>
              <a:t>patients</a:t>
            </a:r>
            <a:endParaRPr lang="en-MY" sz="2600" dirty="0">
              <a:cs typeface="Times New Roman" pitchFamily="18" charset="0"/>
            </a:endParaRPr>
          </a:p>
        </p:txBody>
      </p:sp>
      <p:pic>
        <p:nvPicPr>
          <p:cNvPr id="19460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2296" y="692696"/>
            <a:ext cx="971600" cy="1207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4356100" y="12700"/>
            <a:ext cx="2555875" cy="307777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1400" b="1" dirty="0" smtClean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Cont. .AGENT </a:t>
            </a:r>
            <a:r>
              <a:rPr lang="en-MY" sz="1400" b="1" dirty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55776" y="2722148"/>
            <a:ext cx="2592288" cy="52322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A5238C"/>
                </a:solidFill>
                <a:cs typeface="Times New Roman" pitchFamily="18" charset="0"/>
              </a:rPr>
              <a:t>HOST FACTORS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2722148"/>
            <a:ext cx="950505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( a)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AGE </a:t>
            </a:r>
            <a:r>
              <a:rPr lang="en-MY" sz="2400" dirty="0"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b="1" dirty="0">
                <a:cs typeface="Times New Roman" pitchFamily="18" charset="0"/>
              </a:rPr>
              <a:t>People from all ages may be infected if susceptible.</a:t>
            </a:r>
            <a:endParaRPr lang="en-MY" sz="26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Infection with HAV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is more </a:t>
            </a:r>
            <a:r>
              <a:rPr lang="en-MY" sz="2600" b="1" dirty="0">
                <a:cs typeface="Times New Roman" pitchFamily="18" charset="0"/>
              </a:rPr>
              <a:t>frequent among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children </a:t>
            </a:r>
            <a:endParaRPr lang="en-MY" sz="26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600" b="1" dirty="0" smtClean="0">
                <a:cs typeface="Times New Roman" pitchFamily="18" charset="0"/>
              </a:rPr>
              <a:t>                than </a:t>
            </a:r>
            <a:r>
              <a:rPr lang="en-MY" sz="2600" b="1" dirty="0">
                <a:cs typeface="Times New Roman" pitchFamily="18" charset="0"/>
              </a:rPr>
              <a:t>in adults.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 young children</a:t>
            </a:r>
            <a:r>
              <a:rPr lang="en-MY" sz="2600" dirty="0">
                <a:cs typeface="Times New Roman" pitchFamily="18" charset="0"/>
              </a:rPr>
              <a:t>, </a:t>
            </a:r>
            <a:r>
              <a:rPr lang="en-MY" sz="2600" b="1" dirty="0">
                <a:cs typeface="Times New Roman" pitchFamily="18" charset="0"/>
              </a:rPr>
              <a:t>infections tend to be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mild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subclinical </a:t>
            </a:r>
            <a:endParaRPr lang="en-MY" sz="26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the clinical severity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increases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with age</a:t>
            </a:r>
            <a:r>
              <a:rPr lang="en-MY" sz="2600" b="1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The ratio of anicteric to icteric cases in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adults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is about </a:t>
            </a:r>
            <a:endParaRPr lang="en-MY" sz="26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1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: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3; </a:t>
            </a: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in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children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MY" sz="2600" b="1" dirty="0">
                <a:cs typeface="Times New Roman" pitchFamily="18" charset="0"/>
              </a:rPr>
              <a:t>it may be as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high as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12: 1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However,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faecal excretion of HAV </a:t>
            </a:r>
            <a:r>
              <a:rPr lang="en-MY" sz="2600" b="1" dirty="0">
                <a:cs typeface="Times New Roman" pitchFamily="18" charset="0"/>
              </a:rPr>
              <a:t>antigen 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RNA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persists longer in 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young than </a:t>
            </a:r>
            <a:r>
              <a:rPr lang="en-MY" sz="2600" b="1" dirty="0">
                <a:cs typeface="Times New Roman" pitchFamily="18" charset="0"/>
              </a:rPr>
              <a:t>in adults </a:t>
            </a:r>
            <a:endParaRPr lang="en-MY" sz="2600" b="1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3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5877408-BEF8-4DEF-A5CD-AC5DBB03C7DA}" type="slidenum">
              <a:rPr lang="ar-SA" smtClean="0"/>
              <a:pPr eaLnBrk="1" hangingPunct="1"/>
              <a:t>12</a:t>
            </a:fld>
            <a:endParaRPr lang="en-US" smtClean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2411413" y="203757"/>
            <a:ext cx="2376611" cy="307777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1400" b="1" dirty="0" err="1" smtClean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MY" sz="1400" b="1" dirty="0" smtClean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….HOST </a:t>
            </a:r>
            <a:r>
              <a:rPr lang="en-MY" sz="1400" b="1" dirty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-540568" y="350896"/>
            <a:ext cx="979308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(b) SEX </a:t>
            </a:r>
            <a:r>
              <a:rPr lang="en-MY" sz="2800" b="1" dirty="0">
                <a:cs typeface="Times New Roman" pitchFamily="18" charset="0"/>
              </a:rPr>
              <a:t>:</a:t>
            </a:r>
          </a:p>
          <a:p>
            <a:r>
              <a:rPr lang="en-MY" sz="2800" dirty="0">
                <a:cs typeface="Times New Roman" pitchFamily="18" charset="0"/>
              </a:rPr>
              <a:t>       </a:t>
            </a:r>
            <a:r>
              <a:rPr lang="en-MY" sz="2800" dirty="0" smtClean="0">
                <a:cs typeface="Times New Roman" pitchFamily="18" charset="0"/>
              </a:rPr>
              <a:t>       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Both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sexes are equally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susceptible</a:t>
            </a:r>
          </a:p>
          <a:p>
            <a:endParaRPr lang="en-MY" sz="2800" b="1" dirty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            (c) 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Immunity</a:t>
            </a:r>
            <a:r>
              <a:rPr lang="en-MY" sz="2800" u="sng" dirty="0">
                <a:solidFill>
                  <a:srgbClr val="C00000"/>
                </a:solidFill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dirty="0">
                <a:cs typeface="Times New Roman" pitchFamily="18" charset="0"/>
              </a:rPr>
              <a:t>    </a:t>
            </a:r>
            <a:r>
              <a:rPr lang="en-MY" sz="2800" dirty="0" smtClean="0">
                <a:cs typeface="Times New Roman" pitchFamily="18" charset="0"/>
              </a:rPr>
              <a:t>   </a:t>
            </a:r>
            <a:r>
              <a:rPr lang="en-MY" sz="2800" b="1" dirty="0">
                <a:cs typeface="Times New Roman" pitchFamily="18" charset="0"/>
              </a:rPr>
              <a:t>Immunity after attack probably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lasts for life</a:t>
            </a:r>
            <a:r>
              <a:rPr lang="en-MY" sz="2800" dirty="0"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dirty="0">
                <a:cs typeface="Times New Roman" pitchFamily="18" charset="0"/>
              </a:rPr>
              <a:t>    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second attacks </a:t>
            </a:r>
            <a:r>
              <a:rPr lang="en-MY" sz="2800" dirty="0">
                <a:cs typeface="Times New Roman" pitchFamily="18" charset="0"/>
              </a:rPr>
              <a:t>have been reported in </a:t>
            </a:r>
            <a:r>
              <a:rPr lang="en-MY" sz="2800" b="1" dirty="0">
                <a:cs typeface="Times New Roman" pitchFamily="18" charset="0"/>
              </a:rPr>
              <a:t>about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5 % </a:t>
            </a:r>
            <a:r>
              <a:rPr lang="en-MY" sz="2800" dirty="0">
                <a:cs typeface="Times New Roman" pitchFamily="18" charset="0"/>
              </a:rPr>
              <a:t>of </a:t>
            </a:r>
            <a:r>
              <a:rPr lang="en-MY" sz="2800" dirty="0" smtClean="0">
                <a:cs typeface="Times New Roman" pitchFamily="18" charset="0"/>
              </a:rPr>
              <a:t>patients.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    Most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people </a:t>
            </a:r>
            <a:r>
              <a:rPr lang="en-MY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in endemic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areas acquire immunity through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 subclinical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infection</a:t>
            </a:r>
            <a:r>
              <a:rPr lang="en-MY" sz="2800" dirty="0">
                <a:solidFill>
                  <a:srgbClr val="002060"/>
                </a:solidFill>
                <a:cs typeface="Times New Roman" pitchFamily="18" charset="0"/>
              </a:rPr>
              <a:t>. </a:t>
            </a:r>
            <a:endParaRPr lang="en-MY" sz="28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                  </a:t>
            </a:r>
          </a:p>
          <a:p>
            <a:pPr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                  </a:t>
            </a:r>
            <a:r>
              <a:rPr lang="en-MY" sz="2800" b="1" u="sng" dirty="0" smtClean="0">
                <a:solidFill>
                  <a:srgbClr val="C00000"/>
                </a:solidFill>
                <a:cs typeface="Times New Roman" pitchFamily="18" charset="0"/>
              </a:rPr>
              <a:t>Who 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is at </a:t>
            </a:r>
            <a:r>
              <a:rPr lang="en-MY" sz="2800" b="1" u="sng" dirty="0" smtClean="0">
                <a:solidFill>
                  <a:srgbClr val="C00000"/>
                </a:solidFill>
                <a:cs typeface="Times New Roman" pitchFamily="18" charset="0"/>
              </a:rPr>
              <a:t>risk?</a:t>
            </a:r>
          </a:p>
          <a:p>
            <a:pPr marL="342900" indent="-342900" algn="ctr">
              <a:buFont typeface="Wingdings" panose="05000000000000000000" pitchFamily="2" charset="2"/>
              <a:buChar char="v"/>
              <a:defRPr/>
            </a:pP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      Anyone</a:t>
            </a:r>
            <a:r>
              <a:rPr lang="en-MY" sz="2800" b="1" dirty="0" smtClean="0"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who has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not </a:t>
            </a:r>
            <a:r>
              <a:rPr lang="en-MY" sz="2800" b="1" dirty="0">
                <a:cs typeface="Times New Roman" pitchFamily="18" charset="0"/>
              </a:rPr>
              <a:t>been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vaccinated </a:t>
            </a:r>
            <a:r>
              <a:rPr lang="en-MY" sz="2800" b="1" dirty="0">
                <a:cs typeface="Times New Roman" pitchFamily="18" charset="0"/>
              </a:rPr>
              <a:t>or previously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infected </a:t>
            </a:r>
            <a:r>
              <a:rPr lang="en-MY" sz="2800" b="1" dirty="0" smtClean="0">
                <a:cs typeface="Times New Roman" pitchFamily="18" charset="0"/>
              </a:rPr>
              <a:t>can </a:t>
            </a:r>
            <a:r>
              <a:rPr lang="en-MY" sz="2800" b="1" dirty="0">
                <a:cs typeface="Times New Roman" pitchFamily="18" charset="0"/>
              </a:rPr>
              <a:t>get HAV </a:t>
            </a:r>
            <a:r>
              <a:rPr lang="en-MY" sz="2800" b="1" dirty="0" smtClean="0">
                <a:cs typeface="Times New Roman" pitchFamily="18" charset="0"/>
              </a:rPr>
              <a:t>infection</a:t>
            </a:r>
            <a:endParaRPr lang="en-MY" sz="2800" dirty="0" smtClean="0">
              <a:cs typeface="Times New Roman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v"/>
              <a:defRPr/>
            </a:pPr>
            <a:r>
              <a:rPr lang="en-MY" sz="2800" dirty="0" smtClean="0">
                <a:cs typeface="Times New Roman" pitchFamily="18" charset="0"/>
              </a:rPr>
              <a:t>  In </a:t>
            </a:r>
            <a:r>
              <a:rPr lang="en-MY" sz="2800" u="sng" dirty="0">
                <a:cs typeface="Times New Roman" pitchFamily="18" charset="0"/>
              </a:rPr>
              <a:t>a  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high </a:t>
            </a:r>
            <a:r>
              <a:rPr lang="en-MY" sz="2800" b="1" u="sng" dirty="0" err="1">
                <a:solidFill>
                  <a:srgbClr val="FF0000"/>
                </a:solidFill>
                <a:cs typeface="Times New Roman" pitchFamily="18" charset="0"/>
              </a:rPr>
              <a:t>endemicity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dirty="0">
                <a:cs typeface="Times New Roman" pitchFamily="18" charset="0"/>
              </a:rPr>
              <a:t>areas </a:t>
            </a:r>
            <a:r>
              <a:rPr lang="en-MY" sz="2800" b="1" dirty="0">
                <a:cs typeface="Times New Roman" pitchFamily="18" charset="0"/>
              </a:rPr>
              <a:t>most HAV infection occur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during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early child </a:t>
            </a:r>
            <a:r>
              <a:rPr lang="en-MY" sz="2800" b="1" dirty="0" smtClean="0">
                <a:cs typeface="Times New Roman" pitchFamily="18" charset="0"/>
              </a:rPr>
              <a:t>hood</a:t>
            </a:r>
            <a:r>
              <a:rPr lang="en-MY" sz="2800" dirty="0" smtClean="0">
                <a:cs typeface="Times New Roman" pitchFamily="18" charset="0"/>
              </a:rPr>
              <a:t>.</a:t>
            </a:r>
          </a:p>
        </p:txBody>
      </p:sp>
      <p:sp>
        <p:nvSpPr>
          <p:cNvPr id="2" name="Right Arrow 1"/>
          <p:cNvSpPr/>
          <p:nvPr/>
        </p:nvSpPr>
        <p:spPr>
          <a:xfrm>
            <a:off x="7164288" y="6138157"/>
            <a:ext cx="16984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MY" b="1" dirty="0">
                <a:solidFill>
                  <a:schemeClr val="bg1"/>
                </a:solidFill>
                <a:cs typeface="Times New Roman" pitchFamily="18" charset="0"/>
              </a:rPr>
              <a:t>Risk factors </a:t>
            </a:r>
            <a:r>
              <a:rPr lang="en-MY" b="1" dirty="0">
                <a:cs typeface="Times New Roman" pitchFamily="18" charset="0"/>
              </a:rPr>
              <a:t>in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620285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980728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Risk factors </a:t>
            </a:r>
            <a:r>
              <a:rPr lang="en-MY" sz="2800" b="1" dirty="0">
                <a:cs typeface="Times New Roman" pitchFamily="18" charset="0"/>
              </a:rPr>
              <a:t>in 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intermediate and </a:t>
            </a:r>
            <a:r>
              <a:rPr lang="en-MY" sz="2800" b="1" u="sng" dirty="0" smtClean="0">
                <a:solidFill>
                  <a:srgbClr val="FF0000"/>
                </a:solidFill>
                <a:cs typeface="Times New Roman" pitchFamily="18" charset="0"/>
              </a:rPr>
              <a:t>high </a:t>
            </a:r>
            <a:r>
              <a:rPr lang="en-MY" sz="2800" b="1" u="sng" dirty="0" err="1">
                <a:solidFill>
                  <a:srgbClr val="FF0000"/>
                </a:solidFill>
                <a:cs typeface="Times New Roman" pitchFamily="18" charset="0"/>
              </a:rPr>
              <a:t>endemicity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areas include</a:t>
            </a:r>
            <a:r>
              <a:rPr lang="en-MY" sz="2800" dirty="0"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MY" sz="2800" b="1" dirty="0">
                <a:solidFill>
                  <a:srgbClr val="3C4245"/>
                </a:solidFill>
                <a:cs typeface="Times New Roman" pitchFamily="18" charset="0"/>
              </a:rPr>
              <a:t>                 *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poor sanitation;</a:t>
            </a:r>
          </a:p>
          <a:p>
            <a:pPr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              ** lack of safe water;</a:t>
            </a:r>
          </a:p>
          <a:p>
            <a:pPr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    **travelling to areas of high </a:t>
            </a:r>
            <a:r>
              <a:rPr lang="en-MY" sz="2800" b="1" dirty="0" err="1">
                <a:solidFill>
                  <a:srgbClr val="002060"/>
                </a:solidFill>
                <a:cs typeface="Times New Roman" pitchFamily="18" charset="0"/>
              </a:rPr>
              <a:t>endemicity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without being immunized</a:t>
            </a:r>
          </a:p>
          <a:p>
            <a:pPr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         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   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***Living in a household with an infected person;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             **** being a sexual partner of someone with acute HA  infection</a:t>
            </a:r>
          </a:p>
        </p:txBody>
      </p:sp>
    </p:spTree>
    <p:extLst>
      <p:ext uri="{BB962C8B-B14F-4D97-AF65-F5344CB8AC3E}">
        <p14:creationId xmlns:p14="http://schemas.microsoft.com/office/powerpoint/2010/main" val="3998222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A0845569-45D5-4783-9475-668A753D43A2}" type="slidenum">
              <a:rPr lang="ar-SA" smtClean="0"/>
              <a:pPr eaLnBrk="1" hangingPunct="1"/>
              <a:t>14</a:t>
            </a:fld>
            <a:endParaRPr lang="en-US" smtClean="0"/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2411412" y="225775"/>
            <a:ext cx="4141788" cy="52322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 w="952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Environmental Factors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-100836" y="748995"/>
            <a:ext cx="8787636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   </a:t>
            </a:r>
            <a:r>
              <a:rPr lang="en-MY" sz="2400" b="1" dirty="0">
                <a:cs typeface="Times New Roman" pitchFamily="18" charset="0"/>
              </a:rPr>
              <a:t>Cases may occur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throughout</a:t>
            </a:r>
            <a:r>
              <a:rPr lang="en-MY" sz="2400" b="1" dirty="0">
                <a:cs typeface="Times New Roman" pitchFamily="18" charset="0"/>
              </a:rPr>
              <a:t> the year.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Poor sanitation and overcrowding </a:t>
            </a:r>
            <a:r>
              <a:rPr lang="en-MY" sz="2400" b="1" dirty="0">
                <a:cs typeface="Times New Roman" pitchFamily="18" charset="0"/>
              </a:rPr>
              <a:t>favour the spread of </a:t>
            </a:r>
            <a:r>
              <a:rPr lang="en-MY" sz="2400" b="1" dirty="0" smtClean="0">
                <a:cs typeface="Times New Roman" pitchFamily="18" charset="0"/>
              </a:rPr>
              <a:t>infection</a:t>
            </a:r>
            <a:endParaRPr lang="en-MY" sz="2400" b="1" dirty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MY" sz="2400" dirty="0">
                <a:cs typeface="Times New Roman" pitchFamily="18" charset="0"/>
              </a:rPr>
              <a:t>    giving </a:t>
            </a:r>
            <a:r>
              <a:rPr lang="en-MY" sz="2400" b="1" dirty="0">
                <a:cs typeface="Times New Roman" pitchFamily="18" charset="0"/>
              </a:rPr>
              <a:t>rise to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water-born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e</a:t>
            </a:r>
            <a:r>
              <a:rPr lang="en-MY" sz="2400" b="1" dirty="0"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food-borne</a:t>
            </a: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epidemics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 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when standards of hygiene and sanitation are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improved</a:t>
            </a:r>
            <a:r>
              <a:rPr lang="en-MY" sz="2400" dirty="0"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b="1" dirty="0">
                <a:cs typeface="Times New Roman" pitchFamily="18" charset="0"/>
              </a:rPr>
              <a:t>         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morbidity </a:t>
            </a:r>
            <a:r>
              <a:rPr lang="en-MY" sz="2400" b="1" dirty="0">
                <a:cs typeface="Times New Roman" pitchFamily="18" charset="0"/>
              </a:rPr>
              <a:t>may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increase.????? 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-6602" y="2813441"/>
            <a:ext cx="915060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         </a:t>
            </a:r>
            <a:r>
              <a:rPr lang="en-MY" sz="2800" b="1" u="sng" dirty="0" smtClean="0">
                <a:solidFill>
                  <a:srgbClr val="C00000"/>
                </a:solidFill>
                <a:cs typeface="Times New Roman" pitchFamily="18" charset="0"/>
              </a:rPr>
              <a:t>Incubation 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Period 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( IP)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10-50 days </a:t>
            </a:r>
            <a:r>
              <a:rPr lang="en-MY" sz="2800" b="1" dirty="0">
                <a:cs typeface="Times New Roman" pitchFamily="18" charset="0"/>
              </a:rPr>
              <a:t>(usually 14-28 days}.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Length </a:t>
            </a:r>
            <a:r>
              <a:rPr lang="en-MY" sz="2400" b="1" dirty="0">
                <a:cs typeface="Times New Roman" pitchFamily="18" charset="0"/>
              </a:rPr>
              <a:t>of the IP </a:t>
            </a:r>
            <a:r>
              <a:rPr lang="en-MY" sz="2600" b="1" dirty="0">
                <a:cs typeface="Times New Roman" pitchFamily="18" charset="0"/>
              </a:rPr>
              <a:t>is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proportional </a:t>
            </a:r>
            <a:r>
              <a:rPr lang="en-MY" sz="2600" b="1" dirty="0">
                <a:cs typeface="Times New Roman" pitchFamily="18" charset="0"/>
              </a:rPr>
              <a:t>to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the dose </a:t>
            </a:r>
            <a:r>
              <a:rPr lang="en-MY" sz="24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of the </a:t>
            </a:r>
            <a:r>
              <a:rPr lang="en-MY" sz="2400" b="1" dirty="0">
                <a:cs typeface="Times New Roman" pitchFamily="18" charset="0"/>
              </a:rPr>
              <a:t>virus </a:t>
            </a:r>
            <a:r>
              <a:rPr lang="en-MY" sz="2600" b="1" dirty="0">
                <a:cs typeface="Times New Roman" pitchFamily="18" charset="0"/>
              </a:rPr>
              <a:t>ingested </a:t>
            </a:r>
          </a:p>
          <a:p>
            <a:endParaRPr lang="en-MY" sz="2400" b="1" dirty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800" b="1" u="sng" dirty="0" smtClean="0">
                <a:solidFill>
                  <a:srgbClr val="C00000"/>
                </a:solidFill>
                <a:cs typeface="Times New Roman" pitchFamily="18" charset="0"/>
              </a:rPr>
              <a:t>     Clinical 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Spectrum</a:t>
            </a:r>
          </a:p>
          <a:p>
            <a:r>
              <a:rPr lang="en-MY" sz="2600" dirty="0"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onset of jaundic</a:t>
            </a:r>
            <a:r>
              <a:rPr lang="en-MY" sz="2600" b="1" dirty="0">
                <a:cs typeface="Times New Roman" pitchFamily="18" charset="0"/>
              </a:rPr>
              <a:t>e </a:t>
            </a:r>
            <a:r>
              <a:rPr lang="en-MY" sz="2600" dirty="0">
                <a:cs typeface="Times New Roman" pitchFamily="18" charset="0"/>
              </a:rPr>
              <a:t>is </a:t>
            </a:r>
            <a:r>
              <a:rPr lang="en-MY" sz="2600" b="1" dirty="0">
                <a:cs typeface="Times New Roman" pitchFamily="18" charset="0"/>
              </a:rPr>
              <a:t>often preceded by as nausea, vomiting</a:t>
            </a:r>
          </a:p>
          <a:p>
            <a:r>
              <a:rPr lang="en-MY" sz="2800" b="1" dirty="0">
                <a:cs typeface="Times New Roman" pitchFamily="18" charset="0"/>
              </a:rPr>
              <a:t>                  BUT</a:t>
            </a:r>
            <a:r>
              <a:rPr lang="en-MY" sz="2800" dirty="0"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anicteric</a:t>
            </a:r>
            <a:r>
              <a:rPr lang="en-MY" sz="2800" b="1" dirty="0">
                <a:cs typeface="Times New Roman" pitchFamily="18" charset="0"/>
              </a:rPr>
              <a:t> hepatitis is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more common</a:t>
            </a:r>
            <a:r>
              <a:rPr lang="en-MY" sz="2800" b="1" dirty="0">
                <a:cs typeface="Times New Roman" pitchFamily="18" charset="0"/>
              </a:rPr>
              <a:t>. </a:t>
            </a:r>
          </a:p>
          <a:p>
            <a:r>
              <a:rPr lang="en-MY" sz="2800" dirty="0">
                <a:cs typeface="Times New Roman" pitchFamily="18" charset="0"/>
              </a:rPr>
              <a:t>        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98 % </a:t>
            </a:r>
            <a:r>
              <a:rPr lang="en-MY" sz="2800" b="1" dirty="0">
                <a:cs typeface="Times New Roman" pitchFamily="18" charset="0"/>
              </a:rPr>
              <a:t>of HAV cases 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resolves completely</a:t>
            </a:r>
          </a:p>
        </p:txBody>
      </p:sp>
      <p:pic>
        <p:nvPicPr>
          <p:cNvPr id="22534" name="Picture 6" descr="HEPATITIS SYMPTOMS vector infographic template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065434"/>
            <a:ext cx="161925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Rectangle 1"/>
          <p:cNvSpPr>
            <a:spLocks noChangeArrowheads="1"/>
          </p:cNvSpPr>
          <p:nvPr/>
        </p:nvSpPr>
        <p:spPr bwMode="auto">
          <a:xfrm>
            <a:off x="165293" y="6218018"/>
            <a:ext cx="7480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outcome of infection with HAV is as shown</a:t>
            </a:r>
          </a:p>
        </p:txBody>
      </p:sp>
      <p:sp>
        <p:nvSpPr>
          <p:cNvPr id="2" name="Right Arrow 1"/>
          <p:cNvSpPr/>
          <p:nvPr/>
        </p:nvSpPr>
        <p:spPr>
          <a:xfrm>
            <a:off x="7164288" y="6460641"/>
            <a:ext cx="16984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9492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4AFC86F-A210-4714-BFFF-C5C9E1C746A9}" type="slidenum">
              <a:rPr lang="ar-SA" smtClean="0"/>
              <a:pPr eaLnBrk="1" hangingPunct="1"/>
              <a:t>15</a:t>
            </a:fld>
            <a:endParaRPr lang="en-US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277579"/>
              </p:ext>
            </p:extLst>
          </p:nvPr>
        </p:nvGraphicFramePr>
        <p:xfrm>
          <a:off x="179512" y="2060848"/>
          <a:ext cx="8785225" cy="297338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effectLst/>
                        </a:rPr>
                        <a:t>outcome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0070C0"/>
                          </a:solidFill>
                          <a:effectLst/>
                        </a:rPr>
                        <a:t>Child</a:t>
                      </a:r>
                      <a:endParaRPr lang="en-MY" sz="2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0070C0"/>
                          </a:solidFill>
                          <a:effectLst/>
                        </a:rPr>
                        <a:t>Adult</a:t>
                      </a:r>
                      <a:endParaRPr lang="en-MY" sz="2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 smtClean="0">
                          <a:effectLst/>
                        </a:rPr>
                        <a:t>Unapparent (</a:t>
                      </a:r>
                      <a:r>
                        <a:rPr lang="en-MY" sz="2800" b="1" dirty="0">
                          <a:effectLst/>
                        </a:rPr>
                        <a:t>subclinical infection)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</a:rPr>
                        <a:t>80-95%</a:t>
                      </a:r>
                      <a:endParaRPr lang="en-MY" sz="2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dirty="0">
                          <a:effectLst/>
                        </a:rPr>
                        <a:t>10-25%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effectLst/>
                        </a:rPr>
                        <a:t>Icteric disease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dirty="0">
                          <a:effectLst/>
                        </a:rPr>
                        <a:t>5-20%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</a:rPr>
                        <a:t>75-90%</a:t>
                      </a:r>
                      <a:endParaRPr lang="en-MY" sz="2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effectLst/>
                        </a:rPr>
                        <a:t>Complete recovery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</a:rPr>
                        <a:t>&gt;98%</a:t>
                      </a:r>
                      <a:endParaRPr lang="en-MY" sz="2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</a:rPr>
                        <a:t>&gt;98%</a:t>
                      </a:r>
                      <a:endParaRPr lang="en-MY" sz="2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effectLst/>
                        </a:rPr>
                        <a:t>Chronic disease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0070C0"/>
                          </a:solidFill>
                          <a:effectLst/>
                        </a:rPr>
                        <a:t>None</a:t>
                      </a:r>
                      <a:endParaRPr lang="en-MY" sz="2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0070C0"/>
                          </a:solidFill>
                          <a:effectLst/>
                        </a:rPr>
                        <a:t>None</a:t>
                      </a:r>
                      <a:endParaRPr lang="en-MY" sz="2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effectLst/>
                        </a:rPr>
                        <a:t>Mortality rate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>
                          <a:effectLst/>
                        </a:rPr>
                        <a:t>0.1%</a:t>
                      </a:r>
                      <a:endParaRPr lang="en-MY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</a:rPr>
                        <a:t>0.3-2.1%</a:t>
                      </a:r>
                      <a:endParaRPr lang="en-MY" sz="2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585" name="Rectangle 1"/>
          <p:cNvSpPr>
            <a:spLocks noChangeArrowheads="1"/>
          </p:cNvSpPr>
          <p:nvPr/>
        </p:nvSpPr>
        <p:spPr bwMode="auto">
          <a:xfrm>
            <a:off x="395288" y="1014413"/>
            <a:ext cx="6157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Outcome Of Infection With HAV </a:t>
            </a:r>
            <a:endParaRPr lang="en-MY" sz="28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pic>
        <p:nvPicPr>
          <p:cNvPr id="23586" name="Picture 5" descr="HEPATITIS SYMPTOMS vector infographic template desig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03188"/>
            <a:ext cx="233997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13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8908A469-4556-413D-8FFD-CDAC546DDB35}" type="slidenum">
              <a:rPr lang="ar-SA" smtClean="0"/>
              <a:pPr eaLnBrk="1" hangingPunct="1"/>
              <a:t>16</a:t>
            </a:fld>
            <a:endParaRPr lang="en-US" smtClean="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20751" y="606640"/>
            <a:ext cx="91440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2800" b="1" i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b="1" i="1" dirty="0" smtClean="0">
                <a:solidFill>
                  <a:srgbClr val="FF0000"/>
                </a:solidFill>
                <a:cs typeface="Times New Roman" pitchFamily="18" charset="0"/>
              </a:rPr>
              <a:t>     (a)    Faecal-Oral </a:t>
            </a:r>
            <a:r>
              <a:rPr lang="en-MY" sz="2800" b="1" i="1" dirty="0">
                <a:solidFill>
                  <a:srgbClr val="FF0000"/>
                </a:solidFill>
                <a:cs typeface="Times New Roman" pitchFamily="18" charset="0"/>
              </a:rPr>
              <a:t>Route </a:t>
            </a:r>
            <a:r>
              <a:rPr lang="en-MY" sz="2800" b="1" i="1" dirty="0"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MY" sz="2800" dirty="0">
                <a:cs typeface="Times New Roman" pitchFamily="18" charset="0"/>
              </a:rPr>
              <a:t>This is the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major </a:t>
            </a:r>
            <a:r>
              <a:rPr lang="en-MY" sz="2800" b="1" dirty="0">
                <a:cs typeface="Times New Roman" pitchFamily="18" charset="0"/>
              </a:rPr>
              <a:t>route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dirty="0">
                <a:cs typeface="Times New Roman" pitchFamily="18" charset="0"/>
              </a:rPr>
              <a:t>of transmission.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It may occur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by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DIRECT </a:t>
            </a:r>
            <a:r>
              <a:rPr lang="en-MY" sz="2800" b="1" dirty="0">
                <a:cs typeface="Times New Roman" pitchFamily="18" charset="0"/>
              </a:rPr>
              <a:t>(person-to-person</a:t>
            </a:r>
            <a:r>
              <a:rPr lang="en-MY" sz="2800" dirty="0">
                <a:cs typeface="Times New Roman" pitchFamily="18" charset="0"/>
              </a:rPr>
              <a:t>) </a:t>
            </a:r>
            <a:r>
              <a:rPr lang="en-MY" sz="2800" b="1" dirty="0">
                <a:cs typeface="Times New Roman" pitchFamily="18" charset="0"/>
              </a:rPr>
              <a:t>contact</a:t>
            </a:r>
            <a:r>
              <a:rPr lang="en-MY" sz="2800" dirty="0">
                <a:cs typeface="Times New Roman" pitchFamily="18" charset="0"/>
              </a:rPr>
              <a:t> or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INDIRECTLY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by contaminated water, food or milk</a:t>
            </a:r>
            <a:r>
              <a:rPr lang="en-MY" sz="2800" dirty="0">
                <a:cs typeface="Times New Roman" pitchFamily="18" charset="0"/>
              </a:rPr>
              <a:t>. </a:t>
            </a: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300" b="1" u="sng" dirty="0" smtClean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800" b="1" u="sng" dirty="0" smtClean="0">
                <a:solidFill>
                  <a:srgbClr val="FF0000"/>
                </a:solidFill>
                <a:cs typeface="Times New Roman" pitchFamily="18" charset="0"/>
              </a:rPr>
              <a:t>in 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developed </a:t>
            </a:r>
            <a:r>
              <a:rPr lang="en-MY" sz="2600" dirty="0">
                <a:cs typeface="Times New Roman" pitchFamily="18" charset="0"/>
              </a:rPr>
              <a:t>countries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Water-borne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transmission</a:t>
            </a:r>
            <a:r>
              <a:rPr lang="en-MY" sz="2600" b="1" dirty="0">
                <a:cs typeface="Times New Roman" pitchFamily="18" charset="0"/>
              </a:rPr>
              <a:t>, 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not a major factor</a:t>
            </a:r>
            <a:r>
              <a:rPr lang="en-MY" sz="2600" b="1" dirty="0">
                <a:cs typeface="Times New Roman" pitchFamily="18" charset="0"/>
              </a:rPr>
              <a:t>, where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food-borne outbreaks </a:t>
            </a:r>
            <a:r>
              <a:rPr lang="en-MY" sz="2600" b="1" dirty="0">
                <a:cs typeface="Times New Roman" pitchFamily="18" charset="0"/>
              </a:rPr>
              <a:t>are becoming more frequent</a:t>
            </a:r>
            <a:r>
              <a:rPr lang="en-MY" sz="2600" dirty="0">
                <a:cs typeface="Times New Roman" pitchFamily="18" charset="0"/>
              </a:rPr>
              <a:t>. </a:t>
            </a:r>
            <a:r>
              <a:rPr lang="en-MY" sz="2600" i="1" dirty="0">
                <a:cs typeface="Times New Roman" pitchFamily="18" charset="0"/>
              </a:rPr>
              <a:t>For example</a:t>
            </a:r>
            <a:r>
              <a:rPr lang="en-MY" sz="2600" b="1" i="1" dirty="0">
                <a:cs typeface="Times New Roman" pitchFamily="18" charset="0"/>
              </a:rPr>
              <a:t>, </a:t>
            </a:r>
            <a:r>
              <a:rPr lang="en-MY" sz="2600" b="1" i="1" dirty="0">
                <a:solidFill>
                  <a:srgbClr val="0070C0"/>
                </a:solidFill>
                <a:cs typeface="Times New Roman" pitchFamily="18" charset="0"/>
              </a:rPr>
              <a:t>consumption of salads and vegetables, and of raw or </a:t>
            </a:r>
            <a:r>
              <a:rPr lang="en-MY" sz="2600" b="1" i="1" dirty="0">
                <a:solidFill>
                  <a:srgbClr val="FF0000"/>
                </a:solidFill>
                <a:cs typeface="Times New Roman" pitchFamily="18" charset="0"/>
              </a:rPr>
              <a:t>inadequately cooked shellfish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and </a:t>
            </a:r>
            <a:r>
              <a:rPr lang="en-MY" sz="2600" b="1" i="1" dirty="0" smtClean="0">
                <a:solidFill>
                  <a:srgbClr val="0070C0"/>
                </a:solidFill>
                <a:cs typeface="Times New Roman" pitchFamily="18" charset="0"/>
              </a:rPr>
              <a:t>oysters</a:t>
            </a:r>
            <a:r>
              <a:rPr lang="ar-JO" sz="2600" b="1" i="1" dirty="0">
                <a:solidFill>
                  <a:srgbClr val="0070C0"/>
                </a:solidFill>
                <a:cs typeface="Times New Roman" pitchFamily="18" charset="0"/>
              </a:rPr>
              <a:t>المحار</a:t>
            </a:r>
            <a:r>
              <a:rPr lang="en-MY" sz="2600" b="1" i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600" b="1" i="1" dirty="0">
                <a:solidFill>
                  <a:srgbClr val="0070C0"/>
                </a:solidFill>
                <a:cs typeface="Times New Roman" pitchFamily="18" charset="0"/>
              </a:rPr>
              <a:t>cultivated in sewage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p</a:t>
            </a:r>
            <a:r>
              <a:rPr lang="en-MY" sz="2600" b="1" dirty="0">
                <a:cs typeface="Times New Roman" pitchFamily="18" charset="0"/>
              </a:rPr>
              <a:t>olluted water is associated with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epidemic outbreaks </a:t>
            </a:r>
            <a:r>
              <a:rPr lang="en-MY" sz="2600" b="1" dirty="0">
                <a:cs typeface="Times New Roman" pitchFamily="18" charset="0"/>
              </a:rPr>
              <a:t>of hepatitis A. </a:t>
            </a:r>
            <a:endParaRPr lang="en-MY" sz="26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1748" name="Rectangle 1"/>
          <p:cNvSpPr>
            <a:spLocks noChangeArrowheads="1"/>
          </p:cNvSpPr>
          <p:nvPr/>
        </p:nvSpPr>
        <p:spPr bwMode="auto">
          <a:xfrm>
            <a:off x="2168149" y="44624"/>
            <a:ext cx="4385051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Modes Of Transmission</a:t>
            </a:r>
          </a:p>
        </p:txBody>
      </p:sp>
      <p:pic>
        <p:nvPicPr>
          <p:cNvPr id="24581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0"/>
            <a:ext cx="1512168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Rectangle 1"/>
          <p:cNvSpPr>
            <a:spLocks noChangeArrowheads="1"/>
          </p:cNvSpPr>
          <p:nvPr/>
        </p:nvSpPr>
        <p:spPr bwMode="auto">
          <a:xfrm>
            <a:off x="46616" y="4748744"/>
            <a:ext cx="9002553" cy="892552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Food handlers </a:t>
            </a:r>
            <a:r>
              <a:rPr lang="en-MY" sz="2600" dirty="0">
                <a:cs typeface="Times New Roman" pitchFamily="18" charset="0"/>
              </a:rPr>
              <a:t>are </a:t>
            </a:r>
            <a:r>
              <a:rPr lang="en-MY" sz="2600" b="1" dirty="0">
                <a:cs typeface="Times New Roman" pitchFamily="18" charset="0"/>
              </a:rPr>
              <a:t>critical role in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common-source </a:t>
            </a:r>
            <a:r>
              <a:rPr lang="en-MY" sz="2600" b="1" dirty="0" smtClean="0">
                <a:cs typeface="Times New Roman" pitchFamily="18" charset="0"/>
              </a:rPr>
              <a:t>food-borne </a:t>
            </a:r>
            <a:r>
              <a:rPr lang="en-MY" sz="2600" dirty="0">
                <a:cs typeface="Times New Roman" pitchFamily="18" charset="0"/>
              </a:rPr>
              <a:t>HAV transmission. </a:t>
            </a:r>
          </a:p>
        </p:txBody>
      </p:sp>
      <p:sp>
        <p:nvSpPr>
          <p:cNvPr id="2" name="Rectangle 1"/>
          <p:cNvSpPr/>
          <p:nvPr/>
        </p:nvSpPr>
        <p:spPr>
          <a:xfrm>
            <a:off x="46616" y="5649968"/>
            <a:ext cx="8976688" cy="892552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Children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play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 an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important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role in HAV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transmission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????</a:t>
            </a:r>
            <a:endParaRPr lang="en-MY" sz="2600" b="1" dirty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600" b="1" dirty="0">
                <a:cs typeface="Times New Roman" pitchFamily="18" charset="0"/>
              </a:rPr>
              <a:t>as they generally have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asymptomatic or unrecognized illness</a:t>
            </a:r>
          </a:p>
        </p:txBody>
      </p:sp>
    </p:spTree>
    <p:extLst>
      <p:ext uri="{BB962C8B-B14F-4D97-AF65-F5344CB8AC3E}">
        <p14:creationId xmlns:p14="http://schemas.microsoft.com/office/powerpoint/2010/main" val="259636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A953542-CC68-4C4B-93C5-C22239449F2E}" type="slidenum">
              <a:rPr lang="ar-SA" smtClean="0"/>
              <a:pPr eaLnBrk="1" hangingPunct="1"/>
              <a:t>17</a:t>
            </a:fld>
            <a:endParaRPr lang="en-US" smtClean="0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115888"/>
            <a:ext cx="914400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MY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b} </a:t>
            </a:r>
            <a:r>
              <a:rPr lang="en-MY" sz="2600" b="1" i="1" dirty="0">
                <a:solidFill>
                  <a:srgbClr val="C00000"/>
                </a:solidFill>
                <a:cs typeface="Times New Roman" pitchFamily="18" charset="0"/>
              </a:rPr>
              <a:t>Parenteral Route</a:t>
            </a:r>
            <a:r>
              <a:rPr lang="en-MY" sz="2600" i="1" dirty="0">
                <a:solidFill>
                  <a:srgbClr val="C00000"/>
                </a:solidFill>
                <a:cs typeface="Times New Roman" pitchFamily="18" charset="0"/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MY" sz="2600" i="1" dirty="0"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HAV </a:t>
            </a:r>
            <a:r>
              <a:rPr lang="en-MY" sz="2600" dirty="0">
                <a:solidFill>
                  <a:srgbClr val="000000"/>
                </a:solidFill>
                <a:cs typeface="Times New Roman" pitchFamily="18" charset="0"/>
              </a:rPr>
              <a:t>very</a:t>
            </a: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is rarely</a:t>
            </a:r>
            <a:r>
              <a:rPr lang="en-MY" sz="2600" dirty="0">
                <a:cs typeface="Times New Roman" pitchFamily="18" charset="0"/>
              </a:rPr>
              <a:t>, (i.e. by blood and blood products or </a:t>
            </a:r>
            <a:endParaRPr lang="en-MY" sz="2600" dirty="0" smtClean="0">
              <a:cs typeface="Times New Roman" pitchFamily="18" charset="0"/>
            </a:endParaRPr>
          </a:p>
          <a:p>
            <a:pPr algn="just"/>
            <a:r>
              <a:rPr lang="en-MY" sz="2600" dirty="0" smtClean="0">
                <a:cs typeface="Times New Roman" pitchFamily="18" charset="0"/>
              </a:rPr>
              <a:t>by skin penetration through contaminated needles.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MY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This </a:t>
            </a:r>
            <a:r>
              <a:rPr lang="en-MY" sz="26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may occur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during the stage of </a:t>
            </a:r>
            <a:r>
              <a:rPr lang="en-MY" sz="2600" b="1" dirty="0" err="1">
                <a:solidFill>
                  <a:srgbClr val="FF0000"/>
                </a:solidFill>
                <a:cs typeface="Times New Roman" pitchFamily="18" charset="0"/>
              </a:rPr>
              <a:t>viraemia</a:t>
            </a:r>
            <a:r>
              <a:rPr lang="en-MY" sz="2600" dirty="0">
                <a:cs typeface="Times New Roman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MY" sz="2600" b="1" dirty="0">
                <a:cs typeface="Times New Roman" pitchFamily="18" charset="0"/>
              </a:rPr>
              <a:t>Health care personnel </a:t>
            </a:r>
            <a:r>
              <a:rPr lang="en-MY" sz="2600" dirty="0">
                <a:cs typeface="Times New Roman" pitchFamily="18" charset="0"/>
              </a:rPr>
              <a:t>do not have an increased prevalence</a:t>
            </a:r>
          </a:p>
          <a:p>
            <a:pPr algn="just"/>
            <a:r>
              <a:rPr lang="en-MY" sz="2600" dirty="0">
                <a:cs typeface="Times New Roman" pitchFamily="18" charset="0"/>
              </a:rPr>
              <a:t> of </a:t>
            </a:r>
            <a:r>
              <a:rPr lang="en-MY" sz="2600" b="1" dirty="0">
                <a:cs typeface="Times New Roman" pitchFamily="18" charset="0"/>
              </a:rPr>
              <a:t>HAV infection </a:t>
            </a:r>
            <a:r>
              <a:rPr lang="en-MY" sz="2600" dirty="0"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nosocomial </a:t>
            </a:r>
            <a:r>
              <a:rPr lang="en-MY" sz="2600" b="1" dirty="0">
                <a:cs typeface="Times New Roman" pitchFamily="18" charset="0"/>
              </a:rPr>
              <a:t>HAV transmission </a:t>
            </a:r>
            <a:r>
              <a:rPr lang="en-MY" sz="26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is rare</a:t>
            </a:r>
            <a:r>
              <a:rPr lang="en-MY" sz="2600" dirty="0">
                <a:cs typeface="Times New Roman" pitchFamily="18" charset="0"/>
              </a:rPr>
              <a:t>.</a:t>
            </a:r>
          </a:p>
          <a:p>
            <a:pPr algn="just"/>
            <a:r>
              <a:rPr lang="en-MY" sz="2600" b="1" dirty="0">
                <a:solidFill>
                  <a:srgbClr val="C00000"/>
                </a:solidFill>
                <a:cs typeface="Times New Roman" pitchFamily="18" charset="0"/>
              </a:rPr>
              <a:t>(c} </a:t>
            </a:r>
            <a:r>
              <a:rPr lang="en-MY" sz="2600" b="1" i="1" dirty="0">
                <a:solidFill>
                  <a:srgbClr val="C00000"/>
                </a:solidFill>
                <a:cs typeface="Times New Roman" pitchFamily="18" charset="0"/>
              </a:rPr>
              <a:t>Sexual Transmission</a:t>
            </a:r>
            <a:r>
              <a:rPr lang="en-MY" sz="2600" i="1" dirty="0">
                <a:cs typeface="Times New Roman" pitchFamily="18" charset="0"/>
              </a:rPr>
              <a:t>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mainly</a:t>
            </a:r>
            <a:r>
              <a:rPr lang="en-MY" sz="2600" b="1" dirty="0">
                <a:cs typeface="Times New Roman" pitchFamily="18" charset="0"/>
              </a:rPr>
              <a:t> may occur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among homosexual men because </a:t>
            </a:r>
            <a:r>
              <a:rPr lang="en-MY" sz="2600" b="1" dirty="0" smtClean="0">
                <a:cs typeface="Times New Roman" pitchFamily="18" charset="0"/>
              </a:rPr>
              <a:t>of </a:t>
            </a:r>
            <a:r>
              <a:rPr lang="en-MY" sz="2600" b="1" dirty="0">
                <a:cs typeface="Times New Roman" pitchFamily="18" charset="0"/>
              </a:rPr>
              <a:t>oral-anal contact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.</a:t>
            </a:r>
            <a:endParaRPr lang="en-MY" sz="2200" b="1" dirty="0">
              <a:latin typeface="Garamond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43808" y="3337828"/>
            <a:ext cx="1924064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Diagnosis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3811227"/>
            <a:ext cx="887697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HA cases clinically are not distinguishable from other types of acute viral hepatitis. </a:t>
            </a:r>
          </a:p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abnormal liver function tests, such as</a:t>
            </a:r>
          </a:p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 serum alanine amino </a:t>
            </a:r>
            <a:r>
              <a:rPr lang="en-MY" sz="2600" b="1" dirty="0" err="1">
                <a:cs typeface="Times New Roman" pitchFamily="18" charset="0"/>
              </a:rPr>
              <a:t>transferase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(ALT) </a:t>
            </a:r>
            <a:r>
              <a:rPr lang="en-MY" sz="2600" b="1" dirty="0"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bilirubin,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 smtClean="0">
                <a:cs typeface="Times New Roman" pitchFamily="18" charset="0"/>
              </a:rPr>
              <a:t>Anti-HAV </a:t>
            </a:r>
            <a:r>
              <a:rPr lang="en-MY" sz="2600" b="1" dirty="0">
                <a:cs typeface="Times New Roman" pitchFamily="18" charset="0"/>
              </a:rPr>
              <a:t>appears in the </a:t>
            </a:r>
            <a:r>
              <a:rPr lang="en-MY" sz="2600" b="1" dirty="0" err="1">
                <a:solidFill>
                  <a:srgbClr val="0070C0"/>
                </a:solidFill>
                <a:cs typeface="Times New Roman" pitchFamily="18" charset="0"/>
              </a:rPr>
              <a:t>lgM</a:t>
            </a:r>
            <a:r>
              <a:rPr lang="en-MY" sz="2600" b="1" dirty="0">
                <a:cs typeface="Times New Roman" pitchFamily="18" charset="0"/>
              </a:rPr>
              <a:t> fraction during </a:t>
            </a:r>
            <a:r>
              <a:rPr lang="en-MY" sz="2600" b="1" dirty="0" smtClean="0"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acute phase</a:t>
            </a:r>
            <a:r>
              <a:rPr lang="en-MY" sz="2600" dirty="0"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 smtClean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peaking </a:t>
            </a:r>
            <a:r>
              <a:rPr lang="en-MY" sz="2600" b="1" dirty="0">
                <a:cs typeface="Times New Roman" pitchFamily="18" charset="0"/>
              </a:rPr>
              <a:t>about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2 weeks after </a:t>
            </a:r>
            <a:r>
              <a:rPr lang="en-MY" sz="2600" b="1" dirty="0">
                <a:cs typeface="Times New Roman" pitchFamily="18" charset="0"/>
              </a:rPr>
              <a:t>elevation of liver enzymes</a:t>
            </a:r>
            <a:r>
              <a:rPr lang="en-MY" sz="2600" dirty="0">
                <a:cs typeface="Times New Roman" pitchFamily="18" charset="0"/>
              </a:rPr>
              <a:t>. </a:t>
            </a:r>
          </a:p>
        </p:txBody>
      </p:sp>
      <p:sp>
        <p:nvSpPr>
          <p:cNvPr id="3" name="Right Arrow 2"/>
          <p:cNvSpPr/>
          <p:nvPr/>
        </p:nvSpPr>
        <p:spPr>
          <a:xfrm>
            <a:off x="7898564" y="649829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7" descr="Blood sample for hepatitis A virus (HAV) 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022" y="4293096"/>
            <a:ext cx="1238659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824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7D2EB35-8837-4257-8E9D-4967DF94E382}" type="slidenum">
              <a:rPr lang="ar-SA" smtClean="0"/>
              <a:pPr eaLnBrk="1" hangingPunct="1"/>
              <a:t>18</a:t>
            </a:fld>
            <a:endParaRPr lang="en-US" smtClean="0"/>
          </a:p>
        </p:txBody>
      </p:sp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0" y="614259"/>
            <a:ext cx="91440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dirty="0" smtClean="0">
                <a:cs typeface="Segoe UI Semilight" panose="020B0402040204020203" pitchFamily="34" charset="0"/>
              </a:rPr>
              <a:t>Anti-HAV </a:t>
            </a:r>
            <a:r>
              <a:rPr lang="en-MY" sz="2600" b="1" dirty="0" err="1">
                <a:solidFill>
                  <a:schemeClr val="accent1"/>
                </a:solidFill>
                <a:cs typeface="Segoe UI Semilight" panose="020B0402040204020203" pitchFamily="34" charset="0"/>
              </a:rPr>
              <a:t>lgM</a:t>
            </a:r>
            <a:r>
              <a:rPr lang="en-MY" sz="2600" b="1" dirty="0">
                <a:solidFill>
                  <a:schemeClr val="accent1"/>
                </a:solidFill>
                <a:cs typeface="Segoe UI Semilight" panose="020B0402040204020203" pitchFamily="34" charset="0"/>
              </a:rPr>
              <a:t> </a:t>
            </a:r>
            <a:r>
              <a:rPr lang="en-MY" sz="2600" dirty="0">
                <a:cs typeface="Segoe UI Semilight" panose="020B0402040204020203" pitchFamily="34" charset="0"/>
              </a:rPr>
              <a:t>usually </a:t>
            </a:r>
            <a:r>
              <a:rPr lang="en-MY" sz="26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declines</a:t>
            </a:r>
            <a:r>
              <a:rPr lang="en-MY" sz="2600" b="1" dirty="0">
                <a:cs typeface="Segoe UI Semilight" panose="020B0402040204020203" pitchFamily="34" charset="0"/>
              </a:rPr>
              <a:t> to non-detectable levels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 smtClean="0">
                <a:solidFill>
                  <a:srgbClr val="FF0000"/>
                </a:solidFill>
                <a:cs typeface="Segoe UI Semilight" panose="020B0402040204020203" pitchFamily="34" charset="0"/>
              </a:rPr>
              <a:t>within</a:t>
            </a:r>
            <a:r>
              <a:rPr lang="en-MY" sz="2600" b="1" dirty="0" smtClean="0">
                <a:cs typeface="Segoe UI Semilight" panose="020B0402040204020203" pitchFamily="34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3-6 months</a:t>
            </a:r>
            <a:r>
              <a:rPr lang="en-MY" sz="2600" dirty="0">
                <a:cs typeface="Segoe UI Semilight" panose="020B0402040204020203" pitchFamily="34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cs typeface="Segoe UI Semilight" panose="020B0402040204020203" pitchFamily="34" charset="0"/>
              </a:rPr>
              <a:t> </a:t>
            </a:r>
            <a:r>
              <a:rPr lang="en-MY" sz="2600" dirty="0" smtClean="0">
                <a:cs typeface="Segoe UI Semilight" panose="020B0402040204020203" pitchFamily="34" charset="0"/>
              </a:rPr>
              <a:t>Anti-HAV </a:t>
            </a:r>
            <a:r>
              <a:rPr lang="en-MY" sz="2600" b="1" dirty="0" err="1" smtClean="0">
                <a:solidFill>
                  <a:srgbClr val="FF0000"/>
                </a:solidFill>
                <a:cs typeface="Segoe UI Semilight" panose="020B0402040204020203" pitchFamily="34" charset="0"/>
              </a:rPr>
              <a:t>lgG</a:t>
            </a:r>
            <a:r>
              <a:rPr lang="en-MY" sz="2600" dirty="0" smtClean="0">
                <a:solidFill>
                  <a:srgbClr val="FF0000"/>
                </a:solidFill>
                <a:cs typeface="Segoe UI Semilight" panose="020B0402040204020203" pitchFamily="34" charset="0"/>
              </a:rPr>
              <a:t> appears</a:t>
            </a:r>
            <a:r>
              <a:rPr lang="en-MY" sz="2600" b="1" dirty="0" smtClean="0">
                <a:solidFill>
                  <a:srgbClr val="FF0000"/>
                </a:solidFill>
                <a:cs typeface="Segoe UI Semilight" panose="020B0402040204020203" pitchFamily="34" charset="0"/>
              </a:rPr>
              <a:t> </a:t>
            </a:r>
            <a:r>
              <a:rPr lang="en-MY" sz="2600" b="1" dirty="0" smtClean="0">
                <a:cs typeface="Segoe UI Semilight" panose="020B0402040204020203" pitchFamily="34" charset="0"/>
              </a:rPr>
              <a:t>soon after </a:t>
            </a:r>
            <a:r>
              <a:rPr lang="en-MY" sz="2600" dirty="0" smtClean="0">
                <a:cs typeface="Segoe UI Semilight" panose="020B0402040204020203" pitchFamily="34" charset="0"/>
              </a:rPr>
              <a:t>the </a:t>
            </a:r>
            <a:r>
              <a:rPr lang="en-MY" sz="2600" b="1" dirty="0" smtClean="0">
                <a:cs typeface="Segoe UI Semilight" panose="020B0402040204020203" pitchFamily="34" charset="0"/>
              </a:rPr>
              <a:t>onset </a:t>
            </a:r>
            <a:r>
              <a:rPr lang="en-MY" sz="2600" dirty="0" smtClean="0">
                <a:cs typeface="Segoe UI Semilight" panose="020B0402040204020203" pitchFamily="34" charset="0"/>
              </a:rPr>
              <a:t>of disease and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dirty="0" smtClean="0">
                <a:cs typeface="Segoe UI Semilight" panose="020B0402040204020203" pitchFamily="34" charset="0"/>
              </a:rPr>
              <a:t> </a:t>
            </a:r>
            <a:r>
              <a:rPr lang="en-MY" sz="2600" b="1" dirty="0" smtClean="0">
                <a:solidFill>
                  <a:schemeClr val="tx2"/>
                </a:solidFill>
                <a:cs typeface="Segoe UI Semilight" panose="020B0402040204020203" pitchFamily="34" charset="0"/>
              </a:rPr>
              <a:t>persists for decades</a:t>
            </a:r>
            <a:r>
              <a:rPr lang="en-MY" sz="2600" dirty="0" smtClean="0">
                <a:cs typeface="Segoe UI Semilight" panose="020B0402040204020203" pitchFamily="34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dirty="0" smtClean="0">
                <a:cs typeface="Segoe UI Semilight" panose="020B0402040204020203" pitchFamily="34" charset="0"/>
              </a:rPr>
              <a:t> </a:t>
            </a:r>
            <a:r>
              <a:rPr lang="en-MY" sz="2600" dirty="0">
                <a:cs typeface="Segoe UI Semilight" panose="020B0402040204020203" pitchFamily="34" charset="0"/>
              </a:rPr>
              <a:t>Thus, </a:t>
            </a:r>
            <a:r>
              <a:rPr lang="en-MY" sz="26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detection of </a:t>
            </a:r>
            <a:r>
              <a:rPr lang="en-MY" sz="2600" b="1" dirty="0" err="1">
                <a:solidFill>
                  <a:srgbClr val="FF0000"/>
                </a:solidFill>
                <a:cs typeface="Segoe UI Semilight" panose="020B0402040204020203" pitchFamily="34" charset="0"/>
              </a:rPr>
              <a:t>lgM</a:t>
            </a:r>
            <a:r>
              <a:rPr lang="en-MY" sz="26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-specific </a:t>
            </a:r>
            <a:r>
              <a:rPr lang="en-MY" sz="2600" dirty="0">
                <a:cs typeface="Segoe UI Semilight" panose="020B0402040204020203" pitchFamily="34" charset="0"/>
              </a:rPr>
              <a:t>anti-HAV in the </a:t>
            </a:r>
            <a:r>
              <a:rPr lang="en-MY" sz="2600" b="1" dirty="0">
                <a:cs typeface="Segoe UI Semilight" panose="020B0402040204020203" pitchFamily="34" charset="0"/>
              </a:rPr>
              <a:t>blood of an </a:t>
            </a:r>
            <a:r>
              <a:rPr lang="en-MY" sz="2600" b="1" dirty="0">
                <a:solidFill>
                  <a:srgbClr val="002060"/>
                </a:solidFill>
                <a:cs typeface="Segoe UI Semilight" panose="020B0402040204020203" pitchFamily="34" charset="0"/>
              </a:rPr>
              <a:t>acutely infected </a:t>
            </a:r>
            <a:r>
              <a:rPr lang="en-MY" sz="2600" b="1" dirty="0">
                <a:cs typeface="Segoe UI Semilight" panose="020B0402040204020203" pitchFamily="34" charset="0"/>
              </a:rPr>
              <a:t>patient </a:t>
            </a:r>
            <a:r>
              <a:rPr lang="en-MY" sz="26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confirms the diagnosis of </a:t>
            </a:r>
            <a:r>
              <a:rPr lang="en-MY" sz="2600" b="1" dirty="0" smtClean="0">
                <a:solidFill>
                  <a:srgbClr val="FF0000"/>
                </a:solidFill>
                <a:cs typeface="Segoe UI Semilight" panose="020B0402040204020203" pitchFamily="34" charset="0"/>
              </a:rPr>
              <a:t>HAV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b="1" dirty="0" smtClean="0">
                <a:solidFill>
                  <a:schemeClr val="tx2"/>
                </a:solidFill>
                <a:cs typeface="Segoe UI Semilight" panose="020B0402040204020203" pitchFamily="34" charset="0"/>
              </a:rPr>
              <a:t>Demonstration</a:t>
            </a:r>
            <a:r>
              <a:rPr lang="en-MY" sz="2600" b="1" dirty="0" smtClean="0">
                <a:cs typeface="Segoe UI Semilight" panose="020B0402040204020203" pitchFamily="34" charset="0"/>
              </a:rPr>
              <a:t> </a:t>
            </a:r>
            <a:r>
              <a:rPr lang="en-MY" sz="2600" b="1" dirty="0">
                <a:cs typeface="Segoe UI Semilight" panose="020B0402040204020203" pitchFamily="34" charset="0"/>
              </a:rPr>
              <a:t>of </a:t>
            </a:r>
            <a:r>
              <a:rPr lang="en-MY" sz="26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HAV particles </a:t>
            </a:r>
            <a:r>
              <a:rPr lang="en-MY" sz="2600" b="1" dirty="0">
                <a:cs typeface="Segoe UI Semilight" panose="020B0402040204020203" pitchFamily="34" charset="0"/>
              </a:rPr>
              <a:t>or </a:t>
            </a:r>
            <a:r>
              <a:rPr lang="en-MY" sz="2600" dirty="0">
                <a:solidFill>
                  <a:prstClr val="black"/>
                </a:solidFill>
                <a:cs typeface="Segoe UI Semilight" panose="020B0402040204020203" pitchFamily="34" charset="0"/>
              </a:rPr>
              <a:t>HAV antigens </a:t>
            </a:r>
            <a:r>
              <a:rPr lang="en-MY" sz="26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specific </a:t>
            </a:r>
            <a:r>
              <a:rPr lang="en-MY" sz="2600" b="1" dirty="0" smtClean="0">
                <a:solidFill>
                  <a:srgbClr val="FF0000"/>
                </a:solidFill>
                <a:cs typeface="Segoe UI Semilight" panose="020B0402040204020203" pitchFamily="34" charset="0"/>
              </a:rPr>
              <a:t>viral </a:t>
            </a:r>
            <a:r>
              <a:rPr lang="en-MY" sz="26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antigens  </a:t>
            </a:r>
            <a:r>
              <a:rPr lang="en-MY" sz="2600" b="1" dirty="0">
                <a:cs typeface="Segoe UI Semilight" panose="020B0402040204020203" pitchFamily="34" charset="0"/>
              </a:rPr>
              <a:t>in the faeces, bile and blood.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300" dirty="0">
                <a:cs typeface="Segoe UI Semilight" panose="020B0402040204020203" pitchFamily="34" charset="0"/>
              </a:rPr>
              <a:t> </a:t>
            </a:r>
            <a:r>
              <a:rPr lang="en-MY" sz="2600" b="1" dirty="0">
                <a:cs typeface="Segoe UI Semilight" panose="020B0402040204020203" pitchFamily="34" charset="0"/>
              </a:rPr>
              <a:t>HAV is detected in th</a:t>
            </a:r>
            <a:r>
              <a:rPr lang="en-MY" sz="2600" b="1" dirty="0">
                <a:solidFill>
                  <a:srgbClr val="9900FF"/>
                </a:solidFill>
                <a:cs typeface="Segoe UI Semilight" panose="020B0402040204020203" pitchFamily="34" charset="0"/>
              </a:rPr>
              <a:t>e </a:t>
            </a:r>
            <a:r>
              <a:rPr lang="en-MY" sz="26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stool</a:t>
            </a:r>
            <a:r>
              <a:rPr lang="en-MY" sz="2600" b="1" dirty="0">
                <a:cs typeface="Segoe UI Semilight" panose="020B0402040204020203" pitchFamily="34" charset="0"/>
              </a:rPr>
              <a:t> from about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2 weeks prior </a:t>
            </a:r>
            <a:r>
              <a:rPr lang="en-MY" sz="2600" dirty="0">
                <a:cs typeface="Segoe UI Semilight" panose="020B0402040204020203" pitchFamily="34" charset="0"/>
              </a:rPr>
              <a:t>to the </a:t>
            </a:r>
            <a:r>
              <a:rPr lang="en-MY" sz="2600" b="1" dirty="0">
                <a:cs typeface="Segoe UI Semilight" panose="020B0402040204020203" pitchFamily="34" charset="0"/>
              </a:rPr>
              <a:t>onset of jaundice</a:t>
            </a:r>
            <a:r>
              <a:rPr lang="en-MY" sz="26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, up to 2 weeks </a:t>
            </a:r>
            <a:r>
              <a:rPr lang="en-MY" sz="2600" b="1" dirty="0">
                <a:cs typeface="Segoe UI Semilight" panose="020B0402040204020203" pitchFamily="34" charset="0"/>
              </a:rPr>
              <a:t>after</a:t>
            </a:r>
            <a:r>
              <a:rPr lang="en-MY" sz="26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.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endParaRPr lang="en-MY" sz="2600" b="1" dirty="0">
              <a:solidFill>
                <a:srgbClr val="FF0000"/>
              </a:solidFill>
              <a:cs typeface="Segoe UI Semilight" panose="020B0402040204020203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b="1" dirty="0">
                <a:cs typeface="Segoe UI Semilight" panose="020B0402040204020203" pitchFamily="34" charset="0"/>
              </a:rPr>
              <a:t>Additional tests include reverse transcriptase polymerase chain reaction (</a:t>
            </a:r>
            <a:r>
              <a:rPr lang="en-MY" sz="26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RT-PCR) </a:t>
            </a:r>
            <a:r>
              <a:rPr lang="en-MY" sz="2600" b="1" dirty="0">
                <a:cs typeface="Segoe UI Semilight" panose="020B0402040204020203" pitchFamily="34" charset="0"/>
              </a:rPr>
              <a:t>to detect </a:t>
            </a:r>
            <a:r>
              <a:rPr lang="en-MY" sz="26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the hepatitis A virus RNA</a:t>
            </a:r>
            <a:r>
              <a:rPr lang="en-MY" sz="2600" b="1" dirty="0">
                <a:cs typeface="Segoe UI Semilight" panose="020B0402040204020203" pitchFamily="34" charset="0"/>
              </a:rPr>
              <a:t>, and may require specialised laboratory </a:t>
            </a:r>
            <a:r>
              <a:rPr lang="en-MY" sz="2600" b="1" dirty="0" smtClean="0">
                <a:cs typeface="Segoe UI Semilight" panose="020B0402040204020203" pitchFamily="34" charset="0"/>
              </a:rPr>
              <a:t>facilities</a:t>
            </a:r>
            <a:endParaRPr lang="en-MY" sz="2600" b="1" dirty="0">
              <a:cs typeface="Segoe UI Semilight" panose="020B0402040204020203" pitchFamily="34" charset="0"/>
            </a:endParaRPr>
          </a:p>
        </p:txBody>
      </p:sp>
      <p:sp>
        <p:nvSpPr>
          <p:cNvPr id="26629" name="Rectangle 1"/>
          <p:cNvSpPr>
            <a:spLocks noChangeArrowheads="1"/>
          </p:cNvSpPr>
          <p:nvPr/>
        </p:nvSpPr>
        <p:spPr bwMode="auto">
          <a:xfrm>
            <a:off x="5364088" y="19050"/>
            <a:ext cx="2216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000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Cont. ..Diagnosis</a:t>
            </a:r>
            <a:endParaRPr lang="en-MY" sz="2000" b="1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870825" y="641508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pic>
        <p:nvPicPr>
          <p:cNvPr id="7" name="Picture 7" descr="Blood sample for hepatitis A virus (HAV) 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0"/>
            <a:ext cx="1167705" cy="148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11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D6BE3FD-00D8-4DA1-A308-591D825E19E4}" type="slidenum">
              <a:rPr lang="ar-SA" smtClean="0"/>
              <a:pPr eaLnBrk="1" hangingPunct="1"/>
              <a:t>19</a:t>
            </a:fld>
            <a:endParaRPr lang="en-US" smtClean="0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819150"/>
            <a:ext cx="8785225" cy="563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65100" y="82550"/>
            <a:ext cx="87995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000" b="1">
                <a:latin typeface="Times New Roman" pitchFamily="18" charset="0"/>
                <a:cs typeface="Times New Roman" pitchFamily="18" charset="0"/>
              </a:rPr>
              <a:t>The clinical, virologic and serological events following exposure to HAV are </a:t>
            </a:r>
          </a:p>
          <a:p>
            <a:pPr algn="ctr"/>
            <a:r>
              <a:rPr lang="en-MY" sz="2000" b="1">
                <a:latin typeface="Times New Roman" pitchFamily="18" charset="0"/>
                <a:cs typeface="Times New Roman" pitchFamily="18" charset="0"/>
              </a:rPr>
              <a:t>as shown in Fig. 1. </a:t>
            </a:r>
          </a:p>
        </p:txBody>
      </p:sp>
      <p:pic>
        <p:nvPicPr>
          <p:cNvPr id="28677" name="Picture 7" descr="Blood sample for hepatitis A virus (HAV) t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21141"/>
            <a:ext cx="1835150" cy="148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266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4C8AF10-63CA-489C-A389-3E6CC0A86EE6}" type="slidenum">
              <a:rPr lang="ar-SA" smtClean="0"/>
              <a:pPr eaLnBrk="1" hangingPunct="1"/>
              <a:t>2</a:t>
            </a:fld>
            <a:endParaRPr lang="en-US" smtClean="0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866773" y="3155790"/>
            <a:ext cx="56705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4800" dirty="0"/>
              <a:t>Viral </a:t>
            </a:r>
            <a:r>
              <a:rPr lang="en-MY" sz="4800" dirty="0" smtClean="0"/>
              <a:t>Hepatitis</a:t>
            </a:r>
          </a:p>
          <a:p>
            <a:pPr algn="ctr"/>
            <a:r>
              <a:rPr lang="en-MY" sz="4800" dirty="0"/>
              <a:t>1</a:t>
            </a:r>
            <a:endParaRPr lang="en-MY" sz="4800" dirty="0" smtClean="0"/>
          </a:p>
        </p:txBody>
      </p:sp>
      <p:pic>
        <p:nvPicPr>
          <p:cNvPr id="10244" name="Picture 9" descr="Tablet with the diagnosis hepatitis on the displ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288" y="-49213"/>
            <a:ext cx="4286250" cy="297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15616" y="4653136"/>
            <a:ext cx="615719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l-NL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Prof  DR. Waqar Al – Kubaisy</a:t>
            </a:r>
            <a:r>
              <a:rPr lang="nl-NL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99792" y="5904260"/>
            <a:ext cx="21971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000" b="1" dirty="0" smtClean="0">
                <a:solidFill>
                  <a:schemeClr val="tx2"/>
                </a:solidFill>
              </a:rPr>
              <a:t>30</a:t>
            </a:r>
            <a:r>
              <a:rPr lang="en-MY" sz="2000" b="1" baseline="30000" dirty="0" smtClean="0">
                <a:solidFill>
                  <a:schemeClr val="tx2"/>
                </a:solidFill>
              </a:rPr>
              <a:t>th</a:t>
            </a:r>
            <a:r>
              <a:rPr lang="en-MY" sz="2000" b="1" dirty="0" smtClean="0">
                <a:solidFill>
                  <a:schemeClr val="tx2"/>
                </a:solidFill>
              </a:rPr>
              <a:t> </a:t>
            </a:r>
            <a:r>
              <a:rPr lang="en-MY" sz="2000" b="1" dirty="0">
                <a:solidFill>
                  <a:schemeClr val="tx2"/>
                </a:solidFill>
              </a:rPr>
              <a:t>Nov. </a:t>
            </a:r>
            <a:r>
              <a:rPr lang="en-MY" sz="2000" b="1" dirty="0" smtClean="0">
                <a:solidFill>
                  <a:schemeClr val="tx2"/>
                </a:solidFill>
              </a:rPr>
              <a:t>2022</a:t>
            </a:r>
            <a:endParaRPr lang="en-MY" sz="2000" b="1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5616" y="1051248"/>
            <a:ext cx="2448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4800" dirty="0">
                <a:solidFill>
                  <a:srgbClr val="FF0000"/>
                </a:solidFill>
              </a:rPr>
              <a:t>L X </a:t>
            </a:r>
          </a:p>
        </p:txBody>
      </p:sp>
    </p:spTree>
    <p:extLst>
      <p:ext uri="{BB962C8B-B14F-4D97-AF65-F5344CB8AC3E}">
        <p14:creationId xmlns:p14="http://schemas.microsoft.com/office/powerpoint/2010/main" val="110226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8D84758-6933-45DC-ABB6-34514FB2A088}" type="slidenum">
              <a:rPr lang="ar-SA" smtClean="0"/>
              <a:pPr eaLnBrk="1" hangingPunct="1"/>
              <a:t>20</a:t>
            </a:fld>
            <a:endParaRPr lang="en-US" smtClean="0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-12540" y="506413"/>
            <a:ext cx="9049036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        I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. </a:t>
            </a:r>
            <a:r>
              <a:rPr lang="en-MY" sz="2800" b="1" i="1" dirty="0">
                <a:solidFill>
                  <a:srgbClr val="FF0000"/>
                </a:solidFill>
                <a:cs typeface="Times New Roman" pitchFamily="18" charset="0"/>
              </a:rPr>
              <a:t>Control of Reservoir</a:t>
            </a:r>
          </a:p>
          <a:p>
            <a:pPr>
              <a:defRPr/>
            </a:pP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   </a:t>
            </a:r>
            <a:r>
              <a:rPr lang="en-MY" sz="2600" b="1" dirty="0">
                <a:cs typeface="Times New Roman" pitchFamily="18" charset="0"/>
              </a:rPr>
              <a:t>Control of reservoir 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DIFFICULT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because of the following </a:t>
            </a:r>
          </a:p>
          <a:p>
            <a:pPr>
              <a:defRPr/>
            </a:pP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  (a)</a:t>
            </a:r>
            <a:r>
              <a:rPr lang="en-MY" sz="2600" b="1" dirty="0">
                <a:cs typeface="Times New Roman" pitchFamily="18" charset="0"/>
              </a:rPr>
              <a:t>faecal shedding of the virus is at its </a:t>
            </a:r>
            <a:r>
              <a:rPr lang="en-MY" sz="26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height during th</a:t>
            </a:r>
            <a:r>
              <a:rPr lang="en-MY" sz="2600" b="1" dirty="0">
                <a:cs typeface="Times New Roman" pitchFamily="18" charset="0"/>
              </a:rPr>
              <a:t>e </a:t>
            </a:r>
          </a:p>
          <a:p>
            <a:pPr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                  incubation period </a:t>
            </a:r>
            <a:r>
              <a:rPr lang="en-MY" sz="2600" b="1" dirty="0"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early phase </a:t>
            </a:r>
            <a:r>
              <a:rPr lang="en-MY" sz="2600" b="1" dirty="0">
                <a:cs typeface="Times New Roman" pitchFamily="18" charset="0"/>
              </a:rPr>
              <a:t>of illness</a:t>
            </a:r>
          </a:p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       (b) the occurrence 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large</a:t>
            </a:r>
            <a:r>
              <a:rPr lang="en-MY" sz="2600" b="1" dirty="0">
                <a:cs typeface="Times New Roman" pitchFamily="18" charset="0"/>
              </a:rPr>
              <a:t> number 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subclinical cases </a:t>
            </a:r>
          </a:p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      (c) absence of specific treatment, and </a:t>
            </a:r>
          </a:p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  (d) low socio-economic profile of the population usually involved</a:t>
            </a:r>
            <a:r>
              <a:rPr lang="en-MY" sz="2600" b="1" dirty="0" smtClean="0">
                <a:cs typeface="Times New Roman" pitchFamily="18" charset="0"/>
              </a:rPr>
              <a:t>.</a:t>
            </a:r>
            <a:endParaRPr lang="en-MY" sz="2600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Strict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isolation o</a:t>
            </a:r>
            <a:r>
              <a:rPr lang="en-MY" sz="2600" b="1" dirty="0">
                <a:cs typeface="Times New Roman" pitchFamily="18" charset="0"/>
              </a:rPr>
              <a:t>f cases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is not a useful control measure </a:t>
            </a:r>
            <a:r>
              <a:rPr lang="en-MY" sz="2600" b="1" dirty="0">
                <a:cs typeface="Times New Roman" pitchFamily="18" charset="0"/>
              </a:rPr>
              <a:t>because 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(a)&amp;{b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)</a:t>
            </a:r>
            <a:endParaRPr lang="en-MY" sz="26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However, attention should be paid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to the usual control measures </a:t>
            </a:r>
            <a:r>
              <a:rPr lang="en-MY" sz="2600" b="1" dirty="0">
                <a:cs typeface="Times New Roman" pitchFamily="18" charset="0"/>
              </a:rPr>
              <a:t>such as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notification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, complete bed rest </a:t>
            </a:r>
            <a:r>
              <a:rPr lang="en-MY" sz="2600" b="1" dirty="0"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disinfection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of faeces and fomites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.</a:t>
            </a:r>
          </a:p>
          <a:p>
            <a:pPr marL="457200" indent="-457200" algn="ctr">
              <a:buFont typeface="Wingdings" panose="05000000000000000000" pitchFamily="2" charset="2"/>
              <a:buChar char="q"/>
              <a:defRPr/>
            </a:pPr>
            <a:r>
              <a:rPr lang="en-MY" sz="2600" b="1" dirty="0">
                <a:solidFill>
                  <a:srgbClr val="464646"/>
                </a:solidFill>
                <a:cs typeface="Times New Roman" pitchFamily="18" charset="0"/>
              </a:rPr>
              <a:t>The use 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0.5 %sodium hypochlorite </a:t>
            </a:r>
            <a:r>
              <a:rPr lang="en-MY" sz="2600" b="1" dirty="0">
                <a:solidFill>
                  <a:srgbClr val="464646"/>
                </a:solidFill>
                <a:cs typeface="Times New Roman" pitchFamily="18" charset="0"/>
              </a:rPr>
              <a:t>has been strongly recommended an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effective disinfectant</a:t>
            </a:r>
            <a:endParaRPr lang="en-MY" sz="26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36868" name="Rectangle 1"/>
          <p:cNvSpPr>
            <a:spLocks noChangeArrowheads="1"/>
          </p:cNvSpPr>
          <p:nvPr/>
        </p:nvSpPr>
        <p:spPr bwMode="auto">
          <a:xfrm>
            <a:off x="1547813" y="44450"/>
            <a:ext cx="5904507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PREVENTION AND CONTAINMENT</a:t>
            </a:r>
          </a:p>
        </p:txBody>
      </p:sp>
      <p:pic>
        <p:nvPicPr>
          <p:cNvPr id="29701" name="Picture 7" descr="Vector illustration of World Hepatitis D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4450"/>
            <a:ext cx="14366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148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A3A7004-B406-4340-BA8F-057D2006325A}" type="slidenum">
              <a:rPr lang="ar-SA" smtClean="0"/>
              <a:pPr eaLnBrk="1" hangingPunct="1"/>
              <a:t>21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-7138" y="332656"/>
            <a:ext cx="9151137" cy="6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II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. </a:t>
            </a:r>
            <a:r>
              <a:rPr lang="en-MY" sz="2800" b="1" i="1" dirty="0">
                <a:solidFill>
                  <a:srgbClr val="C00000"/>
                </a:solidFill>
                <a:cs typeface="Times New Roman" pitchFamily="18" charset="0"/>
              </a:rPr>
              <a:t>Control of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Transmission</a:t>
            </a:r>
          </a:p>
          <a:p>
            <a:pPr>
              <a:defRPr/>
            </a:pPr>
            <a:r>
              <a:rPr lang="en-MY" sz="2800" b="1" dirty="0" smtClean="0">
                <a:cs typeface="Times New Roman" pitchFamily="18" charset="0"/>
              </a:rPr>
              <a:t>     </a:t>
            </a:r>
            <a:r>
              <a:rPr lang="en-MY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The </a:t>
            </a:r>
            <a:r>
              <a:rPr lang="en-MY" sz="28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best means of reducing the spread of infection is by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promoting of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personal and community hygiene</a:t>
            </a:r>
            <a:r>
              <a:rPr lang="en-MY" sz="2800" dirty="0"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defRPr/>
            </a:pPr>
            <a:r>
              <a:rPr lang="en-MY" sz="2800" dirty="0">
                <a:cs typeface="Times New Roman" pitchFamily="18" charset="0"/>
              </a:rPr>
              <a:t> e.g</a:t>
            </a:r>
            <a:r>
              <a:rPr lang="en-MY" sz="2800" i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en-MY" sz="2800" b="1" i="1" dirty="0">
                <a:solidFill>
                  <a:schemeClr val="accent1"/>
                </a:solidFill>
                <a:cs typeface="Times New Roman" pitchFamily="18" charset="0"/>
              </a:rPr>
              <a:t>hand washing before eating and after toilet</a:t>
            </a:r>
            <a:r>
              <a:rPr lang="en-MY" sz="2800" dirty="0">
                <a:cs typeface="Times New Roman" pitchFamily="18" charset="0"/>
              </a:rPr>
              <a:t>;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Sanitary disposal of excreta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800" b="1" dirty="0">
                <a:cs typeface="Times New Roman" pitchFamily="18" charset="0"/>
              </a:rPr>
              <a:t>Prevent H2O, food &amp; milk</a:t>
            </a:r>
            <a:r>
              <a:rPr lang="en-MY" sz="2800" dirty="0"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contamination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800" b="1" dirty="0">
                <a:cs typeface="Times New Roman" pitchFamily="18" charset="0"/>
              </a:rPr>
              <a:t>purification of community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water</a:t>
            </a:r>
            <a:r>
              <a:rPr lang="en-MY" sz="2800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with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800" b="1" dirty="0">
                <a:solidFill>
                  <a:schemeClr val="accent2"/>
                </a:solidFill>
                <a:cs typeface="Times New Roman" pitchFamily="18" charset="0"/>
              </a:rPr>
              <a:t>adequate chlorination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1mg/L of free 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residual chlorine can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cause distraction 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of the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virus in 30 minutes 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at </a:t>
            </a:r>
            <a:r>
              <a:rPr lang="en-MY" sz="2800" dirty="0" err="1">
                <a:solidFill>
                  <a:srgbClr val="000000"/>
                </a:solidFill>
                <a:cs typeface="Times New Roman" pitchFamily="18" charset="0"/>
              </a:rPr>
              <a:t>Ph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≤ 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8.5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boiling water 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is 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recommended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during epidemic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. Proper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autoclaving of  needles syringes other equipment</a:t>
            </a:r>
          </a:p>
        </p:txBody>
      </p:sp>
      <p:sp>
        <p:nvSpPr>
          <p:cNvPr id="3" name="Right Arrow 2"/>
          <p:cNvSpPr/>
          <p:nvPr/>
        </p:nvSpPr>
        <p:spPr>
          <a:xfrm>
            <a:off x="7092280" y="640771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59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664" y="260648"/>
            <a:ext cx="933688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III . </a:t>
            </a:r>
            <a:r>
              <a:rPr lang="en-MY" sz="2800" b="1" i="1" dirty="0">
                <a:solidFill>
                  <a:srgbClr val="C00000"/>
                </a:solidFill>
                <a:cs typeface="Times New Roman" pitchFamily="18" charset="0"/>
              </a:rPr>
              <a:t>Control of susceptible population</a:t>
            </a:r>
            <a:endParaRPr lang="en-MY" sz="2800" b="1" dirty="0">
              <a:solidFill>
                <a:srgbClr val="C0000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600" b="1" dirty="0" smtClean="0">
                <a:cs typeface="Times New Roman" pitchFamily="18" charset="0"/>
              </a:rPr>
              <a:t>Targeted 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protection of high-risk </a:t>
            </a:r>
            <a:r>
              <a:rPr lang="en-MY" sz="2600" b="1" dirty="0" smtClean="0">
                <a:cs typeface="Times New Roman" pitchFamily="18" charset="0"/>
              </a:rPr>
              <a:t>groups </a:t>
            </a:r>
            <a:r>
              <a:rPr lang="en-MY" sz="2600" dirty="0">
                <a:cs typeface="Times New Roman" pitchFamily="18" charset="0"/>
              </a:rPr>
              <a:t>should </a:t>
            </a:r>
            <a:r>
              <a:rPr lang="en-MY" sz="2600" dirty="0" smtClean="0">
                <a:cs typeface="Times New Roman" pitchFamily="18" charset="0"/>
              </a:rPr>
              <a:t>be considered </a:t>
            </a:r>
            <a:endParaRPr lang="en-MY" sz="2600" dirty="0">
              <a:cs typeface="Times New Roman" pitchFamily="18" charset="0"/>
            </a:endParaRPr>
          </a:p>
          <a:p>
            <a:pPr>
              <a:defRPr/>
            </a:pP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in low </a:t>
            </a:r>
            <a:r>
              <a:rPr lang="en-MY" sz="2800" b="1" dirty="0" smtClean="0">
                <a:cs typeface="Times New Roman" pitchFamily="18" charset="0"/>
              </a:rPr>
              <a:t>and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very low </a:t>
            </a:r>
            <a:r>
              <a:rPr lang="en-MY" sz="2800" b="1" dirty="0" err="1" smtClean="0">
                <a:solidFill>
                  <a:srgbClr val="FF0000"/>
                </a:solidFill>
                <a:cs typeface="Times New Roman" pitchFamily="18" charset="0"/>
              </a:rPr>
              <a:t>endemicity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, settings</a:t>
            </a:r>
            <a:r>
              <a:rPr lang="en-MY" sz="2800" dirty="0" smtClean="0">
                <a:solidFill>
                  <a:srgbClr val="FF0000"/>
                </a:solidFill>
                <a:cs typeface="Times New Roman" pitchFamily="18" charset="0"/>
              </a:rPr>
              <a:t>. </a:t>
            </a:r>
          </a:p>
          <a:p>
            <a:pPr algn="ctr">
              <a:defRPr/>
            </a:pP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Groups at </a:t>
            </a:r>
            <a:r>
              <a:rPr lang="en-MY" sz="2600" b="1" u="sng" dirty="0" smtClean="0">
                <a:solidFill>
                  <a:srgbClr val="0070C0"/>
                </a:solidFill>
                <a:cs typeface="Times New Roman" pitchFamily="18" charset="0"/>
              </a:rPr>
              <a:t>increased risk of hepatitis </a:t>
            </a: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A </a:t>
            </a:r>
            <a:r>
              <a:rPr lang="en-MY" sz="2600" dirty="0" smtClean="0">
                <a:cs typeface="Times New Roman" pitchFamily="18" charset="0"/>
              </a:rPr>
              <a:t>include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Travellers</a:t>
            </a:r>
            <a:r>
              <a:rPr lang="en-MY" sz="2600" b="1" dirty="0" smtClean="0">
                <a:cs typeface="Times New Roman" pitchFamily="18" charset="0"/>
              </a:rPr>
              <a:t> to areas of </a:t>
            </a: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intermediate </a:t>
            </a:r>
            <a:r>
              <a:rPr lang="en-MY" sz="2600" b="1" dirty="0" smtClean="0">
                <a:cs typeface="Times New Roman" pitchFamily="18" charset="0"/>
              </a:rPr>
              <a:t>or </a:t>
            </a: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high </a:t>
            </a:r>
            <a:r>
              <a:rPr lang="en-MY" sz="2600" b="1" dirty="0" err="1" smtClean="0">
                <a:cs typeface="Times New Roman" pitchFamily="18" charset="0"/>
              </a:rPr>
              <a:t>endemicity</a:t>
            </a:r>
            <a:r>
              <a:rPr lang="en-MY" sz="2600" b="1" dirty="0" smtClean="0">
                <a:cs typeface="Times New Roman" pitchFamily="18" charset="0"/>
              </a:rPr>
              <a:t>,</a:t>
            </a:r>
            <a:r>
              <a:rPr lang="en-MY" sz="2600" dirty="0" smtClean="0">
                <a:cs typeface="Times New Roman" pitchFamily="18" charset="0"/>
              </a:rPr>
              <a:t>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MY" sz="2600" b="1" dirty="0" smtClean="0">
                <a:cs typeface="Times New Roman" pitchFamily="18" charset="0"/>
              </a:rPr>
              <a:t>Men having sex with men,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MY" sz="2600" b="1" dirty="0" smtClean="0">
                <a:cs typeface="Times New Roman" pitchFamily="18" charset="0"/>
              </a:rPr>
              <a:t>In addition, pts with chronic liver disease are at increased risk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MY" sz="2600" b="1" dirty="0" smtClean="0">
                <a:cs typeface="Times New Roman" pitchFamily="18" charset="0"/>
              </a:rPr>
              <a:t>for fulminant hepatitis A </a:t>
            </a:r>
            <a:r>
              <a:rPr lang="en-MY" sz="2600" dirty="0" smtClean="0">
                <a:cs typeface="Times New Roman" pitchFamily="18" charset="0"/>
              </a:rPr>
              <a:t>and </a:t>
            </a:r>
            <a:r>
              <a:rPr lang="en-MY" sz="2600" b="1" i="1" dirty="0" smtClean="0">
                <a:solidFill>
                  <a:srgbClr val="FF0000"/>
                </a:solidFill>
                <a:cs typeface="Times New Roman" pitchFamily="18" charset="0"/>
              </a:rPr>
              <a:t>should be vaccinated </a:t>
            </a:r>
            <a:r>
              <a:rPr lang="en-MY" sz="2600" i="1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en-MY" sz="2600" dirty="0"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80527" y="4149080"/>
            <a:ext cx="9217024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en-MY" sz="2800" b="1" i="1" dirty="0" smtClean="0">
                <a:solidFill>
                  <a:srgbClr val="C31391"/>
                </a:solidFill>
                <a:cs typeface="Times New Roman" pitchFamily="18" charset="0"/>
              </a:rPr>
              <a:t>     1. Vaccines </a:t>
            </a:r>
            <a:r>
              <a:rPr lang="en-MY" sz="2800" b="1" i="1" dirty="0">
                <a:solidFill>
                  <a:srgbClr val="C31391"/>
                </a:solidFill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        Two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types </a:t>
            </a:r>
            <a:r>
              <a:rPr lang="en-MY" sz="2600" b="1" dirty="0">
                <a:cs typeface="Times New Roman" pitchFamily="18" charset="0"/>
              </a:rPr>
              <a:t>of hepatitis A vaccines are </a:t>
            </a:r>
            <a:r>
              <a:rPr lang="en-MY" sz="2600" dirty="0">
                <a:cs typeface="Times New Roman" pitchFamily="18" charset="0"/>
              </a:rPr>
              <a:t>currently used (WW)</a:t>
            </a:r>
          </a:p>
          <a:p>
            <a:pPr>
              <a:defRPr/>
            </a:pPr>
            <a:r>
              <a:rPr lang="en-MY" sz="2600" dirty="0">
                <a:cs typeface="Times New Roman" pitchFamily="18" charset="0"/>
              </a:rPr>
              <a:t>  </a:t>
            </a:r>
            <a:r>
              <a:rPr lang="en-MY" sz="2600" dirty="0" smtClean="0">
                <a:cs typeface="Times New Roman" pitchFamily="18" charset="0"/>
              </a:rPr>
              <a:t>      </a:t>
            </a: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(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a) Formaldehyde inactivated vaccines </a:t>
            </a:r>
            <a:r>
              <a:rPr lang="en-MY" sz="2600" dirty="0" smtClean="0">
                <a:cs typeface="Times New Roman" pitchFamily="18" charset="0"/>
              </a:rPr>
              <a:t>–</a:t>
            </a:r>
          </a:p>
          <a:p>
            <a:pPr>
              <a:defRPr/>
            </a:pPr>
            <a:r>
              <a:rPr lang="en-MY" sz="2600" dirty="0" smtClean="0"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produced in </a:t>
            </a:r>
            <a:r>
              <a:rPr lang="en-MY" sz="2400" b="1" dirty="0">
                <a:cs typeface="Times New Roman" pitchFamily="18" charset="0"/>
              </a:rPr>
              <a:t>several countries </a:t>
            </a:r>
            <a:r>
              <a:rPr lang="en-MY" sz="2400" dirty="0">
                <a:cs typeface="Times New Roman" pitchFamily="18" charset="0"/>
              </a:rPr>
              <a:t>and which are most commonly used WW</a:t>
            </a:r>
          </a:p>
          <a:p>
            <a:pPr>
              <a:defRPr/>
            </a:pP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       {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b) Live attenuated vaccines </a:t>
            </a:r>
            <a:r>
              <a:rPr lang="en-MY" sz="2600" dirty="0" smtClean="0">
                <a:cs typeface="Times New Roman" pitchFamily="18" charset="0"/>
              </a:rPr>
              <a:t>–</a:t>
            </a:r>
          </a:p>
          <a:p>
            <a:pPr>
              <a:defRPr/>
            </a:pPr>
            <a:r>
              <a:rPr lang="en-MY" sz="2600" dirty="0" smtClean="0">
                <a:cs typeface="Times New Roman" pitchFamily="18" charset="0"/>
              </a:rPr>
              <a:t>    </a:t>
            </a:r>
            <a:r>
              <a:rPr lang="en-MY" sz="2400" dirty="0" smtClean="0">
                <a:cs typeface="Times New Roman" pitchFamily="18" charset="0"/>
              </a:rPr>
              <a:t>which </a:t>
            </a:r>
            <a:r>
              <a:rPr lang="en-MY" sz="2400" dirty="0">
                <a:cs typeface="Times New Roman" pitchFamily="18" charset="0"/>
              </a:rPr>
              <a:t>are </a:t>
            </a:r>
            <a:r>
              <a:rPr lang="en-MY" sz="2400" dirty="0" smtClean="0">
                <a:cs typeface="Times New Roman" pitchFamily="18" charset="0"/>
              </a:rPr>
              <a:t>manufacture </a:t>
            </a:r>
            <a:r>
              <a:rPr lang="en-MY" sz="2400" b="1" dirty="0" smtClean="0">
                <a:cs typeface="Times New Roman" pitchFamily="18" charset="0"/>
              </a:rPr>
              <a:t>in China </a:t>
            </a:r>
            <a:r>
              <a:rPr lang="en-MY" sz="2400" dirty="0" smtClean="0">
                <a:cs typeface="Times New Roman" pitchFamily="18" charset="0"/>
              </a:rPr>
              <a:t>and are available in several countries.</a:t>
            </a:r>
            <a:endParaRPr lang="en-US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051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2D9F091-CEAC-4423-BE90-F07B9AA98E6F}" type="slidenum">
              <a:rPr lang="ar-SA" smtClean="0"/>
              <a:pPr eaLnBrk="1" hangingPunct="1"/>
              <a:t>23</a:t>
            </a:fld>
            <a:endParaRPr lang="en-US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7986588" y="6479381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  <a:defRPr/>
            </a:pPr>
            <a:endParaRPr lang="en-MY" sz="2600" b="1" u="sng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600" b="1" u="sng" dirty="0" smtClean="0">
                <a:solidFill>
                  <a:srgbClr val="C00000"/>
                </a:solidFill>
                <a:cs typeface="Times New Roman" pitchFamily="18" charset="0"/>
              </a:rPr>
              <a:t>Inactivated hepatitis A </a:t>
            </a:r>
            <a:r>
              <a:rPr lang="en-MY" sz="2600" b="1" dirty="0" smtClean="0">
                <a:solidFill>
                  <a:srgbClr val="C00000"/>
                </a:solidFill>
                <a:cs typeface="Times New Roman" pitchFamily="18" charset="0"/>
              </a:rPr>
              <a:t>vaccine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dirty="0" smtClean="0">
                <a:cs typeface="Times New Roman" pitchFamily="18" charset="0"/>
              </a:rPr>
              <a:t>licensed for </a:t>
            </a:r>
            <a:r>
              <a:rPr lang="en-MY" sz="2600" b="1" dirty="0" smtClean="0">
                <a:cs typeface="Times New Roman" pitchFamily="18" charset="0"/>
              </a:rPr>
              <a:t>use in persons ≥12 months </a:t>
            </a:r>
            <a:r>
              <a:rPr lang="en-MY" sz="2600" dirty="0" smtClean="0">
                <a:cs typeface="Times New Roman" pitchFamily="18" charset="0"/>
              </a:rPr>
              <a:t>of age.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2 dose </a:t>
            </a:r>
            <a:r>
              <a:rPr lang="en-MY" sz="2600" b="1" dirty="0" smtClean="0">
                <a:cs typeface="Times New Roman" pitchFamily="18" charset="0"/>
              </a:rPr>
              <a:t>administration into the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deltoid</a:t>
            </a:r>
            <a:r>
              <a:rPr lang="en-MY" sz="2600" b="1" dirty="0" smtClean="0">
                <a:cs typeface="Times New Roman" pitchFamily="18" charset="0"/>
              </a:rPr>
              <a:t> muscle</a:t>
            </a:r>
            <a:r>
              <a:rPr lang="en-MY" sz="2600" dirty="0" smtClean="0"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dirty="0" smtClean="0">
                <a:cs typeface="Times New Roman" pitchFamily="18" charset="0"/>
              </a:rPr>
              <a:t>The interval between the first </a:t>
            </a:r>
            <a:r>
              <a:rPr lang="en-MY" sz="2600" dirty="0" smtClean="0">
                <a:cs typeface="Times New Roman" pitchFamily="18" charset="0"/>
              </a:rPr>
              <a:t>(primary) dose </a:t>
            </a:r>
            <a:r>
              <a:rPr lang="en-MY" sz="2600" b="1" dirty="0" smtClean="0">
                <a:cs typeface="Times New Roman" pitchFamily="18" charset="0"/>
              </a:rPr>
              <a:t>and second</a:t>
            </a:r>
            <a:r>
              <a:rPr lang="en-MY" sz="2600" dirty="0" smtClean="0">
                <a:cs typeface="Times New Roman" pitchFamily="18" charset="0"/>
              </a:rPr>
              <a:t> (booster) dose is commonly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6-12 months</a:t>
            </a:r>
            <a:r>
              <a:rPr lang="en-MY" sz="2600" dirty="0" smtClean="0">
                <a:cs typeface="Times New Roman" pitchFamily="18" charset="0"/>
              </a:rPr>
              <a:t>;</a:t>
            </a:r>
          </a:p>
          <a:p>
            <a:pPr algn="ctr">
              <a:defRPr/>
            </a:pPr>
            <a:r>
              <a:rPr lang="en-MY" sz="2600" dirty="0" smtClean="0">
                <a:cs typeface="Times New Roman" pitchFamily="18" charset="0"/>
              </a:rPr>
              <a:t>    however, the interval between the doses is flexible and can be  </a:t>
            </a:r>
            <a:r>
              <a:rPr lang="en-MY" sz="2600" b="1" dirty="0" smtClean="0">
                <a:cs typeface="Times New Roman" pitchFamily="18" charset="0"/>
              </a:rPr>
              <a:t>extended to 18-36 </a:t>
            </a:r>
            <a:r>
              <a:rPr lang="en-MY" sz="2600" b="1" dirty="0" err="1" smtClean="0">
                <a:cs typeface="Times New Roman" pitchFamily="18" charset="0"/>
              </a:rPr>
              <a:t>mths</a:t>
            </a:r>
            <a:endParaRPr lang="en-MY" sz="2600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dirty="0" smtClean="0">
                <a:cs typeface="Times New Roman" pitchFamily="18" charset="0"/>
              </a:rPr>
              <a:t>It can be administered s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imultaneousl</a:t>
            </a:r>
            <a:r>
              <a:rPr lang="en-MY" sz="2600" b="1" dirty="0" smtClean="0">
                <a:cs typeface="Times New Roman" pitchFamily="18" charset="0"/>
              </a:rPr>
              <a:t>y with other vaccines.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Protective efficacy </a:t>
            </a:r>
            <a:r>
              <a:rPr lang="en-MY" sz="2600" dirty="0" smtClean="0">
                <a:cs typeface="Times New Roman" pitchFamily="18" charset="0"/>
              </a:rPr>
              <a:t>is about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94 %.</a:t>
            </a:r>
            <a:r>
              <a:rPr lang="en-MY" sz="2600" dirty="0" smtClean="0"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sz="2600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600" b="1" u="sng" dirty="0" smtClean="0">
                <a:solidFill>
                  <a:srgbClr val="C00000"/>
                </a:solidFill>
                <a:cs typeface="Times New Roman" pitchFamily="18" charset="0"/>
              </a:rPr>
              <a:t>Live attenuated vaccine </a:t>
            </a:r>
            <a:r>
              <a:rPr lang="en-MY" sz="2600" dirty="0" smtClean="0">
                <a:solidFill>
                  <a:srgbClr val="C00000"/>
                </a:solidFill>
                <a:cs typeface="Times New Roman" pitchFamily="18" charset="0"/>
              </a:rPr>
              <a:t>is 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600" dirty="0" smtClean="0">
                <a:cs typeface="Times New Roman" pitchFamily="18" charset="0"/>
              </a:rPr>
              <a:t>administered as a</a:t>
            </a:r>
            <a:r>
              <a:rPr lang="en-MY" sz="2600" b="1" dirty="0" smtClean="0">
                <a:cs typeface="Times New Roman" pitchFamily="18" charset="0"/>
              </a:rPr>
              <a:t> single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subcutaneous </a:t>
            </a:r>
            <a:r>
              <a:rPr lang="en-MY" sz="2600" b="1" dirty="0" smtClean="0">
                <a:latin typeface="Times New Roman" pitchFamily="18" charset="0"/>
                <a:cs typeface="Times New Roman" pitchFamily="18" charset="0"/>
              </a:rPr>
              <a:t>dose</a:t>
            </a:r>
            <a:endParaRPr lang="en-MY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5434395"/>
            <a:ext cx="8964488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MY" sz="2400" b="1" dirty="0">
                <a:latin typeface="Garamond" pitchFamily="18" charset="0"/>
                <a:cs typeface="Times New Roman" pitchFamily="18" charset="0"/>
              </a:rPr>
              <a:t>Both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inactivated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live attenuated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hepatitis A vaccines are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highly immunogenic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and immunization will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generate long-lasting possibly </a:t>
            </a:r>
            <a:endParaRPr lang="en-MY" sz="2400" b="1" dirty="0" smtClean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ctr"/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life-long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, protection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against the disease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 in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children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 and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adults. </a:t>
            </a:r>
          </a:p>
        </p:txBody>
      </p:sp>
    </p:spTree>
    <p:extLst>
      <p:ext uri="{BB962C8B-B14F-4D97-AF65-F5344CB8AC3E}">
        <p14:creationId xmlns:p14="http://schemas.microsoft.com/office/powerpoint/2010/main" val="3115867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AB8D05A-4DDA-47BF-B33F-67C3A28FFB74}" type="slidenum">
              <a:rPr lang="ar-SA" smtClean="0"/>
              <a:pPr eaLnBrk="1" hangingPunct="1"/>
              <a:t>24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-179512" y="297515"/>
            <a:ext cx="9344294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   Immunization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Vaccination </a:t>
            </a:r>
            <a:r>
              <a:rPr lang="en-MY" sz="2600" dirty="0">
                <a:solidFill>
                  <a:srgbClr val="0070C0"/>
                </a:solidFill>
                <a:cs typeface="Times New Roman" pitchFamily="18" charset="0"/>
              </a:rPr>
              <a:t>against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HA </a:t>
            </a:r>
            <a:r>
              <a:rPr lang="en-MY" sz="2600" b="1" dirty="0">
                <a:cs typeface="Times New Roman" pitchFamily="18" charset="0"/>
              </a:rPr>
              <a:t>should be part of a comprehensive  </a:t>
            </a:r>
            <a:r>
              <a:rPr lang="en-MY" sz="2600" b="1" dirty="0" smtClean="0">
                <a:cs typeface="Times New Roman" pitchFamily="18" charset="0"/>
              </a:rPr>
              <a:t>plan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for the </a:t>
            </a:r>
            <a:r>
              <a:rPr lang="en-MY" sz="2600" b="1" dirty="0">
                <a:cs typeface="Times New Roman" pitchFamily="18" charset="0"/>
              </a:rPr>
              <a:t>prevention and control </a:t>
            </a:r>
            <a:r>
              <a:rPr lang="en-MY" sz="2600" dirty="0">
                <a:cs typeface="Times New Roman" pitchFamily="18" charset="0"/>
              </a:rPr>
              <a:t>of viral hepatitis</a:t>
            </a:r>
            <a:r>
              <a:rPr lang="en-MY" sz="2800" dirty="0"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Generally speaking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cs typeface="Times New Roman" pitchFamily="18" charset="0"/>
              </a:rPr>
              <a:t> Countries with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intermediate </a:t>
            </a:r>
            <a:r>
              <a:rPr lang="en-MY" sz="2800" b="1" dirty="0" err="1">
                <a:solidFill>
                  <a:srgbClr val="0070C0"/>
                </a:solidFill>
                <a:cs typeface="Times New Roman" pitchFamily="18" charset="0"/>
              </a:rPr>
              <a:t>endemicity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800" dirty="0">
                <a:cs typeface="Times New Roman" pitchFamily="18" charset="0"/>
              </a:rPr>
              <a:t>will </a:t>
            </a:r>
            <a:r>
              <a:rPr lang="en-MY" sz="2800" dirty="0">
                <a:solidFill>
                  <a:srgbClr val="0070C0"/>
                </a:solidFill>
                <a:cs typeface="Times New Roman" pitchFamily="18" charset="0"/>
              </a:rPr>
              <a:t>benefit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the most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from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universal immunization of children</a:t>
            </a:r>
            <a:r>
              <a:rPr lang="en-MY" sz="2800" dirty="0"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dirty="0"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Countries with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low </a:t>
            </a:r>
            <a:r>
              <a:rPr lang="en-MY" sz="2800" b="1" dirty="0" err="1">
                <a:solidFill>
                  <a:srgbClr val="0070C0"/>
                </a:solidFill>
                <a:cs typeface="Times New Roman" pitchFamily="18" charset="0"/>
              </a:rPr>
              <a:t>endemicity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may consider </a:t>
            </a:r>
            <a:r>
              <a:rPr lang="en-MY" sz="2800" b="1" dirty="0" smtClean="0">
                <a:cs typeface="Times New Roman" pitchFamily="18" charset="0"/>
              </a:rPr>
              <a:t>vaccinating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 smtClean="0"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high-risk adults</a:t>
            </a:r>
            <a:r>
              <a:rPr lang="en-MY" sz="2800" dirty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dirty="0">
                <a:cs typeface="Times New Roman" pitchFamily="18" charset="0"/>
              </a:rPr>
              <a:t>In </a:t>
            </a:r>
            <a:r>
              <a:rPr lang="en-MY" sz="2800" b="1" dirty="0">
                <a:cs typeface="Times New Roman" pitchFamily="18" charset="0"/>
              </a:rPr>
              <a:t>countries with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high </a:t>
            </a:r>
            <a:r>
              <a:rPr lang="en-MY" sz="2800" b="1" dirty="0" err="1">
                <a:solidFill>
                  <a:srgbClr val="0070C0"/>
                </a:solidFill>
                <a:cs typeface="Times New Roman" pitchFamily="18" charset="0"/>
              </a:rPr>
              <a:t>endemicity</a:t>
            </a:r>
            <a:r>
              <a:rPr lang="en-MY" sz="2800" dirty="0">
                <a:cs typeface="Times New Roman" pitchFamily="18" charset="0"/>
              </a:rPr>
              <a:t>, the </a:t>
            </a:r>
            <a:r>
              <a:rPr lang="en-MY" sz="2800" b="1" dirty="0">
                <a:cs typeface="Times New Roman" pitchFamily="18" charset="0"/>
              </a:rPr>
              <a:t>use of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vaccine is limited </a:t>
            </a:r>
            <a:r>
              <a:rPr lang="en-MY" sz="2800" b="1" dirty="0">
                <a:cs typeface="Times New Roman" pitchFamily="18" charset="0"/>
              </a:rPr>
              <a:t>as most adults are naturally immune</a:t>
            </a:r>
          </a:p>
        </p:txBody>
      </p:sp>
      <p:sp>
        <p:nvSpPr>
          <p:cNvPr id="2" name="Rectangle 1"/>
          <p:cNvSpPr/>
          <p:nvPr/>
        </p:nvSpPr>
        <p:spPr>
          <a:xfrm>
            <a:off x="251520" y="4566653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Human Immunoglobulin </a:t>
            </a:r>
            <a:r>
              <a:rPr lang="en-MY" sz="2400" b="1" dirty="0">
                <a:cs typeface="Times New Roman" pitchFamily="18" charset="0"/>
              </a:rPr>
              <a:t>to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induce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passive immunity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Recommended</a:t>
            </a:r>
            <a:r>
              <a:rPr lang="en-MY" sz="2400" b="1" u="sng" dirty="0">
                <a:cs typeface="Times New Roman" pitchFamily="18" charset="0"/>
              </a:rPr>
              <a:t> for</a:t>
            </a:r>
            <a:r>
              <a:rPr lang="en-MY" sz="2400" dirty="0"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a-susceptible person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traveling to endemic </a:t>
            </a:r>
            <a:r>
              <a:rPr lang="en-MY" sz="2400" b="1" dirty="0">
                <a:cs typeface="Times New Roman" pitchFamily="18" charset="0"/>
              </a:rPr>
              <a:t>areas.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b- close personal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contacts of Pt </a:t>
            </a:r>
            <a:r>
              <a:rPr lang="en-MY" sz="2400" b="1" dirty="0">
                <a:cs typeface="Times New Roman" pitchFamily="18" charset="0"/>
              </a:rPr>
              <a:t>with HVA .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c- for the control of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outbreaks  in institutions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    Gamma globulin </a:t>
            </a:r>
            <a:r>
              <a:rPr lang="en-MY" sz="2400" dirty="0">
                <a:cs typeface="Times New Roman" pitchFamily="18" charset="0"/>
              </a:rPr>
              <a:t>given:</a:t>
            </a:r>
          </a:p>
        </p:txBody>
      </p:sp>
      <p:sp>
        <p:nvSpPr>
          <p:cNvPr id="3" name="Right Arrow 2"/>
          <p:cNvSpPr/>
          <p:nvPr/>
        </p:nvSpPr>
        <p:spPr>
          <a:xfrm>
            <a:off x="6553200" y="6198501"/>
            <a:ext cx="25908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MY" b="1">
                <a:cs typeface="Times New Roman" pitchFamily="18" charset="0"/>
              </a:rPr>
              <a:t>Gamma globulin </a:t>
            </a:r>
            <a:r>
              <a:rPr lang="en-MY">
                <a:cs typeface="Times New Roman" pitchFamily="18" charset="0"/>
              </a:rPr>
              <a:t>given</a:t>
            </a:r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66105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966E2F0A-D378-4723-88AB-82A4E80391AB}" type="slidenum">
              <a:rPr lang="ar-SA" smtClean="0"/>
              <a:pPr eaLnBrk="1" hangingPunct="1"/>
              <a:t>25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107505" y="548680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 smtClean="0">
                <a:cs typeface="Times New Roman" pitchFamily="18" charset="0"/>
              </a:rPr>
              <a:t>Gamma </a:t>
            </a:r>
            <a:r>
              <a:rPr lang="en-MY" sz="2600" b="1" dirty="0">
                <a:cs typeface="Times New Roman" pitchFamily="18" charset="0"/>
              </a:rPr>
              <a:t>globulin </a:t>
            </a:r>
            <a:r>
              <a:rPr lang="en-MY" sz="2600" dirty="0">
                <a:cs typeface="Times New Roman" pitchFamily="18" charset="0"/>
              </a:rPr>
              <a:t>given:</a:t>
            </a:r>
          </a:p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Before 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exposure </a:t>
            </a:r>
            <a:r>
              <a:rPr lang="en-MY" sz="2600" dirty="0">
                <a:cs typeface="Times New Roman" pitchFamily="18" charset="0"/>
              </a:rPr>
              <a:t>to virus </a:t>
            </a:r>
            <a:r>
              <a:rPr lang="en-MY" sz="2600" b="1" dirty="0"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Early  during IP </a:t>
            </a:r>
            <a:r>
              <a:rPr lang="en-MY" sz="2600" dirty="0">
                <a:cs typeface="Times New Roman" pitchFamily="18" charset="0"/>
              </a:rPr>
              <a:t>will </a:t>
            </a:r>
            <a:r>
              <a:rPr lang="en-MY" sz="2600" b="1" dirty="0">
                <a:cs typeface="Times New Roman" pitchFamily="18" charset="0"/>
              </a:rPr>
              <a:t>prevent or </a:t>
            </a:r>
          </a:p>
          <a:p>
            <a:pPr algn="ctr">
              <a:defRPr/>
            </a:pPr>
            <a:r>
              <a:rPr lang="en-MY" sz="2600" b="1" dirty="0">
                <a:cs typeface="Times New Roman" pitchFamily="18" charset="0"/>
              </a:rPr>
              <a:t> attenuate a clinical </a:t>
            </a:r>
            <a:r>
              <a:rPr lang="en-MY" sz="2600" dirty="0">
                <a:cs typeface="Times New Roman" pitchFamily="18" charset="0"/>
              </a:rPr>
              <a:t>illness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BUT  NOT </a:t>
            </a:r>
            <a:r>
              <a:rPr lang="en-MY" sz="2600" b="1" dirty="0">
                <a:cs typeface="Times New Roman" pitchFamily="18" charset="0"/>
              </a:rPr>
              <a:t>always </a:t>
            </a:r>
            <a:endParaRPr lang="en-MY" sz="2600" b="1" dirty="0" smtClean="0">
              <a:cs typeface="Times New Roman" pitchFamily="18" charset="0"/>
            </a:endParaRPr>
          </a:p>
          <a:p>
            <a:pPr algn="ctr">
              <a:defRPr/>
            </a:pPr>
            <a:r>
              <a:rPr lang="en-MY" sz="2600" b="1" dirty="0" smtClean="0">
                <a:solidFill>
                  <a:schemeClr val="tx2"/>
                </a:solidFill>
                <a:cs typeface="Times New Roman" pitchFamily="18" charset="0"/>
              </a:rPr>
              <a:t>prevent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infection </a:t>
            </a:r>
            <a:r>
              <a:rPr lang="en-MY" sz="2600" b="1" dirty="0">
                <a:cs typeface="Times New Roman" pitchFamily="18" charset="0"/>
              </a:rPr>
              <a:t>and </a:t>
            </a:r>
            <a:r>
              <a:rPr lang="en-MY" sz="2600" b="1" dirty="0" smtClean="0">
                <a:solidFill>
                  <a:schemeClr val="tx2"/>
                </a:solidFill>
                <a:cs typeface="Times New Roman" pitchFamily="18" charset="0"/>
              </a:rPr>
              <a:t>excretion of the virus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 smtClean="0">
                <a:cs typeface="Times New Roman" pitchFamily="18" charset="0"/>
              </a:rPr>
              <a:t>unapparen</a:t>
            </a:r>
            <a:r>
              <a:rPr lang="en-MY" sz="2600" dirty="0" smtClean="0">
                <a:cs typeface="Times New Roman" pitchFamily="18" charset="0"/>
              </a:rPr>
              <a:t>t or </a:t>
            </a:r>
            <a:r>
              <a:rPr lang="en-MY" sz="2600" b="1" dirty="0" smtClean="0">
                <a:cs typeface="Times New Roman" pitchFamily="18" charset="0"/>
              </a:rPr>
              <a:t>subclinical illness may develop. </a:t>
            </a:r>
            <a:r>
              <a:rPr lang="en-MY" sz="2600" dirty="0" smtClean="0"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MY" sz="2600" b="1" dirty="0" smtClean="0">
                <a:cs typeface="Times New Roman" pitchFamily="18" charset="0"/>
              </a:rPr>
              <a:t>           </a:t>
            </a:r>
          </a:p>
          <a:p>
            <a:pPr>
              <a:defRPr/>
            </a:pPr>
            <a:r>
              <a:rPr lang="en-MY" sz="2600" b="1" dirty="0" smtClean="0">
                <a:cs typeface="Times New Roman" pitchFamily="18" charset="0"/>
              </a:rPr>
              <a:t>The </a:t>
            </a:r>
            <a:r>
              <a:rPr lang="en-MY" sz="2600" b="1" u="sng" dirty="0">
                <a:solidFill>
                  <a:srgbClr val="FF0000"/>
                </a:solidFill>
                <a:cs typeface="Times New Roman" pitchFamily="18" charset="0"/>
              </a:rPr>
              <a:t>efficacy of the passive immunization </a:t>
            </a:r>
          </a:p>
          <a:p>
            <a:pPr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given in proper dosage </a:t>
            </a:r>
          </a:p>
          <a:p>
            <a:pPr>
              <a:defRPr/>
            </a:pP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           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within 1-2 </a:t>
            </a:r>
            <a:r>
              <a:rPr lang="en-MY" sz="2600" b="1" dirty="0" err="1">
                <a:solidFill>
                  <a:srgbClr val="FF0000"/>
                </a:solidFill>
                <a:cs typeface="Times New Roman" pitchFamily="18" charset="0"/>
              </a:rPr>
              <a:t>Ws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of exposure it prevent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80-90%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if given after onset of symptoms no benefit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duration of protection is,, limited </a:t>
            </a:r>
            <a:r>
              <a:rPr lang="en-MY" sz="2600" dirty="0">
                <a:cs typeface="Times New Roman" pitchFamily="18" charset="0"/>
              </a:rPr>
              <a:t>to approximately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1-2 months </a:t>
            </a:r>
            <a:r>
              <a:rPr lang="en-MY" sz="2600" b="1" dirty="0">
                <a:cs typeface="Times New Roman" pitchFamily="18" charset="0"/>
              </a:rPr>
              <a:t>and</a:t>
            </a: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3-5</a:t>
            </a:r>
            <a:r>
              <a:rPr lang="en-MY" sz="2600" b="1" dirty="0">
                <a:cs typeface="Times New Roman" pitchFamily="18" charset="0"/>
              </a:rPr>
              <a:t> months following administration of </a:t>
            </a:r>
            <a:r>
              <a:rPr lang="en-MY" sz="2600" b="1" dirty="0" err="1">
                <a:cs typeface="Times New Roman" pitchFamily="18" charset="0"/>
              </a:rPr>
              <a:t>lgG</a:t>
            </a:r>
            <a:r>
              <a:rPr lang="en-MY" sz="2600" b="1" dirty="0">
                <a:cs typeface="Times New Roman" pitchFamily="18" charset="0"/>
              </a:rPr>
              <a:t> at dose 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0.02 and 0.06 ml/kg body weight</a:t>
            </a:r>
            <a:r>
              <a:rPr lang="en-MY" sz="2600" dirty="0">
                <a:cs typeface="Times New Roman" pitchFamily="18" charset="0"/>
              </a:rPr>
              <a:t>, </a:t>
            </a:r>
            <a:r>
              <a:rPr lang="en-MY" sz="2600" b="1" dirty="0">
                <a:cs typeface="Times New Roman" pitchFamily="18" charset="0"/>
              </a:rPr>
              <a:t>respectively. 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411413" y="-100013"/>
            <a:ext cx="4518025" cy="40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000" b="1" i="1">
                <a:latin typeface="Times New Roman" pitchFamily="18" charset="0"/>
                <a:cs typeface="Times New Roman" pitchFamily="18" charset="0"/>
              </a:rPr>
              <a:t>Cont…Control of susceptible population</a:t>
            </a:r>
            <a:endParaRPr lang="en-MY" sz="2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3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836712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 </a:t>
            </a:r>
            <a:r>
              <a:rPr lang="en-US" sz="2800" dirty="0"/>
              <a:t>Hepatitis A vaccine is part of the Jordan National Immunization Program 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333333"/>
                </a:solidFill>
              </a:rPr>
              <a:t>T</a:t>
            </a:r>
            <a:r>
              <a:rPr lang="en-US" sz="2800" b="1" dirty="0" smtClean="0">
                <a:solidFill>
                  <a:srgbClr val="333333"/>
                </a:solidFill>
              </a:rPr>
              <a:t>he </a:t>
            </a:r>
            <a:r>
              <a:rPr lang="en-US" sz="2800" b="1" dirty="0">
                <a:solidFill>
                  <a:srgbClr val="333333"/>
                </a:solidFill>
              </a:rPr>
              <a:t>vaccine given to </a:t>
            </a:r>
            <a:r>
              <a:rPr lang="en-US" sz="2800" b="1" dirty="0">
                <a:solidFill>
                  <a:srgbClr val="C00000"/>
                </a:solidFill>
              </a:rPr>
              <a:t>all children </a:t>
            </a:r>
            <a:r>
              <a:rPr lang="en-US" sz="2800" b="1" dirty="0">
                <a:solidFill>
                  <a:srgbClr val="333333"/>
                </a:solidFill>
              </a:rPr>
              <a:t>within the Kingdom, regardless of their nationality or citizenship status</a:t>
            </a:r>
            <a:r>
              <a:rPr lang="en-US" sz="2800" dirty="0" smtClean="0">
                <a:solidFill>
                  <a:srgbClr val="333333"/>
                </a:solidFill>
              </a:rPr>
              <a:t> .</a:t>
            </a:r>
          </a:p>
          <a:p>
            <a:r>
              <a:rPr lang="en-US" sz="2800" b="1" dirty="0" smtClean="0">
                <a:solidFill>
                  <a:srgbClr val="333333"/>
                </a:solidFill>
              </a:rPr>
              <a:t>they </a:t>
            </a:r>
            <a:r>
              <a:rPr lang="en-US" sz="2800" b="1" dirty="0">
                <a:solidFill>
                  <a:srgbClr val="333333"/>
                </a:solidFill>
              </a:rPr>
              <a:t>focus </a:t>
            </a:r>
            <a:r>
              <a:rPr lang="en-US" sz="2800" b="1" dirty="0" smtClean="0">
                <a:solidFill>
                  <a:srgbClr val="333333"/>
                </a:solidFill>
              </a:rPr>
              <a:t>on </a:t>
            </a:r>
            <a:r>
              <a:rPr lang="en-US" sz="2800" b="1" dirty="0">
                <a:solidFill>
                  <a:srgbClr val="C00000"/>
                </a:solidFill>
              </a:rPr>
              <a:t>children younger than six years</a:t>
            </a:r>
            <a:r>
              <a:rPr lang="en-US" sz="2800" b="1" dirty="0">
                <a:solidFill>
                  <a:srgbClr val="333333"/>
                </a:solidFill>
              </a:rPr>
              <a:t>, as they are the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most vulnerable to the disease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en-US" sz="2800" b="1" dirty="0">
              <a:solidFill>
                <a:srgbClr val="333333"/>
              </a:solidFill>
            </a:endParaRPr>
          </a:p>
          <a:p>
            <a:r>
              <a:rPr lang="en-US" sz="2800" b="1" dirty="0">
                <a:solidFill>
                  <a:srgbClr val="333333"/>
                </a:solidFill>
              </a:rPr>
              <a:t>The vaccine is given in </a:t>
            </a:r>
            <a:r>
              <a:rPr lang="en-US" sz="2800" b="1" dirty="0">
                <a:solidFill>
                  <a:srgbClr val="FF0000"/>
                </a:solidFill>
              </a:rPr>
              <a:t>two doses</a:t>
            </a:r>
            <a:r>
              <a:rPr lang="en-US" sz="2800" dirty="0">
                <a:solidFill>
                  <a:srgbClr val="333333"/>
                </a:solidFill>
              </a:rPr>
              <a:t>,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six months apart</a:t>
            </a:r>
            <a:r>
              <a:rPr lang="en-US" sz="2800" dirty="0">
                <a:solidFill>
                  <a:srgbClr val="333333"/>
                </a:solidFill>
              </a:rPr>
              <a:t>, after the </a:t>
            </a:r>
            <a:r>
              <a:rPr lang="en-US" sz="2800" dirty="0">
                <a:solidFill>
                  <a:srgbClr val="FF0000"/>
                </a:solidFill>
              </a:rPr>
              <a:t>age of one</a:t>
            </a:r>
            <a:r>
              <a:rPr lang="en-US" sz="2800" dirty="0">
                <a:solidFill>
                  <a:srgbClr val="333333"/>
                </a:solidFill>
              </a:rPr>
              <a:t>, and is </a:t>
            </a:r>
            <a:r>
              <a:rPr lang="en-US" sz="2800" dirty="0">
                <a:solidFill>
                  <a:srgbClr val="FF0000"/>
                </a:solidFill>
              </a:rPr>
              <a:t>94% effective </a:t>
            </a:r>
            <a:r>
              <a:rPr lang="en-US" sz="2800" dirty="0">
                <a:solidFill>
                  <a:srgbClr val="333333"/>
                </a:solidFill>
              </a:rPr>
              <a:t>in children</a:t>
            </a:r>
            <a:r>
              <a:rPr lang="en-US" sz="2800" dirty="0" smtClean="0">
                <a:solidFill>
                  <a:srgbClr val="333333"/>
                </a:solidFill>
              </a:rPr>
              <a:t>.</a:t>
            </a:r>
            <a:endParaRPr lang="en-US" sz="2800" dirty="0">
              <a:solidFill>
                <a:srgbClr val="33333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188640"/>
            <a:ext cx="4431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Hepatitis A vaccine </a:t>
            </a:r>
            <a:r>
              <a:rPr lang="en-US" sz="2800" dirty="0" smtClean="0">
                <a:solidFill>
                  <a:srgbClr val="FF0000"/>
                </a:solidFill>
              </a:rPr>
              <a:t> in Jordan</a:t>
            </a:r>
            <a:endParaRPr lang="ar-JO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93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thank you images,photo, pictures"/>
          <p:cNvSpPr>
            <a:spLocks noChangeAspect="1" noChangeArrowheads="1"/>
          </p:cNvSpPr>
          <p:nvPr/>
        </p:nvSpPr>
        <p:spPr bwMode="auto">
          <a:xfrm>
            <a:off x="1037760" y="4714454"/>
            <a:ext cx="1972386" cy="2898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pic>
        <p:nvPicPr>
          <p:cNvPr id="1028" name="Picture 4" descr="&quot;Thank You very BIG&quot; sign in exotic bungalow on the sandy Thai beach. Tropic vacation concept image. Thank You - Phrase Stock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" y="0"/>
            <a:ext cx="9462833" cy="8746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423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0238AC3-1212-46C8-A7E8-492233E92DBD}" type="slidenum">
              <a:rPr lang="ar-SA" smtClean="0"/>
              <a:pPr eaLnBrk="1" hangingPunct="1"/>
              <a:t>28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132013" y="3068638"/>
            <a:ext cx="503872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4000" b="1"/>
              <a:t>HEPATITIS B</a:t>
            </a:r>
          </a:p>
        </p:txBody>
      </p:sp>
      <p:pic>
        <p:nvPicPr>
          <p:cNvPr id="36868" name="Picture 2" descr="Liver with Hepatitis B infection highlighted inside human body and close-up view of Hepatitis B Viruses, medical concept, 3D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3" y="260350"/>
            <a:ext cx="3168650" cy="3816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650" y="5805488"/>
          <a:ext cx="7559675" cy="482600"/>
        </p:xfrm>
        <a:graphic>
          <a:graphicData uri="http://schemas.openxmlformats.org/drawingml/2006/table">
            <a:tbl>
              <a:tblPr/>
              <a:tblGrid>
                <a:gridCol w="3923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r>
                        <a:rPr lang="en-MY" sz="1100" dirty="0"/>
                        <a:t>Brucellosis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dirty="0"/>
                        <a:t>467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r"/>
                      <a:r>
                        <a:rPr lang="en-MY" sz="1100" dirty="0"/>
                        <a:t>Incidence Rate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dirty="0"/>
                        <a:t>4.645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4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F4F9D14-83C2-4E81-A015-7DCC50E7CB87}" type="slidenum">
              <a:rPr lang="ar-SA" smtClean="0"/>
              <a:pPr eaLnBrk="1" hangingPunct="1"/>
              <a:t>3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179512" y="229052"/>
            <a:ext cx="8856861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Viral hepatitis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Define as infection of liver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caused by dozen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of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viruses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800" b="1" dirty="0" smtClean="0">
                <a:cs typeface="Times New Roman" pitchFamily="18" charset="0"/>
              </a:rPr>
              <a:t>More than 30 </a:t>
            </a:r>
            <a:r>
              <a:rPr lang="en-MY" sz="2800" b="1" dirty="0">
                <a:cs typeface="Times New Roman" pitchFamily="18" charset="0"/>
              </a:rPr>
              <a:t>years ago only hepatitis A virus (HAV) and hepatitis virus B (HBV)were known.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800" b="1" dirty="0">
                <a:cs typeface="Times New Roman" pitchFamily="18" charset="0"/>
              </a:rPr>
              <a:t>Hepatitis non-A, non-B </a:t>
            </a:r>
            <a:r>
              <a:rPr lang="en-MY" sz="2800" dirty="0">
                <a:cs typeface="Times New Roman" pitchFamily="18" charset="0"/>
              </a:rPr>
              <a:t>(HNANB)</a:t>
            </a:r>
            <a:endParaRPr lang="en-MY" sz="2800" b="1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800" b="1" dirty="0">
                <a:cs typeface="Times New Roman" pitchFamily="18" charset="0"/>
              </a:rPr>
              <a:t>Today’s  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HAV. HBV, HCV. HDV HEV, and HGV </a:t>
            </a:r>
            <a:r>
              <a:rPr lang="en-MY" sz="2800" b="1" dirty="0">
                <a:cs typeface="Times New Roman" pitchFamily="18" charset="0"/>
              </a:rPr>
              <a:t>have been identified and are recognised as 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aetiological agent of viral </a:t>
            </a:r>
            <a:r>
              <a:rPr lang="en-MY" sz="2800" b="1" dirty="0">
                <a:cs typeface="Times New Roman" pitchFamily="18" charset="0"/>
              </a:rPr>
              <a:t>hepatitis.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In addition many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other viruses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may be implicated in hepatitis as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 </a:t>
            </a:r>
            <a:r>
              <a:rPr lang="en-MY" sz="2800" b="1" dirty="0" err="1">
                <a:solidFill>
                  <a:srgbClr val="9900FF"/>
                </a:solidFill>
                <a:cs typeface="Times New Roman" pitchFamily="18" charset="0"/>
              </a:rPr>
              <a:t>Cytomegalo</a:t>
            </a:r>
            <a:r>
              <a:rPr lang="en-MY" sz="2800" b="1" dirty="0">
                <a:solidFill>
                  <a:srgbClr val="9900FF"/>
                </a:solidFill>
                <a:cs typeface="Times New Roman" pitchFamily="18" charset="0"/>
              </a:rPr>
              <a:t>-virus,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800" b="1" dirty="0" smtClean="0">
                <a:solidFill>
                  <a:srgbClr val="9900FF"/>
                </a:solidFill>
                <a:cs typeface="Times New Roman" pitchFamily="18" charset="0"/>
              </a:rPr>
              <a:t>  Epstein-Barr virus,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800" b="1" dirty="0" smtClean="0">
                <a:solidFill>
                  <a:srgbClr val="9900FF"/>
                </a:solidFill>
                <a:cs typeface="Times New Roman" pitchFamily="18" charset="0"/>
              </a:rPr>
              <a:t>  </a:t>
            </a:r>
            <a:r>
              <a:rPr lang="en-MY" sz="2800" b="1" dirty="0">
                <a:solidFill>
                  <a:srgbClr val="9900FF"/>
                </a:solidFill>
                <a:cs typeface="Times New Roman" pitchFamily="18" charset="0"/>
              </a:rPr>
              <a:t>Yellow fever virus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800" b="1" dirty="0">
                <a:solidFill>
                  <a:srgbClr val="9900FF"/>
                </a:solidFill>
                <a:cs typeface="Times New Roman" pitchFamily="18" charset="0"/>
              </a:rPr>
              <a:t>   Rubella virus . </a:t>
            </a:r>
            <a:endParaRPr lang="en-MY" sz="2800" b="1" dirty="0" smtClean="0">
              <a:solidFill>
                <a:srgbClr val="9900FF"/>
              </a:solidFill>
              <a:cs typeface="Times New Roman" pitchFamily="18" charset="0"/>
            </a:endParaRP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221088"/>
            <a:ext cx="1168574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7" descr="Vector illustration of World Hepatitis Da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338" y="-22225"/>
            <a:ext cx="1346612" cy="85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79644" y="4356471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800" b="1" dirty="0">
                <a:solidFill>
                  <a:srgbClr val="9900FF"/>
                </a:solidFill>
                <a:cs typeface="Times New Roman" pitchFamily="18" charset="0"/>
              </a:rPr>
              <a:t>Herpes simplex viruses,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800" b="1" dirty="0">
                <a:solidFill>
                  <a:srgbClr val="9900FF"/>
                </a:solidFill>
                <a:cs typeface="Times New Roman" pitchFamily="18" charset="0"/>
              </a:rPr>
              <a:t>Varicella viruses </a:t>
            </a:r>
            <a:r>
              <a:rPr lang="en-MY" sz="2800" b="1" dirty="0">
                <a:solidFill>
                  <a:srgbClr val="9900CC"/>
                </a:solidFill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800" b="1" dirty="0">
                <a:solidFill>
                  <a:srgbClr val="9900CC"/>
                </a:solidFill>
                <a:cs typeface="Times New Roman" pitchFamily="18" charset="0"/>
              </a:rPr>
              <a:t>adenoviruses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226156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15D0A890-A96A-447A-8E8E-5B694875801F}" type="slidenum">
              <a:rPr lang="ar-SA" smtClean="0"/>
              <a:pPr eaLnBrk="1" hangingPunct="1"/>
              <a:t>4</a:t>
            </a:fld>
            <a:endParaRPr lang="en-US" smtClean="0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-22138" y="469504"/>
            <a:ext cx="8986626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MY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Hepatitis A </a:t>
            </a:r>
            <a:endParaRPr lang="en-MY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 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is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an acute infectious disease caused by hepatitis A virus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   (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HAV). </a:t>
            </a:r>
            <a:r>
              <a:rPr lang="en-MY" sz="2800" b="1" dirty="0">
                <a:cs typeface="Times New Roman" pitchFamily="18" charset="0"/>
              </a:rPr>
              <a:t> (</a:t>
            </a:r>
            <a:r>
              <a:rPr lang="en-MY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formerly known as </a:t>
            </a:r>
            <a:r>
              <a:rPr lang="en-MY" sz="2800" dirty="0">
                <a:cs typeface="Times New Roman" pitchFamily="18" charset="0"/>
              </a:rPr>
              <a:t>"</a:t>
            </a:r>
            <a:r>
              <a:rPr lang="en-MY" sz="2800" b="1" dirty="0">
                <a:solidFill>
                  <a:srgbClr val="7030A0"/>
                </a:solidFill>
                <a:cs typeface="Times New Roman" pitchFamily="18" charset="0"/>
              </a:rPr>
              <a:t>infectious" hepatitis </a:t>
            </a:r>
            <a:r>
              <a:rPr lang="en-MY" sz="2800" dirty="0">
                <a:cs typeface="Times New Roman" pitchFamily="18" charset="0"/>
              </a:rPr>
              <a:t>or </a:t>
            </a:r>
            <a:endParaRPr lang="en-MY" sz="28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MY" sz="2800" b="1" dirty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7030A0"/>
                </a:solidFill>
                <a:cs typeface="Times New Roman" pitchFamily="18" charset="0"/>
              </a:rPr>
              <a:t>                        epidemic </a:t>
            </a:r>
            <a:r>
              <a:rPr lang="en-MY" sz="2800" b="1" dirty="0">
                <a:solidFill>
                  <a:srgbClr val="7030A0"/>
                </a:solidFill>
                <a:cs typeface="Times New Roman" pitchFamily="18" charset="0"/>
              </a:rPr>
              <a:t>jaundice</a:t>
            </a:r>
            <a:r>
              <a:rPr lang="en-MY" sz="2800" dirty="0">
                <a:cs typeface="Times New Roman" pitchFamily="18" charset="0"/>
              </a:rPr>
              <a:t>) </a:t>
            </a:r>
            <a:endParaRPr lang="en-MY" sz="2800" dirty="0" smtClean="0">
              <a:cs typeface="Times New Roman" pitchFamily="18" charset="0"/>
            </a:endParaRPr>
          </a:p>
          <a:p>
            <a:pPr>
              <a:defRPr/>
            </a:pPr>
            <a:endParaRPr lang="en-MY" sz="2800" dirty="0"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800" b="1" dirty="0">
                <a:solidFill>
                  <a:srgbClr val="009900"/>
                </a:solidFill>
                <a:cs typeface="Times New Roman" pitchFamily="18" charset="0"/>
              </a:rPr>
              <a:t>  </a:t>
            </a:r>
            <a:r>
              <a:rPr lang="en-MY" sz="2800" b="1" dirty="0">
                <a:cs typeface="Times New Roman" pitchFamily="18" charset="0"/>
              </a:rPr>
              <a:t>The disease is having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nonspecific symptoms </a:t>
            </a:r>
            <a:r>
              <a:rPr lang="en-MY" sz="2800" b="1" dirty="0">
                <a:cs typeface="Times New Roman" pitchFamily="18" charset="0"/>
              </a:rPr>
              <a:t>suc</a:t>
            </a:r>
            <a:r>
              <a:rPr lang="en-MY" sz="2800" dirty="0">
                <a:cs typeface="Times New Roman" pitchFamily="18" charset="0"/>
              </a:rPr>
              <a:t>h </a:t>
            </a:r>
            <a:r>
              <a:rPr lang="en-MY" sz="2800" b="1" dirty="0" smtClean="0">
                <a:cs typeface="Times New Roman" pitchFamily="18" charset="0"/>
              </a:rPr>
              <a:t>as</a:t>
            </a:r>
            <a:r>
              <a:rPr lang="en-MY" sz="2800" b="1" dirty="0" smtClean="0">
                <a:solidFill>
                  <a:srgbClr val="009900"/>
                </a:solidFill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200" b="1" i="1" dirty="0" smtClean="0">
                <a:solidFill>
                  <a:srgbClr val="0070C0"/>
                </a:solidFill>
                <a:cs typeface="Times New Roman" pitchFamily="18" charset="0"/>
              </a:rPr>
              <a:t>fever</a:t>
            </a:r>
            <a:r>
              <a:rPr lang="en-MY" sz="2200" b="1" i="1" dirty="0">
                <a:solidFill>
                  <a:srgbClr val="0070C0"/>
                </a:solidFill>
                <a:cs typeface="Times New Roman" pitchFamily="18" charset="0"/>
              </a:rPr>
              <a:t>, chills, headache, fatigue, generalized weakness and </a:t>
            </a:r>
            <a:r>
              <a:rPr lang="en-MY" sz="2200" b="1" i="1" dirty="0" smtClean="0">
                <a:solidFill>
                  <a:srgbClr val="0070C0"/>
                </a:solidFill>
                <a:cs typeface="Times New Roman" pitchFamily="18" charset="0"/>
              </a:rPr>
              <a:t>aches</a:t>
            </a:r>
          </a:p>
          <a:p>
            <a:pPr>
              <a:defRPr/>
            </a:pPr>
            <a:r>
              <a:rPr lang="en-MY" sz="2200" b="1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200" b="1" i="1" dirty="0" smtClean="0">
                <a:solidFill>
                  <a:srgbClr val="0070C0"/>
                </a:solidFill>
                <a:cs typeface="Times New Roman" pitchFamily="18" charset="0"/>
              </a:rPr>
              <a:t>    and pains</a:t>
            </a:r>
            <a:r>
              <a:rPr lang="en-MY" sz="2200" b="1" i="1" dirty="0">
                <a:solidFill>
                  <a:srgbClr val="0070C0"/>
                </a:solidFill>
                <a:cs typeface="Times New Roman" pitchFamily="18" charset="0"/>
              </a:rPr>
              <a:t>, followed by anorexia, nausea, vomiting, </a:t>
            </a:r>
            <a:r>
              <a:rPr lang="en-MY" sz="2200" b="1" i="1" dirty="0">
                <a:solidFill>
                  <a:schemeClr val="tx2"/>
                </a:solidFill>
                <a:cs typeface="Times New Roman" pitchFamily="18" charset="0"/>
              </a:rPr>
              <a:t>dark </a:t>
            </a:r>
            <a:r>
              <a:rPr lang="en-MY" sz="2200" b="1" i="1" dirty="0" err="1" smtClean="0">
                <a:solidFill>
                  <a:schemeClr val="tx2"/>
                </a:solidFill>
                <a:cs typeface="Times New Roman" pitchFamily="18" charset="0"/>
              </a:rPr>
              <a:t>urine&amp;jaundice</a:t>
            </a:r>
            <a:r>
              <a:rPr lang="en-MY" sz="2200" b="1" i="1" dirty="0">
                <a:solidFill>
                  <a:schemeClr val="tx2"/>
                </a:solidFill>
                <a:cs typeface="Times New Roman" pitchFamily="18" charset="0"/>
              </a:rPr>
              <a:t>.</a:t>
            </a:r>
            <a:endParaRPr lang="en-MY" sz="2200" i="1" dirty="0">
              <a:solidFill>
                <a:schemeClr val="tx2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dirty="0">
                <a:cs typeface="Times New Roman" pitchFamily="18" charset="0"/>
              </a:rPr>
              <a:t>Disease spectrum is </a:t>
            </a:r>
            <a:r>
              <a:rPr lang="en-MY" sz="2800" b="1" dirty="0">
                <a:cs typeface="Times New Roman" pitchFamily="18" charset="0"/>
              </a:rPr>
              <a:t>characterized by the occurrence of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subclinical</a:t>
            </a:r>
            <a:r>
              <a:rPr lang="en-MY" sz="2800" b="1" dirty="0">
                <a:cs typeface="Times New Roman" pitchFamily="18" charset="0"/>
              </a:rPr>
              <a:t> or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asymptomatic cases</a:t>
            </a:r>
            <a:r>
              <a:rPr lang="en-MY" sz="28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HAV  disease </a:t>
            </a:r>
            <a:r>
              <a:rPr lang="en-MY" sz="2600" dirty="0">
                <a:cs typeface="Times New Roman" pitchFamily="18" charset="0"/>
              </a:rPr>
              <a:t>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benign </a:t>
            </a:r>
            <a:r>
              <a:rPr lang="en-MY" sz="2600" dirty="0">
                <a:cs typeface="Times New Roman" pitchFamily="18" charset="0"/>
              </a:rPr>
              <a:t>with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complete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recovery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in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several </a:t>
            </a:r>
            <a:r>
              <a:rPr lang="en-MY" sz="2600" b="1" dirty="0" err="1" smtClean="0">
                <a:solidFill>
                  <a:srgbClr val="FF0000"/>
                </a:solidFill>
                <a:cs typeface="Times New Roman" pitchFamily="18" charset="0"/>
              </a:rPr>
              <a:t>wks</a:t>
            </a:r>
            <a:endParaRPr lang="en-MY" sz="26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endParaRPr lang="en-MY" sz="26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 smtClean="0">
                <a:cs typeface="Times New Roman" pitchFamily="18" charset="0"/>
              </a:rPr>
              <a:t>Case Fatality </a:t>
            </a:r>
            <a:r>
              <a:rPr lang="en-MY" sz="2800" b="1" dirty="0">
                <a:cs typeface="Times New Roman" pitchFamily="18" charset="0"/>
              </a:rPr>
              <a:t>rate of icteric cases is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&lt;0.1%</a:t>
            </a:r>
            <a:r>
              <a:rPr lang="en-MY" sz="2800" dirty="0">
                <a:cs typeface="Times New Roman" pitchFamily="18" charset="0"/>
              </a:rPr>
              <a:t>, usually </a:t>
            </a:r>
            <a:r>
              <a:rPr lang="en-MY" sz="2800" b="1" dirty="0">
                <a:cs typeface="Times New Roman" pitchFamily="18" charset="0"/>
              </a:rPr>
              <a:t>from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acute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liver </a:t>
            </a:r>
            <a:r>
              <a:rPr lang="en-MY" sz="2800" b="1" dirty="0">
                <a:cs typeface="Times New Roman" pitchFamily="18" charset="0"/>
              </a:rPr>
              <a:t>failure and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mainly</a:t>
            </a:r>
            <a:r>
              <a:rPr lang="en-MY" sz="2800" b="1" dirty="0">
                <a:cs typeface="Times New Roman" pitchFamily="18" charset="0"/>
              </a:rPr>
              <a:t> affects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older adults</a:t>
            </a:r>
            <a:r>
              <a:rPr lang="en-MY" sz="2600" b="1" dirty="0">
                <a:cs typeface="Times New Roman" pitchFamily="18" charset="0"/>
              </a:rPr>
              <a:t>. </a:t>
            </a:r>
          </a:p>
        </p:txBody>
      </p:sp>
      <p:sp>
        <p:nvSpPr>
          <p:cNvPr id="12292" name="Rectangle 1"/>
          <p:cNvSpPr>
            <a:spLocks noChangeArrowheads="1"/>
          </p:cNvSpPr>
          <p:nvPr/>
        </p:nvSpPr>
        <p:spPr bwMode="auto">
          <a:xfrm>
            <a:off x="3563888" y="115561"/>
            <a:ext cx="271465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4000" b="1" dirty="0">
                <a:solidFill>
                  <a:srgbClr val="C00000"/>
                </a:solidFill>
              </a:rPr>
              <a:t>HEPATITIS A</a:t>
            </a:r>
          </a:p>
        </p:txBody>
      </p:sp>
      <p:pic>
        <p:nvPicPr>
          <p:cNvPr id="12293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-27384"/>
            <a:ext cx="123825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67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A31594C-0519-4153-8E0F-9D6715EFFB77}" type="slidenum">
              <a:rPr lang="ar-SA" smtClean="0"/>
              <a:pPr eaLnBrk="1" hangingPunct="1"/>
              <a:t>5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-252835" y="529895"/>
            <a:ext cx="9396835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       HAV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is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endemic</a:t>
            </a:r>
            <a:r>
              <a:rPr lang="en-MY" sz="2800" b="1" dirty="0">
                <a:cs typeface="Times New Roman" pitchFamily="18" charset="0"/>
              </a:rPr>
              <a:t> in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most developing </a:t>
            </a:r>
            <a:r>
              <a:rPr lang="en-MY" sz="2800" b="1" dirty="0">
                <a:cs typeface="Times New Roman" pitchFamily="18" charset="0"/>
              </a:rPr>
              <a:t>countries, with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         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frequent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minor or major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outbreak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  Exact</a:t>
            </a:r>
            <a:r>
              <a:rPr lang="en-MY" sz="26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incidence </a:t>
            </a: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of the disease 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is difficult to estimate because </a:t>
            </a: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of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   the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high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proportion of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asymptomatic cases.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However </a:t>
            </a:r>
            <a:endParaRPr lang="en-MY" sz="2800" b="1" dirty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 WHO </a:t>
            </a:r>
            <a:r>
              <a:rPr lang="en-MY" sz="2800" b="1" dirty="0">
                <a:cs typeface="Times New Roman" pitchFamily="18" charset="0"/>
              </a:rPr>
              <a:t>estimates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the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global burden </a:t>
            </a:r>
            <a:r>
              <a:rPr lang="en-MY" sz="2800" b="1" dirty="0">
                <a:cs typeface="Times New Roman" pitchFamily="18" charset="0"/>
              </a:rPr>
              <a:t>that about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   1.4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million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cases /y  or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about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         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   10-50 </a:t>
            </a:r>
            <a:r>
              <a:rPr lang="en-MY" sz="2800" b="1" dirty="0">
                <a:cs typeface="Times New Roman" pitchFamily="18" charset="0"/>
              </a:rPr>
              <a:t>persons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/100,000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annually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 affected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WW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Poor standard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of hygiene and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sanitation,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facilitated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 the  spread of infection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217453" y="160007"/>
            <a:ext cx="1339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Hepatitis A </a:t>
            </a:r>
            <a:endParaRPr lang="en-MY" dirty="0"/>
          </a:p>
        </p:txBody>
      </p:sp>
      <p:sp>
        <p:nvSpPr>
          <p:cNvPr id="5" name="Rectangle 4"/>
          <p:cNvSpPr/>
          <p:nvPr/>
        </p:nvSpPr>
        <p:spPr>
          <a:xfrm>
            <a:off x="467544" y="4417358"/>
            <a:ext cx="8219256" cy="2000548"/>
          </a:xfrm>
          <a:prstGeom prst="rect">
            <a:avLst/>
          </a:prstGeom>
          <a:ln>
            <a:gradFill>
              <a:gsLst>
                <a:gs pos="0">
                  <a:srgbClr val="7030A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For practical purposes the world divided into areas </a:t>
            </a:r>
          </a:p>
          <a:p>
            <a:pPr>
              <a:defRPr/>
            </a:pP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     </a:t>
            </a:r>
            <a:r>
              <a:rPr lang="en-MY" sz="2400" b="1" dirty="0" smtClean="0">
                <a:solidFill>
                  <a:srgbClr val="000000"/>
                </a:solidFill>
                <a:cs typeface="Times New Roman" pitchFamily="18" charset="0"/>
              </a:rPr>
              <a:t>       </a:t>
            </a:r>
            <a:r>
              <a:rPr lang="en-MY" sz="2400" b="1" dirty="0" smtClean="0">
                <a:cs typeface="Times New Roman" pitchFamily="18" charset="0"/>
              </a:rPr>
              <a:t>Geographical </a:t>
            </a:r>
            <a:r>
              <a:rPr lang="en-MY" sz="2400" b="1" dirty="0">
                <a:cs typeface="Times New Roman" pitchFamily="18" charset="0"/>
              </a:rPr>
              <a:t>areas having </a:t>
            </a:r>
            <a:endParaRPr lang="en-MY" sz="2400" b="1" dirty="0" smtClean="0">
              <a:cs typeface="Times New Roman" pitchFamily="18" charset="0"/>
            </a:endParaRPr>
          </a:p>
          <a:p>
            <a:pPr marL="514350" indent="-514350">
              <a:buFont typeface="+mj-lt"/>
              <a:buAutoNum type="romanUcPeriod"/>
              <a:defRPr/>
            </a:pPr>
            <a:r>
              <a:rPr lang="en-MY" sz="2400" b="1" i="1" dirty="0" smtClean="0">
                <a:solidFill>
                  <a:srgbClr val="002060"/>
                </a:solidFill>
                <a:cs typeface="Times New Roman" pitchFamily="18" charset="0"/>
              </a:rPr>
              <a:t>Areas </a:t>
            </a:r>
            <a:r>
              <a:rPr lang="en-MY" sz="2400" b="1" i="1" dirty="0">
                <a:solidFill>
                  <a:srgbClr val="002060"/>
                </a:solidFill>
                <a:cs typeface="Times New Roman" pitchFamily="18" charset="0"/>
              </a:rPr>
              <a:t>with</a:t>
            </a:r>
            <a:r>
              <a:rPr lang="en-MY" sz="2400" b="1" dirty="0">
                <a:solidFill>
                  <a:srgbClr val="9900CC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high</a:t>
            </a:r>
            <a:r>
              <a:rPr lang="en-MY" sz="2400" b="1" dirty="0">
                <a:solidFill>
                  <a:srgbClr val="9900CC"/>
                </a:solidFill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levels of HAV infection  </a:t>
            </a:r>
            <a:endParaRPr lang="en-MY" sz="24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514350" indent="-514350">
              <a:buFont typeface="+mj-lt"/>
              <a:buAutoNum type="romanUcPeriod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i="1" dirty="0">
                <a:solidFill>
                  <a:srgbClr val="002060"/>
                </a:solidFill>
                <a:cs typeface="Times New Roman" pitchFamily="18" charset="0"/>
              </a:rPr>
              <a:t>Areas with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intermediate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levels of HAV infection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or</a:t>
            </a:r>
          </a:p>
          <a:p>
            <a:pPr marL="514350" indent="-514350">
              <a:buFont typeface="+mj-lt"/>
              <a:buAutoNum type="romanUcPeriod"/>
              <a:defRPr/>
            </a:pPr>
            <a:r>
              <a:rPr lang="en-MY" sz="2400" b="1" i="1" dirty="0" smtClean="0">
                <a:solidFill>
                  <a:srgbClr val="002060"/>
                </a:solidFill>
                <a:cs typeface="Times New Roman" pitchFamily="18" charset="0"/>
              </a:rPr>
              <a:t>Areas </a:t>
            </a:r>
            <a:r>
              <a:rPr lang="en-MY" sz="2400" b="1" i="1" dirty="0">
                <a:solidFill>
                  <a:srgbClr val="002060"/>
                </a:solidFill>
                <a:cs typeface="Times New Roman" pitchFamily="18" charset="0"/>
              </a:rPr>
              <a:t>with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low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levels of HAV infection </a:t>
            </a:r>
            <a:endParaRPr lang="en-MY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3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7EB8412-8B70-469B-B80A-5F4D65161562}" type="slidenum">
              <a:rPr lang="ar-SA" smtClean="0"/>
              <a:pPr eaLnBrk="1" hangingPunct="1"/>
              <a:t>6</a:t>
            </a:fld>
            <a:endParaRPr lang="en-US" smtClean="0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-108520" y="188219"/>
            <a:ext cx="925252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i="1" u="sng" dirty="0">
                <a:solidFill>
                  <a:srgbClr val="002060"/>
                </a:solidFill>
                <a:cs typeface="Times New Roman" pitchFamily="18" charset="0"/>
              </a:rPr>
              <a:t>Areas </a:t>
            </a:r>
            <a:r>
              <a:rPr lang="en-MY" sz="2800" b="1" i="1" u="sng" dirty="0">
                <a:cs typeface="Times New Roman" pitchFamily="18" charset="0"/>
              </a:rPr>
              <a:t>with </a:t>
            </a:r>
            <a:r>
              <a:rPr lang="en-MY" sz="2800" b="1" i="1" u="sng" dirty="0">
                <a:solidFill>
                  <a:srgbClr val="C00000"/>
                </a:solidFill>
                <a:cs typeface="Times New Roman" pitchFamily="18" charset="0"/>
              </a:rPr>
              <a:t>high levels of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 HAV</a:t>
            </a:r>
            <a:r>
              <a:rPr lang="en-MY" sz="2800" b="1" i="1" u="sng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MY" sz="2800" b="1" i="1" u="sng" dirty="0">
                <a:solidFill>
                  <a:srgbClr val="002060"/>
                </a:solidFill>
                <a:cs typeface="Times New Roman" pitchFamily="18" charset="0"/>
              </a:rPr>
              <a:t>infection</a:t>
            </a:r>
            <a:r>
              <a:rPr lang="en-MY" sz="2800" b="1" u="sng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800" u="sng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High </a:t>
            </a:r>
            <a:r>
              <a:rPr lang="en-MY" sz="2800" b="1" u="sng" dirty="0" err="1">
                <a:solidFill>
                  <a:srgbClr val="C00000"/>
                </a:solidFill>
                <a:cs typeface="Times New Roman" pitchFamily="18" charset="0"/>
              </a:rPr>
              <a:t>Endemicity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In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developing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countries</a:t>
            </a: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with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very poor sanitation and hygienic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practices</a:t>
            </a:r>
            <a:r>
              <a:rPr lang="en-US" sz="28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Most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infection occurs </a:t>
            </a:r>
            <a:r>
              <a:rPr lang="en-MY" sz="2600" b="1" dirty="0">
                <a:cs typeface="Times New Roman" pitchFamily="18" charset="0"/>
              </a:rPr>
              <a:t>at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Early childhood </a:t>
            </a:r>
            <a:r>
              <a:rPr lang="en-MY" sz="2600" b="1" dirty="0" smtClean="0">
                <a:solidFill>
                  <a:srgbClr val="000000"/>
                </a:solidFill>
                <a:cs typeface="Times New Roman" pitchFamily="18" charset="0"/>
              </a:rPr>
              <a:t>&amp;are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asymptomatic</a:t>
            </a:r>
            <a:endParaRPr lang="en-MY" sz="28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 smtClean="0">
                <a:solidFill>
                  <a:srgbClr val="000000"/>
                </a:solidFill>
                <a:cs typeface="Times New Roman" pitchFamily="18" charset="0"/>
              </a:rPr>
              <a:t>Thus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clinically apparent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HAV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is rarely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seen in this areas</a:t>
            </a:r>
            <a:endParaRPr lang="en-MY" sz="2800" b="1" i="1" dirty="0">
              <a:solidFill>
                <a:srgbClr val="9900CC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cs typeface="Times New Roman" pitchFamily="18" charset="0"/>
              </a:rPr>
              <a:t>Most</a:t>
            </a:r>
            <a:r>
              <a:rPr lang="en-MY" sz="2800" b="1" dirty="0">
                <a:solidFill>
                  <a:srgbClr val="9900CC"/>
                </a:solidFill>
                <a:cs typeface="Times New Roman" pitchFamily="18" charset="0"/>
              </a:rPr>
              <a:t> children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(90%) </a:t>
            </a:r>
            <a:r>
              <a:rPr lang="en-MY" sz="2800" b="1" dirty="0">
                <a:cs typeface="Times New Roman" pitchFamily="18" charset="0"/>
              </a:rPr>
              <a:t>have been infected with the</a:t>
            </a: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HAV</a:t>
            </a: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endParaRPr lang="en-MY" sz="2800" b="1" dirty="0" smtClean="0">
              <a:solidFill>
                <a:srgbClr val="00B05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 smtClean="0">
                <a:solidFill>
                  <a:schemeClr val="tx2"/>
                </a:solidFill>
                <a:cs typeface="Times New Roman" pitchFamily="18" charset="0"/>
              </a:rPr>
              <a:t>before the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age of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10 yrs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600" b="1" dirty="0">
                <a:cs typeface="Times New Roman" pitchFamily="18" charset="0"/>
              </a:rPr>
              <a:t>Those infected in childhood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do not </a:t>
            </a:r>
            <a:r>
              <a:rPr lang="en-MY" sz="2600" b="1" dirty="0">
                <a:cs typeface="Times New Roman" pitchFamily="18" charset="0"/>
              </a:rPr>
              <a:t>experience any noticeable </a:t>
            </a:r>
            <a:r>
              <a:rPr lang="en-MY" sz="2600" b="1" dirty="0">
                <a:solidFill>
                  <a:schemeClr val="accent2"/>
                </a:solidFill>
                <a:cs typeface="Times New Roman" pitchFamily="18" charset="0"/>
              </a:rPr>
              <a:t>symptoms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Epidemics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are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uncommon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because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older children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and adults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are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generally immune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marL="457200" indent="-457200" algn="ctr">
              <a:buFont typeface="Wingdings" panose="05000000000000000000" pitchFamily="2" charset="2"/>
              <a:buChar char="q"/>
              <a:defRPr/>
            </a:pP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Symptomatic </a:t>
            </a:r>
            <a:r>
              <a:rPr lang="en-MY" sz="2800" b="1" dirty="0">
                <a:cs typeface="Times New Roman" pitchFamily="18" charset="0"/>
              </a:rPr>
              <a:t>disease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rates </a:t>
            </a:r>
            <a:r>
              <a:rPr lang="en-MY" sz="2800" b="1" dirty="0">
                <a:cs typeface="Times New Roman" pitchFamily="18" charset="0"/>
              </a:rPr>
              <a:t>in these areas are</a:t>
            </a: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low</a:t>
            </a: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and</a:t>
            </a: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endParaRPr lang="en-MY" sz="2800" b="1" dirty="0" smtClean="0">
              <a:solidFill>
                <a:srgbClr val="00B050"/>
              </a:solidFill>
              <a:cs typeface="Times New Roman" pitchFamily="18" charset="0"/>
            </a:endParaRPr>
          </a:p>
          <a:p>
            <a:pPr marL="457200" indent="-457200" algn="ctr">
              <a:buFont typeface="Wingdings" panose="05000000000000000000" pitchFamily="2" charset="2"/>
              <a:buChar char="q"/>
              <a:defRPr/>
            </a:pP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outbreaks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are rare  ??</a:t>
            </a:r>
            <a:endParaRPr lang="en-MY" sz="28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42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81A25FE-1B8F-4CC5-B8C3-55D00F20EDB8}" type="slidenum">
              <a:rPr lang="ar-SA" smtClean="0"/>
              <a:pPr eaLnBrk="1" hangingPunct="1"/>
              <a:t>7</a:t>
            </a:fld>
            <a:endParaRPr lang="en-US" smtClean="0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-323494" y="165834"/>
            <a:ext cx="9467850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MY" sz="2800" b="1" i="1" u="sng" dirty="0">
                <a:solidFill>
                  <a:srgbClr val="002060"/>
                </a:solidFill>
                <a:cs typeface="Times New Roman" pitchFamily="18" charset="0"/>
              </a:rPr>
              <a:t>Areas with </a:t>
            </a:r>
            <a:r>
              <a:rPr lang="en-MY" sz="2800" b="1" i="1" u="sng" dirty="0">
                <a:solidFill>
                  <a:srgbClr val="C00000"/>
                </a:solidFill>
                <a:cs typeface="Times New Roman" pitchFamily="18" charset="0"/>
              </a:rPr>
              <a:t>intermediate levels of </a:t>
            </a:r>
            <a:r>
              <a:rPr lang="en-MY" sz="2800" b="1" u="sng" dirty="0">
                <a:solidFill>
                  <a:srgbClr val="002060"/>
                </a:solidFill>
                <a:cs typeface="Times New Roman" pitchFamily="18" charset="0"/>
              </a:rPr>
              <a:t>HAV </a:t>
            </a:r>
            <a:r>
              <a:rPr lang="en-MY" sz="2800" b="1" i="1" u="sng" dirty="0">
                <a:solidFill>
                  <a:srgbClr val="002060"/>
                </a:solidFill>
                <a:cs typeface="Times New Roman" pitchFamily="18" charset="0"/>
              </a:rPr>
              <a:t>infection</a:t>
            </a:r>
            <a:r>
              <a:rPr lang="en-MY" sz="2800" b="1" u="sng" dirty="0">
                <a:solidFill>
                  <a:srgbClr val="002060"/>
                </a:solidFill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(Intermediate </a:t>
            </a:r>
            <a:r>
              <a:rPr lang="en-MY" sz="2800" b="1" dirty="0" err="1">
                <a:solidFill>
                  <a:srgbClr val="C00000"/>
                </a:solidFill>
                <a:cs typeface="Times New Roman" pitchFamily="18" charset="0"/>
              </a:rPr>
              <a:t>Endemicity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) </a:t>
            </a:r>
            <a:endParaRPr lang="en-MY" sz="2800" b="1" i="1" dirty="0">
              <a:solidFill>
                <a:srgbClr val="9900FF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Countries  transit from </a:t>
            </a:r>
            <a:r>
              <a:rPr lang="en-MY" sz="2800" b="1" dirty="0">
                <a:solidFill>
                  <a:srgbClr val="9900CC"/>
                </a:solidFill>
                <a:cs typeface="Times New Roman" pitchFamily="18" charset="0"/>
              </a:rPr>
              <a:t>developing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to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developed</a:t>
            </a:r>
            <a:r>
              <a:rPr lang="en-MY" sz="2800" b="1" dirty="0">
                <a:solidFill>
                  <a:srgbClr val="9900CC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economies</a:t>
            </a:r>
            <a:r>
              <a:rPr lang="en-MY" sz="2800" b="1" dirty="0">
                <a:solidFill>
                  <a:srgbClr val="9900CC"/>
                </a:solidFill>
                <a:cs typeface="Times New Roman" pitchFamily="18" charset="0"/>
              </a:rPr>
              <a:t>,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MY" sz="2800" b="1" dirty="0">
                <a:cs typeface="Times New Roman" pitchFamily="18" charset="0"/>
              </a:rPr>
              <a:t>     where sanitary conditions are variable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gradually </a:t>
            </a:r>
          </a:p>
          <a:p>
            <a:pPr algn="ctr">
              <a:defRPr/>
            </a:pP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   will move </a:t>
            </a:r>
            <a:r>
              <a:rPr lang="en-MY" sz="2800" b="1" dirty="0">
                <a:solidFill>
                  <a:srgbClr val="9900CC"/>
                </a:solidFill>
                <a:cs typeface="Times New Roman" pitchFamily="18" charset="0"/>
              </a:rPr>
              <a:t>from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high </a:t>
            </a:r>
            <a:r>
              <a:rPr lang="en-MY" sz="2800" b="1" dirty="0" err="1">
                <a:cs typeface="Times New Roman" pitchFamily="18" charset="0"/>
              </a:rPr>
              <a:t>endemicity</a:t>
            </a:r>
            <a:r>
              <a:rPr lang="en-MY" sz="2800" b="1" dirty="0">
                <a:cs typeface="Times New Roman" pitchFamily="18" charset="0"/>
              </a:rPr>
              <a:t> to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intermediate </a:t>
            </a:r>
            <a:r>
              <a:rPr lang="en-MY" sz="2800" b="1" dirty="0" err="1">
                <a:cs typeface="Times New Roman" pitchFamily="18" charset="0"/>
              </a:rPr>
              <a:t>endemicity</a:t>
            </a:r>
            <a:r>
              <a:rPr lang="en-MY" sz="2800" b="1" dirty="0">
                <a:cs typeface="Times New Roman" pitchFamily="18" charset="0"/>
              </a:rPr>
              <a:t> </a:t>
            </a:r>
            <a:endParaRPr lang="en-MY" sz="2800" b="1" dirty="0" smtClean="0">
              <a:cs typeface="Times New Roman" pitchFamily="18" charset="0"/>
            </a:endParaRPr>
          </a:p>
          <a:p>
            <a:pPr algn="ctr">
              <a:defRPr/>
            </a:pPr>
            <a:r>
              <a:rPr lang="en-MY" sz="2800" b="1" dirty="0" smtClean="0">
                <a:solidFill>
                  <a:srgbClr val="9900CC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HAV become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more serious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problems</a:t>
            </a:r>
            <a:r>
              <a:rPr lang="en-MY" sz="2800" b="1" dirty="0">
                <a:cs typeface="Times New Roman" pitchFamily="18" charset="0"/>
              </a:rPr>
              <a:t> in these areas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en-MY" sz="2800" b="1" dirty="0">
              <a:solidFill>
                <a:srgbClr val="00B05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children often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escape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infection in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early childhood</a:t>
            </a: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.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800" dirty="0">
                <a:solidFill>
                  <a:prstClr val="black"/>
                </a:solidFill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dirty="0">
                <a:solidFill>
                  <a:prstClr val="black"/>
                </a:solidFill>
                <a:cs typeface="Times New Roman" pitchFamily="18" charset="0"/>
              </a:rPr>
              <a:t>     </a:t>
            </a:r>
            <a:r>
              <a:rPr lang="en-MY" sz="2800" b="1" dirty="0">
                <a:solidFill>
                  <a:prstClr val="black"/>
                </a:solidFill>
                <a:cs typeface="Times New Roman" pitchFamily="18" charset="0"/>
              </a:rPr>
              <a:t>reach</a:t>
            </a:r>
            <a:r>
              <a:rPr lang="en-MY" sz="28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prstClr val="black"/>
                </a:solidFill>
                <a:cs typeface="Times New Roman" pitchFamily="18" charset="0"/>
              </a:rPr>
              <a:t>adulthood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without </a:t>
            </a:r>
            <a:r>
              <a:rPr lang="en-MY" sz="2800" b="1" dirty="0">
                <a:cs typeface="Times New Roman" pitchFamily="18" charset="0"/>
              </a:rPr>
              <a:t>im</a:t>
            </a:r>
            <a:r>
              <a:rPr lang="en-MY" sz="2800" b="1" dirty="0">
                <a:solidFill>
                  <a:prstClr val="black"/>
                </a:solidFill>
                <a:cs typeface="Times New Roman" pitchFamily="18" charset="0"/>
              </a:rPr>
              <a:t>munity</a:t>
            </a:r>
            <a:endParaRPr lang="en-MY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but are expose  later in life.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so in these areas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most cases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occurs during  </a:t>
            </a:r>
            <a:endParaRPr lang="en-MY" sz="28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000000"/>
                </a:solidFill>
                <a:cs typeface="Times New Roman" pitchFamily="18" charset="0"/>
              </a:rPr>
              <a:t>        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late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childhood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&amp;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early adulthood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.. </a:t>
            </a:r>
            <a:endParaRPr lang="en-MY" sz="2800" b="1" dirty="0">
              <a:solidFill>
                <a:srgbClr val="00B05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Iron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ically, </a:t>
            </a:r>
            <a:r>
              <a:rPr lang="en-MY" sz="2600" b="1" dirty="0">
                <a:cs typeface="Times New Roman" pitchFamily="18" charset="0"/>
              </a:rPr>
              <a:t>these improved economic and sanitary conditions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may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lead to a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higher </a:t>
            </a:r>
            <a:r>
              <a:rPr lang="en-MY" sz="2600" b="1" u="sng" dirty="0">
                <a:cs typeface="Times New Roman" pitchFamily="18" charset="0"/>
              </a:rPr>
              <a:t>susceptibility in </a:t>
            </a:r>
            <a:r>
              <a:rPr lang="en-MY" sz="2600" b="1" u="sng" dirty="0">
                <a:solidFill>
                  <a:srgbClr val="FF0000"/>
                </a:solidFill>
                <a:cs typeface="Times New Roman" pitchFamily="18" charset="0"/>
              </a:rPr>
              <a:t>older age</a:t>
            </a:r>
            <a:r>
              <a:rPr lang="en-MY" sz="2600" b="1" u="sng" dirty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groups and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Higher </a:t>
            </a:r>
            <a:r>
              <a:rPr lang="en-MY" sz="2600" b="1" dirty="0">
                <a:cs typeface="Times New Roman" pitchFamily="18" charset="0"/>
              </a:rPr>
              <a:t>disease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rates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,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occur in </a:t>
            </a:r>
            <a:r>
              <a:rPr lang="en-MY" sz="2600" b="1" u="sng" dirty="0">
                <a:solidFill>
                  <a:srgbClr val="FF0000"/>
                </a:solidFill>
                <a:cs typeface="Times New Roman" pitchFamily="18" charset="0"/>
              </a:rPr>
              <a:t>adolescents and adults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, and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large outbreaks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can occur</a:t>
            </a: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. </a:t>
            </a:r>
            <a:endParaRPr lang="en-MY" sz="28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pic>
        <p:nvPicPr>
          <p:cNvPr id="15364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-7938"/>
            <a:ext cx="971550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/>
          <p:cNvSpPr/>
          <p:nvPr/>
        </p:nvSpPr>
        <p:spPr>
          <a:xfrm>
            <a:off x="7959093" y="6340953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4947655" y="6363476"/>
            <a:ext cx="36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Thus, interestingly </a:t>
            </a:r>
          </a:p>
        </p:txBody>
      </p:sp>
    </p:spTree>
    <p:extLst>
      <p:ext uri="{BB962C8B-B14F-4D97-AF65-F5344CB8AC3E}">
        <p14:creationId xmlns:p14="http://schemas.microsoft.com/office/powerpoint/2010/main" val="19582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C4BABED-6C42-43DD-9A2D-8C339D7A18C8}" type="slidenum">
              <a:rPr lang="ar-SA" smtClean="0"/>
              <a:pPr eaLnBrk="1" hangingPunct="1"/>
              <a:t>8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-108520" y="633085"/>
            <a:ext cx="914501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800" b="1" dirty="0">
                <a:cs typeface="Times New Roman" pitchFamily="18" charset="0"/>
              </a:rPr>
              <a:t>Thus, interestingly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800" b="1" dirty="0">
                <a:cs typeface="Times New Roman" pitchFamily="18" charset="0"/>
              </a:rPr>
              <a:t>with the transition from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high to intermediate </a:t>
            </a:r>
            <a:r>
              <a:rPr lang="en-MY" sz="2800" b="1" dirty="0" err="1">
                <a:cs typeface="Times New Roman" pitchFamily="18" charset="0"/>
              </a:rPr>
              <a:t>endemicity</a:t>
            </a:r>
            <a:r>
              <a:rPr lang="en-MY" sz="2800" b="1" dirty="0">
                <a:cs typeface="Times New Roman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800" b="1" dirty="0">
                <a:cs typeface="Times New Roman" pitchFamily="18" charset="0"/>
              </a:rPr>
              <a:t>the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incidence of clinically </a:t>
            </a:r>
            <a:r>
              <a:rPr lang="en-MY" sz="2800" b="1" dirty="0">
                <a:cs typeface="Times New Roman" pitchFamily="18" charset="0"/>
              </a:rPr>
              <a:t>significant hepatitis A 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increases.??</a:t>
            </a:r>
          </a:p>
          <a:p>
            <a:pPr>
              <a:defRPr/>
            </a:pPr>
            <a:endParaRPr lang="en-MY" sz="2800" b="1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800" b="1" i="1" u="sng" dirty="0">
                <a:solidFill>
                  <a:srgbClr val="002060"/>
                </a:solidFill>
                <a:cs typeface="Times New Roman" pitchFamily="18" charset="0"/>
              </a:rPr>
              <a:t> Areas with </a:t>
            </a:r>
            <a:r>
              <a:rPr lang="en-MY" sz="2800" b="1" i="1" u="sng" dirty="0" smtClean="0">
                <a:solidFill>
                  <a:srgbClr val="C00000"/>
                </a:solidFill>
                <a:cs typeface="Times New Roman" pitchFamily="18" charset="0"/>
              </a:rPr>
              <a:t>low levels of </a:t>
            </a:r>
            <a:r>
              <a:rPr lang="en-MY" sz="2800" b="1" u="sng" dirty="0" smtClean="0">
                <a:solidFill>
                  <a:srgbClr val="C00000"/>
                </a:solidFill>
                <a:cs typeface="Times New Roman" pitchFamily="18" charset="0"/>
              </a:rPr>
              <a:t>HAV </a:t>
            </a:r>
            <a:r>
              <a:rPr lang="en-MY" sz="2800" b="1" i="1" u="sng" dirty="0" smtClean="0">
                <a:solidFill>
                  <a:srgbClr val="C00000"/>
                </a:solidFill>
                <a:cs typeface="Times New Roman" pitchFamily="18" charset="0"/>
              </a:rPr>
              <a:t>infection</a:t>
            </a:r>
            <a:r>
              <a:rPr lang="en-MY" sz="2800" u="sng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(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Low </a:t>
            </a:r>
            <a:r>
              <a:rPr lang="en-MY" sz="2800" b="1" dirty="0" err="1">
                <a:solidFill>
                  <a:srgbClr val="C00000"/>
                </a:solidFill>
                <a:cs typeface="Times New Roman" pitchFamily="18" charset="0"/>
              </a:rPr>
              <a:t>Endemicity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) </a:t>
            </a:r>
            <a:endParaRPr lang="en-MY" sz="2800" b="1" i="1" dirty="0">
              <a:solidFill>
                <a:srgbClr val="C00000"/>
              </a:solidFill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800" b="1" dirty="0">
                <a:cs typeface="Times New Roman" pitchFamily="18" charset="0"/>
              </a:rPr>
              <a:t>In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developed</a:t>
            </a:r>
            <a:r>
              <a:rPr lang="en-MY" sz="2800" b="1" dirty="0">
                <a:cs typeface="Times New Roman" pitchFamily="18" charset="0"/>
              </a:rPr>
              <a:t> countries with</a:t>
            </a:r>
            <a:r>
              <a:rPr lang="en-MY" sz="2800" dirty="0">
                <a:solidFill>
                  <a:srgbClr val="40911F"/>
                </a:solidFill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009900"/>
                </a:solidFill>
                <a:cs typeface="Times New Roman" pitchFamily="18" charset="0"/>
              </a:rPr>
              <a:t>good </a:t>
            </a:r>
            <a:r>
              <a:rPr lang="en-MY" sz="2800" b="1" dirty="0">
                <a:solidFill>
                  <a:srgbClr val="009900"/>
                </a:solidFill>
                <a:cs typeface="Times New Roman" pitchFamily="18" charset="0"/>
              </a:rPr>
              <a:t>sanitary </a:t>
            </a:r>
            <a:r>
              <a:rPr lang="en-MY" sz="2800" dirty="0">
                <a:cs typeface="Times New Roman" pitchFamily="18" charset="0"/>
              </a:rPr>
              <a:t>and </a:t>
            </a:r>
            <a:r>
              <a:rPr lang="en-MY" sz="2800" b="1" dirty="0">
                <a:solidFill>
                  <a:srgbClr val="009900"/>
                </a:solidFill>
                <a:cs typeface="Times New Roman" pitchFamily="18" charset="0"/>
              </a:rPr>
              <a:t>hygienic</a:t>
            </a:r>
            <a:r>
              <a:rPr lang="en-MY" sz="2800" dirty="0">
                <a:cs typeface="Times New Roman" pitchFamily="18" charset="0"/>
              </a:rPr>
              <a:t> </a:t>
            </a:r>
            <a:r>
              <a:rPr lang="en-MY" sz="2800" b="1" dirty="0" smtClean="0">
                <a:cs typeface="Times New Roman" pitchFamily="18" charset="0"/>
              </a:rPr>
              <a:t>conditions</a:t>
            </a:r>
            <a:endParaRPr lang="en-MY" sz="2800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b="1" dirty="0">
                <a:cs typeface="Times New Roman" pitchFamily="18" charset="0"/>
              </a:rPr>
              <a:t>   infection rates</a:t>
            </a:r>
            <a:r>
              <a:rPr lang="en-MY" sz="2800" dirty="0">
                <a:cs typeface="Times New Roman" pitchFamily="18" charset="0"/>
              </a:rPr>
              <a:t> are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low. 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MY" sz="2800" b="1" dirty="0">
                <a:cs typeface="Times New Roman" pitchFamily="18" charset="0"/>
              </a:rPr>
              <a:t>  Disease may occur among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adolescents</a:t>
            </a:r>
            <a:r>
              <a:rPr lang="en-MY" sz="2800" b="1" dirty="0">
                <a:solidFill>
                  <a:srgbClr val="9900FF"/>
                </a:solidFill>
                <a:cs typeface="Times New Roman" pitchFamily="18" charset="0"/>
              </a:rPr>
              <a:t> and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adults </a:t>
            </a:r>
            <a:r>
              <a:rPr lang="en-MY" sz="2800" b="1" dirty="0">
                <a:solidFill>
                  <a:srgbClr val="9900FF"/>
                </a:solidFill>
                <a:cs typeface="Times New Roman" pitchFamily="18" charset="0"/>
              </a:rPr>
              <a:t>in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high-risk groups</a:t>
            </a:r>
            <a:r>
              <a:rPr lang="en-MY" sz="2800" dirty="0">
                <a:cs typeface="Times New Roman" pitchFamily="18" charset="0"/>
              </a:rPr>
              <a:t>, </a:t>
            </a:r>
            <a:r>
              <a:rPr lang="en-MY" sz="2800" dirty="0" smtClean="0">
                <a:cs typeface="Times New Roman" pitchFamily="18" charset="0"/>
              </a:rPr>
              <a:t>such </a:t>
            </a:r>
            <a:r>
              <a:rPr lang="en-MY" sz="2800" dirty="0">
                <a:cs typeface="Times New Roman" pitchFamily="18" charset="0"/>
              </a:rPr>
              <a:t>as, </a:t>
            </a:r>
            <a:endParaRPr lang="en-MY" sz="2800" dirty="0" smtClean="0"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MY" sz="2800" b="1" dirty="0" smtClean="0">
                <a:cs typeface="Times New Roman" pitchFamily="18" charset="0"/>
              </a:rPr>
              <a:t>homosexual </a:t>
            </a:r>
            <a:r>
              <a:rPr lang="en-MY" sz="2800" b="1" dirty="0">
                <a:cs typeface="Times New Roman" pitchFamily="18" charset="0"/>
              </a:rPr>
              <a:t>men</a:t>
            </a:r>
            <a:r>
              <a:rPr lang="en-MY" sz="2800" dirty="0">
                <a:cs typeface="Times New Roman" pitchFamily="18" charset="0"/>
              </a:rPr>
              <a:t>, </a:t>
            </a:r>
            <a:r>
              <a:rPr lang="en-MY" sz="2800" b="1" dirty="0">
                <a:cs typeface="Times New Roman" pitchFamily="18" charset="0"/>
              </a:rPr>
              <a:t>people travelling </a:t>
            </a:r>
            <a:r>
              <a:rPr lang="en-MY" sz="2800" b="1" i="1" dirty="0">
                <a:cs typeface="Times New Roman" pitchFamily="18" charset="0"/>
              </a:rPr>
              <a:t>to </a:t>
            </a:r>
            <a:r>
              <a:rPr lang="en-MY" sz="2800" b="1" dirty="0">
                <a:cs typeface="Times New Roman" pitchFamily="18" charset="0"/>
              </a:rPr>
              <a:t>areas of high </a:t>
            </a:r>
            <a:r>
              <a:rPr lang="en-MY" sz="2800" b="1" dirty="0" err="1" smtClean="0">
                <a:cs typeface="Times New Roman" pitchFamily="18" charset="0"/>
              </a:rPr>
              <a:t>endemicity</a:t>
            </a:r>
            <a:endParaRPr lang="en-US" sz="28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3779838" y="30163"/>
            <a:ext cx="3498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>
                <a:latin typeface="Garamond" pitchFamily="18" charset="0"/>
                <a:cs typeface="Times New Roman" pitchFamily="18" charset="0"/>
              </a:rPr>
              <a:t>Intermediate Endemicity  Cont. ..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53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316416" y="577777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F735ECD5-239B-4AB0-AD6C-7A4BBA020780}" type="slidenum">
              <a:rPr lang="ar-SA" smtClean="0"/>
              <a:pPr eaLnBrk="1" hangingPunct="1"/>
              <a:t>9</a:t>
            </a:fld>
            <a:endParaRPr lang="en-US" dirty="0" smtClean="0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107950" y="260350"/>
            <a:ext cx="9144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20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-20638"/>
            <a:ext cx="1169074" cy="128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203401" y="59035"/>
            <a:ext cx="47529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Epidemiological determinants</a:t>
            </a:r>
          </a:p>
        </p:txBody>
      </p:sp>
      <p:sp>
        <p:nvSpPr>
          <p:cNvPr id="17414" name="Rectangle 1"/>
          <p:cNvSpPr>
            <a:spLocks noChangeArrowheads="1"/>
          </p:cNvSpPr>
          <p:nvPr/>
        </p:nvSpPr>
        <p:spPr bwMode="auto">
          <a:xfrm>
            <a:off x="323850" y="430213"/>
            <a:ext cx="2844800" cy="461665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400" b="1" dirty="0">
                <a:solidFill>
                  <a:srgbClr val="C31391"/>
                </a:solidFill>
                <a:cs typeface="Times New Roman" pitchFamily="18" charset="0"/>
              </a:rPr>
              <a:t>AGENT FACTORS</a:t>
            </a:r>
          </a:p>
        </p:txBody>
      </p:sp>
      <p:sp>
        <p:nvSpPr>
          <p:cNvPr id="3" name="Rectangle 2"/>
          <p:cNvSpPr/>
          <p:nvPr/>
        </p:nvSpPr>
        <p:spPr>
          <a:xfrm>
            <a:off x="87002" y="1042807"/>
            <a:ext cx="873347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The causative agent, the HAV, </a:t>
            </a:r>
            <a:endParaRPr lang="en-MY" sz="2400" b="1" dirty="0" smtClean="0"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latin typeface="Garamond" pitchFamily="18" charset="0"/>
                <a:cs typeface="Times New Roman" pitchFamily="18" charset="0"/>
              </a:rPr>
              <a:t>It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multiplies only in hepatocytes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Faecal shedding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of the HAV is</a:t>
            </a:r>
            <a:r>
              <a:rPr lang="en-MY" sz="28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at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its</a:t>
            </a:r>
            <a:r>
              <a:rPr lang="en-MY" sz="28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highest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during </a:t>
            </a:r>
          </a:p>
          <a:p>
            <a:pPr>
              <a:defRPr/>
            </a:pP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                      * the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later part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of the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incubation period 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and</a:t>
            </a:r>
            <a:r>
              <a:rPr lang="en-MY" sz="28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MY" sz="28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                           *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early acute phase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of illness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.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88270" y="2902724"/>
            <a:ext cx="9340219" cy="3939540"/>
          </a:xfrm>
          <a:prstGeom prst="rect">
            <a:avLst/>
          </a:prstGeom>
          <a:noFill/>
          <a:ln w="38100" cmpd="thickThin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 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(b) Resistance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b="1" dirty="0">
                <a:cs typeface="Times New Roman" pitchFamily="18" charset="0"/>
              </a:rPr>
              <a:t>The virus is fairly resistant to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low pH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heat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&amp;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chemicals.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It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survive more than 10 </a:t>
            </a:r>
            <a:r>
              <a:rPr lang="en-MY" sz="2800" b="1" dirty="0" err="1">
                <a:solidFill>
                  <a:srgbClr val="FF0000"/>
                </a:solidFill>
                <a:cs typeface="Times New Roman" pitchFamily="18" charset="0"/>
              </a:rPr>
              <a:t>wks</a:t>
            </a:r>
            <a:endParaRPr lang="en-MY" sz="28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in well H2O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It withstands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heating to 60 Cº 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         for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one hour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,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endParaRPr lang="en-MY" sz="28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not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affected </a:t>
            </a:r>
            <a:r>
              <a:rPr lang="en-MY" sz="2600" b="1" dirty="0">
                <a:cs typeface="Times New Roman" pitchFamily="18" charset="0"/>
              </a:rPr>
              <a:t>by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chlorine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doses usually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employed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for chlorination</a:t>
            </a:r>
            <a:endParaRPr lang="en-MY" sz="2600" dirty="0">
              <a:solidFill>
                <a:srgbClr val="FF0000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781980" y="2996218"/>
            <a:ext cx="4374627" cy="2677656"/>
          </a:xfrm>
          <a:prstGeom prst="rect">
            <a:avLst/>
          </a:prstGeom>
          <a:noFill/>
          <a:ln w="44450" cmpd="dbl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The virus is 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inactivated</a:t>
            </a:r>
            <a:r>
              <a:rPr lang="en-MY" sz="2800" b="1" u="sng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by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ultraviolet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rays and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boiling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for 5 minutes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or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autoclaving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Formalin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is an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effective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disinfectant</a:t>
            </a:r>
            <a:endParaRPr lang="en-MY" sz="28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4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2517</Words>
  <Application>Microsoft Office PowerPoint</Application>
  <PresentationFormat>On-screen Show (4:3)</PresentationFormat>
  <Paragraphs>337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Courier New</vt:lpstr>
      <vt:lpstr>Garamond</vt:lpstr>
      <vt:lpstr>Segoe UI Semilight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102</cp:revision>
  <dcterms:created xsi:type="dcterms:W3CDTF">2020-11-09T20:41:29Z</dcterms:created>
  <dcterms:modified xsi:type="dcterms:W3CDTF">2022-11-28T18:03:40Z</dcterms:modified>
</cp:coreProperties>
</file>