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3"/>
    <p:sldMasterId id="2147483867" r:id="rId4"/>
  </p:sldMasterIdLst>
  <p:notesMasterIdLst>
    <p:notesMasterId r:id="rId36"/>
  </p:notesMasterIdLst>
  <p:handoutMasterIdLst>
    <p:handoutMasterId r:id="rId37"/>
  </p:handoutMasterIdLst>
  <p:sldIdLst>
    <p:sldId id="256" r:id="rId5"/>
    <p:sldId id="257" r:id="rId6"/>
    <p:sldId id="258" r:id="rId7"/>
    <p:sldId id="260" r:id="rId8"/>
    <p:sldId id="261" r:id="rId9"/>
    <p:sldId id="262" r:id="rId10"/>
    <p:sldId id="264" r:id="rId11"/>
    <p:sldId id="265" r:id="rId12"/>
    <p:sldId id="266" r:id="rId13"/>
    <p:sldId id="299" r:id="rId14"/>
    <p:sldId id="268" r:id="rId15"/>
    <p:sldId id="271" r:id="rId16"/>
    <p:sldId id="297" r:id="rId17"/>
    <p:sldId id="272" r:id="rId18"/>
    <p:sldId id="273" r:id="rId19"/>
    <p:sldId id="274" r:id="rId20"/>
    <p:sldId id="276" r:id="rId21"/>
    <p:sldId id="278" r:id="rId22"/>
    <p:sldId id="279" r:id="rId23"/>
    <p:sldId id="281" r:id="rId24"/>
    <p:sldId id="294" r:id="rId25"/>
    <p:sldId id="284" r:id="rId26"/>
    <p:sldId id="285" r:id="rId27"/>
    <p:sldId id="286" r:id="rId28"/>
    <p:sldId id="288" r:id="rId29"/>
    <p:sldId id="289" r:id="rId30"/>
    <p:sldId id="291" r:id="rId31"/>
    <p:sldId id="292" r:id="rId32"/>
    <p:sldId id="293" r:id="rId33"/>
    <p:sldId id="296" r:id="rId34"/>
    <p:sldId id="298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7" d="100"/>
          <a:sy n="87" d="100"/>
        </p:scale>
        <p:origin x="150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9" Type="http://schemas.openxmlformats.org/officeDocument/2006/relationships/viewProps" Target="viewProps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7.xml" /><Relationship Id="rId34" Type="http://schemas.openxmlformats.org/officeDocument/2006/relationships/slide" Target="slides/slide30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slide" Target="slides/slide29.xml" /><Relationship Id="rId38" Type="http://schemas.openxmlformats.org/officeDocument/2006/relationships/presProps" Target="pres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41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slide" Target="slides/slide28.xml" /><Relationship Id="rId37" Type="http://schemas.openxmlformats.org/officeDocument/2006/relationships/handoutMaster" Target="handoutMasters/handoutMaster1.xml" /><Relationship Id="rId40" Type="http://schemas.openxmlformats.org/officeDocument/2006/relationships/theme" Target="theme/theme1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36" Type="http://schemas.openxmlformats.org/officeDocument/2006/relationships/notesMaster" Target="notesMasters/notesMaster1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slide" Target="slides/slide27.xml" /><Relationship Id="rId4" Type="http://schemas.openxmlformats.org/officeDocument/2006/relationships/slideMaster" Target="slideMasters/slideMaster2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slide" Target="slides/slide26.xml" /><Relationship Id="rId35" Type="http://schemas.openxmlformats.org/officeDocument/2006/relationships/slide" Target="slides/slide3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B7BB7A-F948-4DC1-987F-1C337ECD1A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7EF1C6-7CBE-4E97-B6EE-35B502DC05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28993E4-F7D3-4AB5-B8D0-7C675252F2B1}" type="datetimeFigureOut">
              <a:rPr lang="ar-JO"/>
              <a:pPr>
                <a:defRPr/>
              </a:pPr>
              <a:t>24/05/1443</a:t>
            </a:fld>
            <a:endParaRPr lang="ar-J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24F38D-B683-4D96-A588-A1ED1E0C50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D804A4-0F56-4BF3-A61F-CC5AFD42484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BD9877A1-E7CA-4414-BD35-82D2D9F8D927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460DA3-686C-4E8A-95EF-657F4E16FD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5E9E87-E814-4659-AAE6-98365E23652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041A179-3A45-48BC-84E8-FB96F9A19766}" type="datetimeFigureOut">
              <a:rPr lang="en-US"/>
              <a:pPr>
                <a:defRPr/>
              </a:pPr>
              <a:t>12/28/2021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E715CD6-7D56-4DE9-B605-17B812B7FA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8894D8F-021A-42C3-8306-F53442CE0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2606EA-966B-4F10-AD21-A153AFA5950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F37731-B4DB-4EB3-8F64-811044D431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C3C62F1C-2956-4134-BD60-1D3C7D28085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2.xml" /><Relationship Id="rId6" Type="http://schemas.openxmlformats.org/officeDocument/2006/relationships/image" Target="../media/image5.png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2.xml" /><Relationship Id="rId6" Type="http://schemas.openxmlformats.org/officeDocument/2006/relationships/image" Target="../media/image5.png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2.xml" /><Relationship Id="rId6" Type="http://schemas.openxmlformats.org/officeDocument/2006/relationships/image" Target="../media/image5.png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2.xml" /><Relationship Id="rId6" Type="http://schemas.openxmlformats.org/officeDocument/2006/relationships/image" Target="../media/image5.png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GB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GB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9152D1-A8CB-4F0C-92C4-7BE0596B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AAC50-F5F7-4AA5-AFB9-E1EB0572846C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8F6920-2187-49B4-85D9-1292350A3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07C8A3-36DD-4D2D-907F-AFED7C6A3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F891B-D100-473C-A039-9F2061D5D0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722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BE9B9F7-1A9D-4FEF-B6E6-F525EDC85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3F94C-1AB8-4D54-B69A-0C7C834663D3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A9716F3-2C3E-42BF-92ED-3B6DC29C0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CD336B-73D1-4DAF-BF2A-D7C5EEC02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0A6AA-5544-4612-B6C1-851AAC3B34B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1287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15BAC5E-3A02-47BF-82D4-532A11150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CAE1B-B31F-4841-9AEF-AD2E06DE6DA9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0B14CE-3D46-40B3-B587-DD9293339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5F7474-9A68-4AC2-AD53-51728CD04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8AFC7-A3DE-44B9-9256-596AD57B723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6529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1">
            <a:extLst>
              <a:ext uri="{FF2B5EF4-FFF2-40B4-BE49-F238E27FC236}">
                <a16:creationId xmlns:a16="http://schemas.microsoft.com/office/drawing/2014/main" id="{4282B872-EF2E-45F6-8553-24F8098544A0}"/>
              </a:ext>
            </a:extLst>
          </p:cNvPr>
          <p:cNvSpPr>
            <a:spLocks noChangeAspect="1"/>
          </p:cNvSpPr>
          <p:nvPr/>
        </p:nvSpPr>
        <p:spPr>
          <a:xfrm>
            <a:off x="34925" y="44450"/>
            <a:ext cx="2376488" cy="6969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مستطيل 2">
            <a:extLst>
              <a:ext uri="{FF2B5EF4-FFF2-40B4-BE49-F238E27FC236}">
                <a16:creationId xmlns:a16="http://schemas.microsoft.com/office/drawing/2014/main" id="{6754D84F-E3B5-480F-914F-41CE9B98CABE}"/>
              </a:ext>
            </a:extLst>
          </p:cNvPr>
          <p:cNvSpPr>
            <a:spLocks noChangeAspect="1"/>
          </p:cNvSpPr>
          <p:nvPr/>
        </p:nvSpPr>
        <p:spPr>
          <a:xfrm>
            <a:off x="6408738" y="38100"/>
            <a:ext cx="900112" cy="7270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مستطيل 3">
            <a:extLst>
              <a:ext uri="{FF2B5EF4-FFF2-40B4-BE49-F238E27FC236}">
                <a16:creationId xmlns:a16="http://schemas.microsoft.com/office/drawing/2014/main" id="{12B6FD12-98DF-4665-8D16-410862F755A7}"/>
              </a:ext>
            </a:extLst>
          </p:cNvPr>
          <p:cNvSpPr/>
          <p:nvPr/>
        </p:nvSpPr>
        <p:spPr>
          <a:xfrm>
            <a:off x="0" y="765175"/>
            <a:ext cx="9144000" cy="71438"/>
          </a:xfrm>
          <a:prstGeom prst="rect">
            <a:avLst/>
          </a:prstGeom>
          <a:solidFill>
            <a:srgbClr val="99003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مستطيل 4">
            <a:extLst>
              <a:ext uri="{FF2B5EF4-FFF2-40B4-BE49-F238E27FC236}">
                <a16:creationId xmlns:a16="http://schemas.microsoft.com/office/drawing/2014/main" id="{711FC092-48EB-42BC-90A6-7BF57CF91C6A}"/>
              </a:ext>
            </a:extLst>
          </p:cNvPr>
          <p:cNvSpPr/>
          <p:nvPr/>
        </p:nvSpPr>
        <p:spPr>
          <a:xfrm>
            <a:off x="7092950" y="260350"/>
            <a:ext cx="2087563" cy="396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EE2D00"/>
                </a:solidFill>
              </a:rPr>
              <a:t>College Of Medicine</a:t>
            </a:r>
            <a:endParaRPr lang="en-GB" b="1" dirty="0">
              <a:solidFill>
                <a:srgbClr val="EE2D00"/>
              </a:solidFill>
            </a:endParaRPr>
          </a:p>
        </p:txBody>
      </p:sp>
      <p:sp>
        <p:nvSpPr>
          <p:cNvPr id="9" name="مستطيل 5">
            <a:extLst>
              <a:ext uri="{FF2B5EF4-FFF2-40B4-BE49-F238E27FC236}">
                <a16:creationId xmlns:a16="http://schemas.microsoft.com/office/drawing/2014/main" id="{55E47DA2-FC5F-4601-B101-5A21C57CB54D}"/>
              </a:ext>
            </a:extLst>
          </p:cNvPr>
          <p:cNvSpPr/>
          <p:nvPr/>
        </p:nvSpPr>
        <p:spPr>
          <a:xfrm>
            <a:off x="0" y="6021388"/>
            <a:ext cx="9144000" cy="71437"/>
          </a:xfrm>
          <a:prstGeom prst="rect">
            <a:avLst/>
          </a:prstGeom>
          <a:solidFill>
            <a:srgbClr val="99003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مستطيل 6">
            <a:extLst>
              <a:ext uri="{FF2B5EF4-FFF2-40B4-BE49-F238E27FC236}">
                <a16:creationId xmlns:a16="http://schemas.microsoft.com/office/drawing/2014/main" id="{CC1099C3-9326-4470-9CFA-C3571EA5874A}"/>
              </a:ext>
            </a:extLst>
          </p:cNvPr>
          <p:cNvSpPr>
            <a:spLocks noChangeAspect="1"/>
          </p:cNvSpPr>
          <p:nvPr/>
        </p:nvSpPr>
        <p:spPr>
          <a:xfrm>
            <a:off x="-36513" y="6107113"/>
            <a:ext cx="1187451" cy="7270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مستطيل 7">
            <a:extLst>
              <a:ext uri="{FF2B5EF4-FFF2-40B4-BE49-F238E27FC236}">
                <a16:creationId xmlns:a16="http://schemas.microsoft.com/office/drawing/2014/main" id="{B8B13B7B-C322-44C4-8276-ABEFF917CB1F}"/>
              </a:ext>
            </a:extLst>
          </p:cNvPr>
          <p:cNvSpPr>
            <a:spLocks noChangeAspect="1"/>
          </p:cNvSpPr>
          <p:nvPr/>
        </p:nvSpPr>
        <p:spPr>
          <a:xfrm>
            <a:off x="1116013" y="6126163"/>
            <a:ext cx="1150937" cy="7048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" name="مستطيل 8">
            <a:extLst>
              <a:ext uri="{FF2B5EF4-FFF2-40B4-BE49-F238E27FC236}">
                <a16:creationId xmlns:a16="http://schemas.microsoft.com/office/drawing/2014/main" id="{7C0EBC8A-5C62-49F4-83EE-26230704D905}"/>
              </a:ext>
            </a:extLst>
          </p:cNvPr>
          <p:cNvSpPr>
            <a:spLocks noChangeAspect="1"/>
          </p:cNvSpPr>
          <p:nvPr/>
        </p:nvSpPr>
        <p:spPr>
          <a:xfrm>
            <a:off x="2484438" y="6130925"/>
            <a:ext cx="1116012" cy="68262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S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7808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1">
            <a:extLst>
              <a:ext uri="{FF2B5EF4-FFF2-40B4-BE49-F238E27FC236}">
                <a16:creationId xmlns:a16="http://schemas.microsoft.com/office/drawing/2014/main" id="{07B4C414-6929-442C-8F2A-BB08F7539634}"/>
              </a:ext>
            </a:extLst>
          </p:cNvPr>
          <p:cNvSpPr>
            <a:spLocks noChangeAspect="1"/>
          </p:cNvSpPr>
          <p:nvPr/>
        </p:nvSpPr>
        <p:spPr>
          <a:xfrm>
            <a:off x="34925" y="44450"/>
            <a:ext cx="2376488" cy="6969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مستطيل 2">
            <a:extLst>
              <a:ext uri="{FF2B5EF4-FFF2-40B4-BE49-F238E27FC236}">
                <a16:creationId xmlns:a16="http://schemas.microsoft.com/office/drawing/2014/main" id="{A92509EA-5F49-48FE-814D-416D50B77D30}"/>
              </a:ext>
            </a:extLst>
          </p:cNvPr>
          <p:cNvSpPr>
            <a:spLocks noChangeAspect="1"/>
          </p:cNvSpPr>
          <p:nvPr/>
        </p:nvSpPr>
        <p:spPr>
          <a:xfrm>
            <a:off x="6408738" y="38100"/>
            <a:ext cx="900112" cy="7270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مستطيل 3">
            <a:extLst>
              <a:ext uri="{FF2B5EF4-FFF2-40B4-BE49-F238E27FC236}">
                <a16:creationId xmlns:a16="http://schemas.microsoft.com/office/drawing/2014/main" id="{1CD90095-96A6-4273-973D-5262ECE8FA32}"/>
              </a:ext>
            </a:extLst>
          </p:cNvPr>
          <p:cNvSpPr/>
          <p:nvPr/>
        </p:nvSpPr>
        <p:spPr>
          <a:xfrm>
            <a:off x="0" y="765175"/>
            <a:ext cx="9144000" cy="71438"/>
          </a:xfrm>
          <a:prstGeom prst="rect">
            <a:avLst/>
          </a:prstGeom>
          <a:solidFill>
            <a:srgbClr val="99003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مستطيل 4">
            <a:extLst>
              <a:ext uri="{FF2B5EF4-FFF2-40B4-BE49-F238E27FC236}">
                <a16:creationId xmlns:a16="http://schemas.microsoft.com/office/drawing/2014/main" id="{3F6FA146-5233-454F-BEF1-99F797A10964}"/>
              </a:ext>
            </a:extLst>
          </p:cNvPr>
          <p:cNvSpPr/>
          <p:nvPr/>
        </p:nvSpPr>
        <p:spPr>
          <a:xfrm>
            <a:off x="7092950" y="260350"/>
            <a:ext cx="2087563" cy="396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EE2D00"/>
                </a:solidFill>
              </a:rPr>
              <a:t>College Of Medicine</a:t>
            </a:r>
            <a:endParaRPr lang="en-GB" b="1" dirty="0">
              <a:solidFill>
                <a:srgbClr val="EE2D00"/>
              </a:solidFill>
            </a:endParaRPr>
          </a:p>
        </p:txBody>
      </p:sp>
      <p:sp>
        <p:nvSpPr>
          <p:cNvPr id="8" name="مستطيل 5">
            <a:extLst>
              <a:ext uri="{FF2B5EF4-FFF2-40B4-BE49-F238E27FC236}">
                <a16:creationId xmlns:a16="http://schemas.microsoft.com/office/drawing/2014/main" id="{61676CCC-07D8-47B3-98B0-C9E4B3B1E5B7}"/>
              </a:ext>
            </a:extLst>
          </p:cNvPr>
          <p:cNvSpPr/>
          <p:nvPr/>
        </p:nvSpPr>
        <p:spPr>
          <a:xfrm>
            <a:off x="0" y="6021388"/>
            <a:ext cx="9144000" cy="71437"/>
          </a:xfrm>
          <a:prstGeom prst="rect">
            <a:avLst/>
          </a:prstGeom>
          <a:solidFill>
            <a:srgbClr val="99003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2715737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1">
            <a:extLst>
              <a:ext uri="{FF2B5EF4-FFF2-40B4-BE49-F238E27FC236}">
                <a16:creationId xmlns:a16="http://schemas.microsoft.com/office/drawing/2014/main" id="{E9CD2E21-2D83-46C3-BA01-E60807456A0A}"/>
              </a:ext>
            </a:extLst>
          </p:cNvPr>
          <p:cNvSpPr>
            <a:spLocks noChangeAspect="1"/>
          </p:cNvSpPr>
          <p:nvPr/>
        </p:nvSpPr>
        <p:spPr>
          <a:xfrm>
            <a:off x="34925" y="44450"/>
            <a:ext cx="2376488" cy="6969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مستطيل 2">
            <a:extLst>
              <a:ext uri="{FF2B5EF4-FFF2-40B4-BE49-F238E27FC236}">
                <a16:creationId xmlns:a16="http://schemas.microsoft.com/office/drawing/2014/main" id="{5A864BE1-EC5A-48FE-A1B4-B13DE5F02661}"/>
              </a:ext>
            </a:extLst>
          </p:cNvPr>
          <p:cNvSpPr>
            <a:spLocks noChangeAspect="1"/>
          </p:cNvSpPr>
          <p:nvPr/>
        </p:nvSpPr>
        <p:spPr>
          <a:xfrm>
            <a:off x="6408738" y="38100"/>
            <a:ext cx="900112" cy="7270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مستطيل 3">
            <a:extLst>
              <a:ext uri="{FF2B5EF4-FFF2-40B4-BE49-F238E27FC236}">
                <a16:creationId xmlns:a16="http://schemas.microsoft.com/office/drawing/2014/main" id="{A2F913A2-4DD4-4A84-A0E8-C7A2969BC4AD}"/>
              </a:ext>
            </a:extLst>
          </p:cNvPr>
          <p:cNvSpPr/>
          <p:nvPr/>
        </p:nvSpPr>
        <p:spPr>
          <a:xfrm>
            <a:off x="0" y="765175"/>
            <a:ext cx="9144000" cy="71438"/>
          </a:xfrm>
          <a:prstGeom prst="rect">
            <a:avLst/>
          </a:prstGeom>
          <a:solidFill>
            <a:srgbClr val="99003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مستطيل 4">
            <a:extLst>
              <a:ext uri="{FF2B5EF4-FFF2-40B4-BE49-F238E27FC236}">
                <a16:creationId xmlns:a16="http://schemas.microsoft.com/office/drawing/2014/main" id="{69EFE3C0-9DA2-463C-BFEB-94C5A817D0CA}"/>
              </a:ext>
            </a:extLst>
          </p:cNvPr>
          <p:cNvSpPr/>
          <p:nvPr/>
        </p:nvSpPr>
        <p:spPr>
          <a:xfrm>
            <a:off x="7092950" y="260350"/>
            <a:ext cx="2087563" cy="396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EE2D00"/>
                </a:solidFill>
              </a:rPr>
              <a:t>College Of Medicine</a:t>
            </a:r>
            <a:endParaRPr lang="en-GB" b="1" dirty="0">
              <a:solidFill>
                <a:srgbClr val="EE2D00"/>
              </a:solidFill>
            </a:endParaRPr>
          </a:p>
        </p:txBody>
      </p:sp>
      <p:sp>
        <p:nvSpPr>
          <p:cNvPr id="8" name="مستطيل 5">
            <a:extLst>
              <a:ext uri="{FF2B5EF4-FFF2-40B4-BE49-F238E27FC236}">
                <a16:creationId xmlns:a16="http://schemas.microsoft.com/office/drawing/2014/main" id="{DC6161D2-AF5E-4EAB-8B04-AC6379404BBE}"/>
              </a:ext>
            </a:extLst>
          </p:cNvPr>
          <p:cNvSpPr/>
          <p:nvPr/>
        </p:nvSpPr>
        <p:spPr>
          <a:xfrm>
            <a:off x="0" y="6021388"/>
            <a:ext cx="9144000" cy="71437"/>
          </a:xfrm>
          <a:prstGeom prst="rect">
            <a:avLst/>
          </a:prstGeom>
          <a:solidFill>
            <a:srgbClr val="99003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520596E0-91F9-4AEE-A887-A6F2DECA8856}"/>
              </a:ext>
            </a:extLst>
          </p:cNvPr>
          <p:cNvSpPr>
            <a:spLocks noChangeAspect="1"/>
          </p:cNvSpPr>
          <p:nvPr/>
        </p:nvSpPr>
        <p:spPr>
          <a:xfrm>
            <a:off x="5400675" y="6107113"/>
            <a:ext cx="1187450" cy="7270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مستطيل 7">
            <a:extLst>
              <a:ext uri="{FF2B5EF4-FFF2-40B4-BE49-F238E27FC236}">
                <a16:creationId xmlns:a16="http://schemas.microsoft.com/office/drawing/2014/main" id="{145C68FA-2C18-4943-A22F-FA75575DCE4C}"/>
              </a:ext>
            </a:extLst>
          </p:cNvPr>
          <p:cNvSpPr>
            <a:spLocks noChangeAspect="1"/>
          </p:cNvSpPr>
          <p:nvPr/>
        </p:nvSpPr>
        <p:spPr>
          <a:xfrm>
            <a:off x="6732588" y="6126163"/>
            <a:ext cx="1150937" cy="7048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مستطيل 8">
            <a:extLst>
              <a:ext uri="{FF2B5EF4-FFF2-40B4-BE49-F238E27FC236}">
                <a16:creationId xmlns:a16="http://schemas.microsoft.com/office/drawing/2014/main" id="{3A751826-6431-480C-AACC-1AC9BEBDB834}"/>
              </a:ext>
            </a:extLst>
          </p:cNvPr>
          <p:cNvSpPr>
            <a:spLocks noChangeAspect="1"/>
          </p:cNvSpPr>
          <p:nvPr/>
        </p:nvSpPr>
        <p:spPr>
          <a:xfrm>
            <a:off x="7993063" y="6130925"/>
            <a:ext cx="1116012" cy="68262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6239090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1">
            <a:extLst>
              <a:ext uri="{FF2B5EF4-FFF2-40B4-BE49-F238E27FC236}">
                <a16:creationId xmlns:a16="http://schemas.microsoft.com/office/drawing/2014/main" id="{2339BCD4-9DFC-431E-A0FB-BB60F9843C2D}"/>
              </a:ext>
            </a:extLst>
          </p:cNvPr>
          <p:cNvSpPr>
            <a:spLocks noChangeAspect="1"/>
          </p:cNvSpPr>
          <p:nvPr/>
        </p:nvSpPr>
        <p:spPr>
          <a:xfrm>
            <a:off x="34925" y="44450"/>
            <a:ext cx="2376488" cy="6969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مستطيل 2">
            <a:extLst>
              <a:ext uri="{FF2B5EF4-FFF2-40B4-BE49-F238E27FC236}">
                <a16:creationId xmlns:a16="http://schemas.microsoft.com/office/drawing/2014/main" id="{715E11A7-214D-4C23-8556-8BD43E7000E7}"/>
              </a:ext>
            </a:extLst>
          </p:cNvPr>
          <p:cNvSpPr>
            <a:spLocks noChangeAspect="1"/>
          </p:cNvSpPr>
          <p:nvPr/>
        </p:nvSpPr>
        <p:spPr>
          <a:xfrm>
            <a:off x="6408738" y="38100"/>
            <a:ext cx="900112" cy="7270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مستطيل 3">
            <a:extLst>
              <a:ext uri="{FF2B5EF4-FFF2-40B4-BE49-F238E27FC236}">
                <a16:creationId xmlns:a16="http://schemas.microsoft.com/office/drawing/2014/main" id="{F4288FE8-726D-42C3-9D52-C52671C52C29}"/>
              </a:ext>
            </a:extLst>
          </p:cNvPr>
          <p:cNvSpPr/>
          <p:nvPr/>
        </p:nvSpPr>
        <p:spPr>
          <a:xfrm>
            <a:off x="0" y="765175"/>
            <a:ext cx="9144000" cy="71438"/>
          </a:xfrm>
          <a:prstGeom prst="rect">
            <a:avLst/>
          </a:prstGeom>
          <a:solidFill>
            <a:srgbClr val="99003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مستطيل 4">
            <a:extLst>
              <a:ext uri="{FF2B5EF4-FFF2-40B4-BE49-F238E27FC236}">
                <a16:creationId xmlns:a16="http://schemas.microsoft.com/office/drawing/2014/main" id="{9961C367-DC15-4589-9376-F222CE278484}"/>
              </a:ext>
            </a:extLst>
          </p:cNvPr>
          <p:cNvSpPr/>
          <p:nvPr/>
        </p:nvSpPr>
        <p:spPr>
          <a:xfrm>
            <a:off x="7092950" y="260350"/>
            <a:ext cx="2087563" cy="396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EE2D00"/>
                </a:solidFill>
              </a:rPr>
              <a:t>College Of Medicine</a:t>
            </a:r>
            <a:endParaRPr lang="en-GB" b="1" dirty="0">
              <a:solidFill>
                <a:srgbClr val="EE2D00"/>
              </a:solidFill>
            </a:endParaRPr>
          </a:p>
        </p:txBody>
      </p:sp>
      <p:sp>
        <p:nvSpPr>
          <p:cNvPr id="8" name="مستطيل 5">
            <a:extLst>
              <a:ext uri="{FF2B5EF4-FFF2-40B4-BE49-F238E27FC236}">
                <a16:creationId xmlns:a16="http://schemas.microsoft.com/office/drawing/2014/main" id="{8AE36E2F-8863-414E-94BB-89E9B7611025}"/>
              </a:ext>
            </a:extLst>
          </p:cNvPr>
          <p:cNvSpPr/>
          <p:nvPr/>
        </p:nvSpPr>
        <p:spPr>
          <a:xfrm>
            <a:off x="0" y="6021388"/>
            <a:ext cx="9144000" cy="71437"/>
          </a:xfrm>
          <a:prstGeom prst="rect">
            <a:avLst/>
          </a:prstGeom>
          <a:solidFill>
            <a:srgbClr val="99003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94656951-B979-4317-B715-20E2664CFA13}"/>
              </a:ext>
            </a:extLst>
          </p:cNvPr>
          <p:cNvSpPr>
            <a:spLocks noChangeAspect="1"/>
          </p:cNvSpPr>
          <p:nvPr/>
        </p:nvSpPr>
        <p:spPr>
          <a:xfrm>
            <a:off x="5400675" y="6107113"/>
            <a:ext cx="1187450" cy="7270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مستطيل 7">
            <a:extLst>
              <a:ext uri="{FF2B5EF4-FFF2-40B4-BE49-F238E27FC236}">
                <a16:creationId xmlns:a16="http://schemas.microsoft.com/office/drawing/2014/main" id="{B52CC6D3-EC2A-48BE-A6A5-45D3D33D5978}"/>
              </a:ext>
            </a:extLst>
          </p:cNvPr>
          <p:cNvSpPr>
            <a:spLocks noChangeAspect="1"/>
          </p:cNvSpPr>
          <p:nvPr/>
        </p:nvSpPr>
        <p:spPr>
          <a:xfrm>
            <a:off x="6732588" y="6126163"/>
            <a:ext cx="1150937" cy="7048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مستطيل 8">
            <a:extLst>
              <a:ext uri="{FF2B5EF4-FFF2-40B4-BE49-F238E27FC236}">
                <a16:creationId xmlns:a16="http://schemas.microsoft.com/office/drawing/2014/main" id="{CE101034-44F7-43BE-8A41-5DE9F0054242}"/>
              </a:ext>
            </a:extLst>
          </p:cNvPr>
          <p:cNvSpPr>
            <a:spLocks noChangeAspect="1"/>
          </p:cNvSpPr>
          <p:nvPr/>
        </p:nvSpPr>
        <p:spPr>
          <a:xfrm>
            <a:off x="7993063" y="6130925"/>
            <a:ext cx="1116012" cy="68262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32737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1">
            <a:extLst>
              <a:ext uri="{FF2B5EF4-FFF2-40B4-BE49-F238E27FC236}">
                <a16:creationId xmlns:a16="http://schemas.microsoft.com/office/drawing/2014/main" id="{9DCD921B-B82A-4F55-9D8F-4F3C52E80413}"/>
              </a:ext>
            </a:extLst>
          </p:cNvPr>
          <p:cNvSpPr>
            <a:spLocks noChangeAspect="1"/>
          </p:cNvSpPr>
          <p:nvPr/>
        </p:nvSpPr>
        <p:spPr>
          <a:xfrm>
            <a:off x="34925" y="44450"/>
            <a:ext cx="2376488" cy="6969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مستطيل 2">
            <a:extLst>
              <a:ext uri="{FF2B5EF4-FFF2-40B4-BE49-F238E27FC236}">
                <a16:creationId xmlns:a16="http://schemas.microsoft.com/office/drawing/2014/main" id="{C9A93F3D-FAE3-454D-B7E3-1E2E0427853B}"/>
              </a:ext>
            </a:extLst>
          </p:cNvPr>
          <p:cNvSpPr>
            <a:spLocks noChangeAspect="1"/>
          </p:cNvSpPr>
          <p:nvPr/>
        </p:nvSpPr>
        <p:spPr>
          <a:xfrm>
            <a:off x="6408738" y="38100"/>
            <a:ext cx="900112" cy="7270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مستطيل 3">
            <a:extLst>
              <a:ext uri="{FF2B5EF4-FFF2-40B4-BE49-F238E27FC236}">
                <a16:creationId xmlns:a16="http://schemas.microsoft.com/office/drawing/2014/main" id="{6C159259-020D-43D8-8E3A-7B62728C8D6E}"/>
              </a:ext>
            </a:extLst>
          </p:cNvPr>
          <p:cNvSpPr/>
          <p:nvPr/>
        </p:nvSpPr>
        <p:spPr>
          <a:xfrm>
            <a:off x="0" y="765175"/>
            <a:ext cx="9144000" cy="71438"/>
          </a:xfrm>
          <a:prstGeom prst="rect">
            <a:avLst/>
          </a:prstGeom>
          <a:solidFill>
            <a:srgbClr val="99003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مستطيل 4">
            <a:extLst>
              <a:ext uri="{FF2B5EF4-FFF2-40B4-BE49-F238E27FC236}">
                <a16:creationId xmlns:a16="http://schemas.microsoft.com/office/drawing/2014/main" id="{A5FEE2BD-98B4-4144-B3D1-1D0A6A5527C0}"/>
              </a:ext>
            </a:extLst>
          </p:cNvPr>
          <p:cNvSpPr/>
          <p:nvPr/>
        </p:nvSpPr>
        <p:spPr>
          <a:xfrm>
            <a:off x="7092950" y="260350"/>
            <a:ext cx="2087563" cy="396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EE2D00"/>
                </a:solidFill>
              </a:rPr>
              <a:t>College Of Medicine</a:t>
            </a:r>
            <a:endParaRPr lang="en-GB" b="1" dirty="0">
              <a:solidFill>
                <a:srgbClr val="EE2D00"/>
              </a:solidFill>
            </a:endParaRPr>
          </a:p>
        </p:txBody>
      </p:sp>
      <p:sp>
        <p:nvSpPr>
          <p:cNvPr id="8" name="مستطيل 5">
            <a:extLst>
              <a:ext uri="{FF2B5EF4-FFF2-40B4-BE49-F238E27FC236}">
                <a16:creationId xmlns:a16="http://schemas.microsoft.com/office/drawing/2014/main" id="{65956784-3A49-41E0-98DE-96BF18147868}"/>
              </a:ext>
            </a:extLst>
          </p:cNvPr>
          <p:cNvSpPr/>
          <p:nvPr/>
        </p:nvSpPr>
        <p:spPr>
          <a:xfrm>
            <a:off x="0" y="5949950"/>
            <a:ext cx="9144000" cy="71438"/>
          </a:xfrm>
          <a:prstGeom prst="rect">
            <a:avLst/>
          </a:prstGeom>
          <a:solidFill>
            <a:srgbClr val="99003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1FEE25DC-CC44-4D10-B846-B412F50D93F2}"/>
              </a:ext>
            </a:extLst>
          </p:cNvPr>
          <p:cNvSpPr>
            <a:spLocks noChangeAspect="1"/>
          </p:cNvSpPr>
          <p:nvPr/>
        </p:nvSpPr>
        <p:spPr>
          <a:xfrm>
            <a:off x="5400675" y="6086475"/>
            <a:ext cx="1187450" cy="7270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مستطيل 7">
            <a:extLst>
              <a:ext uri="{FF2B5EF4-FFF2-40B4-BE49-F238E27FC236}">
                <a16:creationId xmlns:a16="http://schemas.microsoft.com/office/drawing/2014/main" id="{8BBD8A79-38B2-4D05-97EC-5996AD48D400}"/>
              </a:ext>
            </a:extLst>
          </p:cNvPr>
          <p:cNvSpPr>
            <a:spLocks noChangeAspect="1"/>
          </p:cNvSpPr>
          <p:nvPr/>
        </p:nvSpPr>
        <p:spPr>
          <a:xfrm>
            <a:off x="6804025" y="6108700"/>
            <a:ext cx="1152525" cy="7048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مستطيل 8">
            <a:extLst>
              <a:ext uri="{FF2B5EF4-FFF2-40B4-BE49-F238E27FC236}">
                <a16:creationId xmlns:a16="http://schemas.microsoft.com/office/drawing/2014/main" id="{71D2D630-3886-459C-AB8D-EC6140D7B7C0}"/>
              </a:ext>
            </a:extLst>
          </p:cNvPr>
          <p:cNvSpPr>
            <a:spLocks noChangeAspect="1"/>
          </p:cNvSpPr>
          <p:nvPr/>
        </p:nvSpPr>
        <p:spPr>
          <a:xfrm>
            <a:off x="7993063" y="6130925"/>
            <a:ext cx="1116012" cy="68262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2846758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1">
            <a:extLst>
              <a:ext uri="{FF2B5EF4-FFF2-40B4-BE49-F238E27FC236}">
                <a16:creationId xmlns:a16="http://schemas.microsoft.com/office/drawing/2014/main" id="{D30796F8-46EB-4604-9ECA-61FE097449D9}"/>
              </a:ext>
            </a:extLst>
          </p:cNvPr>
          <p:cNvSpPr>
            <a:spLocks noChangeAspect="1"/>
          </p:cNvSpPr>
          <p:nvPr/>
        </p:nvSpPr>
        <p:spPr>
          <a:xfrm>
            <a:off x="34925" y="44450"/>
            <a:ext cx="2376488" cy="6969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مستطيل 2">
            <a:extLst>
              <a:ext uri="{FF2B5EF4-FFF2-40B4-BE49-F238E27FC236}">
                <a16:creationId xmlns:a16="http://schemas.microsoft.com/office/drawing/2014/main" id="{BE3955EE-48D5-45A3-9936-3A1C8DABA890}"/>
              </a:ext>
            </a:extLst>
          </p:cNvPr>
          <p:cNvSpPr>
            <a:spLocks noChangeAspect="1"/>
          </p:cNvSpPr>
          <p:nvPr/>
        </p:nvSpPr>
        <p:spPr>
          <a:xfrm>
            <a:off x="6408738" y="38100"/>
            <a:ext cx="900112" cy="7270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مستطيل 3">
            <a:extLst>
              <a:ext uri="{FF2B5EF4-FFF2-40B4-BE49-F238E27FC236}">
                <a16:creationId xmlns:a16="http://schemas.microsoft.com/office/drawing/2014/main" id="{B5875452-4184-43B2-90C3-DEA3BA0F7127}"/>
              </a:ext>
            </a:extLst>
          </p:cNvPr>
          <p:cNvSpPr/>
          <p:nvPr/>
        </p:nvSpPr>
        <p:spPr>
          <a:xfrm>
            <a:off x="0" y="765175"/>
            <a:ext cx="9144000" cy="71438"/>
          </a:xfrm>
          <a:prstGeom prst="rect">
            <a:avLst/>
          </a:prstGeom>
          <a:solidFill>
            <a:srgbClr val="99003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مستطيل 4">
            <a:extLst>
              <a:ext uri="{FF2B5EF4-FFF2-40B4-BE49-F238E27FC236}">
                <a16:creationId xmlns:a16="http://schemas.microsoft.com/office/drawing/2014/main" id="{25E2BAFF-2B02-4F03-A141-D853F855F514}"/>
              </a:ext>
            </a:extLst>
          </p:cNvPr>
          <p:cNvSpPr/>
          <p:nvPr/>
        </p:nvSpPr>
        <p:spPr>
          <a:xfrm>
            <a:off x="7113588" y="260350"/>
            <a:ext cx="2087562" cy="396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EE2D00"/>
                </a:solidFill>
              </a:rPr>
              <a:t>Faculty Of Medicine</a:t>
            </a:r>
            <a:endParaRPr lang="en-GB" b="1" dirty="0">
              <a:solidFill>
                <a:srgbClr val="EE2D00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03000778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735F673-C598-4A54-A28F-5A56ADCA37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4B2AE6-35B3-4EB0-A485-BBA266917F14}" type="datetime1">
              <a:rPr lang="en-US"/>
              <a:pPr>
                <a:defRPr/>
              </a:pPr>
              <a:t>12/28/2021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1FAA98F-6275-45C3-B645-4A8B011A3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61D27D6-64C4-4E1C-8F21-12695CA36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4C84FC8-F839-418D-BBC5-851B4E764B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9253606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C587A1C-2AE5-4FE2-83F9-1A469565F7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4B2AE6-35B3-4EB0-A485-BBA266917F14}" type="datetime1">
              <a:rPr lang="en-US"/>
              <a:pPr>
                <a:defRPr/>
              </a:pPr>
              <a:t>12/28/2021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74C6A8-C700-4331-98F0-EA7F77EE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6416F9-EB62-40AE-B918-13EAF554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5C129CC-758A-4F32-BBC8-B0C5DF9286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16440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FD8511-3BC8-4D79-8B24-1324BF620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AF828-361A-4E76-8DF5-DA75A80F735C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12BEF1-5637-4578-8D7A-8BA246E00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CF1C0AA-A628-4813-8B76-538EB231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1CDF2-23AB-4612-B01E-8B7BEE9BF5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46807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8D5B1C5-259F-4E4D-AFEC-F85166CD6B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4B2AE6-35B3-4EB0-A485-BBA266917F14}" type="datetime1">
              <a:rPr lang="en-US"/>
              <a:pPr>
                <a:defRPr/>
              </a:pPr>
              <a:t>12/28/2021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91F090D-7741-4D2D-A3B5-13AF05F7D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FC09044-6B02-4559-A3DC-CA6026A0E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BB64187-A692-4A4A-8F62-3F00A64903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1374723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E24B367-49F4-4FA4-AE09-51A9C82D04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4B2AE6-35B3-4EB0-A485-BBA266917F14}" type="datetime1">
              <a:rPr lang="en-US"/>
              <a:pPr>
                <a:defRPr/>
              </a:pPr>
              <a:t>12/28/2021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A9597BB-BD9A-4F61-954B-9AC86AA19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03D6278-7A64-4454-9B57-23819A183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6B774B2-361E-405B-BB72-1E83427BAE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142588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FEFE288-6863-4882-8ADE-989BA889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4B2AE6-35B3-4EB0-A485-BBA266917F14}" type="datetime1">
              <a:rPr lang="en-US"/>
              <a:pPr>
                <a:defRPr/>
              </a:pPr>
              <a:t>12/28/2021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12BED68-812F-4578-86FC-04E3BDF65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2F694C2-360D-481C-AC86-561E2DAC7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6165B1A-9991-47E1-945E-D5699DAB4D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7576025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B4DC92B-3CE5-432A-AB21-0DEDE9C245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4B2AE6-35B3-4EB0-A485-BBA266917F14}" type="datetime1">
              <a:rPr lang="en-US"/>
              <a:pPr>
                <a:defRPr/>
              </a:pPr>
              <a:t>12/28/2021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6343F46-C397-4843-BA4F-C77DC97A4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B71EB02-5DD9-4B7E-B041-6A0DE3738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58B8B47-67E1-477D-B9BB-B436B60E44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829205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4149D4E-45CD-42CD-83A7-EE2B7A61EC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4B2AE6-35B3-4EB0-A485-BBA266917F14}" type="datetime1">
              <a:rPr lang="en-US"/>
              <a:pPr>
                <a:defRPr/>
              </a:pPr>
              <a:t>12/28/2021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6F6CC4E-5C2A-47CD-A0D3-9F42324DB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02B7387-593D-4F84-8629-476E6CA1F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D6EFFDD-3534-4B69-9188-11932F7387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8274081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/>
              <a:t>انقر فوق الرمز لإضافة صورة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BA9F496-C0B2-45EB-ADD3-D8A6D6843B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4B2AE6-35B3-4EB0-A485-BBA266917F14}" type="datetime1">
              <a:rPr lang="en-US"/>
              <a:pPr>
                <a:defRPr/>
              </a:pPr>
              <a:t>12/28/2021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1E7B6A0-798E-48C2-8670-6E0384992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9289E50-D752-4829-8826-8CE9ABE8C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5B29EB4-9599-4CEB-B092-0AD123CA79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6907186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31B235-8501-4699-A93E-50762692D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4B2AE6-35B3-4EB0-A485-BBA266917F14}" type="datetime1">
              <a:rPr lang="en-US"/>
              <a:pPr>
                <a:defRPr/>
              </a:pPr>
              <a:t>12/28/2021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32D590-4150-4C12-BCEC-83F5CF7D7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35EF451-39C3-4BB9-AC45-06062D518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8875731-B1BE-48E1-BBC2-C641228A70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820857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67F72D-7448-4B30-82D1-462815B1A5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4B2AE6-35B3-4EB0-A485-BBA266917F14}" type="datetime1">
              <a:rPr lang="en-US"/>
              <a:pPr>
                <a:defRPr/>
              </a:pPr>
              <a:t>12/28/2021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90040C-695D-4E6C-B77A-3E3091D76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B7E9BA-C91B-418B-92F1-A40F0C81D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899F36-D63F-4CB3-93C0-73E40C62B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8110078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تخطيط مخص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04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74A87A-7543-4284-A7FA-00D223DE7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C39BF-7B84-4486-A0FB-6FE0B8656972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F2856D9-AD53-4C40-BFF5-A8B68883E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C0AD01-0B97-4736-969E-1BE589BC3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1A578-94DF-4B22-A9E9-EFE700FBC5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943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A5CA84A4-27DD-44D6-91EA-3B0D53A29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E645F-38EF-452E-B19F-798894C7AE92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E0055442-9BA8-42F6-8966-AEE514330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A255AF96-BDA1-4991-BC22-AC39E011B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3AADE-38E2-4D9F-AF60-569B9379DD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700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2954D965-1917-4355-99EF-1CAF127DE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636AC-6D84-4340-A5DC-0ADE4D334B00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AA28BA3D-83CE-4C03-BC16-C6FA975AE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FC3AE19E-6268-4D19-B6DA-F5EAA046F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29F1C-BD8D-43FC-B6AC-7E6ABA3FAC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741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A7C40A57-FC25-4225-BAB3-86E19B5EB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3828E-4A41-418E-B3D6-2C2A41986AAF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F7316D27-74CD-4FA2-A5A8-8A4B9E7A0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F3E72217-ECE4-4AE3-BE39-E6A74690F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9CDF5-B08E-4071-9A3C-B00B9CC184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532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BC88AAD0-D22B-4603-971D-C9F3DE260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5CC94-D15B-4C4B-8D2C-910C8F707343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F1C88D1F-D771-439B-AC6B-A9BD6124E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AB5C7E23-DF59-41D7-8799-24ECB751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0B292-42D7-4EBE-93CE-B3D65C638C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4970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18FD94B7-999B-4E32-80E1-830DD9193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CE859-5A50-463D-9176-4B3954D20B76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823EFB1B-1BEA-4FED-B060-4119FB10A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11D2C32E-89A2-4EBE-BA28-6AF29147D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64390-BBCB-4CB9-9B38-3F07CC4D10D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63711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A866027C-0DF5-4B9B-B08F-C719BC647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60FBA-AE12-4ACA-AF4C-CC200AA75D11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A8D34D34-3BBF-4718-8E5E-8C0FDE5FF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CD9F7054-ED38-4C06-A915-A7C38AF18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BBD18-C546-4DCF-A622-72806F968C8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125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13" Type="http://schemas.openxmlformats.org/officeDocument/2006/relationships/slideLayout" Target="../slideLayouts/slideLayout24.xml" /><Relationship Id="rId18" Type="http://schemas.openxmlformats.org/officeDocument/2006/relationships/theme" Target="../theme/theme2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slideLayout" Target="../slideLayouts/slideLayout23.xml" /><Relationship Id="rId17" Type="http://schemas.openxmlformats.org/officeDocument/2006/relationships/slideLayout" Target="../slideLayouts/slideLayout28.xml" /><Relationship Id="rId2" Type="http://schemas.openxmlformats.org/officeDocument/2006/relationships/slideLayout" Target="../slideLayouts/slideLayout13.xml" /><Relationship Id="rId16" Type="http://schemas.openxmlformats.org/officeDocument/2006/relationships/slideLayout" Target="../slideLayouts/slideLayout27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5" Type="http://schemas.openxmlformats.org/officeDocument/2006/relationships/slideLayout" Target="../slideLayouts/slideLayout2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Relationship Id="rId14" Type="http://schemas.openxmlformats.org/officeDocument/2006/relationships/slideLayout" Target="../slideLayouts/slideLayout2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>
            <a:extLst>
              <a:ext uri="{FF2B5EF4-FFF2-40B4-BE49-F238E27FC236}">
                <a16:creationId xmlns:a16="http://schemas.microsoft.com/office/drawing/2014/main" id="{AB77FC4B-C9DC-4AA2-AB67-CFC1EEB247B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  <a:endParaRPr lang="en-GB" altLang="en-US"/>
          </a:p>
        </p:txBody>
      </p:sp>
      <p:sp>
        <p:nvSpPr>
          <p:cNvPr id="1027" name="عنصر نائب للنص 2">
            <a:extLst>
              <a:ext uri="{FF2B5EF4-FFF2-40B4-BE49-F238E27FC236}">
                <a16:creationId xmlns:a16="http://schemas.microsoft.com/office/drawing/2014/main" id="{914AEFB3-FC5B-4365-B0C5-5B12BE99C2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  <a:endParaRPr lang="en-GB" altLang="en-US"/>
          </a:p>
          <a:p>
            <a:pPr lvl="1"/>
            <a:r>
              <a:rPr lang="ar-SA" altLang="en-US"/>
              <a:t>المستوى الثاني</a:t>
            </a:r>
            <a:endParaRPr lang="en-GB" altLang="en-US"/>
          </a:p>
          <a:p>
            <a:pPr lvl="2"/>
            <a:r>
              <a:rPr lang="ar-SA" altLang="en-US"/>
              <a:t>المستوى الثالث</a:t>
            </a:r>
            <a:endParaRPr lang="en-GB" altLang="en-US"/>
          </a:p>
          <a:p>
            <a:pPr lvl="3"/>
            <a:r>
              <a:rPr lang="ar-SA" altLang="en-US"/>
              <a:t>المستوى الرابع</a:t>
            </a:r>
            <a:endParaRPr lang="en-GB" altLang="en-US"/>
          </a:p>
          <a:p>
            <a:pPr lvl="4"/>
            <a:r>
              <a:rPr lang="ar-SA" altLang="en-US"/>
              <a:t>المستوى الخامس</a:t>
            </a:r>
            <a:endParaRPr lang="en-GB" alt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BE126E-BE1E-4B70-942F-DD93CBA79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DD741D8-6C6B-4AEC-AF28-3B328667EE9C}" type="datetimeFigureOut">
              <a:rPr lang="en-GB"/>
              <a:pPr>
                <a:defRPr/>
              </a:pPr>
              <a:t>28/12/2021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E303CD-D3E5-4C13-AF46-A26943803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E95FE0-1A3B-4618-ABDD-7B0041048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A76C661-1889-4CCD-8974-214C36706A6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00" r:id="rId1"/>
    <p:sldLayoutId id="2147484001" r:id="rId2"/>
    <p:sldLayoutId id="2147484002" r:id="rId3"/>
    <p:sldLayoutId id="2147484003" r:id="rId4"/>
    <p:sldLayoutId id="2147484004" r:id="rId5"/>
    <p:sldLayoutId id="2147484005" r:id="rId6"/>
    <p:sldLayoutId id="2147484006" r:id="rId7"/>
    <p:sldLayoutId id="2147484007" r:id="rId8"/>
    <p:sldLayoutId id="2147484008" r:id="rId9"/>
    <p:sldLayoutId id="2147484009" r:id="rId10"/>
    <p:sldLayoutId id="2147484010" r:id="rId11"/>
    <p:sldLayoutId id="2147484011" r:id="rId12"/>
    <p:sldLayoutId id="2147484012" r:id="rId13"/>
    <p:sldLayoutId id="2147484013" r:id="rId14"/>
    <p:sldLayoutId id="2147484014" r:id="rId15"/>
    <p:sldLayoutId id="2147484015" r:id="rId16"/>
    <p:sldLayoutId id="2147483999" r:id="rId17"/>
  </p:sldLayoutIdLst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17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12B6B9FA-422F-462F-BF03-6645EC43DCCF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684213" y="1958975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5400" b="1">
                <a:latin typeface="Gill Sans MT" panose="020B0502020104020203" pitchFamily="34" charset="0"/>
              </a:rPr>
              <a:t>Anti-depressant Drugs</a:t>
            </a:r>
          </a:p>
        </p:txBody>
      </p:sp>
      <p:sp>
        <p:nvSpPr>
          <p:cNvPr id="20483" name="Subtitle 2">
            <a:extLst>
              <a:ext uri="{FF2B5EF4-FFF2-40B4-BE49-F238E27FC236}">
                <a16:creationId xmlns:a16="http://schemas.microsoft.com/office/drawing/2014/main" id="{5D7A09C9-3B7A-4018-9CA6-8AAB96E3DC9A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611188" y="3632200"/>
            <a:ext cx="7777162" cy="2892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800" b="1">
                <a:solidFill>
                  <a:schemeClr val="tx1"/>
                </a:solidFill>
              </a:rPr>
              <a:t>Dr. Yousef Al-saraireh</a:t>
            </a:r>
          </a:p>
          <a:p>
            <a:pPr eaLnBrk="1" hangingPunct="1"/>
            <a:r>
              <a:rPr lang="en-US" altLang="en-US" sz="2800" b="1">
                <a:solidFill>
                  <a:schemeClr val="tx1"/>
                </a:solidFill>
              </a:rPr>
              <a:t>Associate Professor in Pharmacology</a:t>
            </a:r>
          </a:p>
          <a:p>
            <a:pPr eaLnBrk="1" hangingPunct="1"/>
            <a:r>
              <a:rPr lang="en-US" altLang="en-US" sz="2800" b="1">
                <a:solidFill>
                  <a:schemeClr val="tx1"/>
                </a:solidFill>
              </a:rPr>
              <a:t>Faculty of Medicine</a:t>
            </a: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2469F7F6-4939-4E75-BC0B-D49FDD7C1F9C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210300"/>
            <a:ext cx="457200" cy="45720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BB4DFA0-ACBA-4AA8-8A61-50FFBD1DD739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A065308B-DED6-49D7-9ADF-C4E7C95C58A0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611188" y="87313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b="1"/>
              <a:t>Therapeutic uses </a:t>
            </a:r>
            <a:endParaRPr lang="ar-JO" altLang="en-US" b="1"/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5C7E6B18-E2A7-4C56-BAD8-FA427FA98A0E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684213" y="1412875"/>
            <a:ext cx="7848600" cy="3887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/>
            <a:r>
              <a:rPr lang="en-US" altLang="en-US" b="1">
                <a:solidFill>
                  <a:schemeClr val="tx1"/>
                </a:solidFill>
              </a:rPr>
              <a:t>1. Depression</a:t>
            </a:r>
          </a:p>
          <a:p>
            <a:pPr algn="l" rtl="0" eaLnBrk="1" hangingPunct="1"/>
            <a:r>
              <a:rPr lang="en-US" altLang="en-US" b="1">
                <a:solidFill>
                  <a:schemeClr val="tx1"/>
                </a:solidFill>
              </a:rPr>
              <a:t>2. Obsessive-compulsory disorders (OCDs)</a:t>
            </a:r>
          </a:p>
          <a:p>
            <a:pPr algn="l" rtl="0" eaLnBrk="1" hangingPunct="1"/>
            <a:r>
              <a:rPr lang="en-US" altLang="en-US" b="1">
                <a:solidFill>
                  <a:schemeClr val="tx1"/>
                </a:solidFill>
              </a:rPr>
              <a:t>3. Panic disorders</a:t>
            </a:r>
          </a:p>
          <a:p>
            <a:pPr algn="l" rtl="0" eaLnBrk="1" hangingPunct="1"/>
            <a:r>
              <a:rPr lang="en-US" altLang="en-US" b="1">
                <a:solidFill>
                  <a:schemeClr val="tx1"/>
                </a:solidFill>
              </a:rPr>
              <a:t>4. Generalized anxiety disorders</a:t>
            </a:r>
          </a:p>
          <a:p>
            <a:pPr algn="l" rtl="0" eaLnBrk="1" hangingPunct="1"/>
            <a:r>
              <a:rPr lang="en-US" altLang="en-US" b="1">
                <a:solidFill>
                  <a:schemeClr val="tx1"/>
                </a:solidFill>
              </a:rPr>
              <a:t>5. Posttraumatic stress disorders</a:t>
            </a:r>
            <a:endParaRPr lang="ar-JO" altLang="en-US" b="1">
              <a:solidFill>
                <a:schemeClr val="tx1"/>
              </a:solidFill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A9FA9B2A-E7FF-4FB3-85BC-A5A972F7650B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65C4A64-BB51-4578-9698-DACEE5816FE7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A3E26710-6CCB-4AF6-BFA0-2FA2999D34A7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539750" y="44450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4000" b="1">
                <a:latin typeface="Gill Sans MT" panose="020B0502020104020203" pitchFamily="34" charset="0"/>
              </a:rPr>
              <a:t>Pharmacokinetic</a:t>
            </a:r>
            <a:endParaRPr lang="ar-JO" altLang="en-US" sz="4000" b="1">
              <a:latin typeface="Gill Sans MT" panose="020B0502020104020203" pitchFamily="34" charset="0"/>
            </a:endParaRP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D680D556-3E41-44CC-AED3-D72FF03511B7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07950" y="1316038"/>
            <a:ext cx="8891588" cy="47767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All of the SSRIs are well absorbed after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oral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administration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Peak levels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are seen in approximately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2-8 hours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The majority of SSRIs have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plasma half-lives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that range between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16-36 hours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Metabolism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 by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P450 enzymes &amp;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 glucuronide or sulfate conjugation </a:t>
            </a:r>
            <a:endParaRPr lang="ar-JO" altLang="en-US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B7403139-376F-4D74-874A-4F91E6FAFB32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AB2FD44-D6D6-4C83-917E-6D0DFE947972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D7EED244-415F-4A00-9039-02C703274B88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539750" y="44450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b="1">
                <a:latin typeface="Gill Sans MT" panose="020B0502020104020203" pitchFamily="34" charset="0"/>
              </a:rPr>
              <a:t>Adverse effects</a:t>
            </a:r>
            <a:endParaRPr lang="ar-JO" altLang="en-US" b="1">
              <a:latin typeface="Gill Sans MT" panose="020B0502020104020203" pitchFamily="34" charset="0"/>
            </a:endParaRP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36392BDD-E7EB-4BB5-9F30-DF9E40B068FE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539750" y="1389063"/>
            <a:ext cx="8424863" cy="3984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Sleep disturbances: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sedation, insomnia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Sexual dysfunction: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Loss of libido, delayed ejaculation &amp; anorgasmia 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Use in children and teenagers: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suicidal thinking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Overdoses: seizures </a:t>
            </a:r>
            <a:endParaRPr lang="ar-JO" altLang="en-US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B3ECD499-8846-429E-9CE1-450E6CD1970A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CC91671-7ADD-4303-A785-B2661E8C28B8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966E858B-4DDC-4B71-AFAB-90E46CDACF67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685800" y="836613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rtl="0" eaLnBrk="1" hangingPunct="1"/>
            <a:r>
              <a:rPr lang="en-US" altLang="en-US" sz="3600" b="1">
                <a:solidFill>
                  <a:srgbClr val="FF0000"/>
                </a:solidFill>
                <a:latin typeface="Gill Sans MT" panose="020B0502020104020203" pitchFamily="34" charset="0"/>
              </a:rPr>
              <a:t>2 .Serotonin/norepinephrine re-uptake  inhibitors (SNRIs)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F05E73E1-8A58-49FC-AA20-042EC36A3246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323850" y="2060575"/>
            <a:ext cx="8743950" cy="4392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Venlafaxine and duloxetine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Inhibit re-uptake of both serotonin &amp; norepinephrine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Effective in depressed patients in which SSRIs are ineffective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Effective in treating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chronic painful symptoms 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accompanied by depression (backache, muscle aches) &amp;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neuropathic pain (e.g. diabetic peripheral neuropathy)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SNRIs have no activity at adrenergic, muscarinic or histamine receptors</a:t>
            </a:r>
            <a:endParaRPr lang="ar-JO" altLang="en-US" sz="280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BDD45E28-CB2E-4742-805B-AFF0C35BD853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24D9CCE-3E0B-4F2F-9EE2-41E7BB1122EA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006E9CB7-2694-47C3-A14E-6D8784527670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760413" y="836613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600" b="1">
                <a:solidFill>
                  <a:srgbClr val="FF0000"/>
                </a:solidFill>
                <a:latin typeface="Gill Sans MT" panose="020B0502020104020203" pitchFamily="34" charset="0"/>
              </a:rPr>
              <a:t>3. ATYPICAL ANTIDEPRESSANTS</a:t>
            </a:r>
            <a:endParaRPr lang="ar-JO" altLang="en-US" sz="3600" b="1">
              <a:solidFill>
                <a:srgbClr val="FF0000"/>
              </a:solidFill>
              <a:latin typeface="Gill Sans MT" panose="020B0502020104020203" pitchFamily="34" charset="0"/>
            </a:endParaRP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9DAB5625-E64D-43F6-8E41-B41EB23F2772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468313" y="1700213"/>
            <a:ext cx="7632700" cy="17526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itchFamily="2" charset="2"/>
              <a:buChar char="Ø"/>
              <a:defRPr/>
            </a:pP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The atypical antidepressants are a mixed group of agents that have actions at several different sites</a:t>
            </a:r>
          </a:p>
          <a:p>
            <a:pPr algn="l" rtl="0" eaLnBrk="1" hangingPunct="1">
              <a:buFont typeface="Arial" charset="0"/>
              <a:buNone/>
              <a:defRPr/>
            </a:pP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 Include </a:t>
            </a:r>
          </a:p>
          <a:p>
            <a:pPr marL="514350" indent="-514350" algn="l" rtl="0" eaLnBrk="1" hangingPunct="1">
              <a:buFont typeface="Arial" charset="0"/>
              <a:buAutoNum type="arabicPeriod"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Gill Sans MT" pitchFamily="34" charset="0"/>
              </a:rPr>
              <a:t>bupropion</a:t>
            </a:r>
            <a:r>
              <a:rPr lang="en-US" altLang="en-US" b="1" dirty="0">
                <a:solidFill>
                  <a:srgbClr val="FF0000"/>
                </a:solidFill>
                <a:latin typeface="Gill Sans MT" pitchFamily="34" charset="0"/>
              </a:rPr>
              <a:t>, </a:t>
            </a:r>
          </a:p>
          <a:p>
            <a:pPr marL="514350" indent="-514350" algn="l" rtl="0" eaLnBrk="1" hangingPunct="1">
              <a:buFont typeface="Arial" charset="0"/>
              <a:buAutoNum type="arabicPeriod"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Gill Sans MT" pitchFamily="34" charset="0"/>
              </a:rPr>
              <a:t>mirtazapine</a:t>
            </a:r>
            <a:r>
              <a:rPr lang="en-US" altLang="en-US" b="1" dirty="0">
                <a:solidFill>
                  <a:srgbClr val="FF0000"/>
                </a:solidFill>
                <a:latin typeface="Gill Sans MT" pitchFamily="34" charset="0"/>
              </a:rPr>
              <a:t>, </a:t>
            </a:r>
          </a:p>
          <a:p>
            <a:pPr marL="514350" indent="-514350" algn="l" rtl="0" eaLnBrk="1" hangingPunct="1">
              <a:buFont typeface="Arial" charset="0"/>
              <a:buAutoNum type="arabicPeriod"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Gill Sans MT" pitchFamily="34" charset="0"/>
              </a:rPr>
              <a:t>nefazodone</a:t>
            </a:r>
            <a:r>
              <a:rPr lang="en-US" altLang="en-US" b="1" dirty="0">
                <a:solidFill>
                  <a:srgbClr val="FF0000"/>
                </a:solidFill>
                <a:latin typeface="Gill Sans MT" pitchFamily="34" charset="0"/>
              </a:rPr>
              <a:t>, and </a:t>
            </a:r>
          </a:p>
          <a:p>
            <a:pPr marL="514350" indent="-514350" algn="l" rtl="0" eaLnBrk="1" hangingPunct="1">
              <a:buFont typeface="Arial" charset="0"/>
              <a:buAutoNum type="arabicPeriod"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Gill Sans MT" pitchFamily="34" charset="0"/>
              </a:rPr>
              <a:t>trazodone</a:t>
            </a: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 </a:t>
            </a:r>
            <a:endParaRPr lang="ar-JO" altLang="en-US" b="1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63526E46-AC14-4BD0-B6F1-1DE857E46B67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32B7DFB-E7AD-404E-BBEF-F95C844B1991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4821479E-D445-42BE-8DBB-EED2544AA0DC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107950" y="836613"/>
            <a:ext cx="8855075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600" b="1">
                <a:solidFill>
                  <a:srgbClr val="FF0000"/>
                </a:solidFill>
                <a:latin typeface="Gill Sans MT" panose="020B0502020104020203" pitchFamily="34" charset="0"/>
              </a:rPr>
              <a:t>4. TRICYCLIC  ANTIDEPRESSANTS</a:t>
            </a:r>
            <a:endParaRPr lang="ar-JO" altLang="en-US" sz="3600" b="1">
              <a:solidFill>
                <a:srgbClr val="FF0000"/>
              </a:solidFill>
              <a:latin typeface="Gill Sans MT" panose="020B0502020104020203" pitchFamily="34" charset="0"/>
            </a:endParaRP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527E52AB-82B0-4299-951F-DA7E415A24E6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395288" y="1628775"/>
            <a:ext cx="8569325" cy="39846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itchFamily="2" charset="2"/>
              <a:buChar char="Ø"/>
              <a:defRPr/>
            </a:pPr>
            <a:r>
              <a:rPr lang="en-US" altLang="en-US" dirty="0" err="1">
                <a:solidFill>
                  <a:schemeClr val="tx1"/>
                </a:solidFill>
                <a:latin typeface="Gill Sans MT" pitchFamily="34" charset="0"/>
              </a:rPr>
              <a:t>Tricyclic</a:t>
            </a: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 antidepressants (TCAs) block </a:t>
            </a:r>
            <a:r>
              <a:rPr lang="en-US" altLang="en-US" dirty="0" err="1">
                <a:solidFill>
                  <a:schemeClr val="tx1"/>
                </a:solidFill>
                <a:latin typeface="Gill Sans MT" pitchFamily="34" charset="0"/>
              </a:rPr>
              <a:t>norepinephrine</a:t>
            </a: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 and serotonin reuptake into the neuron</a:t>
            </a:r>
          </a:p>
          <a:p>
            <a:pPr algn="l" rtl="0" eaLnBrk="1" hangingPunct="1">
              <a:buFont typeface="Arial" charset="0"/>
              <a:buNone/>
              <a:defRPr/>
            </a:pP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The TCAs include the </a:t>
            </a:r>
          </a:p>
          <a:p>
            <a:pPr marL="514350" indent="-514350" algn="l" rtl="0" eaLnBrk="1" hangingPunct="1">
              <a:buFont typeface="Arial" charset="0"/>
              <a:buAutoNum type="arabicPeriod"/>
              <a:defRPr/>
            </a:pP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tertiary amines: </a:t>
            </a:r>
          </a:p>
          <a:p>
            <a:pPr marL="514350" indent="-514350" algn="l" rtl="0" eaLnBrk="1" hangingPunct="1">
              <a:buFont typeface="Arial" charset="0"/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Gill Sans MT" pitchFamily="34" charset="0"/>
              </a:rPr>
              <a:t>imipramine</a:t>
            </a:r>
            <a:r>
              <a:rPr lang="en-US" altLang="en-US" b="1" dirty="0">
                <a:solidFill>
                  <a:srgbClr val="FF0000"/>
                </a:solidFill>
                <a:latin typeface="Gill Sans MT" pitchFamily="34" charset="0"/>
              </a:rPr>
              <a:t> (the prototype drug),</a:t>
            </a:r>
          </a:p>
          <a:p>
            <a:pPr marL="514350" indent="-514350" algn="l" rtl="0" eaLnBrk="1" hangingPunct="1">
              <a:buFont typeface="Arial" charset="0"/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Gill Sans MT" pitchFamily="34" charset="0"/>
              </a:rPr>
              <a:t>amitriptyline</a:t>
            </a:r>
            <a:r>
              <a:rPr lang="en-US" altLang="en-US" b="1" dirty="0">
                <a:solidFill>
                  <a:srgbClr val="FF0000"/>
                </a:solidFill>
                <a:latin typeface="Gill Sans MT" pitchFamily="34" charset="0"/>
              </a:rPr>
              <a:t>, </a:t>
            </a:r>
          </a:p>
          <a:p>
            <a:pPr algn="l" rtl="0" eaLnBrk="1" hangingPunct="1">
              <a:buFont typeface="Arial" charset="0"/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Gill Sans MT" pitchFamily="34" charset="0"/>
              </a:rPr>
              <a:t>clomipramine</a:t>
            </a:r>
            <a:r>
              <a:rPr lang="en-US" altLang="en-US" b="1" dirty="0">
                <a:solidFill>
                  <a:srgbClr val="FF0000"/>
                </a:solidFill>
                <a:latin typeface="Gill Sans MT" pitchFamily="34" charset="0"/>
              </a:rPr>
              <a:t>, </a:t>
            </a:r>
          </a:p>
          <a:p>
            <a:pPr algn="l" rtl="0" eaLnBrk="1" hangingPunct="1">
              <a:buFont typeface="Arial" charset="0"/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Gill Sans MT" pitchFamily="34" charset="0"/>
              </a:rPr>
              <a:t>doxepin</a:t>
            </a:r>
            <a:endParaRPr lang="ar-JO" altLang="en-US" b="1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D3D9043-AC4C-4E16-82E8-EE99DED7DB1F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41163F-12C5-4474-975D-948C3D123119}" type="slidenum">
              <a:rPr lang="en-US" altLang="en-US"/>
              <a:pPr/>
              <a:t>15</a:t>
            </a:fld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C2D28AAC-09E5-49A8-A9C3-359C85E535C3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323850" y="1244600"/>
            <a:ext cx="8640763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/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2. Secondary amines: </a:t>
            </a:r>
          </a:p>
          <a:p>
            <a:pPr algn="l" rtl="0" eaLnBrk="1" hangingPunct="1">
              <a:buFont typeface="Arial" panose="020B0604020202020204" pitchFamily="34" charset="0"/>
              <a:buChar char="•"/>
            </a:pPr>
            <a:r>
              <a:rPr lang="en-US" altLang="en-US" b="1">
                <a:solidFill>
                  <a:srgbClr val="FF0000"/>
                </a:solidFill>
                <a:latin typeface="Gill Sans MT" panose="020B0502020104020203" pitchFamily="34" charset="0"/>
              </a:rPr>
              <a:t>desipramine </a:t>
            </a:r>
          </a:p>
          <a:p>
            <a:pPr algn="l" rtl="0" eaLnBrk="1" hangingPunct="1">
              <a:buFont typeface="Arial" panose="020B0604020202020204" pitchFamily="34" charset="0"/>
              <a:buChar char="•"/>
            </a:pPr>
            <a:r>
              <a:rPr lang="en-US" altLang="en-US" b="1">
                <a:solidFill>
                  <a:srgbClr val="FF0000"/>
                </a:solidFill>
                <a:latin typeface="Gill Sans MT" panose="020B0502020104020203" pitchFamily="34" charset="0"/>
              </a:rPr>
              <a:t>nortriptyline 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All have similar therapeutic efficacy &amp;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 choice of drug may depend on:</a:t>
            </a:r>
          </a:p>
          <a:p>
            <a:pPr lvl="1"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3000">
                <a:solidFill>
                  <a:schemeClr val="tx1"/>
                </a:solidFill>
                <a:latin typeface="Gill Sans MT" panose="020B0502020104020203" pitchFamily="34" charset="0"/>
              </a:rPr>
              <a:t> patient tolerance to side effects prior response</a:t>
            </a:r>
          </a:p>
          <a:p>
            <a:pPr lvl="1"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3000">
                <a:solidFill>
                  <a:schemeClr val="tx1"/>
                </a:solidFill>
                <a:latin typeface="Gill Sans MT" panose="020B0502020104020203" pitchFamily="34" charset="0"/>
              </a:rPr>
              <a:t> pre-existing medical conditions </a:t>
            </a:r>
          </a:p>
          <a:p>
            <a:pPr lvl="1"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3000">
                <a:solidFill>
                  <a:schemeClr val="tx1"/>
                </a:solidFill>
                <a:latin typeface="Gill Sans MT" panose="020B0502020104020203" pitchFamily="34" charset="0"/>
              </a:rPr>
              <a:t>duration of action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endParaRPr lang="ar-JO" altLang="en-US">
              <a:solidFill>
                <a:schemeClr val="tx1"/>
              </a:solidFill>
            </a:endParaRPr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EB7D32D7-D8D6-4AF6-92F0-CABF112CCF90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919BEB-1A91-429A-883B-267C3AD975F6}" type="slidenum">
              <a:rPr lang="en-US" altLang="en-US"/>
              <a:pPr/>
              <a:t>16</a:t>
            </a:fld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CFBC2119-2079-4672-A41B-D364D1A01F51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611188" y="115888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latin typeface="Gill Sans MT" panose="020B0502020104020203" pitchFamily="34" charset="0"/>
              </a:rPr>
              <a:t>Mechanism of Action</a:t>
            </a:r>
            <a:endParaRPr lang="ar-JO" altLang="en-US" sz="3200" b="1">
              <a:latin typeface="Gill Sans MT" panose="020B0502020104020203" pitchFamily="34" charset="0"/>
            </a:endParaRP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65CB89A3-D014-41EF-8373-DCC6CB491BD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323850" y="981075"/>
            <a:ext cx="8569325" cy="532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l" rtl="0" eaLnBrk="1" hangingPunct="1">
              <a:buFont typeface="Wingdings 2" pitchFamily="18" charset="2"/>
              <a:buAutoNum type="arabicPeriod"/>
              <a:defRPr/>
            </a:pP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Inhibition of neurotransmitter reuptake:</a:t>
            </a:r>
          </a:p>
          <a:p>
            <a:pPr marL="514350" indent="-514350" algn="l" rtl="0" eaLnBrk="1" hangingPunct="1">
              <a:buFont typeface="Wingdings" pitchFamily="2" charset="2"/>
              <a:buChar char="Ø"/>
              <a:defRPr/>
            </a:pP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TCAs potent inhibitors of neuronal reuptake </a:t>
            </a: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of </a:t>
            </a:r>
            <a:r>
              <a:rPr lang="en-US" altLang="en-US" dirty="0" err="1">
                <a:solidFill>
                  <a:schemeClr val="tx1"/>
                </a:solidFill>
                <a:latin typeface="Gill Sans MT" pitchFamily="34" charset="0"/>
              </a:rPr>
              <a:t>norepinephrine</a:t>
            </a: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 &amp; serotonin into </a:t>
            </a:r>
            <a:r>
              <a:rPr lang="en-US" altLang="en-US" dirty="0" err="1">
                <a:solidFill>
                  <a:schemeClr val="tx1"/>
                </a:solidFill>
                <a:latin typeface="Gill Sans MT" pitchFamily="34" charset="0"/>
              </a:rPr>
              <a:t>presynaptic</a:t>
            </a: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 nerve terminals </a:t>
            </a:r>
          </a:p>
          <a:p>
            <a:pPr algn="l" rtl="0" eaLnBrk="1" hangingPunct="1">
              <a:buFont typeface="Wingdings" pitchFamily="2" charset="2"/>
              <a:buChar char="Ø"/>
              <a:defRPr/>
            </a:pP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They cause </a:t>
            </a: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increased concentrations of monoamines</a:t>
            </a: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 in synaptic cleft, resulting in antidepressant effects</a:t>
            </a:r>
          </a:p>
          <a:p>
            <a:pPr algn="l" rtl="0" eaLnBrk="1" hangingPunct="1">
              <a:buFont typeface="Arial" charset="0"/>
              <a:buNone/>
              <a:defRPr/>
            </a:pP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2. Blocking of receptors: </a:t>
            </a:r>
          </a:p>
          <a:p>
            <a:pPr algn="l" rtl="0" eaLnBrk="1" hangingPunct="1">
              <a:buFont typeface="Wingdings" pitchFamily="2" charset="2"/>
              <a:buChar char="Ø"/>
              <a:defRPr/>
            </a:pP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 TCAs also block </a:t>
            </a: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α-adrenergic, histaminic, and </a:t>
            </a:r>
            <a:r>
              <a:rPr lang="en-US" altLang="en-US" b="1" dirty="0" err="1">
                <a:solidFill>
                  <a:schemeClr val="tx1"/>
                </a:solidFill>
                <a:latin typeface="Gill Sans MT" pitchFamily="34" charset="0"/>
              </a:rPr>
              <a:t>muscarinic</a:t>
            </a: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 receptors</a:t>
            </a:r>
            <a:endParaRPr lang="ar-JO" altLang="en-US" b="1" dirty="0">
              <a:solidFill>
                <a:schemeClr val="tx1"/>
              </a:solidFill>
              <a:latin typeface="Gill Sans MT" pitchFamily="34" charset="0"/>
            </a:endParaRPr>
          </a:p>
          <a:p>
            <a:pPr algn="l" rtl="0" eaLnBrk="1" hangingPunct="1">
              <a:buFont typeface="Wingdings" pitchFamily="2" charset="2"/>
              <a:buChar char="Ø"/>
              <a:defRPr/>
            </a:pPr>
            <a:endParaRPr lang="ar-JO" alt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01479EB8-D87C-4FB4-BD66-AD27C6877EC3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5320A2-72EF-4056-92C3-9A291D2D8C3D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5CBEA9B4-2D98-4C8C-BD00-9A7A8058D043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79388" y="1171575"/>
            <a:ext cx="8280400" cy="39131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 sz="3600">
                <a:solidFill>
                  <a:schemeClr val="tx1"/>
                </a:solidFill>
              </a:rPr>
              <a:t>  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Actions: </a:t>
            </a:r>
          </a:p>
          <a:p>
            <a:pPr algn="l" rtl="0" eaLnBrk="1" hangingPunct="1">
              <a:buFont typeface="Wingdings" panose="05000000000000000000" pitchFamily="2" charset="2"/>
              <a:buChar char="v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 TCAs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elevate mood, improve mental alertness, increase physical activity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in patients with major depression</a:t>
            </a:r>
          </a:p>
          <a:p>
            <a:pPr algn="l" rtl="0" eaLnBrk="1" hangingPunct="1">
              <a:buFont typeface="Wingdings" panose="05000000000000000000" pitchFamily="2" charset="2"/>
              <a:buChar char="v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Panic disorders</a:t>
            </a:r>
            <a:endParaRPr lang="ar-JO" altLang="en-US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D5D53867-C56A-411A-8DC2-64C8D5198F0E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703BDD-BAC5-45C3-AD63-29A70193BA56}" type="slidenum">
              <a:rPr lang="en-US" altLang="en-US"/>
              <a:pPr/>
              <a:t>18</a:t>
            </a:fld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E2A4FEF6-77A8-4F3F-949E-D21513B872F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292100" y="908050"/>
            <a:ext cx="8672513" cy="4033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TCAs are effective in treating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moderate to severe major depression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Imipramine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has been used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to control bed-wetting in children (enuresis, incontinence)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(older than 6 years) by causing contraction of internal sphincter of bladder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TCAs, particularly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amitriptyline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, have been used to treat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migraine headache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and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chronic pain syndromes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(for example,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“neuropathic”pain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) in a number of conditions for which the cause of pain is unclear</a:t>
            </a:r>
            <a:endParaRPr lang="ar-JO" altLang="en-US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endParaRPr lang="en-US" altLang="en-US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eaLnBrk="1" hangingPunct="1"/>
            <a:endParaRPr lang="ar-JO" altLang="en-US">
              <a:solidFill>
                <a:schemeClr val="tx1"/>
              </a:solidFill>
            </a:endParaRPr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AB0EAE7C-95B8-4D22-9D1A-39180220A43A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DBDB3CF-5097-42FB-A3B4-73AD9AE69D02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8916" name="مستطيل 5">
            <a:extLst>
              <a:ext uri="{FF2B5EF4-FFF2-40B4-BE49-F238E27FC236}">
                <a16:creationId xmlns:a16="http://schemas.microsoft.com/office/drawing/2014/main" id="{92739075-FF81-475C-B4DE-331236033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190500"/>
            <a:ext cx="40782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 b="1">
                <a:latin typeface="Gill Sans MT" panose="020B0502020104020203" pitchFamily="34" charset="0"/>
              </a:rPr>
              <a:t>Therapeutic uses: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1C497AD1-524A-48EE-B63C-96F4CC29FB21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539750" y="14288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4800" b="1"/>
              <a:t>Depression</a:t>
            </a:r>
            <a:endParaRPr lang="ar-JO" altLang="en-US" sz="4800" b="1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B8AB2696-080A-48B9-A3C0-5942C093ED52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15888" y="1316038"/>
            <a:ext cx="6400800" cy="5353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Arial" panose="020B0604020202020204" pitchFamily="34" charset="0"/>
              <a:buChar char="•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Depression is a serious disorder that affects 300 million adults worldwide</a:t>
            </a:r>
          </a:p>
          <a:p>
            <a:pPr algn="l" rtl="0" eaLnBrk="1" hangingPunct="1"/>
            <a:r>
              <a:rPr lang="en-US" altLang="en-US" b="1">
                <a:solidFill>
                  <a:srgbClr val="FF0000"/>
                </a:solidFill>
                <a:latin typeface="Gill Sans MT" panose="020B0502020104020203" pitchFamily="34" charset="0"/>
              </a:rPr>
              <a:t>Symptoms of depression:</a:t>
            </a:r>
          </a:p>
          <a:p>
            <a:pPr lvl="1" algn="l" rtl="0" eaLnBrk="1" hangingPunct="1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Intense feeling of sadness</a:t>
            </a:r>
          </a:p>
          <a:p>
            <a:pPr lvl="1" algn="l" rtl="0" eaLnBrk="1" hangingPunct="1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Hopelessness &amp; despair</a:t>
            </a:r>
          </a:p>
          <a:p>
            <a:pPr lvl="1" algn="l" rtl="0" eaLnBrk="1" hangingPunct="1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Inability to experience pleasure in usual activities</a:t>
            </a:r>
          </a:p>
          <a:p>
            <a:pPr lvl="1" algn="l" rtl="0" eaLnBrk="1" hangingPunct="1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Changes in sleep patterns and appetite</a:t>
            </a:r>
          </a:p>
          <a:p>
            <a:pPr lvl="1" algn="l" rtl="0" eaLnBrk="1" hangingPunct="1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Loss of energy</a:t>
            </a:r>
          </a:p>
          <a:p>
            <a:pPr lvl="1" algn="l" rtl="0" eaLnBrk="1" hangingPunct="1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Suicidal thoughts</a:t>
            </a:r>
          </a:p>
          <a:p>
            <a:pPr eaLnBrk="1" hangingPunct="1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3182C954-4107-4172-BBF6-4EDA0255FD8B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D157C7D-E49F-4484-AA27-80491313531B}" type="slidenum">
              <a:rPr lang="en-US" altLang="en-US"/>
              <a:pPr/>
              <a:t>2</a:t>
            </a:fld>
            <a:endParaRPr lang="en-US" altLang="en-US"/>
          </a:p>
        </p:txBody>
      </p:sp>
      <p:pic>
        <p:nvPicPr>
          <p:cNvPr id="21509" name="Picture 8" descr="Vector concept conceptual depression mental emotional disorder r">
            <a:extLst>
              <a:ext uri="{FF2B5EF4-FFF2-40B4-BE49-F238E27FC236}">
                <a16:creationId xmlns:a16="http://schemas.microsoft.com/office/drawing/2014/main" id="{BC74CCB5-5EDF-457E-BE85-9FBFC5BC8D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888" y="981075"/>
            <a:ext cx="284162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532F0D91-D0EA-43C3-AB40-7B0B422A822B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539750" y="158750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600" b="1">
                <a:latin typeface="Gill Sans MT" panose="020B0502020104020203" pitchFamily="34" charset="0"/>
              </a:rPr>
              <a:t>Pharmacokinetics</a:t>
            </a:r>
            <a:endParaRPr lang="ar-JO" altLang="en-US" sz="3600" b="1">
              <a:latin typeface="Gill Sans MT" panose="020B0502020104020203" pitchFamily="34" charset="0"/>
            </a:endParaRP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921F1AEE-3D44-4EBF-AA6E-3BE38A83E4D5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250825" y="1268413"/>
            <a:ext cx="8569325" cy="4273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Tricyclic antidepressants are well absorbed after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oral administration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Because of their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lipophilic nature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, they are widely distributed &amp;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readily penetrate into CNS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Have a narrow therapeutic index</a:t>
            </a: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28E2D61B-0920-4AD5-9387-E07D7FFDBD7A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BD84976-33FF-4585-AA6A-0F5ECF8A549A}" type="slidenum">
              <a:rPr lang="en-US" altLang="en-US"/>
              <a:pPr/>
              <a:t>20</a:t>
            </a:fld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D6F57BBA-DCDF-4B41-802C-551D7D44E8CF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539750" y="44450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b="1">
                <a:latin typeface="Gill Sans MT" panose="020B0502020104020203" pitchFamily="34" charset="0"/>
              </a:rPr>
              <a:t>Adverse effects</a:t>
            </a:r>
            <a:endParaRPr lang="ar-JO" altLang="en-US" b="1">
              <a:latin typeface="Gill Sans MT" panose="020B0502020104020203" pitchFamily="34" charset="0"/>
            </a:endParaRP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38267764-AEA5-4714-8BCA-4AB8CE4522EF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79388" y="1052513"/>
            <a:ext cx="8856662" cy="4032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Blockade of muscarinic receptors 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leads to blurred vision, xerostomia (dry mouth), urinary retention, constipation)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TCAs  block α-adrenergic receptors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, causing orthostatic hypotension, dizziness, and reflex tachycardia (most serious in elderly)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Overdose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life-threatening arrhythmias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Sedation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 due to block of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histamine H1 receptors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Weight gain 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Sexual dysfunction: 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(erectile dysfunction in men and anorgasmia in women)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endParaRPr lang="ar-JO" altLang="en-US" sz="280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93B05EAF-F03C-45C6-B1E0-D0BBE67753D4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C21F68-5D59-4176-841C-3D927EA15E7B}" type="slidenum">
              <a:rPr lang="en-US" altLang="en-US"/>
              <a:pPr/>
              <a:t>21</a:t>
            </a:fld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B4067FDC-0124-4ECD-9EDA-6D58294BA502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685800" y="836613"/>
            <a:ext cx="8926513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/>
            <a:r>
              <a:rPr lang="en-US" altLang="en-US" sz="3200" b="1">
                <a:solidFill>
                  <a:srgbClr val="FF0000"/>
                </a:solidFill>
                <a:latin typeface="Gill Sans MT" panose="020B0502020104020203" pitchFamily="34" charset="0"/>
              </a:rPr>
              <a:t>5. MONOAMINE OXIDASE INHIBITORS</a:t>
            </a:r>
            <a:endParaRPr lang="ar-JO" altLang="en-US" sz="3200" b="1">
              <a:solidFill>
                <a:srgbClr val="FF0000"/>
              </a:solidFill>
              <a:latin typeface="Gill Sans MT" panose="020B0502020104020203" pitchFamily="34" charset="0"/>
            </a:endParaRP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2E11E747-4222-4FF1-B061-DD3C510EEDF0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250825" y="1484313"/>
            <a:ext cx="8497888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Monoamine oxidase (MAO)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is  mitochondrial enzyme found in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nerve, gut &amp; liver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In neuron,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MAO catalyses oxidative deamination &amp; inactivation of excess neurotransmitters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 (norepinephrine, dopamine, and serotonin) that leak out of synaptic vesicles </a:t>
            </a:r>
            <a:endParaRPr lang="ar-JO" altLang="en-US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5547BA90-7CEC-4A9E-90FA-04849948F1A5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1E3A1C5-0AEC-4256-9611-5DF6FCE76454}" type="slidenum">
              <a:rPr lang="en-US" altLang="en-US"/>
              <a:pPr/>
              <a:t>22</a:t>
            </a:fld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453DADD2-1A6B-4A00-8158-D4F910F853E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250825" y="1052513"/>
            <a:ext cx="8713788" cy="46085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3600" b="1">
                <a:solidFill>
                  <a:schemeClr val="tx1"/>
                </a:solidFill>
                <a:latin typeface="Gill Sans MT" panose="020B0502020104020203" pitchFamily="34" charset="0"/>
              </a:rPr>
              <a:t>MAO inhibitors inactivate MAO enzyme</a:t>
            </a:r>
            <a:r>
              <a:rPr lang="en-US" altLang="en-US" sz="3600">
                <a:solidFill>
                  <a:schemeClr val="tx1"/>
                </a:solidFill>
                <a:latin typeface="Gill Sans MT" panose="020B0502020104020203" pitchFamily="34" charset="0"/>
              </a:rPr>
              <a:t>, permitting neurotransmitters to escape degradation and to accumulate within presynaptic neuron &amp; leak into synaptic space</a:t>
            </a:r>
          </a:p>
          <a:p>
            <a:pPr algn="l" rtl="0" eaLnBrk="1" hangingPunct="1"/>
            <a:endParaRPr lang="en-US" altLang="en-US" sz="360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chemeClr val="tx1"/>
                </a:solidFill>
                <a:latin typeface="Gill Sans MT" panose="020B0502020104020203" pitchFamily="34" charset="0"/>
              </a:rPr>
              <a:t>This cause </a:t>
            </a:r>
            <a:r>
              <a:rPr lang="en-US" altLang="en-US" sz="3600" b="1">
                <a:solidFill>
                  <a:schemeClr val="tx1"/>
                </a:solidFill>
                <a:latin typeface="Gill Sans MT" panose="020B0502020104020203" pitchFamily="34" charset="0"/>
              </a:rPr>
              <a:t>activation of norepinephrine and serotonin receptors</a:t>
            </a:r>
            <a:r>
              <a:rPr lang="en-US" altLang="en-US" sz="3600">
                <a:solidFill>
                  <a:schemeClr val="tx1"/>
                </a:solidFill>
                <a:latin typeface="Gill Sans MT" panose="020B0502020104020203" pitchFamily="34" charset="0"/>
              </a:rPr>
              <a:t>, and is responsible for indirect antidepressant action of these drugs</a:t>
            </a:r>
            <a:endParaRPr lang="ar-JO" altLang="en-US" sz="360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4F76292C-589A-4E12-81BA-8043A7B7F074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A8FE6B3-726C-43B9-8211-D059AB7C2F9B}" type="slidenum">
              <a:rPr lang="en-US" altLang="en-US"/>
              <a:pPr/>
              <a:t>23</a:t>
            </a:fld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C5884CE8-B0CB-4DE1-B011-5B45179732C0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287338" y="1052513"/>
            <a:ext cx="9037637" cy="38163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itchFamily="2" charset="2"/>
              <a:buChar char="Ø"/>
              <a:defRPr/>
            </a:pP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Three MAO inhibitors are currently available for treatment of depression: </a:t>
            </a:r>
          </a:p>
          <a:p>
            <a:pPr marL="514350" indent="-514350" algn="l" rtl="0" eaLnBrk="1" hangingPunct="1">
              <a:buFont typeface="Arial" charset="0"/>
              <a:buAutoNum type="arabicPeriod"/>
              <a:defRPr/>
            </a:pPr>
            <a:r>
              <a:rPr lang="en-US" altLang="en-US" b="1" dirty="0" err="1">
                <a:solidFill>
                  <a:schemeClr val="tx1"/>
                </a:solidFill>
                <a:latin typeface="Gill Sans MT" pitchFamily="34" charset="0"/>
              </a:rPr>
              <a:t>phenelzine</a:t>
            </a: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, </a:t>
            </a:r>
          </a:p>
          <a:p>
            <a:pPr marL="514350" indent="-514350" algn="l" rtl="0" eaLnBrk="1" hangingPunct="1">
              <a:buFont typeface="Arial" charset="0"/>
              <a:buAutoNum type="arabicPeriod"/>
              <a:defRPr/>
            </a:pPr>
            <a:r>
              <a:rPr lang="en-US" altLang="en-US" b="1" dirty="0" err="1">
                <a:solidFill>
                  <a:schemeClr val="tx1"/>
                </a:solidFill>
                <a:latin typeface="Gill Sans MT" pitchFamily="34" charset="0"/>
              </a:rPr>
              <a:t>tranylcypromine</a:t>
            </a: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and </a:t>
            </a:r>
          </a:p>
          <a:p>
            <a:pPr marL="514350" indent="-514350" algn="l" rtl="0" eaLnBrk="1" hangingPunct="1">
              <a:buFont typeface="Arial" charset="0"/>
              <a:buAutoNum type="arabicPeriod"/>
              <a:defRPr/>
            </a:pPr>
            <a:r>
              <a:rPr lang="en-US" altLang="en-US" b="1" dirty="0" err="1">
                <a:solidFill>
                  <a:schemeClr val="tx1"/>
                </a:solidFill>
                <a:latin typeface="Gill Sans MT" pitchFamily="34" charset="0"/>
              </a:rPr>
              <a:t>selegiline</a:t>
            </a: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(was first-approved for Parkinson’s disease), but is now also approved for depression, is the first antidepressant available in a </a:t>
            </a:r>
            <a:r>
              <a:rPr lang="en-US" altLang="en-US" b="1" dirty="0" err="1">
                <a:solidFill>
                  <a:schemeClr val="tx1"/>
                </a:solidFill>
                <a:latin typeface="Gill Sans MT" pitchFamily="34" charset="0"/>
              </a:rPr>
              <a:t>transdermal</a:t>
            </a: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 delivery system</a:t>
            </a:r>
            <a:endParaRPr lang="ar-JO" altLang="en-US" b="1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7CE6F0B8-3F59-4244-AAE5-284D05778FE6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1BDC661-CF1E-4A82-9CDA-2AE150C4C5C9}" type="slidenum">
              <a:rPr lang="en-US" altLang="en-US"/>
              <a:pPr/>
              <a:t>24</a:t>
            </a:fld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5648E486-A76C-4385-B001-C2FA07130106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539750" y="188913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latin typeface="Gill Sans MT" panose="020B0502020104020203" pitchFamily="34" charset="0"/>
              </a:rPr>
              <a:t>Mechanism of action</a:t>
            </a:r>
            <a:endParaRPr lang="ar-JO" altLang="en-US" sz="3200" b="1">
              <a:latin typeface="Gill Sans MT" panose="020B0502020104020203" pitchFamily="34" charset="0"/>
            </a:endParaRP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D400227A-84BB-4660-81C3-E880FEC9E1DB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79388" y="1196975"/>
            <a:ext cx="8888412" cy="3744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chemeClr val="tx1"/>
                </a:solidFill>
                <a:latin typeface="Gill Sans MT" panose="020B0502020104020203" pitchFamily="34" charset="0"/>
              </a:rPr>
              <a:t>Most MAO inhibitors, such as phenelzine, form stable complexes with the enzyme, causing </a:t>
            </a:r>
            <a:r>
              <a:rPr lang="en-US" altLang="en-US" sz="3600" b="1">
                <a:solidFill>
                  <a:schemeClr val="tx1"/>
                </a:solidFill>
                <a:latin typeface="Gill Sans MT" panose="020B0502020104020203" pitchFamily="34" charset="0"/>
              </a:rPr>
              <a:t>irreversible inactivation</a:t>
            </a:r>
          </a:p>
          <a:p>
            <a:pPr algn="l" rtl="0" eaLnBrk="1" hangingPunct="1"/>
            <a:endParaRPr lang="en-US" altLang="en-US" sz="3600" b="1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chemeClr val="tx1"/>
                </a:solidFill>
                <a:latin typeface="Gill Sans MT" panose="020B0502020104020203" pitchFamily="34" charset="0"/>
              </a:rPr>
              <a:t>This results in </a:t>
            </a:r>
            <a:r>
              <a:rPr lang="en-US" altLang="en-US" sz="3600" b="1">
                <a:solidFill>
                  <a:schemeClr val="tx1"/>
                </a:solidFill>
                <a:latin typeface="Gill Sans MT" panose="020B0502020104020203" pitchFamily="34" charset="0"/>
              </a:rPr>
              <a:t>increased stores of norepinephrine, serotonin &amp; dopamine </a:t>
            </a:r>
            <a:r>
              <a:rPr lang="en-US" altLang="en-US" sz="3600">
                <a:solidFill>
                  <a:schemeClr val="tx1"/>
                </a:solidFill>
                <a:latin typeface="Gill Sans MT" panose="020B0502020104020203" pitchFamily="34" charset="0"/>
              </a:rPr>
              <a:t>within the neuron and subsequent diffusion of excess neurotransmitter into synaptic space</a:t>
            </a:r>
            <a:endParaRPr lang="ar-JO" altLang="en-US" sz="360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1B2C31A8-78A0-4A36-8CEA-3865EBA09942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D2438F2-C253-47A5-9F8B-DA1E1810C6F7}" type="slidenum">
              <a:rPr lang="en-US" altLang="en-US"/>
              <a:pPr/>
              <a:t>25</a:t>
            </a:fld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F99A0997-59D9-46BB-8BFA-1DE00DD36360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539750" y="1100138"/>
            <a:ext cx="8135938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These drugs inhibit not only MAO in brain but also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MAO in liver and gut that catalyze oxidative deamination of drugs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and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potentially toxic substances,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 such as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tyramine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, which is found in certain foods</a:t>
            </a:r>
          </a:p>
          <a:p>
            <a:pPr algn="l" rtl="0" eaLnBrk="1" hangingPunct="1"/>
            <a:endParaRPr lang="en-US" altLang="en-US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MAO inhibitors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therefore show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high  incidence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 of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drug-drug and drug-food interactions</a:t>
            </a:r>
            <a:endParaRPr lang="ar-JO" altLang="en-US" b="1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1CD48F21-8EEC-4DE3-B564-1574A5957F33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058BCA7-7711-4E20-A27D-99C353FC0457}" type="slidenum">
              <a:rPr lang="en-US" altLang="en-US"/>
              <a:pPr/>
              <a:t>26</a:t>
            </a:fld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E9403B91-9980-48AE-A33E-401E7ACA0286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685800" y="908050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b="1">
                <a:latin typeface="Gill Sans MT" panose="020B0502020104020203" pitchFamily="34" charset="0"/>
              </a:rPr>
              <a:t>Therapeutic uses</a:t>
            </a:r>
            <a:endParaRPr lang="ar-JO" altLang="en-US" b="1">
              <a:latin typeface="Gill Sans MT" panose="020B0502020104020203" pitchFamily="34" charset="0"/>
            </a:endParaRP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680D6CC8-BF79-4D7D-8F26-7068E4F0EF03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395288" y="2205038"/>
            <a:ext cx="8313737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/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MAO inhibitors are indicated for depressed patients who are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unresponsive or allergic to TCAs or who experience strong anxiety</a:t>
            </a:r>
            <a:endParaRPr lang="ar-JO" altLang="en-US" b="1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5133CA07-2FB0-4D7A-95C6-A90723D434CB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1CF1058-3ABB-4082-8640-9323E9E31052}" type="slidenum">
              <a:rPr lang="en-US" altLang="en-US"/>
              <a:pPr/>
              <a:t>27</a:t>
            </a:fld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6C70D348-2190-4808-92E2-E2BD2C2F92B9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539750" y="44450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b="1">
                <a:latin typeface="Gill Sans MT" panose="020B0502020104020203" pitchFamily="34" charset="0"/>
              </a:rPr>
              <a:t>Adverse effects</a:t>
            </a:r>
            <a:endParaRPr lang="ar-JO" altLang="en-US" b="1">
              <a:latin typeface="Gill Sans MT" panose="020B0502020104020203" pitchFamily="34" charset="0"/>
            </a:endParaRP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69CEC02E-38BA-4182-82A5-1C791499C61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539750" y="1268413"/>
            <a:ext cx="8353425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Severe and often unpredictable side effects due to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drug-food and drug-drug interactions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limit the widespread use of MAO inhibitors</a:t>
            </a:r>
          </a:p>
          <a:p>
            <a:pPr algn="l" rtl="0" eaLnBrk="1" hangingPunct="1"/>
            <a:endParaRPr lang="en-US" altLang="en-US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Tyramine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, which is contained in certain foods, such as aged cheeses and meats, chicken liver, pickled or smoked fish ,red wines, is normally inactivated by MAO in gut</a:t>
            </a:r>
            <a:r>
              <a:rPr lang="en-US" alt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4E696CB0-CDB9-473D-8847-C70D7A1FA46B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D9632A-E438-4C78-B9E2-BF10B76C3A69}" type="slidenum">
              <a:rPr lang="en-US" altLang="en-US"/>
              <a:pPr/>
              <a:t>28</a:t>
            </a:fld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FD2A7850-F4D2-4EDF-BBAF-85B743FBB29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250825" y="955675"/>
            <a:ext cx="8858250" cy="4489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Individuals receiving MAO inhibitor are unable to degrade tyramine</a:t>
            </a:r>
          </a:p>
          <a:p>
            <a:pPr algn="l" rtl="0" eaLnBrk="1" hangingPunct="1"/>
            <a:endParaRPr lang="en-US" altLang="en-US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Tyramine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 causes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release of large amounts of stored catecholamines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from nerve terminals, resulting in headache, stiff neck, tachycardia, nausea, hypertension, cardiac arrhythmias, seizures &amp; stroke </a:t>
            </a:r>
          </a:p>
          <a:p>
            <a:pPr algn="l" rtl="0" eaLnBrk="1" hangingPunct="1"/>
            <a:endParaRPr lang="en-US" altLang="en-US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Patients must therefore be educated to avoid tyramine-containing foods.</a:t>
            </a:r>
            <a:endParaRPr lang="ar-JO" altLang="en-US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eaLnBrk="1" hangingPunct="1"/>
            <a:endParaRPr lang="ar-JO" altLang="en-US">
              <a:solidFill>
                <a:schemeClr val="tx1"/>
              </a:solidFill>
            </a:endParaRPr>
          </a:p>
        </p:txBody>
      </p:sp>
      <p:sp>
        <p:nvSpPr>
          <p:cNvPr id="49155" name="Slide Number Placeholder 3">
            <a:extLst>
              <a:ext uri="{FF2B5EF4-FFF2-40B4-BE49-F238E27FC236}">
                <a16:creationId xmlns:a16="http://schemas.microsoft.com/office/drawing/2014/main" id="{514051AE-68D3-4E0A-99C0-FCC42B74AB1A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ED6E015-68B1-4281-85E4-6A5183766B99}" type="slidenum">
              <a:rPr lang="en-US" altLang="en-US"/>
              <a:pPr/>
              <a:t>29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C0003CB6-1477-4423-860F-11DD127FEFB1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539750" y="87313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4000" b="1">
                <a:latin typeface="Gill Sans MT" panose="020B0502020104020203" pitchFamily="34" charset="0"/>
              </a:rPr>
              <a:t>Antidepressants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14640E7D-249E-4525-9554-AD997F9330A8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44463" y="1268413"/>
            <a:ext cx="8820150" cy="4752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/>
            <a:r>
              <a:rPr lang="en-US" altLang="en-US">
                <a:solidFill>
                  <a:srgbClr val="FF0000"/>
                </a:solidFill>
                <a:latin typeface="Gill Sans MT" panose="020B0502020104020203" pitchFamily="34" charset="0"/>
              </a:rPr>
              <a:t>1. Selective serotonin re-uptake inhibitors </a:t>
            </a:r>
            <a:r>
              <a:rPr lang="en-US" altLang="en-US" b="1">
                <a:solidFill>
                  <a:srgbClr val="FF0000"/>
                </a:solidFill>
                <a:latin typeface="Gill Sans MT" panose="020B0502020104020203" pitchFamily="34" charset="0"/>
              </a:rPr>
              <a:t>(SSRIs)</a:t>
            </a:r>
          </a:p>
          <a:p>
            <a:pPr algn="l" rtl="0" eaLnBrk="1" hangingPunct="1"/>
            <a:r>
              <a:rPr lang="en-US" altLang="en-US">
                <a:solidFill>
                  <a:srgbClr val="FF0000"/>
                </a:solidFill>
                <a:latin typeface="Gill Sans MT" panose="020B0502020104020203" pitchFamily="34" charset="0"/>
              </a:rPr>
              <a:t>2. Serotonin/norepinephrine re-uptake inhibitors </a:t>
            </a:r>
            <a:r>
              <a:rPr lang="en-US" altLang="en-US" b="1">
                <a:solidFill>
                  <a:srgbClr val="FF0000"/>
                </a:solidFill>
                <a:latin typeface="Gill Sans MT" panose="020B0502020104020203" pitchFamily="34" charset="0"/>
              </a:rPr>
              <a:t>(SNRIs)</a:t>
            </a:r>
          </a:p>
          <a:p>
            <a:pPr algn="l" rtl="0" eaLnBrk="1" hangingPunct="1"/>
            <a:r>
              <a:rPr lang="en-US" altLang="en-US">
                <a:solidFill>
                  <a:srgbClr val="FF0000"/>
                </a:solidFill>
                <a:latin typeface="Gill Sans MT" panose="020B0502020104020203" pitchFamily="34" charset="0"/>
              </a:rPr>
              <a:t>3. Atypical antidepressants</a:t>
            </a:r>
          </a:p>
          <a:p>
            <a:pPr algn="l" rtl="0" eaLnBrk="1" hangingPunct="1"/>
            <a:r>
              <a:rPr lang="en-US" altLang="en-US">
                <a:solidFill>
                  <a:srgbClr val="FF0000"/>
                </a:solidFill>
                <a:latin typeface="Gill Sans MT" panose="020B0502020104020203" pitchFamily="34" charset="0"/>
              </a:rPr>
              <a:t>4. Tricyclic antidepressants </a:t>
            </a:r>
            <a:r>
              <a:rPr lang="en-US" altLang="en-US" b="1">
                <a:solidFill>
                  <a:srgbClr val="FF0000"/>
                </a:solidFill>
                <a:latin typeface="Gill Sans MT" panose="020B0502020104020203" pitchFamily="34" charset="0"/>
              </a:rPr>
              <a:t>(TCAs)</a:t>
            </a:r>
          </a:p>
          <a:p>
            <a:pPr algn="l" rtl="0" eaLnBrk="1" hangingPunct="1"/>
            <a:r>
              <a:rPr lang="en-US" altLang="en-US">
                <a:solidFill>
                  <a:srgbClr val="FF0000"/>
                </a:solidFill>
                <a:latin typeface="Gill Sans MT" panose="020B0502020104020203" pitchFamily="34" charset="0"/>
              </a:rPr>
              <a:t>5. Monoamine oxidase inhibitors </a:t>
            </a:r>
            <a:r>
              <a:rPr lang="en-US" altLang="en-US" b="1">
                <a:solidFill>
                  <a:srgbClr val="FF0000"/>
                </a:solidFill>
                <a:latin typeface="Gill Sans MT" panose="020B0502020104020203" pitchFamily="34" charset="0"/>
              </a:rPr>
              <a:t>(MAOs)</a:t>
            </a: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65035E3B-52E4-46FD-8F6F-35A25874BA8E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0BD53FC-ECB2-438C-A2EA-0ADA2D732D62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F58918DB-F492-49A7-9538-801653E35DB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250825" y="836613"/>
            <a:ext cx="8713788" cy="42735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itchFamily="2" charset="2"/>
              <a:buChar char="Ø"/>
              <a:defRPr/>
            </a:pP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Drowsiness, orthostatic hypotension, blurred vision, dry mouth, dysuria &amp; constipation</a:t>
            </a:r>
          </a:p>
          <a:p>
            <a:pPr algn="l" rtl="0" eaLnBrk="1" hangingPunct="1">
              <a:buFont typeface="Wingdings" pitchFamily="2" charset="2"/>
              <a:buChar char="Ø"/>
              <a:defRPr/>
            </a:pP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MAO inhibitors and SSRIs </a:t>
            </a: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should not be co-administered due to risk of life-threatening </a:t>
            </a:r>
            <a:r>
              <a:rPr lang="en-US" altLang="en-US" b="1" dirty="0">
                <a:solidFill>
                  <a:schemeClr val="tx1"/>
                </a:solidFill>
                <a:latin typeface="Gill Sans MT" pitchFamily="34" charset="0"/>
              </a:rPr>
              <a:t>“serotonin syndrome” </a:t>
            </a: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characterized by hyperthermia, muscle rigidity, myoclonus (</a:t>
            </a:r>
            <a:r>
              <a:rPr lang="en-US" altLang="en-US" dirty="0" err="1">
                <a:solidFill>
                  <a:schemeClr val="tx1"/>
                </a:solidFill>
                <a:latin typeface="Gill Sans MT" pitchFamily="34" charset="0"/>
              </a:rPr>
              <a:t>clonic</a:t>
            </a: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 muscle twitching), changes in mental status (confusion, agitation)</a:t>
            </a:r>
            <a:r>
              <a:rPr lang="en-US" altLang="en-US" dirty="0">
                <a:latin typeface="Gill Sans MT" pitchFamily="34" charset="0"/>
              </a:rPr>
              <a:t> </a:t>
            </a:r>
          </a:p>
          <a:p>
            <a:pPr algn="l" rtl="0" eaLnBrk="1" hangingPunct="1">
              <a:buFont typeface="Wingdings" pitchFamily="2" charset="2"/>
              <a:buChar char="Ø"/>
              <a:defRPr/>
            </a:pPr>
            <a:r>
              <a:rPr lang="en-US" altLang="en-US" dirty="0">
                <a:solidFill>
                  <a:schemeClr val="tx1"/>
                </a:solidFill>
                <a:latin typeface="Gill Sans MT" pitchFamily="34" charset="0"/>
              </a:rPr>
              <a:t>Both types of drugs require washout periods of at least 2 weeks before the other type is administered</a:t>
            </a:r>
            <a:endParaRPr lang="ar-JO" altLang="en-US" dirty="0">
              <a:solidFill>
                <a:schemeClr val="tx1"/>
              </a:solidFill>
              <a:latin typeface="Gill Sans MT" pitchFamily="34" charset="0"/>
            </a:endParaRPr>
          </a:p>
          <a:p>
            <a:pPr algn="l" rtl="0" eaLnBrk="1" hangingPunct="1">
              <a:buFont typeface="Wingdings" pitchFamily="2" charset="2"/>
              <a:buChar char="Ø"/>
              <a:defRPr/>
            </a:pPr>
            <a:endParaRPr lang="en-US" alt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50179" name="Slide Number Placeholder 3">
            <a:extLst>
              <a:ext uri="{FF2B5EF4-FFF2-40B4-BE49-F238E27FC236}">
                <a16:creationId xmlns:a16="http://schemas.microsoft.com/office/drawing/2014/main" id="{A06C6235-BC19-4380-8229-077609B028A9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016092-3676-47AA-AB8A-A68BA7B6C4D9}" type="slidenum">
              <a:rPr lang="en-US" altLang="en-US"/>
              <a:pPr/>
              <a:t>30</a:t>
            </a:fld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عنوان 4">
            <a:extLst>
              <a:ext uri="{FF2B5EF4-FFF2-40B4-BE49-F238E27FC236}">
                <a16:creationId xmlns:a16="http://schemas.microsoft.com/office/drawing/2014/main" id="{293CBF24-5BFE-4140-8BCE-781FAB39471A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685800" y="2606675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9600" b="1"/>
              <a:t>Thank you</a:t>
            </a:r>
            <a:endParaRPr lang="en-GB" altLang="en-US" sz="9600" b="1"/>
          </a:p>
        </p:txBody>
      </p:sp>
      <p:sp>
        <p:nvSpPr>
          <p:cNvPr id="51203" name="Slide Number Placeholder 3">
            <a:extLst>
              <a:ext uri="{FF2B5EF4-FFF2-40B4-BE49-F238E27FC236}">
                <a16:creationId xmlns:a16="http://schemas.microsoft.com/office/drawing/2014/main" id="{F7E51399-E845-40ED-82DF-343B9CD03F9D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5CEC079-D301-4745-82F8-855A552DD93F}" type="slidenum">
              <a:rPr lang="en-US" altLang="en-US"/>
              <a:pPr/>
              <a:t>31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8ACC3694-26C8-438B-9F5C-3E39292C0E27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323850" y="836613"/>
            <a:ext cx="878205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800" b="1">
                <a:latin typeface="Gill Sans MT" panose="020B0502020104020203" pitchFamily="34" charset="0"/>
              </a:rPr>
              <a:t>MECHANISM OF ANTIDEPRESSANT DRUGS</a:t>
            </a:r>
            <a:endParaRPr lang="ar-JO" altLang="en-US" sz="2800" b="1">
              <a:latin typeface="Gill Sans MT" panose="020B0502020104020203" pitchFamily="34" charset="0"/>
            </a:endParaRP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54077926-3A6E-4BC5-ACFC-EEF8F5081146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07950" y="1628775"/>
            <a:ext cx="8820150" cy="4464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Most clinically useful antidepressant drugs potentiate, either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directly or indirectly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, the actions of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norepinephrine and/or serotonin in the brain</a:t>
            </a:r>
          </a:p>
          <a:p>
            <a:pPr algn="l" rtl="0" eaLnBrk="1" hangingPunct="1"/>
            <a:endParaRPr lang="en-US" altLang="en-US" b="1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Amine theory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, which proposes that depression is due to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 a deficiency of monoamines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, such as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norepinephrine &amp; serotonin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, at certain key sites in the brain</a:t>
            </a:r>
            <a:endParaRPr lang="ar-JO" altLang="en-US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C1D8B3D8-D124-46C1-BF5A-2E5BD69D853F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766AB19-81AD-41E6-A293-17224473B75D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73176749-A59C-4B85-8C1C-ED4AF4688D89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-323850" y="836613"/>
            <a:ext cx="9790113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Gill Sans MT" panose="020B0502020104020203" pitchFamily="34" charset="0"/>
              </a:rPr>
              <a:t>1. SELECTIVE SEROTONIN REUPTAKE INHIBITORS</a:t>
            </a:r>
            <a:endParaRPr lang="ar-JO" altLang="en-US" sz="3200" b="1">
              <a:solidFill>
                <a:srgbClr val="FF0000"/>
              </a:solidFill>
              <a:latin typeface="Gill Sans MT" panose="020B0502020104020203" pitchFamily="34" charset="0"/>
            </a:endParaRP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BBD53A83-B587-40C9-976C-625A2937807E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395288" y="2276475"/>
            <a:ext cx="8569325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Selective serotonin reuptake inhibitors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(SSRIs)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are a group of antidepressant drugs that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specifically inhibit serotonin reuptake</a:t>
            </a:r>
          </a:p>
          <a:p>
            <a:pPr algn="l" rtl="0" eaLnBrk="1" hangingPunct="1"/>
            <a:endParaRPr lang="en-US" altLang="en-US" b="1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Tricyclic antidepressants </a:t>
            </a:r>
            <a:r>
              <a:rPr lang="en-US" altLang="en-US">
                <a:solidFill>
                  <a:schemeClr val="tx1"/>
                </a:solidFill>
                <a:latin typeface="Gill Sans MT" panose="020B0502020104020203" pitchFamily="34" charset="0"/>
              </a:rPr>
              <a:t>that nonselectively </a:t>
            </a:r>
            <a:r>
              <a:rPr lang="en-US" altLang="en-US" b="1">
                <a:solidFill>
                  <a:schemeClr val="tx1"/>
                </a:solidFill>
                <a:latin typeface="Gill Sans MT" panose="020B0502020104020203" pitchFamily="34" charset="0"/>
              </a:rPr>
              <a:t>inhibit the uptake of norepinephrine and serotonin </a:t>
            </a:r>
            <a:endParaRPr lang="ar-JO" altLang="en-US" b="1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79BAB4C4-920A-4E82-A562-0FE6C9B781EE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73305C5-67D5-4FF7-9EF7-6A12FF1D7253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478290CF-8E05-416D-9222-5E7F786989E3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215900" y="836613"/>
            <a:ext cx="8748713" cy="4679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SSRIs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 have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little blocking activity at muscarinic, α-adrenergic, and histaminic H1 receptors</a:t>
            </a:r>
          </a:p>
          <a:p>
            <a:pPr algn="l" rtl="0" eaLnBrk="1" hangingPunct="1"/>
            <a:endParaRPr lang="en-US" altLang="en-US" sz="2800" b="1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Therefore, common side effects associated with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tricyclic antidepressants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, such as orthostatic hypotension, sedation, dry mouth, and blurred vision,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are not commonly seen with the SSRIs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endParaRPr lang="en-US" altLang="en-US" sz="2800" b="1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Because they have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fewer adverse effects 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and are relatively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safe even in overdose, 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SSRIs have largely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replaced tricyclic antidepressants and monoamine oxidase inhibitors 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as the drugs of choice in treating depression </a:t>
            </a:r>
            <a:endParaRPr lang="ar-JO" altLang="en-US" sz="280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endParaRPr lang="ar-JO" altLang="en-US" sz="2800" b="1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0A5FE15F-D7D1-43D9-804F-FEC295BE16EB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6601FA1-855F-4B2E-AC53-4DE5CE692722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6BA81DD7-EFD0-4A4D-8997-CD64B707BD83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395288" y="1341438"/>
            <a:ext cx="8424862" cy="4751387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Arial" charset="0"/>
              <a:buNone/>
              <a:defRPr/>
            </a:pPr>
            <a:r>
              <a:rPr lang="en-US" altLang="en-US" sz="3600" dirty="0">
                <a:solidFill>
                  <a:srgbClr val="FF0000"/>
                </a:solidFill>
                <a:latin typeface="Gill Sans MT" pitchFamily="34" charset="0"/>
              </a:rPr>
              <a:t>Include:</a:t>
            </a:r>
          </a:p>
          <a:p>
            <a:pPr marL="742950" indent="-742950" algn="l" rtl="0" eaLnBrk="1" hangingPunct="1">
              <a:buFont typeface="Arial" charset="0"/>
              <a:buAutoNum type="arabicPeriod"/>
              <a:defRPr/>
            </a:pPr>
            <a:r>
              <a:rPr lang="en-US" altLang="en-US" sz="3600" b="1" dirty="0" err="1">
                <a:solidFill>
                  <a:schemeClr val="tx1"/>
                </a:solidFill>
                <a:latin typeface="Gill Sans MT" pitchFamily="34" charset="0"/>
              </a:rPr>
              <a:t>fluoxetine</a:t>
            </a:r>
            <a:r>
              <a:rPr lang="en-US" altLang="en-US" sz="3600" b="1" dirty="0">
                <a:solidFill>
                  <a:schemeClr val="tx1"/>
                </a:solidFill>
                <a:latin typeface="Gill Sans MT" pitchFamily="34" charset="0"/>
              </a:rPr>
              <a:t>, </a:t>
            </a:r>
          </a:p>
          <a:p>
            <a:pPr marL="742950" indent="-742950" algn="l" rtl="0" eaLnBrk="1" hangingPunct="1">
              <a:buFont typeface="Arial" charset="0"/>
              <a:buAutoNum type="arabicPeriod"/>
              <a:defRPr/>
            </a:pPr>
            <a:r>
              <a:rPr lang="en-US" altLang="en-US" sz="3600" b="1" dirty="0" err="1">
                <a:solidFill>
                  <a:schemeClr val="tx1"/>
                </a:solidFill>
                <a:latin typeface="Gill Sans MT" pitchFamily="34" charset="0"/>
              </a:rPr>
              <a:t>citalopram</a:t>
            </a:r>
            <a:r>
              <a:rPr lang="en-US" altLang="en-US" sz="3600" b="1" dirty="0">
                <a:solidFill>
                  <a:schemeClr val="tx1"/>
                </a:solidFill>
                <a:latin typeface="Gill Sans MT" pitchFamily="34" charset="0"/>
              </a:rPr>
              <a:t>, </a:t>
            </a:r>
          </a:p>
          <a:p>
            <a:pPr marL="742950" indent="-742950" algn="l" rtl="0" eaLnBrk="1" hangingPunct="1">
              <a:buFont typeface="Arial" charset="0"/>
              <a:buAutoNum type="arabicPeriod"/>
              <a:defRPr/>
            </a:pPr>
            <a:r>
              <a:rPr lang="en-US" altLang="en-US" sz="3600" b="1" dirty="0" err="1">
                <a:solidFill>
                  <a:schemeClr val="tx1"/>
                </a:solidFill>
                <a:latin typeface="Gill Sans MT" pitchFamily="34" charset="0"/>
              </a:rPr>
              <a:t>escitalopram</a:t>
            </a:r>
            <a:r>
              <a:rPr lang="en-US" altLang="en-US" sz="3600" b="1" dirty="0">
                <a:solidFill>
                  <a:schemeClr val="tx1"/>
                </a:solidFill>
                <a:latin typeface="Gill Sans MT" pitchFamily="34" charset="0"/>
              </a:rPr>
              <a:t>, </a:t>
            </a:r>
          </a:p>
          <a:p>
            <a:pPr marL="742950" indent="-742950" algn="l" rtl="0" eaLnBrk="1" hangingPunct="1">
              <a:buFont typeface="Arial" charset="0"/>
              <a:buAutoNum type="arabicPeriod"/>
              <a:defRPr/>
            </a:pPr>
            <a:r>
              <a:rPr lang="en-US" altLang="en-US" sz="3600" b="1" dirty="0" err="1">
                <a:solidFill>
                  <a:schemeClr val="tx1"/>
                </a:solidFill>
                <a:latin typeface="Gill Sans MT" pitchFamily="34" charset="0"/>
              </a:rPr>
              <a:t>fluvoxamine</a:t>
            </a:r>
            <a:r>
              <a:rPr lang="en-US" altLang="en-US" sz="3600" b="1" dirty="0">
                <a:solidFill>
                  <a:schemeClr val="tx1"/>
                </a:solidFill>
                <a:latin typeface="Gill Sans MT" pitchFamily="34" charset="0"/>
              </a:rPr>
              <a:t>, </a:t>
            </a:r>
          </a:p>
          <a:p>
            <a:pPr marL="742950" indent="-742950" algn="l" rtl="0" eaLnBrk="1" hangingPunct="1">
              <a:buFont typeface="Arial" charset="0"/>
              <a:buAutoNum type="arabicPeriod"/>
              <a:defRPr/>
            </a:pPr>
            <a:r>
              <a:rPr lang="en-US" altLang="en-US" sz="3600" b="1" dirty="0" err="1">
                <a:solidFill>
                  <a:schemeClr val="tx1"/>
                </a:solidFill>
                <a:latin typeface="Gill Sans MT" pitchFamily="34" charset="0"/>
              </a:rPr>
              <a:t>paroxetine</a:t>
            </a:r>
            <a:r>
              <a:rPr lang="en-US" altLang="en-US" sz="3600" b="1" dirty="0">
                <a:solidFill>
                  <a:schemeClr val="tx1"/>
                </a:solidFill>
                <a:latin typeface="Gill Sans MT" pitchFamily="34" charset="0"/>
              </a:rPr>
              <a:t>, and </a:t>
            </a:r>
          </a:p>
          <a:p>
            <a:pPr marL="742950" indent="-742950" algn="l" rtl="0" eaLnBrk="1" hangingPunct="1">
              <a:buFont typeface="Arial" charset="0"/>
              <a:buAutoNum type="arabicPeriod"/>
              <a:defRPr/>
            </a:pPr>
            <a:r>
              <a:rPr lang="en-US" altLang="en-US" sz="3600" b="1" dirty="0" err="1">
                <a:solidFill>
                  <a:schemeClr val="tx1"/>
                </a:solidFill>
                <a:latin typeface="Gill Sans MT" pitchFamily="34" charset="0"/>
              </a:rPr>
              <a:t>sertraline</a:t>
            </a:r>
            <a:r>
              <a:rPr lang="en-US" altLang="en-US" sz="3600" b="1" dirty="0">
                <a:solidFill>
                  <a:schemeClr val="tx1"/>
                </a:solidFill>
                <a:latin typeface="Gill Sans MT" pitchFamily="34" charset="0"/>
              </a:rPr>
              <a:t>  </a:t>
            </a:r>
            <a:endParaRPr lang="ar-JO" altLang="en-US" sz="3600" b="1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8B444339-88A5-4502-98A4-630F51A3001C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EACEE0B-3EA7-4D59-9B3A-5E2BD1002AC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6628" name="مستطيل 5">
            <a:extLst>
              <a:ext uri="{FF2B5EF4-FFF2-40B4-BE49-F238E27FC236}">
                <a16:creationId xmlns:a16="http://schemas.microsoft.com/office/drawing/2014/main" id="{29CBB953-EDAA-4A39-A8C1-341BB67CB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44450"/>
            <a:ext cx="139858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>
                <a:latin typeface="Gill Sans MT" panose="020B0502020104020203" pitchFamily="34" charset="0"/>
              </a:rPr>
              <a:t>SSRIs</a:t>
            </a:r>
            <a:endParaRPr lang="en-GB" altLang="en-US" sz="4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DC5B0976-63D9-4FC9-94DA-D265C00BA509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611188" y="44450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b="1">
                <a:latin typeface="Gill Sans MT" panose="020B0502020104020203" pitchFamily="34" charset="0"/>
              </a:rPr>
              <a:t>Actions</a:t>
            </a:r>
            <a:br>
              <a:rPr lang="en-US" altLang="en-US" b="1"/>
            </a:br>
            <a:endParaRPr lang="ar-JO" altLang="en-US"/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5E8833DB-B600-42C4-A0CD-AABE70F1702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323850" y="1244600"/>
            <a:ext cx="8496300" cy="4632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SSRIs block reuptake of serotonin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, leading to increased concentrations of neurotransmitter in synaptic cleft and, ultimately, to greater postsynaptic neuronal activity </a:t>
            </a:r>
          </a:p>
          <a:p>
            <a:pPr algn="l" rtl="0" eaLnBrk="1" hangingPunct="1"/>
            <a:endParaRPr lang="en-US" altLang="en-US" sz="280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Antidepressants, including SSRIs, typically take at least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2 weeks to produce significant improvement in mood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, and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maximum benefit may require up to 12 weeks or more </a:t>
            </a:r>
            <a:endParaRPr lang="ar-JO" altLang="en-US" sz="2800" b="1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FEFA310F-0720-4274-BD62-2FB6EE120395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8E64CCB-67CE-4832-ADAE-6B2FF0A6E17C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74B06E1C-6908-4A7C-9560-2BE260854B6B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323850" y="908050"/>
            <a:ext cx="8351838" cy="46815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Approximately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40% 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of depressed patients treated with adequate doses for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4 to 8 weeks do not respond 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to the antidepressant agent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Patients that do not respond to one antidepressant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may respond to another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Approximately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80% or more 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will respond to at least one antidepressant drug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 These drugs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do not usually produce 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central nervous system (CNS) stimulation or mood elevation </a:t>
            </a:r>
            <a:r>
              <a:rPr lang="en-US" altLang="en-US" sz="2800" b="1">
                <a:solidFill>
                  <a:schemeClr val="tx1"/>
                </a:solidFill>
                <a:latin typeface="Gill Sans MT" panose="020B0502020104020203" pitchFamily="34" charset="0"/>
              </a:rPr>
              <a:t>in normal individuals</a:t>
            </a:r>
            <a:endParaRPr lang="ar-JO" altLang="en-US" sz="2800" b="1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 rtl="0" eaLnBrk="1" hangingPunct="1"/>
            <a:endParaRPr lang="ar-JO" altLang="en-US" sz="280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C4930037-606D-4E2C-B269-81EE357446D4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5001DC-A946-41E2-8E0F-42AC3EE6C26B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تصميم مخص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5CA93AEA-672C-49BB-9FE3-DC7902574306}" vid="{2262869F-86A3-42A2-B1FC-2147E68116B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628BCE2FBAD340B56B2A0F64962C1C" ma:contentTypeVersion="5" ma:contentTypeDescription="Create a new document." ma:contentTypeScope="" ma:versionID="131883e42c113939174d959d81351c9f">
  <xsd:schema xmlns:xsd="http://www.w3.org/2001/XMLSchema" xmlns:xs="http://www.w3.org/2001/XMLSchema" xmlns:p="http://schemas.microsoft.com/office/2006/metadata/properties" xmlns:ns2="15cfeffd-ee9c-41ab-a5d7-1e72fc5efa65" targetNamespace="http://schemas.microsoft.com/office/2006/metadata/properties" ma:root="true" ma:fieldsID="2bbb2499c544d649ffceb038792b3fd6" ns2:_="">
    <xsd:import namespace="15cfeffd-ee9c-41ab-a5d7-1e72fc5ef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cfeffd-ee9c-41ab-a5d7-1e72fc5efa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94C1E9-D473-4762-9BEC-8703C3B368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179C55-AB93-4BE9-8795-BCF4076B2FB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5cfeffd-ee9c-41ab-a5d7-1e72fc5efa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سمة1</Template>
  <TotalTime>1217</TotalTime>
  <Words>1350</Words>
  <Application>Microsoft Office PowerPoint</Application>
  <PresentationFormat>On-screen Show (4:3)</PresentationFormat>
  <Paragraphs>179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تصميم مخصص</vt:lpstr>
      <vt:lpstr>سمة1</vt:lpstr>
      <vt:lpstr>Anti-depressant Drugs</vt:lpstr>
      <vt:lpstr>Depression</vt:lpstr>
      <vt:lpstr>Antidepressants</vt:lpstr>
      <vt:lpstr>MECHANISM OF ANTIDEPRESSANT DRUGS</vt:lpstr>
      <vt:lpstr>1. SELECTIVE SEROTONIN REUPTAKE INHIBITORS</vt:lpstr>
      <vt:lpstr>PowerPoint Presentation</vt:lpstr>
      <vt:lpstr>PowerPoint Presentation</vt:lpstr>
      <vt:lpstr>Actions </vt:lpstr>
      <vt:lpstr>PowerPoint Presentation</vt:lpstr>
      <vt:lpstr>Therapeutic uses </vt:lpstr>
      <vt:lpstr>Pharmacokinetic</vt:lpstr>
      <vt:lpstr>Adverse effects</vt:lpstr>
      <vt:lpstr>2 .Serotonin/norepinephrine re-uptake  inhibitors (SNRIs)</vt:lpstr>
      <vt:lpstr>3. ATYPICAL ANTIDEPRESSANTS</vt:lpstr>
      <vt:lpstr>4. TRICYCLIC  ANTIDEPRESSANTS</vt:lpstr>
      <vt:lpstr>PowerPoint Presentation</vt:lpstr>
      <vt:lpstr>Mechanism of Action</vt:lpstr>
      <vt:lpstr>PowerPoint Presentation</vt:lpstr>
      <vt:lpstr>PowerPoint Presentation</vt:lpstr>
      <vt:lpstr>Pharmacokinetics</vt:lpstr>
      <vt:lpstr>Adverse effects</vt:lpstr>
      <vt:lpstr>5. MONOAMINE OXIDASE INHIBITORS</vt:lpstr>
      <vt:lpstr>PowerPoint Presentation</vt:lpstr>
      <vt:lpstr>PowerPoint Presentation</vt:lpstr>
      <vt:lpstr>Mechanism of action</vt:lpstr>
      <vt:lpstr>PowerPoint Presentation</vt:lpstr>
      <vt:lpstr>Therapeutic uses</vt:lpstr>
      <vt:lpstr>Adverse effects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Antidepressant Drugs</dc:title>
  <dc:creator>LG</dc:creator>
  <cp:lastModifiedBy>Sanabil Hassanat</cp:lastModifiedBy>
  <cp:revision>181</cp:revision>
  <dcterms:created xsi:type="dcterms:W3CDTF">2003-09-02T18:23:50Z</dcterms:created>
  <dcterms:modified xsi:type="dcterms:W3CDTF">2021-12-28T12:17:41Z</dcterms:modified>
</cp:coreProperties>
</file>