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49" r:id="rId4"/>
    <p:sldMasterId id="2147483761" r:id="rId5"/>
    <p:sldMasterId id="2147483773" r:id="rId6"/>
    <p:sldMasterId id="2147483785" r:id="rId7"/>
    <p:sldMasterId id="2147483797" r:id="rId8"/>
  </p:sldMasterIdLst>
  <p:notesMasterIdLst>
    <p:notesMasterId r:id="rId37"/>
  </p:notesMasterIdLst>
  <p:sldIdLst>
    <p:sldId id="581" r:id="rId9"/>
    <p:sldId id="337" r:id="rId10"/>
    <p:sldId id="352" r:id="rId11"/>
    <p:sldId id="592" r:id="rId12"/>
    <p:sldId id="257" r:id="rId13"/>
    <p:sldId id="308" r:id="rId14"/>
    <p:sldId id="310" r:id="rId15"/>
    <p:sldId id="591" r:id="rId16"/>
    <p:sldId id="369" r:id="rId17"/>
    <p:sldId id="599" r:id="rId18"/>
    <p:sldId id="590" r:id="rId19"/>
    <p:sldId id="307" r:id="rId20"/>
    <p:sldId id="582" r:id="rId21"/>
    <p:sldId id="258" r:id="rId22"/>
    <p:sldId id="583" r:id="rId23"/>
    <p:sldId id="600" r:id="rId24"/>
    <p:sldId id="261" r:id="rId25"/>
    <p:sldId id="293" r:id="rId26"/>
    <p:sldId id="260" r:id="rId27"/>
    <p:sldId id="311" r:id="rId28"/>
    <p:sldId id="585" r:id="rId29"/>
    <p:sldId id="601" r:id="rId30"/>
    <p:sldId id="602" r:id="rId31"/>
    <p:sldId id="313" r:id="rId32"/>
    <p:sldId id="603" r:id="rId33"/>
    <p:sldId id="598" r:id="rId34"/>
    <p:sldId id="604" r:id="rId35"/>
    <p:sldId id="56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zewWswfpZXVjANoKMYQ+w==" hashData="l8QBbIsKsVw+zEH86YKYWdpze0/r09yNqOwxYkB8A2PIwiAaAKPLyGch/d0PKYIMQvQhdC0A2J16KTY5o3ArH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8FB5C-50DE-4263-ABAB-A31612282F46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C44C-1721-4CF3-AF86-27A89D06B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4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Has a roof formed by the platysma and the investing (superficial) layer of the deep cervical fascia.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02AD6-0FE3-495E-A261-A51486C3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0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137BB26C-08BD-49C3-8D71-C396FD8E40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C0EE6E1C-8159-4E5B-B75B-E65D4B99F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1D700985-E5F8-4C22-A9B2-AECE32ABA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054339-ACBC-4CC3-B0D8-C4B072516F9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74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841DBD07-F2A8-4715-B137-AB8DDA2B4C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FF62E95C-D583-4880-9196-04DE53894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E9280B0D-EEDC-4DF3-A137-1454F2EE8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5EACAB-34E4-45D6-9B99-439963FB6D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>
            <a:extLst>
              <a:ext uri="{FF2B5EF4-FFF2-40B4-BE49-F238E27FC236}">
                <a16:creationId xmlns:a16="http://schemas.microsoft.com/office/drawing/2014/main" id="{2E9FC77B-B9B7-46CD-8AC5-DC2C9DE303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>
            <a:extLst>
              <a:ext uri="{FF2B5EF4-FFF2-40B4-BE49-F238E27FC236}">
                <a16:creationId xmlns:a16="http://schemas.microsoft.com/office/drawing/2014/main" id="{BC4ABD6B-B48E-46AE-A816-17F5EA1E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244" name="Slide Number Placeholder 3">
            <a:extLst>
              <a:ext uri="{FF2B5EF4-FFF2-40B4-BE49-F238E27FC236}">
                <a16:creationId xmlns:a16="http://schemas.microsoft.com/office/drawing/2014/main" id="{5D94405A-1419-4DC2-9968-97F48DE317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4A58C8-2D21-4A13-AFED-4E784724AF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>
            <a:extLst>
              <a:ext uri="{FF2B5EF4-FFF2-40B4-BE49-F238E27FC236}">
                <a16:creationId xmlns:a16="http://schemas.microsoft.com/office/drawing/2014/main" id="{FE6924F8-41F3-4C30-9338-0824BA78F1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>
            <a:extLst>
              <a:ext uri="{FF2B5EF4-FFF2-40B4-BE49-F238E27FC236}">
                <a16:creationId xmlns:a16="http://schemas.microsoft.com/office/drawing/2014/main" id="{5C661C1E-E2AE-49F4-8CAD-006D09258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916" name="Slide Number Placeholder 3">
            <a:extLst>
              <a:ext uri="{FF2B5EF4-FFF2-40B4-BE49-F238E27FC236}">
                <a16:creationId xmlns:a16="http://schemas.microsoft.com/office/drawing/2014/main" id="{937EAED1-50E1-4DC9-BEAC-23079AE25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F1617-5E3E-48D6-B7DF-65D531A841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76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2D0F51F-40DA-4834-A420-52BB64C66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793CF396-4D6F-4686-A40A-A2E5D8DA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902BF6A-B212-4D3A-9DF0-2B5E248F3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8A9427-2DE7-4CB3-8F7D-53B19D96F6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02AD6-0FE3-495E-A261-A51486C3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02AD6-0FE3-495E-A261-A51486C3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40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02AD6-0FE3-495E-A261-A51486C3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843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 divided into two triangles by inferior belly of omohyoid (landmark)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02AD6-0FE3-495E-A261-A51486C3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27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Spinal part of the accessory nerve crosses the triangle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2C44C-1721-4CF3-AF86-27A89D06BF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1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>
            <a:extLst>
              <a:ext uri="{FF2B5EF4-FFF2-40B4-BE49-F238E27FC236}">
                <a16:creationId xmlns:a16="http://schemas.microsoft.com/office/drawing/2014/main" id="{87700AFB-6F06-43B0-A05E-1FA69C899B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>
            <a:extLst>
              <a:ext uri="{FF2B5EF4-FFF2-40B4-BE49-F238E27FC236}">
                <a16:creationId xmlns:a16="http://schemas.microsoft.com/office/drawing/2014/main" id="{F23EC92B-5006-4E0E-A85F-DFF76BCC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4" name="Slide Number Placeholder 3">
            <a:extLst>
              <a:ext uri="{FF2B5EF4-FFF2-40B4-BE49-F238E27FC236}">
                <a16:creationId xmlns:a16="http://schemas.microsoft.com/office/drawing/2014/main" id="{3195E27B-4018-4961-B637-96875176E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E1476B-1BEA-4890-8001-E02F9A7C7B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524345-A60F-4C92-AE14-5A09246F47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714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02AD6-0FE3-495E-A261-A51486C356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45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17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7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2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74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32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24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76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4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8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21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44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94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62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01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42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1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95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38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8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0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337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90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74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39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536A0A-18A0-4828-AEA8-90073E6F1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950102-D3DB-4569-8B28-9EF9BDD8C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244F28-F285-4B5A-AE7F-6B526429A5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EE86E-7081-42AA-B18C-72F6B74D3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131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5888F1-7556-43E2-913F-734AB07BA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F6DA60-A3C0-4230-9876-C148C859BE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EF0BF0-4796-41FA-93B9-B5058EEA7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BB78-4871-43E2-9E8B-F06A73A340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2485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8034B1-798B-4E1B-A44B-A5A324815D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377350-7294-4630-B076-271CD4717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9939F-5365-4D75-AC7D-73CF6A02B6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3BEAD-A61A-4ADE-881C-0FABC8879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341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1C518-37C5-4680-9C17-4E72F03F3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42A8B-885D-4014-A112-B7A3D07B6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9F25D-8B05-4816-89C1-52C6CEB034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E888-6867-4E8A-A71C-8ABADB36E5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070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56F40F-6128-4D29-A2C1-AC18487F5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EB84B0-6130-4C2E-9B50-470E56CE4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99F9A1-AEDB-449D-A8ED-19BE4D514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0F0C2-9141-435F-9CFE-0CEC93F1F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775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869F6A-0D21-4B79-8259-E2AA9F4E6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414CE0-AE60-45EE-B4D3-ECB27A6AF8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84DC1B-DFDB-4C14-A782-8F7E7032E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7A52B-5871-44C1-A028-646C59A1E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26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4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80491F-1757-41D1-812D-3F65072067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8F2659-7129-4A63-A36F-BE6A323A0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FA67A0-8CBF-4804-B620-37A1663A0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15A82-3C15-4305-95B7-E69A0716B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816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E66A93-A48C-4BB6-A581-C051BD5D1B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34ADA1-C5E8-4A6A-99AF-1AB1B7665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F9859F-09D7-4AF2-8066-7153446CD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0EB9-9103-4584-8F8C-4704BAAF2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9670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236668-E13F-4E6E-AA9A-7177F27C2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E034B8-D12F-4E94-AC68-B039AA4A2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70080-1F5F-41A6-BF78-0286953BA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E5CD3-91B6-4710-A573-FF7ACF5B8F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3145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83013A-B70C-4857-A469-4722DC871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A2416E-E1CA-4818-8FD5-AE0AED190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D16096-55B1-4FAE-80BE-F9ABE3DDB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2DF59-91AB-40A5-9297-795C1D596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008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5382D9-56DF-4FAF-B9F8-08A27706C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E17637-9D96-44A2-A21C-4C64521D1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956FFC-4D25-41B8-8A0E-9519659AA7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D36AD-3D9C-470B-860F-251D196C08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021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02-Feb-20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2715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02-Feb-20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601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02-Feb-20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452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02-Feb-20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579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02-Feb-20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8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1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02-Feb-20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460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02-Feb-20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3545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02-Feb-20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9687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02-Feb-20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2111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02-Feb-20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814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02-Feb-20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93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681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68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169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5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862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734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014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30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36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70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36D-A129-4C3B-9879-554C5B6177E5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226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205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338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8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55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8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663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088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744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898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607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245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DCDC-4565-4BDE-A236-4AD98333352D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1416C-5A82-4AFE-8386-6F881D855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580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4A16D-8A0B-4324-BF2C-288B68E6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22969-78CA-479C-8B9F-4114440A7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CF6B0-8670-459C-A8A2-149DACF2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A5F92-9296-4E90-A436-2A3008EBA1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0566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23B10-7119-4F82-8F75-46CDA3FC0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03F94-3AE8-4198-8B11-163C8CB4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BDE80-0024-4E9F-9B15-F3FA1349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88B2E-87F5-41B1-98CB-A296E6B61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53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49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D3808-229F-44CA-A9C7-CFD9BC9D5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84166-5E9F-406D-9D94-B9DDC5E9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CC196-A997-40CB-A3B7-D2DBEFE8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F1DCF-7790-42DA-A957-870377EE8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3583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89E55C-7BD3-4039-B7BB-ED164E30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39FBF7-EACA-47AE-AC6E-098A3E2C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9E8E08-3AE2-4F62-BD5C-D1647108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9BC67-54E2-40CF-B9F6-F219FF5327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1063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E54DB7-2CFE-491E-BE91-4E5DCCB4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2E4F91-7F63-41D5-BA2C-93CEC4DE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F32F0E-42DD-4451-9D2A-59F0F911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98021-0260-43C5-87D3-71690B42E3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884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6C1B3B-3722-46F3-A499-90E19F2A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99ADA8-DD83-4753-A9DF-06061661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60DA60-6D64-449E-980B-C59D0EBC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5942A-9621-4D25-9184-DE9008948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1777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229490D-5CE3-4ABA-8714-7C5A05523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DF0479-6785-4691-AD8F-8B939FAEA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BBB4A9-FA04-4157-9484-91A5F0A2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9494C-3C8B-44CC-96A1-1AD3D54A2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7299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44A92F-5378-42CE-858F-5AD28B7B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7306DA-314D-4AAA-AD92-F36AEA910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C248DA-0491-42FB-9BC8-1DC36237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AD705-CA1B-442B-8D90-0C3C4D391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9618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C1B751-3428-43C5-9F54-2601BD69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D1E9E9-BC27-43EF-85A4-4A77A9B4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26F59A-0EDC-49CA-B9CF-3AA2AF3B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4D74A-D354-4D6F-A138-9D10F622A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7179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CE0E7-61CC-4D97-ACD8-30E7A03C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6DC2D-F2FF-4381-ADE9-9902B43A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90FDE-0674-4262-848E-CF8064E2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77282-E177-49ED-A55A-ED07CAFAC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9648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6AEDE-E881-4F97-A637-E9F2FB0F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83BC1-BF02-4527-A160-ABBC98674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621E9-302C-48C6-9228-0197DA10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0AA88-2D55-438D-9EC8-33C0476A6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60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6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DCDC-4565-4BDE-A236-4AD9833335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02-Feb-20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1416C-5A82-4AFE-8386-6F881D855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5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6F4889-5064-4CCF-8000-691B8BA12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6B10-4E02-43E3-B5CA-43E3F372F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CF010D-7C0F-4CD3-B5F3-6DA3EA9959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E11A23-1138-485F-B476-B9B84662DE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F5C8C2-B871-48C6-B0AF-249D56FA7C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/>
            </a:lvl1pPr>
          </a:lstStyle>
          <a:p>
            <a:pPr>
              <a:defRPr/>
            </a:pPr>
            <a:fld id="{B7F7C597-F154-40BE-97C2-E03FB9C62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95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02-Feb-20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85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36D-A129-4C3B-9879-554C5B6177E5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8B22-8C74-48B7-B38E-CB0624660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DCDC-4565-4BDE-A236-4AD98333352D}" type="datetimeFigureOut">
              <a:rPr lang="en-US" smtClean="0"/>
              <a:pPr/>
              <a:t>02-Feb-20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1416C-5A82-4AFE-8386-6F881D855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A0EEBA9-6751-4AE2-B1D1-8BD3D61771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FB0A928-7285-4825-9C14-2FC16FBD0C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DF34-71E8-49BF-8286-C162C03FC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54299-82ED-4303-9ABB-0CCC1573A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CB5AB-5FB1-46A6-A263-B385D66E0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3FDD39A-CA8E-426A-8C9D-49B8FF321F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98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C6F425-4EFE-4321-80E3-977B16DB7904}"/>
              </a:ext>
            </a:extLst>
          </p:cNvPr>
          <p:cNvSpPr/>
          <p:nvPr/>
        </p:nvSpPr>
        <p:spPr>
          <a:xfrm>
            <a:off x="225083" y="154744"/>
            <a:ext cx="11746523" cy="659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indent="-3429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RELATIONS of the scalenus anterior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 – Anteriorly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(1 bone, 1 nerve, 2 veins and 2 arteries,)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(1) Clavicle.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(2) Phrenic nerve; lies between the muscle and its covering fascia.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(3) Subclavian and external jugular veins.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(4) Suprascapular and transverse cervical arteries.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II – Posterior relations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(1) Roots of brachial plexus.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(2) 2</a:t>
            </a:r>
            <a:r>
              <a:rPr lang="en-US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part of subclavian artery.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III – Lateral relations: 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3425" indent="-228600">
              <a:lnSpc>
                <a:spcPct val="125000"/>
              </a:lnSpc>
              <a:tabLst>
                <a:tab pos="73342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a.	Trunks of the brachial plexus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33425" indent="-228600">
              <a:lnSpc>
                <a:spcPct val="125000"/>
              </a:lnSpc>
              <a:tabLst>
                <a:tab pos="73342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b.	3</a:t>
            </a:r>
            <a:r>
              <a:rPr lang="en-US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part of subclavian artery.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IV– Medial relations</a:t>
            </a:r>
            <a:r>
              <a:rPr lang="en-US" sz="20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en-US" sz="20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part of subclavian artery and its branches (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85900" indent="-228600">
              <a:lnSpc>
                <a:spcPct val="125000"/>
              </a:lnSpc>
              <a:tabLst>
                <a:tab pos="119062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a. Vertebral artery.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0">
              <a:lnSpc>
                <a:spcPct val="125000"/>
              </a:lnSpc>
              <a:tabLst>
                <a:tab pos="119062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b. Inferior thyroid artery. </a:t>
            </a:r>
          </a:p>
          <a:p>
            <a:pPr marL="1257300">
              <a:lnSpc>
                <a:spcPct val="125000"/>
              </a:lnSpc>
              <a:tabLst>
                <a:tab pos="119062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c. Thyro-cervical trunk.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85900" indent="-228600">
              <a:lnSpc>
                <a:spcPct val="125000"/>
              </a:lnSpc>
              <a:tabLst>
                <a:tab pos="1190625" algn="l"/>
              </a:tabLs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81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275348" y="842211"/>
            <a:ext cx="9697452" cy="5173578"/>
          </a:xfrm>
          <a:prstGeom prst="star24">
            <a:avLst>
              <a:gd name="adj" fmla="val 35224"/>
            </a:avLst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Triangle</a:t>
            </a:r>
          </a:p>
        </p:txBody>
      </p:sp>
    </p:spTree>
    <p:extLst>
      <p:ext uri="{BB962C8B-B14F-4D97-AF65-F5344CB8AC3E}">
        <p14:creationId xmlns:p14="http://schemas.microsoft.com/office/powerpoint/2010/main" val="361604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 l="40398" t="16731" r="20863" b="13390"/>
          <a:stretch>
            <a:fillRect/>
          </a:stretch>
        </p:blipFill>
        <p:spPr bwMode="auto">
          <a:xfrm>
            <a:off x="2090056" y="0"/>
            <a:ext cx="676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0"/>
          <p:cNvSpPr>
            <a:spLocks/>
          </p:cNvSpPr>
          <p:nvPr/>
        </p:nvSpPr>
        <p:spPr bwMode="auto">
          <a:xfrm>
            <a:off x="7836715" y="4403583"/>
            <a:ext cx="4240696" cy="866895"/>
          </a:xfrm>
          <a:prstGeom prst="callout2">
            <a:avLst>
              <a:gd name="adj1" fmla="val 41024"/>
              <a:gd name="adj2" fmla="val 3257"/>
              <a:gd name="adj3" fmla="val 47556"/>
              <a:gd name="adj4" fmla="val -19986"/>
              <a:gd name="adj5" fmla="val -15412"/>
              <a:gd name="adj6" fmla="val -49239"/>
            </a:avLst>
          </a:prstGeom>
          <a:solidFill>
            <a:srgbClr val="FFFF00"/>
          </a:solidFill>
          <a:ln w="57150">
            <a:solidFill>
              <a:srgbClr val="00206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Sternocleidomastoid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utoShape 10"/>
          <p:cNvSpPr>
            <a:spLocks/>
          </p:cNvSpPr>
          <p:nvPr/>
        </p:nvSpPr>
        <p:spPr bwMode="auto">
          <a:xfrm>
            <a:off x="8276479" y="3360043"/>
            <a:ext cx="3058160" cy="762000"/>
          </a:xfrm>
          <a:prstGeom prst="callout2">
            <a:avLst>
              <a:gd name="adj1" fmla="val 37866"/>
              <a:gd name="adj2" fmla="val -4455"/>
              <a:gd name="adj3" fmla="val 15000"/>
              <a:gd name="adj4" fmla="val -21583"/>
              <a:gd name="adj5" fmla="val 24539"/>
              <a:gd name="adj6" fmla="val -58837"/>
            </a:avLst>
          </a:prstGeom>
          <a:noFill/>
          <a:ln w="57150">
            <a:solidFill>
              <a:srgbClr val="00206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Anterior triangle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0C7DD6-C1EC-42F1-BAFD-FFBE1687F888}"/>
              </a:ext>
            </a:extLst>
          </p:cNvPr>
          <p:cNvSpPr txBox="1"/>
          <p:nvPr/>
        </p:nvSpPr>
        <p:spPr>
          <a:xfrm rot="1521442">
            <a:off x="5658459" y="1376510"/>
            <a:ext cx="24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of mandible</a:t>
            </a:r>
          </a:p>
        </p:txBody>
      </p:sp>
      <p:sp>
        <p:nvSpPr>
          <p:cNvPr id="11" name="Callout: Line with No Border 10">
            <a:extLst>
              <a:ext uri="{FF2B5EF4-FFF2-40B4-BE49-F238E27FC236}">
                <a16:creationId xmlns:a16="http://schemas.microsoft.com/office/drawing/2014/main" id="{649A9C4E-50B0-4732-9635-F2CA3D24B9B6}"/>
              </a:ext>
            </a:extLst>
          </p:cNvPr>
          <p:cNvSpPr/>
          <p:nvPr/>
        </p:nvSpPr>
        <p:spPr>
          <a:xfrm>
            <a:off x="8640417" y="2663687"/>
            <a:ext cx="1316646" cy="550998"/>
          </a:xfrm>
          <a:prstGeom prst="callout1">
            <a:avLst>
              <a:gd name="adj1" fmla="val 62042"/>
              <a:gd name="adj2" fmla="val 18471"/>
              <a:gd name="adj3" fmla="val 71613"/>
              <a:gd name="adj4" fmla="val -121944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2F9F35-BDE9-4601-A2B3-F96EBB5F8846}"/>
              </a:ext>
            </a:extLst>
          </p:cNvPr>
          <p:cNvSpPr txBox="1"/>
          <p:nvPr/>
        </p:nvSpPr>
        <p:spPr>
          <a:xfrm>
            <a:off x="9011478" y="188640"/>
            <a:ext cx="3087757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Boundaries of ant. triangle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D1E18-3BC1-477C-AC45-D9A683C79AAF}"/>
              </a:ext>
            </a:extLst>
          </p:cNvPr>
          <p:cNvSpPr/>
          <p:nvPr/>
        </p:nvSpPr>
        <p:spPr>
          <a:xfrm>
            <a:off x="114589" y="2663687"/>
            <a:ext cx="3059135" cy="191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Roof</a:t>
            </a:r>
            <a:r>
              <a:rPr lang="en-US" sz="2800" dirty="0">
                <a:solidFill>
                  <a:srgbClr val="3B3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is formed by investing layer of the deep cervical fascia and platysma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9" grpId="0"/>
      <p:bldP spid="11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43829" t="13585" r="20668" b="6683"/>
          <a:stretch>
            <a:fillRect/>
          </a:stretch>
        </p:blipFill>
        <p:spPr bwMode="auto">
          <a:xfrm flipH="1">
            <a:off x="6555545" y="0"/>
            <a:ext cx="5357851" cy="673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13"/>
          <p:cNvSpPr>
            <a:spLocks/>
          </p:cNvSpPr>
          <p:nvPr/>
        </p:nvSpPr>
        <p:spPr bwMode="auto">
          <a:xfrm flipH="1">
            <a:off x="9514444" y="4294909"/>
            <a:ext cx="2677556" cy="1033953"/>
          </a:xfrm>
          <a:prstGeom prst="callout2">
            <a:avLst>
              <a:gd name="adj1" fmla="val 33526"/>
              <a:gd name="adj2" fmla="val 86967"/>
              <a:gd name="adj3" fmla="val 40604"/>
              <a:gd name="adj4" fmla="val 89875"/>
              <a:gd name="adj5" fmla="val 80022"/>
              <a:gd name="adj6" fmla="val 112306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Platysma muscle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818" y="180109"/>
            <a:ext cx="7332465" cy="429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Origin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; from the deep fascia covering the pectoralis major and deltoid muscles.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Insertion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into the lower border of the mandible and skin of the face.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 Nerve supply,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facial nerve.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9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Action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tenses the skin of the neck.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498600" algn="l"/>
              </a:tabLst>
              <a:defRPr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Acting from its insertion, the </a:t>
            </a:r>
            <a:r>
              <a:rPr lang="en-A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Platysma </a:t>
            </a: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helps to depress the mandible and draw the corners of the mouth inferiorly, as in a grimace </a:t>
            </a:r>
            <a:r>
              <a:rPr lang="ar-SA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(يلوي قسمات وجهه)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C7A9DA-7207-448B-81E7-35785216771F}"/>
              </a:ext>
            </a:extLst>
          </p:cNvPr>
          <p:cNvCxnSpPr>
            <a:cxnSpLocks/>
          </p:cNvCxnSpPr>
          <p:nvPr/>
        </p:nvCxnSpPr>
        <p:spPr>
          <a:xfrm flipV="1">
            <a:off x="8525022" y="3981157"/>
            <a:ext cx="989422" cy="113948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>
            <a:extLst>
              <a:ext uri="{FF2B5EF4-FFF2-40B4-BE49-F238E27FC236}">
                <a16:creationId xmlns:a16="http://schemas.microsoft.com/office/drawing/2014/main" id="{AF437135-FD08-4781-8B38-9EA803CFB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0" t="57362" r="22490" b="20753"/>
          <a:stretch/>
        </p:blipFill>
        <p:spPr bwMode="auto">
          <a:xfrm>
            <a:off x="2897945" y="4294908"/>
            <a:ext cx="1723243" cy="251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70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102" t="7592" r="20697" b="55573"/>
          <a:stretch/>
        </p:blipFill>
        <p:spPr>
          <a:xfrm>
            <a:off x="1751213" y="0"/>
            <a:ext cx="8511312" cy="6719455"/>
          </a:xfrm>
          <a:prstGeom prst="rect">
            <a:avLst/>
          </a:prstGeom>
        </p:spPr>
      </p:pic>
      <p:sp>
        <p:nvSpPr>
          <p:cNvPr id="4" name="AutoShape 13"/>
          <p:cNvSpPr>
            <a:spLocks/>
          </p:cNvSpPr>
          <p:nvPr/>
        </p:nvSpPr>
        <p:spPr bwMode="auto">
          <a:xfrm flipH="1">
            <a:off x="4128655" y="157597"/>
            <a:ext cx="2715490" cy="1019175"/>
          </a:xfrm>
          <a:prstGeom prst="callout2">
            <a:avLst>
              <a:gd name="adj1" fmla="val 90874"/>
              <a:gd name="adj2" fmla="val 63523"/>
              <a:gd name="adj3" fmla="val 120816"/>
              <a:gd name="adj4" fmla="val 64804"/>
              <a:gd name="adj5" fmla="val 179707"/>
              <a:gd name="adj6" fmla="val 45808"/>
            </a:avLst>
          </a:prstGeom>
          <a:noFill/>
          <a:ln w="5715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border of mandible </a:t>
            </a: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8687725" y="1610159"/>
            <a:ext cx="3149600" cy="708025"/>
          </a:xfrm>
          <a:prstGeom prst="callout2">
            <a:avLst>
              <a:gd name="adj1" fmla="val 41522"/>
              <a:gd name="adj2" fmla="val 1064"/>
              <a:gd name="adj3" fmla="val 129306"/>
              <a:gd name="adj4" fmla="val -23122"/>
              <a:gd name="adj5" fmla="val 122586"/>
              <a:gd name="adj6" fmla="val -52993"/>
            </a:avLst>
          </a:prstGeom>
          <a:noFill/>
          <a:ln w="38100">
            <a:solidFill>
              <a:srgbClr val="C0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Anterior belly of digastric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14"/>
          <p:cNvSpPr>
            <a:spLocks/>
          </p:cNvSpPr>
          <p:nvPr/>
        </p:nvSpPr>
        <p:spPr bwMode="auto">
          <a:xfrm>
            <a:off x="979055" y="1964171"/>
            <a:ext cx="3149600" cy="708025"/>
          </a:xfrm>
          <a:prstGeom prst="callout2">
            <a:avLst>
              <a:gd name="adj1" fmla="val 29781"/>
              <a:gd name="adj2" fmla="val 87281"/>
              <a:gd name="adj3" fmla="val 31889"/>
              <a:gd name="adj4" fmla="val 101473"/>
              <a:gd name="adj5" fmla="val 44314"/>
              <a:gd name="adj6" fmla="val 133078"/>
            </a:avLst>
          </a:prstGeom>
          <a:noFill/>
          <a:ln w="38100">
            <a:solidFill>
              <a:srgbClr val="C0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Posterior belly of digastric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12"/>
          <p:cNvSpPr>
            <a:spLocks/>
          </p:cNvSpPr>
          <p:nvPr/>
        </p:nvSpPr>
        <p:spPr bwMode="auto">
          <a:xfrm flipH="1">
            <a:off x="9143999" y="3220318"/>
            <a:ext cx="2693324" cy="708025"/>
          </a:xfrm>
          <a:prstGeom prst="callout2">
            <a:avLst>
              <a:gd name="adj1" fmla="val 24329"/>
              <a:gd name="adj2" fmla="val 93580"/>
              <a:gd name="adj3" fmla="val 46567"/>
              <a:gd name="adj4" fmla="val 118662"/>
              <a:gd name="adj5" fmla="val 5720"/>
              <a:gd name="adj6" fmla="val 215459"/>
            </a:avLst>
          </a:prstGeom>
          <a:noFill/>
          <a:ln w="38100">
            <a:solidFill>
              <a:srgbClr val="C0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Superior belly of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omohyoid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7685881" y="5086494"/>
            <a:ext cx="1990725" cy="1019175"/>
          </a:xfrm>
          <a:prstGeom prst="callout2">
            <a:avLst>
              <a:gd name="adj1" fmla="val 25624"/>
              <a:gd name="adj2" fmla="val 15949"/>
              <a:gd name="adj3" fmla="val 28378"/>
              <a:gd name="adj4" fmla="val 4055"/>
              <a:gd name="adj5" fmla="val 656"/>
              <a:gd name="adj6" fmla="val -30737"/>
            </a:avLst>
          </a:prstGeom>
          <a:noFill/>
          <a:ln w="57150">
            <a:solidFill>
              <a:srgbClr val="C00000"/>
            </a:solidFill>
            <a:miter lim="800000"/>
            <a:headEnd/>
            <a:tailEnd type="triangl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Midline </a:t>
            </a: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>
            <a:off x="1162772" y="3724275"/>
            <a:ext cx="3348037" cy="647700"/>
          </a:xfrm>
          <a:prstGeom prst="callout2">
            <a:avLst>
              <a:gd name="adj1" fmla="val 139208"/>
              <a:gd name="adj2" fmla="val 91393"/>
              <a:gd name="adj3" fmla="val 118799"/>
              <a:gd name="adj4" fmla="val 119022"/>
              <a:gd name="adj5" fmla="val 133152"/>
              <a:gd name="adj6" fmla="val 146567"/>
            </a:avLst>
          </a:prstGeom>
          <a:noFill/>
          <a:ln w="57150" cap="sq">
            <a:solidFill>
              <a:srgbClr val="C00000"/>
            </a:solidFill>
            <a:miter lim="800000"/>
            <a:headEnd type="none" w="med" len="med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t>Anterior border of Sternomastoid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5243" y="6033768"/>
            <a:ext cx="9242474" cy="661720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Subdivision &amp; boundaries of anterior Triangle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6448B-CADD-49AC-9DA2-47664E86E367}"/>
              </a:ext>
            </a:extLst>
          </p:cNvPr>
          <p:cNvSpPr txBox="1"/>
          <p:nvPr/>
        </p:nvSpPr>
        <p:spPr>
          <a:xfrm>
            <a:off x="7975957" y="1371396"/>
            <a:ext cx="27154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Submandibular triangle</a:t>
            </a:r>
          </a:p>
        </p:txBody>
      </p:sp>
    </p:spTree>
    <p:extLst>
      <p:ext uri="{BB962C8B-B14F-4D97-AF65-F5344CB8AC3E}">
        <p14:creationId xmlns:p14="http://schemas.microsoft.com/office/powerpoint/2010/main" val="2332886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93" t="59231" r="11876" b="6401"/>
          <a:stretch/>
        </p:blipFill>
        <p:spPr>
          <a:xfrm>
            <a:off x="757927" y="124691"/>
            <a:ext cx="11035957" cy="6608618"/>
          </a:xfrm>
          <a:prstGeom prst="rect">
            <a:avLst/>
          </a:prstGeom>
        </p:spPr>
      </p:pic>
      <p:sp>
        <p:nvSpPr>
          <p:cNvPr id="4" name="Line Callout 2 (No Border) 3"/>
          <p:cNvSpPr/>
          <p:nvPr/>
        </p:nvSpPr>
        <p:spPr>
          <a:xfrm>
            <a:off x="10210800" y="3186545"/>
            <a:ext cx="1583084" cy="612648"/>
          </a:xfrm>
          <a:prstGeom prst="callout2">
            <a:avLst>
              <a:gd name="adj1" fmla="val -63148"/>
              <a:gd name="adj2" fmla="val -112733"/>
              <a:gd name="adj3" fmla="val 43625"/>
              <a:gd name="adj4" fmla="val 2586"/>
              <a:gd name="adj5" fmla="val -63891"/>
              <a:gd name="adj6" fmla="val -114054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Mylohyoid muscle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837" y="124691"/>
            <a:ext cx="5445902" cy="523220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Floor of the anterior triangles</a:t>
            </a:r>
          </a:p>
        </p:txBody>
      </p:sp>
    </p:spTree>
    <p:extLst>
      <p:ext uri="{BB962C8B-B14F-4D97-AF65-F5344CB8AC3E}">
        <p14:creationId xmlns:p14="http://schemas.microsoft.com/office/powerpoint/2010/main" val="2278733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09" y="138545"/>
            <a:ext cx="11859491" cy="6425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*"/>
              <a:tabLst>
                <a:tab pos="2286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Contents of submandibular (digastric) triangle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>
                <a:tab pos="457200" algn="l"/>
                <a:tab pos="50482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Submandibular gland.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>
                <a:tab pos="457200" algn="l"/>
                <a:tab pos="50482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Submandibular ganglion.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>
                <a:tab pos="457200" algn="l"/>
                <a:tab pos="50482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Submandibular lymph nodes.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>
                <a:tab pos="457200" algn="l"/>
                <a:tab pos="50482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Facial artery.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>
                <a:tab pos="457200" algn="l"/>
                <a:tab pos="50482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Common facial vein.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>
                <a:tab pos="457200" algn="l"/>
                <a:tab pos="50482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Hypoglossal nerve.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>
                <a:tab pos="457200" algn="l"/>
                <a:tab pos="50482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Lingual nerve.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836" y="138545"/>
            <a:ext cx="12081164" cy="6434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*"/>
              <a:tabLst>
                <a:tab pos="228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Contents of the carotid artery 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Both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carotid arteries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Common, Internal 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External carotid artery (its branches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ASLFO-P- Dinar)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1) Ascend­ing pharyngeal artery.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2) Superior thyroid artery.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3) Lingual artery.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4) Facial artery.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9144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5) Occipital artery (below posterior belly of digastric) . </a:t>
            </a:r>
          </a:p>
          <a:p>
            <a:pPr marL="91440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6) Posterior auricular (above the posterior belly of digastric)</a:t>
            </a:r>
            <a:endParaRPr kumimoji="0" lang="en-US" sz="2000" b="0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762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(2) Internal jugular vein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of its tributaries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(SLF):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762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	1) Superior thyroid vein.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762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	2) Lingual vein.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7625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        	3) Common facial vein.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7625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Last 3 cranial nerves,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, 11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(Spinal root of accessory nerve) and  12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Hpoglossal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nerve).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50482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Ansa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cervicalis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infront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carotid sheath.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50482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 Cervical sympathetic chain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behind the carotid sheath.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C05047-029C-40FD-AF0F-E289CED1F579}"/>
              </a:ext>
            </a:extLst>
          </p:cNvPr>
          <p:cNvSpPr txBox="1"/>
          <p:nvPr/>
        </p:nvSpPr>
        <p:spPr>
          <a:xfrm>
            <a:off x="8665698" y="1463040"/>
            <a:ext cx="28979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Carotid sheath VAN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IJV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CCA &amp; 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Vagus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6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331A3E9C-883D-4884-A77E-D78B0E5C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 l="34859" t="13757" r="21974" b="42128"/>
          <a:stretch>
            <a:fillRect/>
          </a:stretch>
        </p:blipFill>
        <p:spPr bwMode="auto">
          <a:xfrm>
            <a:off x="1992314" y="549276"/>
            <a:ext cx="7488237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AutoShape 13">
            <a:extLst>
              <a:ext uri="{FF2B5EF4-FFF2-40B4-BE49-F238E27FC236}">
                <a16:creationId xmlns:a16="http://schemas.microsoft.com/office/drawing/2014/main" id="{168F6814-8336-449B-8437-41FF99111DC2}"/>
              </a:ext>
            </a:extLst>
          </p:cNvPr>
          <p:cNvSpPr>
            <a:spLocks/>
          </p:cNvSpPr>
          <p:nvPr/>
        </p:nvSpPr>
        <p:spPr bwMode="auto">
          <a:xfrm>
            <a:off x="1524001" y="2924175"/>
            <a:ext cx="2981325" cy="1092200"/>
          </a:xfrm>
          <a:prstGeom prst="callout2">
            <a:avLst>
              <a:gd name="adj1" fmla="val 48481"/>
              <a:gd name="adj2" fmla="val 89076"/>
              <a:gd name="adj3" fmla="val 20506"/>
              <a:gd name="adj4" fmla="val 108894"/>
              <a:gd name="adj5" fmla="val -75545"/>
              <a:gd name="adj6" fmla="val 132560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Anterior belly of digastric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390F57AD-94E2-47A3-B72B-B1CCC9E1DDA2}"/>
              </a:ext>
            </a:extLst>
          </p:cNvPr>
          <p:cNvSpPr>
            <a:spLocks/>
          </p:cNvSpPr>
          <p:nvPr/>
        </p:nvSpPr>
        <p:spPr bwMode="auto">
          <a:xfrm>
            <a:off x="1343026" y="4724401"/>
            <a:ext cx="2714625" cy="1019175"/>
          </a:xfrm>
          <a:prstGeom prst="callout2">
            <a:avLst>
              <a:gd name="adj1" fmla="val 37157"/>
              <a:gd name="adj2" fmla="val 84931"/>
              <a:gd name="adj3" fmla="val 50130"/>
              <a:gd name="adj4" fmla="val 109838"/>
              <a:gd name="adj5" fmla="val -149046"/>
              <a:gd name="adj6" fmla="val 16672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body of the hyoid bone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4567C011-B7D4-413B-B417-E1BE469444C4}"/>
              </a:ext>
            </a:extLst>
          </p:cNvPr>
          <p:cNvSpPr>
            <a:spLocks/>
          </p:cNvSpPr>
          <p:nvPr/>
        </p:nvSpPr>
        <p:spPr bwMode="auto">
          <a:xfrm flipH="1">
            <a:off x="8148639" y="4365626"/>
            <a:ext cx="2268537" cy="987425"/>
          </a:xfrm>
          <a:prstGeom prst="callout2">
            <a:avLst>
              <a:gd name="adj1" fmla="val -212285"/>
              <a:gd name="adj2" fmla="val 160832"/>
              <a:gd name="adj3" fmla="val 43007"/>
              <a:gd name="adj4" fmla="val 96815"/>
              <a:gd name="adj5" fmla="val -184776"/>
              <a:gd name="adj6" fmla="val 191617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Mylohyoid muscle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E45CBCE-DA7B-4B63-BE22-3EEB2A509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6021388"/>
            <a:ext cx="928991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Boundaries &amp; floor of Submental Triangle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523F3AFC-696D-4FAD-9564-F2A66CF64D8A}"/>
              </a:ext>
            </a:extLst>
          </p:cNvPr>
          <p:cNvSpPr>
            <a:spLocks/>
          </p:cNvSpPr>
          <p:nvPr/>
        </p:nvSpPr>
        <p:spPr bwMode="auto">
          <a:xfrm>
            <a:off x="8112125" y="1773239"/>
            <a:ext cx="3149600" cy="708025"/>
          </a:xfrm>
          <a:prstGeom prst="callout2">
            <a:avLst>
              <a:gd name="adj1" fmla="val 34541"/>
              <a:gd name="adj2" fmla="val -3644"/>
              <a:gd name="adj3" fmla="val 27975"/>
              <a:gd name="adj4" fmla="val -15976"/>
              <a:gd name="adj5" fmla="val 29693"/>
              <a:gd name="adj6" fmla="val -57602"/>
            </a:avLst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anterior belly of digastric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3D240EAC-EC97-4C53-B45F-0F4BBE0B3D00}"/>
              </a:ext>
            </a:extLst>
          </p:cNvPr>
          <p:cNvSpPr>
            <a:spLocks/>
          </p:cNvSpPr>
          <p:nvPr/>
        </p:nvSpPr>
        <p:spPr bwMode="auto">
          <a:xfrm flipH="1">
            <a:off x="1271588" y="1"/>
            <a:ext cx="3467101" cy="708025"/>
          </a:xfrm>
          <a:prstGeom prst="callout2">
            <a:avLst>
              <a:gd name="adj1" fmla="val 56292"/>
              <a:gd name="adj2" fmla="val 19071"/>
              <a:gd name="adj3" fmla="val 47873"/>
              <a:gd name="adj4" fmla="val -30355"/>
              <a:gd name="adj5" fmla="val 127586"/>
              <a:gd name="adj6" fmla="val -32005"/>
            </a:avLst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end of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Symphysis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DA508B06-7ABF-4501-B91F-37F4FD5A0879}"/>
              </a:ext>
            </a:extLst>
          </p:cNvPr>
          <p:cNvSpPr>
            <a:spLocks/>
          </p:cNvSpPr>
          <p:nvPr/>
        </p:nvSpPr>
        <p:spPr bwMode="auto">
          <a:xfrm>
            <a:off x="6875464" y="476251"/>
            <a:ext cx="3252787" cy="708025"/>
          </a:xfrm>
          <a:prstGeom prst="callout2">
            <a:avLst>
              <a:gd name="adj1" fmla="val 49924"/>
              <a:gd name="adj2" fmla="val 6692"/>
              <a:gd name="adj3" fmla="val 72191"/>
              <a:gd name="adj4" fmla="val -16182"/>
              <a:gd name="adj5" fmla="val 256811"/>
              <a:gd name="adj6" fmla="val -30442"/>
            </a:avLst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Mylohyoid raphe</a:t>
            </a:r>
          </a:p>
        </p:txBody>
      </p:sp>
    </p:spTree>
    <p:extLst>
      <p:ext uri="{BB962C8B-B14F-4D97-AF65-F5344CB8AC3E}">
        <p14:creationId xmlns:p14="http://schemas.microsoft.com/office/powerpoint/2010/main" val="41337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4" y="124692"/>
            <a:ext cx="11901054" cy="596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0" indent="-2286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479488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Submental triangle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*"/>
              <a:tabLst>
                <a:tab pos="33782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Boundaries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9502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899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Anterior belly of digastric (on both sides)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9502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899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Hyoid bone (posteriorly).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*"/>
              <a:tabLst>
                <a:tab pos="34861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Floor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2 mylohyoid mu­scles and mylohyoid raphe.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*"/>
              <a:tabLst>
                <a:tab pos="129540" algn="l"/>
                <a:tab pos="147193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Contents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9502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899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1- Submental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artery.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9502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4899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2- Submental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vein.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9502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3515" algn="l"/>
                <a:tab pos="431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3- Submental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lymph nodes.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9502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3515" algn="l"/>
                <a:tab pos="431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4- Nerve to mylohyoid muscle.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79502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3515" algn="l"/>
                <a:tab pos="4318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5- Beginning of anterior jugular veins.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25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275348" y="842211"/>
            <a:ext cx="9697452" cy="5173578"/>
          </a:xfrm>
          <a:prstGeom prst="star24">
            <a:avLst>
              <a:gd name="adj" fmla="val 35224"/>
            </a:avLst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Posterior Triangle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CCC9EDDC-0754-4EA3-9140-7BF8976D0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7292" r="43750" b="39583"/>
          <a:stretch>
            <a:fillRect/>
          </a:stretch>
        </p:blipFill>
        <p:spPr bwMode="auto">
          <a:xfrm>
            <a:off x="2971801" y="533400"/>
            <a:ext cx="61769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0">
            <a:extLst>
              <a:ext uri="{FF2B5EF4-FFF2-40B4-BE49-F238E27FC236}">
                <a16:creationId xmlns:a16="http://schemas.microsoft.com/office/drawing/2014/main" id="{55D1B962-6D38-49DD-8942-49B2219ED3FD}"/>
              </a:ext>
            </a:extLst>
          </p:cNvPr>
          <p:cNvSpPr>
            <a:spLocks/>
          </p:cNvSpPr>
          <p:nvPr/>
        </p:nvSpPr>
        <p:spPr bwMode="auto">
          <a:xfrm>
            <a:off x="281354" y="5013326"/>
            <a:ext cx="4196984" cy="701675"/>
          </a:xfrm>
          <a:prstGeom prst="callout2">
            <a:avLst>
              <a:gd name="adj1" fmla="val 75852"/>
              <a:gd name="adj2" fmla="val 79108"/>
              <a:gd name="adj3" fmla="val 59003"/>
              <a:gd name="adj4" fmla="val 95223"/>
              <a:gd name="adj5" fmla="val -142124"/>
              <a:gd name="adj6" fmla="val 12140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Mylohyoid  muscle</a:t>
            </a:r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id="{5564C3B6-89EA-4E63-95B1-750878137A45}"/>
              </a:ext>
            </a:extLst>
          </p:cNvPr>
          <p:cNvSpPr>
            <a:spLocks/>
          </p:cNvSpPr>
          <p:nvPr/>
        </p:nvSpPr>
        <p:spPr bwMode="auto">
          <a:xfrm flipH="1">
            <a:off x="5310188" y="228601"/>
            <a:ext cx="3429000" cy="701675"/>
          </a:xfrm>
          <a:prstGeom prst="callout2">
            <a:avLst>
              <a:gd name="adj1" fmla="val 64556"/>
              <a:gd name="adj2" fmla="val 74335"/>
              <a:gd name="adj3" fmla="val 63866"/>
              <a:gd name="adj4" fmla="val 86139"/>
              <a:gd name="adj5" fmla="val 535745"/>
              <a:gd name="adj6" fmla="val 7858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Hyoglossus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muscle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CF04748E-1A9B-4C57-9569-27424F97CA37}"/>
              </a:ext>
            </a:extLst>
          </p:cNvPr>
          <p:cNvSpPr>
            <a:spLocks/>
          </p:cNvSpPr>
          <p:nvPr/>
        </p:nvSpPr>
        <p:spPr bwMode="auto">
          <a:xfrm>
            <a:off x="7992550" y="3906044"/>
            <a:ext cx="3316288" cy="555625"/>
          </a:xfrm>
          <a:prstGeom prst="callout2">
            <a:avLst>
              <a:gd name="adj1" fmla="val 79723"/>
              <a:gd name="adj2" fmla="val 7946"/>
              <a:gd name="adj3" fmla="val 24418"/>
              <a:gd name="adj4" fmla="val -2687"/>
              <a:gd name="adj5" fmla="val -166399"/>
              <a:gd name="adj6" fmla="val -11421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belly of Digastric muscle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76D64A18-6E3E-47E4-BA7F-B889360A4928}"/>
              </a:ext>
            </a:extLst>
          </p:cNvPr>
          <p:cNvSpPr>
            <a:spLocks/>
          </p:cNvSpPr>
          <p:nvPr/>
        </p:nvSpPr>
        <p:spPr bwMode="auto">
          <a:xfrm>
            <a:off x="9280062" y="579438"/>
            <a:ext cx="2403475" cy="609600"/>
          </a:xfrm>
          <a:prstGeom prst="callout2">
            <a:avLst>
              <a:gd name="adj1" fmla="val 72107"/>
              <a:gd name="adj2" fmla="val 11076"/>
              <a:gd name="adj3" fmla="val 79627"/>
              <a:gd name="adj4" fmla="val -2004"/>
              <a:gd name="adj5" fmla="val 358570"/>
              <a:gd name="adj6" fmla="val -82691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Stylohyoid muscle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A72D6BF2-1CBB-4F28-8EB0-4AF5A439621A}"/>
              </a:ext>
            </a:extLst>
          </p:cNvPr>
          <p:cNvSpPr>
            <a:spLocks/>
          </p:cNvSpPr>
          <p:nvPr/>
        </p:nvSpPr>
        <p:spPr bwMode="auto">
          <a:xfrm>
            <a:off x="1524000" y="2924175"/>
            <a:ext cx="2286000" cy="609600"/>
          </a:xfrm>
          <a:prstGeom prst="callout2">
            <a:avLst>
              <a:gd name="adj1" fmla="val 80640"/>
              <a:gd name="adj2" fmla="val 79168"/>
              <a:gd name="adj3" fmla="val 134903"/>
              <a:gd name="adj4" fmla="val 102767"/>
              <a:gd name="adj5" fmla="val 220739"/>
              <a:gd name="adj6" fmla="val 146613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Anterior belly of Digastric muscle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25041920-C509-4716-97BC-5FECF4E6ECF3}"/>
              </a:ext>
            </a:extLst>
          </p:cNvPr>
          <p:cNvSpPr>
            <a:spLocks/>
          </p:cNvSpPr>
          <p:nvPr/>
        </p:nvSpPr>
        <p:spPr bwMode="auto">
          <a:xfrm>
            <a:off x="104861" y="5805487"/>
            <a:ext cx="4196984" cy="701675"/>
          </a:xfrm>
          <a:prstGeom prst="callout2">
            <a:avLst>
              <a:gd name="adj1" fmla="val 51794"/>
              <a:gd name="adj2" fmla="val 79443"/>
              <a:gd name="adj3" fmla="val 42964"/>
              <a:gd name="adj4" fmla="val 96229"/>
              <a:gd name="adj5" fmla="val -166182"/>
              <a:gd name="adj6" fmla="val 13246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Fibrous loop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2D08F4-09D9-4AE5-AF8C-CA38A55350E1}"/>
              </a:ext>
            </a:extLst>
          </p:cNvPr>
          <p:cNvSpPr txBox="1"/>
          <p:nvPr/>
        </p:nvSpPr>
        <p:spPr>
          <a:xfrm>
            <a:off x="1260675" y="315626"/>
            <a:ext cx="4196984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intermediate tendon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ACE3C6E5-5E34-42B7-9DE3-05867A67350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8338" y="900402"/>
            <a:ext cx="1257300" cy="3608100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CA413FBB-9707-4A93-A292-93DAAFAC4FB5}"/>
              </a:ext>
            </a:extLst>
          </p:cNvPr>
          <p:cNvSpPr>
            <a:spLocks/>
          </p:cNvSpPr>
          <p:nvPr/>
        </p:nvSpPr>
        <p:spPr bwMode="auto">
          <a:xfrm>
            <a:off x="9453563" y="1786732"/>
            <a:ext cx="2403475" cy="609600"/>
          </a:xfrm>
          <a:prstGeom prst="callout2">
            <a:avLst>
              <a:gd name="adj1" fmla="val 74415"/>
              <a:gd name="adj2" fmla="val 18685"/>
              <a:gd name="adj3" fmla="val 79627"/>
              <a:gd name="adj4" fmla="val -2004"/>
              <a:gd name="adj5" fmla="val 42416"/>
              <a:gd name="adj6" fmla="val -41134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Mastoid process</a:t>
            </a: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5A202B50-4918-4FA7-81E7-54F83196E5D5}"/>
              </a:ext>
            </a:extLst>
          </p:cNvPr>
          <p:cNvSpPr>
            <a:spLocks/>
          </p:cNvSpPr>
          <p:nvPr/>
        </p:nvSpPr>
        <p:spPr bwMode="auto">
          <a:xfrm>
            <a:off x="7992550" y="5422596"/>
            <a:ext cx="3316288" cy="555625"/>
          </a:xfrm>
          <a:prstGeom prst="callout2">
            <a:avLst>
              <a:gd name="adj1" fmla="val 56936"/>
              <a:gd name="adj2" fmla="val 19399"/>
              <a:gd name="adj3" fmla="val 24418"/>
              <a:gd name="adj4" fmla="val -2687"/>
              <a:gd name="adj5" fmla="val -100570"/>
              <a:gd name="adj6" fmla="val -69536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Hyoid bone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7311F0-8AFD-483D-AF82-D9AAB1BAFD89}"/>
              </a:ext>
            </a:extLst>
          </p:cNvPr>
          <p:cNvSpPr txBox="1"/>
          <p:nvPr/>
        </p:nvSpPr>
        <p:spPr>
          <a:xfrm>
            <a:off x="4614203" y="6287618"/>
            <a:ext cx="3826413" cy="584775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Digastric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4C06BA-FD39-40B2-9547-890B92100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2" y="0"/>
            <a:ext cx="1096227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5B33CF-386B-4F7B-9C12-552BD137A2B3}"/>
              </a:ext>
            </a:extLst>
          </p:cNvPr>
          <p:cNvSpPr txBox="1"/>
          <p:nvPr/>
        </p:nvSpPr>
        <p:spPr>
          <a:xfrm>
            <a:off x="168812" y="3995225"/>
            <a:ext cx="33621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Medial side of mastoid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C5852-3507-4D92-A6E8-0588E2175666}"/>
              </a:ext>
            </a:extLst>
          </p:cNvPr>
          <p:cNvSpPr txBox="1"/>
          <p:nvPr/>
        </p:nvSpPr>
        <p:spPr>
          <a:xfrm>
            <a:off x="5800579" y="5430130"/>
            <a:ext cx="1472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Insertion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820E3-A37D-4381-8C91-9FD912D6397C}"/>
              </a:ext>
            </a:extLst>
          </p:cNvPr>
          <p:cNvSpPr txBox="1"/>
          <p:nvPr/>
        </p:nvSpPr>
        <p:spPr>
          <a:xfrm>
            <a:off x="3066757" y="30550"/>
            <a:ext cx="3826413" cy="584775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Digastric muscle</a:t>
            </a:r>
          </a:p>
        </p:txBody>
      </p:sp>
    </p:spTree>
    <p:extLst>
      <p:ext uri="{BB962C8B-B14F-4D97-AF65-F5344CB8AC3E}">
        <p14:creationId xmlns:p14="http://schemas.microsoft.com/office/powerpoint/2010/main" val="2538512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88431C-CE4B-4A0B-84CE-3C9BEF921489}"/>
              </a:ext>
            </a:extLst>
          </p:cNvPr>
          <p:cNvSpPr/>
          <p:nvPr/>
        </p:nvSpPr>
        <p:spPr>
          <a:xfrm>
            <a:off x="168813" y="182880"/>
            <a:ext cx="11704320" cy="6050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Digastric muscle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tabLst>
                <a:tab pos="22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Origin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it has 2 bellies: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Anterior Belly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from the digastric fossa on the lower border of mandible close to symphysis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menti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Low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Posterior belly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from digastric notch on medial surface of the mastoid process.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tabLst>
                <a:tab pos="2286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Insertion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into intermediate tendon which is connected to the hyoid bone by a fibrous loop.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</a:pP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Nerve supply: </a:t>
            </a:r>
            <a:endParaRPr lang="en-US" sz="2400" dirty="0">
              <a:solidFill>
                <a:srgbClr val="CC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(1) Anterior Belly: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by nerve to mylohyoid (from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1st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pharyngeal arch).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625"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(2) Posterior belly: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by facial nerve (from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2nd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pharyngeal arch).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tabLst>
                <a:tab pos="2286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 Action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Depresses the mandible (opening the mouth).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Elevates the hyoid bone during swallowing.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25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EFD9B1-C396-4827-A390-3AC5863F0C25}"/>
              </a:ext>
            </a:extLst>
          </p:cNvPr>
          <p:cNvSpPr/>
          <p:nvPr/>
        </p:nvSpPr>
        <p:spPr>
          <a:xfrm>
            <a:off x="506437" y="337625"/>
            <a:ext cx="10747717" cy="4958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lnSpc>
                <a:spcPct val="125000"/>
              </a:lnSpc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Stylohyoid muscle: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25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Origin: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from the styloid process.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25000"/>
              </a:lnSpc>
            </a:pP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Insertion: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Its tendon split around the intermediate tendon of digastric muscle to end in the body of the hyoid bone.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25000"/>
              </a:lnSpc>
            </a:pPr>
            <a:r>
              <a:rPr lang="en-US" sz="32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Nerve supply: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from the facial nerve (2</a:t>
            </a:r>
            <a:r>
              <a:rPr lang="en-US" sz="32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nd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 pharyngeal arch).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25000"/>
              </a:lnSpc>
            </a:pP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Action: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elevate the hyoid bone.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96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2">
            <a:extLst>
              <a:ext uri="{FF2B5EF4-FFF2-40B4-BE49-F238E27FC236}">
                <a16:creationId xmlns:a16="http://schemas.microsoft.com/office/drawing/2014/main" id="{8E6F285B-D641-4458-969A-D943765C9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 l="34859" t="13757" r="21974" b="10439"/>
          <a:stretch>
            <a:fillRect/>
          </a:stretch>
        </p:blipFill>
        <p:spPr bwMode="auto">
          <a:xfrm>
            <a:off x="2881314" y="33338"/>
            <a:ext cx="6911975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AutoShape 13">
            <a:extLst>
              <a:ext uri="{FF2B5EF4-FFF2-40B4-BE49-F238E27FC236}">
                <a16:creationId xmlns:a16="http://schemas.microsoft.com/office/drawing/2014/main" id="{6B4289A5-D41A-4466-9201-9FB11ECDA37D}"/>
              </a:ext>
            </a:extLst>
          </p:cNvPr>
          <p:cNvSpPr>
            <a:spLocks/>
          </p:cNvSpPr>
          <p:nvPr/>
        </p:nvSpPr>
        <p:spPr bwMode="auto">
          <a:xfrm>
            <a:off x="1524000" y="1785939"/>
            <a:ext cx="2700338" cy="1019175"/>
          </a:xfrm>
          <a:prstGeom prst="callout2">
            <a:avLst>
              <a:gd name="adj1" fmla="val 39519"/>
              <a:gd name="adj2" fmla="val 95125"/>
              <a:gd name="adj3" fmla="val 50130"/>
              <a:gd name="adj4" fmla="val 109838"/>
              <a:gd name="adj5" fmla="val 138652"/>
              <a:gd name="adj6" fmla="val 154280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belly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9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omohyoid</a:t>
            </a:r>
            <a:endParaRPr lang="en-US" sz="29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82720097-6269-4051-8B00-F96E05FEFC40}"/>
              </a:ext>
            </a:extLst>
          </p:cNvPr>
          <p:cNvSpPr>
            <a:spLocks/>
          </p:cNvSpPr>
          <p:nvPr/>
        </p:nvSpPr>
        <p:spPr bwMode="auto">
          <a:xfrm flipH="1">
            <a:off x="8147050" y="3338513"/>
            <a:ext cx="2628900" cy="666750"/>
          </a:xfrm>
          <a:prstGeom prst="callout2">
            <a:avLst>
              <a:gd name="adj1" fmla="val 39519"/>
              <a:gd name="adj2" fmla="val 95125"/>
              <a:gd name="adj3" fmla="val 50130"/>
              <a:gd name="adj4" fmla="val 109838"/>
              <a:gd name="adj5" fmla="val 129155"/>
              <a:gd name="adj6" fmla="val 137726"/>
            </a:avLst>
          </a:prstGeom>
          <a:noFill/>
          <a:ln w="57150">
            <a:solidFill>
              <a:srgbClr val="66FF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dirty="0" err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Sternothyroid</a:t>
            </a:r>
            <a:endParaRPr lang="en-US" sz="29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7DD6077D-E21B-4A12-AAFF-47CF4E0AE9DE}"/>
              </a:ext>
            </a:extLst>
          </p:cNvPr>
          <p:cNvSpPr>
            <a:spLocks/>
          </p:cNvSpPr>
          <p:nvPr/>
        </p:nvSpPr>
        <p:spPr bwMode="auto">
          <a:xfrm>
            <a:off x="1666876" y="3500439"/>
            <a:ext cx="2341563" cy="1019175"/>
          </a:xfrm>
          <a:prstGeom prst="callout2">
            <a:avLst>
              <a:gd name="adj1" fmla="val 39519"/>
              <a:gd name="adj2" fmla="val 95125"/>
              <a:gd name="adj3" fmla="val 50130"/>
              <a:gd name="adj4" fmla="val 109838"/>
              <a:gd name="adj5" fmla="val 87812"/>
              <a:gd name="adj6" fmla="val 181675"/>
            </a:avLst>
          </a:prstGeom>
          <a:noFill/>
          <a:ln w="57150">
            <a:solidFill>
              <a:srgbClr val="66FF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Sternohyoid</a:t>
            </a:r>
            <a:endParaRPr lang="en-US" sz="2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84AF978D-DCCA-4AE7-A2A4-B44897058BE0}"/>
              </a:ext>
            </a:extLst>
          </p:cNvPr>
          <p:cNvSpPr>
            <a:spLocks/>
          </p:cNvSpPr>
          <p:nvPr/>
        </p:nvSpPr>
        <p:spPr bwMode="auto">
          <a:xfrm flipH="1">
            <a:off x="9372871" y="816743"/>
            <a:ext cx="2214562" cy="666751"/>
          </a:xfrm>
          <a:prstGeom prst="callout2">
            <a:avLst>
              <a:gd name="adj1" fmla="val 50068"/>
              <a:gd name="adj2" fmla="val 96396"/>
              <a:gd name="adj3" fmla="val 50130"/>
              <a:gd name="adj4" fmla="val 109838"/>
              <a:gd name="adj5" fmla="val 177179"/>
              <a:gd name="adj6" fmla="val 229983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Hyoid bone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70B27-3E08-4DA6-96EC-FAA33D1667B7}"/>
              </a:ext>
            </a:extLst>
          </p:cNvPr>
          <p:cNvSpPr/>
          <p:nvPr/>
        </p:nvSpPr>
        <p:spPr>
          <a:xfrm>
            <a:off x="140676" y="5899920"/>
            <a:ext cx="12051323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66FF3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Contents of </a:t>
            </a:r>
            <a:r>
              <a:rPr lang="en-US" sz="4400" b="1" dirty="0">
                <a:solidFill>
                  <a:srgbClr val="0000FF"/>
                </a:solidFill>
                <a:latin typeface="Calibri"/>
              </a:rPr>
              <a:t>Muscular triangle (infrahyoid muscles)</a:t>
            </a:r>
            <a:endParaRPr lang="en-US" sz="440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9130F-5F90-41E3-AC8B-1D77BB228324}"/>
              </a:ext>
            </a:extLst>
          </p:cNvPr>
          <p:cNvSpPr txBox="1"/>
          <p:nvPr/>
        </p:nvSpPr>
        <p:spPr>
          <a:xfrm>
            <a:off x="182935" y="4352427"/>
            <a:ext cx="2627784" cy="120032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Superficial layer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0AAFC-84D8-435E-AAD6-A5CF5E0411FA}"/>
              </a:ext>
            </a:extLst>
          </p:cNvPr>
          <p:cNvSpPr txBox="1"/>
          <p:nvPr/>
        </p:nvSpPr>
        <p:spPr>
          <a:xfrm>
            <a:off x="9519866" y="4678144"/>
            <a:ext cx="2627784" cy="646331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layer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55F7ED13-C082-4CDD-9588-65C378C6DF2C}"/>
              </a:ext>
            </a:extLst>
          </p:cNvPr>
          <p:cNvSpPr>
            <a:spLocks/>
          </p:cNvSpPr>
          <p:nvPr/>
        </p:nvSpPr>
        <p:spPr bwMode="auto">
          <a:xfrm>
            <a:off x="489492" y="489097"/>
            <a:ext cx="2700338" cy="1019175"/>
          </a:xfrm>
          <a:prstGeom prst="callout2">
            <a:avLst>
              <a:gd name="adj1" fmla="val 49181"/>
              <a:gd name="adj2" fmla="val 80538"/>
              <a:gd name="adj3" fmla="val 50130"/>
              <a:gd name="adj4" fmla="val 109838"/>
              <a:gd name="adj5" fmla="val 97243"/>
              <a:gd name="adj6" fmla="val 222005"/>
            </a:avLst>
          </a:prstGeom>
          <a:noFill/>
          <a:ln w="57150">
            <a:solidFill>
              <a:srgbClr val="66FF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Mylohyoid raphe</a:t>
            </a: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id="{CA2FB36C-1014-40FB-901A-0AF8B26A303E}"/>
              </a:ext>
            </a:extLst>
          </p:cNvPr>
          <p:cNvSpPr>
            <a:spLocks/>
          </p:cNvSpPr>
          <p:nvPr/>
        </p:nvSpPr>
        <p:spPr bwMode="auto">
          <a:xfrm flipH="1">
            <a:off x="8952453" y="1513105"/>
            <a:ext cx="2214562" cy="666751"/>
          </a:xfrm>
          <a:prstGeom prst="callout2">
            <a:avLst>
              <a:gd name="adj1" fmla="val 39519"/>
              <a:gd name="adj2" fmla="val 95125"/>
              <a:gd name="adj3" fmla="val 50130"/>
              <a:gd name="adj4" fmla="val 109838"/>
              <a:gd name="adj5" fmla="val 145531"/>
              <a:gd name="adj6" fmla="val 186787"/>
            </a:avLst>
          </a:prstGeom>
          <a:noFill/>
          <a:ln w="57150">
            <a:solidFill>
              <a:srgbClr val="66FF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Thyrohyoid</a:t>
            </a: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44BAFE06-EF1E-4F07-8F5B-88D621D5D0CA}"/>
              </a:ext>
            </a:extLst>
          </p:cNvPr>
          <p:cNvSpPr>
            <a:spLocks/>
          </p:cNvSpPr>
          <p:nvPr/>
        </p:nvSpPr>
        <p:spPr bwMode="auto">
          <a:xfrm flipH="1">
            <a:off x="9193042" y="2162222"/>
            <a:ext cx="2214562" cy="666751"/>
          </a:xfrm>
          <a:prstGeom prst="callout2">
            <a:avLst>
              <a:gd name="adj1" fmla="val 39519"/>
              <a:gd name="adj2" fmla="val 95125"/>
              <a:gd name="adj3" fmla="val 50130"/>
              <a:gd name="adj4" fmla="val 109838"/>
              <a:gd name="adj5" fmla="val 118102"/>
              <a:gd name="adj6" fmla="val 196316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Thyroid cartilage</a:t>
            </a:r>
          </a:p>
        </p:txBody>
      </p:sp>
      <p:sp>
        <p:nvSpPr>
          <p:cNvPr id="19" name="AutoShape 13">
            <a:extLst>
              <a:ext uri="{FF2B5EF4-FFF2-40B4-BE49-F238E27FC236}">
                <a16:creationId xmlns:a16="http://schemas.microsoft.com/office/drawing/2014/main" id="{A8BEB3D9-4582-4013-8F70-D5B5631F1FC6}"/>
              </a:ext>
            </a:extLst>
          </p:cNvPr>
          <p:cNvSpPr>
            <a:spLocks/>
          </p:cNvSpPr>
          <p:nvPr/>
        </p:nvSpPr>
        <p:spPr bwMode="auto">
          <a:xfrm flipH="1">
            <a:off x="9583080" y="155721"/>
            <a:ext cx="2214562" cy="666751"/>
          </a:xfrm>
          <a:prstGeom prst="callout2">
            <a:avLst>
              <a:gd name="adj1" fmla="val 50068"/>
              <a:gd name="adj2" fmla="val 96396"/>
              <a:gd name="adj3" fmla="val 50130"/>
              <a:gd name="adj4" fmla="val 109838"/>
              <a:gd name="adj5" fmla="val 145531"/>
              <a:gd name="adj6" fmla="val 208385"/>
            </a:avLst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Mylohyoid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C58B9-0E04-408E-AA11-18B8CF2EDC77}"/>
              </a:ext>
            </a:extLst>
          </p:cNvPr>
          <p:cNvSpPr/>
          <p:nvPr/>
        </p:nvSpPr>
        <p:spPr>
          <a:xfrm>
            <a:off x="112543" y="112542"/>
            <a:ext cx="118731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MYLOHYOID MUSCLE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Diaphragma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oris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Oral diaphragm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tabLst>
                <a:tab pos="228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	- It is a thin sheet of muscle which forms the floor of the mouth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Origin</a:t>
            </a:r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mylohyoid line in the inner of body of the mandible.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Insertion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 algn="justLow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768985" algn="l"/>
                <a:tab pos="1371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 anterior part of both muscles inserted into a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median raphe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extending from the symphysis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menti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to the body of hyoid bone.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768985" algn="l"/>
                <a:tab pos="137160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 posterior fibers are inserted into the body of hyoid.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b="1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Nerve supply</a:t>
            </a:r>
            <a:r>
              <a:rPr lang="en-US" sz="2400" dirty="0">
                <a:solidFill>
                  <a:srgbClr val="CC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nerve to mylohyoid, a branch of inferior alveolar nerve of mandibular nerve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(from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1st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pharyngeal arch).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Action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( of both muscles ) 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They support the floor of the mouth.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Both"/>
              <a:tabLst>
                <a:tab pos="50482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They elevate the floor of the mouth and hyoid bone during 1st stage of deglutition.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(3) Depression of the mandible.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904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92598D-A2D2-45C9-AF64-339F4CE56EA8}"/>
              </a:ext>
            </a:extLst>
          </p:cNvPr>
          <p:cNvSpPr/>
          <p:nvPr/>
        </p:nvSpPr>
        <p:spPr>
          <a:xfrm>
            <a:off x="145366" y="145802"/>
            <a:ext cx="11901267" cy="6862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Sternohyoid muscle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Char char="*"/>
              <a:tabLst>
                <a:tab pos="228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From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 back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of manubrium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sterni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and medial end of clavicle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body of hyoid.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Char char="*"/>
              <a:tabLst>
                <a:tab pos="22860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Action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Depress and Fixation of the hyoid bone.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Sternothyroid muscle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* From back of manubrium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sterni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and first costal cartilage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oblique line of thyroid cartilage.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Action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pulls the thyroid cartilage (larynx)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down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Thyrohyoid muscle </a:t>
            </a:r>
            <a:endParaRPr lang="en-US" sz="20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* From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oblique line of thyroid cartilage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body and greater horn of hyoid bone.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Action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pulls the thyroid cartilage (larynx)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upwards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Omohyoid muscle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Origin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it has 2 bellies: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25000"/>
              </a:lnSpc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1- Superior (anterior) belly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from lower border of body of hyoid bone lateral to sternohyoid.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>
              <a:lnSpc>
                <a:spcPct val="125000"/>
              </a:lnSpc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2- Inferior (posterior) belly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from upper border of scapula and suprascapular ligament.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*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Insertion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by an intermediate tendon deep to sternomastoid muscle.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Char char="*"/>
              <a:tabLst>
                <a:tab pos="22860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Action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 1) Depress the hyoid bone. And  2) Elevates the scapula.</a:t>
            </a:r>
          </a:p>
          <a:p>
            <a:pPr marL="342900" lvl="0" indent="-342900">
              <a:lnSpc>
                <a:spcPct val="130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114300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supply: All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infrahyoid muscles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supplied by the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cervicalis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except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thyrohyoid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from descendens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hypoglossi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C1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63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id="{056C4B86-23F4-45EC-BBF2-CFAE0E429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53" b="3596"/>
          <a:stretch>
            <a:fillRect/>
          </a:stretch>
        </p:blipFill>
        <p:spPr bwMode="auto">
          <a:xfrm>
            <a:off x="1991370" y="44624"/>
            <a:ext cx="7993063" cy="6767512"/>
          </a:xfrm>
          <a:prstGeom prst="callout2">
            <a:avLst>
              <a:gd name="adj1" fmla="val -231"/>
              <a:gd name="adj2" fmla="val 5286"/>
              <a:gd name="adj3" fmla="val 18106"/>
              <a:gd name="adj4" fmla="val 5396"/>
              <a:gd name="adj5" fmla="val 97380"/>
              <a:gd name="adj6" fmla="val 5902"/>
            </a:avLst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BB00EAA-36F7-40A5-A829-D42123732C58}"/>
              </a:ext>
            </a:extLst>
          </p:cNvPr>
          <p:cNvSpPr/>
          <p:nvPr/>
        </p:nvSpPr>
        <p:spPr>
          <a:xfrm>
            <a:off x="8112126" y="1871664"/>
            <a:ext cx="2339975" cy="4986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EAA783-AFC6-4EAD-A84E-821B7D87885C}"/>
              </a:ext>
            </a:extLst>
          </p:cNvPr>
          <p:cNvSpPr/>
          <p:nvPr/>
        </p:nvSpPr>
        <p:spPr>
          <a:xfrm>
            <a:off x="618777" y="2087736"/>
            <a:ext cx="2555875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176" name="AutoShape 8">
            <a:extLst>
              <a:ext uri="{FF2B5EF4-FFF2-40B4-BE49-F238E27FC236}">
                <a16:creationId xmlns:a16="http://schemas.microsoft.com/office/drawing/2014/main" id="{DFF9C503-C17B-497C-9D23-E8FE0992B7E5}"/>
              </a:ext>
            </a:extLst>
          </p:cNvPr>
          <p:cNvSpPr>
            <a:spLocks/>
          </p:cNvSpPr>
          <p:nvPr/>
        </p:nvSpPr>
        <p:spPr bwMode="auto">
          <a:xfrm flipH="1">
            <a:off x="1524000" y="404814"/>
            <a:ext cx="3467100" cy="708025"/>
          </a:xfrm>
          <a:prstGeom prst="callout2">
            <a:avLst>
              <a:gd name="adj1" fmla="val 41710"/>
              <a:gd name="adj2" fmla="val 3975"/>
              <a:gd name="adj3" fmla="val 50320"/>
              <a:gd name="adj4" fmla="val -11392"/>
              <a:gd name="adj5" fmla="val 138330"/>
              <a:gd name="adj6" fmla="val -27790"/>
            </a:avLst>
          </a:prstGeom>
          <a:noFill/>
          <a:ln w="57150">
            <a:solidFill>
              <a:srgbClr val="0000CC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Symphysis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7" name="AutoShape 9">
            <a:extLst>
              <a:ext uri="{FF2B5EF4-FFF2-40B4-BE49-F238E27FC236}">
                <a16:creationId xmlns:a16="http://schemas.microsoft.com/office/drawing/2014/main" id="{9597C625-BFF2-48E0-8306-B00A69457598}"/>
              </a:ext>
            </a:extLst>
          </p:cNvPr>
          <p:cNvSpPr>
            <a:spLocks/>
          </p:cNvSpPr>
          <p:nvPr/>
        </p:nvSpPr>
        <p:spPr bwMode="auto">
          <a:xfrm flipH="1">
            <a:off x="8606661" y="777703"/>
            <a:ext cx="3252788" cy="708025"/>
          </a:xfrm>
          <a:prstGeom prst="callout2">
            <a:avLst>
              <a:gd name="adj1" fmla="val 41976"/>
              <a:gd name="adj2" fmla="val 93621"/>
              <a:gd name="adj3" fmla="val 92265"/>
              <a:gd name="adj4" fmla="val 107023"/>
              <a:gd name="adj5" fmla="val 216765"/>
              <a:gd name="adj6" fmla="val 182249"/>
            </a:avLst>
          </a:prstGeom>
          <a:noFill/>
          <a:ln w="38100">
            <a:solidFill>
              <a:srgbClr val="0000CC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Mylohyoid raphe</a:t>
            </a:r>
          </a:p>
        </p:txBody>
      </p:sp>
      <p:sp>
        <p:nvSpPr>
          <p:cNvPr id="7178" name="AutoShape 10">
            <a:extLst>
              <a:ext uri="{FF2B5EF4-FFF2-40B4-BE49-F238E27FC236}">
                <a16:creationId xmlns:a16="http://schemas.microsoft.com/office/drawing/2014/main" id="{7EFA7E95-37B1-40AE-BFF8-433A7D022B3E}"/>
              </a:ext>
            </a:extLst>
          </p:cNvPr>
          <p:cNvSpPr>
            <a:spLocks/>
          </p:cNvSpPr>
          <p:nvPr/>
        </p:nvSpPr>
        <p:spPr bwMode="auto">
          <a:xfrm flipH="1">
            <a:off x="295422" y="1989139"/>
            <a:ext cx="4136878" cy="708025"/>
          </a:xfrm>
          <a:prstGeom prst="callout2">
            <a:avLst>
              <a:gd name="adj1" fmla="val 44438"/>
              <a:gd name="adj2" fmla="val 8753"/>
              <a:gd name="adj3" fmla="val 96239"/>
              <a:gd name="adj4" fmla="val -18602"/>
              <a:gd name="adj5" fmla="val 136754"/>
              <a:gd name="adj6" fmla="val -37813"/>
            </a:avLst>
          </a:prstGeom>
          <a:solidFill>
            <a:schemeClr val="bg1"/>
          </a:solidFill>
          <a:ln w="38100">
            <a:solidFill>
              <a:srgbClr val="0000CC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Body of Hyoid bone</a:t>
            </a:r>
          </a:p>
        </p:txBody>
      </p:sp>
      <p:sp>
        <p:nvSpPr>
          <p:cNvPr id="7179" name="AutoShape 11">
            <a:extLst>
              <a:ext uri="{FF2B5EF4-FFF2-40B4-BE49-F238E27FC236}">
                <a16:creationId xmlns:a16="http://schemas.microsoft.com/office/drawing/2014/main" id="{9001500F-E25F-4DCF-BDF0-BA53D0197F35}"/>
              </a:ext>
            </a:extLst>
          </p:cNvPr>
          <p:cNvSpPr>
            <a:spLocks/>
          </p:cNvSpPr>
          <p:nvPr/>
        </p:nvSpPr>
        <p:spPr bwMode="auto">
          <a:xfrm flipH="1">
            <a:off x="8112126" y="2391314"/>
            <a:ext cx="3132138" cy="863600"/>
          </a:xfrm>
          <a:prstGeom prst="callout2">
            <a:avLst>
              <a:gd name="adj1" fmla="val 56100"/>
              <a:gd name="adj2" fmla="val 98723"/>
              <a:gd name="adj3" fmla="val 55208"/>
              <a:gd name="adj4" fmla="val 119230"/>
              <a:gd name="adj5" fmla="val 104122"/>
              <a:gd name="adj6" fmla="val 171380"/>
            </a:avLst>
          </a:prstGeom>
          <a:noFill/>
          <a:ln w="38100">
            <a:solidFill>
              <a:srgbClr val="0000CC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Thyrohyoid  ligament</a:t>
            </a:r>
          </a:p>
        </p:txBody>
      </p:sp>
      <p:sp>
        <p:nvSpPr>
          <p:cNvPr id="7181" name="AutoShape 13">
            <a:extLst>
              <a:ext uri="{FF2B5EF4-FFF2-40B4-BE49-F238E27FC236}">
                <a16:creationId xmlns:a16="http://schemas.microsoft.com/office/drawing/2014/main" id="{D33FF1AE-5C20-424D-8C52-6CA79EB989D8}"/>
              </a:ext>
            </a:extLst>
          </p:cNvPr>
          <p:cNvSpPr>
            <a:spLocks/>
          </p:cNvSpPr>
          <p:nvPr/>
        </p:nvSpPr>
        <p:spPr bwMode="auto">
          <a:xfrm flipH="1">
            <a:off x="8672860" y="3312768"/>
            <a:ext cx="2900363" cy="971550"/>
          </a:xfrm>
          <a:prstGeom prst="callout2">
            <a:avLst>
              <a:gd name="adj1" fmla="val 46813"/>
              <a:gd name="adj2" fmla="val 91479"/>
              <a:gd name="adj3" fmla="val 47709"/>
              <a:gd name="adj4" fmla="val 108471"/>
              <a:gd name="adj5" fmla="val 103191"/>
              <a:gd name="adj6" fmla="val 198666"/>
            </a:avLst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Cricothyroid ligament</a:t>
            </a:r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id="{66E0C977-7F9D-4BFD-ABA8-F2038C6CD192}"/>
              </a:ext>
            </a:extLst>
          </p:cNvPr>
          <p:cNvSpPr>
            <a:spLocks/>
          </p:cNvSpPr>
          <p:nvPr/>
        </p:nvSpPr>
        <p:spPr bwMode="auto">
          <a:xfrm>
            <a:off x="1289287" y="4383090"/>
            <a:ext cx="3149600" cy="708025"/>
          </a:xfrm>
          <a:prstGeom prst="callout2">
            <a:avLst>
              <a:gd name="adj1" fmla="val 42972"/>
              <a:gd name="adj2" fmla="val 92302"/>
              <a:gd name="adj3" fmla="val 31949"/>
              <a:gd name="adj4" fmla="val 108639"/>
              <a:gd name="adj5" fmla="val 25607"/>
              <a:gd name="adj6" fmla="val 146360"/>
            </a:avLst>
          </a:prstGeom>
          <a:noFill/>
          <a:ln w="38100">
            <a:solidFill>
              <a:srgbClr val="0000CC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Cricoid cartilage </a:t>
            </a:r>
          </a:p>
        </p:txBody>
      </p:sp>
      <p:sp>
        <p:nvSpPr>
          <p:cNvPr id="7184" name="AutoShape 16">
            <a:extLst>
              <a:ext uri="{FF2B5EF4-FFF2-40B4-BE49-F238E27FC236}">
                <a16:creationId xmlns:a16="http://schemas.microsoft.com/office/drawing/2014/main" id="{61FCE74A-1668-4A33-AEFE-82C49DF4BED3}"/>
              </a:ext>
            </a:extLst>
          </p:cNvPr>
          <p:cNvSpPr>
            <a:spLocks/>
          </p:cNvSpPr>
          <p:nvPr/>
        </p:nvSpPr>
        <p:spPr bwMode="auto">
          <a:xfrm>
            <a:off x="7535863" y="5157788"/>
            <a:ext cx="2908300" cy="1079500"/>
          </a:xfrm>
          <a:prstGeom prst="callout2">
            <a:avLst>
              <a:gd name="adj1" fmla="val 26569"/>
              <a:gd name="adj2" fmla="val -1077"/>
              <a:gd name="adj3" fmla="val 23057"/>
              <a:gd name="adj4" fmla="val -34253"/>
              <a:gd name="adj5" fmla="val -11146"/>
              <a:gd name="adj6" fmla="val -56849"/>
            </a:avLst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Isthmus of thyroid gland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(covering 2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,3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,4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tracheal rings</a:t>
            </a:r>
          </a:p>
        </p:txBody>
      </p:sp>
      <p:sp>
        <p:nvSpPr>
          <p:cNvPr id="7185" name="AutoShape 17">
            <a:extLst>
              <a:ext uri="{FF2B5EF4-FFF2-40B4-BE49-F238E27FC236}">
                <a16:creationId xmlns:a16="http://schemas.microsoft.com/office/drawing/2014/main" id="{DC6A9D20-C1C5-43CF-879B-7F6F4A0FE997}"/>
              </a:ext>
            </a:extLst>
          </p:cNvPr>
          <p:cNvSpPr>
            <a:spLocks/>
          </p:cNvSpPr>
          <p:nvPr/>
        </p:nvSpPr>
        <p:spPr bwMode="auto">
          <a:xfrm flipH="1">
            <a:off x="1558926" y="5937251"/>
            <a:ext cx="3529013" cy="708025"/>
          </a:xfrm>
          <a:prstGeom prst="callout2">
            <a:avLst>
              <a:gd name="adj1" fmla="val 31050"/>
              <a:gd name="adj2" fmla="val 304"/>
              <a:gd name="adj3" fmla="val 18750"/>
              <a:gd name="adj4" fmla="val -16667"/>
              <a:gd name="adj5" fmla="val -24595"/>
              <a:gd name="adj6" fmla="val -25075"/>
            </a:avLst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Suprasternal notch</a:t>
            </a:r>
          </a:p>
        </p:txBody>
      </p:sp>
      <p:sp>
        <p:nvSpPr>
          <p:cNvPr id="7180" name="AutoShape 12">
            <a:extLst>
              <a:ext uri="{FF2B5EF4-FFF2-40B4-BE49-F238E27FC236}">
                <a16:creationId xmlns:a16="http://schemas.microsoft.com/office/drawing/2014/main" id="{1232DB45-3D2B-4382-9FBC-8A8D3DF98B97}"/>
              </a:ext>
            </a:extLst>
          </p:cNvPr>
          <p:cNvSpPr>
            <a:spLocks/>
          </p:cNvSpPr>
          <p:nvPr/>
        </p:nvSpPr>
        <p:spPr bwMode="auto">
          <a:xfrm flipH="1">
            <a:off x="1410494" y="3524253"/>
            <a:ext cx="3159125" cy="708025"/>
          </a:xfrm>
          <a:prstGeom prst="callout2">
            <a:avLst>
              <a:gd name="adj1" fmla="val 38667"/>
              <a:gd name="adj2" fmla="val 4231"/>
              <a:gd name="adj3" fmla="val 18750"/>
              <a:gd name="adj4" fmla="val -16667"/>
              <a:gd name="adj5" fmla="val 36160"/>
              <a:gd name="adj6" fmla="val -39628"/>
            </a:avLst>
          </a:prstGeom>
          <a:noFill/>
          <a:ln w="57150">
            <a:solidFill>
              <a:srgbClr val="0000CC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Thyroid cartilage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2DD34E2C-7204-4CEF-B28C-4C4CA3154A0E}"/>
              </a:ext>
            </a:extLst>
          </p:cNvPr>
          <p:cNvSpPr>
            <a:spLocks/>
          </p:cNvSpPr>
          <p:nvPr/>
        </p:nvSpPr>
        <p:spPr bwMode="auto">
          <a:xfrm>
            <a:off x="8463316" y="4183062"/>
            <a:ext cx="2908300" cy="708025"/>
          </a:xfrm>
          <a:prstGeom prst="callout2">
            <a:avLst>
              <a:gd name="adj1" fmla="val 55076"/>
              <a:gd name="adj2" fmla="val 4811"/>
              <a:gd name="adj3" fmla="val 83713"/>
              <a:gd name="adj4" fmla="val -20300"/>
              <a:gd name="adj5" fmla="val 73257"/>
              <a:gd name="adj6" fmla="val -91147"/>
            </a:avLst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Cricotracheal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ligament</a:t>
            </a:r>
          </a:p>
        </p:txBody>
      </p:sp>
      <p:sp>
        <p:nvSpPr>
          <p:cNvPr id="22" name="AutoShape 14">
            <a:extLst>
              <a:ext uri="{FF2B5EF4-FFF2-40B4-BE49-F238E27FC236}">
                <a16:creationId xmlns:a16="http://schemas.microsoft.com/office/drawing/2014/main" id="{F76443E8-5E55-4A84-9EAC-F9EF5A88B207}"/>
              </a:ext>
            </a:extLst>
          </p:cNvPr>
          <p:cNvSpPr>
            <a:spLocks/>
          </p:cNvSpPr>
          <p:nvPr/>
        </p:nvSpPr>
        <p:spPr bwMode="auto">
          <a:xfrm>
            <a:off x="607748" y="4918871"/>
            <a:ext cx="3610681" cy="708025"/>
          </a:xfrm>
          <a:prstGeom prst="callout2">
            <a:avLst>
              <a:gd name="adj1" fmla="val 42972"/>
              <a:gd name="adj2" fmla="val 92302"/>
              <a:gd name="adj3" fmla="val 31949"/>
              <a:gd name="adj4" fmla="val 108639"/>
              <a:gd name="adj5" fmla="val -22078"/>
              <a:gd name="adj6" fmla="val 146360"/>
            </a:avLst>
          </a:prstGeom>
          <a:noFill/>
          <a:ln w="38100">
            <a:solidFill>
              <a:srgbClr val="0000CC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tracheal ring</a:t>
            </a: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FC16833D-0A91-4AA1-BF71-57D6A4DCC154}"/>
              </a:ext>
            </a:extLst>
          </p:cNvPr>
          <p:cNvSpPr>
            <a:spLocks/>
          </p:cNvSpPr>
          <p:nvPr/>
        </p:nvSpPr>
        <p:spPr bwMode="auto">
          <a:xfrm>
            <a:off x="760148" y="5500468"/>
            <a:ext cx="3610681" cy="436783"/>
          </a:xfrm>
          <a:prstGeom prst="callout2">
            <a:avLst>
              <a:gd name="adj1" fmla="val 42972"/>
              <a:gd name="adj2" fmla="val 92302"/>
              <a:gd name="adj3" fmla="val 31949"/>
              <a:gd name="adj4" fmla="val 108639"/>
              <a:gd name="adj5" fmla="val -22078"/>
              <a:gd name="adj6" fmla="val 146360"/>
            </a:avLst>
          </a:prstGeom>
          <a:noFill/>
          <a:ln w="38100">
            <a:solidFill>
              <a:srgbClr val="0000CC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Tracheal rings</a:t>
            </a:r>
          </a:p>
        </p:txBody>
      </p:sp>
    </p:spTree>
    <p:extLst>
      <p:ext uri="{BB962C8B-B14F-4D97-AF65-F5344CB8AC3E}">
        <p14:creationId xmlns:p14="http://schemas.microsoft.com/office/powerpoint/2010/main" val="9501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  <p:bldP spid="7178" grpId="0" animBg="1"/>
      <p:bldP spid="7179" grpId="0" animBg="1"/>
      <p:bldP spid="7181" grpId="0" animBg="1"/>
      <p:bldP spid="7182" grpId="0" animBg="1"/>
      <p:bldP spid="7184" grpId="0" animBg="1"/>
      <p:bldP spid="7185" grpId="0" animBg="1"/>
      <p:bldP spid="7180" grpId="0" animBg="1"/>
      <p:bldP spid="18" grpId="0" animBg="1"/>
      <p:bldP spid="22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203CC967-C799-471E-92C9-1A14F34795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7890" name="Object 2">
                        <a:extLst>
                          <a:ext uri="{FF2B5EF4-FFF2-40B4-BE49-F238E27FC236}">
                            <a16:creationId xmlns:a16="http://schemas.microsoft.com/office/drawing/2014/main" id="{203CC967-C799-471E-92C9-1A14F34795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>
            <a:extLst>
              <a:ext uri="{FF2B5EF4-FFF2-40B4-BE49-F238E27FC236}">
                <a16:creationId xmlns:a16="http://schemas.microsoft.com/office/drawing/2014/main" id="{B6821C9A-71A3-4F9F-ABAA-B410AAD2E7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7891" name="Object 3">
                        <a:extLst>
                          <a:ext uri="{FF2B5EF4-FFF2-40B4-BE49-F238E27FC236}">
                            <a16:creationId xmlns:a16="http://schemas.microsoft.com/office/drawing/2014/main" id="{B6821C9A-71A3-4F9F-ABAA-B410AAD2E7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>
            <a:extLst>
              <a:ext uri="{FF2B5EF4-FFF2-40B4-BE49-F238E27FC236}">
                <a16:creationId xmlns:a16="http://schemas.microsoft.com/office/drawing/2014/main" id="{A57A48E6-F66D-4D57-AA26-B2E3A02415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7892" name="Object 4">
                        <a:extLst>
                          <a:ext uri="{FF2B5EF4-FFF2-40B4-BE49-F238E27FC236}">
                            <a16:creationId xmlns:a16="http://schemas.microsoft.com/office/drawing/2014/main" id="{A57A48E6-F66D-4D57-AA26-B2E3A0241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>
            <a:extLst>
              <a:ext uri="{FF2B5EF4-FFF2-40B4-BE49-F238E27FC236}">
                <a16:creationId xmlns:a16="http://schemas.microsoft.com/office/drawing/2014/main" id="{FB98B071-B0B7-4121-946B-C5BCF702DF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7893" name="Object 5">
                        <a:extLst>
                          <a:ext uri="{FF2B5EF4-FFF2-40B4-BE49-F238E27FC236}">
                            <a16:creationId xmlns:a16="http://schemas.microsoft.com/office/drawing/2014/main" id="{FB98B071-B0B7-4121-946B-C5BCF702DF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>
            <a:extLst>
              <a:ext uri="{FF2B5EF4-FFF2-40B4-BE49-F238E27FC236}">
                <a16:creationId xmlns:a16="http://schemas.microsoft.com/office/drawing/2014/main" id="{664AA1F4-D033-4F01-9447-8D9DE11A34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7894" name="Object 6">
                        <a:extLst>
                          <a:ext uri="{FF2B5EF4-FFF2-40B4-BE49-F238E27FC236}">
                            <a16:creationId xmlns:a16="http://schemas.microsoft.com/office/drawing/2014/main" id="{664AA1F4-D033-4F01-9447-8D9DE11A3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>
            <a:extLst>
              <a:ext uri="{FF2B5EF4-FFF2-40B4-BE49-F238E27FC236}">
                <a16:creationId xmlns:a16="http://schemas.microsoft.com/office/drawing/2014/main" id="{89CC84B1-3F1E-4EA7-9936-3EC08E9B1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7895" name="Object 7">
                        <a:extLst>
                          <a:ext uri="{FF2B5EF4-FFF2-40B4-BE49-F238E27FC236}">
                            <a16:creationId xmlns:a16="http://schemas.microsoft.com/office/drawing/2014/main" id="{89CC84B1-3F1E-4EA7-9936-3EC08E9B1A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Text Box 9">
            <a:extLst>
              <a:ext uri="{FF2B5EF4-FFF2-40B4-BE49-F238E27FC236}">
                <a16:creationId xmlns:a16="http://schemas.microsoft.com/office/drawing/2014/main" id="{8C6D3219-1A04-48B4-91A8-994343391F8B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3B243046-948E-4793-95D5-3B909D04DDF7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07568" y="836712"/>
            <a:ext cx="7776864" cy="2736304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2783632" y="1628801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Sternomastoid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9576" y="3789040"/>
            <a:ext cx="7560840" cy="11079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Calibri"/>
              </a:rPr>
              <a:t>Sterno</a:t>
            </a:r>
            <a:r>
              <a:rPr lang="en-US" sz="6600" b="1" dirty="0" err="1">
                <a:solidFill>
                  <a:srgbClr val="0000FF"/>
                </a:solidFill>
                <a:latin typeface="Calibri"/>
              </a:rPr>
              <a:t>cleido</a:t>
            </a:r>
            <a:r>
              <a:rPr lang="en-US" sz="6600" b="1" dirty="0" err="1">
                <a:solidFill>
                  <a:srgbClr val="FF0000"/>
                </a:solidFill>
                <a:latin typeface="Calibri"/>
              </a:rPr>
              <a:t>mastoid</a:t>
            </a:r>
            <a:r>
              <a:rPr lang="en-US" sz="6600" b="1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23592" y="5085185"/>
            <a:ext cx="7560840" cy="10156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00FF"/>
                </a:solidFill>
                <a:latin typeface="Calibri"/>
              </a:rPr>
              <a:t>Cleido</a:t>
            </a:r>
            <a:r>
              <a:rPr lang="en-US" sz="6000" b="1" dirty="0">
                <a:solidFill>
                  <a:srgbClr val="0000FF"/>
                </a:solidFill>
                <a:latin typeface="Calibri"/>
              </a:rPr>
              <a:t> = clavicle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 l="40398" t="16731" r="20863" b="13390"/>
          <a:stretch>
            <a:fillRect/>
          </a:stretch>
        </p:blipFill>
        <p:spPr bwMode="auto">
          <a:xfrm>
            <a:off x="2090056" y="0"/>
            <a:ext cx="676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0"/>
          <p:cNvSpPr>
            <a:spLocks/>
          </p:cNvSpPr>
          <p:nvPr/>
        </p:nvSpPr>
        <p:spPr bwMode="auto">
          <a:xfrm>
            <a:off x="7836715" y="4403583"/>
            <a:ext cx="4240696" cy="866895"/>
          </a:xfrm>
          <a:prstGeom prst="callout2">
            <a:avLst>
              <a:gd name="adj1" fmla="val 41024"/>
              <a:gd name="adj2" fmla="val 3257"/>
              <a:gd name="adj3" fmla="val 47556"/>
              <a:gd name="adj4" fmla="val -19986"/>
              <a:gd name="adj5" fmla="val -15412"/>
              <a:gd name="adj6" fmla="val -49239"/>
            </a:avLst>
          </a:prstGeom>
          <a:solidFill>
            <a:srgbClr val="FFFF00"/>
          </a:solidFill>
          <a:ln w="57150">
            <a:solidFill>
              <a:srgbClr val="00206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Sternocleidomastoid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 rot="21206438">
            <a:off x="4616835" y="5386579"/>
            <a:ext cx="1656184" cy="64633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Clavicle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 flipH="1">
            <a:off x="6717921" y="5744389"/>
            <a:ext cx="2483768" cy="762000"/>
          </a:xfrm>
          <a:prstGeom prst="callout2">
            <a:avLst>
              <a:gd name="adj1" fmla="val 41024"/>
              <a:gd name="adj2" fmla="val 12945"/>
              <a:gd name="adj3" fmla="val 31842"/>
              <a:gd name="adj4" fmla="val 11357"/>
              <a:gd name="adj5" fmla="val 43213"/>
              <a:gd name="adj6" fmla="val 1063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Sternum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724" y="0"/>
            <a:ext cx="1800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Mastoid process</a:t>
            </a: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9D254484-2B51-4A6D-86B9-A90093370D6F}"/>
              </a:ext>
            </a:extLst>
          </p:cNvPr>
          <p:cNvSpPr>
            <a:spLocks/>
          </p:cNvSpPr>
          <p:nvPr/>
        </p:nvSpPr>
        <p:spPr bwMode="auto">
          <a:xfrm>
            <a:off x="8093888" y="527223"/>
            <a:ext cx="3851920" cy="720080"/>
          </a:xfrm>
          <a:prstGeom prst="round2SameRect">
            <a:avLst/>
          </a:prstGeom>
          <a:noFill/>
          <a:ln w="38100">
            <a:noFill/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Calibri"/>
              </a:rPr>
              <a:t>Sternomastoid  is a key muscular landmark in the neck</a:t>
            </a: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1F858728-399B-4CF1-A449-30A10D14FE16}"/>
              </a:ext>
            </a:extLst>
          </p:cNvPr>
          <p:cNvSpPr>
            <a:spLocks/>
          </p:cNvSpPr>
          <p:nvPr/>
        </p:nvSpPr>
        <p:spPr bwMode="auto">
          <a:xfrm>
            <a:off x="1524001" y="2924945"/>
            <a:ext cx="2466945" cy="1019175"/>
          </a:xfrm>
          <a:prstGeom prst="callout2">
            <a:avLst>
              <a:gd name="adj1" fmla="val 68134"/>
              <a:gd name="adj2" fmla="val 74999"/>
              <a:gd name="adj3" fmla="val 155941"/>
              <a:gd name="adj4" fmla="val 106789"/>
              <a:gd name="adj5" fmla="val 163666"/>
              <a:gd name="adj6" fmla="val 135738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4400" b="1" dirty="0">
                <a:solidFill>
                  <a:srgbClr val="6600FF"/>
                </a:solidFill>
                <a:latin typeface="Calibri"/>
              </a:rPr>
              <a:t>Posterior triangle </a:t>
            </a:r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EFBB3943-6F9C-43FA-85DB-A74AD923D365}"/>
              </a:ext>
            </a:extLst>
          </p:cNvPr>
          <p:cNvSpPr>
            <a:spLocks/>
          </p:cNvSpPr>
          <p:nvPr/>
        </p:nvSpPr>
        <p:spPr bwMode="auto">
          <a:xfrm>
            <a:off x="8307538" y="3048000"/>
            <a:ext cx="2808312" cy="762000"/>
          </a:xfrm>
          <a:prstGeom prst="callout2">
            <a:avLst>
              <a:gd name="adj1" fmla="val 37866"/>
              <a:gd name="adj2" fmla="val -4455"/>
              <a:gd name="adj3" fmla="val 15000"/>
              <a:gd name="adj4" fmla="val -21583"/>
              <a:gd name="adj5" fmla="val 84072"/>
              <a:gd name="adj6" fmla="val -71622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b="1" dirty="0">
                <a:solidFill>
                  <a:srgbClr val="6600FF"/>
                </a:solidFill>
                <a:latin typeface="Calibri"/>
              </a:rPr>
              <a:t>Anterior triangle </a:t>
            </a:r>
          </a:p>
        </p:txBody>
      </p:sp>
    </p:spTree>
    <p:extLst>
      <p:ext uri="{BB962C8B-B14F-4D97-AF65-F5344CB8AC3E}">
        <p14:creationId xmlns:p14="http://schemas.microsoft.com/office/powerpoint/2010/main" val="26210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0"/>
            <a:ext cx="12025745" cy="596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Sternocleidomastoid muscle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Origin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by 2 heads: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3429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Sternal head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from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manubrium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sterni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Both"/>
              <a:tabLst>
                <a:tab pos="3429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Clavicular head: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from the upper surface of the medial third of the clavicle.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Insertion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Lateral surface of mastoid process.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(2) Lateral third of superior nuchal line.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Nerve supply: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Spinal part of accessory nerve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Aft>
                <a:spcPts val="10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Actions: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Both muscles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flex the neck.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When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muscle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contracts: </a:t>
            </a:r>
          </a:p>
          <a:p>
            <a:pPr marL="91440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a- bends the head towards its same side.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b- Rotates the face to the opposite side.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06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 l="40398" t="16731" r="20863" b="13390"/>
          <a:stretch>
            <a:fillRect/>
          </a:stretch>
        </p:blipFill>
        <p:spPr bwMode="auto">
          <a:xfrm>
            <a:off x="3071813" y="0"/>
            <a:ext cx="676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0"/>
          <p:cNvSpPr>
            <a:spLocks/>
          </p:cNvSpPr>
          <p:nvPr/>
        </p:nvSpPr>
        <p:spPr bwMode="auto">
          <a:xfrm>
            <a:off x="8040216" y="2924944"/>
            <a:ext cx="2808312" cy="762000"/>
          </a:xfrm>
          <a:prstGeom prst="callout2">
            <a:avLst>
              <a:gd name="adj1" fmla="val 41024"/>
              <a:gd name="adj2" fmla="val 3257"/>
              <a:gd name="adj3" fmla="val 15000"/>
              <a:gd name="adj4" fmla="val -21583"/>
              <a:gd name="adj5" fmla="val 110950"/>
              <a:gd name="adj6" fmla="val -78259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Calibri"/>
              </a:rPr>
              <a:t>Anteriorly</a:t>
            </a:r>
          </a:p>
          <a:p>
            <a:r>
              <a:rPr lang="en-US" sz="2800" b="1" dirty="0">
                <a:solidFill>
                  <a:srgbClr val="0000FF"/>
                </a:solidFill>
                <a:latin typeface="Calibri"/>
              </a:rPr>
              <a:t>Posterior border of Sternomastoid </a:t>
            </a: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>
            <a:off x="1421333" y="1724026"/>
            <a:ext cx="2512493" cy="1019175"/>
          </a:xfrm>
          <a:prstGeom prst="callout2">
            <a:avLst>
              <a:gd name="adj1" fmla="val 46885"/>
              <a:gd name="adj2" fmla="val 97434"/>
              <a:gd name="adj3" fmla="val 67423"/>
              <a:gd name="adj4" fmla="val 109058"/>
              <a:gd name="adj5" fmla="val 158102"/>
              <a:gd name="adj6" fmla="val 147137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en-US" sz="2800" b="1" dirty="0">
                <a:solidFill>
                  <a:srgbClr val="FF0000"/>
                </a:solidFill>
                <a:latin typeface="Calibri"/>
              </a:rPr>
              <a:t>Posteriorly</a:t>
            </a:r>
          </a:p>
          <a:p>
            <a:pPr algn="r"/>
            <a:r>
              <a:rPr lang="en-US" sz="2800" b="1" dirty="0">
                <a:solidFill>
                  <a:srgbClr val="6600FF"/>
                </a:solidFill>
                <a:latin typeface="Calibri"/>
              </a:rPr>
              <a:t>Anterior border of Trapezius  muscle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11824" y="1124744"/>
            <a:ext cx="2232248" cy="4608512"/>
          </a:xfrm>
          <a:prstGeom prst="line">
            <a:avLst/>
          </a:prstGeom>
          <a:ln w="57150"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11824" y="1196752"/>
            <a:ext cx="1083540" cy="4375388"/>
          </a:xfrm>
          <a:prstGeom prst="line">
            <a:avLst/>
          </a:prstGeom>
          <a:ln w="57150"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91944" y="5589240"/>
            <a:ext cx="1152128" cy="144016"/>
          </a:xfrm>
          <a:prstGeom prst="line">
            <a:avLst/>
          </a:prstGeom>
          <a:ln w="57150"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13"/>
          <p:cNvSpPr>
            <a:spLocks/>
          </p:cNvSpPr>
          <p:nvPr/>
        </p:nvSpPr>
        <p:spPr bwMode="auto">
          <a:xfrm>
            <a:off x="1524001" y="4214819"/>
            <a:ext cx="2466945" cy="1019175"/>
          </a:xfrm>
          <a:prstGeom prst="callout2">
            <a:avLst>
              <a:gd name="adj1" fmla="val 46885"/>
              <a:gd name="adj2" fmla="val 97434"/>
              <a:gd name="adj3" fmla="val 31751"/>
              <a:gd name="adj4" fmla="val 119665"/>
              <a:gd name="adj5" fmla="val 154103"/>
              <a:gd name="adj6" fmla="val 19377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200" b="1" dirty="0">
                <a:latin typeface="Calibri"/>
              </a:rPr>
              <a:t>Base</a:t>
            </a:r>
          </a:p>
          <a:p>
            <a:r>
              <a:rPr lang="en-US" sz="3200" b="1" dirty="0">
                <a:solidFill>
                  <a:srgbClr val="FF0000"/>
                </a:solidFill>
                <a:latin typeface="Calibri"/>
              </a:rPr>
              <a:t>Middle 1/3 of clavicle</a:t>
            </a:r>
          </a:p>
        </p:txBody>
      </p:sp>
      <p:sp>
        <p:nvSpPr>
          <p:cNvPr id="12" name="AutoShape 13"/>
          <p:cNvSpPr>
            <a:spLocks/>
          </p:cNvSpPr>
          <p:nvPr/>
        </p:nvSpPr>
        <p:spPr bwMode="auto">
          <a:xfrm>
            <a:off x="1524001" y="623454"/>
            <a:ext cx="2409825" cy="600681"/>
          </a:xfrm>
          <a:prstGeom prst="callout2">
            <a:avLst>
              <a:gd name="adj1" fmla="val 64856"/>
              <a:gd name="adj2" fmla="val 74979"/>
              <a:gd name="adj3" fmla="val 62339"/>
              <a:gd name="adj4" fmla="val 73875"/>
              <a:gd name="adj5" fmla="val 89722"/>
              <a:gd name="adj6" fmla="val 12458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/>
              </a:rPr>
              <a:t>Apex</a:t>
            </a: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1666274" y="5877272"/>
            <a:ext cx="9001726" cy="720080"/>
          </a:xfrm>
          <a:prstGeom prst="round2SameRect">
            <a:avLst/>
          </a:prstGeom>
          <a:noFill/>
          <a:ln w="38100">
            <a:noFill/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alibri"/>
              </a:rPr>
              <a:t>Boundaries of posterior Triangle </a:t>
            </a:r>
            <a:endParaRPr lang="en-US" sz="48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5861D-CF5B-4884-A0FC-71A79F0FAE14}"/>
              </a:ext>
            </a:extLst>
          </p:cNvPr>
          <p:cNvSpPr txBox="1"/>
          <p:nvPr/>
        </p:nvSpPr>
        <p:spPr>
          <a:xfrm>
            <a:off x="9669880" y="132346"/>
            <a:ext cx="240982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Roof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Skin and fascia that contain platysma and external jugular vein</a:t>
            </a:r>
          </a:p>
        </p:txBody>
      </p:sp>
    </p:spTree>
    <p:extLst>
      <p:ext uri="{BB962C8B-B14F-4D97-AF65-F5344CB8AC3E}">
        <p14:creationId xmlns:p14="http://schemas.microsoft.com/office/powerpoint/2010/main" val="98647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40398" t="16731" r="20863" b="13390"/>
          <a:stretch>
            <a:fillRect/>
          </a:stretch>
        </p:blipFill>
        <p:spPr bwMode="auto">
          <a:xfrm>
            <a:off x="3905250" y="0"/>
            <a:ext cx="6762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AutoShape 13"/>
          <p:cNvSpPr>
            <a:spLocks/>
          </p:cNvSpPr>
          <p:nvPr/>
        </p:nvSpPr>
        <p:spPr bwMode="auto">
          <a:xfrm>
            <a:off x="2135560" y="1628801"/>
            <a:ext cx="2357454" cy="1019175"/>
          </a:xfrm>
          <a:prstGeom prst="callout2">
            <a:avLst>
              <a:gd name="adj1" fmla="val 64209"/>
              <a:gd name="adj2" fmla="val 74329"/>
              <a:gd name="adj3" fmla="val 39318"/>
              <a:gd name="adj4" fmla="val 116850"/>
              <a:gd name="adj5" fmla="val 89331"/>
              <a:gd name="adj6" fmla="val 15704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plenius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capitis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>
            <a:off x="2351584" y="2852937"/>
            <a:ext cx="2428892" cy="1019175"/>
          </a:xfrm>
          <a:prstGeom prst="callout2">
            <a:avLst>
              <a:gd name="adj1" fmla="val 58274"/>
              <a:gd name="adj2" fmla="val 74582"/>
              <a:gd name="adj3" fmla="val 50128"/>
              <a:gd name="adj4" fmla="val 109840"/>
              <a:gd name="adj5" fmla="val 99371"/>
              <a:gd name="adj6" fmla="val 16122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000" b="1" u="sng" dirty="0" err="1">
                <a:solidFill>
                  <a:srgbClr val="7030A0"/>
                </a:solidFill>
                <a:latin typeface="Calibri"/>
              </a:rPr>
              <a:t>L</a:t>
            </a:r>
            <a:r>
              <a:rPr lang="en-US" sz="4000" b="1" dirty="0" err="1">
                <a:solidFill>
                  <a:srgbClr val="7030A0"/>
                </a:solidFill>
                <a:latin typeface="Calibri"/>
              </a:rPr>
              <a:t>evator</a:t>
            </a:r>
            <a:r>
              <a:rPr lang="en-US" sz="4000" b="1" dirty="0">
                <a:solidFill>
                  <a:srgbClr val="7030A0"/>
                </a:solidFill>
                <a:latin typeface="Calibri"/>
              </a:rPr>
              <a:t> scapulae </a:t>
            </a:r>
          </a:p>
        </p:txBody>
      </p:sp>
      <p:sp>
        <p:nvSpPr>
          <p:cNvPr id="11" name="Freeform 10"/>
          <p:cNvSpPr/>
          <p:nvPr/>
        </p:nvSpPr>
        <p:spPr>
          <a:xfrm>
            <a:off x="6384032" y="4221088"/>
            <a:ext cx="324604" cy="936104"/>
          </a:xfrm>
          <a:custGeom>
            <a:avLst/>
            <a:gdLst>
              <a:gd name="connsiteX0" fmla="*/ 365760 w 365760"/>
              <a:gd name="connsiteY0" fmla="*/ 0 h 1028700"/>
              <a:gd name="connsiteX1" fmla="*/ 297180 w 365760"/>
              <a:gd name="connsiteY1" fmla="*/ 388620 h 1028700"/>
              <a:gd name="connsiteX2" fmla="*/ 114300 w 365760"/>
              <a:gd name="connsiteY2" fmla="*/ 822960 h 1028700"/>
              <a:gd name="connsiteX3" fmla="*/ 0 w 365760"/>
              <a:gd name="connsiteY3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1028700">
                <a:moveTo>
                  <a:pt x="365760" y="0"/>
                </a:moveTo>
                <a:cubicBezTo>
                  <a:pt x="352425" y="125730"/>
                  <a:pt x="339090" y="251460"/>
                  <a:pt x="297180" y="388620"/>
                </a:cubicBezTo>
                <a:cubicBezTo>
                  <a:pt x="255270" y="525780"/>
                  <a:pt x="163830" y="716280"/>
                  <a:pt x="114300" y="822960"/>
                </a:cubicBezTo>
                <a:cubicBezTo>
                  <a:pt x="64770" y="929640"/>
                  <a:pt x="32385" y="979170"/>
                  <a:pt x="0" y="1028700"/>
                </a:cubicBezTo>
              </a:path>
            </a:pathLst>
          </a:cu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>
            <a:off x="1524000" y="4221088"/>
            <a:ext cx="3419872" cy="1440160"/>
          </a:xfrm>
          <a:prstGeom prst="callout2">
            <a:avLst>
              <a:gd name="adj1" fmla="val 40996"/>
              <a:gd name="adj2" fmla="val 80922"/>
              <a:gd name="adj3" fmla="val 12294"/>
              <a:gd name="adj4" fmla="val 108623"/>
              <a:gd name="adj5" fmla="val 38449"/>
              <a:gd name="adj6" fmla="val 15078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000" b="1" u="sng" dirty="0" err="1">
                <a:solidFill>
                  <a:prstClr val="black"/>
                </a:solidFill>
                <a:latin typeface="Calibri"/>
              </a:rPr>
              <a:t>S</a:t>
            </a: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calenus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/>
              </a:rPr>
              <a:t>medius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 muscle</a:t>
            </a:r>
          </a:p>
        </p:txBody>
      </p:sp>
      <p:sp>
        <p:nvSpPr>
          <p:cNvPr id="12" name="Freeform 11"/>
          <p:cNvSpPr/>
          <p:nvPr/>
        </p:nvSpPr>
        <p:spPr>
          <a:xfrm>
            <a:off x="6456040" y="4366260"/>
            <a:ext cx="348620" cy="934948"/>
          </a:xfrm>
          <a:custGeom>
            <a:avLst/>
            <a:gdLst>
              <a:gd name="connsiteX0" fmla="*/ 388620 w 388620"/>
              <a:gd name="connsiteY0" fmla="*/ 0 h 960120"/>
              <a:gd name="connsiteX1" fmla="*/ 228600 w 388620"/>
              <a:gd name="connsiteY1" fmla="*/ 640080 h 960120"/>
              <a:gd name="connsiteX2" fmla="*/ 0 w 388620"/>
              <a:gd name="connsiteY2" fmla="*/ 96012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20" h="960120">
                <a:moveTo>
                  <a:pt x="388620" y="0"/>
                </a:moveTo>
                <a:cubicBezTo>
                  <a:pt x="340995" y="240030"/>
                  <a:pt x="293370" y="480060"/>
                  <a:pt x="228600" y="640080"/>
                </a:cubicBezTo>
                <a:cubicBezTo>
                  <a:pt x="163830" y="800100"/>
                  <a:pt x="81915" y="880110"/>
                  <a:pt x="0" y="960120"/>
                </a:cubicBezTo>
              </a:path>
            </a:pathLst>
          </a:custGeom>
          <a:ln w="381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>
            <a:off x="1524000" y="476673"/>
            <a:ext cx="3009888" cy="1019175"/>
          </a:xfrm>
          <a:prstGeom prst="callout2">
            <a:avLst>
              <a:gd name="adj1" fmla="val 38237"/>
              <a:gd name="adj2" fmla="val 94744"/>
              <a:gd name="adj3" fmla="val 39318"/>
              <a:gd name="adj4" fmla="val 116850"/>
              <a:gd name="adj5" fmla="val 101136"/>
              <a:gd name="adj6" fmla="val 132342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sz="4000" b="1" u="sng" dirty="0">
                <a:solidFill>
                  <a:srgbClr val="0000FF"/>
                </a:solidFill>
                <a:latin typeface="Calibri"/>
              </a:rPr>
              <a:t>S</a:t>
            </a:r>
            <a:r>
              <a:rPr lang="en-US" sz="4000" b="1" dirty="0">
                <a:solidFill>
                  <a:srgbClr val="0000FF"/>
                </a:solidFill>
                <a:latin typeface="Calibri"/>
              </a:rPr>
              <a:t>emispinalis </a:t>
            </a:r>
            <a:r>
              <a:rPr lang="en-US" sz="4000" b="1" dirty="0" err="1">
                <a:solidFill>
                  <a:srgbClr val="0000FF"/>
                </a:solidFill>
                <a:latin typeface="Calibri"/>
              </a:rPr>
              <a:t>capitis</a:t>
            </a:r>
            <a:r>
              <a:rPr lang="en-US" sz="4000" b="1" dirty="0">
                <a:solidFill>
                  <a:srgbClr val="0000FF"/>
                </a:solidFill>
                <a:latin typeface="Calibri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36160" y="0"/>
            <a:ext cx="46558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Floor of Post. triangle</a:t>
            </a:r>
          </a:p>
        </p:txBody>
      </p:sp>
      <p:sp>
        <p:nvSpPr>
          <p:cNvPr id="5" name="Callout: Line with No Border 4">
            <a:extLst>
              <a:ext uri="{FF2B5EF4-FFF2-40B4-BE49-F238E27FC236}">
                <a16:creationId xmlns:a16="http://schemas.microsoft.com/office/drawing/2014/main" id="{C9C840C1-05A8-49E4-9305-316D2B12EBC0}"/>
              </a:ext>
            </a:extLst>
          </p:cNvPr>
          <p:cNvSpPr/>
          <p:nvPr/>
        </p:nvSpPr>
        <p:spPr>
          <a:xfrm>
            <a:off x="9172136" y="4366260"/>
            <a:ext cx="2686930" cy="584775"/>
          </a:xfrm>
          <a:prstGeom prst="callout1">
            <a:avLst>
              <a:gd name="adj1" fmla="val 44329"/>
              <a:gd name="adj2" fmla="val 11232"/>
              <a:gd name="adj3" fmla="val 163613"/>
              <a:gd name="adj4" fmla="val -77921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Inferior belly of omohyoid</a:t>
            </a:r>
          </a:p>
        </p:txBody>
      </p:sp>
      <p:sp>
        <p:nvSpPr>
          <p:cNvPr id="13" name="Callout: Line with No Border 12">
            <a:extLst>
              <a:ext uri="{FF2B5EF4-FFF2-40B4-BE49-F238E27FC236}">
                <a16:creationId xmlns:a16="http://schemas.microsoft.com/office/drawing/2014/main" id="{B3E37965-D0F0-4B8D-A7C4-869655DB2A27}"/>
              </a:ext>
            </a:extLst>
          </p:cNvPr>
          <p:cNvSpPr/>
          <p:nvPr/>
        </p:nvSpPr>
        <p:spPr>
          <a:xfrm>
            <a:off x="8736036" y="3038622"/>
            <a:ext cx="3304329" cy="1019175"/>
          </a:xfrm>
          <a:prstGeom prst="callout1">
            <a:avLst>
              <a:gd name="adj1" fmla="val 44329"/>
              <a:gd name="adj2" fmla="val 11232"/>
              <a:gd name="adj3" fmla="val 103472"/>
              <a:gd name="adj4" fmla="val -69544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Occipital triangle</a:t>
            </a:r>
          </a:p>
        </p:txBody>
      </p:sp>
      <p:sp>
        <p:nvSpPr>
          <p:cNvPr id="14" name="Callout: Line with No Border 13">
            <a:extLst>
              <a:ext uri="{FF2B5EF4-FFF2-40B4-BE49-F238E27FC236}">
                <a16:creationId xmlns:a16="http://schemas.microsoft.com/office/drawing/2014/main" id="{0DC480A8-83ED-4866-AA9C-C2A9EB1F148E}"/>
              </a:ext>
            </a:extLst>
          </p:cNvPr>
          <p:cNvSpPr/>
          <p:nvPr/>
        </p:nvSpPr>
        <p:spPr>
          <a:xfrm>
            <a:off x="8990835" y="5437043"/>
            <a:ext cx="3201165" cy="934948"/>
          </a:xfrm>
          <a:prstGeom prst="callout1">
            <a:avLst>
              <a:gd name="adj1" fmla="val 44329"/>
              <a:gd name="adj2" fmla="val 11232"/>
              <a:gd name="adj3" fmla="val 20716"/>
              <a:gd name="adj4" fmla="val -56627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Supraclavicular triangle</a:t>
            </a:r>
          </a:p>
        </p:txBody>
      </p:sp>
    </p:spTree>
    <p:extLst>
      <p:ext uri="{BB962C8B-B14F-4D97-AF65-F5344CB8AC3E}">
        <p14:creationId xmlns:p14="http://schemas.microsoft.com/office/powerpoint/2010/main" val="38993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5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2378C0-08EE-4385-8988-844D42DA80F5}"/>
              </a:ext>
            </a:extLst>
          </p:cNvPr>
          <p:cNvSpPr/>
          <p:nvPr/>
        </p:nvSpPr>
        <p:spPr>
          <a:xfrm>
            <a:off x="112541" y="0"/>
            <a:ext cx="11830929" cy="691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Contents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the posterior triangle:</a:t>
            </a:r>
          </a:p>
          <a:p>
            <a:pPr marL="342900" indent="-342900" algn="just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One muscle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Inferior belly of the omohyoid that divides the triangle into.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(1) Upper part called occipital triangle.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25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(2) Lower part called supraclavicular triangle.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Nerves: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algn="just">
              <a:lnSpc>
                <a:spcPct val="120000"/>
              </a:lnSpc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Spinal part of the accessory nerve. 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algn="just">
              <a:lnSpc>
                <a:spcPct val="120000"/>
              </a:lnSpc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Roots and trunks of the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brachial plexus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57200">
              <a:lnSpc>
                <a:spcPct val="120000"/>
              </a:lnSpc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Cervical plexus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its branches.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lvl="0" indent="-342900" algn="just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Arteries (OTTS): 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1) Occipital artery. 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2) Third part of Subclavian artery.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3) Transverse cervical artery.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120000"/>
              </a:lnSpc>
              <a:tabLst>
                <a:tab pos="457200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4) Suprascapular artery</a:t>
            </a:r>
            <a:r>
              <a:rPr lang="en-US" sz="2000" b="1" i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lvl="0" algn="just">
              <a:lnSpc>
                <a:spcPct val="120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Veins and lymph nodes: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tabLst>
                <a:tab pos="457200" algn="l"/>
              </a:tabLst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1) External jugular vein.</a:t>
            </a:r>
            <a:b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2) Subclavian vein.</a:t>
            </a:r>
          </a:p>
        </p:txBody>
      </p:sp>
    </p:spTree>
    <p:extLst>
      <p:ext uri="{BB962C8B-B14F-4D97-AF65-F5344CB8AC3E}">
        <p14:creationId xmlns:p14="http://schemas.microsoft.com/office/powerpoint/2010/main" val="345202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8">
            <a:extLst>
              <a:ext uri="{FF2B5EF4-FFF2-40B4-BE49-F238E27FC236}">
                <a16:creationId xmlns:a16="http://schemas.microsoft.com/office/drawing/2014/main" id="{328DAFFB-9914-42D1-9FDB-8282D332D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6516" r="50172" b="41313"/>
          <a:stretch>
            <a:fillRect/>
          </a:stretch>
        </p:blipFill>
        <p:spPr bwMode="auto">
          <a:xfrm>
            <a:off x="4367214" y="0"/>
            <a:ext cx="58959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1CE01DEF-D199-418E-B660-942489AF7181}"/>
              </a:ext>
            </a:extLst>
          </p:cNvPr>
          <p:cNvSpPr>
            <a:spLocks/>
          </p:cNvSpPr>
          <p:nvPr/>
        </p:nvSpPr>
        <p:spPr bwMode="auto">
          <a:xfrm>
            <a:off x="112543" y="3356992"/>
            <a:ext cx="5148774" cy="997387"/>
          </a:xfrm>
          <a:prstGeom prst="callout2">
            <a:avLst>
              <a:gd name="adj1" fmla="val 25840"/>
              <a:gd name="adj2" fmla="val 90696"/>
              <a:gd name="adj3" fmla="val 7234"/>
              <a:gd name="adj4" fmla="val 99387"/>
              <a:gd name="adj5" fmla="val 38412"/>
              <a:gd name="adj6" fmla="val 129298"/>
            </a:avLst>
          </a:prstGeom>
          <a:solidFill>
            <a:srgbClr val="0000CC"/>
          </a:solidFill>
          <a:ln w="57150">
            <a:solidFill>
              <a:srgbClr val="00FFFF"/>
            </a:solidFill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Scalenus anterior </a:t>
            </a:r>
            <a:endParaRPr lang="en-US" altLang="zh-CN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B5B3B4-C830-4DE2-9079-782A6A54968A}"/>
              </a:ext>
            </a:extLst>
          </p:cNvPr>
          <p:cNvSpPr/>
          <p:nvPr/>
        </p:nvSpPr>
        <p:spPr>
          <a:xfrm>
            <a:off x="2279577" y="332656"/>
            <a:ext cx="2137439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Origin 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7611973-A9A3-4199-BDEB-1FF2DFA1F1F5}"/>
              </a:ext>
            </a:extLst>
          </p:cNvPr>
          <p:cNvSpPr>
            <a:spLocks/>
          </p:cNvSpPr>
          <p:nvPr/>
        </p:nvSpPr>
        <p:spPr bwMode="auto">
          <a:xfrm flipH="1">
            <a:off x="1524000" y="1412875"/>
            <a:ext cx="4499991" cy="823888"/>
          </a:xfrm>
          <a:prstGeom prst="accentCallout2">
            <a:avLst>
              <a:gd name="adj1" fmla="val 1281"/>
              <a:gd name="adj2" fmla="val -642"/>
              <a:gd name="adj3" fmla="val 21178"/>
              <a:gd name="adj4" fmla="val 5120"/>
              <a:gd name="adj5" fmla="val 63465"/>
              <a:gd name="adj6" fmla="val -24843"/>
            </a:avLst>
          </a:prstGeom>
          <a:noFill/>
          <a:ln w="5715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Ttransverse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processes from 3</a:t>
            </a:r>
            <a:r>
              <a:rPr lang="en-US" sz="3200" b="1" baseline="30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</a:t>
            </a:r>
            <a:r>
              <a:rPr lang="en-US" sz="3200" b="1" baseline="30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cervical vertebrae </a:t>
            </a: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F8B5779A-31F8-47AF-AC2A-A14EC94A01A5}"/>
              </a:ext>
            </a:extLst>
          </p:cNvPr>
          <p:cNvSpPr>
            <a:spLocks/>
          </p:cNvSpPr>
          <p:nvPr/>
        </p:nvSpPr>
        <p:spPr bwMode="auto">
          <a:xfrm>
            <a:off x="379828" y="4365626"/>
            <a:ext cx="4327111" cy="1019175"/>
          </a:xfrm>
          <a:prstGeom prst="callout2">
            <a:avLst>
              <a:gd name="adj1" fmla="val 49362"/>
              <a:gd name="adj2" fmla="val 95248"/>
              <a:gd name="adj3" fmla="val 32924"/>
              <a:gd name="adj4" fmla="val 110299"/>
              <a:gd name="adj5" fmla="val 46416"/>
              <a:gd name="adj6" fmla="val 140222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Scalene tubercle on inner border of 1</a:t>
            </a:r>
            <a:r>
              <a:rPr lang="en-US" sz="32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rib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3C7F2B-2927-4CDD-9509-AAAB8E7C0C4F}"/>
              </a:ext>
            </a:extLst>
          </p:cNvPr>
          <p:cNvSpPr/>
          <p:nvPr/>
        </p:nvSpPr>
        <p:spPr>
          <a:xfrm>
            <a:off x="6023992" y="5725706"/>
            <a:ext cx="3168352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Insertion  </a:t>
            </a:r>
            <a:endParaRPr lang="en-US" sz="6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9D76F268-780E-48C7-9E22-8CE74AE363A5}"/>
              </a:ext>
            </a:extLst>
          </p:cNvPr>
          <p:cNvSpPr>
            <a:spLocks/>
          </p:cNvSpPr>
          <p:nvPr/>
        </p:nvSpPr>
        <p:spPr bwMode="auto">
          <a:xfrm>
            <a:off x="8173593" y="1865466"/>
            <a:ext cx="4018407" cy="997387"/>
          </a:xfrm>
          <a:prstGeom prst="callout2">
            <a:avLst>
              <a:gd name="adj1" fmla="val 32892"/>
              <a:gd name="adj2" fmla="val 6879"/>
              <a:gd name="adj3" fmla="val 113018"/>
              <a:gd name="adj4" fmla="val 5487"/>
              <a:gd name="adj5" fmla="val 138554"/>
              <a:gd name="adj6" fmla="val -43618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Scalenus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medius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endParaRPr lang="en-US" altLang="zh-CN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宋体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83577B-24DC-4A6C-963C-BFB80313611F}"/>
              </a:ext>
            </a:extLst>
          </p:cNvPr>
          <p:cNvSpPr txBox="1"/>
          <p:nvPr/>
        </p:nvSpPr>
        <p:spPr>
          <a:xfrm>
            <a:off x="3173643" y="5494873"/>
            <a:ext cx="2486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Subclavian artery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1584</Words>
  <Application>Microsoft Office PowerPoint</Application>
  <PresentationFormat>Widescreen</PresentationFormat>
  <Paragraphs>259</Paragraphs>
  <Slides>28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Comic Sans MS</vt:lpstr>
      <vt:lpstr>Monotype Corsiva</vt:lpstr>
      <vt:lpstr>Symbol</vt:lpstr>
      <vt:lpstr>Times New Roman</vt:lpstr>
      <vt:lpstr>Wingdings</vt:lpstr>
      <vt:lpstr>Office Theme</vt:lpstr>
      <vt:lpstr>2_Office Theme</vt:lpstr>
      <vt:lpstr>3_Office Theme</vt:lpstr>
      <vt:lpstr>4_Default Design</vt:lpstr>
      <vt:lpstr>7_Office Theme</vt:lpstr>
      <vt:lpstr>8_Office Theme</vt:lpstr>
      <vt:lpstr>1_Office Theme</vt:lpstr>
      <vt:lpstr>4_Office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59</cp:revision>
  <dcterms:created xsi:type="dcterms:W3CDTF">2018-09-15T17:41:42Z</dcterms:created>
  <dcterms:modified xsi:type="dcterms:W3CDTF">2020-02-02T13:22:40Z</dcterms:modified>
</cp:coreProperties>
</file>