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3"/>
  </p:sldMasterIdLst>
  <p:notesMasterIdLst>
    <p:notesMasterId r:id="rId39"/>
  </p:notesMasterIdLst>
  <p:handoutMasterIdLst>
    <p:handoutMasterId r:id="rId40"/>
  </p:handoutMasterIdLst>
  <p:sldIdLst>
    <p:sldId id="256" r:id="rId4"/>
    <p:sldId id="311" r:id="rId5"/>
    <p:sldId id="347" r:id="rId6"/>
    <p:sldId id="348" r:id="rId7"/>
    <p:sldId id="349" r:id="rId8"/>
    <p:sldId id="350" r:id="rId9"/>
    <p:sldId id="378" r:id="rId10"/>
    <p:sldId id="351" r:id="rId11"/>
    <p:sldId id="418" r:id="rId12"/>
    <p:sldId id="419" r:id="rId13"/>
    <p:sldId id="373" r:id="rId14"/>
    <p:sldId id="365" r:id="rId15"/>
    <p:sldId id="366" r:id="rId16"/>
    <p:sldId id="374" r:id="rId17"/>
    <p:sldId id="371" r:id="rId18"/>
    <p:sldId id="372" r:id="rId19"/>
    <p:sldId id="352" r:id="rId20"/>
    <p:sldId id="353" r:id="rId21"/>
    <p:sldId id="354" r:id="rId22"/>
    <p:sldId id="357" r:id="rId23"/>
    <p:sldId id="358" r:id="rId24"/>
    <p:sldId id="359" r:id="rId25"/>
    <p:sldId id="360" r:id="rId26"/>
    <p:sldId id="361" r:id="rId27"/>
    <p:sldId id="364" r:id="rId28"/>
    <p:sldId id="424" r:id="rId29"/>
    <p:sldId id="375" r:id="rId30"/>
    <p:sldId id="377" r:id="rId31"/>
    <p:sldId id="376" r:id="rId32"/>
    <p:sldId id="425" r:id="rId33"/>
    <p:sldId id="379" r:id="rId34"/>
    <p:sldId id="368" r:id="rId35"/>
    <p:sldId id="367" r:id="rId36"/>
    <p:sldId id="369" r:id="rId37"/>
    <p:sldId id="370" r:id="rId3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FFFFFF"/>
    <a:srgbClr val="CCEC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86" d="100"/>
          <a:sy n="86" d="100"/>
        </p:scale>
        <p:origin x="-90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97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26" Type="http://schemas.openxmlformats.org/officeDocument/2006/relationships/slide" Target="slides/slide23.xml" /><Relationship Id="rId39" Type="http://schemas.openxmlformats.org/officeDocument/2006/relationships/notesMaster" Target="notesMasters/notesMaster1.xml" /><Relationship Id="rId3" Type="http://schemas.openxmlformats.org/officeDocument/2006/relationships/slideMaster" Target="slideMasters/slideMaster1.xml" /><Relationship Id="rId21" Type="http://schemas.openxmlformats.org/officeDocument/2006/relationships/slide" Target="slides/slide18.xml" /><Relationship Id="rId34" Type="http://schemas.openxmlformats.org/officeDocument/2006/relationships/slide" Target="slides/slide31.xml" /><Relationship Id="rId42" Type="http://schemas.openxmlformats.org/officeDocument/2006/relationships/viewProps" Target="viewProps.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5" Type="http://schemas.openxmlformats.org/officeDocument/2006/relationships/slide" Target="slides/slide22.xml" /><Relationship Id="rId33" Type="http://schemas.openxmlformats.org/officeDocument/2006/relationships/slide" Target="slides/slide30.xml" /><Relationship Id="rId38" Type="http://schemas.openxmlformats.org/officeDocument/2006/relationships/slide" Target="slides/slide35.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slide" Target="slides/slide17.xml" /><Relationship Id="rId29" Type="http://schemas.openxmlformats.org/officeDocument/2006/relationships/slide" Target="slides/slide26.xml" /><Relationship Id="rId41" Type="http://schemas.openxmlformats.org/officeDocument/2006/relationships/presProps" Target="presProps.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24" Type="http://schemas.openxmlformats.org/officeDocument/2006/relationships/slide" Target="slides/slide21.xml" /><Relationship Id="rId32" Type="http://schemas.openxmlformats.org/officeDocument/2006/relationships/slide" Target="slides/slide29.xml" /><Relationship Id="rId37" Type="http://schemas.openxmlformats.org/officeDocument/2006/relationships/slide" Target="slides/slide34.xml" /><Relationship Id="rId40" Type="http://schemas.openxmlformats.org/officeDocument/2006/relationships/handoutMaster" Target="handoutMasters/handoutMaster1.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slide" Target="slides/slide20.xml" /><Relationship Id="rId28" Type="http://schemas.openxmlformats.org/officeDocument/2006/relationships/slide" Target="slides/slide25.xml" /><Relationship Id="rId36" Type="http://schemas.openxmlformats.org/officeDocument/2006/relationships/slide" Target="slides/slide33.xml" /><Relationship Id="rId10" Type="http://schemas.openxmlformats.org/officeDocument/2006/relationships/slide" Target="slides/slide7.xml" /><Relationship Id="rId19" Type="http://schemas.openxmlformats.org/officeDocument/2006/relationships/slide" Target="slides/slide16.xml" /><Relationship Id="rId31" Type="http://schemas.openxmlformats.org/officeDocument/2006/relationships/slide" Target="slides/slide28.xml" /><Relationship Id="rId44" Type="http://schemas.openxmlformats.org/officeDocument/2006/relationships/tableStyles" Target="tableStyles.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slide" Target="slides/slide19.xml" /><Relationship Id="rId27" Type="http://schemas.openxmlformats.org/officeDocument/2006/relationships/slide" Target="slides/slide24.xml" /><Relationship Id="rId30" Type="http://schemas.openxmlformats.org/officeDocument/2006/relationships/slide" Target="slides/slide27.xml" /><Relationship Id="rId35" Type="http://schemas.openxmlformats.org/officeDocument/2006/relationships/slide" Target="slides/slide32.xml" /><Relationship Id="rId43" Type="http://schemas.openxmlformats.org/officeDocument/2006/relationships/theme" Target="theme/theme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2034" name="Rectangle 2">
            <a:extLst>
              <a:ext uri="{FF2B5EF4-FFF2-40B4-BE49-F238E27FC236}">
                <a16:creationId xmlns:a16="http://schemas.microsoft.com/office/drawing/2014/main" id="{7E8DEC67-0380-442C-BB4D-1812480E878F}"/>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172035" name="Rectangle 3">
            <a:extLst>
              <a:ext uri="{FF2B5EF4-FFF2-40B4-BE49-F238E27FC236}">
                <a16:creationId xmlns:a16="http://schemas.microsoft.com/office/drawing/2014/main" id="{789A3D09-4D75-4F61-AFDF-16043ED4DB60}"/>
              </a:ext>
            </a:extLst>
          </p:cNvPr>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en-US"/>
          </a:p>
        </p:txBody>
      </p:sp>
      <p:sp>
        <p:nvSpPr>
          <p:cNvPr id="172036" name="Rectangle 4">
            <a:extLst>
              <a:ext uri="{FF2B5EF4-FFF2-40B4-BE49-F238E27FC236}">
                <a16:creationId xmlns:a16="http://schemas.microsoft.com/office/drawing/2014/main" id="{848F68F3-41AA-49E9-9BEC-0503D39A5BF6}"/>
              </a:ext>
            </a:extLst>
          </p:cNvPr>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172037" name="Rectangle 5">
            <a:extLst>
              <a:ext uri="{FF2B5EF4-FFF2-40B4-BE49-F238E27FC236}">
                <a16:creationId xmlns:a16="http://schemas.microsoft.com/office/drawing/2014/main" id="{81910524-126D-4D20-A3C9-A950FEC55F8F}"/>
              </a:ext>
            </a:extLst>
          </p:cNvPr>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cs typeface="Times New Roman" panose="02020603050405020304" pitchFamily="18" charset="0"/>
              </a:defRPr>
            </a:lvl1pPr>
          </a:lstStyle>
          <a:p>
            <a:fld id="{E1AAE714-B28D-44E6-BE5C-B12D5AAF6B55}" type="slidenum">
              <a:rPr lang="ar-SA" altLang="en-US"/>
              <a:pPr/>
              <a:t>‹#›</a:t>
            </a:fld>
            <a:endParaRPr lang="en-US" altLang="en-US">
              <a:cs typeface="+mn-cs"/>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FEEB353-6DD9-4BC3-B9BE-5768C8D4A508}"/>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7171" name="Rectangle 3">
            <a:extLst>
              <a:ext uri="{FF2B5EF4-FFF2-40B4-BE49-F238E27FC236}">
                <a16:creationId xmlns:a16="http://schemas.microsoft.com/office/drawing/2014/main" id="{E8623574-2056-4C43-A65E-4DDB451FC2B6}"/>
              </a:ext>
            </a:extLst>
          </p:cNvPr>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en-US"/>
          </a:p>
        </p:txBody>
      </p:sp>
      <p:sp>
        <p:nvSpPr>
          <p:cNvPr id="37892" name="Rectangle 4">
            <a:extLst>
              <a:ext uri="{FF2B5EF4-FFF2-40B4-BE49-F238E27FC236}">
                <a16:creationId xmlns:a16="http://schemas.microsoft.com/office/drawing/2014/main" id="{52D54AA3-10EB-4E12-99F8-52410989D2D1}"/>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a:extLst>
              <a:ext uri="{FF2B5EF4-FFF2-40B4-BE49-F238E27FC236}">
                <a16:creationId xmlns:a16="http://schemas.microsoft.com/office/drawing/2014/main" id="{1227D5FF-5821-492C-8E0C-9EDFE6432A37}"/>
              </a:ext>
            </a:extLst>
          </p:cNvPr>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174" name="Rectangle 6">
            <a:extLst>
              <a:ext uri="{FF2B5EF4-FFF2-40B4-BE49-F238E27FC236}">
                <a16:creationId xmlns:a16="http://schemas.microsoft.com/office/drawing/2014/main" id="{7831DCDD-B93E-4403-9E7D-AEED8CD420E1}"/>
              </a:ext>
            </a:extLst>
          </p:cNvPr>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7175" name="Rectangle 7">
            <a:extLst>
              <a:ext uri="{FF2B5EF4-FFF2-40B4-BE49-F238E27FC236}">
                <a16:creationId xmlns:a16="http://schemas.microsoft.com/office/drawing/2014/main" id="{263184E4-52AF-4A61-818F-B87F3BB7908A}"/>
              </a:ext>
            </a:extLst>
          </p:cNvPr>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cs typeface="Times New Roman" panose="02020603050405020304" pitchFamily="18" charset="0"/>
              </a:defRPr>
            </a:lvl1pPr>
          </a:lstStyle>
          <a:p>
            <a:fld id="{2B3232FA-751E-47DC-8C62-6C2A771FF46C}" type="slidenum">
              <a:rPr lang="ar-SA" altLang="en-US"/>
              <a:pPr/>
              <a:t>‹#›</a:t>
            </a:fld>
            <a:endParaRPr lang="en-US" altLang="en-US">
              <a:cs typeface="+mn-cs"/>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922827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7407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24625" y="350838"/>
            <a:ext cx="1946275" cy="54292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50838"/>
            <a:ext cx="5686425" cy="5429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2670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350838"/>
            <a:ext cx="7772400" cy="1143000"/>
          </a:xfrm>
        </p:spPr>
        <p:txBody>
          <a:bodyPr/>
          <a:lstStyle/>
          <a:p>
            <a:r>
              <a:rPr lang="en-US"/>
              <a:t>Click to edit Master title style</a:t>
            </a:r>
          </a:p>
        </p:txBody>
      </p:sp>
      <p:sp>
        <p:nvSpPr>
          <p:cNvPr id="3" name="Table Placeholder 2"/>
          <p:cNvSpPr>
            <a:spLocks noGrp="1"/>
          </p:cNvSpPr>
          <p:nvPr>
            <p:ph type="tbl" idx="1"/>
          </p:nvPr>
        </p:nvSpPr>
        <p:spPr>
          <a:xfrm>
            <a:off x="698500" y="1665288"/>
            <a:ext cx="7772400" cy="4114800"/>
          </a:xfrm>
        </p:spPr>
        <p:txBody>
          <a:bodyPr/>
          <a:lstStyle/>
          <a:p>
            <a:pPr lvl="0"/>
            <a:endParaRPr lang="en-US" noProof="0"/>
          </a:p>
        </p:txBody>
      </p:sp>
    </p:spTree>
    <p:extLst>
      <p:ext uri="{BB962C8B-B14F-4D97-AF65-F5344CB8AC3E}">
        <p14:creationId xmlns:p14="http://schemas.microsoft.com/office/powerpoint/2010/main" val="36017859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50838"/>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98500" y="1665288"/>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0900" y="1665288"/>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66492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5908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2817966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8500" y="1665288"/>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0900" y="1665288"/>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34767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9581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18018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9517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834720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88916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8">
            <a:extLst>
              <a:ext uri="{FF2B5EF4-FFF2-40B4-BE49-F238E27FC236}">
                <a16:creationId xmlns:a16="http://schemas.microsoft.com/office/drawing/2014/main" id="{24570AE9-CB55-4C73-B1EE-3460C893329D}"/>
              </a:ext>
            </a:extLst>
          </p:cNvPr>
          <p:cNvSpPr>
            <a:spLocks noGrp="1" noChangeArrowheads="1"/>
          </p:cNvSpPr>
          <p:nvPr>
            <p:ph type="title"/>
          </p:nvPr>
        </p:nvSpPr>
        <p:spPr bwMode="auto">
          <a:xfrm>
            <a:off x="685800" y="350838"/>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9">
            <a:extLst>
              <a:ext uri="{FF2B5EF4-FFF2-40B4-BE49-F238E27FC236}">
                <a16:creationId xmlns:a16="http://schemas.microsoft.com/office/drawing/2014/main" id="{CE09C2B9-1912-4380-BF89-83E267E40A09}"/>
              </a:ext>
            </a:extLst>
          </p:cNvPr>
          <p:cNvSpPr>
            <a:spLocks noGrp="1" noChangeArrowheads="1"/>
          </p:cNvSpPr>
          <p:nvPr>
            <p:ph type="body" idx="1"/>
          </p:nvPr>
        </p:nvSpPr>
        <p:spPr bwMode="auto">
          <a:xfrm>
            <a:off x="698500" y="1665288"/>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eaLnBrk="0" fontAlgn="base" hangingPunct="0">
        <a:spcBef>
          <a:spcPct val="0"/>
        </a:spcBef>
        <a:spcAft>
          <a:spcPct val="0"/>
        </a:spcAft>
        <a:defRPr sz="4400" kern="1200">
          <a:solidFill>
            <a:schemeClr val="hlink"/>
          </a:solidFill>
          <a:latin typeface="+mj-lt"/>
          <a:ea typeface="+mj-ea"/>
          <a:cs typeface="+mj-cs"/>
        </a:defRPr>
      </a:lvl1pPr>
      <a:lvl2pPr algn="ctr" rtl="0" eaLnBrk="0" fontAlgn="base" hangingPunct="0">
        <a:spcBef>
          <a:spcPct val="0"/>
        </a:spcBef>
        <a:spcAft>
          <a:spcPct val="0"/>
        </a:spcAft>
        <a:defRPr sz="4400">
          <a:solidFill>
            <a:schemeClr val="hlink"/>
          </a:solidFill>
          <a:latin typeface="Times New Roman" panose="02020603050405020304" pitchFamily="18" charset="0"/>
        </a:defRPr>
      </a:lvl2pPr>
      <a:lvl3pPr algn="ctr" rtl="0" eaLnBrk="0" fontAlgn="base" hangingPunct="0">
        <a:spcBef>
          <a:spcPct val="0"/>
        </a:spcBef>
        <a:spcAft>
          <a:spcPct val="0"/>
        </a:spcAft>
        <a:defRPr sz="4400">
          <a:solidFill>
            <a:schemeClr val="hlink"/>
          </a:solidFill>
          <a:latin typeface="Times New Roman" panose="02020603050405020304" pitchFamily="18" charset="0"/>
        </a:defRPr>
      </a:lvl3pPr>
      <a:lvl4pPr algn="ctr" rtl="0" eaLnBrk="0" fontAlgn="base" hangingPunct="0">
        <a:spcBef>
          <a:spcPct val="0"/>
        </a:spcBef>
        <a:spcAft>
          <a:spcPct val="0"/>
        </a:spcAft>
        <a:defRPr sz="4400">
          <a:solidFill>
            <a:schemeClr val="hlink"/>
          </a:solidFill>
          <a:latin typeface="Times New Roman" panose="02020603050405020304" pitchFamily="18" charset="0"/>
        </a:defRPr>
      </a:lvl4pPr>
      <a:lvl5pPr algn="ctr" rtl="0" eaLnBrk="0" fontAlgn="base" hangingPunct="0">
        <a:spcBef>
          <a:spcPct val="0"/>
        </a:spcBef>
        <a:spcAft>
          <a:spcPct val="0"/>
        </a:spcAft>
        <a:defRPr sz="4400">
          <a:solidFill>
            <a:schemeClr val="hlink"/>
          </a:solidFill>
          <a:latin typeface="Times New Roman" panose="02020603050405020304" pitchFamily="18" charset="0"/>
        </a:defRPr>
      </a:lvl5pPr>
      <a:lvl6pPr marL="457200" algn="ctr" rtl="0" fontAlgn="base">
        <a:spcBef>
          <a:spcPct val="0"/>
        </a:spcBef>
        <a:spcAft>
          <a:spcPct val="0"/>
        </a:spcAft>
        <a:defRPr sz="4400">
          <a:solidFill>
            <a:schemeClr val="hlink"/>
          </a:solidFill>
          <a:latin typeface="Times New Roman" panose="02020603050405020304" pitchFamily="18" charset="0"/>
        </a:defRPr>
      </a:lvl6pPr>
      <a:lvl7pPr marL="914400" algn="ctr" rtl="0" fontAlgn="base">
        <a:spcBef>
          <a:spcPct val="0"/>
        </a:spcBef>
        <a:spcAft>
          <a:spcPct val="0"/>
        </a:spcAft>
        <a:defRPr sz="4400">
          <a:solidFill>
            <a:schemeClr val="hlink"/>
          </a:solidFill>
          <a:latin typeface="Times New Roman" panose="02020603050405020304" pitchFamily="18" charset="0"/>
        </a:defRPr>
      </a:lvl7pPr>
      <a:lvl8pPr marL="1371600" algn="ctr" rtl="0" fontAlgn="base">
        <a:spcBef>
          <a:spcPct val="0"/>
        </a:spcBef>
        <a:spcAft>
          <a:spcPct val="0"/>
        </a:spcAft>
        <a:defRPr sz="4400">
          <a:solidFill>
            <a:schemeClr val="hlink"/>
          </a:solidFill>
          <a:latin typeface="Times New Roman" panose="02020603050405020304" pitchFamily="18" charset="0"/>
        </a:defRPr>
      </a:lvl8pPr>
      <a:lvl9pPr marL="1828800" algn="ctr" rtl="0" fontAlgn="base">
        <a:spcBef>
          <a:spcPct val="0"/>
        </a:spcBef>
        <a:spcAft>
          <a:spcPct val="0"/>
        </a:spcAft>
        <a:defRPr sz="4400">
          <a:solidFill>
            <a:schemeClr val="hlink"/>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SzPct val="115000"/>
        <a:buChar char="•"/>
        <a:defRPr sz="3200" kern="1200">
          <a:solidFill>
            <a:schemeClr val="bg2"/>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bg2"/>
          </a:solidFill>
          <a:latin typeface="+mn-lt"/>
          <a:ea typeface="+mn-ea"/>
          <a:cs typeface="+mn-cs"/>
        </a:defRPr>
      </a:lvl2pPr>
      <a:lvl3pPr marL="1143000" indent="-228600" algn="l" rtl="0" eaLnBrk="0" fontAlgn="base" hangingPunct="0">
        <a:spcBef>
          <a:spcPct val="20000"/>
        </a:spcBef>
        <a:spcAft>
          <a:spcPct val="0"/>
        </a:spcAft>
        <a:buClr>
          <a:schemeClr val="tx2"/>
        </a:buClr>
        <a:buSzPct val="115000"/>
        <a:buChar char="•"/>
        <a:defRPr sz="2400" kern="1200">
          <a:solidFill>
            <a:schemeClr val="bg2"/>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bg2"/>
          </a:solidFill>
          <a:latin typeface="+mn-lt"/>
          <a:ea typeface="+mn-ea"/>
          <a:cs typeface="+mn-cs"/>
        </a:defRPr>
      </a:lvl4pPr>
      <a:lvl5pPr marL="2057400" indent="-228600" algn="l" rtl="0" eaLnBrk="0" fontAlgn="base" hangingPunct="0">
        <a:spcBef>
          <a:spcPct val="20000"/>
        </a:spcBef>
        <a:spcAft>
          <a:spcPct val="0"/>
        </a:spcAft>
        <a:buClr>
          <a:schemeClr val="tx2"/>
        </a:buClr>
        <a:buSzPct val="110000"/>
        <a:buChar char="•"/>
        <a:defRPr sz="20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3" Type="http://schemas.openxmlformats.org/officeDocument/2006/relationships/hyperlink" Target="http://www.rxlist.com/script/main/art.asp?articlekey=2852" TargetMode="External" /><Relationship Id="rId2" Type="http://schemas.openxmlformats.org/officeDocument/2006/relationships/hyperlink" Target="http://www.rxlist.com/script/main/art.asp?articlekey=10933" TargetMode="External" /><Relationship Id="rId1" Type="http://schemas.openxmlformats.org/officeDocument/2006/relationships/slideLayout" Target="../slideLayouts/slideLayout2.xml" /><Relationship Id="rId6" Type="http://schemas.openxmlformats.org/officeDocument/2006/relationships/hyperlink" Target="http://www.rxlist.com/script/main/art.asp?articlekey=3555" TargetMode="External" /><Relationship Id="rId5" Type="http://schemas.openxmlformats.org/officeDocument/2006/relationships/hyperlink" Target="http://www.rxlist.com/script/main/art.asp?articlekey=18811" TargetMode="External" /><Relationship Id="rId4" Type="http://schemas.openxmlformats.org/officeDocument/2006/relationships/hyperlink" Target="http://www.rxlist.com/script/main/art.asp?articlekey=5266" TargetMode="External" /></Relationships>
</file>

<file path=ppt/slides/_rels/slide13.xml.rels><?xml version="1.0" encoding="UTF-8" standalone="yes"?>
<Relationships xmlns="http://schemas.openxmlformats.org/package/2006/relationships"><Relationship Id="rId3" Type="http://schemas.openxmlformats.org/officeDocument/2006/relationships/hyperlink" Target="http://www.rxlist.com/script/main/art.asp?articlekey=11508" TargetMode="External" /><Relationship Id="rId2" Type="http://schemas.openxmlformats.org/officeDocument/2006/relationships/hyperlink" Target="http://www.rxlist.com/script/main/art.asp?articlekey=5110" TargetMode="Externa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3" Type="http://schemas.openxmlformats.org/officeDocument/2006/relationships/hyperlink" Target="http://www.rxlist.com/script/main/art.asp?articlekey=30751" TargetMode="External" /><Relationship Id="rId2" Type="http://schemas.openxmlformats.org/officeDocument/2006/relationships/hyperlink" Target="http://www.rxlist.com/script/main/art.asp?articlekey=4450" TargetMode="External" /><Relationship Id="rId1" Type="http://schemas.openxmlformats.org/officeDocument/2006/relationships/slideLayout" Target="../slideLayouts/slideLayout2.xml" /><Relationship Id="rId5" Type="http://schemas.openxmlformats.org/officeDocument/2006/relationships/hyperlink" Target="http://www.rxlist.com/script/main/art.asp?articlekey=7792" TargetMode="External" /><Relationship Id="rId4" Type="http://schemas.openxmlformats.org/officeDocument/2006/relationships/hyperlink" Target="http://www.rxlist.com/script/main/art.asp?articlekey=8521" TargetMode="Externa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F6BDF53-D0AB-4A07-8064-195E14E76A24}"/>
              </a:ext>
            </a:extLst>
          </p:cNvPr>
          <p:cNvSpPr>
            <a:spLocks noGrp="1" noChangeArrowheads="1"/>
          </p:cNvSpPr>
          <p:nvPr>
            <p:ph type="ctrTitle"/>
          </p:nvPr>
        </p:nvSpPr>
        <p:spPr>
          <a:xfrm>
            <a:off x="685800" y="2130425"/>
            <a:ext cx="7772400" cy="1470025"/>
          </a:xfrm>
        </p:spPr>
        <p:txBody>
          <a:bodyPr anchor="ctr"/>
          <a:lstStyle/>
          <a:p>
            <a:pPr eaLnBrk="1" hangingPunct="1"/>
            <a:r>
              <a:rPr lang="en-US" altLang="en-US" sz="4400"/>
              <a:t>Pharmacological Treatment of Cough</a:t>
            </a:r>
          </a:p>
        </p:txBody>
      </p:sp>
      <p:sp>
        <p:nvSpPr>
          <p:cNvPr id="2051" name="Rectangle 3">
            <a:extLst>
              <a:ext uri="{FF2B5EF4-FFF2-40B4-BE49-F238E27FC236}">
                <a16:creationId xmlns:a16="http://schemas.microsoft.com/office/drawing/2014/main" id="{E9B6E96B-7FD0-4DF0-99BC-965965EE9F73}"/>
              </a:ext>
            </a:extLst>
          </p:cNvPr>
          <p:cNvSpPr>
            <a:spLocks noGrp="1" noChangeArrowheads="1"/>
          </p:cNvSpPr>
          <p:nvPr>
            <p:ph type="subTitle" idx="1"/>
          </p:nvPr>
        </p:nvSpPr>
        <p:spPr>
          <a:xfrm>
            <a:off x="1371600" y="3886200"/>
            <a:ext cx="6400800" cy="1752600"/>
          </a:xfrm>
        </p:spPr>
        <p:txBody>
          <a:bodyPr/>
          <a:lstStyle/>
          <a:p>
            <a:pPr eaLnBrk="1" hangingPunct="1"/>
            <a:r>
              <a:rPr lang="en-US" altLang="en-US" sz="3200"/>
              <a:t>DR GEHANE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485B19F-815E-4821-87C9-9822A09FB09B}"/>
              </a:ext>
            </a:extLst>
          </p:cNvPr>
          <p:cNvSpPr>
            <a:spLocks noGrp="1" noChangeArrowheads="1"/>
          </p:cNvSpPr>
          <p:nvPr>
            <p:ph type="title"/>
          </p:nvPr>
        </p:nvSpPr>
        <p:spPr/>
        <p:txBody>
          <a:bodyPr/>
          <a:lstStyle/>
          <a:p>
            <a:pPr eaLnBrk="1" hangingPunct="1"/>
            <a:r>
              <a:rPr lang="en-US" altLang="en-US"/>
              <a:t>Codeine</a:t>
            </a:r>
          </a:p>
        </p:txBody>
      </p:sp>
      <p:sp>
        <p:nvSpPr>
          <p:cNvPr id="11267" name="Rectangle 3">
            <a:extLst>
              <a:ext uri="{FF2B5EF4-FFF2-40B4-BE49-F238E27FC236}">
                <a16:creationId xmlns:a16="http://schemas.microsoft.com/office/drawing/2014/main" id="{54EAC3AE-2217-45C2-AE91-B6A2B909D0E4}"/>
              </a:ext>
            </a:extLst>
          </p:cNvPr>
          <p:cNvSpPr>
            <a:spLocks noGrp="1" noChangeArrowheads="1"/>
          </p:cNvSpPr>
          <p:nvPr>
            <p:ph type="body" idx="1"/>
          </p:nvPr>
        </p:nvSpPr>
        <p:spPr>
          <a:xfrm>
            <a:off x="1066800" y="1447800"/>
            <a:ext cx="7772400" cy="4419600"/>
          </a:xfrm>
        </p:spPr>
        <p:txBody>
          <a:bodyPr/>
          <a:lstStyle/>
          <a:p>
            <a:pPr eaLnBrk="1" hangingPunct="1"/>
            <a:r>
              <a:rPr lang="en-US" altLang="en-US" sz="2800"/>
              <a:t>Adverse Effects:</a:t>
            </a:r>
          </a:p>
          <a:p>
            <a:pPr lvl="1" eaLnBrk="1" hangingPunct="1"/>
            <a:r>
              <a:rPr lang="en-US" altLang="en-US" sz="2400"/>
              <a:t>&gt;10%:  </a:t>
            </a:r>
          </a:p>
          <a:p>
            <a:pPr lvl="2" eaLnBrk="1" hangingPunct="1"/>
            <a:r>
              <a:rPr lang="en-US" altLang="en-US" sz="2000"/>
              <a:t>Drowsiness, Constipation</a:t>
            </a:r>
          </a:p>
          <a:p>
            <a:pPr lvl="1" eaLnBrk="1" hangingPunct="1"/>
            <a:r>
              <a:rPr lang="en-US" altLang="en-US" sz="2400"/>
              <a:t>1-10: </a:t>
            </a:r>
          </a:p>
          <a:p>
            <a:pPr lvl="2" eaLnBrk="1" hangingPunct="1"/>
            <a:r>
              <a:rPr lang="en-US" altLang="en-US" sz="2000"/>
              <a:t> CNS:  dizziness, confusion, euphoria, malaise, headache, restlessness, CNS stimulation</a:t>
            </a:r>
          </a:p>
          <a:p>
            <a:pPr lvl="2" eaLnBrk="1" hangingPunct="1"/>
            <a:r>
              <a:rPr lang="en-US" altLang="en-US" sz="2000"/>
              <a:t>Respiratory:  SOB, dyspnea (use with caution in patients with respiratory disorders)</a:t>
            </a:r>
          </a:p>
          <a:p>
            <a:pPr lvl="2" eaLnBrk="1" hangingPunct="1"/>
            <a:r>
              <a:rPr lang="en-US" altLang="en-US" sz="2000"/>
              <a:t>Skin:  rash, urticaria</a:t>
            </a:r>
          </a:p>
          <a:p>
            <a:pPr lvl="2" eaLnBrk="1" hangingPunct="1"/>
            <a:r>
              <a:rPr lang="en-US" altLang="en-US" sz="2000"/>
              <a:t>GI:  xerostomia, anorexia, N/V</a:t>
            </a:r>
          </a:p>
          <a:p>
            <a:pPr lvl="2" eaLnBrk="1" hangingPunct="1"/>
            <a:r>
              <a:rPr lang="en-US" altLang="en-US" sz="2000"/>
              <a:t>GU:  decreased urination, ureteral spasm</a:t>
            </a:r>
          </a:p>
          <a:p>
            <a:pPr lvl="2" eaLnBrk="1" hangingPunct="1"/>
            <a:endParaRPr lang="en-US" altLang="en-US" sz="2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6EB95B8-1473-4474-B683-F777ACDD1B2C}"/>
              </a:ext>
            </a:extLst>
          </p:cNvPr>
          <p:cNvSpPr>
            <a:spLocks noGrp="1" noChangeArrowheads="1"/>
          </p:cNvSpPr>
          <p:nvPr>
            <p:ph type="title"/>
          </p:nvPr>
        </p:nvSpPr>
        <p:spPr/>
        <p:txBody>
          <a:bodyPr/>
          <a:lstStyle/>
          <a:p>
            <a:pPr eaLnBrk="1" hangingPunct="1"/>
            <a:r>
              <a:rPr lang="en-US" altLang="en-US" b="1"/>
              <a:t>Dextromethorphan HBr</a:t>
            </a:r>
          </a:p>
        </p:txBody>
      </p:sp>
      <p:sp>
        <p:nvSpPr>
          <p:cNvPr id="12291" name="Rectangle 3">
            <a:extLst>
              <a:ext uri="{FF2B5EF4-FFF2-40B4-BE49-F238E27FC236}">
                <a16:creationId xmlns:a16="http://schemas.microsoft.com/office/drawing/2014/main" id="{91A0DA35-3F0E-4F77-BC1A-4AF8B81118D0}"/>
              </a:ext>
            </a:extLst>
          </p:cNvPr>
          <p:cNvSpPr>
            <a:spLocks noGrp="1" noChangeArrowheads="1"/>
          </p:cNvSpPr>
          <p:nvPr>
            <p:ph type="body" idx="1"/>
          </p:nvPr>
        </p:nvSpPr>
        <p:spPr/>
        <p:txBody>
          <a:bodyPr/>
          <a:lstStyle/>
          <a:p>
            <a:pPr eaLnBrk="1" hangingPunct="1"/>
            <a:r>
              <a:rPr lang="en-US" altLang="en-US"/>
              <a:t>Tab 15 mg</a:t>
            </a:r>
          </a:p>
          <a:p>
            <a:pPr eaLnBrk="1" hangingPunct="1"/>
            <a:r>
              <a:rPr lang="en-US" altLang="en-US"/>
              <a:t>Drop 4mg/ ml</a:t>
            </a:r>
          </a:p>
          <a:p>
            <a:pPr eaLnBrk="1" hangingPunct="1"/>
            <a:r>
              <a:rPr lang="en-US" altLang="en-US"/>
              <a:t>Syrup 15 mg/5ml</a:t>
            </a:r>
          </a:p>
          <a:p>
            <a:pPr eaLnBrk="1" hangingPunct="1"/>
            <a:endParaRPr lang="en-US" altLang="en-US"/>
          </a:p>
          <a:p>
            <a:pPr eaLnBrk="1" hangingPunct="1"/>
            <a:r>
              <a:rPr lang="en-US" altLang="en-US">
                <a:solidFill>
                  <a:schemeClr val="hlink"/>
                </a:solidFill>
              </a:rPr>
              <a:t>For dry cough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7E1A0F0-7213-4064-A6B2-E2E3510439A9}"/>
              </a:ext>
            </a:extLst>
          </p:cNvPr>
          <p:cNvSpPr>
            <a:spLocks noGrp="1" noChangeArrowheads="1"/>
          </p:cNvSpPr>
          <p:nvPr>
            <p:ph type="title"/>
          </p:nvPr>
        </p:nvSpPr>
        <p:spPr/>
        <p:txBody>
          <a:bodyPr/>
          <a:lstStyle/>
          <a:p>
            <a:pPr eaLnBrk="1" hangingPunct="1"/>
            <a:r>
              <a:rPr lang="en-US" altLang="en-US" b="1"/>
              <a:t>Dextromethorphan</a:t>
            </a:r>
          </a:p>
        </p:txBody>
      </p:sp>
      <p:sp>
        <p:nvSpPr>
          <p:cNvPr id="13315" name="Rectangle 3">
            <a:extLst>
              <a:ext uri="{FF2B5EF4-FFF2-40B4-BE49-F238E27FC236}">
                <a16:creationId xmlns:a16="http://schemas.microsoft.com/office/drawing/2014/main" id="{87DE8707-CAB1-4738-B7C0-C9624641B86A}"/>
              </a:ext>
            </a:extLst>
          </p:cNvPr>
          <p:cNvSpPr>
            <a:spLocks noGrp="1" noChangeArrowheads="1"/>
          </p:cNvSpPr>
          <p:nvPr>
            <p:ph type="body" idx="1"/>
          </p:nvPr>
        </p:nvSpPr>
        <p:spPr/>
        <p:txBody>
          <a:bodyPr/>
          <a:lstStyle/>
          <a:p>
            <a:pPr eaLnBrk="1" hangingPunct="1">
              <a:lnSpc>
                <a:spcPct val="90000"/>
              </a:lnSpc>
            </a:pPr>
            <a:r>
              <a:rPr lang="en-US" altLang="en-US" sz="2400" b="1"/>
              <a:t>Dextromethorphan is an antitussive agent and, unlike the isomeric levorphanol, it has no </a:t>
            </a:r>
            <a:r>
              <a:rPr lang="en-US" altLang="en-US" sz="2400" b="1">
                <a:hlinkClick r:id="rId2"/>
              </a:rPr>
              <a:t>analgesic</a:t>
            </a:r>
            <a:r>
              <a:rPr lang="en-US" altLang="en-US" sz="2400" b="1"/>
              <a:t> or addictive properties.</a:t>
            </a:r>
          </a:p>
          <a:p>
            <a:pPr eaLnBrk="1" hangingPunct="1">
              <a:lnSpc>
                <a:spcPct val="90000"/>
              </a:lnSpc>
            </a:pPr>
            <a:r>
              <a:rPr lang="en-US" altLang="en-US" sz="2400" b="1"/>
              <a:t>The drug acts centrally and elevates the threshold for coughing. It is about equal to codeine in depressing the </a:t>
            </a:r>
            <a:r>
              <a:rPr lang="en-US" altLang="en-US" sz="2400" b="1">
                <a:hlinkClick r:id="rId3"/>
              </a:rPr>
              <a:t>cough</a:t>
            </a:r>
            <a:r>
              <a:rPr lang="en-US" altLang="en-US" sz="2400" b="1"/>
              <a:t> </a:t>
            </a:r>
            <a:r>
              <a:rPr lang="en-US" altLang="en-US" sz="2400" b="1">
                <a:hlinkClick r:id="rId4"/>
              </a:rPr>
              <a:t>reflex</a:t>
            </a:r>
            <a:r>
              <a:rPr lang="en-US" altLang="en-US" sz="2400" b="1"/>
              <a:t>. In </a:t>
            </a:r>
            <a:r>
              <a:rPr lang="en-US" altLang="en-US" sz="2400" b="1">
                <a:hlinkClick r:id="rId5"/>
              </a:rPr>
              <a:t>therapeutic</a:t>
            </a:r>
            <a:r>
              <a:rPr lang="en-US" altLang="en-US" sz="2400" b="1"/>
              <a:t> dosage dextromethorphan does not inhibit ciliary activity.</a:t>
            </a:r>
          </a:p>
          <a:p>
            <a:pPr eaLnBrk="1" hangingPunct="1">
              <a:lnSpc>
                <a:spcPct val="90000"/>
              </a:lnSpc>
            </a:pPr>
            <a:r>
              <a:rPr lang="en-US" altLang="en-US" sz="2400" b="1"/>
              <a:t>Dextromethorphan is rapidly absorbed from the </a:t>
            </a:r>
            <a:r>
              <a:rPr lang="en-US" altLang="en-US" sz="2400" b="1">
                <a:hlinkClick r:id="rId6"/>
              </a:rPr>
              <a:t>gastrointestinal</a:t>
            </a:r>
            <a:r>
              <a:rPr lang="en-US" altLang="en-US" sz="2400" b="1"/>
              <a:t> tract and exerts its effect in 15 to 30 minutes. The duration of action after oral administration is approximately three to six hours.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58978AA5-5FA6-4CE3-AA7C-3FE69DCA90B6}"/>
              </a:ext>
            </a:extLst>
          </p:cNvPr>
          <p:cNvSpPr>
            <a:spLocks noGrp="1" noChangeArrowheads="1"/>
          </p:cNvSpPr>
          <p:nvPr>
            <p:ph type="title"/>
          </p:nvPr>
        </p:nvSpPr>
        <p:spPr/>
        <p:txBody>
          <a:bodyPr/>
          <a:lstStyle/>
          <a:p>
            <a:pPr eaLnBrk="1" hangingPunct="1"/>
            <a:r>
              <a:rPr lang="en-US" altLang="en-US" b="1"/>
              <a:t>Dextromethorphan</a:t>
            </a:r>
          </a:p>
        </p:txBody>
      </p:sp>
      <p:sp>
        <p:nvSpPr>
          <p:cNvPr id="14339" name="Rectangle 3">
            <a:extLst>
              <a:ext uri="{FF2B5EF4-FFF2-40B4-BE49-F238E27FC236}">
                <a16:creationId xmlns:a16="http://schemas.microsoft.com/office/drawing/2014/main" id="{DC48F312-302B-4593-9B0B-D49FA2473EA9}"/>
              </a:ext>
            </a:extLst>
          </p:cNvPr>
          <p:cNvSpPr>
            <a:spLocks noGrp="1" noChangeArrowheads="1"/>
          </p:cNvSpPr>
          <p:nvPr>
            <p:ph type="body" idx="1"/>
          </p:nvPr>
        </p:nvSpPr>
        <p:spPr/>
        <p:txBody>
          <a:bodyPr/>
          <a:lstStyle/>
          <a:p>
            <a:pPr eaLnBrk="1" hangingPunct="1"/>
            <a:endParaRPr lang="en-US" altLang="en-US" sz="2800" b="1"/>
          </a:p>
          <a:p>
            <a:pPr eaLnBrk="1" hangingPunct="1"/>
            <a:r>
              <a:rPr lang="en-US" altLang="en-US" sz="2800" b="1"/>
              <a:t>Dextromethorphan may produce central excitement and mental confusion. Very high doses may produce respiratory depression. One case of toxic </a:t>
            </a:r>
            <a:r>
              <a:rPr lang="en-US" altLang="en-US" sz="2800" b="1">
                <a:hlinkClick r:id="rId2"/>
              </a:rPr>
              <a:t>psychosis</a:t>
            </a:r>
            <a:r>
              <a:rPr lang="en-US" altLang="en-US" sz="2800" b="1"/>
              <a:t> (</a:t>
            </a:r>
            <a:r>
              <a:rPr lang="en-US" altLang="en-US" sz="2800" b="1">
                <a:hlinkClick r:id="rId3"/>
              </a:rPr>
              <a:t>hyperactivity</a:t>
            </a:r>
            <a:r>
              <a:rPr lang="en-US" altLang="en-US" sz="2800" b="1"/>
              <a:t>, marked visual and auditory hallucinations) after ingestion of a single dose of 20 tablets (300 mg) of dextromethorphan has been reported.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FA241D2-EEBE-412F-AF49-100332760321}"/>
              </a:ext>
            </a:extLst>
          </p:cNvPr>
          <p:cNvSpPr>
            <a:spLocks noGrp="1" noChangeArrowheads="1"/>
          </p:cNvSpPr>
          <p:nvPr>
            <p:ph type="title"/>
          </p:nvPr>
        </p:nvSpPr>
        <p:spPr/>
        <p:txBody>
          <a:bodyPr/>
          <a:lstStyle/>
          <a:p>
            <a:pPr eaLnBrk="1" hangingPunct="1"/>
            <a:r>
              <a:rPr lang="en-US" altLang="en-US" b="1"/>
              <a:t>Dextromethorphan (cautions)</a:t>
            </a:r>
          </a:p>
        </p:txBody>
      </p:sp>
      <p:sp>
        <p:nvSpPr>
          <p:cNvPr id="15363" name="Rectangle 3">
            <a:extLst>
              <a:ext uri="{FF2B5EF4-FFF2-40B4-BE49-F238E27FC236}">
                <a16:creationId xmlns:a16="http://schemas.microsoft.com/office/drawing/2014/main" id="{1B1498EF-E6DD-476E-B9AA-ED063F6DDB47}"/>
              </a:ext>
            </a:extLst>
          </p:cNvPr>
          <p:cNvSpPr>
            <a:spLocks noGrp="1" noChangeArrowheads="1"/>
          </p:cNvSpPr>
          <p:nvPr>
            <p:ph type="body" idx="1"/>
          </p:nvPr>
        </p:nvSpPr>
        <p:spPr/>
        <p:txBody>
          <a:bodyPr/>
          <a:lstStyle/>
          <a:p>
            <a:pPr eaLnBrk="1" hangingPunct="1"/>
            <a:r>
              <a:rPr lang="en-US" altLang="en-US"/>
              <a:t>Hepatic disease</a:t>
            </a:r>
          </a:p>
          <a:p>
            <a:pPr eaLnBrk="1" hangingPunct="1"/>
            <a:r>
              <a:rPr lang="en-US" altLang="en-US"/>
              <a:t>Asthmatic</a:t>
            </a:r>
          </a:p>
          <a:p>
            <a:pPr eaLnBrk="1" hangingPunct="1"/>
            <a:r>
              <a:rPr lang="en-US" altLang="en-US">
                <a:solidFill>
                  <a:schemeClr val="hlink"/>
                </a:solidFill>
              </a:rPr>
              <a:t>With MAOI </a:t>
            </a:r>
            <a:r>
              <a:rPr lang="en-US" altLang="en-US"/>
              <a:t>(hallucination, delirium, hyperpyrexia)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FF2AC81-FF68-4811-B449-55D80BC88429}"/>
              </a:ext>
            </a:extLst>
          </p:cNvPr>
          <p:cNvSpPr>
            <a:spLocks noGrp="1" noChangeArrowheads="1"/>
          </p:cNvSpPr>
          <p:nvPr>
            <p:ph type="title"/>
          </p:nvPr>
        </p:nvSpPr>
        <p:spPr/>
        <p:txBody>
          <a:bodyPr/>
          <a:lstStyle/>
          <a:p>
            <a:pPr eaLnBrk="1" hangingPunct="1"/>
            <a:r>
              <a:rPr lang="en-US" altLang="en-US"/>
              <a:t>Clobutinol HCl</a:t>
            </a:r>
          </a:p>
        </p:txBody>
      </p:sp>
      <p:sp>
        <p:nvSpPr>
          <p:cNvPr id="16387" name="Rectangle 3">
            <a:extLst>
              <a:ext uri="{FF2B5EF4-FFF2-40B4-BE49-F238E27FC236}">
                <a16:creationId xmlns:a16="http://schemas.microsoft.com/office/drawing/2014/main" id="{7DF8504F-E323-4A8A-B345-E4026556CAB6}"/>
              </a:ext>
            </a:extLst>
          </p:cNvPr>
          <p:cNvSpPr>
            <a:spLocks noGrp="1" noChangeArrowheads="1"/>
          </p:cNvSpPr>
          <p:nvPr>
            <p:ph type="body" idx="1"/>
          </p:nvPr>
        </p:nvSpPr>
        <p:spPr/>
        <p:txBody>
          <a:bodyPr/>
          <a:lstStyle/>
          <a:p>
            <a:pPr eaLnBrk="1" hangingPunct="1"/>
            <a:r>
              <a:rPr lang="en-US" altLang="en-US"/>
              <a:t>Drop 60mg/ml</a:t>
            </a:r>
          </a:p>
          <a:p>
            <a:pPr eaLnBrk="1" hangingPunct="1"/>
            <a:r>
              <a:rPr lang="en-US" altLang="en-US"/>
              <a:t>Injection 20mg/2ml</a:t>
            </a:r>
          </a:p>
          <a:p>
            <a:pPr eaLnBrk="1" hangingPunct="1"/>
            <a:r>
              <a:rPr lang="en-US" altLang="en-US"/>
              <a:t>Tablets 40 mg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C5F5C8B2-ADB5-41DC-9DE8-A81CA7AFEF6C}"/>
              </a:ext>
            </a:extLst>
          </p:cNvPr>
          <p:cNvSpPr>
            <a:spLocks noGrp="1" noChangeArrowheads="1"/>
          </p:cNvSpPr>
          <p:nvPr>
            <p:ph type="title"/>
          </p:nvPr>
        </p:nvSpPr>
        <p:spPr/>
        <p:txBody>
          <a:bodyPr/>
          <a:lstStyle/>
          <a:p>
            <a:pPr eaLnBrk="1" hangingPunct="1"/>
            <a:r>
              <a:rPr lang="en-US" altLang="en-US"/>
              <a:t>Clobutinol HCl (dosage)</a:t>
            </a:r>
          </a:p>
        </p:txBody>
      </p:sp>
      <p:sp>
        <p:nvSpPr>
          <p:cNvPr id="17411" name="Rectangle 3">
            <a:extLst>
              <a:ext uri="{FF2B5EF4-FFF2-40B4-BE49-F238E27FC236}">
                <a16:creationId xmlns:a16="http://schemas.microsoft.com/office/drawing/2014/main" id="{60DA1521-DEFC-4320-BE32-CF2DFA3D73EE}"/>
              </a:ext>
            </a:extLst>
          </p:cNvPr>
          <p:cNvSpPr>
            <a:spLocks noGrp="1" noChangeArrowheads="1"/>
          </p:cNvSpPr>
          <p:nvPr>
            <p:ph type="body" idx="1"/>
          </p:nvPr>
        </p:nvSpPr>
        <p:spPr/>
        <p:txBody>
          <a:bodyPr/>
          <a:lstStyle/>
          <a:p>
            <a:pPr eaLnBrk="1" hangingPunct="1"/>
            <a:r>
              <a:rPr lang="en-US" altLang="en-US"/>
              <a:t>Adults</a:t>
            </a:r>
          </a:p>
          <a:p>
            <a:pPr eaLnBrk="1" hangingPunct="1">
              <a:buFontTx/>
              <a:buNone/>
            </a:pPr>
            <a:r>
              <a:rPr lang="en-US" altLang="en-US"/>
              <a:t>        30-40 drops or 1-2 tab tid</a:t>
            </a:r>
          </a:p>
          <a:p>
            <a:pPr eaLnBrk="1" hangingPunct="1"/>
            <a:r>
              <a:rPr lang="en-US" altLang="en-US"/>
              <a:t>Children</a:t>
            </a:r>
          </a:p>
          <a:p>
            <a:pPr eaLnBrk="1" hangingPunct="1">
              <a:buFontTx/>
              <a:buNone/>
            </a:pPr>
            <a:r>
              <a:rPr lang="en-US" altLang="en-US"/>
              <a:t>    1drop/kg tid</a:t>
            </a:r>
          </a:p>
          <a:p>
            <a:pPr eaLnBrk="1" hangingPunct="1">
              <a:buFontTx/>
              <a:buNone/>
            </a:pPr>
            <a:endParaRPr lang="en-US" altLang="en-US"/>
          </a:p>
          <a:p>
            <a:pPr eaLnBrk="1" hangingPunct="1">
              <a:buFontTx/>
              <a:buNone/>
            </a:pPr>
            <a:r>
              <a:rPr lang="en-US" altLang="en-US" b="1"/>
              <a:t>Contraindication</a:t>
            </a:r>
          </a:p>
          <a:p>
            <a:pPr eaLnBrk="1" hangingPunct="1">
              <a:buFontTx/>
              <a:buNone/>
            </a:pPr>
            <a:r>
              <a:rPr lang="en-US" altLang="en-US">
                <a:solidFill>
                  <a:schemeClr val="hlink"/>
                </a:solidFill>
              </a:rPr>
              <a:t>Epilepsy , pregnancy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23B344F2-6D39-4F83-A902-7EBAE66AF7D8}"/>
              </a:ext>
            </a:extLst>
          </p:cNvPr>
          <p:cNvSpPr>
            <a:spLocks noGrp="1" noChangeArrowheads="1"/>
          </p:cNvSpPr>
          <p:nvPr>
            <p:ph type="title"/>
          </p:nvPr>
        </p:nvSpPr>
        <p:spPr/>
        <p:txBody>
          <a:bodyPr/>
          <a:lstStyle/>
          <a:p>
            <a:pPr eaLnBrk="1" hangingPunct="1"/>
            <a:r>
              <a:rPr lang="en-US" altLang="en-US"/>
              <a:t>Antitussives: </a:t>
            </a:r>
            <a:br>
              <a:rPr lang="en-US" altLang="en-US"/>
            </a:br>
            <a:r>
              <a:rPr lang="en-US" altLang="en-US"/>
              <a:t>Mechanism of Action (cont'd)</a:t>
            </a:r>
          </a:p>
        </p:txBody>
      </p:sp>
      <p:sp>
        <p:nvSpPr>
          <p:cNvPr id="18435" name="Rectangle 3">
            <a:extLst>
              <a:ext uri="{FF2B5EF4-FFF2-40B4-BE49-F238E27FC236}">
                <a16:creationId xmlns:a16="http://schemas.microsoft.com/office/drawing/2014/main" id="{5E59FEFB-501B-4D19-8124-94308B361B90}"/>
              </a:ext>
            </a:extLst>
          </p:cNvPr>
          <p:cNvSpPr>
            <a:spLocks noGrp="1" noChangeArrowheads="1"/>
          </p:cNvSpPr>
          <p:nvPr>
            <p:ph type="body" idx="1"/>
          </p:nvPr>
        </p:nvSpPr>
        <p:spPr/>
        <p:txBody>
          <a:bodyPr/>
          <a:lstStyle/>
          <a:p>
            <a:pPr eaLnBrk="1" hangingPunct="1">
              <a:lnSpc>
                <a:spcPct val="90000"/>
              </a:lnSpc>
              <a:buFontTx/>
              <a:buNone/>
            </a:pPr>
            <a:r>
              <a:rPr lang="en-US" altLang="en-US" sz="3600"/>
              <a:t>Nonopioids</a:t>
            </a:r>
          </a:p>
          <a:p>
            <a:pPr eaLnBrk="1" hangingPunct="1">
              <a:lnSpc>
                <a:spcPct val="90000"/>
              </a:lnSpc>
            </a:pPr>
            <a:r>
              <a:rPr lang="en-US" altLang="en-US"/>
              <a:t>Suppress the cough reflex by preventing the cough reflex from being stimulated</a:t>
            </a:r>
          </a:p>
          <a:p>
            <a:pPr eaLnBrk="1" hangingPunct="1">
              <a:lnSpc>
                <a:spcPct val="90000"/>
              </a:lnSpc>
              <a:buFontTx/>
              <a:buNone/>
            </a:pPr>
            <a:r>
              <a:rPr lang="en-US" altLang="en-US"/>
              <a:t>	Examples:	</a:t>
            </a:r>
          </a:p>
          <a:p>
            <a:pPr lvl="1" eaLnBrk="1" hangingPunct="1">
              <a:lnSpc>
                <a:spcPct val="90000"/>
              </a:lnSpc>
            </a:pPr>
            <a:r>
              <a:rPr lang="en-US" altLang="en-US"/>
              <a:t>benzonatate (Tessalon Perles)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B06A205-6680-4249-A207-2C0036B4F572}"/>
              </a:ext>
            </a:extLst>
          </p:cNvPr>
          <p:cNvSpPr>
            <a:spLocks noGrp="1" noChangeArrowheads="1"/>
          </p:cNvSpPr>
          <p:nvPr>
            <p:ph type="title"/>
          </p:nvPr>
        </p:nvSpPr>
        <p:spPr/>
        <p:txBody>
          <a:bodyPr/>
          <a:lstStyle/>
          <a:p>
            <a:pPr eaLnBrk="1" hangingPunct="1"/>
            <a:r>
              <a:rPr lang="en-US" altLang="en-US"/>
              <a:t>Antitussives: Indications</a:t>
            </a:r>
          </a:p>
        </p:txBody>
      </p:sp>
      <p:sp>
        <p:nvSpPr>
          <p:cNvPr id="19459" name="Rectangle 3">
            <a:extLst>
              <a:ext uri="{FF2B5EF4-FFF2-40B4-BE49-F238E27FC236}">
                <a16:creationId xmlns:a16="http://schemas.microsoft.com/office/drawing/2014/main" id="{1DA83029-3AAD-4AA8-9557-D0629F98F585}"/>
              </a:ext>
            </a:extLst>
          </p:cNvPr>
          <p:cNvSpPr>
            <a:spLocks noGrp="1" noChangeArrowheads="1"/>
          </p:cNvSpPr>
          <p:nvPr>
            <p:ph type="body" idx="1"/>
          </p:nvPr>
        </p:nvSpPr>
        <p:spPr/>
        <p:txBody>
          <a:bodyPr/>
          <a:lstStyle/>
          <a:p>
            <a:pPr marL="0" indent="0" eaLnBrk="1" hangingPunct="1">
              <a:buFontTx/>
              <a:buNone/>
            </a:pPr>
            <a:r>
              <a:rPr lang="en-US" altLang="en-US"/>
              <a:t>Used to stop the cough reflex when the cough is nonproductive and/or harmful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F60AA41A-C8E5-440F-8506-961081E9B7F3}"/>
              </a:ext>
            </a:extLst>
          </p:cNvPr>
          <p:cNvSpPr>
            <a:spLocks noGrp="1" noChangeArrowheads="1"/>
          </p:cNvSpPr>
          <p:nvPr>
            <p:ph type="title"/>
          </p:nvPr>
        </p:nvSpPr>
        <p:spPr/>
        <p:txBody>
          <a:bodyPr/>
          <a:lstStyle/>
          <a:p>
            <a:pPr eaLnBrk="1" hangingPunct="1"/>
            <a:r>
              <a:rPr lang="en-US" altLang="en-US"/>
              <a:t>Antitussives: Side Effects</a:t>
            </a:r>
          </a:p>
        </p:txBody>
      </p:sp>
      <p:sp>
        <p:nvSpPr>
          <p:cNvPr id="20483" name="Rectangle 3">
            <a:extLst>
              <a:ext uri="{FF2B5EF4-FFF2-40B4-BE49-F238E27FC236}">
                <a16:creationId xmlns:a16="http://schemas.microsoft.com/office/drawing/2014/main" id="{F372335E-BCC3-4595-8DB1-2F306A692BF7}"/>
              </a:ext>
            </a:extLst>
          </p:cNvPr>
          <p:cNvSpPr>
            <a:spLocks noGrp="1" noChangeArrowheads="1"/>
          </p:cNvSpPr>
          <p:nvPr>
            <p:ph type="body" idx="1"/>
          </p:nvPr>
        </p:nvSpPr>
        <p:spPr/>
        <p:txBody>
          <a:bodyPr/>
          <a:lstStyle/>
          <a:p>
            <a:pPr eaLnBrk="1" hangingPunct="1">
              <a:lnSpc>
                <a:spcPct val="90000"/>
              </a:lnSpc>
              <a:buFontTx/>
              <a:buNone/>
            </a:pPr>
            <a:r>
              <a:rPr lang="en-US" altLang="en-US"/>
              <a:t>Benzonatate</a:t>
            </a:r>
          </a:p>
          <a:p>
            <a:pPr eaLnBrk="1" hangingPunct="1">
              <a:lnSpc>
                <a:spcPct val="90000"/>
              </a:lnSpc>
            </a:pPr>
            <a:r>
              <a:rPr lang="en-US" altLang="en-US" sz="2800"/>
              <a:t>Dizziness, headache, sedation, nausea, and others</a:t>
            </a:r>
          </a:p>
          <a:p>
            <a:pPr eaLnBrk="1" hangingPunct="1">
              <a:lnSpc>
                <a:spcPct val="90000"/>
              </a:lnSpc>
              <a:buFontTx/>
              <a:buNone/>
            </a:pPr>
            <a:r>
              <a:rPr lang="en-US" altLang="en-US"/>
              <a:t>Dextromethorphan</a:t>
            </a:r>
          </a:p>
          <a:p>
            <a:pPr eaLnBrk="1" hangingPunct="1">
              <a:lnSpc>
                <a:spcPct val="90000"/>
              </a:lnSpc>
            </a:pPr>
            <a:r>
              <a:rPr lang="en-US" altLang="en-US" sz="2800"/>
              <a:t>Dizziness, drowsiness, nausea</a:t>
            </a:r>
          </a:p>
          <a:p>
            <a:pPr eaLnBrk="1" hangingPunct="1">
              <a:lnSpc>
                <a:spcPct val="90000"/>
              </a:lnSpc>
              <a:buFontTx/>
              <a:buNone/>
            </a:pPr>
            <a:r>
              <a:rPr lang="en-US" altLang="en-US"/>
              <a:t>Opioids</a:t>
            </a:r>
          </a:p>
          <a:p>
            <a:pPr eaLnBrk="1" hangingPunct="1">
              <a:lnSpc>
                <a:spcPct val="90000"/>
              </a:lnSpc>
            </a:pPr>
            <a:r>
              <a:rPr lang="en-US" altLang="en-US" sz="2800"/>
              <a:t>Sedation, nausea, vomiting, lightheadedness, constipation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B4A2EE6-A2A3-43B2-8B90-37A2E67893BD}"/>
              </a:ext>
            </a:extLst>
          </p:cNvPr>
          <p:cNvSpPr>
            <a:spLocks noGrp="1" noChangeArrowheads="1"/>
          </p:cNvSpPr>
          <p:nvPr>
            <p:ph type="ctrTitle"/>
          </p:nvPr>
        </p:nvSpPr>
        <p:spPr>
          <a:xfrm>
            <a:off x="685800" y="2130425"/>
            <a:ext cx="7772400" cy="1470025"/>
          </a:xfrm>
        </p:spPr>
        <p:txBody>
          <a:bodyPr anchor="ctr"/>
          <a:lstStyle/>
          <a:p>
            <a:pPr eaLnBrk="1" hangingPunct="1"/>
            <a:r>
              <a:rPr lang="en-US" altLang="en-US" sz="4400"/>
              <a:t>“Cough Medicine”</a:t>
            </a:r>
          </a:p>
        </p:txBody>
      </p:sp>
      <p:sp>
        <p:nvSpPr>
          <p:cNvPr id="3075" name="Rectangle 3">
            <a:extLst>
              <a:ext uri="{FF2B5EF4-FFF2-40B4-BE49-F238E27FC236}">
                <a16:creationId xmlns:a16="http://schemas.microsoft.com/office/drawing/2014/main" id="{19F22D41-473F-433A-A073-98541F1D277B}"/>
              </a:ext>
            </a:extLst>
          </p:cNvPr>
          <p:cNvSpPr>
            <a:spLocks noGrp="1" noChangeArrowheads="1"/>
          </p:cNvSpPr>
          <p:nvPr>
            <p:ph type="subTitle" idx="1"/>
          </p:nvPr>
        </p:nvSpPr>
        <p:spPr>
          <a:xfrm>
            <a:off x="1371600" y="3886200"/>
            <a:ext cx="6400800" cy="1752600"/>
          </a:xfrm>
        </p:spPr>
        <p:txBody>
          <a:bodyPr/>
          <a:lstStyle/>
          <a:p>
            <a:pPr eaLnBrk="1" hangingPunct="1"/>
            <a:r>
              <a:rPr lang="en-US" altLang="en-US" sz="3200"/>
              <a:t>Expectorants and Cough Suppressants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0D61000-287E-4C37-A0C4-733FB9D7F104}"/>
              </a:ext>
            </a:extLst>
          </p:cNvPr>
          <p:cNvSpPr>
            <a:spLocks noGrp="1" noChangeArrowheads="1"/>
          </p:cNvSpPr>
          <p:nvPr>
            <p:ph type="ctrTitle"/>
          </p:nvPr>
        </p:nvSpPr>
        <p:spPr>
          <a:xfrm>
            <a:off x="685800" y="2130425"/>
            <a:ext cx="7772400" cy="1470025"/>
          </a:xfrm>
        </p:spPr>
        <p:txBody>
          <a:bodyPr anchor="ctr"/>
          <a:lstStyle/>
          <a:p>
            <a:pPr eaLnBrk="1" hangingPunct="1"/>
            <a:r>
              <a:rPr lang="en-US" altLang="en-US" sz="4400"/>
              <a:t>Expectorants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948B7BC9-1076-43FF-A95A-04F085ED2886}"/>
              </a:ext>
            </a:extLst>
          </p:cNvPr>
          <p:cNvSpPr>
            <a:spLocks noGrp="1" noChangeArrowheads="1"/>
          </p:cNvSpPr>
          <p:nvPr>
            <p:ph type="title"/>
          </p:nvPr>
        </p:nvSpPr>
        <p:spPr/>
        <p:txBody>
          <a:bodyPr/>
          <a:lstStyle/>
          <a:p>
            <a:pPr eaLnBrk="1" hangingPunct="1"/>
            <a:r>
              <a:rPr lang="en-US" altLang="en-US"/>
              <a:t>Expectorants: Definition</a:t>
            </a:r>
          </a:p>
        </p:txBody>
      </p:sp>
      <p:sp>
        <p:nvSpPr>
          <p:cNvPr id="22531" name="Rectangle 3">
            <a:extLst>
              <a:ext uri="{FF2B5EF4-FFF2-40B4-BE49-F238E27FC236}">
                <a16:creationId xmlns:a16="http://schemas.microsoft.com/office/drawing/2014/main" id="{902F76B7-085E-4C7A-85F4-4F968D52ABC9}"/>
              </a:ext>
            </a:extLst>
          </p:cNvPr>
          <p:cNvSpPr>
            <a:spLocks noGrp="1" noChangeArrowheads="1"/>
          </p:cNvSpPr>
          <p:nvPr>
            <p:ph type="body" idx="1"/>
          </p:nvPr>
        </p:nvSpPr>
        <p:spPr/>
        <p:txBody>
          <a:bodyPr/>
          <a:lstStyle/>
          <a:p>
            <a:pPr eaLnBrk="1" hangingPunct="1"/>
            <a:r>
              <a:rPr lang="en-US" altLang="en-US"/>
              <a:t>Drugs that aid in the expectoration </a:t>
            </a:r>
            <a:br>
              <a:rPr lang="en-US" altLang="en-US"/>
            </a:br>
            <a:r>
              <a:rPr lang="en-US" altLang="en-US"/>
              <a:t>(removal) of mucus</a:t>
            </a:r>
          </a:p>
          <a:p>
            <a:pPr eaLnBrk="1" hangingPunct="1"/>
            <a:r>
              <a:rPr lang="en-US" altLang="en-US"/>
              <a:t>Reduce the viscosity of secretions</a:t>
            </a:r>
          </a:p>
          <a:p>
            <a:pPr eaLnBrk="1" hangingPunct="1"/>
            <a:r>
              <a:rPr lang="en-US" altLang="en-US"/>
              <a:t>Disintegrate and thin secretions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59CCE95C-683C-47A1-81D7-AB3FDB1C5566}"/>
              </a:ext>
            </a:extLst>
          </p:cNvPr>
          <p:cNvSpPr>
            <a:spLocks noGrp="1" noChangeArrowheads="1"/>
          </p:cNvSpPr>
          <p:nvPr>
            <p:ph type="title"/>
          </p:nvPr>
        </p:nvSpPr>
        <p:spPr/>
        <p:txBody>
          <a:bodyPr/>
          <a:lstStyle/>
          <a:p>
            <a:pPr eaLnBrk="1" hangingPunct="1"/>
            <a:r>
              <a:rPr lang="en-US" altLang="en-US"/>
              <a:t>Expectorants: </a:t>
            </a:r>
            <a:br>
              <a:rPr lang="en-US" altLang="en-US"/>
            </a:br>
            <a:r>
              <a:rPr lang="en-US" altLang="en-US"/>
              <a:t>Mechanisms of Action</a:t>
            </a:r>
          </a:p>
        </p:txBody>
      </p:sp>
      <p:sp>
        <p:nvSpPr>
          <p:cNvPr id="23555" name="Rectangle 3">
            <a:extLst>
              <a:ext uri="{FF2B5EF4-FFF2-40B4-BE49-F238E27FC236}">
                <a16:creationId xmlns:a16="http://schemas.microsoft.com/office/drawing/2014/main" id="{2F07C7C5-73F5-4B7C-9C09-D64DBB614931}"/>
              </a:ext>
            </a:extLst>
          </p:cNvPr>
          <p:cNvSpPr>
            <a:spLocks noGrp="1" noChangeArrowheads="1"/>
          </p:cNvSpPr>
          <p:nvPr>
            <p:ph type="body" idx="1"/>
          </p:nvPr>
        </p:nvSpPr>
        <p:spPr/>
        <p:txBody>
          <a:bodyPr/>
          <a:lstStyle/>
          <a:p>
            <a:pPr eaLnBrk="1" hangingPunct="1"/>
            <a:r>
              <a:rPr lang="en-US" altLang="en-US"/>
              <a:t>Direct stimulation	</a:t>
            </a:r>
          </a:p>
          <a:p>
            <a:pPr eaLnBrk="1" hangingPunct="1"/>
            <a:r>
              <a:rPr lang="en-US" altLang="en-US"/>
              <a:t>Reflex stimulation</a:t>
            </a:r>
          </a:p>
          <a:p>
            <a:pPr eaLnBrk="1" hangingPunct="1"/>
            <a:endParaRPr lang="en-US" altLang="en-US"/>
          </a:p>
          <a:p>
            <a:pPr algn="ctr" eaLnBrk="1" hangingPunct="1">
              <a:buFontTx/>
              <a:buNone/>
            </a:pPr>
            <a:r>
              <a:rPr lang="en-US" altLang="en-US"/>
              <a:t>Final result: thinner mucus </a:t>
            </a:r>
            <a:br>
              <a:rPr lang="en-US" altLang="en-US"/>
            </a:br>
            <a:r>
              <a:rPr lang="en-US" altLang="en-US"/>
              <a:t>that is easier to remove</a:t>
            </a:r>
          </a:p>
          <a:p>
            <a:pPr eaLnBrk="1" hangingPunct="1"/>
            <a:endParaRPr lang="en-US" altLang="en-US"/>
          </a:p>
          <a:p>
            <a:pPr eaLnBrk="1" hangingPunct="1"/>
            <a:endParaRPr lang="en-US" altLang="en-US"/>
          </a:p>
          <a:p>
            <a:pPr eaLnBrk="1" hangingPunct="1"/>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4881AD09-9CA6-4234-932E-806723DCD9FF}"/>
              </a:ext>
            </a:extLst>
          </p:cNvPr>
          <p:cNvSpPr>
            <a:spLocks noGrp="1" noChangeArrowheads="1"/>
          </p:cNvSpPr>
          <p:nvPr>
            <p:ph type="title"/>
          </p:nvPr>
        </p:nvSpPr>
        <p:spPr/>
        <p:txBody>
          <a:bodyPr/>
          <a:lstStyle/>
          <a:p>
            <a:pPr eaLnBrk="1" hangingPunct="1"/>
            <a:r>
              <a:rPr lang="en-US" altLang="en-US"/>
              <a:t>Expectorants:  </a:t>
            </a:r>
            <a:br>
              <a:rPr lang="en-US" altLang="en-US"/>
            </a:br>
            <a:r>
              <a:rPr lang="en-US" altLang="en-US"/>
              <a:t>Mechanism of Action (cont'd)</a:t>
            </a:r>
          </a:p>
        </p:txBody>
      </p:sp>
      <p:sp>
        <p:nvSpPr>
          <p:cNvPr id="24579" name="Rectangle 3">
            <a:extLst>
              <a:ext uri="{FF2B5EF4-FFF2-40B4-BE49-F238E27FC236}">
                <a16:creationId xmlns:a16="http://schemas.microsoft.com/office/drawing/2014/main" id="{CB18CE93-C3BD-400A-8170-36083B59DA99}"/>
              </a:ext>
            </a:extLst>
          </p:cNvPr>
          <p:cNvSpPr>
            <a:spLocks noGrp="1" noChangeArrowheads="1"/>
          </p:cNvSpPr>
          <p:nvPr>
            <p:ph type="body" idx="1"/>
          </p:nvPr>
        </p:nvSpPr>
        <p:spPr/>
        <p:txBody>
          <a:bodyPr/>
          <a:lstStyle/>
          <a:p>
            <a:pPr eaLnBrk="1" hangingPunct="1">
              <a:buFontTx/>
              <a:buNone/>
            </a:pPr>
            <a:r>
              <a:rPr lang="en-US" altLang="en-US"/>
              <a:t>Reflex stimulation</a:t>
            </a:r>
          </a:p>
          <a:p>
            <a:pPr eaLnBrk="1" hangingPunct="1"/>
            <a:r>
              <a:rPr lang="en-US" altLang="en-US" sz="2800"/>
              <a:t>Agent causes irritation of the GI tract</a:t>
            </a:r>
          </a:p>
          <a:p>
            <a:pPr eaLnBrk="1" hangingPunct="1"/>
            <a:r>
              <a:rPr lang="en-US" altLang="en-US" sz="2800"/>
              <a:t>Loosening and thinning of respiratory tract secretions occur in response to this irritation</a:t>
            </a:r>
          </a:p>
          <a:p>
            <a:pPr lvl="1" eaLnBrk="1" hangingPunct="1"/>
            <a:r>
              <a:rPr lang="en-US" altLang="en-US"/>
              <a:t>Example: guaifenesin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2DBC2BE6-2814-4794-A8A3-5EB06862824C}"/>
              </a:ext>
            </a:extLst>
          </p:cNvPr>
          <p:cNvSpPr>
            <a:spLocks noGrp="1" noChangeArrowheads="1"/>
          </p:cNvSpPr>
          <p:nvPr>
            <p:ph type="title"/>
          </p:nvPr>
        </p:nvSpPr>
        <p:spPr/>
        <p:txBody>
          <a:bodyPr/>
          <a:lstStyle/>
          <a:p>
            <a:pPr eaLnBrk="1" hangingPunct="1"/>
            <a:r>
              <a:rPr lang="en-US" altLang="en-US"/>
              <a:t>Expectorants:  </a:t>
            </a:r>
            <a:br>
              <a:rPr lang="en-US" altLang="en-US"/>
            </a:br>
            <a:r>
              <a:rPr lang="en-US" altLang="en-US"/>
              <a:t>Mechanism of Action (cont'd)</a:t>
            </a:r>
          </a:p>
        </p:txBody>
      </p:sp>
      <p:sp>
        <p:nvSpPr>
          <p:cNvPr id="25603" name="Rectangle 3">
            <a:extLst>
              <a:ext uri="{FF2B5EF4-FFF2-40B4-BE49-F238E27FC236}">
                <a16:creationId xmlns:a16="http://schemas.microsoft.com/office/drawing/2014/main" id="{F5443CBE-EFC4-4C4C-B817-5F80414D703E}"/>
              </a:ext>
            </a:extLst>
          </p:cNvPr>
          <p:cNvSpPr>
            <a:spLocks noGrp="1" noChangeArrowheads="1"/>
          </p:cNvSpPr>
          <p:nvPr>
            <p:ph type="body" idx="1"/>
          </p:nvPr>
        </p:nvSpPr>
        <p:spPr/>
        <p:txBody>
          <a:bodyPr/>
          <a:lstStyle/>
          <a:p>
            <a:pPr eaLnBrk="1" hangingPunct="1">
              <a:buFontTx/>
              <a:buNone/>
            </a:pPr>
            <a:r>
              <a:rPr lang="en-US" altLang="en-US"/>
              <a:t>Direct stimulation</a:t>
            </a:r>
          </a:p>
          <a:p>
            <a:pPr eaLnBrk="1" hangingPunct="1"/>
            <a:r>
              <a:rPr lang="en-US" altLang="en-US" sz="2800"/>
              <a:t>The secretory glands are stimulated directly to increase their production of respiratory tract fluids</a:t>
            </a:r>
          </a:p>
          <a:p>
            <a:pPr lvl="1" eaLnBrk="1" hangingPunct="1"/>
            <a:r>
              <a:rPr lang="en-US" altLang="en-US"/>
              <a:t>Examples: iodine-containing products such  as iodinated glycerol and potassium iodide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296E0D58-3622-4105-84FF-588B409CEF39}"/>
              </a:ext>
            </a:extLst>
          </p:cNvPr>
          <p:cNvSpPr>
            <a:spLocks noGrp="1" noChangeArrowheads="1"/>
          </p:cNvSpPr>
          <p:nvPr>
            <p:ph type="title"/>
          </p:nvPr>
        </p:nvSpPr>
        <p:spPr/>
        <p:txBody>
          <a:bodyPr/>
          <a:lstStyle/>
          <a:p>
            <a:pPr eaLnBrk="1" hangingPunct="1"/>
            <a:r>
              <a:rPr lang="en-US" altLang="en-US"/>
              <a:t>Mucolytics</a:t>
            </a:r>
          </a:p>
        </p:txBody>
      </p:sp>
      <p:sp>
        <p:nvSpPr>
          <p:cNvPr id="26627" name="Rectangle 3">
            <a:extLst>
              <a:ext uri="{FF2B5EF4-FFF2-40B4-BE49-F238E27FC236}">
                <a16:creationId xmlns:a16="http://schemas.microsoft.com/office/drawing/2014/main" id="{6ADB3F96-310A-4396-98BE-FC394FD9929B}"/>
              </a:ext>
            </a:extLst>
          </p:cNvPr>
          <p:cNvSpPr>
            <a:spLocks noGrp="1" noChangeArrowheads="1"/>
          </p:cNvSpPr>
          <p:nvPr>
            <p:ph type="body" idx="1"/>
          </p:nvPr>
        </p:nvSpPr>
        <p:spPr/>
        <p:txBody>
          <a:bodyPr/>
          <a:lstStyle/>
          <a:p>
            <a:pPr eaLnBrk="1" hangingPunct="1"/>
            <a:r>
              <a:rPr lang="en-US" altLang="en-US"/>
              <a:t>Bromhexine</a:t>
            </a:r>
          </a:p>
          <a:p>
            <a:pPr eaLnBrk="1" hangingPunct="1"/>
            <a:r>
              <a:rPr lang="en-US" altLang="en-US"/>
              <a:t>NAC</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3F838A1C-32D0-40AD-8700-35374FCD77B5}"/>
              </a:ext>
            </a:extLst>
          </p:cNvPr>
          <p:cNvSpPr>
            <a:spLocks noGrp="1" noChangeArrowheads="1"/>
          </p:cNvSpPr>
          <p:nvPr>
            <p:ph type="title"/>
          </p:nvPr>
        </p:nvSpPr>
        <p:spPr/>
        <p:txBody>
          <a:bodyPr/>
          <a:lstStyle/>
          <a:p>
            <a:pPr eaLnBrk="1" hangingPunct="1"/>
            <a:r>
              <a:rPr lang="en-US" altLang="en-US"/>
              <a:t>Bromhexine</a:t>
            </a:r>
          </a:p>
        </p:txBody>
      </p:sp>
      <p:sp>
        <p:nvSpPr>
          <p:cNvPr id="27651" name="Rectangle 3">
            <a:extLst>
              <a:ext uri="{FF2B5EF4-FFF2-40B4-BE49-F238E27FC236}">
                <a16:creationId xmlns:a16="http://schemas.microsoft.com/office/drawing/2014/main" id="{BBFB84D1-7498-4C22-8550-8888D67D44DC}"/>
              </a:ext>
            </a:extLst>
          </p:cNvPr>
          <p:cNvSpPr>
            <a:spLocks noGrp="1" noChangeArrowheads="1"/>
          </p:cNvSpPr>
          <p:nvPr>
            <p:ph type="body" idx="1"/>
          </p:nvPr>
        </p:nvSpPr>
        <p:spPr/>
        <p:txBody>
          <a:bodyPr/>
          <a:lstStyle/>
          <a:p>
            <a:pPr eaLnBrk="1" hangingPunct="1"/>
            <a:r>
              <a:rPr lang="en-US" altLang="en-US"/>
              <a:t>Elexir: 4mg/5ml</a:t>
            </a:r>
          </a:p>
          <a:p>
            <a:pPr eaLnBrk="1" hangingPunct="1"/>
            <a:r>
              <a:rPr lang="en-US" altLang="en-US"/>
              <a:t>Inj. : 4mg/2ml</a:t>
            </a:r>
          </a:p>
          <a:p>
            <a:pPr eaLnBrk="1" hangingPunct="1"/>
            <a:r>
              <a:rPr lang="en-US" altLang="en-US"/>
              <a:t>Tab : 8mg</a:t>
            </a:r>
          </a:p>
          <a:p>
            <a:pPr eaLnBrk="1" hangingPunct="1">
              <a:buFontTx/>
              <a:buNone/>
            </a:pPr>
            <a:r>
              <a:rPr lang="en-US" altLang="en-US"/>
              <a:t>Dose: Adult 1-2 tabs (10-20 cc elexir) tid</a:t>
            </a:r>
          </a:p>
          <a:p>
            <a:pPr eaLnBrk="1" hangingPunct="1">
              <a:buFontTx/>
              <a:buNone/>
            </a:pPr>
            <a:r>
              <a:rPr lang="en-US" altLang="en-US"/>
              <a:t>5-10 years : 4mg qid</a:t>
            </a:r>
          </a:p>
          <a:p>
            <a:pPr eaLnBrk="1" hangingPunct="1">
              <a:buFontTx/>
              <a:buNone/>
            </a:pPr>
            <a:r>
              <a:rPr lang="en-US" altLang="en-US"/>
              <a:t>&lt; 5 years : 4mg bid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3406892C-8B08-4394-8B17-2CE9749B6232}"/>
              </a:ext>
            </a:extLst>
          </p:cNvPr>
          <p:cNvSpPr>
            <a:spLocks noGrp="1" noChangeArrowheads="1"/>
          </p:cNvSpPr>
          <p:nvPr>
            <p:ph type="title"/>
          </p:nvPr>
        </p:nvSpPr>
        <p:spPr/>
        <p:txBody>
          <a:bodyPr/>
          <a:lstStyle/>
          <a:p>
            <a:pPr eaLnBrk="1" hangingPunct="1"/>
            <a:r>
              <a:rPr lang="en-US" altLang="en-US"/>
              <a:t>Bromhexine</a:t>
            </a:r>
          </a:p>
        </p:txBody>
      </p:sp>
      <p:sp>
        <p:nvSpPr>
          <p:cNvPr id="28675" name="Rectangle 3">
            <a:extLst>
              <a:ext uri="{FF2B5EF4-FFF2-40B4-BE49-F238E27FC236}">
                <a16:creationId xmlns:a16="http://schemas.microsoft.com/office/drawing/2014/main" id="{1FA4E5D7-3CD8-4FD4-91BA-2B2DC0B21259}"/>
              </a:ext>
            </a:extLst>
          </p:cNvPr>
          <p:cNvSpPr>
            <a:spLocks noGrp="1" noChangeArrowheads="1"/>
          </p:cNvSpPr>
          <p:nvPr>
            <p:ph type="body" idx="1"/>
          </p:nvPr>
        </p:nvSpPr>
        <p:spPr/>
        <p:txBody>
          <a:bodyPr/>
          <a:lstStyle/>
          <a:p>
            <a:pPr eaLnBrk="1" hangingPunct="1">
              <a:lnSpc>
                <a:spcPct val="80000"/>
              </a:lnSpc>
            </a:pPr>
            <a:r>
              <a:rPr lang="en-AU" altLang="en-US" sz="2400" b="1"/>
              <a:t>Mechanism of action:</a:t>
            </a:r>
            <a:endParaRPr lang="en-AU" altLang="en-US" sz="2400"/>
          </a:p>
          <a:p>
            <a:pPr eaLnBrk="1" hangingPunct="1">
              <a:lnSpc>
                <a:spcPct val="80000"/>
              </a:lnSpc>
            </a:pPr>
            <a:r>
              <a:rPr lang="en-AU" altLang="en-US" sz="2400"/>
              <a:t>Bromhexine is an oral mucolytic agent with a low level of associated toxicity. Bromhexine acts on the mucus at the formative stages in the glands, within the mucus-secreting cells. Bromhexine disrupts the structure of acid mucopolysaccharide fibres in mucoid sputum and produces a less viscous mucus, which is easier to expectorate.</a:t>
            </a:r>
            <a:endParaRPr lang="en-AU" altLang="en-US" sz="2400" b="1"/>
          </a:p>
          <a:p>
            <a:pPr eaLnBrk="1" hangingPunct="1">
              <a:lnSpc>
                <a:spcPct val="80000"/>
              </a:lnSpc>
            </a:pPr>
            <a:r>
              <a:rPr lang="en-AU" altLang="en-US" sz="2400" b="1"/>
              <a:t>Contraindications</a:t>
            </a:r>
          </a:p>
          <a:p>
            <a:pPr eaLnBrk="1" hangingPunct="1">
              <a:lnSpc>
                <a:spcPct val="80000"/>
              </a:lnSpc>
            </a:pPr>
            <a:r>
              <a:rPr lang="en-AU" altLang="en-US" sz="2400"/>
              <a:t>Bromhexine is contraindicated for use in patients with known hypersensitivity or idiosyncratic reaction to bromhexine hydrochloride (or any of the other ingredients in the product).</a:t>
            </a:r>
            <a:endParaRPr lang="en-AU" altLang="en-US" sz="2400" b="1"/>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25A42B5-1458-400B-8C8F-53B5C78F3B56}"/>
              </a:ext>
            </a:extLst>
          </p:cNvPr>
          <p:cNvSpPr>
            <a:spLocks noGrp="1" noChangeArrowheads="1"/>
          </p:cNvSpPr>
          <p:nvPr>
            <p:ph type="title"/>
          </p:nvPr>
        </p:nvSpPr>
        <p:spPr/>
        <p:txBody>
          <a:bodyPr/>
          <a:lstStyle/>
          <a:p>
            <a:pPr eaLnBrk="1" hangingPunct="1"/>
            <a:r>
              <a:rPr lang="en-US" altLang="en-US"/>
              <a:t>Bromhexine</a:t>
            </a:r>
          </a:p>
        </p:txBody>
      </p:sp>
      <p:sp>
        <p:nvSpPr>
          <p:cNvPr id="29699" name="Rectangle 3">
            <a:extLst>
              <a:ext uri="{FF2B5EF4-FFF2-40B4-BE49-F238E27FC236}">
                <a16:creationId xmlns:a16="http://schemas.microsoft.com/office/drawing/2014/main" id="{FF72FB81-BC6E-424B-A24C-0414DF7B8788}"/>
              </a:ext>
            </a:extLst>
          </p:cNvPr>
          <p:cNvSpPr>
            <a:spLocks noGrp="1" noChangeArrowheads="1"/>
          </p:cNvSpPr>
          <p:nvPr>
            <p:ph type="body" idx="1"/>
          </p:nvPr>
        </p:nvSpPr>
        <p:spPr/>
        <p:txBody>
          <a:bodyPr/>
          <a:lstStyle/>
          <a:p>
            <a:pPr eaLnBrk="1" hangingPunct="1"/>
            <a:r>
              <a:rPr lang="en-AU" altLang="en-US" b="1"/>
              <a:t>Precautions</a:t>
            </a:r>
          </a:p>
          <a:p>
            <a:pPr eaLnBrk="1" hangingPunct="1">
              <a:buFontTx/>
              <a:buNone/>
            </a:pPr>
            <a:r>
              <a:rPr lang="en-AU" altLang="en-US"/>
              <a:t>    Since mucolytics may disrupt the gastric mucosal barrier, bromhexine should be used with caution in patients with </a:t>
            </a:r>
            <a:r>
              <a:rPr lang="en-AU" altLang="en-US">
                <a:solidFill>
                  <a:schemeClr val="hlink"/>
                </a:solidFill>
              </a:rPr>
              <a:t>a history of gastric ulceration</a:t>
            </a:r>
            <a:r>
              <a:rPr lang="en-AU" altLang="en-US"/>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739261F1-6813-4A3F-93CE-A3968AC72770}"/>
              </a:ext>
            </a:extLst>
          </p:cNvPr>
          <p:cNvSpPr>
            <a:spLocks noGrp="1" noChangeArrowheads="1"/>
          </p:cNvSpPr>
          <p:nvPr>
            <p:ph type="title"/>
          </p:nvPr>
        </p:nvSpPr>
        <p:spPr>
          <a:xfrm>
            <a:off x="323850" y="0"/>
            <a:ext cx="7772400" cy="1143000"/>
          </a:xfrm>
        </p:spPr>
        <p:txBody>
          <a:bodyPr/>
          <a:lstStyle/>
          <a:p>
            <a:pPr eaLnBrk="1" hangingPunct="1"/>
            <a:r>
              <a:rPr lang="en-US" altLang="en-US"/>
              <a:t>Bromhexine</a:t>
            </a:r>
          </a:p>
        </p:txBody>
      </p:sp>
      <p:sp>
        <p:nvSpPr>
          <p:cNvPr id="30723" name="Rectangle 3">
            <a:extLst>
              <a:ext uri="{FF2B5EF4-FFF2-40B4-BE49-F238E27FC236}">
                <a16:creationId xmlns:a16="http://schemas.microsoft.com/office/drawing/2014/main" id="{CC5994E5-AD2A-4E32-BDB1-18455ADA62CD}"/>
              </a:ext>
            </a:extLst>
          </p:cNvPr>
          <p:cNvSpPr>
            <a:spLocks noGrp="1" noChangeArrowheads="1"/>
          </p:cNvSpPr>
          <p:nvPr>
            <p:ph type="body" idx="1"/>
          </p:nvPr>
        </p:nvSpPr>
        <p:spPr>
          <a:xfrm>
            <a:off x="323850" y="1052513"/>
            <a:ext cx="7772400" cy="4114800"/>
          </a:xfrm>
        </p:spPr>
        <p:txBody>
          <a:bodyPr/>
          <a:lstStyle/>
          <a:p>
            <a:pPr algn="just" eaLnBrk="1" hangingPunct="1">
              <a:lnSpc>
                <a:spcPct val="80000"/>
              </a:lnSpc>
            </a:pPr>
            <a:r>
              <a:rPr lang="en-AU" altLang="en-US" sz="2400" b="1"/>
              <a:t>Use in pregnancy</a:t>
            </a:r>
          </a:p>
          <a:p>
            <a:pPr algn="just" eaLnBrk="1" hangingPunct="1">
              <a:lnSpc>
                <a:spcPct val="80000"/>
              </a:lnSpc>
            </a:pPr>
            <a:r>
              <a:rPr lang="en-AU" altLang="en-US" sz="2400">
                <a:solidFill>
                  <a:schemeClr val="hlink"/>
                </a:solidFill>
              </a:rPr>
              <a:t>Category A:</a:t>
            </a:r>
            <a:r>
              <a:rPr lang="en-AU" altLang="en-US" sz="2400"/>
              <a:t> Bromhexine has been taken by a large number of pregnant women and women of child bearing age without any proven increase in the frequency of malformations or other direct or indirect harmful effects on the foetus having been observed.</a:t>
            </a:r>
            <a:endParaRPr lang="en-AU" altLang="en-US" sz="2400" b="1"/>
          </a:p>
          <a:p>
            <a:pPr algn="just" eaLnBrk="1" hangingPunct="1">
              <a:lnSpc>
                <a:spcPct val="80000"/>
              </a:lnSpc>
            </a:pPr>
            <a:r>
              <a:rPr lang="en-AU" altLang="en-US" sz="2400" b="1"/>
              <a:t>Lactation</a:t>
            </a:r>
          </a:p>
          <a:p>
            <a:pPr algn="just" eaLnBrk="1" hangingPunct="1">
              <a:lnSpc>
                <a:spcPct val="80000"/>
              </a:lnSpc>
            </a:pPr>
            <a:r>
              <a:rPr lang="en-AU" altLang="en-US" sz="2400"/>
              <a:t>It is not known whether bromhexine is excreted in breast milk or whether it has a harmful effect on the breastfeeding infant. Therefore it </a:t>
            </a:r>
            <a:r>
              <a:rPr lang="en-AU" altLang="en-US" sz="2400">
                <a:solidFill>
                  <a:schemeClr val="hlink"/>
                </a:solidFill>
              </a:rPr>
              <a:t>is not recommended for breastfeeding</a:t>
            </a:r>
            <a:r>
              <a:rPr lang="en-AU" altLang="en-US" sz="2400"/>
              <a:t> mothers unless the potential benefits to the patient are weighed against the possible risk to the infant.</a:t>
            </a:r>
            <a:endParaRPr lang="en-AU" altLang="en-US" sz="2400" b="1"/>
          </a:p>
          <a:p>
            <a:pPr algn="just" eaLnBrk="1" hangingPunct="1">
              <a:lnSpc>
                <a:spcPct val="80000"/>
              </a:lnSpc>
            </a:pPr>
            <a:r>
              <a:rPr lang="en-AU" altLang="en-US" sz="2400" b="1"/>
              <a:t>Adverse reactions</a:t>
            </a:r>
          </a:p>
          <a:p>
            <a:pPr algn="just" eaLnBrk="1" hangingPunct="1">
              <a:lnSpc>
                <a:spcPct val="80000"/>
              </a:lnSpc>
            </a:pPr>
            <a:r>
              <a:rPr lang="en-AU" altLang="en-US" sz="2400">
                <a:solidFill>
                  <a:schemeClr val="hlink"/>
                </a:solidFill>
              </a:rPr>
              <a:t>Gastrointestinal side effects</a:t>
            </a:r>
            <a:r>
              <a:rPr lang="en-AU" altLang="en-US" sz="2400"/>
              <a:t> may occur occasionally with bromhexine and a transient rise in serum aminotransferase values has been reported. Other reported adverse effects include headache, vertigo (dizziness), sweating and allergic reactions. </a:t>
            </a:r>
            <a:endParaRPr lang="en-AU" altLang="en-US" sz="2400" b="1"/>
          </a:p>
          <a:p>
            <a:pPr algn="just" eaLnBrk="1" hangingPunct="1">
              <a:lnSpc>
                <a:spcPct val="80000"/>
              </a:lnSpc>
              <a:buFontTx/>
              <a:buNone/>
            </a:pPr>
            <a:r>
              <a:rPr lang="en-AU" altLang="en-US" sz="2400" b="1"/>
              <a:t> </a:t>
            </a:r>
            <a:endParaRPr lang="en-US" alt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7955DE4-5937-4050-A0A1-38DE2E2DF0DB}"/>
              </a:ext>
            </a:extLst>
          </p:cNvPr>
          <p:cNvSpPr>
            <a:spLocks noGrp="1" noChangeArrowheads="1"/>
          </p:cNvSpPr>
          <p:nvPr>
            <p:ph type="title"/>
          </p:nvPr>
        </p:nvSpPr>
        <p:spPr/>
        <p:txBody>
          <a:bodyPr/>
          <a:lstStyle/>
          <a:p>
            <a:pPr eaLnBrk="1" hangingPunct="1"/>
            <a:r>
              <a:rPr lang="en-US" altLang="en-US"/>
              <a:t>Cough Physiology</a:t>
            </a:r>
          </a:p>
        </p:txBody>
      </p:sp>
      <p:sp>
        <p:nvSpPr>
          <p:cNvPr id="200707" name="Rectangle 3">
            <a:extLst>
              <a:ext uri="{FF2B5EF4-FFF2-40B4-BE49-F238E27FC236}">
                <a16:creationId xmlns:a16="http://schemas.microsoft.com/office/drawing/2014/main" id="{DCBB10F7-FF9C-4D28-9751-3865FB172297}"/>
              </a:ext>
            </a:extLst>
          </p:cNvPr>
          <p:cNvSpPr>
            <a:spLocks noGrp="1" noChangeArrowheads="1"/>
          </p:cNvSpPr>
          <p:nvPr>
            <p:ph type="body" idx="1"/>
          </p:nvPr>
        </p:nvSpPr>
        <p:spPr/>
        <p:txBody>
          <a:bodyPr/>
          <a:lstStyle/>
          <a:p>
            <a:pPr marL="0" indent="0" eaLnBrk="1" hangingPunct="1">
              <a:tabLst>
                <a:tab pos="347663" algn="l"/>
              </a:tabLst>
            </a:pPr>
            <a:r>
              <a:rPr lang="en-US" altLang="en-US"/>
              <a:t>	</a:t>
            </a:r>
            <a:r>
              <a:rPr lang="en-US" altLang="en-US" sz="2800"/>
              <a:t>Cough reflex</a:t>
            </a:r>
          </a:p>
          <a:p>
            <a:pPr lvl="1" eaLnBrk="1" hangingPunct="1">
              <a:tabLst>
                <a:tab pos="347663" algn="l"/>
              </a:tabLst>
            </a:pPr>
            <a:r>
              <a:rPr lang="en-US" altLang="en-US" sz="2400"/>
              <a:t>Induces coughing and expectoration</a:t>
            </a:r>
          </a:p>
          <a:p>
            <a:pPr lvl="1" eaLnBrk="1" hangingPunct="1">
              <a:tabLst>
                <a:tab pos="347663" algn="l"/>
              </a:tabLst>
            </a:pPr>
            <a:r>
              <a:rPr lang="en-US" altLang="en-US" sz="2400"/>
              <a:t>Initiated by irritation of sensory receptors in the respiratory tract</a:t>
            </a:r>
          </a:p>
          <a:p>
            <a:pPr lvl="1" eaLnBrk="1" hangingPunct="1">
              <a:tabLst>
                <a:tab pos="347663" algn="l"/>
              </a:tabLst>
            </a:pPr>
            <a:endParaRPr lang="en-US" altLang="en-US" sz="2400"/>
          </a:p>
          <a:p>
            <a:pPr marL="0" indent="0" eaLnBrk="1" hangingPunct="1">
              <a:tabLst>
                <a:tab pos="347663" algn="l"/>
              </a:tabLst>
            </a:pPr>
            <a:r>
              <a:rPr lang="en-US" altLang="en-US" sz="2800"/>
              <a:t>To remove secretions or foreign objects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200707">
                                            <p:txEl>
                                              <p:pRg st="0" end="0"/>
                                            </p:txEl>
                                          </p:spTgt>
                                        </p:tgtEl>
                                        <p:attrNameLst>
                                          <p:attrName>style.visibility</p:attrName>
                                        </p:attrNameLst>
                                      </p:cBhvr>
                                      <p:to>
                                        <p:strVal val="visible"/>
                                      </p:to>
                                    </p:set>
                                    <p:animEffect transition="in" filter="wipe(down)">
                                      <p:cBhvr>
                                        <p:cTn id="7" dur="1000"/>
                                        <p:tgtEl>
                                          <p:spTgt spid="200707">
                                            <p:txEl>
                                              <p:pRg st="0" end="0"/>
                                            </p:txEl>
                                          </p:spTgt>
                                        </p:tgtEl>
                                      </p:cBhvr>
                                    </p:animEffect>
                                  </p:childTnLst>
                                </p:cTn>
                              </p:par>
                            </p:childTnLst>
                          </p:cTn>
                        </p:par>
                        <p:par>
                          <p:cTn id="8" fill="hold" nodeType="afterGroup">
                            <p:stCondLst>
                              <p:cond delay="1000"/>
                            </p:stCondLst>
                            <p:childTnLst>
                              <p:par>
                                <p:cTn id="9" presetID="22" presetClass="entr" presetSubtype="4" fill="hold" nodeType="afterEffect">
                                  <p:stCondLst>
                                    <p:cond delay="0"/>
                                  </p:stCondLst>
                                  <p:childTnLst>
                                    <p:set>
                                      <p:cBhvr>
                                        <p:cTn id="10" dur="1" fill="hold">
                                          <p:stCondLst>
                                            <p:cond delay="0"/>
                                          </p:stCondLst>
                                        </p:cTn>
                                        <p:tgtEl>
                                          <p:spTgt spid="200707">
                                            <p:txEl>
                                              <p:pRg st="1" end="1"/>
                                            </p:txEl>
                                          </p:spTgt>
                                        </p:tgtEl>
                                        <p:attrNameLst>
                                          <p:attrName>style.visibility</p:attrName>
                                        </p:attrNameLst>
                                      </p:cBhvr>
                                      <p:to>
                                        <p:strVal val="visible"/>
                                      </p:to>
                                    </p:set>
                                    <p:animEffect transition="in" filter="wipe(down)">
                                      <p:cBhvr>
                                        <p:cTn id="11" dur="1000"/>
                                        <p:tgtEl>
                                          <p:spTgt spid="200707">
                                            <p:txEl>
                                              <p:pRg st="1" end="1"/>
                                            </p:txEl>
                                          </p:spTgt>
                                        </p:tgtEl>
                                      </p:cBhvr>
                                    </p:animEffect>
                                  </p:childTnLst>
                                </p:cTn>
                              </p:par>
                            </p:childTnLst>
                          </p:cTn>
                        </p:par>
                        <p:par>
                          <p:cTn id="12" fill="hold" nodeType="afterGroup">
                            <p:stCondLst>
                              <p:cond delay="2000"/>
                            </p:stCondLst>
                            <p:childTnLst>
                              <p:par>
                                <p:cTn id="13" presetID="22" presetClass="entr" presetSubtype="4" fill="hold" nodeType="afterEffect">
                                  <p:stCondLst>
                                    <p:cond delay="0"/>
                                  </p:stCondLst>
                                  <p:childTnLst>
                                    <p:set>
                                      <p:cBhvr>
                                        <p:cTn id="14" dur="1" fill="hold">
                                          <p:stCondLst>
                                            <p:cond delay="0"/>
                                          </p:stCondLst>
                                        </p:cTn>
                                        <p:tgtEl>
                                          <p:spTgt spid="200707">
                                            <p:txEl>
                                              <p:pRg st="2" end="2"/>
                                            </p:txEl>
                                          </p:spTgt>
                                        </p:tgtEl>
                                        <p:attrNameLst>
                                          <p:attrName>style.visibility</p:attrName>
                                        </p:attrNameLst>
                                      </p:cBhvr>
                                      <p:to>
                                        <p:strVal val="visible"/>
                                      </p:to>
                                    </p:set>
                                    <p:animEffect transition="in" filter="wipe(down)">
                                      <p:cBhvr>
                                        <p:cTn id="15" dur="1000"/>
                                        <p:tgtEl>
                                          <p:spTgt spid="200707">
                                            <p:txEl>
                                              <p:pRg st="2" end="2"/>
                                            </p:txEl>
                                          </p:spTgt>
                                        </p:tgtEl>
                                      </p:cBhvr>
                                    </p:animEffect>
                                  </p:childTnLst>
                                </p:cTn>
                              </p:par>
                            </p:childTnLst>
                          </p:cTn>
                        </p:par>
                        <p:par>
                          <p:cTn id="16" fill="hold" nodeType="afterGroup">
                            <p:stCondLst>
                              <p:cond delay="3000"/>
                            </p:stCondLst>
                            <p:childTnLst>
                              <p:par>
                                <p:cTn id="17" presetID="22" presetClass="entr" presetSubtype="4" fill="hold" nodeType="afterEffect">
                                  <p:stCondLst>
                                    <p:cond delay="0"/>
                                  </p:stCondLst>
                                  <p:childTnLst>
                                    <p:set>
                                      <p:cBhvr>
                                        <p:cTn id="18" dur="1" fill="hold">
                                          <p:stCondLst>
                                            <p:cond delay="0"/>
                                          </p:stCondLst>
                                        </p:cTn>
                                        <p:tgtEl>
                                          <p:spTgt spid="200707">
                                            <p:txEl>
                                              <p:pRg st="4" end="4"/>
                                            </p:txEl>
                                          </p:spTgt>
                                        </p:tgtEl>
                                        <p:attrNameLst>
                                          <p:attrName>style.visibility</p:attrName>
                                        </p:attrNameLst>
                                      </p:cBhvr>
                                      <p:to>
                                        <p:strVal val="visible"/>
                                      </p:to>
                                    </p:set>
                                    <p:animEffect transition="in" filter="wipe(down)">
                                      <p:cBhvr>
                                        <p:cTn id="19" dur="1000"/>
                                        <p:tgtEl>
                                          <p:spTgt spid="2007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05FC8DF9-379B-4952-85E7-6E80DC1206F1}"/>
              </a:ext>
            </a:extLst>
          </p:cNvPr>
          <p:cNvSpPr>
            <a:spLocks noGrp="1" noChangeArrowheads="1"/>
          </p:cNvSpPr>
          <p:nvPr>
            <p:ph type="title"/>
          </p:nvPr>
        </p:nvSpPr>
        <p:spPr/>
        <p:txBody>
          <a:bodyPr/>
          <a:lstStyle/>
          <a:p>
            <a:pPr eaLnBrk="1" hangingPunct="1"/>
            <a:r>
              <a:rPr lang="en-US" altLang="en-US"/>
              <a:t>NAC</a:t>
            </a:r>
          </a:p>
        </p:txBody>
      </p:sp>
      <p:sp>
        <p:nvSpPr>
          <p:cNvPr id="31747" name="Rectangle 3">
            <a:extLst>
              <a:ext uri="{FF2B5EF4-FFF2-40B4-BE49-F238E27FC236}">
                <a16:creationId xmlns:a16="http://schemas.microsoft.com/office/drawing/2014/main" id="{60D9260C-43F1-4E66-834A-93F078D380C6}"/>
              </a:ext>
            </a:extLst>
          </p:cNvPr>
          <p:cNvSpPr>
            <a:spLocks noGrp="1" noChangeArrowheads="1"/>
          </p:cNvSpPr>
          <p:nvPr>
            <p:ph type="body" idx="1"/>
          </p:nvPr>
        </p:nvSpPr>
        <p:spPr/>
        <p:txBody>
          <a:bodyPr/>
          <a:lstStyle/>
          <a:p>
            <a:pPr eaLnBrk="1" hangingPunct="1"/>
            <a:r>
              <a:rPr lang="en-US" altLang="en-US"/>
              <a:t>Inj : 200mg/ml</a:t>
            </a:r>
          </a:p>
          <a:p>
            <a:pPr eaLnBrk="1" hangingPunct="1"/>
            <a:r>
              <a:rPr lang="en-US" altLang="en-US"/>
              <a:t>Tab : 200mg</a:t>
            </a:r>
          </a:p>
          <a:p>
            <a:pPr eaLnBrk="1" hangingPunct="1"/>
            <a:r>
              <a:rPr lang="en-US" altLang="en-US"/>
              <a:t>Eff. Tab.: 600mg</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DAE22C1B-FCF1-4B3A-8549-78A57A25BC51}"/>
              </a:ext>
            </a:extLst>
          </p:cNvPr>
          <p:cNvSpPr>
            <a:spLocks noGrp="1" noChangeArrowheads="1"/>
          </p:cNvSpPr>
          <p:nvPr>
            <p:ph type="title"/>
          </p:nvPr>
        </p:nvSpPr>
        <p:spPr/>
        <p:txBody>
          <a:bodyPr/>
          <a:lstStyle/>
          <a:p>
            <a:pPr eaLnBrk="1" hangingPunct="1"/>
            <a:r>
              <a:rPr lang="en-US" altLang="en-US"/>
              <a:t>NAC</a:t>
            </a:r>
          </a:p>
        </p:txBody>
      </p:sp>
      <p:sp>
        <p:nvSpPr>
          <p:cNvPr id="32771" name="Rectangle 3">
            <a:extLst>
              <a:ext uri="{FF2B5EF4-FFF2-40B4-BE49-F238E27FC236}">
                <a16:creationId xmlns:a16="http://schemas.microsoft.com/office/drawing/2014/main" id="{6BEC031B-C39F-46C1-A480-2134B872B1D2}"/>
              </a:ext>
            </a:extLst>
          </p:cNvPr>
          <p:cNvSpPr>
            <a:spLocks noGrp="1" noChangeArrowheads="1"/>
          </p:cNvSpPr>
          <p:nvPr>
            <p:ph type="body" idx="1"/>
          </p:nvPr>
        </p:nvSpPr>
        <p:spPr/>
        <p:txBody>
          <a:bodyPr/>
          <a:lstStyle/>
          <a:p>
            <a:pPr algn="just" eaLnBrk="1" hangingPunct="1"/>
            <a:r>
              <a:rPr lang="en-US" altLang="en-US" sz="3600" b="1"/>
              <a:t>Mucomyst</a:t>
            </a:r>
            <a:r>
              <a:rPr lang="en-US" altLang="en-US" sz="3600"/>
              <a:t> is used for: Treatment of abnormal, sticky, or thick mucus secretions in various lung problems (eg, chronic emphysema, </a:t>
            </a:r>
            <a:r>
              <a:rPr lang="en-US" altLang="en-US" sz="3600">
                <a:solidFill>
                  <a:schemeClr val="hlink"/>
                </a:solidFill>
              </a:rPr>
              <a:t>bronchitis</a:t>
            </a:r>
            <a:r>
              <a:rPr lang="en-US" altLang="en-US" sz="3600"/>
              <a:t>, asthmatic bronchitis, pneumonia, during anesthesia, following surgery or various lung tests). </a:t>
            </a:r>
            <a:br>
              <a:rPr lang="en-US" altLang="en-US" sz="3600"/>
            </a:br>
            <a:endParaRPr lang="en-US" altLang="en-US" sz="36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5FEA9BFE-D08A-4646-A168-F538F51DA826}"/>
              </a:ext>
            </a:extLst>
          </p:cNvPr>
          <p:cNvSpPr>
            <a:spLocks noGrp="1" noChangeArrowheads="1"/>
          </p:cNvSpPr>
          <p:nvPr>
            <p:ph type="title"/>
          </p:nvPr>
        </p:nvSpPr>
        <p:spPr/>
        <p:txBody>
          <a:bodyPr/>
          <a:lstStyle/>
          <a:p>
            <a:pPr eaLnBrk="1" hangingPunct="1"/>
            <a:r>
              <a:rPr lang="en-US" altLang="en-US" sz="4800"/>
              <a:t>Guaifenesin</a:t>
            </a:r>
          </a:p>
        </p:txBody>
      </p:sp>
      <p:sp>
        <p:nvSpPr>
          <p:cNvPr id="33795" name="Rectangle 3">
            <a:extLst>
              <a:ext uri="{FF2B5EF4-FFF2-40B4-BE49-F238E27FC236}">
                <a16:creationId xmlns:a16="http://schemas.microsoft.com/office/drawing/2014/main" id="{66709C1F-AA8C-4502-9CF1-1B88D23306F9}"/>
              </a:ext>
            </a:extLst>
          </p:cNvPr>
          <p:cNvSpPr>
            <a:spLocks noGrp="1" noChangeArrowheads="1"/>
          </p:cNvSpPr>
          <p:nvPr>
            <p:ph type="body" idx="1"/>
          </p:nvPr>
        </p:nvSpPr>
        <p:spPr/>
        <p:txBody>
          <a:bodyPr/>
          <a:lstStyle/>
          <a:p>
            <a:pPr eaLnBrk="1" hangingPunct="1"/>
            <a:r>
              <a:rPr lang="en-US" altLang="en-US"/>
              <a:t>Helps loosen (</a:t>
            </a:r>
            <a:r>
              <a:rPr lang="en-US" altLang="en-US">
                <a:hlinkClick r:id="rId2"/>
              </a:rPr>
              <a:t>mucus</a:t>
            </a:r>
            <a:r>
              <a:rPr lang="en-US" altLang="en-US"/>
              <a:t>) and thin bronchial secretions to rid the bronchial passageways of bothersome mucus, </a:t>
            </a:r>
            <a:r>
              <a:rPr lang="en-US" altLang="en-US">
                <a:hlinkClick r:id="rId3"/>
              </a:rPr>
              <a:t>drain</a:t>
            </a:r>
            <a:r>
              <a:rPr lang="en-US" altLang="en-US"/>
              <a:t> bronchial </a:t>
            </a:r>
            <a:r>
              <a:rPr lang="en-US" altLang="en-US">
                <a:hlinkClick r:id="rId4"/>
              </a:rPr>
              <a:t>tubes</a:t>
            </a:r>
            <a:r>
              <a:rPr lang="en-US" altLang="en-US"/>
              <a:t> and make coughs more productive. Helps loosen phlegm and thin bronchial secretions in patients with stable </a:t>
            </a:r>
            <a:r>
              <a:rPr lang="en-US" altLang="en-US">
                <a:hlinkClick r:id="rId5"/>
              </a:rPr>
              <a:t>chronic bronchitis</a:t>
            </a:r>
            <a:r>
              <a:rPr lang="en-US" altLang="en-US"/>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18D501F2-B8B3-4490-BD87-B1EA8EB3E4E6}"/>
              </a:ext>
            </a:extLst>
          </p:cNvPr>
          <p:cNvSpPr>
            <a:spLocks noGrp="1" noChangeArrowheads="1"/>
          </p:cNvSpPr>
          <p:nvPr>
            <p:ph type="title"/>
          </p:nvPr>
        </p:nvSpPr>
        <p:spPr/>
        <p:txBody>
          <a:bodyPr/>
          <a:lstStyle/>
          <a:p>
            <a:pPr eaLnBrk="1" hangingPunct="1"/>
            <a:r>
              <a:rPr lang="en-US" altLang="en-US" sz="4800"/>
              <a:t>Guaifenesin</a:t>
            </a:r>
          </a:p>
        </p:txBody>
      </p:sp>
      <p:sp>
        <p:nvSpPr>
          <p:cNvPr id="34819" name="Rectangle 3">
            <a:extLst>
              <a:ext uri="{FF2B5EF4-FFF2-40B4-BE49-F238E27FC236}">
                <a16:creationId xmlns:a16="http://schemas.microsoft.com/office/drawing/2014/main" id="{F346FEC7-894F-4D4B-A007-44C866E2C994}"/>
              </a:ext>
            </a:extLst>
          </p:cNvPr>
          <p:cNvSpPr>
            <a:spLocks noGrp="1" noChangeArrowheads="1"/>
          </p:cNvSpPr>
          <p:nvPr>
            <p:ph type="body" idx="1"/>
          </p:nvPr>
        </p:nvSpPr>
        <p:spPr/>
        <p:txBody>
          <a:bodyPr/>
          <a:lstStyle/>
          <a:p>
            <a:pPr eaLnBrk="1" hangingPunct="1">
              <a:lnSpc>
                <a:spcPct val="80000"/>
              </a:lnSpc>
            </a:pPr>
            <a:r>
              <a:rPr lang="en-US" altLang="en-US" sz="2400" b="1">
                <a:solidFill>
                  <a:schemeClr val="accent1"/>
                </a:solidFill>
              </a:rPr>
              <a:t>Syrup (100mg/5ml)</a:t>
            </a:r>
          </a:p>
          <a:p>
            <a:pPr eaLnBrk="1" hangingPunct="1">
              <a:lnSpc>
                <a:spcPct val="80000"/>
              </a:lnSpc>
            </a:pPr>
            <a:r>
              <a:rPr lang="en-US" altLang="en-US" sz="2400" b="1" i="1"/>
              <a:t>syrup - Adults and children 12 years of age and older: </a:t>
            </a:r>
            <a:r>
              <a:rPr lang="en-US" altLang="en-US" sz="2400" b="1"/>
              <a:t>Two to four teaspoonfuls (200 mg to 400 mg) every four hours, </a:t>
            </a:r>
            <a:r>
              <a:rPr lang="en-US" altLang="en-US" sz="2400" b="1">
                <a:solidFill>
                  <a:schemeClr val="hlink"/>
                </a:solidFill>
              </a:rPr>
              <a:t>not to exceed 2400 mg</a:t>
            </a:r>
            <a:r>
              <a:rPr lang="en-US" altLang="en-US" sz="2400" b="1"/>
              <a:t> (24 teaspoonfuls) in 24 hours.</a:t>
            </a:r>
            <a:endParaRPr lang="en-US" altLang="en-US" sz="2400" b="1" i="1"/>
          </a:p>
          <a:p>
            <a:pPr eaLnBrk="1" hangingPunct="1">
              <a:lnSpc>
                <a:spcPct val="80000"/>
              </a:lnSpc>
            </a:pPr>
            <a:r>
              <a:rPr lang="en-US" altLang="en-US" sz="2400" b="1" i="1"/>
              <a:t>Children 6 years to under 12 years of age: </a:t>
            </a:r>
            <a:r>
              <a:rPr lang="en-US" altLang="en-US" sz="2400" b="1"/>
              <a:t>One to two teaspoonfuls (100 mg to 200 mg) every four hours, not to exceed 1200 mg (12 teaspoonfuls) in 24 hours.</a:t>
            </a:r>
            <a:endParaRPr lang="en-US" altLang="en-US" sz="2400" b="1" i="1"/>
          </a:p>
          <a:p>
            <a:pPr eaLnBrk="1" hangingPunct="1">
              <a:lnSpc>
                <a:spcPct val="80000"/>
              </a:lnSpc>
            </a:pPr>
            <a:r>
              <a:rPr lang="en-US" altLang="en-US" sz="2400" b="1" i="1"/>
              <a:t>Children 2 years to under 6 years of age: </a:t>
            </a:r>
            <a:r>
              <a:rPr lang="en-US" altLang="en-US" sz="2400" b="1"/>
              <a:t>½ to 1 teaspoonful (50 mg to 100 mg) every four hours, not to exceed 600 mg (6 teaspoonfuls) in 24 hours.</a:t>
            </a:r>
            <a:endParaRPr lang="en-US" altLang="en-US" sz="2400" b="1" i="1"/>
          </a:p>
          <a:p>
            <a:pPr eaLnBrk="1" hangingPunct="1">
              <a:lnSpc>
                <a:spcPct val="80000"/>
              </a:lnSpc>
            </a:pPr>
            <a:r>
              <a:rPr lang="en-US" altLang="en-US" sz="2400" b="1" i="1"/>
              <a:t>Children 6 mo. to under 2 years of age: </a:t>
            </a:r>
            <a:r>
              <a:rPr lang="en-US" altLang="en-US" sz="2400" b="1"/>
              <a:t>A common dosage is 1/4 to ½ teaspoonful (25 mg to 50 mg) every four hours, not to exceed 300 mg (3 teaspoonfuls) in 24 hours.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4AC51C2D-3D7F-43BA-B3D6-0556FCA3F63E}"/>
              </a:ext>
            </a:extLst>
          </p:cNvPr>
          <p:cNvSpPr>
            <a:spLocks noGrp="1" noChangeArrowheads="1"/>
          </p:cNvSpPr>
          <p:nvPr>
            <p:ph type="title"/>
          </p:nvPr>
        </p:nvSpPr>
        <p:spPr/>
        <p:txBody>
          <a:bodyPr/>
          <a:lstStyle/>
          <a:p>
            <a:pPr eaLnBrk="1" hangingPunct="1"/>
            <a:r>
              <a:rPr lang="en-US" altLang="en-US"/>
              <a:t>Expectorant syrup</a:t>
            </a:r>
          </a:p>
        </p:txBody>
      </p:sp>
      <p:sp>
        <p:nvSpPr>
          <p:cNvPr id="35843" name="Rectangle 3">
            <a:extLst>
              <a:ext uri="{FF2B5EF4-FFF2-40B4-BE49-F238E27FC236}">
                <a16:creationId xmlns:a16="http://schemas.microsoft.com/office/drawing/2014/main" id="{CF98A7A9-6B1D-49DD-A3E7-711E55EB061A}"/>
              </a:ext>
            </a:extLst>
          </p:cNvPr>
          <p:cNvSpPr>
            <a:spLocks noGrp="1" noChangeArrowheads="1"/>
          </p:cNvSpPr>
          <p:nvPr>
            <p:ph type="body" idx="1"/>
          </p:nvPr>
        </p:nvSpPr>
        <p:spPr/>
        <p:txBody>
          <a:bodyPr/>
          <a:lstStyle/>
          <a:p>
            <a:pPr eaLnBrk="1" hangingPunct="1">
              <a:buFontTx/>
              <a:buNone/>
            </a:pPr>
            <a:r>
              <a:rPr lang="en-US" altLang="en-US"/>
              <a:t>Each 5 ml contains:</a:t>
            </a:r>
          </a:p>
          <a:p>
            <a:pPr eaLnBrk="1" hangingPunct="1"/>
            <a:r>
              <a:rPr lang="en-US" altLang="en-US"/>
              <a:t>Guaifenesin 100 mg</a:t>
            </a:r>
          </a:p>
          <a:p>
            <a:pPr eaLnBrk="1" hangingPunct="1"/>
            <a:r>
              <a:rPr lang="en-US" altLang="en-US"/>
              <a:t>Chlorpheniramine 2mg</a:t>
            </a:r>
          </a:p>
          <a:p>
            <a:pPr eaLnBrk="1" hangingPunct="1"/>
            <a:r>
              <a:rPr lang="en-US" altLang="en-US"/>
              <a:t>Phenylpropanolamine 5mg</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789F7BE2-7A32-4990-92BE-5EB8FFDF8F2E}"/>
              </a:ext>
            </a:extLst>
          </p:cNvPr>
          <p:cNvSpPr>
            <a:spLocks noGrp="1" noChangeArrowheads="1"/>
          </p:cNvSpPr>
          <p:nvPr>
            <p:ph type="title"/>
          </p:nvPr>
        </p:nvSpPr>
        <p:spPr/>
        <p:txBody>
          <a:bodyPr/>
          <a:lstStyle/>
          <a:p>
            <a:pPr eaLnBrk="1" hangingPunct="1"/>
            <a:r>
              <a:rPr lang="en-US" altLang="en-US"/>
              <a:t>Expectorant codeine syrup</a:t>
            </a:r>
          </a:p>
        </p:txBody>
      </p:sp>
      <p:sp>
        <p:nvSpPr>
          <p:cNvPr id="36867" name="Rectangle 3">
            <a:extLst>
              <a:ext uri="{FF2B5EF4-FFF2-40B4-BE49-F238E27FC236}">
                <a16:creationId xmlns:a16="http://schemas.microsoft.com/office/drawing/2014/main" id="{08F3EAC1-C2AE-4CD5-9DB6-F86184F94AA8}"/>
              </a:ext>
            </a:extLst>
          </p:cNvPr>
          <p:cNvSpPr>
            <a:spLocks noGrp="1" noChangeArrowheads="1"/>
          </p:cNvSpPr>
          <p:nvPr>
            <p:ph type="body" idx="1"/>
          </p:nvPr>
        </p:nvSpPr>
        <p:spPr/>
        <p:txBody>
          <a:bodyPr/>
          <a:lstStyle/>
          <a:p>
            <a:pPr eaLnBrk="1" hangingPunct="1">
              <a:buFontTx/>
              <a:buNone/>
            </a:pPr>
            <a:r>
              <a:rPr lang="en-US" altLang="en-US"/>
              <a:t>Each 5 ml contains:</a:t>
            </a:r>
          </a:p>
          <a:p>
            <a:pPr eaLnBrk="1" hangingPunct="1"/>
            <a:r>
              <a:rPr lang="en-US" altLang="en-US"/>
              <a:t>Guaifenesin 100 mg</a:t>
            </a:r>
          </a:p>
          <a:p>
            <a:pPr eaLnBrk="1" hangingPunct="1"/>
            <a:r>
              <a:rPr lang="en-US" altLang="en-US"/>
              <a:t>Chlorpheniramine 2mg</a:t>
            </a:r>
          </a:p>
          <a:p>
            <a:pPr eaLnBrk="1" hangingPunct="1"/>
            <a:r>
              <a:rPr lang="en-US" altLang="en-US"/>
              <a:t>Phenylpropanolamine 12.5mg</a:t>
            </a:r>
          </a:p>
          <a:p>
            <a:pPr eaLnBrk="1" hangingPunct="1"/>
            <a:r>
              <a:rPr lang="en-US" altLang="en-US">
                <a:solidFill>
                  <a:schemeClr val="hlink"/>
                </a:solidFill>
              </a:rPr>
              <a:t>Codeine phosphate 10 mg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F33D2E1-A604-40AF-9C52-3ADACF1DEBC7}"/>
              </a:ext>
            </a:extLst>
          </p:cNvPr>
          <p:cNvSpPr>
            <a:spLocks noGrp="1" noChangeArrowheads="1"/>
          </p:cNvSpPr>
          <p:nvPr>
            <p:ph type="title"/>
          </p:nvPr>
        </p:nvSpPr>
        <p:spPr/>
        <p:txBody>
          <a:bodyPr/>
          <a:lstStyle/>
          <a:p>
            <a:pPr eaLnBrk="1" hangingPunct="1"/>
            <a:r>
              <a:rPr lang="en-US" altLang="en-US"/>
              <a:t>Two Basic Types of Cough </a:t>
            </a:r>
          </a:p>
        </p:txBody>
      </p:sp>
      <p:sp>
        <p:nvSpPr>
          <p:cNvPr id="201731" name="Rectangle 3">
            <a:extLst>
              <a:ext uri="{FF2B5EF4-FFF2-40B4-BE49-F238E27FC236}">
                <a16:creationId xmlns:a16="http://schemas.microsoft.com/office/drawing/2014/main" id="{98DBD7A0-661F-4D06-81F0-D558592A301F}"/>
              </a:ext>
            </a:extLst>
          </p:cNvPr>
          <p:cNvSpPr>
            <a:spLocks noGrp="1" noChangeArrowheads="1"/>
          </p:cNvSpPr>
          <p:nvPr>
            <p:ph type="body" idx="1"/>
          </p:nvPr>
        </p:nvSpPr>
        <p:spPr/>
        <p:txBody>
          <a:bodyPr/>
          <a:lstStyle/>
          <a:p>
            <a:pPr eaLnBrk="1" hangingPunct="1"/>
            <a:r>
              <a:rPr lang="en-US" altLang="en-US"/>
              <a:t>Productive cough</a:t>
            </a:r>
          </a:p>
          <a:p>
            <a:pPr lvl="1" eaLnBrk="1" hangingPunct="1"/>
            <a:r>
              <a:rPr lang="en-US" altLang="en-US"/>
              <a:t>Congested, removes excessive secretions</a:t>
            </a:r>
          </a:p>
          <a:p>
            <a:pPr eaLnBrk="1" hangingPunct="1"/>
            <a:r>
              <a:rPr lang="en-US" altLang="en-US"/>
              <a:t>Nonproductive cough</a:t>
            </a:r>
          </a:p>
          <a:p>
            <a:pPr lvl="1" eaLnBrk="1" hangingPunct="1"/>
            <a:r>
              <a:rPr lang="en-US" altLang="en-US"/>
              <a:t>Dry cough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201731">
                                            <p:txEl>
                                              <p:pRg st="0" end="0"/>
                                            </p:txEl>
                                          </p:spTgt>
                                        </p:tgtEl>
                                        <p:attrNameLst>
                                          <p:attrName>style.visibility</p:attrName>
                                        </p:attrNameLst>
                                      </p:cBhvr>
                                      <p:to>
                                        <p:strVal val="visible"/>
                                      </p:to>
                                    </p:set>
                                    <p:animEffect transition="in" filter="wipe(up)">
                                      <p:cBhvr>
                                        <p:cTn id="7" dur="1000"/>
                                        <p:tgtEl>
                                          <p:spTgt spid="201731">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201731">
                                            <p:txEl>
                                              <p:pRg st="1" end="1"/>
                                            </p:txEl>
                                          </p:spTgt>
                                        </p:tgtEl>
                                        <p:attrNameLst>
                                          <p:attrName>style.visibility</p:attrName>
                                        </p:attrNameLst>
                                      </p:cBhvr>
                                      <p:to>
                                        <p:strVal val="visible"/>
                                      </p:to>
                                    </p:set>
                                    <p:animEffect transition="in" filter="wipe(up)">
                                      <p:cBhvr>
                                        <p:cTn id="10" dur="500"/>
                                        <p:tgtEl>
                                          <p:spTgt spid="201731">
                                            <p:txEl>
                                              <p:pRg st="1" end="1"/>
                                            </p:txEl>
                                          </p:spTgt>
                                        </p:tgtEl>
                                      </p:cBhvr>
                                    </p:animEffect>
                                  </p:childTnLst>
                                </p:cTn>
                              </p:par>
                            </p:childTnLst>
                          </p:cTn>
                        </p:par>
                        <p:par>
                          <p:cTn id="11" fill="hold" nodeType="afterGroup">
                            <p:stCondLst>
                              <p:cond delay="1000"/>
                            </p:stCondLst>
                            <p:childTnLst>
                              <p:par>
                                <p:cTn id="12" presetID="22" presetClass="entr" presetSubtype="4" fill="hold" nodeType="afterEffect">
                                  <p:stCondLst>
                                    <p:cond delay="0"/>
                                  </p:stCondLst>
                                  <p:childTnLst>
                                    <p:set>
                                      <p:cBhvr>
                                        <p:cTn id="13" dur="1" fill="hold">
                                          <p:stCondLst>
                                            <p:cond delay="0"/>
                                          </p:stCondLst>
                                        </p:cTn>
                                        <p:tgtEl>
                                          <p:spTgt spid="201731">
                                            <p:txEl>
                                              <p:pRg st="2" end="2"/>
                                            </p:txEl>
                                          </p:spTgt>
                                        </p:tgtEl>
                                        <p:attrNameLst>
                                          <p:attrName>style.visibility</p:attrName>
                                        </p:attrNameLst>
                                      </p:cBhvr>
                                      <p:to>
                                        <p:strVal val="visible"/>
                                      </p:to>
                                    </p:set>
                                    <p:animEffect transition="in" filter="wipe(down)">
                                      <p:cBhvr>
                                        <p:cTn id="14" dur="1000"/>
                                        <p:tgtEl>
                                          <p:spTgt spid="201731">
                                            <p:txEl>
                                              <p:pRg st="2" end="2"/>
                                            </p:txEl>
                                          </p:spTgt>
                                        </p:tgtEl>
                                      </p:cBhvr>
                                    </p:animEffect>
                                  </p:childTnLst>
                                </p:cTn>
                              </p:par>
                              <p:par>
                                <p:cTn id="15" presetID="22" presetClass="entr" presetSubtype="4" fill="hold" nodeType="withEffect">
                                  <p:stCondLst>
                                    <p:cond delay="0"/>
                                  </p:stCondLst>
                                  <p:childTnLst>
                                    <p:set>
                                      <p:cBhvr>
                                        <p:cTn id="16" dur="1" fill="hold">
                                          <p:stCondLst>
                                            <p:cond delay="0"/>
                                          </p:stCondLst>
                                        </p:cTn>
                                        <p:tgtEl>
                                          <p:spTgt spid="201731">
                                            <p:txEl>
                                              <p:pRg st="3" end="3"/>
                                            </p:txEl>
                                          </p:spTgt>
                                        </p:tgtEl>
                                        <p:attrNameLst>
                                          <p:attrName>style.visibility</p:attrName>
                                        </p:attrNameLst>
                                      </p:cBhvr>
                                      <p:to>
                                        <p:strVal val="visible"/>
                                      </p:to>
                                    </p:set>
                                    <p:animEffect transition="in" filter="wipe(down)">
                                      <p:cBhvr>
                                        <p:cTn id="17" dur="500"/>
                                        <p:tgtEl>
                                          <p:spTgt spid="2017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DCB1E3F-9B0D-4468-8955-4906999481F6}"/>
              </a:ext>
            </a:extLst>
          </p:cNvPr>
          <p:cNvSpPr>
            <a:spLocks noGrp="1" noChangeArrowheads="1"/>
          </p:cNvSpPr>
          <p:nvPr>
            <p:ph type="title"/>
          </p:nvPr>
        </p:nvSpPr>
        <p:spPr/>
        <p:txBody>
          <a:bodyPr/>
          <a:lstStyle/>
          <a:p>
            <a:pPr eaLnBrk="1" hangingPunct="1"/>
            <a:r>
              <a:rPr lang="en-US" altLang="en-US"/>
              <a:t>Coughing</a:t>
            </a:r>
          </a:p>
        </p:txBody>
      </p:sp>
      <p:sp>
        <p:nvSpPr>
          <p:cNvPr id="6147" name="Rectangle 3">
            <a:extLst>
              <a:ext uri="{FF2B5EF4-FFF2-40B4-BE49-F238E27FC236}">
                <a16:creationId xmlns:a16="http://schemas.microsoft.com/office/drawing/2014/main" id="{DBD5445A-881C-464E-886C-BC3041F1C099}"/>
              </a:ext>
            </a:extLst>
          </p:cNvPr>
          <p:cNvSpPr>
            <a:spLocks noGrp="1" noChangeArrowheads="1"/>
          </p:cNvSpPr>
          <p:nvPr>
            <p:ph type="body" idx="1"/>
          </p:nvPr>
        </p:nvSpPr>
        <p:spPr/>
        <p:txBody>
          <a:bodyPr/>
          <a:lstStyle/>
          <a:p>
            <a:pPr marL="0" indent="0" eaLnBrk="1" hangingPunct="1">
              <a:buFontTx/>
              <a:buNone/>
              <a:tabLst>
                <a:tab pos="347663" algn="l"/>
              </a:tabLst>
            </a:pPr>
            <a:r>
              <a:rPr lang="en-US" altLang="en-US"/>
              <a:t>Most of the time, coughing is beneficial</a:t>
            </a:r>
          </a:p>
          <a:p>
            <a:pPr marL="0" indent="0" eaLnBrk="1" hangingPunct="1">
              <a:tabLst>
                <a:tab pos="347663" algn="l"/>
              </a:tabLst>
            </a:pPr>
            <a:r>
              <a:rPr lang="en-US" altLang="en-US" sz="2800"/>
              <a:t>	Removes excessive secretions</a:t>
            </a:r>
          </a:p>
          <a:p>
            <a:pPr marL="0" indent="0" eaLnBrk="1" hangingPunct="1">
              <a:tabLst>
                <a:tab pos="347663" algn="l"/>
              </a:tabLst>
            </a:pPr>
            <a:r>
              <a:rPr lang="en-US" altLang="en-US" sz="2800"/>
              <a:t>	Removes potentially harmful foreign 	substances</a:t>
            </a:r>
          </a:p>
          <a:p>
            <a:pPr marL="0" indent="0" eaLnBrk="1" hangingPunct="1">
              <a:buFontTx/>
              <a:buNone/>
              <a:tabLst>
                <a:tab pos="347663" algn="l"/>
              </a:tabLst>
            </a:pPr>
            <a:r>
              <a:rPr lang="en-US" altLang="en-US"/>
              <a:t>In some situations, coughing can be harmful, such as after hernia repair surgery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B62979F7-DD85-45EE-9441-51FB71550FCD}"/>
              </a:ext>
            </a:extLst>
          </p:cNvPr>
          <p:cNvSpPr>
            <a:spLocks noGrp="1" noChangeArrowheads="1"/>
          </p:cNvSpPr>
          <p:nvPr>
            <p:ph type="title"/>
          </p:nvPr>
        </p:nvSpPr>
        <p:spPr/>
        <p:txBody>
          <a:bodyPr/>
          <a:lstStyle/>
          <a:p>
            <a:pPr eaLnBrk="1" hangingPunct="1"/>
            <a:r>
              <a:rPr lang="en-US" altLang="en-US"/>
              <a:t>Antitussives: Definition</a:t>
            </a:r>
          </a:p>
        </p:txBody>
      </p:sp>
      <p:sp>
        <p:nvSpPr>
          <p:cNvPr id="7171" name="Rectangle 3">
            <a:extLst>
              <a:ext uri="{FF2B5EF4-FFF2-40B4-BE49-F238E27FC236}">
                <a16:creationId xmlns:a16="http://schemas.microsoft.com/office/drawing/2014/main" id="{EF455744-12E3-478D-9608-9C0D4CC3DA29}"/>
              </a:ext>
            </a:extLst>
          </p:cNvPr>
          <p:cNvSpPr>
            <a:spLocks noGrp="1" noChangeArrowheads="1"/>
          </p:cNvSpPr>
          <p:nvPr>
            <p:ph type="body" idx="1"/>
          </p:nvPr>
        </p:nvSpPr>
        <p:spPr/>
        <p:txBody>
          <a:bodyPr/>
          <a:lstStyle/>
          <a:p>
            <a:pPr eaLnBrk="1" hangingPunct="1">
              <a:buFontTx/>
              <a:buNone/>
            </a:pPr>
            <a:r>
              <a:rPr lang="en-US" altLang="en-US"/>
              <a:t>Drugs used to stop or reduce coughing</a:t>
            </a:r>
          </a:p>
          <a:p>
            <a:pPr eaLnBrk="1" hangingPunct="1"/>
            <a:r>
              <a:rPr lang="en-US" altLang="en-US"/>
              <a:t>Opioid and nonopioid</a:t>
            </a:r>
            <a:br>
              <a:rPr lang="en-US" altLang="en-US"/>
            </a:br>
            <a:r>
              <a:rPr lang="en-US" altLang="en-US"/>
              <a:t>(narcotic and nonnarcotic)</a:t>
            </a:r>
          </a:p>
          <a:p>
            <a:pPr eaLnBrk="1" hangingPunct="1"/>
            <a:r>
              <a:rPr lang="en-US" altLang="en-US"/>
              <a:t>Used only for </a:t>
            </a:r>
            <a:r>
              <a:rPr lang="en-US" altLang="en-US" i="1"/>
              <a:t>nonproductive</a:t>
            </a:r>
            <a:r>
              <a:rPr lang="en-US" altLang="en-US"/>
              <a:t> coughs!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90AFD76-F86B-491F-9008-CB93B3702F5D}"/>
              </a:ext>
            </a:extLst>
          </p:cNvPr>
          <p:cNvSpPr>
            <a:spLocks noGrp="1" noChangeArrowheads="1"/>
          </p:cNvSpPr>
          <p:nvPr>
            <p:ph type="title"/>
          </p:nvPr>
        </p:nvSpPr>
        <p:spPr/>
        <p:txBody>
          <a:bodyPr/>
          <a:lstStyle/>
          <a:p>
            <a:pPr eaLnBrk="1" hangingPunct="1"/>
            <a:r>
              <a:rPr lang="en-US" altLang="en-US"/>
              <a:t>Other drugs</a:t>
            </a:r>
          </a:p>
        </p:txBody>
      </p:sp>
      <p:sp>
        <p:nvSpPr>
          <p:cNvPr id="8195" name="Rectangle 3">
            <a:extLst>
              <a:ext uri="{FF2B5EF4-FFF2-40B4-BE49-F238E27FC236}">
                <a16:creationId xmlns:a16="http://schemas.microsoft.com/office/drawing/2014/main" id="{DFDB4F54-777C-4078-8736-F8A5D20CBD03}"/>
              </a:ext>
            </a:extLst>
          </p:cNvPr>
          <p:cNvSpPr>
            <a:spLocks noGrp="1" noChangeArrowheads="1"/>
          </p:cNvSpPr>
          <p:nvPr>
            <p:ph type="body" idx="1"/>
          </p:nvPr>
        </p:nvSpPr>
        <p:spPr/>
        <p:txBody>
          <a:bodyPr/>
          <a:lstStyle/>
          <a:p>
            <a:pPr eaLnBrk="1" hangingPunct="1"/>
            <a:r>
              <a:rPr lang="en-US" altLang="en-US"/>
              <a:t>Bronchodilators</a:t>
            </a:r>
          </a:p>
          <a:p>
            <a:pPr eaLnBrk="1" hangingPunct="1"/>
            <a:r>
              <a:rPr lang="en-US" altLang="en-US"/>
              <a:t>Antihistamines</a:t>
            </a:r>
          </a:p>
          <a:p>
            <a:pPr eaLnBrk="1" hangingPunct="1"/>
            <a:r>
              <a:rPr lang="en-US" altLang="en-US"/>
              <a:t>Local anesthetics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E2DF008-8CBF-49A9-9582-56FD100327BA}"/>
              </a:ext>
            </a:extLst>
          </p:cNvPr>
          <p:cNvSpPr>
            <a:spLocks noGrp="1" noChangeArrowheads="1"/>
          </p:cNvSpPr>
          <p:nvPr>
            <p:ph type="title"/>
          </p:nvPr>
        </p:nvSpPr>
        <p:spPr/>
        <p:txBody>
          <a:bodyPr/>
          <a:lstStyle/>
          <a:p>
            <a:pPr eaLnBrk="1" hangingPunct="1"/>
            <a:r>
              <a:rPr lang="en-US" altLang="en-US"/>
              <a:t>Antitussives: </a:t>
            </a:r>
            <a:br>
              <a:rPr lang="en-US" altLang="en-US"/>
            </a:br>
            <a:r>
              <a:rPr lang="en-US" altLang="en-US"/>
              <a:t>Mechanism of Action</a:t>
            </a:r>
          </a:p>
        </p:txBody>
      </p:sp>
      <p:sp>
        <p:nvSpPr>
          <p:cNvPr id="9219" name="Rectangle 3">
            <a:extLst>
              <a:ext uri="{FF2B5EF4-FFF2-40B4-BE49-F238E27FC236}">
                <a16:creationId xmlns:a16="http://schemas.microsoft.com/office/drawing/2014/main" id="{6885F77C-6A54-47FA-A46E-17096E884F8E}"/>
              </a:ext>
            </a:extLst>
          </p:cNvPr>
          <p:cNvSpPr>
            <a:spLocks noGrp="1" noChangeArrowheads="1"/>
          </p:cNvSpPr>
          <p:nvPr>
            <p:ph type="body" idx="1"/>
          </p:nvPr>
        </p:nvSpPr>
        <p:spPr/>
        <p:txBody>
          <a:bodyPr/>
          <a:lstStyle/>
          <a:p>
            <a:pPr eaLnBrk="1" hangingPunct="1">
              <a:buFontTx/>
              <a:buNone/>
            </a:pPr>
            <a:r>
              <a:rPr lang="en-US" altLang="en-US"/>
              <a:t>Opioids</a:t>
            </a:r>
          </a:p>
          <a:p>
            <a:pPr eaLnBrk="1" hangingPunct="1"/>
            <a:r>
              <a:rPr lang="en-US" altLang="en-US" sz="2800"/>
              <a:t>Suppress the cough reflex by acting on the cough center in the medulla</a:t>
            </a:r>
          </a:p>
          <a:p>
            <a:pPr eaLnBrk="1" hangingPunct="1">
              <a:buFontTx/>
              <a:buNone/>
            </a:pPr>
            <a:r>
              <a:rPr lang="en-US" altLang="en-US" sz="2800"/>
              <a:t>	Examples:	</a:t>
            </a:r>
          </a:p>
          <a:p>
            <a:pPr lvl="1" eaLnBrk="1" hangingPunct="1"/>
            <a:r>
              <a:rPr lang="en-US" altLang="en-US" sz="2400"/>
              <a:t>Codeine </a:t>
            </a:r>
          </a:p>
          <a:p>
            <a:pPr lvl="1" eaLnBrk="1" hangingPunct="1"/>
            <a:r>
              <a:rPr lang="en-US" altLang="en-US" sz="2400"/>
              <a:t>Hydrocodone</a:t>
            </a:r>
          </a:p>
          <a:p>
            <a:pPr lvl="1" eaLnBrk="1" hangingPunct="1"/>
            <a:r>
              <a:rPr lang="en-US" altLang="en-US" sz="2400"/>
              <a:t>Dextromethorphan</a:t>
            </a:r>
          </a:p>
          <a:p>
            <a:pPr lvl="1" eaLnBrk="1" hangingPunct="1"/>
            <a:r>
              <a:rPr lang="en-US" altLang="en-US" sz="2400"/>
              <a:t>Clobutinol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E060A0C-8B40-47C6-B541-979015B7BFCD}"/>
              </a:ext>
            </a:extLst>
          </p:cNvPr>
          <p:cNvSpPr>
            <a:spLocks noGrp="1" noChangeArrowheads="1"/>
          </p:cNvSpPr>
          <p:nvPr>
            <p:ph type="title"/>
          </p:nvPr>
        </p:nvSpPr>
        <p:spPr/>
        <p:txBody>
          <a:bodyPr/>
          <a:lstStyle/>
          <a:p>
            <a:pPr eaLnBrk="1" hangingPunct="1"/>
            <a:r>
              <a:rPr lang="en-US" altLang="en-US"/>
              <a:t>Codeine</a:t>
            </a:r>
          </a:p>
        </p:txBody>
      </p:sp>
      <p:sp>
        <p:nvSpPr>
          <p:cNvPr id="10243" name="Rectangle 3">
            <a:extLst>
              <a:ext uri="{FF2B5EF4-FFF2-40B4-BE49-F238E27FC236}">
                <a16:creationId xmlns:a16="http://schemas.microsoft.com/office/drawing/2014/main" id="{A283D4EB-0BF0-4B09-98A8-714D35DBDA37}"/>
              </a:ext>
            </a:extLst>
          </p:cNvPr>
          <p:cNvSpPr>
            <a:spLocks noGrp="1" noChangeArrowheads="1"/>
          </p:cNvSpPr>
          <p:nvPr>
            <p:ph type="body" idx="1"/>
          </p:nvPr>
        </p:nvSpPr>
        <p:spPr>
          <a:xfrm>
            <a:off x="1066800" y="1447800"/>
            <a:ext cx="7772400" cy="4419600"/>
          </a:xfrm>
        </p:spPr>
        <p:txBody>
          <a:bodyPr/>
          <a:lstStyle/>
          <a:p>
            <a:pPr eaLnBrk="1" hangingPunct="1"/>
            <a:r>
              <a:rPr lang="en-US" altLang="en-US"/>
              <a:t>Use</a:t>
            </a:r>
          </a:p>
          <a:p>
            <a:pPr lvl="1" eaLnBrk="1" hangingPunct="1"/>
            <a:r>
              <a:rPr lang="en-US" altLang="en-US"/>
              <a:t>narcotic analgesic </a:t>
            </a:r>
          </a:p>
          <a:p>
            <a:pPr lvl="1" eaLnBrk="1" hangingPunct="1"/>
            <a:r>
              <a:rPr lang="en-US" altLang="en-US"/>
              <a:t>anti-tussive-direct central action in the medulla</a:t>
            </a:r>
          </a:p>
          <a:p>
            <a:pPr eaLnBrk="1" hangingPunct="1"/>
            <a:r>
              <a:rPr lang="en-US" altLang="en-US"/>
              <a:t>High abuse potential</a:t>
            </a:r>
          </a:p>
          <a:p>
            <a:pPr eaLnBrk="1" hangingPunct="1"/>
            <a:r>
              <a:rPr lang="en-US" altLang="en-US"/>
              <a:t>Consider drug interactions</a:t>
            </a:r>
          </a:p>
          <a:p>
            <a:pPr lvl="1" eaLnBrk="1" hangingPunct="1"/>
            <a:r>
              <a:rPr lang="en-US" altLang="en-US"/>
              <a:t>CNS depressant</a:t>
            </a:r>
          </a:p>
        </p:txBody>
      </p:sp>
    </p:spTree>
  </p:cSld>
  <p:clrMapOvr>
    <a:masterClrMapping/>
  </p:clrMapOvr>
</p:sld>
</file>

<file path=ppt/theme/theme1.xml><?xml version="1.0" encoding="utf-8"?>
<a:theme xmlns:a="http://schemas.openxmlformats.org/drawingml/2006/main" name="Marble">
  <a:themeElements>
    <a:clrScheme name="Marble 1">
      <a:dk1>
        <a:srgbClr val="000000"/>
      </a:dk1>
      <a:lt1>
        <a:srgbClr val="EAEAEA"/>
      </a:lt1>
      <a:dk2>
        <a:srgbClr val="006600"/>
      </a:dk2>
      <a:lt2>
        <a:srgbClr val="FFCC66"/>
      </a:lt2>
      <a:accent1>
        <a:srgbClr val="3366FF"/>
      </a:accent1>
      <a:accent2>
        <a:srgbClr val="60371C"/>
      </a:accent2>
      <a:accent3>
        <a:srgbClr val="AAB8AA"/>
      </a:accent3>
      <a:accent4>
        <a:srgbClr val="C8C8C8"/>
      </a:accent4>
      <a:accent5>
        <a:srgbClr val="ADB8FF"/>
      </a:accent5>
      <a:accent6>
        <a:srgbClr val="563118"/>
      </a:accent6>
      <a:hlink>
        <a:srgbClr val="FF0033"/>
      </a:hlink>
      <a:folHlink>
        <a:srgbClr val="CC9967"/>
      </a:folHlink>
    </a:clrScheme>
    <a:fontScheme name="Marb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Marble 1">
        <a:dk1>
          <a:srgbClr val="000000"/>
        </a:dk1>
        <a:lt1>
          <a:srgbClr val="EAEAEA"/>
        </a:lt1>
        <a:dk2>
          <a:srgbClr val="006600"/>
        </a:dk2>
        <a:lt2>
          <a:srgbClr val="FFCC66"/>
        </a:lt2>
        <a:accent1>
          <a:srgbClr val="3366FF"/>
        </a:accent1>
        <a:accent2>
          <a:srgbClr val="60371C"/>
        </a:accent2>
        <a:accent3>
          <a:srgbClr val="AAB8AA"/>
        </a:accent3>
        <a:accent4>
          <a:srgbClr val="C8C8C8"/>
        </a:accent4>
        <a:accent5>
          <a:srgbClr val="ADB8FF"/>
        </a:accent5>
        <a:accent6>
          <a:srgbClr val="563118"/>
        </a:accent6>
        <a:hlink>
          <a:srgbClr val="FF0033"/>
        </a:hlink>
        <a:folHlink>
          <a:srgbClr val="CC9967"/>
        </a:folHlink>
      </a:clrScheme>
      <a:clrMap bg1="dk2" tx1="lt1" bg2="dk1" tx2="lt2" accent1="accent1" accent2="accent2" accent3="accent3" accent4="accent4" accent5="accent5" accent6="accent6" hlink="hlink" folHlink="folHlink"/>
    </a:extraClrScheme>
    <a:extraClrScheme>
      <a:clrScheme name="Marble 2">
        <a:dk1>
          <a:srgbClr val="000000"/>
        </a:dk1>
        <a:lt1>
          <a:srgbClr val="EAEAEA"/>
        </a:lt1>
        <a:dk2>
          <a:srgbClr val="FFCC99"/>
        </a:dk2>
        <a:lt2>
          <a:srgbClr val="FFCC66"/>
        </a:lt2>
        <a:accent1>
          <a:srgbClr val="FF9933"/>
        </a:accent1>
        <a:accent2>
          <a:srgbClr val="996600"/>
        </a:accent2>
        <a:accent3>
          <a:srgbClr val="FFE2CA"/>
        </a:accent3>
        <a:accent4>
          <a:srgbClr val="C8C8C8"/>
        </a:accent4>
        <a:accent5>
          <a:srgbClr val="FFCAAD"/>
        </a:accent5>
        <a:accent6>
          <a:srgbClr val="8A5C00"/>
        </a:accent6>
        <a:hlink>
          <a:srgbClr val="FF5050"/>
        </a:hlink>
        <a:folHlink>
          <a:srgbClr val="FFCC99"/>
        </a:folHlink>
      </a:clrScheme>
      <a:clrMap bg1="dk2" tx1="lt1" bg2="dk1" tx2="lt2" accent1="accent1" accent2="accent2" accent3="accent3" accent4="accent4" accent5="accent5" accent6="accent6" hlink="hlink" folHlink="folHlink"/>
    </a:extraClrScheme>
    <a:extraClrScheme>
      <a:clrScheme name="Marble 3">
        <a:dk1>
          <a:srgbClr val="000000"/>
        </a:dk1>
        <a:lt1>
          <a:srgbClr val="FFFFFF"/>
        </a:lt1>
        <a:dk2>
          <a:srgbClr val="EAEAEA"/>
        </a:dk2>
        <a:lt2>
          <a:srgbClr val="FFFFFF"/>
        </a:lt2>
        <a:accent1>
          <a:srgbClr val="CBCBCB"/>
        </a:accent1>
        <a:accent2>
          <a:srgbClr val="333333"/>
        </a:accent2>
        <a:accent3>
          <a:srgbClr val="F3F3F3"/>
        </a:accent3>
        <a:accent4>
          <a:srgbClr val="DADADA"/>
        </a:accent4>
        <a:accent5>
          <a:srgbClr val="E2E2E2"/>
        </a:accent5>
        <a:accent6>
          <a:srgbClr val="2D2D2D"/>
        </a:accent6>
        <a:hlink>
          <a:srgbClr val="C0C0C0"/>
        </a:hlink>
        <a:folHlink>
          <a:srgbClr val="EAEAEA"/>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AD75CD05149204EA8D6A289868C053B" ma:contentTypeVersion="10" ma:contentTypeDescription="Create a new document." ma:contentTypeScope="" ma:versionID="d542c377b22c45b010c906b029999f29">
  <xsd:schema xmlns:xsd="http://www.w3.org/2001/XMLSchema" xmlns:xs="http://www.w3.org/2001/XMLSchema" xmlns:p="http://schemas.microsoft.com/office/2006/metadata/properties" xmlns:ns2="cc361b34-c351-46d5-aafa-b4fab23ebf94" xmlns:ns3="9856e37d-40ad-4ecd-8dba-820d65ef22d0" targetNamespace="http://schemas.microsoft.com/office/2006/metadata/properties" ma:root="true" ma:fieldsID="48122b948fc4e0072ebc6d03df1e45b6" ns2:_="" ns3:_="">
    <xsd:import namespace="cc361b34-c351-46d5-aafa-b4fab23ebf94"/>
    <xsd:import namespace="9856e37d-40ad-4ecd-8dba-820d65ef22d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361b34-c351-46d5-aafa-b4fab23ebf9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56e37d-40ad-4ecd-8dba-820d65ef22d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513A15-0FDC-4FFE-BCA7-A1F9D33E1F2E}">
  <ds:schemaRefs>
    <ds:schemaRef ds:uri="http://schemas.microsoft.com/sharepoint/v3/contenttype/forms"/>
  </ds:schemaRefs>
</ds:datastoreItem>
</file>

<file path=customXml/itemProps2.xml><?xml version="1.0" encoding="utf-8"?>
<ds:datastoreItem xmlns:ds="http://schemas.openxmlformats.org/officeDocument/2006/customXml" ds:itemID="{CA8FD274-B039-4C6C-B18E-FC44F92D57AF}">
  <ds:schemaRefs>
    <ds:schemaRef ds:uri="http://schemas.microsoft.com/office/2006/metadata/contentType"/>
    <ds:schemaRef ds:uri="http://schemas.microsoft.com/office/2006/metadata/properties/metaAttributes"/>
    <ds:schemaRef ds:uri="http://www.w3.org/2000/xmlns/"/>
    <ds:schemaRef ds:uri="http://www.w3.org/2001/XMLSchema"/>
    <ds:schemaRef ds:uri="cc361b34-c351-46d5-aafa-b4fab23ebf94"/>
    <ds:schemaRef ds:uri="9856e37d-40ad-4ecd-8dba-820d65ef22d0"/>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Office\Templates\Presentation Designs\Marble.pot</Template>
  <TotalTime>496</TotalTime>
  <Words>1068</Words>
  <Application>Microsoft Office PowerPoint</Application>
  <PresentationFormat>On-screen Show (4:3)</PresentationFormat>
  <Paragraphs>167</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Marble</vt:lpstr>
      <vt:lpstr>Pharmacological Treatment of Cough</vt:lpstr>
      <vt:lpstr>“Cough Medicine”</vt:lpstr>
      <vt:lpstr>Cough Physiology</vt:lpstr>
      <vt:lpstr>Two Basic Types of Cough </vt:lpstr>
      <vt:lpstr>Coughing</vt:lpstr>
      <vt:lpstr>Antitussives: Definition</vt:lpstr>
      <vt:lpstr>Other drugs</vt:lpstr>
      <vt:lpstr>Antitussives:  Mechanism of Action</vt:lpstr>
      <vt:lpstr>Codeine</vt:lpstr>
      <vt:lpstr>Codeine</vt:lpstr>
      <vt:lpstr>Dextromethorphan HBr</vt:lpstr>
      <vt:lpstr>Dextromethorphan</vt:lpstr>
      <vt:lpstr>Dextromethorphan</vt:lpstr>
      <vt:lpstr>Dextromethorphan (cautions)</vt:lpstr>
      <vt:lpstr>Clobutinol HCl</vt:lpstr>
      <vt:lpstr>Clobutinol HCl (dosage)</vt:lpstr>
      <vt:lpstr>Antitussives:  Mechanism of Action (cont'd)</vt:lpstr>
      <vt:lpstr>Antitussives: Indications</vt:lpstr>
      <vt:lpstr>Antitussives: Side Effects</vt:lpstr>
      <vt:lpstr>Expectorants</vt:lpstr>
      <vt:lpstr>Expectorants: Definition</vt:lpstr>
      <vt:lpstr>Expectorants:  Mechanisms of Action</vt:lpstr>
      <vt:lpstr>Expectorants:   Mechanism of Action (cont'd)</vt:lpstr>
      <vt:lpstr>Expectorants:   Mechanism of Action (cont'd)</vt:lpstr>
      <vt:lpstr>Mucolytics</vt:lpstr>
      <vt:lpstr>Bromhexine</vt:lpstr>
      <vt:lpstr>Bromhexine</vt:lpstr>
      <vt:lpstr>Bromhexine</vt:lpstr>
      <vt:lpstr>Bromhexine</vt:lpstr>
      <vt:lpstr>NAC</vt:lpstr>
      <vt:lpstr>NAC</vt:lpstr>
      <vt:lpstr>Guaifenesin</vt:lpstr>
      <vt:lpstr>Guaifenesin</vt:lpstr>
      <vt:lpstr>Expectorant syrup</vt:lpstr>
      <vt:lpstr>Expectorant codeine syrup</vt:lpstr>
    </vt:vector>
  </TitlesOfParts>
  <Company>School of Pharmacy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Pharmacological Treatment of Cough, Cold, &amp; Flu</dc:title>
  <dc:creator>School of Pharmacy</dc:creator>
  <cp:lastModifiedBy>Sanabil Hassanat</cp:lastModifiedBy>
  <cp:revision>37</cp:revision>
  <dcterms:created xsi:type="dcterms:W3CDTF">2000-10-16T20:36:52Z</dcterms:created>
  <dcterms:modified xsi:type="dcterms:W3CDTF">2021-10-21T06:04:18Z</dcterms:modified>
</cp:coreProperties>
</file>