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76" r:id="rId7"/>
    <p:sldId id="263" r:id="rId8"/>
    <p:sldId id="284" r:id="rId9"/>
    <p:sldId id="285" r:id="rId10"/>
    <p:sldId id="286" r:id="rId11"/>
    <p:sldId id="280" r:id="rId12"/>
    <p:sldId id="278" r:id="rId13"/>
    <p:sldId id="277" r:id="rId14"/>
    <p:sldId id="264" r:id="rId15"/>
    <p:sldId id="282" r:id="rId16"/>
    <p:sldId id="269" r:id="rId17"/>
    <p:sldId id="287" r:id="rId18"/>
    <p:sldId id="288" r:id="rId19"/>
    <p:sldId id="292" r:id="rId20"/>
    <p:sldId id="289" r:id="rId21"/>
    <p:sldId id="291" r:id="rId22"/>
    <p:sldId id="290" r:id="rId23"/>
    <p:sldId id="293" r:id="rId24"/>
    <p:sldId id="297" r:id="rId25"/>
    <p:sldId id="295" r:id="rId26"/>
    <p:sldId id="296" r:id="rId27"/>
    <p:sldId id="270" r:id="rId28"/>
    <p:sldId id="273" r:id="rId29"/>
    <p:sldId id="272" r:id="rId30"/>
    <p:sldId id="298" r:id="rId31"/>
    <p:sldId id="299" r:id="rId32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C3F8E-0ED9-4BC4-B60A-3C834CBF1560}" v="178" dt="2023-09-23T23:17:28.872"/>
    <p1510:client id="{EEF1E2B0-E160-4496-A1FF-69731B3DBEEE}" v="703" dt="2023-09-24T14:09:30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handoutMaster" Target="handoutMasters/handoutMaster1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notesMaster" Target="notesMasters/notesMaster1.xml" Id="rId33" /><Relationship Type="http://schemas.openxmlformats.org/officeDocument/2006/relationships/tableStyles" Target="tableStyle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theme" Target="theme/theme1.xml" Id="rId37" /><Relationship Type="http://schemas.microsoft.com/office/2015/10/relationships/revisionInfo" Target="revisionInfo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viewProps" Target="viewProp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presProps" Target="presProps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C2E953-B8C5-4E93-925A-6982BDCA1C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DAF8E-D5F9-4DF2-8C8A-033031341D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C3AD3-A696-4BAE-8A8B-AB8BA5017DFC}" type="datetime1">
              <a:rPr lang="en-GB" smtClean="0"/>
              <a:t>24/09/2023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2962D-718B-4683-B60B-78C0FB18BB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A7A6A-4FB7-4F9F-B7E8-B7E124C79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077B8-B87F-4F12-B9AE-C10D8C208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86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EDEC-F7C2-4173-9984-61BD005D96A3}" type="datetime1">
              <a:rPr lang="en-GB" smtClean="0"/>
              <a:pPr/>
              <a:t>24/09/2023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091EA-579B-497F-BE44-DB67AFC69E5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636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91EA-579B-497F-BE44-DB67AFC69E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9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8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6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4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3BCEA90-F7D5-4EC1-9BE2-5A49A20F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48F91B-FA65-4A06-A177-8CCF7EBC8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78410" cy="6195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571AC-529D-F89E-7A8D-B51DEAC8A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43510" r="-2" b="-2"/>
          <a:stretch/>
        </p:blipFill>
        <p:spPr>
          <a:xfrm>
            <a:off x="612751" y="0"/>
            <a:ext cx="10966501" cy="6195072"/>
          </a:xfrm>
          <a:prstGeom prst="rect">
            <a:avLst/>
          </a:prstGeom>
        </p:spPr>
      </p:pic>
      <p:sp>
        <p:nvSpPr>
          <p:cNvPr id="36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2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32" y="914399"/>
            <a:ext cx="9283781" cy="2595563"/>
          </a:xfrm>
        </p:spPr>
        <p:txBody>
          <a:bodyPr rtlCol="0">
            <a:normAutofit/>
          </a:bodyPr>
          <a:lstStyle/>
          <a:p>
            <a:r>
              <a:rPr lang="en-GB" sz="5000">
                <a:solidFill>
                  <a:schemeClr val="bg1"/>
                </a:solidFill>
                <a:latin typeface="Cambria"/>
                <a:ea typeface="Cambria"/>
              </a:rPr>
              <a:t>Gastroesophageal reflux disease</a:t>
            </a:r>
            <a:br>
              <a:rPr lang="en-GB" sz="5000">
                <a:solidFill>
                  <a:schemeClr val="bg1"/>
                </a:solidFill>
                <a:latin typeface="Cambria"/>
                <a:ea typeface="Cambria"/>
              </a:rPr>
            </a:br>
            <a:r>
              <a:rPr lang="en-GB" sz="5000">
                <a:solidFill>
                  <a:schemeClr val="bg1"/>
                </a:solidFill>
                <a:latin typeface="Cambria"/>
                <a:ea typeface="Cambria"/>
              </a:rPr>
              <a:t>(GERD)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31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411137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32" y="3602037"/>
            <a:ext cx="9283781" cy="2446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200">
                <a:solidFill>
                  <a:schemeClr val="bg1"/>
                </a:solidFill>
                <a:latin typeface="Cambria"/>
                <a:ea typeface="Cambria"/>
              </a:rPr>
              <a:t>Maram al-Nazzal</a:t>
            </a:r>
            <a:br>
              <a:rPr lang="en-GB" sz="2200">
                <a:solidFill>
                  <a:schemeClr val="bg1"/>
                </a:solidFill>
                <a:latin typeface="Cambria"/>
                <a:ea typeface="Cambria"/>
              </a:rPr>
            </a:br>
            <a:r>
              <a:rPr lang="en-GB" sz="2200">
                <a:solidFill>
                  <a:schemeClr val="bg1"/>
                </a:solidFill>
                <a:latin typeface="Cambria"/>
                <a:ea typeface="Cambria"/>
              </a:rPr>
              <a:t>Balqees al-khudari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8779F6-5395-4B82-BDCB-4ADF6A5B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73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800" y="-1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0191CD-D48F-4F7A-8077-0380603A2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tomach&#10;&#10;Description automatically generated">
            <a:extLst>
              <a:ext uri="{FF2B5EF4-FFF2-40B4-BE49-F238E27FC236}">
                <a16:creationId xmlns:a16="http://schemas.microsoft.com/office/drawing/2014/main" id="{4974C8B9-7547-ED2B-D22C-17433769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12" y="142648"/>
            <a:ext cx="6898255" cy="62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5F2-7900-BB8B-59C8-C95093FC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3" y="1699347"/>
            <a:ext cx="11090693" cy="44819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>
                <a:latin typeface="Cambria"/>
                <a:ea typeface="Cambria"/>
                <a:cs typeface="Cambria"/>
              </a:rPr>
              <a:t>Clinical Features</a:t>
            </a:r>
            <a:br>
              <a:rPr lang="en-GB" sz="2200" dirty="0"/>
            </a:b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  <a:cs typeface="Cambria"/>
              </a:rPr>
              <a:t>1. Heartburn &amp; dyspepsia</a:t>
            </a:r>
            <a:br>
              <a:rPr lang="en-GB" sz="2200" dirty="0">
                <a:solidFill>
                  <a:schemeClr val="accent6"/>
                </a:solidFill>
              </a:rPr>
            </a:br>
            <a:r>
              <a:rPr lang="en-GB" sz="2200" dirty="0">
                <a:latin typeface="Cambria"/>
                <a:ea typeface="Cambria"/>
                <a:cs typeface="Cambria"/>
              </a:rPr>
              <a:t>■Retrosternal pain/burning shortly after eating (especially after large meals)&amp; Exacerbated by lying down after meals</a:t>
            </a:r>
            <a:br>
              <a:rPr lang="en-GB" sz="2200" dirty="0"/>
            </a:br>
            <a:r>
              <a:rPr lang="en-GB" sz="2200" dirty="0">
                <a:latin typeface="Cambria"/>
                <a:ea typeface="Cambria"/>
                <a:cs typeface="Cambria"/>
              </a:rPr>
              <a:t>■ May mimic cardiac chest pain (which may lead to unnecessary workup for</a:t>
            </a:r>
            <a:br>
              <a:rPr lang="en-GB" sz="2200" dirty="0"/>
            </a:br>
            <a:r>
              <a:rPr lang="en-GB" sz="2200" dirty="0">
                <a:latin typeface="Cambria"/>
                <a:ea typeface="Cambria"/>
                <a:cs typeface="Cambria"/>
              </a:rPr>
              <a:t>ischemic heart disease)</a:t>
            </a:r>
            <a:br>
              <a:rPr lang="en-GB" sz="2200" dirty="0"/>
            </a:br>
            <a:r>
              <a:rPr lang="en-GB" sz="2200" dirty="0">
                <a:latin typeface="Cambria"/>
                <a:ea typeface="Cambria"/>
                <a:cs typeface="Cambria"/>
              </a:rPr>
              <a:t>• when heartburn is the principal symptom , GERD is the most likely diagnosis</a:t>
            </a:r>
            <a:br>
              <a:rPr lang="en-GB" sz="2200" dirty="0"/>
            </a:b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  <a:cs typeface="Cambria"/>
              </a:rPr>
              <a:t>2. Regurgitation of sour-tasting gastric contents</a:t>
            </a:r>
            <a:br>
              <a:rPr lang="en-GB" sz="2200" dirty="0">
                <a:solidFill>
                  <a:schemeClr val="accent6"/>
                </a:solidFill>
              </a:rPr>
            </a:b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  <a:cs typeface="Cambria"/>
              </a:rPr>
              <a:t>3. Waterbrash—reflex salivary hypersecretion</a:t>
            </a:r>
            <a:br>
              <a:rPr lang="en-GB" sz="2200" dirty="0">
                <a:solidFill>
                  <a:schemeClr val="accent6"/>
                </a:solidFill>
              </a:rPr>
            </a:b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  <a:cs typeface="Cambria"/>
              </a:rPr>
              <a:t>4.odynophagia,Dysphagia.</a:t>
            </a:r>
            <a:br>
              <a:rPr lang="en-GB" sz="2200" dirty="0">
                <a:solidFill>
                  <a:schemeClr val="accent6"/>
                </a:solidFill>
              </a:rPr>
            </a:b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  <a:cs typeface="Cambria"/>
              </a:rPr>
              <a:t>5. Early satiety, postprandial nausea/vomiting</a:t>
            </a:r>
            <a:br>
              <a:rPr lang="en-GB" sz="2200" dirty="0">
                <a:solidFill>
                  <a:schemeClr val="accent6"/>
                </a:solidFill>
              </a:rPr>
            </a:b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  <a:cs typeface="Cambria"/>
              </a:rPr>
              <a:t>6.Respiratory symptoms</a:t>
            </a:r>
            <a:r>
              <a:rPr lang="en-GB" sz="2200" dirty="0">
                <a:latin typeface="Cambria"/>
                <a:ea typeface="Cambria"/>
                <a:cs typeface="Cambria"/>
              </a:rPr>
              <a:t>: Reflux into respiratory tract, Asthma , Wheezing, Cough—(due to either aspiration of refluxed material or a reflex triggered by acid reflux into the lower </a:t>
            </a:r>
            <a:r>
              <a:rPr lang="en-GB" sz="2200" err="1">
                <a:latin typeface="Cambria"/>
                <a:ea typeface="Cambria"/>
                <a:cs typeface="Cambria"/>
              </a:rPr>
              <a:t>esophagus</a:t>
            </a:r>
            <a:r>
              <a:rPr lang="en-GB" sz="2200" dirty="0">
                <a:latin typeface="Cambria"/>
                <a:ea typeface="Cambria"/>
                <a:cs typeface="Cambria"/>
              </a:rPr>
              <a:t>),laryngitis (Hoarseness, sore throat)</a:t>
            </a:r>
            <a:br>
              <a:rPr lang="en-GB" sz="2200" dirty="0"/>
            </a:br>
            <a:endParaRPr lang="en-GB" sz="2200">
              <a:latin typeface="Cambria"/>
              <a:ea typeface="Cambri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5F2-7900-BB8B-59C8-C95093FC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762"/>
            <a:ext cx="10515600" cy="4999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dirty="0">
                <a:latin typeface="Cambria"/>
                <a:ea typeface="Cambria"/>
              </a:rPr>
              <a:t>Complications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●GERD is a chronic disorder. Regular follow-up is recommended to identify any complications such as: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1.erosive esophagitis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2. </a:t>
            </a:r>
            <a:r>
              <a:rPr lang="en-GB" sz="2200" err="1">
                <a:solidFill>
                  <a:schemeClr val="accent5"/>
                </a:solidFill>
                <a:latin typeface="Cambria"/>
                <a:ea typeface="Cambria"/>
              </a:rPr>
              <a:t>Esophageal</a:t>
            </a: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 ulcer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3.peptic stricture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4. Barrett’s </a:t>
            </a:r>
            <a:r>
              <a:rPr lang="en-GB" sz="2200" err="1">
                <a:solidFill>
                  <a:schemeClr val="accent5"/>
                </a:solidFill>
                <a:latin typeface="Cambria"/>
                <a:ea typeface="Cambria"/>
              </a:rPr>
              <a:t>Esophagus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5. recurrent pneumonia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6.Pitting of dental enamel (dental erosion); gingivitis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7. Laryngitis, pharyngitis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8. Hematemesis ,Melena ,iron-deficiency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5F2-7900-BB8B-59C8-C95093FC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1083"/>
            <a:ext cx="10515600" cy="53302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dirty="0">
                <a:latin typeface="Cambria"/>
                <a:ea typeface="Cambria"/>
              </a:rPr>
              <a:t>Complications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  <a:p>
            <a:endParaRPr lang="en-GB" sz="2200" dirty="0">
              <a:latin typeface="Cambria"/>
              <a:ea typeface="Cambria"/>
            </a:endParaRPr>
          </a:p>
          <a:p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1. Erosive esophagitis: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●Erosions and ulcerations of </a:t>
            </a:r>
            <a:r>
              <a:rPr lang="en-GB" sz="2200" dirty="0" err="1">
                <a:latin typeface="Cambria"/>
                <a:ea typeface="Cambria"/>
              </a:rPr>
              <a:t>esophageal</a:t>
            </a:r>
            <a:r>
              <a:rPr lang="en-GB" sz="2200" dirty="0">
                <a:latin typeface="Cambria"/>
                <a:ea typeface="Cambria"/>
              </a:rPr>
              <a:t> mucosa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●these patients are at high risk of developing complications such as stricture, ulcer, or Barrett </a:t>
            </a:r>
            <a:r>
              <a:rPr lang="en-GB" sz="2200" dirty="0" err="1">
                <a:latin typeface="Cambria"/>
                <a:ea typeface="Cambria"/>
              </a:rPr>
              <a:t>esophagus</a:t>
            </a:r>
            <a:r>
              <a:rPr lang="en-GB" sz="2200" dirty="0">
                <a:latin typeface="Cambria"/>
                <a:ea typeface="Cambria"/>
              </a:rPr>
              <a:t>.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    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2. </a:t>
            </a:r>
            <a:r>
              <a:rPr lang="en-GB" sz="2200" dirty="0" err="1">
                <a:solidFill>
                  <a:schemeClr val="accent5"/>
                </a:solidFill>
                <a:latin typeface="Cambria"/>
                <a:ea typeface="Cambria"/>
              </a:rPr>
              <a:t>Esophageal</a:t>
            </a: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 ulcer</a:t>
            </a:r>
            <a:r>
              <a:rPr lang="en-GB" sz="2200" dirty="0">
                <a:latin typeface="Cambria"/>
                <a:ea typeface="Cambria"/>
              </a:rPr>
              <a:t>—possible cause of upper GI bleeding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 descr="A close-up of a human body&#10;&#10;Description automatically generated">
            <a:extLst>
              <a:ext uri="{FF2B5EF4-FFF2-40B4-BE49-F238E27FC236}">
                <a16:creationId xmlns:a16="http://schemas.microsoft.com/office/drawing/2014/main" id="{6F3BF77B-3A21-687A-8069-54EA1A1B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50" y="3341988"/>
            <a:ext cx="5086709" cy="2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3866A1C9-D342-2E66-1F5E-84B7AA4E21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86279" y="3079885"/>
            <a:ext cx="6427758" cy="361123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2C912F-FF72-C378-9039-E028D0DBE73E}"/>
              </a:ext>
            </a:extLst>
          </p:cNvPr>
          <p:cNvSpPr txBox="1"/>
          <p:nvPr/>
        </p:nvSpPr>
        <p:spPr>
          <a:xfrm>
            <a:off x="411193" y="483080"/>
            <a:ext cx="11786558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Cambria"/>
                <a:ea typeface="Cambria"/>
              </a:rPr>
              <a:t>3. Peptic stricture: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A benign narrowing or tightening of the esophagus that causes swallowing difficulties.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Caused by healing of esophagitis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Consists of fibrotic rings that narrow the lumen and obstruct the passage of food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Presents with dysphagia; may mimic esophageal cancer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</a:t>
            </a:r>
            <a:r>
              <a:rPr lang="en-US" sz="2200" dirty="0" err="1">
                <a:latin typeface="Cambria"/>
                <a:ea typeface="Cambria"/>
              </a:rPr>
              <a:t>esophagogastrduodenoscopy</a:t>
            </a:r>
            <a:r>
              <a:rPr lang="en-US" sz="2200" dirty="0">
                <a:latin typeface="Cambria"/>
                <a:ea typeface="Cambria"/>
              </a:rPr>
              <a:t> (EGD) can confirm the diagnosis. Dilation should be performed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Common in the distal esophagus and are generally 1 to 2 cm in length.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554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870"/>
            <a:ext cx="10515600" cy="4811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4. Barrett </a:t>
            </a:r>
            <a:r>
              <a:rPr lang="en-GB" sz="2200" err="1">
                <a:solidFill>
                  <a:schemeClr val="accent5"/>
                </a:solidFill>
                <a:latin typeface="Cambria"/>
                <a:ea typeface="Cambria"/>
              </a:rPr>
              <a:t>esophagus</a:t>
            </a:r>
            <a:r>
              <a:rPr lang="en-GB" sz="2200" dirty="0">
                <a:latin typeface="Cambria"/>
                <a:ea typeface="Cambria"/>
              </a:rPr>
              <a:t>—occurs in 10% of patients with chronic reflux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Result of long-standing GERD and chronic inflammation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The normal stratified squamous epithelium of the distal </a:t>
            </a:r>
            <a:r>
              <a:rPr lang="en-GB" sz="2200" err="1">
                <a:latin typeface="Cambria"/>
                <a:ea typeface="Cambria"/>
              </a:rPr>
              <a:t>esophagus</a:t>
            </a:r>
            <a:r>
              <a:rPr lang="en-GB" sz="2200" dirty="0">
                <a:latin typeface="Cambria"/>
                <a:ea typeface="Cambria"/>
              </a:rPr>
              <a:t> is replaced </a:t>
            </a:r>
            <a:r>
              <a:rPr lang="en-GB" sz="2200" err="1">
                <a:latin typeface="Cambria"/>
                <a:ea typeface="Cambria"/>
              </a:rPr>
              <a:t>bycolumnar</a:t>
            </a:r>
            <a:r>
              <a:rPr lang="en-GB" sz="2200" dirty="0">
                <a:latin typeface="Cambria"/>
                <a:ea typeface="Cambria"/>
              </a:rPr>
              <a:t> epithelium ( metaplasia ) 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Dysplastic changes may occur, with risk of adenocarcinoma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Patients who have had symptomatic GERD for at least 5 years (and can undergo surgery if cancer is found) should be screened for the possibility of Barrett </a:t>
            </a:r>
            <a:r>
              <a:rPr lang="en-GB" sz="2200" err="1">
                <a:latin typeface="Cambria"/>
                <a:ea typeface="Cambria"/>
              </a:rPr>
              <a:t>esophagus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•The relative risk of oesophageal cancer is increased 40–120-fold, but the absolute risk is low (0.1%–0.5% per year).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Endoscopy with biopsy is required. If the patient has documented Barrett </a:t>
            </a:r>
            <a:r>
              <a:rPr lang="en-GB" sz="2200" err="1">
                <a:latin typeface="Cambria"/>
                <a:ea typeface="Cambria"/>
              </a:rPr>
              <a:t>esophagus</a:t>
            </a:r>
            <a:r>
              <a:rPr lang="en-GB" sz="2200" dirty="0">
                <a:latin typeface="Cambria"/>
                <a:ea typeface="Cambria"/>
              </a:rPr>
              <a:t> without any dysplastic changes, periodic surveillance is appropriate(every 3 years)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Medical treatment—long-term PPIs</a:t>
            </a:r>
            <a:br>
              <a:rPr lang="en-GB" sz="2200" dirty="0">
                <a:latin typeface="Cambria"/>
                <a:ea typeface="Cambria"/>
              </a:rPr>
            </a:br>
            <a:endParaRPr lang="en-GB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646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 of esophagus and esophagus&#10;&#10;Description automatically generated">
            <a:extLst>
              <a:ext uri="{FF2B5EF4-FFF2-40B4-BE49-F238E27FC236}">
                <a16:creationId xmlns:a16="http://schemas.microsoft.com/office/drawing/2014/main" id="{3F370582-E1AC-3134-C694-7DE49E3D1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" b="4748"/>
          <a:stretch/>
        </p:blipFill>
        <p:spPr>
          <a:xfrm>
            <a:off x="1935193" y="975595"/>
            <a:ext cx="8422266" cy="46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0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870"/>
            <a:ext cx="10515600" cy="4811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5. Recurrent pneumonia </a:t>
            </a:r>
            <a:r>
              <a:rPr lang="en-GB" sz="2200" dirty="0">
                <a:latin typeface="Cambria"/>
                <a:ea typeface="Cambria"/>
              </a:rPr>
              <a:t>(due to recurrent pulmonary aspiration)—the cytologic aspirate finding on bronchoscopy that can diagnose aspiration of gastric contents is lipid-laden macrophages (from phagocytosis of fat)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6. Pitting of dental enamel (dental erosion); gingivitis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7. Laryngitis, pharyngitis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  <a:t>8. Hematemesis ,Melena ,iron-deficiency</a:t>
            </a:r>
            <a:br>
              <a:rPr lang="en-GB" sz="2200" dirty="0">
                <a:solidFill>
                  <a:schemeClr val="accent5"/>
                </a:solidFill>
                <a:latin typeface="Cambria"/>
                <a:ea typeface="Cambria"/>
              </a:rPr>
            </a:br>
            <a:endParaRPr lang="en-GB" sz="2200" dirty="0">
              <a:solidFill>
                <a:schemeClr val="accent5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948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965"/>
            <a:ext cx="10515600" cy="57603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b="1" err="1">
                <a:latin typeface="Cambria"/>
                <a:ea typeface="Cambria"/>
              </a:rPr>
              <a:t>Pediatric</a:t>
            </a:r>
            <a:r>
              <a:rPr lang="en-GB" sz="3600" b="1" dirty="0">
                <a:latin typeface="Cambria"/>
                <a:ea typeface="Cambria"/>
              </a:rPr>
              <a:t> GERD</a:t>
            </a:r>
            <a:br>
              <a:rPr lang="en-GB" sz="36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•Immature LES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Vomiting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Crying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Over time, when stomach acid backs up into the </a:t>
            </a:r>
          </a:p>
          <a:p>
            <a:pPr marL="0" indent="0">
              <a:buNone/>
            </a:pPr>
            <a:r>
              <a:rPr lang="en-GB" sz="2200" dirty="0" err="1">
                <a:latin typeface="Cambria"/>
                <a:ea typeface="Cambria"/>
              </a:rPr>
              <a:t>esophagus</a:t>
            </a:r>
            <a:r>
              <a:rPr lang="en-GB" sz="2200" dirty="0">
                <a:latin typeface="Cambria"/>
                <a:ea typeface="Cambria"/>
              </a:rPr>
              <a:t>, it can also lead to:</a:t>
            </a: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-︎esophagitis ,</a:t>
            </a:r>
            <a:endParaRPr lang="en-GB" dirty="0">
              <a:latin typeface="Calibri" panose="020F0502020204030204"/>
              <a:ea typeface="Cambria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︎-Sores or ulcers in the </a:t>
            </a:r>
            <a:r>
              <a:rPr lang="en-GB" sz="2200" dirty="0" err="1">
                <a:latin typeface="Cambria"/>
                <a:ea typeface="Cambria"/>
              </a:rPr>
              <a:t>esophagus,which</a:t>
            </a:r>
            <a:r>
              <a:rPr lang="en-GB" sz="2200" dirty="0">
                <a:latin typeface="Cambria"/>
                <a:ea typeface="Cambria"/>
              </a:rPr>
              <a:t> can be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 painful and may bleed</a:t>
            </a: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︎-A lack of red blood cells, from bleeding sores (</a:t>
            </a:r>
            <a:r>
              <a:rPr lang="en-GB" sz="2200" dirty="0" err="1">
                <a:latin typeface="Cambria"/>
                <a:ea typeface="Cambria"/>
              </a:rPr>
              <a:t>anemia</a:t>
            </a:r>
            <a:r>
              <a:rPr lang="en-GB" sz="2200" dirty="0">
                <a:latin typeface="Cambria"/>
                <a:ea typeface="Cambria"/>
              </a:rPr>
              <a:t>)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</p:txBody>
      </p:sp>
      <p:pic>
        <p:nvPicPr>
          <p:cNvPr id="3" name="Picture 2" descr="A baby lying on its back&#10;&#10;Description automatically generated">
            <a:extLst>
              <a:ext uri="{FF2B5EF4-FFF2-40B4-BE49-F238E27FC236}">
                <a16:creationId xmlns:a16="http://schemas.microsoft.com/office/drawing/2014/main" id="{73CBDF28-973F-1B95-C34D-8ED33417B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513" y="2073335"/>
            <a:ext cx="3763992" cy="25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49" y="632304"/>
            <a:ext cx="10990052" cy="59759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dirty="0">
                <a:latin typeface="Cambria"/>
                <a:ea typeface="Cambria"/>
              </a:rPr>
              <a:t>Diagnosis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  <a:p>
            <a:endParaRPr lang="en-GB" sz="2200">
              <a:latin typeface="Cambria"/>
              <a:ea typeface="Cambria"/>
            </a:endParaRP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•Diagnostic tests are usually not necessary for typical, uncomplicated cases of GERD, and therapy can be initiated.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•so the clinical diagnosis based on symptoms.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•Tests are indicated in atypical, complicated, or persistent cases (despite treatment).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1. Endoscopy with biopsy</a:t>
            </a: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2.upper GI series (barium contrast study)</a:t>
            </a: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3.Twenty-four–hour pH monitoring in the lower </a:t>
            </a:r>
            <a:r>
              <a:rPr lang="en-GB" sz="2200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esophagus</a:t>
            </a:r>
            <a:br>
              <a:rPr lang="en-GB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4. </a:t>
            </a:r>
            <a:r>
              <a:rPr lang="en-GB" sz="2200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Esophageal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 manometry</a:t>
            </a:r>
          </a:p>
        </p:txBody>
      </p:sp>
    </p:spTree>
    <p:extLst>
      <p:ext uri="{BB962C8B-B14F-4D97-AF65-F5344CB8AC3E}">
        <p14:creationId xmlns:p14="http://schemas.microsoft.com/office/powerpoint/2010/main" val="25431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DE92E-BF70-5B15-C6BB-35BA9543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>
                <a:latin typeface="Cambria"/>
                <a:ea typeface="Cambria"/>
              </a:rPr>
              <a:t>Contents ....</a:t>
            </a:r>
            <a:br>
              <a:rPr lang="en-GB" sz="4200">
                <a:latin typeface="Cambria"/>
                <a:ea typeface="Cambria"/>
              </a:rPr>
            </a:br>
            <a:endParaRPr lang="en-GB" sz="4200">
              <a:latin typeface="Cambria"/>
              <a:ea typeface="Cambria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1C6D5-02CE-ACCF-53AB-23E3887AB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886252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>
                <a:latin typeface="Cambria"/>
                <a:ea typeface="Cambria"/>
              </a:rPr>
              <a:t>-introduction</a:t>
            </a:r>
            <a:br>
              <a:rPr lang="en-GB" sz="3200">
                <a:latin typeface="Cambria"/>
                <a:ea typeface="Cambria"/>
              </a:rPr>
            </a:br>
            <a:r>
              <a:rPr lang="en-GB" sz="3200">
                <a:latin typeface="Cambria"/>
                <a:ea typeface="Cambria"/>
              </a:rPr>
              <a:t>- Pathophysiology and causes</a:t>
            </a:r>
            <a:br>
              <a:rPr lang="en-GB" sz="3200">
                <a:latin typeface="Cambria"/>
                <a:ea typeface="Cambria"/>
              </a:rPr>
            </a:br>
            <a:r>
              <a:rPr lang="en-GB" sz="3200">
                <a:latin typeface="Cambria"/>
                <a:ea typeface="Cambria"/>
              </a:rPr>
              <a:t>- Clinical features</a:t>
            </a:r>
            <a:br>
              <a:rPr lang="en-GB" sz="3200">
                <a:latin typeface="Cambria"/>
                <a:ea typeface="Cambria"/>
              </a:rPr>
            </a:br>
            <a:r>
              <a:rPr lang="en-GB" sz="3200">
                <a:latin typeface="Cambria"/>
                <a:ea typeface="Cambria"/>
              </a:rPr>
              <a:t>- Risk factors</a:t>
            </a:r>
            <a:br>
              <a:rPr lang="en-GB" sz="3200">
                <a:latin typeface="Cambria"/>
                <a:ea typeface="Cambria"/>
              </a:rPr>
            </a:br>
            <a:r>
              <a:rPr lang="en-GB" sz="3200">
                <a:latin typeface="Cambria"/>
                <a:ea typeface="Cambria"/>
              </a:rPr>
              <a:t>- complications</a:t>
            </a:r>
            <a:br>
              <a:rPr lang="en-GB" sz="3200">
                <a:latin typeface="Cambria"/>
                <a:ea typeface="Cambria"/>
              </a:rPr>
            </a:br>
            <a:r>
              <a:rPr lang="en-GB" sz="3200">
                <a:latin typeface="Cambria"/>
                <a:ea typeface="Cambria"/>
              </a:rPr>
              <a:t>- </a:t>
            </a:r>
            <a:r>
              <a:rPr lang="en-GB" sz="3200" err="1">
                <a:latin typeface="Cambria"/>
                <a:ea typeface="Cambria"/>
              </a:rPr>
              <a:t>pediatric</a:t>
            </a:r>
            <a:r>
              <a:rPr lang="en-GB" sz="3200">
                <a:latin typeface="Cambria"/>
                <a:ea typeface="Cambria"/>
              </a:rPr>
              <a:t> GERD</a:t>
            </a:r>
            <a:br>
              <a:rPr lang="en-GB" sz="3200">
                <a:latin typeface="Cambria"/>
                <a:ea typeface="Cambria"/>
              </a:rPr>
            </a:br>
            <a:r>
              <a:rPr lang="en-GB" sz="3200">
                <a:latin typeface="Cambria"/>
                <a:ea typeface="Cambria"/>
              </a:rPr>
              <a:t>- Diagnosis</a:t>
            </a:r>
            <a:br>
              <a:rPr lang="en-GB" sz="3200">
                <a:latin typeface="Cambria"/>
                <a:ea typeface="Cambria"/>
              </a:rPr>
            </a:br>
            <a:r>
              <a:rPr lang="en-GB" sz="3200">
                <a:latin typeface="Cambria"/>
                <a:ea typeface="Cambria"/>
              </a:rPr>
              <a:t>- management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86168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9852"/>
            <a:ext cx="6403676" cy="56884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1. Endoscopy with biopsy—</a:t>
            </a:r>
          </a:p>
          <a:p>
            <a:endParaRPr lang="en-GB" sz="2200" dirty="0">
              <a:latin typeface="Cambria"/>
              <a:ea typeface="Cambria"/>
            </a:endParaRPr>
          </a:p>
          <a:p>
            <a:r>
              <a:rPr lang="en-GB" sz="2200" dirty="0">
                <a:latin typeface="Cambria"/>
                <a:ea typeface="Cambria"/>
              </a:rPr>
              <a:t>the test of choice but not necessary for typical uncomplicated cases.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  <a:p>
            <a:r>
              <a:rPr lang="en-GB" sz="2200" dirty="0">
                <a:latin typeface="Cambria"/>
                <a:ea typeface="Cambria"/>
              </a:rPr>
              <a:t>Indicated if heartburn is refractory to treatment, or is accompanied by </a:t>
            </a:r>
            <a:r>
              <a:rPr lang="en-GB" sz="2200" dirty="0" err="1">
                <a:latin typeface="Cambria"/>
                <a:ea typeface="Cambria"/>
              </a:rPr>
              <a:t>dysphagia,odynophagia</a:t>
            </a:r>
            <a:r>
              <a:rPr lang="en-GB" sz="2200" dirty="0">
                <a:latin typeface="Cambria"/>
                <a:ea typeface="Cambria"/>
              </a:rPr>
              <a:t>, or GI bleeding, or if ≥55yrs old with alarm symptoms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  <a:p>
            <a:r>
              <a:rPr lang="en-GB" sz="2200" dirty="0">
                <a:latin typeface="Cambria"/>
                <a:ea typeface="Cambria"/>
              </a:rPr>
              <a:t>A biopsy should also be performed to assess changes in </a:t>
            </a:r>
            <a:r>
              <a:rPr lang="en-GB" sz="2200" dirty="0" err="1">
                <a:latin typeface="Cambria"/>
                <a:ea typeface="Cambria"/>
              </a:rPr>
              <a:t>esophageal</a:t>
            </a:r>
            <a:r>
              <a:rPr lang="en-GB" sz="2200" dirty="0">
                <a:latin typeface="Cambria"/>
                <a:ea typeface="Cambria"/>
              </a:rPr>
              <a:t> mucosa.</a:t>
            </a:r>
            <a:endParaRPr lang="en-GB">
              <a:cs typeface="Calibri"/>
            </a:endParaRPr>
          </a:p>
        </p:txBody>
      </p:sp>
      <p:pic>
        <p:nvPicPr>
          <p:cNvPr id="3" name="Picture 2" descr="A diagram of a surgical operation&#10;&#10;Description automatically generated">
            <a:extLst>
              <a:ext uri="{FF2B5EF4-FFF2-40B4-BE49-F238E27FC236}">
                <a16:creationId xmlns:a16="http://schemas.microsoft.com/office/drawing/2014/main" id="{78FB9BE6-186E-7D42-00D8-98ACC8353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223" y="1253065"/>
            <a:ext cx="3979652" cy="43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211"/>
            <a:ext cx="10515600" cy="5789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latin typeface="Cambria"/>
                <a:ea typeface="Cambria"/>
              </a:rPr>
              <a:t>Alarm Symptoms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Onset at age &gt; 60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Gastrointestinal bleeding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Iron-deficiency </a:t>
            </a:r>
            <a:r>
              <a:rPr lang="en-GB" sz="2200" dirty="0" err="1">
                <a:latin typeface="Cambria"/>
                <a:ea typeface="Cambria"/>
              </a:rPr>
              <a:t>anemia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Weight loss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Dysphagia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Persistent vomiting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Gastrointestinal cancer in a first-degree relative</a:t>
            </a:r>
          </a:p>
        </p:txBody>
      </p:sp>
      <p:pic>
        <p:nvPicPr>
          <p:cNvPr id="3" name="Picture 2" descr="A person with his mouth full of poop&#10;&#10;Description automatically generated">
            <a:extLst>
              <a:ext uri="{FF2B5EF4-FFF2-40B4-BE49-F238E27FC236}">
                <a16:creationId xmlns:a16="http://schemas.microsoft.com/office/drawing/2014/main" id="{D0999C8A-9233-B965-8E75-8E63E9BE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589" y="1020470"/>
            <a:ext cx="3404558" cy="441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1034870"/>
            <a:ext cx="10673750" cy="5573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2. Upper GI series (barium contrast study)</a:t>
            </a:r>
            <a:r>
              <a:rPr lang="en-GB" sz="2200" dirty="0">
                <a:latin typeface="Cambria"/>
                <a:ea typeface="Cambria"/>
              </a:rPr>
              <a:t>—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  <a:p>
            <a:r>
              <a:rPr lang="en-GB" sz="2200" dirty="0">
                <a:latin typeface="Cambria"/>
                <a:ea typeface="Cambria"/>
              </a:rPr>
              <a:t>An upper gastrointestinal series (UGI) is a radiographic (X-ray) examination of the upper gastrointestinal (GI) tract. The </a:t>
            </a:r>
            <a:r>
              <a:rPr lang="en-GB" sz="2200" dirty="0" err="1">
                <a:latin typeface="Cambria"/>
                <a:ea typeface="Cambria"/>
              </a:rPr>
              <a:t>esophagus</a:t>
            </a:r>
            <a:r>
              <a:rPr lang="en-GB" sz="2200" dirty="0">
                <a:latin typeface="Cambria"/>
                <a:ea typeface="Cambria"/>
              </a:rPr>
              <a:t>, stomach, and duodenum (first part of the small intestine) are made visible on X-ray film by a liquid suspension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  <a:p>
            <a:r>
              <a:rPr lang="en-GB" sz="2200" dirty="0">
                <a:latin typeface="Cambria"/>
                <a:ea typeface="Cambria"/>
              </a:rPr>
              <a:t>this is only helpful in identifying complications of GERD </a:t>
            </a: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(strictures/ulcerations), but cannot diagnose GERD itself.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</p:txBody>
      </p:sp>
      <p:pic>
        <p:nvPicPr>
          <p:cNvPr id="3" name="Picture 2" descr="A close-up of x-ray images&#10;&#10;Description automatically generated">
            <a:extLst>
              <a:ext uri="{FF2B5EF4-FFF2-40B4-BE49-F238E27FC236}">
                <a16:creationId xmlns:a16="http://schemas.microsoft.com/office/drawing/2014/main" id="{C810294F-4DB4-ABFB-5D2A-DEEA976D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36" y="3352679"/>
            <a:ext cx="2743200" cy="32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574795"/>
            <a:ext cx="10673750" cy="6033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3. Twenty-four–hour pH monitoring in the lower </a:t>
            </a:r>
            <a:r>
              <a:rPr lang="en-GB" sz="3600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esophagus</a:t>
            </a:r>
            <a:endParaRPr lang="en-GB" sz="3600">
              <a:solidFill>
                <a:schemeClr val="accent2">
                  <a:lumMod val="75000"/>
                </a:schemeClr>
              </a:solidFill>
              <a:latin typeface="Cambria"/>
              <a:ea typeface="Cambria"/>
            </a:endParaRPr>
          </a:p>
          <a:p>
            <a:endParaRPr lang="en-GB" sz="2200" dirty="0">
              <a:latin typeface="Cambria"/>
              <a:ea typeface="Cambria"/>
            </a:endParaRPr>
          </a:p>
          <a:p>
            <a:endParaRPr lang="en-GB" sz="2200" dirty="0">
              <a:latin typeface="Cambria"/>
              <a:ea typeface="Cambria"/>
            </a:endParaRP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—this is the most sensitive and specific test for GERD. It is the gold standard, but is usually unnecessary.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Catheter inserted through nose into </a:t>
            </a:r>
            <a:r>
              <a:rPr lang="en-GB" sz="2200" dirty="0" err="1">
                <a:latin typeface="Cambria"/>
                <a:ea typeface="Cambria"/>
              </a:rPr>
              <a:t>esophagus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Left in place for 24 hours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Monitors pH and impedance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Impedance: change in electrical flow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Impedance changes when liquid in </a:t>
            </a:r>
            <a:r>
              <a:rPr lang="en-GB" sz="2200" dirty="0" err="1">
                <a:latin typeface="Cambria"/>
                <a:ea typeface="Cambria"/>
              </a:rPr>
              <a:t>esophagus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Determines height of regurgitation into </a:t>
            </a:r>
            <a:r>
              <a:rPr lang="en-GB" sz="2200" dirty="0" err="1">
                <a:latin typeface="Cambria"/>
                <a:ea typeface="Cambria"/>
              </a:rPr>
              <a:t>esophagus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</p:txBody>
      </p:sp>
      <p:pic>
        <p:nvPicPr>
          <p:cNvPr id="4" name="Picture 3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2974500F-E4FB-118B-5BE6-376D3198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664" y="3029199"/>
            <a:ext cx="3131388" cy="28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3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6F8CB64B-73BC-56BB-FE96-FE7BBDC38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5686"/>
            <a:ext cx="12203501" cy="67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8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3" y="1034870"/>
            <a:ext cx="11363862" cy="5573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4.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Esophageal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 manometry</a:t>
            </a:r>
            <a:br>
              <a:rPr lang="en-GB" sz="3600" dirty="0">
                <a:latin typeface="Cambria"/>
                <a:ea typeface="Cambria"/>
              </a:rPr>
            </a:br>
            <a:endParaRPr lang="en-GB" sz="3600" dirty="0">
              <a:solidFill>
                <a:schemeClr val="accent2">
                  <a:lumMod val="75000"/>
                </a:schemeClr>
              </a:solidFill>
              <a:latin typeface="Cambria"/>
              <a:ea typeface="Cambria"/>
            </a:endParaRPr>
          </a:p>
          <a:p>
            <a:pPr marL="0" indent="0">
              <a:buNone/>
            </a:pPr>
            <a:r>
              <a:rPr lang="en-GB" sz="2200" dirty="0">
                <a:latin typeface="Cambria"/>
                <a:ea typeface="Cambria"/>
              </a:rPr>
              <a:t>•Use it if a oesophageal dysmotility is suspected like in systemic sclerosis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It is a diagnostic test for measure pressures and </a:t>
            </a:r>
            <a:r>
              <a:rPr lang="en-GB" sz="2200" dirty="0" err="1">
                <a:latin typeface="Cambria"/>
                <a:ea typeface="Cambria"/>
              </a:rPr>
              <a:t>coordinations</a:t>
            </a:r>
            <a:r>
              <a:rPr lang="en-GB" sz="2200" dirty="0">
                <a:latin typeface="Cambria"/>
                <a:ea typeface="Cambria"/>
              </a:rPr>
              <a:t> of muscle within  </a:t>
            </a:r>
            <a:r>
              <a:rPr lang="en-GB" sz="2200" dirty="0" err="1">
                <a:latin typeface="Cambria"/>
                <a:ea typeface="Cambria"/>
              </a:rPr>
              <a:t>esophagus</a:t>
            </a:r>
            <a:r>
              <a:rPr lang="en-GB" sz="2200" dirty="0">
                <a:latin typeface="Cambria"/>
                <a:ea typeface="Cambria"/>
              </a:rPr>
              <a:t>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•Limited role in GERD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•Assess LES pressure, location and relaxation ,and Assess peristalsis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- Prior to </a:t>
            </a:r>
            <a:r>
              <a:rPr lang="en-GB" sz="2200" dirty="0" err="1">
                <a:latin typeface="Cambria"/>
                <a:ea typeface="Cambria"/>
              </a:rPr>
              <a:t>antireflux</a:t>
            </a:r>
            <a:r>
              <a:rPr lang="en-GB" sz="2200" dirty="0">
                <a:latin typeface="Cambria"/>
                <a:ea typeface="Cambria"/>
              </a:rPr>
              <a:t> surgery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</p:txBody>
      </p:sp>
      <p:pic>
        <p:nvPicPr>
          <p:cNvPr id="3" name="Picture 2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DC96DB63-D7C9-E24F-FD63-7284DE843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626" y="2842131"/>
            <a:ext cx="2743200" cy="33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8C272-52E5-89A9-BDC0-CE81503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37" y="991738"/>
            <a:ext cx="10673750" cy="5573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latin typeface="Cambria"/>
                <a:ea typeface="Cambria"/>
              </a:rPr>
              <a:t>Management</a:t>
            </a:r>
            <a:br>
              <a:rPr lang="en-GB" sz="2200" dirty="0">
                <a:latin typeface="Cambria"/>
                <a:ea typeface="Cambria"/>
              </a:rPr>
            </a:br>
            <a:endParaRPr lang="en-GB" sz="3600">
              <a:latin typeface="Cambria"/>
              <a:ea typeface="Cambria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accent1"/>
                </a:solidFill>
                <a:latin typeface="Cambria"/>
                <a:ea typeface="Cambria"/>
              </a:rPr>
              <a:t>1. Initial treatment:</a:t>
            </a:r>
            <a:br>
              <a:rPr lang="en-GB" sz="2200" dirty="0">
                <a:solidFill>
                  <a:schemeClr val="accent1"/>
                </a:solidFill>
                <a:latin typeface="Cambria"/>
                <a:ea typeface="Cambria"/>
              </a:rPr>
            </a:br>
            <a:r>
              <a:rPr lang="en-GB" sz="2200" err="1">
                <a:solidFill>
                  <a:schemeClr val="accent6"/>
                </a:solidFill>
                <a:latin typeface="Cambria"/>
                <a:ea typeface="Cambria"/>
              </a:rPr>
              <a:t>A.Lifestyle</a:t>
            </a: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</a:rPr>
              <a:t> Changes</a:t>
            </a:r>
            <a:br>
              <a:rPr lang="en-GB" sz="2200" dirty="0">
                <a:solidFill>
                  <a:schemeClr val="accent6"/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</a:rPr>
              <a:t>B. Antacids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err="1">
                <a:solidFill>
                  <a:schemeClr val="accent6"/>
                </a:solidFill>
                <a:latin typeface="Cambria"/>
                <a:ea typeface="Cambria"/>
              </a:rPr>
              <a:t>a.Lifestyle</a:t>
            </a:r>
            <a:r>
              <a:rPr lang="en-GB" sz="2200" dirty="0">
                <a:solidFill>
                  <a:schemeClr val="accent6"/>
                </a:solidFill>
                <a:latin typeface="Cambria"/>
                <a:ea typeface="Cambria"/>
              </a:rPr>
              <a:t> Changes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Weight loss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Smoking cessation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 Dietary modification (avoid triggers)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ea typeface="Cambria"/>
              </a:rPr>
              <a:t>((Fatty foods • Caffeine •alcohol • Chocolate • Spicy foods )).</a:t>
            </a:r>
            <a:b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ea typeface="Cambria"/>
              </a:rPr>
              <a:t>▪︎avoid large meals before bedtime and eat small regular meals during. the day</a:t>
            </a:r>
            <a:b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ea typeface="Cambria"/>
              </a:rPr>
            </a:b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ea typeface="Cambria"/>
              </a:rPr>
              <a:t>▪︎avoid eating &lt;3h before bed</a:t>
            </a:r>
            <a:b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•sleep with trunk of body elevated;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269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238D12-8392-2565-1893-0F4DF2968DF0}"/>
              </a:ext>
            </a:extLst>
          </p:cNvPr>
          <p:cNvSpPr txBox="1"/>
          <p:nvPr/>
        </p:nvSpPr>
        <p:spPr>
          <a:xfrm>
            <a:off x="425570" y="267419"/>
            <a:ext cx="1129772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Cambria"/>
                <a:ea typeface="Cambria"/>
              </a:rPr>
              <a:t>b. Antacids—after meals and at bedtime</a:t>
            </a:r>
            <a:br>
              <a:rPr lang="en-US" sz="2200" dirty="0">
                <a:solidFill>
                  <a:schemeClr val="accent6"/>
                </a:solidFill>
              </a:rPr>
            </a:br>
            <a:endParaRPr lang="en-US" sz="2200" dirty="0">
              <a:latin typeface="Cambria"/>
              <a:ea typeface="Cambria"/>
            </a:endParaRPr>
          </a:p>
          <a:p>
            <a:endParaRPr lang="en-US" sz="2200" dirty="0">
              <a:latin typeface="Cambria"/>
              <a:ea typeface="Cambria"/>
            </a:endParaRPr>
          </a:p>
          <a:p>
            <a:r>
              <a:rPr lang="en-US" sz="2200" dirty="0">
                <a:latin typeface="Cambria"/>
                <a:ea typeface="Cambria"/>
              </a:rPr>
              <a:t>●Antacids are medicines that counteract (</a:t>
            </a:r>
            <a:r>
              <a:rPr lang="en-US" sz="2200" dirty="0" err="1">
                <a:latin typeface="Cambria"/>
                <a:ea typeface="Cambria"/>
              </a:rPr>
              <a:t>neutralise</a:t>
            </a:r>
            <a:r>
              <a:rPr lang="en-US" sz="2200" dirty="0">
                <a:latin typeface="Cambria"/>
                <a:ea typeface="Cambria"/>
              </a:rPr>
              <a:t>) the acid in your stomach to relieve indigestion and heartburn.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●They come as a liquid or chewable tablets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●Antacids Over the counter acid suppressants and antacids appropriate initial therapy.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●Approx 1/3 of patients with heartburn-related symptoms use at least twice weekly.</a:t>
            </a:r>
            <a:endParaRPr lang="en-US" sz="2200">
              <a:ea typeface="Calibri"/>
              <a:cs typeface="Calibri"/>
            </a:endParaRPr>
          </a:p>
        </p:txBody>
      </p:sp>
      <p:pic>
        <p:nvPicPr>
          <p:cNvPr id="3" name="Picture 2" descr="A diagram of the stomach&#10;&#10;Description automatically generated">
            <a:extLst>
              <a:ext uri="{FF2B5EF4-FFF2-40B4-BE49-F238E27FC236}">
                <a16:creationId xmlns:a16="http://schemas.microsoft.com/office/drawing/2014/main" id="{7B16E6B9-6EDF-A025-A3D0-362FC4CA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16" y="2922496"/>
            <a:ext cx="6395049" cy="36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6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78BBF-EFC3-31A1-D936-CC570A094CA3}"/>
              </a:ext>
            </a:extLst>
          </p:cNvPr>
          <p:cNvSpPr txBox="1"/>
          <p:nvPr/>
        </p:nvSpPr>
        <p:spPr>
          <a:xfrm>
            <a:off x="799382" y="166778"/>
            <a:ext cx="1088078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Cambria"/>
                <a:ea typeface="Cambria"/>
              </a:rPr>
              <a:t>2. Add an histamine (H2) blocker</a:t>
            </a:r>
            <a:r>
              <a:rPr lang="en-US" sz="2200" dirty="0">
                <a:latin typeface="Cambria"/>
                <a:ea typeface="Cambria"/>
              </a:rPr>
              <a:t>—can be used instead of or in addition to antacids for mild and intermittent symptoms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Famotidine, Ranitidine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Block histamine receptors in parietal cells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olidFill>
                  <a:schemeClr val="accent1"/>
                </a:solidFill>
                <a:latin typeface="Cambria"/>
                <a:ea typeface="Cambria"/>
              </a:rPr>
              <a:t>3. If above treatment fails or patient has severe GERD (e.g., erosive esophagitis),switch to a PPI (Proton-pump Inhibitors)</a:t>
            </a:r>
            <a:br>
              <a:rPr lang="en-US" sz="2200" dirty="0">
                <a:solidFill>
                  <a:schemeClr val="accent1"/>
                </a:solidFill>
              </a:rPr>
            </a:br>
            <a:r>
              <a:rPr lang="en-US" sz="2200" dirty="0">
                <a:latin typeface="Cambria"/>
                <a:ea typeface="Cambria"/>
              </a:rPr>
              <a:t>• Omeprazole, Pantoprazole, Lansoprazole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Inhibit H+ pump in parietal cells</a:t>
            </a:r>
            <a:endParaRPr lang="en-US" sz="2200" dirty="0"/>
          </a:p>
        </p:txBody>
      </p:sp>
      <p:pic>
        <p:nvPicPr>
          <p:cNvPr id="3" name="Picture 2" descr="A cartoon of a stomach&#10;&#10;Description automatically generated">
            <a:extLst>
              <a:ext uri="{FF2B5EF4-FFF2-40B4-BE49-F238E27FC236}">
                <a16:creationId xmlns:a16="http://schemas.microsoft.com/office/drawing/2014/main" id="{177B766F-B020-43AD-CA23-E0A69947A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76" y="2828812"/>
            <a:ext cx="3879011" cy="36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11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D9CB5-0249-D80D-B0FF-09B4D8C0D2F0}"/>
              </a:ext>
            </a:extLst>
          </p:cNvPr>
          <p:cNvSpPr txBox="1"/>
          <p:nvPr/>
        </p:nvSpPr>
        <p:spPr>
          <a:xfrm>
            <a:off x="497457" y="842514"/>
            <a:ext cx="11182709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Cambria"/>
                <a:ea typeface="Cambria"/>
              </a:rPr>
              <a:t>4. </a:t>
            </a:r>
            <a:r>
              <a:rPr lang="en-US" sz="2200" err="1">
                <a:solidFill>
                  <a:schemeClr val="accent1"/>
                </a:solidFill>
                <a:latin typeface="Cambria"/>
                <a:ea typeface="Cambria"/>
              </a:rPr>
              <a:t>Antireflux</a:t>
            </a:r>
            <a:r>
              <a:rPr lang="en-US" sz="2200" dirty="0">
                <a:solidFill>
                  <a:schemeClr val="accent1"/>
                </a:solidFill>
                <a:latin typeface="Cambria"/>
                <a:ea typeface="Cambria"/>
              </a:rPr>
              <a:t> surgery for severe or resistant cases</a:t>
            </a:r>
            <a:br>
              <a:rPr lang="en-US" sz="2200" dirty="0">
                <a:solidFill>
                  <a:schemeClr val="accent1"/>
                </a:solidFill>
              </a:rPr>
            </a:br>
            <a:r>
              <a:rPr lang="en-US" sz="2200" dirty="0">
                <a:latin typeface="Cambria"/>
                <a:ea typeface="Cambria"/>
              </a:rPr>
              <a:t>☆ Indications for surgery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•Intractability (failure of medical treatment)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•Respiratory problems due to reflux and aspiration of gastric contents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•Severe esophageal injury (ulcer, hemorrhage, stricture, Barrett esophagus)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▪︎Surgery for GERD may involve a procedure to reinforce the lower esophageal sphincter.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▪︎The procedure is called Nissen fundoplication.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▪︎In this procedure, the surgeon wraps the top of the stomach around the lower esophagus.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▪︎This reinforces the lower esophageal sphincter, making it less likely that acid will back up in the esophagus.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☆ Outcome of surgery—excellent results have been reported</a:t>
            </a:r>
            <a:endParaRPr lang="en-US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D06CC-9686-2393-F589-9180AAFF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>
                <a:latin typeface="Cambria"/>
                <a:ea typeface="Cambria"/>
              </a:rPr>
              <a:t>INTRODUCTION</a:t>
            </a:r>
            <a:endParaRPr lang="en-US" sz="50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53854-365E-3FDA-61B4-68892077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200">
                <a:latin typeface="Cambria"/>
                <a:ea typeface="Cambria"/>
              </a:rPr>
              <a:t>●Gastro-oesophageal reflux resulting in heartburn affects approximately</a:t>
            </a:r>
            <a:br>
              <a:rPr lang="en-GB" sz="2200">
                <a:latin typeface="Cambria"/>
                <a:ea typeface="Cambria"/>
              </a:rPr>
            </a:br>
            <a:r>
              <a:rPr lang="en-GB" sz="2200">
                <a:latin typeface="Cambria"/>
                <a:ea typeface="Cambria"/>
              </a:rPr>
              <a:t>15% of the general population &amp; Its prevalence increases with age.</a:t>
            </a:r>
            <a:br>
              <a:rPr lang="en-GB" sz="2200">
                <a:latin typeface="Cambria"/>
                <a:ea typeface="Cambria"/>
              </a:rPr>
            </a:br>
            <a:r>
              <a:rPr lang="en-GB" sz="2200">
                <a:latin typeface="Cambria"/>
                <a:ea typeface="Cambria"/>
              </a:rPr>
              <a:t>●Most frequent cause of esophagitis.</a:t>
            </a:r>
            <a:br>
              <a:rPr lang="en-GB" sz="2200">
                <a:latin typeface="Cambria"/>
                <a:ea typeface="Cambria"/>
              </a:rPr>
            </a:br>
            <a:r>
              <a:rPr lang="en-GB" sz="2200">
                <a:latin typeface="Cambria"/>
                <a:ea typeface="Cambria"/>
              </a:rPr>
              <a:t>●Reflux of gastric contents (acid ± bile) into the lower </a:t>
            </a:r>
            <a:r>
              <a:rPr lang="en-GB" sz="2200" err="1">
                <a:latin typeface="Cambria"/>
                <a:ea typeface="Cambria"/>
              </a:rPr>
              <a:t>esophagus</a:t>
            </a:r>
            <a:br>
              <a:rPr lang="en-GB" sz="2200">
                <a:latin typeface="Cambria"/>
                <a:ea typeface="Cambria"/>
              </a:rPr>
            </a:br>
            <a:r>
              <a:rPr lang="en-GB" sz="2200">
                <a:latin typeface="Cambria"/>
                <a:ea typeface="Cambria"/>
              </a:rPr>
              <a:t>● Causes irritation of </a:t>
            </a:r>
            <a:r>
              <a:rPr lang="en-GB" sz="2200" err="1">
                <a:latin typeface="Cambria"/>
                <a:ea typeface="Cambria"/>
              </a:rPr>
              <a:t>esophageal</a:t>
            </a:r>
            <a:r>
              <a:rPr lang="en-GB" sz="2200">
                <a:latin typeface="Cambria"/>
                <a:ea typeface="Cambria"/>
              </a:rPr>
              <a:t> mucosa ( squamous epithelium is </a:t>
            </a:r>
            <a:r>
              <a:rPr lang="en-GB" sz="2200" err="1">
                <a:latin typeface="Cambria"/>
                <a:ea typeface="Cambria"/>
              </a:rPr>
              <a:t>sensitiveto</a:t>
            </a:r>
            <a:r>
              <a:rPr lang="en-GB" sz="2200">
                <a:latin typeface="Cambria"/>
                <a:ea typeface="Cambria"/>
              </a:rPr>
              <a:t> acids).</a:t>
            </a:r>
            <a:br>
              <a:rPr lang="en-GB" sz="2200">
                <a:latin typeface="Cambria"/>
                <a:ea typeface="Cambria"/>
              </a:rPr>
            </a:br>
            <a:r>
              <a:rPr lang="en-GB" sz="2200">
                <a:latin typeface="Cambria"/>
                <a:ea typeface="Cambria"/>
              </a:rPr>
              <a:t>● More common over 40 years.</a:t>
            </a:r>
            <a:endParaRPr lang="en-GB" sz="2200">
              <a:latin typeface="Cambria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52EC0-AF0F-74A0-B22F-FA8FB34C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66127"/>
            <a:ext cx="5458968" cy="37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63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the stomach&#10;&#10;Description automatically generated">
            <a:extLst>
              <a:ext uri="{FF2B5EF4-FFF2-40B4-BE49-F238E27FC236}">
                <a16:creationId xmlns:a16="http://schemas.microsoft.com/office/drawing/2014/main" id="{F3FDEDE3-9372-940D-A6D6-563E3015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67" y="262387"/>
            <a:ext cx="5014821" cy="63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3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and purple text with hearts&#10;&#10;Description automatically generated">
            <a:extLst>
              <a:ext uri="{FF2B5EF4-FFF2-40B4-BE49-F238E27FC236}">
                <a16:creationId xmlns:a16="http://schemas.microsoft.com/office/drawing/2014/main" id="{71545794-E033-2AAC-DE7A-732D877B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438"/>
            <a:ext cx="11959084" cy="68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AC579-3558-4552-373D-9BD64927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>
                <a:latin typeface="Cambria"/>
                <a:ea typeface="Cambria"/>
              </a:rPr>
              <a:t>Pathophysiology and causes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DCE488-6E98-247F-3D0D-C260F392E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Cambria"/>
                <a:ea typeface="Cambria"/>
              </a:rPr>
              <a:t>●Occasional episodes of gastro-oesophageal reflux are common in</a:t>
            </a:r>
            <a:br>
              <a:rPr lang="en-GB">
                <a:latin typeface="Cambria"/>
                <a:ea typeface="Cambria"/>
              </a:rPr>
            </a:br>
            <a:r>
              <a:rPr lang="en-GB">
                <a:latin typeface="Cambria"/>
                <a:ea typeface="Cambria"/>
              </a:rPr>
              <a:t>healthy individuals. Reflux is normally followed by oesophageal peristaltic</a:t>
            </a:r>
            <a:br>
              <a:rPr lang="en-GB">
                <a:latin typeface="Cambria"/>
                <a:ea typeface="Cambria"/>
              </a:rPr>
            </a:br>
            <a:r>
              <a:rPr lang="en-GB">
                <a:latin typeface="Cambria"/>
                <a:ea typeface="Cambria"/>
              </a:rPr>
              <a:t>waves that efficiently clear the </a:t>
            </a:r>
            <a:r>
              <a:rPr lang="en-GB" err="1">
                <a:latin typeface="Cambria"/>
                <a:ea typeface="Cambria"/>
              </a:rPr>
              <a:t>esophagus</a:t>
            </a:r>
            <a:r>
              <a:rPr lang="en-GB">
                <a:latin typeface="Cambria"/>
                <a:ea typeface="Cambria"/>
              </a:rPr>
              <a:t>, alkaline saliva neutralises residual acid and symptoms do not occur.</a:t>
            </a:r>
            <a:br>
              <a:rPr lang="en-GB">
                <a:latin typeface="Cambria"/>
                <a:ea typeface="Cambria"/>
              </a:rPr>
            </a:br>
            <a:endParaRPr lang="en-GB">
              <a:latin typeface="Cambria"/>
              <a:ea typeface="Cambria"/>
            </a:endParaRPr>
          </a:p>
          <a:p>
            <a:r>
              <a:rPr lang="en-GB">
                <a:latin typeface="Cambria"/>
                <a:ea typeface="Cambria"/>
              </a:rPr>
              <a:t>●GERD develops when the oesophageal mucosa is exposed to gastroduodenal contents for prolonged periods of time, resulting in symptoms and, in a proportion of cases, oesophagitis.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09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9FA72-47CD-15CD-9708-29302066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>
                <a:latin typeface="Cambria"/>
                <a:ea typeface="Cambria"/>
              </a:rPr>
              <a:t>Several factors are known to be involved in the development of GERD:</a:t>
            </a:r>
            <a:endParaRPr lang="en-US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FF9B-E9A0-A233-9C23-967A3F17E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870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mbria"/>
                <a:ea typeface="Cambria"/>
              </a:rPr>
              <a:t>1.Abnormalities of the lower oesophageal sphincter</a:t>
            </a:r>
            <a:br>
              <a:rPr lang="en-GB" dirty="0">
                <a:latin typeface="Cambria"/>
                <a:ea typeface="Cambria"/>
              </a:rPr>
            </a:br>
            <a:r>
              <a:rPr lang="en-GB" dirty="0">
                <a:latin typeface="Cambria"/>
                <a:ea typeface="Cambria"/>
              </a:rPr>
              <a:t>2.Hiatus hernia .</a:t>
            </a:r>
            <a:br>
              <a:rPr lang="en-GB" dirty="0">
                <a:latin typeface="Cambria"/>
                <a:ea typeface="Cambria"/>
              </a:rPr>
            </a:br>
            <a:r>
              <a:rPr lang="en-GB" dirty="0">
                <a:latin typeface="Cambria"/>
                <a:ea typeface="Cambria"/>
              </a:rPr>
              <a:t>3.Delayed oesophageal clearance .</a:t>
            </a:r>
            <a:br>
              <a:rPr lang="en-GB" dirty="0">
                <a:latin typeface="Cambria"/>
                <a:ea typeface="Cambria"/>
              </a:rPr>
            </a:br>
            <a:r>
              <a:rPr lang="en-GB" dirty="0">
                <a:latin typeface="Cambria"/>
                <a:ea typeface="Cambria"/>
              </a:rPr>
              <a:t>4.Gastric contents .</a:t>
            </a:r>
            <a:br>
              <a:rPr lang="en-GB" dirty="0">
                <a:latin typeface="Cambria"/>
                <a:ea typeface="Cambria"/>
              </a:rPr>
            </a:br>
            <a:r>
              <a:rPr lang="en-GB" dirty="0">
                <a:latin typeface="Cambria"/>
                <a:ea typeface="Cambria"/>
              </a:rPr>
              <a:t>5.Defective gastric emptying.</a:t>
            </a:r>
            <a:br>
              <a:rPr lang="en-GB" dirty="0">
                <a:latin typeface="Cambria"/>
                <a:ea typeface="Cambria"/>
              </a:rPr>
            </a:br>
            <a:r>
              <a:rPr lang="en-GB" dirty="0">
                <a:latin typeface="Cambria"/>
                <a:ea typeface="Cambria"/>
              </a:rPr>
              <a:t>6.Increased intra-abdominal pressure .</a:t>
            </a:r>
            <a:br>
              <a:rPr lang="en-GB" dirty="0">
                <a:latin typeface="Cambria"/>
                <a:ea typeface="Cambria"/>
              </a:rPr>
            </a:br>
            <a:r>
              <a:rPr lang="en-GB" dirty="0">
                <a:latin typeface="Cambria"/>
                <a:ea typeface="Cambria"/>
              </a:rPr>
              <a:t>7.Dietary and environmental factors .</a:t>
            </a:r>
            <a:br>
              <a:rPr lang="en-GB" dirty="0">
                <a:latin typeface="Cambria"/>
                <a:ea typeface="Cambria"/>
              </a:rPr>
            </a:br>
            <a:r>
              <a:rPr lang="en-GB" dirty="0">
                <a:latin typeface="Cambria"/>
                <a:ea typeface="Cambria"/>
              </a:rPr>
              <a:t>8.Patient factors.</a:t>
            </a:r>
            <a:br>
              <a:rPr lang="en-GB" dirty="0">
                <a:latin typeface="Cambria"/>
                <a:ea typeface="Cambria"/>
              </a:rPr>
            </a:br>
            <a:r>
              <a:rPr lang="en-GB" dirty="0">
                <a:latin typeface="Cambria"/>
                <a:ea typeface="Cambria"/>
              </a:rPr>
              <a:t>9.drugs .      10.H pylori      11.Idiopathic.</a:t>
            </a:r>
            <a:endParaRPr lang="en-GB" dirty="0">
              <a:latin typeface="Cambri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03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5F2-7900-BB8B-59C8-C95093FC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1699347"/>
            <a:ext cx="10673750" cy="44819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  <a:latin typeface="Cambria"/>
                <a:ea typeface="Cambria"/>
              </a:rPr>
              <a:t>1.Abnormalities of the lower oesophageal sphincter:</a:t>
            </a:r>
            <a:br>
              <a:rPr lang="en-GB" sz="2200" dirty="0">
                <a:solidFill>
                  <a:schemeClr val="accent2"/>
                </a:solidFill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•The lower oesophageal sphincter is tonically contracted under normal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circumstances, relaxing only during swallowing 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•Some patients with GERD have reduced lower oesophageal sphincter tone, permitting reflux when intra-abdominal pressure rises.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•In others, basal sphincter tone is normal, but reflux occurs in response to frequent episodes of inappropriate sphincter relaxation.</a:t>
            </a:r>
            <a:br>
              <a:rPr lang="en-GB" sz="2200" dirty="0">
                <a:latin typeface="Cambria"/>
                <a:ea typeface="Cambria"/>
              </a:rPr>
            </a:b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solidFill>
                  <a:schemeClr val="accent2"/>
                </a:solidFill>
                <a:latin typeface="Cambria"/>
                <a:ea typeface="Cambria"/>
              </a:rPr>
              <a:t>2.Hiatus hernia: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•Hiatus hernia causes reflux because the pressure gradient is lost between the abdominal and thoracic cavities, which normal </a:t>
            </a:r>
            <a:r>
              <a:rPr lang="en-GB" sz="2200" dirty="0" err="1">
                <a:latin typeface="Cambria"/>
                <a:ea typeface="Cambria"/>
              </a:rPr>
              <a:t>lypinches</a:t>
            </a:r>
            <a:r>
              <a:rPr lang="en-GB" sz="2200" dirty="0">
                <a:latin typeface="Cambria"/>
                <a:ea typeface="Cambria"/>
              </a:rPr>
              <a:t> the hiatus.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•In addition, the oblique angle between the cardia and oesophagus disappears.</a:t>
            </a:r>
            <a:br>
              <a:rPr lang="en-GB" sz="2200" dirty="0">
                <a:latin typeface="Cambria"/>
                <a:ea typeface="Cambria"/>
              </a:rPr>
            </a:br>
            <a:r>
              <a:rPr lang="en-GB" sz="2200" dirty="0">
                <a:latin typeface="Cambria"/>
                <a:ea typeface="Cambria"/>
              </a:rPr>
              <a:t>•Many patients who have large hiatus hernias develop reflux symptoms but the relationship between the presence of a hernia and symptoms is poor.</a:t>
            </a:r>
            <a:br>
              <a:rPr lang="en-GB" sz="2200" dirty="0">
                <a:latin typeface="Cambria"/>
                <a:ea typeface="Cambria"/>
              </a:rPr>
            </a:br>
            <a:endParaRPr lang="en-GB" sz="2200" dirty="0">
              <a:latin typeface="Cambria"/>
              <a:ea typeface="Cambri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3AE56-8875-2384-39B1-3184974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00000" flipV="1">
            <a:off x="-5272178" y="8678085"/>
            <a:ext cx="796506" cy="37783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0B80AB5-04E5-2C2D-26E9-EF3A3DA3A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4F884-5B2C-FF6D-C6B8-F2DDB4F7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5014525"/>
            <a:ext cx="4572000" cy="1401183"/>
          </a:xfrm>
        </p:spPr>
        <p:txBody>
          <a:bodyPr anchor="t">
            <a:normAutofit/>
          </a:bodyPr>
          <a:lstStyle/>
          <a:p>
            <a:r>
              <a:rPr lang="en-GB" sz="3200">
                <a:latin typeface="Cambria"/>
                <a:ea typeface="Cambria"/>
              </a:rPr>
              <a:t>Hiatus hernia</a:t>
            </a:r>
            <a:endParaRPr lang="en-US" sz="3200"/>
          </a:p>
        </p:txBody>
      </p:sp>
      <p:pic>
        <p:nvPicPr>
          <p:cNvPr id="4" name="Picture 3" descr="A comparison of a person&amp;#39;s stomach&#10;&#10;Description automatically generated">
            <a:extLst>
              <a:ext uri="{FF2B5EF4-FFF2-40B4-BE49-F238E27FC236}">
                <a16:creationId xmlns:a16="http://schemas.microsoft.com/office/drawing/2014/main" id="{4411CDB5-5E75-5A1F-1A05-098E16700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9" b="7017"/>
          <a:stretch/>
        </p:blipFill>
        <p:spPr>
          <a:xfrm>
            <a:off x="306237" y="1208409"/>
            <a:ext cx="5680182" cy="301522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656" y="474740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4F828-426F-CF9D-A820-F8A9F93B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617" y="838200"/>
            <a:ext cx="4542183" cy="53159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solidFill>
                  <a:schemeClr val="accent5">
                    <a:lumMod val="75000"/>
                  </a:schemeClr>
                </a:solidFill>
                <a:latin typeface="Cambria"/>
                <a:ea typeface="Cambria"/>
              </a:rPr>
              <a:t>Sliding hiatus hernia (80%)</a:t>
            </a:r>
            <a:r>
              <a:rPr lang="en-GB" sz="2000">
                <a:latin typeface="Cambria"/>
                <a:ea typeface="Cambria"/>
              </a:rPr>
              <a:t> The gastro-oesophageal junction slides up into the chest. Acid </a:t>
            </a:r>
            <a:r>
              <a:rPr lang="en-GB" sz="2000" err="1">
                <a:latin typeface="Cambria"/>
                <a:ea typeface="Cambria"/>
              </a:rPr>
              <a:t>refl</a:t>
            </a:r>
            <a:r>
              <a:rPr lang="en-GB" sz="2000">
                <a:latin typeface="Cambria"/>
                <a:ea typeface="Cambria"/>
              </a:rPr>
              <a:t> </a:t>
            </a:r>
            <a:r>
              <a:rPr lang="en-GB" sz="2000" err="1">
                <a:latin typeface="Cambria"/>
                <a:ea typeface="Cambria"/>
              </a:rPr>
              <a:t>ux</a:t>
            </a:r>
            <a:r>
              <a:rPr lang="en-GB" sz="2000">
                <a:latin typeface="Cambria"/>
                <a:ea typeface="Cambria"/>
              </a:rPr>
              <a:t> often happens as the lower oesophageal sphincter</a:t>
            </a:r>
            <a:br>
              <a:rPr lang="en-GB" sz="2000">
                <a:latin typeface="Cambria"/>
                <a:ea typeface="Cambria"/>
              </a:rPr>
            </a:br>
            <a:r>
              <a:rPr lang="en-GB" sz="2000">
                <a:latin typeface="Cambria"/>
                <a:ea typeface="Cambria"/>
              </a:rPr>
              <a:t>becomes less competent in many cases.</a:t>
            </a:r>
            <a:br>
              <a:rPr lang="en-GB" sz="2000">
                <a:latin typeface="Cambria"/>
                <a:ea typeface="Cambria"/>
              </a:rPr>
            </a:br>
            <a:endParaRPr lang="en-GB" sz="2000">
              <a:latin typeface="Cambria"/>
              <a:ea typeface="Cambria"/>
            </a:endParaRPr>
          </a:p>
          <a:p>
            <a:r>
              <a:rPr lang="en-GB" sz="2000" err="1">
                <a:solidFill>
                  <a:schemeClr val="accent5">
                    <a:lumMod val="75000"/>
                  </a:schemeClr>
                </a:solidFill>
                <a:latin typeface="Cambria"/>
                <a:ea typeface="Cambria"/>
              </a:rPr>
              <a:t>Paraoesophageal</a:t>
            </a:r>
            <a:r>
              <a:rPr lang="en-GB" sz="2000">
                <a:solidFill>
                  <a:schemeClr val="accent5">
                    <a:lumMod val="75000"/>
                  </a:schemeClr>
                </a:solidFill>
                <a:latin typeface="Cambria"/>
                <a:ea typeface="Cambria"/>
              </a:rPr>
              <a:t> hernia (rolling hiatus hernia)(20%) </a:t>
            </a:r>
            <a:r>
              <a:rPr lang="en-GB" sz="2000">
                <a:latin typeface="Cambria"/>
                <a:ea typeface="Cambria"/>
              </a:rPr>
              <a:t>The gastro-oesophageal junction remains in the abdomen but a bulge of stomach herniates up into the chest alongside the oesophagus— As the gastro-oesophageal junction remains intact, GORD is less common</a:t>
            </a:r>
            <a:endParaRPr lang="en-GB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27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9ED07A-D53E-7E61-4492-0AD82B59B64A}"/>
              </a:ext>
            </a:extLst>
          </p:cNvPr>
          <p:cNvSpPr txBox="1"/>
          <p:nvPr/>
        </p:nvSpPr>
        <p:spPr>
          <a:xfrm>
            <a:off x="626855" y="267420"/>
            <a:ext cx="1121146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3.Delayed </a:t>
            </a:r>
            <a:r>
              <a:rPr lang="en-US" sz="2200" err="1">
                <a:solidFill>
                  <a:schemeClr val="accent2"/>
                </a:solidFill>
                <a:latin typeface="Cambria"/>
                <a:ea typeface="Cambria"/>
              </a:rPr>
              <a:t>oesophageal</a:t>
            </a:r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 clearance (esophageal dysmotility):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•Defective </a:t>
            </a:r>
            <a:r>
              <a:rPr lang="en-US" sz="2200" err="1">
                <a:latin typeface="Cambria"/>
                <a:ea typeface="Cambria"/>
              </a:rPr>
              <a:t>oesophageal</a:t>
            </a:r>
            <a:r>
              <a:rPr lang="en-US" sz="2200" dirty="0">
                <a:latin typeface="Cambria"/>
                <a:ea typeface="Cambria"/>
              </a:rPr>
              <a:t> peristaltic activity is commonly found in patients who have </a:t>
            </a:r>
            <a:r>
              <a:rPr lang="en-US" sz="2200" err="1">
                <a:latin typeface="Cambria"/>
                <a:ea typeface="Cambria"/>
              </a:rPr>
              <a:t>oesophagitis</a:t>
            </a:r>
            <a:r>
              <a:rPr lang="en-US" sz="2200" dirty="0">
                <a:latin typeface="Cambria"/>
                <a:ea typeface="Cambria"/>
              </a:rPr>
              <a:t>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It is a primary abnormality, since it persists after </a:t>
            </a:r>
            <a:r>
              <a:rPr lang="en-US" sz="2200" err="1">
                <a:latin typeface="Cambria"/>
                <a:ea typeface="Cambria"/>
              </a:rPr>
              <a:t>oesophagitis</a:t>
            </a:r>
            <a:r>
              <a:rPr lang="en-US" sz="2200" dirty="0">
                <a:latin typeface="Cambria"/>
                <a:ea typeface="Cambria"/>
              </a:rPr>
              <a:t> has been healed by acid-suppressing drug therapy.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Poor </a:t>
            </a:r>
            <a:r>
              <a:rPr lang="en-US" sz="2200" err="1">
                <a:latin typeface="Cambria"/>
                <a:ea typeface="Cambria"/>
              </a:rPr>
              <a:t>oesophageal</a:t>
            </a:r>
            <a:r>
              <a:rPr lang="en-US" sz="2200" dirty="0">
                <a:latin typeface="Cambria"/>
                <a:ea typeface="Cambria"/>
              </a:rPr>
              <a:t> clearance leads to increased acid exposure time.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4.Gastric contents and gastric acid hypersecretion: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•Gastric acid is the most important </a:t>
            </a:r>
            <a:r>
              <a:rPr lang="en-US" sz="2200" err="1">
                <a:latin typeface="Cambria"/>
                <a:ea typeface="Cambria"/>
              </a:rPr>
              <a:t>oesophageal</a:t>
            </a:r>
            <a:r>
              <a:rPr lang="en-US" sz="2200" dirty="0">
                <a:latin typeface="Cambria"/>
                <a:ea typeface="Cambria"/>
              </a:rPr>
              <a:t> irritant and there is a close relationship between acid exposure time and symptoms.</a:t>
            </a:r>
            <a:endParaRPr lang="en-US" sz="2200">
              <a:latin typeface="Calibri" panose="020F0502020204030204"/>
              <a:ea typeface="Cambria"/>
              <a:cs typeface="Calibri" panose="020F0502020204030204"/>
            </a:endParaRPr>
          </a:p>
          <a:p>
            <a:r>
              <a:rPr lang="en-US" sz="2200" dirty="0">
                <a:latin typeface="Cambria"/>
                <a:ea typeface="Cambria"/>
              </a:rPr>
              <a:t>Pepsin and bile also contribute to mucosal injury.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5.Defective gastric emptying: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•Gastric emptying is delayed in patients with GERD. The reason is unknown.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6.Increased intra-abdominal pressure: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•Pregnancy and obesity are established predisposing causes.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•Weight loss may improve symptoms</a:t>
            </a: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78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95E66-FAFA-530B-B374-09C8C30B9F9E}"/>
              </a:ext>
            </a:extLst>
          </p:cNvPr>
          <p:cNvSpPr txBox="1"/>
          <p:nvPr/>
        </p:nvSpPr>
        <p:spPr>
          <a:xfrm>
            <a:off x="497458" y="-5750"/>
            <a:ext cx="1105331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7.Dietary and environmental factors: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•Dietary fat, </a:t>
            </a:r>
            <a:r>
              <a:rPr lang="en-US" sz="2200" err="1">
                <a:latin typeface="Cambria"/>
                <a:ea typeface="Cambria"/>
              </a:rPr>
              <a:t>chocolate,tobacco</a:t>
            </a:r>
            <a:r>
              <a:rPr lang="en-US" sz="2200" dirty="0">
                <a:latin typeface="Cambria"/>
                <a:ea typeface="Cambria"/>
              </a:rPr>
              <a:t>, alcohol, tea and coffee relax the lower </a:t>
            </a:r>
            <a:r>
              <a:rPr lang="en-US" sz="2200" err="1">
                <a:latin typeface="Cambria"/>
                <a:ea typeface="Cambria"/>
              </a:rPr>
              <a:t>oesophagealsphincter</a:t>
            </a:r>
            <a:r>
              <a:rPr lang="en-US" sz="2200" dirty="0">
                <a:latin typeface="Cambria"/>
                <a:ea typeface="Cambria"/>
              </a:rPr>
              <a:t> and may provoke symptoms.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The foods that trigger symptoms vary widely between affected individuals.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8.Patient factors: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•Visceral sensitivity and patient vigilance play a role in determining symptom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severity and consul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9.drugs: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-drugs affecting esophageal motility (relax LOS ):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Nitrates, anticholinergics , ca+ channel blocker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_drugs that damage mucosa (NSAIDs ,k+ salts ,bis-phosphonates )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10. H pylori:</a:t>
            </a:r>
            <a:br>
              <a:rPr lang="en-US" sz="2200" dirty="0"/>
            </a:br>
            <a:r>
              <a:rPr lang="en-US" sz="2200" dirty="0">
                <a:latin typeface="Cambria"/>
                <a:ea typeface="Cambria"/>
              </a:rPr>
              <a:t>• H pylori association with GERD controversial but eradication may </a:t>
            </a:r>
            <a:r>
              <a:rPr lang="en-US" sz="2200" err="1">
                <a:latin typeface="Cambria"/>
                <a:ea typeface="Cambria"/>
              </a:rPr>
              <a:t>helps</a:t>
            </a:r>
            <a:r>
              <a:rPr lang="en-US" sz="2200" dirty="0">
                <a:latin typeface="Cambria"/>
                <a:ea typeface="Cambria"/>
              </a:rPr>
              <a:t> symptoms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olidFill>
                  <a:schemeClr val="accent2"/>
                </a:solidFill>
                <a:latin typeface="Cambria"/>
                <a:ea typeface="Cambria"/>
              </a:rPr>
              <a:t>11. Idiopathic.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0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Application>Microsoft Office PowerPoint</Application>
  <PresentationFormat>Widescreen</PresentationFormat>
  <Slides>31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Gastroesophageal reflux disease (GERD)</vt:lpstr>
      <vt:lpstr>Contents .... </vt:lpstr>
      <vt:lpstr>INTRODUCTION</vt:lpstr>
      <vt:lpstr>Pathophysiology and causes</vt:lpstr>
      <vt:lpstr>Several factors are known to be involved in the development of GERD:</vt:lpstr>
      <vt:lpstr>PowerPoint Presentation</vt:lpstr>
      <vt:lpstr>Hiatus hernia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423</cp:revision>
  <dcterms:created xsi:type="dcterms:W3CDTF">2023-09-23T22:09:13Z</dcterms:created>
  <dcterms:modified xsi:type="dcterms:W3CDTF">2023-09-24T14:09:31Z</dcterms:modified>
</cp:coreProperties>
</file>