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1pPr>
    <a:lvl2pPr marL="0" marR="0" indent="4572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2pPr>
    <a:lvl3pPr marL="0" marR="0" indent="9144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3pPr>
    <a:lvl4pPr marL="0" marR="0" indent="13716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4pPr>
    <a:lvl5pPr marL="0" marR="0" indent="18288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5pPr>
    <a:lvl6pPr marL="0" marR="0" indent="22860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6pPr>
    <a:lvl7pPr marL="0" marR="0" indent="27432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7pPr>
    <a:lvl8pPr marL="0" marR="0" indent="32004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8pPr>
    <a:lvl9pPr marL="0" marR="0" indent="36576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D5D5D5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D5D5D5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-357243"/>
              <a:satOff val="7293"/>
              <a:lumOff val="8906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D5D5D5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3">
              <a:satOff val="1412"/>
              <a:lumOff val="16412"/>
            </a:schemeClr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>
                  <a:satOff val="1412"/>
                  <a:lumOff val="16412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6E937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FFF171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A51B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E1A84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103425"/>
              <a:satOff val="-7243"/>
              <a:lumOff val="992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chemeClr val="accent5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5">
              <a:lumOff val="-14283"/>
            </a:schemeClr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5">
                  <a:lumOff val="-14283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5">
              <a:satOff val="-6299"/>
              <a:lumOff val="-32309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5D5D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9" name="Shape 16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6500" y="12268950"/>
            <a:ext cx="21971000" cy="660401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25500">
              <a:spcBef>
                <a:spcPts val="0"/>
              </a:spcBef>
              <a:buSzTx/>
              <a:buNone/>
              <a:defRPr sz="3300">
                <a:latin typeface="Produkt Light"/>
                <a:ea typeface="Produkt Light"/>
                <a:cs typeface="Produkt Light"/>
                <a:sym typeface="Produkt Light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Body Level One…"/>
          <p:cNvSpPr txBox="1"/>
          <p:nvPr>
            <p:ph type="body" sz="quarter" idx="1" hasCustomPrompt="1"/>
          </p:nvPr>
        </p:nvSpPr>
        <p:spPr>
          <a:xfrm>
            <a:off x="1206500" y="7353300"/>
            <a:ext cx="21971000" cy="2006600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" name="Presentation Title"/>
          <p:cNvSpPr txBox="1"/>
          <p:nvPr>
            <p:ph type="title" hasCustomPrompt="1"/>
          </p:nvPr>
        </p:nvSpPr>
        <p:spPr>
          <a:xfrm>
            <a:off x="1206500" y="2616200"/>
            <a:ext cx="21971004" cy="4648200"/>
          </a:xfrm>
          <a:prstGeom prst="rect">
            <a:avLst/>
          </a:prstGeom>
        </p:spPr>
        <p:txBody>
          <a:bodyPr anchor="b"/>
          <a:lstStyle>
            <a:lvl1pPr defTabSz="355600">
              <a:defRPr spc="-119" sz="120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23558499" y="1246072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Subtitle"/>
          <p:cNvSpPr txBox="1"/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100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1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Subtitle"/>
          <p:cNvSpPr txBox="1"/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Agenda Subtitle</a:t>
            </a:r>
          </a:p>
        </p:txBody>
      </p:sp>
      <p:sp>
        <p:nvSpPr>
          <p:cNvPr id="109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spcBef>
                <a:spcPts val="6000"/>
              </a:spcBef>
              <a:buSzTx/>
              <a:buNone/>
              <a:defRPr sz="5000"/>
            </a:lvl1pPr>
            <a:lvl2pPr marL="0" indent="457200">
              <a:spcBef>
                <a:spcPts val="6000"/>
              </a:spcBef>
              <a:buSzTx/>
              <a:buNone/>
              <a:defRPr sz="5000"/>
            </a:lvl2pPr>
            <a:lvl3pPr marL="0" indent="914400">
              <a:spcBef>
                <a:spcPts val="6000"/>
              </a:spcBef>
              <a:buSzTx/>
              <a:buNone/>
              <a:defRPr sz="5000"/>
            </a:lvl3pPr>
            <a:lvl4pPr marL="0" indent="1371600">
              <a:spcBef>
                <a:spcPts val="6000"/>
              </a:spcBef>
              <a:buSzTx/>
              <a:buNone/>
              <a:defRPr sz="5000"/>
            </a:lvl4pPr>
            <a:lvl5pPr marL="0" indent="1828800">
              <a:spcBef>
                <a:spcPts val="6000"/>
              </a:spcBef>
              <a:buSzTx/>
              <a:buNone/>
              <a:defRPr sz="50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0" name="Agenda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1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/>
          <p:nvPr>
            <p:ph type="body" sz="half" idx="1" hasCustomPrompt="1"/>
          </p:nvPr>
        </p:nvSpPr>
        <p:spPr>
          <a:xfrm>
            <a:off x="1206500" y="4191000"/>
            <a:ext cx="21971000" cy="40894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19" sz="120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19" sz="120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19" sz="120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19" sz="120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19" sz="120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/>
          <p:nvPr>
            <p:ph type="body" idx="1" hasCustomPrompt="1"/>
          </p:nvPr>
        </p:nvSpPr>
        <p:spPr>
          <a:xfrm>
            <a:off x="1206500" y="1206500"/>
            <a:ext cx="21971000" cy="7353300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750" sz="350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750" sz="350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750" sz="350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750" sz="350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750" sz="350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7" name="Fact information"/>
          <p:cNvSpPr txBox="1"/>
          <p:nvPr>
            <p:ph type="body" sz="quarter" idx="21" hasCustomPrompt="1"/>
          </p:nvPr>
        </p:nvSpPr>
        <p:spPr>
          <a:xfrm>
            <a:off x="1206500" y="8128000"/>
            <a:ext cx="21971000" cy="10795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90000"/>
              </a:lnSpc>
              <a:spcBef>
                <a:spcPts val="0"/>
              </a:spcBef>
              <a:buSzTx/>
              <a:buNone/>
              <a:defRPr spc="-55"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Fact information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/>
          <p:nvPr>
            <p:ph type="body" sz="quarter" idx="21" hasCustomPrompt="1"/>
          </p:nvPr>
        </p:nvSpPr>
        <p:spPr>
          <a:xfrm>
            <a:off x="5461000" y="9563100"/>
            <a:ext cx="13728700" cy="6985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3600">
                <a:latin typeface="Produkt Light"/>
                <a:ea typeface="Produkt Light"/>
                <a:cs typeface="Produkt Light"/>
                <a:sym typeface="Produkt Light"/>
              </a:defRPr>
            </a:lvl1pPr>
          </a:lstStyle>
          <a:p>
            <a:pPr/>
            <a:r>
              <a:t>Attribution</a:t>
            </a:r>
          </a:p>
        </p:txBody>
      </p:sp>
      <p:sp>
        <p:nvSpPr>
          <p:cNvPr id="136" name="Body Level One…"/>
          <p:cNvSpPr txBox="1"/>
          <p:nvPr>
            <p:ph type="body" sz="quarter" idx="1" hasCustomPrompt="1"/>
          </p:nvPr>
        </p:nvSpPr>
        <p:spPr>
          <a:xfrm>
            <a:off x="5194300" y="4165600"/>
            <a:ext cx="13995400" cy="4432300"/>
          </a:xfrm>
          <a:prstGeom prst="rect">
            <a:avLst/>
          </a:prstGeom>
        </p:spPr>
        <p:txBody>
          <a:bodyPr anchor="b"/>
          <a:lstStyle>
            <a:lvl1pPr marL="254000" indent="-254000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93" sz="9300">
                <a:latin typeface="+mn-lt"/>
                <a:ea typeface="+mn-ea"/>
                <a:cs typeface="+mn-cs"/>
                <a:sym typeface="Produkt Extralight"/>
              </a:defRPr>
            </a:lvl1pPr>
            <a:lvl2pPr marL="254000" indent="203200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93" sz="9300">
                <a:latin typeface="+mn-lt"/>
                <a:ea typeface="+mn-ea"/>
                <a:cs typeface="+mn-cs"/>
                <a:sym typeface="Produkt Extralight"/>
              </a:defRPr>
            </a:lvl2pPr>
            <a:lvl3pPr marL="254000" indent="660400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93" sz="9300">
                <a:latin typeface="+mn-lt"/>
                <a:ea typeface="+mn-ea"/>
                <a:cs typeface="+mn-cs"/>
                <a:sym typeface="Produkt Extralight"/>
              </a:defRPr>
            </a:lvl3pPr>
            <a:lvl4pPr marL="254000" indent="1117600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93" sz="9300">
                <a:latin typeface="+mn-lt"/>
                <a:ea typeface="+mn-ea"/>
                <a:cs typeface="+mn-cs"/>
                <a:sym typeface="Produkt Extralight"/>
              </a:defRPr>
            </a:lvl4pPr>
            <a:lvl5pPr marL="254000" indent="1574800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93" sz="93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orridor of an open-air stone building under a pink and purple sky"/>
          <p:cNvSpPr/>
          <p:nvPr>
            <p:ph type="pic" sz="quarter" idx="21"/>
          </p:nvPr>
        </p:nvSpPr>
        <p:spPr>
          <a:xfrm>
            <a:off x="1257300" y="3213100"/>
            <a:ext cx="7289800" cy="7289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5" name="Black and white close-up of a curved roof"/>
          <p:cNvSpPr/>
          <p:nvPr>
            <p:ph type="pic" sz="half" idx="22"/>
          </p:nvPr>
        </p:nvSpPr>
        <p:spPr>
          <a:xfrm>
            <a:off x="6577500" y="3632200"/>
            <a:ext cx="11228999" cy="6451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6" name="Low angle view of a metal spiral staircase"/>
          <p:cNvSpPr/>
          <p:nvPr>
            <p:ph type="pic" sz="quarter" idx="23"/>
          </p:nvPr>
        </p:nvSpPr>
        <p:spPr>
          <a:xfrm>
            <a:off x="14643100" y="3632200"/>
            <a:ext cx="9677400" cy="6451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Futuristic, white corridor with shadows"/>
          <p:cNvSpPr/>
          <p:nvPr>
            <p:ph type="pic" idx="21"/>
          </p:nvPr>
        </p:nvSpPr>
        <p:spPr>
          <a:xfrm>
            <a:off x="-38100" y="-520700"/>
            <a:ext cx="24447500" cy="1476331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rved, white arches on a gray reflective floor"/>
          <p:cNvSpPr/>
          <p:nvPr>
            <p:ph type="pic" idx="21"/>
          </p:nvPr>
        </p:nvSpPr>
        <p:spPr>
          <a:xfrm>
            <a:off x="-76200" y="-558800"/>
            <a:ext cx="24574500" cy="1483951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Author and Date"/>
          <p:cNvSpPr txBox="1"/>
          <p:nvPr>
            <p:ph type="body" sz="quarter" idx="22" hasCustomPrompt="1"/>
          </p:nvPr>
        </p:nvSpPr>
        <p:spPr>
          <a:xfrm>
            <a:off x="1206500" y="12268200"/>
            <a:ext cx="21971000" cy="660400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25500">
              <a:spcBef>
                <a:spcPts val="0"/>
              </a:spcBef>
              <a:buSzTx/>
              <a:buNone/>
              <a:defRPr sz="3300">
                <a:latin typeface="Produkt Light"/>
                <a:ea typeface="Produkt Light"/>
                <a:cs typeface="Produkt Light"/>
                <a:sym typeface="Produkt Light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23" name="Body Level One…"/>
          <p:cNvSpPr txBox="1"/>
          <p:nvPr>
            <p:ph type="body" sz="quarter" idx="1" hasCustomPrompt="1"/>
          </p:nvPr>
        </p:nvSpPr>
        <p:spPr>
          <a:xfrm>
            <a:off x="1206500" y="7353300"/>
            <a:ext cx="21971000" cy="2006600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Presentation Title"/>
          <p:cNvSpPr txBox="1"/>
          <p:nvPr>
            <p:ph type="title" hasCustomPrompt="1"/>
          </p:nvPr>
        </p:nvSpPr>
        <p:spPr>
          <a:xfrm>
            <a:off x="1206500" y="2616200"/>
            <a:ext cx="21971004" cy="4648200"/>
          </a:xfrm>
          <a:prstGeom prst="rect">
            <a:avLst/>
          </a:prstGeom>
        </p:spPr>
        <p:txBody>
          <a:bodyPr anchor="b"/>
          <a:lstStyle>
            <a:lvl1pPr defTabSz="355600">
              <a:defRPr spc="-119" sz="120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Low angle view of a tall building with mirrored glass windows"/>
          <p:cNvSpPr/>
          <p:nvPr>
            <p:ph type="pic" idx="21"/>
          </p:nvPr>
        </p:nvSpPr>
        <p:spPr>
          <a:xfrm>
            <a:off x="8140700" y="-1"/>
            <a:ext cx="20574000" cy="13716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3335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150100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Subtitle"/>
          <p:cNvSpPr txBox="1"/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43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artial view of a ceiling with wood paneling"/>
          <p:cNvSpPr/>
          <p:nvPr>
            <p:ph type="pic" idx="21"/>
          </p:nvPr>
        </p:nvSpPr>
        <p:spPr>
          <a:xfrm>
            <a:off x="9588500" y="-482600"/>
            <a:ext cx="21513800" cy="14300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1" name="Slide Subtitle"/>
          <p:cNvSpPr txBox="1"/>
          <p:nvPr>
            <p:ph type="body" sz="quarter" idx="22" hasCustomPrompt="1"/>
          </p:nvPr>
        </p:nvSpPr>
        <p:spPr>
          <a:xfrm>
            <a:off x="1206500" y="2324100"/>
            <a:ext cx="9779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62" name="Slide Title"/>
          <p:cNvSpPr txBox="1"/>
          <p:nvPr>
            <p:ph type="title" hasCustomPrompt="1"/>
          </p:nvPr>
        </p:nvSpPr>
        <p:spPr>
          <a:xfrm>
            <a:off x="1206500" y="635000"/>
            <a:ext cx="9779000" cy="1689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3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Subtitle"/>
          <p:cNvSpPr txBox="1"/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7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73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Subtitle"/>
          <p:cNvSpPr txBox="1"/>
          <p:nvPr>
            <p:ph type="body" sz="quarter" idx="21" hasCustomPrompt="1"/>
          </p:nvPr>
        </p:nvSpPr>
        <p:spPr>
          <a:xfrm>
            <a:off x="1206500" y="2324100"/>
            <a:ext cx="9779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82" name="Slide Title"/>
          <p:cNvSpPr txBox="1"/>
          <p:nvPr>
            <p:ph type="title" hasCustomPrompt="1"/>
          </p:nvPr>
        </p:nvSpPr>
        <p:spPr>
          <a:xfrm>
            <a:off x="1206500" y="635000"/>
            <a:ext cx="9779000" cy="1689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3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/>
          <p:nvPr>
            <p:ph type="title" hasCustomPrompt="1"/>
          </p:nvPr>
        </p:nvSpPr>
        <p:spPr>
          <a:xfrm>
            <a:off x="1206496" y="39116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pc="-119" sz="12000"/>
            </a:lvl1pPr>
          </a:lstStyle>
          <a:p>
            <a:pPr/>
            <a:r>
              <a:t>Section Title</a:t>
            </a:r>
          </a:p>
        </p:txBody>
      </p:sp>
      <p:sp>
        <p:nvSpPr>
          <p:cNvPr id="9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635000"/>
            <a:ext cx="21971000" cy="168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23558499" y="12458699"/>
            <a:ext cx="388621" cy="42926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r" defTabSz="584200">
              <a:spcBef>
                <a:spcPts val="0"/>
              </a:spcBef>
              <a:defRPr sz="20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</p:sldLayoutIdLst>
  <p:transition xmlns:p14="http://schemas.microsoft.com/office/powerpoint/2010/main" spd="med" advClick="1"/>
  <p:txStyles>
    <p:titleStyle>
      <a:lvl1pPr marL="0" marR="0" indent="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1pPr>
      <a:lvl2pPr marL="0" marR="0" indent="4572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2pPr>
      <a:lvl3pPr marL="0" marR="0" indent="9144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3pPr>
      <a:lvl4pPr marL="0" marR="0" indent="13716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4pPr>
      <a:lvl5pPr marL="0" marR="0" indent="18288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5pPr>
      <a:lvl6pPr marL="0" marR="0" indent="22860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6pPr>
      <a:lvl7pPr marL="0" marR="0" indent="27432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7pPr>
      <a:lvl8pPr marL="0" marR="0" indent="32004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8pPr>
      <a:lvl9pPr marL="0" marR="0" indent="36576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9pPr>
    </p:titleStyle>
    <p:bodyStyle>
      <a:lvl1pPr marL="4572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1pPr>
      <a:lvl2pPr marL="9144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2pPr>
      <a:lvl3pPr marL="13716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3pPr>
      <a:lvl4pPr marL="18288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4pPr>
      <a:lvl5pPr marL="22860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5pPr>
      <a:lvl6pPr marL="27432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6pPr>
      <a:lvl7pPr marL="32004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7pPr>
      <a:lvl8pPr marL="36576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8pPr>
      <a:lvl9pPr marL="41148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3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9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0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1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Relationship Id="rId3" Type="http://schemas.openxmlformats.org/officeDocument/2006/relationships/image" Target="../media/image13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3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5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13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4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6.pn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7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png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9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image" Target="../media/image42.pn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4.pn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5.pn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6.pn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Relationship Id="rId3" Type="http://schemas.openxmlformats.org/officeDocument/2006/relationships/image" Target="../media/image47.pn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Relationship Id="rId3" Type="http://schemas.openxmlformats.org/officeDocument/2006/relationships/image" Target="../media/image48.png"/><Relationship Id="rId4" Type="http://schemas.openxmlformats.org/officeDocument/2006/relationships/image" Target="../media/image49.png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7" Type="http://schemas.openxmlformats.org/officeDocument/2006/relationships/image" Target="../media/image54.png"/><Relationship Id="rId8" Type="http://schemas.openxmlformats.org/officeDocument/2006/relationships/image" Target="../media/image55.png"/><Relationship Id="rId9" Type="http://schemas.openxmlformats.org/officeDocument/2006/relationships/image" Target="../media/image56.png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7.png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.jpeg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1.png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2.png"/><Relationship Id="rId3" Type="http://schemas.openxmlformats.org/officeDocument/2006/relationships/image" Target="../media/image63.png"/><Relationship Id="rId4" Type="http://schemas.openxmlformats.org/officeDocument/2006/relationships/image" Target="../media/image64.png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65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Relationship Id="rId3" Type="http://schemas.openxmlformats.org/officeDocument/2006/relationships/image" Target="../media/image13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Done by :…"/>
          <p:cNvSpPr txBox="1"/>
          <p:nvPr>
            <p:ph type="subTitle" sz="quarter" idx="1"/>
          </p:nvPr>
        </p:nvSpPr>
        <p:spPr>
          <a:xfrm>
            <a:off x="385888" y="8273288"/>
            <a:ext cx="5036403" cy="3987843"/>
          </a:xfrm>
          <a:prstGeom prst="rect">
            <a:avLst/>
          </a:prstGeom>
          <a:ln w="9525">
            <a:round/>
          </a:ln>
        </p:spPr>
        <p:txBody>
          <a:bodyPr/>
          <a:lstStyle/>
          <a:p>
            <a:pPr defTabSz="1072895">
              <a:lnSpc>
                <a:spcPct val="90000"/>
              </a:lnSpc>
              <a:defRPr spc="-44" sz="4400">
                <a:latin typeface="Al Nile"/>
                <a:ea typeface="Al Nile"/>
                <a:cs typeface="Al Nile"/>
                <a:sym typeface="Al Nile"/>
              </a:defRPr>
            </a:pPr>
            <a:r>
              <a:t>Done by :</a:t>
            </a:r>
          </a:p>
          <a:p>
            <a:pPr defTabSz="1072895">
              <a:lnSpc>
                <a:spcPct val="90000"/>
              </a:lnSpc>
              <a:defRPr spc="-44" sz="4400">
                <a:latin typeface="Al Nile"/>
                <a:ea typeface="Al Nile"/>
                <a:cs typeface="Al Nile"/>
                <a:sym typeface="Al Nile"/>
              </a:defRPr>
            </a:pPr>
            <a:r>
              <a:t>Omar Alshebailat</a:t>
            </a:r>
          </a:p>
          <a:p>
            <a:pPr defTabSz="1072895">
              <a:lnSpc>
                <a:spcPct val="90000"/>
              </a:lnSpc>
              <a:defRPr spc="-44" sz="4400">
                <a:latin typeface="Al Nile"/>
                <a:ea typeface="Al Nile"/>
                <a:cs typeface="Al Nile"/>
                <a:sym typeface="Al Nile"/>
              </a:defRPr>
            </a:pPr>
            <a:r>
              <a:t>Shatha Ababneh </a:t>
            </a:r>
          </a:p>
          <a:p>
            <a:pPr defTabSz="1072895">
              <a:lnSpc>
                <a:spcPct val="90000"/>
              </a:lnSpc>
              <a:defRPr spc="-44" sz="4400">
                <a:latin typeface="Al Nile"/>
                <a:ea typeface="Al Nile"/>
                <a:cs typeface="Al Nile"/>
                <a:sym typeface="Al Nile"/>
              </a:defRPr>
            </a:pPr>
            <a:r>
              <a:t>Joud Zeitoon </a:t>
            </a:r>
          </a:p>
        </p:txBody>
      </p:sp>
      <p:sp>
        <p:nvSpPr>
          <p:cNvPr id="172" name="Anti-Coagulant Therapy"/>
          <p:cNvSpPr txBox="1"/>
          <p:nvPr>
            <p:ph type="ctrTitle"/>
          </p:nvPr>
        </p:nvSpPr>
        <p:spPr>
          <a:prstGeom prst="rect">
            <a:avLst/>
          </a:prstGeom>
          <a:ln w="9525">
            <a:round/>
          </a:ln>
        </p:spPr>
        <p:txBody>
          <a:bodyPr/>
          <a:lstStyle>
            <a:lvl1pPr algn="ctr">
              <a:defRPr spc="-150" sz="15000">
                <a:latin typeface="Produkt Regular"/>
                <a:ea typeface="Produkt Regular"/>
                <a:cs typeface="Produkt Regular"/>
                <a:sym typeface="Produkt Regular"/>
              </a:defRPr>
            </a:lvl1pPr>
          </a:lstStyle>
          <a:p>
            <a:pPr/>
            <a:r>
              <a:t>Anti-Coagulant Therapy</a:t>
            </a:r>
          </a:p>
        </p:txBody>
      </p:sp>
      <p:grpSp>
        <p:nvGrpSpPr>
          <p:cNvPr id="236" name="Google Shape;876;p41"/>
          <p:cNvGrpSpPr/>
          <p:nvPr/>
        </p:nvGrpSpPr>
        <p:grpSpPr>
          <a:xfrm>
            <a:off x="19813585" y="133390"/>
            <a:ext cx="4063409" cy="4781465"/>
            <a:chOff x="0" y="0"/>
            <a:chExt cx="4063408" cy="4781464"/>
          </a:xfrm>
        </p:grpSpPr>
        <p:sp>
          <p:nvSpPr>
            <p:cNvPr id="173" name="Google Shape;877;p41"/>
            <p:cNvSpPr/>
            <p:nvPr/>
          </p:nvSpPr>
          <p:spPr>
            <a:xfrm rot="860262">
              <a:off x="3068178" y="1454591"/>
              <a:ext cx="413629" cy="306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91" h="21600" fill="norm" stroke="1" extrusionOk="0">
                  <a:moveTo>
                    <a:pt x="19299" y="0"/>
                  </a:moveTo>
                  <a:lnTo>
                    <a:pt x="0" y="13300"/>
                  </a:lnTo>
                  <a:cubicBezTo>
                    <a:pt x="1909" y="18565"/>
                    <a:pt x="5622" y="21600"/>
                    <a:pt x="9482" y="21600"/>
                  </a:cubicBezTo>
                  <a:cubicBezTo>
                    <a:pt x="11031" y="21600"/>
                    <a:pt x="12605" y="21109"/>
                    <a:pt x="14093" y="20079"/>
                  </a:cubicBezTo>
                  <a:cubicBezTo>
                    <a:pt x="19299" y="16526"/>
                    <a:pt x="21600" y="7646"/>
                    <a:pt x="19299" y="0"/>
                  </a:cubicBezTo>
                  <a:close/>
                </a:path>
              </a:pathLst>
            </a:custGeom>
            <a:solidFill>
              <a:srgbClr val="FFCD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4" name="Google Shape;878;p41"/>
            <p:cNvSpPr/>
            <p:nvPr/>
          </p:nvSpPr>
          <p:spPr>
            <a:xfrm rot="860262">
              <a:off x="3074842" y="1320925"/>
              <a:ext cx="420333" cy="320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49" h="21600" fill="norm" stroke="1" extrusionOk="0">
                  <a:moveTo>
                    <a:pt x="10452" y="0"/>
                  </a:moveTo>
                  <a:cubicBezTo>
                    <a:pt x="8942" y="0"/>
                    <a:pt x="7414" y="462"/>
                    <a:pt x="5964" y="1440"/>
                  </a:cubicBezTo>
                  <a:cubicBezTo>
                    <a:pt x="609" y="5055"/>
                    <a:pt x="-1551" y="14200"/>
                    <a:pt x="1191" y="21600"/>
                  </a:cubicBezTo>
                  <a:lnTo>
                    <a:pt x="20049" y="8898"/>
                  </a:lnTo>
                  <a:cubicBezTo>
                    <a:pt x="18346" y="3303"/>
                    <a:pt x="14482" y="0"/>
                    <a:pt x="10452" y="0"/>
                  </a:cubicBezTo>
                  <a:close/>
                </a:path>
              </a:pathLst>
            </a:custGeom>
            <a:solidFill>
              <a:srgbClr val="FFEEF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5" name="Google Shape;879;p41"/>
            <p:cNvSpPr/>
            <p:nvPr/>
          </p:nvSpPr>
          <p:spPr>
            <a:xfrm rot="860262">
              <a:off x="2669157" y="2034346"/>
              <a:ext cx="413910" cy="307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82" h="21600" fill="norm" stroke="1" extrusionOk="0">
                  <a:moveTo>
                    <a:pt x="19278" y="0"/>
                  </a:moveTo>
                  <a:lnTo>
                    <a:pt x="0" y="13266"/>
                  </a:lnTo>
                  <a:cubicBezTo>
                    <a:pt x="1892" y="18552"/>
                    <a:pt x="5616" y="21600"/>
                    <a:pt x="9486" y="21600"/>
                  </a:cubicBezTo>
                  <a:cubicBezTo>
                    <a:pt x="11029" y="21600"/>
                    <a:pt x="12596" y="21117"/>
                    <a:pt x="14078" y="20097"/>
                  </a:cubicBezTo>
                  <a:cubicBezTo>
                    <a:pt x="19302" y="16518"/>
                    <a:pt x="21600" y="7592"/>
                    <a:pt x="19278" y="0"/>
                  </a:cubicBezTo>
                  <a:close/>
                </a:path>
              </a:pathLst>
            </a:custGeom>
            <a:solidFill>
              <a:srgbClr val="FFCD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6" name="Google Shape;880;p41"/>
            <p:cNvSpPr/>
            <p:nvPr/>
          </p:nvSpPr>
          <p:spPr>
            <a:xfrm rot="860262">
              <a:off x="2676138" y="1901556"/>
              <a:ext cx="420006" cy="320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50" h="21600" fill="norm" stroke="1" extrusionOk="0">
                  <a:moveTo>
                    <a:pt x="10454" y="0"/>
                  </a:moveTo>
                  <a:cubicBezTo>
                    <a:pt x="8943" y="0"/>
                    <a:pt x="7409" y="464"/>
                    <a:pt x="5949" y="1443"/>
                  </a:cubicBezTo>
                  <a:cubicBezTo>
                    <a:pt x="635" y="5042"/>
                    <a:pt x="-1550" y="14147"/>
                    <a:pt x="1176" y="21600"/>
                  </a:cubicBezTo>
                  <a:lnTo>
                    <a:pt x="20050" y="8863"/>
                  </a:lnTo>
                  <a:cubicBezTo>
                    <a:pt x="18313" y="3285"/>
                    <a:pt x="14473" y="0"/>
                    <a:pt x="10454" y="0"/>
                  </a:cubicBezTo>
                  <a:close/>
                </a:path>
              </a:pathLst>
            </a:custGeom>
            <a:solidFill>
              <a:srgbClr val="FFEEF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7" name="Google Shape;881;p41"/>
            <p:cNvSpPr/>
            <p:nvPr/>
          </p:nvSpPr>
          <p:spPr>
            <a:xfrm rot="860262">
              <a:off x="2269682" y="2613594"/>
              <a:ext cx="414927" cy="308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6" h="21600" fill="norm" stroke="1" extrusionOk="0">
                  <a:moveTo>
                    <a:pt x="19234" y="0"/>
                  </a:moveTo>
                  <a:lnTo>
                    <a:pt x="0" y="13200"/>
                  </a:lnTo>
                  <a:cubicBezTo>
                    <a:pt x="1872" y="18513"/>
                    <a:pt x="5616" y="21600"/>
                    <a:pt x="9506" y="21600"/>
                  </a:cubicBezTo>
                  <a:cubicBezTo>
                    <a:pt x="11049" y="21600"/>
                    <a:pt x="12616" y="21113"/>
                    <a:pt x="14102" y="20097"/>
                  </a:cubicBezTo>
                  <a:cubicBezTo>
                    <a:pt x="19305" y="16530"/>
                    <a:pt x="21600" y="7588"/>
                    <a:pt x="19234" y="0"/>
                  </a:cubicBezTo>
                  <a:close/>
                </a:path>
              </a:pathLst>
            </a:custGeom>
            <a:solidFill>
              <a:srgbClr val="FFCD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8" name="Google Shape;882;p41"/>
            <p:cNvSpPr/>
            <p:nvPr/>
          </p:nvSpPr>
          <p:spPr>
            <a:xfrm rot="860262">
              <a:off x="2277591" y="2482389"/>
              <a:ext cx="419458" cy="318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1" h="21600" fill="norm" stroke="1" extrusionOk="0">
                  <a:moveTo>
                    <a:pt x="10503" y="0"/>
                  </a:moveTo>
                  <a:cubicBezTo>
                    <a:pt x="8988" y="0"/>
                    <a:pt x="7446" y="459"/>
                    <a:pt x="5987" y="1444"/>
                  </a:cubicBezTo>
                  <a:cubicBezTo>
                    <a:pt x="662" y="5028"/>
                    <a:pt x="-1529" y="14144"/>
                    <a:pt x="1134" y="21600"/>
                  </a:cubicBezTo>
                  <a:lnTo>
                    <a:pt x="20071" y="8801"/>
                  </a:lnTo>
                  <a:cubicBezTo>
                    <a:pt x="18339" y="3255"/>
                    <a:pt x="14509" y="0"/>
                    <a:pt x="10503" y="0"/>
                  </a:cubicBezTo>
                  <a:close/>
                </a:path>
              </a:pathLst>
            </a:custGeom>
            <a:solidFill>
              <a:srgbClr val="FFEEF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9" name="Google Shape;883;p41"/>
            <p:cNvSpPr/>
            <p:nvPr/>
          </p:nvSpPr>
          <p:spPr>
            <a:xfrm rot="860262">
              <a:off x="1871086" y="3192775"/>
              <a:ext cx="414061" cy="307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89" h="21600" fill="norm" stroke="1" extrusionOk="0">
                  <a:moveTo>
                    <a:pt x="19297" y="0"/>
                  </a:moveTo>
                  <a:lnTo>
                    <a:pt x="0" y="13266"/>
                  </a:lnTo>
                  <a:cubicBezTo>
                    <a:pt x="1888" y="18552"/>
                    <a:pt x="5616" y="21600"/>
                    <a:pt x="9495" y="21600"/>
                  </a:cubicBezTo>
                  <a:cubicBezTo>
                    <a:pt x="11038" y="21600"/>
                    <a:pt x="12610" y="21117"/>
                    <a:pt x="14101" y="20097"/>
                  </a:cubicBezTo>
                  <a:cubicBezTo>
                    <a:pt x="19297" y="16518"/>
                    <a:pt x="21600" y="7626"/>
                    <a:pt x="19297" y="0"/>
                  </a:cubicBezTo>
                  <a:close/>
                </a:path>
              </a:pathLst>
            </a:custGeom>
            <a:solidFill>
              <a:srgbClr val="FFCD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0" name="Google Shape;884;p41"/>
            <p:cNvSpPr/>
            <p:nvPr/>
          </p:nvSpPr>
          <p:spPr>
            <a:xfrm rot="860262">
              <a:off x="1878024" y="3059620"/>
              <a:ext cx="420480" cy="320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56" h="21600" fill="norm" stroke="1" extrusionOk="0">
                  <a:moveTo>
                    <a:pt x="10445" y="0"/>
                  </a:moveTo>
                  <a:cubicBezTo>
                    <a:pt x="8940" y="0"/>
                    <a:pt x="7407" y="463"/>
                    <a:pt x="5948" y="1442"/>
                  </a:cubicBezTo>
                  <a:cubicBezTo>
                    <a:pt x="616" y="5062"/>
                    <a:pt x="-1544" y="14189"/>
                    <a:pt x="1180" y="21600"/>
                  </a:cubicBezTo>
                  <a:lnTo>
                    <a:pt x="20056" y="8879"/>
                  </a:lnTo>
                  <a:cubicBezTo>
                    <a:pt x="18320" y="3301"/>
                    <a:pt x="14475" y="0"/>
                    <a:pt x="10445" y="0"/>
                  </a:cubicBezTo>
                  <a:close/>
                </a:path>
              </a:pathLst>
            </a:custGeom>
            <a:solidFill>
              <a:srgbClr val="FFEEF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1" name="Google Shape;885;p41"/>
            <p:cNvSpPr/>
            <p:nvPr/>
          </p:nvSpPr>
          <p:spPr>
            <a:xfrm rot="860262">
              <a:off x="1472137" y="3771990"/>
              <a:ext cx="413921" cy="307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83" h="21600" fill="norm" stroke="1" extrusionOk="0">
                  <a:moveTo>
                    <a:pt x="19278" y="0"/>
                  </a:moveTo>
                  <a:lnTo>
                    <a:pt x="0" y="13245"/>
                  </a:lnTo>
                  <a:cubicBezTo>
                    <a:pt x="1897" y="18537"/>
                    <a:pt x="5630" y="21600"/>
                    <a:pt x="9514" y="21600"/>
                  </a:cubicBezTo>
                  <a:cubicBezTo>
                    <a:pt x="11057" y="21600"/>
                    <a:pt x="12619" y="21118"/>
                    <a:pt x="14101" y="20099"/>
                  </a:cubicBezTo>
                  <a:cubicBezTo>
                    <a:pt x="19302" y="16526"/>
                    <a:pt x="21600" y="7621"/>
                    <a:pt x="19278" y="0"/>
                  </a:cubicBezTo>
                  <a:close/>
                </a:path>
              </a:pathLst>
            </a:custGeom>
            <a:solidFill>
              <a:srgbClr val="FFCD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2" name="Google Shape;886;p41"/>
            <p:cNvSpPr/>
            <p:nvPr/>
          </p:nvSpPr>
          <p:spPr>
            <a:xfrm rot="860262">
              <a:off x="1478923" y="3638591"/>
              <a:ext cx="420332" cy="320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49" h="21600" fill="norm" stroke="1" extrusionOk="0">
                  <a:moveTo>
                    <a:pt x="10461" y="0"/>
                  </a:moveTo>
                  <a:cubicBezTo>
                    <a:pt x="8951" y="0"/>
                    <a:pt x="7419" y="463"/>
                    <a:pt x="5964" y="1454"/>
                  </a:cubicBezTo>
                  <a:cubicBezTo>
                    <a:pt x="609" y="5046"/>
                    <a:pt x="-1551" y="14194"/>
                    <a:pt x="1191" y="21600"/>
                  </a:cubicBezTo>
                  <a:lnTo>
                    <a:pt x="20049" y="8886"/>
                  </a:lnTo>
                  <a:cubicBezTo>
                    <a:pt x="18346" y="3319"/>
                    <a:pt x="14491" y="0"/>
                    <a:pt x="10461" y="0"/>
                  </a:cubicBezTo>
                  <a:close/>
                </a:path>
              </a:pathLst>
            </a:custGeom>
            <a:solidFill>
              <a:srgbClr val="FFEEF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3" name="Google Shape;887;p41"/>
            <p:cNvSpPr/>
            <p:nvPr/>
          </p:nvSpPr>
          <p:spPr>
            <a:xfrm rot="860262">
              <a:off x="2168285" y="835207"/>
              <a:ext cx="414381" cy="308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88" h="21600" fill="norm" stroke="1" extrusionOk="0">
                  <a:moveTo>
                    <a:pt x="19280" y="0"/>
                  </a:moveTo>
                  <a:lnTo>
                    <a:pt x="0" y="13222"/>
                  </a:lnTo>
                  <a:cubicBezTo>
                    <a:pt x="1891" y="18534"/>
                    <a:pt x="5635" y="21600"/>
                    <a:pt x="9525" y="21600"/>
                  </a:cubicBezTo>
                  <a:cubicBezTo>
                    <a:pt x="11066" y="21600"/>
                    <a:pt x="12627" y="21118"/>
                    <a:pt x="14108" y="20101"/>
                  </a:cubicBezTo>
                  <a:cubicBezTo>
                    <a:pt x="19327" y="16498"/>
                    <a:pt x="21600" y="7605"/>
                    <a:pt x="19280" y="0"/>
                  </a:cubicBezTo>
                  <a:close/>
                </a:path>
              </a:pathLst>
            </a:custGeom>
            <a:solidFill>
              <a:srgbClr val="FFCD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4" name="Google Shape;888;p41"/>
            <p:cNvSpPr/>
            <p:nvPr/>
          </p:nvSpPr>
          <p:spPr>
            <a:xfrm rot="860262">
              <a:off x="1769484" y="1414398"/>
              <a:ext cx="413921" cy="307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83" h="21600" fill="norm" stroke="1" extrusionOk="0">
                  <a:moveTo>
                    <a:pt x="19278" y="0"/>
                  </a:moveTo>
                  <a:lnTo>
                    <a:pt x="0" y="13258"/>
                  </a:lnTo>
                  <a:cubicBezTo>
                    <a:pt x="1892" y="18534"/>
                    <a:pt x="5616" y="21600"/>
                    <a:pt x="9490" y="21600"/>
                  </a:cubicBezTo>
                  <a:cubicBezTo>
                    <a:pt x="11038" y="21600"/>
                    <a:pt x="12615" y="21110"/>
                    <a:pt x="14101" y="20084"/>
                  </a:cubicBezTo>
                  <a:cubicBezTo>
                    <a:pt x="19302" y="16501"/>
                    <a:pt x="21600" y="7622"/>
                    <a:pt x="19278" y="0"/>
                  </a:cubicBezTo>
                  <a:close/>
                </a:path>
              </a:pathLst>
            </a:custGeom>
            <a:solidFill>
              <a:srgbClr val="FFCD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5" name="Google Shape;889;p41"/>
            <p:cNvSpPr/>
            <p:nvPr/>
          </p:nvSpPr>
          <p:spPr>
            <a:xfrm rot="860262">
              <a:off x="1776494" y="1281997"/>
              <a:ext cx="419949" cy="319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52" h="21600" fill="norm" stroke="1" extrusionOk="0">
                  <a:moveTo>
                    <a:pt x="10467" y="0"/>
                  </a:moveTo>
                  <a:cubicBezTo>
                    <a:pt x="8961" y="0"/>
                    <a:pt x="7427" y="464"/>
                    <a:pt x="5975" y="1452"/>
                  </a:cubicBezTo>
                  <a:cubicBezTo>
                    <a:pt x="633" y="5055"/>
                    <a:pt x="-1548" y="14171"/>
                    <a:pt x="1174" y="21600"/>
                  </a:cubicBezTo>
                  <a:lnTo>
                    <a:pt x="20052" y="8848"/>
                  </a:lnTo>
                  <a:cubicBezTo>
                    <a:pt x="18319" y="3289"/>
                    <a:pt x="14479" y="0"/>
                    <a:pt x="10467" y="0"/>
                  </a:cubicBezTo>
                  <a:close/>
                </a:path>
              </a:pathLst>
            </a:custGeom>
            <a:solidFill>
              <a:srgbClr val="FFEEF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6" name="Google Shape;890;p41"/>
            <p:cNvSpPr/>
            <p:nvPr/>
          </p:nvSpPr>
          <p:spPr>
            <a:xfrm rot="860262">
              <a:off x="1370060" y="1994103"/>
              <a:ext cx="414672" cy="307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5" h="21600" fill="norm" stroke="1" extrusionOk="0">
                  <a:moveTo>
                    <a:pt x="19260" y="0"/>
                  </a:moveTo>
                  <a:lnTo>
                    <a:pt x="0" y="13249"/>
                  </a:lnTo>
                  <a:cubicBezTo>
                    <a:pt x="1893" y="18536"/>
                    <a:pt x="5627" y="21600"/>
                    <a:pt x="9512" y="21600"/>
                  </a:cubicBezTo>
                  <a:cubicBezTo>
                    <a:pt x="11052" y="21600"/>
                    <a:pt x="12615" y="21118"/>
                    <a:pt x="14094" y="20105"/>
                  </a:cubicBezTo>
                  <a:cubicBezTo>
                    <a:pt x="19302" y="16524"/>
                    <a:pt x="21600" y="7617"/>
                    <a:pt x="19260" y="0"/>
                  </a:cubicBezTo>
                  <a:close/>
                </a:path>
              </a:pathLst>
            </a:custGeom>
            <a:solidFill>
              <a:srgbClr val="FFCD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7" name="Google Shape;891;p41"/>
            <p:cNvSpPr/>
            <p:nvPr/>
          </p:nvSpPr>
          <p:spPr>
            <a:xfrm rot="860262">
              <a:off x="1377754" y="1861620"/>
              <a:ext cx="420265" cy="319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2" h="21600" fill="norm" stroke="1" extrusionOk="0">
                  <a:moveTo>
                    <a:pt x="10447" y="0"/>
                  </a:moveTo>
                  <a:cubicBezTo>
                    <a:pt x="8941" y="0"/>
                    <a:pt x="7416" y="464"/>
                    <a:pt x="5961" y="1431"/>
                  </a:cubicBezTo>
                  <a:cubicBezTo>
                    <a:pt x="624" y="5032"/>
                    <a:pt x="-1538" y="14143"/>
                    <a:pt x="1165" y="21600"/>
                  </a:cubicBezTo>
                  <a:lnTo>
                    <a:pt x="20039" y="8856"/>
                  </a:lnTo>
                  <a:lnTo>
                    <a:pt x="20062" y="8856"/>
                  </a:lnTo>
                  <a:cubicBezTo>
                    <a:pt x="18320" y="3287"/>
                    <a:pt x="14471" y="0"/>
                    <a:pt x="10447" y="0"/>
                  </a:cubicBezTo>
                  <a:close/>
                </a:path>
              </a:pathLst>
            </a:custGeom>
            <a:solidFill>
              <a:srgbClr val="FFEEF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8" name="Google Shape;892;p41"/>
            <p:cNvSpPr/>
            <p:nvPr/>
          </p:nvSpPr>
          <p:spPr>
            <a:xfrm rot="860262">
              <a:off x="971427" y="2573279"/>
              <a:ext cx="413786" cy="306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98" h="21600" fill="norm" stroke="1" extrusionOk="0">
                  <a:moveTo>
                    <a:pt x="19318" y="0"/>
                  </a:moveTo>
                  <a:lnTo>
                    <a:pt x="0" y="13304"/>
                  </a:lnTo>
                  <a:cubicBezTo>
                    <a:pt x="1909" y="18550"/>
                    <a:pt x="5627" y="21600"/>
                    <a:pt x="9496" y="21600"/>
                  </a:cubicBezTo>
                  <a:cubicBezTo>
                    <a:pt x="11041" y="21600"/>
                    <a:pt x="12605" y="21109"/>
                    <a:pt x="14093" y="20085"/>
                  </a:cubicBezTo>
                  <a:cubicBezTo>
                    <a:pt x="19299" y="16497"/>
                    <a:pt x="21600" y="7614"/>
                    <a:pt x="19318" y="0"/>
                  </a:cubicBezTo>
                  <a:close/>
                </a:path>
              </a:pathLst>
            </a:custGeom>
            <a:solidFill>
              <a:srgbClr val="FFCD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9" name="Google Shape;893;p41"/>
            <p:cNvSpPr/>
            <p:nvPr/>
          </p:nvSpPr>
          <p:spPr>
            <a:xfrm rot="860262">
              <a:off x="978014" y="2439630"/>
              <a:ext cx="420784" cy="320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49" h="21600" fill="norm" stroke="1" extrusionOk="0">
                  <a:moveTo>
                    <a:pt x="10453" y="0"/>
                  </a:moveTo>
                  <a:cubicBezTo>
                    <a:pt x="8945" y="0"/>
                    <a:pt x="7414" y="462"/>
                    <a:pt x="5956" y="1433"/>
                  </a:cubicBezTo>
                  <a:cubicBezTo>
                    <a:pt x="607" y="5022"/>
                    <a:pt x="-1551" y="14168"/>
                    <a:pt x="1193" y="21600"/>
                  </a:cubicBezTo>
                  <a:lnTo>
                    <a:pt x="20049" y="8898"/>
                  </a:lnTo>
                  <a:cubicBezTo>
                    <a:pt x="18334" y="3303"/>
                    <a:pt x="14483" y="0"/>
                    <a:pt x="10453" y="0"/>
                  </a:cubicBezTo>
                  <a:close/>
                </a:path>
              </a:pathLst>
            </a:custGeom>
            <a:solidFill>
              <a:srgbClr val="FFEEF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90" name="Google Shape;894;p41"/>
            <p:cNvSpPr/>
            <p:nvPr/>
          </p:nvSpPr>
          <p:spPr>
            <a:xfrm rot="860262">
              <a:off x="572495" y="3152535"/>
              <a:ext cx="413867" cy="307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80" h="21600" fill="norm" stroke="1" extrusionOk="0">
                  <a:moveTo>
                    <a:pt x="19273" y="0"/>
                  </a:moveTo>
                  <a:lnTo>
                    <a:pt x="0" y="13258"/>
                  </a:lnTo>
                  <a:cubicBezTo>
                    <a:pt x="1888" y="18541"/>
                    <a:pt x="5611" y="21600"/>
                    <a:pt x="9490" y="21600"/>
                  </a:cubicBezTo>
                  <a:cubicBezTo>
                    <a:pt x="11038" y="21600"/>
                    <a:pt x="12610" y="21110"/>
                    <a:pt x="14101" y="20084"/>
                  </a:cubicBezTo>
                  <a:cubicBezTo>
                    <a:pt x="19297" y="16501"/>
                    <a:pt x="21600" y="7622"/>
                    <a:pt x="19273" y="0"/>
                  </a:cubicBezTo>
                  <a:close/>
                </a:path>
              </a:pathLst>
            </a:custGeom>
            <a:solidFill>
              <a:srgbClr val="FFCD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91" name="Google Shape;895;p41"/>
            <p:cNvSpPr/>
            <p:nvPr/>
          </p:nvSpPr>
          <p:spPr>
            <a:xfrm rot="860262">
              <a:off x="579211" y="3018928"/>
              <a:ext cx="420300" cy="320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47" h="21600" fill="norm" stroke="1" extrusionOk="0">
                  <a:moveTo>
                    <a:pt x="10436" y="0"/>
                  </a:moveTo>
                  <a:cubicBezTo>
                    <a:pt x="8935" y="0"/>
                    <a:pt x="7407" y="456"/>
                    <a:pt x="5962" y="1433"/>
                  </a:cubicBezTo>
                  <a:cubicBezTo>
                    <a:pt x="607" y="5050"/>
                    <a:pt x="-1553" y="14198"/>
                    <a:pt x="1194" y="21600"/>
                  </a:cubicBezTo>
                  <a:lnTo>
                    <a:pt x="20047" y="8894"/>
                  </a:lnTo>
                  <a:cubicBezTo>
                    <a:pt x="18344" y="3317"/>
                    <a:pt x="14475" y="0"/>
                    <a:pt x="10436" y="0"/>
                  </a:cubicBezTo>
                  <a:close/>
                </a:path>
              </a:pathLst>
            </a:custGeom>
            <a:solidFill>
              <a:srgbClr val="FFEEF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92" name="Google Shape;896;p41"/>
            <p:cNvSpPr/>
            <p:nvPr/>
          </p:nvSpPr>
          <p:spPr>
            <a:xfrm rot="860262">
              <a:off x="2175109" y="701513"/>
              <a:ext cx="420783" cy="320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49" h="21600" fill="norm" stroke="1" extrusionOk="0">
                  <a:moveTo>
                    <a:pt x="10439" y="0"/>
                  </a:moveTo>
                  <a:cubicBezTo>
                    <a:pt x="8935" y="0"/>
                    <a:pt x="7404" y="456"/>
                    <a:pt x="5956" y="1433"/>
                  </a:cubicBezTo>
                  <a:cubicBezTo>
                    <a:pt x="607" y="5024"/>
                    <a:pt x="-1551" y="14172"/>
                    <a:pt x="1193" y="21600"/>
                  </a:cubicBezTo>
                  <a:lnTo>
                    <a:pt x="20049" y="8901"/>
                  </a:lnTo>
                  <a:cubicBezTo>
                    <a:pt x="18329" y="3304"/>
                    <a:pt x="14469" y="0"/>
                    <a:pt x="10439" y="0"/>
                  </a:cubicBezTo>
                  <a:close/>
                </a:path>
              </a:pathLst>
            </a:custGeom>
            <a:solidFill>
              <a:srgbClr val="FFEEF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93" name="Google Shape;897;p41"/>
            <p:cNvSpPr/>
            <p:nvPr/>
          </p:nvSpPr>
          <p:spPr>
            <a:xfrm rot="860262">
              <a:off x="3005261" y="1267968"/>
              <a:ext cx="547379" cy="547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6" h="21600" fill="norm" stroke="1" extrusionOk="0">
                  <a:moveTo>
                    <a:pt x="10345" y="2151"/>
                  </a:moveTo>
                  <a:cubicBezTo>
                    <a:pt x="12386" y="2151"/>
                    <a:pt x="14394" y="2938"/>
                    <a:pt x="15952" y="4440"/>
                  </a:cubicBezTo>
                  <a:cubicBezTo>
                    <a:pt x="18405" y="6824"/>
                    <a:pt x="19260" y="10512"/>
                    <a:pt x="18106" y="13790"/>
                  </a:cubicBezTo>
                  <a:cubicBezTo>
                    <a:pt x="16901" y="17305"/>
                    <a:pt x="13740" y="19483"/>
                    <a:pt x="10378" y="19483"/>
                  </a:cubicBezTo>
                  <a:cubicBezTo>
                    <a:pt x="9418" y="19483"/>
                    <a:pt x="8436" y="19307"/>
                    <a:pt x="7483" y="18929"/>
                  </a:cubicBezTo>
                  <a:cubicBezTo>
                    <a:pt x="4351" y="17718"/>
                    <a:pt x="2216" y="14646"/>
                    <a:pt x="2073" y="11142"/>
                  </a:cubicBezTo>
                  <a:cubicBezTo>
                    <a:pt x="1949" y="7661"/>
                    <a:pt x="3833" y="4421"/>
                    <a:pt x="6877" y="2950"/>
                  </a:cubicBezTo>
                  <a:cubicBezTo>
                    <a:pt x="7991" y="2411"/>
                    <a:pt x="9173" y="2151"/>
                    <a:pt x="10345" y="2151"/>
                  </a:cubicBezTo>
                  <a:close/>
                  <a:moveTo>
                    <a:pt x="10331" y="0"/>
                  </a:moveTo>
                  <a:cubicBezTo>
                    <a:pt x="8867" y="0"/>
                    <a:pt x="7392" y="325"/>
                    <a:pt x="6005" y="993"/>
                  </a:cubicBezTo>
                  <a:cubicBezTo>
                    <a:pt x="2216" y="2835"/>
                    <a:pt x="-150" y="6878"/>
                    <a:pt x="7" y="11238"/>
                  </a:cubicBezTo>
                  <a:cubicBezTo>
                    <a:pt x="186" y="15593"/>
                    <a:pt x="2854" y="19430"/>
                    <a:pt x="6771" y="20939"/>
                  </a:cubicBezTo>
                  <a:cubicBezTo>
                    <a:pt x="7943" y="21390"/>
                    <a:pt x="9144" y="21600"/>
                    <a:pt x="10323" y="21600"/>
                  </a:cubicBezTo>
                  <a:cubicBezTo>
                    <a:pt x="14525" y="21600"/>
                    <a:pt x="18468" y="18895"/>
                    <a:pt x="20008" y="14535"/>
                  </a:cubicBezTo>
                  <a:cubicBezTo>
                    <a:pt x="21450" y="10435"/>
                    <a:pt x="20399" y="5835"/>
                    <a:pt x="17321" y="2873"/>
                  </a:cubicBezTo>
                  <a:cubicBezTo>
                    <a:pt x="15379" y="982"/>
                    <a:pt x="12871" y="0"/>
                    <a:pt x="10331" y="0"/>
                  </a:cubicBezTo>
                  <a:close/>
                </a:path>
              </a:pathLst>
            </a:custGeom>
            <a:solidFill>
              <a:srgbClr val="78C0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94" name="Google Shape;898;p41"/>
            <p:cNvSpPr/>
            <p:nvPr/>
          </p:nvSpPr>
          <p:spPr>
            <a:xfrm rot="860262">
              <a:off x="2606657" y="1847591"/>
              <a:ext cx="547414" cy="547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1" h="21600" fill="norm" stroke="1" extrusionOk="0">
                  <a:moveTo>
                    <a:pt x="9770" y="2116"/>
                  </a:moveTo>
                  <a:cubicBezTo>
                    <a:pt x="10680" y="2116"/>
                    <a:pt x="11605" y="2292"/>
                    <a:pt x="12501" y="2658"/>
                  </a:cubicBezTo>
                  <a:lnTo>
                    <a:pt x="12501" y="2678"/>
                  </a:lnTo>
                  <a:cubicBezTo>
                    <a:pt x="14492" y="3476"/>
                    <a:pt x="16112" y="5153"/>
                    <a:pt x="16974" y="7311"/>
                  </a:cubicBezTo>
                  <a:cubicBezTo>
                    <a:pt x="18477" y="11092"/>
                    <a:pt x="17345" y="15523"/>
                    <a:pt x="14291" y="17887"/>
                  </a:cubicBezTo>
                  <a:cubicBezTo>
                    <a:pt x="12927" y="18949"/>
                    <a:pt x="11345" y="19472"/>
                    <a:pt x="9766" y="19472"/>
                  </a:cubicBezTo>
                  <a:cubicBezTo>
                    <a:pt x="7814" y="19472"/>
                    <a:pt x="5871" y="18670"/>
                    <a:pt x="4369" y="17104"/>
                  </a:cubicBezTo>
                  <a:cubicBezTo>
                    <a:pt x="1651" y="14274"/>
                    <a:pt x="1111" y="9713"/>
                    <a:pt x="3084" y="6215"/>
                  </a:cubicBezTo>
                  <a:cubicBezTo>
                    <a:pt x="4556" y="3606"/>
                    <a:pt x="7111" y="2116"/>
                    <a:pt x="9770" y="2116"/>
                  </a:cubicBezTo>
                  <a:close/>
                  <a:moveTo>
                    <a:pt x="9784" y="0"/>
                  </a:moveTo>
                  <a:cubicBezTo>
                    <a:pt x="7097" y="0"/>
                    <a:pt x="4480" y="1215"/>
                    <a:pt x="2596" y="3476"/>
                  </a:cubicBezTo>
                  <a:cubicBezTo>
                    <a:pt x="-87" y="6681"/>
                    <a:pt x="-762" y="11352"/>
                    <a:pt x="907" y="15317"/>
                  </a:cubicBezTo>
                  <a:cubicBezTo>
                    <a:pt x="2510" y="19155"/>
                    <a:pt x="5993" y="21600"/>
                    <a:pt x="9794" y="21600"/>
                  </a:cubicBezTo>
                  <a:cubicBezTo>
                    <a:pt x="9922" y="21600"/>
                    <a:pt x="10047" y="21596"/>
                    <a:pt x="10171" y="21592"/>
                  </a:cubicBezTo>
                  <a:cubicBezTo>
                    <a:pt x="14139" y="21405"/>
                    <a:pt x="17597" y="18632"/>
                    <a:pt x="18982" y="14534"/>
                  </a:cubicBezTo>
                  <a:cubicBezTo>
                    <a:pt x="20838" y="8930"/>
                    <a:pt x="18238" y="2731"/>
                    <a:pt x="13176" y="665"/>
                  </a:cubicBezTo>
                  <a:cubicBezTo>
                    <a:pt x="12069" y="218"/>
                    <a:pt x="10919" y="0"/>
                    <a:pt x="9784" y="0"/>
                  </a:cubicBezTo>
                  <a:close/>
                </a:path>
              </a:pathLst>
            </a:custGeom>
            <a:solidFill>
              <a:srgbClr val="78C0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95" name="Google Shape;899;p41"/>
            <p:cNvSpPr/>
            <p:nvPr/>
          </p:nvSpPr>
          <p:spPr>
            <a:xfrm rot="860262">
              <a:off x="2207536" y="2426754"/>
              <a:ext cx="547301" cy="547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5" h="21600" fill="norm" stroke="1" extrusionOk="0">
                  <a:moveTo>
                    <a:pt x="10317" y="2147"/>
                  </a:moveTo>
                  <a:cubicBezTo>
                    <a:pt x="12356" y="2147"/>
                    <a:pt x="14362" y="2935"/>
                    <a:pt x="15920" y="4448"/>
                  </a:cubicBezTo>
                  <a:cubicBezTo>
                    <a:pt x="18393" y="6813"/>
                    <a:pt x="19228" y="10500"/>
                    <a:pt x="18090" y="13798"/>
                  </a:cubicBezTo>
                  <a:cubicBezTo>
                    <a:pt x="16857" y="17309"/>
                    <a:pt x="13691" y="19476"/>
                    <a:pt x="10325" y="19476"/>
                  </a:cubicBezTo>
                  <a:cubicBezTo>
                    <a:pt x="9373" y="19476"/>
                    <a:pt x="8402" y="19304"/>
                    <a:pt x="7458" y="18937"/>
                  </a:cubicBezTo>
                  <a:cubicBezTo>
                    <a:pt x="4328" y="17726"/>
                    <a:pt x="2195" y="14653"/>
                    <a:pt x="2071" y="11150"/>
                  </a:cubicBezTo>
                  <a:cubicBezTo>
                    <a:pt x="1928" y="7650"/>
                    <a:pt x="3832" y="4409"/>
                    <a:pt x="6856" y="2938"/>
                  </a:cubicBezTo>
                  <a:cubicBezTo>
                    <a:pt x="7965" y="2407"/>
                    <a:pt x="9147" y="2147"/>
                    <a:pt x="10317" y="2147"/>
                  </a:cubicBezTo>
                  <a:close/>
                  <a:moveTo>
                    <a:pt x="10310" y="0"/>
                  </a:moveTo>
                  <a:cubicBezTo>
                    <a:pt x="8844" y="0"/>
                    <a:pt x="7367" y="329"/>
                    <a:pt x="5984" y="1001"/>
                  </a:cubicBezTo>
                  <a:cubicBezTo>
                    <a:pt x="2195" y="2828"/>
                    <a:pt x="-169" y="6866"/>
                    <a:pt x="10" y="11245"/>
                  </a:cubicBezTo>
                  <a:cubicBezTo>
                    <a:pt x="170" y="15601"/>
                    <a:pt x="2836" y="19441"/>
                    <a:pt x="6747" y="20947"/>
                  </a:cubicBezTo>
                  <a:lnTo>
                    <a:pt x="6765" y="20947"/>
                  </a:lnTo>
                  <a:cubicBezTo>
                    <a:pt x="7928" y="21390"/>
                    <a:pt x="9117" y="21600"/>
                    <a:pt x="10284" y="21600"/>
                  </a:cubicBezTo>
                  <a:cubicBezTo>
                    <a:pt x="14486" y="21600"/>
                    <a:pt x="18436" y="18895"/>
                    <a:pt x="19994" y="14543"/>
                  </a:cubicBezTo>
                  <a:cubicBezTo>
                    <a:pt x="21431" y="10424"/>
                    <a:pt x="20366" y="5823"/>
                    <a:pt x="17309" y="2862"/>
                  </a:cubicBezTo>
                  <a:cubicBezTo>
                    <a:pt x="15358" y="986"/>
                    <a:pt x="12849" y="0"/>
                    <a:pt x="10310" y="0"/>
                  </a:cubicBezTo>
                  <a:close/>
                </a:path>
              </a:pathLst>
            </a:custGeom>
            <a:solidFill>
              <a:srgbClr val="78C0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96" name="Google Shape;900;p41"/>
            <p:cNvSpPr/>
            <p:nvPr/>
          </p:nvSpPr>
          <p:spPr>
            <a:xfrm rot="860262">
              <a:off x="1808648" y="3006113"/>
              <a:ext cx="547414" cy="547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1" h="21600" fill="norm" stroke="1" extrusionOk="0">
                  <a:moveTo>
                    <a:pt x="9804" y="2143"/>
                  </a:moveTo>
                  <a:cubicBezTo>
                    <a:pt x="11670" y="2143"/>
                    <a:pt x="13530" y="2872"/>
                    <a:pt x="15011" y="4312"/>
                  </a:cubicBezTo>
                  <a:cubicBezTo>
                    <a:pt x="17847" y="7085"/>
                    <a:pt x="18487" y="11665"/>
                    <a:pt x="16545" y="15259"/>
                  </a:cubicBezTo>
                  <a:cubicBezTo>
                    <a:pt x="15091" y="17937"/>
                    <a:pt x="12491" y="19476"/>
                    <a:pt x="9787" y="19476"/>
                  </a:cubicBezTo>
                  <a:cubicBezTo>
                    <a:pt x="8883" y="19476"/>
                    <a:pt x="7969" y="19304"/>
                    <a:pt x="7080" y="18945"/>
                  </a:cubicBezTo>
                  <a:lnTo>
                    <a:pt x="7080" y="18926"/>
                  </a:lnTo>
                  <a:cubicBezTo>
                    <a:pt x="5241" y="18181"/>
                    <a:pt x="3721" y="16711"/>
                    <a:pt x="2828" y="14793"/>
                  </a:cubicBezTo>
                  <a:cubicBezTo>
                    <a:pt x="1090" y="11069"/>
                    <a:pt x="2001" y="6528"/>
                    <a:pt x="4971" y="3976"/>
                  </a:cubicBezTo>
                  <a:cubicBezTo>
                    <a:pt x="6398" y="2750"/>
                    <a:pt x="8101" y="2143"/>
                    <a:pt x="9804" y="2143"/>
                  </a:cubicBezTo>
                  <a:close/>
                  <a:moveTo>
                    <a:pt x="9811" y="0"/>
                  </a:moveTo>
                  <a:cubicBezTo>
                    <a:pt x="9669" y="0"/>
                    <a:pt x="9531" y="4"/>
                    <a:pt x="9392" y="11"/>
                  </a:cubicBezTo>
                  <a:cubicBezTo>
                    <a:pt x="5442" y="180"/>
                    <a:pt x="1966" y="2972"/>
                    <a:pt x="599" y="7066"/>
                  </a:cubicBezTo>
                  <a:cubicBezTo>
                    <a:pt x="-1257" y="12670"/>
                    <a:pt x="1343" y="18869"/>
                    <a:pt x="6405" y="20935"/>
                  </a:cubicBezTo>
                  <a:cubicBezTo>
                    <a:pt x="7509" y="21382"/>
                    <a:pt x="8652" y="21600"/>
                    <a:pt x="9784" y="21600"/>
                  </a:cubicBezTo>
                  <a:cubicBezTo>
                    <a:pt x="12474" y="21600"/>
                    <a:pt x="15098" y="20378"/>
                    <a:pt x="16985" y="18124"/>
                  </a:cubicBezTo>
                  <a:cubicBezTo>
                    <a:pt x="19668" y="14904"/>
                    <a:pt x="20343" y="10233"/>
                    <a:pt x="18674" y="6268"/>
                  </a:cubicBezTo>
                  <a:cubicBezTo>
                    <a:pt x="17078" y="2441"/>
                    <a:pt x="13613" y="0"/>
                    <a:pt x="9811" y="0"/>
                  </a:cubicBezTo>
                  <a:close/>
                </a:path>
              </a:pathLst>
            </a:custGeom>
            <a:solidFill>
              <a:srgbClr val="78C0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97" name="Google Shape;901;p41"/>
            <p:cNvSpPr/>
            <p:nvPr/>
          </p:nvSpPr>
          <p:spPr>
            <a:xfrm rot="860262">
              <a:off x="1409808" y="3585739"/>
              <a:ext cx="547186" cy="547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21600" fill="norm" stroke="1" extrusionOk="0">
                  <a:moveTo>
                    <a:pt x="9755" y="2139"/>
                  </a:moveTo>
                  <a:cubicBezTo>
                    <a:pt x="10136" y="2139"/>
                    <a:pt x="10517" y="2170"/>
                    <a:pt x="10898" y="2231"/>
                  </a:cubicBezTo>
                  <a:cubicBezTo>
                    <a:pt x="14582" y="2807"/>
                    <a:pt x="17367" y="6157"/>
                    <a:pt x="17603" y="10237"/>
                  </a:cubicBezTo>
                  <a:cubicBezTo>
                    <a:pt x="17842" y="14312"/>
                    <a:pt x="15458" y="18017"/>
                    <a:pt x="11879" y="19117"/>
                  </a:cubicBezTo>
                  <a:cubicBezTo>
                    <a:pt x="11179" y="19331"/>
                    <a:pt x="10476" y="19434"/>
                    <a:pt x="9779" y="19434"/>
                  </a:cubicBezTo>
                  <a:cubicBezTo>
                    <a:pt x="6907" y="19434"/>
                    <a:pt x="4197" y="17681"/>
                    <a:pt x="2811" y="14759"/>
                  </a:cubicBezTo>
                  <a:cubicBezTo>
                    <a:pt x="1796" y="12620"/>
                    <a:pt x="1661" y="10088"/>
                    <a:pt x="2420" y="7796"/>
                  </a:cubicBezTo>
                  <a:lnTo>
                    <a:pt x="2406" y="7796"/>
                  </a:lnTo>
                  <a:cubicBezTo>
                    <a:pt x="3553" y="4362"/>
                    <a:pt x="6519" y="2139"/>
                    <a:pt x="9755" y="2139"/>
                  </a:cubicBezTo>
                  <a:close/>
                  <a:moveTo>
                    <a:pt x="9790" y="0"/>
                  </a:moveTo>
                  <a:cubicBezTo>
                    <a:pt x="7104" y="0"/>
                    <a:pt x="4478" y="1215"/>
                    <a:pt x="2590" y="3476"/>
                  </a:cubicBezTo>
                  <a:cubicBezTo>
                    <a:pt x="-96" y="6681"/>
                    <a:pt x="-754" y="11352"/>
                    <a:pt x="902" y="15317"/>
                  </a:cubicBezTo>
                  <a:cubicBezTo>
                    <a:pt x="2503" y="19159"/>
                    <a:pt x="5989" y="21600"/>
                    <a:pt x="9810" y="21600"/>
                  </a:cubicBezTo>
                  <a:cubicBezTo>
                    <a:pt x="9939" y="21600"/>
                    <a:pt x="10063" y="21596"/>
                    <a:pt x="10192" y="21592"/>
                  </a:cubicBezTo>
                  <a:cubicBezTo>
                    <a:pt x="14141" y="21405"/>
                    <a:pt x="17620" y="18632"/>
                    <a:pt x="18989" y="14518"/>
                  </a:cubicBezTo>
                  <a:cubicBezTo>
                    <a:pt x="20846" y="8934"/>
                    <a:pt x="18247" y="2731"/>
                    <a:pt x="13178" y="665"/>
                  </a:cubicBezTo>
                  <a:cubicBezTo>
                    <a:pt x="12073" y="218"/>
                    <a:pt x="10926" y="0"/>
                    <a:pt x="9790" y="0"/>
                  </a:cubicBezTo>
                  <a:close/>
                </a:path>
              </a:pathLst>
            </a:custGeom>
            <a:solidFill>
              <a:srgbClr val="78C0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98" name="Google Shape;902;p41"/>
            <p:cNvSpPr/>
            <p:nvPr/>
          </p:nvSpPr>
          <p:spPr>
            <a:xfrm rot="860262">
              <a:off x="510152" y="2966087"/>
              <a:ext cx="547175" cy="547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7" h="21600" fill="norm" stroke="1" extrusionOk="0">
                  <a:moveTo>
                    <a:pt x="10338" y="2143"/>
                  </a:moveTo>
                  <a:cubicBezTo>
                    <a:pt x="16012" y="2143"/>
                    <a:pt x="20064" y="8111"/>
                    <a:pt x="18065" y="13799"/>
                  </a:cubicBezTo>
                  <a:lnTo>
                    <a:pt x="18047" y="13799"/>
                  </a:lnTo>
                  <a:cubicBezTo>
                    <a:pt x="16909" y="17023"/>
                    <a:pt x="14083" y="19220"/>
                    <a:pt x="10812" y="19442"/>
                  </a:cubicBezTo>
                  <a:cubicBezTo>
                    <a:pt x="10648" y="19453"/>
                    <a:pt x="10480" y="19457"/>
                    <a:pt x="10316" y="19457"/>
                  </a:cubicBezTo>
                  <a:cubicBezTo>
                    <a:pt x="7234" y="19457"/>
                    <a:pt x="4390" y="17665"/>
                    <a:pt x="2957" y="14769"/>
                  </a:cubicBezTo>
                  <a:cubicBezTo>
                    <a:pt x="218" y="9218"/>
                    <a:pt x="3847" y="2552"/>
                    <a:pt x="9798" y="2162"/>
                  </a:cubicBezTo>
                  <a:cubicBezTo>
                    <a:pt x="9981" y="2151"/>
                    <a:pt x="10159" y="2143"/>
                    <a:pt x="10338" y="2143"/>
                  </a:cubicBezTo>
                  <a:close/>
                  <a:moveTo>
                    <a:pt x="10301" y="0"/>
                  </a:moveTo>
                  <a:cubicBezTo>
                    <a:pt x="6104" y="0"/>
                    <a:pt x="2169" y="2709"/>
                    <a:pt x="645" y="7079"/>
                  </a:cubicBezTo>
                  <a:cubicBezTo>
                    <a:pt x="-814" y="11174"/>
                    <a:pt x="255" y="15774"/>
                    <a:pt x="3311" y="18735"/>
                  </a:cubicBezTo>
                  <a:cubicBezTo>
                    <a:pt x="5262" y="20614"/>
                    <a:pt x="7771" y="21600"/>
                    <a:pt x="10309" y="21600"/>
                  </a:cubicBezTo>
                  <a:cubicBezTo>
                    <a:pt x="11775" y="21600"/>
                    <a:pt x="13248" y="21271"/>
                    <a:pt x="14634" y="20595"/>
                  </a:cubicBezTo>
                  <a:cubicBezTo>
                    <a:pt x="18419" y="18773"/>
                    <a:pt x="20786" y="14731"/>
                    <a:pt x="20607" y="10372"/>
                  </a:cubicBezTo>
                  <a:cubicBezTo>
                    <a:pt x="20447" y="5998"/>
                    <a:pt x="17781" y="2162"/>
                    <a:pt x="13872" y="672"/>
                  </a:cubicBezTo>
                  <a:cubicBezTo>
                    <a:pt x="12690" y="218"/>
                    <a:pt x="11487" y="0"/>
                    <a:pt x="10301" y="0"/>
                  </a:cubicBezTo>
                  <a:close/>
                </a:path>
              </a:pathLst>
            </a:custGeom>
            <a:solidFill>
              <a:srgbClr val="78C0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99" name="Google Shape;903;p41"/>
            <p:cNvSpPr/>
            <p:nvPr/>
          </p:nvSpPr>
          <p:spPr>
            <a:xfrm rot="860262">
              <a:off x="909261" y="2386321"/>
              <a:ext cx="547308" cy="547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8" h="21600" fill="norm" stroke="1" extrusionOk="0">
                  <a:moveTo>
                    <a:pt x="9795" y="2140"/>
                  </a:moveTo>
                  <a:cubicBezTo>
                    <a:pt x="11662" y="2140"/>
                    <a:pt x="13521" y="2866"/>
                    <a:pt x="15002" y="4306"/>
                  </a:cubicBezTo>
                  <a:cubicBezTo>
                    <a:pt x="17838" y="7084"/>
                    <a:pt x="18478" y="11685"/>
                    <a:pt x="16540" y="15261"/>
                  </a:cubicBezTo>
                  <a:cubicBezTo>
                    <a:pt x="15086" y="17936"/>
                    <a:pt x="12489" y="19487"/>
                    <a:pt x="9785" y="19487"/>
                  </a:cubicBezTo>
                  <a:cubicBezTo>
                    <a:pt x="8881" y="19487"/>
                    <a:pt x="7961" y="19311"/>
                    <a:pt x="7071" y="18948"/>
                  </a:cubicBezTo>
                  <a:cubicBezTo>
                    <a:pt x="5232" y="18203"/>
                    <a:pt x="3713" y="16713"/>
                    <a:pt x="2819" y="14795"/>
                  </a:cubicBezTo>
                  <a:cubicBezTo>
                    <a:pt x="1081" y="11088"/>
                    <a:pt x="1992" y="6542"/>
                    <a:pt x="4962" y="3974"/>
                  </a:cubicBezTo>
                  <a:cubicBezTo>
                    <a:pt x="6389" y="2747"/>
                    <a:pt x="8096" y="2140"/>
                    <a:pt x="9795" y="2140"/>
                  </a:cubicBezTo>
                  <a:close/>
                  <a:moveTo>
                    <a:pt x="9778" y="0"/>
                  </a:moveTo>
                  <a:cubicBezTo>
                    <a:pt x="7098" y="0"/>
                    <a:pt x="4485" y="1223"/>
                    <a:pt x="2601" y="3469"/>
                  </a:cubicBezTo>
                  <a:cubicBezTo>
                    <a:pt x="-82" y="6671"/>
                    <a:pt x="-757" y="11348"/>
                    <a:pt x="894" y="15314"/>
                  </a:cubicBezTo>
                  <a:cubicBezTo>
                    <a:pt x="2497" y="19155"/>
                    <a:pt x="5980" y="21600"/>
                    <a:pt x="9799" y="21600"/>
                  </a:cubicBezTo>
                  <a:cubicBezTo>
                    <a:pt x="9924" y="21600"/>
                    <a:pt x="10052" y="21596"/>
                    <a:pt x="10176" y="21592"/>
                  </a:cubicBezTo>
                  <a:cubicBezTo>
                    <a:pt x="14127" y="21424"/>
                    <a:pt x="17602" y="18650"/>
                    <a:pt x="18970" y="14550"/>
                  </a:cubicBezTo>
                  <a:cubicBezTo>
                    <a:pt x="20843" y="8945"/>
                    <a:pt x="18243" y="2724"/>
                    <a:pt x="13181" y="676"/>
                  </a:cubicBezTo>
                  <a:cubicBezTo>
                    <a:pt x="12070" y="222"/>
                    <a:pt x="10917" y="0"/>
                    <a:pt x="9778" y="0"/>
                  </a:cubicBezTo>
                  <a:close/>
                </a:path>
              </a:pathLst>
            </a:custGeom>
            <a:solidFill>
              <a:srgbClr val="78C0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00" name="Google Shape;904;p41"/>
            <p:cNvSpPr/>
            <p:nvPr/>
          </p:nvSpPr>
          <p:spPr>
            <a:xfrm rot="860262">
              <a:off x="1307846" y="1807208"/>
              <a:ext cx="547388" cy="547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3" h="21600" fill="norm" stroke="1" extrusionOk="0">
                  <a:moveTo>
                    <a:pt x="10319" y="2144"/>
                  </a:moveTo>
                  <a:cubicBezTo>
                    <a:pt x="12359" y="2144"/>
                    <a:pt x="14370" y="2935"/>
                    <a:pt x="15932" y="4448"/>
                  </a:cubicBezTo>
                  <a:cubicBezTo>
                    <a:pt x="18403" y="6814"/>
                    <a:pt x="19239" y="10502"/>
                    <a:pt x="18100" y="13800"/>
                  </a:cubicBezTo>
                  <a:cubicBezTo>
                    <a:pt x="16881" y="17304"/>
                    <a:pt x="13709" y="19479"/>
                    <a:pt x="10337" y="19479"/>
                  </a:cubicBezTo>
                  <a:cubicBezTo>
                    <a:pt x="9388" y="19479"/>
                    <a:pt x="8424" y="19307"/>
                    <a:pt x="7479" y="18944"/>
                  </a:cubicBezTo>
                  <a:cubicBezTo>
                    <a:pt x="4333" y="17713"/>
                    <a:pt x="2198" y="14656"/>
                    <a:pt x="2073" y="11155"/>
                  </a:cubicBezTo>
                  <a:cubicBezTo>
                    <a:pt x="1931" y="7655"/>
                    <a:pt x="3833" y="4414"/>
                    <a:pt x="6858" y="2943"/>
                  </a:cubicBezTo>
                  <a:cubicBezTo>
                    <a:pt x="7968" y="2404"/>
                    <a:pt x="9147" y="2144"/>
                    <a:pt x="10319" y="2144"/>
                  </a:cubicBezTo>
                  <a:close/>
                  <a:moveTo>
                    <a:pt x="10329" y="0"/>
                  </a:moveTo>
                  <a:cubicBezTo>
                    <a:pt x="8866" y="0"/>
                    <a:pt x="7391" y="329"/>
                    <a:pt x="6004" y="1005"/>
                  </a:cubicBezTo>
                  <a:cubicBezTo>
                    <a:pt x="2216" y="2828"/>
                    <a:pt x="-153" y="6871"/>
                    <a:pt x="8" y="11232"/>
                  </a:cubicBezTo>
                  <a:cubicBezTo>
                    <a:pt x="186" y="15608"/>
                    <a:pt x="2855" y="19425"/>
                    <a:pt x="6767" y="20935"/>
                  </a:cubicBezTo>
                  <a:cubicBezTo>
                    <a:pt x="7942" y="21386"/>
                    <a:pt x="9143" y="21600"/>
                    <a:pt x="10322" y="21600"/>
                  </a:cubicBezTo>
                  <a:cubicBezTo>
                    <a:pt x="14520" y="21600"/>
                    <a:pt x="18465" y="18902"/>
                    <a:pt x="20005" y="14526"/>
                  </a:cubicBezTo>
                  <a:cubicBezTo>
                    <a:pt x="21447" y="10429"/>
                    <a:pt x="20396" y="5828"/>
                    <a:pt x="17319" y="2866"/>
                  </a:cubicBezTo>
                  <a:cubicBezTo>
                    <a:pt x="15377" y="986"/>
                    <a:pt x="12870" y="0"/>
                    <a:pt x="10329" y="0"/>
                  </a:cubicBezTo>
                  <a:close/>
                </a:path>
              </a:pathLst>
            </a:custGeom>
            <a:solidFill>
              <a:srgbClr val="78C0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01" name="Google Shape;905;p41"/>
            <p:cNvSpPr/>
            <p:nvPr/>
          </p:nvSpPr>
          <p:spPr>
            <a:xfrm rot="860262">
              <a:off x="1707191" y="1228057"/>
              <a:ext cx="547188" cy="546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9" h="21600" fill="norm" stroke="1" extrusionOk="0">
                  <a:moveTo>
                    <a:pt x="9800" y="2133"/>
                  </a:moveTo>
                  <a:cubicBezTo>
                    <a:pt x="11664" y="2133"/>
                    <a:pt x="13521" y="2859"/>
                    <a:pt x="15004" y="4300"/>
                  </a:cubicBezTo>
                  <a:cubicBezTo>
                    <a:pt x="17842" y="7060"/>
                    <a:pt x="18483" y="11662"/>
                    <a:pt x="16539" y="15236"/>
                  </a:cubicBezTo>
                  <a:cubicBezTo>
                    <a:pt x="15087" y="17927"/>
                    <a:pt x="12503" y="19467"/>
                    <a:pt x="9807" y="19467"/>
                  </a:cubicBezTo>
                  <a:cubicBezTo>
                    <a:pt x="8899" y="19467"/>
                    <a:pt x="7977" y="19291"/>
                    <a:pt x="7084" y="18928"/>
                  </a:cubicBezTo>
                  <a:cubicBezTo>
                    <a:pt x="5240" y="18183"/>
                    <a:pt x="3723" y="16692"/>
                    <a:pt x="2825" y="14773"/>
                  </a:cubicBezTo>
                  <a:cubicBezTo>
                    <a:pt x="1086" y="11066"/>
                    <a:pt x="1983" y="6517"/>
                    <a:pt x="4970" y="3964"/>
                  </a:cubicBezTo>
                  <a:cubicBezTo>
                    <a:pt x="6397" y="2737"/>
                    <a:pt x="8102" y="2133"/>
                    <a:pt x="9800" y="2133"/>
                  </a:cubicBezTo>
                  <a:close/>
                  <a:moveTo>
                    <a:pt x="9786" y="0"/>
                  </a:moveTo>
                  <a:cubicBezTo>
                    <a:pt x="7101" y="0"/>
                    <a:pt x="4474" y="1212"/>
                    <a:pt x="2590" y="3463"/>
                  </a:cubicBezTo>
                  <a:cubicBezTo>
                    <a:pt x="-96" y="6685"/>
                    <a:pt x="-754" y="11364"/>
                    <a:pt x="902" y="15331"/>
                  </a:cubicBezTo>
                  <a:cubicBezTo>
                    <a:pt x="2496" y="19158"/>
                    <a:pt x="5964" y="21600"/>
                    <a:pt x="9772" y="21600"/>
                  </a:cubicBezTo>
                  <a:cubicBezTo>
                    <a:pt x="9911" y="21600"/>
                    <a:pt x="10049" y="21596"/>
                    <a:pt x="10188" y="21592"/>
                  </a:cubicBezTo>
                  <a:cubicBezTo>
                    <a:pt x="14141" y="21424"/>
                    <a:pt x="17620" y="18630"/>
                    <a:pt x="18989" y="14529"/>
                  </a:cubicBezTo>
                  <a:cubicBezTo>
                    <a:pt x="20846" y="8940"/>
                    <a:pt x="18247" y="2718"/>
                    <a:pt x="13178" y="669"/>
                  </a:cubicBezTo>
                  <a:cubicBezTo>
                    <a:pt x="12073" y="218"/>
                    <a:pt x="10923" y="0"/>
                    <a:pt x="9786" y="0"/>
                  </a:cubicBezTo>
                  <a:close/>
                </a:path>
              </a:pathLst>
            </a:custGeom>
            <a:solidFill>
              <a:srgbClr val="78C0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02" name="Google Shape;906;p41"/>
            <p:cNvSpPr/>
            <p:nvPr/>
          </p:nvSpPr>
          <p:spPr>
            <a:xfrm rot="860262">
              <a:off x="2106071" y="648349"/>
              <a:ext cx="547412" cy="547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1" h="21600" fill="norm" stroke="1" extrusionOk="0">
                  <a:moveTo>
                    <a:pt x="9802" y="2131"/>
                  </a:moveTo>
                  <a:cubicBezTo>
                    <a:pt x="11665" y="2131"/>
                    <a:pt x="13527" y="2857"/>
                    <a:pt x="15009" y="4296"/>
                  </a:cubicBezTo>
                  <a:cubicBezTo>
                    <a:pt x="17844" y="7073"/>
                    <a:pt x="18485" y="11667"/>
                    <a:pt x="16543" y="15241"/>
                  </a:cubicBezTo>
                  <a:cubicBezTo>
                    <a:pt x="15092" y="17930"/>
                    <a:pt x="12499" y="19469"/>
                    <a:pt x="9802" y="19469"/>
                  </a:cubicBezTo>
                  <a:cubicBezTo>
                    <a:pt x="8891" y="19469"/>
                    <a:pt x="7970" y="19293"/>
                    <a:pt x="7077" y="18927"/>
                  </a:cubicBezTo>
                  <a:cubicBezTo>
                    <a:pt x="5239" y="18182"/>
                    <a:pt x="3719" y="16696"/>
                    <a:pt x="2826" y="14776"/>
                  </a:cubicBezTo>
                  <a:cubicBezTo>
                    <a:pt x="1084" y="11071"/>
                    <a:pt x="1981" y="6511"/>
                    <a:pt x="4969" y="3960"/>
                  </a:cubicBezTo>
                  <a:cubicBezTo>
                    <a:pt x="6392" y="2734"/>
                    <a:pt x="8099" y="2131"/>
                    <a:pt x="9802" y="2131"/>
                  </a:cubicBezTo>
                  <a:close/>
                  <a:moveTo>
                    <a:pt x="9785" y="0"/>
                  </a:moveTo>
                  <a:cubicBezTo>
                    <a:pt x="7108" y="0"/>
                    <a:pt x="4491" y="1214"/>
                    <a:pt x="2604" y="3479"/>
                  </a:cubicBezTo>
                  <a:cubicBezTo>
                    <a:pt x="-96" y="6679"/>
                    <a:pt x="-754" y="11354"/>
                    <a:pt x="901" y="15318"/>
                  </a:cubicBezTo>
                  <a:cubicBezTo>
                    <a:pt x="2500" y="19156"/>
                    <a:pt x="5983" y="21600"/>
                    <a:pt x="9788" y="21600"/>
                  </a:cubicBezTo>
                  <a:cubicBezTo>
                    <a:pt x="9913" y="21600"/>
                    <a:pt x="10037" y="21596"/>
                    <a:pt x="10165" y="21589"/>
                  </a:cubicBezTo>
                  <a:cubicBezTo>
                    <a:pt x="14130" y="21424"/>
                    <a:pt x="17605" y="18629"/>
                    <a:pt x="18973" y="14535"/>
                  </a:cubicBezTo>
                  <a:cubicBezTo>
                    <a:pt x="20846" y="8933"/>
                    <a:pt x="18249" y="2734"/>
                    <a:pt x="13167" y="668"/>
                  </a:cubicBezTo>
                  <a:cubicBezTo>
                    <a:pt x="12063" y="218"/>
                    <a:pt x="10920" y="0"/>
                    <a:pt x="9785" y="0"/>
                  </a:cubicBezTo>
                  <a:close/>
                </a:path>
              </a:pathLst>
            </a:custGeom>
            <a:solidFill>
              <a:srgbClr val="78C0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03" name="Google Shape;907;p41"/>
            <p:cNvSpPr/>
            <p:nvPr/>
          </p:nvSpPr>
          <p:spPr>
            <a:xfrm rot="860262">
              <a:off x="472559" y="333660"/>
              <a:ext cx="3117974" cy="4113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600" fill="norm" stroke="1" extrusionOk="0">
                  <a:moveTo>
                    <a:pt x="10491" y="1446"/>
                  </a:moveTo>
                  <a:cubicBezTo>
                    <a:pt x="10953" y="1446"/>
                    <a:pt x="11409" y="1576"/>
                    <a:pt x="11761" y="1826"/>
                  </a:cubicBezTo>
                  <a:cubicBezTo>
                    <a:pt x="12317" y="2222"/>
                    <a:pt x="12510" y="2834"/>
                    <a:pt x="12248" y="3379"/>
                  </a:cubicBezTo>
                  <a:lnTo>
                    <a:pt x="12248" y="3374"/>
                  </a:lnTo>
                  <a:cubicBezTo>
                    <a:pt x="11971" y="3957"/>
                    <a:pt x="11253" y="4318"/>
                    <a:pt x="10487" y="4318"/>
                  </a:cubicBezTo>
                  <a:cubicBezTo>
                    <a:pt x="10274" y="4318"/>
                    <a:pt x="10056" y="4291"/>
                    <a:pt x="9843" y="4231"/>
                  </a:cubicBezTo>
                  <a:cubicBezTo>
                    <a:pt x="9133" y="4030"/>
                    <a:pt x="8651" y="3520"/>
                    <a:pt x="8619" y="2940"/>
                  </a:cubicBezTo>
                  <a:cubicBezTo>
                    <a:pt x="8590" y="2361"/>
                    <a:pt x="9016" y="1823"/>
                    <a:pt x="9704" y="1578"/>
                  </a:cubicBezTo>
                  <a:cubicBezTo>
                    <a:pt x="9956" y="1489"/>
                    <a:pt x="10224" y="1446"/>
                    <a:pt x="10491" y="1446"/>
                  </a:cubicBezTo>
                  <a:close/>
                  <a:moveTo>
                    <a:pt x="17507" y="3424"/>
                  </a:moveTo>
                  <a:cubicBezTo>
                    <a:pt x="17968" y="3424"/>
                    <a:pt x="18424" y="3555"/>
                    <a:pt x="18778" y="3805"/>
                  </a:cubicBezTo>
                  <a:cubicBezTo>
                    <a:pt x="19333" y="4199"/>
                    <a:pt x="19527" y="4810"/>
                    <a:pt x="19266" y="5358"/>
                  </a:cubicBezTo>
                  <a:lnTo>
                    <a:pt x="19266" y="5356"/>
                  </a:lnTo>
                  <a:cubicBezTo>
                    <a:pt x="18985" y="5938"/>
                    <a:pt x="18268" y="6298"/>
                    <a:pt x="17505" y="6298"/>
                  </a:cubicBezTo>
                  <a:cubicBezTo>
                    <a:pt x="17291" y="6298"/>
                    <a:pt x="17073" y="6270"/>
                    <a:pt x="16860" y="6210"/>
                  </a:cubicBezTo>
                  <a:cubicBezTo>
                    <a:pt x="16149" y="6009"/>
                    <a:pt x="15665" y="5499"/>
                    <a:pt x="15636" y="4917"/>
                  </a:cubicBezTo>
                  <a:cubicBezTo>
                    <a:pt x="15604" y="4337"/>
                    <a:pt x="16033" y="3800"/>
                    <a:pt x="16721" y="3557"/>
                  </a:cubicBezTo>
                  <a:cubicBezTo>
                    <a:pt x="16973" y="3467"/>
                    <a:pt x="17240" y="3424"/>
                    <a:pt x="17507" y="3424"/>
                  </a:cubicBezTo>
                  <a:close/>
                  <a:moveTo>
                    <a:pt x="8830" y="4914"/>
                  </a:moveTo>
                  <a:cubicBezTo>
                    <a:pt x="9291" y="4914"/>
                    <a:pt x="9745" y="5044"/>
                    <a:pt x="10098" y="5294"/>
                  </a:cubicBezTo>
                  <a:cubicBezTo>
                    <a:pt x="10653" y="5690"/>
                    <a:pt x="10847" y="6301"/>
                    <a:pt x="10586" y="6847"/>
                  </a:cubicBezTo>
                  <a:lnTo>
                    <a:pt x="10586" y="6839"/>
                  </a:lnTo>
                  <a:cubicBezTo>
                    <a:pt x="10308" y="7424"/>
                    <a:pt x="9588" y="7786"/>
                    <a:pt x="8823" y="7786"/>
                  </a:cubicBezTo>
                  <a:cubicBezTo>
                    <a:pt x="8609" y="7786"/>
                    <a:pt x="8392" y="7758"/>
                    <a:pt x="8180" y="7699"/>
                  </a:cubicBezTo>
                  <a:cubicBezTo>
                    <a:pt x="7469" y="7496"/>
                    <a:pt x="6985" y="6988"/>
                    <a:pt x="6956" y="6406"/>
                  </a:cubicBezTo>
                  <a:cubicBezTo>
                    <a:pt x="6927" y="5826"/>
                    <a:pt x="7357" y="5289"/>
                    <a:pt x="8044" y="5046"/>
                  </a:cubicBezTo>
                  <a:cubicBezTo>
                    <a:pt x="8296" y="4957"/>
                    <a:pt x="8564" y="4914"/>
                    <a:pt x="8830" y="4914"/>
                  </a:cubicBezTo>
                  <a:close/>
                  <a:moveTo>
                    <a:pt x="15841" y="6891"/>
                  </a:moveTo>
                  <a:cubicBezTo>
                    <a:pt x="16304" y="6891"/>
                    <a:pt x="16762" y="7022"/>
                    <a:pt x="17115" y="7272"/>
                  </a:cubicBezTo>
                  <a:cubicBezTo>
                    <a:pt x="17670" y="7666"/>
                    <a:pt x="17864" y="8278"/>
                    <a:pt x="17603" y="8825"/>
                  </a:cubicBezTo>
                  <a:lnTo>
                    <a:pt x="17603" y="8823"/>
                  </a:lnTo>
                  <a:cubicBezTo>
                    <a:pt x="17322" y="9403"/>
                    <a:pt x="16606" y="9763"/>
                    <a:pt x="15842" y="9763"/>
                  </a:cubicBezTo>
                  <a:cubicBezTo>
                    <a:pt x="15628" y="9763"/>
                    <a:pt x="15410" y="9735"/>
                    <a:pt x="15197" y="9675"/>
                  </a:cubicBezTo>
                  <a:cubicBezTo>
                    <a:pt x="14486" y="9474"/>
                    <a:pt x="14002" y="8964"/>
                    <a:pt x="13973" y="8385"/>
                  </a:cubicBezTo>
                  <a:cubicBezTo>
                    <a:pt x="13944" y="7803"/>
                    <a:pt x="14370" y="7267"/>
                    <a:pt x="15058" y="7022"/>
                  </a:cubicBezTo>
                  <a:cubicBezTo>
                    <a:pt x="15308" y="6934"/>
                    <a:pt x="15575" y="6891"/>
                    <a:pt x="15841" y="6891"/>
                  </a:cubicBezTo>
                  <a:close/>
                  <a:moveTo>
                    <a:pt x="7164" y="8379"/>
                  </a:moveTo>
                  <a:cubicBezTo>
                    <a:pt x="7625" y="8379"/>
                    <a:pt x="8079" y="8509"/>
                    <a:pt x="8432" y="8759"/>
                  </a:cubicBezTo>
                  <a:cubicBezTo>
                    <a:pt x="8990" y="9155"/>
                    <a:pt x="9181" y="9767"/>
                    <a:pt x="8919" y="10312"/>
                  </a:cubicBezTo>
                  <a:lnTo>
                    <a:pt x="8919" y="10304"/>
                  </a:lnTo>
                  <a:cubicBezTo>
                    <a:pt x="8644" y="10889"/>
                    <a:pt x="7925" y="11252"/>
                    <a:pt x="7159" y="11252"/>
                  </a:cubicBezTo>
                  <a:cubicBezTo>
                    <a:pt x="6946" y="11252"/>
                    <a:pt x="6728" y="11224"/>
                    <a:pt x="6516" y="11164"/>
                  </a:cubicBezTo>
                  <a:cubicBezTo>
                    <a:pt x="5806" y="10963"/>
                    <a:pt x="5322" y="10453"/>
                    <a:pt x="5290" y="9873"/>
                  </a:cubicBezTo>
                  <a:cubicBezTo>
                    <a:pt x="5260" y="9294"/>
                    <a:pt x="5690" y="8756"/>
                    <a:pt x="6378" y="8511"/>
                  </a:cubicBezTo>
                  <a:cubicBezTo>
                    <a:pt x="6630" y="8423"/>
                    <a:pt x="6898" y="8379"/>
                    <a:pt x="7164" y="8379"/>
                  </a:cubicBezTo>
                  <a:close/>
                  <a:moveTo>
                    <a:pt x="14178" y="10357"/>
                  </a:moveTo>
                  <a:cubicBezTo>
                    <a:pt x="14640" y="10357"/>
                    <a:pt x="15096" y="10488"/>
                    <a:pt x="15449" y="10738"/>
                  </a:cubicBezTo>
                  <a:cubicBezTo>
                    <a:pt x="16004" y="11132"/>
                    <a:pt x="16198" y="11743"/>
                    <a:pt x="15937" y="12291"/>
                  </a:cubicBezTo>
                  <a:lnTo>
                    <a:pt x="15937" y="12289"/>
                  </a:lnTo>
                  <a:cubicBezTo>
                    <a:pt x="15659" y="12871"/>
                    <a:pt x="14940" y="13231"/>
                    <a:pt x="14177" y="13231"/>
                  </a:cubicBezTo>
                  <a:cubicBezTo>
                    <a:pt x="13963" y="13231"/>
                    <a:pt x="13746" y="13203"/>
                    <a:pt x="13534" y="13143"/>
                  </a:cubicBezTo>
                  <a:cubicBezTo>
                    <a:pt x="12820" y="12942"/>
                    <a:pt x="12339" y="12432"/>
                    <a:pt x="12307" y="11853"/>
                  </a:cubicBezTo>
                  <a:cubicBezTo>
                    <a:pt x="12278" y="11270"/>
                    <a:pt x="12704" y="10733"/>
                    <a:pt x="13392" y="10490"/>
                  </a:cubicBezTo>
                  <a:cubicBezTo>
                    <a:pt x="13643" y="10400"/>
                    <a:pt x="13912" y="10357"/>
                    <a:pt x="14178" y="10357"/>
                  </a:cubicBezTo>
                  <a:close/>
                  <a:moveTo>
                    <a:pt x="5500" y="11846"/>
                  </a:moveTo>
                  <a:cubicBezTo>
                    <a:pt x="5961" y="11846"/>
                    <a:pt x="6416" y="11977"/>
                    <a:pt x="6769" y="12227"/>
                  </a:cubicBezTo>
                  <a:cubicBezTo>
                    <a:pt x="7327" y="12623"/>
                    <a:pt x="7518" y="13235"/>
                    <a:pt x="7256" y="13780"/>
                  </a:cubicBezTo>
                  <a:lnTo>
                    <a:pt x="7256" y="13772"/>
                  </a:lnTo>
                  <a:cubicBezTo>
                    <a:pt x="6978" y="14356"/>
                    <a:pt x="6258" y="14718"/>
                    <a:pt x="5492" y="14718"/>
                  </a:cubicBezTo>
                  <a:cubicBezTo>
                    <a:pt x="5280" y="14718"/>
                    <a:pt x="5064" y="14690"/>
                    <a:pt x="4854" y="14632"/>
                  </a:cubicBezTo>
                  <a:cubicBezTo>
                    <a:pt x="4140" y="14431"/>
                    <a:pt x="3659" y="13921"/>
                    <a:pt x="3627" y="13339"/>
                  </a:cubicBezTo>
                  <a:cubicBezTo>
                    <a:pt x="3598" y="12759"/>
                    <a:pt x="4027" y="12222"/>
                    <a:pt x="4715" y="11979"/>
                  </a:cubicBezTo>
                  <a:cubicBezTo>
                    <a:pt x="4966" y="11889"/>
                    <a:pt x="5235" y="11846"/>
                    <a:pt x="5500" y="11846"/>
                  </a:cubicBezTo>
                  <a:close/>
                  <a:moveTo>
                    <a:pt x="12514" y="13824"/>
                  </a:moveTo>
                  <a:cubicBezTo>
                    <a:pt x="12976" y="13824"/>
                    <a:pt x="13432" y="13956"/>
                    <a:pt x="13785" y="14206"/>
                  </a:cubicBezTo>
                  <a:cubicBezTo>
                    <a:pt x="14345" y="14599"/>
                    <a:pt x="14535" y="15211"/>
                    <a:pt x="14273" y="15759"/>
                  </a:cubicBezTo>
                  <a:lnTo>
                    <a:pt x="14273" y="15754"/>
                  </a:lnTo>
                  <a:cubicBezTo>
                    <a:pt x="13993" y="16336"/>
                    <a:pt x="13276" y="16696"/>
                    <a:pt x="12512" y="16696"/>
                  </a:cubicBezTo>
                  <a:cubicBezTo>
                    <a:pt x="12298" y="16696"/>
                    <a:pt x="12080" y="16668"/>
                    <a:pt x="11867" y="16608"/>
                  </a:cubicBezTo>
                  <a:cubicBezTo>
                    <a:pt x="11157" y="16408"/>
                    <a:pt x="10676" y="15900"/>
                    <a:pt x="10644" y="15318"/>
                  </a:cubicBezTo>
                  <a:cubicBezTo>
                    <a:pt x="10615" y="14738"/>
                    <a:pt x="11044" y="14201"/>
                    <a:pt x="11732" y="13956"/>
                  </a:cubicBezTo>
                  <a:cubicBezTo>
                    <a:pt x="11982" y="13867"/>
                    <a:pt x="12249" y="13824"/>
                    <a:pt x="12514" y="13824"/>
                  </a:cubicBezTo>
                  <a:close/>
                  <a:moveTo>
                    <a:pt x="3835" y="15313"/>
                  </a:moveTo>
                  <a:cubicBezTo>
                    <a:pt x="4297" y="15313"/>
                    <a:pt x="4754" y="15444"/>
                    <a:pt x="5105" y="15694"/>
                  </a:cubicBezTo>
                  <a:cubicBezTo>
                    <a:pt x="5661" y="16088"/>
                    <a:pt x="5855" y="16700"/>
                    <a:pt x="5593" y="17245"/>
                  </a:cubicBezTo>
                  <a:lnTo>
                    <a:pt x="5593" y="17237"/>
                  </a:lnTo>
                  <a:cubicBezTo>
                    <a:pt x="5315" y="17822"/>
                    <a:pt x="4597" y="18185"/>
                    <a:pt x="3831" y="18185"/>
                  </a:cubicBezTo>
                  <a:cubicBezTo>
                    <a:pt x="3617" y="18185"/>
                    <a:pt x="3400" y="18157"/>
                    <a:pt x="3187" y="18097"/>
                  </a:cubicBezTo>
                  <a:cubicBezTo>
                    <a:pt x="2477" y="17896"/>
                    <a:pt x="1993" y="17386"/>
                    <a:pt x="1964" y="16806"/>
                  </a:cubicBezTo>
                  <a:cubicBezTo>
                    <a:pt x="1935" y="16227"/>
                    <a:pt x="2364" y="15689"/>
                    <a:pt x="3048" y="15447"/>
                  </a:cubicBezTo>
                  <a:cubicBezTo>
                    <a:pt x="3300" y="15357"/>
                    <a:pt x="3568" y="15313"/>
                    <a:pt x="3835" y="15313"/>
                  </a:cubicBezTo>
                  <a:close/>
                  <a:moveTo>
                    <a:pt x="10851" y="17292"/>
                  </a:moveTo>
                  <a:cubicBezTo>
                    <a:pt x="11313" y="17292"/>
                    <a:pt x="11769" y="17423"/>
                    <a:pt x="12123" y="17673"/>
                  </a:cubicBezTo>
                  <a:cubicBezTo>
                    <a:pt x="12678" y="18067"/>
                    <a:pt x="12872" y="18682"/>
                    <a:pt x="12610" y="19226"/>
                  </a:cubicBezTo>
                  <a:lnTo>
                    <a:pt x="12610" y="19219"/>
                  </a:lnTo>
                  <a:cubicBezTo>
                    <a:pt x="12331" y="19804"/>
                    <a:pt x="11613" y="20164"/>
                    <a:pt x="10849" y="20164"/>
                  </a:cubicBezTo>
                  <a:cubicBezTo>
                    <a:pt x="10635" y="20164"/>
                    <a:pt x="10417" y="20136"/>
                    <a:pt x="10205" y="20076"/>
                  </a:cubicBezTo>
                  <a:cubicBezTo>
                    <a:pt x="9494" y="19876"/>
                    <a:pt x="9009" y="19365"/>
                    <a:pt x="8980" y="18786"/>
                  </a:cubicBezTo>
                  <a:cubicBezTo>
                    <a:pt x="8952" y="18206"/>
                    <a:pt x="9381" y="17669"/>
                    <a:pt x="10069" y="17423"/>
                  </a:cubicBezTo>
                  <a:cubicBezTo>
                    <a:pt x="10319" y="17335"/>
                    <a:pt x="10586" y="17292"/>
                    <a:pt x="10851" y="17292"/>
                  </a:cubicBezTo>
                  <a:close/>
                  <a:moveTo>
                    <a:pt x="9114" y="0"/>
                  </a:moveTo>
                  <a:cubicBezTo>
                    <a:pt x="8705" y="0"/>
                    <a:pt x="8322" y="193"/>
                    <a:pt x="8170" y="503"/>
                  </a:cubicBezTo>
                  <a:lnTo>
                    <a:pt x="62" y="17393"/>
                  </a:lnTo>
                  <a:cubicBezTo>
                    <a:pt x="-129" y="17790"/>
                    <a:pt x="136" y="18233"/>
                    <a:pt x="656" y="18379"/>
                  </a:cubicBezTo>
                  <a:lnTo>
                    <a:pt x="11883" y="21552"/>
                  </a:lnTo>
                  <a:cubicBezTo>
                    <a:pt x="11998" y="21585"/>
                    <a:pt x="12115" y="21600"/>
                    <a:pt x="12230" y="21600"/>
                  </a:cubicBezTo>
                  <a:cubicBezTo>
                    <a:pt x="12639" y="21600"/>
                    <a:pt x="13024" y="21407"/>
                    <a:pt x="13172" y="21094"/>
                  </a:cubicBezTo>
                  <a:lnTo>
                    <a:pt x="21281" y="4209"/>
                  </a:lnTo>
                  <a:cubicBezTo>
                    <a:pt x="21471" y="3810"/>
                    <a:pt x="21206" y="3366"/>
                    <a:pt x="20687" y="3220"/>
                  </a:cubicBezTo>
                  <a:lnTo>
                    <a:pt x="9459" y="47"/>
                  </a:lnTo>
                  <a:cubicBezTo>
                    <a:pt x="9345" y="15"/>
                    <a:pt x="9229" y="0"/>
                    <a:pt x="9114" y="0"/>
                  </a:cubicBezTo>
                  <a:close/>
                </a:path>
              </a:pathLst>
            </a:custGeom>
            <a:solidFill>
              <a:srgbClr val="B6D3C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04" name="Google Shape;908;p41"/>
            <p:cNvSpPr/>
            <p:nvPr/>
          </p:nvSpPr>
          <p:spPr>
            <a:xfrm rot="860262">
              <a:off x="462904" y="324123"/>
              <a:ext cx="3137600" cy="4133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600" fill="norm" stroke="1" extrusionOk="0">
                  <a:moveTo>
                    <a:pt x="9115" y="102"/>
                  </a:moveTo>
                  <a:cubicBezTo>
                    <a:pt x="9224" y="102"/>
                    <a:pt x="9333" y="119"/>
                    <a:pt x="9436" y="149"/>
                  </a:cubicBezTo>
                  <a:lnTo>
                    <a:pt x="20586" y="3304"/>
                  </a:lnTo>
                  <a:cubicBezTo>
                    <a:pt x="21067" y="3440"/>
                    <a:pt x="21313" y="3850"/>
                    <a:pt x="21137" y="4222"/>
                  </a:cubicBezTo>
                  <a:lnTo>
                    <a:pt x="13085" y="21028"/>
                  </a:lnTo>
                  <a:cubicBezTo>
                    <a:pt x="12948" y="21318"/>
                    <a:pt x="12593" y="21497"/>
                    <a:pt x="12215" y="21497"/>
                  </a:cubicBezTo>
                  <a:cubicBezTo>
                    <a:pt x="12108" y="21497"/>
                    <a:pt x="11998" y="21483"/>
                    <a:pt x="11892" y="21452"/>
                  </a:cubicBezTo>
                  <a:lnTo>
                    <a:pt x="743" y="18297"/>
                  </a:lnTo>
                  <a:cubicBezTo>
                    <a:pt x="261" y="18159"/>
                    <a:pt x="15" y="17749"/>
                    <a:pt x="194" y="17380"/>
                  </a:cubicBezTo>
                  <a:lnTo>
                    <a:pt x="8246" y="571"/>
                  </a:lnTo>
                  <a:cubicBezTo>
                    <a:pt x="8378" y="289"/>
                    <a:pt x="8728" y="105"/>
                    <a:pt x="9115" y="102"/>
                  </a:cubicBezTo>
                  <a:close/>
                  <a:moveTo>
                    <a:pt x="9114" y="0"/>
                  </a:moveTo>
                  <a:cubicBezTo>
                    <a:pt x="8681" y="0"/>
                    <a:pt x="8276" y="204"/>
                    <a:pt x="8118" y="534"/>
                  </a:cubicBezTo>
                  <a:lnTo>
                    <a:pt x="66" y="17345"/>
                  </a:lnTo>
                  <a:cubicBezTo>
                    <a:pt x="-136" y="17767"/>
                    <a:pt x="143" y="18235"/>
                    <a:pt x="694" y="18393"/>
                  </a:cubicBezTo>
                  <a:lnTo>
                    <a:pt x="11844" y="21548"/>
                  </a:lnTo>
                  <a:cubicBezTo>
                    <a:pt x="11963" y="21583"/>
                    <a:pt x="12088" y="21600"/>
                    <a:pt x="12213" y="21600"/>
                  </a:cubicBezTo>
                  <a:cubicBezTo>
                    <a:pt x="12658" y="21600"/>
                    <a:pt x="13056" y="21386"/>
                    <a:pt x="13207" y="21065"/>
                  </a:cubicBezTo>
                  <a:lnTo>
                    <a:pt x="21262" y="4256"/>
                  </a:lnTo>
                  <a:cubicBezTo>
                    <a:pt x="21464" y="3832"/>
                    <a:pt x="21182" y="3364"/>
                    <a:pt x="20630" y="3206"/>
                  </a:cubicBezTo>
                  <a:lnTo>
                    <a:pt x="9481" y="50"/>
                  </a:lnTo>
                  <a:cubicBezTo>
                    <a:pt x="9360" y="16"/>
                    <a:pt x="9236" y="0"/>
                    <a:pt x="9114" y="0"/>
                  </a:cubicBezTo>
                  <a:close/>
                </a:path>
              </a:pathLst>
            </a:custGeom>
            <a:solidFill>
              <a:srgbClr val="0B35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05" name="Google Shape;909;p41"/>
            <p:cNvSpPr/>
            <p:nvPr/>
          </p:nvSpPr>
          <p:spPr>
            <a:xfrm rot="860262">
              <a:off x="2097904" y="642843"/>
              <a:ext cx="563249" cy="563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8" h="21600" fill="norm" stroke="1" extrusionOk="0">
                  <a:moveTo>
                    <a:pt x="10063" y="594"/>
                  </a:moveTo>
                  <a:cubicBezTo>
                    <a:pt x="12389" y="594"/>
                    <a:pt x="14685" y="1518"/>
                    <a:pt x="16461" y="3286"/>
                  </a:cubicBezTo>
                  <a:cubicBezTo>
                    <a:pt x="19261" y="6055"/>
                    <a:pt x="20241" y="10380"/>
                    <a:pt x="18908" y="14216"/>
                  </a:cubicBezTo>
                  <a:cubicBezTo>
                    <a:pt x="17499" y="18299"/>
                    <a:pt x="13888" y="20824"/>
                    <a:pt x="10052" y="20824"/>
                  </a:cubicBezTo>
                  <a:cubicBezTo>
                    <a:pt x="8972" y="20824"/>
                    <a:pt x="7878" y="20627"/>
                    <a:pt x="6808" y="20204"/>
                  </a:cubicBezTo>
                  <a:cubicBezTo>
                    <a:pt x="3215" y="18793"/>
                    <a:pt x="784" y="15211"/>
                    <a:pt x="632" y="11119"/>
                  </a:cubicBezTo>
                  <a:cubicBezTo>
                    <a:pt x="480" y="7032"/>
                    <a:pt x="2640" y="3249"/>
                    <a:pt x="6099" y="1530"/>
                  </a:cubicBezTo>
                  <a:cubicBezTo>
                    <a:pt x="7369" y="902"/>
                    <a:pt x="8723" y="594"/>
                    <a:pt x="10063" y="594"/>
                  </a:cubicBezTo>
                  <a:close/>
                  <a:moveTo>
                    <a:pt x="10063" y="0"/>
                  </a:moveTo>
                  <a:cubicBezTo>
                    <a:pt x="5600" y="0"/>
                    <a:pt x="1584" y="3178"/>
                    <a:pt x="362" y="7938"/>
                  </a:cubicBezTo>
                  <a:cubicBezTo>
                    <a:pt x="-1023" y="13328"/>
                    <a:pt x="1677" y="18957"/>
                    <a:pt x="6556" y="20909"/>
                  </a:cubicBezTo>
                  <a:cubicBezTo>
                    <a:pt x="7684" y="21362"/>
                    <a:pt x="8868" y="21600"/>
                    <a:pt x="10066" y="21600"/>
                  </a:cubicBezTo>
                  <a:cubicBezTo>
                    <a:pt x="15280" y="21600"/>
                    <a:pt x="19632" y="17345"/>
                    <a:pt x="20106" y="11773"/>
                  </a:cubicBezTo>
                  <a:cubicBezTo>
                    <a:pt x="20577" y="6200"/>
                    <a:pt x="17001" y="1169"/>
                    <a:pt x="11870" y="174"/>
                  </a:cubicBezTo>
                  <a:cubicBezTo>
                    <a:pt x="11264" y="56"/>
                    <a:pt x="10662" y="0"/>
                    <a:pt x="10063" y="0"/>
                  </a:cubicBezTo>
                  <a:close/>
                </a:path>
              </a:pathLst>
            </a:custGeom>
            <a:solidFill>
              <a:srgbClr val="0B35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06" name="Google Shape;910;p41"/>
            <p:cNvSpPr/>
            <p:nvPr/>
          </p:nvSpPr>
          <p:spPr>
            <a:xfrm rot="860262">
              <a:off x="2150914" y="693501"/>
              <a:ext cx="457996" cy="458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78" h="21600" fill="norm" stroke="1" extrusionOk="0">
                  <a:moveTo>
                    <a:pt x="9912" y="894"/>
                  </a:moveTo>
                  <a:cubicBezTo>
                    <a:pt x="13516" y="894"/>
                    <a:pt x="16788" y="3230"/>
                    <a:pt x="18246" y="6812"/>
                  </a:cubicBezTo>
                  <a:cubicBezTo>
                    <a:pt x="19863" y="10837"/>
                    <a:pt x="18859" y="15527"/>
                    <a:pt x="15788" y="18351"/>
                  </a:cubicBezTo>
                  <a:cubicBezTo>
                    <a:pt x="14091" y="19903"/>
                    <a:pt x="11991" y="20692"/>
                    <a:pt x="9886" y="20692"/>
                  </a:cubicBezTo>
                  <a:cubicBezTo>
                    <a:pt x="8160" y="20692"/>
                    <a:pt x="6429" y="20163"/>
                    <a:pt x="4913" y="19086"/>
                  </a:cubicBezTo>
                  <a:cubicBezTo>
                    <a:pt x="1535" y="16686"/>
                    <a:pt x="2" y="12151"/>
                    <a:pt x="1166" y="7967"/>
                  </a:cubicBezTo>
                  <a:cubicBezTo>
                    <a:pt x="2313" y="3764"/>
                    <a:pt x="5879" y="894"/>
                    <a:pt x="9912" y="894"/>
                  </a:cubicBezTo>
                  <a:close/>
                  <a:moveTo>
                    <a:pt x="9949" y="0"/>
                  </a:moveTo>
                  <a:cubicBezTo>
                    <a:pt x="7962" y="0"/>
                    <a:pt x="5971" y="648"/>
                    <a:pt x="4257" y="1939"/>
                  </a:cubicBezTo>
                  <a:cubicBezTo>
                    <a:pt x="695" y="4631"/>
                    <a:pt x="-838" y="9522"/>
                    <a:pt x="452" y="14017"/>
                  </a:cubicBezTo>
                  <a:cubicBezTo>
                    <a:pt x="1741" y="18511"/>
                    <a:pt x="5568" y="21577"/>
                    <a:pt x="9912" y="21600"/>
                  </a:cubicBezTo>
                  <a:cubicBezTo>
                    <a:pt x="9928" y="21600"/>
                    <a:pt x="9941" y="21600"/>
                    <a:pt x="9958" y="21600"/>
                  </a:cubicBezTo>
                  <a:cubicBezTo>
                    <a:pt x="14116" y="21600"/>
                    <a:pt x="17838" y="18757"/>
                    <a:pt x="19267" y="14505"/>
                  </a:cubicBezTo>
                  <a:cubicBezTo>
                    <a:pt x="20762" y="10079"/>
                    <a:pt x="19451" y="5119"/>
                    <a:pt x="16011" y="2254"/>
                  </a:cubicBezTo>
                  <a:cubicBezTo>
                    <a:pt x="14226" y="753"/>
                    <a:pt x="12088" y="0"/>
                    <a:pt x="9949" y="0"/>
                  </a:cubicBezTo>
                  <a:close/>
                </a:path>
              </a:pathLst>
            </a:custGeom>
            <a:solidFill>
              <a:srgbClr val="0B35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07" name="Google Shape;911;p41"/>
            <p:cNvSpPr/>
            <p:nvPr/>
          </p:nvSpPr>
          <p:spPr>
            <a:xfrm rot="860262">
              <a:off x="2178818" y="827174"/>
              <a:ext cx="404273" cy="206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145" y="0"/>
                  </a:moveTo>
                  <a:lnTo>
                    <a:pt x="0" y="19724"/>
                  </a:lnTo>
                  <a:lnTo>
                    <a:pt x="450" y="21600"/>
                  </a:lnTo>
                  <a:lnTo>
                    <a:pt x="21600" y="1876"/>
                  </a:lnTo>
                  <a:lnTo>
                    <a:pt x="21145" y="0"/>
                  </a:lnTo>
                  <a:close/>
                </a:path>
              </a:pathLst>
            </a:custGeom>
            <a:solidFill>
              <a:srgbClr val="0B35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08" name="Google Shape;912;p41"/>
            <p:cNvSpPr/>
            <p:nvPr/>
          </p:nvSpPr>
          <p:spPr>
            <a:xfrm rot="860262">
              <a:off x="1695574" y="1215802"/>
              <a:ext cx="569456" cy="569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1" h="21600" fill="norm" stroke="1" extrusionOk="0">
                  <a:moveTo>
                    <a:pt x="10007" y="834"/>
                  </a:moveTo>
                  <a:cubicBezTo>
                    <a:pt x="10017" y="834"/>
                    <a:pt x="10027" y="834"/>
                    <a:pt x="10037" y="834"/>
                  </a:cubicBezTo>
                  <a:cubicBezTo>
                    <a:pt x="11132" y="834"/>
                    <a:pt x="12210" y="1047"/>
                    <a:pt x="13238" y="1440"/>
                  </a:cubicBezTo>
                  <a:cubicBezTo>
                    <a:pt x="17747" y="3232"/>
                    <a:pt x="20234" y="8459"/>
                    <a:pt x="18975" y="13472"/>
                  </a:cubicBezTo>
                  <a:cubicBezTo>
                    <a:pt x="17860" y="17883"/>
                    <a:pt x="14146" y="20843"/>
                    <a:pt x="10037" y="20843"/>
                  </a:cubicBezTo>
                  <a:cubicBezTo>
                    <a:pt x="9496" y="20843"/>
                    <a:pt x="8949" y="20792"/>
                    <a:pt x="8398" y="20685"/>
                  </a:cubicBezTo>
                  <a:cubicBezTo>
                    <a:pt x="3657" y="19775"/>
                    <a:pt x="358" y="15117"/>
                    <a:pt x="790" y="9946"/>
                  </a:cubicBezTo>
                  <a:cubicBezTo>
                    <a:pt x="1218" y="4782"/>
                    <a:pt x="5215" y="834"/>
                    <a:pt x="10007" y="834"/>
                  </a:cubicBezTo>
                  <a:close/>
                  <a:moveTo>
                    <a:pt x="10020" y="0"/>
                  </a:moveTo>
                  <a:cubicBezTo>
                    <a:pt x="9303" y="0"/>
                    <a:pt x="8575" y="84"/>
                    <a:pt x="7850" y="261"/>
                  </a:cubicBezTo>
                  <a:cubicBezTo>
                    <a:pt x="2861" y="1458"/>
                    <a:pt x="-489" y="6508"/>
                    <a:pt x="59" y="11984"/>
                  </a:cubicBezTo>
                  <a:cubicBezTo>
                    <a:pt x="620" y="17453"/>
                    <a:pt x="4898" y="21600"/>
                    <a:pt x="9990" y="21600"/>
                  </a:cubicBezTo>
                  <a:cubicBezTo>
                    <a:pt x="10000" y="21600"/>
                    <a:pt x="10010" y="21600"/>
                    <a:pt x="10020" y="21600"/>
                  </a:cubicBezTo>
                  <a:cubicBezTo>
                    <a:pt x="11466" y="21600"/>
                    <a:pt x="12891" y="21258"/>
                    <a:pt x="14200" y="20597"/>
                  </a:cubicBezTo>
                  <a:cubicBezTo>
                    <a:pt x="18843" y="18287"/>
                    <a:pt x="21111" y="12576"/>
                    <a:pt x="19489" y="7349"/>
                  </a:cubicBezTo>
                  <a:cubicBezTo>
                    <a:pt x="18087" y="2883"/>
                    <a:pt x="14217" y="0"/>
                    <a:pt x="10020" y="0"/>
                  </a:cubicBezTo>
                  <a:close/>
                </a:path>
              </a:pathLst>
            </a:custGeom>
            <a:solidFill>
              <a:srgbClr val="0B35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09" name="Google Shape;913;p41"/>
            <p:cNvSpPr/>
            <p:nvPr/>
          </p:nvSpPr>
          <p:spPr>
            <a:xfrm rot="860262">
              <a:off x="1750871" y="1271449"/>
              <a:ext cx="459417" cy="459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98" h="21600" fill="norm" stroke="1" extrusionOk="0">
                  <a:moveTo>
                    <a:pt x="9952" y="969"/>
                  </a:moveTo>
                  <a:cubicBezTo>
                    <a:pt x="9969" y="969"/>
                    <a:pt x="9986" y="969"/>
                    <a:pt x="9998" y="969"/>
                  </a:cubicBezTo>
                  <a:cubicBezTo>
                    <a:pt x="13634" y="969"/>
                    <a:pt x="16899" y="3277"/>
                    <a:pt x="18357" y="6872"/>
                  </a:cubicBezTo>
                  <a:cubicBezTo>
                    <a:pt x="19979" y="10864"/>
                    <a:pt x="18976" y="15547"/>
                    <a:pt x="15892" y="18364"/>
                  </a:cubicBezTo>
                  <a:cubicBezTo>
                    <a:pt x="14190" y="19912"/>
                    <a:pt x="12080" y="20703"/>
                    <a:pt x="9969" y="20703"/>
                  </a:cubicBezTo>
                  <a:cubicBezTo>
                    <a:pt x="8237" y="20703"/>
                    <a:pt x="6506" y="20171"/>
                    <a:pt x="4989" y="19092"/>
                  </a:cubicBezTo>
                  <a:cubicBezTo>
                    <a:pt x="1602" y="16698"/>
                    <a:pt x="81" y="12197"/>
                    <a:pt x="1231" y="8001"/>
                  </a:cubicBezTo>
                  <a:cubicBezTo>
                    <a:pt x="2398" y="3828"/>
                    <a:pt x="5929" y="969"/>
                    <a:pt x="9952" y="969"/>
                  </a:cubicBezTo>
                  <a:close/>
                  <a:moveTo>
                    <a:pt x="10019" y="0"/>
                  </a:moveTo>
                  <a:cubicBezTo>
                    <a:pt x="9299" y="0"/>
                    <a:pt x="8570" y="86"/>
                    <a:pt x="7846" y="259"/>
                  </a:cubicBezTo>
                  <a:cubicBezTo>
                    <a:pt x="2853" y="1456"/>
                    <a:pt x="-492" y="6517"/>
                    <a:pt x="60" y="11997"/>
                  </a:cubicBezTo>
                  <a:cubicBezTo>
                    <a:pt x="616" y="17458"/>
                    <a:pt x="4884" y="21600"/>
                    <a:pt x="9981" y="21600"/>
                  </a:cubicBezTo>
                  <a:cubicBezTo>
                    <a:pt x="9994" y="21600"/>
                    <a:pt x="10007" y="21600"/>
                    <a:pt x="10019" y="21600"/>
                  </a:cubicBezTo>
                  <a:cubicBezTo>
                    <a:pt x="11460" y="21600"/>
                    <a:pt x="12876" y="21268"/>
                    <a:pt x="14190" y="20603"/>
                  </a:cubicBezTo>
                  <a:cubicBezTo>
                    <a:pt x="18829" y="18296"/>
                    <a:pt x="21108" y="12570"/>
                    <a:pt x="19469" y="7359"/>
                  </a:cubicBezTo>
                  <a:cubicBezTo>
                    <a:pt x="18083" y="2885"/>
                    <a:pt x="14224" y="0"/>
                    <a:pt x="10019" y="0"/>
                  </a:cubicBezTo>
                  <a:close/>
                </a:path>
              </a:pathLst>
            </a:custGeom>
            <a:solidFill>
              <a:srgbClr val="0B35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0" name="Google Shape;914;p41"/>
            <p:cNvSpPr/>
            <p:nvPr/>
          </p:nvSpPr>
          <p:spPr>
            <a:xfrm rot="860262">
              <a:off x="1780111" y="1404938"/>
              <a:ext cx="403886" cy="207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145" y="0"/>
                  </a:moveTo>
                  <a:lnTo>
                    <a:pt x="0" y="19687"/>
                  </a:lnTo>
                  <a:lnTo>
                    <a:pt x="228" y="20573"/>
                  </a:lnTo>
                  <a:lnTo>
                    <a:pt x="228" y="21600"/>
                  </a:lnTo>
                  <a:lnTo>
                    <a:pt x="357" y="21600"/>
                  </a:lnTo>
                  <a:lnTo>
                    <a:pt x="21600" y="1863"/>
                  </a:lnTo>
                  <a:lnTo>
                    <a:pt x="21145" y="0"/>
                  </a:lnTo>
                  <a:close/>
                </a:path>
              </a:pathLst>
            </a:custGeom>
            <a:solidFill>
              <a:srgbClr val="0B35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1" name="Google Shape;915;p41"/>
            <p:cNvSpPr/>
            <p:nvPr/>
          </p:nvSpPr>
          <p:spPr>
            <a:xfrm rot="860262">
              <a:off x="1299037" y="1798575"/>
              <a:ext cx="566218" cy="565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4" h="21600" fill="norm" stroke="1" extrusionOk="0">
                  <a:moveTo>
                    <a:pt x="10017" y="706"/>
                  </a:moveTo>
                  <a:cubicBezTo>
                    <a:pt x="13677" y="706"/>
                    <a:pt x="17028" y="2981"/>
                    <a:pt x="18574" y="6565"/>
                  </a:cubicBezTo>
                  <a:cubicBezTo>
                    <a:pt x="20154" y="10255"/>
                    <a:pt x="19514" y="14614"/>
                    <a:pt x="16949" y="17603"/>
                  </a:cubicBezTo>
                  <a:cubicBezTo>
                    <a:pt x="15131" y="19716"/>
                    <a:pt x="12617" y="20850"/>
                    <a:pt x="10048" y="20850"/>
                  </a:cubicBezTo>
                  <a:cubicBezTo>
                    <a:pt x="8964" y="20850"/>
                    <a:pt x="7865" y="20647"/>
                    <a:pt x="6811" y="20229"/>
                  </a:cubicBezTo>
                  <a:lnTo>
                    <a:pt x="6825" y="20229"/>
                  </a:lnTo>
                  <a:cubicBezTo>
                    <a:pt x="1925" y="18342"/>
                    <a:pt x="-592" y="12523"/>
                    <a:pt x="1237" y="7303"/>
                  </a:cubicBezTo>
                  <a:cubicBezTo>
                    <a:pt x="2562" y="3484"/>
                    <a:pt x="5885" y="876"/>
                    <a:pt x="9680" y="713"/>
                  </a:cubicBezTo>
                  <a:cubicBezTo>
                    <a:pt x="9793" y="709"/>
                    <a:pt x="9904" y="706"/>
                    <a:pt x="10017" y="706"/>
                  </a:cubicBezTo>
                  <a:close/>
                  <a:moveTo>
                    <a:pt x="10065" y="0"/>
                  </a:moveTo>
                  <a:cubicBezTo>
                    <a:pt x="5606" y="0"/>
                    <a:pt x="1581" y="3181"/>
                    <a:pt x="366" y="7950"/>
                  </a:cubicBezTo>
                  <a:cubicBezTo>
                    <a:pt x="-1029" y="13336"/>
                    <a:pt x="1674" y="18970"/>
                    <a:pt x="6574" y="20935"/>
                  </a:cubicBezTo>
                  <a:cubicBezTo>
                    <a:pt x="7683" y="21367"/>
                    <a:pt x="8857" y="21600"/>
                    <a:pt x="10031" y="21600"/>
                  </a:cubicBezTo>
                  <a:cubicBezTo>
                    <a:pt x="10045" y="21600"/>
                    <a:pt x="10055" y="21600"/>
                    <a:pt x="10065" y="21600"/>
                  </a:cubicBezTo>
                  <a:cubicBezTo>
                    <a:pt x="15272" y="21600"/>
                    <a:pt x="19617" y="17337"/>
                    <a:pt x="20103" y="11785"/>
                  </a:cubicBezTo>
                  <a:cubicBezTo>
                    <a:pt x="20571" y="6203"/>
                    <a:pt x="16997" y="1178"/>
                    <a:pt x="11863" y="174"/>
                  </a:cubicBezTo>
                  <a:cubicBezTo>
                    <a:pt x="11260" y="55"/>
                    <a:pt x="10658" y="0"/>
                    <a:pt x="10065" y="0"/>
                  </a:cubicBezTo>
                  <a:close/>
                </a:path>
              </a:pathLst>
            </a:custGeom>
            <a:solidFill>
              <a:srgbClr val="0B35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2" name="Google Shape;916;p41"/>
            <p:cNvSpPr/>
            <p:nvPr/>
          </p:nvSpPr>
          <p:spPr>
            <a:xfrm rot="860262">
              <a:off x="1351786" y="1851227"/>
              <a:ext cx="459392" cy="458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60" h="21600" fill="norm" stroke="1" extrusionOk="0">
                  <a:moveTo>
                    <a:pt x="8757" y="943"/>
                  </a:moveTo>
                  <a:cubicBezTo>
                    <a:pt x="11913" y="943"/>
                    <a:pt x="14782" y="3254"/>
                    <a:pt x="16055" y="6854"/>
                  </a:cubicBezTo>
                  <a:cubicBezTo>
                    <a:pt x="17453" y="10850"/>
                    <a:pt x="16573" y="15539"/>
                    <a:pt x="13884" y="18360"/>
                  </a:cubicBezTo>
                  <a:cubicBezTo>
                    <a:pt x="12409" y="19909"/>
                    <a:pt x="10574" y="20693"/>
                    <a:pt x="8735" y="20693"/>
                  </a:cubicBezTo>
                  <a:cubicBezTo>
                    <a:pt x="7223" y="20693"/>
                    <a:pt x="5707" y="20165"/>
                    <a:pt x="4383" y="19094"/>
                  </a:cubicBezTo>
                  <a:cubicBezTo>
                    <a:pt x="1425" y="16692"/>
                    <a:pt x="79" y="12185"/>
                    <a:pt x="1083" y="8007"/>
                  </a:cubicBezTo>
                  <a:cubicBezTo>
                    <a:pt x="2106" y="3810"/>
                    <a:pt x="5207" y="943"/>
                    <a:pt x="8738" y="943"/>
                  </a:cubicBezTo>
                  <a:close/>
                  <a:moveTo>
                    <a:pt x="8713" y="0"/>
                  </a:moveTo>
                  <a:cubicBezTo>
                    <a:pt x="5950" y="0"/>
                    <a:pt x="3176" y="1595"/>
                    <a:pt x="1440" y="4899"/>
                  </a:cubicBezTo>
                  <a:cubicBezTo>
                    <a:pt x="-2356" y="12071"/>
                    <a:pt x="1797" y="21595"/>
                    <a:pt x="8731" y="21600"/>
                  </a:cubicBezTo>
                  <a:cubicBezTo>
                    <a:pt x="15017" y="21595"/>
                    <a:pt x="19244" y="13625"/>
                    <a:pt x="16717" y="6475"/>
                  </a:cubicBezTo>
                  <a:cubicBezTo>
                    <a:pt x="15212" y="2219"/>
                    <a:pt x="11972" y="0"/>
                    <a:pt x="8713" y="0"/>
                  </a:cubicBezTo>
                  <a:close/>
                  <a:moveTo>
                    <a:pt x="8731" y="21600"/>
                  </a:moveTo>
                  <a:cubicBezTo>
                    <a:pt x="8727" y="21600"/>
                    <a:pt x="8724" y="21600"/>
                    <a:pt x="8720" y="21600"/>
                  </a:cubicBezTo>
                  <a:lnTo>
                    <a:pt x="8738" y="21600"/>
                  </a:lnTo>
                  <a:cubicBezTo>
                    <a:pt x="8735" y="21600"/>
                    <a:pt x="8735" y="21600"/>
                    <a:pt x="8731" y="21600"/>
                  </a:cubicBezTo>
                  <a:close/>
                </a:path>
              </a:pathLst>
            </a:custGeom>
            <a:solidFill>
              <a:srgbClr val="0B35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3" name="Google Shape;917;p41"/>
            <p:cNvSpPr/>
            <p:nvPr/>
          </p:nvSpPr>
          <p:spPr>
            <a:xfrm rot="860262">
              <a:off x="1380593" y="1985563"/>
              <a:ext cx="404370" cy="206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145" y="0"/>
                  </a:moveTo>
                  <a:lnTo>
                    <a:pt x="0" y="19728"/>
                  </a:lnTo>
                  <a:lnTo>
                    <a:pt x="455" y="21600"/>
                  </a:lnTo>
                  <a:lnTo>
                    <a:pt x="21600" y="1872"/>
                  </a:lnTo>
                  <a:lnTo>
                    <a:pt x="21145" y="0"/>
                  </a:lnTo>
                  <a:close/>
                </a:path>
              </a:pathLst>
            </a:custGeom>
            <a:solidFill>
              <a:srgbClr val="0B35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4" name="Google Shape;918;p41"/>
            <p:cNvSpPr/>
            <p:nvPr/>
          </p:nvSpPr>
          <p:spPr>
            <a:xfrm rot="860262">
              <a:off x="901148" y="2381902"/>
              <a:ext cx="562262" cy="562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8" h="21600" fill="norm" stroke="1" extrusionOk="0">
                  <a:moveTo>
                    <a:pt x="10090" y="554"/>
                  </a:moveTo>
                  <a:cubicBezTo>
                    <a:pt x="15975" y="554"/>
                    <a:pt x="20423" y="6263"/>
                    <a:pt x="19375" y="12481"/>
                  </a:cubicBezTo>
                  <a:cubicBezTo>
                    <a:pt x="18546" y="17464"/>
                    <a:pt x="14493" y="20830"/>
                    <a:pt x="10073" y="20830"/>
                  </a:cubicBezTo>
                  <a:cubicBezTo>
                    <a:pt x="8994" y="20830"/>
                    <a:pt x="7890" y="20629"/>
                    <a:pt x="6808" y="20205"/>
                  </a:cubicBezTo>
                  <a:cubicBezTo>
                    <a:pt x="2494" y="18498"/>
                    <a:pt x="-42" y="13749"/>
                    <a:pt x="770" y="8911"/>
                  </a:cubicBezTo>
                  <a:cubicBezTo>
                    <a:pt x="1565" y="4069"/>
                    <a:pt x="5506" y="554"/>
                    <a:pt x="10090" y="554"/>
                  </a:cubicBezTo>
                  <a:close/>
                  <a:moveTo>
                    <a:pt x="10066" y="0"/>
                  </a:moveTo>
                  <a:cubicBezTo>
                    <a:pt x="5614" y="0"/>
                    <a:pt x="1589" y="3183"/>
                    <a:pt x="364" y="7933"/>
                  </a:cubicBezTo>
                  <a:cubicBezTo>
                    <a:pt x="-1024" y="13333"/>
                    <a:pt x="1665" y="18952"/>
                    <a:pt x="6554" y="20912"/>
                  </a:cubicBezTo>
                  <a:cubicBezTo>
                    <a:pt x="7689" y="21366"/>
                    <a:pt x="8872" y="21581"/>
                    <a:pt x="10073" y="21600"/>
                  </a:cubicBezTo>
                  <a:cubicBezTo>
                    <a:pt x="15281" y="21600"/>
                    <a:pt x="19646" y="17323"/>
                    <a:pt x="20118" y="11756"/>
                  </a:cubicBezTo>
                  <a:cubicBezTo>
                    <a:pt x="20576" y="6192"/>
                    <a:pt x="17005" y="1171"/>
                    <a:pt x="11867" y="171"/>
                  </a:cubicBezTo>
                  <a:cubicBezTo>
                    <a:pt x="11263" y="56"/>
                    <a:pt x="10659" y="0"/>
                    <a:pt x="10066" y="0"/>
                  </a:cubicBezTo>
                  <a:close/>
                </a:path>
              </a:pathLst>
            </a:custGeom>
            <a:solidFill>
              <a:srgbClr val="0B35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5" name="Google Shape;919;p41"/>
            <p:cNvSpPr/>
            <p:nvPr/>
          </p:nvSpPr>
          <p:spPr>
            <a:xfrm rot="860262">
              <a:off x="953464" y="2431485"/>
              <a:ext cx="458505" cy="457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7" h="21600" fill="norm" stroke="1" extrusionOk="0">
                  <a:moveTo>
                    <a:pt x="10085" y="900"/>
                  </a:moveTo>
                  <a:cubicBezTo>
                    <a:pt x="11162" y="900"/>
                    <a:pt x="12244" y="1101"/>
                    <a:pt x="13261" y="1525"/>
                  </a:cubicBezTo>
                  <a:cubicBezTo>
                    <a:pt x="15624" y="2439"/>
                    <a:pt x="17514" y="4352"/>
                    <a:pt x="18510" y="6822"/>
                  </a:cubicBezTo>
                  <a:cubicBezTo>
                    <a:pt x="20149" y="10827"/>
                    <a:pt x="19131" y="15526"/>
                    <a:pt x="16019" y="18353"/>
                  </a:cubicBezTo>
                  <a:cubicBezTo>
                    <a:pt x="14317" y="19901"/>
                    <a:pt x="12197" y="20687"/>
                    <a:pt x="10072" y="20687"/>
                  </a:cubicBezTo>
                  <a:cubicBezTo>
                    <a:pt x="8319" y="20687"/>
                    <a:pt x="6560" y="20152"/>
                    <a:pt x="5024" y="19066"/>
                  </a:cubicBezTo>
                  <a:cubicBezTo>
                    <a:pt x="1597" y="16682"/>
                    <a:pt x="64" y="12165"/>
                    <a:pt x="1226" y="7960"/>
                  </a:cubicBezTo>
                  <a:cubicBezTo>
                    <a:pt x="2389" y="3772"/>
                    <a:pt x="5999" y="900"/>
                    <a:pt x="10064" y="900"/>
                  </a:cubicBezTo>
                  <a:close/>
                  <a:moveTo>
                    <a:pt x="10072" y="0"/>
                  </a:moveTo>
                  <a:cubicBezTo>
                    <a:pt x="5598" y="0"/>
                    <a:pt x="1563" y="3197"/>
                    <a:pt x="354" y="7978"/>
                  </a:cubicBezTo>
                  <a:cubicBezTo>
                    <a:pt x="-1017" y="13389"/>
                    <a:pt x="1703" y="19020"/>
                    <a:pt x="6599" y="20956"/>
                  </a:cubicBezTo>
                  <a:cubicBezTo>
                    <a:pt x="7718" y="21381"/>
                    <a:pt x="8881" y="21600"/>
                    <a:pt x="10064" y="21600"/>
                  </a:cubicBezTo>
                  <a:cubicBezTo>
                    <a:pt x="10077" y="21600"/>
                    <a:pt x="10090" y="21600"/>
                    <a:pt x="10107" y="21600"/>
                  </a:cubicBezTo>
                  <a:cubicBezTo>
                    <a:pt x="15317" y="21600"/>
                    <a:pt x="19651" y="17312"/>
                    <a:pt x="20128" y="11764"/>
                  </a:cubicBezTo>
                  <a:cubicBezTo>
                    <a:pt x="20583" y="6179"/>
                    <a:pt x="16994" y="1146"/>
                    <a:pt x="11848" y="169"/>
                  </a:cubicBezTo>
                  <a:cubicBezTo>
                    <a:pt x="11252" y="55"/>
                    <a:pt x="10660" y="0"/>
                    <a:pt x="10072" y="0"/>
                  </a:cubicBezTo>
                  <a:close/>
                </a:path>
              </a:pathLst>
            </a:custGeom>
            <a:solidFill>
              <a:srgbClr val="0B35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6" name="Google Shape;920;p41"/>
            <p:cNvSpPr/>
            <p:nvPr/>
          </p:nvSpPr>
          <p:spPr>
            <a:xfrm rot="860262">
              <a:off x="981915" y="2563863"/>
              <a:ext cx="404273" cy="207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150" y="0"/>
                  </a:moveTo>
                  <a:lnTo>
                    <a:pt x="0" y="19636"/>
                  </a:lnTo>
                  <a:lnTo>
                    <a:pt x="228" y="20523"/>
                  </a:lnTo>
                  <a:lnTo>
                    <a:pt x="228" y="21600"/>
                  </a:lnTo>
                  <a:lnTo>
                    <a:pt x="352" y="21600"/>
                  </a:lnTo>
                  <a:lnTo>
                    <a:pt x="21600" y="1873"/>
                  </a:lnTo>
                  <a:lnTo>
                    <a:pt x="21150" y="0"/>
                  </a:lnTo>
                  <a:close/>
                </a:path>
              </a:pathLst>
            </a:custGeom>
            <a:solidFill>
              <a:srgbClr val="0B35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7" name="Google Shape;921;p41"/>
            <p:cNvSpPr/>
            <p:nvPr/>
          </p:nvSpPr>
          <p:spPr>
            <a:xfrm rot="860262">
              <a:off x="498871" y="2954138"/>
              <a:ext cx="568859" cy="569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90" h="21600" fill="norm" stroke="1" extrusionOk="0">
                  <a:moveTo>
                    <a:pt x="9992" y="827"/>
                  </a:moveTo>
                  <a:cubicBezTo>
                    <a:pt x="10002" y="827"/>
                    <a:pt x="10013" y="827"/>
                    <a:pt x="10026" y="827"/>
                  </a:cubicBezTo>
                  <a:cubicBezTo>
                    <a:pt x="15794" y="827"/>
                    <a:pt x="20172" y="6466"/>
                    <a:pt x="19144" y="12591"/>
                  </a:cubicBezTo>
                  <a:cubicBezTo>
                    <a:pt x="18332" y="17522"/>
                    <a:pt x="14369" y="20850"/>
                    <a:pt x="10033" y="20850"/>
                  </a:cubicBezTo>
                  <a:cubicBezTo>
                    <a:pt x="8968" y="20850"/>
                    <a:pt x="7880" y="20648"/>
                    <a:pt x="6809" y="20222"/>
                  </a:cubicBezTo>
                  <a:cubicBezTo>
                    <a:pt x="2598" y="18536"/>
                    <a:pt x="112" y="13844"/>
                    <a:pt x="891" y="9064"/>
                  </a:cubicBezTo>
                  <a:cubicBezTo>
                    <a:pt x="1683" y="4313"/>
                    <a:pt x="5513" y="827"/>
                    <a:pt x="9992" y="827"/>
                  </a:cubicBezTo>
                  <a:close/>
                  <a:moveTo>
                    <a:pt x="9992" y="0"/>
                  </a:moveTo>
                  <a:cubicBezTo>
                    <a:pt x="9278" y="0"/>
                    <a:pt x="8557" y="81"/>
                    <a:pt x="7836" y="254"/>
                  </a:cubicBezTo>
                  <a:cubicBezTo>
                    <a:pt x="2847" y="1451"/>
                    <a:pt x="-500" y="6503"/>
                    <a:pt x="61" y="11985"/>
                  </a:cubicBezTo>
                  <a:cubicBezTo>
                    <a:pt x="609" y="17463"/>
                    <a:pt x="4904" y="21600"/>
                    <a:pt x="10009" y="21600"/>
                  </a:cubicBezTo>
                  <a:cubicBezTo>
                    <a:pt x="11451" y="21600"/>
                    <a:pt x="12876" y="21258"/>
                    <a:pt x="14186" y="20597"/>
                  </a:cubicBezTo>
                  <a:cubicBezTo>
                    <a:pt x="18828" y="18286"/>
                    <a:pt x="21100" y="12573"/>
                    <a:pt x="19457" y="7345"/>
                  </a:cubicBezTo>
                  <a:cubicBezTo>
                    <a:pt x="18070" y="2873"/>
                    <a:pt x="14196" y="0"/>
                    <a:pt x="9992" y="0"/>
                  </a:cubicBezTo>
                  <a:close/>
                </a:path>
              </a:pathLst>
            </a:custGeom>
            <a:solidFill>
              <a:srgbClr val="0B35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8" name="Google Shape;922;p41"/>
            <p:cNvSpPr/>
            <p:nvPr/>
          </p:nvSpPr>
          <p:spPr>
            <a:xfrm rot="860262">
              <a:off x="554210" y="3010949"/>
              <a:ext cx="458619" cy="457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20" h="21600" fill="norm" stroke="1" extrusionOk="0">
                  <a:moveTo>
                    <a:pt x="9035" y="0"/>
                  </a:moveTo>
                  <a:cubicBezTo>
                    <a:pt x="8841" y="0"/>
                    <a:pt x="8647" y="5"/>
                    <a:pt x="8450" y="18"/>
                  </a:cubicBezTo>
                  <a:cubicBezTo>
                    <a:pt x="1962" y="488"/>
                    <a:pt x="-1970" y="8833"/>
                    <a:pt x="1015" y="15753"/>
                  </a:cubicBezTo>
                  <a:lnTo>
                    <a:pt x="1700" y="15328"/>
                  </a:lnTo>
                  <a:cubicBezTo>
                    <a:pt x="144" y="11699"/>
                    <a:pt x="589" y="7317"/>
                    <a:pt x="2852" y="4250"/>
                  </a:cubicBezTo>
                  <a:cubicBezTo>
                    <a:pt x="4442" y="2086"/>
                    <a:pt x="6708" y="908"/>
                    <a:pt x="9028" y="908"/>
                  </a:cubicBezTo>
                  <a:cubicBezTo>
                    <a:pt x="9975" y="908"/>
                    <a:pt x="10933" y="1105"/>
                    <a:pt x="11861" y="1511"/>
                  </a:cubicBezTo>
                  <a:cubicBezTo>
                    <a:pt x="17291" y="3912"/>
                    <a:pt x="19014" y="12101"/>
                    <a:pt x="15177" y="17309"/>
                  </a:cubicBezTo>
                  <a:cubicBezTo>
                    <a:pt x="13519" y="19569"/>
                    <a:pt x="11260" y="20655"/>
                    <a:pt x="9024" y="20655"/>
                  </a:cubicBezTo>
                  <a:cubicBezTo>
                    <a:pt x="6107" y="20655"/>
                    <a:pt x="3221" y="18816"/>
                    <a:pt x="1719" y="15328"/>
                  </a:cubicBezTo>
                  <a:lnTo>
                    <a:pt x="1015" y="15753"/>
                  </a:lnTo>
                  <a:cubicBezTo>
                    <a:pt x="2574" y="19331"/>
                    <a:pt x="5651" y="21600"/>
                    <a:pt x="9024" y="21600"/>
                  </a:cubicBezTo>
                  <a:cubicBezTo>
                    <a:pt x="12785" y="21600"/>
                    <a:pt x="16158" y="18774"/>
                    <a:pt x="17459" y="14525"/>
                  </a:cubicBezTo>
                  <a:cubicBezTo>
                    <a:pt x="19630" y="7431"/>
                    <a:pt x="15219" y="0"/>
                    <a:pt x="9035" y="0"/>
                  </a:cubicBezTo>
                  <a:close/>
                </a:path>
              </a:pathLst>
            </a:custGeom>
            <a:solidFill>
              <a:srgbClr val="0B35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9" name="Google Shape;923;p41"/>
            <p:cNvSpPr/>
            <p:nvPr/>
          </p:nvSpPr>
          <p:spPr>
            <a:xfrm rot="860262">
              <a:off x="583124" y="3143068"/>
              <a:ext cx="403791" cy="207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144" y="0"/>
                  </a:moveTo>
                  <a:lnTo>
                    <a:pt x="0" y="19636"/>
                  </a:lnTo>
                  <a:lnTo>
                    <a:pt x="228" y="20573"/>
                  </a:lnTo>
                  <a:lnTo>
                    <a:pt x="228" y="21600"/>
                  </a:lnTo>
                  <a:lnTo>
                    <a:pt x="352" y="21600"/>
                  </a:lnTo>
                  <a:lnTo>
                    <a:pt x="21600" y="1873"/>
                  </a:lnTo>
                  <a:lnTo>
                    <a:pt x="21144" y="0"/>
                  </a:lnTo>
                  <a:close/>
                </a:path>
              </a:pathLst>
            </a:custGeom>
            <a:solidFill>
              <a:srgbClr val="0B35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0" name="Google Shape;924;p41"/>
            <p:cNvSpPr/>
            <p:nvPr/>
          </p:nvSpPr>
          <p:spPr>
            <a:xfrm rot="860262">
              <a:off x="2995789" y="1258115"/>
              <a:ext cx="566438" cy="567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80" h="21600" fill="norm" stroke="1" extrusionOk="0">
                  <a:moveTo>
                    <a:pt x="9963" y="752"/>
                  </a:moveTo>
                  <a:cubicBezTo>
                    <a:pt x="13593" y="752"/>
                    <a:pt x="16911" y="3008"/>
                    <a:pt x="18447" y="6598"/>
                  </a:cubicBezTo>
                  <a:cubicBezTo>
                    <a:pt x="20011" y="10280"/>
                    <a:pt x="19379" y="14630"/>
                    <a:pt x="16832" y="17612"/>
                  </a:cubicBezTo>
                  <a:cubicBezTo>
                    <a:pt x="15037" y="19713"/>
                    <a:pt x="12541" y="20841"/>
                    <a:pt x="9991" y="20841"/>
                  </a:cubicBezTo>
                  <a:cubicBezTo>
                    <a:pt x="8919" y="20841"/>
                    <a:pt x="7840" y="20645"/>
                    <a:pt x="6799" y="20236"/>
                  </a:cubicBezTo>
                  <a:cubicBezTo>
                    <a:pt x="1971" y="18294"/>
                    <a:pt x="-490" y="12529"/>
                    <a:pt x="1272" y="7317"/>
                  </a:cubicBezTo>
                  <a:cubicBezTo>
                    <a:pt x="2572" y="3509"/>
                    <a:pt x="5867" y="922"/>
                    <a:pt x="9626" y="759"/>
                  </a:cubicBezTo>
                  <a:cubicBezTo>
                    <a:pt x="9738" y="756"/>
                    <a:pt x="9851" y="752"/>
                    <a:pt x="9963" y="752"/>
                  </a:cubicBezTo>
                  <a:close/>
                  <a:moveTo>
                    <a:pt x="9977" y="0"/>
                  </a:moveTo>
                  <a:cubicBezTo>
                    <a:pt x="8591" y="0"/>
                    <a:pt x="7178" y="317"/>
                    <a:pt x="5816" y="992"/>
                  </a:cubicBezTo>
                  <a:cubicBezTo>
                    <a:pt x="2139" y="2809"/>
                    <a:pt x="-159" y="6849"/>
                    <a:pt x="8" y="11217"/>
                  </a:cubicBezTo>
                  <a:cubicBezTo>
                    <a:pt x="176" y="15581"/>
                    <a:pt x="2753" y="19407"/>
                    <a:pt x="6550" y="20918"/>
                  </a:cubicBezTo>
                  <a:cubicBezTo>
                    <a:pt x="7645" y="21368"/>
                    <a:pt x="8827" y="21600"/>
                    <a:pt x="9994" y="21600"/>
                  </a:cubicBezTo>
                  <a:cubicBezTo>
                    <a:pt x="16365" y="21582"/>
                    <a:pt x="21110" y="15205"/>
                    <a:pt x="19744" y="8485"/>
                  </a:cubicBezTo>
                  <a:cubicBezTo>
                    <a:pt x="18700" y="3343"/>
                    <a:pt x="14490" y="0"/>
                    <a:pt x="9977" y="0"/>
                  </a:cubicBezTo>
                  <a:close/>
                </a:path>
              </a:pathLst>
            </a:custGeom>
            <a:solidFill>
              <a:srgbClr val="0B35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1" name="Google Shape;925;p41"/>
            <p:cNvSpPr/>
            <p:nvPr/>
          </p:nvSpPr>
          <p:spPr>
            <a:xfrm rot="860262">
              <a:off x="3049428" y="1312275"/>
              <a:ext cx="459611" cy="458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65" h="21600" fill="norm" stroke="1" extrusionOk="0">
                  <a:moveTo>
                    <a:pt x="8743" y="925"/>
                  </a:moveTo>
                  <a:lnTo>
                    <a:pt x="8743" y="943"/>
                  </a:lnTo>
                  <a:cubicBezTo>
                    <a:pt x="11899" y="943"/>
                    <a:pt x="14767" y="3253"/>
                    <a:pt x="16022" y="6829"/>
                  </a:cubicBezTo>
                  <a:cubicBezTo>
                    <a:pt x="17437" y="10848"/>
                    <a:pt x="16577" y="15513"/>
                    <a:pt x="13870" y="18356"/>
                  </a:cubicBezTo>
                  <a:cubicBezTo>
                    <a:pt x="12399" y="19901"/>
                    <a:pt x="10571" y="20684"/>
                    <a:pt x="8732" y="20684"/>
                  </a:cubicBezTo>
                  <a:cubicBezTo>
                    <a:pt x="7213" y="20684"/>
                    <a:pt x="5690" y="20151"/>
                    <a:pt x="4352" y="19067"/>
                  </a:cubicBezTo>
                  <a:cubicBezTo>
                    <a:pt x="1413" y="16666"/>
                    <a:pt x="67" y="12160"/>
                    <a:pt x="1089" y="7964"/>
                  </a:cubicBezTo>
                  <a:cubicBezTo>
                    <a:pt x="2112" y="3786"/>
                    <a:pt x="5212" y="925"/>
                    <a:pt x="8743" y="925"/>
                  </a:cubicBezTo>
                  <a:close/>
                  <a:moveTo>
                    <a:pt x="8710" y="0"/>
                  </a:moveTo>
                  <a:cubicBezTo>
                    <a:pt x="5948" y="0"/>
                    <a:pt x="3171" y="1590"/>
                    <a:pt x="1432" y="4875"/>
                  </a:cubicBezTo>
                  <a:cubicBezTo>
                    <a:pt x="-2353" y="12069"/>
                    <a:pt x="1807" y="21577"/>
                    <a:pt x="8728" y="21600"/>
                  </a:cubicBezTo>
                  <a:cubicBezTo>
                    <a:pt x="8736" y="21600"/>
                    <a:pt x="8743" y="21600"/>
                    <a:pt x="8754" y="21600"/>
                  </a:cubicBezTo>
                  <a:cubicBezTo>
                    <a:pt x="15032" y="21600"/>
                    <a:pt x="19247" y="13595"/>
                    <a:pt x="16720" y="6474"/>
                  </a:cubicBezTo>
                  <a:cubicBezTo>
                    <a:pt x="15216" y="2219"/>
                    <a:pt x="11972" y="0"/>
                    <a:pt x="8710" y="0"/>
                  </a:cubicBezTo>
                  <a:close/>
                </a:path>
              </a:pathLst>
            </a:custGeom>
            <a:solidFill>
              <a:srgbClr val="0B35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2" name="Google Shape;926;p41"/>
            <p:cNvSpPr/>
            <p:nvPr/>
          </p:nvSpPr>
          <p:spPr>
            <a:xfrm rot="860262">
              <a:off x="3078493" y="1446638"/>
              <a:ext cx="404370" cy="206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145" y="0"/>
                  </a:moveTo>
                  <a:lnTo>
                    <a:pt x="0" y="19724"/>
                  </a:lnTo>
                  <a:lnTo>
                    <a:pt x="455" y="21600"/>
                  </a:lnTo>
                  <a:lnTo>
                    <a:pt x="21600" y="1876"/>
                  </a:lnTo>
                  <a:lnTo>
                    <a:pt x="21145" y="0"/>
                  </a:lnTo>
                  <a:close/>
                </a:path>
              </a:pathLst>
            </a:custGeom>
            <a:solidFill>
              <a:srgbClr val="0B35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3" name="Google Shape;927;p41"/>
            <p:cNvSpPr/>
            <p:nvPr/>
          </p:nvSpPr>
          <p:spPr>
            <a:xfrm rot="860262">
              <a:off x="2597455" y="1837861"/>
              <a:ext cx="566973" cy="566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5" h="21600" fill="norm" stroke="1" extrusionOk="0">
                  <a:moveTo>
                    <a:pt x="10057" y="760"/>
                  </a:moveTo>
                  <a:cubicBezTo>
                    <a:pt x="13701" y="760"/>
                    <a:pt x="17031" y="3028"/>
                    <a:pt x="18569" y="6590"/>
                  </a:cubicBezTo>
                  <a:cubicBezTo>
                    <a:pt x="20148" y="10274"/>
                    <a:pt x="19509" y="14626"/>
                    <a:pt x="16945" y="17610"/>
                  </a:cubicBezTo>
                  <a:cubicBezTo>
                    <a:pt x="15125" y="19712"/>
                    <a:pt x="12607" y="20851"/>
                    <a:pt x="10037" y="20851"/>
                  </a:cubicBezTo>
                  <a:cubicBezTo>
                    <a:pt x="8956" y="20851"/>
                    <a:pt x="7866" y="20649"/>
                    <a:pt x="6816" y="20235"/>
                  </a:cubicBezTo>
                  <a:cubicBezTo>
                    <a:pt x="1968" y="18292"/>
                    <a:pt x="-516" y="12524"/>
                    <a:pt x="1263" y="7328"/>
                  </a:cubicBezTo>
                  <a:cubicBezTo>
                    <a:pt x="2571" y="3518"/>
                    <a:pt x="5891" y="929"/>
                    <a:pt x="9682" y="767"/>
                  </a:cubicBezTo>
                  <a:cubicBezTo>
                    <a:pt x="9806" y="760"/>
                    <a:pt x="9933" y="760"/>
                    <a:pt x="10057" y="760"/>
                  </a:cubicBezTo>
                  <a:close/>
                  <a:moveTo>
                    <a:pt x="10068" y="0"/>
                  </a:moveTo>
                  <a:cubicBezTo>
                    <a:pt x="5609" y="0"/>
                    <a:pt x="1573" y="3179"/>
                    <a:pt x="358" y="7940"/>
                  </a:cubicBezTo>
                  <a:cubicBezTo>
                    <a:pt x="-1018" y="13350"/>
                    <a:pt x="1683" y="18978"/>
                    <a:pt x="6579" y="20918"/>
                  </a:cubicBezTo>
                  <a:cubicBezTo>
                    <a:pt x="7687" y="21368"/>
                    <a:pt x="8860" y="21600"/>
                    <a:pt x="10050" y="21600"/>
                  </a:cubicBezTo>
                  <a:cubicBezTo>
                    <a:pt x="10061" y="21600"/>
                    <a:pt x="10074" y="21600"/>
                    <a:pt x="10085" y="21600"/>
                  </a:cubicBezTo>
                  <a:cubicBezTo>
                    <a:pt x="15287" y="21600"/>
                    <a:pt x="19646" y="17348"/>
                    <a:pt x="20114" y="11787"/>
                  </a:cubicBezTo>
                  <a:cubicBezTo>
                    <a:pt x="20582" y="6214"/>
                    <a:pt x="17011" y="1180"/>
                    <a:pt x="11864" y="173"/>
                  </a:cubicBezTo>
                  <a:cubicBezTo>
                    <a:pt x="11261" y="59"/>
                    <a:pt x="10659" y="0"/>
                    <a:pt x="10068" y="0"/>
                  </a:cubicBezTo>
                  <a:close/>
                </a:path>
              </a:pathLst>
            </a:custGeom>
            <a:solidFill>
              <a:srgbClr val="0B35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4" name="Google Shape;928;p41"/>
            <p:cNvSpPr/>
            <p:nvPr/>
          </p:nvSpPr>
          <p:spPr>
            <a:xfrm rot="860262">
              <a:off x="2650564" y="1891466"/>
              <a:ext cx="459179" cy="458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07" h="21600" fill="norm" stroke="1" extrusionOk="0">
                  <a:moveTo>
                    <a:pt x="9961" y="948"/>
                  </a:moveTo>
                  <a:cubicBezTo>
                    <a:pt x="9978" y="948"/>
                    <a:pt x="9995" y="948"/>
                    <a:pt x="10008" y="948"/>
                  </a:cubicBezTo>
                  <a:cubicBezTo>
                    <a:pt x="13626" y="948"/>
                    <a:pt x="16915" y="3258"/>
                    <a:pt x="18374" y="6852"/>
                  </a:cubicBezTo>
                  <a:cubicBezTo>
                    <a:pt x="19998" y="10852"/>
                    <a:pt x="18990" y="15536"/>
                    <a:pt x="15907" y="18356"/>
                  </a:cubicBezTo>
                  <a:cubicBezTo>
                    <a:pt x="14204" y="19914"/>
                    <a:pt x="12099" y="20707"/>
                    <a:pt x="9986" y="20707"/>
                  </a:cubicBezTo>
                  <a:cubicBezTo>
                    <a:pt x="8249" y="20707"/>
                    <a:pt x="6503" y="20169"/>
                    <a:pt x="4972" y="19090"/>
                  </a:cubicBezTo>
                  <a:cubicBezTo>
                    <a:pt x="1603" y="16689"/>
                    <a:pt x="59" y="12183"/>
                    <a:pt x="1232" y="7987"/>
                  </a:cubicBezTo>
                  <a:cubicBezTo>
                    <a:pt x="2379" y="3804"/>
                    <a:pt x="5934" y="948"/>
                    <a:pt x="9961" y="948"/>
                  </a:cubicBezTo>
                  <a:close/>
                  <a:moveTo>
                    <a:pt x="10020" y="0"/>
                  </a:moveTo>
                  <a:cubicBezTo>
                    <a:pt x="9303" y="0"/>
                    <a:pt x="8578" y="82"/>
                    <a:pt x="7848" y="255"/>
                  </a:cubicBezTo>
                  <a:cubicBezTo>
                    <a:pt x="2855" y="1435"/>
                    <a:pt x="-493" y="6497"/>
                    <a:pt x="59" y="11982"/>
                  </a:cubicBezTo>
                  <a:cubicBezTo>
                    <a:pt x="612" y="17454"/>
                    <a:pt x="4888" y="21600"/>
                    <a:pt x="9986" y="21600"/>
                  </a:cubicBezTo>
                  <a:cubicBezTo>
                    <a:pt x="10003" y="21600"/>
                    <a:pt x="10016" y="21600"/>
                    <a:pt x="10029" y="21600"/>
                  </a:cubicBezTo>
                  <a:cubicBezTo>
                    <a:pt x="11467" y="21600"/>
                    <a:pt x="12888" y="21267"/>
                    <a:pt x="14204" y="20598"/>
                  </a:cubicBezTo>
                  <a:cubicBezTo>
                    <a:pt x="18847" y="18288"/>
                    <a:pt x="21107" y="12584"/>
                    <a:pt x="19483" y="7340"/>
                  </a:cubicBezTo>
                  <a:cubicBezTo>
                    <a:pt x="18096" y="2884"/>
                    <a:pt x="14220" y="0"/>
                    <a:pt x="10020" y="0"/>
                  </a:cubicBezTo>
                  <a:close/>
                </a:path>
              </a:pathLst>
            </a:custGeom>
            <a:solidFill>
              <a:srgbClr val="0B35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5" name="Google Shape;929;p41"/>
            <p:cNvSpPr/>
            <p:nvPr/>
          </p:nvSpPr>
          <p:spPr>
            <a:xfrm rot="860262">
              <a:off x="2679749" y="2024978"/>
              <a:ext cx="403886" cy="207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145" y="0"/>
                  </a:moveTo>
                  <a:lnTo>
                    <a:pt x="0" y="19635"/>
                  </a:lnTo>
                  <a:lnTo>
                    <a:pt x="202" y="20522"/>
                  </a:lnTo>
                  <a:lnTo>
                    <a:pt x="228" y="21600"/>
                  </a:lnTo>
                  <a:lnTo>
                    <a:pt x="331" y="21600"/>
                  </a:lnTo>
                  <a:lnTo>
                    <a:pt x="21600" y="1813"/>
                  </a:lnTo>
                  <a:lnTo>
                    <a:pt x="21145" y="0"/>
                  </a:lnTo>
                  <a:close/>
                </a:path>
              </a:pathLst>
            </a:custGeom>
            <a:solidFill>
              <a:srgbClr val="0B35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6" name="Google Shape;930;p41"/>
            <p:cNvSpPr/>
            <p:nvPr/>
          </p:nvSpPr>
          <p:spPr>
            <a:xfrm rot="860262">
              <a:off x="2197327" y="2416781"/>
              <a:ext cx="567687" cy="566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34" h="21600" fill="norm" stroke="1" extrusionOk="0">
                  <a:moveTo>
                    <a:pt x="8739" y="752"/>
                  </a:moveTo>
                  <a:cubicBezTo>
                    <a:pt x="13780" y="771"/>
                    <a:pt x="17591" y="6416"/>
                    <a:pt x="16693" y="12577"/>
                  </a:cubicBezTo>
                  <a:cubicBezTo>
                    <a:pt x="15983" y="17518"/>
                    <a:pt x="12511" y="20859"/>
                    <a:pt x="8724" y="20859"/>
                  </a:cubicBezTo>
                  <a:cubicBezTo>
                    <a:pt x="7800" y="20859"/>
                    <a:pt x="6855" y="20660"/>
                    <a:pt x="5927" y="20236"/>
                  </a:cubicBezTo>
                  <a:cubicBezTo>
                    <a:pt x="2233" y="18565"/>
                    <a:pt x="45" y="13838"/>
                    <a:pt x="740" y="9037"/>
                  </a:cubicBezTo>
                  <a:cubicBezTo>
                    <a:pt x="1436" y="4240"/>
                    <a:pt x="4813" y="752"/>
                    <a:pt x="8739" y="752"/>
                  </a:cubicBezTo>
                  <a:close/>
                  <a:moveTo>
                    <a:pt x="8709" y="0"/>
                  </a:moveTo>
                  <a:cubicBezTo>
                    <a:pt x="5921" y="0"/>
                    <a:pt x="3121" y="1626"/>
                    <a:pt x="1394" y="4978"/>
                  </a:cubicBezTo>
                  <a:cubicBezTo>
                    <a:pt x="-2330" y="12164"/>
                    <a:pt x="1843" y="21600"/>
                    <a:pt x="8724" y="21600"/>
                  </a:cubicBezTo>
                  <a:cubicBezTo>
                    <a:pt x="15070" y="21582"/>
                    <a:pt x="19270" y="13440"/>
                    <a:pt x="16634" y="6287"/>
                  </a:cubicBezTo>
                  <a:cubicBezTo>
                    <a:pt x="15094" y="2142"/>
                    <a:pt x="11910" y="0"/>
                    <a:pt x="8709" y="0"/>
                  </a:cubicBezTo>
                  <a:close/>
                </a:path>
              </a:pathLst>
            </a:custGeom>
            <a:solidFill>
              <a:srgbClr val="0B35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7" name="Google Shape;931;p41"/>
            <p:cNvSpPr/>
            <p:nvPr/>
          </p:nvSpPr>
          <p:spPr>
            <a:xfrm rot="860262">
              <a:off x="2251750" y="2470996"/>
              <a:ext cx="458957" cy="458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73" h="21600" fill="norm" stroke="1" extrusionOk="0">
                  <a:moveTo>
                    <a:pt x="8744" y="935"/>
                  </a:moveTo>
                  <a:cubicBezTo>
                    <a:pt x="9676" y="935"/>
                    <a:pt x="10630" y="1135"/>
                    <a:pt x="11511" y="1532"/>
                  </a:cubicBezTo>
                  <a:cubicBezTo>
                    <a:pt x="15391" y="3310"/>
                    <a:pt x="17528" y="8466"/>
                    <a:pt x="16449" y="13399"/>
                  </a:cubicBezTo>
                  <a:cubicBezTo>
                    <a:pt x="15498" y="17752"/>
                    <a:pt x="12311" y="20670"/>
                    <a:pt x="8773" y="20670"/>
                  </a:cubicBezTo>
                  <a:cubicBezTo>
                    <a:pt x="8302" y="20670"/>
                    <a:pt x="7823" y="20615"/>
                    <a:pt x="7344" y="20510"/>
                  </a:cubicBezTo>
                  <a:cubicBezTo>
                    <a:pt x="3265" y="19621"/>
                    <a:pt x="427" y="15022"/>
                    <a:pt x="788" y="9934"/>
                  </a:cubicBezTo>
                  <a:cubicBezTo>
                    <a:pt x="1164" y="4823"/>
                    <a:pt x="4613" y="935"/>
                    <a:pt x="8744" y="935"/>
                  </a:cubicBezTo>
                  <a:close/>
                  <a:moveTo>
                    <a:pt x="8718" y="0"/>
                  </a:moveTo>
                  <a:cubicBezTo>
                    <a:pt x="5951" y="0"/>
                    <a:pt x="3172" y="1596"/>
                    <a:pt x="1433" y="4887"/>
                  </a:cubicBezTo>
                  <a:cubicBezTo>
                    <a:pt x="-2351" y="12081"/>
                    <a:pt x="1802" y="21600"/>
                    <a:pt x="8718" y="21600"/>
                  </a:cubicBezTo>
                  <a:cubicBezTo>
                    <a:pt x="8729" y="21600"/>
                    <a:pt x="8736" y="21600"/>
                    <a:pt x="8744" y="21600"/>
                  </a:cubicBezTo>
                  <a:cubicBezTo>
                    <a:pt x="15030" y="21600"/>
                    <a:pt x="19249" y="13599"/>
                    <a:pt x="16736" y="6487"/>
                  </a:cubicBezTo>
                  <a:cubicBezTo>
                    <a:pt x="15229" y="2220"/>
                    <a:pt x="11983" y="0"/>
                    <a:pt x="8718" y="0"/>
                  </a:cubicBezTo>
                  <a:close/>
                </a:path>
              </a:pathLst>
            </a:custGeom>
            <a:solidFill>
              <a:srgbClr val="0B35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8" name="Google Shape;932;p41"/>
            <p:cNvSpPr/>
            <p:nvPr/>
          </p:nvSpPr>
          <p:spPr>
            <a:xfrm rot="860262">
              <a:off x="2280305" y="2605506"/>
              <a:ext cx="404274" cy="206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150" y="0"/>
                  </a:moveTo>
                  <a:lnTo>
                    <a:pt x="0" y="19724"/>
                  </a:lnTo>
                  <a:lnTo>
                    <a:pt x="455" y="21600"/>
                  </a:lnTo>
                  <a:lnTo>
                    <a:pt x="21600" y="1876"/>
                  </a:lnTo>
                  <a:lnTo>
                    <a:pt x="21150" y="0"/>
                  </a:lnTo>
                  <a:close/>
                </a:path>
              </a:pathLst>
            </a:custGeom>
            <a:solidFill>
              <a:srgbClr val="0B35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9" name="Google Shape;933;p41"/>
            <p:cNvSpPr/>
            <p:nvPr/>
          </p:nvSpPr>
          <p:spPr>
            <a:xfrm rot="860262">
              <a:off x="1800504" y="3000844"/>
              <a:ext cx="562744" cy="562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9" h="21600" fill="norm" stroke="1" extrusionOk="0">
                  <a:moveTo>
                    <a:pt x="10082" y="572"/>
                  </a:moveTo>
                  <a:cubicBezTo>
                    <a:pt x="15962" y="591"/>
                    <a:pt x="20424" y="6280"/>
                    <a:pt x="19377" y="12493"/>
                  </a:cubicBezTo>
                  <a:cubicBezTo>
                    <a:pt x="18549" y="17479"/>
                    <a:pt x="14510" y="20842"/>
                    <a:pt x="10089" y="20842"/>
                  </a:cubicBezTo>
                  <a:cubicBezTo>
                    <a:pt x="9004" y="20842"/>
                    <a:pt x="7894" y="20638"/>
                    <a:pt x="6802" y="20207"/>
                  </a:cubicBezTo>
                  <a:cubicBezTo>
                    <a:pt x="2510" y="18505"/>
                    <a:pt x="-42" y="13760"/>
                    <a:pt x="769" y="8922"/>
                  </a:cubicBezTo>
                  <a:cubicBezTo>
                    <a:pt x="1581" y="4087"/>
                    <a:pt x="5502" y="572"/>
                    <a:pt x="10082" y="572"/>
                  </a:cubicBezTo>
                  <a:close/>
                  <a:moveTo>
                    <a:pt x="10068" y="0"/>
                  </a:moveTo>
                  <a:cubicBezTo>
                    <a:pt x="5606" y="0"/>
                    <a:pt x="1570" y="3184"/>
                    <a:pt x="364" y="7944"/>
                  </a:cubicBezTo>
                  <a:cubicBezTo>
                    <a:pt x="-1023" y="13325"/>
                    <a:pt x="1664" y="18958"/>
                    <a:pt x="6566" y="20913"/>
                  </a:cubicBezTo>
                  <a:cubicBezTo>
                    <a:pt x="7683" y="21366"/>
                    <a:pt x="8882" y="21600"/>
                    <a:pt x="10082" y="21600"/>
                  </a:cubicBezTo>
                  <a:cubicBezTo>
                    <a:pt x="15286" y="21600"/>
                    <a:pt x="19648" y="17327"/>
                    <a:pt x="20119" y="11768"/>
                  </a:cubicBezTo>
                  <a:cubicBezTo>
                    <a:pt x="20577" y="6187"/>
                    <a:pt x="17009" y="1170"/>
                    <a:pt x="11871" y="175"/>
                  </a:cubicBezTo>
                  <a:cubicBezTo>
                    <a:pt x="11268" y="56"/>
                    <a:pt x="10665" y="0"/>
                    <a:pt x="10068" y="0"/>
                  </a:cubicBezTo>
                  <a:close/>
                </a:path>
              </a:pathLst>
            </a:custGeom>
            <a:solidFill>
              <a:srgbClr val="0B35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0" name="Google Shape;934;p41"/>
            <p:cNvSpPr/>
            <p:nvPr/>
          </p:nvSpPr>
          <p:spPr>
            <a:xfrm rot="860262">
              <a:off x="1852406" y="3049954"/>
              <a:ext cx="459141" cy="459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02" h="21600" fill="norm" stroke="1" extrusionOk="0">
                  <a:moveTo>
                    <a:pt x="10028" y="942"/>
                  </a:moveTo>
                  <a:cubicBezTo>
                    <a:pt x="11095" y="942"/>
                    <a:pt x="12165" y="1165"/>
                    <a:pt x="13173" y="1561"/>
                  </a:cubicBezTo>
                  <a:cubicBezTo>
                    <a:pt x="15513" y="2472"/>
                    <a:pt x="17385" y="4379"/>
                    <a:pt x="18372" y="6842"/>
                  </a:cubicBezTo>
                  <a:cubicBezTo>
                    <a:pt x="19995" y="10839"/>
                    <a:pt x="18987" y="15518"/>
                    <a:pt x="15905" y="18336"/>
                  </a:cubicBezTo>
                  <a:cubicBezTo>
                    <a:pt x="14215" y="19879"/>
                    <a:pt x="12119" y="20667"/>
                    <a:pt x="10015" y="20667"/>
                  </a:cubicBezTo>
                  <a:cubicBezTo>
                    <a:pt x="8278" y="20667"/>
                    <a:pt x="6537" y="20130"/>
                    <a:pt x="5010" y="19046"/>
                  </a:cubicBezTo>
                  <a:cubicBezTo>
                    <a:pt x="1621" y="16675"/>
                    <a:pt x="103" y="12168"/>
                    <a:pt x="1250" y="7975"/>
                  </a:cubicBezTo>
                  <a:cubicBezTo>
                    <a:pt x="2422" y="3806"/>
                    <a:pt x="5980" y="942"/>
                    <a:pt x="10028" y="942"/>
                  </a:cubicBezTo>
                  <a:close/>
                  <a:moveTo>
                    <a:pt x="9981" y="0"/>
                  </a:moveTo>
                  <a:cubicBezTo>
                    <a:pt x="9273" y="0"/>
                    <a:pt x="8548" y="82"/>
                    <a:pt x="7827" y="255"/>
                  </a:cubicBezTo>
                  <a:cubicBezTo>
                    <a:pt x="2856" y="1452"/>
                    <a:pt x="-496" y="6510"/>
                    <a:pt x="61" y="11990"/>
                  </a:cubicBezTo>
                  <a:cubicBezTo>
                    <a:pt x="613" y="17471"/>
                    <a:pt x="4909" y="21600"/>
                    <a:pt x="10028" y="21600"/>
                  </a:cubicBezTo>
                  <a:cubicBezTo>
                    <a:pt x="11466" y="21600"/>
                    <a:pt x="12882" y="21245"/>
                    <a:pt x="14198" y="20599"/>
                  </a:cubicBezTo>
                  <a:cubicBezTo>
                    <a:pt x="18823" y="18291"/>
                    <a:pt x="21104" y="12569"/>
                    <a:pt x="19481" y="7352"/>
                  </a:cubicBezTo>
                  <a:cubicBezTo>
                    <a:pt x="18072" y="2872"/>
                    <a:pt x="14202" y="0"/>
                    <a:pt x="9981" y="0"/>
                  </a:cubicBezTo>
                  <a:close/>
                </a:path>
              </a:pathLst>
            </a:custGeom>
            <a:solidFill>
              <a:srgbClr val="0B35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1" name="Google Shape;935;p41"/>
            <p:cNvSpPr/>
            <p:nvPr/>
          </p:nvSpPr>
          <p:spPr>
            <a:xfrm rot="860262">
              <a:off x="1881676" y="3183435"/>
              <a:ext cx="404273" cy="207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145" y="0"/>
                  </a:moveTo>
                  <a:lnTo>
                    <a:pt x="0" y="19635"/>
                  </a:lnTo>
                  <a:lnTo>
                    <a:pt x="228" y="20572"/>
                  </a:lnTo>
                  <a:lnTo>
                    <a:pt x="228" y="21600"/>
                  </a:lnTo>
                  <a:lnTo>
                    <a:pt x="352" y="21600"/>
                  </a:lnTo>
                  <a:lnTo>
                    <a:pt x="21600" y="1864"/>
                  </a:lnTo>
                  <a:lnTo>
                    <a:pt x="21145" y="0"/>
                  </a:lnTo>
                  <a:close/>
                </a:path>
              </a:pathLst>
            </a:custGeom>
            <a:solidFill>
              <a:srgbClr val="0B35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2" name="Google Shape;936;p41"/>
            <p:cNvSpPr/>
            <p:nvPr/>
          </p:nvSpPr>
          <p:spPr>
            <a:xfrm rot="860262">
              <a:off x="1398173" y="3573557"/>
              <a:ext cx="569336" cy="5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91" h="21600" fill="norm" stroke="1" extrusionOk="0">
                  <a:moveTo>
                    <a:pt x="9998" y="827"/>
                  </a:moveTo>
                  <a:cubicBezTo>
                    <a:pt x="10011" y="827"/>
                    <a:pt x="10021" y="827"/>
                    <a:pt x="10035" y="827"/>
                  </a:cubicBezTo>
                  <a:cubicBezTo>
                    <a:pt x="15799" y="827"/>
                    <a:pt x="20155" y="6470"/>
                    <a:pt x="19143" y="12595"/>
                  </a:cubicBezTo>
                  <a:cubicBezTo>
                    <a:pt x="18317" y="17533"/>
                    <a:pt x="14347" y="20862"/>
                    <a:pt x="10015" y="20862"/>
                  </a:cubicBezTo>
                  <a:cubicBezTo>
                    <a:pt x="8958" y="20862"/>
                    <a:pt x="7880" y="20663"/>
                    <a:pt x="6820" y="20241"/>
                  </a:cubicBezTo>
                  <a:cubicBezTo>
                    <a:pt x="2613" y="18558"/>
                    <a:pt x="112" y="13848"/>
                    <a:pt x="907" y="9064"/>
                  </a:cubicBezTo>
                  <a:cubicBezTo>
                    <a:pt x="1699" y="4313"/>
                    <a:pt x="5525" y="827"/>
                    <a:pt x="9998" y="827"/>
                  </a:cubicBezTo>
                  <a:close/>
                  <a:moveTo>
                    <a:pt x="10001" y="0"/>
                  </a:moveTo>
                  <a:cubicBezTo>
                    <a:pt x="9287" y="0"/>
                    <a:pt x="8567" y="85"/>
                    <a:pt x="7846" y="254"/>
                  </a:cubicBezTo>
                  <a:cubicBezTo>
                    <a:pt x="2861" y="1455"/>
                    <a:pt x="-500" y="6503"/>
                    <a:pt x="61" y="11985"/>
                  </a:cubicBezTo>
                  <a:cubicBezTo>
                    <a:pt x="625" y="17452"/>
                    <a:pt x="4897" y="21600"/>
                    <a:pt x="9984" y="21600"/>
                  </a:cubicBezTo>
                  <a:cubicBezTo>
                    <a:pt x="9994" y="21600"/>
                    <a:pt x="10004" y="21600"/>
                    <a:pt x="10018" y="21600"/>
                  </a:cubicBezTo>
                  <a:cubicBezTo>
                    <a:pt x="11459" y="21600"/>
                    <a:pt x="12883" y="21262"/>
                    <a:pt x="14191" y="20597"/>
                  </a:cubicBezTo>
                  <a:cubicBezTo>
                    <a:pt x="18830" y="18290"/>
                    <a:pt x="21100" y="12576"/>
                    <a:pt x="19459" y="7345"/>
                  </a:cubicBezTo>
                  <a:cubicBezTo>
                    <a:pt x="18072" y="2873"/>
                    <a:pt x="14198" y="0"/>
                    <a:pt x="10001" y="0"/>
                  </a:cubicBezTo>
                  <a:close/>
                </a:path>
              </a:pathLst>
            </a:custGeom>
            <a:solidFill>
              <a:srgbClr val="0B35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3" name="Google Shape;937;p41"/>
            <p:cNvSpPr/>
            <p:nvPr/>
          </p:nvSpPr>
          <p:spPr>
            <a:xfrm rot="860262">
              <a:off x="1454019" y="3630460"/>
              <a:ext cx="458011" cy="457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97" h="21600" fill="norm" stroke="1" extrusionOk="0">
                  <a:moveTo>
                    <a:pt x="9791" y="0"/>
                  </a:moveTo>
                  <a:cubicBezTo>
                    <a:pt x="7364" y="0"/>
                    <a:pt x="4962" y="986"/>
                    <a:pt x="3099" y="2908"/>
                  </a:cubicBezTo>
                  <a:cubicBezTo>
                    <a:pt x="-110" y="6203"/>
                    <a:pt x="-918" y="11476"/>
                    <a:pt x="1103" y="15771"/>
                  </a:cubicBezTo>
                  <a:lnTo>
                    <a:pt x="1848" y="15346"/>
                  </a:lnTo>
                  <a:cubicBezTo>
                    <a:pt x="155" y="11722"/>
                    <a:pt x="639" y="7317"/>
                    <a:pt x="3099" y="4268"/>
                  </a:cubicBezTo>
                  <a:cubicBezTo>
                    <a:pt x="4830" y="2095"/>
                    <a:pt x="7286" y="913"/>
                    <a:pt x="9803" y="913"/>
                  </a:cubicBezTo>
                  <a:cubicBezTo>
                    <a:pt x="10847" y="913"/>
                    <a:pt x="11895" y="1114"/>
                    <a:pt x="12909" y="1529"/>
                  </a:cubicBezTo>
                  <a:cubicBezTo>
                    <a:pt x="18823" y="3935"/>
                    <a:pt x="20682" y="12119"/>
                    <a:pt x="16524" y="17327"/>
                  </a:cubicBezTo>
                  <a:cubicBezTo>
                    <a:pt x="14719" y="19587"/>
                    <a:pt x="12267" y="20669"/>
                    <a:pt x="9832" y="20669"/>
                  </a:cubicBezTo>
                  <a:cubicBezTo>
                    <a:pt x="6652" y="20669"/>
                    <a:pt x="3505" y="18825"/>
                    <a:pt x="1869" y="15346"/>
                  </a:cubicBezTo>
                  <a:lnTo>
                    <a:pt x="1103" y="15771"/>
                  </a:lnTo>
                  <a:cubicBezTo>
                    <a:pt x="2797" y="19354"/>
                    <a:pt x="6147" y="21600"/>
                    <a:pt x="9824" y="21600"/>
                  </a:cubicBezTo>
                  <a:cubicBezTo>
                    <a:pt x="14201" y="21600"/>
                    <a:pt x="18057" y="18373"/>
                    <a:pt x="19228" y="13703"/>
                  </a:cubicBezTo>
                  <a:cubicBezTo>
                    <a:pt x="20421" y="9029"/>
                    <a:pt x="18645" y="4090"/>
                    <a:pt x="14889" y="1575"/>
                  </a:cubicBezTo>
                  <a:cubicBezTo>
                    <a:pt x="13311" y="520"/>
                    <a:pt x="11547" y="0"/>
                    <a:pt x="9791" y="0"/>
                  </a:cubicBezTo>
                  <a:close/>
                </a:path>
              </a:pathLst>
            </a:custGeom>
            <a:solidFill>
              <a:srgbClr val="0B35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4" name="Google Shape;938;p41"/>
            <p:cNvSpPr/>
            <p:nvPr/>
          </p:nvSpPr>
          <p:spPr>
            <a:xfrm rot="860262">
              <a:off x="1482869" y="3762638"/>
              <a:ext cx="403789" cy="207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144" y="0"/>
                  </a:moveTo>
                  <a:lnTo>
                    <a:pt x="0" y="19677"/>
                  </a:lnTo>
                  <a:lnTo>
                    <a:pt x="202" y="20563"/>
                  </a:lnTo>
                  <a:lnTo>
                    <a:pt x="223" y="21600"/>
                  </a:lnTo>
                  <a:lnTo>
                    <a:pt x="326" y="21600"/>
                  </a:lnTo>
                  <a:lnTo>
                    <a:pt x="21600" y="1863"/>
                  </a:lnTo>
                  <a:lnTo>
                    <a:pt x="21144" y="0"/>
                  </a:lnTo>
                  <a:close/>
                </a:path>
              </a:pathLst>
            </a:custGeom>
            <a:solidFill>
              <a:srgbClr val="0B35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35" name="Google Shape;939;p41"/>
            <p:cNvSpPr/>
            <p:nvPr/>
          </p:nvSpPr>
          <p:spPr>
            <a:xfrm rot="860262">
              <a:off x="1424039" y="807981"/>
              <a:ext cx="1193945" cy="3194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67" y="0"/>
                  </a:moveTo>
                  <a:lnTo>
                    <a:pt x="0" y="21555"/>
                  </a:lnTo>
                  <a:lnTo>
                    <a:pt x="333" y="21600"/>
                  </a:lnTo>
                  <a:lnTo>
                    <a:pt x="21600" y="45"/>
                  </a:lnTo>
                  <a:lnTo>
                    <a:pt x="21267" y="0"/>
                  </a:lnTo>
                  <a:close/>
                </a:path>
              </a:pathLst>
            </a:custGeom>
            <a:solidFill>
              <a:srgbClr val="0B35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pic>
        <p:nvPicPr>
          <p:cNvPr id="237" name="pasted-movie.heic" descr="pasted-movie.heic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611165" y="8401153"/>
            <a:ext cx="10895581" cy="5204975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Supervised by:…"/>
          <p:cNvSpPr txBox="1"/>
          <p:nvPr/>
        </p:nvSpPr>
        <p:spPr>
          <a:xfrm>
            <a:off x="6557785" y="8134302"/>
            <a:ext cx="7673243" cy="1511301"/>
          </a:xfrm>
          <a:prstGeom prst="rect">
            <a:avLst/>
          </a:prstGeom>
          <a:ln w="63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2438338">
              <a:spcBef>
                <a:spcPts val="0"/>
              </a:spcBef>
              <a:defRPr b="1" sz="4500">
                <a:latin typeface="Gill Sans"/>
                <a:ea typeface="Gill Sans"/>
                <a:cs typeface="Gill Sans"/>
                <a:sym typeface="Gill Sans"/>
              </a:defRPr>
            </a:pPr>
            <a:r>
              <a:t>Supervised by: </a:t>
            </a:r>
          </a:p>
          <a:p>
            <a:pPr defTabSz="2438338">
              <a:spcBef>
                <a:spcPts val="0"/>
              </a:spcBef>
              <a:defRPr b="1" sz="4500">
                <a:latin typeface="Gill Sans"/>
                <a:ea typeface="Gill Sans"/>
                <a:cs typeface="Gill Sans"/>
                <a:sym typeface="Gill Sans"/>
              </a:defRPr>
            </a:pPr>
            <a:r>
              <a:t>Dr Ahmad Tarawneh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econdary hemostasis"/>
          <p:cNvSpPr txBox="1"/>
          <p:nvPr/>
        </p:nvSpPr>
        <p:spPr>
          <a:xfrm>
            <a:off x="91198" y="595941"/>
            <a:ext cx="17835951" cy="3914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pc="-119" sz="12000">
                <a:solidFill>
                  <a:srgbClr val="E22400"/>
                </a:solidFill>
                <a:latin typeface="Apple Color Emoji"/>
                <a:ea typeface="Apple Color Emoji"/>
                <a:cs typeface="Apple Color Emoji"/>
                <a:sym typeface="Apple Color Emoji"/>
              </a:defRPr>
            </a:lvl1pPr>
          </a:lstStyle>
          <a:p>
            <a:pPr/>
            <a:r>
              <a:t>Secondary hemostasis </a:t>
            </a:r>
          </a:p>
        </p:txBody>
      </p:sp>
      <p:grpSp>
        <p:nvGrpSpPr>
          <p:cNvPr id="282" name="► A processes that lead to stabilization of the platelet plug (white thrombus) by creating a fibrin network…"/>
          <p:cNvGrpSpPr/>
          <p:nvPr/>
        </p:nvGrpSpPr>
        <p:grpSpPr>
          <a:xfrm>
            <a:off x="-117794" y="3147492"/>
            <a:ext cx="21541167" cy="9023087"/>
            <a:chOff x="0" y="0"/>
            <a:chExt cx="21541165" cy="9023086"/>
          </a:xfrm>
        </p:grpSpPr>
        <p:sp>
          <p:nvSpPr>
            <p:cNvPr id="281" name="► A processes that lead to stabilization of the platelet plug (white thrombus) by creating a fibrin network…"/>
            <p:cNvSpPr txBox="1"/>
            <p:nvPr/>
          </p:nvSpPr>
          <p:spPr>
            <a:xfrm>
              <a:off x="120650" y="120650"/>
              <a:ext cx="21299866" cy="8781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marL="617219" indent="-617219">
                <a:buSzPct val="27000"/>
                <a:buBlip>
                  <a:blip r:embed="rId2"/>
                </a:buBlip>
                <a:defRPr b="1" sz="5400">
                  <a:solidFill>
                    <a:srgbClr val="000000"/>
                  </a:solidFill>
                  <a:latin typeface="Graphik"/>
                  <a:ea typeface="Graphik"/>
                  <a:cs typeface="Graphik"/>
                  <a:sym typeface="Graphik"/>
                </a:defRPr>
              </a:pPr>
              <a:r>
                <a:t>► A processes that lead to stabilization of the platelet plug (white thrombus) </a:t>
              </a:r>
              <a:r>
                <a:rPr>
                  <a:latin typeface="Arial"/>
                  <a:ea typeface="Arial"/>
                  <a:cs typeface="Arial"/>
                  <a:sym typeface="Arial"/>
                </a:rPr>
                <a:t>by creating a fibrin network</a:t>
              </a:r>
              <a:endParaRPr>
                <a:latin typeface="Arial"/>
                <a:ea typeface="Arial"/>
                <a:cs typeface="Arial"/>
                <a:sym typeface="Arial"/>
              </a:endParaRPr>
            </a:p>
            <a:p>
              <a:pPr marL="617219" indent="-617219">
                <a:buSzPct val="27000"/>
                <a:buBlip>
                  <a:blip r:embed="rId2"/>
                </a:buBlip>
                <a:defRPr b="1" sz="5400">
                  <a:solidFill>
                    <a:srgbClr val="000000"/>
                  </a:solidFill>
                  <a:latin typeface="Graphik"/>
                  <a:ea typeface="Graphik"/>
                  <a:cs typeface="Graphik"/>
                  <a:sym typeface="Graphik"/>
                </a:defRPr>
              </a:pPr>
              <a:r>
                <a:t>► </a:t>
              </a:r>
              <a:r>
                <a:rPr>
                  <a:latin typeface="Arial"/>
                  <a:ea typeface="Arial"/>
                  <a:cs typeface="Arial"/>
                  <a:sym typeface="Arial"/>
                </a:rPr>
                <a:t>Coagulation cascade</a:t>
              </a:r>
              <a:r>
                <a:t>: a sequence of events triggered by the activation of the intrinsic or extrinsic pathway of coagulation that results in the formation of a stable thrombus </a:t>
              </a:r>
            </a:p>
            <a:p>
              <a:pPr marL="617219" indent="-617219">
                <a:buSzPct val="27000"/>
                <a:buBlip>
                  <a:blip r:embed="rId2"/>
                </a:buBlip>
                <a:defRPr b="1" sz="5400">
                  <a:solidFill>
                    <a:srgbClr val="000000"/>
                  </a:solidFill>
                  <a:latin typeface="Graphik"/>
                  <a:ea typeface="Graphik"/>
                  <a:cs typeface="Graphik"/>
                  <a:sym typeface="Graphik"/>
                </a:defRPr>
              </a:pPr>
              <a:r>
                <a:t>► Coagulation factors: </a:t>
              </a:r>
              <a:r>
                <a:rPr>
                  <a:latin typeface="Arial"/>
                  <a:ea typeface="Arial"/>
                  <a:cs typeface="Arial"/>
                  <a:sym typeface="Arial"/>
                </a:rPr>
                <a:t>Substances that interact with each other to promote blood coagulation</a:t>
              </a:r>
            </a:p>
          </p:txBody>
        </p:sp>
        <p:pic>
          <p:nvPicPr>
            <p:cNvPr id="280" name="► A processes that lead to stabilization of the platelet plug (white thrombus) by creating a fibrin network… ► A processes that lead to stabilization of the platelet plug (white thrombus) by creating a fibrin network► Coagulation cascade: a sequence of e" descr="► A processes that lead to stabilization of the platelet plug (white thrombus) by creating a fibrin network… ► A processes that lead to stabilization of the platelet plug (white thrombus) by creating a fibrin network► Coagulation cascade: a sequence of events triggered by the activation of the intrinsic or extrinsic pathway of coagulation that results in the formation of a stable thrombus ► Coagulation factors: Substances that interact with each other to promote blood coagulation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1541166" cy="9023087"/>
            </a:xfrm>
            <a:prstGeom prst="rect">
              <a:avLst/>
            </a:prstGeom>
            <a:effectLst/>
          </p:spPr>
        </p:pic>
      </p:grpSp>
      <p:pic>
        <p:nvPicPr>
          <p:cNvPr id="283" name="pasted-movie.heic" descr="pasted-movie.heic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0800000">
            <a:off x="19225493" y="-300637"/>
            <a:ext cx="5232472" cy="53010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عنصر نائب للمحتوى 5" descr="عنصر نائب للمحتوى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5339" y="2426485"/>
            <a:ext cx="22388989" cy="88630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11557" y="0"/>
            <a:ext cx="19374200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Fibrinolysis"/>
          <p:cNvSpPr txBox="1"/>
          <p:nvPr>
            <p:ph type="body" idx="21"/>
          </p:nvPr>
        </p:nvSpPr>
        <p:spPr>
          <a:xfrm>
            <a:off x="887373" y="409341"/>
            <a:ext cx="19668731" cy="150478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defTabSz="174244">
              <a:lnSpc>
                <a:spcPct val="90000"/>
              </a:lnSpc>
              <a:defRPr spc="-58" sz="5880"/>
            </a:pPr>
            <a:r>
              <a:rPr spc="-92" sz="9212">
                <a:solidFill>
                  <a:srgbClr val="B51A00"/>
                </a:solidFill>
                <a:latin typeface="Apple Color Emoji"/>
                <a:ea typeface="Apple Color Emoji"/>
                <a:cs typeface="Apple Color Emoji"/>
                <a:sym typeface="Apple Color Emoji"/>
              </a:rPr>
              <a:t>Fibrinolysis</a:t>
            </a:r>
            <a:r>
              <a:t> </a:t>
            </a:r>
          </a:p>
        </p:txBody>
      </p:sp>
      <p:grpSp>
        <p:nvGrpSpPr>
          <p:cNvPr id="294" name="Is the degradation of the fibrin network of thrombi by the enzyme plasmin…"/>
          <p:cNvGrpSpPr/>
          <p:nvPr/>
        </p:nvGrpSpPr>
        <p:grpSpPr>
          <a:xfrm>
            <a:off x="315327" y="2129439"/>
            <a:ext cx="19753962" cy="11198099"/>
            <a:chOff x="0" y="0"/>
            <a:chExt cx="19753961" cy="11198097"/>
          </a:xfrm>
        </p:grpSpPr>
        <p:sp>
          <p:nvSpPr>
            <p:cNvPr id="293" name="Is the degradation of the fibrin network of thrombi by the enzyme plasmin…"/>
            <p:cNvSpPr txBox="1"/>
            <p:nvPr/>
          </p:nvSpPr>
          <p:spPr>
            <a:xfrm>
              <a:off x="63500" y="63500"/>
              <a:ext cx="19626962" cy="110710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marL="480059" indent="-480059">
                <a:buSzPct val="100000"/>
                <a:buChar char="►"/>
                <a:defRPr b="1" sz="4200">
                  <a:solidFill>
                    <a:srgbClr val="000000"/>
                  </a:solidFill>
                  <a:latin typeface="Graphik"/>
                  <a:ea typeface="Graphik"/>
                  <a:cs typeface="Graphik"/>
                  <a:sym typeface="Graphik"/>
                </a:defRPr>
              </a:pPr>
              <a:r>
                <a:t>Is the degradation of the fibrin network of thrombi by the enzyme plasmin</a:t>
              </a:r>
              <a:br/>
            </a:p>
            <a:p>
              <a:pPr marL="571500" indent="-571500">
                <a:buSzPct val="100000"/>
                <a:buChar char="►"/>
                <a:defRPr b="1" sz="4200">
                  <a:solidFill>
                    <a:srgbClr val="000000"/>
                  </a:solidFill>
                  <a:latin typeface="Graphik"/>
                  <a:ea typeface="Graphik"/>
                  <a:cs typeface="Graphik"/>
                  <a:sym typeface="Graphik"/>
                </a:defRPr>
              </a:pPr>
              <a:r>
                <a:rPr sz="5000" u="sng">
                  <a:solidFill>
                    <a:srgbClr val="B51A00"/>
                  </a:solidFill>
                </a:rPr>
                <a:t>Mechanism</a:t>
              </a:r>
              <a:br/>
              <a:r>
                <a:t>□ Tissue injury leads to the release and activation of plasminogen activators, which convert plasminogen to its active form plasmin.</a:t>
              </a:r>
              <a:br/>
              <a:r>
                <a:t>• Tissue plasminogen activator (tPA)</a:t>
              </a:r>
              <a:br/>
              <a:r>
                <a:t>• Urokinase (see fibrinolytics)</a:t>
              </a:r>
              <a:br/>
              <a:r>
                <a:t>□ Plasmin breaks down and deactivates fibrin and fibrinogen → release of fibrin degradation  products (e.g, D-dimers) </a:t>
              </a:r>
            </a:p>
            <a:p>
              <a:pPr marL="582929" indent="-582929">
                <a:buSzPct val="100000"/>
                <a:buChar char="►"/>
                <a:defRPr b="1" sz="4200">
                  <a:solidFill>
                    <a:srgbClr val="000000"/>
                  </a:solidFill>
                  <a:latin typeface="Graphik"/>
                  <a:ea typeface="Graphik"/>
                  <a:cs typeface="Graphik"/>
                  <a:sym typeface="Graphik"/>
                </a:defRPr>
              </a:pPr>
              <a:r>
                <a:rPr sz="5100" u="sng">
                  <a:solidFill>
                    <a:srgbClr val="E22400"/>
                  </a:solidFill>
                </a:rPr>
                <a:t>Regulation</a:t>
              </a:r>
              <a:br/>
              <a:r>
                <a:t>□ Plasminogen activator inhibitors (e.g., PAI-1) inhibit tPA</a:t>
              </a:r>
              <a:br/>
              <a:r>
                <a:t>□ Plasmin inhibitors (e.g., PPIC)</a:t>
              </a:r>
            </a:p>
          </p:txBody>
        </p:sp>
        <p:pic>
          <p:nvPicPr>
            <p:cNvPr id="292" name="Is the degradation of the fibrin network of thrombi by the enzyme plasmin… Is the degradation of the fibrin network of thrombi by the enzyme plasmin Mechanism □ Tissue injury leads to the release and activation of plasminogen activators, which convert pl" descr="Is the degradation of the fibrin network of thrombi by the enzyme plasmin… Is the degradation of the fibrin network of thrombi by the enzyme plasmin Mechanism □ Tissue injury leads to the release and activation of plasminogen activators, which convert plasminogen to its active form plasmin. • Tissue plasminogen activator (tPA) • Urokinase (see fibrinolytics) □ Plasmin breaks down and deactivates fibrin and fibrinogen → release of fibrin degradation  products (e.g, D-dimers) Regulation □ Plasminogen activator inhibitors (e.g., PAI-1) inhibit tPA □ Plasmin inhibitors (e.g., PPIC)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9753962" cy="11198098"/>
            </a:xfrm>
            <a:prstGeom prst="rect">
              <a:avLst/>
            </a:prstGeom>
            <a:effectLst/>
          </p:spPr>
        </p:pic>
      </p:grpSp>
      <p:pic>
        <p:nvPicPr>
          <p:cNvPr id="295" name="pasted-movie.heic" descr="pasted-movie.heic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0800000">
            <a:off x="19385190" y="-300637"/>
            <a:ext cx="5072775" cy="51393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صورة 13" descr="صورة 1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99856" y="83601"/>
            <a:ext cx="17184288" cy="135487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Tissue factor pathway inhibitor: inhibits tissue factor…"/>
          <p:cNvSpPr txBox="1"/>
          <p:nvPr>
            <p:ph type="body" idx="1"/>
          </p:nvPr>
        </p:nvSpPr>
        <p:spPr>
          <a:xfrm>
            <a:off x="519287" y="2465709"/>
            <a:ext cx="12384848" cy="10822856"/>
          </a:xfrm>
          <a:prstGeom prst="rect">
            <a:avLst/>
          </a:prstGeom>
          <a:ln w="9525">
            <a:round/>
          </a:ln>
        </p:spPr>
        <p:txBody>
          <a:bodyPr lIns="45719" tIns="45719" rIns="45719" bIns="45719"/>
          <a:lstStyle/>
          <a:p>
            <a:pPr marL="322600" indent="-322600" defTabSz="199136">
              <a:spcBef>
                <a:spcPts val="2600"/>
              </a:spcBef>
              <a:buFont typeface="Arial"/>
              <a:defRPr b="1" sz="3528">
                <a:solidFill>
                  <a:srgbClr val="000000"/>
                </a:solidFill>
                <a:latin typeface="Graphik"/>
                <a:ea typeface="Graphik"/>
                <a:cs typeface="Graphik"/>
                <a:sym typeface="Graphik"/>
              </a:defRPr>
            </a:pPr>
            <a:r>
              <a:t> Tissue factor pathway inhibitor: inhibits tissue factor</a:t>
            </a:r>
          </a:p>
          <a:p>
            <a:pPr marL="322600" indent="-322600" defTabSz="199136">
              <a:spcBef>
                <a:spcPts val="2600"/>
              </a:spcBef>
              <a:buFont typeface="Arial"/>
              <a:defRPr b="1" sz="3528">
                <a:solidFill>
                  <a:srgbClr val="000000"/>
                </a:solidFill>
                <a:latin typeface="Graphik"/>
                <a:ea typeface="Graphik"/>
                <a:cs typeface="Graphik"/>
                <a:sym typeface="Graphik"/>
              </a:defRPr>
            </a:pPr>
            <a:r>
              <a:t>Protein C and protein S: Activated protein C and its cofactor protein S form the activated protein-C </a:t>
            </a:r>
          </a:p>
          <a:p>
            <a:pPr marL="322600" indent="-322600" defTabSz="199136">
              <a:spcBef>
                <a:spcPts val="2600"/>
              </a:spcBef>
              <a:buFont typeface="Arial"/>
              <a:defRPr b="1" sz="3528">
                <a:solidFill>
                  <a:srgbClr val="000000"/>
                </a:solidFill>
                <a:latin typeface="Graphik"/>
                <a:ea typeface="Graphik"/>
                <a:cs typeface="Graphik"/>
                <a:sym typeface="Graphik"/>
              </a:defRPr>
            </a:pPr>
            <a:r>
              <a:t>complex (APC complex), which inhibits factors Va and VIIIa.</a:t>
            </a:r>
          </a:p>
          <a:p>
            <a:pPr marL="322600" indent="-322600" defTabSz="199136">
              <a:spcBef>
                <a:spcPts val="2600"/>
              </a:spcBef>
              <a:buFont typeface="Arial"/>
              <a:defRPr b="1" sz="3528">
                <a:solidFill>
                  <a:srgbClr val="000000"/>
                </a:solidFill>
                <a:latin typeface="Graphik"/>
                <a:ea typeface="Graphik"/>
                <a:cs typeface="Graphik"/>
                <a:sym typeface="Graphik"/>
              </a:defRPr>
            </a:pPr>
            <a:r>
              <a:t>Vitamin K-dependent synthesis in the liver</a:t>
            </a:r>
          </a:p>
          <a:p>
            <a:pPr marL="322600" indent="-322600" defTabSz="199136">
              <a:spcBef>
                <a:spcPts val="2600"/>
              </a:spcBef>
              <a:buFont typeface="Arial"/>
              <a:defRPr b="1" sz="3528">
                <a:solidFill>
                  <a:srgbClr val="000000"/>
                </a:solidFill>
                <a:latin typeface="Graphik"/>
                <a:ea typeface="Graphik"/>
                <a:cs typeface="Graphik"/>
                <a:sym typeface="Graphik"/>
              </a:defRPr>
            </a:pPr>
            <a:r>
              <a:t>Shorter half-life than vitamin K-dependent coagulation factors (relevant for treatment with vitamin K antagonists, e.g., warfarin)</a:t>
            </a:r>
            <a:br/>
          </a:p>
          <a:p>
            <a:pPr marL="322600" indent="-322600" defTabSz="199136">
              <a:spcBef>
                <a:spcPts val="2600"/>
              </a:spcBef>
              <a:buFont typeface="Arial"/>
              <a:defRPr b="1" sz="3528">
                <a:solidFill>
                  <a:srgbClr val="000000"/>
                </a:solidFill>
                <a:latin typeface="Graphik"/>
                <a:ea typeface="Graphik"/>
                <a:cs typeface="Graphik"/>
                <a:sym typeface="Graphik"/>
              </a:defRPr>
            </a:pPr>
            <a:r>
              <a:t>Clinical relevance</a:t>
            </a:r>
            <a:br/>
            <a:r>
              <a:t>• APC resistance</a:t>
            </a:r>
            <a:br/>
            <a:r>
              <a:t>• Factor V Leiden</a:t>
            </a:r>
            <a:br/>
            <a:r>
              <a:t>• Protein C deficiency, protein S deficiency</a:t>
            </a:r>
          </a:p>
        </p:txBody>
      </p:sp>
      <p:sp>
        <p:nvSpPr>
          <p:cNvPr id="300" name="Inhibition of hemostasis"/>
          <p:cNvSpPr txBox="1"/>
          <p:nvPr/>
        </p:nvSpPr>
        <p:spPr>
          <a:xfrm>
            <a:off x="433206" y="294307"/>
            <a:ext cx="13277903" cy="1462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740664" indent="-740664">
              <a:buSzPct val="100000"/>
              <a:buFont typeface="Arial"/>
              <a:buChar char="•"/>
              <a:defRPr b="1" sz="8100" u="sng">
                <a:solidFill>
                  <a:srgbClr val="E22400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>
              <a:defRPr u="none">
                <a:solidFill>
                  <a:srgbClr val="000000"/>
                </a:solidFill>
              </a:defRPr>
            </a:pPr>
            <a:r>
              <a:rPr u="sng">
                <a:solidFill>
                  <a:srgbClr val="E22400"/>
                </a:solidFill>
              </a:rPr>
              <a:t>Inhibition of hemostasis</a:t>
            </a:r>
          </a:p>
        </p:txBody>
      </p:sp>
      <p:pic>
        <p:nvPicPr>
          <p:cNvPr id="301" name="صورة 8" descr="صورة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373275" y="4742885"/>
            <a:ext cx="10633786" cy="42302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● Antithrombin □ Degrades thrombin and factors IXa and Xa. □ Activates tissue plasminogen activator (tPA). □ Clinical relevance: antithrombin III deficiency (e.g., due to liver failure or kidney failure) ● Nonspecific inhibitors: protease inhibitors in p"/>
          <p:cNvSpPr txBox="1"/>
          <p:nvPr>
            <p:ph type="body" idx="1"/>
          </p:nvPr>
        </p:nvSpPr>
        <p:spPr>
          <a:xfrm>
            <a:off x="319126" y="704647"/>
            <a:ext cx="20157780" cy="12306706"/>
          </a:xfrm>
          <a:prstGeom prst="rect">
            <a:avLst/>
          </a:prstGeom>
          <a:ln w="9525">
            <a:round/>
          </a:ln>
        </p:spPr>
        <p:txBody>
          <a:bodyPr lIns="45719" tIns="45719" rIns="45719" bIns="45719"/>
          <a:lstStyle/>
          <a:p>
            <a:pPr marL="479877" indent="-479877" defTabSz="291591">
              <a:spcBef>
                <a:spcPts val="3800"/>
              </a:spcBef>
              <a:buFont typeface="Arial"/>
              <a:defRPr sz="5248">
                <a:solidFill>
                  <a:srgbClr val="000000"/>
                </a:solidFill>
                <a:latin typeface="Apple Color Emoji"/>
                <a:ea typeface="Apple Color Emoji"/>
                <a:cs typeface="Apple Color Emoji"/>
                <a:sym typeface="Apple Color Emoji"/>
              </a:defRPr>
            </a:pPr>
            <a:r>
              <a:t>● Antithrombin</a:t>
            </a:r>
            <a:br/>
            <a:r>
              <a:t>□ Degrades thrombin and factors IXa and Xa.</a:t>
            </a:r>
            <a:br/>
            <a:r>
              <a:t>□ Activates tissue plasminogen activator (tPA).</a:t>
            </a:r>
            <a:br/>
            <a:r>
              <a:t>□ Clinical relevance: antithrombin III deficiency (e.g., due to liver failure or kidney failure)</a:t>
            </a:r>
            <a:br/>
            <a:r>
              <a:t>● Nonspecific inhibitors: protease inhibitors in plasma (e.g., alpha-1-antitrypsin, alpha-2</a:t>
            </a:r>
            <a:br/>
            <a:r>
              <a:t>macroglobulin).</a:t>
            </a:r>
            <a:br/>
            <a:r>
              <a:t>● Drug-induced: anticoagulant treatment.</a:t>
            </a:r>
            <a:br/>
            <a:r>
              <a:t>● Others</a:t>
            </a:r>
            <a:br/>
            <a:r>
              <a:t>□ Protein Z (factor X inhibitor).</a:t>
            </a:r>
            <a:br/>
            <a:r>
              <a:t>□ Heparin-like glycosaminoglycans (boosts antithrombin).</a:t>
            </a:r>
            <a:br/>
            <a:r>
              <a:t>□ Heparin cofactor II (requires heparin for activation).</a:t>
            </a:r>
          </a:p>
        </p:txBody>
      </p:sp>
      <p:pic>
        <p:nvPicPr>
          <p:cNvPr id="304" name="pasted-movie.heic" descr="pasted-movie.heic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0800000">
            <a:off x="19385190" y="-300637"/>
            <a:ext cx="5072775" cy="51393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صورة 5" descr="صورة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90064" y="-130649"/>
            <a:ext cx="13133545" cy="139772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TextBox 1"/>
          <p:cNvSpPr txBox="1"/>
          <p:nvPr/>
        </p:nvSpPr>
        <p:spPr>
          <a:xfrm>
            <a:off x="129630" y="296193"/>
            <a:ext cx="20565586" cy="12965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914400">
              <a:spcBef>
                <a:spcPts val="0"/>
              </a:spcBef>
              <a:defRPr b="1" sz="51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Tests for hemostasis pathways: </a:t>
            </a:r>
          </a:p>
          <a:p>
            <a:pPr defTabSz="914400">
              <a:spcBef>
                <a:spcPts val="0"/>
              </a:spcBef>
              <a:defRPr b="1" sz="51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defTabSz="914400">
              <a:spcBef>
                <a:spcPts val="0"/>
              </a:spcBef>
              <a:defRPr b="1" sz="5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► </a:t>
            </a:r>
            <a:r>
              <a:rPr b="0"/>
              <a:t>The pathway that begins by </a:t>
            </a:r>
            <a:r>
              <a:t>factor XII </a:t>
            </a:r>
            <a:r>
              <a:rPr b="0"/>
              <a:t>is called </a:t>
            </a:r>
            <a:r>
              <a:t>the intrinsic pathway </a:t>
            </a:r>
            <a:r>
              <a:rPr b="0"/>
              <a:t>and the pathway that begins by </a:t>
            </a:r>
            <a:r>
              <a:t>tissue factor </a:t>
            </a:r>
            <a:r>
              <a:rPr b="0"/>
              <a:t>is called </a:t>
            </a:r>
            <a:r>
              <a:t>the extrinsic pathway</a:t>
            </a:r>
            <a:r>
              <a:rPr b="0"/>
              <a:t>. And they are tested separately inside the laboratory.</a:t>
            </a:r>
          </a:p>
          <a:p>
            <a:pPr defTabSz="914400">
              <a:spcBef>
                <a:spcPts val="0"/>
              </a:spcBef>
              <a:defRPr sz="5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</a:p>
          <a:p>
            <a:pPr defTabSz="914400">
              <a:spcBef>
                <a:spcPts val="0"/>
              </a:spcBef>
              <a:defRPr b="1" sz="5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► </a:t>
            </a:r>
            <a:r>
              <a:rPr b="0"/>
              <a:t>The test for the </a:t>
            </a:r>
            <a:r>
              <a:t>intrinsic pathway </a:t>
            </a:r>
            <a:r>
              <a:rPr b="0"/>
              <a:t>is the </a:t>
            </a:r>
            <a:r>
              <a:t>activated partial thromboplastin time (PTT)</a:t>
            </a:r>
          </a:p>
          <a:p>
            <a:pPr defTabSz="914400">
              <a:spcBef>
                <a:spcPts val="0"/>
              </a:spcBef>
              <a:defRPr b="1" sz="5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marL="582929" indent="-582929" defTabSz="914400">
              <a:spcBef>
                <a:spcPts val="0"/>
              </a:spcBef>
              <a:buSzPct val="100000"/>
              <a:buChar char="►"/>
              <a:defRPr b="1" sz="5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b="0"/>
              <a:t>The test of the </a:t>
            </a:r>
            <a:r>
              <a:t>extrinsic pathway </a:t>
            </a:r>
            <a:r>
              <a:rPr b="0"/>
              <a:t>is </a:t>
            </a:r>
            <a:r>
              <a:t>prothrombin time (PT)</a:t>
            </a:r>
            <a:r>
              <a:rPr b="0"/>
              <a:t>, in this test tissue factor is added to a sample of patient’s plasma and you measure the time it takes to form a clot. </a:t>
            </a:r>
            <a:endParaRPr b="0"/>
          </a:p>
          <a:p>
            <a:pPr marL="582929" indent="-582929" defTabSz="914400">
              <a:spcBef>
                <a:spcPts val="0"/>
              </a:spcBef>
              <a:buSzPct val="100000"/>
              <a:buChar char="►"/>
              <a:defRPr b="1" sz="5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(INR</a:t>
            </a:r>
            <a:r>
              <a:rPr b="0"/>
              <a:t>=(𝑷𝑻 𝒑𝒂𝒕𝒊𝒆𝒏𝒕𝑷𝑻 𝒏𝒐𝒓𝒎𝒂𝒍)𝑰𝑺𝑰</a:t>
            </a:r>
            <a:r>
              <a:t>).</a:t>
            </a:r>
          </a:p>
          <a:p>
            <a:pPr defTabSz="914400">
              <a:spcBef>
                <a:spcPts val="0"/>
              </a:spcBef>
              <a:defRPr b="1" sz="5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defTabSz="914400">
              <a:spcBef>
                <a:spcPts val="0"/>
              </a:spcBef>
              <a:defRPr b="1" sz="5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► </a:t>
            </a:r>
            <a:r>
              <a:rPr b="0"/>
              <a:t>the final way to test the coagulation cascade is to measure </a:t>
            </a:r>
            <a:r>
              <a:t>thrombin time</a:t>
            </a:r>
          </a:p>
        </p:txBody>
      </p:sp>
      <p:pic>
        <p:nvPicPr>
          <p:cNvPr id="309" name="pasted-movie.heic" descr="pasted-movie.heic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0800000">
            <a:off x="19225493" y="-300637"/>
            <a:ext cx="5232472" cy="53010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By : Omar Alshebailat"/>
          <p:cNvSpPr txBox="1"/>
          <p:nvPr>
            <p:ph type="body" idx="22"/>
          </p:nvPr>
        </p:nvSpPr>
        <p:spPr>
          <a:xfrm>
            <a:off x="62745" y="9891957"/>
            <a:ext cx="11137156" cy="34435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algn="ctr" defTabSz="2438338">
              <a:defRPr sz="5900">
                <a:latin typeface="Graphik"/>
                <a:ea typeface="Graphik"/>
                <a:cs typeface="Graphik"/>
                <a:sym typeface="Graphik"/>
              </a:defRPr>
            </a:pPr>
          </a:p>
          <a:p>
            <a:pPr defTabSz="2438400">
              <a:lnSpc>
                <a:spcPct val="90000"/>
              </a:lnSpc>
              <a:defRPr b="1" spc="-58" sz="5900">
                <a:latin typeface="Al Nile"/>
                <a:ea typeface="Al Nile"/>
                <a:cs typeface="Al Nile"/>
                <a:sym typeface="Al Nile"/>
              </a:defRPr>
            </a:pPr>
            <a:r>
              <a:t>By : Omar Alshebailat</a:t>
            </a:r>
          </a:p>
        </p:txBody>
      </p:sp>
      <p:sp>
        <p:nvSpPr>
          <p:cNvPr id="241" name="Haemostasis"/>
          <p:cNvSpPr txBox="1"/>
          <p:nvPr>
            <p:ph type="title"/>
          </p:nvPr>
        </p:nvSpPr>
        <p:spPr>
          <a:xfrm>
            <a:off x="-24417" y="3005653"/>
            <a:ext cx="17931395" cy="2629950"/>
          </a:xfrm>
          <a:prstGeom prst="rect">
            <a:avLst/>
          </a:prstGeom>
          <a:ln w="9525">
            <a:round/>
          </a:ln>
        </p:spPr>
        <p:txBody>
          <a:bodyPr/>
          <a:lstStyle>
            <a:lvl1pPr algn="ctr" defTabSz="355600">
              <a:defRPr spc="-136" sz="13600">
                <a:latin typeface="Apple Color Emoji"/>
                <a:ea typeface="Apple Color Emoji"/>
                <a:cs typeface="Apple Color Emoji"/>
                <a:sym typeface="Apple Color Emoji"/>
              </a:defRPr>
            </a:lvl1pPr>
          </a:lstStyle>
          <a:p>
            <a:pPr/>
            <a:r>
              <a:t>Haemostasis </a:t>
            </a:r>
          </a:p>
        </p:txBody>
      </p:sp>
      <p:pic>
        <p:nvPicPr>
          <p:cNvPr id="242" name="pasted-movie.heic" descr="pasted-movie.heic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8251624">
            <a:off x="9013691" y="3331667"/>
            <a:ext cx="20201593" cy="100896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" name="عنصر نائب للمحتوى 4"/>
          <p:cNvGrpSpPr/>
          <p:nvPr/>
        </p:nvGrpSpPr>
        <p:grpSpPr>
          <a:xfrm>
            <a:off x="689871" y="1039042"/>
            <a:ext cx="19542648" cy="4351666"/>
            <a:chOff x="0" y="0"/>
            <a:chExt cx="19542647" cy="4351664"/>
          </a:xfrm>
        </p:grpSpPr>
        <p:sp>
          <p:nvSpPr>
            <p:cNvPr id="312" name="عنصر نائب للمحتوى 4"/>
            <p:cNvSpPr txBox="1"/>
            <p:nvPr/>
          </p:nvSpPr>
          <p:spPr>
            <a:xfrm>
              <a:off x="57150" y="57150"/>
              <a:ext cx="19428348" cy="4237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rmAutofit fontScale="100000" lnSpcReduction="0"/>
            </a:bodyPr>
            <a:lstStyle/>
            <a:p>
              <a:pPr marL="449035" indent="-449035">
                <a:buSzPct val="100000"/>
                <a:buFont typeface="Arial"/>
                <a:buChar char="•"/>
                <a:defRPr b="1" sz="5500">
                  <a:latin typeface="Graphik"/>
                  <a:ea typeface="Graphik"/>
                  <a:cs typeface="Graphik"/>
                  <a:sym typeface="Graphik"/>
                </a:defRPr>
              </a:pPr>
              <a:r>
                <a:t>the final way to test the coagulation </a:t>
              </a:r>
              <a:br/>
              <a:r>
                <a:t>cascade is to measure thrombin time, by </a:t>
              </a:r>
              <a:br/>
              <a:r>
                <a:t>adding thrombin to a blood sample and </a:t>
              </a:r>
              <a:br/>
              <a:r>
                <a:t>measuring the time to form the clot.</a:t>
              </a:r>
            </a:p>
          </p:txBody>
        </p:sp>
        <p:pic>
          <p:nvPicPr>
            <p:cNvPr id="311" name="عنصر نائب للمحتوى 4" descr="عنصر نائب للمحتوى 4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9542648" cy="4351665"/>
            </a:xfrm>
            <a:prstGeom prst="rect">
              <a:avLst/>
            </a:prstGeom>
            <a:effectLst/>
          </p:spPr>
        </p:pic>
      </p:grpSp>
      <p:pic>
        <p:nvPicPr>
          <p:cNvPr id="314" name="صورة 10" descr="صورة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93453" y="5856872"/>
            <a:ext cx="20597094" cy="763994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5" name="pasted-movie.heic" descr="pasted-movie.heic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0800000">
            <a:off x="19385190" y="-300637"/>
            <a:ext cx="5072775" cy="51393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TT normal range: it varies but 25 to 35 seconds is  considered normal.…"/>
          <p:cNvSpPr txBox="1"/>
          <p:nvPr>
            <p:ph type="body" idx="1"/>
          </p:nvPr>
        </p:nvSpPr>
        <p:spPr>
          <a:xfrm>
            <a:off x="701431" y="1232961"/>
            <a:ext cx="20309882" cy="7435730"/>
          </a:xfrm>
          <a:prstGeom prst="rect">
            <a:avLst/>
          </a:prstGeom>
          <a:ln w="9525">
            <a:round/>
          </a:ln>
        </p:spPr>
        <p:txBody>
          <a:bodyPr lIns="45719" tIns="45719" rIns="45719" bIns="45719"/>
          <a:lstStyle/>
          <a:p>
            <a:pPr marL="375557" indent="-375557">
              <a:buFont typeface="Arial"/>
              <a:defRPr b="1" sz="4600">
                <a:solidFill>
                  <a:srgbClr val="000000"/>
                </a:solidFill>
                <a:latin typeface="Graphik"/>
                <a:ea typeface="Graphik"/>
                <a:cs typeface="Graphik"/>
                <a:sym typeface="Graphik"/>
              </a:defRPr>
            </a:pPr>
            <a:r>
              <a:t> PTT normal range: it varies but 25 to 35 seconds is </a:t>
            </a:r>
            <a:br/>
            <a:r>
              <a:t>considered normal.</a:t>
            </a:r>
          </a:p>
          <a:p>
            <a:pPr marL="375557" indent="-375557">
              <a:buFont typeface="Arial"/>
              <a:defRPr b="1" sz="4600">
                <a:solidFill>
                  <a:srgbClr val="000000"/>
                </a:solidFill>
                <a:latin typeface="Graphik"/>
                <a:ea typeface="Graphik"/>
                <a:cs typeface="Graphik"/>
                <a:sym typeface="Graphik"/>
              </a:defRPr>
            </a:pPr>
            <a:r>
              <a:t>PT normal range: 11 to 13.5 seconds. </a:t>
            </a:r>
          </a:p>
          <a:p>
            <a:pPr marL="375557" indent="-375557">
              <a:buFont typeface="Arial"/>
              <a:defRPr b="1" sz="4600">
                <a:solidFill>
                  <a:srgbClr val="000000"/>
                </a:solidFill>
                <a:latin typeface="Graphik"/>
                <a:ea typeface="Graphik"/>
                <a:cs typeface="Graphik"/>
                <a:sym typeface="Graphik"/>
              </a:defRPr>
            </a:pPr>
            <a:r>
              <a:t>INR normal range: 0.8-1.1</a:t>
            </a:r>
          </a:p>
          <a:p>
            <a:pPr marL="375557" indent="-375557">
              <a:buFont typeface="Arial"/>
              <a:defRPr b="1" sz="4600">
                <a:solidFill>
                  <a:srgbClr val="000000"/>
                </a:solidFill>
                <a:latin typeface="Graphik"/>
                <a:ea typeface="Graphik"/>
                <a:cs typeface="Graphik"/>
                <a:sym typeface="Graphik"/>
              </a:defRPr>
            </a:pPr>
            <a:r>
              <a:t>Thrombin time: less than 20 seconds (15-19 seconds).</a:t>
            </a:r>
          </a:p>
        </p:txBody>
      </p:sp>
      <p:pic>
        <p:nvPicPr>
          <p:cNvPr id="318" name="pasted-movie.heic" descr="pasted-movie.heic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0800000">
            <a:off x="17844130" y="-300637"/>
            <a:ext cx="6613835" cy="67005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TextBox 1"/>
          <p:cNvSpPr txBox="1"/>
          <p:nvPr/>
        </p:nvSpPr>
        <p:spPr>
          <a:xfrm>
            <a:off x="1723365" y="4451406"/>
            <a:ext cx="20937271" cy="2600834"/>
          </a:xfrm>
          <a:prstGeom prst="rect">
            <a:avLst/>
          </a:prstGeom>
          <a:ln w="1905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pc="-141" sz="14100">
                <a:solidFill>
                  <a:srgbClr val="000000"/>
                </a:solidFill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Anticoagulation therapy</a:t>
            </a:r>
          </a:p>
        </p:txBody>
      </p:sp>
      <p:sp>
        <p:nvSpPr>
          <p:cNvPr id="321" name="By :Shatha Ababneh"/>
          <p:cNvSpPr txBox="1"/>
          <p:nvPr/>
        </p:nvSpPr>
        <p:spPr>
          <a:xfrm>
            <a:off x="215055" y="10304461"/>
            <a:ext cx="13192295" cy="1501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spcBef>
                <a:spcPts val="0"/>
              </a:spcBef>
              <a:defRPr spc="-72" sz="7300"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/>
            <a:r>
              <a:t>By :Shatha Ababneh</a:t>
            </a:r>
          </a:p>
        </p:txBody>
      </p:sp>
      <p:pic>
        <p:nvPicPr>
          <p:cNvPr id="322" name="pasted-movie.heic" descr="pasted-movie.heic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427067" y="8854425"/>
            <a:ext cx="12061228" cy="55777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Anti-coagulants drug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31139">
              <a:defRPr spc="-94" sz="9425">
                <a:solidFill>
                  <a:srgbClr val="000000"/>
                </a:solidFill>
                <a:latin typeface="Apple Color Emoji"/>
                <a:ea typeface="Apple Color Emoji"/>
                <a:cs typeface="Apple Color Emoji"/>
                <a:sym typeface="Apple Color Emoji"/>
              </a:defRPr>
            </a:lvl1pPr>
          </a:lstStyle>
          <a:p>
            <a:pPr/>
            <a:r>
              <a:t> Anti-coagulants drugs </a:t>
            </a:r>
          </a:p>
        </p:txBody>
      </p:sp>
      <p:grpSp>
        <p:nvGrpSpPr>
          <p:cNvPr id="327" name="TextBox 3"/>
          <p:cNvGrpSpPr/>
          <p:nvPr/>
        </p:nvGrpSpPr>
        <p:grpSpPr>
          <a:xfrm>
            <a:off x="1365802" y="3439097"/>
            <a:ext cx="12693467" cy="9139302"/>
            <a:chOff x="0" y="0"/>
            <a:chExt cx="12693465" cy="9139301"/>
          </a:xfrm>
        </p:grpSpPr>
        <p:sp>
          <p:nvSpPr>
            <p:cNvPr id="326" name="TextBox 3"/>
            <p:cNvSpPr txBox="1"/>
            <p:nvPr/>
          </p:nvSpPr>
          <p:spPr>
            <a:xfrm>
              <a:off x="114300" y="114299"/>
              <a:ext cx="12464866" cy="89107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lnSpc>
                  <a:spcPct val="300000"/>
                </a:lnSpc>
                <a:defRPr b="1" sz="5100">
                  <a:latin typeface="Graphik"/>
                  <a:ea typeface="Graphik"/>
                  <a:cs typeface="Graphik"/>
                  <a:sym typeface="Graphik"/>
                </a:defRPr>
              </a:pPr>
              <a:r>
                <a:t>* Heparin</a:t>
              </a:r>
              <a:br/>
              <a:r>
                <a:t>* Factor Xa inhibitors</a:t>
              </a:r>
              <a:br/>
              <a:r>
                <a:t>* Direct thrombin inhibitors</a:t>
              </a:r>
              <a:br/>
              <a:r>
                <a:t>* Warfarin</a:t>
              </a:r>
            </a:p>
          </p:txBody>
        </p:sp>
        <p:pic>
          <p:nvPicPr>
            <p:cNvPr id="325" name="TextBox 3" descr="TextBox 3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2693466" cy="9139302"/>
            </a:xfrm>
            <a:prstGeom prst="rect">
              <a:avLst/>
            </a:prstGeom>
            <a:effectLst/>
          </p:spPr>
        </p:pic>
      </p:grpSp>
      <p:pic>
        <p:nvPicPr>
          <p:cNvPr id="328" name="pasted-movie.heic" descr="pasted-movie.heic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769407" y="4751678"/>
            <a:ext cx="13137941" cy="56151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Heparin"/>
          <p:cNvSpPr txBox="1"/>
          <p:nvPr>
            <p:ph type="title"/>
          </p:nvPr>
        </p:nvSpPr>
        <p:spPr>
          <a:xfrm>
            <a:off x="796194" y="1171032"/>
            <a:ext cx="25230650" cy="2806044"/>
          </a:xfrm>
          <a:prstGeom prst="rect">
            <a:avLst/>
          </a:prstGeom>
        </p:spPr>
        <p:txBody>
          <a:bodyPr/>
          <a:lstStyle>
            <a:lvl1pPr defTabSz="914400">
              <a:lnSpc>
                <a:spcPct val="100000"/>
              </a:lnSpc>
              <a:defRPr b="1" spc="0" sz="13600">
                <a:solidFill>
                  <a:srgbClr val="002060"/>
                </a:solidFill>
                <a:latin typeface="Modern Love"/>
                <a:ea typeface="Modern Love"/>
                <a:cs typeface="Modern Love"/>
                <a:sym typeface="Modern Love"/>
              </a:defRPr>
            </a:lvl1pPr>
          </a:lstStyle>
          <a:p>
            <a:pPr/>
            <a:r>
              <a:t>Heparin</a:t>
            </a:r>
          </a:p>
        </p:txBody>
      </p:sp>
      <p:grpSp>
        <p:nvGrpSpPr>
          <p:cNvPr id="333" name="Content Placeholder 2"/>
          <p:cNvGrpSpPr/>
          <p:nvPr/>
        </p:nvGrpSpPr>
        <p:grpSpPr>
          <a:xfrm>
            <a:off x="192086" y="4409153"/>
            <a:ext cx="18994439" cy="8379078"/>
            <a:chOff x="0" y="0"/>
            <a:chExt cx="18994437" cy="8379077"/>
          </a:xfrm>
        </p:grpSpPr>
        <p:sp>
          <p:nvSpPr>
            <p:cNvPr id="332" name="Content Placeholder 2"/>
            <p:cNvSpPr txBox="1"/>
            <p:nvPr/>
          </p:nvSpPr>
          <p:spPr>
            <a:xfrm>
              <a:off x="57150" y="57150"/>
              <a:ext cx="18880138" cy="82647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rmAutofit fontScale="100000" lnSpcReduction="0"/>
            </a:bodyPr>
            <a:lstStyle/>
            <a:p>
              <a:pPr marL="550240" indent="-550240" defTabSz="295147">
                <a:spcBef>
                  <a:spcPts val="3900"/>
                </a:spcBef>
                <a:buSzPct val="100000"/>
                <a:buChar char="*"/>
                <a:defRPr b="1" sz="4814">
                  <a:solidFill>
                    <a:srgbClr val="000000"/>
                  </a:solidFill>
                  <a:latin typeface="Graphik"/>
                  <a:ea typeface="Graphik"/>
                  <a:cs typeface="Graphik"/>
                  <a:sym typeface="Graphik"/>
                </a:defRPr>
              </a:pPr>
              <a:r>
                <a:rPr>
                  <a:latin typeface="Avenir Next LT Pro"/>
                  <a:ea typeface="Avenir Next LT Pro"/>
                  <a:cs typeface="Avenir Next LT Pro"/>
                  <a:sym typeface="Avenir Next LT Pro"/>
                </a:rPr>
                <a:t>Polymer (glycosaminoglycans) , found naturally in mast cells.</a:t>
              </a:r>
              <a:br>
                <a:rPr>
                  <a:latin typeface="Avenir Next LT Pro"/>
                  <a:ea typeface="Avenir Next LT Pro"/>
                  <a:cs typeface="Avenir Next LT Pro"/>
                  <a:sym typeface="Avenir Next LT Pro"/>
                </a:rPr>
              </a:br>
              <a:endParaRPr>
                <a:latin typeface="Avenir Next LT Pro"/>
                <a:ea typeface="Avenir Next LT Pro"/>
                <a:cs typeface="Avenir Next LT Pro"/>
                <a:sym typeface="Avenir Next LT Pro"/>
              </a:endParaRPr>
            </a:p>
            <a:p>
              <a:pPr marL="550240" indent="-550240" defTabSz="295147">
                <a:spcBef>
                  <a:spcPts val="3900"/>
                </a:spcBef>
                <a:buSzPct val="100000"/>
                <a:buChar char="*"/>
                <a:defRPr b="1" sz="4814">
                  <a:solidFill>
                    <a:srgbClr val="000000"/>
                  </a:solidFill>
                  <a:latin typeface="Graphik"/>
                  <a:ea typeface="Graphik"/>
                  <a:cs typeface="Graphik"/>
                  <a:sym typeface="Graphik"/>
                </a:defRPr>
              </a:pPr>
              <a:r>
                <a:rPr>
                  <a:latin typeface="Avenir Next LT Pro"/>
                  <a:ea typeface="Avenir Next LT Pro"/>
                  <a:cs typeface="Avenir Next LT Pro"/>
                  <a:sym typeface="Avenir Next LT Pro"/>
                </a:rPr>
                <a:t>Its molecules varying in chain length.</a:t>
              </a:r>
              <a:br>
                <a:rPr>
                  <a:latin typeface="Avenir Next LT Pro"/>
                  <a:ea typeface="Avenir Next LT Pro"/>
                  <a:cs typeface="Avenir Next LT Pro"/>
                  <a:sym typeface="Avenir Next LT Pro"/>
                </a:rPr>
              </a:br>
              <a:endParaRPr>
                <a:latin typeface="Avenir Next LT Pro"/>
                <a:ea typeface="Avenir Next LT Pro"/>
                <a:cs typeface="Avenir Next LT Pro"/>
                <a:sym typeface="Avenir Next LT Pro"/>
              </a:endParaRPr>
            </a:p>
            <a:p>
              <a:pPr marL="550240" indent="-550240" defTabSz="295147">
                <a:spcBef>
                  <a:spcPts val="3900"/>
                </a:spcBef>
                <a:buSzPct val="100000"/>
                <a:buChar char="*"/>
                <a:defRPr b="1" sz="4814">
                  <a:solidFill>
                    <a:srgbClr val="000000"/>
                  </a:solidFill>
                  <a:latin typeface="Graphik"/>
                  <a:ea typeface="Graphik"/>
                  <a:cs typeface="Graphik"/>
                  <a:sym typeface="Graphik"/>
                </a:defRPr>
              </a:pPr>
              <a:r>
                <a:rPr u="sng">
                  <a:solidFill>
                    <a:srgbClr val="B51A00"/>
                  </a:solidFill>
                  <a:latin typeface="Avenir Next LT Pro"/>
                  <a:ea typeface="Avenir Next LT Pro"/>
                  <a:cs typeface="Avenir Next LT Pro"/>
                  <a:sym typeface="Avenir Next LT Pro"/>
                </a:rPr>
                <a:t>Used in two forms:</a:t>
              </a:r>
              <a:br>
                <a:rPr u="sng">
                  <a:solidFill>
                    <a:srgbClr val="B51A00"/>
                  </a:solidFill>
                  <a:latin typeface="Avenir Next LT Pro"/>
                  <a:ea typeface="Avenir Next LT Pro"/>
                  <a:cs typeface="Avenir Next LT Pro"/>
                  <a:sym typeface="Avenir Next LT Pro"/>
                </a:rPr>
              </a:br>
              <a:r>
                <a:rPr>
                  <a:latin typeface="Avenir Next LT Pro"/>
                  <a:ea typeface="Avenir Next LT Pro"/>
                  <a:cs typeface="Avenir Next LT Pro"/>
                  <a:sym typeface="Avenir Next LT Pro"/>
                </a:rPr>
                <a:t>1- Unfractionated heparin </a:t>
              </a:r>
              <a:r>
                <a:t>(UFH) </a:t>
              </a:r>
              <a:r>
                <a:rPr>
                  <a:latin typeface="Avenir Next LT Pro"/>
                  <a:ea typeface="Avenir Next LT Pro"/>
                  <a:cs typeface="Avenir Next LT Pro"/>
                  <a:sym typeface="Avenir Next LT Pro"/>
                </a:rPr>
                <a:t>: widely varying polymer chain lengths</a:t>
              </a:r>
              <a:br>
                <a:rPr>
                  <a:latin typeface="Avenir Next LT Pro"/>
                  <a:ea typeface="Avenir Next LT Pro"/>
                  <a:cs typeface="Avenir Next LT Pro"/>
                  <a:sym typeface="Avenir Next LT Pro"/>
                </a:rPr>
              </a:br>
              <a:r>
                <a:rPr>
                  <a:latin typeface="Avenir Next LT Pro"/>
                  <a:ea typeface="Avenir Next LT Pro"/>
                  <a:cs typeface="Avenir Next LT Pro"/>
                  <a:sym typeface="Avenir Next LT Pro"/>
                </a:rPr>
                <a:t>2- low-molecular weight heparin </a:t>
              </a:r>
              <a:r>
                <a:t>(LMWH) </a:t>
              </a:r>
              <a:r>
                <a:rPr>
                  <a:latin typeface="Avenir Next LT Pro"/>
                  <a:ea typeface="Avenir Next LT Pro"/>
                  <a:cs typeface="Avenir Next LT Pro"/>
                  <a:sym typeface="Avenir Next LT Pro"/>
                </a:rPr>
                <a:t>: smaller polymers only.</a:t>
              </a:r>
            </a:p>
          </p:txBody>
        </p:sp>
        <p:pic>
          <p:nvPicPr>
            <p:cNvPr id="331" name="Content Placeholder 2" descr="Content Placeholder 2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8994438" cy="8379078"/>
            </a:xfrm>
            <a:prstGeom prst="rect">
              <a:avLst/>
            </a:prstGeom>
            <a:effectLst/>
          </p:spPr>
        </p:pic>
      </p:grpSp>
      <p:pic>
        <p:nvPicPr>
          <p:cNvPr id="334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753762" y="-1019"/>
            <a:ext cx="9654240" cy="4131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TextBox 6"/>
          <p:cNvSpPr txBox="1"/>
          <p:nvPr/>
        </p:nvSpPr>
        <p:spPr>
          <a:xfrm>
            <a:off x="233212" y="8778678"/>
            <a:ext cx="17760469" cy="4622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solidFill>
                  <a:srgbClr val="000000"/>
                </a:solidFill>
                <a:latin typeface="Graphik"/>
                <a:ea typeface="Graphik"/>
                <a:cs typeface="Graphik"/>
                <a:sym typeface="Graphik"/>
              </a:defRPr>
            </a:pPr>
            <a:r>
              <a:t>* HeparIN = INtrinsic (PTT)</a:t>
            </a:r>
            <a:br/>
            <a:br/>
            <a:r>
              <a:t>* </a:t>
            </a:r>
            <a:r>
              <a:rPr u="sng">
                <a:latin typeface="Avenir Next LT Pro"/>
                <a:ea typeface="Avenir Next LT Pro"/>
                <a:cs typeface="Avenir Next LT Pro"/>
                <a:sym typeface="Avenir Next LT Pro"/>
              </a:rPr>
              <a:t>Thrombin time will be prolonged</a:t>
            </a:r>
            <a:r>
              <a:rPr>
                <a:latin typeface="Avenir Next LT Pro"/>
                <a:ea typeface="Avenir Next LT Pro"/>
                <a:cs typeface="Avenir Next LT Pro"/>
                <a:sym typeface="Avenir Next LT Pro"/>
              </a:rPr>
              <a:t> , and PT can increase at high doses. </a:t>
            </a:r>
            <a:br>
              <a:rPr>
                <a:latin typeface="Avenir Next LT Pro"/>
                <a:ea typeface="Avenir Next LT Pro"/>
                <a:cs typeface="Avenir Next LT Pro"/>
                <a:sym typeface="Avenir Next LT Pro"/>
              </a:rPr>
            </a:br>
            <a:br>
              <a:rPr>
                <a:latin typeface="Avenir Next LT Pro"/>
                <a:ea typeface="Avenir Next LT Pro"/>
                <a:cs typeface="Avenir Next LT Pro"/>
                <a:sym typeface="Avenir Next LT Pro"/>
              </a:rPr>
            </a:br>
            <a:r>
              <a:t>*</a:t>
            </a:r>
            <a:r>
              <a:rPr>
                <a:latin typeface="Avenir Next LT Pro"/>
                <a:ea typeface="Avenir Next LT Pro"/>
                <a:cs typeface="Avenir Next LT Pro"/>
                <a:sym typeface="Avenir Next LT Pro"/>
              </a:rPr>
              <a:t> Lots of binding to plasma proteins and cells, so It has a </a:t>
            </a:r>
            <a:r>
              <a:rPr u="sng">
                <a:latin typeface="Avenir Next LT Pro"/>
                <a:ea typeface="Avenir Next LT Pro"/>
                <a:cs typeface="Avenir Next LT Pro"/>
                <a:sym typeface="Avenir Next LT Pro"/>
              </a:rPr>
              <a:t>highly variable response</a:t>
            </a:r>
            <a:r>
              <a:rPr>
                <a:latin typeface="Avenir Next LT Pro"/>
                <a:ea typeface="Avenir Next LT Pro"/>
                <a:cs typeface="Avenir Next LT Pro"/>
                <a:sym typeface="Avenir Next LT Pro"/>
              </a:rPr>
              <a:t> from patient to another. Doses must be adjusted to reach goal PTT.</a:t>
            </a:r>
          </a:p>
        </p:txBody>
      </p:sp>
      <p:sp>
        <p:nvSpPr>
          <p:cNvPr id="337" name="Content Placeholder 2"/>
          <p:cNvSpPr txBox="1"/>
          <p:nvPr/>
        </p:nvSpPr>
        <p:spPr>
          <a:xfrm>
            <a:off x="96313" y="3135262"/>
            <a:ext cx="23398807" cy="5841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467258" indent="-467258" defTabSz="259588">
              <a:spcBef>
                <a:spcPts val="3400"/>
              </a:spcBef>
              <a:buSzPct val="100000"/>
              <a:buChar char="*"/>
              <a:defRPr b="1" sz="4088">
                <a:solidFill>
                  <a:srgbClr val="000000"/>
                </a:solidFill>
                <a:latin typeface="Graphik"/>
                <a:ea typeface="Graphik"/>
                <a:cs typeface="Graphik"/>
                <a:sym typeface="Graphik"/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UFH works through natural anti-coagulant </a:t>
            </a:r>
            <a:r>
              <a:rPr u="sng">
                <a:latin typeface="Helvetica"/>
                <a:ea typeface="Helvetica"/>
                <a:cs typeface="Helvetica"/>
                <a:sym typeface="Helvetica"/>
              </a:rPr>
              <a:t>anti-thrombin III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 , which inactivate coagulation factors II, IX, X, XI and XII.</a:t>
            </a:r>
            <a:endParaRPr>
              <a:latin typeface="Helvetica"/>
              <a:ea typeface="Helvetica"/>
              <a:cs typeface="Helvetica"/>
              <a:sym typeface="Helvetica"/>
            </a:endParaRPr>
          </a:p>
          <a:p>
            <a:pPr marL="467258" indent="-467258" defTabSz="259588">
              <a:spcBef>
                <a:spcPts val="3400"/>
              </a:spcBef>
              <a:buSzPct val="100000"/>
              <a:buChar char="*"/>
              <a:defRPr b="1" sz="4088">
                <a:solidFill>
                  <a:srgbClr val="000000"/>
                </a:solidFill>
                <a:latin typeface="Graphik"/>
                <a:ea typeface="Graphik"/>
                <a:cs typeface="Graphik"/>
                <a:sym typeface="Graphik"/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It is a liquid medication, given IV or SQ.</a:t>
            </a:r>
            <a:endParaRPr>
              <a:latin typeface="Helvetica"/>
              <a:ea typeface="Helvetica"/>
              <a:cs typeface="Helvetica"/>
              <a:sym typeface="Helvetica"/>
            </a:endParaRPr>
          </a:p>
          <a:p>
            <a:pPr marL="467258" indent="-467258" defTabSz="259588">
              <a:spcBef>
                <a:spcPts val="3400"/>
              </a:spcBef>
              <a:buSzPct val="100000"/>
              <a:buChar char="*"/>
              <a:defRPr b="1" sz="4088">
                <a:solidFill>
                  <a:srgbClr val="000000"/>
                </a:solidFill>
                <a:latin typeface="Graphik"/>
                <a:ea typeface="Graphik"/>
                <a:cs typeface="Graphik"/>
                <a:sym typeface="Graphik"/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It has an </a:t>
            </a:r>
            <a:r>
              <a:t>acute onset 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of action.(90 m)</a:t>
            </a:r>
            <a:endParaRPr>
              <a:latin typeface="Helvetica"/>
              <a:ea typeface="Helvetica"/>
              <a:cs typeface="Helvetica"/>
              <a:sym typeface="Helvetica"/>
            </a:endParaRPr>
          </a:p>
          <a:p>
            <a:pPr marL="467258" indent="-467258" defTabSz="259588">
              <a:spcBef>
                <a:spcPts val="3400"/>
              </a:spcBef>
              <a:buSzPct val="100000"/>
              <a:buChar char="*"/>
              <a:defRPr b="1" sz="4088">
                <a:solidFill>
                  <a:srgbClr val="000000"/>
                </a:solidFill>
                <a:latin typeface="Graphik"/>
                <a:ea typeface="Graphik"/>
                <a:cs typeface="Graphik"/>
                <a:sym typeface="Graphik"/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UFH affects many components of intrinsic pathway , so when we measure PTT of a patient on UFH </a:t>
            </a:r>
            <a:r>
              <a:rPr u="sng">
                <a:latin typeface="Helvetica"/>
                <a:ea typeface="Helvetica"/>
                <a:cs typeface="Helvetica"/>
                <a:sym typeface="Helvetica"/>
              </a:rPr>
              <a:t>it will be prolonged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. </a:t>
            </a:r>
            <a:r>
              <a:t>PTT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 can be used to monitor the effects of heparin. </a:t>
            </a:r>
            <a:br>
              <a:rPr>
                <a:latin typeface="Helvetica"/>
                <a:ea typeface="Helvetica"/>
                <a:cs typeface="Helvetica"/>
                <a:sym typeface="Helvetica"/>
              </a:rPr>
            </a:br>
          </a:p>
        </p:txBody>
      </p:sp>
      <p:sp>
        <p:nvSpPr>
          <p:cNvPr id="338" name="Heparin 1- Unfractionated heparin"/>
          <p:cNvSpPr txBox="1"/>
          <p:nvPr>
            <p:ph type="title" idx="4294967295"/>
          </p:nvPr>
        </p:nvSpPr>
        <p:spPr>
          <a:xfrm>
            <a:off x="66762" y="133515"/>
            <a:ext cx="22084975" cy="2509712"/>
          </a:xfrm>
          <a:prstGeom prst="rect">
            <a:avLst/>
          </a:prstGeom>
          <a:ln w="88900">
            <a:solidFill>
              <a:srgbClr val="1A0A52"/>
            </a:solidFill>
          </a:ln>
        </p:spPr>
        <p:txBody>
          <a:bodyPr/>
          <a:lstStyle/>
          <a:p>
            <a:pPr defTabSz="566927">
              <a:lnSpc>
                <a:spcPct val="100000"/>
              </a:lnSpc>
              <a:defRPr b="1" spc="0" sz="7564">
                <a:solidFill>
                  <a:srgbClr val="002060"/>
                </a:solidFill>
                <a:latin typeface="Modern Love"/>
                <a:ea typeface="Modern Love"/>
                <a:cs typeface="Modern Love"/>
                <a:sym typeface="Modern Love"/>
              </a:defRPr>
            </a:pPr>
            <a:r>
              <a:t>Heparin</a:t>
            </a:r>
            <a:br/>
            <a:r>
              <a:t>1- Unfractionated heparin</a:t>
            </a:r>
          </a:p>
        </p:txBody>
      </p:sp>
      <p:pic>
        <p:nvPicPr>
          <p:cNvPr id="339" name="pasted-movie.heic" descr="pasted-movie.heic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354307" y="8665565"/>
            <a:ext cx="6299945" cy="55557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2264" y="1023272"/>
            <a:ext cx="24119472" cy="116694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*USES OF UFH:  1- Used in acute management of DVT/PE , MI and stroke.  2- Used in prophylaxis for DVT in hospitalized patients.  PROTAMINE sulphate  is the reversal agent for UFH, binds with and neutralizes the drug. * USED IN heparin overdose and cardia"/>
          <p:cNvSpPr txBox="1"/>
          <p:nvPr>
            <p:ph type="body" idx="1"/>
          </p:nvPr>
        </p:nvSpPr>
        <p:spPr>
          <a:xfrm>
            <a:off x="340415" y="98229"/>
            <a:ext cx="22746069" cy="13519542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0" indent="0" defTabSz="374904">
              <a:lnSpc>
                <a:spcPct val="135000"/>
              </a:lnSpc>
              <a:spcBef>
                <a:spcPts val="400"/>
              </a:spcBef>
              <a:buClr>
                <a:srgbClr val="C3B2A7"/>
              </a:buClr>
              <a:buSzTx/>
              <a:buFont typeface="Arial"/>
              <a:buNone/>
              <a:defRPr b="1" sz="4920">
                <a:solidFill>
                  <a:srgbClr val="002060"/>
                </a:solidFill>
                <a:latin typeface="Avenir Next LT Pro"/>
                <a:ea typeface="Avenir Next LT Pro"/>
                <a:cs typeface="Avenir Next LT Pro"/>
                <a:sym typeface="Avenir Next LT Pro"/>
              </a:defRPr>
            </a:pPr>
            <a:r>
              <a:rPr sz="6273" u="sng"/>
              <a:t>*USES OF UFH:</a:t>
            </a:r>
            <a:br>
              <a:rPr sz="6273" u="sng"/>
            </a:br>
            <a:r>
              <a:rPr b="0"/>
              <a:t> 1- Used in </a:t>
            </a:r>
            <a:r>
              <a:t>acute management </a:t>
            </a:r>
            <a:r>
              <a:rPr b="0"/>
              <a:t>of DVT/PE , MI and stroke.</a:t>
            </a:r>
            <a:br>
              <a:rPr b="0"/>
            </a:br>
            <a:r>
              <a:rPr b="0"/>
              <a:t> 2- Used in </a:t>
            </a:r>
            <a:r>
              <a:t>prophylaxis</a:t>
            </a:r>
            <a:r>
              <a:rPr b="0"/>
              <a:t> for DVT in hospitalized patients.</a:t>
            </a:r>
            <a:br>
              <a:rPr b="0"/>
            </a:br>
            <a:br>
              <a:rPr b="0"/>
            </a:br>
            <a:r>
              <a:rPr>
                <a:solidFill>
                  <a:srgbClr val="B51A00"/>
                </a:solidFill>
              </a:rPr>
              <a:t>PROTAMINE sulphate  </a:t>
            </a:r>
            <a:r>
              <a:rPr b="0">
                <a:solidFill>
                  <a:srgbClr val="B51A00"/>
                </a:solidFill>
              </a:rPr>
              <a:t>is the reversal agent for UFH, binds with and neutralizes the drug.</a:t>
            </a:r>
            <a:br>
              <a:rPr b="0">
                <a:solidFill>
                  <a:srgbClr val="B51A00"/>
                </a:solidFill>
              </a:rPr>
            </a:br>
            <a:r>
              <a:rPr b="0">
                <a:solidFill>
                  <a:srgbClr val="B51A00"/>
                </a:solidFill>
              </a:rPr>
              <a:t>* USED IN heparin overdose and cardiac surgery.</a:t>
            </a:r>
            <a:br>
              <a:rPr b="0">
                <a:solidFill>
                  <a:srgbClr val="B51A00"/>
                </a:solidFill>
              </a:rPr>
            </a:br>
            <a:br>
              <a:rPr b="0"/>
            </a:br>
            <a:r>
              <a:rPr sz="5207" u="sng"/>
              <a:t>*SIDE EFFECTS OF UFH: </a:t>
            </a:r>
            <a:br>
              <a:rPr sz="5207" u="sng"/>
            </a:br>
            <a:r>
              <a:rPr b="0"/>
              <a:t>1- Bleeding </a:t>
            </a:r>
          </a:p>
          <a:p>
            <a:pPr marL="0" indent="0" defTabSz="374904">
              <a:lnSpc>
                <a:spcPct val="135000"/>
              </a:lnSpc>
              <a:spcBef>
                <a:spcPts val="400"/>
              </a:spcBef>
              <a:buClr>
                <a:srgbClr val="C3B2A7"/>
              </a:buClr>
              <a:buSzTx/>
              <a:buFont typeface="Arial"/>
              <a:buNone/>
              <a:defRPr sz="4920">
                <a:solidFill>
                  <a:srgbClr val="002060"/>
                </a:solidFill>
                <a:latin typeface="Avenir Next LT Pro"/>
                <a:ea typeface="Avenir Next LT Pro"/>
                <a:cs typeface="Avenir Next LT Pro"/>
                <a:sym typeface="Avenir Next LT Pro"/>
              </a:defRPr>
            </a:pPr>
            <a:r>
              <a:t>2- Osteoporosis in long term use.</a:t>
            </a:r>
            <a:br/>
            <a:r>
              <a:t>3- Mild elevation of ALT/AST levels.</a:t>
            </a:r>
          </a:p>
          <a:p>
            <a:pPr marL="0" indent="0" defTabSz="374904">
              <a:lnSpc>
                <a:spcPct val="135000"/>
              </a:lnSpc>
              <a:spcBef>
                <a:spcPts val="400"/>
              </a:spcBef>
              <a:buClr>
                <a:srgbClr val="C3B2A7"/>
              </a:buClr>
              <a:buSzTx/>
              <a:buFont typeface="Arial"/>
              <a:buNone/>
              <a:defRPr sz="4920">
                <a:solidFill>
                  <a:srgbClr val="002060"/>
                </a:solidFill>
                <a:latin typeface="Avenir Next LT Pro"/>
                <a:ea typeface="Avenir Next LT Pro"/>
                <a:cs typeface="Avenir Next LT Pro"/>
                <a:sym typeface="Avenir Next LT Pro"/>
              </a:defRPr>
            </a:pPr>
            <a:r>
              <a:t>4- HIT </a:t>
            </a:r>
          </a:p>
        </p:txBody>
      </p:sp>
      <p:pic>
        <p:nvPicPr>
          <p:cNvPr id="344" name="pasted-movie.heic" descr="pasted-movie.heic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57321" y="8415920"/>
            <a:ext cx="4389250" cy="54845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Heparin and Thrombocytopenia"/>
          <p:cNvSpPr txBox="1"/>
          <p:nvPr>
            <p:ph type="title"/>
          </p:nvPr>
        </p:nvSpPr>
        <p:spPr>
          <a:xfrm>
            <a:off x="932963" y="407052"/>
            <a:ext cx="21971001" cy="1689101"/>
          </a:xfrm>
          <a:prstGeom prst="rect">
            <a:avLst/>
          </a:prstGeom>
        </p:spPr>
        <p:txBody>
          <a:bodyPr/>
          <a:lstStyle>
            <a:lvl1pPr algn="ctr" defTabSz="914400">
              <a:lnSpc>
                <a:spcPct val="100000"/>
              </a:lnSpc>
              <a:defRPr b="1" spc="0" sz="9800">
                <a:solidFill>
                  <a:srgbClr val="002060"/>
                </a:solidFill>
                <a:latin typeface="Modern Love"/>
                <a:ea typeface="Modern Love"/>
                <a:cs typeface="Modern Love"/>
                <a:sym typeface="Modern Love"/>
              </a:defRPr>
            </a:lvl1pPr>
          </a:lstStyle>
          <a:p>
            <a:pPr/>
            <a:r>
              <a:t>Heparin and Thrombocytopenia</a:t>
            </a:r>
          </a:p>
        </p:txBody>
      </p:sp>
      <p:sp>
        <p:nvSpPr>
          <p:cNvPr id="347" name="* Many patient develop mild (10-20%) platelet count reduction. (non-immune thrombocytopenia) * It’s a result of direct suppressive effect platelet reduction.  * A much more serious condition is Heparin-Induced Thrombocytopenia (HIT), It is immune-mediate"/>
          <p:cNvSpPr txBox="1"/>
          <p:nvPr>
            <p:ph type="body" sz="half" idx="4294967295"/>
          </p:nvPr>
        </p:nvSpPr>
        <p:spPr>
          <a:xfrm>
            <a:off x="337806" y="2654545"/>
            <a:ext cx="21719710" cy="5893251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0" indent="0" defTabSz="914400">
              <a:lnSpc>
                <a:spcPct val="150000"/>
              </a:lnSpc>
              <a:spcBef>
                <a:spcPts val="1000"/>
              </a:spcBef>
              <a:buClr>
                <a:srgbClr val="C3B2A7"/>
              </a:buClr>
              <a:buSzTx/>
              <a:buFont typeface="Arial"/>
              <a:buNone/>
              <a:defRPr b="1" sz="4100">
                <a:solidFill>
                  <a:srgbClr val="002060"/>
                </a:solidFill>
                <a:latin typeface="Avenir Next LT Pro"/>
                <a:ea typeface="Avenir Next LT Pro"/>
                <a:cs typeface="Avenir Next LT Pro"/>
                <a:sym typeface="Avenir Next LT Pro"/>
              </a:defRPr>
            </a:pPr>
            <a:r>
              <a:t>*</a:t>
            </a:r>
            <a:r>
              <a:rPr b="0"/>
              <a:t> Many patient develop mild (10-20%) platelet count reduction. (non-immune thrombocytopenia)</a:t>
            </a:r>
            <a:br>
              <a:rPr b="0"/>
            </a:br>
            <a:r>
              <a:t>*</a:t>
            </a:r>
            <a:r>
              <a:rPr b="0"/>
              <a:t> It’s a result of direct suppressive effect platelet reduction. </a:t>
            </a:r>
            <a:br>
              <a:rPr b="0"/>
            </a:br>
            <a:r>
              <a:t>*</a:t>
            </a:r>
            <a:r>
              <a:rPr b="0"/>
              <a:t> A much more serious condition is </a:t>
            </a:r>
            <a:r>
              <a:t>Heparin-Induced Thrombocytopenia (HIT),</a:t>
            </a:r>
            <a:r>
              <a:rPr b="0"/>
              <a:t> It is immune-mediated reaction, and it is rare.</a:t>
            </a:r>
          </a:p>
        </p:txBody>
      </p:sp>
      <p:sp>
        <p:nvSpPr>
          <p:cNvPr id="348" name="TextBox 5"/>
          <p:cNvSpPr txBox="1"/>
          <p:nvPr/>
        </p:nvSpPr>
        <p:spPr>
          <a:xfrm>
            <a:off x="109990" y="7795568"/>
            <a:ext cx="16331946" cy="496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914400">
              <a:spcBef>
                <a:spcPts val="0"/>
              </a:spcBef>
              <a:defRPr b="1">
                <a:solidFill>
                  <a:srgbClr val="002060"/>
                </a:solidFill>
                <a:latin typeface="Avenir Next LT Pro"/>
                <a:ea typeface="Avenir Next LT Pro"/>
                <a:cs typeface="Avenir Next LT Pro"/>
                <a:sym typeface="Avenir Next LT Pro"/>
              </a:defRPr>
            </a:pPr>
            <a:r>
              <a:t>*</a:t>
            </a:r>
            <a:r>
              <a:rPr b="0"/>
              <a:t> Occurs 5-10 days after exposure to heparin, it takes time to form these antibodies.</a:t>
            </a:r>
            <a:br>
              <a:rPr b="0"/>
            </a:br>
            <a:br>
              <a:rPr b="0"/>
            </a:br>
            <a:r>
              <a:t>*</a:t>
            </a:r>
            <a:r>
              <a:rPr b="0"/>
              <a:t> Abrupt fall in platelets (&gt;50%)</a:t>
            </a:r>
            <a:br>
              <a:rPr b="0"/>
            </a:br>
            <a:br>
              <a:rPr b="0"/>
            </a:br>
            <a:r>
              <a:t>*</a:t>
            </a:r>
            <a:r>
              <a:rPr b="0"/>
              <a:t> Formation of a life-threatening arterial/venous thrombosis.</a:t>
            </a:r>
            <a:br>
              <a:rPr b="0"/>
            </a:br>
            <a:br>
              <a:rPr b="0"/>
            </a:br>
          </a:p>
        </p:txBody>
      </p:sp>
      <p:pic>
        <p:nvPicPr>
          <p:cNvPr id="349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553853" y="7492814"/>
            <a:ext cx="7368186" cy="63037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Heparin induced thrombocytopeni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 defTabSz="914400">
              <a:lnSpc>
                <a:spcPct val="100000"/>
              </a:lnSpc>
              <a:defRPr b="1" spc="0" sz="8900">
                <a:solidFill>
                  <a:srgbClr val="002060"/>
                </a:solidFill>
                <a:latin typeface="Modern Love"/>
                <a:ea typeface="Modern Love"/>
                <a:cs typeface="Modern Love"/>
                <a:sym typeface="Modern Love"/>
              </a:defRPr>
            </a:lvl1pPr>
          </a:lstStyle>
          <a:p>
            <a:pPr/>
            <a:r>
              <a:t>Heparin induced thrombocytopenia</a:t>
            </a:r>
          </a:p>
        </p:txBody>
      </p:sp>
      <p:sp>
        <p:nvSpPr>
          <p:cNvPr id="352" name="Content Placeholder 2"/>
          <p:cNvSpPr txBox="1"/>
          <p:nvPr/>
        </p:nvSpPr>
        <p:spPr>
          <a:xfrm>
            <a:off x="1024258" y="2895601"/>
            <a:ext cx="21240892" cy="10633078"/>
          </a:xfrm>
          <a:prstGeom prst="rect">
            <a:avLst/>
          </a:prstGeom>
          <a:ln w="76200">
            <a:solidFill>
              <a:schemeClr val="accent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583272" indent="-583272" defTabSz="576072">
              <a:lnSpc>
                <a:spcPct val="175000"/>
              </a:lnSpc>
              <a:spcBef>
                <a:spcPts val="600"/>
              </a:spcBef>
              <a:buClr>
                <a:srgbClr val="C3B2A7"/>
              </a:buClr>
              <a:buSzPct val="100000"/>
              <a:buFont typeface="Arial"/>
              <a:buChar char="•"/>
              <a:defRPr b="1" sz="5103">
                <a:solidFill>
                  <a:srgbClr val="002060"/>
                </a:solidFill>
                <a:latin typeface="Avenir Next LT Pro"/>
                <a:ea typeface="Avenir Next LT Pro"/>
                <a:cs typeface="Avenir Next LT Pro"/>
                <a:sym typeface="Avenir Next LT Pro"/>
              </a:defRPr>
            </a:pPr>
            <a:r>
              <a:t>*</a:t>
            </a:r>
            <a:r>
              <a:rPr b="0"/>
              <a:t> It’s </a:t>
            </a:r>
            <a:r>
              <a:rPr b="0" u="sng"/>
              <a:t>not enough to just stop heparin</a:t>
            </a:r>
            <a:r>
              <a:rPr b="0"/>
              <a:t>, they’re hypercoagulable.</a:t>
            </a:r>
            <a:endParaRPr b="0"/>
          </a:p>
          <a:p>
            <a:pPr marL="583272" indent="-583272" defTabSz="576072">
              <a:lnSpc>
                <a:spcPct val="175000"/>
              </a:lnSpc>
              <a:spcBef>
                <a:spcPts val="600"/>
              </a:spcBef>
              <a:buClr>
                <a:srgbClr val="C3B2A7"/>
              </a:buClr>
              <a:buSzPct val="100000"/>
              <a:buFont typeface="Arial"/>
              <a:buChar char="•"/>
              <a:defRPr sz="5103">
                <a:solidFill>
                  <a:srgbClr val="002060"/>
                </a:solidFill>
                <a:latin typeface="Avenir Next LT Pro"/>
                <a:ea typeface="Avenir Next LT Pro"/>
                <a:cs typeface="Avenir Next LT Pro"/>
                <a:sym typeface="Avenir Next LT Pro"/>
              </a:defRPr>
            </a:pPr>
            <a:r>
              <a:t>* Patients with HIT must be treated with alternative drugs: lepirudin , argatroban (direct thrombin inhibitors).</a:t>
            </a:r>
            <a:br/>
            <a:r>
              <a:rPr b="1"/>
              <a:t>*</a:t>
            </a:r>
            <a:r>
              <a:t> </a:t>
            </a:r>
            <a:r>
              <a:rPr b="1" u="sng"/>
              <a:t>Presumptive diagnosis</a:t>
            </a:r>
            <a:r>
              <a:t>: Significant </a:t>
            </a:r>
            <a:r>
              <a:rPr u="sng"/>
              <a:t>drop in platelet count</a:t>
            </a:r>
            <a:r>
              <a:t> or </a:t>
            </a:r>
            <a:r>
              <a:rPr u="sng"/>
              <a:t>thrombosis formation</a:t>
            </a:r>
            <a:r>
              <a:t> in patients on heparin.</a:t>
            </a:r>
            <a:br/>
            <a:r>
              <a:rPr b="1"/>
              <a:t>*</a:t>
            </a:r>
            <a:r>
              <a:t> </a:t>
            </a:r>
            <a:r>
              <a:rPr b="1" u="sng"/>
              <a:t>Definitive diagnosis</a:t>
            </a:r>
            <a:r>
              <a:t>: </a:t>
            </a:r>
            <a:r>
              <a:rPr b="1"/>
              <a:t>HIT antibody test</a:t>
            </a:r>
            <a:r>
              <a:t>, auto-antibodies to PF4-Hep complex.</a:t>
            </a:r>
            <a:b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" name="TextBox 1"/>
          <p:cNvGrpSpPr/>
          <p:nvPr/>
        </p:nvGrpSpPr>
        <p:grpSpPr>
          <a:xfrm>
            <a:off x="67846" y="1199403"/>
            <a:ext cx="17925601" cy="11793475"/>
            <a:chOff x="0" y="0"/>
            <a:chExt cx="17925600" cy="11793473"/>
          </a:xfrm>
        </p:grpSpPr>
        <p:sp>
          <p:nvSpPr>
            <p:cNvPr id="245" name="TextBox 1"/>
            <p:cNvSpPr txBox="1"/>
            <p:nvPr/>
          </p:nvSpPr>
          <p:spPr>
            <a:xfrm>
              <a:off x="190500" y="190500"/>
              <a:ext cx="17544601" cy="114124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lnSpc>
                  <a:spcPct val="90000"/>
                </a:lnSpc>
                <a:spcBef>
                  <a:spcPts val="0"/>
                </a:spcBef>
                <a:defRPr spc="-119" sz="12000">
                  <a:latin typeface="+mn-lt"/>
                  <a:ea typeface="+mn-ea"/>
                  <a:cs typeface="+mn-cs"/>
                  <a:sym typeface="Produkt Extralight"/>
                </a:defRPr>
              </a:pPr>
              <a:r>
                <a:t> </a:t>
              </a:r>
              <a:r>
                <a:rPr>
                  <a:solidFill>
                    <a:srgbClr val="000000"/>
                  </a:solidFill>
                </a:rPr>
                <a:t>Hemostasis</a:t>
              </a:r>
            </a:p>
            <a:p>
              <a:pPr>
                <a:lnSpc>
                  <a:spcPct val="75000"/>
                </a:lnSpc>
                <a:spcBef>
                  <a:spcPts val="4600"/>
                </a:spcBef>
                <a:defRPr sz="5300">
                  <a:solidFill>
                    <a:srgbClr val="000000"/>
                  </a:solidFill>
                  <a:latin typeface="Apple Color Emoji"/>
                  <a:ea typeface="Apple Color Emoji"/>
                  <a:cs typeface="Apple Color Emoji"/>
                  <a:sym typeface="Apple Color Emoji"/>
                </a:defRPr>
              </a:pPr>
              <a:r>
                <a:t> is the physiological process by which a bleeding stops after endothelial . Its final result is a thrombus (blood clot), which consists of blood cells and fibrin strands </a:t>
              </a:r>
            </a:p>
            <a:p>
              <a:pPr>
                <a:lnSpc>
                  <a:spcPct val="75000"/>
                </a:lnSpc>
                <a:spcBef>
                  <a:spcPts val="4600"/>
                </a:spcBef>
                <a:defRPr sz="5300">
                  <a:solidFill>
                    <a:srgbClr val="000000"/>
                  </a:solidFill>
                  <a:latin typeface="Apple Color Emoji"/>
                  <a:ea typeface="Apple Color Emoji"/>
                  <a:cs typeface="Apple Color Emoji"/>
                  <a:sym typeface="Apple Color Emoji"/>
                </a:defRPr>
              </a:pPr>
            </a:p>
            <a:p>
              <a:pPr>
                <a:lnSpc>
                  <a:spcPct val="75000"/>
                </a:lnSpc>
                <a:spcBef>
                  <a:spcPts val="4600"/>
                </a:spcBef>
                <a:defRPr sz="5300">
                  <a:solidFill>
                    <a:srgbClr val="B51A00"/>
                  </a:solidFill>
                  <a:latin typeface="Apple Color Emoji"/>
                  <a:ea typeface="Apple Color Emoji"/>
                  <a:cs typeface="Apple Color Emoji"/>
                  <a:sym typeface="Apple Color Emoji"/>
                </a:defRPr>
              </a:pPr>
              <a:r>
                <a:t>Hemostasis involves the following mechanisms : </a:t>
              </a:r>
            </a:p>
            <a:p>
              <a:pPr marL="757237" indent="-757237">
                <a:lnSpc>
                  <a:spcPct val="75000"/>
                </a:lnSpc>
                <a:spcBef>
                  <a:spcPts val="4600"/>
                </a:spcBef>
                <a:buClr>
                  <a:srgbClr val="000000"/>
                </a:buClr>
                <a:buSzPct val="100000"/>
                <a:buAutoNum type="arabicParenR" startAt="1"/>
                <a:defRPr sz="5300">
                  <a:solidFill>
                    <a:srgbClr val="B51A00"/>
                  </a:solidFill>
                  <a:latin typeface="Apple Color Emoji"/>
                  <a:ea typeface="Apple Color Emoji"/>
                  <a:cs typeface="Apple Color Emoji"/>
                  <a:sym typeface="Apple Color Emoji"/>
                </a:defRPr>
              </a:pPr>
              <a:r>
                <a:t>Primary hemostasis ( Vascular and Platelet Hemostasis  )</a:t>
              </a:r>
            </a:p>
            <a:p>
              <a:pPr marL="757237" indent="-757237">
                <a:lnSpc>
                  <a:spcPct val="75000"/>
                </a:lnSpc>
                <a:spcBef>
                  <a:spcPts val="4600"/>
                </a:spcBef>
                <a:buClr>
                  <a:srgbClr val="000000"/>
                </a:buClr>
                <a:buSzPct val="100000"/>
                <a:buAutoNum type="arabicParenR" startAt="1"/>
                <a:defRPr sz="5300">
                  <a:solidFill>
                    <a:srgbClr val="B51A00"/>
                  </a:solidFill>
                  <a:latin typeface="Apple Color Emoji"/>
                  <a:ea typeface="Apple Color Emoji"/>
                  <a:cs typeface="Apple Color Emoji"/>
                  <a:sym typeface="Apple Color Emoji"/>
                </a:defRPr>
              </a:pPr>
              <a:r>
                <a:t>Secondary Hemostasis</a:t>
              </a:r>
            </a:p>
          </p:txBody>
        </p:sp>
        <p:pic>
          <p:nvPicPr>
            <p:cNvPr id="244" name="TextBox 1" descr="TextBox 1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7925601" cy="11793474"/>
            </a:xfrm>
            <a:prstGeom prst="rect">
              <a:avLst/>
            </a:prstGeom>
            <a:effectLst/>
          </p:spPr>
        </p:pic>
      </p:grpSp>
      <p:pic>
        <p:nvPicPr>
          <p:cNvPr id="247" name="pasted-movie.heic" descr="pasted-movie.heic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190494" y="-700401"/>
            <a:ext cx="8392073" cy="76630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Heparin 2- Low-Molecular weight heparin"/>
          <p:cNvSpPr txBox="1"/>
          <p:nvPr>
            <p:ph type="title"/>
          </p:nvPr>
        </p:nvSpPr>
        <p:spPr>
          <a:xfrm>
            <a:off x="796194" y="236447"/>
            <a:ext cx="22312923" cy="2486917"/>
          </a:xfrm>
          <a:prstGeom prst="rect">
            <a:avLst/>
          </a:prstGeom>
          <a:ln w="114300">
            <a:solidFill>
              <a:srgbClr val="000000"/>
            </a:solidFill>
          </a:ln>
        </p:spPr>
        <p:txBody>
          <a:bodyPr/>
          <a:lstStyle/>
          <a:p>
            <a:pPr defTabSz="905255">
              <a:lnSpc>
                <a:spcPct val="100000"/>
              </a:lnSpc>
              <a:defRPr b="1" spc="0" sz="7425">
                <a:solidFill>
                  <a:srgbClr val="002060"/>
                </a:solidFill>
                <a:latin typeface="Modern Love"/>
                <a:ea typeface="Modern Love"/>
                <a:cs typeface="Modern Love"/>
                <a:sym typeface="Modern Love"/>
              </a:defRPr>
            </a:pPr>
            <a:r>
              <a:t>Heparin</a:t>
            </a:r>
            <a:br/>
            <a:r>
              <a:t>2- Low-Molecular weight heparin</a:t>
            </a:r>
          </a:p>
        </p:txBody>
      </p:sp>
      <p:sp>
        <p:nvSpPr>
          <p:cNvPr id="355" name="Enoxaparin , tinzaparin * Also works through Anti-Thrombin III , but by using the LMW polymers of heparin , their effect is limited to factor Xa.…"/>
          <p:cNvSpPr txBox="1"/>
          <p:nvPr>
            <p:ph type="body" idx="1"/>
          </p:nvPr>
        </p:nvSpPr>
        <p:spPr>
          <a:xfrm>
            <a:off x="379999" y="3710056"/>
            <a:ext cx="20086233" cy="9332907"/>
          </a:xfrm>
          <a:prstGeom prst="rect">
            <a:avLst/>
          </a:prstGeom>
        </p:spPr>
        <p:txBody>
          <a:bodyPr lIns="45719" tIns="45719" rIns="45719" bIns="45719"/>
          <a:lstStyle/>
          <a:p>
            <a:pPr marL="640651" indent="-640651" defTabSz="868680">
              <a:lnSpc>
                <a:spcPct val="150000"/>
              </a:lnSpc>
              <a:spcBef>
                <a:spcPts val="900"/>
              </a:spcBef>
              <a:buClr>
                <a:srgbClr val="C3B2A7"/>
              </a:buClr>
              <a:buFont typeface="Arial"/>
              <a:defRPr b="1" sz="5605">
                <a:solidFill>
                  <a:srgbClr val="002060"/>
                </a:solidFill>
                <a:latin typeface="Avenir Next LT Pro"/>
                <a:ea typeface="Avenir Next LT Pro"/>
                <a:cs typeface="Avenir Next LT Pro"/>
                <a:sym typeface="Avenir Next LT Pro"/>
              </a:defRPr>
            </a:pPr>
            <a:r>
              <a:t>Enoxaparin , tinzaparin</a:t>
            </a:r>
            <a:br/>
            <a:r>
              <a:t>*</a:t>
            </a:r>
            <a:r>
              <a:rPr b="0"/>
              <a:t> Also </a:t>
            </a:r>
            <a:r>
              <a:rPr b="0" u="sng"/>
              <a:t>works through Anti-Thrombin III</a:t>
            </a:r>
            <a:r>
              <a:rPr b="0"/>
              <a:t> , but by using the LMW polymers of heparin , their effect is limited to </a:t>
            </a:r>
            <a:r>
              <a:t>factor Xa.</a:t>
            </a:r>
          </a:p>
          <a:p>
            <a:pPr marL="640651" indent="-640651" defTabSz="868680">
              <a:lnSpc>
                <a:spcPct val="150000"/>
              </a:lnSpc>
              <a:spcBef>
                <a:spcPts val="900"/>
              </a:spcBef>
              <a:buClr>
                <a:srgbClr val="C3B2A7"/>
              </a:buClr>
              <a:buFont typeface="Arial"/>
              <a:defRPr b="1" sz="5605">
                <a:solidFill>
                  <a:srgbClr val="002060"/>
                </a:solidFill>
                <a:latin typeface="Avenir Next LT Pro"/>
                <a:ea typeface="Avenir Next LT Pro"/>
                <a:cs typeface="Avenir Next LT Pro"/>
                <a:sym typeface="Avenir Next LT Pro"/>
              </a:defRPr>
            </a:pPr>
            <a:r>
              <a:t>*</a:t>
            </a:r>
            <a:r>
              <a:rPr b="0"/>
              <a:t> </a:t>
            </a:r>
            <a:r>
              <a:t>Subcutaneous</a:t>
            </a:r>
          </a:p>
          <a:p>
            <a:pPr marL="640651" indent="-640651" defTabSz="868680">
              <a:lnSpc>
                <a:spcPct val="150000"/>
              </a:lnSpc>
              <a:spcBef>
                <a:spcPts val="900"/>
              </a:spcBef>
              <a:buClr>
                <a:srgbClr val="C3B2A7"/>
              </a:buClr>
              <a:buFont typeface="Arial"/>
              <a:defRPr b="1" sz="5605">
                <a:solidFill>
                  <a:srgbClr val="002060"/>
                </a:solidFill>
                <a:latin typeface="Avenir Next LT Pro"/>
                <a:ea typeface="Avenir Next LT Pro"/>
                <a:cs typeface="Avenir Next LT Pro"/>
                <a:sym typeface="Avenir Next LT Pro"/>
              </a:defRPr>
            </a:pPr>
            <a:r>
              <a:t>*longer half life  </a:t>
            </a:r>
            <a:br/>
            <a:r>
              <a:t>*</a:t>
            </a:r>
            <a:r>
              <a:rPr b="0"/>
              <a:t> </a:t>
            </a:r>
            <a:r>
              <a:t>Dose based on weight</a:t>
            </a:r>
            <a:r>
              <a:rPr b="0"/>
              <a:t>, no titrating through the PTT</a:t>
            </a:r>
            <a:br>
              <a:rPr b="0"/>
            </a:br>
            <a:r>
              <a:t>*</a:t>
            </a:r>
            <a:r>
              <a:rPr b="0"/>
              <a:t> Lower incidence of HIT (but may still cause).</a:t>
            </a:r>
          </a:p>
        </p:txBody>
      </p:sp>
      <p:pic>
        <p:nvPicPr>
          <p:cNvPr id="356" name="pasted-movie.heic" descr="pasted-movie.heic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354307" y="8665564"/>
            <a:ext cx="6299945" cy="55557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967" y="2363716"/>
            <a:ext cx="22995917" cy="99887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* PTT not sensitive to LMWH-induced effect. (only affect factor X)  * In special circumstances , we must monitor the effect of enoxaparin, by using a special blood test that only used for LMWH, Anti Xa levels.  - Limited effect on PTT  - Standard dose ba"/>
          <p:cNvSpPr txBox="1"/>
          <p:nvPr>
            <p:ph type="body" idx="1"/>
          </p:nvPr>
        </p:nvSpPr>
        <p:spPr>
          <a:xfrm>
            <a:off x="501446" y="1526539"/>
            <a:ext cx="19131675" cy="11685085"/>
          </a:xfrm>
          <a:prstGeom prst="rect">
            <a:avLst/>
          </a:prstGeom>
          <a:ln w="9525">
            <a:round/>
          </a:ln>
        </p:spPr>
        <p:txBody>
          <a:bodyPr lIns="45719" tIns="45719" rIns="45719" bIns="45719"/>
          <a:lstStyle/>
          <a:p>
            <a:pPr marL="0" indent="0" defTabSz="758951">
              <a:lnSpc>
                <a:spcPct val="135000"/>
              </a:lnSpc>
              <a:spcBef>
                <a:spcPts val="800"/>
              </a:spcBef>
              <a:buClr>
                <a:srgbClr val="C3B2A7"/>
              </a:buClr>
              <a:buSzTx/>
              <a:buFont typeface="Arial"/>
              <a:buNone/>
              <a:defRPr b="1" sz="4814">
                <a:solidFill>
                  <a:srgbClr val="002060"/>
                </a:solidFill>
                <a:latin typeface="Avenir Next LT Pro"/>
                <a:ea typeface="Avenir Next LT Pro"/>
                <a:cs typeface="Avenir Next LT Pro"/>
                <a:sym typeface="Avenir Next LT Pro"/>
              </a:defRPr>
            </a:pPr>
            <a:br/>
            <a:r>
              <a:t>*</a:t>
            </a:r>
            <a:r>
              <a:t> </a:t>
            </a:r>
            <a:r>
              <a:t>PTT not sensitive </a:t>
            </a:r>
            <a:r>
              <a:t>to LMWH-induced effect. (only affect factor X)</a:t>
            </a:r>
            <a:br/>
            <a:br/>
            <a:r>
              <a:t>*</a:t>
            </a:r>
            <a:r>
              <a:t> In special circumstances , we must </a:t>
            </a:r>
            <a:r>
              <a:rPr u="sng"/>
              <a:t>monitor the effect of enoxaparin</a:t>
            </a:r>
            <a:r>
              <a:t>, by using a special blood test that only used for LMWH, </a:t>
            </a:r>
            <a:r>
              <a:t>Anti Xa levels.</a:t>
            </a:r>
            <a:br/>
            <a:r>
              <a:t> - Limited effect on PTT</a:t>
            </a:r>
            <a:br/>
            <a:r>
              <a:t> - Standard dose based on weight</a:t>
            </a:r>
            <a:br/>
            <a:r>
              <a:t> - Usually no monitoring used</a:t>
            </a:r>
            <a:br/>
            <a:r>
              <a:t> - Exceptions: Obesity and Renal failure. (There can be an unpredictable effect of LMWH).</a:t>
            </a:r>
          </a:p>
        </p:txBody>
      </p:sp>
      <p:pic>
        <p:nvPicPr>
          <p:cNvPr id="361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326310" y="4804831"/>
            <a:ext cx="6224826" cy="61150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Content Placeholder 4" descr="Content Placeholder 4"/>
          <p:cNvPicPr>
            <a:picLocks noChangeAspect="1"/>
          </p:cNvPicPr>
          <p:nvPr/>
        </p:nvPicPr>
        <p:blipFill>
          <a:blip r:embed="rId2">
            <a:extLst/>
          </a:blip>
          <a:srcRect l="0" t="0" r="0" b="708"/>
          <a:stretch>
            <a:fillRect/>
          </a:stretch>
        </p:blipFill>
        <p:spPr>
          <a:xfrm>
            <a:off x="-477059" y="-36513"/>
            <a:ext cx="24689038" cy="137890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Factor Xa inhibito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 defTabSz="795527">
              <a:lnSpc>
                <a:spcPct val="100000"/>
              </a:lnSpc>
              <a:defRPr b="1" spc="0" sz="10440">
                <a:solidFill>
                  <a:srgbClr val="002060"/>
                </a:solidFill>
                <a:latin typeface="Modern Love"/>
                <a:ea typeface="Modern Love"/>
                <a:cs typeface="Modern Love"/>
                <a:sym typeface="Modern Love"/>
              </a:defRPr>
            </a:lvl1pPr>
          </a:lstStyle>
          <a:p>
            <a:pPr/>
            <a:r>
              <a:t>Factor Xa inhibitors</a:t>
            </a:r>
          </a:p>
        </p:txBody>
      </p:sp>
      <p:sp>
        <p:nvSpPr>
          <p:cNvPr id="366" name="Content Placeholder 2"/>
          <p:cNvSpPr txBox="1"/>
          <p:nvPr/>
        </p:nvSpPr>
        <p:spPr>
          <a:xfrm>
            <a:off x="813261" y="2676459"/>
            <a:ext cx="14223365" cy="10835397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defTabSz="740663">
              <a:lnSpc>
                <a:spcPct val="150000"/>
              </a:lnSpc>
              <a:spcBef>
                <a:spcPts val="800"/>
              </a:spcBef>
              <a:buClr>
                <a:srgbClr val="C3B2A7"/>
              </a:buClr>
              <a:buFont typeface="Arial"/>
              <a:defRPr b="1" sz="4860">
                <a:solidFill>
                  <a:srgbClr val="002060"/>
                </a:solidFill>
                <a:latin typeface="Avenir Next LT Pro"/>
                <a:ea typeface="Avenir Next LT Pro"/>
                <a:cs typeface="Avenir Next LT Pro"/>
                <a:sym typeface="Avenir Next LT Pro"/>
              </a:defRPr>
            </a:pPr>
            <a:r>
              <a:t>*</a:t>
            </a:r>
            <a:r>
              <a:rPr b="0"/>
              <a:t> </a:t>
            </a:r>
            <a:r>
              <a:t>Rivaroxaban , Apixaban.</a:t>
            </a:r>
            <a:br/>
            <a:r>
              <a:t>*</a:t>
            </a:r>
            <a:r>
              <a:rPr b="0"/>
              <a:t> UFH and LMWH are </a:t>
            </a:r>
            <a:r>
              <a:t>indirect </a:t>
            </a:r>
            <a:r>
              <a:rPr b="0"/>
              <a:t>factor Xa inhibitors, they inhibit factor Xa but through antithrombin III.</a:t>
            </a:r>
            <a:br>
              <a:rPr b="0"/>
            </a:br>
            <a:r>
              <a:t>*</a:t>
            </a:r>
            <a:r>
              <a:rPr b="0"/>
              <a:t> Used in </a:t>
            </a:r>
            <a:r>
              <a:t>atrial fibrillation </a:t>
            </a:r>
            <a:r>
              <a:rPr b="0"/>
              <a:t>as alternatives to warfarin. </a:t>
            </a:r>
            <a:br>
              <a:rPr b="0"/>
            </a:br>
            <a:r>
              <a:rPr b="0"/>
              <a:t> - Unlike warfarin, </a:t>
            </a:r>
            <a:r>
              <a:rPr b="0" u="sng"/>
              <a:t>they don’t require monitoring of PT/INR</a:t>
            </a:r>
            <a:r>
              <a:rPr b="0"/>
              <a:t>.</a:t>
            </a:r>
            <a:br>
              <a:rPr b="0"/>
            </a:br>
            <a:r>
              <a:rPr b="0"/>
              <a:t> - Standard dosing.</a:t>
            </a:r>
            <a:br>
              <a:rPr b="0"/>
            </a:br>
            <a:r>
              <a:t>*</a:t>
            </a:r>
            <a:r>
              <a:rPr b="0"/>
              <a:t> Can increase </a:t>
            </a:r>
            <a:r>
              <a:rPr b="0" u="sng"/>
              <a:t>PT and PTT</a:t>
            </a:r>
            <a:r>
              <a:rPr b="0"/>
              <a:t> (Xa in both pathways)</a:t>
            </a:r>
            <a:br>
              <a:rPr b="0"/>
            </a:br>
            <a:r>
              <a:t>*</a:t>
            </a:r>
            <a:r>
              <a:rPr b="0"/>
              <a:t> </a:t>
            </a:r>
            <a:r>
              <a:rPr b="0" u="sng"/>
              <a:t>Thrombin time</a:t>
            </a:r>
            <a:r>
              <a:rPr b="0"/>
              <a:t> will not be affected.</a:t>
            </a:r>
          </a:p>
        </p:txBody>
      </p:sp>
      <p:pic>
        <p:nvPicPr>
          <p:cNvPr id="367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02025" y="3971331"/>
            <a:ext cx="8682336" cy="8245653"/>
          </a:xfrm>
          <a:prstGeom prst="rect">
            <a:avLst/>
          </a:prstGeom>
          <a:ln w="12700">
            <a:miter lim="400000"/>
          </a:ln>
        </p:spPr>
      </p:pic>
      <p:pic>
        <p:nvPicPr>
          <p:cNvPr id="368" name="pasted-movie.heic" descr="pasted-movie.heic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910688" y="242473"/>
            <a:ext cx="3430166" cy="2019793"/>
          </a:xfrm>
          <a:prstGeom prst="rect">
            <a:avLst/>
          </a:prstGeom>
          <a:ln w="12700">
            <a:miter lim="400000"/>
          </a:ln>
        </p:spPr>
      </p:pic>
      <p:pic>
        <p:nvPicPr>
          <p:cNvPr id="369" name="pasted-movie.heic" descr="pasted-movie.heic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198711" y="107484"/>
            <a:ext cx="1395903" cy="22897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Direct Thrombin Inhibito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 defTabSz="914400">
              <a:lnSpc>
                <a:spcPct val="100000"/>
              </a:lnSpc>
              <a:defRPr b="1" spc="0">
                <a:solidFill>
                  <a:srgbClr val="002060"/>
                </a:solidFill>
                <a:latin typeface="Modern Love"/>
                <a:ea typeface="Modern Love"/>
                <a:cs typeface="Modern Love"/>
                <a:sym typeface="Modern Love"/>
              </a:defRPr>
            </a:lvl1pPr>
          </a:lstStyle>
          <a:p>
            <a:pPr/>
            <a:r>
              <a:t>Direct Thrombin Inhibitors</a:t>
            </a:r>
          </a:p>
        </p:txBody>
      </p:sp>
      <p:sp>
        <p:nvSpPr>
          <p:cNvPr id="372" name="* Hirudin, Lepirudin, Bivalirudin, Desirudin, Argatroban and Dabigatran. * Most of them are IV or SQ. Dabigatran is the only exception, it’s an oral drug. * Can prolong PT, PTT, Thrombin time. * ONLY UF Heparin and DTIs prolong thrombin time.  - UFH: ATI"/>
          <p:cNvSpPr txBox="1"/>
          <p:nvPr>
            <p:ph type="body" idx="4294967295"/>
          </p:nvPr>
        </p:nvSpPr>
        <p:spPr>
          <a:xfrm>
            <a:off x="539725" y="3322187"/>
            <a:ext cx="14804599" cy="9528226"/>
          </a:xfrm>
          <a:prstGeom prst="rect">
            <a:avLst/>
          </a:prstGeom>
          <a:ln w="63500">
            <a:solidFill>
              <a:srgbClr val="000000"/>
            </a:solidFill>
          </a:ln>
        </p:spPr>
        <p:txBody>
          <a:bodyPr lIns="45719" tIns="45719" rIns="45719" bIns="45719"/>
          <a:lstStyle/>
          <a:p>
            <a:pPr marL="0" indent="0" defTabSz="914400">
              <a:lnSpc>
                <a:spcPct val="150000"/>
              </a:lnSpc>
              <a:spcBef>
                <a:spcPts val="1000"/>
              </a:spcBef>
              <a:buClr>
                <a:srgbClr val="C3B2A7"/>
              </a:buClr>
              <a:buSzTx/>
              <a:buFont typeface="Arial"/>
              <a:buNone/>
              <a:defRPr b="1" sz="4700">
                <a:solidFill>
                  <a:srgbClr val="002060"/>
                </a:solidFill>
                <a:latin typeface="Avenir Next LT Pro"/>
                <a:ea typeface="Avenir Next LT Pro"/>
                <a:cs typeface="Avenir Next LT Pro"/>
                <a:sym typeface="Avenir Next LT Pro"/>
              </a:defRPr>
            </a:pPr>
            <a:r>
              <a:t>* Hirudin, Lepirudin, Bivalirudin, Desirudin, Argatroban and Dabigatran.</a:t>
            </a:r>
            <a:br/>
            <a:r>
              <a:t>*</a:t>
            </a:r>
            <a:r>
              <a:rPr b="0"/>
              <a:t> Most of them are IV or SQ. Dabigatran is the only exception, </a:t>
            </a:r>
            <a:r>
              <a:rPr b="0" u="sng"/>
              <a:t>it’s an oral drug</a:t>
            </a:r>
            <a:r>
              <a:rPr b="0"/>
              <a:t>.</a:t>
            </a:r>
            <a:br>
              <a:rPr b="0"/>
            </a:br>
            <a:r>
              <a:t>* Can prolong PT, PTT, Thrombin time.</a:t>
            </a:r>
            <a:br/>
            <a:r>
              <a:t>* ONLY UF Heparin and DTIs prolong thrombin time.</a:t>
            </a:r>
            <a:br/>
            <a:r>
              <a:rPr b="0"/>
              <a:t> </a:t>
            </a:r>
            <a:r>
              <a:t>-</a:t>
            </a:r>
            <a:r>
              <a:rPr b="0"/>
              <a:t> UFH: ATIII.</a:t>
            </a:r>
            <a:br>
              <a:rPr b="0"/>
            </a:br>
            <a:r>
              <a:rPr b="0"/>
              <a:t> </a:t>
            </a:r>
            <a:r>
              <a:t>-</a:t>
            </a:r>
            <a:r>
              <a:rPr b="0"/>
              <a:t> DTIs: direct drug effect.</a:t>
            </a:r>
          </a:p>
        </p:txBody>
      </p:sp>
      <p:pic>
        <p:nvPicPr>
          <p:cNvPr id="373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350021" y="7195605"/>
            <a:ext cx="10104600" cy="6345970"/>
          </a:xfrm>
          <a:prstGeom prst="rect">
            <a:avLst/>
          </a:prstGeom>
          <a:ln w="12700">
            <a:miter lim="400000"/>
          </a:ln>
        </p:spPr>
      </p:pic>
      <p:pic>
        <p:nvPicPr>
          <p:cNvPr id="374" name="pasted-movie.heic" descr="pasted-movie.heic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439777" y="1029962"/>
            <a:ext cx="4596142" cy="35852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TextBox 5"/>
          <p:cNvSpPr txBox="1"/>
          <p:nvPr/>
        </p:nvSpPr>
        <p:spPr>
          <a:xfrm>
            <a:off x="403087" y="1483821"/>
            <a:ext cx="19901383" cy="9260841"/>
          </a:xfrm>
          <a:prstGeom prst="rect">
            <a:avLst/>
          </a:prstGeom>
          <a:ln w="1016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800100" indent="-800100" defTabSz="914400">
              <a:lnSpc>
                <a:spcPct val="150000"/>
              </a:lnSpc>
              <a:spcBef>
                <a:spcPts val="0"/>
              </a:spcBef>
              <a:buSzPct val="100000"/>
              <a:buChar char="*"/>
              <a:defRPr b="1" sz="7000">
                <a:solidFill>
                  <a:srgbClr val="002060"/>
                </a:solidFill>
                <a:latin typeface="Avenir Next LT Pro"/>
                <a:ea typeface="Avenir Next LT Pro"/>
                <a:cs typeface="Avenir Next LT Pro"/>
                <a:sym typeface="Avenir Next LT Pro"/>
              </a:defRPr>
            </a:pPr>
            <a:r>
              <a:t>Uses for Direct Thrombin Inhibitors : </a:t>
            </a:r>
            <a:br/>
            <a:r>
              <a:rPr b="0"/>
              <a:t> </a:t>
            </a:r>
            <a:r>
              <a:t>-</a:t>
            </a:r>
            <a:r>
              <a:rPr b="0"/>
              <a:t> </a:t>
            </a:r>
            <a:r>
              <a:rPr b="0" u="sng"/>
              <a:t>Patients with HIT</a:t>
            </a:r>
            <a:r>
              <a:rPr b="0"/>
              <a:t>: stop heparin and start DTI , PTT often monitored.</a:t>
            </a:r>
            <a:br>
              <a:rPr b="0"/>
            </a:br>
            <a:r>
              <a:rPr b="0"/>
              <a:t> </a:t>
            </a:r>
            <a:r>
              <a:t>-</a:t>
            </a:r>
            <a:r>
              <a:rPr b="0"/>
              <a:t> </a:t>
            </a:r>
            <a:r>
              <a:rPr b="0" u="sng"/>
              <a:t>Acute coronary syndrome</a:t>
            </a:r>
            <a:r>
              <a:rPr b="0"/>
              <a:t>: Bivalirudin.</a:t>
            </a:r>
            <a:br>
              <a:rPr b="0"/>
            </a:br>
            <a:r>
              <a:rPr b="0"/>
              <a:t> </a:t>
            </a:r>
            <a:r>
              <a:t>-</a:t>
            </a:r>
            <a:r>
              <a:rPr b="0"/>
              <a:t> </a:t>
            </a:r>
            <a:r>
              <a:rPr b="0" u="sng"/>
              <a:t>Atrial fibrillation</a:t>
            </a:r>
            <a:r>
              <a:rPr b="0"/>
              <a:t>: standard dose of Dabigatran (oral) , doesn’t require PT/INR monitoring.</a:t>
            </a:r>
          </a:p>
        </p:txBody>
      </p:sp>
      <p:pic>
        <p:nvPicPr>
          <p:cNvPr id="377" name="pasted-movie.heic" descr="pasted-movie.heic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17681" y="9117059"/>
            <a:ext cx="5786123" cy="45134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Vitamin K"/>
          <p:cNvSpPr txBox="1"/>
          <p:nvPr>
            <p:ph type="title"/>
          </p:nvPr>
        </p:nvSpPr>
        <p:spPr>
          <a:xfrm>
            <a:off x="-845028" y="87926"/>
            <a:ext cx="24865934" cy="3672244"/>
          </a:xfrm>
          <a:prstGeom prst="rect">
            <a:avLst/>
          </a:prstGeom>
        </p:spPr>
        <p:txBody>
          <a:bodyPr/>
          <a:lstStyle>
            <a:lvl1pPr algn="ctr" defTabSz="914400">
              <a:lnSpc>
                <a:spcPct val="100000"/>
              </a:lnSpc>
              <a:defRPr b="1" spc="0" sz="13400">
                <a:solidFill>
                  <a:srgbClr val="002060"/>
                </a:solidFill>
                <a:latin typeface="Modern Love"/>
                <a:ea typeface="Modern Love"/>
                <a:cs typeface="Modern Love"/>
                <a:sym typeface="Modern Love"/>
              </a:defRPr>
            </a:lvl1pPr>
          </a:lstStyle>
          <a:p>
            <a:pPr/>
            <a:r>
              <a:t>Vitamin K</a:t>
            </a:r>
          </a:p>
        </p:txBody>
      </p:sp>
      <p:sp>
        <p:nvSpPr>
          <p:cNvPr id="380" name="* Vitamin K dependent factors: II, VII, IX, X. * Some of them are part of the intrinsic pathway and some are part of the extrinsic pathway. * Forms  -carboxyglutamate residues on the clotting factors. * Forms of vitamin K:  - K1: found in green, leafy ve"/>
          <p:cNvSpPr txBox="1"/>
          <p:nvPr>
            <p:ph type="body" idx="1"/>
          </p:nvPr>
        </p:nvSpPr>
        <p:spPr>
          <a:xfrm>
            <a:off x="584953" y="3103945"/>
            <a:ext cx="16168826" cy="9048940"/>
          </a:xfrm>
          <a:prstGeom prst="rect">
            <a:avLst/>
          </a:prstGeom>
          <a:ln w="63500">
            <a:solidFill>
              <a:srgbClr val="000000"/>
            </a:solidFill>
          </a:ln>
        </p:spPr>
        <p:txBody>
          <a:bodyPr lIns="45719" tIns="45719" rIns="45719" bIns="45719"/>
          <a:lstStyle/>
          <a:p>
            <a:pPr marL="0" indent="0" defTabSz="914400">
              <a:lnSpc>
                <a:spcPct val="120000"/>
              </a:lnSpc>
              <a:spcBef>
                <a:spcPts val="1000"/>
              </a:spcBef>
              <a:buClr>
                <a:srgbClr val="C3B2A7"/>
              </a:buClr>
              <a:buSzTx/>
              <a:buFont typeface="Arial"/>
              <a:buNone/>
              <a:defRPr b="1" sz="4700">
                <a:solidFill>
                  <a:srgbClr val="002060"/>
                </a:solidFill>
                <a:latin typeface="Avenir Next LT Pro"/>
                <a:ea typeface="Avenir Next LT Pro"/>
                <a:cs typeface="Avenir Next LT Pro"/>
                <a:sym typeface="Avenir Next LT Pro"/>
              </a:defRPr>
            </a:pPr>
            <a:r>
              <a:t>* Vitamin K dependent factors: II, VII, IX, X.</a:t>
            </a:r>
            <a:br/>
            <a:r>
              <a:t>*</a:t>
            </a:r>
            <a:r>
              <a:rPr b="0"/>
              <a:t> Some of them are part of the </a:t>
            </a:r>
            <a:r>
              <a:rPr b="0" u="sng"/>
              <a:t>intrinsic pathway</a:t>
            </a:r>
            <a:r>
              <a:rPr b="0"/>
              <a:t> and some are part of the </a:t>
            </a:r>
            <a:r>
              <a:rPr b="0" u="sng"/>
              <a:t>extrinsic pathway</a:t>
            </a:r>
            <a:r>
              <a:rPr b="0"/>
              <a:t>.</a:t>
            </a:r>
            <a:br>
              <a:rPr b="0"/>
            </a:br>
            <a:r>
              <a:t>*</a:t>
            </a:r>
            <a:r>
              <a:rPr b="0"/>
              <a:t> Forms </a:t>
            </a:r>
            <a14:m>
              <m:oMath>
                <m:r>
                  <a:rPr xmlns:a="http://schemas.openxmlformats.org/drawingml/2006/main" sz="4950" i="1">
                    <a:solidFill>
                      <a:srgbClr val="002060"/>
                    </a:solidFill>
                    <a:latin typeface="Cambria Math" panose="02040503050406030204" pitchFamily="18" charset="0"/>
                  </a:rPr>
                  <m:t>𝜸</m:t>
                </m:r>
              </m:oMath>
            </a14:m>
            <a:r>
              <a:t>-carboxyglutamate residues </a:t>
            </a:r>
            <a:r>
              <a:rPr b="0"/>
              <a:t>on the clotting factors.</a:t>
            </a:r>
            <a:br>
              <a:rPr b="0"/>
            </a:br>
            <a:r>
              <a:t>* Forms of vitamin K:</a:t>
            </a:r>
            <a:br/>
            <a:r>
              <a:rPr b="0"/>
              <a:t> </a:t>
            </a:r>
            <a:r>
              <a:t>- K1</a:t>
            </a:r>
            <a:r>
              <a:rPr b="0"/>
              <a:t>: found in </a:t>
            </a:r>
            <a:r>
              <a:rPr b="0" u="sng"/>
              <a:t>green, leafy vegetables </a:t>
            </a:r>
            <a:r>
              <a:rPr b="0"/>
              <a:t>(cabbage, kale, spinach, also egg yolk and liver)</a:t>
            </a:r>
            <a:br>
              <a:rPr b="0"/>
            </a:br>
            <a:r>
              <a:rPr b="0"/>
              <a:t> </a:t>
            </a:r>
            <a:r>
              <a:t>- K2</a:t>
            </a:r>
            <a:r>
              <a:rPr b="0"/>
              <a:t>: synthesized by </a:t>
            </a:r>
            <a:r>
              <a:rPr b="0" u="sng"/>
              <a:t>GI bacteria</a:t>
            </a:r>
            <a:r>
              <a:rPr b="0"/>
              <a:t>.</a:t>
            </a:r>
          </a:p>
        </p:txBody>
      </p:sp>
      <p:pic>
        <p:nvPicPr>
          <p:cNvPr id="381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93176" y="7622136"/>
            <a:ext cx="9398930" cy="62002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Warfarin"/>
          <p:cNvSpPr txBox="1"/>
          <p:nvPr>
            <p:ph type="title"/>
          </p:nvPr>
        </p:nvSpPr>
        <p:spPr>
          <a:xfrm>
            <a:off x="152292" y="3645140"/>
            <a:ext cx="16252709" cy="3238083"/>
          </a:xfrm>
          <a:prstGeom prst="rect">
            <a:avLst/>
          </a:prstGeom>
          <a:ln w="9525">
            <a:round/>
          </a:ln>
        </p:spPr>
        <p:txBody>
          <a:bodyPr/>
          <a:lstStyle/>
          <a:p>
            <a:pPr algn="ctr" defTabSz="316484">
              <a:defRPr spc="-184" sz="18423"/>
            </a:pPr>
            <a:r>
              <a:rPr>
                <a:latin typeface="Produkt Regular"/>
                <a:ea typeface="Produkt Regular"/>
                <a:cs typeface="Produkt Regular"/>
                <a:sym typeface="Produkt Regular"/>
              </a:rPr>
              <a:t>Warfarin</a:t>
            </a:r>
            <a:r>
              <a:t> </a:t>
            </a:r>
          </a:p>
        </p:txBody>
      </p:sp>
      <p:pic>
        <p:nvPicPr>
          <p:cNvPr id="384" name="pasted-movie.heic" descr="pasted-movie.heic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63200" y="5476744"/>
            <a:ext cx="12477179" cy="6090807"/>
          </a:xfrm>
          <a:prstGeom prst="rect">
            <a:avLst/>
          </a:prstGeom>
          <a:ln w="12700">
            <a:miter lim="400000"/>
          </a:ln>
        </p:spPr>
      </p:pic>
      <p:sp>
        <p:nvSpPr>
          <p:cNvPr id="385" name="By : Joud Zeitoon"/>
          <p:cNvSpPr txBox="1"/>
          <p:nvPr>
            <p:ph type="body" sz="quarter" idx="1"/>
          </p:nvPr>
        </p:nvSpPr>
        <p:spPr>
          <a:xfrm>
            <a:off x="394727" y="9801854"/>
            <a:ext cx="9199430" cy="2924322"/>
          </a:xfrm>
          <a:prstGeom prst="rect">
            <a:avLst/>
          </a:prstGeom>
        </p:spPr>
        <p:txBody>
          <a:bodyPr/>
          <a:lstStyle/>
          <a:p>
            <a:pPr defTabSz="355600">
              <a:spcBef>
                <a:spcPts val="6000"/>
              </a:spcBef>
              <a:defRPr baseline="-5999" sz="10700">
                <a:latin typeface="DIN Alternate Bold"/>
                <a:ea typeface="DIN Alternate Bold"/>
                <a:cs typeface="DIN Alternate Bold"/>
                <a:sym typeface="DIN Alternate Bold"/>
              </a:defRPr>
            </a:pPr>
            <a:r>
              <a:t>By : Joud Zeitoon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Warfarin is an anticoagulant that works by inhibiting the enzyme vitamin K epoxide reductase (VKOR) , an enzyme required for the hepatic synthesis of vitamin K-dependent coagulation factors .…"/>
          <p:cNvSpPr txBox="1"/>
          <p:nvPr>
            <p:ph type="body" sz="half" idx="1"/>
          </p:nvPr>
        </p:nvSpPr>
        <p:spPr>
          <a:xfrm>
            <a:off x="249120" y="3108767"/>
            <a:ext cx="12634968" cy="9874438"/>
          </a:xfrm>
          <a:prstGeom prst="rect">
            <a:avLst/>
          </a:prstGeom>
          <a:ln w="9525">
            <a:round/>
          </a:ln>
        </p:spPr>
        <p:txBody>
          <a:bodyPr/>
          <a:lstStyle/>
          <a:p>
            <a:pPr marL="0" indent="0">
              <a:buSzTx/>
              <a:buNone/>
              <a:defRPr b="1" sz="3900">
                <a:solidFill>
                  <a:srgbClr val="0042A9"/>
                </a:solidFill>
                <a:latin typeface="Al Nile"/>
                <a:ea typeface="Al Nile"/>
                <a:cs typeface="Al Nile"/>
                <a:sym typeface="Al Nile"/>
              </a:defRPr>
            </a:pPr>
            <a:r>
              <a:t>Warfarin is an anticoagulant that works by </a:t>
            </a:r>
            <a:r>
              <a:rPr u="sng"/>
              <a:t>inhibiting the enzyme vitamin K epoxide reductase (VKOR) , an enzyme required for the hepatic synthesis of vitamin K-dependent coagulation factors .</a:t>
            </a:r>
            <a:endParaRPr u="sng"/>
          </a:p>
          <a:p>
            <a:pPr marL="0" indent="0">
              <a:buSzTx/>
              <a:buNone/>
              <a:defRPr b="1" sz="3900">
                <a:solidFill>
                  <a:srgbClr val="0042A9"/>
                </a:solidFill>
                <a:latin typeface="Al Nile"/>
                <a:ea typeface="Al Nile"/>
                <a:cs typeface="Al Nile"/>
                <a:sym typeface="Al Nile"/>
              </a:defRPr>
            </a:pPr>
            <a:r>
              <a:t>This inhibition reduces the levels of active vitamin K, which is necessary for the synthesis of several clotting factors (II, VII, IX, and X) and proteins C and S in the liver. </a:t>
            </a:r>
          </a:p>
          <a:p>
            <a:pPr marL="0" indent="0">
              <a:buSzTx/>
              <a:buNone/>
              <a:defRPr b="1" sz="4400">
                <a:solidFill>
                  <a:srgbClr val="0042A9"/>
                </a:solidFill>
                <a:latin typeface="Al Nile"/>
                <a:ea typeface="Al Nile"/>
                <a:cs typeface="Al Nile"/>
                <a:sym typeface="Al Nile"/>
              </a:defRPr>
            </a:pPr>
            <a:r>
              <a:rPr sz="3900"/>
              <a:t>As a result, the production of functional clotting factors decreases, leading to a reduced ability for blood to clot.</a:t>
            </a:r>
            <a:r>
              <a:t> </a:t>
            </a:r>
          </a:p>
        </p:txBody>
      </p:sp>
      <p:sp>
        <p:nvSpPr>
          <p:cNvPr id="388" name="Mechanism of Action"/>
          <p:cNvSpPr txBox="1"/>
          <p:nvPr/>
        </p:nvSpPr>
        <p:spPr>
          <a:xfrm>
            <a:off x="298722" y="505780"/>
            <a:ext cx="16547641" cy="2225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pc="-119" sz="12000" u="sng">
                <a:latin typeface="Produkt Regular"/>
                <a:ea typeface="Produkt Regular"/>
                <a:cs typeface="Produkt Regular"/>
                <a:sym typeface="Produkt Regular"/>
              </a:defRPr>
            </a:lvl1pPr>
          </a:lstStyle>
          <a:p>
            <a:pPr/>
            <a:r>
              <a:t>Mechanism of Action </a:t>
            </a:r>
            <a:endParaRPr spc="-19" sz="2000">
              <a:solidFill>
                <a:srgbClr val="000000"/>
              </a:solidFill>
            </a:endParaRPr>
          </a:p>
        </p:txBody>
      </p:sp>
      <p:pic>
        <p:nvPicPr>
          <p:cNvPr id="389" name="IMG_2633.jpeg" descr="IMG_263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007230" y="3932909"/>
            <a:ext cx="11320131" cy="75807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Vascular hemostasis:…"/>
          <p:cNvSpPr txBox="1"/>
          <p:nvPr>
            <p:ph type="body" idx="1"/>
          </p:nvPr>
        </p:nvSpPr>
        <p:spPr>
          <a:xfrm>
            <a:off x="112351" y="2442570"/>
            <a:ext cx="22448096" cy="10449457"/>
          </a:xfrm>
          <a:prstGeom prst="rect">
            <a:avLst/>
          </a:prstGeom>
          <a:ln w="9525">
            <a:round/>
          </a:ln>
        </p:spPr>
        <p:txBody>
          <a:bodyPr/>
          <a:lstStyle/>
          <a:p>
            <a:pPr marL="0" indent="0" defTabSz="305815">
              <a:spcBef>
                <a:spcPts val="4000"/>
              </a:spcBef>
              <a:buSzTx/>
              <a:buNone/>
              <a:defRPr sz="7396" u="sng">
                <a:latin typeface="Apple Color Emoji"/>
                <a:ea typeface="Apple Color Emoji"/>
                <a:cs typeface="Apple Color Emoji"/>
                <a:sym typeface="Apple Color Emoji"/>
              </a:defRPr>
            </a:pPr>
            <a:r>
              <a:t>Vascular hemostasis: </a:t>
            </a:r>
          </a:p>
          <a:p>
            <a:pPr marL="0" indent="0" defTabSz="305815">
              <a:spcBef>
                <a:spcPts val="4000"/>
              </a:spcBef>
              <a:buSzTx/>
              <a:buNone/>
              <a:defRPr sz="6450">
                <a:latin typeface="Apple Color Emoji"/>
                <a:ea typeface="Apple Color Emoji"/>
                <a:cs typeface="Apple Color Emoji"/>
                <a:sym typeface="Apple Color Emoji"/>
              </a:defRPr>
            </a:pPr>
            <a:r>
              <a:t>Endothelial injury results in: </a:t>
            </a:r>
          </a:p>
          <a:p>
            <a:pPr marL="0" indent="0" defTabSz="305815">
              <a:spcBef>
                <a:spcPts val="4000"/>
              </a:spcBef>
              <a:buSzTx/>
              <a:buNone/>
              <a:defRPr sz="4300">
                <a:solidFill>
                  <a:srgbClr val="000000"/>
                </a:solidFill>
                <a:latin typeface="Apple Color Emoji"/>
                <a:ea typeface="Apple Color Emoji"/>
                <a:cs typeface="Apple Color Emoji"/>
                <a:sym typeface="Apple Color Emoji"/>
              </a:defRPr>
            </a:pPr>
            <a:r>
              <a:t>□ Neural stimulation reflexes and endothelin release → transient vasoconstriction, leading to: </a:t>
            </a:r>
          </a:p>
          <a:p>
            <a:pPr marL="0" indent="0" defTabSz="305815">
              <a:spcBef>
                <a:spcPts val="4000"/>
              </a:spcBef>
              <a:buSzTx/>
              <a:buNone/>
              <a:defRPr sz="4300">
                <a:solidFill>
                  <a:srgbClr val="000000"/>
                </a:solidFill>
                <a:latin typeface="Apple Color Emoji"/>
                <a:ea typeface="Apple Color Emoji"/>
                <a:cs typeface="Apple Color Emoji"/>
                <a:sym typeface="Apple Color Emoji"/>
              </a:defRPr>
            </a:pPr>
            <a:r>
              <a:t>□ Reduced blood flow → reduced blood loss. </a:t>
            </a:r>
          </a:p>
          <a:p>
            <a:pPr marL="0" indent="0" defTabSz="305815">
              <a:spcBef>
                <a:spcPts val="4000"/>
              </a:spcBef>
              <a:buSzTx/>
              <a:buNone/>
              <a:defRPr sz="4300">
                <a:solidFill>
                  <a:srgbClr val="000000"/>
                </a:solidFill>
                <a:latin typeface="Apple Color Emoji"/>
                <a:ea typeface="Apple Color Emoji"/>
                <a:cs typeface="Apple Color Emoji"/>
                <a:sym typeface="Apple Color Emoji"/>
              </a:defRPr>
            </a:pPr>
            <a:r>
              <a:t>□ Platelet accumulation at the vessel walls Due to increased shear stress. </a:t>
            </a:r>
          </a:p>
          <a:p>
            <a:pPr marL="0" indent="0" defTabSz="305815">
              <a:spcBef>
                <a:spcPts val="4000"/>
              </a:spcBef>
              <a:buSzTx/>
              <a:buNone/>
              <a:defRPr sz="4300">
                <a:solidFill>
                  <a:srgbClr val="000000"/>
                </a:solidFill>
                <a:latin typeface="Apple Color Emoji"/>
                <a:ea typeface="Apple Color Emoji"/>
                <a:cs typeface="Apple Color Emoji"/>
                <a:sym typeface="Apple Color Emoji"/>
              </a:defRPr>
            </a:pPr>
            <a:r>
              <a:t>□ Exposure of subendothelial collagen → circulating von Willebrand factor binds to the exposed collagen. </a:t>
            </a:r>
          </a:p>
        </p:txBody>
      </p:sp>
      <p:sp>
        <p:nvSpPr>
          <p:cNvPr id="250" name="Primary hemostasis :-"/>
          <p:cNvSpPr txBox="1"/>
          <p:nvPr/>
        </p:nvSpPr>
        <p:spPr>
          <a:xfrm>
            <a:off x="-648696" y="-2422266"/>
            <a:ext cx="17842231" cy="4525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defRPr spc="-141" sz="14100" u="sng">
                <a:latin typeface="+mn-lt"/>
                <a:ea typeface="+mn-ea"/>
                <a:cs typeface="+mn-cs"/>
                <a:sym typeface="Produkt Extralight"/>
              </a:defRPr>
            </a:pPr>
            <a:endParaRPr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Bef>
                <a:spcPts val="0"/>
              </a:spcBef>
              <a:defRPr spc="-141" sz="14100" u="sng">
                <a:latin typeface="+mn-lt"/>
                <a:ea typeface="+mn-ea"/>
                <a:cs typeface="+mn-cs"/>
                <a:sym typeface="Produkt Extralight"/>
              </a:defRPr>
            </a:pPr>
            <a:r>
              <a:t> </a:t>
            </a:r>
            <a:r>
              <a:rPr>
                <a:solidFill>
                  <a:srgbClr val="FF0000"/>
                </a:solidFill>
              </a:rPr>
              <a:t>Primary hemostasis :-</a:t>
            </a:r>
          </a:p>
        </p:txBody>
      </p:sp>
      <p:pic>
        <p:nvPicPr>
          <p:cNvPr id="251" name="pasted-movie.heic" descr="pasted-movie.heic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185884" y="2023055"/>
            <a:ext cx="11055768" cy="30815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Warfarin is rapidly and completely absorbed.…"/>
          <p:cNvSpPr txBox="1"/>
          <p:nvPr>
            <p:ph type="body" idx="1"/>
          </p:nvPr>
        </p:nvSpPr>
        <p:spPr>
          <a:xfrm>
            <a:off x="340299" y="2516103"/>
            <a:ext cx="18453983" cy="9349408"/>
          </a:xfrm>
          <a:prstGeom prst="rect">
            <a:avLst/>
          </a:prstGeom>
          <a:ln w="9525">
            <a:round/>
          </a:ln>
        </p:spPr>
        <p:txBody>
          <a:bodyPr/>
          <a:lstStyle/>
          <a:p>
            <a:pPr>
              <a:buSzPct val="27000"/>
              <a:buBlip>
                <a:blip r:embed="rId2"/>
              </a:buBlip>
              <a:defRPr b="1">
                <a:latin typeface="Graphik"/>
                <a:ea typeface="Graphik"/>
                <a:cs typeface="Graphik"/>
                <a:sym typeface="Graphik"/>
              </a:defRPr>
            </a:pPr>
            <a:r>
              <a:t>Warfarin is rapidly and completely absorbed. </a:t>
            </a:r>
          </a:p>
          <a:p>
            <a:pPr>
              <a:buSzPct val="27000"/>
              <a:buBlip>
                <a:blip r:embed="rId2"/>
              </a:buBlip>
              <a:defRPr b="1">
                <a:latin typeface="Graphik"/>
                <a:ea typeface="Graphik"/>
                <a:cs typeface="Graphik"/>
                <a:sym typeface="Graphik"/>
              </a:defRPr>
            </a:pPr>
            <a:r>
              <a:t>The onset of action is typically 24 to 72 hours, and the duration of action is 2 to 5 days. Peak plasma concentrations are achieved in approximately 4 hours. </a:t>
            </a:r>
          </a:p>
          <a:p>
            <a:pPr>
              <a:buSzPct val="27000"/>
              <a:buBlip>
                <a:blip r:embed="rId2"/>
              </a:buBlip>
              <a:defRPr b="1">
                <a:latin typeface="Graphik"/>
                <a:ea typeface="Graphik"/>
                <a:cs typeface="Graphik"/>
                <a:sym typeface="Graphik"/>
              </a:defRPr>
            </a:pPr>
            <a:r>
              <a:t>A peak therapeutic effect is generally seen 5 to 7 days after initiation. However, the patient's international normalized ratio (INR) may increase within 36 to 72 hours after initiating treatment.</a:t>
            </a:r>
          </a:p>
          <a:p>
            <a:pPr>
              <a:buSzPct val="27000"/>
              <a:buBlip>
                <a:blip r:embed="rId2"/>
              </a:buBlip>
              <a:defRPr b="1">
                <a:latin typeface="Graphik"/>
                <a:ea typeface="Graphik"/>
                <a:cs typeface="Graphik"/>
                <a:sym typeface="Graphik"/>
              </a:defRPr>
            </a:pPr>
            <a:r>
              <a:t>Warfarin is primarily eliminated as metabolites by glomerular filtration in the kidney (92%).</a:t>
            </a:r>
          </a:p>
        </p:txBody>
      </p:sp>
      <p:sp>
        <p:nvSpPr>
          <p:cNvPr id="392" name="Warfarin absorption and elimination"/>
          <p:cNvSpPr txBox="1"/>
          <p:nvPr>
            <p:ph type="title" idx="4294967295"/>
          </p:nvPr>
        </p:nvSpPr>
        <p:spPr>
          <a:xfrm>
            <a:off x="66762" y="270284"/>
            <a:ext cx="21971001" cy="1689101"/>
          </a:xfrm>
          <a:prstGeom prst="rect">
            <a:avLst/>
          </a:prstGeom>
        </p:spPr>
        <p:txBody>
          <a:bodyPr/>
          <a:lstStyle>
            <a:lvl1pPr>
              <a:defRPr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lvl1pPr>
          </a:lstStyle>
          <a:p>
            <a:pPr/>
            <a:r>
              <a:t>Warfarin absorption and elimination </a:t>
            </a:r>
          </a:p>
        </p:txBody>
      </p:sp>
      <p:pic>
        <p:nvPicPr>
          <p:cNvPr id="393" name="pasted-movie.heic" descr="pasted-movie.heic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1603380">
            <a:off x="18411640" y="-795323"/>
            <a:ext cx="5784406" cy="61956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Administration"/>
          <p:cNvSpPr txBox="1"/>
          <p:nvPr>
            <p:ph type="title"/>
          </p:nvPr>
        </p:nvSpPr>
        <p:spPr>
          <a:xfrm>
            <a:off x="385888" y="-231201"/>
            <a:ext cx="21971001" cy="2031022"/>
          </a:xfrm>
          <a:prstGeom prst="rect">
            <a:avLst/>
          </a:prstGeom>
        </p:spPr>
        <p:txBody>
          <a:bodyPr/>
          <a:lstStyle>
            <a:lvl1pPr defTabSz="344931">
              <a:defRPr spc="-116" sz="11640">
                <a:latin typeface="Produkt Regular"/>
                <a:ea typeface="Produkt Regular"/>
                <a:cs typeface="Produkt Regular"/>
                <a:sym typeface="Produkt Regular"/>
              </a:defRPr>
            </a:lvl1pPr>
          </a:lstStyle>
          <a:p>
            <a:pPr/>
            <a:r>
              <a:t>Administration</a:t>
            </a:r>
          </a:p>
        </p:txBody>
      </p:sp>
      <p:sp>
        <p:nvSpPr>
          <p:cNvPr id="396" name="Warfarin is administered once-daily oral medication that should be administered in the afternoon or evening.…"/>
          <p:cNvSpPr txBox="1"/>
          <p:nvPr>
            <p:ph type="body" sz="half" idx="1"/>
          </p:nvPr>
        </p:nvSpPr>
        <p:spPr>
          <a:xfrm>
            <a:off x="295743" y="1997886"/>
            <a:ext cx="19639833" cy="6429374"/>
          </a:xfrm>
          <a:prstGeom prst="rect">
            <a:avLst/>
          </a:prstGeom>
          <a:ln w="9525">
            <a:round/>
          </a:ln>
        </p:spPr>
        <p:txBody>
          <a:bodyPr/>
          <a:lstStyle/>
          <a:p>
            <a:pPr lvl="1" marL="757123" indent="-441655" defTabSz="245363">
              <a:spcBef>
                <a:spcPts val="3200"/>
              </a:spcBef>
              <a:buSzPct val="27000"/>
              <a:buBlip>
                <a:blip r:embed="rId2"/>
              </a:buBlip>
              <a:defRPr b="1" sz="3864">
                <a:solidFill>
                  <a:srgbClr val="000000"/>
                </a:solidFill>
                <a:latin typeface="Al Nile"/>
                <a:ea typeface="Al Nile"/>
                <a:cs typeface="Al Nile"/>
                <a:sym typeface="Al Nile"/>
              </a:defRPr>
            </a:pPr>
            <a:r>
              <a:t>Warfarin is administered once-daily oral medication that should be administered in the afternoon or evening.</a:t>
            </a:r>
          </a:p>
          <a:p>
            <a:pPr lvl="1" marL="757123" indent="-441655" defTabSz="245363">
              <a:spcBef>
                <a:spcPts val="3200"/>
              </a:spcBef>
              <a:buSzPct val="27000"/>
              <a:buBlip>
                <a:blip r:embed="rId2"/>
              </a:buBlip>
              <a:defRPr b="1" sz="3864">
                <a:solidFill>
                  <a:srgbClr val="000000"/>
                </a:solidFill>
                <a:latin typeface="Al Nile"/>
                <a:ea typeface="Al Nile"/>
                <a:cs typeface="Al Nile"/>
                <a:sym typeface="Al Nile"/>
              </a:defRPr>
            </a:pPr>
            <a:r>
              <a:t>Requires periprocedural bridging anticoagulation (heparin)usually with (LMWH)</a:t>
            </a:r>
          </a:p>
          <a:p>
            <a:pPr lvl="1" marL="757123" indent="-441655" defTabSz="245363">
              <a:spcBef>
                <a:spcPts val="3200"/>
              </a:spcBef>
              <a:buSzPct val="27000"/>
              <a:buBlip>
                <a:blip r:embed="rId2"/>
              </a:buBlip>
              <a:defRPr b="1" sz="3864">
                <a:solidFill>
                  <a:srgbClr val="000000"/>
                </a:solidFill>
                <a:latin typeface="Al Nile"/>
                <a:ea typeface="Al Nile"/>
                <a:cs typeface="Al Nile"/>
                <a:sym typeface="Al Nile"/>
              </a:defRPr>
            </a:pPr>
            <a:r>
              <a:t>Once PTT is therapeutic on heparin alone, initiate warfarin. </a:t>
            </a:r>
          </a:p>
          <a:p>
            <a:pPr lvl="1" marL="757123" indent="-441655" defTabSz="245363">
              <a:spcBef>
                <a:spcPts val="3200"/>
              </a:spcBef>
              <a:buSzPct val="27000"/>
              <a:buBlip>
                <a:blip r:embed="rId2"/>
              </a:buBlip>
              <a:defRPr b="1" sz="3864">
                <a:solidFill>
                  <a:srgbClr val="000000"/>
                </a:solidFill>
                <a:latin typeface="Al Nile"/>
                <a:ea typeface="Al Nile"/>
                <a:cs typeface="Al Nile"/>
                <a:sym typeface="Al Nile"/>
              </a:defRPr>
            </a:pPr>
            <a:r>
              <a:t>Continue heparin for at least </a:t>
            </a:r>
            <a:r>
              <a:rPr b="0">
                <a:latin typeface="Impact"/>
                <a:ea typeface="Impact"/>
                <a:cs typeface="Impact"/>
                <a:sym typeface="Impact"/>
              </a:rPr>
              <a:t>4</a:t>
            </a:r>
            <a:r>
              <a:t> days after starting warfarin. </a:t>
            </a:r>
          </a:p>
          <a:p>
            <a:pPr lvl="1" marL="757123" indent="-441655" defTabSz="245363">
              <a:spcBef>
                <a:spcPts val="3200"/>
              </a:spcBef>
              <a:buSzPct val="27000"/>
              <a:buBlip>
                <a:blip r:embed="rId2"/>
              </a:buBlip>
              <a:defRPr b="1" sz="3864">
                <a:solidFill>
                  <a:srgbClr val="000000"/>
                </a:solidFill>
                <a:latin typeface="Al Nile"/>
                <a:ea typeface="Al Nile"/>
                <a:cs typeface="Al Nile"/>
                <a:sym typeface="Al Nile"/>
              </a:defRPr>
            </a:pPr>
            <a:r>
              <a:t>Once INR is therapeutic on warfarin, stop the heparin. </a:t>
            </a:r>
          </a:p>
        </p:txBody>
      </p:sp>
      <p:sp>
        <p:nvSpPr>
          <p:cNvPr id="397" name="Dosage"/>
          <p:cNvSpPr txBox="1"/>
          <p:nvPr/>
        </p:nvSpPr>
        <p:spPr>
          <a:xfrm>
            <a:off x="385888" y="8055456"/>
            <a:ext cx="21971001" cy="20310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defTabSz="344931">
              <a:lnSpc>
                <a:spcPct val="90000"/>
              </a:lnSpc>
              <a:spcBef>
                <a:spcPts val="0"/>
              </a:spcBef>
              <a:defRPr spc="-116" sz="11640">
                <a:latin typeface="Produkt Regular"/>
                <a:ea typeface="Produkt Regular"/>
                <a:cs typeface="Produkt Regular"/>
                <a:sym typeface="Produkt Regular"/>
              </a:defRPr>
            </a:lvl1pPr>
          </a:lstStyle>
          <a:p>
            <a:pPr/>
            <a:r>
              <a:t>Dosage  </a:t>
            </a:r>
          </a:p>
        </p:txBody>
      </p:sp>
      <p:grpSp>
        <p:nvGrpSpPr>
          <p:cNvPr id="400" name="The dosage can vary widely among individuals and is often initiated at a low dose (typically 2 to 5 mg) and adjusted based on the patient's International Normalized Ratio (INR), which measures blood coagulation."/>
          <p:cNvGrpSpPr/>
          <p:nvPr/>
        </p:nvGrpSpPr>
        <p:grpSpPr>
          <a:xfrm>
            <a:off x="367850" y="10324922"/>
            <a:ext cx="19954428" cy="2281048"/>
            <a:chOff x="0" y="0"/>
            <a:chExt cx="19954426" cy="2281047"/>
          </a:xfrm>
        </p:grpSpPr>
        <p:sp>
          <p:nvSpPr>
            <p:cNvPr id="399" name="The dosage can vary widely among individuals and is often initiated at a low dose (typically 2 to 5 mg) and adjusted based on the patient's International Normalized Ratio (INR), which measures blood coagulation."/>
            <p:cNvSpPr txBox="1"/>
            <p:nvPr/>
          </p:nvSpPr>
          <p:spPr>
            <a:xfrm>
              <a:off x="50800" y="50799"/>
              <a:ext cx="19852827" cy="21794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marL="445769" indent="-445769">
                <a:buSzPct val="27000"/>
                <a:buBlip>
                  <a:blip r:embed="rId2"/>
                </a:buBlip>
                <a:defRPr b="1" sz="3900">
                  <a:latin typeface="Graphik"/>
                  <a:ea typeface="Graphik"/>
                  <a:cs typeface="Graphik"/>
                  <a:sym typeface="Graphik"/>
                </a:defRPr>
              </a:lvl1pPr>
            </a:lstStyle>
            <a:p>
              <a:pPr/>
              <a:r>
                <a:t>The dosage can vary widely among individuals and is often initiated at a low dose (typically 2 to 5 mg) and adjusted based on the patient's International Normalized Ratio (INR), which measures blood coagulation. </a:t>
              </a:r>
            </a:p>
          </p:txBody>
        </p:sp>
        <p:pic>
          <p:nvPicPr>
            <p:cNvPr id="398" name="The dosage can vary widely among individuals and is often initiated at a low dose (typically 2 to 5 mg) and adjusted based on the patient's International Normalized Ratio (INR), which measures blood coagulation. The dosage can vary widely among individua" descr="The dosage can vary widely among individuals and is often initiated at a low dose (typically 2 to 5 mg) and adjusted based on the patient's International Normalized Ratio (INR), which measures blood coagulation. The dosage can vary widely among individuals and is often initiated at a low dose (typically 2 to 5 mg) and adjusted based on the patient's International Normalized Ratio (INR), which measures blood coagulation. 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9954427" cy="2281048"/>
            </a:xfrm>
            <a:prstGeom prst="rect">
              <a:avLst/>
            </a:prstGeom>
            <a:effectLst/>
          </p:spPr>
        </p:pic>
      </p:grpSp>
      <p:pic>
        <p:nvPicPr>
          <p:cNvPr id="401" name="pasted-movie.heic" descr="pasted-movie.heic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625249" y="4076017"/>
            <a:ext cx="4648739" cy="415506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10" name="Google Shape;960;p41"/>
          <p:cNvGrpSpPr/>
          <p:nvPr/>
        </p:nvGrpSpPr>
        <p:grpSpPr>
          <a:xfrm>
            <a:off x="19326626" y="9359806"/>
            <a:ext cx="4103143" cy="4732563"/>
            <a:chOff x="0" y="0"/>
            <a:chExt cx="4103142" cy="4732562"/>
          </a:xfrm>
        </p:grpSpPr>
        <p:sp>
          <p:nvSpPr>
            <p:cNvPr id="402" name="Google Shape;961;p41"/>
            <p:cNvSpPr/>
            <p:nvPr/>
          </p:nvSpPr>
          <p:spPr>
            <a:xfrm rot="1458783">
              <a:off x="3056092" y="975362"/>
              <a:ext cx="60974" cy="31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3" h="21600" fill="norm" stroke="1" extrusionOk="0">
                  <a:moveTo>
                    <a:pt x="11" y="0"/>
                  </a:moveTo>
                  <a:cubicBezTo>
                    <a:pt x="-267" y="11772"/>
                    <a:pt x="4517" y="21600"/>
                    <a:pt x="10579" y="21600"/>
                  </a:cubicBezTo>
                  <a:cubicBezTo>
                    <a:pt x="16549" y="21600"/>
                    <a:pt x="21333" y="11772"/>
                    <a:pt x="21148" y="0"/>
                  </a:cubicBezTo>
                  <a:close/>
                </a:path>
              </a:pathLst>
            </a:custGeom>
            <a:solidFill>
              <a:srgbClr val="E2EEE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03" name="Google Shape;962;p41"/>
            <p:cNvSpPr/>
            <p:nvPr/>
          </p:nvSpPr>
          <p:spPr>
            <a:xfrm rot="1458783">
              <a:off x="3068721" y="948364"/>
              <a:ext cx="60928" cy="29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88" y="0"/>
                    <a:pt x="171" y="9479"/>
                    <a:pt x="0" y="21600"/>
                  </a:cubicBezTo>
                  <a:lnTo>
                    <a:pt x="21600" y="21600"/>
                  </a:lnTo>
                  <a:cubicBezTo>
                    <a:pt x="21429" y="9479"/>
                    <a:pt x="16617" y="0"/>
                    <a:pt x="10800" y="0"/>
                  </a:cubicBezTo>
                  <a:close/>
                </a:path>
              </a:pathLst>
            </a:custGeom>
            <a:solidFill>
              <a:srgbClr val="E2EEE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04" name="Google Shape;963;p41"/>
            <p:cNvSpPr/>
            <p:nvPr/>
          </p:nvSpPr>
          <p:spPr>
            <a:xfrm rot="1458783">
              <a:off x="2232804" y="603409"/>
              <a:ext cx="60976" cy="31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3" h="21600" fill="norm" stroke="1" extrusionOk="0">
                  <a:moveTo>
                    <a:pt x="11" y="0"/>
                  </a:moveTo>
                  <a:cubicBezTo>
                    <a:pt x="-267" y="11772"/>
                    <a:pt x="4517" y="21600"/>
                    <a:pt x="10579" y="21600"/>
                  </a:cubicBezTo>
                  <a:cubicBezTo>
                    <a:pt x="16549" y="21600"/>
                    <a:pt x="21333" y="11772"/>
                    <a:pt x="21148" y="0"/>
                  </a:cubicBezTo>
                  <a:close/>
                </a:path>
              </a:pathLst>
            </a:custGeom>
            <a:solidFill>
              <a:srgbClr val="E2EEE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05" name="Google Shape;964;p41"/>
            <p:cNvSpPr/>
            <p:nvPr/>
          </p:nvSpPr>
          <p:spPr>
            <a:xfrm rot="1458783">
              <a:off x="2245435" y="576411"/>
              <a:ext cx="60927" cy="297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888" y="0"/>
                    <a:pt x="171" y="9479"/>
                    <a:pt x="0" y="21600"/>
                  </a:cubicBezTo>
                  <a:lnTo>
                    <a:pt x="21600" y="21600"/>
                  </a:lnTo>
                  <a:cubicBezTo>
                    <a:pt x="21429" y="9479"/>
                    <a:pt x="16617" y="0"/>
                    <a:pt x="10800" y="0"/>
                  </a:cubicBezTo>
                  <a:close/>
                </a:path>
              </a:pathLst>
            </a:custGeom>
            <a:solidFill>
              <a:srgbClr val="E2EEE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06" name="Google Shape;965;p41"/>
            <p:cNvSpPr/>
            <p:nvPr/>
          </p:nvSpPr>
          <p:spPr>
            <a:xfrm rot="1458783">
              <a:off x="744947" y="322340"/>
              <a:ext cx="858626" cy="3321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850" y="0"/>
                  </a:moveTo>
                  <a:lnTo>
                    <a:pt x="996" y="14050"/>
                  </a:lnTo>
                  <a:lnTo>
                    <a:pt x="0" y="21566"/>
                  </a:lnTo>
                  <a:lnTo>
                    <a:pt x="990" y="21575"/>
                  </a:lnTo>
                  <a:lnTo>
                    <a:pt x="3730" y="21600"/>
                  </a:lnTo>
                  <a:lnTo>
                    <a:pt x="3730" y="793"/>
                  </a:lnTo>
                  <a:lnTo>
                    <a:pt x="13887" y="793"/>
                  </a:lnTo>
                  <a:cubicBezTo>
                    <a:pt x="13933" y="779"/>
                    <a:pt x="13978" y="766"/>
                    <a:pt x="14024" y="752"/>
                  </a:cubicBezTo>
                  <a:cubicBezTo>
                    <a:pt x="14476" y="625"/>
                    <a:pt x="14988" y="556"/>
                    <a:pt x="15617" y="498"/>
                  </a:cubicBezTo>
                  <a:cubicBezTo>
                    <a:pt x="16730" y="393"/>
                    <a:pt x="17963" y="362"/>
                    <a:pt x="19129" y="302"/>
                  </a:cubicBezTo>
                  <a:cubicBezTo>
                    <a:pt x="19948" y="258"/>
                    <a:pt x="20780" y="213"/>
                    <a:pt x="21600" y="166"/>
                  </a:cubicBezTo>
                  <a:lnTo>
                    <a:pt x="2850" y="0"/>
                  </a:lnTo>
                  <a:close/>
                </a:path>
              </a:pathLst>
            </a:custGeom>
            <a:solidFill>
              <a:srgbClr val="E2EEE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07" name="Google Shape;966;p41"/>
            <p:cNvSpPr/>
            <p:nvPr/>
          </p:nvSpPr>
          <p:spPr>
            <a:xfrm rot="1458783">
              <a:off x="3165693" y="1281395"/>
              <a:ext cx="661633" cy="59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69" y="1219"/>
                    <a:pt x="1131" y="2923"/>
                    <a:pt x="1675" y="5090"/>
                  </a:cubicBezTo>
                  <a:cubicBezTo>
                    <a:pt x="2492" y="8303"/>
                    <a:pt x="3163" y="12077"/>
                    <a:pt x="3741" y="19239"/>
                  </a:cubicBezTo>
                  <a:cubicBezTo>
                    <a:pt x="3802" y="19994"/>
                    <a:pt x="3861" y="20845"/>
                    <a:pt x="3920" y="21600"/>
                  </a:cubicBezTo>
                  <a:lnTo>
                    <a:pt x="21558" y="21600"/>
                  </a:lnTo>
                  <a:lnTo>
                    <a:pt x="21600" y="8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EE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08" name="Google Shape;967;p41"/>
            <p:cNvSpPr/>
            <p:nvPr/>
          </p:nvSpPr>
          <p:spPr>
            <a:xfrm rot="1458783">
              <a:off x="2706394" y="388526"/>
              <a:ext cx="205324" cy="205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14" h="21600" fill="norm" stroke="1" extrusionOk="0">
                  <a:moveTo>
                    <a:pt x="10178" y="2326"/>
                  </a:moveTo>
                  <a:cubicBezTo>
                    <a:pt x="14562" y="2326"/>
                    <a:pt x="18120" y="6101"/>
                    <a:pt x="18120" y="10786"/>
                  </a:cubicBezTo>
                  <a:cubicBezTo>
                    <a:pt x="18136" y="15881"/>
                    <a:pt x="14208" y="19274"/>
                    <a:pt x="10104" y="19274"/>
                  </a:cubicBezTo>
                  <a:cubicBezTo>
                    <a:pt x="8153" y="19274"/>
                    <a:pt x="6160" y="18505"/>
                    <a:pt x="4537" y="16780"/>
                  </a:cubicBezTo>
                  <a:cubicBezTo>
                    <a:pt x="-492" y="11443"/>
                    <a:pt x="3067" y="2326"/>
                    <a:pt x="10152" y="2326"/>
                  </a:cubicBezTo>
                  <a:close/>
                  <a:moveTo>
                    <a:pt x="10152" y="0"/>
                  </a:moveTo>
                  <a:cubicBezTo>
                    <a:pt x="8851" y="0"/>
                    <a:pt x="7540" y="264"/>
                    <a:pt x="6287" y="820"/>
                  </a:cubicBezTo>
                  <a:cubicBezTo>
                    <a:pt x="2474" y="2489"/>
                    <a:pt x="0" y="6432"/>
                    <a:pt x="0" y="10786"/>
                  </a:cubicBezTo>
                  <a:cubicBezTo>
                    <a:pt x="0" y="16752"/>
                    <a:pt x="4537" y="21572"/>
                    <a:pt x="10152" y="21600"/>
                  </a:cubicBezTo>
                  <a:cubicBezTo>
                    <a:pt x="14276" y="21600"/>
                    <a:pt x="17962" y="18971"/>
                    <a:pt x="19538" y="14921"/>
                  </a:cubicBezTo>
                  <a:cubicBezTo>
                    <a:pt x="21108" y="10893"/>
                    <a:pt x="20257" y="6264"/>
                    <a:pt x="17343" y="3174"/>
                  </a:cubicBezTo>
                  <a:cubicBezTo>
                    <a:pt x="15392" y="1101"/>
                    <a:pt x="12796" y="0"/>
                    <a:pt x="10152" y="0"/>
                  </a:cubicBezTo>
                  <a:close/>
                </a:path>
              </a:pathLst>
            </a:custGeom>
            <a:solidFill>
              <a:srgbClr val="3854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09" name="Google Shape;968;p41"/>
            <p:cNvSpPr/>
            <p:nvPr/>
          </p:nvSpPr>
          <p:spPr>
            <a:xfrm rot="1458783">
              <a:off x="2728506" y="410707"/>
              <a:ext cx="161348" cy="161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05" h="21600" fill="norm" stroke="1" extrusionOk="0">
                  <a:moveTo>
                    <a:pt x="9262" y="0"/>
                  </a:moveTo>
                  <a:cubicBezTo>
                    <a:pt x="4156" y="0"/>
                    <a:pt x="0" y="4811"/>
                    <a:pt x="0" y="10782"/>
                  </a:cubicBezTo>
                  <a:cubicBezTo>
                    <a:pt x="0" y="17276"/>
                    <a:pt x="4566" y="21600"/>
                    <a:pt x="9317" y="21600"/>
                  </a:cubicBezTo>
                  <a:cubicBezTo>
                    <a:pt x="11585" y="21600"/>
                    <a:pt x="13895" y="20619"/>
                    <a:pt x="15777" y="18421"/>
                  </a:cubicBezTo>
                  <a:cubicBezTo>
                    <a:pt x="21600" y="11620"/>
                    <a:pt x="17481" y="0"/>
                    <a:pt x="9262" y="0"/>
                  </a:cubicBezTo>
                  <a:close/>
                </a:path>
              </a:pathLst>
            </a:custGeom>
            <a:solidFill>
              <a:srgbClr val="617E7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10" name="Google Shape;969;p41"/>
            <p:cNvSpPr/>
            <p:nvPr/>
          </p:nvSpPr>
          <p:spPr>
            <a:xfrm rot="1458783">
              <a:off x="2431288" y="790651"/>
              <a:ext cx="459777" cy="56277"/>
            </a:xfrm>
            <a:prstGeom prst="rect">
              <a:avLst/>
            </a:prstGeom>
            <a:solidFill>
              <a:srgbClr val="617E7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11" name="Google Shape;970;p41"/>
            <p:cNvSpPr/>
            <p:nvPr/>
          </p:nvSpPr>
          <p:spPr>
            <a:xfrm rot="1458783">
              <a:off x="2475693" y="697070"/>
              <a:ext cx="459776" cy="46871"/>
            </a:xfrm>
            <a:prstGeom prst="rect">
              <a:avLst/>
            </a:prstGeom>
            <a:solidFill>
              <a:srgbClr val="617E7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12" name="Google Shape;971;p41"/>
            <p:cNvSpPr/>
            <p:nvPr/>
          </p:nvSpPr>
          <p:spPr>
            <a:xfrm rot="1458783">
              <a:off x="2412465" y="842871"/>
              <a:ext cx="459777" cy="35167"/>
            </a:xfrm>
            <a:prstGeom prst="rect">
              <a:avLst/>
            </a:prstGeom>
            <a:solidFill>
              <a:srgbClr val="617E7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13" name="Google Shape;972;p41"/>
            <p:cNvSpPr/>
            <p:nvPr/>
          </p:nvSpPr>
          <p:spPr>
            <a:xfrm rot="1458783">
              <a:off x="2454459" y="739365"/>
              <a:ext cx="459776" cy="56277"/>
            </a:xfrm>
            <a:prstGeom prst="rect">
              <a:avLst/>
            </a:prstGeom>
            <a:solidFill>
              <a:srgbClr val="617E7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14" name="Google Shape;973;p41"/>
            <p:cNvSpPr/>
            <p:nvPr/>
          </p:nvSpPr>
          <p:spPr>
            <a:xfrm rot="1458783">
              <a:off x="1883844" y="304186"/>
              <a:ext cx="1628910" cy="864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2" y="1510"/>
                  </a:moveTo>
                  <a:cubicBezTo>
                    <a:pt x="10978" y="1510"/>
                    <a:pt x="11155" y="1574"/>
                    <a:pt x="11323" y="1706"/>
                  </a:cubicBezTo>
                  <a:cubicBezTo>
                    <a:pt x="11831" y="2102"/>
                    <a:pt x="12163" y="3033"/>
                    <a:pt x="12163" y="4074"/>
                  </a:cubicBezTo>
                  <a:cubicBezTo>
                    <a:pt x="12163" y="5484"/>
                    <a:pt x="11552" y="6636"/>
                    <a:pt x="10802" y="6636"/>
                  </a:cubicBezTo>
                  <a:cubicBezTo>
                    <a:pt x="10253" y="6636"/>
                    <a:pt x="9755" y="6012"/>
                    <a:pt x="9545" y="5056"/>
                  </a:cubicBezTo>
                  <a:cubicBezTo>
                    <a:pt x="9334" y="4099"/>
                    <a:pt x="9448" y="2994"/>
                    <a:pt x="9838" y="2258"/>
                  </a:cubicBezTo>
                  <a:cubicBezTo>
                    <a:pt x="10099" y="1771"/>
                    <a:pt x="10447" y="1510"/>
                    <a:pt x="10802" y="1510"/>
                  </a:cubicBezTo>
                  <a:close/>
                  <a:moveTo>
                    <a:pt x="13848" y="9773"/>
                  </a:moveTo>
                  <a:lnTo>
                    <a:pt x="13848" y="14633"/>
                  </a:lnTo>
                  <a:lnTo>
                    <a:pt x="7755" y="14633"/>
                  </a:lnTo>
                  <a:lnTo>
                    <a:pt x="7755" y="9773"/>
                  </a:lnTo>
                  <a:close/>
                  <a:moveTo>
                    <a:pt x="10802" y="0"/>
                  </a:moveTo>
                  <a:cubicBezTo>
                    <a:pt x="10066" y="0"/>
                    <a:pt x="9034" y="1113"/>
                    <a:pt x="8739" y="3884"/>
                  </a:cubicBezTo>
                  <a:cubicBezTo>
                    <a:pt x="8446" y="6656"/>
                    <a:pt x="7337" y="8601"/>
                    <a:pt x="6083" y="9155"/>
                  </a:cubicBezTo>
                  <a:lnTo>
                    <a:pt x="6083" y="13506"/>
                  </a:lnTo>
                  <a:cubicBezTo>
                    <a:pt x="5803" y="13624"/>
                    <a:pt x="5527" y="13741"/>
                    <a:pt x="5247" y="13852"/>
                  </a:cubicBezTo>
                  <a:cubicBezTo>
                    <a:pt x="5127" y="13904"/>
                    <a:pt x="5002" y="13956"/>
                    <a:pt x="4881" y="14001"/>
                  </a:cubicBezTo>
                  <a:cubicBezTo>
                    <a:pt x="4446" y="14183"/>
                    <a:pt x="4010" y="14352"/>
                    <a:pt x="3579" y="14522"/>
                  </a:cubicBezTo>
                  <a:cubicBezTo>
                    <a:pt x="2964" y="14762"/>
                    <a:pt x="2315" y="14880"/>
                    <a:pt x="1728" y="15276"/>
                  </a:cubicBezTo>
                  <a:cubicBezTo>
                    <a:pt x="1396" y="15498"/>
                    <a:pt x="1126" y="15758"/>
                    <a:pt x="888" y="16252"/>
                  </a:cubicBezTo>
                  <a:cubicBezTo>
                    <a:pt x="864" y="16304"/>
                    <a:pt x="840" y="16363"/>
                    <a:pt x="816" y="16408"/>
                  </a:cubicBezTo>
                  <a:cubicBezTo>
                    <a:pt x="653" y="16792"/>
                    <a:pt x="512" y="17209"/>
                    <a:pt x="398" y="17651"/>
                  </a:cubicBezTo>
                  <a:cubicBezTo>
                    <a:pt x="176" y="18490"/>
                    <a:pt x="0" y="19472"/>
                    <a:pt x="0" y="20416"/>
                  </a:cubicBezTo>
                  <a:cubicBezTo>
                    <a:pt x="0" y="21428"/>
                    <a:pt x="177" y="21597"/>
                    <a:pt x="916" y="21597"/>
                  </a:cubicBezTo>
                  <a:cubicBezTo>
                    <a:pt x="1288" y="21597"/>
                    <a:pt x="1804" y="21555"/>
                    <a:pt x="2512" y="21555"/>
                  </a:cubicBezTo>
                  <a:cubicBezTo>
                    <a:pt x="4622" y="21555"/>
                    <a:pt x="10802" y="21600"/>
                    <a:pt x="10802" y="21600"/>
                  </a:cubicBezTo>
                  <a:cubicBezTo>
                    <a:pt x="10802" y="21600"/>
                    <a:pt x="16978" y="21555"/>
                    <a:pt x="19089" y="21555"/>
                  </a:cubicBezTo>
                  <a:cubicBezTo>
                    <a:pt x="19791" y="21555"/>
                    <a:pt x="20303" y="21596"/>
                    <a:pt x="20674" y="21596"/>
                  </a:cubicBezTo>
                  <a:cubicBezTo>
                    <a:pt x="21421" y="21596"/>
                    <a:pt x="21600" y="21428"/>
                    <a:pt x="21600" y="20416"/>
                  </a:cubicBezTo>
                  <a:cubicBezTo>
                    <a:pt x="21600" y="19466"/>
                    <a:pt x="21424" y="18490"/>
                    <a:pt x="21203" y="17651"/>
                  </a:cubicBezTo>
                  <a:cubicBezTo>
                    <a:pt x="21089" y="17209"/>
                    <a:pt x="20951" y="16792"/>
                    <a:pt x="20785" y="16408"/>
                  </a:cubicBezTo>
                  <a:cubicBezTo>
                    <a:pt x="20761" y="16363"/>
                    <a:pt x="20737" y="16304"/>
                    <a:pt x="20713" y="16252"/>
                  </a:cubicBezTo>
                  <a:cubicBezTo>
                    <a:pt x="20477" y="15765"/>
                    <a:pt x="20205" y="15498"/>
                    <a:pt x="19873" y="15276"/>
                  </a:cubicBezTo>
                  <a:cubicBezTo>
                    <a:pt x="19652" y="15133"/>
                    <a:pt x="19424" y="15009"/>
                    <a:pt x="19193" y="14925"/>
                  </a:cubicBezTo>
                  <a:cubicBezTo>
                    <a:pt x="18806" y="14769"/>
                    <a:pt x="18405" y="14665"/>
                    <a:pt x="18021" y="14522"/>
                  </a:cubicBezTo>
                  <a:cubicBezTo>
                    <a:pt x="17466" y="14307"/>
                    <a:pt x="16909" y="14079"/>
                    <a:pt x="16353" y="13852"/>
                  </a:cubicBezTo>
                  <a:cubicBezTo>
                    <a:pt x="16077" y="13741"/>
                    <a:pt x="15797" y="13624"/>
                    <a:pt x="15521" y="13506"/>
                  </a:cubicBezTo>
                  <a:lnTo>
                    <a:pt x="15521" y="9155"/>
                  </a:lnTo>
                  <a:cubicBezTo>
                    <a:pt x="14263" y="8601"/>
                    <a:pt x="13158" y="6656"/>
                    <a:pt x="12861" y="3884"/>
                  </a:cubicBezTo>
                  <a:cubicBezTo>
                    <a:pt x="12567" y="1106"/>
                    <a:pt x="11537" y="0"/>
                    <a:pt x="10802" y="0"/>
                  </a:cubicBezTo>
                  <a:close/>
                </a:path>
              </a:pathLst>
            </a:custGeom>
            <a:solidFill>
              <a:srgbClr val="B6D3C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15" name="Google Shape;974;p41"/>
            <p:cNvSpPr/>
            <p:nvPr/>
          </p:nvSpPr>
          <p:spPr>
            <a:xfrm rot="1458783">
              <a:off x="75298" y="3303108"/>
              <a:ext cx="2686772" cy="909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319" y="19"/>
                    <a:pt x="20873" y="310"/>
                    <a:pt x="20876" y="1343"/>
                  </a:cubicBezTo>
                  <a:lnTo>
                    <a:pt x="20876" y="17053"/>
                  </a:lnTo>
                  <a:lnTo>
                    <a:pt x="876" y="17053"/>
                  </a:lnTo>
                  <a:lnTo>
                    <a:pt x="876" y="14225"/>
                  </a:lnTo>
                  <a:lnTo>
                    <a:pt x="0" y="14139"/>
                  </a:lnTo>
                  <a:lnTo>
                    <a:pt x="0" y="18513"/>
                  </a:lnTo>
                  <a:cubicBezTo>
                    <a:pt x="0" y="20220"/>
                    <a:pt x="467" y="21600"/>
                    <a:pt x="1045" y="21600"/>
                  </a:cubicBezTo>
                  <a:lnTo>
                    <a:pt x="20557" y="21600"/>
                  </a:lnTo>
                  <a:cubicBezTo>
                    <a:pt x="21133" y="21600"/>
                    <a:pt x="21600" y="20214"/>
                    <a:pt x="21600" y="18513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DD668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16" name="Google Shape;975;p41"/>
            <p:cNvSpPr/>
            <p:nvPr/>
          </p:nvSpPr>
          <p:spPr>
            <a:xfrm rot="1458783">
              <a:off x="1047615" y="260682"/>
              <a:ext cx="909932" cy="2307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490" y="649"/>
                  </a:moveTo>
                  <a:cubicBezTo>
                    <a:pt x="19668" y="649"/>
                    <a:pt x="19851" y="675"/>
                    <a:pt x="19999" y="734"/>
                  </a:cubicBezTo>
                  <a:cubicBezTo>
                    <a:pt x="20456" y="915"/>
                    <a:pt x="20128" y="1222"/>
                    <a:pt x="19485" y="1222"/>
                  </a:cubicBezTo>
                  <a:cubicBezTo>
                    <a:pt x="19083" y="1222"/>
                    <a:pt x="18756" y="1093"/>
                    <a:pt x="18762" y="937"/>
                  </a:cubicBezTo>
                  <a:cubicBezTo>
                    <a:pt x="18762" y="764"/>
                    <a:pt x="19117" y="649"/>
                    <a:pt x="19490" y="649"/>
                  </a:cubicBezTo>
                  <a:close/>
                  <a:moveTo>
                    <a:pt x="3085" y="0"/>
                  </a:moveTo>
                  <a:cubicBezTo>
                    <a:pt x="1385" y="0"/>
                    <a:pt x="0" y="544"/>
                    <a:pt x="0" y="1214"/>
                  </a:cubicBezTo>
                  <a:lnTo>
                    <a:pt x="0" y="21600"/>
                  </a:lnTo>
                  <a:lnTo>
                    <a:pt x="1756" y="1370"/>
                  </a:lnTo>
                  <a:lnTo>
                    <a:pt x="19448" y="1610"/>
                  </a:lnTo>
                  <a:cubicBezTo>
                    <a:pt x="19664" y="1593"/>
                    <a:pt x="19887" y="1573"/>
                    <a:pt x="20103" y="1554"/>
                  </a:cubicBezTo>
                  <a:cubicBezTo>
                    <a:pt x="20604" y="1512"/>
                    <a:pt x="21099" y="1468"/>
                    <a:pt x="21600" y="1424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DD668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17" name="Google Shape;976;p41"/>
            <p:cNvSpPr/>
            <p:nvPr/>
          </p:nvSpPr>
          <p:spPr>
            <a:xfrm rot="1458783">
              <a:off x="2901812" y="1042855"/>
              <a:ext cx="1065133" cy="445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85" y="3364"/>
                  </a:moveTo>
                  <a:cubicBezTo>
                    <a:pt x="2237" y="3364"/>
                    <a:pt x="2393" y="3499"/>
                    <a:pt x="2520" y="3802"/>
                  </a:cubicBezTo>
                  <a:cubicBezTo>
                    <a:pt x="2910" y="4737"/>
                    <a:pt x="2636" y="6328"/>
                    <a:pt x="2081" y="6328"/>
                  </a:cubicBezTo>
                  <a:cubicBezTo>
                    <a:pt x="1737" y="6328"/>
                    <a:pt x="1463" y="5660"/>
                    <a:pt x="1463" y="4851"/>
                  </a:cubicBezTo>
                  <a:cubicBezTo>
                    <a:pt x="1463" y="3955"/>
                    <a:pt x="1767" y="3364"/>
                    <a:pt x="2085" y="3364"/>
                  </a:cubicBezTo>
                  <a:close/>
                  <a:moveTo>
                    <a:pt x="18974" y="0"/>
                  </a:moveTo>
                  <a:cubicBezTo>
                    <a:pt x="18971" y="0"/>
                    <a:pt x="18967" y="0"/>
                    <a:pt x="18964" y="0"/>
                  </a:cubicBezTo>
                  <a:lnTo>
                    <a:pt x="0" y="0"/>
                  </a:lnTo>
                  <a:lnTo>
                    <a:pt x="0" y="7375"/>
                  </a:lnTo>
                  <a:cubicBezTo>
                    <a:pt x="427" y="7603"/>
                    <a:pt x="850" y="7819"/>
                    <a:pt x="1278" y="8047"/>
                  </a:cubicBezTo>
                  <a:cubicBezTo>
                    <a:pt x="2129" y="8487"/>
                    <a:pt x="2979" y="8917"/>
                    <a:pt x="3829" y="9335"/>
                  </a:cubicBezTo>
                  <a:cubicBezTo>
                    <a:pt x="4415" y="9625"/>
                    <a:pt x="5029" y="9827"/>
                    <a:pt x="5621" y="10130"/>
                  </a:cubicBezTo>
                  <a:lnTo>
                    <a:pt x="19032" y="11216"/>
                  </a:lnTo>
                  <a:lnTo>
                    <a:pt x="19006" y="13022"/>
                  </a:lnTo>
                  <a:lnTo>
                    <a:pt x="19773" y="13022"/>
                  </a:lnTo>
                  <a:lnTo>
                    <a:pt x="19773" y="18607"/>
                  </a:lnTo>
                  <a:cubicBezTo>
                    <a:pt x="20464" y="19275"/>
                    <a:pt x="20898" y="21574"/>
                    <a:pt x="21600" y="21600"/>
                  </a:cubicBezTo>
                  <a:lnTo>
                    <a:pt x="21600" y="6290"/>
                  </a:lnTo>
                  <a:cubicBezTo>
                    <a:pt x="21600" y="2825"/>
                    <a:pt x="20427" y="0"/>
                    <a:pt x="18974" y="0"/>
                  </a:cubicBezTo>
                  <a:close/>
                </a:path>
              </a:pathLst>
            </a:custGeom>
            <a:solidFill>
              <a:srgbClr val="DD668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18" name="Google Shape;977;p41"/>
            <p:cNvSpPr/>
            <p:nvPr/>
          </p:nvSpPr>
          <p:spPr>
            <a:xfrm rot="1458783">
              <a:off x="2895722" y="3116949"/>
              <a:ext cx="139863" cy="861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991" y="0"/>
                  </a:moveTo>
                  <a:cubicBezTo>
                    <a:pt x="19190" y="281"/>
                    <a:pt x="17539" y="458"/>
                    <a:pt x="14403" y="458"/>
                  </a:cubicBezTo>
                  <a:cubicBezTo>
                    <a:pt x="9087" y="458"/>
                    <a:pt x="0" y="745"/>
                    <a:pt x="0" y="1875"/>
                  </a:cubicBezTo>
                  <a:lnTo>
                    <a:pt x="0" y="21600"/>
                  </a:lnTo>
                  <a:cubicBezTo>
                    <a:pt x="0" y="20509"/>
                    <a:pt x="8567" y="20195"/>
                    <a:pt x="13916" y="20182"/>
                  </a:cubicBezTo>
                  <a:lnTo>
                    <a:pt x="14403" y="20182"/>
                  </a:lnTo>
                  <a:cubicBezTo>
                    <a:pt x="19710" y="20182"/>
                    <a:pt x="20799" y="19666"/>
                    <a:pt x="20799" y="19018"/>
                  </a:cubicBezTo>
                  <a:cubicBezTo>
                    <a:pt x="20799" y="18372"/>
                    <a:pt x="21600" y="3221"/>
                    <a:pt x="21600" y="1706"/>
                  </a:cubicBezTo>
                  <a:cubicBezTo>
                    <a:pt x="21600" y="314"/>
                    <a:pt x="20238" y="40"/>
                    <a:pt x="19991" y="0"/>
                  </a:cubicBezTo>
                  <a:close/>
                </a:path>
              </a:pathLst>
            </a:custGeom>
            <a:solidFill>
              <a:srgbClr val="B6D3C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19" name="Google Shape;978;p41"/>
            <p:cNvSpPr/>
            <p:nvPr/>
          </p:nvSpPr>
          <p:spPr>
            <a:xfrm rot="1458783">
              <a:off x="3219101" y="2400988"/>
              <a:ext cx="140129" cy="860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076" y="0"/>
                  </a:moveTo>
                  <a:cubicBezTo>
                    <a:pt x="18593" y="209"/>
                    <a:pt x="16542" y="319"/>
                    <a:pt x="13972" y="319"/>
                  </a:cubicBezTo>
                  <a:cubicBezTo>
                    <a:pt x="8592" y="319"/>
                    <a:pt x="5297" y="1516"/>
                    <a:pt x="0" y="1864"/>
                  </a:cubicBezTo>
                  <a:lnTo>
                    <a:pt x="0" y="21600"/>
                  </a:lnTo>
                  <a:cubicBezTo>
                    <a:pt x="0" y="20469"/>
                    <a:pt x="9078" y="20182"/>
                    <a:pt x="14416" y="20182"/>
                  </a:cubicBezTo>
                  <a:cubicBezTo>
                    <a:pt x="17506" y="20182"/>
                    <a:pt x="19153" y="20005"/>
                    <a:pt x="19994" y="19723"/>
                  </a:cubicBezTo>
                  <a:cubicBezTo>
                    <a:pt x="20603" y="19502"/>
                    <a:pt x="20842" y="19259"/>
                    <a:pt x="20801" y="19017"/>
                  </a:cubicBezTo>
                  <a:cubicBezTo>
                    <a:pt x="20801" y="18369"/>
                    <a:pt x="21600" y="3204"/>
                    <a:pt x="21600" y="1687"/>
                  </a:cubicBezTo>
                  <a:cubicBezTo>
                    <a:pt x="21600" y="405"/>
                    <a:pt x="20438" y="71"/>
                    <a:pt x="20076" y="0"/>
                  </a:cubicBezTo>
                  <a:close/>
                </a:path>
              </a:pathLst>
            </a:custGeom>
            <a:solidFill>
              <a:srgbClr val="E2EEE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20" name="Google Shape;979;p41"/>
            <p:cNvSpPr/>
            <p:nvPr/>
          </p:nvSpPr>
          <p:spPr>
            <a:xfrm rot="1458783">
              <a:off x="3482627" y="1560971"/>
              <a:ext cx="236542" cy="976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188" y="0"/>
                  </a:moveTo>
                  <a:cubicBezTo>
                    <a:pt x="1977" y="0"/>
                    <a:pt x="0" y="64"/>
                    <a:pt x="0" y="876"/>
                  </a:cubicBezTo>
                  <a:lnTo>
                    <a:pt x="0" y="20730"/>
                  </a:lnTo>
                  <a:cubicBezTo>
                    <a:pt x="0" y="21542"/>
                    <a:pt x="1977" y="21600"/>
                    <a:pt x="6188" y="21600"/>
                  </a:cubicBezTo>
                  <a:cubicBezTo>
                    <a:pt x="6759" y="21600"/>
                    <a:pt x="7330" y="21576"/>
                    <a:pt x="7852" y="21520"/>
                  </a:cubicBezTo>
                  <a:cubicBezTo>
                    <a:pt x="10990" y="21214"/>
                    <a:pt x="12942" y="20160"/>
                    <a:pt x="16129" y="20160"/>
                  </a:cubicBezTo>
                  <a:cubicBezTo>
                    <a:pt x="17652" y="20160"/>
                    <a:pt x="18867" y="20063"/>
                    <a:pt x="19746" y="19878"/>
                  </a:cubicBezTo>
                  <a:cubicBezTo>
                    <a:pt x="21005" y="19618"/>
                    <a:pt x="21600" y="19204"/>
                    <a:pt x="21600" y="18686"/>
                  </a:cubicBezTo>
                  <a:lnTo>
                    <a:pt x="21600" y="2915"/>
                  </a:lnTo>
                  <a:cubicBezTo>
                    <a:pt x="21600" y="2045"/>
                    <a:pt x="19843" y="1446"/>
                    <a:pt x="16129" y="1446"/>
                  </a:cubicBezTo>
                  <a:lnTo>
                    <a:pt x="16105" y="1446"/>
                  </a:lnTo>
                  <a:cubicBezTo>
                    <a:pt x="12942" y="1435"/>
                    <a:pt x="10971" y="386"/>
                    <a:pt x="7852" y="82"/>
                  </a:cubicBezTo>
                  <a:cubicBezTo>
                    <a:pt x="7330" y="30"/>
                    <a:pt x="6759" y="0"/>
                    <a:pt x="6188" y="0"/>
                  </a:cubicBezTo>
                  <a:close/>
                </a:path>
              </a:pathLst>
            </a:custGeom>
            <a:solidFill>
              <a:srgbClr val="78C0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21" name="Google Shape;980;p41"/>
            <p:cNvSpPr/>
            <p:nvPr/>
          </p:nvSpPr>
          <p:spPr>
            <a:xfrm rot="1458783">
              <a:off x="757902" y="830115"/>
              <a:ext cx="2487748" cy="3318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673" y="2866"/>
                  </a:moveTo>
                  <a:lnTo>
                    <a:pt x="19673" y="20379"/>
                  </a:lnTo>
                  <a:lnTo>
                    <a:pt x="794" y="20379"/>
                  </a:lnTo>
                  <a:lnTo>
                    <a:pt x="794" y="2866"/>
                  </a:ln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7061"/>
                  </a:lnTo>
                  <a:cubicBezTo>
                    <a:pt x="21548" y="7077"/>
                    <a:pt x="21494" y="7084"/>
                    <a:pt x="21439" y="7084"/>
                  </a:cubicBezTo>
                  <a:cubicBezTo>
                    <a:pt x="21041" y="7084"/>
                    <a:pt x="20852" y="7067"/>
                    <a:pt x="20852" y="6828"/>
                  </a:cubicBezTo>
                  <a:lnTo>
                    <a:pt x="20852" y="983"/>
                  </a:lnTo>
                  <a:cubicBezTo>
                    <a:pt x="20852" y="744"/>
                    <a:pt x="21041" y="726"/>
                    <a:pt x="21439" y="726"/>
                  </a:cubicBezTo>
                  <a:cubicBezTo>
                    <a:pt x="21494" y="726"/>
                    <a:pt x="21548" y="734"/>
                    <a:pt x="21600" y="750"/>
                  </a:cubicBezTo>
                  <a:lnTo>
                    <a:pt x="21600" y="0"/>
                  </a:lnTo>
                  <a:lnTo>
                    <a:pt x="16581" y="0"/>
                  </a:lnTo>
                  <a:cubicBezTo>
                    <a:pt x="16690" y="98"/>
                    <a:pt x="16780" y="207"/>
                    <a:pt x="16855" y="322"/>
                  </a:cubicBezTo>
                  <a:cubicBezTo>
                    <a:pt x="17000" y="543"/>
                    <a:pt x="17117" y="797"/>
                    <a:pt x="17117" y="1043"/>
                  </a:cubicBezTo>
                  <a:cubicBezTo>
                    <a:pt x="17117" y="1307"/>
                    <a:pt x="17000" y="1351"/>
                    <a:pt x="16516" y="1351"/>
                  </a:cubicBezTo>
                  <a:cubicBezTo>
                    <a:pt x="16272" y="1351"/>
                    <a:pt x="15934" y="1340"/>
                    <a:pt x="15471" y="1340"/>
                  </a:cubicBezTo>
                  <a:cubicBezTo>
                    <a:pt x="14089" y="1340"/>
                    <a:pt x="10044" y="1351"/>
                    <a:pt x="10044" y="1351"/>
                  </a:cubicBezTo>
                  <a:cubicBezTo>
                    <a:pt x="10044" y="1351"/>
                    <a:pt x="6000" y="1340"/>
                    <a:pt x="4618" y="1340"/>
                  </a:cubicBezTo>
                  <a:cubicBezTo>
                    <a:pt x="4159" y="1340"/>
                    <a:pt x="3823" y="1350"/>
                    <a:pt x="3580" y="1350"/>
                  </a:cubicBezTo>
                  <a:cubicBezTo>
                    <a:pt x="3090" y="1350"/>
                    <a:pt x="2972" y="1307"/>
                    <a:pt x="2972" y="1043"/>
                  </a:cubicBezTo>
                  <a:cubicBezTo>
                    <a:pt x="2972" y="797"/>
                    <a:pt x="3089" y="541"/>
                    <a:pt x="3232" y="322"/>
                  </a:cubicBezTo>
                  <a:cubicBezTo>
                    <a:pt x="3307" y="209"/>
                    <a:pt x="3399" y="98"/>
                    <a:pt x="3506" y="0"/>
                  </a:cubicBezTo>
                  <a:close/>
                </a:path>
              </a:pathLst>
            </a:custGeom>
            <a:solidFill>
              <a:srgbClr val="FFCD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22" name="Google Shape;981;p41"/>
            <p:cNvSpPr/>
            <p:nvPr/>
          </p:nvSpPr>
          <p:spPr>
            <a:xfrm rot="1458783">
              <a:off x="1522384" y="3947148"/>
              <a:ext cx="870331" cy="130511"/>
            </a:xfrm>
            <a:prstGeom prst="rect">
              <a:avLst/>
            </a:prstGeom>
            <a:solidFill>
              <a:srgbClr val="FFEEF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23" name="Google Shape;982;p41"/>
            <p:cNvSpPr/>
            <p:nvPr/>
          </p:nvSpPr>
          <p:spPr>
            <a:xfrm rot="1458783">
              <a:off x="1560542" y="3436270"/>
              <a:ext cx="135694" cy="165944"/>
            </a:xfrm>
            <a:prstGeom prst="rect">
              <a:avLst/>
            </a:prstGeom>
            <a:solidFill>
              <a:srgbClr val="FFEEF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24" name="Google Shape;983;p41"/>
            <p:cNvSpPr/>
            <p:nvPr/>
          </p:nvSpPr>
          <p:spPr>
            <a:xfrm rot="1458783">
              <a:off x="2198069" y="2433864"/>
              <a:ext cx="870331" cy="165944"/>
            </a:xfrm>
            <a:prstGeom prst="rect">
              <a:avLst/>
            </a:prstGeom>
            <a:solidFill>
              <a:srgbClr val="FFEEF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25" name="Google Shape;984;p41"/>
            <p:cNvSpPr/>
            <p:nvPr/>
          </p:nvSpPr>
          <p:spPr>
            <a:xfrm rot="1458783">
              <a:off x="1573478" y="3077942"/>
              <a:ext cx="135748" cy="165944"/>
            </a:xfrm>
            <a:prstGeom prst="rect">
              <a:avLst/>
            </a:prstGeom>
            <a:solidFill>
              <a:srgbClr val="FFEEF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26" name="Google Shape;985;p41"/>
            <p:cNvSpPr/>
            <p:nvPr/>
          </p:nvSpPr>
          <p:spPr>
            <a:xfrm rot="1458783">
              <a:off x="2266336" y="2282893"/>
              <a:ext cx="870331" cy="165677"/>
            </a:xfrm>
            <a:prstGeom prst="rect">
              <a:avLst/>
            </a:prstGeom>
            <a:solidFill>
              <a:srgbClr val="FFEEF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27" name="Google Shape;986;p41"/>
            <p:cNvSpPr/>
            <p:nvPr/>
          </p:nvSpPr>
          <p:spPr>
            <a:xfrm rot="1458783">
              <a:off x="1833710" y="2831666"/>
              <a:ext cx="135695" cy="165890"/>
            </a:xfrm>
            <a:prstGeom prst="rect">
              <a:avLst/>
            </a:prstGeom>
            <a:solidFill>
              <a:srgbClr val="FFEEF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28" name="Google Shape;987;p41"/>
            <p:cNvSpPr/>
            <p:nvPr/>
          </p:nvSpPr>
          <p:spPr>
            <a:xfrm rot="1458783">
              <a:off x="2334602" y="2131657"/>
              <a:ext cx="870332" cy="165944"/>
            </a:xfrm>
            <a:prstGeom prst="rect">
              <a:avLst/>
            </a:prstGeom>
            <a:solidFill>
              <a:srgbClr val="FFEEF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29" name="Google Shape;988;p41"/>
            <p:cNvSpPr/>
            <p:nvPr/>
          </p:nvSpPr>
          <p:spPr>
            <a:xfrm rot="1458783">
              <a:off x="1846633" y="2473334"/>
              <a:ext cx="135749" cy="165944"/>
            </a:xfrm>
            <a:prstGeom prst="rect">
              <a:avLst/>
            </a:prstGeom>
            <a:solidFill>
              <a:srgbClr val="FFEEF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30" name="Google Shape;989;p41"/>
            <p:cNvSpPr/>
            <p:nvPr/>
          </p:nvSpPr>
          <p:spPr>
            <a:xfrm rot="1458783">
              <a:off x="1914956" y="2322109"/>
              <a:ext cx="135749" cy="165943"/>
            </a:xfrm>
            <a:prstGeom prst="rect">
              <a:avLst/>
            </a:prstGeom>
            <a:solidFill>
              <a:srgbClr val="FFEEF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31" name="Google Shape;990;p41"/>
            <p:cNvSpPr/>
            <p:nvPr/>
          </p:nvSpPr>
          <p:spPr>
            <a:xfrm rot="1458783">
              <a:off x="1765455" y="2982851"/>
              <a:ext cx="135694" cy="165676"/>
            </a:xfrm>
            <a:prstGeom prst="rect">
              <a:avLst/>
            </a:prstGeom>
            <a:solidFill>
              <a:srgbClr val="FFEEF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32" name="Google Shape;991;p41"/>
            <p:cNvSpPr/>
            <p:nvPr/>
          </p:nvSpPr>
          <p:spPr>
            <a:xfrm rot="1458783">
              <a:off x="1924792" y="3038766"/>
              <a:ext cx="870331" cy="165890"/>
            </a:xfrm>
            <a:prstGeom prst="rect">
              <a:avLst/>
            </a:prstGeom>
            <a:solidFill>
              <a:srgbClr val="FFEEF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33" name="Google Shape;992;p41"/>
            <p:cNvSpPr/>
            <p:nvPr/>
          </p:nvSpPr>
          <p:spPr>
            <a:xfrm rot="1458783">
              <a:off x="1710000" y="2775787"/>
              <a:ext cx="135749" cy="165890"/>
            </a:xfrm>
            <a:prstGeom prst="rect">
              <a:avLst/>
            </a:prstGeom>
            <a:solidFill>
              <a:srgbClr val="FFEEF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34" name="Google Shape;993;p41"/>
            <p:cNvSpPr/>
            <p:nvPr/>
          </p:nvSpPr>
          <p:spPr>
            <a:xfrm rot="1458783">
              <a:off x="1719946" y="3492146"/>
              <a:ext cx="870332" cy="165944"/>
            </a:xfrm>
            <a:prstGeom prst="rect">
              <a:avLst/>
            </a:prstGeom>
            <a:solidFill>
              <a:srgbClr val="FFEEF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35" name="Google Shape;994;p41"/>
            <p:cNvSpPr/>
            <p:nvPr/>
          </p:nvSpPr>
          <p:spPr>
            <a:xfrm rot="1458783">
              <a:off x="1993102" y="2887538"/>
              <a:ext cx="870331" cy="165944"/>
            </a:xfrm>
            <a:prstGeom prst="rect">
              <a:avLst/>
            </a:prstGeom>
            <a:solidFill>
              <a:srgbClr val="FFEEF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36" name="Google Shape;995;p41"/>
            <p:cNvSpPr/>
            <p:nvPr/>
          </p:nvSpPr>
          <p:spPr>
            <a:xfrm rot="1458783">
              <a:off x="1970343" y="2529213"/>
              <a:ext cx="135695" cy="165944"/>
            </a:xfrm>
            <a:prstGeom prst="rect">
              <a:avLst/>
            </a:prstGeom>
            <a:solidFill>
              <a:srgbClr val="FFEEF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37" name="Google Shape;996;p41"/>
            <p:cNvSpPr/>
            <p:nvPr/>
          </p:nvSpPr>
          <p:spPr>
            <a:xfrm rot="1458783">
              <a:off x="2051544" y="2019914"/>
              <a:ext cx="135749" cy="165677"/>
            </a:xfrm>
            <a:prstGeom prst="rect">
              <a:avLst/>
            </a:prstGeom>
            <a:solidFill>
              <a:srgbClr val="FFEEF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38" name="Google Shape;997;p41"/>
            <p:cNvSpPr/>
            <p:nvPr/>
          </p:nvSpPr>
          <p:spPr>
            <a:xfrm rot="1458783">
              <a:off x="1788267" y="3340921"/>
              <a:ext cx="870332" cy="165944"/>
            </a:xfrm>
            <a:prstGeom prst="rect">
              <a:avLst/>
            </a:prstGeom>
            <a:solidFill>
              <a:srgbClr val="FFEEF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39" name="Google Shape;998;p41"/>
            <p:cNvSpPr/>
            <p:nvPr/>
          </p:nvSpPr>
          <p:spPr>
            <a:xfrm rot="1458783">
              <a:off x="2061425" y="2736314"/>
              <a:ext cx="870331" cy="165944"/>
            </a:xfrm>
            <a:prstGeom prst="rect">
              <a:avLst/>
            </a:prstGeom>
            <a:solidFill>
              <a:srgbClr val="FFEEF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40" name="Google Shape;999;p41"/>
            <p:cNvSpPr/>
            <p:nvPr/>
          </p:nvSpPr>
          <p:spPr>
            <a:xfrm rot="1458783">
              <a:off x="2188134" y="1717453"/>
              <a:ext cx="135748" cy="165943"/>
            </a:xfrm>
            <a:prstGeom prst="rect">
              <a:avLst/>
            </a:prstGeom>
            <a:solidFill>
              <a:srgbClr val="FFEEF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41" name="Google Shape;1000;p41"/>
            <p:cNvSpPr/>
            <p:nvPr/>
          </p:nvSpPr>
          <p:spPr>
            <a:xfrm rot="1458783">
              <a:off x="1431302" y="3740049"/>
              <a:ext cx="135694" cy="130510"/>
            </a:xfrm>
            <a:prstGeom prst="rect">
              <a:avLst/>
            </a:prstGeom>
            <a:solidFill>
              <a:srgbClr val="FFEEF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42" name="Google Shape;1001;p41"/>
            <p:cNvSpPr/>
            <p:nvPr/>
          </p:nvSpPr>
          <p:spPr>
            <a:xfrm rot="1458783">
              <a:off x="1697186" y="3133821"/>
              <a:ext cx="135694" cy="165944"/>
            </a:xfrm>
            <a:prstGeom prst="rect">
              <a:avLst/>
            </a:prstGeom>
            <a:solidFill>
              <a:srgbClr val="FFEEF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43" name="Google Shape;1002;p41"/>
            <p:cNvSpPr/>
            <p:nvPr/>
          </p:nvSpPr>
          <p:spPr>
            <a:xfrm rot="1458783">
              <a:off x="2106988" y="2226762"/>
              <a:ext cx="135694" cy="165944"/>
            </a:xfrm>
            <a:prstGeom prst="rect">
              <a:avLst/>
            </a:prstGeom>
            <a:solidFill>
              <a:srgbClr val="FFEEF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44" name="Google Shape;1003;p41"/>
            <p:cNvSpPr/>
            <p:nvPr/>
          </p:nvSpPr>
          <p:spPr>
            <a:xfrm rot="1458783">
              <a:off x="2243521" y="1924555"/>
              <a:ext cx="135694" cy="165944"/>
            </a:xfrm>
            <a:prstGeom prst="rect">
              <a:avLst/>
            </a:prstGeom>
            <a:solidFill>
              <a:srgbClr val="FFEEF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45" name="Google Shape;1004;p41"/>
            <p:cNvSpPr/>
            <p:nvPr/>
          </p:nvSpPr>
          <p:spPr>
            <a:xfrm rot="1458783">
              <a:off x="2038664" y="2377987"/>
              <a:ext cx="135695" cy="165944"/>
            </a:xfrm>
            <a:prstGeom prst="rect">
              <a:avLst/>
            </a:prstGeom>
            <a:solidFill>
              <a:srgbClr val="FFEEF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46" name="Google Shape;1005;p41"/>
            <p:cNvSpPr/>
            <p:nvPr/>
          </p:nvSpPr>
          <p:spPr>
            <a:xfrm rot="1458783">
              <a:off x="1641745" y="2926972"/>
              <a:ext cx="135748" cy="165676"/>
            </a:xfrm>
            <a:prstGeom prst="rect">
              <a:avLst/>
            </a:prstGeom>
            <a:solidFill>
              <a:srgbClr val="FFEEF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47" name="Google Shape;1006;p41"/>
            <p:cNvSpPr/>
            <p:nvPr/>
          </p:nvSpPr>
          <p:spPr>
            <a:xfrm rot="1458783">
              <a:off x="1778311" y="2624559"/>
              <a:ext cx="135748" cy="165944"/>
            </a:xfrm>
            <a:prstGeom prst="rect">
              <a:avLst/>
            </a:prstGeom>
            <a:solidFill>
              <a:srgbClr val="FFEEF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48" name="Google Shape;1007;p41"/>
            <p:cNvSpPr/>
            <p:nvPr/>
          </p:nvSpPr>
          <p:spPr>
            <a:xfrm rot="1458783">
              <a:off x="2119811" y="1868678"/>
              <a:ext cx="135748" cy="165944"/>
            </a:xfrm>
            <a:prstGeom prst="rect">
              <a:avLst/>
            </a:prstGeom>
            <a:solidFill>
              <a:srgbClr val="FFEEF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49" name="Google Shape;1008;p41"/>
            <p:cNvSpPr/>
            <p:nvPr/>
          </p:nvSpPr>
          <p:spPr>
            <a:xfrm rot="1458783">
              <a:off x="1856534" y="3189952"/>
              <a:ext cx="870332" cy="165677"/>
            </a:xfrm>
            <a:prstGeom prst="rect">
              <a:avLst/>
            </a:prstGeom>
            <a:solidFill>
              <a:srgbClr val="FFEEF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50" name="Google Shape;1009;p41"/>
            <p:cNvSpPr/>
            <p:nvPr/>
          </p:nvSpPr>
          <p:spPr>
            <a:xfrm rot="1458783">
              <a:off x="1492221" y="3587495"/>
              <a:ext cx="135694" cy="165944"/>
            </a:xfrm>
            <a:prstGeom prst="rect">
              <a:avLst/>
            </a:prstGeom>
            <a:solidFill>
              <a:srgbClr val="FFEEF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51" name="Google Shape;1010;p41"/>
            <p:cNvSpPr/>
            <p:nvPr/>
          </p:nvSpPr>
          <p:spPr>
            <a:xfrm rot="1458783">
              <a:off x="1902020" y="2680438"/>
              <a:ext cx="135695" cy="165944"/>
            </a:xfrm>
            <a:prstGeom prst="rect">
              <a:avLst/>
            </a:prstGeom>
            <a:solidFill>
              <a:srgbClr val="FFEEF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52" name="Google Shape;1011;p41"/>
            <p:cNvSpPr/>
            <p:nvPr/>
          </p:nvSpPr>
          <p:spPr>
            <a:xfrm rot="1458783">
              <a:off x="2175254" y="2075794"/>
              <a:ext cx="135694" cy="165676"/>
            </a:xfrm>
            <a:prstGeom prst="rect">
              <a:avLst/>
            </a:prstGeom>
            <a:solidFill>
              <a:srgbClr val="FFEEF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53" name="Google Shape;1012;p41"/>
            <p:cNvSpPr/>
            <p:nvPr/>
          </p:nvSpPr>
          <p:spPr>
            <a:xfrm rot="1458783">
              <a:off x="1505155" y="3229167"/>
              <a:ext cx="135748" cy="165944"/>
            </a:xfrm>
            <a:prstGeom prst="rect">
              <a:avLst/>
            </a:prstGeom>
            <a:solidFill>
              <a:srgbClr val="FFEEF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54" name="Google Shape;1013;p41"/>
            <p:cNvSpPr/>
            <p:nvPr/>
          </p:nvSpPr>
          <p:spPr>
            <a:xfrm rot="1458783">
              <a:off x="2129746" y="2585089"/>
              <a:ext cx="870331" cy="165944"/>
            </a:xfrm>
            <a:prstGeom prst="rect">
              <a:avLst/>
            </a:prstGeom>
            <a:solidFill>
              <a:srgbClr val="FFEEF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55" name="Google Shape;1014;p41"/>
            <p:cNvSpPr/>
            <p:nvPr/>
          </p:nvSpPr>
          <p:spPr>
            <a:xfrm rot="1458783">
              <a:off x="2402925" y="1980432"/>
              <a:ext cx="870332" cy="165943"/>
            </a:xfrm>
            <a:prstGeom prst="rect">
              <a:avLst/>
            </a:prstGeom>
            <a:solidFill>
              <a:srgbClr val="FFEEF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56" name="Google Shape;1015;p41"/>
            <p:cNvSpPr/>
            <p:nvPr/>
          </p:nvSpPr>
          <p:spPr>
            <a:xfrm rot="1458783">
              <a:off x="1307592" y="3684169"/>
              <a:ext cx="135749" cy="130510"/>
            </a:xfrm>
            <a:prstGeom prst="rect">
              <a:avLst/>
            </a:prstGeom>
            <a:solidFill>
              <a:srgbClr val="FFEEF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57" name="Google Shape;1016;p41"/>
            <p:cNvSpPr/>
            <p:nvPr/>
          </p:nvSpPr>
          <p:spPr>
            <a:xfrm rot="1458783">
              <a:off x="1628865" y="3285045"/>
              <a:ext cx="135694" cy="165944"/>
            </a:xfrm>
            <a:prstGeom prst="rect">
              <a:avLst/>
            </a:prstGeom>
            <a:solidFill>
              <a:srgbClr val="FFEEF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58" name="Google Shape;1017;p41"/>
            <p:cNvSpPr/>
            <p:nvPr/>
          </p:nvSpPr>
          <p:spPr>
            <a:xfrm rot="1458783">
              <a:off x="1436832" y="3380391"/>
              <a:ext cx="135748" cy="165944"/>
            </a:xfrm>
            <a:prstGeom prst="rect">
              <a:avLst/>
            </a:prstGeom>
            <a:solidFill>
              <a:srgbClr val="FFEEF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59" name="Google Shape;1018;p41"/>
            <p:cNvSpPr/>
            <p:nvPr/>
          </p:nvSpPr>
          <p:spPr>
            <a:xfrm rot="1458783">
              <a:off x="2311844" y="1773331"/>
              <a:ext cx="135694" cy="165942"/>
            </a:xfrm>
            <a:prstGeom prst="rect">
              <a:avLst/>
            </a:prstGeom>
            <a:solidFill>
              <a:srgbClr val="FFEEF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60" name="Google Shape;1019;p41"/>
            <p:cNvSpPr/>
            <p:nvPr/>
          </p:nvSpPr>
          <p:spPr>
            <a:xfrm rot="1458783">
              <a:off x="1368511" y="3531616"/>
              <a:ext cx="135748" cy="165944"/>
            </a:xfrm>
            <a:prstGeom prst="rect">
              <a:avLst/>
            </a:prstGeom>
            <a:solidFill>
              <a:srgbClr val="FFEEF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61" name="Google Shape;1020;p41"/>
            <p:cNvSpPr/>
            <p:nvPr/>
          </p:nvSpPr>
          <p:spPr>
            <a:xfrm rot="1458783">
              <a:off x="1983278" y="2170883"/>
              <a:ext cx="135748" cy="165944"/>
            </a:xfrm>
            <a:prstGeom prst="rect">
              <a:avLst/>
            </a:prstGeom>
            <a:solidFill>
              <a:srgbClr val="FFEEF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62" name="Google Shape;1021;p41"/>
            <p:cNvSpPr/>
            <p:nvPr/>
          </p:nvSpPr>
          <p:spPr>
            <a:xfrm rot="1458783">
              <a:off x="1583302" y="3794597"/>
              <a:ext cx="870331" cy="165944"/>
            </a:xfrm>
            <a:prstGeom prst="rect">
              <a:avLst/>
            </a:prstGeom>
            <a:solidFill>
              <a:srgbClr val="FFEEF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63" name="Google Shape;1022;p41"/>
            <p:cNvSpPr/>
            <p:nvPr/>
          </p:nvSpPr>
          <p:spPr>
            <a:xfrm rot="1458783">
              <a:off x="1651623" y="3643371"/>
              <a:ext cx="870332" cy="165944"/>
            </a:xfrm>
            <a:prstGeom prst="rect">
              <a:avLst/>
            </a:prstGeom>
            <a:solidFill>
              <a:srgbClr val="FFEEF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64" name="Google Shape;1023;p41"/>
            <p:cNvSpPr/>
            <p:nvPr/>
          </p:nvSpPr>
          <p:spPr>
            <a:xfrm rot="1458783">
              <a:off x="1456255" y="3023449"/>
              <a:ext cx="128961" cy="165944"/>
            </a:xfrm>
            <a:prstGeom prst="rect">
              <a:avLst/>
            </a:prstGeom>
            <a:solidFill>
              <a:srgbClr val="FFEEF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65" name="Google Shape;1024;p41"/>
            <p:cNvSpPr/>
            <p:nvPr/>
          </p:nvSpPr>
          <p:spPr>
            <a:xfrm rot="1458783">
              <a:off x="1797734" y="2267616"/>
              <a:ext cx="128961" cy="165943"/>
            </a:xfrm>
            <a:prstGeom prst="rect">
              <a:avLst/>
            </a:prstGeom>
            <a:solidFill>
              <a:srgbClr val="FFEEF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66" name="Google Shape;1025;p41"/>
            <p:cNvSpPr/>
            <p:nvPr/>
          </p:nvSpPr>
          <p:spPr>
            <a:xfrm rot="1458783">
              <a:off x="801574" y="2688967"/>
              <a:ext cx="762482" cy="165676"/>
            </a:xfrm>
            <a:prstGeom prst="rect">
              <a:avLst/>
            </a:prstGeom>
            <a:solidFill>
              <a:srgbClr val="FFEEF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67" name="Google Shape;1026;p41"/>
            <p:cNvSpPr/>
            <p:nvPr/>
          </p:nvSpPr>
          <p:spPr>
            <a:xfrm rot="1458783">
              <a:off x="1279642" y="1630672"/>
              <a:ext cx="762482" cy="165944"/>
            </a:xfrm>
            <a:prstGeom prst="rect">
              <a:avLst/>
            </a:prstGeom>
            <a:solidFill>
              <a:srgbClr val="FFEEF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68" name="Google Shape;1027;p41"/>
            <p:cNvSpPr/>
            <p:nvPr/>
          </p:nvSpPr>
          <p:spPr>
            <a:xfrm rot="1458783">
              <a:off x="664984" y="2991161"/>
              <a:ext cx="762482" cy="165944"/>
            </a:xfrm>
            <a:prstGeom prst="rect">
              <a:avLst/>
            </a:prstGeom>
            <a:solidFill>
              <a:srgbClr val="FFEEF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69" name="Google Shape;1028;p41"/>
            <p:cNvSpPr/>
            <p:nvPr/>
          </p:nvSpPr>
          <p:spPr>
            <a:xfrm rot="1458783">
              <a:off x="1074786" y="2084104"/>
              <a:ext cx="762482" cy="165944"/>
            </a:xfrm>
            <a:prstGeom prst="rect">
              <a:avLst/>
            </a:prstGeom>
            <a:solidFill>
              <a:srgbClr val="FFEEF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70" name="Google Shape;1029;p41"/>
            <p:cNvSpPr/>
            <p:nvPr/>
          </p:nvSpPr>
          <p:spPr>
            <a:xfrm rot="1458783">
              <a:off x="1006463" y="2235329"/>
              <a:ext cx="762482" cy="165944"/>
            </a:xfrm>
            <a:prstGeom prst="rect">
              <a:avLst/>
            </a:prstGeom>
            <a:solidFill>
              <a:srgbClr val="FFEEF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71" name="Google Shape;1030;p41"/>
            <p:cNvSpPr/>
            <p:nvPr/>
          </p:nvSpPr>
          <p:spPr>
            <a:xfrm rot="1458783">
              <a:off x="1211374" y="1781910"/>
              <a:ext cx="762482" cy="165676"/>
            </a:xfrm>
            <a:prstGeom prst="rect">
              <a:avLst/>
            </a:prstGeom>
            <a:solidFill>
              <a:srgbClr val="FFEEF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72" name="Google Shape;1031;p41"/>
            <p:cNvSpPr/>
            <p:nvPr/>
          </p:nvSpPr>
          <p:spPr>
            <a:xfrm rot="1458783">
              <a:off x="1190372" y="3629677"/>
              <a:ext cx="128960" cy="130510"/>
            </a:xfrm>
            <a:prstGeom prst="rect">
              <a:avLst/>
            </a:prstGeom>
            <a:solidFill>
              <a:srgbClr val="FFEEF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73" name="Google Shape;1032;p41"/>
            <p:cNvSpPr/>
            <p:nvPr/>
          </p:nvSpPr>
          <p:spPr>
            <a:xfrm rot="1458783">
              <a:off x="1387934" y="3174675"/>
              <a:ext cx="128961" cy="165944"/>
            </a:xfrm>
            <a:prstGeom prst="rect">
              <a:avLst/>
            </a:prstGeom>
            <a:solidFill>
              <a:srgbClr val="FFEEF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74" name="Google Shape;1033;p41"/>
            <p:cNvSpPr/>
            <p:nvPr/>
          </p:nvSpPr>
          <p:spPr>
            <a:xfrm rot="1458783">
              <a:off x="1524523" y="2872479"/>
              <a:ext cx="128960" cy="165676"/>
            </a:xfrm>
            <a:prstGeom prst="rect">
              <a:avLst/>
            </a:prstGeom>
            <a:solidFill>
              <a:srgbClr val="FFEEF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75" name="Google Shape;1034;p41"/>
            <p:cNvSpPr/>
            <p:nvPr/>
          </p:nvSpPr>
          <p:spPr>
            <a:xfrm rot="1458783">
              <a:off x="1661090" y="2570066"/>
              <a:ext cx="128960" cy="165944"/>
            </a:xfrm>
            <a:prstGeom prst="rect">
              <a:avLst/>
            </a:prstGeom>
            <a:solidFill>
              <a:srgbClr val="FFEEF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76" name="Google Shape;1035;p41"/>
            <p:cNvSpPr/>
            <p:nvPr/>
          </p:nvSpPr>
          <p:spPr>
            <a:xfrm rot="1458783">
              <a:off x="596663" y="3142386"/>
              <a:ext cx="762482" cy="165944"/>
            </a:xfrm>
            <a:prstGeom prst="rect">
              <a:avLst/>
            </a:prstGeom>
            <a:solidFill>
              <a:srgbClr val="FFEEF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77" name="Google Shape;1036;p41"/>
            <p:cNvSpPr/>
            <p:nvPr/>
          </p:nvSpPr>
          <p:spPr>
            <a:xfrm rot="1458783">
              <a:off x="1866057" y="2116392"/>
              <a:ext cx="128960" cy="165944"/>
            </a:xfrm>
            <a:prstGeom prst="rect">
              <a:avLst/>
            </a:prstGeom>
            <a:solidFill>
              <a:srgbClr val="FFEEF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78" name="Google Shape;1037;p41"/>
            <p:cNvSpPr/>
            <p:nvPr/>
          </p:nvSpPr>
          <p:spPr>
            <a:xfrm rot="1458783">
              <a:off x="1143107" y="1932878"/>
              <a:ext cx="762482" cy="165944"/>
            </a:xfrm>
            <a:prstGeom prst="rect">
              <a:avLst/>
            </a:prstGeom>
            <a:solidFill>
              <a:srgbClr val="FFEEF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79" name="Google Shape;1038;p41"/>
            <p:cNvSpPr/>
            <p:nvPr/>
          </p:nvSpPr>
          <p:spPr>
            <a:xfrm rot="1458783">
              <a:off x="733307" y="2839937"/>
              <a:ext cx="762482" cy="165944"/>
            </a:xfrm>
            <a:prstGeom prst="rect">
              <a:avLst/>
            </a:prstGeom>
            <a:solidFill>
              <a:srgbClr val="FFEEF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80" name="Google Shape;1039;p41"/>
            <p:cNvSpPr/>
            <p:nvPr/>
          </p:nvSpPr>
          <p:spPr>
            <a:xfrm rot="1458783">
              <a:off x="2002590" y="1814185"/>
              <a:ext cx="128961" cy="165944"/>
            </a:xfrm>
            <a:prstGeom prst="rect">
              <a:avLst/>
            </a:prstGeom>
            <a:solidFill>
              <a:srgbClr val="FFEEF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81" name="Google Shape;1040;p41"/>
            <p:cNvSpPr/>
            <p:nvPr/>
          </p:nvSpPr>
          <p:spPr>
            <a:xfrm rot="1458783">
              <a:off x="1729413" y="2418841"/>
              <a:ext cx="128960" cy="165944"/>
            </a:xfrm>
            <a:prstGeom prst="rect">
              <a:avLst/>
            </a:prstGeom>
            <a:solidFill>
              <a:srgbClr val="FFEEF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82" name="Google Shape;1041;p41"/>
            <p:cNvSpPr/>
            <p:nvPr/>
          </p:nvSpPr>
          <p:spPr>
            <a:xfrm rot="1458783">
              <a:off x="528340" y="3293611"/>
              <a:ext cx="762482" cy="165944"/>
            </a:xfrm>
            <a:prstGeom prst="rect">
              <a:avLst/>
            </a:prstGeom>
            <a:solidFill>
              <a:srgbClr val="FFEEF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83" name="Google Shape;1042;p41"/>
            <p:cNvSpPr/>
            <p:nvPr/>
          </p:nvSpPr>
          <p:spPr>
            <a:xfrm rot="1458783">
              <a:off x="869830" y="2537782"/>
              <a:ext cx="762482" cy="165890"/>
            </a:xfrm>
            <a:prstGeom prst="rect">
              <a:avLst/>
            </a:prstGeom>
            <a:solidFill>
              <a:srgbClr val="FFEEF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84" name="Google Shape;1043;p41"/>
            <p:cNvSpPr/>
            <p:nvPr/>
          </p:nvSpPr>
          <p:spPr>
            <a:xfrm rot="1458783">
              <a:off x="938142" y="2386554"/>
              <a:ext cx="762482" cy="165944"/>
            </a:xfrm>
            <a:prstGeom prst="rect">
              <a:avLst/>
            </a:prstGeom>
            <a:solidFill>
              <a:srgbClr val="FFEEF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85" name="Google Shape;1044;p41"/>
            <p:cNvSpPr/>
            <p:nvPr/>
          </p:nvSpPr>
          <p:spPr>
            <a:xfrm rot="1458783">
              <a:off x="1319612" y="3325898"/>
              <a:ext cx="128960" cy="165944"/>
            </a:xfrm>
            <a:prstGeom prst="rect">
              <a:avLst/>
            </a:prstGeom>
            <a:solidFill>
              <a:srgbClr val="FFEEF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86" name="Google Shape;1045;p41"/>
            <p:cNvSpPr/>
            <p:nvPr/>
          </p:nvSpPr>
          <p:spPr>
            <a:xfrm rot="1458783">
              <a:off x="467422" y="3446165"/>
              <a:ext cx="762482" cy="130510"/>
            </a:xfrm>
            <a:prstGeom prst="rect">
              <a:avLst/>
            </a:prstGeom>
            <a:solidFill>
              <a:srgbClr val="FFEEF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87" name="Google Shape;1046;p41"/>
            <p:cNvSpPr/>
            <p:nvPr/>
          </p:nvSpPr>
          <p:spPr>
            <a:xfrm rot="1458783">
              <a:off x="2070913" y="1662960"/>
              <a:ext cx="128961" cy="165943"/>
            </a:xfrm>
            <a:prstGeom prst="rect">
              <a:avLst/>
            </a:prstGeom>
            <a:solidFill>
              <a:srgbClr val="FFEEF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88" name="Google Shape;1047;p41"/>
            <p:cNvSpPr/>
            <p:nvPr/>
          </p:nvSpPr>
          <p:spPr>
            <a:xfrm rot="1458783">
              <a:off x="1592780" y="2721294"/>
              <a:ext cx="128960" cy="165891"/>
            </a:xfrm>
            <a:prstGeom prst="rect">
              <a:avLst/>
            </a:prstGeom>
            <a:solidFill>
              <a:srgbClr val="FFEEF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89" name="Google Shape;1048;p41"/>
            <p:cNvSpPr/>
            <p:nvPr/>
          </p:nvSpPr>
          <p:spPr>
            <a:xfrm rot="1458783">
              <a:off x="1251290" y="3477123"/>
              <a:ext cx="128961" cy="165944"/>
            </a:xfrm>
            <a:prstGeom prst="rect">
              <a:avLst/>
            </a:prstGeom>
            <a:solidFill>
              <a:srgbClr val="FFEEF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90" name="Google Shape;1049;p41"/>
            <p:cNvSpPr/>
            <p:nvPr/>
          </p:nvSpPr>
          <p:spPr>
            <a:xfrm rot="1458783">
              <a:off x="1934324" y="1965422"/>
              <a:ext cx="128960" cy="165676"/>
            </a:xfrm>
            <a:prstGeom prst="rect">
              <a:avLst/>
            </a:prstGeom>
            <a:solidFill>
              <a:srgbClr val="FFEEF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91" name="Google Shape;1050;p41"/>
            <p:cNvSpPr/>
            <p:nvPr/>
          </p:nvSpPr>
          <p:spPr>
            <a:xfrm rot="1458783">
              <a:off x="366349" y="3260144"/>
              <a:ext cx="141145" cy="130510"/>
            </a:xfrm>
            <a:prstGeom prst="rect">
              <a:avLst/>
            </a:prstGeom>
            <a:solidFill>
              <a:srgbClr val="FFEEF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92" name="Google Shape;1051;p41"/>
            <p:cNvSpPr/>
            <p:nvPr/>
          </p:nvSpPr>
          <p:spPr>
            <a:xfrm rot="1458783">
              <a:off x="427266" y="3107590"/>
              <a:ext cx="141145" cy="165944"/>
            </a:xfrm>
            <a:prstGeom prst="rect">
              <a:avLst/>
            </a:prstGeom>
            <a:solidFill>
              <a:srgbClr val="FFEEF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93" name="Google Shape;1052;p41"/>
            <p:cNvSpPr/>
            <p:nvPr/>
          </p:nvSpPr>
          <p:spPr>
            <a:xfrm rot="1458783">
              <a:off x="495589" y="2956365"/>
              <a:ext cx="141145" cy="165944"/>
            </a:xfrm>
            <a:prstGeom prst="rect">
              <a:avLst/>
            </a:prstGeom>
            <a:solidFill>
              <a:srgbClr val="FFEEF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94" name="Google Shape;1053;p41"/>
            <p:cNvSpPr/>
            <p:nvPr/>
          </p:nvSpPr>
          <p:spPr>
            <a:xfrm rot="1458783">
              <a:off x="563912" y="2805140"/>
              <a:ext cx="141145" cy="165944"/>
            </a:xfrm>
            <a:prstGeom prst="rect">
              <a:avLst/>
            </a:prstGeom>
            <a:solidFill>
              <a:srgbClr val="FFEEF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95" name="Google Shape;1054;p41"/>
            <p:cNvSpPr/>
            <p:nvPr/>
          </p:nvSpPr>
          <p:spPr>
            <a:xfrm rot="1458783">
              <a:off x="632233" y="2653915"/>
              <a:ext cx="141145" cy="165944"/>
            </a:xfrm>
            <a:prstGeom prst="rect">
              <a:avLst/>
            </a:prstGeom>
            <a:solidFill>
              <a:srgbClr val="FFEEF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96" name="Google Shape;1055;p41"/>
            <p:cNvSpPr/>
            <p:nvPr/>
          </p:nvSpPr>
          <p:spPr>
            <a:xfrm rot="1458783">
              <a:off x="700500" y="2502946"/>
              <a:ext cx="141145" cy="165676"/>
            </a:xfrm>
            <a:prstGeom prst="rect">
              <a:avLst/>
            </a:prstGeom>
            <a:solidFill>
              <a:srgbClr val="FFEEF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97" name="Google Shape;1056;p41"/>
            <p:cNvSpPr/>
            <p:nvPr/>
          </p:nvSpPr>
          <p:spPr>
            <a:xfrm rot="1458783">
              <a:off x="837068" y="2200533"/>
              <a:ext cx="141145" cy="165944"/>
            </a:xfrm>
            <a:prstGeom prst="rect">
              <a:avLst/>
            </a:prstGeom>
            <a:solidFill>
              <a:srgbClr val="FFEEF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98" name="Google Shape;1057;p41"/>
            <p:cNvSpPr/>
            <p:nvPr/>
          </p:nvSpPr>
          <p:spPr>
            <a:xfrm rot="1458783">
              <a:off x="905391" y="2049308"/>
              <a:ext cx="141145" cy="165944"/>
            </a:xfrm>
            <a:prstGeom prst="rect">
              <a:avLst/>
            </a:prstGeom>
            <a:solidFill>
              <a:srgbClr val="FFEEF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99" name="Google Shape;1058;p41"/>
            <p:cNvSpPr/>
            <p:nvPr/>
          </p:nvSpPr>
          <p:spPr>
            <a:xfrm rot="1458783">
              <a:off x="1246891" y="1293426"/>
              <a:ext cx="141145" cy="165943"/>
            </a:xfrm>
            <a:prstGeom prst="rect">
              <a:avLst/>
            </a:prstGeom>
            <a:solidFill>
              <a:srgbClr val="FFEEF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00" name="Google Shape;1059;p41"/>
            <p:cNvSpPr/>
            <p:nvPr/>
          </p:nvSpPr>
          <p:spPr>
            <a:xfrm rot="1458783">
              <a:off x="1042035" y="1746858"/>
              <a:ext cx="141145" cy="165944"/>
            </a:xfrm>
            <a:prstGeom prst="rect">
              <a:avLst/>
            </a:prstGeom>
            <a:solidFill>
              <a:srgbClr val="FFEEF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01" name="Google Shape;1060;p41"/>
            <p:cNvSpPr/>
            <p:nvPr/>
          </p:nvSpPr>
          <p:spPr>
            <a:xfrm rot="1458783">
              <a:off x="768756" y="2351761"/>
              <a:ext cx="141145" cy="165890"/>
            </a:xfrm>
            <a:prstGeom prst="rect">
              <a:avLst/>
            </a:prstGeom>
            <a:solidFill>
              <a:srgbClr val="FFEEF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02" name="Google Shape;1061;p41"/>
            <p:cNvSpPr/>
            <p:nvPr/>
          </p:nvSpPr>
          <p:spPr>
            <a:xfrm rot="1458783">
              <a:off x="973712" y="1898083"/>
              <a:ext cx="141145" cy="165944"/>
            </a:xfrm>
            <a:prstGeom prst="rect">
              <a:avLst/>
            </a:prstGeom>
            <a:solidFill>
              <a:srgbClr val="FFEEF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03" name="Google Shape;1062;p41"/>
            <p:cNvSpPr/>
            <p:nvPr/>
          </p:nvSpPr>
          <p:spPr>
            <a:xfrm rot="1458783">
              <a:off x="1178568" y="1444651"/>
              <a:ext cx="141145" cy="165944"/>
            </a:xfrm>
            <a:prstGeom prst="rect">
              <a:avLst/>
            </a:prstGeom>
            <a:solidFill>
              <a:srgbClr val="FFEEF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04" name="Google Shape;1063;p41"/>
            <p:cNvSpPr/>
            <p:nvPr/>
          </p:nvSpPr>
          <p:spPr>
            <a:xfrm rot="1458783">
              <a:off x="1110301" y="1595889"/>
              <a:ext cx="141145" cy="165676"/>
            </a:xfrm>
            <a:prstGeom prst="rect">
              <a:avLst/>
            </a:prstGeom>
            <a:solidFill>
              <a:srgbClr val="FFEEF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05" name="Google Shape;1064;p41"/>
            <p:cNvSpPr/>
            <p:nvPr/>
          </p:nvSpPr>
          <p:spPr>
            <a:xfrm rot="1458783">
              <a:off x="2469530" y="1837175"/>
              <a:ext cx="870332" cy="157607"/>
            </a:xfrm>
            <a:prstGeom prst="rect">
              <a:avLst/>
            </a:prstGeom>
            <a:solidFill>
              <a:srgbClr val="FFEEF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06" name="Google Shape;1065;p41"/>
            <p:cNvSpPr/>
            <p:nvPr/>
          </p:nvSpPr>
          <p:spPr>
            <a:xfrm rot="1458783">
              <a:off x="2909391" y="1827230"/>
              <a:ext cx="466564" cy="104697"/>
            </a:xfrm>
            <a:prstGeom prst="rect">
              <a:avLst/>
            </a:prstGeom>
            <a:solidFill>
              <a:srgbClr val="FFEEF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07" name="Google Shape;1066;p41"/>
            <p:cNvSpPr/>
            <p:nvPr/>
          </p:nvSpPr>
          <p:spPr>
            <a:xfrm rot="1458783">
              <a:off x="2378449" y="1630074"/>
              <a:ext cx="135694" cy="157607"/>
            </a:xfrm>
            <a:prstGeom prst="rect">
              <a:avLst/>
            </a:prstGeom>
            <a:solidFill>
              <a:srgbClr val="FFEEF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08" name="Google Shape;1067;p41"/>
            <p:cNvSpPr/>
            <p:nvPr/>
          </p:nvSpPr>
          <p:spPr>
            <a:xfrm rot="1458783">
              <a:off x="1298021" y="1379615"/>
              <a:ext cx="1707792" cy="104697"/>
            </a:xfrm>
            <a:prstGeom prst="rect">
              <a:avLst/>
            </a:prstGeom>
            <a:solidFill>
              <a:srgbClr val="FFEEF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09" name="Google Shape;1068;p41"/>
            <p:cNvSpPr/>
            <p:nvPr/>
          </p:nvSpPr>
          <p:spPr>
            <a:xfrm rot="1458783">
              <a:off x="1347964" y="1479447"/>
              <a:ext cx="762481" cy="165942"/>
            </a:xfrm>
            <a:prstGeom prst="rect">
              <a:avLst/>
            </a:prstGeom>
            <a:solidFill>
              <a:srgbClr val="FFEEF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10" name="Google Shape;1069;p41"/>
            <p:cNvSpPr/>
            <p:nvPr/>
          </p:nvSpPr>
          <p:spPr>
            <a:xfrm rot="1458783">
              <a:off x="2137519" y="1519702"/>
              <a:ext cx="128960" cy="157607"/>
            </a:xfrm>
            <a:prstGeom prst="rect">
              <a:avLst/>
            </a:prstGeom>
            <a:solidFill>
              <a:srgbClr val="FFEEF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11" name="Google Shape;1070;p41"/>
            <p:cNvSpPr/>
            <p:nvPr/>
          </p:nvSpPr>
          <p:spPr>
            <a:xfrm rot="1458783">
              <a:off x="2254739" y="1574195"/>
              <a:ext cx="135749" cy="157606"/>
            </a:xfrm>
            <a:prstGeom prst="rect">
              <a:avLst/>
            </a:prstGeom>
            <a:solidFill>
              <a:srgbClr val="FFEEF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12" name="Google Shape;1071;p41"/>
            <p:cNvSpPr/>
            <p:nvPr/>
          </p:nvSpPr>
          <p:spPr>
            <a:xfrm rot="1458783">
              <a:off x="1414569" y="1336190"/>
              <a:ext cx="762482" cy="157607"/>
            </a:xfrm>
            <a:prstGeom prst="rect">
              <a:avLst/>
            </a:prstGeom>
            <a:solidFill>
              <a:srgbClr val="FFEEF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13" name="Google Shape;1072;p41"/>
            <p:cNvSpPr/>
            <p:nvPr/>
          </p:nvSpPr>
          <p:spPr>
            <a:xfrm rot="1458783">
              <a:off x="1313496" y="1150169"/>
              <a:ext cx="141145" cy="157607"/>
            </a:xfrm>
            <a:prstGeom prst="rect">
              <a:avLst/>
            </a:prstGeom>
            <a:solidFill>
              <a:srgbClr val="FFEEF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14" name="Google Shape;1073;p41"/>
            <p:cNvSpPr/>
            <p:nvPr/>
          </p:nvSpPr>
          <p:spPr>
            <a:xfrm rot="1458783">
              <a:off x="2534822" y="1605345"/>
              <a:ext cx="911482" cy="141198"/>
            </a:xfrm>
            <a:prstGeom prst="rect">
              <a:avLst/>
            </a:prstGeom>
            <a:solidFill>
              <a:srgbClr val="FFEEF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15" name="Google Shape;1074;p41"/>
            <p:cNvSpPr/>
            <p:nvPr/>
          </p:nvSpPr>
          <p:spPr>
            <a:xfrm rot="1458783">
              <a:off x="1368480" y="1157488"/>
              <a:ext cx="1262875" cy="141198"/>
            </a:xfrm>
            <a:prstGeom prst="rect">
              <a:avLst/>
            </a:prstGeom>
            <a:solidFill>
              <a:srgbClr val="FFEEF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16" name="Google Shape;1075;p41"/>
            <p:cNvSpPr/>
            <p:nvPr/>
          </p:nvSpPr>
          <p:spPr>
            <a:xfrm rot="1458783">
              <a:off x="1043528" y="254351"/>
              <a:ext cx="915385" cy="2312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196" y="0"/>
                  </a:moveTo>
                  <a:cubicBezTo>
                    <a:pt x="1433" y="0"/>
                    <a:pt x="0" y="564"/>
                    <a:pt x="0" y="1262"/>
                  </a:cubicBezTo>
                  <a:lnTo>
                    <a:pt x="0" y="21600"/>
                  </a:lnTo>
                  <a:lnTo>
                    <a:pt x="259" y="21600"/>
                  </a:lnTo>
                  <a:lnTo>
                    <a:pt x="259" y="1262"/>
                  </a:lnTo>
                  <a:cubicBezTo>
                    <a:pt x="259" y="620"/>
                    <a:pt x="1574" y="102"/>
                    <a:pt x="3196" y="99"/>
                  </a:cubicBezTo>
                  <a:lnTo>
                    <a:pt x="21600" y="99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B35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17" name="Google Shape;1076;p41"/>
            <p:cNvSpPr/>
            <p:nvPr/>
          </p:nvSpPr>
          <p:spPr>
            <a:xfrm rot="1458783">
              <a:off x="68711" y="3302875"/>
              <a:ext cx="2697728" cy="914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12" y="0"/>
                  </a:moveTo>
                  <a:lnTo>
                    <a:pt x="21512" y="18401"/>
                  </a:lnTo>
                  <a:cubicBezTo>
                    <a:pt x="21512" y="20025"/>
                    <a:pt x="21066" y="21335"/>
                    <a:pt x="20515" y="21341"/>
                  </a:cubicBezTo>
                  <a:lnTo>
                    <a:pt x="1084" y="21341"/>
                  </a:lnTo>
                  <a:cubicBezTo>
                    <a:pt x="534" y="21335"/>
                    <a:pt x="88" y="20025"/>
                    <a:pt x="88" y="18401"/>
                  </a:cubicBezTo>
                  <a:lnTo>
                    <a:pt x="88" y="14053"/>
                  </a:lnTo>
                  <a:lnTo>
                    <a:pt x="0" y="14053"/>
                  </a:lnTo>
                  <a:lnTo>
                    <a:pt x="0" y="18401"/>
                  </a:lnTo>
                  <a:cubicBezTo>
                    <a:pt x="0" y="20167"/>
                    <a:pt x="486" y="21594"/>
                    <a:pt x="1084" y="21600"/>
                  </a:cubicBezTo>
                  <a:lnTo>
                    <a:pt x="20515" y="21600"/>
                  </a:lnTo>
                  <a:cubicBezTo>
                    <a:pt x="21114" y="21594"/>
                    <a:pt x="21598" y="20167"/>
                    <a:pt x="21600" y="18401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0B35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18" name="Google Shape;1077;p41"/>
            <p:cNvSpPr/>
            <p:nvPr/>
          </p:nvSpPr>
          <p:spPr>
            <a:xfrm rot="1458783">
              <a:off x="2902690" y="1038780"/>
              <a:ext cx="1070638" cy="450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509"/>
                  </a:lnTo>
                  <a:lnTo>
                    <a:pt x="18867" y="509"/>
                  </a:lnTo>
                  <a:cubicBezTo>
                    <a:pt x="20254" y="522"/>
                    <a:pt x="21379" y="3193"/>
                    <a:pt x="21379" y="6475"/>
                  </a:cubicBezTo>
                  <a:lnTo>
                    <a:pt x="21379" y="21600"/>
                  </a:lnTo>
                  <a:lnTo>
                    <a:pt x="21600" y="21600"/>
                  </a:lnTo>
                  <a:lnTo>
                    <a:pt x="21600" y="6475"/>
                  </a:lnTo>
                  <a:cubicBezTo>
                    <a:pt x="21595" y="2906"/>
                    <a:pt x="20375" y="0"/>
                    <a:pt x="18867" y="0"/>
                  </a:cubicBezTo>
                  <a:close/>
                </a:path>
              </a:pathLst>
            </a:custGeom>
            <a:solidFill>
              <a:srgbClr val="0B35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19" name="Google Shape;1078;p41"/>
            <p:cNvSpPr/>
            <p:nvPr/>
          </p:nvSpPr>
          <p:spPr>
            <a:xfrm rot="1458783">
              <a:off x="1914789" y="129986"/>
              <a:ext cx="820041" cy="875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93" y="0"/>
                  </a:moveTo>
                  <a:cubicBezTo>
                    <a:pt x="19960" y="0"/>
                    <a:pt x="17943" y="1234"/>
                    <a:pt x="17360" y="3946"/>
                  </a:cubicBezTo>
                  <a:cubicBezTo>
                    <a:pt x="16825" y="6477"/>
                    <a:pt x="14794" y="8476"/>
                    <a:pt x="12194" y="9048"/>
                  </a:cubicBezTo>
                  <a:lnTo>
                    <a:pt x="12084" y="9068"/>
                  </a:lnTo>
                  <a:lnTo>
                    <a:pt x="12084" y="13368"/>
                  </a:lnTo>
                  <a:cubicBezTo>
                    <a:pt x="11569" y="13470"/>
                    <a:pt x="11055" y="13579"/>
                    <a:pt x="10540" y="13681"/>
                  </a:cubicBezTo>
                  <a:lnTo>
                    <a:pt x="9805" y="13830"/>
                  </a:lnTo>
                  <a:cubicBezTo>
                    <a:pt x="8940" y="14010"/>
                    <a:pt x="8083" y="14177"/>
                    <a:pt x="7219" y="14343"/>
                  </a:cubicBezTo>
                  <a:cubicBezTo>
                    <a:pt x="6854" y="14415"/>
                    <a:pt x="6484" y="14473"/>
                    <a:pt x="6107" y="14531"/>
                  </a:cubicBezTo>
                  <a:cubicBezTo>
                    <a:pt x="5242" y="14672"/>
                    <a:pt x="4350" y="14819"/>
                    <a:pt x="3526" y="15096"/>
                  </a:cubicBezTo>
                  <a:cubicBezTo>
                    <a:pt x="2944" y="15289"/>
                    <a:pt x="2333" y="15546"/>
                    <a:pt x="1798" y="16098"/>
                  </a:cubicBezTo>
                  <a:cubicBezTo>
                    <a:pt x="1750" y="16150"/>
                    <a:pt x="1702" y="16208"/>
                    <a:pt x="1654" y="16259"/>
                  </a:cubicBezTo>
                  <a:cubicBezTo>
                    <a:pt x="1318" y="16644"/>
                    <a:pt x="1036" y="17069"/>
                    <a:pt x="802" y="17512"/>
                  </a:cubicBezTo>
                  <a:cubicBezTo>
                    <a:pt x="275" y="18528"/>
                    <a:pt x="0" y="19465"/>
                    <a:pt x="0" y="20301"/>
                  </a:cubicBezTo>
                  <a:cubicBezTo>
                    <a:pt x="0" y="20796"/>
                    <a:pt x="89" y="21086"/>
                    <a:pt x="303" y="21278"/>
                  </a:cubicBezTo>
                  <a:cubicBezTo>
                    <a:pt x="590" y="21542"/>
                    <a:pt x="1070" y="21600"/>
                    <a:pt x="1969" y="21600"/>
                  </a:cubicBezTo>
                  <a:cubicBezTo>
                    <a:pt x="2285" y="21600"/>
                    <a:pt x="2649" y="21593"/>
                    <a:pt x="3074" y="21587"/>
                  </a:cubicBezTo>
                  <a:cubicBezTo>
                    <a:pt x="3664" y="21574"/>
                    <a:pt x="4330" y="21560"/>
                    <a:pt x="5140" y="21560"/>
                  </a:cubicBezTo>
                  <a:cubicBezTo>
                    <a:pt x="9284" y="21560"/>
                    <a:pt x="21478" y="21600"/>
                    <a:pt x="21600" y="21600"/>
                  </a:cubicBezTo>
                  <a:lnTo>
                    <a:pt x="21600" y="21330"/>
                  </a:lnTo>
                  <a:cubicBezTo>
                    <a:pt x="21478" y="21330"/>
                    <a:pt x="9284" y="21291"/>
                    <a:pt x="5140" y="21291"/>
                  </a:cubicBezTo>
                  <a:cubicBezTo>
                    <a:pt x="4323" y="21291"/>
                    <a:pt x="3631" y="21303"/>
                    <a:pt x="3067" y="21317"/>
                  </a:cubicBezTo>
                  <a:cubicBezTo>
                    <a:pt x="2665" y="21323"/>
                    <a:pt x="2311" y="21330"/>
                    <a:pt x="2005" y="21330"/>
                  </a:cubicBezTo>
                  <a:cubicBezTo>
                    <a:pt x="1204" y="21330"/>
                    <a:pt x="719" y="21285"/>
                    <a:pt x="501" y="21086"/>
                  </a:cubicBezTo>
                  <a:cubicBezTo>
                    <a:pt x="351" y="20943"/>
                    <a:pt x="289" y="20713"/>
                    <a:pt x="289" y="20301"/>
                  </a:cubicBezTo>
                  <a:cubicBezTo>
                    <a:pt x="289" y="19505"/>
                    <a:pt x="549" y="18605"/>
                    <a:pt x="1064" y="17634"/>
                  </a:cubicBezTo>
                  <a:cubicBezTo>
                    <a:pt x="1284" y="17204"/>
                    <a:pt x="1551" y="16805"/>
                    <a:pt x="1874" y="16433"/>
                  </a:cubicBezTo>
                  <a:cubicBezTo>
                    <a:pt x="1914" y="16382"/>
                    <a:pt x="1962" y="16330"/>
                    <a:pt x="2010" y="16279"/>
                  </a:cubicBezTo>
                  <a:cubicBezTo>
                    <a:pt x="2504" y="15771"/>
                    <a:pt x="3074" y="15533"/>
                    <a:pt x="3623" y="15347"/>
                  </a:cubicBezTo>
                  <a:cubicBezTo>
                    <a:pt x="4426" y="15076"/>
                    <a:pt x="5304" y="14935"/>
                    <a:pt x="6155" y="14801"/>
                  </a:cubicBezTo>
                  <a:cubicBezTo>
                    <a:pt x="6525" y="14743"/>
                    <a:pt x="6909" y="14678"/>
                    <a:pt x="7281" y="14607"/>
                  </a:cubicBezTo>
                  <a:cubicBezTo>
                    <a:pt x="8138" y="14441"/>
                    <a:pt x="9009" y="14273"/>
                    <a:pt x="9867" y="14099"/>
                  </a:cubicBezTo>
                  <a:lnTo>
                    <a:pt x="10594" y="13952"/>
                  </a:lnTo>
                  <a:cubicBezTo>
                    <a:pt x="11151" y="13836"/>
                    <a:pt x="11707" y="13728"/>
                    <a:pt x="12256" y="13612"/>
                  </a:cubicBezTo>
                  <a:lnTo>
                    <a:pt x="12364" y="13585"/>
                  </a:lnTo>
                  <a:lnTo>
                    <a:pt x="12364" y="9280"/>
                  </a:lnTo>
                  <a:cubicBezTo>
                    <a:pt x="15027" y="8657"/>
                    <a:pt x="17092" y="6594"/>
                    <a:pt x="17642" y="3998"/>
                  </a:cubicBezTo>
                  <a:cubicBezTo>
                    <a:pt x="18191" y="1433"/>
                    <a:pt x="20077" y="270"/>
                    <a:pt x="21593" y="270"/>
                  </a:cubicBezTo>
                  <a:lnTo>
                    <a:pt x="21593" y="0"/>
                  </a:lnTo>
                  <a:close/>
                </a:path>
              </a:pathLst>
            </a:custGeom>
            <a:solidFill>
              <a:srgbClr val="0B35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20" name="Google Shape;1079;p41"/>
            <p:cNvSpPr/>
            <p:nvPr/>
          </p:nvSpPr>
          <p:spPr>
            <a:xfrm rot="1458783">
              <a:off x="2662087" y="467669"/>
              <a:ext cx="820307" cy="875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" y="0"/>
                  </a:moveTo>
                  <a:lnTo>
                    <a:pt x="7" y="277"/>
                  </a:lnTo>
                  <a:cubicBezTo>
                    <a:pt x="1530" y="277"/>
                    <a:pt x="3417" y="1440"/>
                    <a:pt x="3966" y="4004"/>
                  </a:cubicBezTo>
                  <a:cubicBezTo>
                    <a:pt x="4514" y="6600"/>
                    <a:pt x="6579" y="8663"/>
                    <a:pt x="9233" y="9286"/>
                  </a:cubicBezTo>
                  <a:lnTo>
                    <a:pt x="9233" y="13585"/>
                  </a:lnTo>
                  <a:lnTo>
                    <a:pt x="9350" y="13612"/>
                  </a:lnTo>
                  <a:cubicBezTo>
                    <a:pt x="9803" y="13701"/>
                    <a:pt x="10255" y="13797"/>
                    <a:pt x="10708" y="13887"/>
                  </a:cubicBezTo>
                  <a:lnTo>
                    <a:pt x="11003" y="13952"/>
                  </a:lnTo>
                  <a:cubicBezTo>
                    <a:pt x="12197" y="14196"/>
                    <a:pt x="13280" y="14408"/>
                    <a:pt x="14323" y="14607"/>
                  </a:cubicBezTo>
                  <a:cubicBezTo>
                    <a:pt x="14693" y="14678"/>
                    <a:pt x="15070" y="14743"/>
                    <a:pt x="15447" y="14801"/>
                  </a:cubicBezTo>
                  <a:cubicBezTo>
                    <a:pt x="15839" y="14864"/>
                    <a:pt x="16250" y="14929"/>
                    <a:pt x="16648" y="15006"/>
                  </a:cubicBezTo>
                  <a:cubicBezTo>
                    <a:pt x="17094" y="15090"/>
                    <a:pt x="17540" y="15206"/>
                    <a:pt x="17979" y="15347"/>
                  </a:cubicBezTo>
                  <a:cubicBezTo>
                    <a:pt x="18528" y="15533"/>
                    <a:pt x="19096" y="15771"/>
                    <a:pt x="19583" y="16279"/>
                  </a:cubicBezTo>
                  <a:cubicBezTo>
                    <a:pt x="19631" y="16330"/>
                    <a:pt x="19681" y="16382"/>
                    <a:pt x="19721" y="16433"/>
                  </a:cubicBezTo>
                  <a:cubicBezTo>
                    <a:pt x="20044" y="16805"/>
                    <a:pt x="20311" y="17204"/>
                    <a:pt x="20538" y="17634"/>
                  </a:cubicBezTo>
                  <a:cubicBezTo>
                    <a:pt x="21051" y="18611"/>
                    <a:pt x="21306" y="19505"/>
                    <a:pt x="21306" y="20301"/>
                  </a:cubicBezTo>
                  <a:cubicBezTo>
                    <a:pt x="21306" y="20713"/>
                    <a:pt x="21244" y="20943"/>
                    <a:pt x="21093" y="21086"/>
                  </a:cubicBezTo>
                  <a:cubicBezTo>
                    <a:pt x="20875" y="21284"/>
                    <a:pt x="20400" y="21334"/>
                    <a:pt x="19606" y="21334"/>
                  </a:cubicBezTo>
                  <a:cubicBezTo>
                    <a:pt x="19296" y="21334"/>
                    <a:pt x="18937" y="21326"/>
                    <a:pt x="18528" y="21317"/>
                  </a:cubicBezTo>
                  <a:cubicBezTo>
                    <a:pt x="17972" y="21303"/>
                    <a:pt x="17273" y="21291"/>
                    <a:pt x="16462" y="21291"/>
                  </a:cubicBezTo>
                  <a:cubicBezTo>
                    <a:pt x="12314" y="21291"/>
                    <a:pt x="124" y="21330"/>
                    <a:pt x="0" y="21330"/>
                  </a:cubicBezTo>
                  <a:lnTo>
                    <a:pt x="0" y="21600"/>
                  </a:lnTo>
                  <a:cubicBezTo>
                    <a:pt x="124" y="21600"/>
                    <a:pt x="12314" y="21560"/>
                    <a:pt x="16456" y="21560"/>
                  </a:cubicBezTo>
                  <a:cubicBezTo>
                    <a:pt x="17266" y="21560"/>
                    <a:pt x="17931" y="21574"/>
                    <a:pt x="18521" y="21587"/>
                  </a:cubicBezTo>
                  <a:cubicBezTo>
                    <a:pt x="18939" y="21593"/>
                    <a:pt x="19309" y="21600"/>
                    <a:pt x="19619" y="21600"/>
                  </a:cubicBezTo>
                  <a:cubicBezTo>
                    <a:pt x="20516" y="21600"/>
                    <a:pt x="21003" y="21542"/>
                    <a:pt x="21306" y="21278"/>
                  </a:cubicBezTo>
                  <a:cubicBezTo>
                    <a:pt x="21518" y="21086"/>
                    <a:pt x="21600" y="20796"/>
                    <a:pt x="21600" y="20308"/>
                  </a:cubicBezTo>
                  <a:cubicBezTo>
                    <a:pt x="21600" y="19465"/>
                    <a:pt x="21333" y="18528"/>
                    <a:pt x="20798" y="17518"/>
                  </a:cubicBezTo>
                  <a:cubicBezTo>
                    <a:pt x="20564" y="17069"/>
                    <a:pt x="20283" y="16651"/>
                    <a:pt x="19948" y="16259"/>
                  </a:cubicBezTo>
                  <a:cubicBezTo>
                    <a:pt x="19900" y="16208"/>
                    <a:pt x="19851" y="16156"/>
                    <a:pt x="19803" y="16098"/>
                  </a:cubicBezTo>
                  <a:cubicBezTo>
                    <a:pt x="19275" y="15552"/>
                    <a:pt x="18664" y="15295"/>
                    <a:pt x="18082" y="15096"/>
                  </a:cubicBezTo>
                  <a:cubicBezTo>
                    <a:pt x="17629" y="14948"/>
                    <a:pt x="17176" y="14832"/>
                    <a:pt x="16710" y="14743"/>
                  </a:cubicBezTo>
                  <a:cubicBezTo>
                    <a:pt x="16304" y="14665"/>
                    <a:pt x="15894" y="14600"/>
                    <a:pt x="15495" y="14537"/>
                  </a:cubicBezTo>
                  <a:cubicBezTo>
                    <a:pt x="15118" y="14479"/>
                    <a:pt x="14748" y="14415"/>
                    <a:pt x="14378" y="14343"/>
                  </a:cubicBezTo>
                  <a:cubicBezTo>
                    <a:pt x="13342" y="14144"/>
                    <a:pt x="12259" y="13927"/>
                    <a:pt x="11064" y="13688"/>
                  </a:cubicBezTo>
                  <a:lnTo>
                    <a:pt x="10770" y="13625"/>
                  </a:lnTo>
                  <a:cubicBezTo>
                    <a:pt x="10352" y="13540"/>
                    <a:pt x="9939" y="13457"/>
                    <a:pt x="9522" y="13368"/>
                  </a:cubicBezTo>
                  <a:lnTo>
                    <a:pt x="9522" y="9068"/>
                  </a:lnTo>
                  <a:lnTo>
                    <a:pt x="9412" y="9048"/>
                  </a:lnTo>
                  <a:cubicBezTo>
                    <a:pt x="6818" y="8476"/>
                    <a:pt x="4782" y="6471"/>
                    <a:pt x="4246" y="3946"/>
                  </a:cubicBezTo>
                  <a:cubicBezTo>
                    <a:pt x="3663" y="1234"/>
                    <a:pt x="1639" y="0"/>
                    <a:pt x="7" y="0"/>
                  </a:cubicBezTo>
                  <a:close/>
                </a:path>
              </a:pathLst>
            </a:custGeom>
            <a:solidFill>
              <a:srgbClr val="0B35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21" name="Google Shape;1080;p41"/>
            <p:cNvSpPr/>
            <p:nvPr/>
          </p:nvSpPr>
          <p:spPr>
            <a:xfrm rot="1458783">
              <a:off x="2700945" y="382962"/>
              <a:ext cx="216469" cy="216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6" h="21600" fill="norm" stroke="1" extrusionOk="0">
                  <a:moveTo>
                    <a:pt x="9819" y="1103"/>
                  </a:moveTo>
                  <a:cubicBezTo>
                    <a:pt x="14681" y="1103"/>
                    <a:pt x="18623" y="5443"/>
                    <a:pt x="18623" y="10795"/>
                  </a:cubicBezTo>
                  <a:cubicBezTo>
                    <a:pt x="18623" y="14718"/>
                    <a:pt x="16478" y="18252"/>
                    <a:pt x="13170" y="19756"/>
                  </a:cubicBezTo>
                  <a:cubicBezTo>
                    <a:pt x="12085" y="20257"/>
                    <a:pt x="10942" y="20502"/>
                    <a:pt x="9804" y="20502"/>
                  </a:cubicBezTo>
                  <a:cubicBezTo>
                    <a:pt x="7513" y="20502"/>
                    <a:pt x="5252" y="19510"/>
                    <a:pt x="3566" y="17655"/>
                  </a:cubicBezTo>
                  <a:cubicBezTo>
                    <a:pt x="-1984" y="11546"/>
                    <a:pt x="1958" y="1103"/>
                    <a:pt x="9819" y="1103"/>
                  </a:cubicBezTo>
                  <a:close/>
                  <a:moveTo>
                    <a:pt x="9823" y="0"/>
                  </a:moveTo>
                  <a:cubicBezTo>
                    <a:pt x="7261" y="0"/>
                    <a:pt x="4738" y="1103"/>
                    <a:pt x="2854" y="3182"/>
                  </a:cubicBezTo>
                  <a:cubicBezTo>
                    <a:pt x="69" y="6274"/>
                    <a:pt x="-778" y="10896"/>
                    <a:pt x="757" y="14926"/>
                  </a:cubicBezTo>
                  <a:cubicBezTo>
                    <a:pt x="2263" y="18977"/>
                    <a:pt x="5852" y="21600"/>
                    <a:pt x="9819" y="21600"/>
                  </a:cubicBezTo>
                  <a:cubicBezTo>
                    <a:pt x="15223" y="21579"/>
                    <a:pt x="19616" y="16744"/>
                    <a:pt x="19616" y="10795"/>
                  </a:cubicBezTo>
                  <a:cubicBezTo>
                    <a:pt x="19616" y="6429"/>
                    <a:pt x="17209" y="2505"/>
                    <a:pt x="13548" y="816"/>
                  </a:cubicBezTo>
                  <a:cubicBezTo>
                    <a:pt x="12347" y="267"/>
                    <a:pt x="11078" y="0"/>
                    <a:pt x="9823" y="0"/>
                  </a:cubicBezTo>
                  <a:close/>
                </a:path>
              </a:pathLst>
            </a:custGeom>
            <a:solidFill>
              <a:srgbClr val="0B35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22" name="Google Shape;1081;p41"/>
            <p:cNvSpPr/>
            <p:nvPr/>
          </p:nvSpPr>
          <p:spPr>
            <a:xfrm rot="1458783">
              <a:off x="2723287" y="405135"/>
              <a:ext cx="172049" cy="172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03" h="21600" fill="norm" stroke="1" extrusionOk="0">
                  <a:moveTo>
                    <a:pt x="9255" y="1389"/>
                  </a:moveTo>
                  <a:cubicBezTo>
                    <a:pt x="13709" y="1389"/>
                    <a:pt x="17296" y="5610"/>
                    <a:pt x="17325" y="10810"/>
                  </a:cubicBezTo>
                  <a:cubicBezTo>
                    <a:pt x="17342" y="16480"/>
                    <a:pt x="13353" y="20258"/>
                    <a:pt x="9192" y="20258"/>
                  </a:cubicBezTo>
                  <a:cubicBezTo>
                    <a:pt x="7209" y="20258"/>
                    <a:pt x="5185" y="19399"/>
                    <a:pt x="3542" y="17480"/>
                  </a:cubicBezTo>
                  <a:cubicBezTo>
                    <a:pt x="-1528" y="11562"/>
                    <a:pt x="2059" y="1389"/>
                    <a:pt x="9255" y="1389"/>
                  </a:cubicBezTo>
                  <a:close/>
                  <a:moveTo>
                    <a:pt x="9203" y="0"/>
                  </a:moveTo>
                  <a:cubicBezTo>
                    <a:pt x="6933" y="0"/>
                    <a:pt x="4616" y="986"/>
                    <a:pt x="2731" y="3187"/>
                  </a:cubicBezTo>
                  <a:cubicBezTo>
                    <a:pt x="-3097" y="9991"/>
                    <a:pt x="1018" y="21600"/>
                    <a:pt x="9255" y="21600"/>
                  </a:cubicBezTo>
                  <a:cubicBezTo>
                    <a:pt x="14353" y="21600"/>
                    <a:pt x="18503" y="16762"/>
                    <a:pt x="18503" y="10810"/>
                  </a:cubicBezTo>
                  <a:cubicBezTo>
                    <a:pt x="18503" y="4301"/>
                    <a:pt x="13951" y="0"/>
                    <a:pt x="9203" y="0"/>
                  </a:cubicBezTo>
                  <a:close/>
                </a:path>
              </a:pathLst>
            </a:custGeom>
            <a:solidFill>
              <a:srgbClr val="0B35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23" name="Google Shape;1082;p41"/>
            <p:cNvSpPr/>
            <p:nvPr/>
          </p:nvSpPr>
          <p:spPr>
            <a:xfrm rot="1458783">
              <a:off x="2233531" y="568508"/>
              <a:ext cx="72033" cy="72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85" h="21600" fill="norm" stroke="1" extrusionOk="0">
                  <a:moveTo>
                    <a:pt x="9324" y="3266"/>
                  </a:moveTo>
                  <a:cubicBezTo>
                    <a:pt x="12862" y="3266"/>
                    <a:pt x="15742" y="6613"/>
                    <a:pt x="15742" y="10840"/>
                  </a:cubicBezTo>
                  <a:cubicBezTo>
                    <a:pt x="15742" y="15339"/>
                    <a:pt x="12547" y="18318"/>
                    <a:pt x="9242" y="18318"/>
                  </a:cubicBezTo>
                  <a:cubicBezTo>
                    <a:pt x="7664" y="18318"/>
                    <a:pt x="6074" y="17645"/>
                    <a:pt x="4784" y="16140"/>
                  </a:cubicBezTo>
                  <a:cubicBezTo>
                    <a:pt x="698" y="11384"/>
                    <a:pt x="3578" y="3266"/>
                    <a:pt x="9324" y="3266"/>
                  </a:cubicBezTo>
                  <a:close/>
                  <a:moveTo>
                    <a:pt x="9187" y="0"/>
                  </a:moveTo>
                  <a:cubicBezTo>
                    <a:pt x="6910" y="0"/>
                    <a:pt x="4592" y="977"/>
                    <a:pt x="2700" y="3186"/>
                  </a:cubicBezTo>
                  <a:cubicBezTo>
                    <a:pt x="-3115" y="9975"/>
                    <a:pt x="1095" y="21600"/>
                    <a:pt x="9324" y="21600"/>
                  </a:cubicBezTo>
                  <a:cubicBezTo>
                    <a:pt x="14398" y="21520"/>
                    <a:pt x="18485" y="16764"/>
                    <a:pt x="18485" y="10840"/>
                  </a:cubicBezTo>
                  <a:cubicBezTo>
                    <a:pt x="18485" y="4291"/>
                    <a:pt x="13932" y="0"/>
                    <a:pt x="9187" y="0"/>
                  </a:cubicBezTo>
                  <a:close/>
                </a:path>
              </a:pathLst>
            </a:custGeom>
            <a:solidFill>
              <a:srgbClr val="0B35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24" name="Google Shape;1083;p41"/>
            <p:cNvSpPr/>
            <p:nvPr/>
          </p:nvSpPr>
          <p:spPr>
            <a:xfrm rot="1458783">
              <a:off x="2239328" y="595684"/>
              <a:ext cx="60928" cy="18200"/>
            </a:xfrm>
            <a:prstGeom prst="rect">
              <a:avLst/>
            </a:prstGeom>
            <a:solidFill>
              <a:srgbClr val="0B35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25" name="Google Shape;1084;p41"/>
            <p:cNvSpPr/>
            <p:nvPr/>
          </p:nvSpPr>
          <p:spPr>
            <a:xfrm rot="1458783">
              <a:off x="3056818" y="940461"/>
              <a:ext cx="72033" cy="72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85" h="21600" fill="norm" stroke="1" extrusionOk="0">
                  <a:moveTo>
                    <a:pt x="9324" y="3266"/>
                  </a:moveTo>
                  <a:cubicBezTo>
                    <a:pt x="12862" y="3266"/>
                    <a:pt x="15742" y="6613"/>
                    <a:pt x="15742" y="10840"/>
                  </a:cubicBezTo>
                  <a:cubicBezTo>
                    <a:pt x="15742" y="15339"/>
                    <a:pt x="12547" y="18318"/>
                    <a:pt x="9242" y="18318"/>
                  </a:cubicBezTo>
                  <a:cubicBezTo>
                    <a:pt x="7664" y="18318"/>
                    <a:pt x="6074" y="17645"/>
                    <a:pt x="4784" y="16140"/>
                  </a:cubicBezTo>
                  <a:cubicBezTo>
                    <a:pt x="698" y="11384"/>
                    <a:pt x="3578" y="3266"/>
                    <a:pt x="9324" y="3266"/>
                  </a:cubicBezTo>
                  <a:close/>
                  <a:moveTo>
                    <a:pt x="9187" y="0"/>
                  </a:moveTo>
                  <a:cubicBezTo>
                    <a:pt x="6910" y="0"/>
                    <a:pt x="4592" y="977"/>
                    <a:pt x="2700" y="3186"/>
                  </a:cubicBezTo>
                  <a:cubicBezTo>
                    <a:pt x="-3115" y="9975"/>
                    <a:pt x="1095" y="21600"/>
                    <a:pt x="9324" y="21600"/>
                  </a:cubicBezTo>
                  <a:cubicBezTo>
                    <a:pt x="14398" y="21520"/>
                    <a:pt x="18485" y="16764"/>
                    <a:pt x="18485" y="10840"/>
                  </a:cubicBezTo>
                  <a:cubicBezTo>
                    <a:pt x="18485" y="4291"/>
                    <a:pt x="13932" y="0"/>
                    <a:pt x="9187" y="0"/>
                  </a:cubicBezTo>
                  <a:close/>
                </a:path>
              </a:pathLst>
            </a:custGeom>
            <a:solidFill>
              <a:srgbClr val="0B35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26" name="Google Shape;1085;p41"/>
            <p:cNvSpPr/>
            <p:nvPr/>
          </p:nvSpPr>
          <p:spPr>
            <a:xfrm rot="1458783">
              <a:off x="3062615" y="967637"/>
              <a:ext cx="60928" cy="18200"/>
            </a:xfrm>
            <a:prstGeom prst="rect">
              <a:avLst/>
            </a:prstGeom>
            <a:solidFill>
              <a:srgbClr val="0B35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27" name="Google Shape;1086;p41"/>
            <p:cNvSpPr/>
            <p:nvPr/>
          </p:nvSpPr>
          <p:spPr>
            <a:xfrm rot="1458783">
              <a:off x="2513518" y="1203758"/>
              <a:ext cx="621284" cy="18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4547" y="21600"/>
                  </a:lnTo>
                  <a:lnTo>
                    <a:pt x="4547" y="0"/>
                  </a:lnTo>
                  <a:close/>
                  <a:moveTo>
                    <a:pt x="6068" y="0"/>
                  </a:moveTo>
                  <a:lnTo>
                    <a:pt x="6068" y="21600"/>
                  </a:lnTo>
                  <a:lnTo>
                    <a:pt x="7200" y="21600"/>
                  </a:lnTo>
                  <a:lnTo>
                    <a:pt x="7200" y="0"/>
                  </a:lnTo>
                  <a:close/>
                  <a:moveTo>
                    <a:pt x="11747" y="0"/>
                  </a:moveTo>
                  <a:lnTo>
                    <a:pt x="11747" y="21600"/>
                  </a:lnTo>
                  <a:lnTo>
                    <a:pt x="13259" y="21600"/>
                  </a:lnTo>
                  <a:lnTo>
                    <a:pt x="13259" y="0"/>
                  </a:lnTo>
                  <a:close/>
                  <a:moveTo>
                    <a:pt x="14400" y="0"/>
                  </a:moveTo>
                  <a:lnTo>
                    <a:pt x="14400" y="21600"/>
                  </a:lnTo>
                  <a:lnTo>
                    <a:pt x="18947" y="21600"/>
                  </a:lnTo>
                  <a:lnTo>
                    <a:pt x="18956" y="0"/>
                  </a:lnTo>
                  <a:close/>
                  <a:moveTo>
                    <a:pt x="20468" y="0"/>
                  </a:moveTo>
                  <a:lnTo>
                    <a:pt x="20468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B35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28" name="Google Shape;1087;p41"/>
            <p:cNvSpPr/>
            <p:nvPr/>
          </p:nvSpPr>
          <p:spPr>
            <a:xfrm rot="1458783">
              <a:off x="3166316" y="1277263"/>
              <a:ext cx="667405" cy="65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" y="0"/>
                  </a:moveTo>
                  <a:lnTo>
                    <a:pt x="0" y="3618"/>
                  </a:lnTo>
                  <a:lnTo>
                    <a:pt x="21228" y="11066"/>
                  </a:lnTo>
                  <a:lnTo>
                    <a:pt x="21195" y="21511"/>
                  </a:lnTo>
                  <a:lnTo>
                    <a:pt x="21548" y="21600"/>
                  </a:lnTo>
                  <a:lnTo>
                    <a:pt x="21600" y="7519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B35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29" name="Google Shape;1088;p41"/>
            <p:cNvSpPr/>
            <p:nvPr/>
          </p:nvSpPr>
          <p:spPr>
            <a:xfrm rot="1458783">
              <a:off x="739469" y="315775"/>
              <a:ext cx="865896" cy="3332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840" y="0"/>
                  </a:moveTo>
                  <a:lnTo>
                    <a:pt x="0" y="21531"/>
                  </a:lnTo>
                  <a:lnTo>
                    <a:pt x="0" y="21566"/>
                  </a:lnTo>
                  <a:lnTo>
                    <a:pt x="3834" y="21600"/>
                  </a:lnTo>
                  <a:lnTo>
                    <a:pt x="3841" y="21529"/>
                  </a:lnTo>
                  <a:lnTo>
                    <a:pt x="280" y="21499"/>
                  </a:lnTo>
                  <a:lnTo>
                    <a:pt x="3100" y="74"/>
                  </a:lnTo>
                  <a:lnTo>
                    <a:pt x="21561" y="238"/>
                  </a:lnTo>
                  <a:lnTo>
                    <a:pt x="21600" y="238"/>
                  </a:lnTo>
                  <a:lnTo>
                    <a:pt x="21600" y="167"/>
                  </a:lnTo>
                  <a:lnTo>
                    <a:pt x="21568" y="167"/>
                  </a:lnTo>
                  <a:lnTo>
                    <a:pt x="2976" y="2"/>
                  </a:lnTo>
                  <a:lnTo>
                    <a:pt x="2840" y="0"/>
                  </a:lnTo>
                  <a:close/>
                </a:path>
              </a:pathLst>
            </a:custGeom>
            <a:solidFill>
              <a:srgbClr val="0B35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30" name="Google Shape;1089;p41"/>
            <p:cNvSpPr/>
            <p:nvPr/>
          </p:nvSpPr>
          <p:spPr>
            <a:xfrm rot="1458783">
              <a:off x="3243499" y="1361268"/>
              <a:ext cx="583231" cy="120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962"/>
                  </a:lnTo>
                  <a:lnTo>
                    <a:pt x="21196" y="1962"/>
                  </a:lnTo>
                  <a:lnTo>
                    <a:pt x="21196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B35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31" name="Google Shape;1090;p41"/>
            <p:cNvSpPr/>
            <p:nvPr/>
          </p:nvSpPr>
          <p:spPr>
            <a:xfrm rot="1458783">
              <a:off x="752654" y="824709"/>
              <a:ext cx="2498438" cy="3329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7073"/>
                  </a:lnTo>
                  <a:lnTo>
                    <a:pt x="21506" y="7073"/>
                  </a:lnTo>
                  <a:lnTo>
                    <a:pt x="21506" y="21529"/>
                  </a:lnTo>
                  <a:lnTo>
                    <a:pt x="95" y="21529"/>
                  </a:lnTo>
                  <a:lnTo>
                    <a:pt x="95" y="71"/>
                  </a:lnTo>
                  <a:lnTo>
                    <a:pt x="3538" y="71"/>
                  </a:lnTo>
                  <a:lnTo>
                    <a:pt x="3538" y="0"/>
                  </a:lnTo>
                  <a:close/>
                </a:path>
              </a:pathLst>
            </a:custGeom>
            <a:solidFill>
              <a:srgbClr val="0B35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32" name="Google Shape;1091;p41"/>
            <p:cNvSpPr/>
            <p:nvPr/>
          </p:nvSpPr>
          <p:spPr>
            <a:xfrm rot="1458783">
              <a:off x="797666" y="1226808"/>
              <a:ext cx="2185310" cy="2701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492" y="85"/>
                  </a:moveTo>
                  <a:lnTo>
                    <a:pt x="21492" y="21515"/>
                  </a:lnTo>
                  <a:lnTo>
                    <a:pt x="108" y="21515"/>
                  </a:lnTo>
                  <a:lnTo>
                    <a:pt x="108" y="85"/>
                  </a:ln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B35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33" name="Google Shape;1092;p41"/>
            <p:cNvSpPr/>
            <p:nvPr/>
          </p:nvSpPr>
          <p:spPr>
            <a:xfrm rot="1458783">
              <a:off x="1255779" y="1566617"/>
              <a:ext cx="2174356" cy="18200"/>
            </a:xfrm>
            <a:prstGeom prst="rect">
              <a:avLst/>
            </a:prstGeom>
            <a:solidFill>
              <a:srgbClr val="0B35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34" name="Google Shape;1093;p41"/>
            <p:cNvSpPr/>
            <p:nvPr/>
          </p:nvSpPr>
          <p:spPr>
            <a:xfrm rot="1458783">
              <a:off x="1298950" y="1471060"/>
              <a:ext cx="2174356" cy="18200"/>
            </a:xfrm>
            <a:prstGeom prst="rect">
              <a:avLst/>
            </a:prstGeom>
            <a:solidFill>
              <a:srgbClr val="0B35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35" name="Google Shape;1094;p41"/>
            <p:cNvSpPr/>
            <p:nvPr/>
          </p:nvSpPr>
          <p:spPr>
            <a:xfrm rot="1458783">
              <a:off x="1663378" y="1391752"/>
              <a:ext cx="18200" cy="2444512"/>
            </a:xfrm>
            <a:prstGeom prst="rect">
              <a:avLst/>
            </a:prstGeom>
            <a:solidFill>
              <a:srgbClr val="0B35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36" name="Google Shape;1095;p41"/>
            <p:cNvSpPr/>
            <p:nvPr/>
          </p:nvSpPr>
          <p:spPr>
            <a:xfrm rot="1458783">
              <a:off x="968522" y="1077823"/>
              <a:ext cx="18200" cy="2444513"/>
            </a:xfrm>
            <a:prstGeom prst="rect">
              <a:avLst/>
            </a:prstGeom>
            <a:solidFill>
              <a:srgbClr val="0B35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37" name="Google Shape;1096;p41"/>
            <p:cNvSpPr/>
            <p:nvPr/>
          </p:nvSpPr>
          <p:spPr>
            <a:xfrm rot="1458783">
              <a:off x="1780900" y="1444847"/>
              <a:ext cx="18200" cy="2444513"/>
            </a:xfrm>
            <a:prstGeom prst="rect">
              <a:avLst/>
            </a:prstGeom>
            <a:solidFill>
              <a:srgbClr val="0B35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38" name="Google Shape;1097;p41"/>
            <p:cNvSpPr/>
            <p:nvPr/>
          </p:nvSpPr>
          <p:spPr>
            <a:xfrm rot="1458783">
              <a:off x="1904559" y="1500716"/>
              <a:ext cx="18200" cy="2444512"/>
            </a:xfrm>
            <a:prstGeom prst="rect">
              <a:avLst/>
            </a:prstGeom>
            <a:solidFill>
              <a:srgbClr val="0B35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39" name="Google Shape;1098;p41"/>
            <p:cNvSpPr/>
            <p:nvPr/>
          </p:nvSpPr>
          <p:spPr>
            <a:xfrm rot="1458783">
              <a:off x="2028265" y="1556605"/>
              <a:ext cx="18200" cy="2444513"/>
            </a:xfrm>
            <a:prstGeom prst="rect">
              <a:avLst/>
            </a:prstGeom>
            <a:solidFill>
              <a:srgbClr val="0B35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40" name="Google Shape;1099;p41"/>
            <p:cNvSpPr/>
            <p:nvPr/>
          </p:nvSpPr>
          <p:spPr>
            <a:xfrm rot="1458783">
              <a:off x="2566251" y="1417464"/>
              <a:ext cx="18200" cy="141198"/>
            </a:xfrm>
            <a:prstGeom prst="rect">
              <a:avLst/>
            </a:prstGeom>
            <a:solidFill>
              <a:srgbClr val="0B35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41" name="Google Shape;1100;p41"/>
            <p:cNvSpPr/>
            <p:nvPr/>
          </p:nvSpPr>
          <p:spPr>
            <a:xfrm rot="1458783">
              <a:off x="2921004" y="1731194"/>
              <a:ext cx="18200" cy="104697"/>
            </a:xfrm>
            <a:prstGeom prst="rect">
              <a:avLst/>
            </a:prstGeom>
            <a:solidFill>
              <a:srgbClr val="0B35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42" name="Google Shape;1101;p41"/>
            <p:cNvSpPr/>
            <p:nvPr/>
          </p:nvSpPr>
          <p:spPr>
            <a:xfrm rot="1458783">
              <a:off x="1190888" y="1710244"/>
              <a:ext cx="2174356" cy="18200"/>
            </a:xfrm>
            <a:prstGeom prst="rect">
              <a:avLst/>
            </a:prstGeom>
            <a:solidFill>
              <a:srgbClr val="0B35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43" name="Google Shape;1102;p41"/>
            <p:cNvSpPr/>
            <p:nvPr/>
          </p:nvSpPr>
          <p:spPr>
            <a:xfrm rot="1458783">
              <a:off x="1122566" y="1861469"/>
              <a:ext cx="2174355" cy="18200"/>
            </a:xfrm>
            <a:prstGeom prst="rect">
              <a:avLst/>
            </a:prstGeom>
            <a:solidFill>
              <a:srgbClr val="0B35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44" name="Google Shape;1103;p41"/>
            <p:cNvSpPr/>
            <p:nvPr/>
          </p:nvSpPr>
          <p:spPr>
            <a:xfrm rot="1458783">
              <a:off x="1054256" y="2012669"/>
              <a:ext cx="2174355" cy="18199"/>
            </a:xfrm>
            <a:prstGeom prst="rect">
              <a:avLst/>
            </a:prstGeom>
            <a:solidFill>
              <a:srgbClr val="0B35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45" name="Google Shape;1104;p41"/>
            <p:cNvSpPr/>
            <p:nvPr/>
          </p:nvSpPr>
          <p:spPr>
            <a:xfrm rot="1458783">
              <a:off x="986032" y="2163674"/>
              <a:ext cx="2174356" cy="18200"/>
            </a:xfrm>
            <a:prstGeom prst="rect">
              <a:avLst/>
            </a:prstGeom>
            <a:solidFill>
              <a:srgbClr val="0B35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46" name="Google Shape;1105;p41"/>
            <p:cNvSpPr/>
            <p:nvPr/>
          </p:nvSpPr>
          <p:spPr>
            <a:xfrm rot="1458783">
              <a:off x="917720" y="2314875"/>
              <a:ext cx="2174356" cy="18200"/>
            </a:xfrm>
            <a:prstGeom prst="rect">
              <a:avLst/>
            </a:prstGeom>
            <a:solidFill>
              <a:srgbClr val="0B35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47" name="Google Shape;1106;p41"/>
            <p:cNvSpPr/>
            <p:nvPr/>
          </p:nvSpPr>
          <p:spPr>
            <a:xfrm rot="1458783">
              <a:off x="849399" y="2466100"/>
              <a:ext cx="2174356" cy="18200"/>
            </a:xfrm>
            <a:prstGeom prst="rect">
              <a:avLst/>
            </a:prstGeom>
            <a:solidFill>
              <a:srgbClr val="0B35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48" name="Google Shape;1107;p41"/>
            <p:cNvSpPr/>
            <p:nvPr/>
          </p:nvSpPr>
          <p:spPr>
            <a:xfrm rot="1458783">
              <a:off x="781076" y="2617325"/>
              <a:ext cx="2174356" cy="18200"/>
            </a:xfrm>
            <a:prstGeom prst="rect">
              <a:avLst/>
            </a:prstGeom>
            <a:solidFill>
              <a:srgbClr val="0B35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49" name="Google Shape;1108;p41"/>
            <p:cNvSpPr/>
            <p:nvPr/>
          </p:nvSpPr>
          <p:spPr>
            <a:xfrm rot="1458783">
              <a:off x="712755" y="2768550"/>
              <a:ext cx="2174356" cy="18200"/>
            </a:xfrm>
            <a:prstGeom prst="rect">
              <a:avLst/>
            </a:prstGeom>
            <a:solidFill>
              <a:srgbClr val="0B35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50" name="Google Shape;1109;p41"/>
            <p:cNvSpPr/>
            <p:nvPr/>
          </p:nvSpPr>
          <p:spPr>
            <a:xfrm rot="1458783">
              <a:off x="644432" y="2919776"/>
              <a:ext cx="2174356" cy="18199"/>
            </a:xfrm>
            <a:prstGeom prst="rect">
              <a:avLst/>
            </a:prstGeom>
            <a:solidFill>
              <a:srgbClr val="0B35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51" name="Google Shape;1110;p41"/>
            <p:cNvSpPr/>
            <p:nvPr/>
          </p:nvSpPr>
          <p:spPr>
            <a:xfrm rot="1458783">
              <a:off x="576220" y="3070757"/>
              <a:ext cx="2174356" cy="18200"/>
            </a:xfrm>
            <a:prstGeom prst="rect">
              <a:avLst/>
            </a:prstGeom>
            <a:solidFill>
              <a:srgbClr val="0B35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52" name="Google Shape;1111;p41"/>
            <p:cNvSpPr/>
            <p:nvPr/>
          </p:nvSpPr>
          <p:spPr>
            <a:xfrm rot="1458783">
              <a:off x="507899" y="3221982"/>
              <a:ext cx="2174355" cy="18200"/>
            </a:xfrm>
            <a:prstGeom prst="rect">
              <a:avLst/>
            </a:prstGeom>
            <a:solidFill>
              <a:srgbClr val="0B35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53" name="Google Shape;1112;p41"/>
            <p:cNvSpPr/>
            <p:nvPr/>
          </p:nvSpPr>
          <p:spPr>
            <a:xfrm rot="1458783">
              <a:off x="439576" y="3373207"/>
              <a:ext cx="2174356" cy="18200"/>
            </a:xfrm>
            <a:prstGeom prst="rect">
              <a:avLst/>
            </a:prstGeom>
            <a:solidFill>
              <a:srgbClr val="0B35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54" name="Google Shape;1113;p41"/>
            <p:cNvSpPr/>
            <p:nvPr/>
          </p:nvSpPr>
          <p:spPr>
            <a:xfrm rot="1458783">
              <a:off x="371255" y="3524432"/>
              <a:ext cx="2174356" cy="18200"/>
            </a:xfrm>
            <a:prstGeom prst="rect">
              <a:avLst/>
            </a:prstGeom>
            <a:solidFill>
              <a:srgbClr val="0B35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55" name="Google Shape;1114;p41"/>
            <p:cNvSpPr/>
            <p:nvPr/>
          </p:nvSpPr>
          <p:spPr>
            <a:xfrm rot="1458783">
              <a:off x="302932" y="3675658"/>
              <a:ext cx="2174356" cy="18200"/>
            </a:xfrm>
            <a:prstGeom prst="rect">
              <a:avLst/>
            </a:prstGeom>
            <a:solidFill>
              <a:srgbClr val="0B35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56" name="Google Shape;1115;p41"/>
            <p:cNvSpPr/>
            <p:nvPr/>
          </p:nvSpPr>
          <p:spPr>
            <a:xfrm rot="1458783">
              <a:off x="3579050" y="1577535"/>
              <a:ext cx="247766" cy="492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383" y="0"/>
                  </a:moveTo>
                  <a:cubicBezTo>
                    <a:pt x="2954" y="0"/>
                    <a:pt x="0" y="0"/>
                    <a:pt x="0" y="1974"/>
                  </a:cubicBezTo>
                  <a:lnTo>
                    <a:pt x="0" y="21600"/>
                  </a:lnTo>
                  <a:lnTo>
                    <a:pt x="955" y="21600"/>
                  </a:lnTo>
                  <a:lnTo>
                    <a:pt x="955" y="1974"/>
                  </a:lnTo>
                  <a:cubicBezTo>
                    <a:pt x="955" y="675"/>
                    <a:pt x="2111" y="480"/>
                    <a:pt x="6383" y="480"/>
                  </a:cubicBezTo>
                  <a:cubicBezTo>
                    <a:pt x="6858" y="480"/>
                    <a:pt x="7357" y="536"/>
                    <a:pt x="7790" y="628"/>
                  </a:cubicBezTo>
                  <a:cubicBezTo>
                    <a:pt x="9016" y="878"/>
                    <a:pt x="10059" y="1405"/>
                    <a:pt x="11084" y="1907"/>
                  </a:cubicBezTo>
                  <a:cubicBezTo>
                    <a:pt x="12491" y="2602"/>
                    <a:pt x="13945" y="3333"/>
                    <a:pt x="15874" y="3333"/>
                  </a:cubicBezTo>
                  <a:cubicBezTo>
                    <a:pt x="20007" y="3333"/>
                    <a:pt x="20622" y="5024"/>
                    <a:pt x="20622" y="6017"/>
                  </a:cubicBezTo>
                  <a:lnTo>
                    <a:pt x="20622" y="21600"/>
                  </a:lnTo>
                  <a:lnTo>
                    <a:pt x="21577" y="21600"/>
                  </a:lnTo>
                  <a:lnTo>
                    <a:pt x="21600" y="6017"/>
                  </a:lnTo>
                  <a:cubicBezTo>
                    <a:pt x="21600" y="4043"/>
                    <a:pt x="19461" y="2867"/>
                    <a:pt x="15851" y="2867"/>
                  </a:cubicBezTo>
                  <a:cubicBezTo>
                    <a:pt x="14355" y="2855"/>
                    <a:pt x="13083" y="2227"/>
                    <a:pt x="11764" y="1565"/>
                  </a:cubicBezTo>
                  <a:cubicBezTo>
                    <a:pt x="10674" y="1028"/>
                    <a:pt x="9537" y="457"/>
                    <a:pt x="8177" y="183"/>
                  </a:cubicBezTo>
                  <a:cubicBezTo>
                    <a:pt x="7608" y="68"/>
                    <a:pt x="6993" y="0"/>
                    <a:pt x="6383" y="0"/>
                  </a:cubicBezTo>
                  <a:close/>
                </a:path>
              </a:pathLst>
            </a:custGeom>
            <a:solidFill>
              <a:srgbClr val="0B35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57" name="Google Shape;1116;p41"/>
            <p:cNvSpPr/>
            <p:nvPr/>
          </p:nvSpPr>
          <p:spPr>
            <a:xfrm rot="1458783">
              <a:off x="3375712" y="2026532"/>
              <a:ext cx="247499" cy="494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9645"/>
                  </a:lnTo>
                  <a:cubicBezTo>
                    <a:pt x="0" y="21600"/>
                    <a:pt x="2980" y="21600"/>
                    <a:pt x="6390" y="21600"/>
                  </a:cubicBezTo>
                  <a:cubicBezTo>
                    <a:pt x="6982" y="21600"/>
                    <a:pt x="7593" y="21544"/>
                    <a:pt x="8139" y="21430"/>
                  </a:cubicBezTo>
                  <a:cubicBezTo>
                    <a:pt x="9524" y="21145"/>
                    <a:pt x="10662" y="20590"/>
                    <a:pt x="11754" y="20044"/>
                  </a:cubicBezTo>
                  <a:cubicBezTo>
                    <a:pt x="13097" y="19384"/>
                    <a:pt x="14347" y="18759"/>
                    <a:pt x="15868" y="18759"/>
                  </a:cubicBezTo>
                  <a:cubicBezTo>
                    <a:pt x="17416" y="18759"/>
                    <a:pt x="18690" y="18554"/>
                    <a:pt x="19622" y="18146"/>
                  </a:cubicBezTo>
                  <a:cubicBezTo>
                    <a:pt x="20914" y="17600"/>
                    <a:pt x="21600" y="16735"/>
                    <a:pt x="21600" y="15610"/>
                  </a:cubicBezTo>
                  <a:lnTo>
                    <a:pt x="21600" y="0"/>
                  </a:lnTo>
                  <a:lnTo>
                    <a:pt x="20644" y="0"/>
                  </a:lnTo>
                  <a:lnTo>
                    <a:pt x="20644" y="15620"/>
                  </a:lnTo>
                  <a:cubicBezTo>
                    <a:pt x="20644" y="16588"/>
                    <a:pt x="20075" y="17336"/>
                    <a:pt x="19007" y="17782"/>
                  </a:cubicBezTo>
                  <a:cubicBezTo>
                    <a:pt x="18256" y="18111"/>
                    <a:pt x="17188" y="18281"/>
                    <a:pt x="15891" y="18281"/>
                  </a:cubicBezTo>
                  <a:cubicBezTo>
                    <a:pt x="13960" y="18281"/>
                    <a:pt x="12505" y="19009"/>
                    <a:pt x="11096" y="19701"/>
                  </a:cubicBezTo>
                  <a:cubicBezTo>
                    <a:pt x="10070" y="20226"/>
                    <a:pt x="9002" y="20737"/>
                    <a:pt x="7799" y="20987"/>
                  </a:cubicBezTo>
                  <a:cubicBezTo>
                    <a:pt x="7346" y="21078"/>
                    <a:pt x="6866" y="21124"/>
                    <a:pt x="6390" y="21124"/>
                  </a:cubicBezTo>
                  <a:cubicBezTo>
                    <a:pt x="2113" y="21124"/>
                    <a:pt x="956" y="20942"/>
                    <a:pt x="956" y="19645"/>
                  </a:cubicBezTo>
                  <a:lnTo>
                    <a:pt x="956" y="0"/>
                  </a:lnTo>
                  <a:close/>
                </a:path>
              </a:pathLst>
            </a:custGeom>
            <a:solidFill>
              <a:srgbClr val="0B35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58" name="Google Shape;1117;p41"/>
            <p:cNvSpPr/>
            <p:nvPr/>
          </p:nvSpPr>
          <p:spPr>
            <a:xfrm rot="1458783">
              <a:off x="3214615" y="2396505"/>
              <a:ext cx="151085" cy="865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850" y="0"/>
                  </a:moveTo>
                  <a:lnTo>
                    <a:pt x="18765" y="201"/>
                  </a:lnTo>
                  <a:cubicBezTo>
                    <a:pt x="18918" y="227"/>
                    <a:pt x="20034" y="507"/>
                    <a:pt x="20034" y="1801"/>
                  </a:cubicBezTo>
                  <a:cubicBezTo>
                    <a:pt x="20034" y="2712"/>
                    <a:pt x="19774" y="8547"/>
                    <a:pt x="19552" y="13243"/>
                  </a:cubicBezTo>
                  <a:cubicBezTo>
                    <a:pt x="19400" y="16332"/>
                    <a:pt x="19293" y="18778"/>
                    <a:pt x="19293" y="19031"/>
                  </a:cubicBezTo>
                  <a:cubicBezTo>
                    <a:pt x="19293" y="19317"/>
                    <a:pt x="19063" y="19520"/>
                    <a:pt x="18620" y="19676"/>
                  </a:cubicBezTo>
                  <a:cubicBezTo>
                    <a:pt x="18169" y="19837"/>
                    <a:pt x="17207" y="20052"/>
                    <a:pt x="14150" y="20052"/>
                  </a:cubicBezTo>
                  <a:cubicBezTo>
                    <a:pt x="8901" y="20052"/>
                    <a:pt x="0" y="20378"/>
                    <a:pt x="0" y="21600"/>
                  </a:cubicBezTo>
                  <a:lnTo>
                    <a:pt x="1559" y="21600"/>
                  </a:lnTo>
                  <a:cubicBezTo>
                    <a:pt x="1559" y="20593"/>
                    <a:pt x="9459" y="20326"/>
                    <a:pt x="14150" y="20326"/>
                  </a:cubicBezTo>
                  <a:cubicBezTo>
                    <a:pt x="17054" y="20326"/>
                    <a:pt x="19063" y="20143"/>
                    <a:pt x="20034" y="19799"/>
                  </a:cubicBezTo>
                  <a:cubicBezTo>
                    <a:pt x="20591" y="19604"/>
                    <a:pt x="20813" y="19364"/>
                    <a:pt x="20813" y="19031"/>
                  </a:cubicBezTo>
                  <a:cubicBezTo>
                    <a:pt x="20813" y="18778"/>
                    <a:pt x="20966" y="16214"/>
                    <a:pt x="21111" y="13243"/>
                  </a:cubicBezTo>
                  <a:cubicBezTo>
                    <a:pt x="21340" y="8547"/>
                    <a:pt x="21600" y="2712"/>
                    <a:pt x="21600" y="1801"/>
                  </a:cubicBezTo>
                  <a:cubicBezTo>
                    <a:pt x="21600" y="559"/>
                    <a:pt x="20591" y="163"/>
                    <a:pt x="19995" y="32"/>
                  </a:cubicBezTo>
                  <a:lnTo>
                    <a:pt x="19850" y="0"/>
                  </a:lnTo>
                  <a:close/>
                </a:path>
              </a:pathLst>
            </a:custGeom>
            <a:solidFill>
              <a:srgbClr val="0B35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59" name="Google Shape;1118;p41"/>
            <p:cNvSpPr/>
            <p:nvPr/>
          </p:nvSpPr>
          <p:spPr>
            <a:xfrm rot="1458783">
              <a:off x="2891190" y="3111708"/>
              <a:ext cx="151086" cy="866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9293" y="0"/>
                  </a:moveTo>
                  <a:lnTo>
                    <a:pt x="19293" y="143"/>
                  </a:lnTo>
                  <a:lnTo>
                    <a:pt x="18620" y="201"/>
                  </a:lnTo>
                  <a:lnTo>
                    <a:pt x="18765" y="240"/>
                  </a:lnTo>
                  <a:cubicBezTo>
                    <a:pt x="18804" y="240"/>
                    <a:pt x="20034" y="488"/>
                    <a:pt x="20034" y="1832"/>
                  </a:cubicBezTo>
                  <a:cubicBezTo>
                    <a:pt x="20034" y="2741"/>
                    <a:pt x="19774" y="8572"/>
                    <a:pt x="19552" y="13254"/>
                  </a:cubicBezTo>
                  <a:cubicBezTo>
                    <a:pt x="19400" y="16347"/>
                    <a:pt x="19254" y="18787"/>
                    <a:pt x="19254" y="19041"/>
                  </a:cubicBezTo>
                  <a:cubicBezTo>
                    <a:pt x="19254" y="19652"/>
                    <a:pt x="18399" y="20061"/>
                    <a:pt x="14150" y="20061"/>
                  </a:cubicBezTo>
                  <a:lnTo>
                    <a:pt x="13661" y="20061"/>
                  </a:lnTo>
                  <a:cubicBezTo>
                    <a:pt x="7373" y="20080"/>
                    <a:pt x="0" y="20495"/>
                    <a:pt x="0" y="21600"/>
                  </a:cubicBezTo>
                  <a:lnTo>
                    <a:pt x="1559" y="21600"/>
                  </a:lnTo>
                  <a:cubicBezTo>
                    <a:pt x="1559" y="20405"/>
                    <a:pt x="12477" y="20333"/>
                    <a:pt x="13700" y="20326"/>
                  </a:cubicBezTo>
                  <a:lnTo>
                    <a:pt x="14112" y="20326"/>
                  </a:lnTo>
                  <a:cubicBezTo>
                    <a:pt x="20148" y="20326"/>
                    <a:pt x="20813" y="19593"/>
                    <a:pt x="20813" y="19035"/>
                  </a:cubicBezTo>
                  <a:cubicBezTo>
                    <a:pt x="20813" y="18787"/>
                    <a:pt x="20928" y="16223"/>
                    <a:pt x="21073" y="13254"/>
                  </a:cubicBezTo>
                  <a:cubicBezTo>
                    <a:pt x="21302" y="8572"/>
                    <a:pt x="21600" y="2741"/>
                    <a:pt x="21600" y="1832"/>
                  </a:cubicBezTo>
                  <a:cubicBezTo>
                    <a:pt x="21600" y="468"/>
                    <a:pt x="20370" y="124"/>
                    <a:pt x="19850" y="39"/>
                  </a:cubicBezTo>
                  <a:lnTo>
                    <a:pt x="19774" y="52"/>
                  </a:lnTo>
                  <a:lnTo>
                    <a:pt x="19293" y="0"/>
                  </a:lnTo>
                  <a:close/>
                </a:path>
              </a:pathLst>
            </a:custGeom>
            <a:solidFill>
              <a:srgbClr val="0B35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60" name="Google Shape;1119;p41"/>
            <p:cNvSpPr/>
            <p:nvPr/>
          </p:nvSpPr>
          <p:spPr>
            <a:xfrm rot="1458783">
              <a:off x="2440097" y="685082"/>
              <a:ext cx="470465" cy="205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097" y="1151"/>
                  </a:moveTo>
                  <a:lnTo>
                    <a:pt x="21097" y="20477"/>
                  </a:lnTo>
                  <a:lnTo>
                    <a:pt x="491" y="20477"/>
                  </a:lnTo>
                  <a:lnTo>
                    <a:pt x="491" y="1151"/>
                  </a:ln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B35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61" name="Google Shape;1120;p41"/>
            <p:cNvSpPr/>
            <p:nvPr/>
          </p:nvSpPr>
          <p:spPr>
            <a:xfrm rot="1458783">
              <a:off x="2466300" y="732817"/>
              <a:ext cx="459509" cy="18199"/>
            </a:xfrm>
            <a:prstGeom prst="rect">
              <a:avLst/>
            </a:prstGeom>
            <a:solidFill>
              <a:srgbClr val="0B35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62" name="Google Shape;1121;p41"/>
            <p:cNvSpPr/>
            <p:nvPr/>
          </p:nvSpPr>
          <p:spPr>
            <a:xfrm rot="1458783">
              <a:off x="2443141" y="784078"/>
              <a:ext cx="459509" cy="18200"/>
            </a:xfrm>
            <a:prstGeom prst="rect">
              <a:avLst/>
            </a:prstGeom>
            <a:solidFill>
              <a:srgbClr val="0B35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63" name="Google Shape;1122;p41"/>
            <p:cNvSpPr/>
            <p:nvPr/>
          </p:nvSpPr>
          <p:spPr>
            <a:xfrm rot="1458783">
              <a:off x="2419971" y="835362"/>
              <a:ext cx="459509" cy="18200"/>
            </a:xfrm>
            <a:prstGeom prst="rect">
              <a:avLst/>
            </a:prstGeom>
            <a:solidFill>
              <a:srgbClr val="0B35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64" name="Google Shape;1123;p41"/>
            <p:cNvSpPr/>
            <p:nvPr/>
          </p:nvSpPr>
          <p:spPr>
            <a:xfrm rot="1458783">
              <a:off x="3407705" y="1551232"/>
              <a:ext cx="421605" cy="421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5" h="21600" fill="norm" stroke="1" extrusionOk="0">
                  <a:moveTo>
                    <a:pt x="10421" y="1380"/>
                  </a:moveTo>
                  <a:cubicBezTo>
                    <a:pt x="14080" y="1380"/>
                    <a:pt x="17379" y="3685"/>
                    <a:pt x="18776" y="7201"/>
                  </a:cubicBezTo>
                  <a:cubicBezTo>
                    <a:pt x="20175" y="10722"/>
                    <a:pt x="19405" y="14780"/>
                    <a:pt x="16810" y="17477"/>
                  </a:cubicBezTo>
                  <a:cubicBezTo>
                    <a:pt x="15076" y="19278"/>
                    <a:pt x="12755" y="20234"/>
                    <a:pt x="10394" y="20234"/>
                  </a:cubicBezTo>
                  <a:cubicBezTo>
                    <a:pt x="9224" y="20234"/>
                    <a:pt x="8044" y="19998"/>
                    <a:pt x="6922" y="19516"/>
                  </a:cubicBezTo>
                  <a:cubicBezTo>
                    <a:pt x="3531" y="18049"/>
                    <a:pt x="1309" y="14621"/>
                    <a:pt x="1323" y="10804"/>
                  </a:cubicBezTo>
                  <a:cubicBezTo>
                    <a:pt x="1323" y="5599"/>
                    <a:pt x="5380" y="1380"/>
                    <a:pt x="10389" y="1380"/>
                  </a:cubicBezTo>
                  <a:cubicBezTo>
                    <a:pt x="10400" y="1380"/>
                    <a:pt x="10410" y="1380"/>
                    <a:pt x="10421" y="1380"/>
                  </a:cubicBezTo>
                  <a:close/>
                  <a:moveTo>
                    <a:pt x="10389" y="0"/>
                  </a:moveTo>
                  <a:cubicBezTo>
                    <a:pt x="9050" y="0"/>
                    <a:pt x="7704" y="268"/>
                    <a:pt x="6421" y="821"/>
                  </a:cubicBezTo>
                  <a:cubicBezTo>
                    <a:pt x="2529" y="2489"/>
                    <a:pt x="0" y="6426"/>
                    <a:pt x="0" y="10804"/>
                  </a:cubicBezTo>
                  <a:cubicBezTo>
                    <a:pt x="0" y="16767"/>
                    <a:pt x="4648" y="21600"/>
                    <a:pt x="10389" y="21600"/>
                  </a:cubicBezTo>
                  <a:cubicBezTo>
                    <a:pt x="14589" y="21600"/>
                    <a:pt x="18378" y="18972"/>
                    <a:pt x="19995" y="14941"/>
                  </a:cubicBezTo>
                  <a:cubicBezTo>
                    <a:pt x="21600" y="10897"/>
                    <a:pt x="20715" y="6251"/>
                    <a:pt x="17748" y="3168"/>
                  </a:cubicBezTo>
                  <a:cubicBezTo>
                    <a:pt x="15753" y="1098"/>
                    <a:pt x="13092" y="0"/>
                    <a:pt x="10389" y="0"/>
                  </a:cubicBezTo>
                  <a:close/>
                </a:path>
              </a:pathLst>
            </a:custGeom>
            <a:solidFill>
              <a:srgbClr val="617E7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65" name="Google Shape;1124;p41"/>
            <p:cNvSpPr/>
            <p:nvPr/>
          </p:nvSpPr>
          <p:spPr>
            <a:xfrm rot="1458783">
              <a:off x="1031173" y="3867886"/>
              <a:ext cx="25762" cy="50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795" y="0"/>
                  </a:moveTo>
                  <a:lnTo>
                    <a:pt x="0" y="1000"/>
                  </a:lnTo>
                  <a:lnTo>
                    <a:pt x="16805" y="21600"/>
                  </a:lnTo>
                  <a:cubicBezTo>
                    <a:pt x="18329" y="21282"/>
                    <a:pt x="19852" y="20941"/>
                    <a:pt x="21600" y="20622"/>
                  </a:cubicBezTo>
                  <a:lnTo>
                    <a:pt x="4795" y="0"/>
                  </a:lnTo>
                  <a:close/>
                </a:path>
              </a:pathLst>
            </a:custGeom>
            <a:solidFill>
              <a:srgbClr val="617E7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66" name="Google Shape;1125;p41"/>
            <p:cNvSpPr/>
            <p:nvPr/>
          </p:nvSpPr>
          <p:spPr>
            <a:xfrm rot="1458783">
              <a:off x="3257679" y="1401456"/>
              <a:ext cx="722337" cy="722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7" h="21600" fill="norm" stroke="1" extrusionOk="0">
                  <a:moveTo>
                    <a:pt x="9728" y="941"/>
                  </a:moveTo>
                  <a:cubicBezTo>
                    <a:pt x="12041" y="941"/>
                    <a:pt x="14315" y="1944"/>
                    <a:pt x="16017" y="3826"/>
                  </a:cubicBezTo>
                  <a:cubicBezTo>
                    <a:pt x="18556" y="6646"/>
                    <a:pt x="19314" y="10877"/>
                    <a:pt x="17944" y="14555"/>
                  </a:cubicBezTo>
                  <a:cubicBezTo>
                    <a:pt x="16567" y="18239"/>
                    <a:pt x="13325" y="20639"/>
                    <a:pt x="9732" y="20639"/>
                  </a:cubicBezTo>
                  <a:cubicBezTo>
                    <a:pt x="4825" y="20639"/>
                    <a:pt x="845" y="16230"/>
                    <a:pt x="845" y="10792"/>
                  </a:cubicBezTo>
                  <a:cubicBezTo>
                    <a:pt x="845" y="6811"/>
                    <a:pt x="3010" y="3219"/>
                    <a:pt x="6329" y="1691"/>
                  </a:cubicBezTo>
                  <a:cubicBezTo>
                    <a:pt x="7428" y="1186"/>
                    <a:pt x="8582" y="941"/>
                    <a:pt x="9728" y="941"/>
                  </a:cubicBezTo>
                  <a:close/>
                  <a:moveTo>
                    <a:pt x="9741" y="0"/>
                  </a:moveTo>
                  <a:cubicBezTo>
                    <a:pt x="7868" y="0"/>
                    <a:pt x="5979" y="596"/>
                    <a:pt x="4318" y="1832"/>
                  </a:cubicBezTo>
                  <a:cubicBezTo>
                    <a:pt x="3538" y="2409"/>
                    <a:pt x="2841" y="3110"/>
                    <a:pt x="2251" y="3905"/>
                  </a:cubicBezTo>
                  <a:cubicBezTo>
                    <a:pt x="-1019" y="8259"/>
                    <a:pt x="-689" y="14679"/>
                    <a:pt x="2995" y="18598"/>
                  </a:cubicBezTo>
                  <a:cubicBezTo>
                    <a:pt x="4879" y="20596"/>
                    <a:pt x="7309" y="21600"/>
                    <a:pt x="9742" y="21600"/>
                  </a:cubicBezTo>
                  <a:cubicBezTo>
                    <a:pt x="12079" y="21600"/>
                    <a:pt x="14417" y="20675"/>
                    <a:pt x="16278" y="18816"/>
                  </a:cubicBezTo>
                  <a:cubicBezTo>
                    <a:pt x="20075" y="15013"/>
                    <a:pt x="20581" y="8618"/>
                    <a:pt x="17431" y="4154"/>
                  </a:cubicBezTo>
                  <a:cubicBezTo>
                    <a:pt x="15519" y="1439"/>
                    <a:pt x="12650" y="0"/>
                    <a:pt x="9741" y="0"/>
                  </a:cubicBezTo>
                  <a:close/>
                </a:path>
              </a:pathLst>
            </a:custGeom>
            <a:solidFill>
              <a:srgbClr val="617E7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67" name="Google Shape;1126;p41"/>
            <p:cNvSpPr/>
            <p:nvPr/>
          </p:nvSpPr>
          <p:spPr>
            <a:xfrm rot="1458783">
              <a:off x="3289212" y="1432779"/>
              <a:ext cx="658496" cy="658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4" h="21600" fill="norm" stroke="1" extrusionOk="0">
                  <a:moveTo>
                    <a:pt x="10396" y="3885"/>
                  </a:moveTo>
                  <a:cubicBezTo>
                    <a:pt x="11255" y="3885"/>
                    <a:pt x="12119" y="4057"/>
                    <a:pt x="12940" y="4411"/>
                  </a:cubicBezTo>
                  <a:cubicBezTo>
                    <a:pt x="15423" y="5478"/>
                    <a:pt x="17043" y="7999"/>
                    <a:pt x="17051" y="10803"/>
                  </a:cubicBezTo>
                  <a:cubicBezTo>
                    <a:pt x="17051" y="14621"/>
                    <a:pt x="14067" y="17715"/>
                    <a:pt x="10391" y="17715"/>
                  </a:cubicBezTo>
                  <a:cubicBezTo>
                    <a:pt x="7703" y="17715"/>
                    <a:pt x="5277" y="16032"/>
                    <a:pt x="4250" y="13452"/>
                  </a:cubicBezTo>
                  <a:cubicBezTo>
                    <a:pt x="3214" y="10862"/>
                    <a:pt x="3789" y="7887"/>
                    <a:pt x="5688" y="5913"/>
                  </a:cubicBezTo>
                  <a:cubicBezTo>
                    <a:pt x="6959" y="4588"/>
                    <a:pt x="8664" y="3885"/>
                    <a:pt x="10396" y="3885"/>
                  </a:cubicBezTo>
                  <a:close/>
                  <a:moveTo>
                    <a:pt x="10391" y="0"/>
                  </a:moveTo>
                  <a:cubicBezTo>
                    <a:pt x="6189" y="0"/>
                    <a:pt x="2399" y="2633"/>
                    <a:pt x="788" y="6665"/>
                  </a:cubicBezTo>
                  <a:cubicBezTo>
                    <a:pt x="-816" y="10708"/>
                    <a:pt x="73" y="15348"/>
                    <a:pt x="3049" y="18441"/>
                  </a:cubicBezTo>
                  <a:cubicBezTo>
                    <a:pt x="5032" y="20503"/>
                    <a:pt x="7689" y="21600"/>
                    <a:pt x="10391" y="21600"/>
                  </a:cubicBezTo>
                  <a:cubicBezTo>
                    <a:pt x="11732" y="21600"/>
                    <a:pt x="13084" y="21330"/>
                    <a:pt x="14371" y="20774"/>
                  </a:cubicBezTo>
                  <a:cubicBezTo>
                    <a:pt x="18252" y="19107"/>
                    <a:pt x="20784" y="15168"/>
                    <a:pt x="20784" y="10803"/>
                  </a:cubicBezTo>
                  <a:cubicBezTo>
                    <a:pt x="20784" y="4837"/>
                    <a:pt x="16130" y="0"/>
                    <a:pt x="10391" y="0"/>
                  </a:cubicBezTo>
                  <a:close/>
                </a:path>
              </a:pathLst>
            </a:custGeom>
            <a:solidFill>
              <a:srgbClr val="E2EEE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68" name="Google Shape;1127;p41"/>
            <p:cNvSpPr/>
            <p:nvPr/>
          </p:nvSpPr>
          <p:spPr>
            <a:xfrm rot="1458783">
              <a:off x="3434444" y="1578212"/>
              <a:ext cx="368242" cy="368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6" h="21600" fill="norm" stroke="1" extrusionOk="0">
                  <a:moveTo>
                    <a:pt x="10417" y="0"/>
                  </a:moveTo>
                  <a:cubicBezTo>
                    <a:pt x="10405" y="0"/>
                    <a:pt x="10393" y="0"/>
                    <a:pt x="10381" y="0"/>
                  </a:cubicBezTo>
                  <a:cubicBezTo>
                    <a:pt x="4646" y="0"/>
                    <a:pt x="0" y="4832"/>
                    <a:pt x="0" y="10794"/>
                  </a:cubicBezTo>
                  <a:cubicBezTo>
                    <a:pt x="0" y="15165"/>
                    <a:pt x="2528" y="19107"/>
                    <a:pt x="6411" y="20772"/>
                  </a:cubicBezTo>
                  <a:cubicBezTo>
                    <a:pt x="7696" y="21330"/>
                    <a:pt x="9047" y="21600"/>
                    <a:pt x="10387" y="21600"/>
                  </a:cubicBezTo>
                  <a:cubicBezTo>
                    <a:pt x="13090" y="21600"/>
                    <a:pt x="15751" y="20499"/>
                    <a:pt x="17748" y="18436"/>
                  </a:cubicBezTo>
                  <a:cubicBezTo>
                    <a:pt x="20716" y="15347"/>
                    <a:pt x="21600" y="10700"/>
                    <a:pt x="19998" y="6667"/>
                  </a:cubicBezTo>
                  <a:cubicBezTo>
                    <a:pt x="18384" y="2628"/>
                    <a:pt x="14607" y="0"/>
                    <a:pt x="10417" y="0"/>
                  </a:cubicBezTo>
                  <a:close/>
                </a:path>
              </a:pathLst>
            </a:custGeom>
            <a:solidFill>
              <a:srgbClr val="E2EEE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69" name="Google Shape;1128;p41"/>
            <p:cNvSpPr/>
            <p:nvPr/>
          </p:nvSpPr>
          <p:spPr>
            <a:xfrm rot="1458783">
              <a:off x="1032066" y="3808593"/>
              <a:ext cx="82440" cy="155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6" h="21600" fill="norm" stroke="1" extrusionOk="0">
                  <a:moveTo>
                    <a:pt x="4558" y="0"/>
                  </a:moveTo>
                  <a:cubicBezTo>
                    <a:pt x="418" y="1739"/>
                    <a:pt x="-1134" y="4889"/>
                    <a:pt x="869" y="7601"/>
                  </a:cubicBezTo>
                  <a:lnTo>
                    <a:pt x="2488" y="9778"/>
                  </a:lnTo>
                  <a:lnTo>
                    <a:pt x="3908" y="9451"/>
                  </a:lnTo>
                  <a:lnTo>
                    <a:pt x="8883" y="16228"/>
                  </a:lnTo>
                  <a:cubicBezTo>
                    <a:pt x="8366" y="16332"/>
                    <a:pt x="7915" y="16443"/>
                    <a:pt x="7464" y="16518"/>
                  </a:cubicBezTo>
                  <a:lnTo>
                    <a:pt x="8246" y="17602"/>
                  </a:lnTo>
                  <a:cubicBezTo>
                    <a:pt x="10064" y="20032"/>
                    <a:pt x="14376" y="21600"/>
                    <a:pt x="19033" y="21600"/>
                  </a:cubicBezTo>
                  <a:cubicBezTo>
                    <a:pt x="19511" y="21600"/>
                    <a:pt x="19988" y="21585"/>
                    <a:pt x="20466" y="21548"/>
                  </a:cubicBezTo>
                  <a:lnTo>
                    <a:pt x="4558" y="0"/>
                  </a:lnTo>
                  <a:close/>
                </a:path>
              </a:pathLst>
            </a:custGeom>
            <a:solidFill>
              <a:srgbClr val="E2EEE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70" name="Google Shape;1129;p41"/>
            <p:cNvSpPr/>
            <p:nvPr/>
          </p:nvSpPr>
          <p:spPr>
            <a:xfrm rot="1458783">
              <a:off x="1045567" y="3811724"/>
              <a:ext cx="104507" cy="164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5" h="21600" fill="norm" stroke="1" extrusionOk="0">
                  <a:moveTo>
                    <a:pt x="5486" y="0"/>
                  </a:moveTo>
                  <a:cubicBezTo>
                    <a:pt x="4318" y="0"/>
                    <a:pt x="3150" y="140"/>
                    <a:pt x="2034" y="449"/>
                  </a:cubicBezTo>
                  <a:cubicBezTo>
                    <a:pt x="1325" y="653"/>
                    <a:pt x="605" y="927"/>
                    <a:pt x="0" y="1236"/>
                  </a:cubicBezTo>
                  <a:lnTo>
                    <a:pt x="12505" y="21600"/>
                  </a:lnTo>
                  <a:cubicBezTo>
                    <a:pt x="13267" y="21530"/>
                    <a:pt x="14028" y="21396"/>
                    <a:pt x="14737" y="21193"/>
                  </a:cubicBezTo>
                  <a:cubicBezTo>
                    <a:pt x="19420" y="19887"/>
                    <a:pt x="21600" y="16326"/>
                    <a:pt x="19723" y="13216"/>
                  </a:cubicBezTo>
                  <a:lnTo>
                    <a:pt x="13882" y="3771"/>
                  </a:lnTo>
                  <a:cubicBezTo>
                    <a:pt x="12505" y="1475"/>
                    <a:pt x="9147" y="0"/>
                    <a:pt x="5486" y="0"/>
                  </a:cubicBezTo>
                  <a:close/>
                </a:path>
              </a:pathLst>
            </a:custGeom>
            <a:solidFill>
              <a:srgbClr val="E2EEE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71" name="Google Shape;1130;p41"/>
            <p:cNvSpPr/>
            <p:nvPr/>
          </p:nvSpPr>
          <p:spPr>
            <a:xfrm rot="1458783">
              <a:off x="1674105" y="3863148"/>
              <a:ext cx="68153" cy="161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4" h="21600" fill="norm" stroke="1" extrusionOk="0">
                  <a:moveTo>
                    <a:pt x="176" y="0"/>
                  </a:moveTo>
                  <a:cubicBezTo>
                    <a:pt x="112" y="0"/>
                    <a:pt x="64" y="0"/>
                    <a:pt x="0" y="0"/>
                  </a:cubicBezTo>
                  <a:lnTo>
                    <a:pt x="80" y="0"/>
                  </a:lnTo>
                  <a:lnTo>
                    <a:pt x="13488" y="21600"/>
                  </a:lnTo>
                  <a:cubicBezTo>
                    <a:pt x="18944" y="20178"/>
                    <a:pt x="21600" y="17319"/>
                    <a:pt x="19888" y="14603"/>
                  </a:cubicBezTo>
                  <a:lnTo>
                    <a:pt x="13648" y="4567"/>
                  </a:lnTo>
                  <a:cubicBezTo>
                    <a:pt x="11952" y="1873"/>
                    <a:pt x="6416" y="0"/>
                    <a:pt x="176" y="0"/>
                  </a:cubicBezTo>
                  <a:close/>
                </a:path>
              </a:pathLst>
            </a:custGeom>
            <a:solidFill>
              <a:srgbClr val="E2EEE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72" name="Google Shape;1131;p41"/>
            <p:cNvSpPr/>
            <p:nvPr/>
          </p:nvSpPr>
          <p:spPr>
            <a:xfrm rot="1458783">
              <a:off x="1630043" y="3848680"/>
              <a:ext cx="90772" cy="168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9" h="21600" fill="norm" stroke="1" extrusionOk="0">
                  <a:moveTo>
                    <a:pt x="10359" y="0"/>
                  </a:moveTo>
                  <a:cubicBezTo>
                    <a:pt x="9420" y="0"/>
                    <a:pt x="8541" y="103"/>
                    <a:pt x="7662" y="233"/>
                  </a:cubicBezTo>
                  <a:cubicBezTo>
                    <a:pt x="2088" y="1104"/>
                    <a:pt x="-1151" y="4417"/>
                    <a:pt x="378" y="7593"/>
                  </a:cubicBezTo>
                  <a:lnTo>
                    <a:pt x="5074" y="17224"/>
                  </a:lnTo>
                  <a:cubicBezTo>
                    <a:pt x="6362" y="19796"/>
                    <a:pt x="10480" y="21600"/>
                    <a:pt x="15163" y="21600"/>
                  </a:cubicBezTo>
                  <a:cubicBezTo>
                    <a:pt x="16103" y="21600"/>
                    <a:pt x="17102" y="21497"/>
                    <a:pt x="17981" y="21367"/>
                  </a:cubicBezTo>
                  <a:cubicBezTo>
                    <a:pt x="18872" y="21236"/>
                    <a:pt x="19690" y="21031"/>
                    <a:pt x="20449" y="20729"/>
                  </a:cubicBezTo>
                  <a:lnTo>
                    <a:pt x="10359" y="0"/>
                  </a:lnTo>
                  <a:close/>
                </a:path>
              </a:pathLst>
            </a:custGeom>
            <a:solidFill>
              <a:srgbClr val="E2EEE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73" name="Google Shape;1132;p41"/>
            <p:cNvSpPr/>
            <p:nvPr/>
          </p:nvSpPr>
          <p:spPr>
            <a:xfrm rot="1458783">
              <a:off x="608521" y="2320713"/>
              <a:ext cx="767666" cy="1544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92" y="0"/>
                  </a:moveTo>
                  <a:lnTo>
                    <a:pt x="0" y="251"/>
                  </a:lnTo>
                  <a:cubicBezTo>
                    <a:pt x="535" y="1144"/>
                    <a:pt x="9242" y="15850"/>
                    <a:pt x="10826" y="18186"/>
                  </a:cubicBezTo>
                  <a:cubicBezTo>
                    <a:pt x="11815" y="19636"/>
                    <a:pt x="12665" y="20882"/>
                    <a:pt x="14878" y="21385"/>
                  </a:cubicBezTo>
                  <a:cubicBezTo>
                    <a:pt x="15531" y="21524"/>
                    <a:pt x="16230" y="21600"/>
                    <a:pt x="16937" y="21600"/>
                  </a:cubicBezTo>
                  <a:cubicBezTo>
                    <a:pt x="16970" y="21600"/>
                    <a:pt x="17002" y="21600"/>
                    <a:pt x="17035" y="21600"/>
                  </a:cubicBezTo>
                  <a:cubicBezTo>
                    <a:pt x="18302" y="21600"/>
                    <a:pt x="19797" y="21421"/>
                    <a:pt x="21600" y="21060"/>
                  </a:cubicBezTo>
                  <a:lnTo>
                    <a:pt x="21036" y="20383"/>
                  </a:lnTo>
                  <a:cubicBezTo>
                    <a:pt x="19426" y="20704"/>
                    <a:pt x="18099" y="20864"/>
                    <a:pt x="17033" y="20864"/>
                  </a:cubicBezTo>
                  <a:cubicBezTo>
                    <a:pt x="16439" y="20864"/>
                    <a:pt x="15925" y="20815"/>
                    <a:pt x="15487" y="20714"/>
                  </a:cubicBezTo>
                  <a:cubicBezTo>
                    <a:pt x="13853" y="20346"/>
                    <a:pt x="13098" y="19239"/>
                    <a:pt x="12226" y="17953"/>
                  </a:cubicBezTo>
                  <a:cubicBezTo>
                    <a:pt x="10598" y="15570"/>
                    <a:pt x="1480" y="161"/>
                    <a:pt x="1392" y="4"/>
                  </a:cubicBezTo>
                  <a:lnTo>
                    <a:pt x="1392" y="0"/>
                  </a:lnTo>
                  <a:close/>
                </a:path>
              </a:pathLst>
            </a:custGeom>
            <a:solidFill>
              <a:srgbClr val="3854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74" name="Google Shape;1133;p41"/>
            <p:cNvSpPr/>
            <p:nvPr/>
          </p:nvSpPr>
          <p:spPr>
            <a:xfrm rot="1458783">
              <a:off x="1718180" y="2360298"/>
              <a:ext cx="584382" cy="1647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2" h="21600" fill="norm" stroke="1" extrusionOk="0">
                  <a:moveTo>
                    <a:pt x="1756" y="0"/>
                  </a:moveTo>
                  <a:lnTo>
                    <a:pt x="0" y="235"/>
                  </a:lnTo>
                  <a:cubicBezTo>
                    <a:pt x="213" y="427"/>
                    <a:pt x="15310" y="14368"/>
                    <a:pt x="17439" y="16589"/>
                  </a:cubicBezTo>
                  <a:cubicBezTo>
                    <a:pt x="18581" y="17788"/>
                    <a:pt x="19566" y="18823"/>
                    <a:pt x="18525" y="19568"/>
                  </a:cubicBezTo>
                  <a:cubicBezTo>
                    <a:pt x="17727" y="20135"/>
                    <a:pt x="15674" y="20582"/>
                    <a:pt x="12254" y="20941"/>
                  </a:cubicBezTo>
                  <a:lnTo>
                    <a:pt x="12765" y="21600"/>
                  </a:lnTo>
                  <a:cubicBezTo>
                    <a:pt x="16760" y="21184"/>
                    <a:pt x="19120" y="20641"/>
                    <a:pt x="20180" y="19885"/>
                  </a:cubicBezTo>
                  <a:cubicBezTo>
                    <a:pt x="21600" y="18877"/>
                    <a:pt x="20485" y="17709"/>
                    <a:pt x="19194" y="16363"/>
                  </a:cubicBezTo>
                  <a:cubicBezTo>
                    <a:pt x="17094" y="14160"/>
                    <a:pt x="2425" y="605"/>
                    <a:pt x="1756" y="0"/>
                  </a:cubicBezTo>
                  <a:close/>
                </a:path>
              </a:pathLst>
            </a:custGeom>
            <a:solidFill>
              <a:srgbClr val="3854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75" name="Google Shape;1134;p41"/>
            <p:cNvSpPr/>
            <p:nvPr/>
          </p:nvSpPr>
          <p:spPr>
            <a:xfrm rot="1458783">
              <a:off x="3004699" y="817942"/>
              <a:ext cx="666123" cy="538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64" y="2633"/>
                    <a:pt x="7332" y="9802"/>
                    <a:pt x="7332" y="9802"/>
                  </a:cubicBezTo>
                  <a:cubicBezTo>
                    <a:pt x="11987" y="13470"/>
                    <a:pt x="15890" y="17314"/>
                    <a:pt x="19117" y="21600"/>
                  </a:cubicBezTo>
                  <a:cubicBezTo>
                    <a:pt x="19825" y="20534"/>
                    <a:pt x="20662" y="19593"/>
                    <a:pt x="21600" y="18819"/>
                  </a:cubicBezTo>
                  <a:cubicBezTo>
                    <a:pt x="16184" y="11620"/>
                    <a:pt x="8675" y="5098"/>
                    <a:pt x="0" y="0"/>
                  </a:cubicBezTo>
                  <a:close/>
                </a:path>
              </a:pathLst>
            </a:custGeom>
            <a:solidFill>
              <a:srgbClr val="78C0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76" name="Google Shape;1135;p41"/>
            <p:cNvSpPr/>
            <p:nvPr/>
          </p:nvSpPr>
          <p:spPr>
            <a:xfrm rot="1458783">
              <a:off x="1719587" y="355053"/>
              <a:ext cx="1538612" cy="1522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600" fill="norm" stroke="1" extrusionOk="0">
                  <a:moveTo>
                    <a:pt x="10805" y="1486"/>
                  </a:moveTo>
                  <a:cubicBezTo>
                    <a:pt x="15834" y="1486"/>
                    <a:pt x="19928" y="5667"/>
                    <a:pt x="19928" y="10800"/>
                  </a:cubicBezTo>
                  <a:cubicBezTo>
                    <a:pt x="19928" y="15937"/>
                    <a:pt x="15837" y="20114"/>
                    <a:pt x="10805" y="20114"/>
                  </a:cubicBezTo>
                  <a:cubicBezTo>
                    <a:pt x="5776" y="20114"/>
                    <a:pt x="1681" y="15937"/>
                    <a:pt x="1681" y="10800"/>
                  </a:cubicBezTo>
                  <a:cubicBezTo>
                    <a:pt x="1681" y="10031"/>
                    <a:pt x="1776" y="9266"/>
                    <a:pt x="1960" y="8520"/>
                  </a:cubicBezTo>
                  <a:cubicBezTo>
                    <a:pt x="2264" y="7640"/>
                    <a:pt x="2619" y="6779"/>
                    <a:pt x="3024" y="5943"/>
                  </a:cubicBezTo>
                  <a:cubicBezTo>
                    <a:pt x="4683" y="3176"/>
                    <a:pt x="7630" y="1490"/>
                    <a:pt x="10805" y="1486"/>
                  </a:cubicBezTo>
                  <a:close/>
                  <a:moveTo>
                    <a:pt x="10825" y="0"/>
                  </a:moveTo>
                  <a:cubicBezTo>
                    <a:pt x="10818" y="0"/>
                    <a:pt x="10809" y="1"/>
                    <a:pt x="10801" y="1"/>
                  </a:cubicBezTo>
                  <a:cubicBezTo>
                    <a:pt x="6967" y="1"/>
                    <a:pt x="3604" y="2092"/>
                    <a:pt x="1750" y="5215"/>
                  </a:cubicBezTo>
                  <a:cubicBezTo>
                    <a:pt x="1747" y="5223"/>
                    <a:pt x="1743" y="5227"/>
                    <a:pt x="1743" y="5234"/>
                  </a:cubicBezTo>
                  <a:cubicBezTo>
                    <a:pt x="1214" y="6125"/>
                    <a:pt x="816" y="7086"/>
                    <a:pt x="563" y="8095"/>
                  </a:cubicBezTo>
                  <a:cubicBezTo>
                    <a:pt x="364" y="8668"/>
                    <a:pt x="190" y="9244"/>
                    <a:pt x="41" y="9824"/>
                  </a:cubicBezTo>
                  <a:cubicBezTo>
                    <a:pt x="41" y="9828"/>
                    <a:pt x="41" y="9832"/>
                    <a:pt x="41" y="9832"/>
                  </a:cubicBezTo>
                  <a:cubicBezTo>
                    <a:pt x="-212" y="11391"/>
                    <a:pt x="787" y="14274"/>
                    <a:pt x="787" y="14274"/>
                  </a:cubicBezTo>
                  <a:cubicBezTo>
                    <a:pt x="2206" y="18528"/>
                    <a:pt x="6160" y="21600"/>
                    <a:pt x="10805" y="21600"/>
                  </a:cubicBezTo>
                  <a:cubicBezTo>
                    <a:pt x="16638" y="21600"/>
                    <a:pt x="21384" y="16758"/>
                    <a:pt x="21384" y="10800"/>
                  </a:cubicBezTo>
                  <a:cubicBezTo>
                    <a:pt x="21388" y="8790"/>
                    <a:pt x="20834" y="6820"/>
                    <a:pt x="19791" y="5112"/>
                  </a:cubicBezTo>
                  <a:cubicBezTo>
                    <a:pt x="19791" y="5112"/>
                    <a:pt x="18433" y="2577"/>
                    <a:pt x="16641" y="1645"/>
                  </a:cubicBezTo>
                  <a:cubicBezTo>
                    <a:pt x="16580" y="1612"/>
                    <a:pt x="16518" y="1586"/>
                    <a:pt x="16457" y="1557"/>
                  </a:cubicBezTo>
                  <a:cubicBezTo>
                    <a:pt x="16098" y="1386"/>
                    <a:pt x="15736" y="1216"/>
                    <a:pt x="15367" y="1054"/>
                  </a:cubicBezTo>
                  <a:lnTo>
                    <a:pt x="15367" y="1058"/>
                  </a:lnTo>
                  <a:cubicBezTo>
                    <a:pt x="13948" y="362"/>
                    <a:pt x="12396" y="0"/>
                    <a:pt x="10825" y="0"/>
                  </a:cubicBezTo>
                  <a:close/>
                </a:path>
              </a:pathLst>
            </a:custGeom>
            <a:solidFill>
              <a:srgbClr val="78C0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77" name="Google Shape;1136;p41"/>
            <p:cNvSpPr/>
            <p:nvPr/>
          </p:nvSpPr>
          <p:spPr>
            <a:xfrm rot="1458783">
              <a:off x="1196213" y="811858"/>
              <a:ext cx="1194765" cy="1739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600" fill="norm" stroke="1" extrusionOk="0">
                  <a:moveTo>
                    <a:pt x="4131" y="0"/>
                  </a:moveTo>
                  <a:cubicBezTo>
                    <a:pt x="2594" y="4044"/>
                    <a:pt x="2891" y="8218"/>
                    <a:pt x="5064" y="11942"/>
                  </a:cubicBezTo>
                  <a:cubicBezTo>
                    <a:pt x="3229" y="12745"/>
                    <a:pt x="1781" y="13941"/>
                    <a:pt x="902" y="15420"/>
                  </a:cubicBezTo>
                  <a:cubicBezTo>
                    <a:pt x="-258" y="17361"/>
                    <a:pt x="-300" y="19555"/>
                    <a:pt x="778" y="21600"/>
                  </a:cubicBezTo>
                  <a:lnTo>
                    <a:pt x="1149" y="21506"/>
                  </a:lnTo>
                  <a:lnTo>
                    <a:pt x="2032" y="21283"/>
                  </a:lnTo>
                  <a:lnTo>
                    <a:pt x="2533" y="21153"/>
                  </a:lnTo>
                  <a:cubicBezTo>
                    <a:pt x="1613" y="19416"/>
                    <a:pt x="1650" y="17556"/>
                    <a:pt x="2631" y="15919"/>
                  </a:cubicBezTo>
                  <a:cubicBezTo>
                    <a:pt x="3596" y="14298"/>
                    <a:pt x="5370" y="13088"/>
                    <a:pt x="7632" y="12508"/>
                  </a:cubicBezTo>
                  <a:cubicBezTo>
                    <a:pt x="8572" y="12269"/>
                    <a:pt x="9548" y="12150"/>
                    <a:pt x="10531" y="12150"/>
                  </a:cubicBezTo>
                  <a:cubicBezTo>
                    <a:pt x="11911" y="12150"/>
                    <a:pt x="13302" y="12385"/>
                    <a:pt x="14612" y="12851"/>
                  </a:cubicBezTo>
                  <a:cubicBezTo>
                    <a:pt x="16874" y="13663"/>
                    <a:pt x="18629" y="15064"/>
                    <a:pt x="19545" y="16802"/>
                  </a:cubicBezTo>
                  <a:lnTo>
                    <a:pt x="19991" y="16689"/>
                  </a:lnTo>
                  <a:lnTo>
                    <a:pt x="20868" y="16465"/>
                  </a:lnTo>
                  <a:lnTo>
                    <a:pt x="21300" y="16352"/>
                  </a:lnTo>
                  <a:cubicBezTo>
                    <a:pt x="20222" y="14307"/>
                    <a:pt x="18151" y="12654"/>
                    <a:pt x="15462" y="11696"/>
                  </a:cubicBezTo>
                  <a:cubicBezTo>
                    <a:pt x="13882" y="11131"/>
                    <a:pt x="12201" y="10846"/>
                    <a:pt x="10529" y="10846"/>
                  </a:cubicBezTo>
                  <a:cubicBezTo>
                    <a:pt x="9330" y="10846"/>
                    <a:pt x="8136" y="10992"/>
                    <a:pt x="6987" y="11286"/>
                  </a:cubicBezTo>
                  <a:cubicBezTo>
                    <a:pt x="6903" y="11308"/>
                    <a:pt x="6824" y="11334"/>
                    <a:pt x="6740" y="11353"/>
                  </a:cubicBezTo>
                  <a:cubicBezTo>
                    <a:pt x="5394" y="9004"/>
                    <a:pt x="4846" y="6458"/>
                    <a:pt x="5092" y="3889"/>
                  </a:cubicBezTo>
                  <a:cubicBezTo>
                    <a:pt x="5092" y="3889"/>
                    <a:pt x="3810" y="1365"/>
                    <a:pt x="4131" y="0"/>
                  </a:cubicBezTo>
                  <a:close/>
                </a:path>
              </a:pathLst>
            </a:custGeom>
            <a:solidFill>
              <a:srgbClr val="78C0B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78" name="Google Shape;1137;p41"/>
            <p:cNvSpPr/>
            <p:nvPr/>
          </p:nvSpPr>
          <p:spPr>
            <a:xfrm rot="1458783">
              <a:off x="1224995" y="645782"/>
              <a:ext cx="2025795" cy="2096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600" fill="norm" stroke="1" extrusionOk="0">
                  <a:moveTo>
                    <a:pt x="17354" y="0"/>
                  </a:moveTo>
                  <a:lnTo>
                    <a:pt x="17489" y="209"/>
                  </a:lnTo>
                  <a:cubicBezTo>
                    <a:pt x="18274" y="1439"/>
                    <a:pt x="18693" y="2861"/>
                    <a:pt x="18690" y="4311"/>
                  </a:cubicBezTo>
                  <a:cubicBezTo>
                    <a:pt x="18690" y="8606"/>
                    <a:pt x="15107" y="12100"/>
                    <a:pt x="10700" y="12100"/>
                  </a:cubicBezTo>
                  <a:cubicBezTo>
                    <a:pt x="7279" y="12098"/>
                    <a:pt x="4235" y="9975"/>
                    <a:pt x="3133" y="6815"/>
                  </a:cubicBezTo>
                  <a:lnTo>
                    <a:pt x="3043" y="6549"/>
                  </a:lnTo>
                  <a:lnTo>
                    <a:pt x="3023" y="6829"/>
                  </a:lnTo>
                  <a:cubicBezTo>
                    <a:pt x="2874" y="9006"/>
                    <a:pt x="3205" y="11097"/>
                    <a:pt x="4007" y="13048"/>
                  </a:cubicBezTo>
                  <a:lnTo>
                    <a:pt x="4026" y="13102"/>
                  </a:lnTo>
                  <a:lnTo>
                    <a:pt x="4078" y="13083"/>
                  </a:lnTo>
                  <a:cubicBezTo>
                    <a:pt x="4100" y="13075"/>
                    <a:pt x="4122" y="13067"/>
                    <a:pt x="4147" y="13056"/>
                  </a:cubicBezTo>
                  <a:cubicBezTo>
                    <a:pt x="4172" y="13048"/>
                    <a:pt x="4197" y="13037"/>
                    <a:pt x="4224" y="13027"/>
                  </a:cubicBezTo>
                  <a:cubicBezTo>
                    <a:pt x="4898" y="12785"/>
                    <a:pt x="5599" y="12665"/>
                    <a:pt x="6303" y="12665"/>
                  </a:cubicBezTo>
                  <a:cubicBezTo>
                    <a:pt x="7286" y="12665"/>
                    <a:pt x="8274" y="12899"/>
                    <a:pt x="9204" y="13362"/>
                  </a:cubicBezTo>
                  <a:cubicBezTo>
                    <a:pt x="10769" y="14144"/>
                    <a:pt x="11981" y="15486"/>
                    <a:pt x="12619" y="17144"/>
                  </a:cubicBezTo>
                  <a:lnTo>
                    <a:pt x="11686" y="17477"/>
                  </a:lnTo>
                  <a:cubicBezTo>
                    <a:pt x="11135" y="16046"/>
                    <a:pt x="10094" y="14895"/>
                    <a:pt x="8752" y="14224"/>
                  </a:cubicBezTo>
                  <a:cubicBezTo>
                    <a:pt x="7966" y="13831"/>
                    <a:pt x="7131" y="13633"/>
                    <a:pt x="6301" y="13633"/>
                  </a:cubicBezTo>
                  <a:cubicBezTo>
                    <a:pt x="5713" y="13633"/>
                    <a:pt x="5128" y="13732"/>
                    <a:pt x="4566" y="13934"/>
                  </a:cubicBezTo>
                  <a:cubicBezTo>
                    <a:pt x="3208" y="14420"/>
                    <a:pt x="2142" y="15437"/>
                    <a:pt x="1563" y="16793"/>
                  </a:cubicBezTo>
                  <a:cubicBezTo>
                    <a:pt x="985" y="18148"/>
                    <a:pt x="958" y="19686"/>
                    <a:pt x="1486" y="21125"/>
                  </a:cubicBezTo>
                  <a:lnTo>
                    <a:pt x="552" y="21458"/>
                  </a:lnTo>
                  <a:cubicBezTo>
                    <a:pt x="-62" y="19788"/>
                    <a:pt x="-29" y="18003"/>
                    <a:pt x="646" y="16422"/>
                  </a:cubicBezTo>
                  <a:cubicBezTo>
                    <a:pt x="1162" y="15214"/>
                    <a:pt x="2007" y="14227"/>
                    <a:pt x="3092" y="13564"/>
                  </a:cubicBezTo>
                  <a:lnTo>
                    <a:pt x="3133" y="13539"/>
                  </a:lnTo>
                  <a:lnTo>
                    <a:pt x="3117" y="13496"/>
                  </a:lnTo>
                  <a:cubicBezTo>
                    <a:pt x="1833" y="10420"/>
                    <a:pt x="1643" y="7006"/>
                    <a:pt x="2566" y="3624"/>
                  </a:cubicBezTo>
                  <a:lnTo>
                    <a:pt x="2453" y="3594"/>
                  </a:lnTo>
                  <a:cubicBezTo>
                    <a:pt x="1531" y="6984"/>
                    <a:pt x="1718" y="10404"/>
                    <a:pt x="2990" y="13491"/>
                  </a:cubicBezTo>
                  <a:cubicBezTo>
                    <a:pt x="1905" y="14168"/>
                    <a:pt x="1056" y="15166"/>
                    <a:pt x="542" y="16377"/>
                  </a:cubicBezTo>
                  <a:cubicBezTo>
                    <a:pt x="-153" y="18001"/>
                    <a:pt x="-180" y="19837"/>
                    <a:pt x="464" y="21549"/>
                  </a:cubicBezTo>
                  <a:lnTo>
                    <a:pt x="483" y="21600"/>
                  </a:lnTo>
                  <a:lnTo>
                    <a:pt x="1635" y="21192"/>
                  </a:lnTo>
                  <a:lnTo>
                    <a:pt x="1616" y="21141"/>
                  </a:lnTo>
                  <a:cubicBezTo>
                    <a:pt x="1076" y="19713"/>
                    <a:pt x="1098" y="18186"/>
                    <a:pt x="1671" y="16838"/>
                  </a:cubicBezTo>
                  <a:cubicBezTo>
                    <a:pt x="2238" y="15510"/>
                    <a:pt x="3279" y="14514"/>
                    <a:pt x="4604" y="14041"/>
                  </a:cubicBezTo>
                  <a:cubicBezTo>
                    <a:pt x="5157" y="13844"/>
                    <a:pt x="5730" y="13745"/>
                    <a:pt x="6307" y="13745"/>
                  </a:cubicBezTo>
                  <a:cubicBezTo>
                    <a:pt x="7116" y="13745"/>
                    <a:pt x="7931" y="13939"/>
                    <a:pt x="8700" y="14323"/>
                  </a:cubicBezTo>
                  <a:cubicBezTo>
                    <a:pt x="10033" y="14989"/>
                    <a:pt x="11063" y="16140"/>
                    <a:pt x="11600" y="17568"/>
                  </a:cubicBezTo>
                  <a:lnTo>
                    <a:pt x="11620" y="17622"/>
                  </a:lnTo>
                  <a:lnTo>
                    <a:pt x="12768" y="17211"/>
                  </a:lnTo>
                  <a:lnTo>
                    <a:pt x="12749" y="17158"/>
                  </a:lnTo>
                  <a:cubicBezTo>
                    <a:pt x="12104" y="15448"/>
                    <a:pt x="10865" y="14063"/>
                    <a:pt x="9259" y="13263"/>
                  </a:cubicBezTo>
                  <a:cubicBezTo>
                    <a:pt x="8313" y="12791"/>
                    <a:pt x="7307" y="12553"/>
                    <a:pt x="6306" y="12553"/>
                  </a:cubicBezTo>
                  <a:cubicBezTo>
                    <a:pt x="5588" y="12553"/>
                    <a:pt x="4872" y="12675"/>
                    <a:pt x="4183" y="12922"/>
                  </a:cubicBezTo>
                  <a:cubicBezTo>
                    <a:pt x="4158" y="12930"/>
                    <a:pt x="4131" y="12941"/>
                    <a:pt x="4103" y="12951"/>
                  </a:cubicBezTo>
                  <a:lnTo>
                    <a:pt x="4092" y="12957"/>
                  </a:lnTo>
                  <a:cubicBezTo>
                    <a:pt x="3346" y="11118"/>
                    <a:pt x="3021" y="9153"/>
                    <a:pt x="3122" y="7113"/>
                  </a:cubicBezTo>
                  <a:cubicBezTo>
                    <a:pt x="4315" y="10181"/>
                    <a:pt x="7331" y="12213"/>
                    <a:pt x="10700" y="12213"/>
                  </a:cubicBezTo>
                  <a:cubicBezTo>
                    <a:pt x="15170" y="12213"/>
                    <a:pt x="18806" y="8670"/>
                    <a:pt x="18806" y="4314"/>
                  </a:cubicBezTo>
                  <a:cubicBezTo>
                    <a:pt x="18806" y="2923"/>
                    <a:pt x="18431" y="1560"/>
                    <a:pt x="17715" y="360"/>
                  </a:cubicBezTo>
                  <a:cubicBezTo>
                    <a:pt x="19175" y="1283"/>
                    <a:pt x="20362" y="2231"/>
                    <a:pt x="21337" y="3251"/>
                  </a:cubicBezTo>
                  <a:lnTo>
                    <a:pt x="21420" y="3173"/>
                  </a:lnTo>
                  <a:cubicBezTo>
                    <a:pt x="20393" y="2099"/>
                    <a:pt x="19134" y="1106"/>
                    <a:pt x="17569" y="134"/>
                  </a:cubicBezTo>
                  <a:lnTo>
                    <a:pt x="17354" y="0"/>
                  </a:lnTo>
                  <a:close/>
                </a:path>
              </a:pathLst>
            </a:custGeom>
            <a:solidFill>
              <a:srgbClr val="0B35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79" name="Google Shape;1138;p41"/>
            <p:cNvSpPr/>
            <p:nvPr/>
          </p:nvSpPr>
          <p:spPr>
            <a:xfrm rot="1458783">
              <a:off x="1904603" y="313959"/>
              <a:ext cx="1189176" cy="699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194" y="0"/>
                  </a:moveTo>
                  <a:cubicBezTo>
                    <a:pt x="14184" y="0"/>
                    <a:pt x="14173" y="0"/>
                    <a:pt x="14162" y="0"/>
                  </a:cubicBezTo>
                  <a:cubicBezTo>
                    <a:pt x="9293" y="0"/>
                    <a:pt x="4869" y="4200"/>
                    <a:pt x="2305" y="11266"/>
                  </a:cubicBezTo>
                  <a:lnTo>
                    <a:pt x="2295" y="11250"/>
                  </a:lnTo>
                  <a:lnTo>
                    <a:pt x="2234" y="11468"/>
                  </a:lnTo>
                  <a:cubicBezTo>
                    <a:pt x="1539" y="13414"/>
                    <a:pt x="1017" y="15524"/>
                    <a:pt x="681" y="17728"/>
                  </a:cubicBezTo>
                  <a:cubicBezTo>
                    <a:pt x="431" y="18944"/>
                    <a:pt x="204" y="20215"/>
                    <a:pt x="0" y="21511"/>
                  </a:cubicBezTo>
                  <a:lnTo>
                    <a:pt x="189" y="21600"/>
                  </a:lnTo>
                  <a:cubicBezTo>
                    <a:pt x="393" y="20312"/>
                    <a:pt x="620" y="19048"/>
                    <a:pt x="871" y="17826"/>
                  </a:cubicBezTo>
                  <a:cubicBezTo>
                    <a:pt x="1202" y="15653"/>
                    <a:pt x="1718" y="13568"/>
                    <a:pt x="2405" y="11653"/>
                  </a:cubicBezTo>
                  <a:lnTo>
                    <a:pt x="2408" y="11636"/>
                  </a:lnTo>
                  <a:lnTo>
                    <a:pt x="2418" y="11613"/>
                  </a:lnTo>
                  <a:cubicBezTo>
                    <a:pt x="4935" y="4547"/>
                    <a:pt x="9327" y="330"/>
                    <a:pt x="14162" y="330"/>
                  </a:cubicBezTo>
                  <a:cubicBezTo>
                    <a:pt x="14173" y="330"/>
                    <a:pt x="14183" y="330"/>
                    <a:pt x="14193" y="330"/>
                  </a:cubicBezTo>
                  <a:cubicBezTo>
                    <a:pt x="16237" y="330"/>
                    <a:pt x="18250" y="1118"/>
                    <a:pt x="20091" y="2623"/>
                  </a:cubicBezTo>
                  <a:lnTo>
                    <a:pt x="20181" y="2688"/>
                  </a:lnTo>
                  <a:lnTo>
                    <a:pt x="20181" y="2680"/>
                  </a:lnTo>
                  <a:cubicBezTo>
                    <a:pt x="20630" y="3010"/>
                    <a:pt x="21080" y="3356"/>
                    <a:pt x="21516" y="3710"/>
                  </a:cubicBezTo>
                  <a:lnTo>
                    <a:pt x="21600" y="3404"/>
                  </a:lnTo>
                  <a:cubicBezTo>
                    <a:pt x="21132" y="3035"/>
                    <a:pt x="20650" y="2663"/>
                    <a:pt x="20171" y="2310"/>
                  </a:cubicBezTo>
                  <a:lnTo>
                    <a:pt x="20124" y="2277"/>
                  </a:lnTo>
                  <a:cubicBezTo>
                    <a:pt x="18269" y="781"/>
                    <a:pt x="16246" y="0"/>
                    <a:pt x="14194" y="0"/>
                  </a:cubicBezTo>
                  <a:close/>
                </a:path>
              </a:pathLst>
            </a:custGeom>
            <a:solidFill>
              <a:srgbClr val="0B35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80" name="Google Shape;1139;p41"/>
            <p:cNvSpPr/>
            <p:nvPr/>
          </p:nvSpPr>
          <p:spPr>
            <a:xfrm rot="1458783">
              <a:off x="3016703" y="816724"/>
              <a:ext cx="672642" cy="477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1" y="0"/>
                  </a:moveTo>
                  <a:lnTo>
                    <a:pt x="0" y="435"/>
                  </a:lnTo>
                  <a:cubicBezTo>
                    <a:pt x="8617" y="6196"/>
                    <a:pt x="15995" y="13510"/>
                    <a:pt x="21332" y="21600"/>
                  </a:cubicBezTo>
                  <a:lnTo>
                    <a:pt x="21600" y="21259"/>
                  </a:lnTo>
                  <a:cubicBezTo>
                    <a:pt x="16220" y="13133"/>
                    <a:pt x="8809" y="5782"/>
                    <a:pt x="151" y="0"/>
                  </a:cubicBezTo>
                  <a:close/>
                </a:path>
              </a:pathLst>
            </a:custGeom>
            <a:solidFill>
              <a:srgbClr val="0B35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81" name="Google Shape;1140;p41"/>
            <p:cNvSpPr/>
            <p:nvPr/>
          </p:nvSpPr>
          <p:spPr>
            <a:xfrm rot="1458783">
              <a:off x="1834378" y="457642"/>
              <a:ext cx="1323586" cy="1323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2" y="178"/>
                  </a:moveTo>
                  <a:cubicBezTo>
                    <a:pt x="16660" y="178"/>
                    <a:pt x="21426" y="4942"/>
                    <a:pt x="21426" y="10800"/>
                  </a:cubicBezTo>
                  <a:cubicBezTo>
                    <a:pt x="21426" y="16657"/>
                    <a:pt x="16660" y="21421"/>
                    <a:pt x="10802" y="21421"/>
                  </a:cubicBezTo>
                  <a:cubicBezTo>
                    <a:pt x="4943" y="21421"/>
                    <a:pt x="178" y="16657"/>
                    <a:pt x="178" y="10800"/>
                  </a:cubicBezTo>
                  <a:cubicBezTo>
                    <a:pt x="178" y="9924"/>
                    <a:pt x="289" y="9057"/>
                    <a:pt x="497" y="8207"/>
                  </a:cubicBezTo>
                  <a:cubicBezTo>
                    <a:pt x="854" y="7200"/>
                    <a:pt x="1271" y="6218"/>
                    <a:pt x="1743" y="5262"/>
                  </a:cubicBezTo>
                  <a:cubicBezTo>
                    <a:pt x="3698" y="2078"/>
                    <a:pt x="7082" y="178"/>
                    <a:pt x="10802" y="178"/>
                  </a:cubicBezTo>
                  <a:close/>
                  <a:moveTo>
                    <a:pt x="10802" y="0"/>
                  </a:moveTo>
                  <a:cubicBezTo>
                    <a:pt x="7018" y="0"/>
                    <a:pt x="3575" y="1933"/>
                    <a:pt x="1586" y="5176"/>
                  </a:cubicBezTo>
                  <a:cubicBezTo>
                    <a:pt x="1105" y="6141"/>
                    <a:pt x="688" y="7140"/>
                    <a:pt x="327" y="8156"/>
                  </a:cubicBezTo>
                  <a:cubicBezTo>
                    <a:pt x="110" y="9019"/>
                    <a:pt x="0" y="9908"/>
                    <a:pt x="0" y="10800"/>
                  </a:cubicBezTo>
                  <a:cubicBezTo>
                    <a:pt x="0" y="16754"/>
                    <a:pt x="4846" y="21600"/>
                    <a:pt x="10802" y="21600"/>
                  </a:cubicBezTo>
                  <a:cubicBezTo>
                    <a:pt x="16758" y="21600"/>
                    <a:pt x="21600" y="16754"/>
                    <a:pt x="21600" y="10800"/>
                  </a:cubicBezTo>
                  <a:cubicBezTo>
                    <a:pt x="21600" y="4845"/>
                    <a:pt x="16758" y="0"/>
                    <a:pt x="10802" y="0"/>
                  </a:cubicBezTo>
                  <a:close/>
                </a:path>
              </a:pathLst>
            </a:custGeom>
            <a:solidFill>
              <a:srgbClr val="0B35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82" name="Google Shape;1141;p41"/>
            <p:cNvSpPr/>
            <p:nvPr/>
          </p:nvSpPr>
          <p:spPr>
            <a:xfrm rot="1458783">
              <a:off x="3252367" y="1396038"/>
              <a:ext cx="732487" cy="732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18" h="21600" fill="norm" stroke="1" extrusionOk="0">
                  <a:moveTo>
                    <a:pt x="9619" y="326"/>
                  </a:moveTo>
                  <a:cubicBezTo>
                    <a:pt x="9630" y="326"/>
                    <a:pt x="9642" y="326"/>
                    <a:pt x="9653" y="326"/>
                  </a:cubicBezTo>
                  <a:cubicBezTo>
                    <a:pt x="14297" y="326"/>
                    <a:pt x="18241" y="4122"/>
                    <a:pt x="18920" y="9254"/>
                  </a:cubicBezTo>
                  <a:cubicBezTo>
                    <a:pt x="19608" y="14386"/>
                    <a:pt x="16826" y="19302"/>
                    <a:pt x="12387" y="20817"/>
                  </a:cubicBezTo>
                  <a:cubicBezTo>
                    <a:pt x="11482" y="21122"/>
                    <a:pt x="10565" y="21271"/>
                    <a:pt x="9660" y="21271"/>
                  </a:cubicBezTo>
                  <a:cubicBezTo>
                    <a:pt x="6124" y="21271"/>
                    <a:pt x="2782" y="19025"/>
                    <a:pt x="1196" y="15292"/>
                  </a:cubicBezTo>
                  <a:cubicBezTo>
                    <a:pt x="-790" y="10606"/>
                    <a:pt x="584" y="4990"/>
                    <a:pt x="4438" y="2101"/>
                  </a:cubicBezTo>
                  <a:cubicBezTo>
                    <a:pt x="5974" y="947"/>
                    <a:pt x="7775" y="326"/>
                    <a:pt x="9619" y="326"/>
                  </a:cubicBezTo>
                  <a:close/>
                  <a:moveTo>
                    <a:pt x="9635" y="0"/>
                  </a:moveTo>
                  <a:cubicBezTo>
                    <a:pt x="7809" y="0"/>
                    <a:pt x="5950" y="582"/>
                    <a:pt x="4280" y="1832"/>
                  </a:cubicBezTo>
                  <a:cubicBezTo>
                    <a:pt x="749" y="4483"/>
                    <a:pt x="-818" y="9399"/>
                    <a:pt x="420" y="13940"/>
                  </a:cubicBezTo>
                  <a:cubicBezTo>
                    <a:pt x="1656" y="18489"/>
                    <a:pt x="5408" y="21600"/>
                    <a:pt x="9653" y="21600"/>
                  </a:cubicBezTo>
                  <a:cubicBezTo>
                    <a:pt x="16138" y="21600"/>
                    <a:pt x="20782" y="14600"/>
                    <a:pt x="18893" y="7663"/>
                  </a:cubicBezTo>
                  <a:cubicBezTo>
                    <a:pt x="17594" y="2877"/>
                    <a:pt x="13697" y="0"/>
                    <a:pt x="9635" y="0"/>
                  </a:cubicBezTo>
                  <a:close/>
                </a:path>
              </a:pathLst>
            </a:custGeom>
            <a:solidFill>
              <a:srgbClr val="0B35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83" name="Google Shape;1142;p41"/>
            <p:cNvSpPr/>
            <p:nvPr/>
          </p:nvSpPr>
          <p:spPr>
            <a:xfrm rot="1458783">
              <a:off x="3283682" y="1427310"/>
              <a:ext cx="669457" cy="669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3" h="21600" fill="norm" stroke="1" extrusionOk="0">
                  <a:moveTo>
                    <a:pt x="10392" y="353"/>
                  </a:moveTo>
                  <a:cubicBezTo>
                    <a:pt x="15940" y="362"/>
                    <a:pt x="20436" y="5035"/>
                    <a:pt x="20445" y="10801"/>
                  </a:cubicBezTo>
                  <a:cubicBezTo>
                    <a:pt x="20445" y="15027"/>
                    <a:pt x="17994" y="18834"/>
                    <a:pt x="14241" y="20448"/>
                  </a:cubicBezTo>
                  <a:cubicBezTo>
                    <a:pt x="12995" y="20986"/>
                    <a:pt x="11689" y="21247"/>
                    <a:pt x="10394" y="21247"/>
                  </a:cubicBezTo>
                  <a:cubicBezTo>
                    <a:pt x="7779" y="21247"/>
                    <a:pt x="5209" y="20183"/>
                    <a:pt x="3283" y="18188"/>
                  </a:cubicBezTo>
                  <a:cubicBezTo>
                    <a:pt x="412" y="15196"/>
                    <a:pt x="-454" y="10708"/>
                    <a:pt x="1108" y="6799"/>
                  </a:cubicBezTo>
                  <a:cubicBezTo>
                    <a:pt x="2661" y="2900"/>
                    <a:pt x="6324" y="353"/>
                    <a:pt x="10392" y="353"/>
                  </a:cubicBezTo>
                  <a:close/>
                  <a:moveTo>
                    <a:pt x="10395" y="0"/>
                  </a:moveTo>
                  <a:cubicBezTo>
                    <a:pt x="7691" y="0"/>
                    <a:pt x="5031" y="1098"/>
                    <a:pt x="3040" y="3161"/>
                  </a:cubicBezTo>
                  <a:cubicBezTo>
                    <a:pt x="72" y="6254"/>
                    <a:pt x="-817" y="10892"/>
                    <a:pt x="792" y="14936"/>
                  </a:cubicBezTo>
                  <a:cubicBezTo>
                    <a:pt x="2402" y="18969"/>
                    <a:pt x="6186" y="21600"/>
                    <a:pt x="10392" y="21600"/>
                  </a:cubicBezTo>
                  <a:cubicBezTo>
                    <a:pt x="16126" y="21591"/>
                    <a:pt x="20775" y="16758"/>
                    <a:pt x="20783" y="10801"/>
                  </a:cubicBezTo>
                  <a:cubicBezTo>
                    <a:pt x="20783" y="6430"/>
                    <a:pt x="18253" y="2497"/>
                    <a:pt x="14371" y="824"/>
                  </a:cubicBezTo>
                  <a:cubicBezTo>
                    <a:pt x="13085" y="271"/>
                    <a:pt x="11734" y="0"/>
                    <a:pt x="10395" y="0"/>
                  </a:cubicBezTo>
                  <a:close/>
                </a:path>
              </a:pathLst>
            </a:custGeom>
            <a:solidFill>
              <a:srgbClr val="0B35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84" name="Google Shape;1143;p41"/>
            <p:cNvSpPr/>
            <p:nvPr/>
          </p:nvSpPr>
          <p:spPr>
            <a:xfrm rot="1458783">
              <a:off x="3402208" y="1545847"/>
              <a:ext cx="432392" cy="432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5" h="21600" fill="norm" stroke="1" extrusionOk="0">
                  <a:moveTo>
                    <a:pt x="10393" y="547"/>
                  </a:moveTo>
                  <a:cubicBezTo>
                    <a:pt x="15840" y="547"/>
                    <a:pt x="20261" y="5126"/>
                    <a:pt x="20274" y="10788"/>
                  </a:cubicBezTo>
                  <a:cubicBezTo>
                    <a:pt x="20274" y="14939"/>
                    <a:pt x="17869" y="18685"/>
                    <a:pt x="14175" y="20273"/>
                  </a:cubicBezTo>
                  <a:cubicBezTo>
                    <a:pt x="12952" y="20799"/>
                    <a:pt x="11670" y="21055"/>
                    <a:pt x="10396" y="21055"/>
                  </a:cubicBezTo>
                  <a:cubicBezTo>
                    <a:pt x="7832" y="21055"/>
                    <a:pt x="5309" y="20017"/>
                    <a:pt x="3419" y="18060"/>
                  </a:cubicBezTo>
                  <a:cubicBezTo>
                    <a:pt x="601" y="15121"/>
                    <a:pt x="-250" y="10708"/>
                    <a:pt x="1276" y="6882"/>
                  </a:cubicBezTo>
                  <a:cubicBezTo>
                    <a:pt x="2805" y="3046"/>
                    <a:pt x="6399" y="547"/>
                    <a:pt x="10393" y="547"/>
                  </a:cubicBezTo>
                  <a:close/>
                  <a:moveTo>
                    <a:pt x="10406" y="0"/>
                  </a:moveTo>
                  <a:cubicBezTo>
                    <a:pt x="7699" y="0"/>
                    <a:pt x="5037" y="1097"/>
                    <a:pt x="3044" y="3161"/>
                  </a:cubicBezTo>
                  <a:cubicBezTo>
                    <a:pt x="74" y="6247"/>
                    <a:pt x="-815" y="10892"/>
                    <a:pt x="788" y="14939"/>
                  </a:cubicBezTo>
                  <a:cubicBezTo>
                    <a:pt x="2404" y="18973"/>
                    <a:pt x="6185" y="21600"/>
                    <a:pt x="10393" y="21600"/>
                  </a:cubicBezTo>
                  <a:cubicBezTo>
                    <a:pt x="16140" y="21600"/>
                    <a:pt x="20785" y="16760"/>
                    <a:pt x="20785" y="10801"/>
                  </a:cubicBezTo>
                  <a:cubicBezTo>
                    <a:pt x="20785" y="6428"/>
                    <a:pt x="18257" y="2485"/>
                    <a:pt x="14375" y="820"/>
                  </a:cubicBezTo>
                  <a:cubicBezTo>
                    <a:pt x="13091" y="270"/>
                    <a:pt x="11742" y="0"/>
                    <a:pt x="10406" y="0"/>
                  </a:cubicBezTo>
                  <a:close/>
                </a:path>
              </a:pathLst>
            </a:custGeom>
            <a:solidFill>
              <a:srgbClr val="0B35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85" name="Google Shape;1144;p41"/>
            <p:cNvSpPr/>
            <p:nvPr/>
          </p:nvSpPr>
          <p:spPr>
            <a:xfrm rot="1458783">
              <a:off x="3428984" y="1572511"/>
              <a:ext cx="379300" cy="379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6" h="21600" fill="norm" stroke="1" extrusionOk="0">
                  <a:moveTo>
                    <a:pt x="10380" y="624"/>
                  </a:moveTo>
                  <a:cubicBezTo>
                    <a:pt x="15789" y="624"/>
                    <a:pt x="20174" y="5177"/>
                    <a:pt x="20174" y="10802"/>
                  </a:cubicBezTo>
                  <a:cubicBezTo>
                    <a:pt x="20174" y="14910"/>
                    <a:pt x="17790" y="18617"/>
                    <a:pt x="14135" y="20206"/>
                  </a:cubicBezTo>
                  <a:cubicBezTo>
                    <a:pt x="12922" y="20727"/>
                    <a:pt x="11651" y="20979"/>
                    <a:pt x="10389" y="20979"/>
                  </a:cubicBezTo>
                  <a:cubicBezTo>
                    <a:pt x="7835" y="20979"/>
                    <a:pt x="5328" y="19941"/>
                    <a:pt x="3456" y="17996"/>
                  </a:cubicBezTo>
                  <a:cubicBezTo>
                    <a:pt x="656" y="15087"/>
                    <a:pt x="-184" y="10710"/>
                    <a:pt x="1330" y="6900"/>
                  </a:cubicBezTo>
                  <a:cubicBezTo>
                    <a:pt x="2841" y="3101"/>
                    <a:pt x="6426" y="624"/>
                    <a:pt x="10380" y="624"/>
                  </a:cubicBezTo>
                  <a:close/>
                  <a:moveTo>
                    <a:pt x="10403" y="0"/>
                  </a:moveTo>
                  <a:cubicBezTo>
                    <a:pt x="7700" y="0"/>
                    <a:pt x="5038" y="1096"/>
                    <a:pt x="3040" y="3159"/>
                  </a:cubicBezTo>
                  <a:cubicBezTo>
                    <a:pt x="73" y="6245"/>
                    <a:pt x="-814" y="10890"/>
                    <a:pt x="785" y="14926"/>
                  </a:cubicBezTo>
                  <a:cubicBezTo>
                    <a:pt x="2399" y="18958"/>
                    <a:pt x="6183" y="21585"/>
                    <a:pt x="10380" y="21600"/>
                  </a:cubicBezTo>
                  <a:cubicBezTo>
                    <a:pt x="16117" y="21600"/>
                    <a:pt x="20771" y="16764"/>
                    <a:pt x="20786" y="10802"/>
                  </a:cubicBezTo>
                  <a:cubicBezTo>
                    <a:pt x="20771" y="6425"/>
                    <a:pt x="18247" y="2493"/>
                    <a:pt x="14363" y="816"/>
                  </a:cubicBezTo>
                  <a:cubicBezTo>
                    <a:pt x="13083" y="268"/>
                    <a:pt x="11739" y="0"/>
                    <a:pt x="10403" y="0"/>
                  </a:cubicBezTo>
                  <a:close/>
                </a:path>
              </a:pathLst>
            </a:custGeom>
            <a:solidFill>
              <a:srgbClr val="0B35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86" name="Google Shape;1145;p41"/>
            <p:cNvSpPr/>
            <p:nvPr/>
          </p:nvSpPr>
          <p:spPr>
            <a:xfrm rot="1458783">
              <a:off x="601631" y="2320697"/>
              <a:ext cx="786156" cy="1550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59" y="0"/>
                  </a:moveTo>
                  <a:lnTo>
                    <a:pt x="1373" y="39"/>
                  </a:lnTo>
                  <a:cubicBezTo>
                    <a:pt x="1460" y="196"/>
                    <a:pt x="10370" y="15553"/>
                    <a:pt x="11953" y="17914"/>
                  </a:cubicBezTo>
                  <a:cubicBezTo>
                    <a:pt x="12818" y="19209"/>
                    <a:pt x="13562" y="20330"/>
                    <a:pt x="15215" y="20711"/>
                  </a:cubicBezTo>
                  <a:cubicBezTo>
                    <a:pt x="15662" y="20815"/>
                    <a:pt x="16182" y="20867"/>
                    <a:pt x="16785" y="20867"/>
                  </a:cubicBezTo>
                  <a:cubicBezTo>
                    <a:pt x="17847" y="20867"/>
                    <a:pt x="19161" y="20705"/>
                    <a:pt x="20756" y="20381"/>
                  </a:cubicBezTo>
                  <a:lnTo>
                    <a:pt x="20770" y="20378"/>
                  </a:lnTo>
                  <a:lnTo>
                    <a:pt x="21206" y="20911"/>
                  </a:lnTo>
                  <a:lnTo>
                    <a:pt x="21192" y="20915"/>
                  </a:lnTo>
                  <a:cubicBezTo>
                    <a:pt x="19447" y="21272"/>
                    <a:pt x="18020" y="21449"/>
                    <a:pt x="16810" y="21449"/>
                  </a:cubicBezTo>
                  <a:cubicBezTo>
                    <a:pt x="16045" y="21449"/>
                    <a:pt x="15367" y="21378"/>
                    <a:pt x="14750" y="21238"/>
                  </a:cubicBezTo>
                  <a:cubicBezTo>
                    <a:pt x="12646" y="20752"/>
                    <a:pt x="11831" y="19525"/>
                    <a:pt x="10872" y="18099"/>
                  </a:cubicBezTo>
                  <a:cubicBezTo>
                    <a:pt x="9282" y="15719"/>
                    <a:pt x="394" y="395"/>
                    <a:pt x="300" y="243"/>
                  </a:cubicBezTo>
                  <a:cubicBezTo>
                    <a:pt x="292" y="228"/>
                    <a:pt x="285" y="217"/>
                    <a:pt x="279" y="203"/>
                  </a:cubicBezTo>
                  <a:lnTo>
                    <a:pt x="0" y="250"/>
                  </a:lnTo>
                  <a:cubicBezTo>
                    <a:pt x="0" y="265"/>
                    <a:pt x="6" y="275"/>
                    <a:pt x="21" y="287"/>
                  </a:cubicBezTo>
                  <a:cubicBezTo>
                    <a:pt x="107" y="442"/>
                    <a:pt x="8995" y="15766"/>
                    <a:pt x="10591" y="18154"/>
                  </a:cubicBezTo>
                  <a:cubicBezTo>
                    <a:pt x="11565" y="19608"/>
                    <a:pt x="12409" y="20864"/>
                    <a:pt x="14630" y="21379"/>
                  </a:cubicBezTo>
                  <a:cubicBezTo>
                    <a:pt x="15293" y="21524"/>
                    <a:pt x="16013" y="21600"/>
                    <a:pt x="16740" y="21600"/>
                  </a:cubicBezTo>
                  <a:cubicBezTo>
                    <a:pt x="16756" y="21600"/>
                    <a:pt x="16773" y="21600"/>
                    <a:pt x="16791" y="21600"/>
                  </a:cubicBezTo>
                  <a:cubicBezTo>
                    <a:pt x="18044" y="21600"/>
                    <a:pt x="19518" y="21422"/>
                    <a:pt x="21306" y="21056"/>
                  </a:cubicBezTo>
                  <a:lnTo>
                    <a:pt x="21458" y="21023"/>
                  </a:lnTo>
                  <a:lnTo>
                    <a:pt x="21600" y="20994"/>
                  </a:lnTo>
                  <a:lnTo>
                    <a:pt x="20992" y="20247"/>
                  </a:lnTo>
                  <a:lnTo>
                    <a:pt x="20905" y="20185"/>
                  </a:lnTo>
                  <a:lnTo>
                    <a:pt x="20641" y="20239"/>
                  </a:lnTo>
                  <a:cubicBezTo>
                    <a:pt x="19080" y="20557"/>
                    <a:pt x="17806" y="20714"/>
                    <a:pt x="16787" y="20714"/>
                  </a:cubicBezTo>
                  <a:cubicBezTo>
                    <a:pt x="16230" y="20714"/>
                    <a:pt x="15751" y="20667"/>
                    <a:pt x="15345" y="20574"/>
                  </a:cubicBezTo>
                  <a:cubicBezTo>
                    <a:pt x="13806" y="20218"/>
                    <a:pt x="13076" y="19126"/>
                    <a:pt x="12238" y="17867"/>
                  </a:cubicBezTo>
                  <a:cubicBezTo>
                    <a:pt x="10656" y="15509"/>
                    <a:pt x="1746" y="152"/>
                    <a:pt x="1659" y="0"/>
                  </a:cubicBezTo>
                  <a:close/>
                </a:path>
              </a:pathLst>
            </a:custGeom>
            <a:solidFill>
              <a:srgbClr val="0B35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87" name="Google Shape;1146;p41"/>
            <p:cNvSpPr/>
            <p:nvPr/>
          </p:nvSpPr>
          <p:spPr>
            <a:xfrm rot="1458783">
              <a:off x="1712999" y="2355996"/>
              <a:ext cx="594884" cy="1658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0" h="21600" fill="norm" stroke="1" extrusionOk="0">
                  <a:moveTo>
                    <a:pt x="2044" y="0"/>
                  </a:moveTo>
                  <a:lnTo>
                    <a:pt x="1724" y="78"/>
                  </a:lnTo>
                  <a:cubicBezTo>
                    <a:pt x="1870" y="214"/>
                    <a:pt x="16727" y="14093"/>
                    <a:pt x="18844" y="16333"/>
                  </a:cubicBezTo>
                  <a:cubicBezTo>
                    <a:pt x="20104" y="17660"/>
                    <a:pt x="21181" y="18804"/>
                    <a:pt x="19831" y="19775"/>
                  </a:cubicBezTo>
                  <a:cubicBezTo>
                    <a:pt x="18827" y="20494"/>
                    <a:pt x="16599" y="21020"/>
                    <a:pt x="12840" y="21427"/>
                  </a:cubicBezTo>
                  <a:lnTo>
                    <a:pt x="12439" y="20904"/>
                  </a:lnTo>
                  <a:cubicBezTo>
                    <a:pt x="15742" y="20552"/>
                    <a:pt x="17739" y="20097"/>
                    <a:pt x="18535" y="19527"/>
                  </a:cubicBezTo>
                  <a:cubicBezTo>
                    <a:pt x="19602" y="18759"/>
                    <a:pt x="18616" y="17718"/>
                    <a:pt x="17475" y="16513"/>
                  </a:cubicBezTo>
                  <a:cubicBezTo>
                    <a:pt x="15824" y="14769"/>
                    <a:pt x="6296" y="5820"/>
                    <a:pt x="756" y="642"/>
                  </a:cubicBezTo>
                  <a:cubicBezTo>
                    <a:pt x="511" y="414"/>
                    <a:pt x="374" y="278"/>
                    <a:pt x="356" y="262"/>
                  </a:cubicBezTo>
                  <a:lnTo>
                    <a:pt x="337" y="244"/>
                  </a:lnTo>
                  <a:lnTo>
                    <a:pt x="301" y="235"/>
                  </a:lnTo>
                  <a:lnTo>
                    <a:pt x="174" y="289"/>
                  </a:lnTo>
                  <a:lnTo>
                    <a:pt x="0" y="313"/>
                  </a:lnTo>
                  <a:cubicBezTo>
                    <a:pt x="19" y="329"/>
                    <a:pt x="165" y="465"/>
                    <a:pt x="410" y="696"/>
                  </a:cubicBezTo>
                  <a:cubicBezTo>
                    <a:pt x="9957" y="9634"/>
                    <a:pt x="15897" y="15268"/>
                    <a:pt x="17120" y="16561"/>
                  </a:cubicBezTo>
                  <a:cubicBezTo>
                    <a:pt x="18224" y="17735"/>
                    <a:pt x="19190" y="18750"/>
                    <a:pt x="18196" y="19462"/>
                  </a:cubicBezTo>
                  <a:cubicBezTo>
                    <a:pt x="17431" y="20005"/>
                    <a:pt x="15459" y="20439"/>
                    <a:pt x="12155" y="20789"/>
                  </a:cubicBezTo>
                  <a:lnTo>
                    <a:pt x="11964" y="20809"/>
                  </a:lnTo>
                  <a:lnTo>
                    <a:pt x="12576" y="21600"/>
                  </a:lnTo>
                  <a:lnTo>
                    <a:pt x="12757" y="21580"/>
                  </a:lnTo>
                  <a:cubicBezTo>
                    <a:pt x="16745" y="21162"/>
                    <a:pt x="19091" y="20609"/>
                    <a:pt x="20168" y="19842"/>
                  </a:cubicBezTo>
                  <a:cubicBezTo>
                    <a:pt x="21600" y="18814"/>
                    <a:pt x="20488" y="17643"/>
                    <a:pt x="19209" y="16286"/>
                  </a:cubicBezTo>
                  <a:cubicBezTo>
                    <a:pt x="17092" y="14043"/>
                    <a:pt x="2217" y="159"/>
                    <a:pt x="2080" y="27"/>
                  </a:cubicBezTo>
                  <a:cubicBezTo>
                    <a:pt x="2071" y="17"/>
                    <a:pt x="2054" y="7"/>
                    <a:pt x="2044" y="0"/>
                  </a:cubicBezTo>
                  <a:close/>
                </a:path>
              </a:pathLst>
            </a:custGeom>
            <a:solidFill>
              <a:srgbClr val="0B35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88" name="Google Shape;1147;p41"/>
            <p:cNvSpPr/>
            <p:nvPr/>
          </p:nvSpPr>
          <p:spPr>
            <a:xfrm rot="1458783">
              <a:off x="1027683" y="3802219"/>
              <a:ext cx="133755" cy="175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9" h="21600" fill="norm" stroke="1" extrusionOk="0">
                  <a:moveTo>
                    <a:pt x="7731" y="1346"/>
                  </a:moveTo>
                  <a:cubicBezTo>
                    <a:pt x="10161" y="1346"/>
                    <a:pt x="12401" y="2593"/>
                    <a:pt x="13327" y="4484"/>
                  </a:cubicBezTo>
                  <a:lnTo>
                    <a:pt x="17727" y="13315"/>
                  </a:lnTo>
                  <a:cubicBezTo>
                    <a:pt x="18994" y="15875"/>
                    <a:pt x="17530" y="18816"/>
                    <a:pt x="14443" y="19873"/>
                  </a:cubicBezTo>
                  <a:cubicBezTo>
                    <a:pt x="13944" y="20064"/>
                    <a:pt x="13445" y="20162"/>
                    <a:pt x="12899" y="20228"/>
                  </a:cubicBezTo>
                  <a:cubicBezTo>
                    <a:pt x="12638" y="20254"/>
                    <a:pt x="12377" y="20267"/>
                    <a:pt x="12116" y="20267"/>
                  </a:cubicBezTo>
                  <a:cubicBezTo>
                    <a:pt x="9678" y="20267"/>
                    <a:pt x="7438" y="19066"/>
                    <a:pt x="6496" y="17155"/>
                  </a:cubicBezTo>
                  <a:lnTo>
                    <a:pt x="2064" y="8318"/>
                  </a:lnTo>
                  <a:cubicBezTo>
                    <a:pt x="1019" y="6211"/>
                    <a:pt x="1826" y="3742"/>
                    <a:pt x="4027" y="2370"/>
                  </a:cubicBezTo>
                  <a:cubicBezTo>
                    <a:pt x="4454" y="2114"/>
                    <a:pt x="4913" y="1891"/>
                    <a:pt x="5380" y="1727"/>
                  </a:cubicBezTo>
                  <a:cubicBezTo>
                    <a:pt x="6108" y="1471"/>
                    <a:pt x="6884" y="1346"/>
                    <a:pt x="7691" y="1346"/>
                  </a:cubicBezTo>
                  <a:close/>
                  <a:moveTo>
                    <a:pt x="7691" y="0"/>
                  </a:moveTo>
                  <a:cubicBezTo>
                    <a:pt x="6694" y="0"/>
                    <a:pt x="5689" y="164"/>
                    <a:pt x="4763" y="479"/>
                  </a:cubicBezTo>
                  <a:cubicBezTo>
                    <a:pt x="4145" y="702"/>
                    <a:pt x="3568" y="959"/>
                    <a:pt x="3061" y="1313"/>
                  </a:cubicBezTo>
                  <a:cubicBezTo>
                    <a:pt x="251" y="3040"/>
                    <a:pt x="-754" y="6145"/>
                    <a:pt x="592" y="8830"/>
                  </a:cubicBezTo>
                  <a:lnTo>
                    <a:pt x="4992" y="17667"/>
                  </a:lnTo>
                  <a:cubicBezTo>
                    <a:pt x="6187" y="20064"/>
                    <a:pt x="9005" y="21600"/>
                    <a:pt x="12132" y="21600"/>
                  </a:cubicBezTo>
                  <a:cubicBezTo>
                    <a:pt x="12440" y="21600"/>
                    <a:pt x="12789" y="21600"/>
                    <a:pt x="13097" y="21567"/>
                  </a:cubicBezTo>
                  <a:cubicBezTo>
                    <a:pt x="13786" y="21475"/>
                    <a:pt x="14403" y="21344"/>
                    <a:pt x="15021" y="21121"/>
                  </a:cubicBezTo>
                  <a:cubicBezTo>
                    <a:pt x="18962" y="19775"/>
                    <a:pt x="20846" y="16065"/>
                    <a:pt x="19231" y="12802"/>
                  </a:cubicBezTo>
                  <a:lnTo>
                    <a:pt x="14831" y="3972"/>
                  </a:lnTo>
                  <a:cubicBezTo>
                    <a:pt x="13635" y="1569"/>
                    <a:pt x="10818" y="0"/>
                    <a:pt x="7691" y="0"/>
                  </a:cubicBezTo>
                  <a:close/>
                </a:path>
              </a:pathLst>
            </a:custGeom>
            <a:solidFill>
              <a:srgbClr val="0B35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89" name="Google Shape;1148;p41"/>
            <p:cNvSpPr/>
            <p:nvPr/>
          </p:nvSpPr>
          <p:spPr>
            <a:xfrm rot="1458783">
              <a:off x="1045573" y="3810306"/>
              <a:ext cx="74020" cy="159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963" y="0"/>
                  </a:moveTo>
                  <a:lnTo>
                    <a:pt x="0" y="566"/>
                  </a:lnTo>
                  <a:lnTo>
                    <a:pt x="18699" y="21600"/>
                  </a:lnTo>
                  <a:lnTo>
                    <a:pt x="21600" y="21034"/>
                  </a:lnTo>
                  <a:lnTo>
                    <a:pt x="2963" y="0"/>
                  </a:lnTo>
                  <a:close/>
                </a:path>
              </a:pathLst>
            </a:custGeom>
            <a:solidFill>
              <a:srgbClr val="0B35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90" name="Google Shape;1149;p41"/>
            <p:cNvSpPr/>
            <p:nvPr/>
          </p:nvSpPr>
          <p:spPr>
            <a:xfrm rot="1458783">
              <a:off x="1623384" y="3848162"/>
              <a:ext cx="124733" cy="1787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05" h="21600" fill="norm" stroke="1" extrusionOk="0">
                  <a:moveTo>
                    <a:pt x="8366" y="1292"/>
                  </a:moveTo>
                  <a:cubicBezTo>
                    <a:pt x="11332" y="1292"/>
                    <a:pt x="13920" y="2803"/>
                    <a:pt x="14674" y="4941"/>
                  </a:cubicBezTo>
                  <a:lnTo>
                    <a:pt x="18052" y="13978"/>
                  </a:lnTo>
                  <a:cubicBezTo>
                    <a:pt x="18849" y="16148"/>
                    <a:pt x="17597" y="18448"/>
                    <a:pt x="15009" y="19585"/>
                  </a:cubicBezTo>
                  <a:cubicBezTo>
                    <a:pt x="14546" y="19804"/>
                    <a:pt x="14006" y="19992"/>
                    <a:pt x="13457" y="20089"/>
                  </a:cubicBezTo>
                  <a:cubicBezTo>
                    <a:pt x="12874" y="20211"/>
                    <a:pt x="12292" y="20276"/>
                    <a:pt x="11700" y="20276"/>
                  </a:cubicBezTo>
                  <a:cubicBezTo>
                    <a:pt x="8734" y="20276"/>
                    <a:pt x="6146" y="18797"/>
                    <a:pt x="5357" y="16620"/>
                  </a:cubicBezTo>
                  <a:lnTo>
                    <a:pt x="2014" y="7590"/>
                  </a:lnTo>
                  <a:cubicBezTo>
                    <a:pt x="1054" y="4941"/>
                    <a:pt x="3094" y="2203"/>
                    <a:pt x="6566" y="1479"/>
                  </a:cubicBezTo>
                  <a:cubicBezTo>
                    <a:pt x="7106" y="1350"/>
                    <a:pt x="7697" y="1292"/>
                    <a:pt x="8237" y="1292"/>
                  </a:cubicBezTo>
                  <a:close/>
                  <a:moveTo>
                    <a:pt x="8383" y="0"/>
                  </a:moveTo>
                  <a:cubicBezTo>
                    <a:pt x="8314" y="0"/>
                    <a:pt x="8254" y="0"/>
                    <a:pt x="8194" y="0"/>
                  </a:cubicBezTo>
                  <a:cubicBezTo>
                    <a:pt x="7483" y="0"/>
                    <a:pt x="6772" y="65"/>
                    <a:pt x="6103" y="220"/>
                  </a:cubicBezTo>
                  <a:cubicBezTo>
                    <a:pt x="1680" y="1163"/>
                    <a:pt x="-917" y="4593"/>
                    <a:pt x="300" y="7964"/>
                  </a:cubicBezTo>
                  <a:lnTo>
                    <a:pt x="3643" y="17001"/>
                  </a:lnTo>
                  <a:cubicBezTo>
                    <a:pt x="4646" y="19707"/>
                    <a:pt x="7946" y="21600"/>
                    <a:pt x="11700" y="21600"/>
                  </a:cubicBezTo>
                  <a:cubicBezTo>
                    <a:pt x="12454" y="21600"/>
                    <a:pt x="13209" y="21535"/>
                    <a:pt x="13920" y="21374"/>
                  </a:cubicBezTo>
                  <a:cubicBezTo>
                    <a:pt x="14632" y="21219"/>
                    <a:pt x="15257" y="20999"/>
                    <a:pt x="15883" y="20715"/>
                  </a:cubicBezTo>
                  <a:cubicBezTo>
                    <a:pt x="19140" y="19300"/>
                    <a:pt x="20683" y="16368"/>
                    <a:pt x="19723" y="13629"/>
                  </a:cubicBezTo>
                  <a:lnTo>
                    <a:pt x="16346" y="4593"/>
                  </a:lnTo>
                  <a:cubicBezTo>
                    <a:pt x="15352" y="1873"/>
                    <a:pt x="12103" y="0"/>
                    <a:pt x="8383" y="0"/>
                  </a:cubicBezTo>
                  <a:close/>
                </a:path>
              </a:pathLst>
            </a:custGeom>
            <a:solidFill>
              <a:srgbClr val="0B35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91" name="Google Shape;1150;p41"/>
            <p:cNvSpPr/>
            <p:nvPr/>
          </p:nvSpPr>
          <p:spPr>
            <a:xfrm rot="1458783">
              <a:off x="1669716" y="3857339"/>
              <a:ext cx="55530" cy="164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054" y="0"/>
                  </a:moveTo>
                  <a:lnTo>
                    <a:pt x="0" y="372"/>
                  </a:lnTo>
                  <a:lnTo>
                    <a:pt x="17546" y="21600"/>
                  </a:lnTo>
                  <a:lnTo>
                    <a:pt x="21600" y="21221"/>
                  </a:lnTo>
                  <a:lnTo>
                    <a:pt x="4054" y="0"/>
                  </a:lnTo>
                  <a:close/>
                </a:path>
              </a:pathLst>
            </a:custGeom>
            <a:solidFill>
              <a:srgbClr val="0B35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92" name="Google Shape;1151;p41"/>
            <p:cNvSpPr/>
            <p:nvPr/>
          </p:nvSpPr>
          <p:spPr>
            <a:xfrm rot="1458783">
              <a:off x="1743833" y="731199"/>
              <a:ext cx="67358" cy="318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20" h="21600" fill="norm" stroke="1" extrusionOk="0">
                  <a:moveTo>
                    <a:pt x="1137" y="0"/>
                  </a:moveTo>
                  <a:lnTo>
                    <a:pt x="857" y="87"/>
                  </a:lnTo>
                  <a:lnTo>
                    <a:pt x="801" y="196"/>
                  </a:lnTo>
                  <a:cubicBezTo>
                    <a:pt x="-3980" y="7657"/>
                    <a:pt x="14153" y="21035"/>
                    <a:pt x="14964" y="21600"/>
                  </a:cubicBezTo>
                  <a:lnTo>
                    <a:pt x="17620" y="21336"/>
                  </a:lnTo>
                  <a:cubicBezTo>
                    <a:pt x="17424" y="21195"/>
                    <a:pt x="-1044" y="7570"/>
                    <a:pt x="3583" y="301"/>
                  </a:cubicBezTo>
                  <a:lnTo>
                    <a:pt x="3528" y="301"/>
                  </a:lnTo>
                  <a:lnTo>
                    <a:pt x="3653" y="228"/>
                  </a:lnTo>
                  <a:lnTo>
                    <a:pt x="2088" y="228"/>
                  </a:lnTo>
                  <a:lnTo>
                    <a:pt x="1137" y="0"/>
                  </a:lnTo>
                  <a:close/>
                </a:path>
              </a:pathLst>
            </a:custGeom>
            <a:solidFill>
              <a:srgbClr val="0B35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93" name="Google Shape;1152;p41"/>
            <p:cNvSpPr/>
            <p:nvPr/>
          </p:nvSpPr>
          <p:spPr>
            <a:xfrm rot="1458783">
              <a:off x="3071417" y="727323"/>
              <a:ext cx="246429" cy="258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89" y="0"/>
                  </a:moveTo>
                  <a:lnTo>
                    <a:pt x="0" y="850"/>
                  </a:lnTo>
                  <a:cubicBezTo>
                    <a:pt x="389" y="1002"/>
                    <a:pt x="773" y="1176"/>
                    <a:pt x="1138" y="1351"/>
                  </a:cubicBezTo>
                  <a:cubicBezTo>
                    <a:pt x="12147" y="6713"/>
                    <a:pt x="20687" y="21448"/>
                    <a:pt x="20776" y="21600"/>
                  </a:cubicBezTo>
                  <a:lnTo>
                    <a:pt x="21600" y="21166"/>
                  </a:lnTo>
                  <a:cubicBezTo>
                    <a:pt x="21506" y="21014"/>
                    <a:pt x="12831" y="6015"/>
                    <a:pt x="1574" y="546"/>
                  </a:cubicBezTo>
                  <a:cubicBezTo>
                    <a:pt x="1185" y="349"/>
                    <a:pt x="773" y="174"/>
                    <a:pt x="389" y="0"/>
                  </a:cubicBezTo>
                  <a:close/>
                </a:path>
              </a:pathLst>
            </a:custGeom>
            <a:solidFill>
              <a:srgbClr val="0B35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94" name="Google Shape;1153;p41"/>
            <p:cNvSpPr/>
            <p:nvPr/>
          </p:nvSpPr>
          <p:spPr>
            <a:xfrm rot="1458783">
              <a:off x="2706394" y="388526"/>
              <a:ext cx="205324" cy="205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14" h="21600" fill="norm" stroke="1" extrusionOk="0">
                  <a:moveTo>
                    <a:pt x="10178" y="2326"/>
                  </a:moveTo>
                  <a:cubicBezTo>
                    <a:pt x="14562" y="2326"/>
                    <a:pt x="18120" y="6101"/>
                    <a:pt x="18120" y="10786"/>
                  </a:cubicBezTo>
                  <a:cubicBezTo>
                    <a:pt x="18136" y="15881"/>
                    <a:pt x="14208" y="19274"/>
                    <a:pt x="10104" y="19274"/>
                  </a:cubicBezTo>
                  <a:cubicBezTo>
                    <a:pt x="8153" y="19274"/>
                    <a:pt x="6160" y="18505"/>
                    <a:pt x="4537" y="16780"/>
                  </a:cubicBezTo>
                  <a:cubicBezTo>
                    <a:pt x="-492" y="11443"/>
                    <a:pt x="3067" y="2326"/>
                    <a:pt x="10152" y="2326"/>
                  </a:cubicBezTo>
                  <a:close/>
                  <a:moveTo>
                    <a:pt x="10152" y="0"/>
                  </a:moveTo>
                  <a:cubicBezTo>
                    <a:pt x="8851" y="0"/>
                    <a:pt x="7540" y="264"/>
                    <a:pt x="6287" y="820"/>
                  </a:cubicBezTo>
                  <a:cubicBezTo>
                    <a:pt x="2474" y="2489"/>
                    <a:pt x="0" y="6432"/>
                    <a:pt x="0" y="10786"/>
                  </a:cubicBezTo>
                  <a:cubicBezTo>
                    <a:pt x="0" y="16752"/>
                    <a:pt x="4537" y="21572"/>
                    <a:pt x="10152" y="21600"/>
                  </a:cubicBezTo>
                  <a:cubicBezTo>
                    <a:pt x="14276" y="21600"/>
                    <a:pt x="17962" y="18971"/>
                    <a:pt x="19538" y="14921"/>
                  </a:cubicBezTo>
                  <a:cubicBezTo>
                    <a:pt x="21108" y="10893"/>
                    <a:pt x="20257" y="6264"/>
                    <a:pt x="17343" y="3174"/>
                  </a:cubicBezTo>
                  <a:cubicBezTo>
                    <a:pt x="15392" y="1101"/>
                    <a:pt x="12796" y="0"/>
                    <a:pt x="10152" y="0"/>
                  </a:cubicBezTo>
                  <a:close/>
                </a:path>
              </a:pathLst>
            </a:custGeom>
            <a:solidFill>
              <a:srgbClr val="38544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95" name="Google Shape;1154;p41"/>
            <p:cNvSpPr/>
            <p:nvPr/>
          </p:nvSpPr>
          <p:spPr>
            <a:xfrm rot="1458783">
              <a:off x="2728506" y="410707"/>
              <a:ext cx="161348" cy="161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05" h="21600" fill="norm" stroke="1" extrusionOk="0">
                  <a:moveTo>
                    <a:pt x="9262" y="0"/>
                  </a:moveTo>
                  <a:cubicBezTo>
                    <a:pt x="4156" y="0"/>
                    <a:pt x="0" y="4811"/>
                    <a:pt x="0" y="10782"/>
                  </a:cubicBezTo>
                  <a:cubicBezTo>
                    <a:pt x="0" y="17276"/>
                    <a:pt x="4566" y="21600"/>
                    <a:pt x="9317" y="21600"/>
                  </a:cubicBezTo>
                  <a:cubicBezTo>
                    <a:pt x="11585" y="21600"/>
                    <a:pt x="13895" y="20619"/>
                    <a:pt x="15777" y="18421"/>
                  </a:cubicBezTo>
                  <a:cubicBezTo>
                    <a:pt x="21600" y="11620"/>
                    <a:pt x="17481" y="0"/>
                    <a:pt x="9262" y="0"/>
                  </a:cubicBezTo>
                  <a:close/>
                </a:path>
              </a:pathLst>
            </a:custGeom>
            <a:solidFill>
              <a:srgbClr val="617E7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96" name="Google Shape;1155;p41"/>
            <p:cNvSpPr/>
            <p:nvPr/>
          </p:nvSpPr>
          <p:spPr>
            <a:xfrm rot="1458783">
              <a:off x="2431288" y="790651"/>
              <a:ext cx="459777" cy="56277"/>
            </a:xfrm>
            <a:prstGeom prst="rect">
              <a:avLst/>
            </a:prstGeom>
            <a:solidFill>
              <a:srgbClr val="617E7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97" name="Google Shape;1156;p41"/>
            <p:cNvSpPr/>
            <p:nvPr/>
          </p:nvSpPr>
          <p:spPr>
            <a:xfrm rot="1458783">
              <a:off x="2475693" y="697070"/>
              <a:ext cx="459776" cy="46871"/>
            </a:xfrm>
            <a:prstGeom prst="rect">
              <a:avLst/>
            </a:prstGeom>
            <a:solidFill>
              <a:srgbClr val="617E7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98" name="Google Shape;1157;p41"/>
            <p:cNvSpPr/>
            <p:nvPr/>
          </p:nvSpPr>
          <p:spPr>
            <a:xfrm rot="1458783">
              <a:off x="2412465" y="842871"/>
              <a:ext cx="459777" cy="35167"/>
            </a:xfrm>
            <a:prstGeom prst="rect">
              <a:avLst/>
            </a:prstGeom>
            <a:solidFill>
              <a:srgbClr val="617E7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599" name="Google Shape;1158;p41"/>
            <p:cNvSpPr/>
            <p:nvPr/>
          </p:nvSpPr>
          <p:spPr>
            <a:xfrm rot="1458783">
              <a:off x="2454459" y="739365"/>
              <a:ext cx="459776" cy="56277"/>
            </a:xfrm>
            <a:prstGeom prst="rect">
              <a:avLst/>
            </a:prstGeom>
            <a:solidFill>
              <a:srgbClr val="617E7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00" name="Google Shape;1159;p41"/>
            <p:cNvSpPr/>
            <p:nvPr/>
          </p:nvSpPr>
          <p:spPr>
            <a:xfrm rot="1458783">
              <a:off x="1883844" y="304186"/>
              <a:ext cx="1628910" cy="8648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2" y="1510"/>
                  </a:moveTo>
                  <a:cubicBezTo>
                    <a:pt x="10978" y="1510"/>
                    <a:pt x="11155" y="1574"/>
                    <a:pt x="11323" y="1706"/>
                  </a:cubicBezTo>
                  <a:cubicBezTo>
                    <a:pt x="11831" y="2102"/>
                    <a:pt x="12163" y="3033"/>
                    <a:pt x="12163" y="4074"/>
                  </a:cubicBezTo>
                  <a:cubicBezTo>
                    <a:pt x="12163" y="5484"/>
                    <a:pt x="11552" y="6636"/>
                    <a:pt x="10802" y="6636"/>
                  </a:cubicBezTo>
                  <a:cubicBezTo>
                    <a:pt x="10253" y="6636"/>
                    <a:pt x="9755" y="6012"/>
                    <a:pt x="9545" y="5056"/>
                  </a:cubicBezTo>
                  <a:cubicBezTo>
                    <a:pt x="9334" y="4099"/>
                    <a:pt x="9448" y="2994"/>
                    <a:pt x="9838" y="2258"/>
                  </a:cubicBezTo>
                  <a:cubicBezTo>
                    <a:pt x="10099" y="1771"/>
                    <a:pt x="10447" y="1510"/>
                    <a:pt x="10802" y="1510"/>
                  </a:cubicBezTo>
                  <a:close/>
                  <a:moveTo>
                    <a:pt x="13848" y="9773"/>
                  </a:moveTo>
                  <a:lnTo>
                    <a:pt x="13848" y="14633"/>
                  </a:lnTo>
                  <a:lnTo>
                    <a:pt x="7755" y="14633"/>
                  </a:lnTo>
                  <a:lnTo>
                    <a:pt x="7755" y="9773"/>
                  </a:lnTo>
                  <a:close/>
                  <a:moveTo>
                    <a:pt x="10802" y="0"/>
                  </a:moveTo>
                  <a:cubicBezTo>
                    <a:pt x="10066" y="0"/>
                    <a:pt x="9034" y="1113"/>
                    <a:pt x="8739" y="3884"/>
                  </a:cubicBezTo>
                  <a:cubicBezTo>
                    <a:pt x="8446" y="6656"/>
                    <a:pt x="7337" y="8601"/>
                    <a:pt x="6083" y="9155"/>
                  </a:cubicBezTo>
                  <a:lnTo>
                    <a:pt x="6083" y="13506"/>
                  </a:lnTo>
                  <a:cubicBezTo>
                    <a:pt x="5803" y="13624"/>
                    <a:pt x="5527" y="13741"/>
                    <a:pt x="5247" y="13852"/>
                  </a:cubicBezTo>
                  <a:cubicBezTo>
                    <a:pt x="5127" y="13904"/>
                    <a:pt x="5002" y="13956"/>
                    <a:pt x="4881" y="14001"/>
                  </a:cubicBezTo>
                  <a:cubicBezTo>
                    <a:pt x="4446" y="14183"/>
                    <a:pt x="4010" y="14352"/>
                    <a:pt x="3579" y="14522"/>
                  </a:cubicBezTo>
                  <a:cubicBezTo>
                    <a:pt x="2964" y="14762"/>
                    <a:pt x="2315" y="14880"/>
                    <a:pt x="1728" y="15276"/>
                  </a:cubicBezTo>
                  <a:cubicBezTo>
                    <a:pt x="1396" y="15498"/>
                    <a:pt x="1126" y="15758"/>
                    <a:pt x="888" y="16252"/>
                  </a:cubicBezTo>
                  <a:cubicBezTo>
                    <a:pt x="864" y="16304"/>
                    <a:pt x="840" y="16363"/>
                    <a:pt x="816" y="16408"/>
                  </a:cubicBezTo>
                  <a:cubicBezTo>
                    <a:pt x="653" y="16792"/>
                    <a:pt x="512" y="17209"/>
                    <a:pt x="398" y="17651"/>
                  </a:cubicBezTo>
                  <a:cubicBezTo>
                    <a:pt x="176" y="18490"/>
                    <a:pt x="0" y="19472"/>
                    <a:pt x="0" y="20416"/>
                  </a:cubicBezTo>
                  <a:cubicBezTo>
                    <a:pt x="0" y="21428"/>
                    <a:pt x="177" y="21597"/>
                    <a:pt x="916" y="21597"/>
                  </a:cubicBezTo>
                  <a:cubicBezTo>
                    <a:pt x="1288" y="21597"/>
                    <a:pt x="1804" y="21555"/>
                    <a:pt x="2512" y="21555"/>
                  </a:cubicBezTo>
                  <a:cubicBezTo>
                    <a:pt x="4622" y="21555"/>
                    <a:pt x="10802" y="21600"/>
                    <a:pt x="10802" y="21600"/>
                  </a:cubicBezTo>
                  <a:cubicBezTo>
                    <a:pt x="10802" y="21600"/>
                    <a:pt x="16978" y="21555"/>
                    <a:pt x="19089" y="21555"/>
                  </a:cubicBezTo>
                  <a:cubicBezTo>
                    <a:pt x="19791" y="21555"/>
                    <a:pt x="20303" y="21596"/>
                    <a:pt x="20674" y="21596"/>
                  </a:cubicBezTo>
                  <a:cubicBezTo>
                    <a:pt x="21421" y="21596"/>
                    <a:pt x="21600" y="21428"/>
                    <a:pt x="21600" y="20416"/>
                  </a:cubicBezTo>
                  <a:cubicBezTo>
                    <a:pt x="21600" y="19466"/>
                    <a:pt x="21424" y="18490"/>
                    <a:pt x="21203" y="17651"/>
                  </a:cubicBezTo>
                  <a:cubicBezTo>
                    <a:pt x="21089" y="17209"/>
                    <a:pt x="20951" y="16792"/>
                    <a:pt x="20785" y="16408"/>
                  </a:cubicBezTo>
                  <a:cubicBezTo>
                    <a:pt x="20761" y="16363"/>
                    <a:pt x="20737" y="16304"/>
                    <a:pt x="20713" y="16252"/>
                  </a:cubicBezTo>
                  <a:cubicBezTo>
                    <a:pt x="20477" y="15765"/>
                    <a:pt x="20205" y="15498"/>
                    <a:pt x="19873" y="15276"/>
                  </a:cubicBezTo>
                  <a:cubicBezTo>
                    <a:pt x="19652" y="15133"/>
                    <a:pt x="19424" y="15009"/>
                    <a:pt x="19193" y="14925"/>
                  </a:cubicBezTo>
                  <a:cubicBezTo>
                    <a:pt x="18806" y="14769"/>
                    <a:pt x="18405" y="14665"/>
                    <a:pt x="18021" y="14522"/>
                  </a:cubicBezTo>
                  <a:cubicBezTo>
                    <a:pt x="17466" y="14307"/>
                    <a:pt x="16909" y="14079"/>
                    <a:pt x="16353" y="13852"/>
                  </a:cubicBezTo>
                  <a:cubicBezTo>
                    <a:pt x="16077" y="13741"/>
                    <a:pt x="15797" y="13624"/>
                    <a:pt x="15521" y="13506"/>
                  </a:cubicBezTo>
                  <a:lnTo>
                    <a:pt x="15521" y="9155"/>
                  </a:lnTo>
                  <a:cubicBezTo>
                    <a:pt x="14263" y="8601"/>
                    <a:pt x="13158" y="6656"/>
                    <a:pt x="12861" y="3884"/>
                  </a:cubicBezTo>
                  <a:cubicBezTo>
                    <a:pt x="12567" y="1106"/>
                    <a:pt x="11537" y="0"/>
                    <a:pt x="10802" y="0"/>
                  </a:cubicBezTo>
                  <a:close/>
                </a:path>
              </a:pathLst>
            </a:custGeom>
            <a:solidFill>
              <a:srgbClr val="B6D3C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01" name="Google Shape;1160;p41"/>
            <p:cNvSpPr/>
            <p:nvPr/>
          </p:nvSpPr>
          <p:spPr>
            <a:xfrm rot="1458783">
              <a:off x="1914789" y="129986"/>
              <a:ext cx="820041" cy="875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93" y="0"/>
                  </a:moveTo>
                  <a:cubicBezTo>
                    <a:pt x="19960" y="0"/>
                    <a:pt x="17943" y="1234"/>
                    <a:pt x="17360" y="3946"/>
                  </a:cubicBezTo>
                  <a:cubicBezTo>
                    <a:pt x="16825" y="6477"/>
                    <a:pt x="14794" y="8476"/>
                    <a:pt x="12194" y="9048"/>
                  </a:cubicBezTo>
                  <a:lnTo>
                    <a:pt x="12084" y="9068"/>
                  </a:lnTo>
                  <a:lnTo>
                    <a:pt x="12084" y="13368"/>
                  </a:lnTo>
                  <a:cubicBezTo>
                    <a:pt x="11569" y="13470"/>
                    <a:pt x="11055" y="13579"/>
                    <a:pt x="10540" y="13681"/>
                  </a:cubicBezTo>
                  <a:lnTo>
                    <a:pt x="9805" y="13830"/>
                  </a:lnTo>
                  <a:cubicBezTo>
                    <a:pt x="8940" y="14010"/>
                    <a:pt x="8083" y="14177"/>
                    <a:pt x="7219" y="14343"/>
                  </a:cubicBezTo>
                  <a:cubicBezTo>
                    <a:pt x="6854" y="14415"/>
                    <a:pt x="6484" y="14473"/>
                    <a:pt x="6107" y="14531"/>
                  </a:cubicBezTo>
                  <a:cubicBezTo>
                    <a:pt x="5242" y="14672"/>
                    <a:pt x="4350" y="14819"/>
                    <a:pt x="3526" y="15096"/>
                  </a:cubicBezTo>
                  <a:cubicBezTo>
                    <a:pt x="2944" y="15289"/>
                    <a:pt x="2333" y="15546"/>
                    <a:pt x="1798" y="16098"/>
                  </a:cubicBezTo>
                  <a:cubicBezTo>
                    <a:pt x="1750" y="16150"/>
                    <a:pt x="1702" y="16208"/>
                    <a:pt x="1654" y="16259"/>
                  </a:cubicBezTo>
                  <a:cubicBezTo>
                    <a:pt x="1318" y="16644"/>
                    <a:pt x="1036" y="17069"/>
                    <a:pt x="802" y="17512"/>
                  </a:cubicBezTo>
                  <a:cubicBezTo>
                    <a:pt x="275" y="18528"/>
                    <a:pt x="0" y="19465"/>
                    <a:pt x="0" y="20301"/>
                  </a:cubicBezTo>
                  <a:cubicBezTo>
                    <a:pt x="0" y="20796"/>
                    <a:pt x="89" y="21086"/>
                    <a:pt x="303" y="21278"/>
                  </a:cubicBezTo>
                  <a:cubicBezTo>
                    <a:pt x="590" y="21542"/>
                    <a:pt x="1070" y="21600"/>
                    <a:pt x="1969" y="21600"/>
                  </a:cubicBezTo>
                  <a:cubicBezTo>
                    <a:pt x="2285" y="21600"/>
                    <a:pt x="2649" y="21593"/>
                    <a:pt x="3074" y="21587"/>
                  </a:cubicBezTo>
                  <a:cubicBezTo>
                    <a:pt x="3664" y="21574"/>
                    <a:pt x="4330" y="21560"/>
                    <a:pt x="5140" y="21560"/>
                  </a:cubicBezTo>
                  <a:cubicBezTo>
                    <a:pt x="9284" y="21560"/>
                    <a:pt x="21478" y="21600"/>
                    <a:pt x="21600" y="21600"/>
                  </a:cubicBezTo>
                  <a:lnTo>
                    <a:pt x="21600" y="21330"/>
                  </a:lnTo>
                  <a:cubicBezTo>
                    <a:pt x="21478" y="21330"/>
                    <a:pt x="9284" y="21291"/>
                    <a:pt x="5140" y="21291"/>
                  </a:cubicBezTo>
                  <a:cubicBezTo>
                    <a:pt x="4323" y="21291"/>
                    <a:pt x="3631" y="21303"/>
                    <a:pt x="3067" y="21317"/>
                  </a:cubicBezTo>
                  <a:cubicBezTo>
                    <a:pt x="2665" y="21323"/>
                    <a:pt x="2311" y="21330"/>
                    <a:pt x="2005" y="21330"/>
                  </a:cubicBezTo>
                  <a:cubicBezTo>
                    <a:pt x="1204" y="21330"/>
                    <a:pt x="719" y="21285"/>
                    <a:pt x="501" y="21086"/>
                  </a:cubicBezTo>
                  <a:cubicBezTo>
                    <a:pt x="351" y="20943"/>
                    <a:pt x="289" y="20713"/>
                    <a:pt x="289" y="20301"/>
                  </a:cubicBezTo>
                  <a:cubicBezTo>
                    <a:pt x="289" y="19505"/>
                    <a:pt x="549" y="18605"/>
                    <a:pt x="1064" y="17634"/>
                  </a:cubicBezTo>
                  <a:cubicBezTo>
                    <a:pt x="1284" y="17204"/>
                    <a:pt x="1551" y="16805"/>
                    <a:pt x="1874" y="16433"/>
                  </a:cubicBezTo>
                  <a:cubicBezTo>
                    <a:pt x="1914" y="16382"/>
                    <a:pt x="1962" y="16330"/>
                    <a:pt x="2010" y="16279"/>
                  </a:cubicBezTo>
                  <a:cubicBezTo>
                    <a:pt x="2504" y="15771"/>
                    <a:pt x="3074" y="15533"/>
                    <a:pt x="3623" y="15347"/>
                  </a:cubicBezTo>
                  <a:cubicBezTo>
                    <a:pt x="4426" y="15076"/>
                    <a:pt x="5304" y="14935"/>
                    <a:pt x="6155" y="14801"/>
                  </a:cubicBezTo>
                  <a:cubicBezTo>
                    <a:pt x="6525" y="14743"/>
                    <a:pt x="6909" y="14678"/>
                    <a:pt x="7281" y="14607"/>
                  </a:cubicBezTo>
                  <a:cubicBezTo>
                    <a:pt x="8138" y="14441"/>
                    <a:pt x="9009" y="14273"/>
                    <a:pt x="9867" y="14099"/>
                  </a:cubicBezTo>
                  <a:lnTo>
                    <a:pt x="10594" y="13952"/>
                  </a:lnTo>
                  <a:cubicBezTo>
                    <a:pt x="11151" y="13836"/>
                    <a:pt x="11707" y="13728"/>
                    <a:pt x="12256" y="13612"/>
                  </a:cubicBezTo>
                  <a:lnTo>
                    <a:pt x="12364" y="13585"/>
                  </a:lnTo>
                  <a:lnTo>
                    <a:pt x="12364" y="9280"/>
                  </a:lnTo>
                  <a:cubicBezTo>
                    <a:pt x="15027" y="8657"/>
                    <a:pt x="17092" y="6594"/>
                    <a:pt x="17642" y="3998"/>
                  </a:cubicBezTo>
                  <a:cubicBezTo>
                    <a:pt x="18191" y="1433"/>
                    <a:pt x="20077" y="270"/>
                    <a:pt x="21593" y="270"/>
                  </a:cubicBezTo>
                  <a:lnTo>
                    <a:pt x="21593" y="0"/>
                  </a:lnTo>
                  <a:close/>
                </a:path>
              </a:pathLst>
            </a:custGeom>
            <a:solidFill>
              <a:srgbClr val="0B35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02" name="Google Shape;1161;p41"/>
            <p:cNvSpPr/>
            <p:nvPr/>
          </p:nvSpPr>
          <p:spPr>
            <a:xfrm rot="1458783">
              <a:off x="2662087" y="467669"/>
              <a:ext cx="820307" cy="875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" y="0"/>
                  </a:moveTo>
                  <a:lnTo>
                    <a:pt x="7" y="277"/>
                  </a:lnTo>
                  <a:cubicBezTo>
                    <a:pt x="1530" y="277"/>
                    <a:pt x="3417" y="1440"/>
                    <a:pt x="3966" y="4004"/>
                  </a:cubicBezTo>
                  <a:cubicBezTo>
                    <a:pt x="4514" y="6600"/>
                    <a:pt x="6579" y="8663"/>
                    <a:pt x="9233" y="9286"/>
                  </a:cubicBezTo>
                  <a:lnTo>
                    <a:pt x="9233" y="13585"/>
                  </a:lnTo>
                  <a:lnTo>
                    <a:pt x="9350" y="13612"/>
                  </a:lnTo>
                  <a:cubicBezTo>
                    <a:pt x="9803" y="13701"/>
                    <a:pt x="10255" y="13797"/>
                    <a:pt x="10708" y="13887"/>
                  </a:cubicBezTo>
                  <a:lnTo>
                    <a:pt x="11003" y="13952"/>
                  </a:lnTo>
                  <a:cubicBezTo>
                    <a:pt x="12197" y="14196"/>
                    <a:pt x="13280" y="14408"/>
                    <a:pt x="14323" y="14607"/>
                  </a:cubicBezTo>
                  <a:cubicBezTo>
                    <a:pt x="14693" y="14678"/>
                    <a:pt x="15070" y="14743"/>
                    <a:pt x="15447" y="14801"/>
                  </a:cubicBezTo>
                  <a:cubicBezTo>
                    <a:pt x="15839" y="14864"/>
                    <a:pt x="16250" y="14929"/>
                    <a:pt x="16648" y="15006"/>
                  </a:cubicBezTo>
                  <a:cubicBezTo>
                    <a:pt x="17094" y="15090"/>
                    <a:pt x="17540" y="15206"/>
                    <a:pt x="17979" y="15347"/>
                  </a:cubicBezTo>
                  <a:cubicBezTo>
                    <a:pt x="18528" y="15533"/>
                    <a:pt x="19096" y="15771"/>
                    <a:pt x="19583" y="16279"/>
                  </a:cubicBezTo>
                  <a:cubicBezTo>
                    <a:pt x="19631" y="16330"/>
                    <a:pt x="19681" y="16382"/>
                    <a:pt x="19721" y="16433"/>
                  </a:cubicBezTo>
                  <a:cubicBezTo>
                    <a:pt x="20044" y="16805"/>
                    <a:pt x="20311" y="17204"/>
                    <a:pt x="20538" y="17634"/>
                  </a:cubicBezTo>
                  <a:cubicBezTo>
                    <a:pt x="21051" y="18611"/>
                    <a:pt x="21306" y="19505"/>
                    <a:pt x="21306" y="20301"/>
                  </a:cubicBezTo>
                  <a:cubicBezTo>
                    <a:pt x="21306" y="20713"/>
                    <a:pt x="21244" y="20943"/>
                    <a:pt x="21093" y="21086"/>
                  </a:cubicBezTo>
                  <a:cubicBezTo>
                    <a:pt x="20875" y="21284"/>
                    <a:pt x="20400" y="21334"/>
                    <a:pt x="19606" y="21334"/>
                  </a:cubicBezTo>
                  <a:cubicBezTo>
                    <a:pt x="19296" y="21334"/>
                    <a:pt x="18937" y="21326"/>
                    <a:pt x="18528" y="21317"/>
                  </a:cubicBezTo>
                  <a:cubicBezTo>
                    <a:pt x="17972" y="21303"/>
                    <a:pt x="17273" y="21291"/>
                    <a:pt x="16462" y="21291"/>
                  </a:cubicBezTo>
                  <a:cubicBezTo>
                    <a:pt x="12314" y="21291"/>
                    <a:pt x="124" y="21330"/>
                    <a:pt x="0" y="21330"/>
                  </a:cubicBezTo>
                  <a:lnTo>
                    <a:pt x="0" y="21600"/>
                  </a:lnTo>
                  <a:cubicBezTo>
                    <a:pt x="124" y="21600"/>
                    <a:pt x="12314" y="21560"/>
                    <a:pt x="16456" y="21560"/>
                  </a:cubicBezTo>
                  <a:cubicBezTo>
                    <a:pt x="17266" y="21560"/>
                    <a:pt x="17931" y="21574"/>
                    <a:pt x="18521" y="21587"/>
                  </a:cubicBezTo>
                  <a:cubicBezTo>
                    <a:pt x="18939" y="21593"/>
                    <a:pt x="19309" y="21600"/>
                    <a:pt x="19619" y="21600"/>
                  </a:cubicBezTo>
                  <a:cubicBezTo>
                    <a:pt x="20516" y="21600"/>
                    <a:pt x="21003" y="21542"/>
                    <a:pt x="21306" y="21278"/>
                  </a:cubicBezTo>
                  <a:cubicBezTo>
                    <a:pt x="21518" y="21086"/>
                    <a:pt x="21600" y="20796"/>
                    <a:pt x="21600" y="20308"/>
                  </a:cubicBezTo>
                  <a:cubicBezTo>
                    <a:pt x="21600" y="19465"/>
                    <a:pt x="21333" y="18528"/>
                    <a:pt x="20798" y="17518"/>
                  </a:cubicBezTo>
                  <a:cubicBezTo>
                    <a:pt x="20564" y="17069"/>
                    <a:pt x="20283" y="16651"/>
                    <a:pt x="19948" y="16259"/>
                  </a:cubicBezTo>
                  <a:cubicBezTo>
                    <a:pt x="19900" y="16208"/>
                    <a:pt x="19851" y="16156"/>
                    <a:pt x="19803" y="16098"/>
                  </a:cubicBezTo>
                  <a:cubicBezTo>
                    <a:pt x="19275" y="15552"/>
                    <a:pt x="18664" y="15295"/>
                    <a:pt x="18082" y="15096"/>
                  </a:cubicBezTo>
                  <a:cubicBezTo>
                    <a:pt x="17629" y="14948"/>
                    <a:pt x="17176" y="14832"/>
                    <a:pt x="16710" y="14743"/>
                  </a:cubicBezTo>
                  <a:cubicBezTo>
                    <a:pt x="16304" y="14665"/>
                    <a:pt x="15894" y="14600"/>
                    <a:pt x="15495" y="14537"/>
                  </a:cubicBezTo>
                  <a:cubicBezTo>
                    <a:pt x="15118" y="14479"/>
                    <a:pt x="14748" y="14415"/>
                    <a:pt x="14378" y="14343"/>
                  </a:cubicBezTo>
                  <a:cubicBezTo>
                    <a:pt x="13342" y="14144"/>
                    <a:pt x="12259" y="13927"/>
                    <a:pt x="11064" y="13688"/>
                  </a:cubicBezTo>
                  <a:lnTo>
                    <a:pt x="10770" y="13625"/>
                  </a:lnTo>
                  <a:cubicBezTo>
                    <a:pt x="10352" y="13540"/>
                    <a:pt x="9939" y="13457"/>
                    <a:pt x="9522" y="13368"/>
                  </a:cubicBezTo>
                  <a:lnTo>
                    <a:pt x="9522" y="9068"/>
                  </a:lnTo>
                  <a:lnTo>
                    <a:pt x="9412" y="9048"/>
                  </a:lnTo>
                  <a:cubicBezTo>
                    <a:pt x="6818" y="8476"/>
                    <a:pt x="4782" y="6471"/>
                    <a:pt x="4246" y="3946"/>
                  </a:cubicBezTo>
                  <a:cubicBezTo>
                    <a:pt x="3663" y="1234"/>
                    <a:pt x="1639" y="0"/>
                    <a:pt x="7" y="0"/>
                  </a:cubicBezTo>
                  <a:close/>
                </a:path>
              </a:pathLst>
            </a:custGeom>
            <a:solidFill>
              <a:srgbClr val="0B35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03" name="Google Shape;1162;p41"/>
            <p:cNvSpPr/>
            <p:nvPr/>
          </p:nvSpPr>
          <p:spPr>
            <a:xfrm rot="1458783">
              <a:off x="2700945" y="382962"/>
              <a:ext cx="216469" cy="216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6" h="21600" fill="norm" stroke="1" extrusionOk="0">
                  <a:moveTo>
                    <a:pt x="9819" y="1103"/>
                  </a:moveTo>
                  <a:cubicBezTo>
                    <a:pt x="14681" y="1103"/>
                    <a:pt x="18623" y="5443"/>
                    <a:pt x="18623" y="10795"/>
                  </a:cubicBezTo>
                  <a:cubicBezTo>
                    <a:pt x="18623" y="14718"/>
                    <a:pt x="16478" y="18252"/>
                    <a:pt x="13170" y="19756"/>
                  </a:cubicBezTo>
                  <a:cubicBezTo>
                    <a:pt x="12085" y="20257"/>
                    <a:pt x="10942" y="20502"/>
                    <a:pt x="9804" y="20502"/>
                  </a:cubicBezTo>
                  <a:cubicBezTo>
                    <a:pt x="7513" y="20502"/>
                    <a:pt x="5252" y="19510"/>
                    <a:pt x="3566" y="17655"/>
                  </a:cubicBezTo>
                  <a:cubicBezTo>
                    <a:pt x="-1984" y="11546"/>
                    <a:pt x="1958" y="1103"/>
                    <a:pt x="9819" y="1103"/>
                  </a:cubicBezTo>
                  <a:close/>
                  <a:moveTo>
                    <a:pt x="9823" y="0"/>
                  </a:moveTo>
                  <a:cubicBezTo>
                    <a:pt x="7261" y="0"/>
                    <a:pt x="4738" y="1103"/>
                    <a:pt x="2854" y="3182"/>
                  </a:cubicBezTo>
                  <a:cubicBezTo>
                    <a:pt x="69" y="6274"/>
                    <a:pt x="-778" y="10896"/>
                    <a:pt x="757" y="14926"/>
                  </a:cubicBezTo>
                  <a:cubicBezTo>
                    <a:pt x="2263" y="18977"/>
                    <a:pt x="5852" y="21600"/>
                    <a:pt x="9819" y="21600"/>
                  </a:cubicBezTo>
                  <a:cubicBezTo>
                    <a:pt x="15223" y="21579"/>
                    <a:pt x="19616" y="16744"/>
                    <a:pt x="19616" y="10795"/>
                  </a:cubicBezTo>
                  <a:cubicBezTo>
                    <a:pt x="19616" y="6429"/>
                    <a:pt x="17209" y="2505"/>
                    <a:pt x="13548" y="816"/>
                  </a:cubicBezTo>
                  <a:cubicBezTo>
                    <a:pt x="12347" y="267"/>
                    <a:pt x="11078" y="0"/>
                    <a:pt x="9823" y="0"/>
                  </a:cubicBezTo>
                  <a:close/>
                </a:path>
              </a:pathLst>
            </a:custGeom>
            <a:solidFill>
              <a:srgbClr val="0B35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04" name="Google Shape;1163;p41"/>
            <p:cNvSpPr/>
            <p:nvPr/>
          </p:nvSpPr>
          <p:spPr>
            <a:xfrm rot="1458783">
              <a:off x="2723287" y="405135"/>
              <a:ext cx="172049" cy="172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03" h="21600" fill="norm" stroke="1" extrusionOk="0">
                  <a:moveTo>
                    <a:pt x="9255" y="1389"/>
                  </a:moveTo>
                  <a:cubicBezTo>
                    <a:pt x="13709" y="1389"/>
                    <a:pt x="17296" y="5610"/>
                    <a:pt x="17325" y="10810"/>
                  </a:cubicBezTo>
                  <a:cubicBezTo>
                    <a:pt x="17342" y="16480"/>
                    <a:pt x="13353" y="20258"/>
                    <a:pt x="9192" y="20258"/>
                  </a:cubicBezTo>
                  <a:cubicBezTo>
                    <a:pt x="7209" y="20258"/>
                    <a:pt x="5185" y="19399"/>
                    <a:pt x="3542" y="17480"/>
                  </a:cubicBezTo>
                  <a:cubicBezTo>
                    <a:pt x="-1528" y="11562"/>
                    <a:pt x="2059" y="1389"/>
                    <a:pt x="9255" y="1389"/>
                  </a:cubicBezTo>
                  <a:close/>
                  <a:moveTo>
                    <a:pt x="9203" y="0"/>
                  </a:moveTo>
                  <a:cubicBezTo>
                    <a:pt x="6933" y="0"/>
                    <a:pt x="4616" y="986"/>
                    <a:pt x="2731" y="3187"/>
                  </a:cubicBezTo>
                  <a:cubicBezTo>
                    <a:pt x="-3097" y="9991"/>
                    <a:pt x="1018" y="21600"/>
                    <a:pt x="9255" y="21600"/>
                  </a:cubicBezTo>
                  <a:cubicBezTo>
                    <a:pt x="14353" y="21600"/>
                    <a:pt x="18503" y="16762"/>
                    <a:pt x="18503" y="10810"/>
                  </a:cubicBezTo>
                  <a:cubicBezTo>
                    <a:pt x="18503" y="4301"/>
                    <a:pt x="13951" y="0"/>
                    <a:pt x="9203" y="0"/>
                  </a:cubicBezTo>
                  <a:close/>
                </a:path>
              </a:pathLst>
            </a:custGeom>
            <a:solidFill>
              <a:srgbClr val="0B35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05" name="Google Shape;1164;p41"/>
            <p:cNvSpPr/>
            <p:nvPr/>
          </p:nvSpPr>
          <p:spPr>
            <a:xfrm rot="1458783">
              <a:off x="2513518" y="1203758"/>
              <a:ext cx="621284" cy="18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4547" y="21600"/>
                  </a:lnTo>
                  <a:lnTo>
                    <a:pt x="4547" y="0"/>
                  </a:lnTo>
                  <a:close/>
                  <a:moveTo>
                    <a:pt x="6068" y="0"/>
                  </a:moveTo>
                  <a:lnTo>
                    <a:pt x="6068" y="21600"/>
                  </a:lnTo>
                  <a:lnTo>
                    <a:pt x="7200" y="21600"/>
                  </a:lnTo>
                  <a:lnTo>
                    <a:pt x="7200" y="0"/>
                  </a:lnTo>
                  <a:close/>
                  <a:moveTo>
                    <a:pt x="11747" y="0"/>
                  </a:moveTo>
                  <a:lnTo>
                    <a:pt x="11747" y="21600"/>
                  </a:lnTo>
                  <a:lnTo>
                    <a:pt x="13259" y="21600"/>
                  </a:lnTo>
                  <a:lnTo>
                    <a:pt x="13259" y="0"/>
                  </a:lnTo>
                  <a:close/>
                  <a:moveTo>
                    <a:pt x="14400" y="0"/>
                  </a:moveTo>
                  <a:lnTo>
                    <a:pt x="14400" y="21600"/>
                  </a:lnTo>
                  <a:lnTo>
                    <a:pt x="18947" y="21600"/>
                  </a:lnTo>
                  <a:lnTo>
                    <a:pt x="18956" y="0"/>
                  </a:lnTo>
                  <a:close/>
                  <a:moveTo>
                    <a:pt x="20468" y="0"/>
                  </a:moveTo>
                  <a:lnTo>
                    <a:pt x="20468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B35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06" name="Google Shape;1165;p41"/>
            <p:cNvSpPr/>
            <p:nvPr/>
          </p:nvSpPr>
          <p:spPr>
            <a:xfrm rot="1458783">
              <a:off x="2440097" y="685082"/>
              <a:ext cx="470465" cy="205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097" y="1151"/>
                  </a:moveTo>
                  <a:lnTo>
                    <a:pt x="21097" y="20477"/>
                  </a:lnTo>
                  <a:lnTo>
                    <a:pt x="491" y="20477"/>
                  </a:lnTo>
                  <a:lnTo>
                    <a:pt x="491" y="1151"/>
                  </a:lnTo>
                  <a:close/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B35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07" name="Google Shape;1166;p41"/>
            <p:cNvSpPr/>
            <p:nvPr/>
          </p:nvSpPr>
          <p:spPr>
            <a:xfrm rot="1458783">
              <a:off x="2466300" y="732817"/>
              <a:ext cx="459509" cy="18199"/>
            </a:xfrm>
            <a:prstGeom prst="rect">
              <a:avLst/>
            </a:prstGeom>
            <a:solidFill>
              <a:srgbClr val="0B35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08" name="Google Shape;1167;p41"/>
            <p:cNvSpPr/>
            <p:nvPr/>
          </p:nvSpPr>
          <p:spPr>
            <a:xfrm rot="1458783">
              <a:off x="2443141" y="784078"/>
              <a:ext cx="459509" cy="18200"/>
            </a:xfrm>
            <a:prstGeom prst="rect">
              <a:avLst/>
            </a:prstGeom>
            <a:solidFill>
              <a:srgbClr val="0B35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609" name="Google Shape;1168;p41"/>
            <p:cNvSpPr/>
            <p:nvPr/>
          </p:nvSpPr>
          <p:spPr>
            <a:xfrm rot="1458783">
              <a:off x="2419971" y="835362"/>
              <a:ext cx="459509" cy="18200"/>
            </a:xfrm>
            <a:prstGeom prst="rect">
              <a:avLst/>
            </a:prstGeom>
            <a:solidFill>
              <a:srgbClr val="0B35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spcBef>
                  <a:spcPts val="0"/>
                </a:spcBef>
                <a:defRPr sz="14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Monitor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280924">
              <a:defRPr spc="-94" sz="9480"/>
            </a:pPr>
            <a:r>
              <a:rPr spc="-95" sz="9559">
                <a:latin typeface="Produkt Regular"/>
                <a:ea typeface="Produkt Regular"/>
                <a:cs typeface="Produkt Regular"/>
                <a:sym typeface="Produkt Regular"/>
              </a:rPr>
              <a:t>Monitoring</a:t>
            </a:r>
            <a:r>
              <a:t> </a:t>
            </a:r>
          </a:p>
        </p:txBody>
      </p:sp>
      <p:sp>
        <p:nvSpPr>
          <p:cNvPr id="613" name="Regular monitoring of (Pt / INR )is crucial to ensure that the blood’s coagulation level remains within the desired therapeutic range (usually INR between 2.0 and 3.0 for most conditions).…"/>
          <p:cNvSpPr txBox="1"/>
          <p:nvPr>
            <p:ph type="body" sz="half" idx="1"/>
          </p:nvPr>
        </p:nvSpPr>
        <p:spPr>
          <a:xfrm>
            <a:off x="294709" y="2789640"/>
            <a:ext cx="19805501" cy="4927979"/>
          </a:xfrm>
          <a:prstGeom prst="rect">
            <a:avLst/>
          </a:prstGeom>
          <a:ln w="9525">
            <a:round/>
          </a:ln>
        </p:spPr>
        <p:txBody>
          <a:bodyPr/>
          <a:lstStyle/>
          <a:p>
            <a:pPr marL="488861" indent="-488861" defTabSz="323596">
              <a:spcBef>
                <a:spcPts val="4200"/>
              </a:spcBef>
              <a:buSzPct val="27000"/>
              <a:buBlip>
                <a:blip r:embed="rId2"/>
              </a:buBlip>
              <a:defRPr b="1" sz="4277">
                <a:latin typeface="Graphik"/>
                <a:ea typeface="Graphik"/>
                <a:cs typeface="Graphik"/>
                <a:sym typeface="Graphik"/>
              </a:defRPr>
            </a:pPr>
            <a:r>
              <a:t>Regular monitoring of (Pt / INR )is crucial to ensure that the blood’s coagulation level remains within the desired therapeutic range (usually </a:t>
            </a:r>
            <a:r>
              <a:rPr u="sng">
                <a:blipFill rotWithShape="1">
                  <a:blip r:embed="rId3"/>
                  <a:srcRect l="0" t="0" r="0" b="0"/>
                  <a:tile tx="0" ty="0" sx="100000" sy="100000" flip="none" algn="tl"/>
                </a:blipFill>
              </a:rPr>
              <a:t>INR between 2.0 and 3.0 </a:t>
            </a:r>
            <a:r>
              <a:t>for most conditions).</a:t>
            </a:r>
          </a:p>
          <a:p>
            <a:pPr marL="488861" indent="-488861" defTabSz="323596">
              <a:spcBef>
                <a:spcPts val="4200"/>
              </a:spcBef>
              <a:buSzPct val="27000"/>
              <a:buBlip>
                <a:blip r:embed="rId2"/>
              </a:buBlip>
              <a:defRPr b="1" sz="4277">
                <a:latin typeface="Graphik"/>
                <a:ea typeface="Graphik"/>
                <a:cs typeface="Graphik"/>
                <a:sym typeface="Graphik"/>
              </a:defRPr>
            </a:pPr>
            <a:r>
              <a:t>In patients with </a:t>
            </a:r>
            <a:r>
              <a:rPr>
                <a:blipFill rotWithShape="1">
                  <a:blip r:embed="rId4"/>
                  <a:srcRect l="0" t="0" r="0" b="0"/>
                  <a:tile tx="0" ty="0" sx="100000" sy="100000" flip="none" algn="tl"/>
                </a:blipFill>
              </a:rPr>
              <a:t>mechanical heart valves have goal (INR of 2.5 to 3.5) </a:t>
            </a:r>
            <a:endParaRPr>
              <a:blipFill rotWithShape="1">
                <a:blip r:embed="rId5"/>
                <a:srcRect l="0" t="0" r="0" b="0"/>
                <a:tile tx="0" ty="0" sx="100000" sy="100000" flip="none" algn="tl"/>
              </a:blipFill>
            </a:endParaRPr>
          </a:p>
          <a:p>
            <a:pPr marL="488861" indent="-488861" defTabSz="323596">
              <a:spcBef>
                <a:spcPts val="4200"/>
              </a:spcBef>
              <a:buSzPct val="27000"/>
              <a:buBlip>
                <a:blip r:embed="rId2"/>
              </a:buBlip>
              <a:defRPr b="1" sz="4277">
                <a:latin typeface="Graphik"/>
                <a:ea typeface="Graphik"/>
                <a:cs typeface="Graphik"/>
                <a:sym typeface="Graphik"/>
              </a:defRPr>
            </a:pPr>
            <a:r>
              <a:t> no change to PTT or TT </a:t>
            </a:r>
          </a:p>
        </p:txBody>
      </p:sp>
      <p:pic>
        <p:nvPicPr>
          <p:cNvPr id="614" name="pasted-movie.heic" descr="pasted-movie.heic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8956258" y="-303967"/>
            <a:ext cx="5735686" cy="432460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17" name="Warfarin has a broad range of interactions due to its metabolism primarily through the liver and its effects on the vitamin K cycle so Dose must be monitored and adjusted to reach target PT/INR"/>
          <p:cNvGrpSpPr/>
          <p:nvPr/>
        </p:nvGrpSpPr>
        <p:grpSpPr>
          <a:xfrm>
            <a:off x="63993" y="8556503"/>
            <a:ext cx="20266933" cy="3492128"/>
            <a:chOff x="0" y="0"/>
            <a:chExt cx="20266931" cy="3492126"/>
          </a:xfrm>
        </p:grpSpPr>
        <p:sp>
          <p:nvSpPr>
            <p:cNvPr id="616" name="Warfarin has a broad range of interactions due to its metabolism primarily through the liver and its effects on the vitamin K cycle so Dose must be monitored and adjusted to reach target PT/INR"/>
            <p:cNvSpPr txBox="1"/>
            <p:nvPr/>
          </p:nvSpPr>
          <p:spPr>
            <a:xfrm>
              <a:off x="82550" y="82550"/>
              <a:ext cx="20101832" cy="33270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rmAutofit fontScale="100000" lnSpcReduction="0"/>
            </a:bodyPr>
            <a:lstStyle/>
            <a:p>
              <a:pPr marL="491490" indent="-491490">
                <a:buSzPct val="27000"/>
                <a:buBlip>
                  <a:blip r:embed="rId2"/>
                </a:buBlip>
                <a:defRPr sz="4300"/>
              </a:pPr>
              <a:r>
                <a:rPr b="1">
                  <a:latin typeface="Graphik"/>
                  <a:ea typeface="Graphik"/>
                  <a:cs typeface="Graphik"/>
                  <a:sym typeface="Graphik"/>
                </a:rPr>
                <a:t>Warfarin has </a:t>
              </a:r>
              <a:r>
                <a:rPr b="1" u="sng">
                  <a:blipFill rotWithShape="1">
                    <a:blip r:embed="rId7"/>
                    <a:srcRect l="0" t="0" r="0" b="0"/>
                    <a:tile tx="0" ty="0" sx="100000" sy="100000" flip="none" algn="tl"/>
                  </a:blipFill>
                  <a:latin typeface="Graphik"/>
                  <a:ea typeface="Graphik"/>
                  <a:cs typeface="Graphik"/>
                  <a:sym typeface="Graphik"/>
                </a:rPr>
                <a:t>a broad range of interactions </a:t>
              </a:r>
              <a:r>
                <a:rPr b="1">
                  <a:latin typeface="Graphik"/>
                  <a:ea typeface="Graphik"/>
                  <a:cs typeface="Graphik"/>
                  <a:sym typeface="Graphik"/>
                </a:rPr>
                <a:t>due to its metabolism primarily through the liver and its effects on the vitamin K cycle so Dose must be monitored and adjusted to reach target PT/INR</a:t>
              </a:r>
              <a:r>
                <a:t> </a:t>
              </a:r>
            </a:p>
          </p:txBody>
        </p:sp>
        <p:pic>
          <p:nvPicPr>
            <p:cNvPr id="615" name="Warfarin has a broad range of interactions due to its metabolism primarily through the liver and its effects on the vitamin K cycle so Dose must be monitored and adjusted to reach target PT/INR Warfarin has a broad range of interactions due to its metabo" descr="Warfarin has a broad range of interactions due to its metabolism primarily through the liver and its effects on the vitamin K cycle so Dose must be monitored and adjusted to reach target PT/INR Warfarin has a broad range of interactions due to its metabolism primarily through the liver and its effects on the vitamin K cycle so Dose must be monitored and adjusted to reach target PT/INR 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20266932" cy="3492127"/>
            </a:xfrm>
            <a:prstGeom prst="rect">
              <a:avLst/>
            </a:prstGeom>
            <a:effectLst/>
          </p:spPr>
        </p:pic>
      </p:grpSp>
      <p:pic>
        <p:nvPicPr>
          <p:cNvPr id="618" name="pasted-movie.heic" descr="pasted-movie.heic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393543" y="10611922"/>
            <a:ext cx="5835757" cy="27771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0" name="IMG_2640.jpeg" descr="IMG_2640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2648" y="-374396"/>
            <a:ext cx="17180712" cy="144647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Why the PT/INR is the preferred test for monitoring the effects of warfarin?"/>
          <p:cNvSpPr txBox="1"/>
          <p:nvPr>
            <p:ph type="title"/>
          </p:nvPr>
        </p:nvSpPr>
        <p:spPr>
          <a:xfrm>
            <a:off x="1206500" y="635000"/>
            <a:ext cx="20626110" cy="3626654"/>
          </a:xfrm>
          <a:prstGeom prst="rect">
            <a:avLst/>
          </a:prstGeom>
        </p:spPr>
        <p:txBody>
          <a:bodyPr/>
          <a:lstStyle/>
          <a:p>
            <a:pPr defTabSz="914400">
              <a:lnSpc>
                <a:spcPct val="150000"/>
              </a:lnSpc>
              <a:spcBef>
                <a:spcPts val="1000"/>
              </a:spcBef>
              <a:buClr>
                <a:srgbClr val="C3B2A7"/>
              </a:buClr>
              <a:buFont typeface="Arial"/>
              <a:defRPr b="1" spc="0" sz="5500">
                <a:solidFill>
                  <a:srgbClr val="002060"/>
                </a:solidFill>
                <a:latin typeface="Avenir Next LT Pro"/>
                <a:ea typeface="Avenir Next LT Pro"/>
                <a:cs typeface="Avenir Next LT Pro"/>
                <a:sym typeface="Avenir Next LT Pro"/>
              </a:defRPr>
            </a:pPr>
            <a:r>
              <a:t>Why the PT/INR is the preferred test for monitoring the effects of warfarin? </a:t>
            </a:r>
            <a:br/>
          </a:p>
        </p:txBody>
      </p:sp>
      <p:sp>
        <p:nvSpPr>
          <p:cNvPr id="623" name="* - Because factor VII, which is part of the extrinsic pathway, has the shortest half-life (4-6 Hours) of the four vitamin K dependent factors.…"/>
          <p:cNvSpPr txBox="1"/>
          <p:nvPr>
            <p:ph type="body" sz="half" idx="1"/>
          </p:nvPr>
        </p:nvSpPr>
        <p:spPr>
          <a:xfrm>
            <a:off x="932963" y="3564662"/>
            <a:ext cx="11964105" cy="9327365"/>
          </a:xfrm>
          <a:prstGeom prst="rect">
            <a:avLst/>
          </a:prstGeom>
          <a:ln w="76200">
            <a:solidFill>
              <a:srgbClr val="000000"/>
            </a:solidFill>
          </a:ln>
        </p:spPr>
        <p:txBody>
          <a:bodyPr/>
          <a:lstStyle/>
          <a:p>
            <a:pPr marL="0" indent="0" defTabSz="676655">
              <a:lnSpc>
                <a:spcPct val="150000"/>
              </a:lnSpc>
              <a:spcBef>
                <a:spcPts val="700"/>
              </a:spcBef>
              <a:buClr>
                <a:srgbClr val="C3B2A7"/>
              </a:buClr>
              <a:buSzTx/>
              <a:buFont typeface="Arial"/>
              <a:buNone/>
              <a:defRPr b="1" sz="3478">
                <a:solidFill>
                  <a:srgbClr val="002060"/>
                </a:solidFill>
                <a:latin typeface="Avenir Next LT Pro"/>
                <a:ea typeface="Avenir Next LT Pro"/>
                <a:cs typeface="Avenir Next LT Pro"/>
                <a:sym typeface="Avenir Next LT Pro"/>
              </a:defRPr>
            </a:pPr>
            <a:r>
              <a:t>* -</a:t>
            </a:r>
            <a:r>
              <a:rPr b="0"/>
              <a:t> Because </a:t>
            </a:r>
            <a:r>
              <a:t>factor VII</a:t>
            </a:r>
            <a:r>
              <a:rPr b="0"/>
              <a:t>, which is part of the extrinsic pathway, has the </a:t>
            </a:r>
            <a:r>
              <a:t>shortest half-life (4-6 Hours) </a:t>
            </a:r>
            <a:r>
              <a:rPr b="0"/>
              <a:t>of the four vitamin K dependent factors.</a:t>
            </a:r>
            <a:endParaRPr b="0"/>
          </a:p>
          <a:p>
            <a:pPr marL="0" indent="0" defTabSz="676655">
              <a:lnSpc>
                <a:spcPct val="150000"/>
              </a:lnSpc>
              <a:spcBef>
                <a:spcPts val="700"/>
              </a:spcBef>
              <a:buClr>
                <a:srgbClr val="C3B2A7"/>
              </a:buClr>
              <a:buSzTx/>
              <a:buFont typeface="Arial"/>
              <a:buNone/>
              <a:defRPr b="1" sz="3478">
                <a:solidFill>
                  <a:srgbClr val="002060"/>
                </a:solidFill>
                <a:latin typeface="Avenir Next LT Pro"/>
                <a:ea typeface="Avenir Next LT Pro"/>
                <a:cs typeface="Avenir Next LT Pro"/>
                <a:sym typeface="Avenir Next LT Pro"/>
              </a:defRPr>
            </a:pPr>
            <a:br>
              <a:rPr b="0"/>
            </a:br>
            <a:r>
              <a:rPr b="0"/>
              <a:t> </a:t>
            </a:r>
            <a:r>
              <a:t>-</a:t>
            </a:r>
            <a:r>
              <a:rPr b="0"/>
              <a:t> Means that factor VII will be </a:t>
            </a:r>
            <a:r>
              <a:rPr b="0" u="sng"/>
              <a:t>the first level to fall</a:t>
            </a:r>
            <a:r>
              <a:rPr b="0"/>
              <a:t> after warfarin administration, therefore the extrinsic pathway in the PT test is much more sensitive to the effects of warfarin.</a:t>
            </a:r>
            <a:endParaRPr b="0"/>
          </a:p>
          <a:p>
            <a:pPr marL="0" indent="0" defTabSz="676655">
              <a:lnSpc>
                <a:spcPct val="150000"/>
              </a:lnSpc>
              <a:spcBef>
                <a:spcPts val="700"/>
              </a:spcBef>
              <a:buClr>
                <a:srgbClr val="C3B2A7"/>
              </a:buClr>
              <a:buSzTx/>
              <a:buFont typeface="Arial"/>
              <a:buNone/>
              <a:defRPr b="1" sz="3478">
                <a:solidFill>
                  <a:srgbClr val="002060"/>
                </a:solidFill>
                <a:latin typeface="Avenir Next LT Pro"/>
                <a:ea typeface="Avenir Next LT Pro"/>
                <a:cs typeface="Avenir Next LT Pro"/>
                <a:sym typeface="Avenir Next LT Pro"/>
              </a:defRPr>
            </a:pPr>
            <a:endParaRPr b="0"/>
          </a:p>
          <a:p>
            <a:pPr marL="0" indent="0" defTabSz="676655">
              <a:lnSpc>
                <a:spcPct val="150000"/>
              </a:lnSpc>
              <a:spcBef>
                <a:spcPts val="700"/>
              </a:spcBef>
              <a:buClr>
                <a:srgbClr val="C3B2A7"/>
              </a:buClr>
              <a:buSzTx/>
              <a:buFont typeface="Arial"/>
              <a:buNone/>
              <a:defRPr b="1" sz="3478">
                <a:solidFill>
                  <a:srgbClr val="002060"/>
                </a:solidFill>
                <a:latin typeface="Avenir Next LT Pro"/>
                <a:ea typeface="Avenir Next LT Pro"/>
                <a:cs typeface="Avenir Next LT Pro"/>
                <a:sym typeface="Avenir Next LT Pro"/>
              </a:defRPr>
            </a:pPr>
            <a:r>
              <a:rPr b="0"/>
              <a:t> </a:t>
            </a:r>
            <a:r>
              <a:t>(only PT test captures factor VII activity)</a:t>
            </a:r>
            <a:br/>
            <a:r>
              <a:rPr b="0"/>
              <a:t> </a:t>
            </a:r>
            <a:r>
              <a:t>-</a:t>
            </a:r>
            <a:r>
              <a:rPr b="0"/>
              <a:t> </a:t>
            </a:r>
            <a:r>
              <a:t>PTT less sensitive to warfarin.</a:t>
            </a:r>
            <a:br/>
            <a:r>
              <a:rPr b="0"/>
              <a:t> </a:t>
            </a:r>
            <a:r>
              <a:t>-</a:t>
            </a:r>
            <a:r>
              <a:rPr b="0"/>
              <a:t> </a:t>
            </a:r>
            <a:r>
              <a:t>Thrombin time is normal.</a:t>
            </a:r>
          </a:p>
        </p:txBody>
      </p:sp>
      <p:pic>
        <p:nvPicPr>
          <p:cNvPr id="624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200053" y="3917635"/>
            <a:ext cx="11121320" cy="54784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Indications for Us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88036">
              <a:defRPr spc="-97" sz="9720">
                <a:solidFill>
                  <a:srgbClr val="000000"/>
                </a:solidFill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lvl1pPr>
          </a:lstStyle>
          <a:p>
            <a:pPr/>
            <a:r>
              <a:t>Indications for Use </a:t>
            </a:r>
            <a:endParaRPr spc="-16" sz="1620"/>
          </a:p>
        </p:txBody>
      </p:sp>
      <p:sp>
        <p:nvSpPr>
          <p:cNvPr id="627" name="Thromboembolism prophylaxis (e.g., DVT/PE, stroke secondary to atrial fibrillation).…"/>
          <p:cNvSpPr txBox="1"/>
          <p:nvPr>
            <p:ph type="body" sz="quarter" idx="1"/>
          </p:nvPr>
        </p:nvSpPr>
        <p:spPr>
          <a:xfrm>
            <a:off x="294709" y="2789640"/>
            <a:ext cx="20124627" cy="3218372"/>
          </a:xfrm>
          <a:prstGeom prst="rect">
            <a:avLst/>
          </a:prstGeom>
          <a:ln w="9525">
            <a:round/>
          </a:ln>
        </p:spPr>
        <p:txBody>
          <a:bodyPr/>
          <a:lstStyle/>
          <a:p>
            <a:pPr marL="469087" indent="-469087" defTabSz="256031">
              <a:spcBef>
                <a:spcPts val="3300"/>
              </a:spcBef>
              <a:buSzPct val="27000"/>
              <a:buBlip>
                <a:blip r:embed="rId2"/>
              </a:buBlip>
              <a:defRPr b="1" sz="4104">
                <a:latin typeface="Helvetica"/>
                <a:ea typeface="Helvetica"/>
                <a:cs typeface="Helvetica"/>
                <a:sym typeface="Helvetica"/>
              </a:defRPr>
            </a:pPr>
            <a:r>
              <a:t>Thromboembolism prophylaxis (e.g., DVT/PE, stroke secondary to atrial fibrillation). </a:t>
            </a:r>
            <a:endParaRPr>
              <a:solidFill>
                <a:srgbClr val="000000"/>
              </a:solidFill>
            </a:endParaRPr>
          </a:p>
          <a:p>
            <a:pPr marL="469087" indent="-469087" defTabSz="256031">
              <a:spcBef>
                <a:spcPts val="3300"/>
              </a:spcBef>
              <a:buSzPct val="27000"/>
              <a:buBlip>
                <a:blip r:embed="rId2"/>
              </a:buBlip>
              <a:defRPr b="1" sz="2880">
                <a:latin typeface="Helvetica"/>
                <a:ea typeface="Helvetica"/>
                <a:cs typeface="Helvetica"/>
                <a:sym typeface="Helvetica"/>
              </a:defRPr>
            </a:pPr>
            <a:r>
              <a:rPr sz="4104"/>
              <a:t>preferred anticoagulant for patients with mechanical heart valves or antiphospholipid antibody syndrome.</a:t>
            </a:r>
            <a:r>
              <a:t> </a:t>
            </a:r>
          </a:p>
        </p:txBody>
      </p:sp>
      <p:sp>
        <p:nvSpPr>
          <p:cNvPr id="628" name="Adverse effect of Warfarin"/>
          <p:cNvSpPr txBox="1"/>
          <p:nvPr/>
        </p:nvSpPr>
        <p:spPr>
          <a:xfrm>
            <a:off x="196953" y="6850306"/>
            <a:ext cx="21971001" cy="168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defTabSz="288036">
              <a:lnSpc>
                <a:spcPct val="90000"/>
              </a:lnSpc>
              <a:spcBef>
                <a:spcPts val="0"/>
              </a:spcBef>
              <a:defRPr spc="-97" sz="9720">
                <a:solidFill>
                  <a:srgbClr val="000000"/>
                </a:solidFill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lvl1pPr>
          </a:lstStyle>
          <a:p>
            <a:pPr/>
            <a:r>
              <a:t>Adverse effect of Warfarin </a:t>
            </a:r>
            <a:endParaRPr spc="-16" sz="1620"/>
          </a:p>
        </p:txBody>
      </p:sp>
      <p:grpSp>
        <p:nvGrpSpPr>
          <p:cNvPr id="631" name="1- Crosses placenta and cause fetal warfarin syndrome (contraindicated), UFH often used (doesn’t cross). Warfarin is safe for lactating mothers. 2- Bleeding. 3- Skin necrosis."/>
          <p:cNvGrpSpPr/>
          <p:nvPr/>
        </p:nvGrpSpPr>
        <p:grpSpPr>
          <a:xfrm>
            <a:off x="258022" y="9292802"/>
            <a:ext cx="18472883" cy="2969231"/>
            <a:chOff x="0" y="0"/>
            <a:chExt cx="18472881" cy="2969230"/>
          </a:xfrm>
        </p:grpSpPr>
        <p:sp>
          <p:nvSpPr>
            <p:cNvPr id="630" name="1- Crosses placenta and cause fetal warfarin syndrome (contraindicated), UFH often used (doesn’t cross). Warfarin is safe for lactating mothers. 2- Bleeding. 3- Skin necrosis."/>
            <p:cNvSpPr txBox="1"/>
            <p:nvPr/>
          </p:nvSpPr>
          <p:spPr>
            <a:xfrm>
              <a:off x="57150" y="57150"/>
              <a:ext cx="18358582" cy="28549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buClr>
                  <a:srgbClr val="C3B2A7"/>
                </a:buClr>
                <a:buFont typeface="Arial"/>
                <a:defRPr b="1">
                  <a:latin typeface="Graphik"/>
                  <a:ea typeface="Graphik"/>
                  <a:cs typeface="Graphik"/>
                  <a:sym typeface="Graphik"/>
                </a:defRPr>
              </a:pPr>
              <a:r>
                <a:t>1- </a:t>
              </a:r>
              <a:r>
                <a:rPr>
                  <a:latin typeface="Avenir Next LT Pro"/>
                  <a:ea typeface="Avenir Next LT Pro"/>
                  <a:cs typeface="Avenir Next LT Pro"/>
                  <a:sym typeface="Avenir Next LT Pro"/>
                </a:rPr>
                <a:t>Crosses placenta and cause fetal warfarin syndrome (contraindicated), UFH often used (doesn’t cross). </a:t>
              </a:r>
              <a:r>
                <a:rPr u="sng">
                  <a:latin typeface="Avenir Next LT Pro"/>
                  <a:ea typeface="Avenir Next LT Pro"/>
                  <a:cs typeface="Avenir Next LT Pro"/>
                  <a:sym typeface="Avenir Next LT Pro"/>
                </a:rPr>
                <a:t>Warfarin is safe for lactating mothers</a:t>
              </a:r>
              <a:r>
                <a:rPr>
                  <a:latin typeface="Avenir Next LT Pro"/>
                  <a:ea typeface="Avenir Next LT Pro"/>
                  <a:cs typeface="Avenir Next LT Pro"/>
                  <a:sym typeface="Avenir Next LT Pro"/>
                </a:rPr>
                <a:t>.</a:t>
              </a:r>
              <a:br>
                <a:rPr>
                  <a:latin typeface="Avenir Next LT Pro"/>
                  <a:ea typeface="Avenir Next LT Pro"/>
                  <a:cs typeface="Avenir Next LT Pro"/>
                  <a:sym typeface="Avenir Next LT Pro"/>
                </a:rPr>
              </a:br>
              <a:r>
                <a:t>2- </a:t>
              </a:r>
              <a:r>
                <a:rPr>
                  <a:latin typeface="Avenir Next LT Pro"/>
                  <a:ea typeface="Avenir Next LT Pro"/>
                  <a:cs typeface="Avenir Next LT Pro"/>
                  <a:sym typeface="Avenir Next LT Pro"/>
                </a:rPr>
                <a:t>Bleeding.</a:t>
              </a:r>
              <a:br>
                <a:rPr>
                  <a:latin typeface="Avenir Next LT Pro"/>
                  <a:ea typeface="Avenir Next LT Pro"/>
                  <a:cs typeface="Avenir Next LT Pro"/>
                  <a:sym typeface="Avenir Next LT Pro"/>
                </a:rPr>
              </a:br>
              <a:r>
                <a:t>3- </a:t>
              </a:r>
              <a:r>
                <a:rPr>
                  <a:latin typeface="Avenir Next LT Pro"/>
                  <a:ea typeface="Avenir Next LT Pro"/>
                  <a:cs typeface="Avenir Next LT Pro"/>
                  <a:sym typeface="Avenir Next LT Pro"/>
                </a:rPr>
                <a:t>Skin necrosis.</a:t>
              </a:r>
            </a:p>
          </p:txBody>
        </p:sp>
        <p:pic>
          <p:nvPicPr>
            <p:cNvPr id="629" name="1- Crosses placenta and cause fetal warfarin syndrome (contraindicated), UFH often used (doesn’t cross). Warfarin is safe for lactating mothers. 2- Bleeding. 3- Skin necrosis. 1- Crosses placenta and cause fetal warfarin syndrome (contraindicated), UFH o" descr="1- Crosses placenta and cause fetal warfarin syndrome (contraindicated), UFH often used (doesn’t cross). Warfarin is safe for lactating mothers. 2- Bleeding. 3- Skin necrosis. 1- Crosses placenta and cause fetal warfarin syndrome (contraindicated), UFH often used (doesn’t cross). Warfarin is safe for lactating mothers. 2- Bleeding. 3- Skin necrosis.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8472882" cy="2969231"/>
            </a:xfrm>
            <a:prstGeom prst="rect">
              <a:avLst/>
            </a:prstGeom>
            <a:effectLst/>
          </p:spPr>
        </p:pic>
      </p:grpSp>
      <p:pic>
        <p:nvPicPr>
          <p:cNvPr id="632" name="pasted-movie.heic" descr="pasted-movie.heic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715620" y="2746302"/>
            <a:ext cx="5714149" cy="3305048"/>
          </a:xfrm>
          <a:prstGeom prst="rect">
            <a:avLst/>
          </a:prstGeom>
          <a:ln w="12700">
            <a:miter lim="400000"/>
          </a:ln>
        </p:spPr>
      </p:pic>
      <p:pic>
        <p:nvPicPr>
          <p:cNvPr id="633" name="pasted-movie.heic" descr="pasted-movie.heic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185311" y="7668780"/>
            <a:ext cx="5389359" cy="47584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Warfarin induced skin necrosis"/>
          <p:cNvSpPr txBox="1"/>
          <p:nvPr>
            <p:ph type="title"/>
          </p:nvPr>
        </p:nvSpPr>
        <p:spPr>
          <a:xfrm>
            <a:off x="294709" y="452641"/>
            <a:ext cx="19759910" cy="3261939"/>
          </a:xfrm>
          <a:prstGeom prst="rect">
            <a:avLst/>
          </a:prstGeom>
        </p:spPr>
        <p:txBody>
          <a:bodyPr/>
          <a:lstStyle>
            <a:lvl1pPr defTabSz="344931">
              <a:defRPr spc="-116" sz="11640" u="sng">
                <a:solidFill>
                  <a:srgbClr val="000000"/>
                </a:solidFill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lvl1pPr>
          </a:lstStyle>
          <a:p>
            <a:pPr/>
            <a:r>
              <a:t>Warfarin induced skin necrosis</a:t>
            </a:r>
          </a:p>
        </p:txBody>
      </p:sp>
      <p:sp>
        <p:nvSpPr>
          <p:cNvPr id="636" name="1- A rare complication of therapy and only happen in patients with protein C deficiency. Can also happen with very high doses 2- At the initial exposure, protein C level falls. If the patient have an unknown protein C deficiency, this level will get very"/>
          <p:cNvSpPr txBox="1"/>
          <p:nvPr/>
        </p:nvSpPr>
        <p:spPr>
          <a:xfrm>
            <a:off x="522404" y="2905329"/>
            <a:ext cx="14722777" cy="9826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75000"/>
              </a:lnSpc>
              <a:spcBef>
                <a:spcPts val="4800"/>
              </a:spcBef>
              <a:buClr>
                <a:srgbClr val="C3B2A7"/>
              </a:buClr>
              <a:buFont typeface="Arial"/>
              <a:defRPr b="1">
                <a:latin typeface="Graphik"/>
                <a:ea typeface="Graphik"/>
                <a:cs typeface="Graphik"/>
                <a:sym typeface="Graphik"/>
              </a:defRPr>
            </a:pPr>
            <a:r>
              <a:t>1-</a:t>
            </a:r>
            <a:r>
              <a:rPr>
                <a:latin typeface="Avenir Next LT Pro"/>
                <a:ea typeface="Avenir Next LT Pro"/>
                <a:cs typeface="Avenir Next LT Pro"/>
                <a:sym typeface="Avenir Next LT Pro"/>
              </a:rPr>
              <a:t> </a:t>
            </a:r>
            <a:r>
              <a:rPr u="sng">
                <a:latin typeface="Avenir Next LT Pro"/>
                <a:ea typeface="Avenir Next LT Pro"/>
                <a:cs typeface="Avenir Next LT Pro"/>
                <a:sym typeface="Avenir Next LT Pro"/>
              </a:rPr>
              <a:t>A rare complication</a:t>
            </a:r>
            <a:r>
              <a:rPr>
                <a:latin typeface="Avenir Next LT Pro"/>
                <a:ea typeface="Avenir Next LT Pro"/>
                <a:cs typeface="Avenir Next LT Pro"/>
                <a:sym typeface="Avenir Next LT Pro"/>
              </a:rPr>
              <a:t> of therapy and only happen in patients with </a:t>
            </a:r>
            <a:r>
              <a:t>protein C deficiency</a:t>
            </a:r>
            <a:r>
              <a:rPr>
                <a:latin typeface="Avenir Next LT Pro"/>
                <a:ea typeface="Avenir Next LT Pro"/>
                <a:cs typeface="Avenir Next LT Pro"/>
                <a:sym typeface="Avenir Next LT Pro"/>
              </a:rPr>
              <a:t>. Can also happen with very high doses</a:t>
            </a:r>
            <a:br>
              <a:rPr>
                <a:latin typeface="Avenir Next LT Pro"/>
                <a:ea typeface="Avenir Next LT Pro"/>
                <a:cs typeface="Avenir Next LT Pro"/>
                <a:sym typeface="Avenir Next LT Pro"/>
              </a:rPr>
            </a:br>
            <a:r>
              <a:t>2-</a:t>
            </a:r>
            <a:r>
              <a:rPr>
                <a:latin typeface="Avenir Next LT Pro"/>
                <a:ea typeface="Avenir Next LT Pro"/>
                <a:cs typeface="Avenir Next LT Pro"/>
                <a:sym typeface="Avenir Next LT Pro"/>
              </a:rPr>
              <a:t> </a:t>
            </a:r>
            <a:r>
              <a:rPr u="sng">
                <a:latin typeface="Avenir Next LT Pro"/>
                <a:ea typeface="Avenir Next LT Pro"/>
                <a:cs typeface="Avenir Next LT Pro"/>
                <a:sym typeface="Avenir Next LT Pro"/>
              </a:rPr>
              <a:t>At the initial exposure</a:t>
            </a:r>
            <a:r>
              <a:rPr>
                <a:latin typeface="Avenir Next LT Pro"/>
                <a:ea typeface="Avenir Next LT Pro"/>
                <a:cs typeface="Avenir Next LT Pro"/>
                <a:sym typeface="Avenir Next LT Pro"/>
              </a:rPr>
              <a:t>, protein C level </a:t>
            </a:r>
            <a:r>
              <a:rPr u="sng">
                <a:latin typeface="Avenir Next LT Pro"/>
                <a:ea typeface="Avenir Next LT Pro"/>
                <a:cs typeface="Avenir Next LT Pro"/>
                <a:sym typeface="Avenir Next LT Pro"/>
              </a:rPr>
              <a:t>falls</a:t>
            </a:r>
            <a:r>
              <a:rPr>
                <a:latin typeface="Avenir Next LT Pro"/>
                <a:ea typeface="Avenir Next LT Pro"/>
                <a:cs typeface="Avenir Next LT Pro"/>
                <a:sym typeface="Avenir Next LT Pro"/>
              </a:rPr>
              <a:t>. If the patient have an unknown protein C deficiency, this level will get </a:t>
            </a:r>
            <a:r>
              <a:rPr u="sng">
                <a:latin typeface="Avenir Next LT Pro"/>
                <a:ea typeface="Avenir Next LT Pro"/>
                <a:cs typeface="Avenir Next LT Pro"/>
                <a:sym typeface="Avenir Next LT Pro"/>
              </a:rPr>
              <a:t>very low</a:t>
            </a:r>
            <a:r>
              <a:rPr>
                <a:latin typeface="Avenir Next LT Pro"/>
                <a:ea typeface="Avenir Next LT Pro"/>
                <a:cs typeface="Avenir Next LT Pro"/>
                <a:sym typeface="Avenir Next LT Pro"/>
              </a:rPr>
              <a:t> and they will become </a:t>
            </a:r>
            <a:r>
              <a:rPr u="sng">
                <a:latin typeface="Avenir Next LT Pro"/>
                <a:ea typeface="Avenir Next LT Pro"/>
                <a:cs typeface="Avenir Next LT Pro"/>
                <a:sym typeface="Avenir Next LT Pro"/>
              </a:rPr>
              <a:t>prothrombotic</a:t>
            </a:r>
            <a:r>
              <a:rPr>
                <a:latin typeface="Avenir Next LT Pro"/>
                <a:ea typeface="Avenir Next LT Pro"/>
                <a:cs typeface="Avenir Next LT Pro"/>
                <a:sym typeface="Avenir Next LT Pro"/>
              </a:rPr>
              <a:t>.</a:t>
            </a:r>
            <a:br>
              <a:rPr>
                <a:latin typeface="Avenir Next LT Pro"/>
                <a:ea typeface="Avenir Next LT Pro"/>
                <a:cs typeface="Avenir Next LT Pro"/>
                <a:sym typeface="Avenir Next LT Pro"/>
              </a:rPr>
            </a:br>
            <a:r>
              <a:t>3-</a:t>
            </a:r>
            <a:r>
              <a:rPr>
                <a:latin typeface="Avenir Next LT Pro"/>
                <a:ea typeface="Avenir Next LT Pro"/>
                <a:cs typeface="Avenir Next LT Pro"/>
                <a:sym typeface="Avenir Next LT Pro"/>
              </a:rPr>
              <a:t> the result is </a:t>
            </a:r>
            <a:r>
              <a:t>thrombosis of skin tissue</a:t>
            </a:r>
            <a:r>
              <a:rPr>
                <a:latin typeface="Avenir Next LT Pro"/>
                <a:ea typeface="Avenir Next LT Pro"/>
                <a:cs typeface="Avenir Next LT Pro"/>
                <a:sym typeface="Avenir Next LT Pro"/>
              </a:rPr>
              <a:t>.</a:t>
            </a:r>
            <a:br>
              <a:rPr>
                <a:latin typeface="Avenir Next LT Pro"/>
                <a:ea typeface="Avenir Next LT Pro"/>
                <a:cs typeface="Avenir Next LT Pro"/>
                <a:sym typeface="Avenir Next LT Pro"/>
              </a:rPr>
            </a:br>
            <a:r>
              <a:t>4-</a:t>
            </a:r>
            <a:r>
              <a:rPr>
                <a:latin typeface="Avenir Next LT Pro"/>
                <a:ea typeface="Avenir Next LT Pro"/>
                <a:cs typeface="Avenir Next LT Pro"/>
                <a:sym typeface="Avenir Next LT Pro"/>
              </a:rPr>
              <a:t> presents as </a:t>
            </a:r>
            <a:r>
              <a:t>large dark, purple skin lesions</a:t>
            </a:r>
            <a:r>
              <a:rPr>
                <a:latin typeface="Avenir Next LT Pro"/>
                <a:ea typeface="Avenir Next LT Pro"/>
                <a:cs typeface="Avenir Next LT Pro"/>
                <a:sym typeface="Avenir Next LT Pro"/>
              </a:rPr>
              <a:t> within a </a:t>
            </a:r>
            <a:r>
              <a:rPr u="sng">
                <a:latin typeface="Avenir Next LT Pro"/>
                <a:ea typeface="Avenir Next LT Pro"/>
                <a:cs typeface="Avenir Next LT Pro"/>
                <a:sym typeface="Avenir Next LT Pro"/>
              </a:rPr>
              <a:t>few days</a:t>
            </a:r>
            <a:r>
              <a:rPr>
                <a:latin typeface="Avenir Next LT Pro"/>
                <a:ea typeface="Avenir Next LT Pro"/>
                <a:cs typeface="Avenir Next LT Pro"/>
                <a:sym typeface="Avenir Next LT Pro"/>
              </a:rPr>
              <a:t> after warfarin administration.</a:t>
            </a:r>
          </a:p>
        </p:txBody>
      </p:sp>
      <p:pic>
        <p:nvPicPr>
          <p:cNvPr id="637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194111" y="3561155"/>
            <a:ext cx="8897582" cy="85148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Warfarin Contraindications"/>
          <p:cNvSpPr txBox="1"/>
          <p:nvPr>
            <p:ph type="title"/>
          </p:nvPr>
        </p:nvSpPr>
        <p:spPr>
          <a:xfrm>
            <a:off x="431478" y="635355"/>
            <a:ext cx="21971001" cy="1689101"/>
          </a:xfrm>
          <a:prstGeom prst="rect">
            <a:avLst/>
          </a:prstGeom>
        </p:spPr>
        <p:txBody>
          <a:bodyPr/>
          <a:lstStyle>
            <a:lvl1pPr defTabSz="309372">
              <a:defRPr spc="-104" sz="10440">
                <a:solidFill>
                  <a:srgbClr val="000000"/>
                </a:solidFill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lvl1pPr>
          </a:lstStyle>
          <a:p>
            <a:pPr/>
            <a:r>
              <a:t>Warfarin Contraindications</a:t>
            </a:r>
          </a:p>
        </p:txBody>
      </p:sp>
      <p:sp>
        <p:nvSpPr>
          <p:cNvPr id="640" name="Bleeding disorders…"/>
          <p:cNvSpPr txBox="1"/>
          <p:nvPr>
            <p:ph type="body" idx="1"/>
          </p:nvPr>
        </p:nvSpPr>
        <p:spPr>
          <a:xfrm>
            <a:off x="568247" y="3370906"/>
            <a:ext cx="18870914" cy="9486929"/>
          </a:xfrm>
          <a:prstGeom prst="rect">
            <a:avLst/>
          </a:prstGeom>
          <a:ln w="9525">
            <a:round/>
          </a:ln>
        </p:spPr>
        <p:txBody>
          <a:bodyPr/>
          <a:lstStyle/>
          <a:p>
            <a:pPr marL="602456" indent="-602456" defTabSz="266700">
              <a:spcBef>
                <a:spcPts val="3500"/>
              </a:spcBef>
              <a:buAutoNum type="arabicPeriod" startAt="1"/>
              <a:defRPr b="1" sz="3450">
                <a:latin typeface="Graphik"/>
                <a:ea typeface="Graphik"/>
                <a:cs typeface="Graphik"/>
                <a:sym typeface="Graphik"/>
              </a:defRPr>
            </a:pPr>
            <a:r>
              <a:t>Bleeding disorders</a:t>
            </a:r>
          </a:p>
          <a:p>
            <a:pPr marL="602456" indent="-602456" defTabSz="266700">
              <a:spcBef>
                <a:spcPts val="3500"/>
              </a:spcBef>
              <a:buAutoNum type="arabicPeriod" startAt="1"/>
              <a:defRPr b="1" sz="3450">
                <a:latin typeface="Graphik"/>
                <a:ea typeface="Graphik"/>
                <a:cs typeface="Graphik"/>
                <a:sym typeface="Graphik"/>
              </a:defRPr>
            </a:pPr>
            <a:r>
              <a:t>﻿﻿Poor compliance</a:t>
            </a:r>
          </a:p>
          <a:p>
            <a:pPr marL="602456" indent="-602456" defTabSz="266700">
              <a:spcBef>
                <a:spcPts val="3500"/>
              </a:spcBef>
              <a:buAutoNum type="arabicPeriod" startAt="1"/>
              <a:defRPr b="1" sz="3450">
                <a:latin typeface="Graphik"/>
                <a:ea typeface="Graphik"/>
                <a:cs typeface="Graphik"/>
                <a:sym typeface="Graphik"/>
              </a:defRPr>
            </a:pPr>
            <a:r>
              <a:t>﻿﻿Alcoholism</a:t>
            </a:r>
          </a:p>
          <a:p>
            <a:pPr marL="602456" indent="-602456" defTabSz="266700">
              <a:spcBef>
                <a:spcPts val="3500"/>
              </a:spcBef>
              <a:buAutoNum type="arabicPeriod" startAt="1"/>
              <a:defRPr b="1" sz="3450">
                <a:latin typeface="Graphik"/>
                <a:ea typeface="Graphik"/>
                <a:cs typeface="Graphik"/>
                <a:sym typeface="Graphik"/>
              </a:defRPr>
            </a:pPr>
            <a:r>
              <a:t>﻿﻿Recent stroke (3 weeks)</a:t>
            </a:r>
          </a:p>
          <a:p>
            <a:pPr marL="602456" indent="-602456" defTabSz="266700">
              <a:spcBef>
                <a:spcPts val="3500"/>
              </a:spcBef>
              <a:buAutoNum type="arabicPeriod" startAt="1"/>
              <a:defRPr b="1" sz="3450">
                <a:latin typeface="Graphik"/>
                <a:ea typeface="Graphik"/>
                <a:cs typeface="Graphik"/>
                <a:sym typeface="Graphik"/>
              </a:defRPr>
            </a:pPr>
            <a:r>
              <a:t>﻿﻿Recent surgery to brain or eye</a:t>
            </a:r>
          </a:p>
          <a:p>
            <a:pPr marL="602456" indent="-602456" defTabSz="266700">
              <a:spcBef>
                <a:spcPts val="3500"/>
              </a:spcBef>
              <a:buAutoNum type="arabicPeriod" startAt="1"/>
              <a:defRPr b="1" sz="3450">
                <a:latin typeface="Graphik"/>
                <a:ea typeface="Graphik"/>
                <a:cs typeface="Graphik"/>
                <a:sym typeface="Graphik"/>
              </a:defRPr>
            </a:pPr>
            <a:r>
              <a:t>﻿﻿Active peptic ulcer, active inflammatory bowel disease, or oesophageal varices</a:t>
            </a:r>
          </a:p>
          <a:p>
            <a:pPr marL="602456" indent="-602456" defTabSz="266700">
              <a:spcBef>
                <a:spcPts val="3500"/>
              </a:spcBef>
              <a:buAutoNum type="arabicPeriod" startAt="1"/>
              <a:defRPr b="1" sz="3450">
                <a:latin typeface="Graphik"/>
                <a:ea typeface="Graphik"/>
                <a:cs typeface="Graphik"/>
                <a:sym typeface="Graphik"/>
              </a:defRPr>
            </a:pPr>
            <a:r>
              <a:t>﻿﻿Severe hypertension</a:t>
            </a:r>
          </a:p>
          <a:p>
            <a:pPr marL="602456" indent="-602456" defTabSz="266700">
              <a:spcBef>
                <a:spcPts val="3500"/>
              </a:spcBef>
              <a:buAutoNum type="arabicPeriod" startAt="1"/>
              <a:defRPr b="1" sz="3450">
                <a:latin typeface="Graphik"/>
                <a:ea typeface="Graphik"/>
                <a:cs typeface="Graphik"/>
                <a:sym typeface="Graphik"/>
              </a:defRPr>
            </a:pPr>
            <a:r>
              <a:t>﻿﻿Severe renal impairment</a:t>
            </a:r>
          </a:p>
          <a:p>
            <a:pPr marL="602456" indent="-602456" defTabSz="266700">
              <a:spcBef>
                <a:spcPts val="3500"/>
              </a:spcBef>
              <a:buAutoNum type="arabicPeriod" startAt="1"/>
              <a:defRPr b="1" sz="3450">
                <a:latin typeface="Graphik"/>
                <a:ea typeface="Graphik"/>
                <a:cs typeface="Graphik"/>
                <a:sym typeface="Graphik"/>
              </a:defRPr>
            </a:pPr>
            <a:r>
              <a:t>﻿﻿Pregnancy</a:t>
            </a:r>
            <a:r>
              <a:rPr>
                <a:latin typeface="Calibri"/>
                <a:ea typeface="Calibri"/>
                <a:cs typeface="Calibri"/>
                <a:sym typeface="Calibri"/>
              </a:rPr>
              <a:t> (warfarin is a teratogen), </a:t>
            </a:r>
            <a:r>
              <a:t>use in breastfeeding women </a:t>
            </a:r>
            <a:r>
              <a:rPr u="sng">
                <a:latin typeface="Calibri"/>
                <a:ea typeface="Calibri"/>
                <a:cs typeface="Calibri"/>
                <a:sym typeface="Calibri"/>
              </a:rPr>
              <a:t>is not </a:t>
            </a:r>
            <a:r>
              <a:t>contraindicated. </a:t>
            </a:r>
          </a:p>
        </p:txBody>
      </p:sp>
      <p:pic>
        <p:nvPicPr>
          <p:cNvPr id="641" name="pasted-movie.heic" descr="pasted-movie.heic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0800000">
            <a:off x="14610607" y="1941064"/>
            <a:ext cx="10868241" cy="44848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Reversal OF warfarin"/>
          <p:cNvSpPr txBox="1"/>
          <p:nvPr>
            <p:ph type="title"/>
          </p:nvPr>
        </p:nvSpPr>
        <p:spPr>
          <a:xfrm>
            <a:off x="340299" y="270284"/>
            <a:ext cx="16454671" cy="1757485"/>
          </a:xfrm>
          <a:prstGeom prst="rect">
            <a:avLst/>
          </a:prstGeom>
          <a:ln w="76200">
            <a:solidFill>
              <a:srgbClr val="000000"/>
            </a:solidFill>
          </a:ln>
        </p:spPr>
        <p:txBody>
          <a:bodyPr/>
          <a:lstStyle>
            <a:lvl1pPr defTabSz="305815">
              <a:defRPr spc="-103" sz="10320">
                <a:solidFill>
                  <a:srgbClr val="000000"/>
                </a:solidFill>
                <a:latin typeface="Apple SD 산돌고딕 Neo 일반체"/>
                <a:ea typeface="Apple SD 산돌고딕 Neo 일반체"/>
                <a:cs typeface="Apple SD 산돌고딕 Neo 일반체"/>
                <a:sym typeface="Apple SD 산돌고딕 Neo 일반체"/>
              </a:defRPr>
            </a:lvl1pPr>
          </a:lstStyle>
          <a:p>
            <a:pPr/>
            <a:r>
              <a:t>Reversal OF warfarin </a:t>
            </a:r>
          </a:p>
        </p:txBody>
      </p:sp>
      <p:sp>
        <p:nvSpPr>
          <p:cNvPr id="644" name="1- Fresh Frozen Plasma (FFP):  - FFP can be used to reverse the effect of warfarin very quickly.  - It’s the plasma after removal of RBCs, WBCs and Platelets, frozen for storage.  - Once thawed, must be used within 24 hours or the clotting factors degrad"/>
          <p:cNvSpPr txBox="1"/>
          <p:nvPr>
            <p:ph type="body" idx="1"/>
          </p:nvPr>
        </p:nvSpPr>
        <p:spPr>
          <a:xfrm>
            <a:off x="340299" y="2698461"/>
            <a:ext cx="21822688" cy="10571167"/>
          </a:xfrm>
          <a:prstGeom prst="rect">
            <a:avLst/>
          </a:prstGeom>
          <a:ln w="9525">
            <a:round/>
          </a:ln>
        </p:spPr>
        <p:txBody>
          <a:bodyPr/>
          <a:lstStyle/>
          <a:p>
            <a:pPr marL="0" indent="0" defTabSz="145795">
              <a:spcBef>
                <a:spcPts val="1900"/>
              </a:spcBef>
              <a:buClr>
                <a:srgbClr val="C3B2A7"/>
              </a:buClr>
              <a:buSzTx/>
              <a:buFont typeface="Arial"/>
              <a:buNone/>
              <a:defRPr b="1" sz="3321">
                <a:solidFill>
                  <a:srgbClr val="000000"/>
                </a:solidFill>
                <a:latin typeface="Graphik"/>
                <a:ea typeface="Graphik"/>
                <a:cs typeface="Graphik"/>
                <a:sym typeface="Graphik"/>
              </a:defRPr>
            </a:pPr>
            <a:r>
              <a:t>1- Fresh Frozen Plasma (FFP):</a:t>
            </a:r>
            <a:br/>
            <a:r>
              <a:rPr>
                <a:latin typeface="Avenir Next LT Pro"/>
                <a:ea typeface="Avenir Next LT Pro"/>
                <a:cs typeface="Avenir Next LT Pro"/>
                <a:sym typeface="Avenir Next LT Pro"/>
              </a:rPr>
              <a:t> </a:t>
            </a:r>
            <a:r>
              <a:t>-</a:t>
            </a:r>
            <a:r>
              <a:rPr>
                <a:latin typeface="Avenir Next LT Pro"/>
                <a:ea typeface="Avenir Next LT Pro"/>
                <a:cs typeface="Avenir Next LT Pro"/>
                <a:sym typeface="Avenir Next LT Pro"/>
              </a:rPr>
              <a:t> FFP can be used to reverse the effect of </a:t>
            </a:r>
            <a:r>
              <a:rPr u="sng"/>
              <a:t>warfarin</a:t>
            </a:r>
            <a:r>
              <a:rPr u="sng">
                <a:latin typeface="Avenir Next LT Pro"/>
                <a:ea typeface="Avenir Next LT Pro"/>
                <a:cs typeface="Avenir Next LT Pro"/>
                <a:sym typeface="Avenir Next LT Pro"/>
              </a:rPr>
              <a:t> very quickly</a:t>
            </a:r>
            <a:r>
              <a:rPr>
                <a:latin typeface="Avenir Next LT Pro"/>
                <a:ea typeface="Avenir Next LT Pro"/>
                <a:cs typeface="Avenir Next LT Pro"/>
                <a:sym typeface="Avenir Next LT Pro"/>
              </a:rPr>
              <a:t>.</a:t>
            </a:r>
            <a:br>
              <a:rPr>
                <a:latin typeface="Avenir Next LT Pro"/>
                <a:ea typeface="Avenir Next LT Pro"/>
                <a:cs typeface="Avenir Next LT Pro"/>
                <a:sym typeface="Avenir Next LT Pro"/>
              </a:rPr>
            </a:br>
            <a:r>
              <a:rPr>
                <a:latin typeface="Avenir Next LT Pro"/>
                <a:ea typeface="Avenir Next LT Pro"/>
                <a:cs typeface="Avenir Next LT Pro"/>
                <a:sym typeface="Avenir Next LT Pro"/>
              </a:rPr>
              <a:t> </a:t>
            </a:r>
            <a:r>
              <a:t>-</a:t>
            </a:r>
            <a:r>
              <a:rPr>
                <a:latin typeface="Avenir Next LT Pro"/>
                <a:ea typeface="Avenir Next LT Pro"/>
                <a:cs typeface="Avenir Next LT Pro"/>
                <a:sym typeface="Avenir Next LT Pro"/>
              </a:rPr>
              <a:t> It’s the plasma after removal of RBCs, WBCs and Platelets, </a:t>
            </a:r>
            <a:r>
              <a:rPr u="sng">
                <a:latin typeface="Avenir Next LT Pro"/>
                <a:ea typeface="Avenir Next LT Pro"/>
                <a:cs typeface="Avenir Next LT Pro"/>
                <a:sym typeface="Avenir Next LT Pro"/>
              </a:rPr>
              <a:t>frozen for storage</a:t>
            </a:r>
            <a:r>
              <a:rPr>
                <a:latin typeface="Avenir Next LT Pro"/>
                <a:ea typeface="Avenir Next LT Pro"/>
                <a:cs typeface="Avenir Next LT Pro"/>
                <a:sym typeface="Avenir Next LT Pro"/>
              </a:rPr>
              <a:t>.</a:t>
            </a:r>
            <a:br>
              <a:rPr>
                <a:latin typeface="Avenir Next LT Pro"/>
                <a:ea typeface="Avenir Next LT Pro"/>
                <a:cs typeface="Avenir Next LT Pro"/>
                <a:sym typeface="Avenir Next LT Pro"/>
              </a:rPr>
            </a:br>
            <a:r>
              <a:rPr>
                <a:latin typeface="Avenir Next LT Pro"/>
                <a:ea typeface="Avenir Next LT Pro"/>
                <a:cs typeface="Avenir Next LT Pro"/>
                <a:sym typeface="Avenir Next LT Pro"/>
              </a:rPr>
              <a:t> </a:t>
            </a:r>
            <a:r>
              <a:t>-</a:t>
            </a:r>
            <a:r>
              <a:rPr>
                <a:latin typeface="Avenir Next LT Pro"/>
                <a:ea typeface="Avenir Next LT Pro"/>
                <a:cs typeface="Avenir Next LT Pro"/>
                <a:sym typeface="Avenir Next LT Pro"/>
              </a:rPr>
              <a:t> Once thawed, </a:t>
            </a:r>
            <a:r>
              <a:t>must be used within 24 hours or the clotting factors degrade</a:t>
            </a:r>
            <a:r>
              <a:rPr>
                <a:latin typeface="Avenir Next LT Pro"/>
                <a:ea typeface="Avenir Next LT Pro"/>
                <a:cs typeface="Avenir Next LT Pro"/>
                <a:sym typeface="Avenir Next LT Pro"/>
              </a:rPr>
              <a:t>.</a:t>
            </a:r>
            <a:br>
              <a:rPr>
                <a:latin typeface="Avenir Next LT Pro"/>
                <a:ea typeface="Avenir Next LT Pro"/>
                <a:cs typeface="Avenir Next LT Pro"/>
                <a:sym typeface="Avenir Next LT Pro"/>
              </a:rPr>
            </a:br>
            <a:r>
              <a:rPr>
                <a:latin typeface="Avenir Next LT Pro"/>
                <a:ea typeface="Avenir Next LT Pro"/>
                <a:cs typeface="Avenir Next LT Pro"/>
                <a:sym typeface="Avenir Next LT Pro"/>
              </a:rPr>
              <a:t> </a:t>
            </a:r>
            <a:r>
              <a:t>-</a:t>
            </a:r>
            <a:r>
              <a:rPr>
                <a:latin typeface="Avenir Next LT Pro"/>
                <a:ea typeface="Avenir Next LT Pro"/>
                <a:cs typeface="Avenir Next LT Pro"/>
                <a:sym typeface="Avenir Next LT Pro"/>
              </a:rPr>
              <a:t> </a:t>
            </a:r>
            <a:r>
              <a:rPr u="sng">
                <a:latin typeface="Avenir Next LT Pro"/>
                <a:ea typeface="Avenir Next LT Pro"/>
                <a:cs typeface="Avenir Next LT Pro"/>
                <a:sym typeface="Avenir Next LT Pro"/>
              </a:rPr>
              <a:t>It will correct deficiencies of any clotting factors</a:t>
            </a:r>
            <a:r>
              <a:rPr>
                <a:latin typeface="Avenir Next LT Pro"/>
                <a:ea typeface="Avenir Next LT Pro"/>
                <a:cs typeface="Avenir Next LT Pro"/>
                <a:sym typeface="Avenir Next LT Pro"/>
              </a:rPr>
              <a:t>. (other low vitamin K factor levels will be corrected by FFP)</a:t>
            </a:r>
            <a:br>
              <a:rPr>
                <a:latin typeface="Avenir Next LT Pro"/>
                <a:ea typeface="Avenir Next LT Pro"/>
                <a:cs typeface="Avenir Next LT Pro"/>
                <a:sym typeface="Avenir Next LT Pro"/>
              </a:rPr>
            </a:br>
            <a:r>
              <a:rPr>
                <a:latin typeface="Avenir Next LT Pro"/>
                <a:ea typeface="Avenir Next LT Pro"/>
                <a:cs typeface="Avenir Next LT Pro"/>
                <a:sym typeface="Avenir Next LT Pro"/>
              </a:rPr>
              <a:t> </a:t>
            </a:r>
            <a:r>
              <a:t>-</a:t>
            </a:r>
            <a:r>
              <a:rPr>
                <a:latin typeface="Avenir Next LT Pro"/>
                <a:ea typeface="Avenir Next LT Pro"/>
                <a:cs typeface="Avenir Next LT Pro"/>
                <a:sym typeface="Avenir Next LT Pro"/>
              </a:rPr>
              <a:t> PT/PTT levels will </a:t>
            </a:r>
            <a:r>
              <a:rPr u="sng">
                <a:latin typeface="Avenir Next LT Pro"/>
                <a:ea typeface="Avenir Next LT Pro"/>
                <a:cs typeface="Avenir Next LT Pro"/>
                <a:sym typeface="Avenir Next LT Pro"/>
              </a:rPr>
              <a:t>normalize after infusion</a:t>
            </a:r>
            <a:r>
              <a:rPr>
                <a:latin typeface="Avenir Next LT Pro"/>
                <a:ea typeface="Avenir Next LT Pro"/>
                <a:cs typeface="Avenir Next LT Pro"/>
                <a:sym typeface="Avenir Next LT Pro"/>
              </a:rPr>
              <a:t>.</a:t>
            </a:r>
            <a:endParaRPr>
              <a:latin typeface="Avenir Next LT Pro"/>
              <a:ea typeface="Avenir Next LT Pro"/>
              <a:cs typeface="Avenir Next LT Pro"/>
              <a:sym typeface="Avenir Next LT Pro"/>
            </a:endParaRPr>
          </a:p>
          <a:p>
            <a:pPr marL="0" indent="0" defTabSz="145795">
              <a:spcBef>
                <a:spcPts val="1900"/>
              </a:spcBef>
              <a:buClr>
                <a:srgbClr val="C3B2A7"/>
              </a:buClr>
              <a:buSzTx/>
              <a:buFont typeface="Arial"/>
              <a:buNone/>
              <a:defRPr b="1" sz="3321">
                <a:solidFill>
                  <a:srgbClr val="000000"/>
                </a:solidFill>
                <a:latin typeface="Graphik"/>
                <a:ea typeface="Graphik"/>
                <a:cs typeface="Graphik"/>
                <a:sym typeface="Graphik"/>
              </a:defRPr>
            </a:pPr>
            <a:endParaRPr>
              <a:latin typeface="Avenir Next LT Pro"/>
              <a:ea typeface="Avenir Next LT Pro"/>
              <a:cs typeface="Avenir Next LT Pro"/>
              <a:sym typeface="Avenir Next LT Pro"/>
            </a:endParaRPr>
          </a:p>
          <a:p>
            <a:pPr marL="0" indent="0" defTabSz="145795">
              <a:spcBef>
                <a:spcPts val="1900"/>
              </a:spcBef>
              <a:buClr>
                <a:srgbClr val="C3B2A7"/>
              </a:buClr>
              <a:buSzTx/>
              <a:buFont typeface="Arial"/>
              <a:buNone/>
              <a:defRPr b="1" sz="3321">
                <a:solidFill>
                  <a:srgbClr val="000000"/>
                </a:solidFill>
                <a:latin typeface="Graphik"/>
                <a:ea typeface="Graphik"/>
                <a:cs typeface="Graphik"/>
                <a:sym typeface="Graphik"/>
              </a:defRPr>
            </a:pPr>
            <a:r>
              <a:t>2- Vitamin K: </a:t>
            </a:r>
            <a:br/>
            <a:r>
              <a:rPr>
                <a:latin typeface="Avenir Next LT Pro"/>
                <a:ea typeface="Avenir Next LT Pro"/>
                <a:cs typeface="Avenir Next LT Pro"/>
                <a:sym typeface="Avenir Next LT Pro"/>
              </a:rPr>
              <a:t> </a:t>
            </a:r>
            <a:r>
              <a:t>-</a:t>
            </a:r>
            <a:r>
              <a:rPr>
                <a:latin typeface="Avenir Next LT Pro"/>
                <a:ea typeface="Avenir Next LT Pro"/>
                <a:cs typeface="Avenir Next LT Pro"/>
                <a:sym typeface="Avenir Next LT Pro"/>
              </a:rPr>
              <a:t> Can also be given to reverse the effect of </a:t>
            </a:r>
            <a:r>
              <a:t>warfarin</a:t>
            </a:r>
            <a:r>
              <a:rPr>
                <a:latin typeface="Avenir Next LT Pro"/>
                <a:ea typeface="Avenir Next LT Pro"/>
                <a:cs typeface="Avenir Next LT Pro"/>
                <a:sym typeface="Avenir Next LT Pro"/>
              </a:rPr>
              <a:t>, </a:t>
            </a:r>
            <a:r>
              <a:t>used when INR is too high (&gt;3) in the absence of serious bleeding.</a:t>
            </a:r>
            <a:br/>
            <a:r>
              <a:rPr>
                <a:latin typeface="Avenir Next LT Pro"/>
                <a:ea typeface="Avenir Next LT Pro"/>
                <a:cs typeface="Avenir Next LT Pro"/>
                <a:sym typeface="Avenir Next LT Pro"/>
              </a:rPr>
              <a:t> </a:t>
            </a:r>
            <a:r>
              <a:t>-</a:t>
            </a:r>
            <a:r>
              <a:rPr>
                <a:latin typeface="Avenir Next LT Pro"/>
                <a:ea typeface="Avenir Next LT Pro"/>
                <a:cs typeface="Avenir Next LT Pro"/>
                <a:sym typeface="Avenir Next LT Pro"/>
              </a:rPr>
              <a:t> Given orally or IV. (IV can cause anaphylaxis)</a:t>
            </a:r>
            <a:br>
              <a:rPr>
                <a:latin typeface="Avenir Next LT Pro"/>
                <a:ea typeface="Avenir Next LT Pro"/>
                <a:cs typeface="Avenir Next LT Pro"/>
                <a:sym typeface="Avenir Next LT Pro"/>
              </a:rPr>
            </a:br>
            <a:r>
              <a:rPr>
                <a:latin typeface="Avenir Next LT Pro"/>
                <a:ea typeface="Avenir Next LT Pro"/>
                <a:cs typeface="Avenir Next LT Pro"/>
                <a:sym typeface="Avenir Next LT Pro"/>
              </a:rPr>
              <a:t> </a:t>
            </a:r>
            <a:r>
              <a:t>- In the absence of serious bleeding, if the:</a:t>
            </a:r>
            <a:br/>
            <a:r>
              <a:rPr>
                <a:latin typeface="Avenir Next LT Pro"/>
                <a:ea typeface="Avenir Next LT Pro"/>
                <a:cs typeface="Avenir Next LT Pro"/>
                <a:sym typeface="Avenir Next LT Pro"/>
              </a:rPr>
              <a:t>  *INR 3-5: Hold warfarin.</a:t>
            </a:r>
            <a:br>
              <a:rPr>
                <a:latin typeface="Avenir Next LT Pro"/>
                <a:ea typeface="Avenir Next LT Pro"/>
                <a:cs typeface="Avenir Next LT Pro"/>
                <a:sym typeface="Avenir Next LT Pro"/>
              </a:rPr>
            </a:br>
            <a:r>
              <a:rPr>
                <a:latin typeface="Avenir Next LT Pro"/>
                <a:ea typeface="Avenir Next LT Pro"/>
                <a:cs typeface="Avenir Next LT Pro"/>
                <a:sym typeface="Avenir Next LT Pro"/>
              </a:rPr>
              <a:t>  *INR 5-9: Hold warfarin and oral vitamin K.</a:t>
            </a:r>
            <a:br>
              <a:rPr>
                <a:latin typeface="Avenir Next LT Pro"/>
                <a:ea typeface="Avenir Next LT Pro"/>
                <a:cs typeface="Avenir Next LT Pro"/>
                <a:sym typeface="Avenir Next LT Pro"/>
              </a:rPr>
            </a:br>
            <a:r>
              <a:rPr>
                <a:latin typeface="Avenir Next LT Pro"/>
                <a:ea typeface="Avenir Next LT Pro"/>
                <a:cs typeface="Avenir Next LT Pro"/>
                <a:sym typeface="Avenir Next LT Pro"/>
              </a:rPr>
              <a:t>  *INR &gt;9: Consider IV vitamin K or FFP.</a:t>
            </a:r>
            <a:br>
              <a:rPr>
                <a:latin typeface="Avenir Next LT Pro"/>
                <a:ea typeface="Avenir Next LT Pro"/>
                <a:cs typeface="Avenir Next LT Pro"/>
                <a:sym typeface="Avenir Next LT Pro"/>
              </a:rPr>
            </a:br>
            <a:br>
              <a:rPr>
                <a:latin typeface="Avenir Next LT Pro"/>
                <a:ea typeface="Avenir Next LT Pro"/>
                <a:cs typeface="Avenir Next LT Pro"/>
                <a:sym typeface="Avenir Next LT Pro"/>
              </a:rPr>
            </a:br>
            <a:r>
              <a:rPr>
                <a:latin typeface="Avenir Next LT Pro"/>
                <a:ea typeface="Avenir Next LT Pro"/>
                <a:cs typeface="Avenir Next LT Pro"/>
                <a:sym typeface="Avenir Next LT Pro"/>
              </a:rPr>
              <a:t> </a:t>
            </a:r>
            <a:r>
              <a:rPr u="sng">
                <a:blipFill rotWithShape="1">
                  <a:blip r:embed="rId2"/>
                  <a:srcRect l="0" t="0" r="0" b="0"/>
                  <a:tile tx="0" ty="0" sx="100000" sy="100000" flip="none" algn="tl"/>
                </a:blipFill>
              </a:rPr>
              <a:t>Severe bleeding with any increase in INR: Administer FFP.</a:t>
            </a:r>
          </a:p>
        </p:txBody>
      </p:sp>
      <p:pic>
        <p:nvPicPr>
          <p:cNvPr id="645" name="pasted-movie.heic" descr="pasted-movie.heic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633901" y="10123143"/>
            <a:ext cx="7984473" cy="3692519"/>
          </a:xfrm>
          <a:prstGeom prst="rect">
            <a:avLst/>
          </a:prstGeom>
          <a:ln w="12700">
            <a:miter lim="400000"/>
          </a:ln>
        </p:spPr>
      </p:pic>
      <p:pic>
        <p:nvPicPr>
          <p:cNvPr id="646" name="pasted-movie.heic" descr="pasted-movie.heic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348170" y="-183043"/>
            <a:ext cx="2210650" cy="50134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8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0132" y="-26273"/>
            <a:ext cx="21878523" cy="137685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Von Willebrand factor (vWF):…"/>
          <p:cNvGrpSpPr/>
          <p:nvPr/>
        </p:nvGrpSpPr>
        <p:grpSpPr>
          <a:xfrm>
            <a:off x="576592" y="976428"/>
            <a:ext cx="10886331" cy="10843430"/>
            <a:chOff x="0" y="0"/>
            <a:chExt cx="10886330" cy="10843428"/>
          </a:xfrm>
        </p:grpSpPr>
        <p:sp>
          <p:nvSpPr>
            <p:cNvPr id="254" name="Von Willebrand factor (vWF):…"/>
            <p:cNvSpPr txBox="1"/>
            <p:nvPr/>
          </p:nvSpPr>
          <p:spPr>
            <a:xfrm>
              <a:off x="57150" y="57149"/>
              <a:ext cx="10772031" cy="10729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defRPr b="1" sz="5000">
                  <a:latin typeface="Graphik"/>
                  <a:ea typeface="Graphik"/>
                  <a:cs typeface="Graphik"/>
                  <a:sym typeface="Graphik"/>
                </a:defRPr>
              </a:pPr>
              <a:r>
                <a:t> </a:t>
              </a:r>
              <a:r>
                <a:rPr b="0" u="sng">
                  <a:solidFill>
                    <a:srgbClr val="B51A00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Von Willebrand factor (vWF):</a:t>
              </a:r>
              <a:r>
                <a:rPr>
                  <a:solidFill>
                    <a:srgbClr val="0B352D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>
                <a:solidFill>
                  <a:srgbClr val="0B352D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>
                <a:defRPr b="1" sz="5000">
                  <a:latin typeface="Graphik"/>
                  <a:ea typeface="Graphik"/>
                  <a:cs typeface="Graphik"/>
                  <a:sym typeface="Graphik"/>
                </a:defRPr>
              </a:pPr>
              <a:r>
                <a:rPr>
                  <a:solidFill>
                    <a:srgbClr val="0B352D"/>
                  </a:solidFill>
                </a:rPr>
                <a:t>plasma protein that is synthesized by and stored in endothelial cells (in Weibel-Palade bodies) and platelets (in α-granules) </a:t>
              </a:r>
              <a:endParaRPr>
                <a:solidFill>
                  <a:srgbClr val="E2EEEA"/>
                </a:solidFill>
              </a:endParaRPr>
            </a:p>
            <a:p>
              <a:pPr>
                <a:defRPr b="1" sz="5000">
                  <a:latin typeface="Graphik"/>
                  <a:ea typeface="Graphik"/>
                  <a:cs typeface="Graphik"/>
                  <a:sym typeface="Graphik"/>
                </a:defRPr>
              </a:pPr>
              <a:r>
                <a:t>□ </a:t>
              </a:r>
              <a:r>
                <a:rPr u="sng"/>
                <a:t>Mediates platelet adhesion and aggregation </a:t>
              </a:r>
              <a:endParaRPr u="sng">
                <a:solidFill>
                  <a:srgbClr val="E2EEEA"/>
                </a:solidFill>
              </a:endParaRPr>
            </a:p>
            <a:p>
              <a:pPr>
                <a:defRPr b="1" sz="5000" u="sng">
                  <a:latin typeface="Graphik"/>
                  <a:ea typeface="Graphik"/>
                  <a:cs typeface="Graphik"/>
                  <a:sym typeface="Graphik"/>
                </a:defRPr>
              </a:pPr>
              <a:r>
                <a:t>□ Binds factor VIII (and thereby prevents its degradation </a:t>
              </a:r>
            </a:p>
          </p:txBody>
        </p:sp>
        <p:pic>
          <p:nvPicPr>
            <p:cNvPr id="253" name="Von Willebrand factor (vWF):…  Von Willebrand factor (vWF): plasma protein that is synthesized by and stored in endothelial cells (in Weibel-Palade bodies) and platelets (in α-granules) □ Mediates platelet adhesion and aggregation □ Binds factor VIII (an" descr="Von Willebrand factor (vWF):…  Von Willebrand factor (vWF): plasma protein that is synthesized by and stored in endothelial cells (in Weibel-Palade bodies) and platelets (in α-granules) □ Mediates platelet adhesion and aggregation □ Binds factor VIII (and thereby prevents its degradation 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0886331" cy="10843429"/>
            </a:xfrm>
            <a:prstGeom prst="rect">
              <a:avLst/>
            </a:prstGeom>
            <a:effectLst/>
          </p:spPr>
        </p:pic>
      </p:grpSp>
      <p:pic>
        <p:nvPicPr>
          <p:cNvPr id="256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985762" y="2319834"/>
            <a:ext cx="12485067" cy="85555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Thank you"/>
          <p:cNvSpPr txBox="1"/>
          <p:nvPr>
            <p:ph type="body" sz="half" idx="1"/>
          </p:nvPr>
        </p:nvSpPr>
        <p:spPr>
          <a:prstGeom prst="rect">
            <a:avLst/>
          </a:prstGeom>
          <a:ln w="9525">
            <a:round/>
          </a:ln>
          <a:effectLst>
            <a:outerShdw sx="100000" sy="100000" kx="0" ky="0" algn="b" rotWithShape="0" blurRad="50800" dist="63500" dir="2700000">
              <a:srgbClr val="000000">
                <a:alpha val="50000"/>
              </a:srgbClr>
            </a:outerShdw>
            <a:reflection blurRad="0" stA="100000" stPos="0" endA="0" endPos="40000" dist="0" dir="5400000" fadeDir="5400000" sx="100000" sy="-100000" kx="0" ky="0" algn="bl" rotWithShape="0"/>
          </a:effectLst>
        </p:spPr>
        <p:txBody>
          <a:bodyPr/>
          <a:lstStyle>
            <a:lvl1pPr>
              <a:defRPr spc="-136" sz="13600">
                <a:solidFill>
                  <a:srgbClr val="000000"/>
                </a:solidFill>
              </a:defRPr>
            </a:lvl1pPr>
          </a:lstStyle>
          <a:p>
            <a:pPr/>
            <a:r>
              <a:t>Thank you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" name="TextBox 1"/>
          <p:cNvGrpSpPr/>
          <p:nvPr/>
        </p:nvGrpSpPr>
        <p:grpSpPr>
          <a:xfrm>
            <a:off x="312405" y="3678366"/>
            <a:ext cx="16856479" cy="9768912"/>
            <a:chOff x="0" y="0"/>
            <a:chExt cx="16856478" cy="9768910"/>
          </a:xfrm>
        </p:grpSpPr>
        <p:sp>
          <p:nvSpPr>
            <p:cNvPr id="259" name="TextBox 1"/>
            <p:cNvSpPr txBox="1"/>
            <p:nvPr/>
          </p:nvSpPr>
          <p:spPr>
            <a:xfrm>
              <a:off x="69850" y="69849"/>
              <a:ext cx="16716779" cy="9629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b="1" sz="5300">
                  <a:solidFill>
                    <a:srgbClr val="000000"/>
                  </a:solidFill>
                  <a:latin typeface="Graphik"/>
                  <a:ea typeface="Graphik"/>
                  <a:cs typeface="Graphik"/>
                  <a:sym typeface="Graphik"/>
                </a:defRPr>
              </a:pPr>
              <a:r>
                <a:t>□ </a:t>
              </a:r>
              <a:r>
                <a:rPr>
                  <a:latin typeface="Arial"/>
                  <a:ea typeface="Arial"/>
                  <a:cs typeface="Arial"/>
                  <a:sym typeface="Arial"/>
                </a:rPr>
                <a:t>Platelet adhesion</a:t>
              </a:r>
              <a:r>
                <a:t>: platelets bind to vWF via platelet </a:t>
              </a:r>
              <a:r>
                <a:rPr>
                  <a:latin typeface="Arial"/>
                  <a:ea typeface="Arial"/>
                  <a:cs typeface="Arial"/>
                  <a:sym typeface="Arial"/>
                </a:rPr>
                <a:t>GpIb receptor </a:t>
              </a:r>
              <a:r>
                <a:t>at the endothelial injury site </a:t>
              </a:r>
            </a:p>
            <a:p>
              <a:pPr>
                <a:defRPr b="1" sz="5300">
                  <a:solidFill>
                    <a:srgbClr val="000000"/>
                  </a:solidFill>
                  <a:latin typeface="Graphik"/>
                  <a:ea typeface="Graphik"/>
                  <a:cs typeface="Graphik"/>
                  <a:sym typeface="Graphik"/>
                </a:defRPr>
              </a:pPr>
              <a:r>
                <a:t>Ristocetin normally activates vWF to bind to glycoprotein Ib. </a:t>
              </a:r>
            </a:p>
            <a:p>
              <a:pPr>
                <a:defRPr b="1" sz="5300">
                  <a:solidFill>
                    <a:srgbClr val="000000"/>
                  </a:solidFill>
                  <a:latin typeface="Graphik"/>
                  <a:ea typeface="Graphik"/>
                  <a:cs typeface="Graphik"/>
                  <a:sym typeface="Graphik"/>
                </a:defRPr>
              </a:pPr>
              <a:r>
                <a:t>□ Platelet activation</a:t>
              </a:r>
              <a:r>
                <a:rPr>
                  <a:latin typeface="Arial"/>
                  <a:ea typeface="Arial"/>
                  <a:cs typeface="Arial"/>
                  <a:sym typeface="Arial"/>
                </a:rPr>
                <a:t>: After binding to vWF, platelets change their shape and release </a:t>
              </a:r>
              <a:r>
                <a:t>mediators</a:t>
              </a:r>
              <a:r>
                <a:rPr>
                  <a:latin typeface="Arial"/>
                  <a:ea typeface="Arial"/>
                  <a:cs typeface="Arial"/>
                  <a:sym typeface="Arial"/>
                </a:rPr>
                <a:t> that lead to activation of more platelets </a:t>
              </a:r>
              <a:r>
                <a:t>(positive feedback). </a:t>
              </a:r>
            </a:p>
          </p:txBody>
        </p:sp>
        <p:pic>
          <p:nvPicPr>
            <p:cNvPr id="258" name="TextBox 1" descr="TextBox 1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6856479" cy="9768911"/>
            </a:xfrm>
            <a:prstGeom prst="rect">
              <a:avLst/>
            </a:prstGeom>
            <a:effectLst/>
          </p:spPr>
        </p:pic>
      </p:grpSp>
      <p:sp>
        <p:nvSpPr>
          <p:cNvPr id="261" name="Platelet hemostasis…"/>
          <p:cNvSpPr txBox="1"/>
          <p:nvPr/>
        </p:nvSpPr>
        <p:spPr>
          <a:xfrm>
            <a:off x="-28364" y="32327"/>
            <a:ext cx="24440728" cy="30810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2438400">
              <a:lnSpc>
                <a:spcPct val="90000"/>
              </a:lnSpc>
              <a:spcBef>
                <a:spcPts val="0"/>
              </a:spcBef>
              <a:defRPr spc="-100" sz="10000">
                <a:solidFill>
                  <a:srgbClr val="B51A00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pPr>
            <a:r>
              <a:t>Platelet hemostasis </a:t>
            </a:r>
          </a:p>
          <a:p>
            <a:pPr defTabSz="2438400">
              <a:lnSpc>
                <a:spcPct val="90000"/>
              </a:lnSpc>
              <a:spcBef>
                <a:spcPts val="0"/>
              </a:spcBef>
              <a:defRPr spc="-100" sz="10000">
                <a:solidFill>
                  <a:srgbClr val="B51A00"/>
                </a:solidFill>
                <a:latin typeface="DIN Alternate Bold"/>
                <a:ea typeface="DIN Alternate Bold"/>
                <a:cs typeface="DIN Alternate Bold"/>
                <a:sym typeface="DIN Alternate Bold"/>
              </a:defRPr>
            </a:pPr>
            <a:r>
              <a:t>( Adhesion – Activation – Aggregation )</a:t>
            </a:r>
            <a:endParaRPr spc="-19" sz="2000"/>
          </a:p>
        </p:txBody>
      </p:sp>
      <p:pic>
        <p:nvPicPr>
          <p:cNvPr id="262" name="pasted-movie.heic" descr="pasted-movie.heic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426149" y="5433435"/>
            <a:ext cx="9015720" cy="36978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TextBox 1"/>
          <p:cNvGrpSpPr/>
          <p:nvPr/>
        </p:nvGrpSpPr>
        <p:grpSpPr>
          <a:xfrm>
            <a:off x="132754" y="2587634"/>
            <a:ext cx="21839016" cy="10753471"/>
            <a:chOff x="0" y="0"/>
            <a:chExt cx="21839014" cy="10753470"/>
          </a:xfrm>
        </p:grpSpPr>
        <p:sp>
          <p:nvSpPr>
            <p:cNvPr id="265" name="TextBox 1"/>
            <p:cNvSpPr txBox="1"/>
            <p:nvPr/>
          </p:nvSpPr>
          <p:spPr>
            <a:xfrm>
              <a:off x="63500" y="63500"/>
              <a:ext cx="21712015" cy="106264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/>
              <a:r>
                <a:rPr b="1" sz="6400" u="sng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These mediators include: </a:t>
              </a:r>
              <a:endParaRPr b="1" sz="6400" u="sng">
                <a:solidFill>
                  <a:srgbClr val="000000"/>
                </a:solidFill>
                <a:latin typeface="Graphik"/>
                <a:ea typeface="Graphik"/>
                <a:cs typeface="Graphik"/>
                <a:sym typeface="Graphik"/>
              </a:endParaRPr>
            </a:p>
            <a:p>
              <a:pPr>
                <a:defRPr b="1" sz="4700">
                  <a:solidFill>
                    <a:srgbClr val="000000"/>
                  </a:solidFill>
                  <a:latin typeface="Graphik"/>
                  <a:ea typeface="Graphik"/>
                  <a:cs typeface="Graphik"/>
                  <a:sym typeface="Graphik"/>
                </a:defRPr>
              </a:pPr>
              <a:r>
                <a:t>• Adenosine diphosphate (ADP): promotes adhesion of platelets to endothelium. </a:t>
              </a:r>
            </a:p>
            <a:p>
              <a:pPr>
                <a:defRPr b="1" sz="4700">
                  <a:solidFill>
                    <a:srgbClr val="000000"/>
                  </a:solidFill>
                  <a:latin typeface="Graphik"/>
                  <a:ea typeface="Graphik"/>
                  <a:cs typeface="Graphik"/>
                  <a:sym typeface="Graphik"/>
                </a:defRPr>
              </a:pPr>
              <a:r>
                <a:t>• Thromboxane A2 (TXA2): activates additional platelets and promotes vasoconstriction. </a:t>
              </a:r>
            </a:p>
            <a:p>
              <a:pPr>
                <a:defRPr b="1" sz="4700">
                  <a:solidFill>
                    <a:srgbClr val="000000"/>
                  </a:solidFill>
                  <a:latin typeface="Graphik"/>
                  <a:ea typeface="Graphik"/>
                  <a:cs typeface="Graphik"/>
                  <a:sym typeface="Graphik"/>
                </a:defRPr>
              </a:pPr>
              <a:r>
                <a:t>• Calcium: required for secondary hemostasis. </a:t>
              </a:r>
            </a:p>
            <a:p>
              <a:pPr>
                <a:defRPr b="1" sz="4700">
                  <a:solidFill>
                    <a:srgbClr val="000000"/>
                  </a:solidFill>
                  <a:latin typeface="Graphik"/>
                  <a:ea typeface="Graphik"/>
                  <a:cs typeface="Graphik"/>
                  <a:sym typeface="Graphik"/>
                </a:defRPr>
              </a:pPr>
              <a:r>
                <a:t>• Platelet-activating factor (PAF): a phospholipid mediator that is produced by platelets and inflammatory cells (e.g., neutrophils, monocytes, macrophages), involved in platelet aggregation and activation and local inflammatory response. </a:t>
              </a:r>
            </a:p>
          </p:txBody>
        </p:sp>
        <p:pic>
          <p:nvPicPr>
            <p:cNvPr id="264" name="TextBox 1" descr="TextBox 1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1839015" cy="10753471"/>
            </a:xfrm>
            <a:prstGeom prst="rect">
              <a:avLst/>
            </a:prstGeom>
            <a:effectLst/>
          </p:spPr>
        </p:pic>
      </p:grpSp>
      <p:sp>
        <p:nvSpPr>
          <p:cNvPr id="267" name="Platelet activation"/>
          <p:cNvSpPr txBox="1"/>
          <p:nvPr/>
        </p:nvSpPr>
        <p:spPr>
          <a:xfrm>
            <a:off x="68995" y="220940"/>
            <a:ext cx="15180082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pc="-119" sz="12000" u="sng">
                <a:solidFill>
                  <a:srgbClr val="B51A00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Platelet activation</a:t>
            </a:r>
          </a:p>
        </p:txBody>
      </p:sp>
      <p:pic>
        <p:nvPicPr>
          <p:cNvPr id="268" name="pasted-movie.heic" descr="pasted-movie.heic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0800000">
            <a:off x="18464552" y="-300637"/>
            <a:ext cx="5993412" cy="60720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TextBox 1"/>
          <p:cNvGrpSpPr/>
          <p:nvPr/>
        </p:nvGrpSpPr>
        <p:grpSpPr>
          <a:xfrm>
            <a:off x="212507" y="4927767"/>
            <a:ext cx="21697849" cy="5865743"/>
            <a:chOff x="0" y="0"/>
            <a:chExt cx="21697847" cy="5865742"/>
          </a:xfrm>
        </p:grpSpPr>
        <p:sp>
          <p:nvSpPr>
            <p:cNvPr id="271" name="TextBox 1"/>
            <p:cNvSpPr txBox="1"/>
            <p:nvPr/>
          </p:nvSpPr>
          <p:spPr>
            <a:xfrm>
              <a:off x="146050" y="146050"/>
              <a:ext cx="21405748" cy="55736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b="1" sz="5300">
                  <a:latin typeface="Graphik"/>
                  <a:ea typeface="Graphik"/>
                  <a:cs typeface="Graphik"/>
                  <a:sym typeface="Graphik"/>
                </a:defRPr>
              </a:pPr>
              <a:r>
                <a:t>mediated by GpIIb/IIIa-receptor and fibrinogen → formation of a white thrombus composed of platelets and fibrinogen</a:t>
              </a:r>
            </a:p>
            <a:p>
              <a:pPr>
                <a:defRPr b="1">
                  <a:latin typeface="Graphik"/>
                  <a:ea typeface="Graphik"/>
                  <a:cs typeface="Graphik"/>
                  <a:sym typeface="Graphik"/>
                </a:defRPr>
              </a:pPr>
              <a:r>
                <a:rPr sz="5300"/>
                <a:t>► A white thrombus ( Platelet Plug ) is transient, unstable, and easily dislodged. It stabilizes through the process of secondary hemostasis.</a:t>
              </a:r>
              <a:r>
                <a:t> </a:t>
              </a:r>
            </a:p>
          </p:txBody>
        </p:sp>
        <p:pic>
          <p:nvPicPr>
            <p:cNvPr id="270" name="TextBox 1" descr="TextBox 1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21697848" cy="5865743"/>
            </a:xfrm>
            <a:prstGeom prst="rect">
              <a:avLst/>
            </a:prstGeom>
            <a:effectLst/>
          </p:spPr>
        </p:pic>
      </p:grpSp>
      <p:sp>
        <p:nvSpPr>
          <p:cNvPr id="273" name="Platelet aggregation:"/>
          <p:cNvSpPr txBox="1"/>
          <p:nvPr/>
        </p:nvSpPr>
        <p:spPr>
          <a:xfrm>
            <a:off x="441903" y="1681270"/>
            <a:ext cx="16383775" cy="210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pc="-119" sz="12000">
                <a:solidFill>
                  <a:srgbClr val="B51A00"/>
                </a:solidFill>
                <a:latin typeface="Apple Color Emoji"/>
                <a:ea typeface="Apple Color Emoji"/>
                <a:cs typeface="Apple Color Emoji"/>
                <a:sym typeface="Apple Color Emoji"/>
              </a:defRPr>
            </a:lvl1pPr>
          </a:lstStyle>
          <a:p>
            <a:pPr/>
            <a:r>
              <a:t>Platelet aggregation: </a:t>
            </a:r>
          </a:p>
        </p:txBody>
      </p:sp>
      <p:pic>
        <p:nvPicPr>
          <p:cNvPr id="274" name="pasted-movie.heic" descr="pasted-movie.heic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0800000">
            <a:off x="18464552" y="-300637"/>
            <a:ext cx="5993412" cy="60720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03347" y="-42793"/>
            <a:ext cx="13167547" cy="7415457"/>
          </a:xfrm>
          <a:prstGeom prst="rect">
            <a:avLst/>
          </a:prstGeom>
          <a:ln w="12700">
            <a:miter lim="400000"/>
          </a:ln>
        </p:spPr>
      </p:pic>
      <p:pic>
        <p:nvPicPr>
          <p:cNvPr id="277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9639" y="3718992"/>
            <a:ext cx="10977942" cy="102127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36_DynamicWavesLight">
  <a:themeElements>
    <a:clrScheme name="36_DynamicWavesLight">
      <a:dk1>
        <a:srgbClr val="53585F"/>
      </a:dk1>
      <a:lt1>
        <a:srgbClr val="5F3E0C"/>
      </a:lt1>
      <a:dk2>
        <a:srgbClr val="53585F"/>
      </a:dk2>
      <a:lt2>
        <a:srgbClr val="D5D5D5"/>
      </a:lt2>
      <a:accent1>
        <a:srgbClr val="9FAABA"/>
      </a:accent1>
      <a:accent2>
        <a:srgbClr val="88A7B2"/>
      </a:accent2>
      <a:accent3>
        <a:srgbClr val="94B9A3"/>
      </a:accent3>
      <a:accent4>
        <a:srgbClr val="F0BE5E"/>
      </a:accent4>
      <a:accent5>
        <a:srgbClr val="D5B7B7"/>
      </a:accent5>
      <a:accent6>
        <a:srgbClr val="B894B1"/>
      </a:accent6>
      <a:hlink>
        <a:srgbClr val="0000FF"/>
      </a:hlink>
      <a:folHlink>
        <a:srgbClr val="FF00FF"/>
      </a:folHlink>
    </a:clrScheme>
    <a:fontScheme name="36_DynamicWavesLight">
      <a:majorFont>
        <a:latin typeface="Produkt Extralight"/>
        <a:ea typeface="Produkt Extralight"/>
        <a:cs typeface="Produkt Extralight"/>
      </a:majorFont>
      <a:minorFont>
        <a:latin typeface="Produkt Extralight"/>
        <a:ea typeface="Produkt Extralight"/>
        <a:cs typeface="Produkt Extralight"/>
      </a:minorFont>
    </a:fontScheme>
    <a:fmtScheme name="36_DynamicWaves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-9155"/>
            <a:lumOff val="-32673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 Light"/>
            <a:ea typeface="Graphik Light"/>
            <a:cs typeface="Graphik Light"/>
            <a:sym typeface="Graph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>
              <a:satOff val="-9155"/>
              <a:lumOff val="-3267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355600" rtl="0" fontAlgn="auto" latinLnBrk="0" hangingPunct="0">
          <a:lnSpc>
            <a:spcPct val="100000"/>
          </a:lnSpc>
          <a:spcBef>
            <a:spcPts val="47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chemeClr val="accent1">
                <a:satOff val="-9155"/>
                <a:lumOff val="-32673"/>
              </a:schemeClr>
            </a:solidFill>
            <a:effectLst/>
            <a:uFillTx/>
            <a:latin typeface="Graphik Light"/>
            <a:ea typeface="Graphik Light"/>
            <a:cs typeface="Graphik Light"/>
            <a:sym typeface="Graph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36_DynamicWavesLight">
  <a:themeElements>
    <a:clrScheme name="36_DynamicWavesLight">
      <a:dk1>
        <a:srgbClr val="000000"/>
      </a:dk1>
      <a:lt1>
        <a:srgbClr val="FFFFFF"/>
      </a:lt1>
      <a:dk2>
        <a:srgbClr val="53585F"/>
      </a:dk2>
      <a:lt2>
        <a:srgbClr val="D5D5D5"/>
      </a:lt2>
      <a:accent1>
        <a:srgbClr val="9FAABA"/>
      </a:accent1>
      <a:accent2>
        <a:srgbClr val="88A7B2"/>
      </a:accent2>
      <a:accent3>
        <a:srgbClr val="94B9A3"/>
      </a:accent3>
      <a:accent4>
        <a:srgbClr val="F0BE5E"/>
      </a:accent4>
      <a:accent5>
        <a:srgbClr val="D5B7B7"/>
      </a:accent5>
      <a:accent6>
        <a:srgbClr val="B894B1"/>
      </a:accent6>
      <a:hlink>
        <a:srgbClr val="0000FF"/>
      </a:hlink>
      <a:folHlink>
        <a:srgbClr val="FF00FF"/>
      </a:folHlink>
    </a:clrScheme>
    <a:fontScheme name="36_DynamicWavesLight">
      <a:majorFont>
        <a:latin typeface="Produkt Extralight"/>
        <a:ea typeface="Produkt Extralight"/>
        <a:cs typeface="Produkt Extralight"/>
      </a:majorFont>
      <a:minorFont>
        <a:latin typeface="Produkt Extralight"/>
        <a:ea typeface="Produkt Extralight"/>
        <a:cs typeface="Produkt Extralight"/>
      </a:minorFont>
    </a:fontScheme>
    <a:fmtScheme name="36_DynamicWaves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-9155"/>
            <a:lumOff val="-32673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 Light"/>
            <a:ea typeface="Graphik Light"/>
            <a:cs typeface="Graphik Light"/>
            <a:sym typeface="Graph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>
              <a:satOff val="-9155"/>
              <a:lumOff val="-3267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355600" rtl="0" fontAlgn="auto" latinLnBrk="0" hangingPunct="0">
          <a:lnSpc>
            <a:spcPct val="100000"/>
          </a:lnSpc>
          <a:spcBef>
            <a:spcPts val="47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chemeClr val="accent1">
                <a:satOff val="-9155"/>
                <a:lumOff val="-32673"/>
              </a:schemeClr>
            </a:solidFill>
            <a:effectLst/>
            <a:uFillTx/>
            <a:latin typeface="Graphik Light"/>
            <a:ea typeface="Graphik Light"/>
            <a:cs typeface="Graphik Light"/>
            <a:sym typeface="Graph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