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68" r:id="rId1"/>
  </p:sldMasterIdLst>
  <p:notesMasterIdLst>
    <p:notesMasterId r:id="rId129"/>
  </p:notesMasterIdLst>
  <p:sldIdLst>
    <p:sldId id="279" r:id="rId2"/>
    <p:sldId id="616" r:id="rId3"/>
    <p:sldId id="623" r:id="rId4"/>
    <p:sldId id="381" r:id="rId5"/>
    <p:sldId id="382" r:id="rId6"/>
    <p:sldId id="571" r:id="rId7"/>
    <p:sldId id="385" r:id="rId8"/>
    <p:sldId id="386" r:id="rId9"/>
    <p:sldId id="387" r:id="rId10"/>
    <p:sldId id="388" r:id="rId11"/>
    <p:sldId id="524" r:id="rId12"/>
    <p:sldId id="393" r:id="rId13"/>
    <p:sldId id="461" r:id="rId14"/>
    <p:sldId id="394" r:id="rId15"/>
    <p:sldId id="536" r:id="rId16"/>
    <p:sldId id="395" r:id="rId17"/>
    <p:sldId id="626" r:id="rId18"/>
    <p:sldId id="447" r:id="rId19"/>
    <p:sldId id="523" r:id="rId20"/>
    <p:sldId id="599" r:id="rId21"/>
    <p:sldId id="550" r:id="rId22"/>
    <p:sldId id="449" r:id="rId23"/>
    <p:sldId id="602" r:id="rId24"/>
    <p:sldId id="555" r:id="rId25"/>
    <p:sldId id="606" r:id="rId26"/>
    <p:sldId id="558" r:id="rId27"/>
    <p:sldId id="648" r:id="rId28"/>
    <p:sldId id="588" r:id="rId29"/>
    <p:sldId id="598" r:id="rId30"/>
    <p:sldId id="517" r:id="rId31"/>
    <p:sldId id="518" r:id="rId32"/>
    <p:sldId id="513" r:id="rId33"/>
    <p:sldId id="514" r:id="rId34"/>
    <p:sldId id="256" r:id="rId35"/>
    <p:sldId id="257" r:id="rId36"/>
    <p:sldId id="296" r:id="rId37"/>
    <p:sldId id="573" r:id="rId38"/>
    <p:sldId id="574" r:id="rId39"/>
    <p:sldId id="294" r:id="rId40"/>
    <p:sldId id="575" r:id="rId41"/>
    <p:sldId id="455" r:id="rId42"/>
    <p:sldId id="508" r:id="rId43"/>
    <p:sldId id="646" r:id="rId44"/>
    <p:sldId id="610" r:id="rId45"/>
    <p:sldId id="512" r:id="rId46"/>
    <p:sldId id="503" r:id="rId47"/>
    <p:sldId id="438" r:id="rId48"/>
    <p:sldId id="373" r:id="rId49"/>
    <p:sldId id="302" r:id="rId50"/>
    <p:sldId id="612" r:id="rId51"/>
    <p:sldId id="303" r:id="rId52"/>
    <p:sldId id="620" r:id="rId53"/>
    <p:sldId id="305" r:id="rId54"/>
    <p:sldId id="261" r:id="rId55"/>
    <p:sldId id="491" r:id="rId56"/>
    <p:sldId id="590" r:id="rId57"/>
    <p:sldId id="504" r:id="rId58"/>
    <p:sldId id="506" r:id="rId59"/>
    <p:sldId id="507" r:id="rId60"/>
    <p:sldId id="497" r:id="rId61"/>
    <p:sldId id="462" r:id="rId62"/>
    <p:sldId id="627" r:id="rId63"/>
    <p:sldId id="485" r:id="rId64"/>
    <p:sldId id="442" r:id="rId65"/>
    <p:sldId id="576" r:id="rId66"/>
    <p:sldId id="428" r:id="rId67"/>
    <p:sldId id="632" r:id="rId68"/>
    <p:sldId id="268" r:id="rId69"/>
    <p:sldId id="372" r:id="rId70"/>
    <p:sldId id="327" r:id="rId71"/>
    <p:sldId id="269" r:id="rId72"/>
    <p:sldId id="528" r:id="rId73"/>
    <p:sldId id="298" r:id="rId74"/>
    <p:sldId id="271" r:id="rId75"/>
    <p:sldId id="521" r:id="rId76"/>
    <p:sldId id="565" r:id="rId77"/>
    <p:sldId id="272" r:id="rId78"/>
    <p:sldId id="273" r:id="rId79"/>
    <p:sldId id="630" r:id="rId80"/>
    <p:sldId id="351" r:id="rId81"/>
    <p:sldId id="353" r:id="rId82"/>
    <p:sldId id="274" r:id="rId83"/>
    <p:sldId id="359" r:id="rId84"/>
    <p:sldId id="529" r:id="rId85"/>
    <p:sldId id="368" r:id="rId86"/>
    <p:sldId id="585" r:id="rId87"/>
    <p:sldId id="380" r:id="rId88"/>
    <p:sldId id="397" r:id="rId89"/>
    <p:sldId id="399" r:id="rId90"/>
    <p:sldId id="389" r:id="rId91"/>
    <p:sldId id="637" r:id="rId92"/>
    <p:sldId id="284" r:id="rId93"/>
    <p:sldId id="285" r:id="rId94"/>
    <p:sldId id="313" r:id="rId95"/>
    <p:sldId id="641" r:id="rId96"/>
    <p:sldId id="636" r:id="rId97"/>
    <p:sldId id="314" r:id="rId98"/>
    <p:sldId id="287" r:id="rId99"/>
    <p:sldId id="288" r:id="rId100"/>
    <p:sldId id="647" r:id="rId101"/>
    <p:sldId id="316" r:id="rId102"/>
    <p:sldId id="319" r:id="rId103"/>
    <p:sldId id="275" r:id="rId104"/>
    <p:sldId id="276" r:id="rId105"/>
    <p:sldId id="290" r:id="rId106"/>
    <p:sldId id="649" r:id="rId107"/>
    <p:sldId id="435" r:id="rId108"/>
    <p:sldId id="277" r:id="rId109"/>
    <p:sldId id="328" r:id="rId110"/>
    <p:sldId id="329" r:id="rId111"/>
    <p:sldId id="278" r:id="rId112"/>
    <p:sldId id="622" r:id="rId113"/>
    <p:sldId id="374" r:id="rId114"/>
    <p:sldId id="533" r:id="rId115"/>
    <p:sldId id="375" r:id="rId116"/>
    <p:sldId id="546" r:id="rId117"/>
    <p:sldId id="650" r:id="rId118"/>
    <p:sldId id="376" r:id="rId119"/>
    <p:sldId id="450" r:id="rId120"/>
    <p:sldId id="417" r:id="rId121"/>
    <p:sldId id="418" r:id="rId122"/>
    <p:sldId id="617" r:id="rId123"/>
    <p:sldId id="643" r:id="rId124"/>
    <p:sldId id="614" r:id="rId125"/>
    <p:sldId id="613" r:id="rId126"/>
    <p:sldId id="467" r:id="rId127"/>
    <p:sldId id="404" r:id="rId128"/>
  </p:sldIdLst>
  <p:sldSz cx="9144000" cy="6858000" type="screen4x3"/>
  <p:notesSz cx="6858000" cy="9144000"/>
  <p:defaultTextStyle>
    <a:defPPr>
      <a:defRPr lang="en-US"/>
    </a:defPPr>
    <a:lvl1pPr algn="l" rtl="0" fontAlgn="base">
      <a:spcBef>
        <a:spcPct val="0"/>
      </a:spcBef>
      <a:spcAft>
        <a:spcPct val="0"/>
      </a:spcAft>
      <a:defRPr sz="2000" kern="1200">
        <a:solidFill>
          <a:schemeClr val="tx1"/>
        </a:solidFill>
        <a:latin typeface="Garamond" pitchFamily="18" charset="0"/>
        <a:ea typeface="+mn-ea"/>
        <a:cs typeface="Arial" pitchFamily="34" charset="0"/>
      </a:defRPr>
    </a:lvl1pPr>
    <a:lvl2pPr marL="457200" algn="l" rtl="0" fontAlgn="base">
      <a:spcBef>
        <a:spcPct val="0"/>
      </a:spcBef>
      <a:spcAft>
        <a:spcPct val="0"/>
      </a:spcAft>
      <a:defRPr sz="2000" kern="1200">
        <a:solidFill>
          <a:schemeClr val="tx1"/>
        </a:solidFill>
        <a:latin typeface="Garamond" pitchFamily="18" charset="0"/>
        <a:ea typeface="+mn-ea"/>
        <a:cs typeface="Arial" pitchFamily="34" charset="0"/>
      </a:defRPr>
    </a:lvl2pPr>
    <a:lvl3pPr marL="914400" algn="l" rtl="0" fontAlgn="base">
      <a:spcBef>
        <a:spcPct val="0"/>
      </a:spcBef>
      <a:spcAft>
        <a:spcPct val="0"/>
      </a:spcAft>
      <a:defRPr sz="2000" kern="1200">
        <a:solidFill>
          <a:schemeClr val="tx1"/>
        </a:solidFill>
        <a:latin typeface="Garamond" pitchFamily="18" charset="0"/>
        <a:ea typeface="+mn-ea"/>
        <a:cs typeface="Arial" pitchFamily="34" charset="0"/>
      </a:defRPr>
    </a:lvl3pPr>
    <a:lvl4pPr marL="1371600" algn="l" rtl="0" fontAlgn="base">
      <a:spcBef>
        <a:spcPct val="0"/>
      </a:spcBef>
      <a:spcAft>
        <a:spcPct val="0"/>
      </a:spcAft>
      <a:defRPr sz="2000" kern="1200">
        <a:solidFill>
          <a:schemeClr val="tx1"/>
        </a:solidFill>
        <a:latin typeface="Garamond" pitchFamily="18" charset="0"/>
        <a:ea typeface="+mn-ea"/>
        <a:cs typeface="Arial" pitchFamily="34" charset="0"/>
      </a:defRPr>
    </a:lvl4pPr>
    <a:lvl5pPr marL="1828800" algn="l" rtl="0" fontAlgn="base">
      <a:spcBef>
        <a:spcPct val="0"/>
      </a:spcBef>
      <a:spcAft>
        <a:spcPct val="0"/>
      </a:spcAft>
      <a:defRPr sz="2000" kern="1200">
        <a:solidFill>
          <a:schemeClr val="tx1"/>
        </a:solidFill>
        <a:latin typeface="Garamond" pitchFamily="18" charset="0"/>
        <a:ea typeface="+mn-ea"/>
        <a:cs typeface="Arial" pitchFamily="34" charset="0"/>
      </a:defRPr>
    </a:lvl5pPr>
    <a:lvl6pPr marL="2286000" algn="l" defTabSz="914400" rtl="0" eaLnBrk="1" latinLnBrk="0" hangingPunct="1">
      <a:defRPr sz="2000" kern="1200">
        <a:solidFill>
          <a:schemeClr val="tx1"/>
        </a:solidFill>
        <a:latin typeface="Garamond" pitchFamily="18" charset="0"/>
        <a:ea typeface="+mn-ea"/>
        <a:cs typeface="Arial" pitchFamily="34" charset="0"/>
      </a:defRPr>
    </a:lvl6pPr>
    <a:lvl7pPr marL="2743200" algn="l" defTabSz="914400" rtl="0" eaLnBrk="1" latinLnBrk="0" hangingPunct="1">
      <a:defRPr sz="2000" kern="1200">
        <a:solidFill>
          <a:schemeClr val="tx1"/>
        </a:solidFill>
        <a:latin typeface="Garamond" pitchFamily="18" charset="0"/>
        <a:ea typeface="+mn-ea"/>
        <a:cs typeface="Arial" pitchFamily="34" charset="0"/>
      </a:defRPr>
    </a:lvl7pPr>
    <a:lvl8pPr marL="3200400" algn="l" defTabSz="914400" rtl="0" eaLnBrk="1" latinLnBrk="0" hangingPunct="1">
      <a:defRPr sz="2000" kern="1200">
        <a:solidFill>
          <a:schemeClr val="tx1"/>
        </a:solidFill>
        <a:latin typeface="Garamond" pitchFamily="18" charset="0"/>
        <a:ea typeface="+mn-ea"/>
        <a:cs typeface="Arial" pitchFamily="34" charset="0"/>
      </a:defRPr>
    </a:lvl8pPr>
    <a:lvl9pPr marL="3657600" algn="l" defTabSz="914400" rtl="0" eaLnBrk="1" latinLnBrk="0" hangingPunct="1">
      <a:defRPr sz="2000" kern="1200">
        <a:solidFill>
          <a:schemeClr val="tx1"/>
        </a:solidFill>
        <a:latin typeface="Garamond" pitchFamily="18" charset="0"/>
        <a:ea typeface="+mn-ea"/>
        <a:cs typeface="Arial"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9900"/>
    <a:srgbClr val="FF9999"/>
    <a:srgbClr val="0099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91" autoAdjust="0"/>
    <p:restoredTop sz="82430" autoAdjust="0"/>
  </p:normalViewPr>
  <p:slideViewPr>
    <p:cSldViewPr>
      <p:cViewPr varScale="1">
        <p:scale>
          <a:sx n="57" d="100"/>
          <a:sy n="57" d="100"/>
        </p:scale>
        <p:origin x="-149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3506"/>
    </p:cViewPr>
  </p:sorterViewPr>
  <p:notesViewPr>
    <p:cSldViewPr>
      <p:cViewPr varScale="1">
        <p:scale>
          <a:sx n="55" d="100"/>
          <a:sy n="55" d="100"/>
        </p:scale>
        <p:origin x="-1830"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hdr" sz="quarter"/>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0">
              <a:defRPr sz="1200">
                <a:latin typeface="Arial" pitchFamily="34" charset="0"/>
                <a:cs typeface="Arial" pitchFamily="34" charset="0"/>
              </a:defRPr>
            </a:lvl1pPr>
          </a:lstStyle>
          <a:p>
            <a:pPr>
              <a:defRPr/>
            </a:pPr>
            <a:endParaRPr lang="en-US"/>
          </a:p>
        </p:txBody>
      </p:sp>
      <p:sp>
        <p:nvSpPr>
          <p:cNvPr id="377859" name="Rectangle 3"/>
          <p:cNvSpPr>
            <a:spLocks noGrp="1" noChangeArrowheads="1"/>
          </p:cNvSpPr>
          <p:nvPr>
            <p:ph type="dt" idx="1"/>
          </p:nvPr>
        </p:nvSpPr>
        <p:spPr bwMode="auto">
          <a:xfrm>
            <a:off x="1588"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200">
                <a:latin typeface="Arial" pitchFamily="34" charset="0"/>
                <a:cs typeface="Arial" pitchFamily="34" charset="0"/>
              </a:defRPr>
            </a:lvl1pPr>
          </a:lstStyle>
          <a:p>
            <a:pPr>
              <a:defRPr/>
            </a:pPr>
            <a:endParaRPr lang="en-US"/>
          </a:p>
        </p:txBody>
      </p:sp>
      <p:sp>
        <p:nvSpPr>
          <p:cNvPr id="136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778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77862" name="Rectangle 6"/>
          <p:cNvSpPr>
            <a:spLocks noGrp="1" noChangeArrowheads="1"/>
          </p:cNvSpPr>
          <p:nvPr>
            <p:ph type="ftr" sz="quarter" idx="4"/>
          </p:nvPr>
        </p:nvSpPr>
        <p:spPr bwMode="auto">
          <a:xfrm>
            <a:off x="388620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0">
              <a:defRPr sz="1200">
                <a:latin typeface="Arial" pitchFamily="34" charset="0"/>
                <a:cs typeface="Arial" pitchFamily="34" charset="0"/>
              </a:defRPr>
            </a:lvl1pPr>
          </a:lstStyle>
          <a:p>
            <a:pPr>
              <a:defRPr/>
            </a:pPr>
            <a:endParaRPr lang="en-US"/>
          </a:p>
        </p:txBody>
      </p:sp>
      <p:sp>
        <p:nvSpPr>
          <p:cNvPr id="377863" name="Rectangle 7"/>
          <p:cNvSpPr>
            <a:spLocks noGrp="1" noChangeArrowheads="1"/>
          </p:cNvSpPr>
          <p:nvPr>
            <p:ph type="sldNum" sz="quarter" idx="5"/>
          </p:nvPr>
        </p:nvSpPr>
        <p:spPr bwMode="auto">
          <a:xfrm>
            <a:off x="1588"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200">
                <a:latin typeface="Arial" pitchFamily="34" charset="0"/>
                <a:cs typeface="Arial" pitchFamily="34" charset="0"/>
              </a:defRPr>
            </a:lvl1pPr>
          </a:lstStyle>
          <a:p>
            <a:pPr>
              <a:defRPr/>
            </a:pPr>
            <a:fld id="{37F3FC50-1F34-4AB3-BFB5-3FD90EE231E6}" type="slidenum">
              <a:rPr lang="ar-SA"/>
              <a:pPr>
                <a:defRPr/>
              </a:pPr>
              <a:t>‹#›</a:t>
            </a:fld>
            <a:endParaRPr lang="en-US"/>
          </a:p>
        </p:txBody>
      </p:sp>
    </p:spTree>
    <p:extLst>
      <p:ext uri="{BB962C8B-B14F-4D97-AF65-F5344CB8AC3E}">
        <p14:creationId xmlns="" xmlns:p14="http://schemas.microsoft.com/office/powerpoint/2010/main" val="1315150431"/>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p:spPr>
        <p:txBody>
          <a:bodyPr/>
          <a:lstStyle/>
          <a:p>
            <a:endParaRPr lang="ar-JO" dirty="0" smtClean="0"/>
          </a:p>
        </p:txBody>
      </p:sp>
      <p:sp>
        <p:nvSpPr>
          <p:cNvPr id="137220" name="Slide Number Placeholder 3"/>
          <p:cNvSpPr>
            <a:spLocks noGrp="1"/>
          </p:cNvSpPr>
          <p:nvPr>
            <p:ph type="sldNum" sz="quarter" idx="5"/>
          </p:nvPr>
        </p:nvSpPr>
        <p:spPr>
          <a:noFill/>
        </p:spPr>
        <p:txBody>
          <a:bodyPr/>
          <a:lstStyle/>
          <a:p>
            <a:fld id="{2C31F551-DF0B-4F28-8344-82D007939D84}" type="slidenum">
              <a:rPr lang="ar-SA"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APEX IS ALWAYS IN NORMAL CASES BELOW THE LFT HEMIDIAPGHRAGM</a:t>
            </a:r>
            <a:endParaRPr lang="en-GB" dirty="0"/>
          </a:p>
        </p:txBody>
      </p:sp>
      <p:sp>
        <p:nvSpPr>
          <p:cNvPr id="4" name="Slide Number Placeholder 3"/>
          <p:cNvSpPr>
            <a:spLocks noGrp="1"/>
          </p:cNvSpPr>
          <p:nvPr>
            <p:ph type="sldNum" sz="quarter" idx="10"/>
          </p:nvPr>
        </p:nvSpPr>
        <p:spPr/>
        <p:txBody>
          <a:bodyPr/>
          <a:lstStyle/>
          <a:p>
            <a:pPr>
              <a:defRPr/>
            </a:pPr>
            <a:fld id="{37F3FC50-1F34-4AB3-BFB5-3FD90EE231E6}" type="slidenum">
              <a:rPr lang="ar-SA" smtClean="0"/>
              <a:pPr>
                <a:defRPr/>
              </a:pPr>
              <a:t>116</a:t>
            </a:fld>
            <a:endParaRPr lang="en-US"/>
          </a:p>
        </p:txBody>
      </p:sp>
    </p:spTree>
    <p:extLst>
      <p:ext uri="{BB962C8B-B14F-4D97-AF65-F5344CB8AC3E}">
        <p14:creationId xmlns="" xmlns:p14="http://schemas.microsoft.com/office/powerpoint/2010/main" val="2044364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Kerley</a:t>
            </a:r>
            <a:r>
              <a:rPr lang="en-GB" dirty="0" smtClean="0"/>
              <a:t> septal</a:t>
            </a:r>
            <a:r>
              <a:rPr lang="en-GB" baseline="0" dirty="0" smtClean="0"/>
              <a:t> lines(seen in </a:t>
            </a:r>
            <a:r>
              <a:rPr lang="en-GB" baseline="0" dirty="0" err="1" smtClean="0"/>
              <a:t>edema</a:t>
            </a:r>
            <a:r>
              <a:rPr lang="en-GB" baseline="0" dirty="0" smtClean="0"/>
              <a:t>) : thin transverse non branching lines usually located on the </a:t>
            </a:r>
            <a:r>
              <a:rPr lang="en-GB" baseline="0" dirty="0" err="1" smtClean="0"/>
              <a:t>costophrenic</a:t>
            </a:r>
            <a:r>
              <a:rPr lang="en-GB" baseline="0" dirty="0" smtClean="0"/>
              <a:t> angle perpendicular to the </a:t>
            </a:r>
            <a:r>
              <a:rPr lang="en-GB" baseline="0" dirty="0" err="1" smtClean="0"/>
              <a:t>pluera</a:t>
            </a:r>
            <a:r>
              <a:rPr lang="en-GB" baseline="0" dirty="0" smtClean="0"/>
              <a:t> </a:t>
            </a:r>
            <a:endParaRPr lang="en-GB" dirty="0"/>
          </a:p>
        </p:txBody>
      </p:sp>
      <p:sp>
        <p:nvSpPr>
          <p:cNvPr id="4" name="Slide Number Placeholder 3"/>
          <p:cNvSpPr>
            <a:spLocks noGrp="1"/>
          </p:cNvSpPr>
          <p:nvPr>
            <p:ph type="sldNum" sz="quarter" idx="10"/>
          </p:nvPr>
        </p:nvSpPr>
        <p:spPr/>
        <p:txBody>
          <a:bodyPr/>
          <a:lstStyle/>
          <a:p>
            <a:pPr>
              <a:defRPr/>
            </a:pPr>
            <a:fld id="{37F3FC50-1F34-4AB3-BFB5-3FD90EE231E6}" type="slidenum">
              <a:rPr lang="ar-SA" smtClean="0"/>
              <a:pPr>
                <a:defRPr/>
              </a:pPr>
              <a:t>118</a:t>
            </a:fld>
            <a:endParaRPr lang="en-US"/>
          </a:p>
        </p:txBody>
      </p:sp>
    </p:spTree>
    <p:extLst>
      <p:ext uri="{BB962C8B-B14F-4D97-AF65-F5344CB8AC3E}">
        <p14:creationId xmlns="" xmlns:p14="http://schemas.microsoft.com/office/powerpoint/2010/main" val="3763832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Noramlly</a:t>
            </a:r>
            <a:r>
              <a:rPr lang="en-GB" baseline="0" dirty="0" smtClean="0"/>
              <a:t> upper lobe vessels diameter is lower than lower lobe vessels </a:t>
            </a:r>
          </a:p>
          <a:p>
            <a:r>
              <a:rPr lang="en-GB" baseline="0" dirty="0" smtClean="0"/>
              <a:t>But in supine there is </a:t>
            </a:r>
            <a:r>
              <a:rPr lang="en-GB" baseline="0" dirty="0" err="1" smtClean="0"/>
              <a:t>equall</a:t>
            </a:r>
            <a:r>
              <a:rPr lang="en-GB" baseline="0" dirty="0" smtClean="0"/>
              <a:t> diameter</a:t>
            </a:r>
          </a:p>
          <a:p>
            <a:r>
              <a:rPr lang="en-GB" baseline="0" dirty="0" smtClean="0"/>
              <a:t>The pulmonary is not well defined contour (hazy) indicates </a:t>
            </a:r>
            <a:r>
              <a:rPr lang="en-GB" baseline="0" dirty="0" err="1" smtClean="0"/>
              <a:t>edma</a:t>
            </a:r>
            <a:r>
              <a:rPr lang="en-GB" baseline="0" dirty="0" smtClean="0"/>
              <a:t>(</a:t>
            </a:r>
            <a:r>
              <a:rPr lang="en-GB" baseline="0" dirty="0" err="1" smtClean="0"/>
              <a:t>interstetial</a:t>
            </a:r>
            <a:r>
              <a:rPr lang="en-GB" baseline="0" dirty="0" smtClean="0"/>
              <a:t>)</a:t>
            </a:r>
            <a:endParaRPr lang="en-GB" dirty="0"/>
          </a:p>
        </p:txBody>
      </p:sp>
      <p:sp>
        <p:nvSpPr>
          <p:cNvPr id="4" name="Slide Number Placeholder 3"/>
          <p:cNvSpPr>
            <a:spLocks noGrp="1"/>
          </p:cNvSpPr>
          <p:nvPr>
            <p:ph type="sldNum" sz="quarter" idx="10"/>
          </p:nvPr>
        </p:nvSpPr>
        <p:spPr/>
        <p:txBody>
          <a:bodyPr/>
          <a:lstStyle/>
          <a:p>
            <a:pPr>
              <a:defRPr/>
            </a:pPr>
            <a:fld id="{37F3FC50-1F34-4AB3-BFB5-3FD90EE231E6}" type="slidenum">
              <a:rPr lang="ar-SA" smtClean="0"/>
              <a:pPr>
                <a:defRPr/>
              </a:pPr>
              <a:t>119</a:t>
            </a:fld>
            <a:endParaRPr lang="en-US"/>
          </a:p>
        </p:txBody>
      </p:sp>
    </p:spTree>
    <p:extLst>
      <p:ext uri="{BB962C8B-B14F-4D97-AF65-F5344CB8AC3E}">
        <p14:creationId xmlns="" xmlns:p14="http://schemas.microsoft.com/office/powerpoint/2010/main" val="2312484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7F3FC50-1F34-4AB3-BFB5-3FD90EE231E6}" type="slidenum">
              <a:rPr lang="ar-SA" smtClean="0"/>
              <a:pPr>
                <a:defRPr/>
              </a:pPr>
              <a:t>120</a:t>
            </a:fld>
            <a:endParaRPr lang="en-US"/>
          </a:p>
        </p:txBody>
      </p:sp>
    </p:spTree>
    <p:extLst>
      <p:ext uri="{BB962C8B-B14F-4D97-AF65-F5344CB8AC3E}">
        <p14:creationId xmlns="" xmlns:p14="http://schemas.microsoft.com/office/powerpoint/2010/main" val="1120543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Pneumo</a:t>
            </a:r>
            <a:r>
              <a:rPr lang="en-GB" baseline="0" dirty="0" smtClean="0"/>
              <a:t> mediastinum (air in the </a:t>
            </a:r>
            <a:r>
              <a:rPr lang="en-GB" baseline="0" dirty="0" err="1" smtClean="0"/>
              <a:t>medis</a:t>
            </a:r>
            <a:r>
              <a:rPr lang="en-GB" baseline="0" dirty="0" smtClean="0"/>
              <a:t>.) with  a black line </a:t>
            </a:r>
            <a:endParaRPr lang="en-GB" dirty="0"/>
          </a:p>
        </p:txBody>
      </p:sp>
      <p:sp>
        <p:nvSpPr>
          <p:cNvPr id="4" name="Slide Number Placeholder 3"/>
          <p:cNvSpPr>
            <a:spLocks noGrp="1"/>
          </p:cNvSpPr>
          <p:nvPr>
            <p:ph type="sldNum" sz="quarter" idx="10"/>
          </p:nvPr>
        </p:nvSpPr>
        <p:spPr/>
        <p:txBody>
          <a:bodyPr/>
          <a:lstStyle/>
          <a:p>
            <a:pPr>
              <a:defRPr/>
            </a:pPr>
            <a:fld id="{37F3FC50-1F34-4AB3-BFB5-3FD90EE231E6}" type="slidenum">
              <a:rPr lang="ar-SA" smtClean="0"/>
              <a:pPr>
                <a:defRPr/>
              </a:pPr>
              <a:t>123</a:t>
            </a:fld>
            <a:endParaRPr lang="en-US"/>
          </a:p>
        </p:txBody>
      </p:sp>
    </p:spTree>
    <p:extLst>
      <p:ext uri="{BB962C8B-B14F-4D97-AF65-F5344CB8AC3E}">
        <p14:creationId xmlns="" xmlns:p14="http://schemas.microsoft.com/office/powerpoint/2010/main" val="3585791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 contusion in the right lung</a:t>
            </a:r>
            <a:endParaRPr lang="en-GB" dirty="0"/>
          </a:p>
        </p:txBody>
      </p:sp>
      <p:sp>
        <p:nvSpPr>
          <p:cNvPr id="4" name="Slide Number Placeholder 3"/>
          <p:cNvSpPr>
            <a:spLocks noGrp="1"/>
          </p:cNvSpPr>
          <p:nvPr>
            <p:ph type="sldNum" sz="quarter" idx="10"/>
          </p:nvPr>
        </p:nvSpPr>
        <p:spPr/>
        <p:txBody>
          <a:bodyPr/>
          <a:lstStyle/>
          <a:p>
            <a:pPr>
              <a:defRPr/>
            </a:pPr>
            <a:fld id="{37F3FC50-1F34-4AB3-BFB5-3FD90EE231E6}" type="slidenum">
              <a:rPr lang="ar-SA" smtClean="0"/>
              <a:pPr>
                <a:defRPr/>
              </a:pPr>
              <a:t>124</a:t>
            </a:fld>
            <a:endParaRPr lang="en-US"/>
          </a:p>
        </p:txBody>
      </p:sp>
    </p:spTree>
    <p:extLst>
      <p:ext uri="{BB962C8B-B14F-4D97-AF65-F5344CB8AC3E}">
        <p14:creationId xmlns="" xmlns:p14="http://schemas.microsoft.com/office/powerpoint/2010/main" val="1590984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7F3FC50-1F34-4AB3-BFB5-3FD90EE231E6}" type="slidenum">
              <a:rPr lang="ar-SA" smtClean="0"/>
              <a:pPr>
                <a:defRPr/>
              </a:pPr>
              <a:t>11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7F3FC50-1F34-4AB3-BFB5-3FD90EE231E6}" type="slidenum">
              <a:rPr lang="ar-SA" smtClean="0"/>
              <a:pPr>
                <a:defRPr/>
              </a:pPr>
              <a:t>33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7F3FC50-1F34-4AB3-BFB5-3FD90EE231E6}" type="slidenum">
              <a:rPr lang="ar-SA" smtClean="0"/>
              <a:pPr>
                <a:defRPr/>
              </a:pPr>
              <a:t>99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7F3FC50-1F34-4AB3-BFB5-3FD90EE231E6}" type="slidenum">
              <a:rPr lang="ar-SA" smtClean="0"/>
              <a:pPr>
                <a:defRPr/>
              </a:pPr>
              <a:t>104</a:t>
            </a:fld>
            <a:endParaRPr lang="en-US"/>
          </a:p>
        </p:txBody>
      </p:sp>
    </p:spTree>
    <p:extLst>
      <p:ext uri="{BB962C8B-B14F-4D97-AF65-F5344CB8AC3E}">
        <p14:creationId xmlns="" xmlns:p14="http://schemas.microsoft.com/office/powerpoint/2010/main" val="1327642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PRIMARY TUMOUR IS IRREGULAR AND SPICULATED MARGIN</a:t>
            </a:r>
            <a:endParaRPr lang="en-GB" dirty="0"/>
          </a:p>
        </p:txBody>
      </p:sp>
      <p:sp>
        <p:nvSpPr>
          <p:cNvPr id="4" name="Slide Number Placeholder 3"/>
          <p:cNvSpPr>
            <a:spLocks noGrp="1"/>
          </p:cNvSpPr>
          <p:nvPr>
            <p:ph type="sldNum" sz="quarter" idx="10"/>
          </p:nvPr>
        </p:nvSpPr>
        <p:spPr/>
        <p:txBody>
          <a:bodyPr/>
          <a:lstStyle/>
          <a:p>
            <a:pPr>
              <a:defRPr/>
            </a:pPr>
            <a:fld id="{37F3FC50-1F34-4AB3-BFB5-3FD90EE231E6}" type="slidenum">
              <a:rPr lang="ar-SA" smtClean="0"/>
              <a:pPr>
                <a:defRPr/>
              </a:pPr>
              <a:t>106</a:t>
            </a:fld>
            <a:endParaRPr lang="en-US"/>
          </a:p>
        </p:txBody>
      </p:sp>
    </p:spTree>
    <p:extLst>
      <p:ext uri="{BB962C8B-B14F-4D97-AF65-F5344CB8AC3E}">
        <p14:creationId xmlns="" xmlns:p14="http://schemas.microsoft.com/office/powerpoint/2010/main" val="3400503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METASTASIS AND BENIGN TUMOUR AND ENLARGED L.N (WELL DEFINED MARGIN MASSES)</a:t>
            </a:r>
            <a:endParaRPr lang="en-GB" dirty="0"/>
          </a:p>
        </p:txBody>
      </p:sp>
      <p:sp>
        <p:nvSpPr>
          <p:cNvPr id="4" name="Slide Number Placeholder 3"/>
          <p:cNvSpPr>
            <a:spLocks noGrp="1"/>
          </p:cNvSpPr>
          <p:nvPr>
            <p:ph type="sldNum" sz="quarter" idx="10"/>
          </p:nvPr>
        </p:nvSpPr>
        <p:spPr/>
        <p:txBody>
          <a:bodyPr/>
          <a:lstStyle/>
          <a:p>
            <a:pPr>
              <a:defRPr/>
            </a:pPr>
            <a:fld id="{37F3FC50-1F34-4AB3-BFB5-3FD90EE231E6}" type="slidenum">
              <a:rPr lang="ar-SA" smtClean="0"/>
              <a:pPr>
                <a:defRPr/>
              </a:pPr>
              <a:t>112</a:t>
            </a:fld>
            <a:endParaRPr lang="en-US"/>
          </a:p>
        </p:txBody>
      </p:sp>
    </p:spTree>
    <p:extLst>
      <p:ext uri="{BB962C8B-B14F-4D97-AF65-F5344CB8AC3E}">
        <p14:creationId xmlns="" xmlns:p14="http://schemas.microsoft.com/office/powerpoint/2010/main" val="1985790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MUST</a:t>
            </a:r>
            <a:r>
              <a:rPr lang="en-GB" baseline="0" dirty="0" smtClean="0"/>
              <a:t> BE IN ERECT POSITION </a:t>
            </a:r>
            <a:endParaRPr lang="en-GB" dirty="0"/>
          </a:p>
        </p:txBody>
      </p:sp>
      <p:sp>
        <p:nvSpPr>
          <p:cNvPr id="4" name="Slide Number Placeholder 3"/>
          <p:cNvSpPr>
            <a:spLocks noGrp="1"/>
          </p:cNvSpPr>
          <p:nvPr>
            <p:ph type="sldNum" sz="quarter" idx="10"/>
          </p:nvPr>
        </p:nvSpPr>
        <p:spPr/>
        <p:txBody>
          <a:bodyPr/>
          <a:lstStyle/>
          <a:p>
            <a:pPr>
              <a:defRPr/>
            </a:pPr>
            <a:fld id="{37F3FC50-1F34-4AB3-BFB5-3FD90EE231E6}" type="slidenum">
              <a:rPr lang="ar-SA" smtClean="0"/>
              <a:pPr>
                <a:defRPr/>
              </a:pPr>
              <a:t>113</a:t>
            </a:fld>
            <a:endParaRPr lang="en-US"/>
          </a:p>
        </p:txBody>
      </p:sp>
    </p:spTree>
    <p:extLst>
      <p:ext uri="{BB962C8B-B14F-4D97-AF65-F5344CB8AC3E}">
        <p14:creationId xmlns="" xmlns:p14="http://schemas.microsoft.com/office/powerpoint/2010/main" val="877950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7F3FC50-1F34-4AB3-BFB5-3FD90EE231E6}" type="slidenum">
              <a:rPr lang="ar-SA" smtClean="0"/>
              <a:pPr>
                <a:defRPr/>
              </a:pPr>
              <a:t>114</a:t>
            </a:fld>
            <a:endParaRPr lang="en-US"/>
          </a:p>
        </p:txBody>
      </p:sp>
    </p:spTree>
    <p:extLst>
      <p:ext uri="{BB962C8B-B14F-4D97-AF65-F5344CB8AC3E}">
        <p14:creationId xmlns="" xmlns:p14="http://schemas.microsoft.com/office/powerpoint/2010/main" val="2711140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1">
          <a:gsLst>
            <a:gs pos="0">
              <a:srgbClr val="242424"/>
            </a:gs>
            <a:gs pos="30000">
              <a:srgbClr val="2D2D2D"/>
            </a:gs>
            <a:gs pos="100000">
              <a:srgbClr val="7D7D7D"/>
            </a:gs>
          </a:gsLst>
          <a:lin ang="12960000"/>
        </a:gradFill>
        <a:effectLst/>
      </p:bgPr>
    </p:bg>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lgn="r" rtl="1">
              <a:defRPr/>
            </a:pPr>
            <a:endParaRPr lang="en-US"/>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lgn="r" rtl="1">
              <a:defRPr/>
            </a:pPr>
            <a:endParaRPr lang="en-US"/>
          </a:p>
        </p:txBody>
      </p:sp>
      <p:sp>
        <p:nvSpPr>
          <p:cNvPr id="9" name="Title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6" name="Date Placeholder 29"/>
          <p:cNvSpPr>
            <a:spLocks noGrp="1"/>
          </p:cNvSpPr>
          <p:nvPr>
            <p:ph type="dt" sz="half" idx="10"/>
          </p:nvPr>
        </p:nvSpPr>
        <p:spPr/>
        <p:txBody>
          <a:bodyPr/>
          <a:lstStyle>
            <a:lvl1pPr>
              <a:defRPr/>
            </a:lvl1pPr>
          </a:lstStyle>
          <a:p>
            <a:pPr>
              <a:defRPr/>
            </a:pPr>
            <a:endParaRPr lang="en-US"/>
          </a:p>
        </p:txBody>
      </p:sp>
      <p:sp>
        <p:nvSpPr>
          <p:cNvPr id="7" name="Footer Placeholder 18"/>
          <p:cNvSpPr>
            <a:spLocks noGrp="1"/>
          </p:cNvSpPr>
          <p:nvPr>
            <p:ph type="ftr" sz="quarter" idx="11"/>
          </p:nvPr>
        </p:nvSpPr>
        <p:spPr/>
        <p:txBody>
          <a:bodyPr/>
          <a:lstStyle>
            <a:lvl1pPr>
              <a:defRPr/>
            </a:lvl1pPr>
          </a:lstStyle>
          <a:p>
            <a:pPr>
              <a:defRPr/>
            </a:pPr>
            <a:endParaRPr lang="en-US"/>
          </a:p>
        </p:txBody>
      </p:sp>
      <p:sp>
        <p:nvSpPr>
          <p:cNvPr id="8" name="Slide Number Placeholder 26"/>
          <p:cNvSpPr>
            <a:spLocks noGrp="1"/>
          </p:cNvSpPr>
          <p:nvPr>
            <p:ph type="sldNum" sz="quarter" idx="12"/>
          </p:nvPr>
        </p:nvSpPr>
        <p:spPr/>
        <p:txBody>
          <a:bodyPr/>
          <a:lstStyle>
            <a:lvl1pPr>
              <a:defRPr/>
            </a:lvl1pPr>
          </a:lstStyle>
          <a:p>
            <a:pPr>
              <a:defRPr/>
            </a:pPr>
            <a:fld id="{3FD85099-CA19-4623-8054-C4B1ADE00026}" type="slidenum">
              <a:rPr lang="ar-SA"/>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4B9538D3-BBF2-484C-ABB0-4C9C24F50918}" type="slidenum">
              <a:rPr lang="ar-SA"/>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A30BE476-C536-4D57-ADBB-89C827A56986}" type="slidenum">
              <a:rPr lang="ar-SA"/>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JO"/>
          </a:p>
        </p:txBody>
      </p:sp>
      <p:sp>
        <p:nvSpPr>
          <p:cNvPr id="3" name="Date Placeholder 9"/>
          <p:cNvSpPr>
            <a:spLocks noGrp="1"/>
          </p:cNvSpPr>
          <p:nvPr>
            <p:ph type="dt" sz="half" idx="10"/>
          </p:nvPr>
        </p:nvSpPr>
        <p:spPr/>
        <p:txBody>
          <a:bodyPr/>
          <a:lstStyle>
            <a:lvl1pPr>
              <a:defRPr/>
            </a:lvl1pPr>
          </a:lstStyle>
          <a:p>
            <a:pPr>
              <a:defRPr/>
            </a:pPr>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32021955-9C7E-4A4A-A242-26939782021C}" type="slidenum">
              <a:rPr lang="ar-SA"/>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BACBD4DD-C133-4684-9917-892E94D1434C}" type="slidenum">
              <a:rPr lang="ar-SA"/>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rotWithShape="1">
          <a:gsLst>
            <a:gs pos="0">
              <a:srgbClr val="242424"/>
            </a:gs>
            <a:gs pos="30000">
              <a:srgbClr val="2D2D2D"/>
            </a:gs>
            <a:gs pos="100000">
              <a:srgbClr val="7D7D7D"/>
            </a:gs>
          </a:gsLst>
          <a:lin ang="12960000"/>
        </a:gradFill>
        <a:effectLst/>
      </p:bgPr>
    </p:bg>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lgn="r" rtl="1">
              <a:defRPr/>
            </a:pPr>
            <a:endParaRPr lang="en-US"/>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lgn="r" rtl="1">
              <a:defRPr/>
            </a:pPr>
            <a:endParaRPr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76AEB487-CA6F-4DE9-B8BF-A6C0F4EB2D13}" type="slidenum">
              <a:rPr lang="ar-SA"/>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AC2A0BAF-5D5C-4B8D-9E4D-EB0BB3215513}" type="slidenum">
              <a:rPr lang="ar-SA"/>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AA1FCBBC-FBC7-4699-A93D-28DC20C7C093}" type="slidenum">
              <a:rPr lang="ar-SA"/>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lstStyle>
            <a:lvl1pPr algn="l">
              <a:defRPr sz="4600"/>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A5D50693-012E-4D7F-A039-0650054AF36F}" type="slidenum">
              <a:rPr lang="ar-SA"/>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A3F9952C-7CA7-483D-BAD1-B0827342CCD3}" type="slidenum">
              <a:rPr lang="ar-SA"/>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156575" y="6421438"/>
            <a:ext cx="762000" cy="365125"/>
          </a:xfrm>
        </p:spPr>
        <p:txBody>
          <a:bodyPr/>
          <a:lstStyle>
            <a:lvl1pPr>
              <a:defRPr/>
            </a:lvl1pPr>
          </a:lstStyle>
          <a:p>
            <a:pPr>
              <a:defRPr/>
            </a:pPr>
            <a:fld id="{3E8EE03F-9FF9-4CB1-9052-E29199DFEA4F}" type="slidenum">
              <a:rPr lang="ar-SA"/>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77B6D9AE-8774-46E9-8769-D3DC357DD3B9}" type="slidenum">
              <a:rPr lang="ar-SA"/>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Freeform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lgn="r" rtl="1">
              <a:defRPr/>
            </a:pPr>
            <a:endParaRPr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lgn="r" rtl="1">
              <a:defRPr/>
            </a:pPr>
            <a:endParaRPr lang="en-US"/>
          </a:p>
        </p:txBody>
      </p:sp>
      <p:sp>
        <p:nvSpPr>
          <p:cNvPr id="1028" name="Title Placeholder 8"/>
          <p:cNvSpPr>
            <a:spLocks noGrp="1"/>
          </p:cNvSpPr>
          <p:nvPr>
            <p:ph type="title"/>
          </p:nvPr>
        </p:nvSpPr>
        <p:spPr bwMode="auto">
          <a:xfrm>
            <a:off x="457200" y="274638"/>
            <a:ext cx="7467600"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421438"/>
            <a:ext cx="2133600" cy="365125"/>
          </a:xfrm>
          <a:prstGeom prst="rect">
            <a:avLst/>
          </a:prstGeom>
        </p:spPr>
        <p:txBody>
          <a:bodyPr vert="horz" bIns="0" anchor="b"/>
          <a:lstStyle>
            <a:lvl1pPr algn="l" rtl="1" eaLnBrk="1" latinLnBrk="0" hangingPunct="1">
              <a:defRPr kumimoji="0" sz="1000">
                <a:solidFill>
                  <a:schemeClr val="tx2">
                    <a:shade val="50000"/>
                  </a:schemeClr>
                </a:solidFill>
                <a:cs typeface="Arial" pitchFamily="34" charset="0"/>
              </a:defRPr>
            </a:lvl1pPr>
          </a:lstStyle>
          <a:p>
            <a:pPr>
              <a:defRPr/>
            </a:pPr>
            <a:endParaRPr lang="en-US"/>
          </a:p>
        </p:txBody>
      </p:sp>
      <p:sp>
        <p:nvSpPr>
          <p:cNvPr id="22" name="Footer Placeholder 21"/>
          <p:cNvSpPr>
            <a:spLocks noGrp="1"/>
          </p:cNvSpPr>
          <p:nvPr>
            <p:ph type="ftr" sz="quarter" idx="3"/>
          </p:nvPr>
        </p:nvSpPr>
        <p:spPr>
          <a:xfrm>
            <a:off x="3124200" y="6421438"/>
            <a:ext cx="2895600" cy="365125"/>
          </a:xfrm>
          <a:prstGeom prst="rect">
            <a:avLst/>
          </a:prstGeom>
        </p:spPr>
        <p:txBody>
          <a:bodyPr vert="horz" lIns="0" rIns="0" bIns="0" anchor="b"/>
          <a:lstStyle>
            <a:lvl1pPr algn="ctr" rtl="1" eaLnBrk="1" latinLnBrk="0" hangingPunct="1">
              <a:defRPr kumimoji="0" sz="1000">
                <a:solidFill>
                  <a:schemeClr val="tx2">
                    <a:shade val="50000"/>
                  </a:schemeClr>
                </a:solidFill>
                <a:cs typeface="Arial" pitchFamily="34" charset="0"/>
              </a:defRPr>
            </a:lvl1pPr>
          </a:lstStyle>
          <a:p>
            <a:pPr>
              <a:defRPr/>
            </a:pPr>
            <a:endParaRPr lang="en-US"/>
          </a:p>
        </p:txBody>
      </p:sp>
      <p:sp>
        <p:nvSpPr>
          <p:cNvPr id="18" name="Slide Number Placeholder 17"/>
          <p:cNvSpPr>
            <a:spLocks noGrp="1"/>
          </p:cNvSpPr>
          <p:nvPr>
            <p:ph type="sldNum" sz="quarter" idx="4"/>
          </p:nvPr>
        </p:nvSpPr>
        <p:spPr>
          <a:xfrm>
            <a:off x="8153400" y="6421438"/>
            <a:ext cx="762000" cy="365125"/>
          </a:xfrm>
          <a:prstGeom prst="rect">
            <a:avLst/>
          </a:prstGeom>
        </p:spPr>
        <p:txBody>
          <a:bodyPr vert="horz" lIns="0" tIns="0" rIns="0" bIns="0" anchor="b"/>
          <a:lstStyle>
            <a:lvl1pPr algn="r" rtl="1" eaLnBrk="1" latinLnBrk="0" hangingPunct="1">
              <a:defRPr kumimoji="0" sz="1000">
                <a:solidFill>
                  <a:schemeClr val="tx2">
                    <a:shade val="50000"/>
                  </a:schemeClr>
                </a:solidFill>
                <a:cs typeface="Arial" pitchFamily="34" charset="0"/>
              </a:defRPr>
            </a:lvl1pPr>
          </a:lstStyle>
          <a:p>
            <a:pPr>
              <a:defRPr/>
            </a:pPr>
            <a:fld id="{AF4FB333-3907-4F8B-953E-54204BA9A282}" type="slidenum">
              <a:rPr lang="ar-SA"/>
              <a:pPr>
                <a:defRPr/>
              </a:pPr>
              <a:t>‹#›</a:t>
            </a:fld>
            <a:endParaRPr lang="en-US"/>
          </a:p>
        </p:txBody>
      </p:sp>
    </p:spTree>
  </p:cSld>
  <p:clrMap bg1="dk1" tx1="lt1" bg2="dk2" tx2="lt2" accent1="accent1" accent2="accent2" accent3="accent3" accent4="accent4" accent5="accent5" accent6="accent6" hlink="hlink" folHlink="folHlink"/>
  <p:sldLayoutIdLst>
    <p:sldLayoutId id="2147486466" r:id="rId1"/>
    <p:sldLayoutId id="2147486459" r:id="rId2"/>
    <p:sldLayoutId id="2147486467" r:id="rId3"/>
    <p:sldLayoutId id="2147486460" r:id="rId4"/>
    <p:sldLayoutId id="2147486468" r:id="rId5"/>
    <p:sldLayoutId id="2147486461" r:id="rId6"/>
    <p:sldLayoutId id="2147486462" r:id="rId7"/>
    <p:sldLayoutId id="2147486469" r:id="rId8"/>
    <p:sldLayoutId id="2147486470" r:id="rId9"/>
    <p:sldLayoutId id="2147486463" r:id="rId10"/>
    <p:sldLayoutId id="2147486464" r:id="rId11"/>
    <p:sldLayoutId id="2147486465" r:id="rId12"/>
  </p:sldLayoutIdLst>
  <p:hf hdr="0" ftr="0" dt="0"/>
  <p:txStyles>
    <p:titleStyle>
      <a:lvl1pPr algn="l" rtl="1" eaLnBrk="0" fontAlgn="base" hangingPunct="0">
        <a:spcBef>
          <a:spcPct val="0"/>
        </a:spcBef>
        <a:spcAft>
          <a:spcPct val="0"/>
        </a:spcAft>
        <a:defRPr sz="4600" kern="1200">
          <a:solidFill>
            <a:schemeClr val="tx1"/>
          </a:solidFill>
          <a:latin typeface="+mj-lt"/>
          <a:ea typeface="+mj-ea"/>
          <a:cs typeface="+mj-cs"/>
        </a:defRPr>
      </a:lvl1pPr>
      <a:lvl2pPr algn="l" rtl="1" eaLnBrk="0" fontAlgn="base" hangingPunct="0">
        <a:spcBef>
          <a:spcPct val="0"/>
        </a:spcBef>
        <a:spcAft>
          <a:spcPct val="0"/>
        </a:spcAft>
        <a:defRPr sz="4600">
          <a:solidFill>
            <a:schemeClr val="tx1"/>
          </a:solidFill>
          <a:latin typeface="Franklin Gothic Book" pitchFamily="34" charset="0"/>
        </a:defRPr>
      </a:lvl2pPr>
      <a:lvl3pPr algn="l" rtl="1" eaLnBrk="0" fontAlgn="base" hangingPunct="0">
        <a:spcBef>
          <a:spcPct val="0"/>
        </a:spcBef>
        <a:spcAft>
          <a:spcPct val="0"/>
        </a:spcAft>
        <a:defRPr sz="4600">
          <a:solidFill>
            <a:schemeClr val="tx1"/>
          </a:solidFill>
          <a:latin typeface="Franklin Gothic Book" pitchFamily="34" charset="0"/>
        </a:defRPr>
      </a:lvl3pPr>
      <a:lvl4pPr algn="l" rtl="1" eaLnBrk="0" fontAlgn="base" hangingPunct="0">
        <a:spcBef>
          <a:spcPct val="0"/>
        </a:spcBef>
        <a:spcAft>
          <a:spcPct val="0"/>
        </a:spcAft>
        <a:defRPr sz="4600">
          <a:solidFill>
            <a:schemeClr val="tx1"/>
          </a:solidFill>
          <a:latin typeface="Franklin Gothic Book" pitchFamily="34" charset="0"/>
        </a:defRPr>
      </a:lvl4pPr>
      <a:lvl5pPr algn="l" rtl="1" eaLnBrk="0" fontAlgn="base" hangingPunct="0">
        <a:spcBef>
          <a:spcPct val="0"/>
        </a:spcBef>
        <a:spcAft>
          <a:spcPct val="0"/>
        </a:spcAft>
        <a:defRPr sz="4600">
          <a:solidFill>
            <a:schemeClr val="tx1"/>
          </a:solidFill>
          <a:latin typeface="Franklin Gothic Book" pitchFamily="34" charset="0"/>
        </a:defRPr>
      </a:lvl5pPr>
      <a:lvl6pPr marL="457200" algn="l" rtl="1" fontAlgn="base">
        <a:spcBef>
          <a:spcPct val="0"/>
        </a:spcBef>
        <a:spcAft>
          <a:spcPct val="0"/>
        </a:spcAft>
        <a:defRPr sz="4600">
          <a:solidFill>
            <a:schemeClr val="tx1"/>
          </a:solidFill>
          <a:latin typeface="Franklin Gothic Book" pitchFamily="34" charset="0"/>
        </a:defRPr>
      </a:lvl6pPr>
      <a:lvl7pPr marL="914400" algn="l" rtl="1" fontAlgn="base">
        <a:spcBef>
          <a:spcPct val="0"/>
        </a:spcBef>
        <a:spcAft>
          <a:spcPct val="0"/>
        </a:spcAft>
        <a:defRPr sz="4600">
          <a:solidFill>
            <a:schemeClr val="tx1"/>
          </a:solidFill>
          <a:latin typeface="Franklin Gothic Book" pitchFamily="34" charset="0"/>
        </a:defRPr>
      </a:lvl7pPr>
      <a:lvl8pPr marL="1371600" algn="l" rtl="1" fontAlgn="base">
        <a:spcBef>
          <a:spcPct val="0"/>
        </a:spcBef>
        <a:spcAft>
          <a:spcPct val="0"/>
        </a:spcAft>
        <a:defRPr sz="4600">
          <a:solidFill>
            <a:schemeClr val="tx1"/>
          </a:solidFill>
          <a:latin typeface="Franklin Gothic Book" pitchFamily="34" charset="0"/>
        </a:defRPr>
      </a:lvl8pPr>
      <a:lvl9pPr marL="1828800" algn="l" rtl="1" fontAlgn="base">
        <a:spcBef>
          <a:spcPct val="0"/>
        </a:spcBef>
        <a:spcAft>
          <a:spcPct val="0"/>
        </a:spcAft>
        <a:defRPr sz="4600">
          <a:solidFill>
            <a:schemeClr val="tx1"/>
          </a:solidFill>
          <a:latin typeface="Franklin Gothic Book" pitchFamily="34" charset="0"/>
        </a:defRPr>
      </a:lvl9pPr>
    </p:titleStyle>
    <p:bodyStyle>
      <a:lvl1pPr marL="419100" indent="-382588" algn="r" rtl="1"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r" rtl="1" eaLnBrk="0" fontAlgn="base" hangingPunct="0">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r" rtl="1" eaLnBrk="0" fontAlgn="base" hangingPunct="0">
        <a:spcBef>
          <a:spcPct val="20000"/>
        </a:spcBef>
        <a:spcAft>
          <a:spcPct val="0"/>
        </a:spcAft>
        <a:buClr>
          <a:schemeClr val="accent2"/>
        </a:buClr>
        <a:buSzPct val="85000"/>
        <a:buFont typeface="Arial" pitchFamily="34" charset="0"/>
        <a:buChar char="○"/>
        <a:defRPr sz="2400" kern="1200">
          <a:solidFill>
            <a:schemeClr val="tx1"/>
          </a:solidFill>
          <a:latin typeface="+mn-lt"/>
          <a:ea typeface="+mn-ea"/>
          <a:cs typeface="+mn-cs"/>
        </a:defRPr>
      </a:lvl3pPr>
      <a:lvl4pPr marL="1279525" indent="-236538" algn="r" rtl="1" eaLnBrk="0" fontAlgn="base" hangingPunct="0">
        <a:spcBef>
          <a:spcPct val="20000"/>
        </a:spcBef>
        <a:spcAft>
          <a:spcPct val="0"/>
        </a:spcAft>
        <a:buClr>
          <a:srgbClr val="8D89A4"/>
        </a:buClr>
        <a:buSzPct val="90000"/>
        <a:buFont typeface="Wingdings 2" pitchFamily="18" charset="2"/>
        <a:buChar char=""/>
        <a:defRPr sz="2000" kern="1200">
          <a:solidFill>
            <a:schemeClr val="tx1"/>
          </a:solidFill>
          <a:latin typeface="+mn-lt"/>
          <a:ea typeface="+mn-ea"/>
          <a:cs typeface="+mn-cs"/>
        </a:defRPr>
      </a:lvl4pPr>
      <a:lvl5pPr marL="1489075" indent="-182563" algn="r" rtl="1" eaLnBrk="0" fontAlgn="base" hangingPunct="0">
        <a:spcBef>
          <a:spcPct val="20000"/>
        </a:spcBef>
        <a:spcAft>
          <a:spcPct val="0"/>
        </a:spcAft>
        <a:buClr>
          <a:srgbClr val="748560"/>
        </a:buClr>
        <a:buSzPct val="100000"/>
        <a:buFont typeface="Arial" pitchFamily="34" charset="0"/>
        <a:buChar char="-"/>
        <a:defRPr sz="2000" kern="1200">
          <a:solidFill>
            <a:schemeClr val="tx1"/>
          </a:solidFill>
          <a:latin typeface="+mn-lt"/>
          <a:ea typeface="+mn-ea"/>
          <a:cs typeface="+mn-cs"/>
        </a:defRPr>
      </a:lvl5pPr>
      <a:lvl6pPr marL="1700784" indent="-182880" algn="r" rtl="1"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r" rtl="1"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r" rtl="1"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r" rtl="1"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9"/>
          <p:cNvSpPr>
            <a:spLocks noGrp="1" noChangeArrowheads="1"/>
          </p:cNvSpPr>
          <p:nvPr>
            <p:ph type="title"/>
          </p:nvPr>
        </p:nvSpPr>
        <p:spPr>
          <a:xfrm>
            <a:off x="0" y="0"/>
            <a:ext cx="9144000" cy="6092825"/>
          </a:xfrm>
        </p:spPr>
        <p:txBody>
          <a:bodyPr/>
          <a:lstStyle/>
          <a:p>
            <a:pPr algn="ctr" rtl="0" eaLnBrk="1" hangingPunct="1">
              <a:defRPr/>
            </a:pPr>
            <a:r>
              <a:rPr lang="en-US" sz="8000" dirty="0" smtClean="0">
                <a:solidFill>
                  <a:srgbClr val="FF9900"/>
                </a:solidFill>
                <a:latin typeface="Franklin Gothic Medium" pitchFamily="34" charset="0"/>
                <a:cs typeface="Akhbar MT" pitchFamily="2" charset="-78"/>
              </a:rPr>
              <a:t>CHEST IMAGING</a:t>
            </a:r>
            <a:r>
              <a:rPr lang="en-US" sz="5400" dirty="0" smtClean="0">
                <a:latin typeface="Andalus" pitchFamily="18" charset="-78"/>
                <a:cs typeface="Andalus" pitchFamily="18" charset="-78"/>
              </a:rPr>
              <a:t/>
            </a:r>
            <a:br>
              <a:rPr lang="en-US" sz="5400" dirty="0" smtClean="0">
                <a:latin typeface="Andalus" pitchFamily="18" charset="-78"/>
                <a:cs typeface="Andalus" pitchFamily="18" charset="-78"/>
              </a:rPr>
            </a:br>
            <a:r>
              <a:rPr lang="en-US" sz="5400" dirty="0" smtClean="0"/>
              <a:t/>
            </a:r>
            <a:br>
              <a:rPr lang="en-US" sz="5400" dirty="0" smtClean="0"/>
            </a:br>
            <a:r>
              <a:rPr lang="en-US" sz="3600" dirty="0" smtClean="0">
                <a:solidFill>
                  <a:schemeClr val="accent2">
                    <a:lumMod val="20000"/>
                    <a:lumOff val="80000"/>
                  </a:schemeClr>
                </a:solidFill>
                <a:latin typeface="Franklin Gothic Medium" pitchFamily="34" charset="0"/>
                <a:ea typeface="Arial Unicode MS" pitchFamily="34" charset="-128"/>
                <a:cs typeface="Simple Bold Jut Out" pitchFamily="2" charset="-78"/>
              </a:rPr>
              <a:t>DR.ESSMAT AL-OMARI</a:t>
            </a:r>
            <a:r>
              <a:rPr lang="en-US" sz="4800" dirty="0" smtClean="0">
                <a:solidFill>
                  <a:schemeClr val="accent2">
                    <a:lumMod val="20000"/>
                    <a:lumOff val="80000"/>
                  </a:schemeClr>
                </a:solidFill>
              </a:rPr>
              <a:t/>
            </a:r>
            <a:br>
              <a:rPr lang="en-US" sz="4800" dirty="0" smtClean="0">
                <a:solidFill>
                  <a:schemeClr val="accent2">
                    <a:lumMod val="20000"/>
                    <a:lumOff val="80000"/>
                  </a:schemeClr>
                </a:solidFill>
              </a:rPr>
            </a:br>
            <a:r>
              <a:rPr lang="en-US" sz="3200" dirty="0" smtClean="0">
                <a:solidFill>
                  <a:schemeClr val="accent2">
                    <a:lumMod val="20000"/>
                    <a:lumOff val="80000"/>
                  </a:schemeClr>
                </a:solidFill>
                <a:latin typeface="Franklin Gothic Medium" pitchFamily="34" charset="0"/>
              </a:rPr>
              <a:t>Consultant Radiologist</a:t>
            </a:r>
            <a:r>
              <a:rPr lang="en-US" sz="4800" dirty="0" smtClean="0">
                <a:solidFill>
                  <a:schemeClr val="accent2">
                    <a:lumMod val="20000"/>
                    <a:lumOff val="80000"/>
                  </a:schemeClr>
                </a:solidFill>
              </a:rPr>
              <a:t/>
            </a:r>
            <a:br>
              <a:rPr lang="en-US" sz="4800" dirty="0" smtClean="0">
                <a:solidFill>
                  <a:schemeClr val="accent2">
                    <a:lumMod val="20000"/>
                    <a:lumOff val="80000"/>
                  </a:schemeClr>
                </a:solidFill>
              </a:rPr>
            </a:br>
            <a:r>
              <a:rPr lang="en-US" sz="4000" dirty="0" err="1" smtClean="0">
                <a:solidFill>
                  <a:schemeClr val="accent2">
                    <a:lumMod val="20000"/>
                    <a:lumOff val="80000"/>
                  </a:schemeClr>
                </a:solidFill>
                <a:latin typeface="Franklin Gothic Medium" pitchFamily="34" charset="0"/>
              </a:rPr>
              <a:t>Mu’tah</a:t>
            </a:r>
            <a:r>
              <a:rPr lang="en-US" sz="4000" dirty="0" smtClean="0">
                <a:solidFill>
                  <a:schemeClr val="accent2">
                    <a:lumMod val="20000"/>
                    <a:lumOff val="80000"/>
                  </a:schemeClr>
                </a:solidFill>
                <a:latin typeface="Franklin Gothic Medium" pitchFamily="34" charset="0"/>
              </a:rPr>
              <a:t> University</a:t>
            </a:r>
            <a:endParaRPr lang="en-US" sz="3600" dirty="0" smtClean="0">
              <a:solidFill>
                <a:schemeClr val="accent2">
                  <a:lumMod val="20000"/>
                  <a:lumOff val="80000"/>
                </a:schemeClr>
              </a:solidFill>
              <a:latin typeface="Franklin Gothic Medium" pitchFamily="34" charset="0"/>
            </a:endParaRPr>
          </a:p>
        </p:txBody>
      </p:sp>
      <p:sp>
        <p:nvSpPr>
          <p:cNvPr id="3" name="Slide Number Placeholder 2"/>
          <p:cNvSpPr>
            <a:spLocks noGrp="1"/>
          </p:cNvSpPr>
          <p:nvPr>
            <p:ph type="sldNum" sz="quarter" idx="12"/>
          </p:nvPr>
        </p:nvSpPr>
        <p:spPr/>
        <p:txBody>
          <a:bodyPr/>
          <a:lstStyle/>
          <a:p>
            <a:pPr>
              <a:defRPr/>
            </a:pPr>
            <a:fld id="{A5D50693-012E-4D7F-A039-0650054AF36F}" type="slidenum">
              <a:rPr lang="ar-SA" smtClean="0"/>
              <a:pPr>
                <a:defRPr/>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274638"/>
            <a:ext cx="7043738" cy="1368425"/>
          </a:xfrm>
        </p:spPr>
        <p:txBody>
          <a:bodyPr/>
          <a:lstStyle/>
          <a:p>
            <a:pPr algn="ctr" eaLnBrk="1" hangingPunct="1"/>
            <a:r>
              <a:rPr lang="en-US" sz="4400" i="1" smtClean="0">
                <a:solidFill>
                  <a:srgbClr val="FF9900"/>
                </a:solidFill>
                <a:latin typeface="Franklin Gothic Medium" pitchFamily="34" charset="0"/>
              </a:rPr>
              <a:t>Segmental anatomy</a:t>
            </a:r>
            <a:r>
              <a:rPr lang="en-US" sz="4400" i="1" smtClean="0">
                <a:solidFill>
                  <a:srgbClr val="FF9900"/>
                </a:solidFill>
              </a:rPr>
              <a:t> </a:t>
            </a:r>
            <a:r>
              <a:rPr lang="en-US" sz="2800" i="1" smtClean="0">
                <a:solidFill>
                  <a:srgbClr val="FF9900"/>
                </a:solidFill>
              </a:rPr>
              <a:t>/ 4</a:t>
            </a:r>
            <a:r>
              <a:rPr lang="ar-SA" sz="3600" i="1" smtClean="0"/>
              <a:t> </a:t>
            </a:r>
            <a:endParaRPr lang="en-US" sz="4000" i="1" smtClean="0"/>
          </a:p>
        </p:txBody>
      </p:sp>
      <p:sp>
        <p:nvSpPr>
          <p:cNvPr id="16387" name="Rectangle 3"/>
          <p:cNvSpPr>
            <a:spLocks noGrp="1" noChangeArrowheads="1"/>
          </p:cNvSpPr>
          <p:nvPr>
            <p:ph idx="1"/>
          </p:nvPr>
        </p:nvSpPr>
        <p:spPr>
          <a:xfrm>
            <a:off x="357188" y="1785938"/>
            <a:ext cx="7567612" cy="4340225"/>
          </a:xfrm>
        </p:spPr>
        <p:txBody>
          <a:bodyPr/>
          <a:lstStyle/>
          <a:p>
            <a:pPr algn="l" eaLnBrk="1" hangingPunct="1">
              <a:buFontTx/>
              <a:buNone/>
            </a:pPr>
            <a:r>
              <a:rPr lang="en-US" b="1" smtClean="0"/>
              <a:t>   </a:t>
            </a:r>
            <a:r>
              <a:rPr lang="en-US" b="1" u="sng" smtClean="0">
                <a:solidFill>
                  <a:schemeClr val="hlink"/>
                </a:solidFill>
              </a:rPr>
              <a:t>Left lower lobe segments:</a:t>
            </a:r>
          </a:p>
          <a:p>
            <a:pPr algn="l" rtl="0" eaLnBrk="1" hangingPunct="1"/>
            <a:r>
              <a:rPr lang="en-US" smtClean="0"/>
              <a:t> Superior segment</a:t>
            </a:r>
          </a:p>
          <a:p>
            <a:pPr algn="l" rtl="0" eaLnBrk="1" hangingPunct="1"/>
            <a:r>
              <a:rPr lang="en-US" smtClean="0"/>
              <a:t> Medial basal</a:t>
            </a:r>
          </a:p>
          <a:p>
            <a:pPr algn="l" rtl="0" eaLnBrk="1" hangingPunct="1"/>
            <a:r>
              <a:rPr lang="en-US" smtClean="0"/>
              <a:t> Anterior basal</a:t>
            </a:r>
          </a:p>
          <a:p>
            <a:pPr algn="l" rtl="0" eaLnBrk="1" hangingPunct="1"/>
            <a:r>
              <a:rPr lang="en-US" smtClean="0"/>
              <a:t> Lateral basal</a:t>
            </a:r>
          </a:p>
          <a:p>
            <a:pPr algn="l" rtl="0" eaLnBrk="1" hangingPunct="1"/>
            <a:r>
              <a:rPr lang="en-US" smtClean="0"/>
              <a:t> Posterior basal</a:t>
            </a:r>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10</a:t>
            </a:fld>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3" descr="C:\Users\User\Desktop\CXR_L_pneumothorax_2.jpg"/>
          <p:cNvPicPr>
            <a:picLocks noChangeAspect="1" noChangeArrowheads="1"/>
          </p:cNvPicPr>
          <p:nvPr/>
        </p:nvPicPr>
        <p:blipFill>
          <a:blip r:embed="rId2" cstate="print"/>
          <a:srcRect/>
          <a:stretch>
            <a:fillRect/>
          </a:stretch>
        </p:blipFill>
        <p:spPr bwMode="auto">
          <a:xfrm>
            <a:off x="3357562" y="0"/>
            <a:ext cx="5786438" cy="6858000"/>
          </a:xfrm>
          <a:prstGeom prst="rect">
            <a:avLst/>
          </a:prstGeom>
          <a:noFill/>
          <a:ln w="9525">
            <a:noFill/>
            <a:miter lim="800000"/>
            <a:headEnd/>
            <a:tailEnd/>
          </a:ln>
        </p:spPr>
      </p:pic>
      <p:sp>
        <p:nvSpPr>
          <p:cNvPr id="3" name="TextBox 2"/>
          <p:cNvSpPr txBox="1"/>
          <p:nvPr/>
        </p:nvSpPr>
        <p:spPr>
          <a:xfrm>
            <a:off x="0" y="404664"/>
            <a:ext cx="3275857" cy="830997"/>
          </a:xfrm>
          <a:prstGeom prst="rect">
            <a:avLst/>
          </a:prstGeom>
          <a:noFill/>
        </p:spPr>
        <p:txBody>
          <a:bodyPr wrap="square" rtlCol="0">
            <a:spAutoFit/>
          </a:bodyPr>
          <a:lstStyle/>
          <a:p>
            <a:pPr algn="l" rtl="0"/>
            <a:r>
              <a:rPr lang="en-US" sz="1200" dirty="0" smtClean="0">
                <a:latin typeface="Tahoma" pitchFamily="34" charset="0"/>
                <a:ea typeface="Tahoma" pitchFamily="34" charset="0"/>
                <a:cs typeface="Tahoma" pitchFamily="34" charset="0"/>
              </a:rPr>
              <a:t>Chest X-ray showing severely collapsed left lung and a pneumothorax indicated by absence of blood vessels . There is no mediastinal shift so there is no tension</a:t>
            </a:r>
          </a:p>
        </p:txBody>
      </p:sp>
      <p:sp>
        <p:nvSpPr>
          <p:cNvPr id="4" name="Slide Number Placeholder 3"/>
          <p:cNvSpPr>
            <a:spLocks noGrp="1"/>
          </p:cNvSpPr>
          <p:nvPr>
            <p:ph type="sldNum" sz="quarter" idx="12"/>
          </p:nvPr>
        </p:nvSpPr>
        <p:spPr/>
        <p:txBody>
          <a:bodyPr/>
          <a:lstStyle/>
          <a:p>
            <a:pPr>
              <a:defRPr/>
            </a:pPr>
            <a:fld id="{A3F9952C-7CA7-483D-BAD1-B0827342CCD3}" type="slidenum">
              <a:rPr lang="ar-SA" smtClean="0"/>
              <a:pPr>
                <a:defRPr/>
              </a:pPr>
              <a:t>100</a:t>
            </a:fld>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5" descr="Pneumthorax1"/>
          <p:cNvPicPr>
            <a:picLocks noGrp="1" noChangeAspect="1" noChangeArrowheads="1"/>
          </p:cNvPicPr>
          <p:nvPr>
            <p:ph/>
          </p:nvPr>
        </p:nvPicPr>
        <p:blipFill>
          <a:blip r:embed="rId2" cstate="print"/>
          <a:srcRect/>
          <a:stretch>
            <a:fillRect/>
          </a:stretch>
        </p:blipFill>
        <p:spPr>
          <a:xfrm>
            <a:off x="2863850" y="27384"/>
            <a:ext cx="6280150" cy="6858000"/>
          </a:xfrm>
        </p:spPr>
      </p:pic>
      <p:sp>
        <p:nvSpPr>
          <p:cNvPr id="3" name="TextBox 2"/>
          <p:cNvSpPr txBox="1"/>
          <p:nvPr/>
        </p:nvSpPr>
        <p:spPr>
          <a:xfrm>
            <a:off x="1" y="1052736"/>
            <a:ext cx="2843808" cy="1015663"/>
          </a:xfrm>
          <a:prstGeom prst="rect">
            <a:avLst/>
          </a:prstGeom>
          <a:noFill/>
        </p:spPr>
        <p:txBody>
          <a:bodyPr wrap="square" rtlCol="0">
            <a:spAutoFit/>
          </a:bodyPr>
          <a:lstStyle/>
          <a:p>
            <a:pPr algn="l" rtl="0"/>
            <a:r>
              <a:rPr lang="en-US" sz="1200" dirty="0" smtClean="0">
                <a:latin typeface="Tahoma" pitchFamily="34" charset="0"/>
                <a:ea typeface="Tahoma" pitchFamily="34" charset="0"/>
                <a:cs typeface="Tahoma" pitchFamily="34" charset="0"/>
              </a:rPr>
              <a:t>Chest X-ray showing collapse of right lung and pneumothorax indicated by lack of blood vessels. There is slight shift of mediastinal structure indicating tension pneumothorax</a:t>
            </a:r>
          </a:p>
        </p:txBody>
      </p:sp>
      <p:sp>
        <p:nvSpPr>
          <p:cNvPr id="4" name="Slide Number Placeholder 3"/>
          <p:cNvSpPr>
            <a:spLocks noGrp="1"/>
          </p:cNvSpPr>
          <p:nvPr>
            <p:ph type="sldNum" sz="quarter" idx="12"/>
          </p:nvPr>
        </p:nvSpPr>
        <p:spPr/>
        <p:txBody>
          <a:bodyPr/>
          <a:lstStyle/>
          <a:p>
            <a:pPr>
              <a:defRPr/>
            </a:pPr>
            <a:fld id="{32021955-9C7E-4A4A-A242-26939782021C}" type="slidenum">
              <a:rPr lang="ar-SA" smtClean="0"/>
              <a:pPr>
                <a:defRPr/>
              </a:pPr>
              <a:t>101</a:t>
            </a:fld>
            <a:endParaRPr 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5" descr="PNEUMOTHORAX 2"/>
          <p:cNvPicPr>
            <a:picLocks noGrp="1" noChangeAspect="1" noChangeArrowheads="1"/>
          </p:cNvPicPr>
          <p:nvPr>
            <p:ph/>
          </p:nvPr>
        </p:nvPicPr>
        <p:blipFill>
          <a:blip r:embed="rId2" cstate="print"/>
          <a:srcRect/>
          <a:stretch>
            <a:fillRect/>
          </a:stretch>
        </p:blipFill>
        <p:spPr>
          <a:xfrm>
            <a:off x="2843808" y="0"/>
            <a:ext cx="5630862" cy="6858000"/>
          </a:xfrm>
        </p:spPr>
      </p:pic>
      <p:cxnSp>
        <p:nvCxnSpPr>
          <p:cNvPr id="3" name="Straight Arrow Connector 2"/>
          <p:cNvCxnSpPr/>
          <p:nvPr/>
        </p:nvCxnSpPr>
        <p:spPr>
          <a:xfrm flipH="1">
            <a:off x="7380312" y="2852936"/>
            <a:ext cx="2952328" cy="21602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7308304" y="2492896"/>
            <a:ext cx="2952328" cy="21602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6948264" y="1988840"/>
            <a:ext cx="2952328" cy="21602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7308304" y="3212976"/>
            <a:ext cx="2952328" cy="21602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228184" y="1052736"/>
            <a:ext cx="107504" cy="93610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7308304" y="3501008"/>
            <a:ext cx="2952328" cy="21602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0" y="1484784"/>
            <a:ext cx="2467855" cy="461665"/>
          </a:xfrm>
          <a:prstGeom prst="rect">
            <a:avLst/>
          </a:prstGeom>
          <a:noFill/>
        </p:spPr>
        <p:txBody>
          <a:bodyPr wrap="none" rtlCol="0">
            <a:spAutoFit/>
          </a:bodyPr>
          <a:lstStyle/>
          <a:p>
            <a:pPr algn="l" rtl="0"/>
            <a:r>
              <a:rPr lang="en-US" sz="1200" dirty="0" smtClean="0">
                <a:latin typeface="Tahoma" pitchFamily="34" charset="0"/>
                <a:ea typeface="Tahoma" pitchFamily="34" charset="0"/>
                <a:cs typeface="Tahoma" pitchFamily="34" charset="0"/>
              </a:rPr>
              <a:t>Edge of lung indicated by arrows </a:t>
            </a:r>
          </a:p>
          <a:p>
            <a:pPr algn="l" rtl="0"/>
            <a:r>
              <a:rPr lang="en-US" sz="1200" dirty="0" smtClean="0">
                <a:latin typeface="Tahoma" pitchFamily="34" charset="0"/>
                <a:ea typeface="Tahoma" pitchFamily="34" charset="0"/>
                <a:cs typeface="Tahoma" pitchFamily="34" charset="0"/>
              </a:rPr>
              <a:t>No tension</a:t>
            </a:r>
          </a:p>
        </p:txBody>
      </p:sp>
      <p:sp>
        <p:nvSpPr>
          <p:cNvPr id="11" name="Slide Number Placeholder 10"/>
          <p:cNvSpPr>
            <a:spLocks noGrp="1"/>
          </p:cNvSpPr>
          <p:nvPr>
            <p:ph type="sldNum" sz="quarter" idx="12"/>
          </p:nvPr>
        </p:nvSpPr>
        <p:spPr/>
        <p:txBody>
          <a:bodyPr/>
          <a:lstStyle/>
          <a:p>
            <a:pPr>
              <a:defRPr/>
            </a:pPr>
            <a:fld id="{32021955-9C7E-4A4A-A242-26939782021C}" type="slidenum">
              <a:rPr lang="ar-SA" smtClean="0"/>
              <a:pPr>
                <a:defRPr/>
              </a:pPr>
              <a:t>102</a:t>
            </a:fld>
            <a:endParaRPr lang="en-US"/>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000125" y="274638"/>
            <a:ext cx="7243763" cy="1143000"/>
          </a:xfrm>
        </p:spPr>
        <p:txBody>
          <a:bodyPr/>
          <a:lstStyle/>
          <a:p>
            <a:pPr eaLnBrk="1" hangingPunct="1"/>
            <a:r>
              <a:rPr lang="en-US" sz="4000" smtClean="0">
                <a:solidFill>
                  <a:srgbClr val="FF9900"/>
                </a:solidFill>
                <a:latin typeface="Franklin Gothic Demi" pitchFamily="34" charset="0"/>
              </a:rPr>
              <a:t>TUMORS OF THE LUNG</a:t>
            </a:r>
          </a:p>
        </p:txBody>
      </p:sp>
      <p:sp>
        <p:nvSpPr>
          <p:cNvPr id="111619" name="Rectangle 3"/>
          <p:cNvSpPr>
            <a:spLocks noGrp="1" noChangeArrowheads="1"/>
          </p:cNvSpPr>
          <p:nvPr>
            <p:ph idx="1"/>
          </p:nvPr>
        </p:nvSpPr>
        <p:spPr>
          <a:xfrm>
            <a:off x="214313" y="1557338"/>
            <a:ext cx="8715375" cy="4014787"/>
          </a:xfrm>
        </p:spPr>
        <p:txBody>
          <a:bodyPr/>
          <a:lstStyle/>
          <a:p>
            <a:pPr algn="l" rtl="0" eaLnBrk="1" hangingPunct="1">
              <a:lnSpc>
                <a:spcPct val="90000"/>
              </a:lnSpc>
            </a:pPr>
            <a:r>
              <a:rPr lang="en-US" dirty="0" smtClean="0"/>
              <a:t>Lung cancer is the commonest fatal malignancy.</a:t>
            </a:r>
          </a:p>
          <a:p>
            <a:pPr algn="l" rtl="0" eaLnBrk="1" hangingPunct="1">
              <a:lnSpc>
                <a:spcPct val="90000"/>
              </a:lnSpc>
            </a:pPr>
            <a:r>
              <a:rPr lang="en-US" dirty="0" smtClean="0"/>
              <a:t>The strongest risk factor is cigarette smoking. 70%</a:t>
            </a:r>
          </a:p>
          <a:p>
            <a:pPr algn="l" rtl="0" eaLnBrk="1" hangingPunct="1">
              <a:lnSpc>
                <a:spcPct val="90000"/>
              </a:lnSpc>
            </a:pPr>
            <a:r>
              <a:rPr lang="en-US" dirty="0" smtClean="0"/>
              <a:t>More than 95% of malignant tumors arise from the respiratory epithelium and are termed bronchogenic carcinoma.                                              </a:t>
            </a:r>
          </a:p>
          <a:p>
            <a:pPr algn="l" rtl="0" eaLnBrk="1" hangingPunct="1">
              <a:lnSpc>
                <a:spcPct val="90000"/>
              </a:lnSpc>
            </a:pPr>
            <a:r>
              <a:rPr lang="en-US" dirty="0" smtClean="0"/>
              <a:t>Less than 5% of lung cancers are of rare cell types, such as carcinoid tumors, lymphoma, or metastasis.</a:t>
            </a:r>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103</a:t>
            </a:fld>
            <a:endParaRPr 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857250" y="333375"/>
            <a:ext cx="6954838" cy="1066800"/>
          </a:xfrm>
        </p:spPr>
        <p:txBody>
          <a:bodyPr/>
          <a:lstStyle/>
          <a:p>
            <a:pPr eaLnBrk="1" hangingPunct="1"/>
            <a:r>
              <a:rPr lang="en-US" smtClean="0">
                <a:solidFill>
                  <a:srgbClr val="FF9900"/>
                </a:solidFill>
                <a:latin typeface="Franklin Gothic Medium" pitchFamily="34" charset="0"/>
              </a:rPr>
              <a:t>Types of lung cancers</a:t>
            </a:r>
            <a:r>
              <a:rPr lang="en-US" sz="4000" smtClean="0">
                <a:solidFill>
                  <a:srgbClr val="FF9900"/>
                </a:solidFill>
              </a:rPr>
              <a:t> </a:t>
            </a:r>
            <a:r>
              <a:rPr lang="en-US" sz="4000" i="1" smtClean="0">
                <a:solidFill>
                  <a:srgbClr val="FF9900"/>
                </a:solidFill>
              </a:rPr>
              <a:t> </a:t>
            </a:r>
            <a:r>
              <a:rPr lang="en-US" sz="2800" i="1" smtClean="0">
                <a:solidFill>
                  <a:srgbClr val="FF9900"/>
                </a:solidFill>
              </a:rPr>
              <a:t/>
            </a:r>
            <a:br>
              <a:rPr lang="en-US" sz="2800" i="1" smtClean="0">
                <a:solidFill>
                  <a:srgbClr val="FF9900"/>
                </a:solidFill>
              </a:rPr>
            </a:br>
            <a:endParaRPr lang="en-US" sz="2800" i="1" smtClean="0">
              <a:solidFill>
                <a:srgbClr val="FF9900"/>
              </a:solidFill>
            </a:endParaRPr>
          </a:p>
        </p:txBody>
      </p:sp>
      <p:sp>
        <p:nvSpPr>
          <p:cNvPr id="117763" name="Rectangle 3"/>
          <p:cNvSpPr>
            <a:spLocks noGrp="1" noChangeArrowheads="1"/>
          </p:cNvSpPr>
          <p:nvPr>
            <p:ph idx="1"/>
          </p:nvPr>
        </p:nvSpPr>
        <p:spPr>
          <a:xfrm>
            <a:off x="214313" y="1125538"/>
            <a:ext cx="8715375" cy="4803775"/>
          </a:xfrm>
        </p:spPr>
        <p:txBody>
          <a:bodyPr/>
          <a:lstStyle/>
          <a:p>
            <a:pPr eaLnBrk="1" hangingPunct="1">
              <a:lnSpc>
                <a:spcPct val="90000"/>
              </a:lnSpc>
              <a:buFontTx/>
              <a:buNone/>
              <a:defRPr/>
            </a:pPr>
            <a:endParaRPr lang="en-US" sz="1800" dirty="0" smtClean="0"/>
          </a:p>
          <a:p>
            <a:pPr algn="l" rtl="0" eaLnBrk="1" hangingPunct="1">
              <a:lnSpc>
                <a:spcPct val="90000"/>
              </a:lnSpc>
              <a:buFontTx/>
              <a:buNone/>
              <a:defRPr/>
            </a:pPr>
            <a:r>
              <a:rPr lang="en-US" sz="3600" dirty="0" smtClean="0">
                <a:solidFill>
                  <a:srgbClr val="FFC000"/>
                </a:solidFill>
              </a:rPr>
              <a:t>1- </a:t>
            </a:r>
            <a:r>
              <a:rPr lang="en-US" sz="3600" u="sng" dirty="0" err="1" smtClean="0">
                <a:solidFill>
                  <a:srgbClr val="FFC000"/>
                </a:solidFill>
              </a:rPr>
              <a:t>Adenocarcinoma</a:t>
            </a:r>
            <a:endParaRPr lang="en-US" sz="3600" u="sng" dirty="0" smtClean="0">
              <a:solidFill>
                <a:srgbClr val="FFC000"/>
              </a:solidFill>
            </a:endParaRPr>
          </a:p>
          <a:p>
            <a:pPr algn="l" rtl="0" eaLnBrk="1" hangingPunct="1">
              <a:lnSpc>
                <a:spcPct val="90000"/>
              </a:lnSpc>
              <a:buFont typeface="Wingdings" pitchFamily="2" charset="2"/>
              <a:buChar char="v"/>
              <a:defRPr/>
            </a:pPr>
            <a:r>
              <a:rPr lang="en-US" dirty="0" smtClean="0"/>
              <a:t>Is the most common type of lung cancer,                                                 making up 30-40% of all cases.</a:t>
            </a:r>
          </a:p>
          <a:p>
            <a:pPr algn="l" rtl="0" eaLnBrk="1" hangingPunct="1">
              <a:lnSpc>
                <a:spcPct val="90000"/>
              </a:lnSpc>
              <a:buFont typeface="Wingdings" pitchFamily="2" charset="2"/>
              <a:buChar char="v"/>
              <a:defRPr/>
            </a:pPr>
            <a:r>
              <a:rPr lang="en-US" dirty="0" smtClean="0"/>
              <a:t>Usually arise peripherally as solitary                    pulmonary nodule.</a:t>
            </a:r>
          </a:p>
          <a:p>
            <a:pPr algn="l" rtl="0" eaLnBrk="1" hangingPunct="1">
              <a:lnSpc>
                <a:spcPct val="90000"/>
              </a:lnSpc>
              <a:buFontTx/>
              <a:buNone/>
              <a:defRPr/>
            </a:pPr>
            <a:r>
              <a:rPr lang="en-US" dirty="0" smtClean="0">
                <a:solidFill>
                  <a:schemeClr val="accent1"/>
                </a:solidFill>
              </a:rPr>
              <a:t>   </a:t>
            </a:r>
            <a:r>
              <a:rPr lang="en-US" sz="3200" u="sng" dirty="0" smtClean="0">
                <a:solidFill>
                  <a:schemeClr val="accent2">
                    <a:lumMod val="20000"/>
                    <a:lumOff val="80000"/>
                  </a:schemeClr>
                </a:solidFill>
              </a:rPr>
              <a:t>The alveolar cell carcinoma</a:t>
            </a:r>
            <a:r>
              <a:rPr lang="en-US" sz="2800" dirty="0" smtClean="0">
                <a:solidFill>
                  <a:schemeClr val="accent2">
                    <a:lumMod val="20000"/>
                    <a:lumOff val="80000"/>
                  </a:schemeClr>
                </a:solidFill>
              </a:rPr>
              <a:t> </a:t>
            </a:r>
            <a:r>
              <a:rPr lang="en-US" dirty="0" smtClean="0"/>
              <a:t>is a subtype of </a:t>
            </a:r>
            <a:r>
              <a:rPr lang="en-US" dirty="0" err="1" smtClean="0">
                <a:solidFill>
                  <a:srgbClr val="FF0000"/>
                </a:solidFill>
              </a:rPr>
              <a:t>adenocarcinoma</a:t>
            </a:r>
            <a:r>
              <a:rPr lang="en-US" dirty="0" smtClean="0"/>
              <a:t> and arise within the alveoli  producing areas of consolidation and the appearance resemble </a:t>
            </a:r>
            <a:r>
              <a:rPr lang="en-US" dirty="0" smtClean="0">
                <a:solidFill>
                  <a:srgbClr val="FF0000"/>
                </a:solidFill>
              </a:rPr>
              <a:t>pneumonia</a:t>
            </a:r>
            <a:r>
              <a:rPr lang="en-US" dirty="0" smtClean="0"/>
              <a:t>. That’s why in elderly who don’t improve with pneumonia treatment we must consider alveolar cell carcinoma and do CT scan</a:t>
            </a:r>
          </a:p>
          <a:p>
            <a:pPr algn="l" rtl="0" eaLnBrk="1" hangingPunct="1">
              <a:lnSpc>
                <a:spcPct val="90000"/>
              </a:lnSpc>
              <a:buFontTx/>
              <a:buNone/>
              <a:defRPr/>
            </a:pPr>
            <a:endParaRPr lang="en-US" dirty="0" smtClean="0"/>
          </a:p>
          <a:p>
            <a:pPr eaLnBrk="1" hangingPunct="1">
              <a:lnSpc>
                <a:spcPct val="90000"/>
              </a:lnSpc>
              <a:defRPr/>
            </a:pPr>
            <a:endParaRPr lang="en-US" sz="3600" dirty="0" smtClean="0"/>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104</a:t>
            </a:fld>
            <a:endParaRPr lang="en-US"/>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642938" y="303213"/>
            <a:ext cx="7600950" cy="1033462"/>
          </a:xfrm>
        </p:spPr>
        <p:txBody>
          <a:bodyPr/>
          <a:lstStyle/>
          <a:p>
            <a:pPr eaLnBrk="1" hangingPunct="1"/>
            <a:r>
              <a:rPr lang="en-US" smtClean="0">
                <a:solidFill>
                  <a:srgbClr val="FF9900"/>
                </a:solidFill>
                <a:latin typeface="Franklin Gothic Medium" pitchFamily="34" charset="0"/>
              </a:rPr>
              <a:t>Types of lung cancers</a:t>
            </a:r>
            <a:r>
              <a:rPr lang="en-US" sz="4000" smtClean="0">
                <a:solidFill>
                  <a:srgbClr val="FF9900"/>
                </a:solidFill>
              </a:rPr>
              <a:t> </a:t>
            </a:r>
            <a:r>
              <a:rPr lang="en-US" sz="2800" smtClean="0">
                <a:solidFill>
                  <a:srgbClr val="FF9900"/>
                </a:solidFill>
              </a:rPr>
              <a:t>/ 2</a:t>
            </a:r>
            <a:r>
              <a:rPr lang="en-US" sz="4000" smtClean="0">
                <a:solidFill>
                  <a:srgbClr val="FF9900"/>
                </a:solidFill>
              </a:rPr>
              <a:t> </a:t>
            </a:r>
            <a:r>
              <a:rPr lang="en-US" sz="4000" i="1" smtClean="0">
                <a:solidFill>
                  <a:srgbClr val="FF9900"/>
                </a:solidFill>
              </a:rPr>
              <a:t> </a:t>
            </a:r>
            <a:r>
              <a:rPr lang="en-US" sz="2800" i="1" smtClean="0">
                <a:solidFill>
                  <a:srgbClr val="FF9900"/>
                </a:solidFill>
              </a:rPr>
              <a:t/>
            </a:r>
            <a:br>
              <a:rPr lang="en-US" sz="2800" i="1" smtClean="0">
                <a:solidFill>
                  <a:srgbClr val="FF9900"/>
                </a:solidFill>
              </a:rPr>
            </a:br>
            <a:endParaRPr lang="en-US" sz="2800" i="1" smtClean="0">
              <a:solidFill>
                <a:srgbClr val="FF9900"/>
              </a:solidFill>
            </a:endParaRPr>
          </a:p>
        </p:txBody>
      </p:sp>
      <p:sp>
        <p:nvSpPr>
          <p:cNvPr id="113667" name="Rectangle 3"/>
          <p:cNvSpPr>
            <a:spLocks noGrp="1" noChangeArrowheads="1"/>
          </p:cNvSpPr>
          <p:nvPr>
            <p:ph idx="1"/>
          </p:nvPr>
        </p:nvSpPr>
        <p:spPr>
          <a:xfrm>
            <a:off x="0" y="1125538"/>
            <a:ext cx="9144000" cy="5518150"/>
          </a:xfrm>
        </p:spPr>
        <p:txBody>
          <a:bodyPr/>
          <a:lstStyle/>
          <a:p>
            <a:pPr algn="l" rtl="0" eaLnBrk="1" hangingPunct="1">
              <a:lnSpc>
                <a:spcPct val="90000"/>
              </a:lnSpc>
              <a:buFontTx/>
              <a:buNone/>
            </a:pPr>
            <a:r>
              <a:rPr lang="en-US" sz="2800" dirty="0" smtClean="0">
                <a:solidFill>
                  <a:srgbClr val="FFC000"/>
                </a:solidFill>
              </a:rPr>
              <a:t>2</a:t>
            </a:r>
            <a:r>
              <a:rPr lang="en-US" sz="2400" dirty="0" smtClean="0">
                <a:solidFill>
                  <a:srgbClr val="FFC000"/>
                </a:solidFill>
              </a:rPr>
              <a:t>- </a:t>
            </a:r>
            <a:r>
              <a:rPr lang="en-US" sz="3200" u="sng" dirty="0" err="1" smtClean="0">
                <a:solidFill>
                  <a:srgbClr val="FFC000"/>
                </a:solidFill>
              </a:rPr>
              <a:t>Squamous</a:t>
            </a:r>
            <a:r>
              <a:rPr lang="en-US" sz="3200" u="sng" dirty="0" smtClean="0">
                <a:solidFill>
                  <a:srgbClr val="FFC000"/>
                </a:solidFill>
              </a:rPr>
              <a:t> cell carcinoma</a:t>
            </a:r>
            <a:r>
              <a:rPr lang="en-US" sz="2800" u="sng" dirty="0" smtClean="0">
                <a:solidFill>
                  <a:srgbClr val="FFC000"/>
                </a:solidFill>
              </a:rPr>
              <a:t> </a:t>
            </a:r>
          </a:p>
          <a:p>
            <a:pPr algn="l" rtl="0" eaLnBrk="1" hangingPunct="1">
              <a:lnSpc>
                <a:spcPct val="90000"/>
              </a:lnSpc>
            </a:pPr>
            <a:r>
              <a:rPr lang="en-US" sz="2800" dirty="0" smtClean="0"/>
              <a:t>They typically occur in central bronchi.</a:t>
            </a:r>
          </a:p>
          <a:p>
            <a:pPr algn="l" rtl="0" eaLnBrk="1" hangingPunct="1">
              <a:lnSpc>
                <a:spcPct val="90000"/>
              </a:lnSpc>
            </a:pPr>
            <a:r>
              <a:rPr lang="en-US" sz="2800" dirty="0" smtClean="0"/>
              <a:t>Grow slowly and </a:t>
            </a:r>
            <a:r>
              <a:rPr lang="en-US" sz="2800" dirty="0" err="1" smtClean="0"/>
              <a:t>cavitate</a:t>
            </a:r>
            <a:r>
              <a:rPr lang="en-US" sz="2800" dirty="0" smtClean="0"/>
              <a:t> more often than any other cell types.                              </a:t>
            </a:r>
            <a:endParaRPr lang="en-US" sz="2000" dirty="0" smtClean="0"/>
          </a:p>
          <a:p>
            <a:pPr algn="l" rtl="0" eaLnBrk="1" hangingPunct="1">
              <a:lnSpc>
                <a:spcPct val="90000"/>
              </a:lnSpc>
              <a:buFontTx/>
              <a:buNone/>
            </a:pPr>
            <a:r>
              <a:rPr lang="en-US" sz="2800" dirty="0" smtClean="0">
                <a:solidFill>
                  <a:srgbClr val="FFC000"/>
                </a:solidFill>
              </a:rPr>
              <a:t>3-</a:t>
            </a:r>
            <a:r>
              <a:rPr lang="en-US" sz="1800" dirty="0" smtClean="0">
                <a:solidFill>
                  <a:srgbClr val="FFC000"/>
                </a:solidFill>
              </a:rPr>
              <a:t> </a:t>
            </a:r>
            <a:r>
              <a:rPr lang="en-US" sz="3200" u="sng" dirty="0" smtClean="0">
                <a:solidFill>
                  <a:srgbClr val="FFC000"/>
                </a:solidFill>
              </a:rPr>
              <a:t>Small (oat) cell carcinoma</a:t>
            </a:r>
            <a:r>
              <a:rPr lang="en-US" sz="2800" u="sng" dirty="0" smtClean="0">
                <a:solidFill>
                  <a:srgbClr val="FFC000"/>
                </a:solidFill>
              </a:rPr>
              <a:t>.(WORST)</a:t>
            </a:r>
          </a:p>
          <a:p>
            <a:pPr algn="l" rtl="0" eaLnBrk="1" hangingPunct="1">
              <a:lnSpc>
                <a:spcPct val="90000"/>
              </a:lnSpc>
              <a:buFontTx/>
              <a:buNone/>
            </a:pPr>
            <a:r>
              <a:rPr lang="en-US" sz="2400" dirty="0" smtClean="0"/>
              <a:t>    </a:t>
            </a:r>
            <a:r>
              <a:rPr lang="en-US" dirty="0" smtClean="0"/>
              <a:t>- </a:t>
            </a:r>
            <a:r>
              <a:rPr lang="en-US" sz="2800" dirty="0" smtClean="0"/>
              <a:t>Are usually central in location.</a:t>
            </a:r>
          </a:p>
          <a:p>
            <a:pPr algn="l" rtl="0" eaLnBrk="1" hangingPunct="1">
              <a:lnSpc>
                <a:spcPct val="90000"/>
              </a:lnSpc>
              <a:buFontTx/>
              <a:buNone/>
            </a:pPr>
            <a:r>
              <a:rPr lang="en-US" sz="2800" dirty="0" smtClean="0"/>
              <a:t>   - Have the </a:t>
            </a:r>
            <a:r>
              <a:rPr lang="en-US" sz="2800" b="1" dirty="0" smtClean="0">
                <a:solidFill>
                  <a:srgbClr val="FF0000"/>
                </a:solidFill>
              </a:rPr>
              <a:t>fastest</a:t>
            </a:r>
            <a:r>
              <a:rPr lang="en-US" sz="2800" dirty="0" smtClean="0">
                <a:solidFill>
                  <a:srgbClr val="FF0000"/>
                </a:solidFill>
              </a:rPr>
              <a:t> </a:t>
            </a:r>
            <a:r>
              <a:rPr lang="en-US" sz="2800" dirty="0" smtClean="0"/>
              <a:t>rate of growth.</a:t>
            </a:r>
          </a:p>
          <a:p>
            <a:pPr algn="l" rtl="0" eaLnBrk="1" hangingPunct="1">
              <a:lnSpc>
                <a:spcPct val="90000"/>
              </a:lnSpc>
              <a:buFontTx/>
              <a:buNone/>
            </a:pPr>
            <a:r>
              <a:rPr lang="en-US" sz="2800" dirty="0" smtClean="0"/>
              <a:t>   - Typically associated </a:t>
            </a:r>
            <a:r>
              <a:rPr lang="en-US" sz="2800" dirty="0" smtClean="0">
                <a:solidFill>
                  <a:srgbClr val="FF0000"/>
                </a:solidFill>
              </a:rPr>
              <a:t>with mediastinal </a:t>
            </a:r>
            <a:r>
              <a:rPr lang="en-US" sz="2800" dirty="0" err="1" smtClean="0">
                <a:solidFill>
                  <a:srgbClr val="FF0000"/>
                </a:solidFill>
              </a:rPr>
              <a:t>adenopathy</a:t>
            </a:r>
            <a:r>
              <a:rPr lang="en-US" sz="2800" dirty="0" smtClean="0">
                <a:solidFill>
                  <a:srgbClr val="FF0000"/>
                </a:solidFill>
              </a:rPr>
              <a:t>. </a:t>
            </a:r>
            <a:r>
              <a:rPr lang="en-US" sz="2800" dirty="0" smtClean="0"/>
              <a:t>                                                       </a:t>
            </a:r>
            <a:endParaRPr lang="en-US" sz="2000" dirty="0" smtClean="0"/>
          </a:p>
          <a:p>
            <a:pPr algn="l" rtl="0" eaLnBrk="1" hangingPunct="1">
              <a:lnSpc>
                <a:spcPct val="90000"/>
              </a:lnSpc>
              <a:buFontTx/>
              <a:buNone/>
            </a:pPr>
            <a:r>
              <a:rPr lang="en-US" sz="2400" dirty="0" smtClean="0">
                <a:solidFill>
                  <a:srgbClr val="FFC000"/>
                </a:solidFill>
              </a:rPr>
              <a:t>4- </a:t>
            </a:r>
            <a:r>
              <a:rPr lang="en-US" sz="2800" u="sng" dirty="0" smtClean="0">
                <a:solidFill>
                  <a:srgbClr val="FFC000"/>
                </a:solidFill>
              </a:rPr>
              <a:t>Large cell carcinoma</a:t>
            </a:r>
            <a:r>
              <a:rPr lang="en-US" sz="2400" u="sng" dirty="0" smtClean="0">
                <a:solidFill>
                  <a:srgbClr val="FFC000"/>
                </a:solidFill>
              </a:rPr>
              <a:t>.</a:t>
            </a:r>
          </a:p>
          <a:p>
            <a:pPr algn="l" rtl="0" eaLnBrk="1" hangingPunct="1">
              <a:lnSpc>
                <a:spcPct val="90000"/>
              </a:lnSpc>
              <a:buFontTx/>
              <a:buNone/>
            </a:pPr>
            <a:r>
              <a:rPr lang="en-US" sz="2000" dirty="0" smtClean="0"/>
              <a:t>     </a:t>
            </a:r>
            <a:r>
              <a:rPr lang="en-US" sz="2800" dirty="0" smtClean="0"/>
              <a:t>- Usually arise at the periphery of the lung.</a:t>
            </a:r>
          </a:p>
          <a:p>
            <a:pPr algn="l" rtl="0" eaLnBrk="1" hangingPunct="1">
              <a:lnSpc>
                <a:spcPct val="90000"/>
              </a:lnSpc>
              <a:buFontTx/>
              <a:buNone/>
            </a:pPr>
            <a:r>
              <a:rPr lang="en-US" sz="2800" dirty="0" smtClean="0"/>
              <a:t>    - The growth is relatively rapid.</a:t>
            </a:r>
          </a:p>
          <a:p>
            <a:pPr algn="l" eaLnBrk="1" hangingPunct="1">
              <a:lnSpc>
                <a:spcPct val="90000"/>
              </a:lnSpc>
              <a:buFontTx/>
              <a:buNone/>
            </a:pPr>
            <a:endParaRPr lang="en-US" sz="2800" dirty="0" smtClean="0"/>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105</a:t>
            </a:fld>
            <a:endParaRPr lang="en-US"/>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cstate="print"/>
          <a:srcRect/>
          <a:stretch>
            <a:fillRect/>
          </a:stretch>
        </p:blipFill>
        <p:spPr bwMode="auto">
          <a:xfrm>
            <a:off x="166502" y="17463"/>
            <a:ext cx="8834438" cy="6626225"/>
          </a:xfrm>
          <a:prstGeom prst="rect">
            <a:avLst/>
          </a:prstGeom>
          <a:noFill/>
          <a:ln w="9525">
            <a:noFill/>
            <a:miter lim="800000"/>
            <a:headEnd/>
            <a:tailEnd/>
          </a:ln>
        </p:spPr>
      </p:pic>
      <p:sp>
        <p:nvSpPr>
          <p:cNvPr id="3" name="TextBox 2"/>
          <p:cNvSpPr txBox="1"/>
          <p:nvPr/>
        </p:nvSpPr>
        <p:spPr>
          <a:xfrm>
            <a:off x="-2386391" y="1052736"/>
            <a:ext cx="3574015" cy="646331"/>
          </a:xfrm>
          <a:prstGeom prst="rect">
            <a:avLst/>
          </a:prstGeom>
          <a:noFill/>
        </p:spPr>
        <p:txBody>
          <a:bodyPr wrap="square" rtlCol="0">
            <a:spAutoFit/>
          </a:bodyPr>
          <a:lstStyle/>
          <a:p>
            <a:pPr algn="l" rtl="0"/>
            <a:r>
              <a:rPr lang="en-US" sz="1200" dirty="0" smtClean="0">
                <a:solidFill>
                  <a:srgbClr val="FF0000"/>
                </a:solidFill>
                <a:latin typeface="Tahoma" pitchFamily="34" charset="0"/>
                <a:ea typeface="Tahoma" pitchFamily="34" charset="0"/>
                <a:cs typeface="Tahoma" pitchFamily="34" charset="0"/>
              </a:rPr>
              <a:t>Chest X-ray showing a centrally located mass in the right lung, has an irregular margin indicating a malignant tumor</a:t>
            </a:r>
          </a:p>
        </p:txBody>
      </p:sp>
      <p:sp>
        <p:nvSpPr>
          <p:cNvPr id="4" name="Slide Number Placeholder 3"/>
          <p:cNvSpPr>
            <a:spLocks noGrp="1"/>
          </p:cNvSpPr>
          <p:nvPr>
            <p:ph type="sldNum" sz="quarter" idx="12"/>
          </p:nvPr>
        </p:nvSpPr>
        <p:spPr/>
        <p:txBody>
          <a:bodyPr/>
          <a:lstStyle/>
          <a:p>
            <a:pPr>
              <a:defRPr/>
            </a:pPr>
            <a:fld id="{A3F9952C-7CA7-483D-BAD1-B0827342CCD3}" type="slidenum">
              <a:rPr lang="ar-SA" smtClean="0"/>
              <a:pPr>
                <a:defRPr/>
              </a:pPr>
              <a:t>106</a:t>
            </a:fld>
            <a:endParaRPr 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4" descr="tumor with pneumo"/>
          <p:cNvPicPr>
            <a:picLocks noChangeAspect="1" noChangeArrowheads="1"/>
          </p:cNvPicPr>
          <p:nvPr/>
        </p:nvPicPr>
        <p:blipFill>
          <a:blip r:embed="rId2" cstate="print">
            <a:lum/>
          </a:blip>
          <a:srcRect/>
          <a:stretch>
            <a:fillRect/>
          </a:stretch>
        </p:blipFill>
        <p:spPr bwMode="auto">
          <a:xfrm>
            <a:off x="574675" y="0"/>
            <a:ext cx="8569325" cy="7029450"/>
          </a:xfrm>
          <a:prstGeom prst="rect">
            <a:avLst/>
          </a:prstGeom>
          <a:noFill/>
          <a:ln w="9525">
            <a:noFill/>
            <a:miter lim="800000"/>
            <a:headEnd/>
            <a:tailEnd/>
          </a:ln>
        </p:spPr>
      </p:pic>
      <p:sp>
        <p:nvSpPr>
          <p:cNvPr id="3" name="TextBox 2"/>
          <p:cNvSpPr txBox="1"/>
          <p:nvPr/>
        </p:nvSpPr>
        <p:spPr>
          <a:xfrm>
            <a:off x="-2340768" y="692696"/>
            <a:ext cx="2808312" cy="2677656"/>
          </a:xfrm>
          <a:prstGeom prst="rect">
            <a:avLst/>
          </a:prstGeom>
          <a:noFill/>
        </p:spPr>
        <p:txBody>
          <a:bodyPr wrap="square" rtlCol="0">
            <a:spAutoFit/>
          </a:bodyPr>
          <a:lstStyle/>
          <a:p>
            <a:r>
              <a:rPr lang="en-US" sz="1200" dirty="0" smtClean="0">
                <a:solidFill>
                  <a:srgbClr val="FF0000"/>
                </a:solidFill>
                <a:latin typeface="Tahoma" pitchFamily="34" charset="0"/>
                <a:ea typeface="Tahoma" pitchFamily="34" charset="0"/>
                <a:cs typeface="Tahoma" pitchFamily="34" charset="0"/>
              </a:rPr>
              <a:t>Chest X-ray showing a centrally located mass in the hilar region of the right lung that has an irregular margin indicating malignancy. There is also right lung collapse indicated by visible lung edge, and surrounded by pneumothorax indicated by absence of pulmonary vessels (no tension).</a:t>
            </a:r>
          </a:p>
          <a:p>
            <a:r>
              <a:rPr lang="en-US" sz="1200" dirty="0" smtClean="0">
                <a:solidFill>
                  <a:srgbClr val="FF0000"/>
                </a:solidFill>
                <a:latin typeface="Tahoma" pitchFamily="34" charset="0"/>
                <a:ea typeface="Tahoma" pitchFamily="34" charset="0"/>
                <a:cs typeface="Tahoma" pitchFamily="34" charset="0"/>
              </a:rPr>
              <a:t>Note : this pneumothorax isn’t related to the tumor, however, upon taking biopsy a tear of pleura could persist (3% chance) leading to this pneumothorax, for this reason after every chest biopsy a CXR is taken.</a:t>
            </a:r>
          </a:p>
        </p:txBody>
      </p:sp>
      <p:cxnSp>
        <p:nvCxnSpPr>
          <p:cNvPr id="4" name="Straight Arrow Connector 3"/>
          <p:cNvCxnSpPr/>
          <p:nvPr/>
        </p:nvCxnSpPr>
        <p:spPr>
          <a:xfrm>
            <a:off x="2627784" y="764704"/>
            <a:ext cx="72008" cy="93610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3131840" y="764704"/>
            <a:ext cx="144016" cy="93610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403648" y="3861048"/>
            <a:ext cx="720080" cy="14401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403648" y="4365104"/>
            <a:ext cx="720080" cy="14401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475656" y="5733256"/>
            <a:ext cx="720080" cy="14401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12020" y="4221088"/>
            <a:ext cx="2856616" cy="276999"/>
          </a:xfrm>
          <a:prstGeom prst="rect">
            <a:avLst/>
          </a:prstGeom>
          <a:noFill/>
        </p:spPr>
        <p:txBody>
          <a:bodyPr wrap="none" rtlCol="0">
            <a:spAutoFit/>
          </a:bodyPr>
          <a:lstStyle/>
          <a:p>
            <a:pPr algn="l" rtl="0"/>
            <a:r>
              <a:rPr lang="en-US" sz="1200" dirty="0" smtClean="0">
                <a:solidFill>
                  <a:srgbClr val="FF0000"/>
                </a:solidFill>
                <a:latin typeface="Tahoma" pitchFamily="34" charset="0"/>
                <a:ea typeface="Tahoma" pitchFamily="34" charset="0"/>
                <a:cs typeface="Tahoma" pitchFamily="34" charset="0"/>
              </a:rPr>
              <a:t>Edge of lung pointed out by red arrows</a:t>
            </a:r>
          </a:p>
        </p:txBody>
      </p:sp>
      <p:sp>
        <p:nvSpPr>
          <p:cNvPr id="10" name="Slide Number Placeholder 9"/>
          <p:cNvSpPr>
            <a:spLocks noGrp="1"/>
          </p:cNvSpPr>
          <p:nvPr>
            <p:ph type="sldNum" sz="quarter" idx="12"/>
          </p:nvPr>
        </p:nvSpPr>
        <p:spPr/>
        <p:txBody>
          <a:bodyPr/>
          <a:lstStyle/>
          <a:p>
            <a:pPr>
              <a:defRPr/>
            </a:pPr>
            <a:fld id="{A3F9952C-7CA7-483D-BAD1-B0827342CCD3}" type="slidenum">
              <a:rPr lang="ar-SA" smtClean="0"/>
              <a:pPr>
                <a:defRPr/>
              </a:pPr>
              <a:t>107</a:t>
            </a:fld>
            <a:endParaRPr lang="en-US"/>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en-US" sz="3600" smtClean="0">
                <a:solidFill>
                  <a:srgbClr val="FF9900"/>
                </a:solidFill>
                <a:latin typeface="Franklin Gothic Medium" pitchFamily="34" charset="0"/>
              </a:rPr>
              <a:t>BENIGN TUMORS OF THE LUNG</a:t>
            </a:r>
            <a:br>
              <a:rPr lang="en-US" sz="3600" smtClean="0">
                <a:solidFill>
                  <a:srgbClr val="FF9900"/>
                </a:solidFill>
                <a:latin typeface="Franklin Gothic Medium" pitchFamily="34" charset="0"/>
              </a:rPr>
            </a:br>
            <a:endParaRPr lang="en-US" sz="3600" smtClean="0">
              <a:solidFill>
                <a:srgbClr val="FF9900"/>
              </a:solidFill>
              <a:latin typeface="Franklin Gothic Medium" pitchFamily="34" charset="0"/>
            </a:endParaRPr>
          </a:p>
        </p:txBody>
      </p:sp>
      <p:sp>
        <p:nvSpPr>
          <p:cNvPr id="116739" name="Rectangle 3"/>
          <p:cNvSpPr>
            <a:spLocks noGrp="1" noChangeArrowheads="1"/>
          </p:cNvSpPr>
          <p:nvPr>
            <p:ph idx="1"/>
          </p:nvPr>
        </p:nvSpPr>
        <p:spPr>
          <a:xfrm>
            <a:off x="0" y="1268413"/>
            <a:ext cx="9144000" cy="5184775"/>
          </a:xfrm>
        </p:spPr>
        <p:txBody>
          <a:bodyPr/>
          <a:lstStyle/>
          <a:p>
            <a:pPr algn="l" rtl="0" eaLnBrk="1" hangingPunct="1">
              <a:lnSpc>
                <a:spcPct val="80000"/>
              </a:lnSpc>
            </a:pPr>
            <a:r>
              <a:rPr lang="en-US" sz="3600" u="sng" dirty="0" err="1" smtClean="0">
                <a:solidFill>
                  <a:schemeClr val="hlink"/>
                </a:solidFill>
              </a:rPr>
              <a:t>Hamartoma</a:t>
            </a:r>
            <a:r>
              <a:rPr lang="en-US" sz="3600" u="sng" dirty="0" smtClean="0">
                <a:solidFill>
                  <a:schemeClr val="hlink"/>
                </a:solidFill>
              </a:rPr>
              <a:t>.</a:t>
            </a:r>
          </a:p>
          <a:p>
            <a:pPr algn="l" rtl="0" eaLnBrk="1" hangingPunct="1">
              <a:lnSpc>
                <a:spcPct val="80000"/>
              </a:lnSpc>
              <a:buFontTx/>
              <a:buNone/>
            </a:pPr>
            <a:r>
              <a:rPr lang="en-US" sz="2400" dirty="0" smtClean="0"/>
              <a:t> - </a:t>
            </a:r>
            <a:r>
              <a:rPr lang="en-US" sz="2800" dirty="0" smtClean="0"/>
              <a:t>Is the most common benign tumor of the lung.</a:t>
            </a:r>
          </a:p>
          <a:p>
            <a:pPr algn="l" rtl="0" eaLnBrk="1" hangingPunct="1">
              <a:lnSpc>
                <a:spcPct val="80000"/>
              </a:lnSpc>
              <a:buFontTx/>
              <a:buNone/>
            </a:pPr>
            <a:r>
              <a:rPr lang="en-US" sz="2800" dirty="0" smtClean="0"/>
              <a:t> - Appear as solitary, well </a:t>
            </a:r>
            <a:r>
              <a:rPr lang="en-US" sz="2800" dirty="0" err="1" smtClean="0"/>
              <a:t>marginated,rounded</a:t>
            </a:r>
            <a:r>
              <a:rPr lang="en-US" sz="2800" dirty="0" smtClean="0"/>
              <a:t>   mass.</a:t>
            </a:r>
          </a:p>
          <a:p>
            <a:pPr algn="l" rtl="0" eaLnBrk="1" hangingPunct="1">
              <a:lnSpc>
                <a:spcPct val="80000"/>
              </a:lnSpc>
              <a:buFontTx/>
              <a:buNone/>
            </a:pPr>
            <a:r>
              <a:rPr lang="en-US" sz="2800" dirty="0" smtClean="0"/>
              <a:t> - Calcification (</a:t>
            </a:r>
            <a:r>
              <a:rPr lang="en-US" sz="3200" dirty="0" smtClean="0">
                <a:solidFill>
                  <a:srgbClr val="FFC000"/>
                </a:solidFill>
              </a:rPr>
              <a:t>popcorn</a:t>
            </a:r>
            <a:r>
              <a:rPr lang="en-US" sz="2800" dirty="0" smtClean="0"/>
              <a:t>) is present in 40% of cases (diagnostic feature)</a:t>
            </a:r>
          </a:p>
          <a:p>
            <a:pPr algn="l" rtl="0" eaLnBrk="1" hangingPunct="1">
              <a:lnSpc>
                <a:spcPct val="80000"/>
              </a:lnSpc>
              <a:buFontTx/>
              <a:buNone/>
            </a:pPr>
            <a:r>
              <a:rPr lang="en-US" sz="2800" dirty="0" smtClean="0"/>
              <a:t> - Fat is seen in up to 50% of </a:t>
            </a:r>
            <a:r>
              <a:rPr lang="en-US" sz="2800" dirty="0" err="1" smtClean="0"/>
              <a:t>hamartomas</a:t>
            </a:r>
            <a:r>
              <a:rPr lang="en-US" sz="2800" dirty="0" smtClean="0"/>
              <a:t>. </a:t>
            </a:r>
          </a:p>
          <a:p>
            <a:pPr algn="l" rtl="0" eaLnBrk="1" hangingPunct="1">
              <a:lnSpc>
                <a:spcPct val="80000"/>
              </a:lnSpc>
              <a:buFontTx/>
              <a:buNone/>
            </a:pPr>
            <a:endParaRPr lang="en-US" sz="2800" dirty="0" smtClean="0"/>
          </a:p>
          <a:p>
            <a:pPr algn="l" rtl="0" eaLnBrk="1" hangingPunct="1">
              <a:lnSpc>
                <a:spcPct val="80000"/>
              </a:lnSpc>
            </a:pPr>
            <a:r>
              <a:rPr lang="en-US" sz="3600" u="sng" dirty="0" smtClean="0">
                <a:solidFill>
                  <a:schemeClr val="hlink"/>
                </a:solidFill>
              </a:rPr>
              <a:t>Adenoma.</a:t>
            </a:r>
          </a:p>
          <a:p>
            <a:pPr algn="l" rtl="0" eaLnBrk="1" hangingPunct="1">
              <a:lnSpc>
                <a:spcPct val="80000"/>
              </a:lnSpc>
              <a:buFontTx/>
              <a:buNone/>
            </a:pPr>
            <a:r>
              <a:rPr lang="en-US" sz="2400" dirty="0" smtClean="0"/>
              <a:t> - </a:t>
            </a:r>
            <a:r>
              <a:rPr lang="en-US" sz="2800" dirty="0" smtClean="0"/>
              <a:t>The vast majority of cases occur around the </a:t>
            </a:r>
            <a:r>
              <a:rPr lang="en-US" sz="2800" dirty="0" err="1" smtClean="0"/>
              <a:t>hilum</a:t>
            </a:r>
            <a:r>
              <a:rPr lang="en-US" sz="2800" dirty="0" smtClean="0"/>
              <a:t> and appear as round, well-defined nodule.</a:t>
            </a:r>
          </a:p>
          <a:p>
            <a:pPr algn="l" rtl="0" eaLnBrk="1" hangingPunct="1">
              <a:lnSpc>
                <a:spcPct val="80000"/>
              </a:lnSpc>
              <a:buFontTx/>
              <a:buNone/>
            </a:pPr>
            <a:r>
              <a:rPr lang="en-US" sz="2800" dirty="0" smtClean="0"/>
              <a:t> </a:t>
            </a:r>
          </a:p>
          <a:p>
            <a:pPr algn="l" rtl="0" eaLnBrk="1" hangingPunct="1">
              <a:lnSpc>
                <a:spcPct val="80000"/>
              </a:lnSpc>
              <a:buFontTx/>
              <a:buNone/>
            </a:pPr>
            <a:endParaRPr lang="en-US" sz="2800" dirty="0" smtClean="0"/>
          </a:p>
          <a:p>
            <a:pPr algn="l" rtl="0" eaLnBrk="1" hangingPunct="1">
              <a:lnSpc>
                <a:spcPct val="80000"/>
              </a:lnSpc>
              <a:buFontTx/>
              <a:buNone/>
            </a:pPr>
            <a:endParaRPr lang="en-US" sz="2400" dirty="0" smtClean="0"/>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108</a:t>
            </a:fld>
            <a:endParaRPr lang="en-US"/>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8" descr="hamartoma1"/>
          <p:cNvPicPr>
            <a:picLocks noGrp="1" noChangeAspect="1" noChangeArrowheads="1"/>
          </p:cNvPicPr>
          <p:nvPr>
            <p:ph sz="half" idx="1"/>
          </p:nvPr>
        </p:nvPicPr>
        <p:blipFill>
          <a:blip r:embed="rId2" cstate="print"/>
          <a:srcRect/>
          <a:stretch>
            <a:fillRect/>
          </a:stretch>
        </p:blipFill>
        <p:spPr>
          <a:xfrm>
            <a:off x="-180975" y="836613"/>
            <a:ext cx="4897438" cy="5184775"/>
          </a:xfrm>
        </p:spPr>
      </p:pic>
      <p:pic>
        <p:nvPicPr>
          <p:cNvPr id="117763" name="Picture 9" descr="hamar2"/>
          <p:cNvPicPr>
            <a:picLocks noGrp="1" noChangeAspect="1" noChangeArrowheads="1"/>
          </p:cNvPicPr>
          <p:nvPr>
            <p:ph sz="half" idx="2"/>
          </p:nvPr>
        </p:nvPicPr>
        <p:blipFill>
          <a:blip r:embed="rId3" cstate="print">
            <a:lum/>
          </a:blip>
          <a:srcRect/>
          <a:stretch>
            <a:fillRect/>
          </a:stretch>
        </p:blipFill>
        <p:spPr>
          <a:xfrm>
            <a:off x="4787900" y="1125538"/>
            <a:ext cx="4356100" cy="4679950"/>
          </a:xfrm>
        </p:spPr>
      </p:pic>
      <p:sp>
        <p:nvSpPr>
          <p:cNvPr id="4" name="TextBox 3"/>
          <p:cNvSpPr txBox="1"/>
          <p:nvPr/>
        </p:nvSpPr>
        <p:spPr>
          <a:xfrm>
            <a:off x="395536" y="6027003"/>
            <a:ext cx="3312368" cy="830997"/>
          </a:xfrm>
          <a:prstGeom prst="rect">
            <a:avLst/>
          </a:prstGeom>
          <a:noFill/>
        </p:spPr>
        <p:txBody>
          <a:bodyPr wrap="square" rtlCol="0">
            <a:spAutoFit/>
          </a:bodyPr>
          <a:lstStyle/>
          <a:p>
            <a:pPr algn="l" rtl="0"/>
            <a:r>
              <a:rPr lang="en-US" sz="1200" dirty="0" smtClean="0">
                <a:latin typeface="Tahoma" pitchFamily="34" charset="0"/>
                <a:ea typeface="Tahoma" pitchFamily="34" charset="0"/>
                <a:cs typeface="Tahoma" pitchFamily="34" charset="0"/>
              </a:rPr>
              <a:t>Chest X-ray showing a well defined mass in the middle lobe of the right lung with calcifications that are barely visible (arrow heads) .</a:t>
            </a:r>
          </a:p>
        </p:txBody>
      </p:sp>
      <p:cxnSp>
        <p:nvCxnSpPr>
          <p:cNvPr id="5" name="Straight Arrow Connector 4"/>
          <p:cNvCxnSpPr/>
          <p:nvPr/>
        </p:nvCxnSpPr>
        <p:spPr>
          <a:xfrm flipV="1">
            <a:off x="611560" y="4005064"/>
            <a:ext cx="720080" cy="144016"/>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611560" y="3933056"/>
            <a:ext cx="720080" cy="144016"/>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7884368" y="3429000"/>
            <a:ext cx="144016" cy="504056"/>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7956376" y="3356992"/>
            <a:ext cx="648072" cy="216024"/>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236296" y="2924944"/>
            <a:ext cx="576064" cy="360040"/>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2"/>
          </p:nvPr>
        </p:nvSpPr>
        <p:spPr/>
        <p:txBody>
          <a:bodyPr/>
          <a:lstStyle/>
          <a:p>
            <a:pPr>
              <a:defRPr/>
            </a:pPr>
            <a:fld id="{AC2A0BAF-5D5C-4B8D-9E4D-EB0BB3215513}" type="slidenum">
              <a:rPr lang="ar-SA" smtClean="0"/>
              <a:pPr>
                <a:defRPr/>
              </a:pPr>
              <a:t>109</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lateral-chest-x-ray-thorax"/>
          <p:cNvPicPr>
            <a:picLocks noChangeAspect="1" noChangeArrowheads="1"/>
          </p:cNvPicPr>
          <p:nvPr/>
        </p:nvPicPr>
        <p:blipFill>
          <a:blip r:embed="rId3" cstate="print"/>
          <a:srcRect/>
          <a:stretch>
            <a:fillRect/>
          </a:stretch>
        </p:blipFill>
        <p:spPr bwMode="auto">
          <a:xfrm>
            <a:off x="1714500" y="0"/>
            <a:ext cx="5857875" cy="6858000"/>
          </a:xfrm>
          <a:prstGeom prst="rect">
            <a:avLst/>
          </a:prstGeom>
          <a:noFill/>
          <a:ln w="9525">
            <a:noFill/>
            <a:miter lim="800000"/>
            <a:headEnd/>
            <a:tailEnd/>
          </a:ln>
        </p:spPr>
      </p:pic>
      <p:sp>
        <p:nvSpPr>
          <p:cNvPr id="15" name="TextBox 14"/>
          <p:cNvSpPr txBox="1"/>
          <p:nvPr/>
        </p:nvSpPr>
        <p:spPr>
          <a:xfrm>
            <a:off x="2915816" y="3501008"/>
            <a:ext cx="1981633" cy="307777"/>
          </a:xfrm>
          <a:prstGeom prst="rect">
            <a:avLst/>
          </a:prstGeom>
          <a:noFill/>
        </p:spPr>
        <p:txBody>
          <a:bodyPr wrap="none" rtlCol="0">
            <a:spAutoFit/>
          </a:bodyPr>
          <a:lstStyle/>
          <a:p>
            <a:pPr algn="l" rtl="0"/>
            <a:r>
              <a:rPr lang="en-US" sz="1400" b="1" dirty="0" smtClean="0">
                <a:latin typeface="Tahoma" pitchFamily="34" charset="0"/>
                <a:ea typeface="Tahoma" pitchFamily="34" charset="0"/>
                <a:cs typeface="Tahoma" pitchFamily="34" charset="0"/>
              </a:rPr>
              <a:t>Or </a:t>
            </a:r>
            <a:r>
              <a:rPr lang="en-US" sz="1400" b="1" dirty="0" err="1" smtClean="0">
                <a:latin typeface="Tahoma" pitchFamily="34" charset="0"/>
                <a:ea typeface="Tahoma" pitchFamily="34" charset="0"/>
                <a:cs typeface="Tahoma" pitchFamily="34" charset="0"/>
              </a:rPr>
              <a:t>lingular</a:t>
            </a:r>
            <a:r>
              <a:rPr lang="en-US" sz="1400" b="1" dirty="0" smtClean="0">
                <a:latin typeface="Tahoma" pitchFamily="34" charset="0"/>
                <a:ea typeface="Tahoma" pitchFamily="34" charset="0"/>
                <a:cs typeface="Tahoma" pitchFamily="34" charset="0"/>
              </a:rPr>
              <a:t> segment</a:t>
            </a:r>
          </a:p>
        </p:txBody>
      </p:sp>
      <p:sp>
        <p:nvSpPr>
          <p:cNvPr id="16" name="Oval 15"/>
          <p:cNvSpPr/>
          <p:nvPr/>
        </p:nvSpPr>
        <p:spPr>
          <a:xfrm>
            <a:off x="3419872" y="0"/>
            <a:ext cx="2736304" cy="1628800"/>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apical segment</a:t>
            </a:r>
            <a:endParaRPr lang="en-US" sz="1400" dirty="0"/>
          </a:p>
        </p:txBody>
      </p:sp>
      <p:sp>
        <p:nvSpPr>
          <p:cNvPr id="17" name="Oval 16"/>
          <p:cNvSpPr/>
          <p:nvPr/>
        </p:nvSpPr>
        <p:spPr>
          <a:xfrm rot="20141202">
            <a:off x="4463085" y="947767"/>
            <a:ext cx="2338872" cy="1672237"/>
          </a:xfrm>
          <a:prstGeom prst="ellipse">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Posterior segment</a:t>
            </a:r>
            <a:endParaRPr lang="en-US" sz="1400" dirty="0"/>
          </a:p>
        </p:txBody>
      </p:sp>
      <p:sp>
        <p:nvSpPr>
          <p:cNvPr id="18" name="Oval 17"/>
          <p:cNvSpPr/>
          <p:nvPr/>
        </p:nvSpPr>
        <p:spPr>
          <a:xfrm rot="19949738">
            <a:off x="2310417" y="1424382"/>
            <a:ext cx="2254241" cy="1360200"/>
          </a:xfrm>
          <a:prstGeom prst="ellipse">
            <a:avLst/>
          </a:prstGeom>
          <a:solidFill>
            <a:srgbClr val="FF00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Anterior segment</a:t>
            </a:r>
            <a:endParaRPr lang="en-US" sz="1400" dirty="0"/>
          </a:p>
        </p:txBody>
      </p:sp>
      <p:sp>
        <p:nvSpPr>
          <p:cNvPr id="19" name="Oval 18"/>
          <p:cNvSpPr/>
          <p:nvPr/>
        </p:nvSpPr>
        <p:spPr>
          <a:xfrm>
            <a:off x="5580112" y="2780928"/>
            <a:ext cx="1368152" cy="792088"/>
          </a:xfrm>
          <a:prstGeom prst="ellipse">
            <a:avLst/>
          </a:prstGeom>
          <a:solidFill>
            <a:srgbClr val="00B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Superior segment</a:t>
            </a:r>
            <a:endParaRPr lang="en-US" sz="1400" dirty="0"/>
          </a:p>
        </p:txBody>
      </p:sp>
      <p:sp>
        <p:nvSpPr>
          <p:cNvPr id="8" name="Slide Number Placeholder 7"/>
          <p:cNvSpPr>
            <a:spLocks noGrp="1"/>
          </p:cNvSpPr>
          <p:nvPr>
            <p:ph type="sldNum" sz="quarter" idx="12"/>
          </p:nvPr>
        </p:nvSpPr>
        <p:spPr/>
        <p:txBody>
          <a:bodyPr/>
          <a:lstStyle/>
          <a:p>
            <a:pPr>
              <a:defRPr/>
            </a:pPr>
            <a:fld id="{BACBD4DD-C133-4684-9917-892E94D1434C}" type="slidenum">
              <a:rPr lang="ar-SA" smtClean="0"/>
              <a:pPr>
                <a:defRPr/>
              </a:pPr>
              <a:t>11</a:t>
            </a:fld>
            <a:endParaRPr 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5" descr="hamar 4"/>
          <p:cNvPicPr>
            <a:picLocks noGrp="1" noChangeAspect="1" noChangeArrowheads="1"/>
          </p:cNvPicPr>
          <p:nvPr>
            <p:ph/>
          </p:nvPr>
        </p:nvPicPr>
        <p:blipFill>
          <a:blip r:embed="rId2" cstate="print"/>
          <a:srcRect/>
          <a:stretch>
            <a:fillRect/>
          </a:stretch>
        </p:blipFill>
        <p:spPr>
          <a:xfrm>
            <a:off x="457200" y="1209675"/>
            <a:ext cx="8229600" cy="3951288"/>
          </a:xfrm>
        </p:spPr>
      </p:pic>
      <p:sp>
        <p:nvSpPr>
          <p:cNvPr id="3" name="TextBox 2"/>
          <p:cNvSpPr txBox="1"/>
          <p:nvPr/>
        </p:nvSpPr>
        <p:spPr>
          <a:xfrm>
            <a:off x="899592" y="5517232"/>
            <a:ext cx="4464496" cy="461665"/>
          </a:xfrm>
          <a:prstGeom prst="rect">
            <a:avLst/>
          </a:prstGeom>
          <a:noFill/>
        </p:spPr>
        <p:txBody>
          <a:bodyPr wrap="square" rtlCol="0">
            <a:spAutoFit/>
          </a:bodyPr>
          <a:lstStyle/>
          <a:p>
            <a:pPr algn="l" rtl="0"/>
            <a:r>
              <a:rPr lang="en-US" sz="1200" dirty="0" smtClean="0">
                <a:latin typeface="Tahoma" pitchFamily="34" charset="0"/>
                <a:ea typeface="Tahoma" pitchFamily="34" charset="0"/>
                <a:cs typeface="Tahoma" pitchFamily="34" charset="0"/>
              </a:rPr>
              <a:t>Popcorn calcification appears clear on CT scan and is diagnostic of </a:t>
            </a:r>
            <a:r>
              <a:rPr lang="en-US" sz="1200" dirty="0" err="1" smtClean="0">
                <a:latin typeface="Tahoma" pitchFamily="34" charset="0"/>
                <a:ea typeface="Tahoma" pitchFamily="34" charset="0"/>
                <a:cs typeface="Tahoma" pitchFamily="34" charset="0"/>
              </a:rPr>
              <a:t>hamartoma</a:t>
            </a:r>
            <a:r>
              <a:rPr lang="en-US" sz="1200" dirty="0" smtClean="0">
                <a:latin typeface="Tahoma" pitchFamily="34" charset="0"/>
                <a:ea typeface="Tahoma" pitchFamily="34" charset="0"/>
                <a:cs typeface="Tahoma" pitchFamily="34" charset="0"/>
              </a:rPr>
              <a:t> with no need of further evaluation</a:t>
            </a:r>
          </a:p>
        </p:txBody>
      </p:sp>
      <p:sp>
        <p:nvSpPr>
          <p:cNvPr id="4" name="Slide Number Placeholder 3"/>
          <p:cNvSpPr>
            <a:spLocks noGrp="1"/>
          </p:cNvSpPr>
          <p:nvPr>
            <p:ph type="sldNum" sz="quarter" idx="12"/>
          </p:nvPr>
        </p:nvSpPr>
        <p:spPr/>
        <p:txBody>
          <a:bodyPr/>
          <a:lstStyle/>
          <a:p>
            <a:pPr>
              <a:defRPr/>
            </a:pPr>
            <a:fld id="{32021955-9C7E-4A4A-A242-26939782021C}" type="slidenum">
              <a:rPr lang="ar-SA" smtClean="0"/>
              <a:pPr>
                <a:defRPr/>
              </a:pPr>
              <a:t>110</a:t>
            </a:fld>
            <a:endParaRPr lang="en-US"/>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1143000" y="500063"/>
            <a:ext cx="6958013" cy="917575"/>
          </a:xfrm>
        </p:spPr>
        <p:txBody>
          <a:bodyPr/>
          <a:lstStyle/>
          <a:p>
            <a:pPr eaLnBrk="1" hangingPunct="1"/>
            <a:r>
              <a:rPr lang="en-US" dirty="0" smtClean="0">
                <a:solidFill>
                  <a:srgbClr val="FF9900"/>
                </a:solidFill>
                <a:latin typeface="Franklin Gothic Demi" pitchFamily="34" charset="0"/>
              </a:rPr>
              <a:t>Lung metastasis</a:t>
            </a:r>
            <a:r>
              <a:rPr lang="en-US" sz="3600" dirty="0" smtClean="0">
                <a:solidFill>
                  <a:srgbClr val="FF9900"/>
                </a:solidFill>
              </a:rPr>
              <a:t/>
            </a:r>
            <a:br>
              <a:rPr lang="en-US" sz="3600" dirty="0" smtClean="0">
                <a:solidFill>
                  <a:srgbClr val="FF9900"/>
                </a:solidFill>
              </a:rPr>
            </a:br>
            <a:endParaRPr lang="en-US" sz="3600" dirty="0" smtClean="0">
              <a:solidFill>
                <a:srgbClr val="FF9900"/>
              </a:solidFill>
            </a:endParaRPr>
          </a:p>
        </p:txBody>
      </p:sp>
      <p:sp>
        <p:nvSpPr>
          <p:cNvPr id="119811" name="Rectangle 3"/>
          <p:cNvSpPr>
            <a:spLocks noGrp="1" noChangeArrowheads="1"/>
          </p:cNvSpPr>
          <p:nvPr>
            <p:ph idx="1"/>
          </p:nvPr>
        </p:nvSpPr>
        <p:spPr>
          <a:xfrm>
            <a:off x="179388" y="1557338"/>
            <a:ext cx="8964612" cy="4895850"/>
          </a:xfrm>
        </p:spPr>
        <p:txBody>
          <a:bodyPr/>
          <a:lstStyle/>
          <a:p>
            <a:pPr algn="l" rtl="0" eaLnBrk="1" hangingPunct="1">
              <a:buClr>
                <a:srgbClr val="FF9999"/>
              </a:buClr>
              <a:buFont typeface="Wingdings" pitchFamily="2" charset="2"/>
              <a:buChar char="Ø"/>
            </a:pPr>
            <a:r>
              <a:rPr lang="en-US" dirty="0" smtClean="0"/>
              <a:t>The commonest primary tumors producing lung metastasis are breast, renal tract, thyroid, bone, and testicular tumors.</a:t>
            </a:r>
          </a:p>
          <a:p>
            <a:pPr algn="l" rtl="0" eaLnBrk="1" hangingPunct="1">
              <a:buClr>
                <a:srgbClr val="FF9999"/>
              </a:buClr>
              <a:buFont typeface="Wingdings" pitchFamily="2" charset="2"/>
              <a:buChar char="Ø"/>
            </a:pPr>
            <a:r>
              <a:rPr lang="en-US" dirty="0" smtClean="0"/>
              <a:t>Metastasis to the lung are usually bilateral and tend to be peripheral and more numerous at the lung bases.</a:t>
            </a:r>
          </a:p>
          <a:p>
            <a:pPr algn="l" rtl="0" eaLnBrk="1" hangingPunct="1">
              <a:buClr>
                <a:srgbClr val="FF9999"/>
              </a:buClr>
              <a:buFont typeface="Wingdings" pitchFamily="2" charset="2"/>
              <a:buChar char="Ø"/>
            </a:pPr>
            <a:r>
              <a:rPr lang="en-US" dirty="0" smtClean="0"/>
              <a:t>Lung metastasis appear as well-defined spherical nodules or masses (variable in size).</a:t>
            </a:r>
          </a:p>
          <a:p>
            <a:pPr algn="l" rtl="0" eaLnBrk="1" hangingPunct="1">
              <a:buClr>
                <a:schemeClr val="tx1"/>
              </a:buClr>
              <a:buFont typeface="Wingdings" pitchFamily="2" charset="2"/>
              <a:buNone/>
            </a:pPr>
            <a:endParaRPr lang="en-US" dirty="0" smtClean="0">
              <a:solidFill>
                <a:schemeClr val="hlink"/>
              </a:solidFill>
            </a:endParaRPr>
          </a:p>
          <a:p>
            <a:pPr algn="l" rtl="0" eaLnBrk="1" hangingPunct="1">
              <a:buFontTx/>
              <a:buNone/>
            </a:pPr>
            <a:r>
              <a:rPr lang="en-US" sz="2000" dirty="0" smtClean="0"/>
              <a:t>     </a:t>
            </a:r>
          </a:p>
          <a:p>
            <a:pPr algn="l" rtl="0" eaLnBrk="1" hangingPunct="1">
              <a:buFontTx/>
              <a:buNone/>
            </a:pPr>
            <a:endParaRPr lang="en-US" sz="2000" dirty="0" smtClean="0"/>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111</a:t>
            </a:fld>
            <a:endParaRPr lang="en-US"/>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C:\Users\User\Desktop\0316ba5d7e9c1680b0e8327e5f788e_big_gallery.jpg"/>
          <p:cNvPicPr>
            <a:picLocks noChangeAspect="1" noChangeArrowheads="1"/>
          </p:cNvPicPr>
          <p:nvPr/>
        </p:nvPicPr>
        <p:blipFill>
          <a:blip r:embed="rId3" cstate="print"/>
          <a:srcRect/>
          <a:stretch>
            <a:fillRect/>
          </a:stretch>
        </p:blipFill>
        <p:spPr bwMode="auto">
          <a:xfrm>
            <a:off x="2643188" y="311150"/>
            <a:ext cx="6500812" cy="6546850"/>
          </a:xfrm>
          <a:prstGeom prst="rect">
            <a:avLst/>
          </a:prstGeom>
          <a:noFill/>
          <a:ln w="9525">
            <a:noFill/>
            <a:miter lim="800000"/>
            <a:headEnd/>
            <a:tailEnd/>
          </a:ln>
        </p:spPr>
      </p:pic>
      <p:sp>
        <p:nvSpPr>
          <p:cNvPr id="3" name="TextBox 2"/>
          <p:cNvSpPr txBox="1"/>
          <p:nvPr/>
        </p:nvSpPr>
        <p:spPr>
          <a:xfrm>
            <a:off x="0" y="2780928"/>
            <a:ext cx="2627784" cy="1015663"/>
          </a:xfrm>
          <a:prstGeom prst="rect">
            <a:avLst/>
          </a:prstGeom>
          <a:noFill/>
        </p:spPr>
        <p:txBody>
          <a:bodyPr wrap="square" rtlCol="0">
            <a:spAutoFit/>
          </a:bodyPr>
          <a:lstStyle/>
          <a:p>
            <a:pPr algn="l" rtl="0"/>
            <a:r>
              <a:rPr lang="en-US" sz="1200" dirty="0" smtClean="0">
                <a:latin typeface="Tahoma" pitchFamily="34" charset="0"/>
                <a:ea typeface="Tahoma" pitchFamily="34" charset="0"/>
                <a:cs typeface="Tahoma" pitchFamily="34" charset="0"/>
              </a:rPr>
              <a:t>Chest X-ray showing multiple bilateral nodules of spherical shape and well defined margins and a centrally located mass in the right lung indicating metastasis</a:t>
            </a:r>
          </a:p>
        </p:txBody>
      </p:sp>
      <p:sp>
        <p:nvSpPr>
          <p:cNvPr id="4" name="Slide Number Placeholder 3"/>
          <p:cNvSpPr>
            <a:spLocks noGrp="1"/>
          </p:cNvSpPr>
          <p:nvPr>
            <p:ph type="sldNum" sz="quarter" idx="12"/>
          </p:nvPr>
        </p:nvSpPr>
        <p:spPr/>
        <p:txBody>
          <a:bodyPr/>
          <a:lstStyle/>
          <a:p>
            <a:pPr>
              <a:defRPr/>
            </a:pPr>
            <a:fld id="{A3F9952C-7CA7-483D-BAD1-B0827342CCD3}" type="slidenum">
              <a:rPr lang="ar-SA" smtClean="0"/>
              <a:pPr>
                <a:defRPr/>
              </a:pPr>
              <a:t>112</a:t>
            </a:fld>
            <a:endParaRPr lang="en-US"/>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611188" y="379413"/>
            <a:ext cx="6481762" cy="1008062"/>
          </a:xfrm>
        </p:spPr>
        <p:txBody>
          <a:bodyPr/>
          <a:lstStyle/>
          <a:p>
            <a:pPr eaLnBrk="1" hangingPunct="1"/>
            <a:r>
              <a:rPr lang="en-US" sz="4800" i="1" smtClean="0">
                <a:solidFill>
                  <a:srgbClr val="FF9900"/>
                </a:solidFill>
                <a:latin typeface="Franklin Gothic Demi" pitchFamily="34" charset="0"/>
              </a:rPr>
              <a:t>Cardiomegaly</a:t>
            </a:r>
          </a:p>
        </p:txBody>
      </p:sp>
      <p:sp>
        <p:nvSpPr>
          <p:cNvPr id="121859" name="Rectangle 3"/>
          <p:cNvSpPr>
            <a:spLocks noGrp="1" noChangeArrowheads="1"/>
          </p:cNvSpPr>
          <p:nvPr>
            <p:ph idx="1"/>
          </p:nvPr>
        </p:nvSpPr>
        <p:spPr>
          <a:xfrm>
            <a:off x="250825" y="1340768"/>
            <a:ext cx="8893175" cy="5517232"/>
          </a:xfrm>
        </p:spPr>
        <p:txBody>
          <a:bodyPr/>
          <a:lstStyle/>
          <a:p>
            <a:pPr lvl="4" algn="l" eaLnBrk="1" hangingPunct="1">
              <a:buFontTx/>
              <a:buNone/>
            </a:pPr>
            <a:r>
              <a:rPr lang="en-US" sz="3200" dirty="0" smtClean="0">
                <a:solidFill>
                  <a:srgbClr val="FF9999"/>
                </a:solidFill>
                <a:latin typeface="Traditional Arabic" pitchFamily="18" charset="-78"/>
                <a:cs typeface="Traditional Arabic" pitchFamily="18" charset="-78"/>
              </a:rPr>
              <a:t> -</a:t>
            </a:r>
            <a:r>
              <a:rPr lang="en-US" sz="3200" dirty="0" smtClean="0">
                <a:latin typeface="Traditional Arabic" pitchFamily="18" charset="-78"/>
                <a:cs typeface="Traditional Arabic" pitchFamily="18" charset="-78"/>
              </a:rPr>
              <a:t> On a standard PA chest, the heart            size can be expressed as the                     cardiothoracic ratio.</a:t>
            </a:r>
          </a:p>
          <a:p>
            <a:pPr lvl="4" algn="l" eaLnBrk="1" hangingPunct="1">
              <a:buFontTx/>
              <a:buNone/>
            </a:pPr>
            <a:r>
              <a:rPr lang="en-US" sz="3200" dirty="0" smtClean="0">
                <a:latin typeface="Traditional Arabic" pitchFamily="18" charset="-78"/>
                <a:cs typeface="Traditional Arabic" pitchFamily="18" charset="-78"/>
              </a:rPr>
              <a:t> </a:t>
            </a:r>
            <a:r>
              <a:rPr lang="en-US" sz="3200" dirty="0" smtClean="0">
                <a:solidFill>
                  <a:srgbClr val="FF9999"/>
                </a:solidFill>
                <a:latin typeface="Traditional Arabic" pitchFamily="18" charset="-78"/>
                <a:cs typeface="Traditional Arabic" pitchFamily="18" charset="-78"/>
              </a:rPr>
              <a:t>-</a:t>
            </a:r>
            <a:r>
              <a:rPr lang="en-US" sz="3200" dirty="0" smtClean="0">
                <a:latin typeface="Traditional Arabic" pitchFamily="18" charset="-78"/>
                <a:cs typeface="Traditional Arabic" pitchFamily="18" charset="-78"/>
              </a:rPr>
              <a:t> Generally, a ratio of over 50% of              the heart size to the maximum               internal diameter of the chest                 indicates cardiac enlargement. </a:t>
            </a:r>
          </a:p>
          <a:p>
            <a:pPr lvl="4" algn="l" eaLnBrk="1" hangingPunct="1">
              <a:buFontTx/>
              <a:buNone/>
            </a:pPr>
            <a:r>
              <a:rPr lang="en-US" sz="3200" dirty="0" smtClean="0">
                <a:latin typeface="Traditional Arabic" pitchFamily="18" charset="-78"/>
                <a:cs typeface="Traditional Arabic" pitchFamily="18" charset="-78"/>
              </a:rPr>
              <a:t>- Additionally if the horizontal diameter of the heart is more than </a:t>
            </a:r>
            <a:r>
              <a:rPr lang="en-US" sz="3200" dirty="0" smtClean="0">
                <a:solidFill>
                  <a:srgbClr val="FF0000"/>
                </a:solidFill>
                <a:latin typeface="Traditional Arabic" pitchFamily="18" charset="-78"/>
                <a:cs typeface="Traditional Arabic" pitchFamily="18" charset="-78"/>
              </a:rPr>
              <a:t>16 cm </a:t>
            </a:r>
            <a:r>
              <a:rPr lang="en-US" sz="3200" dirty="0" smtClean="0">
                <a:latin typeface="Traditional Arabic" pitchFamily="18" charset="-78"/>
                <a:cs typeface="Traditional Arabic" pitchFamily="18" charset="-78"/>
              </a:rPr>
              <a:t>we consider it enlarged regardless of internal diameter of chest    </a:t>
            </a:r>
          </a:p>
          <a:p>
            <a:pPr lvl="4" algn="l" eaLnBrk="1" hangingPunct="1">
              <a:buFontTx/>
              <a:buNone/>
            </a:pPr>
            <a:endParaRPr lang="en-US" sz="2800" dirty="0" smtClean="0"/>
          </a:p>
          <a:p>
            <a:pPr lvl="4" algn="l" eaLnBrk="1" hangingPunct="1">
              <a:buFontTx/>
              <a:buNone/>
            </a:pPr>
            <a:endParaRPr lang="en-US" sz="2800" dirty="0" smtClean="0"/>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113</a:t>
            </a:fld>
            <a:endParaRPr lang="en-US"/>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D:\New folder (2)\Downloads\slide-25-728.jpg"/>
          <p:cNvPicPr>
            <a:picLocks noGrp="1" noChangeAspect="1" noChangeArrowheads="1"/>
          </p:cNvPicPr>
          <p:nvPr>
            <p:ph idx="1"/>
          </p:nvPr>
        </p:nvPicPr>
        <p:blipFill>
          <a:blip r:embed="rId3" cstate="print"/>
          <a:srcRect/>
          <a:stretch>
            <a:fillRect/>
          </a:stretch>
        </p:blipFill>
        <p:spPr>
          <a:xfrm>
            <a:off x="214313" y="0"/>
            <a:ext cx="8613775" cy="6572250"/>
          </a:xfrm>
        </p:spPr>
      </p:pic>
      <p:sp>
        <p:nvSpPr>
          <p:cNvPr id="3" name="TextBox 2"/>
          <p:cNvSpPr txBox="1"/>
          <p:nvPr/>
        </p:nvSpPr>
        <p:spPr>
          <a:xfrm>
            <a:off x="-1440160" y="5301208"/>
            <a:ext cx="1440160" cy="1015663"/>
          </a:xfrm>
          <a:prstGeom prst="rect">
            <a:avLst/>
          </a:prstGeom>
          <a:noFill/>
        </p:spPr>
        <p:txBody>
          <a:bodyPr wrap="square" rtlCol="0">
            <a:spAutoFit/>
          </a:bodyPr>
          <a:lstStyle/>
          <a:p>
            <a:pPr algn="l" rtl="0"/>
            <a:r>
              <a:rPr lang="en-US" sz="1200" dirty="0" smtClean="0">
                <a:latin typeface="Tahoma" pitchFamily="34" charset="0"/>
                <a:ea typeface="Tahoma" pitchFamily="34" charset="0"/>
                <a:cs typeface="Tahoma" pitchFamily="34" charset="0"/>
              </a:rPr>
              <a:t>C is at the level of </a:t>
            </a:r>
            <a:r>
              <a:rPr lang="en-US" sz="1200" dirty="0" err="1" smtClean="0">
                <a:latin typeface="Tahoma" pitchFamily="34" charset="0"/>
                <a:ea typeface="Tahoma" pitchFamily="34" charset="0"/>
                <a:cs typeface="Tahoma" pitchFamily="34" charset="0"/>
              </a:rPr>
              <a:t>costophrenic</a:t>
            </a:r>
            <a:r>
              <a:rPr lang="en-US" sz="1200" dirty="0" smtClean="0">
                <a:latin typeface="Tahoma" pitchFamily="34" charset="0"/>
                <a:ea typeface="Tahoma" pitchFamily="34" charset="0"/>
                <a:cs typeface="Tahoma" pitchFamily="34" charset="0"/>
              </a:rPr>
              <a:t> angles or at level of  mid part of diaphragm</a:t>
            </a:r>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114</a:t>
            </a:fld>
            <a:endParaRPr lang="en-US"/>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274638"/>
            <a:ext cx="7931150" cy="1143000"/>
          </a:xfrm>
        </p:spPr>
        <p:txBody>
          <a:bodyPr/>
          <a:lstStyle/>
          <a:p>
            <a:pPr eaLnBrk="1" hangingPunct="1"/>
            <a:r>
              <a:rPr lang="en-US" i="1" smtClean="0">
                <a:solidFill>
                  <a:srgbClr val="FF9900"/>
                </a:solidFill>
                <a:latin typeface="Franklin Gothic Medium" pitchFamily="34" charset="0"/>
              </a:rPr>
              <a:t>Cardiomegaly </a:t>
            </a:r>
            <a:r>
              <a:rPr lang="en-US" sz="4000" i="1" smtClean="0">
                <a:solidFill>
                  <a:srgbClr val="FF9900"/>
                </a:solidFill>
                <a:latin typeface="Franklin Gothic Medium" pitchFamily="34" charset="0"/>
              </a:rPr>
              <a:t> </a:t>
            </a:r>
            <a:r>
              <a:rPr lang="en-US" sz="3200" i="1" smtClean="0">
                <a:solidFill>
                  <a:srgbClr val="FF9900"/>
                </a:solidFill>
                <a:latin typeface="Franklin Gothic Medium" pitchFamily="34" charset="0"/>
              </a:rPr>
              <a:t>/</a:t>
            </a:r>
            <a:r>
              <a:rPr lang="en-US" sz="3600" i="1" smtClean="0">
                <a:solidFill>
                  <a:srgbClr val="FF9900"/>
                </a:solidFill>
                <a:latin typeface="Franklin Gothic Medium" pitchFamily="34" charset="0"/>
              </a:rPr>
              <a:t> </a:t>
            </a:r>
            <a:r>
              <a:rPr lang="en-US" sz="2400" i="1" smtClean="0">
                <a:solidFill>
                  <a:srgbClr val="FF9900"/>
                </a:solidFill>
                <a:latin typeface="Franklin Gothic Medium" pitchFamily="34" charset="0"/>
              </a:rPr>
              <a:t>continuation</a:t>
            </a:r>
          </a:p>
        </p:txBody>
      </p:sp>
      <p:sp>
        <p:nvSpPr>
          <p:cNvPr id="123907" name="Rectangle 3"/>
          <p:cNvSpPr>
            <a:spLocks noGrp="1" noChangeArrowheads="1"/>
          </p:cNvSpPr>
          <p:nvPr>
            <p:ph idx="1"/>
          </p:nvPr>
        </p:nvSpPr>
        <p:spPr>
          <a:xfrm>
            <a:off x="395288" y="1557338"/>
            <a:ext cx="8353425" cy="5040312"/>
          </a:xfrm>
        </p:spPr>
        <p:txBody>
          <a:bodyPr/>
          <a:lstStyle/>
          <a:p>
            <a:pPr algn="l" rtl="0" eaLnBrk="1" hangingPunct="1">
              <a:lnSpc>
                <a:spcPct val="80000"/>
              </a:lnSpc>
              <a:buClr>
                <a:srgbClr val="FF9999"/>
              </a:buClr>
              <a:buFont typeface="Wingdings" pitchFamily="2" charset="2"/>
              <a:buChar char="q"/>
            </a:pPr>
            <a:r>
              <a:rPr lang="en-US" sz="2800" b="1" dirty="0" smtClean="0"/>
              <a:t> </a:t>
            </a:r>
            <a:r>
              <a:rPr lang="en-US" sz="2800" b="1" dirty="0" smtClean="0">
                <a:latin typeface="Eras Medium ITC" pitchFamily="34" charset="0"/>
                <a:ea typeface="Akhbar MT"/>
                <a:cs typeface="Akhbar MT"/>
              </a:rPr>
              <a:t>Specific chamber enlargement may be identify on chest film:</a:t>
            </a:r>
            <a:endParaRPr lang="en-US" sz="2800" dirty="0" smtClean="0">
              <a:latin typeface="Eras Medium ITC" pitchFamily="34" charset="0"/>
              <a:ea typeface="Akhbar MT"/>
              <a:cs typeface="Akhbar MT"/>
            </a:endParaRPr>
          </a:p>
          <a:p>
            <a:pPr algn="l" eaLnBrk="1" hangingPunct="1">
              <a:lnSpc>
                <a:spcPct val="80000"/>
              </a:lnSpc>
              <a:buFontTx/>
              <a:buNone/>
            </a:pPr>
            <a:r>
              <a:rPr lang="en-US" sz="2800" b="1" dirty="0" smtClean="0"/>
              <a:t> </a:t>
            </a:r>
            <a:r>
              <a:rPr lang="en-US" b="1" u="sng" dirty="0" smtClean="0">
                <a:solidFill>
                  <a:srgbClr val="92D050"/>
                </a:solidFill>
              </a:rPr>
              <a:t>Left atrium</a:t>
            </a:r>
            <a:r>
              <a:rPr lang="en-US" sz="2800" dirty="0" smtClean="0">
                <a:solidFill>
                  <a:srgbClr val="92D050"/>
                </a:solidFill>
              </a:rPr>
              <a:t> </a:t>
            </a:r>
          </a:p>
          <a:p>
            <a:pPr algn="l" eaLnBrk="1" hangingPunct="1">
              <a:lnSpc>
                <a:spcPct val="80000"/>
              </a:lnSpc>
              <a:buFontTx/>
              <a:buNone/>
            </a:pPr>
            <a:r>
              <a:rPr lang="en-US" sz="2800" dirty="0" smtClean="0"/>
              <a:t>  double contour to the right heart border with                     splaying of the carina.</a:t>
            </a:r>
          </a:p>
          <a:p>
            <a:pPr algn="l" eaLnBrk="1" hangingPunct="1">
              <a:lnSpc>
                <a:spcPct val="80000"/>
              </a:lnSpc>
              <a:buFontTx/>
              <a:buNone/>
            </a:pPr>
            <a:r>
              <a:rPr lang="en-US" sz="2800" b="1" dirty="0" smtClean="0">
                <a:solidFill>
                  <a:srgbClr val="92D050"/>
                </a:solidFill>
              </a:rPr>
              <a:t> </a:t>
            </a:r>
            <a:r>
              <a:rPr lang="en-US" b="1" u="sng" dirty="0" smtClean="0">
                <a:solidFill>
                  <a:srgbClr val="92D050"/>
                </a:solidFill>
              </a:rPr>
              <a:t>Right atrium</a:t>
            </a:r>
            <a:endParaRPr lang="en-US" u="sng" dirty="0" smtClean="0">
              <a:solidFill>
                <a:srgbClr val="92D050"/>
              </a:solidFill>
            </a:endParaRPr>
          </a:p>
          <a:p>
            <a:pPr algn="l" eaLnBrk="1" hangingPunct="1">
              <a:lnSpc>
                <a:spcPct val="80000"/>
              </a:lnSpc>
              <a:buFontTx/>
              <a:buNone/>
            </a:pPr>
            <a:r>
              <a:rPr lang="en-US" sz="2800" dirty="0" smtClean="0"/>
              <a:t>  prominent of the right heart border.</a:t>
            </a:r>
          </a:p>
          <a:p>
            <a:pPr algn="l" eaLnBrk="1" hangingPunct="1">
              <a:lnSpc>
                <a:spcPct val="80000"/>
              </a:lnSpc>
              <a:buFontTx/>
              <a:buNone/>
            </a:pPr>
            <a:r>
              <a:rPr lang="en-US" sz="2800" b="1" dirty="0" smtClean="0"/>
              <a:t> </a:t>
            </a:r>
            <a:r>
              <a:rPr lang="en-US" b="1" u="sng" dirty="0" smtClean="0">
                <a:solidFill>
                  <a:srgbClr val="92D050"/>
                </a:solidFill>
              </a:rPr>
              <a:t>Left ventricle</a:t>
            </a:r>
            <a:endParaRPr lang="en-US" u="sng" dirty="0" smtClean="0">
              <a:solidFill>
                <a:srgbClr val="92D050"/>
              </a:solidFill>
            </a:endParaRPr>
          </a:p>
          <a:p>
            <a:pPr algn="l" eaLnBrk="1" hangingPunct="1">
              <a:lnSpc>
                <a:spcPct val="80000"/>
              </a:lnSpc>
              <a:buFontTx/>
              <a:buNone/>
            </a:pPr>
            <a:r>
              <a:rPr lang="en-US" sz="2800" dirty="0" smtClean="0"/>
              <a:t>  increased convexity of left heart border.</a:t>
            </a:r>
          </a:p>
          <a:p>
            <a:pPr algn="l" eaLnBrk="1" hangingPunct="1">
              <a:lnSpc>
                <a:spcPct val="80000"/>
              </a:lnSpc>
              <a:buFontTx/>
              <a:buNone/>
            </a:pPr>
            <a:r>
              <a:rPr lang="en-US" sz="2800" b="1" dirty="0" smtClean="0">
                <a:solidFill>
                  <a:srgbClr val="92D050"/>
                </a:solidFill>
              </a:rPr>
              <a:t> </a:t>
            </a:r>
            <a:r>
              <a:rPr lang="en-US" b="1" u="sng" dirty="0" smtClean="0">
                <a:solidFill>
                  <a:srgbClr val="92D050"/>
                </a:solidFill>
              </a:rPr>
              <a:t>Right ventricle</a:t>
            </a:r>
            <a:endParaRPr lang="en-US" u="sng" dirty="0" smtClean="0">
              <a:solidFill>
                <a:srgbClr val="92D050"/>
              </a:solidFill>
            </a:endParaRPr>
          </a:p>
          <a:p>
            <a:pPr algn="l" eaLnBrk="1" hangingPunct="1">
              <a:lnSpc>
                <a:spcPct val="80000"/>
              </a:lnSpc>
              <a:buFontTx/>
              <a:buNone/>
            </a:pPr>
            <a:r>
              <a:rPr lang="en-US" sz="2800" dirty="0" smtClean="0"/>
              <a:t>  upward displacement of the cardiac apex.</a:t>
            </a:r>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115</a:t>
            </a:fld>
            <a:endParaRPr lang="en-US"/>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1" descr="C:\Users\User\Desktop\images (8).jpg"/>
          <p:cNvPicPr>
            <a:picLocks noChangeAspect="1" noChangeArrowheads="1"/>
          </p:cNvPicPr>
          <p:nvPr/>
        </p:nvPicPr>
        <p:blipFill>
          <a:blip r:embed="rId3" cstate="print"/>
          <a:srcRect/>
          <a:stretch>
            <a:fillRect/>
          </a:stretch>
        </p:blipFill>
        <p:spPr bwMode="auto">
          <a:xfrm>
            <a:off x="2857500" y="844550"/>
            <a:ext cx="6286500" cy="6013450"/>
          </a:xfrm>
          <a:prstGeom prst="rect">
            <a:avLst/>
          </a:prstGeom>
          <a:noFill/>
          <a:ln w="9525">
            <a:noFill/>
            <a:miter lim="800000"/>
            <a:headEnd/>
            <a:tailEnd/>
          </a:ln>
        </p:spPr>
      </p:pic>
      <p:sp>
        <p:nvSpPr>
          <p:cNvPr id="3" name="TextBox 2"/>
          <p:cNvSpPr txBox="1"/>
          <p:nvPr/>
        </p:nvSpPr>
        <p:spPr>
          <a:xfrm>
            <a:off x="13760" y="1340768"/>
            <a:ext cx="3888432" cy="2677656"/>
          </a:xfrm>
          <a:prstGeom prst="rect">
            <a:avLst/>
          </a:prstGeom>
          <a:noFill/>
        </p:spPr>
        <p:txBody>
          <a:bodyPr wrap="square" rtlCol="0">
            <a:spAutoFit/>
          </a:bodyPr>
          <a:lstStyle/>
          <a:p>
            <a:pPr algn="l" rtl="0"/>
            <a:r>
              <a:rPr lang="en-US" sz="1200" dirty="0" smtClean="0">
                <a:solidFill>
                  <a:schemeClr val="bg1"/>
                </a:solidFill>
                <a:latin typeface="Tahoma" pitchFamily="34" charset="0"/>
                <a:ea typeface="Tahoma" pitchFamily="34" charset="0"/>
                <a:cs typeface="Tahoma" pitchFamily="34" charset="0"/>
              </a:rPr>
              <a:t>Right </a:t>
            </a:r>
            <a:r>
              <a:rPr lang="en-US" sz="1200" dirty="0" err="1" smtClean="0">
                <a:solidFill>
                  <a:schemeClr val="bg1"/>
                </a:solidFill>
                <a:latin typeface="Tahoma" pitchFamily="34" charset="0"/>
                <a:ea typeface="Tahoma" pitchFamily="34" charset="0"/>
                <a:cs typeface="Tahoma" pitchFamily="34" charset="0"/>
              </a:rPr>
              <a:t>atrial</a:t>
            </a:r>
            <a:r>
              <a:rPr lang="en-US" sz="1200" dirty="0" smtClean="0">
                <a:solidFill>
                  <a:schemeClr val="bg1"/>
                </a:solidFill>
                <a:latin typeface="Tahoma" pitchFamily="34" charset="0"/>
                <a:ea typeface="Tahoma" pitchFamily="34" charset="0"/>
                <a:cs typeface="Tahoma" pitchFamily="34" charset="0"/>
              </a:rPr>
              <a:t> enlargement : increased convexity of right heart border</a:t>
            </a:r>
          </a:p>
          <a:p>
            <a:pPr algn="l" rtl="0"/>
            <a:r>
              <a:rPr lang="en-US" sz="1200" dirty="0" smtClean="0">
                <a:solidFill>
                  <a:schemeClr val="bg1"/>
                </a:solidFill>
                <a:latin typeface="Tahoma" pitchFamily="34" charset="0"/>
                <a:ea typeface="Tahoma" pitchFamily="34" charset="0"/>
                <a:cs typeface="Tahoma" pitchFamily="34" charset="0"/>
              </a:rPr>
              <a:t>Left ventricular enlargement : increased convexity of left heart border</a:t>
            </a:r>
          </a:p>
          <a:p>
            <a:pPr algn="l" rtl="0"/>
            <a:r>
              <a:rPr lang="en-US" sz="1200" dirty="0" smtClean="0">
                <a:solidFill>
                  <a:schemeClr val="bg1"/>
                </a:solidFill>
                <a:latin typeface="Tahoma" pitchFamily="34" charset="0"/>
                <a:ea typeface="Tahoma" pitchFamily="34" charset="0"/>
                <a:cs typeface="Tahoma" pitchFamily="34" charset="0"/>
              </a:rPr>
              <a:t>Right </a:t>
            </a:r>
            <a:r>
              <a:rPr lang="en-US" sz="1200" dirty="0" err="1" smtClean="0">
                <a:solidFill>
                  <a:schemeClr val="bg1"/>
                </a:solidFill>
                <a:latin typeface="Tahoma" pitchFamily="34" charset="0"/>
                <a:ea typeface="Tahoma" pitchFamily="34" charset="0"/>
                <a:cs typeface="Tahoma" pitchFamily="34" charset="0"/>
              </a:rPr>
              <a:t>ventricularl</a:t>
            </a:r>
            <a:r>
              <a:rPr lang="en-US" sz="1200" dirty="0" smtClean="0">
                <a:solidFill>
                  <a:schemeClr val="bg1"/>
                </a:solidFill>
                <a:latin typeface="Tahoma" pitchFamily="34" charset="0"/>
                <a:ea typeface="Tahoma" pitchFamily="34" charset="0"/>
                <a:cs typeface="Tahoma" pitchFamily="34" charset="0"/>
              </a:rPr>
              <a:t> enlargement : displacement of apex above diaphragm. Normally apex is below diaphragm.</a:t>
            </a:r>
          </a:p>
          <a:p>
            <a:pPr algn="l" rtl="0"/>
            <a:r>
              <a:rPr lang="en-US" sz="1200" dirty="0" smtClean="0">
                <a:solidFill>
                  <a:schemeClr val="bg1"/>
                </a:solidFill>
                <a:latin typeface="Tahoma" pitchFamily="34" charset="0"/>
                <a:ea typeface="Tahoma" pitchFamily="34" charset="0"/>
                <a:cs typeface="Tahoma" pitchFamily="34" charset="0"/>
              </a:rPr>
              <a:t>Left </a:t>
            </a:r>
            <a:r>
              <a:rPr lang="en-US" sz="1200" dirty="0" err="1" smtClean="0">
                <a:solidFill>
                  <a:schemeClr val="bg1"/>
                </a:solidFill>
                <a:latin typeface="Tahoma" pitchFamily="34" charset="0"/>
                <a:ea typeface="Tahoma" pitchFamily="34" charset="0"/>
                <a:cs typeface="Tahoma" pitchFamily="34" charset="0"/>
              </a:rPr>
              <a:t>atrial</a:t>
            </a:r>
            <a:r>
              <a:rPr lang="en-US" sz="1200" dirty="0" smtClean="0">
                <a:solidFill>
                  <a:schemeClr val="bg1"/>
                </a:solidFill>
                <a:latin typeface="Tahoma" pitchFamily="34" charset="0"/>
                <a:ea typeface="Tahoma" pitchFamily="34" charset="0"/>
                <a:cs typeface="Tahoma" pitchFamily="34" charset="0"/>
              </a:rPr>
              <a:t> enlargement : </a:t>
            </a:r>
          </a:p>
          <a:p>
            <a:pPr algn="l" rtl="0"/>
            <a:r>
              <a:rPr lang="en-US" sz="1200" dirty="0" smtClean="0">
                <a:solidFill>
                  <a:schemeClr val="bg1"/>
                </a:solidFill>
                <a:latin typeface="Tahoma" pitchFamily="34" charset="0"/>
                <a:ea typeface="Tahoma" pitchFamily="34" charset="0"/>
                <a:cs typeface="Tahoma" pitchFamily="34" charset="0"/>
              </a:rPr>
              <a:t>1- most important sign is double contour sign (see next slide)</a:t>
            </a:r>
          </a:p>
          <a:p>
            <a:pPr algn="l" rtl="0"/>
            <a:r>
              <a:rPr lang="en-US" sz="1200" dirty="0" smtClean="0">
                <a:solidFill>
                  <a:schemeClr val="bg1"/>
                </a:solidFill>
                <a:latin typeface="Tahoma" pitchFamily="34" charset="0"/>
                <a:ea typeface="Tahoma" pitchFamily="34" charset="0"/>
                <a:cs typeface="Tahoma" pitchFamily="34" charset="0"/>
              </a:rPr>
              <a:t>2- straightening of left heart border </a:t>
            </a:r>
          </a:p>
          <a:p>
            <a:pPr algn="l" rtl="0"/>
            <a:r>
              <a:rPr lang="en-US" sz="1200" dirty="0" smtClean="0">
                <a:solidFill>
                  <a:schemeClr val="bg1"/>
                </a:solidFill>
                <a:latin typeface="Tahoma" pitchFamily="34" charset="0"/>
                <a:ea typeface="Tahoma" pitchFamily="34" charset="0"/>
                <a:cs typeface="Tahoma" pitchFamily="34" charset="0"/>
              </a:rPr>
              <a:t>3- bifurcation of trachea angle wider than 65 degrees and the left main bronchus horizontal rather than oblique (see next slide)</a:t>
            </a:r>
          </a:p>
          <a:p>
            <a:pPr algn="l" rtl="0"/>
            <a:endParaRPr lang="en-US" sz="1200" dirty="0" smtClean="0">
              <a:solidFill>
                <a:schemeClr val="bg1"/>
              </a:solidFill>
              <a:latin typeface="Tahoma" pitchFamily="34" charset="0"/>
              <a:ea typeface="Tahoma" pitchFamily="34" charset="0"/>
              <a:cs typeface="Tahoma" pitchFamily="34" charset="0"/>
            </a:endParaRPr>
          </a:p>
        </p:txBody>
      </p:sp>
      <p:sp>
        <p:nvSpPr>
          <p:cNvPr id="4" name="Slide Number Placeholder 3"/>
          <p:cNvSpPr>
            <a:spLocks noGrp="1"/>
          </p:cNvSpPr>
          <p:nvPr>
            <p:ph type="sldNum" sz="quarter" idx="12"/>
          </p:nvPr>
        </p:nvSpPr>
        <p:spPr/>
        <p:txBody>
          <a:bodyPr/>
          <a:lstStyle/>
          <a:p>
            <a:pPr>
              <a:defRPr/>
            </a:pPr>
            <a:fld id="{A3F9952C-7CA7-483D-BAD1-B0827342CCD3}" type="slidenum">
              <a:rPr lang="ar-SA" smtClean="0"/>
              <a:pPr>
                <a:defRPr/>
              </a:pPr>
              <a:t>116</a:t>
            </a:fld>
            <a:endParaRPr lang="en-US"/>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ownloads\left-atrial-enlargement-5.jpg"/>
          <p:cNvPicPr>
            <a:picLocks noChangeAspect="1" noChangeArrowheads="1"/>
          </p:cNvPicPr>
          <p:nvPr/>
        </p:nvPicPr>
        <p:blipFill>
          <a:blip r:embed="rId2" cstate="print"/>
          <a:srcRect/>
          <a:stretch>
            <a:fillRect/>
          </a:stretch>
        </p:blipFill>
        <p:spPr bwMode="auto">
          <a:xfrm>
            <a:off x="683568" y="-603448"/>
            <a:ext cx="7743403" cy="7881953"/>
          </a:xfrm>
          <a:prstGeom prst="rect">
            <a:avLst/>
          </a:prstGeom>
          <a:noFill/>
        </p:spPr>
      </p:pic>
      <p:sp>
        <p:nvSpPr>
          <p:cNvPr id="3" name="TextBox 2"/>
          <p:cNvSpPr txBox="1"/>
          <p:nvPr/>
        </p:nvSpPr>
        <p:spPr>
          <a:xfrm>
            <a:off x="-1764704" y="0"/>
            <a:ext cx="2088232" cy="2031325"/>
          </a:xfrm>
          <a:prstGeom prst="rect">
            <a:avLst/>
          </a:prstGeom>
          <a:noFill/>
        </p:spPr>
        <p:txBody>
          <a:bodyPr wrap="square" rtlCol="0">
            <a:spAutoFit/>
          </a:bodyPr>
          <a:lstStyle/>
          <a:p>
            <a:pPr algn="l" rtl="0"/>
            <a:r>
              <a:rPr lang="en-US" sz="1800" dirty="0" smtClean="0">
                <a:solidFill>
                  <a:srgbClr val="FF0000"/>
                </a:solidFill>
                <a:latin typeface="Tahoma" pitchFamily="34" charset="0"/>
                <a:ea typeface="Tahoma" pitchFamily="34" charset="0"/>
                <a:cs typeface="Tahoma" pitchFamily="34" charset="0"/>
              </a:rPr>
              <a:t>Note : this picture is from the web</a:t>
            </a:r>
          </a:p>
          <a:p>
            <a:pPr algn="l" rtl="0"/>
            <a:endParaRPr lang="en-US" sz="1800" dirty="0" smtClean="0">
              <a:solidFill>
                <a:srgbClr val="FF0000"/>
              </a:solidFill>
              <a:latin typeface="Tahoma" pitchFamily="34" charset="0"/>
              <a:ea typeface="Tahoma" pitchFamily="34" charset="0"/>
              <a:cs typeface="Tahoma" pitchFamily="34" charset="0"/>
            </a:endParaRPr>
          </a:p>
          <a:p>
            <a:r>
              <a:rPr lang="en-US" sz="1800" dirty="0" smtClean="0">
                <a:solidFill>
                  <a:srgbClr val="FF0000"/>
                </a:solidFill>
                <a:latin typeface="Tahoma" pitchFamily="34" charset="0"/>
                <a:ea typeface="Tahoma" pitchFamily="34" charset="0"/>
                <a:cs typeface="Tahoma" pitchFamily="34" charset="0"/>
              </a:rPr>
              <a:t>https://radiopaedia.org/articles/double-density-sign-left-atrium</a:t>
            </a:r>
          </a:p>
        </p:txBody>
      </p:sp>
      <p:cxnSp>
        <p:nvCxnSpPr>
          <p:cNvPr id="6" name="Straight Arrow Connector 5"/>
          <p:cNvCxnSpPr/>
          <p:nvPr/>
        </p:nvCxnSpPr>
        <p:spPr>
          <a:xfrm flipV="1">
            <a:off x="-324544" y="4365104"/>
            <a:ext cx="3600400" cy="288032"/>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24544" y="4797152"/>
            <a:ext cx="3456384" cy="216024"/>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692696" y="4581128"/>
            <a:ext cx="1353256" cy="276999"/>
          </a:xfrm>
          <a:prstGeom prst="rect">
            <a:avLst/>
          </a:prstGeom>
          <a:noFill/>
        </p:spPr>
        <p:txBody>
          <a:bodyPr wrap="none" rtlCol="0">
            <a:spAutoFit/>
          </a:bodyPr>
          <a:lstStyle/>
          <a:p>
            <a:pPr algn="l" rtl="0"/>
            <a:r>
              <a:rPr lang="en-US" sz="1200" dirty="0" smtClean="0">
                <a:solidFill>
                  <a:schemeClr val="bg1"/>
                </a:solidFill>
                <a:latin typeface="Courier New" pitchFamily="49" charset="0"/>
                <a:ea typeface="Tahoma" pitchFamily="34" charset="0"/>
                <a:cs typeface="Courier New" pitchFamily="49" charset="0"/>
              </a:rPr>
              <a:t>Double </a:t>
            </a:r>
            <a:r>
              <a:rPr lang="en-US" sz="1200" dirty="0" smtClean="0">
                <a:solidFill>
                  <a:schemeClr val="bg1"/>
                </a:solidFill>
                <a:latin typeface="Tahoma" pitchFamily="34" charset="0"/>
                <a:ea typeface="Tahoma" pitchFamily="34" charset="0"/>
                <a:cs typeface="Tahoma" pitchFamily="34" charset="0"/>
              </a:rPr>
              <a:t>contour</a:t>
            </a:r>
          </a:p>
        </p:txBody>
      </p:sp>
      <p:cxnSp>
        <p:nvCxnSpPr>
          <p:cNvPr id="13" name="Straight Arrow Connector 12"/>
          <p:cNvCxnSpPr/>
          <p:nvPr/>
        </p:nvCxnSpPr>
        <p:spPr>
          <a:xfrm flipH="1" flipV="1">
            <a:off x="5724128" y="3717032"/>
            <a:ext cx="3168352" cy="288032"/>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652120" y="4005064"/>
            <a:ext cx="3240360" cy="1008112"/>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724128" y="4005064"/>
            <a:ext cx="3168352" cy="57606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6084168" y="3573016"/>
            <a:ext cx="2808312" cy="216024"/>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964488" y="3789040"/>
            <a:ext cx="1226618" cy="276999"/>
          </a:xfrm>
          <a:prstGeom prst="rect">
            <a:avLst/>
          </a:prstGeom>
          <a:noFill/>
        </p:spPr>
        <p:txBody>
          <a:bodyPr wrap="none" rtlCol="0">
            <a:spAutoFit/>
          </a:bodyPr>
          <a:lstStyle/>
          <a:p>
            <a:pPr algn="l" rtl="0"/>
            <a:r>
              <a:rPr lang="en-US" sz="1200" dirty="0" smtClean="0">
                <a:solidFill>
                  <a:schemeClr val="bg1"/>
                </a:solidFill>
                <a:latin typeface="Tahoma" pitchFamily="34" charset="0"/>
                <a:ea typeface="Tahoma" pitchFamily="34" charset="0"/>
                <a:cs typeface="Tahoma" pitchFamily="34" charset="0"/>
              </a:rPr>
              <a:t>Double contour</a:t>
            </a:r>
          </a:p>
        </p:txBody>
      </p:sp>
      <p:cxnSp>
        <p:nvCxnSpPr>
          <p:cNvPr id="36" name="Straight Connector 35"/>
          <p:cNvCxnSpPr/>
          <p:nvPr/>
        </p:nvCxnSpPr>
        <p:spPr>
          <a:xfrm>
            <a:off x="4499992" y="2996952"/>
            <a:ext cx="1008112" cy="288032"/>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779912" y="2996952"/>
            <a:ext cx="720080" cy="576064"/>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4932040" y="2132856"/>
            <a:ext cx="3960440" cy="72008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323528" y="3068960"/>
            <a:ext cx="3600400" cy="288032"/>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8964488" y="1988840"/>
            <a:ext cx="1495153" cy="276999"/>
          </a:xfrm>
          <a:prstGeom prst="rect">
            <a:avLst/>
          </a:prstGeom>
          <a:noFill/>
        </p:spPr>
        <p:txBody>
          <a:bodyPr wrap="none" rtlCol="0">
            <a:spAutoFit/>
          </a:bodyPr>
          <a:lstStyle/>
          <a:p>
            <a:pPr algn="l" rtl="0"/>
            <a:r>
              <a:rPr lang="en-US" sz="1200" dirty="0" smtClean="0">
                <a:solidFill>
                  <a:schemeClr val="bg1"/>
                </a:solidFill>
                <a:latin typeface="Tahoma" pitchFamily="34" charset="0"/>
                <a:ea typeface="Tahoma" pitchFamily="34" charset="0"/>
                <a:cs typeface="Tahoma" pitchFamily="34" charset="0"/>
              </a:rPr>
              <a:t>Left main bronchus</a:t>
            </a:r>
          </a:p>
        </p:txBody>
      </p:sp>
      <p:sp>
        <p:nvSpPr>
          <p:cNvPr id="45" name="TextBox 44"/>
          <p:cNvSpPr txBox="1"/>
          <p:nvPr/>
        </p:nvSpPr>
        <p:spPr>
          <a:xfrm>
            <a:off x="-1260648" y="3212976"/>
            <a:ext cx="1589731" cy="276999"/>
          </a:xfrm>
          <a:prstGeom prst="rect">
            <a:avLst/>
          </a:prstGeom>
          <a:noFill/>
        </p:spPr>
        <p:txBody>
          <a:bodyPr wrap="none" rtlCol="0">
            <a:spAutoFit/>
          </a:bodyPr>
          <a:lstStyle/>
          <a:p>
            <a:pPr algn="l" rtl="0"/>
            <a:r>
              <a:rPr lang="en-US" sz="1200" dirty="0" smtClean="0">
                <a:solidFill>
                  <a:schemeClr val="bg1"/>
                </a:solidFill>
                <a:latin typeface="Tahoma" pitchFamily="34" charset="0"/>
                <a:ea typeface="Tahoma" pitchFamily="34" charset="0"/>
                <a:cs typeface="Tahoma" pitchFamily="34" charset="0"/>
              </a:rPr>
              <a:t>Right main bronchus</a:t>
            </a:r>
          </a:p>
        </p:txBody>
      </p:sp>
      <p:sp>
        <p:nvSpPr>
          <p:cNvPr id="19" name="Slide Number Placeholder 18"/>
          <p:cNvSpPr>
            <a:spLocks noGrp="1"/>
          </p:cNvSpPr>
          <p:nvPr>
            <p:ph type="sldNum" sz="quarter" idx="12"/>
          </p:nvPr>
        </p:nvSpPr>
        <p:spPr/>
        <p:txBody>
          <a:bodyPr/>
          <a:lstStyle/>
          <a:p>
            <a:pPr>
              <a:defRPr/>
            </a:pPr>
            <a:fld id="{A3F9952C-7CA7-483D-BAD1-B0827342CCD3}" type="slidenum">
              <a:rPr lang="ar-SA" smtClean="0"/>
              <a:pPr>
                <a:defRPr/>
              </a:pPr>
              <a:t>117</a:t>
            </a:fld>
            <a:endParaRPr lang="en-US"/>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1143000" y="274638"/>
            <a:ext cx="6958013" cy="825500"/>
          </a:xfrm>
        </p:spPr>
        <p:txBody>
          <a:bodyPr/>
          <a:lstStyle/>
          <a:p>
            <a:pPr eaLnBrk="1" hangingPunct="1"/>
            <a:r>
              <a:rPr lang="en-US" sz="4800" i="1" smtClean="0">
                <a:solidFill>
                  <a:srgbClr val="FF9900"/>
                </a:solidFill>
                <a:latin typeface="Franklin Gothic Demi" pitchFamily="34" charset="0"/>
              </a:rPr>
              <a:t>Heart failure</a:t>
            </a:r>
          </a:p>
        </p:txBody>
      </p:sp>
      <p:sp>
        <p:nvSpPr>
          <p:cNvPr id="78851" name="Rectangle 3"/>
          <p:cNvSpPr>
            <a:spLocks noGrp="1" noChangeArrowheads="1"/>
          </p:cNvSpPr>
          <p:nvPr>
            <p:ph idx="1"/>
          </p:nvPr>
        </p:nvSpPr>
        <p:spPr>
          <a:xfrm>
            <a:off x="0" y="1196975"/>
            <a:ext cx="9144000" cy="5160963"/>
          </a:xfrm>
        </p:spPr>
        <p:txBody>
          <a:bodyPr/>
          <a:lstStyle/>
          <a:p>
            <a:pPr algn="l" eaLnBrk="1" hangingPunct="1">
              <a:lnSpc>
                <a:spcPct val="80000"/>
              </a:lnSpc>
              <a:buFontTx/>
              <a:buNone/>
              <a:defRPr/>
            </a:pPr>
            <a:r>
              <a:rPr lang="en-US" sz="2400" dirty="0" smtClean="0"/>
              <a:t> </a:t>
            </a:r>
          </a:p>
          <a:p>
            <a:pPr algn="l" eaLnBrk="1" hangingPunct="1">
              <a:lnSpc>
                <a:spcPct val="80000"/>
              </a:lnSpc>
              <a:buFontTx/>
              <a:buNone/>
              <a:defRPr/>
            </a:pPr>
            <a:r>
              <a:rPr lang="en-US" sz="2800" b="1" dirty="0" smtClean="0"/>
              <a:t>     </a:t>
            </a:r>
            <a:r>
              <a:rPr lang="en-US" b="1" u="sng" dirty="0" smtClean="0">
                <a:solidFill>
                  <a:schemeClr val="accent5">
                    <a:lumMod val="20000"/>
                    <a:lumOff val="80000"/>
                  </a:schemeClr>
                </a:solidFill>
              </a:rPr>
              <a:t>The radiological features are :</a:t>
            </a:r>
          </a:p>
          <a:p>
            <a:pPr algn="l" eaLnBrk="1" hangingPunct="1">
              <a:lnSpc>
                <a:spcPct val="80000"/>
              </a:lnSpc>
              <a:buFontTx/>
              <a:buNone/>
              <a:defRPr/>
            </a:pPr>
            <a:r>
              <a:rPr lang="en-US" sz="2400" b="1" dirty="0" smtClean="0"/>
              <a:t> </a:t>
            </a:r>
            <a:r>
              <a:rPr lang="en-US" sz="2400" b="1" dirty="0" smtClean="0">
                <a:solidFill>
                  <a:srgbClr val="FF9900"/>
                </a:solidFill>
              </a:rPr>
              <a:t>-   </a:t>
            </a:r>
            <a:r>
              <a:rPr lang="en-US" sz="2800" b="1" dirty="0" smtClean="0">
                <a:solidFill>
                  <a:srgbClr val="92D050"/>
                </a:solidFill>
              </a:rPr>
              <a:t>Cardiac enlargement.</a:t>
            </a:r>
          </a:p>
          <a:p>
            <a:pPr algn="l" eaLnBrk="1" hangingPunct="1">
              <a:lnSpc>
                <a:spcPct val="80000"/>
              </a:lnSpc>
              <a:buFontTx/>
              <a:buChar char="-"/>
              <a:defRPr/>
            </a:pPr>
            <a:r>
              <a:rPr lang="en-US" sz="2400" b="1" dirty="0" smtClean="0">
                <a:solidFill>
                  <a:srgbClr val="92D050"/>
                </a:solidFill>
              </a:rPr>
              <a:t> </a:t>
            </a:r>
            <a:r>
              <a:rPr lang="en-US" sz="2800" b="1" dirty="0" smtClean="0">
                <a:solidFill>
                  <a:srgbClr val="FF9900"/>
                </a:solidFill>
              </a:rPr>
              <a:t>-</a:t>
            </a:r>
            <a:r>
              <a:rPr lang="en-US" sz="2800" b="1" dirty="0" smtClean="0">
                <a:solidFill>
                  <a:srgbClr val="92D050"/>
                </a:solidFill>
              </a:rPr>
              <a:t>  Upper lobe vascular dilatation.</a:t>
            </a:r>
          </a:p>
          <a:p>
            <a:pPr algn="l" eaLnBrk="1" hangingPunct="1">
              <a:lnSpc>
                <a:spcPct val="80000"/>
              </a:lnSpc>
              <a:buFontTx/>
              <a:buChar char="-"/>
              <a:defRPr/>
            </a:pPr>
            <a:r>
              <a:rPr lang="en-US" sz="2400" dirty="0" smtClean="0"/>
              <a:t>     (</a:t>
            </a:r>
            <a:r>
              <a:rPr lang="en-US" sz="2800" dirty="0" err="1" smtClean="0"/>
              <a:t>cephalization</a:t>
            </a:r>
            <a:r>
              <a:rPr lang="en-US" sz="2800" dirty="0" smtClean="0"/>
              <a:t> of blood flow</a:t>
            </a:r>
            <a:r>
              <a:rPr lang="en-US" sz="2400" dirty="0" smtClean="0"/>
              <a:t>): from raised pulmonary            venous pressure.      </a:t>
            </a:r>
          </a:p>
          <a:p>
            <a:pPr algn="l" eaLnBrk="1" hangingPunct="1">
              <a:lnSpc>
                <a:spcPct val="80000"/>
              </a:lnSpc>
              <a:buFontTx/>
              <a:buChar char="-"/>
              <a:defRPr/>
            </a:pPr>
            <a:r>
              <a:rPr lang="en-US" sz="2800" b="1" dirty="0" smtClean="0"/>
              <a:t> </a:t>
            </a:r>
            <a:r>
              <a:rPr lang="en-US" sz="2800" b="1" dirty="0" smtClean="0">
                <a:solidFill>
                  <a:srgbClr val="FF9900"/>
                </a:solidFill>
              </a:rPr>
              <a:t>- </a:t>
            </a:r>
            <a:r>
              <a:rPr lang="en-US" sz="2800" b="1" dirty="0" smtClean="0">
                <a:solidFill>
                  <a:srgbClr val="92D050"/>
                </a:solidFill>
              </a:rPr>
              <a:t>Interstitial pulmonary edema:</a:t>
            </a:r>
          </a:p>
          <a:p>
            <a:pPr algn="l" eaLnBrk="1" hangingPunct="1">
              <a:lnSpc>
                <a:spcPct val="80000"/>
              </a:lnSpc>
              <a:buFontTx/>
              <a:buChar char="-"/>
              <a:defRPr/>
            </a:pPr>
            <a:r>
              <a:rPr lang="en-US" sz="2400" dirty="0" smtClean="0"/>
              <a:t>    accumulation of fluid in the interstitial space, in the                    interlobular septa with peripheral </a:t>
            </a:r>
            <a:r>
              <a:rPr lang="en-US" sz="2400" dirty="0" err="1" smtClean="0"/>
              <a:t>septal</a:t>
            </a:r>
            <a:r>
              <a:rPr lang="en-US" sz="2400" dirty="0" smtClean="0"/>
              <a:t> lines (</a:t>
            </a:r>
            <a:r>
              <a:rPr lang="en-US" sz="2400" dirty="0" err="1" smtClean="0"/>
              <a:t>kerley</a:t>
            </a:r>
            <a:r>
              <a:rPr lang="en-US" sz="2400" dirty="0" smtClean="0"/>
              <a:t> B lines)               </a:t>
            </a:r>
          </a:p>
          <a:p>
            <a:pPr algn="l" eaLnBrk="1" hangingPunct="1">
              <a:lnSpc>
                <a:spcPct val="80000"/>
              </a:lnSpc>
              <a:buFontTx/>
              <a:buChar char="-"/>
              <a:defRPr/>
            </a:pPr>
            <a:r>
              <a:rPr lang="en-US" sz="2400" b="1" dirty="0" smtClean="0"/>
              <a:t> </a:t>
            </a:r>
            <a:r>
              <a:rPr lang="en-US" sz="2400" b="1" dirty="0" smtClean="0">
                <a:solidFill>
                  <a:srgbClr val="FF9900"/>
                </a:solidFill>
              </a:rPr>
              <a:t>-  </a:t>
            </a:r>
            <a:r>
              <a:rPr lang="en-US" sz="2800" b="1" dirty="0" smtClean="0">
                <a:solidFill>
                  <a:srgbClr val="92D050"/>
                </a:solidFill>
              </a:rPr>
              <a:t>Alveolar pulmonary edema</a:t>
            </a:r>
            <a:r>
              <a:rPr lang="en-US" sz="2800" dirty="0" smtClean="0">
                <a:solidFill>
                  <a:srgbClr val="92D050"/>
                </a:solidFill>
              </a:rPr>
              <a:t>:</a:t>
            </a:r>
            <a:r>
              <a:rPr lang="en-US" sz="2400" dirty="0" smtClean="0">
                <a:solidFill>
                  <a:srgbClr val="92D050"/>
                </a:solidFill>
              </a:rPr>
              <a:t> </a:t>
            </a:r>
          </a:p>
          <a:p>
            <a:pPr algn="l" eaLnBrk="1" hangingPunct="1">
              <a:lnSpc>
                <a:spcPct val="80000"/>
              </a:lnSpc>
              <a:buFontTx/>
              <a:buChar char="-"/>
              <a:defRPr/>
            </a:pPr>
            <a:r>
              <a:rPr lang="en-US" sz="2400" dirty="0" smtClean="0"/>
              <a:t>    accumulation of fluid in the alveolar spaces. The bilateral          central edema is described as bat’s wing.  </a:t>
            </a:r>
          </a:p>
          <a:p>
            <a:pPr algn="l" eaLnBrk="1" hangingPunct="1">
              <a:lnSpc>
                <a:spcPct val="80000"/>
              </a:lnSpc>
              <a:buFontTx/>
              <a:buChar char="-"/>
              <a:defRPr/>
            </a:pPr>
            <a:r>
              <a:rPr lang="en-US" sz="2400" dirty="0" smtClean="0"/>
              <a:t>Vessels contour is hazy </a:t>
            </a:r>
          </a:p>
          <a:p>
            <a:pPr algn="l" eaLnBrk="1" hangingPunct="1">
              <a:lnSpc>
                <a:spcPct val="80000"/>
              </a:lnSpc>
              <a:buFontTx/>
              <a:buChar char="-"/>
              <a:defRPr/>
            </a:pPr>
            <a:r>
              <a:rPr lang="en-US" sz="2400" dirty="0" smtClean="0"/>
              <a:t>sometimes there is pleural effusion           </a:t>
            </a:r>
          </a:p>
          <a:p>
            <a:pPr algn="l" eaLnBrk="1" hangingPunct="1">
              <a:lnSpc>
                <a:spcPct val="80000"/>
              </a:lnSpc>
              <a:buFontTx/>
              <a:buNone/>
              <a:defRPr/>
            </a:pPr>
            <a:endParaRPr lang="en-US" sz="2400" dirty="0" smtClean="0"/>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118</a:t>
            </a:fld>
            <a:endParaRPr lang="en-US"/>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4" descr="kugel_chest_film"/>
          <p:cNvPicPr>
            <a:picLocks noChangeAspect="1" noChangeArrowheads="1"/>
          </p:cNvPicPr>
          <p:nvPr/>
        </p:nvPicPr>
        <p:blipFill>
          <a:blip r:embed="rId3" cstate="print">
            <a:lum/>
          </a:blip>
          <a:srcRect/>
          <a:stretch>
            <a:fillRect/>
          </a:stretch>
        </p:blipFill>
        <p:spPr bwMode="auto">
          <a:xfrm>
            <a:off x="2952750" y="0"/>
            <a:ext cx="6191250" cy="5832475"/>
          </a:xfrm>
          <a:prstGeom prst="rect">
            <a:avLst/>
          </a:prstGeom>
          <a:noFill/>
          <a:ln w="9525">
            <a:noFill/>
            <a:miter lim="800000"/>
            <a:headEnd/>
            <a:tailEnd/>
          </a:ln>
        </p:spPr>
      </p:pic>
      <p:sp>
        <p:nvSpPr>
          <p:cNvPr id="3" name="TextBox 2"/>
          <p:cNvSpPr txBox="1"/>
          <p:nvPr/>
        </p:nvSpPr>
        <p:spPr>
          <a:xfrm>
            <a:off x="179512" y="1772816"/>
            <a:ext cx="1944216" cy="2123658"/>
          </a:xfrm>
          <a:prstGeom prst="rect">
            <a:avLst/>
          </a:prstGeom>
          <a:noFill/>
        </p:spPr>
        <p:txBody>
          <a:bodyPr wrap="square" rtlCol="0">
            <a:spAutoFit/>
          </a:bodyPr>
          <a:lstStyle/>
          <a:p>
            <a:pPr algn="l" rtl="0"/>
            <a:r>
              <a:rPr lang="en-US" sz="1200" dirty="0" smtClean="0">
                <a:latin typeface="Tahoma" pitchFamily="34" charset="0"/>
                <a:ea typeface="Tahoma" pitchFamily="34" charset="0"/>
                <a:cs typeface="Tahoma" pitchFamily="34" charset="0"/>
              </a:rPr>
              <a:t>Chest X-ray showing enlargement of the heart and dilation of upper lobe vessels (compared to lower lobe vessels ) (</a:t>
            </a:r>
            <a:r>
              <a:rPr lang="en-US" sz="1200" dirty="0" err="1" smtClean="0">
                <a:latin typeface="Tahoma" pitchFamily="34" charset="0"/>
                <a:ea typeface="Tahoma" pitchFamily="34" charset="0"/>
                <a:cs typeface="Tahoma" pitchFamily="34" charset="0"/>
              </a:rPr>
              <a:t>cephalization</a:t>
            </a:r>
            <a:r>
              <a:rPr lang="en-US" sz="1200" dirty="0" smtClean="0">
                <a:latin typeface="Tahoma" pitchFamily="34" charset="0"/>
                <a:ea typeface="Tahoma" pitchFamily="34" charset="0"/>
                <a:cs typeface="Tahoma" pitchFamily="34" charset="0"/>
              </a:rPr>
              <a:t> of blood flow), presence of </a:t>
            </a:r>
            <a:r>
              <a:rPr lang="en-US" sz="1200" dirty="0" err="1" smtClean="0">
                <a:latin typeface="Tahoma" pitchFamily="34" charset="0"/>
                <a:ea typeface="Tahoma" pitchFamily="34" charset="0"/>
                <a:cs typeface="Tahoma" pitchFamily="34" charset="0"/>
              </a:rPr>
              <a:t>kerley</a:t>
            </a:r>
            <a:r>
              <a:rPr lang="en-US" sz="1200" dirty="0" smtClean="0">
                <a:latin typeface="Tahoma" pitchFamily="34" charset="0"/>
                <a:ea typeface="Tahoma" pitchFamily="34" charset="0"/>
                <a:cs typeface="Tahoma" pitchFamily="34" charset="0"/>
              </a:rPr>
              <a:t> B land A lines, hazy (not well defined ) vessels contours, alveolar bilateral edema</a:t>
            </a:r>
          </a:p>
        </p:txBody>
      </p:sp>
      <p:sp>
        <p:nvSpPr>
          <p:cNvPr id="4" name="TextBox 3"/>
          <p:cNvSpPr txBox="1"/>
          <p:nvPr/>
        </p:nvSpPr>
        <p:spPr>
          <a:xfrm>
            <a:off x="2915816" y="5877272"/>
            <a:ext cx="4958858" cy="830997"/>
          </a:xfrm>
          <a:prstGeom prst="rect">
            <a:avLst/>
          </a:prstGeom>
          <a:noFill/>
        </p:spPr>
        <p:txBody>
          <a:bodyPr wrap="none" rtlCol="0">
            <a:spAutoFit/>
          </a:bodyPr>
          <a:lstStyle/>
          <a:p>
            <a:pPr algn="l" rtl="0"/>
            <a:r>
              <a:rPr lang="en-US" sz="1200" dirty="0" smtClean="0">
                <a:latin typeface="Tahoma" pitchFamily="34" charset="0"/>
                <a:ea typeface="Tahoma" pitchFamily="34" charset="0"/>
                <a:cs typeface="Tahoma" pitchFamily="34" charset="0"/>
              </a:rPr>
              <a:t>Note : use “bring to front” and “send to back” feature to compare</a:t>
            </a:r>
          </a:p>
          <a:p>
            <a:pPr algn="l" rtl="0"/>
            <a:r>
              <a:rPr lang="en-US" sz="1200" dirty="0" err="1" smtClean="0">
                <a:latin typeface="Tahoma" pitchFamily="34" charset="0"/>
                <a:ea typeface="Tahoma" pitchFamily="34" charset="0"/>
                <a:cs typeface="Tahoma" pitchFamily="34" charset="0"/>
              </a:rPr>
              <a:t>Kerley</a:t>
            </a:r>
            <a:r>
              <a:rPr lang="en-US" sz="1200" dirty="0" smtClean="0">
                <a:latin typeface="Tahoma" pitchFamily="34" charset="0"/>
                <a:ea typeface="Tahoma" pitchFamily="34" charset="0"/>
                <a:cs typeface="Tahoma" pitchFamily="34" charset="0"/>
              </a:rPr>
              <a:t> B lines (blue) at the </a:t>
            </a:r>
            <a:r>
              <a:rPr lang="en-US" sz="1200" dirty="0" err="1" smtClean="0">
                <a:latin typeface="Tahoma" pitchFamily="34" charset="0"/>
                <a:ea typeface="Tahoma" pitchFamily="34" charset="0"/>
                <a:cs typeface="Tahoma" pitchFamily="34" charset="0"/>
              </a:rPr>
              <a:t>lvl</a:t>
            </a:r>
            <a:r>
              <a:rPr lang="en-US" sz="1200" dirty="0" smtClean="0">
                <a:latin typeface="Tahoma" pitchFamily="34" charset="0"/>
                <a:ea typeface="Tahoma" pitchFamily="34" charset="0"/>
                <a:cs typeface="Tahoma" pitchFamily="34" charset="0"/>
              </a:rPr>
              <a:t> of </a:t>
            </a:r>
            <a:r>
              <a:rPr lang="en-US" sz="1200" dirty="0" err="1" smtClean="0">
                <a:latin typeface="Tahoma" pitchFamily="34" charset="0"/>
                <a:ea typeface="Tahoma" pitchFamily="34" charset="0"/>
                <a:cs typeface="Tahoma" pitchFamily="34" charset="0"/>
              </a:rPr>
              <a:t>costophrenic</a:t>
            </a:r>
            <a:r>
              <a:rPr lang="en-US" sz="1200" dirty="0" smtClean="0">
                <a:latin typeface="Tahoma" pitchFamily="34" charset="0"/>
                <a:ea typeface="Tahoma" pitchFamily="34" charset="0"/>
                <a:cs typeface="Tahoma" pitchFamily="34" charset="0"/>
              </a:rPr>
              <a:t> angle 1-3cm</a:t>
            </a:r>
          </a:p>
          <a:p>
            <a:pPr algn="l" rtl="0"/>
            <a:r>
              <a:rPr lang="en-US" sz="1200" dirty="0" err="1" smtClean="0">
                <a:latin typeface="Tahoma" pitchFamily="34" charset="0"/>
                <a:ea typeface="Tahoma" pitchFamily="34" charset="0"/>
                <a:cs typeface="Tahoma" pitchFamily="34" charset="0"/>
              </a:rPr>
              <a:t>Kerley</a:t>
            </a:r>
            <a:r>
              <a:rPr lang="en-US" sz="1200" dirty="0" smtClean="0">
                <a:latin typeface="Tahoma" pitchFamily="34" charset="0"/>
                <a:ea typeface="Tahoma" pitchFamily="34" charset="0"/>
                <a:cs typeface="Tahoma" pitchFamily="34" charset="0"/>
              </a:rPr>
              <a:t> A lines (red) at the </a:t>
            </a:r>
            <a:r>
              <a:rPr lang="en-US" sz="1200" dirty="0" err="1" smtClean="0">
                <a:latin typeface="Tahoma" pitchFamily="34" charset="0"/>
                <a:ea typeface="Tahoma" pitchFamily="34" charset="0"/>
                <a:cs typeface="Tahoma" pitchFamily="34" charset="0"/>
              </a:rPr>
              <a:t>lvl</a:t>
            </a:r>
            <a:r>
              <a:rPr lang="en-US" sz="1200" dirty="0" smtClean="0">
                <a:latin typeface="Tahoma" pitchFamily="34" charset="0"/>
                <a:ea typeface="Tahoma" pitchFamily="34" charset="0"/>
                <a:cs typeface="Tahoma" pitchFamily="34" charset="0"/>
              </a:rPr>
              <a:t> of the hilum usually longer than B 1-5cm</a:t>
            </a:r>
          </a:p>
          <a:p>
            <a:pPr algn="l" rtl="0"/>
            <a:r>
              <a:rPr lang="en-US" sz="1200" dirty="0" smtClean="0">
                <a:latin typeface="Tahoma" pitchFamily="34" charset="0"/>
                <a:ea typeface="Tahoma" pitchFamily="34" charset="0"/>
                <a:cs typeface="Tahoma" pitchFamily="34" charset="0"/>
              </a:rPr>
              <a:t>Yellow is vessels and </a:t>
            </a:r>
            <a:r>
              <a:rPr lang="en-US" sz="1200" dirty="0" err="1" smtClean="0">
                <a:latin typeface="Tahoma" pitchFamily="34" charset="0"/>
                <a:ea typeface="Tahoma" pitchFamily="34" charset="0"/>
                <a:cs typeface="Tahoma" pitchFamily="34" charset="0"/>
              </a:rPr>
              <a:t>kerlry</a:t>
            </a:r>
            <a:r>
              <a:rPr lang="en-US" sz="1200" dirty="0" smtClean="0">
                <a:latin typeface="Tahoma" pitchFamily="34" charset="0"/>
                <a:ea typeface="Tahoma" pitchFamily="34" charset="0"/>
                <a:cs typeface="Tahoma" pitchFamily="34" charset="0"/>
              </a:rPr>
              <a:t> lines because it’s branching</a:t>
            </a:r>
          </a:p>
        </p:txBody>
      </p:sp>
      <p:sp>
        <p:nvSpPr>
          <p:cNvPr id="7" name="Freeform 6"/>
          <p:cNvSpPr/>
          <p:nvPr/>
        </p:nvSpPr>
        <p:spPr>
          <a:xfrm>
            <a:off x="3200400" y="4219303"/>
            <a:ext cx="195943" cy="26126"/>
          </a:xfrm>
          <a:custGeom>
            <a:avLst/>
            <a:gdLst>
              <a:gd name="connsiteX0" fmla="*/ 195943 w 195943"/>
              <a:gd name="connsiteY0" fmla="*/ 26126 h 26126"/>
              <a:gd name="connsiteX1" fmla="*/ 104503 w 195943"/>
              <a:gd name="connsiteY1" fmla="*/ 13063 h 26126"/>
              <a:gd name="connsiteX2" fmla="*/ 65314 w 195943"/>
              <a:gd name="connsiteY2" fmla="*/ 0 h 26126"/>
              <a:gd name="connsiteX3" fmla="*/ 0 w 195943"/>
              <a:gd name="connsiteY3" fmla="*/ 13063 h 26126"/>
            </a:gdLst>
            <a:ahLst/>
            <a:cxnLst>
              <a:cxn ang="0">
                <a:pos x="connsiteX0" y="connsiteY0"/>
              </a:cxn>
              <a:cxn ang="0">
                <a:pos x="connsiteX1" y="connsiteY1"/>
              </a:cxn>
              <a:cxn ang="0">
                <a:pos x="connsiteX2" y="connsiteY2"/>
              </a:cxn>
              <a:cxn ang="0">
                <a:pos x="connsiteX3" y="connsiteY3"/>
              </a:cxn>
            </a:cxnLst>
            <a:rect l="l" t="t" r="r" b="b"/>
            <a:pathLst>
              <a:path w="195943" h="26126">
                <a:moveTo>
                  <a:pt x="195943" y="26126"/>
                </a:moveTo>
                <a:cubicBezTo>
                  <a:pt x="165463" y="21772"/>
                  <a:pt x="134695" y="19101"/>
                  <a:pt x="104503" y="13063"/>
                </a:cubicBezTo>
                <a:cubicBezTo>
                  <a:pt x="91001" y="10363"/>
                  <a:pt x="79084" y="0"/>
                  <a:pt x="65314" y="0"/>
                </a:cubicBezTo>
                <a:cubicBezTo>
                  <a:pt x="43111" y="0"/>
                  <a:pt x="0" y="13063"/>
                  <a:pt x="0" y="13063"/>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3148149" y="4506686"/>
            <a:ext cx="287382" cy="0"/>
          </a:xfrm>
          <a:custGeom>
            <a:avLst/>
            <a:gdLst>
              <a:gd name="connsiteX0" fmla="*/ 287382 w 287382"/>
              <a:gd name="connsiteY0" fmla="*/ 0 h 0"/>
              <a:gd name="connsiteX1" fmla="*/ 0 w 287382"/>
              <a:gd name="connsiteY1" fmla="*/ 0 h 0"/>
            </a:gdLst>
            <a:ahLst/>
            <a:cxnLst>
              <a:cxn ang="0">
                <a:pos x="connsiteX0" y="connsiteY0"/>
              </a:cxn>
              <a:cxn ang="0">
                <a:pos x="connsiteX1" y="connsiteY1"/>
              </a:cxn>
            </a:cxnLst>
            <a:rect l="l" t="t" r="r" b="b"/>
            <a:pathLst>
              <a:path w="287382">
                <a:moveTo>
                  <a:pt x="287382" y="0"/>
                </a:moveTo>
                <a:lnTo>
                  <a:pt x="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3370217" y="3174274"/>
            <a:ext cx="339634" cy="55030"/>
          </a:xfrm>
          <a:custGeom>
            <a:avLst/>
            <a:gdLst>
              <a:gd name="connsiteX0" fmla="*/ 339634 w 339634"/>
              <a:gd name="connsiteY0" fmla="*/ 0 h 55030"/>
              <a:gd name="connsiteX1" fmla="*/ 300446 w 339634"/>
              <a:gd name="connsiteY1" fmla="*/ 13063 h 55030"/>
              <a:gd name="connsiteX2" fmla="*/ 0 w 339634"/>
              <a:gd name="connsiteY2" fmla="*/ 39189 h 55030"/>
            </a:gdLst>
            <a:ahLst/>
            <a:cxnLst>
              <a:cxn ang="0">
                <a:pos x="connsiteX0" y="connsiteY0"/>
              </a:cxn>
              <a:cxn ang="0">
                <a:pos x="connsiteX1" y="connsiteY1"/>
              </a:cxn>
              <a:cxn ang="0">
                <a:pos x="connsiteX2" y="connsiteY2"/>
              </a:cxn>
            </a:cxnLst>
            <a:rect l="l" t="t" r="r" b="b"/>
            <a:pathLst>
              <a:path w="339634" h="55030">
                <a:moveTo>
                  <a:pt x="339634" y="0"/>
                </a:moveTo>
                <a:cubicBezTo>
                  <a:pt x="326571" y="4354"/>
                  <a:pt x="313730" y="9440"/>
                  <a:pt x="300446" y="13063"/>
                </a:cubicBezTo>
                <a:cubicBezTo>
                  <a:pt x="146568" y="55030"/>
                  <a:pt x="206402" y="39189"/>
                  <a:pt x="0" y="39189"/>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3383280" y="2978331"/>
            <a:ext cx="169817" cy="65315"/>
          </a:xfrm>
          <a:custGeom>
            <a:avLst/>
            <a:gdLst>
              <a:gd name="connsiteX0" fmla="*/ 169817 w 169817"/>
              <a:gd name="connsiteY0" fmla="*/ 65315 h 65315"/>
              <a:gd name="connsiteX1" fmla="*/ 52251 w 169817"/>
              <a:gd name="connsiteY1" fmla="*/ 26126 h 65315"/>
              <a:gd name="connsiteX2" fmla="*/ 0 w 169817"/>
              <a:gd name="connsiteY2" fmla="*/ 0 h 65315"/>
            </a:gdLst>
            <a:ahLst/>
            <a:cxnLst>
              <a:cxn ang="0">
                <a:pos x="connsiteX0" y="connsiteY0"/>
              </a:cxn>
              <a:cxn ang="0">
                <a:pos x="connsiteX1" y="connsiteY1"/>
              </a:cxn>
              <a:cxn ang="0">
                <a:pos x="connsiteX2" y="connsiteY2"/>
              </a:cxn>
            </a:cxnLst>
            <a:rect l="l" t="t" r="r" b="b"/>
            <a:pathLst>
              <a:path w="169817" h="65315">
                <a:moveTo>
                  <a:pt x="169817" y="65315"/>
                </a:moveTo>
                <a:lnTo>
                  <a:pt x="52251" y="26126"/>
                </a:lnTo>
                <a:cubicBezTo>
                  <a:pt x="7221" y="11116"/>
                  <a:pt x="22799" y="22799"/>
                  <a:pt x="0" y="0"/>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3370217" y="3749040"/>
            <a:ext cx="248194" cy="130629"/>
          </a:xfrm>
          <a:custGeom>
            <a:avLst/>
            <a:gdLst>
              <a:gd name="connsiteX0" fmla="*/ 0 w 248194"/>
              <a:gd name="connsiteY0" fmla="*/ 130629 h 130629"/>
              <a:gd name="connsiteX1" fmla="*/ 78377 w 248194"/>
              <a:gd name="connsiteY1" fmla="*/ 78377 h 130629"/>
              <a:gd name="connsiteX2" fmla="*/ 182880 w 248194"/>
              <a:gd name="connsiteY2" fmla="*/ 52251 h 130629"/>
              <a:gd name="connsiteX3" fmla="*/ 248194 w 248194"/>
              <a:gd name="connsiteY3" fmla="*/ 0 h 130629"/>
            </a:gdLst>
            <a:ahLst/>
            <a:cxnLst>
              <a:cxn ang="0">
                <a:pos x="connsiteX0" y="connsiteY0"/>
              </a:cxn>
              <a:cxn ang="0">
                <a:pos x="connsiteX1" y="connsiteY1"/>
              </a:cxn>
              <a:cxn ang="0">
                <a:pos x="connsiteX2" y="connsiteY2"/>
              </a:cxn>
              <a:cxn ang="0">
                <a:pos x="connsiteX3" y="connsiteY3"/>
              </a:cxn>
            </a:cxnLst>
            <a:rect l="l" t="t" r="r" b="b"/>
            <a:pathLst>
              <a:path w="248194" h="130629">
                <a:moveTo>
                  <a:pt x="0" y="130629"/>
                </a:moveTo>
                <a:cubicBezTo>
                  <a:pt x="26126" y="113212"/>
                  <a:pt x="47587" y="84535"/>
                  <a:pt x="78377" y="78377"/>
                </a:cubicBezTo>
                <a:cubicBezTo>
                  <a:pt x="103223" y="73408"/>
                  <a:pt x="156099" y="65641"/>
                  <a:pt x="182880" y="52251"/>
                </a:cubicBezTo>
                <a:cubicBezTo>
                  <a:pt x="215841" y="35771"/>
                  <a:pt x="223892" y="24303"/>
                  <a:pt x="248194" y="0"/>
                </a:cubicBezTo>
              </a:path>
            </a:pathLst>
          </a:cu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3344091" y="3683726"/>
            <a:ext cx="339635" cy="133143"/>
          </a:xfrm>
          <a:custGeom>
            <a:avLst/>
            <a:gdLst>
              <a:gd name="connsiteX0" fmla="*/ 0 w 339635"/>
              <a:gd name="connsiteY0" fmla="*/ 0 h 133143"/>
              <a:gd name="connsiteX1" fmla="*/ 39189 w 339635"/>
              <a:gd name="connsiteY1" fmla="*/ 13063 h 133143"/>
              <a:gd name="connsiteX2" fmla="*/ 274320 w 339635"/>
              <a:gd name="connsiteY2" fmla="*/ 26125 h 133143"/>
              <a:gd name="connsiteX3" fmla="*/ 300446 w 339635"/>
              <a:gd name="connsiteY3" fmla="*/ 65314 h 133143"/>
              <a:gd name="connsiteX4" fmla="*/ 339635 w 339635"/>
              <a:gd name="connsiteY4" fmla="*/ 130628 h 13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35" h="133143">
                <a:moveTo>
                  <a:pt x="0" y="0"/>
                </a:moveTo>
                <a:cubicBezTo>
                  <a:pt x="13063" y="4354"/>
                  <a:pt x="25481" y="11758"/>
                  <a:pt x="39189" y="13063"/>
                </a:cubicBezTo>
                <a:cubicBezTo>
                  <a:pt x="117333" y="20505"/>
                  <a:pt x="197347" y="10730"/>
                  <a:pt x="274320" y="26125"/>
                </a:cubicBezTo>
                <a:cubicBezTo>
                  <a:pt x="289715" y="29204"/>
                  <a:pt x="293425" y="51272"/>
                  <a:pt x="300446" y="65314"/>
                </a:cubicBezTo>
                <a:cubicBezTo>
                  <a:pt x="334360" y="133143"/>
                  <a:pt x="288606" y="79601"/>
                  <a:pt x="339635" y="130628"/>
                </a:cubicBezTo>
              </a:path>
            </a:pathLst>
          </a:cu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lide Number Placeholder 10"/>
          <p:cNvSpPr>
            <a:spLocks noGrp="1"/>
          </p:cNvSpPr>
          <p:nvPr>
            <p:ph type="sldNum" sz="quarter" idx="12"/>
          </p:nvPr>
        </p:nvSpPr>
        <p:spPr/>
        <p:txBody>
          <a:bodyPr/>
          <a:lstStyle/>
          <a:p>
            <a:pPr>
              <a:defRPr/>
            </a:pPr>
            <a:fld id="{A3F9952C-7CA7-483D-BAD1-B0827342CCD3}" type="slidenum">
              <a:rPr lang="ar-SA" smtClean="0"/>
              <a:pPr>
                <a:defRPr/>
              </a:pPr>
              <a:t>119</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5" name="Rectangle 3"/>
          <p:cNvSpPr>
            <a:spLocks noGrp="1" noChangeArrowheads="1"/>
          </p:cNvSpPr>
          <p:nvPr>
            <p:ph idx="1"/>
          </p:nvPr>
        </p:nvSpPr>
        <p:spPr>
          <a:xfrm>
            <a:off x="357188" y="642938"/>
            <a:ext cx="8501062" cy="4786312"/>
          </a:xfrm>
        </p:spPr>
        <p:txBody>
          <a:bodyPr>
            <a:normAutofit fontScale="92500"/>
          </a:bodyPr>
          <a:lstStyle/>
          <a:p>
            <a:pPr marL="420624" indent="-384048" algn="l" rtl="0" eaLnBrk="1" fontAlgn="auto" hangingPunct="1">
              <a:spcAft>
                <a:spcPts val="0"/>
              </a:spcAft>
              <a:buClr>
                <a:srgbClr val="FF9900"/>
              </a:buClr>
              <a:buFont typeface="Wingdings" pitchFamily="2" charset="2"/>
              <a:buNone/>
              <a:defRPr/>
            </a:pPr>
            <a:r>
              <a:rPr lang="en-US" b="1" dirty="0" smtClean="0">
                <a:solidFill>
                  <a:srgbClr val="FF9900"/>
                </a:solidFill>
              </a:rPr>
              <a:t>      </a:t>
            </a:r>
            <a:r>
              <a:rPr lang="en-US" sz="4000" b="1" u="sng" dirty="0" smtClean="0">
                <a:solidFill>
                  <a:srgbClr val="FF9900"/>
                </a:solidFill>
              </a:rPr>
              <a:t>How is a chest X-Ray taken</a:t>
            </a:r>
            <a:r>
              <a:rPr lang="en-US" sz="4000" b="1" dirty="0" smtClean="0">
                <a:solidFill>
                  <a:srgbClr val="FF9900"/>
                </a:solidFill>
              </a:rPr>
              <a:t> </a:t>
            </a:r>
          </a:p>
          <a:p>
            <a:pPr marL="420624" indent="-384048" algn="l" rtl="0" eaLnBrk="1" fontAlgn="auto" hangingPunct="1">
              <a:spcAft>
                <a:spcPts val="0"/>
              </a:spcAft>
              <a:buClr>
                <a:srgbClr val="FF9900"/>
              </a:buClr>
              <a:buFont typeface="Wingdings" pitchFamily="2" charset="2"/>
              <a:buNone/>
              <a:defRPr/>
            </a:pPr>
            <a:endParaRPr lang="en-US" b="1" dirty="0" smtClean="0">
              <a:solidFill>
                <a:srgbClr val="FF9900"/>
              </a:solidFill>
            </a:endParaRPr>
          </a:p>
          <a:p>
            <a:pPr marL="722376" lvl="1" indent="-274320" algn="l" rtl="0" eaLnBrk="1" fontAlgn="auto" hangingPunct="1">
              <a:spcAft>
                <a:spcPts val="0"/>
              </a:spcAft>
              <a:buClr>
                <a:srgbClr val="FF9900"/>
              </a:buClr>
              <a:buFont typeface="Wingdings" pitchFamily="2" charset="2"/>
              <a:buChar char="v"/>
              <a:defRPr/>
            </a:pPr>
            <a:r>
              <a:rPr lang="en-US" sz="3200" b="1" dirty="0" smtClean="0">
                <a:solidFill>
                  <a:srgbClr val="66FFFF"/>
                </a:solidFill>
              </a:rPr>
              <a:t>Upright</a:t>
            </a:r>
            <a:r>
              <a:rPr lang="en-US" sz="2400" b="1" dirty="0" smtClean="0">
                <a:solidFill>
                  <a:srgbClr val="66FFFF"/>
                </a:solidFill>
              </a:rPr>
              <a:t>  </a:t>
            </a:r>
            <a:r>
              <a:rPr lang="en-US" sz="3200" b="1" dirty="0" smtClean="0">
                <a:solidFill>
                  <a:srgbClr val="66FFFF"/>
                </a:solidFill>
              </a:rPr>
              <a:t>Posterior-Anterior view (PA)</a:t>
            </a:r>
          </a:p>
          <a:p>
            <a:pPr marL="722376" lvl="1" indent="-274320" algn="l" rtl="0" eaLnBrk="1" fontAlgn="auto" hangingPunct="1">
              <a:spcAft>
                <a:spcPts val="0"/>
              </a:spcAft>
              <a:buClr>
                <a:srgbClr val="FF9900"/>
              </a:buClr>
              <a:buFont typeface="Wingdings" pitchFamily="2" charset="2"/>
              <a:buChar char="v"/>
              <a:defRPr/>
            </a:pPr>
            <a:r>
              <a:rPr lang="en-US" sz="3200" b="1" dirty="0" smtClean="0">
                <a:solidFill>
                  <a:srgbClr val="66FFFF"/>
                </a:solidFill>
              </a:rPr>
              <a:t>Lateral view if needed (usually from right to left to make heart closer to film).</a:t>
            </a:r>
          </a:p>
          <a:p>
            <a:pPr marL="722376" lvl="1" indent="-274320" algn="l" rtl="0" eaLnBrk="1" fontAlgn="auto" hangingPunct="1">
              <a:spcAft>
                <a:spcPts val="0"/>
              </a:spcAft>
              <a:buClr>
                <a:srgbClr val="FF9900"/>
              </a:buClr>
              <a:buFont typeface="Wingdings 2" pitchFamily="18" charset="2"/>
              <a:buNone/>
              <a:defRPr/>
            </a:pPr>
            <a:endParaRPr lang="en-US" sz="3600" b="1" dirty="0" smtClean="0">
              <a:solidFill>
                <a:srgbClr val="66FFFF"/>
              </a:solidFill>
            </a:endParaRPr>
          </a:p>
          <a:p>
            <a:pPr marL="420624" indent="-384048" algn="l" rtl="0" eaLnBrk="1" fontAlgn="auto" hangingPunct="1">
              <a:spcAft>
                <a:spcPts val="0"/>
              </a:spcAft>
              <a:buClr>
                <a:srgbClr val="FF9900"/>
              </a:buClr>
              <a:buFont typeface="Wingdings" pitchFamily="2" charset="2"/>
              <a:buNone/>
              <a:defRPr/>
            </a:pPr>
            <a:r>
              <a:rPr lang="en-US" b="1" dirty="0" smtClean="0">
                <a:solidFill>
                  <a:srgbClr val="66FFFF"/>
                </a:solidFill>
              </a:rPr>
              <a:t>    The term PA refers to the direction of the                                             x-ray beam which traverses the patient from posterior to anterior.</a:t>
            </a:r>
          </a:p>
          <a:p>
            <a:pPr marL="420624" indent="-384048" algn="l" eaLnBrk="1" fontAlgn="auto" hangingPunct="1">
              <a:spcAft>
                <a:spcPts val="0"/>
              </a:spcAft>
              <a:buFontTx/>
              <a:buNone/>
              <a:defRPr/>
            </a:pPr>
            <a:endParaRPr lang="en-US" b="1" dirty="0" smtClean="0">
              <a:solidFill>
                <a:srgbClr val="000000"/>
              </a:solidFill>
              <a:effectLst>
                <a:outerShdw blurRad="38100" dist="38100" dir="2700000" algn="tl">
                  <a:srgbClr val="FFFFFF"/>
                </a:outerShdw>
              </a:effectLst>
            </a:endParaRPr>
          </a:p>
        </p:txBody>
      </p:sp>
      <p:sp>
        <p:nvSpPr>
          <p:cNvPr id="3" name="Slide Number Placeholder 2"/>
          <p:cNvSpPr>
            <a:spLocks noGrp="1"/>
          </p:cNvSpPr>
          <p:nvPr>
            <p:ph type="sldNum" sz="quarter" idx="12"/>
          </p:nvPr>
        </p:nvSpPr>
        <p:spPr/>
        <p:txBody>
          <a:bodyPr/>
          <a:lstStyle/>
          <a:p>
            <a:pPr>
              <a:defRPr/>
            </a:pPr>
            <a:fld id="{BACBD4DD-C133-4684-9917-892E94D1434C}" type="slidenum">
              <a:rPr lang="ar-SA" smtClean="0"/>
              <a:pPr>
                <a:defRPr/>
              </a:pPr>
              <a:t>12</a:t>
            </a:fld>
            <a:endParaRPr lang="en-US"/>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idx="4294967295"/>
          </p:nvPr>
        </p:nvSpPr>
        <p:spPr>
          <a:xfrm>
            <a:off x="857250" y="188913"/>
            <a:ext cx="7207250" cy="1152525"/>
          </a:xfrm>
        </p:spPr>
        <p:txBody>
          <a:bodyPr/>
          <a:lstStyle/>
          <a:p>
            <a:pPr eaLnBrk="1" hangingPunct="1"/>
            <a:r>
              <a:rPr lang="en-US" sz="6000" dirty="0" smtClean="0">
                <a:solidFill>
                  <a:srgbClr val="FF9900"/>
                </a:solidFill>
              </a:rPr>
              <a:t>Chest trauma</a:t>
            </a:r>
          </a:p>
        </p:txBody>
      </p:sp>
      <p:sp>
        <p:nvSpPr>
          <p:cNvPr id="128003" name="Rectangle 3"/>
          <p:cNvSpPr>
            <a:spLocks noGrp="1" noChangeArrowheads="1"/>
          </p:cNvSpPr>
          <p:nvPr>
            <p:ph type="body" idx="4294967295"/>
          </p:nvPr>
        </p:nvSpPr>
        <p:spPr>
          <a:xfrm>
            <a:off x="-252536" y="908720"/>
            <a:ext cx="9144000" cy="5229225"/>
          </a:xfrm>
        </p:spPr>
        <p:txBody>
          <a:bodyPr>
            <a:noAutofit/>
          </a:bodyPr>
          <a:lstStyle/>
          <a:p>
            <a:pPr marL="609600" indent="-609600" algn="l" rtl="0" eaLnBrk="1" hangingPunct="1">
              <a:lnSpc>
                <a:spcPct val="80000"/>
              </a:lnSpc>
              <a:buClr>
                <a:srgbClr val="FF9900"/>
              </a:buClr>
              <a:buFont typeface="Wingdings" pitchFamily="2" charset="2"/>
              <a:buChar char="q"/>
            </a:pPr>
            <a:r>
              <a:rPr lang="en-US" sz="2800" dirty="0" smtClean="0"/>
              <a:t>Chest trauma can be as blunt or penetrating.</a:t>
            </a:r>
          </a:p>
          <a:p>
            <a:pPr marL="609600" indent="-609600" algn="l" rtl="0" eaLnBrk="1" hangingPunct="1">
              <a:lnSpc>
                <a:spcPct val="80000"/>
              </a:lnSpc>
              <a:buClr>
                <a:srgbClr val="FF9900"/>
              </a:buClr>
              <a:buFont typeface="Wingdings" pitchFamily="2" charset="2"/>
              <a:buChar char="q"/>
            </a:pPr>
            <a:r>
              <a:rPr lang="en-US" sz="2800" dirty="0" smtClean="0"/>
              <a:t>Penetrating chest trauma can injure vital organs such as the heart and lungs.       </a:t>
            </a:r>
          </a:p>
          <a:p>
            <a:pPr marL="609600" indent="-609600" algn="l" rtl="0" eaLnBrk="1" hangingPunct="1">
              <a:lnSpc>
                <a:spcPct val="80000"/>
              </a:lnSpc>
              <a:buClr>
                <a:srgbClr val="FF9900"/>
              </a:buClr>
              <a:buFont typeface="Wingdings" pitchFamily="2" charset="2"/>
              <a:buChar char="q"/>
            </a:pPr>
            <a:r>
              <a:rPr lang="en-US" sz="2800" dirty="0" smtClean="0"/>
              <a:t>The common clinical problems associated with                     chest injury include pulmonary contusion(</a:t>
            </a:r>
            <a:r>
              <a:rPr lang="en-US" sz="2800" dirty="0" err="1" smtClean="0"/>
              <a:t>hemorrahge</a:t>
            </a:r>
            <a:r>
              <a:rPr lang="en-US" sz="2800" dirty="0" smtClean="0"/>
              <a:t> in the lung),  pneumothorax and </a:t>
            </a:r>
            <a:r>
              <a:rPr lang="en-US" sz="2800" dirty="0" err="1" smtClean="0"/>
              <a:t>hemothorax</a:t>
            </a:r>
            <a:r>
              <a:rPr lang="en-US" sz="2800" dirty="0" smtClean="0"/>
              <a:t>.</a:t>
            </a:r>
          </a:p>
          <a:p>
            <a:pPr marL="609600" indent="-609600" algn="l" rtl="0" eaLnBrk="1" hangingPunct="1">
              <a:lnSpc>
                <a:spcPct val="80000"/>
              </a:lnSpc>
              <a:buClr>
                <a:srgbClr val="FF9900"/>
              </a:buClr>
              <a:buFont typeface="Wingdings" pitchFamily="2" charset="2"/>
              <a:buChar char="q"/>
            </a:pPr>
            <a:r>
              <a:rPr lang="en-US" sz="2800" dirty="0" smtClean="0"/>
              <a:t>Fractures of the lower ribs may be associated with diaphragmatic tears and spleen or liver injuries</a:t>
            </a:r>
          </a:p>
          <a:p>
            <a:pPr marL="609600" indent="-609600" algn="l" rtl="0" eaLnBrk="1" hangingPunct="1">
              <a:lnSpc>
                <a:spcPct val="80000"/>
              </a:lnSpc>
              <a:buClr>
                <a:srgbClr val="FF9900"/>
              </a:buClr>
              <a:buFont typeface="Wingdings" pitchFamily="2" charset="2"/>
              <a:buChar char="q"/>
            </a:pPr>
            <a:r>
              <a:rPr lang="en-US" sz="2800" dirty="0" smtClean="0"/>
              <a:t>Fractures of middle ribs (4</a:t>
            </a:r>
            <a:r>
              <a:rPr lang="en-US" sz="2800" baseline="30000" dirty="0" smtClean="0"/>
              <a:t>th</a:t>
            </a:r>
            <a:r>
              <a:rPr lang="en-US" sz="2800" dirty="0" smtClean="0"/>
              <a:t> – 9</a:t>
            </a:r>
            <a:r>
              <a:rPr lang="en-US" sz="2800" baseline="30000" dirty="0" smtClean="0"/>
              <a:t>th</a:t>
            </a:r>
            <a:r>
              <a:rPr lang="en-US" sz="2800" dirty="0" smtClean="0"/>
              <a:t>) may be associated with pneumothorax, and lung contusion</a:t>
            </a:r>
          </a:p>
          <a:p>
            <a:pPr marL="609600" indent="-609600" algn="l" rtl="0" eaLnBrk="1" hangingPunct="1">
              <a:lnSpc>
                <a:spcPct val="80000"/>
              </a:lnSpc>
              <a:buClr>
                <a:srgbClr val="FF9900"/>
              </a:buClr>
              <a:buFont typeface="Wingdings" pitchFamily="2" charset="2"/>
              <a:buChar char="q"/>
            </a:pPr>
            <a:r>
              <a:rPr lang="en-US" sz="2800" dirty="0" smtClean="0"/>
              <a:t>Fractures of the upper ribs can be associated with injuries to adjacent great vessels. If there is widening of mediastinum there is a high likely chance of great vessel injury and needs CT scan to confirm it (mediastinal hematoma)</a:t>
            </a:r>
          </a:p>
        </p:txBody>
      </p:sp>
      <p:sp>
        <p:nvSpPr>
          <p:cNvPr id="4" name="Slide Number Placeholder 3"/>
          <p:cNvSpPr>
            <a:spLocks noGrp="1"/>
          </p:cNvSpPr>
          <p:nvPr>
            <p:ph type="sldNum" sz="quarter" idx="12"/>
          </p:nvPr>
        </p:nvSpPr>
        <p:spPr/>
        <p:txBody>
          <a:bodyPr/>
          <a:lstStyle/>
          <a:p>
            <a:pPr>
              <a:defRPr/>
            </a:pPr>
            <a:fld id="{A3F9952C-7CA7-483D-BAD1-B0827342CCD3}" type="slidenum">
              <a:rPr lang="ar-SA" smtClean="0"/>
              <a:pPr>
                <a:defRPr/>
              </a:pPr>
              <a:t>120</a:t>
            </a:fld>
            <a:endParaRPr lang="en-US"/>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1000125" y="274638"/>
            <a:ext cx="6643688" cy="1143000"/>
          </a:xfrm>
        </p:spPr>
        <p:txBody>
          <a:bodyPr/>
          <a:lstStyle/>
          <a:p>
            <a:pPr algn="ctr" eaLnBrk="1" hangingPunct="1"/>
            <a:r>
              <a:rPr lang="en-US" sz="5400" smtClean="0">
                <a:solidFill>
                  <a:srgbClr val="FF9900"/>
                </a:solidFill>
                <a:latin typeface="Franklin Gothic Demi" pitchFamily="34" charset="0"/>
              </a:rPr>
              <a:t>Chest trauma </a:t>
            </a:r>
            <a:r>
              <a:rPr lang="en-US" sz="2400" smtClean="0">
                <a:solidFill>
                  <a:srgbClr val="FF9900"/>
                </a:solidFill>
              </a:rPr>
              <a:t>/ 2</a:t>
            </a:r>
          </a:p>
        </p:txBody>
      </p:sp>
      <p:sp>
        <p:nvSpPr>
          <p:cNvPr id="129027" name="Rectangle 3"/>
          <p:cNvSpPr>
            <a:spLocks noGrp="1" noChangeArrowheads="1"/>
          </p:cNvSpPr>
          <p:nvPr>
            <p:ph idx="1"/>
          </p:nvPr>
        </p:nvSpPr>
        <p:spPr>
          <a:xfrm>
            <a:off x="179388" y="1600200"/>
            <a:ext cx="8785225" cy="4924425"/>
          </a:xfrm>
        </p:spPr>
        <p:txBody>
          <a:bodyPr/>
          <a:lstStyle/>
          <a:p>
            <a:pPr algn="l" eaLnBrk="1" hangingPunct="1">
              <a:lnSpc>
                <a:spcPct val="80000"/>
              </a:lnSpc>
              <a:buFontTx/>
              <a:buNone/>
            </a:pPr>
            <a:r>
              <a:rPr lang="en-US" dirty="0" smtClean="0"/>
              <a:t>    What is the </a:t>
            </a:r>
            <a:r>
              <a:rPr lang="en-US" u="sng" dirty="0" smtClean="0">
                <a:solidFill>
                  <a:srgbClr val="FFC000"/>
                </a:solidFill>
              </a:rPr>
              <a:t>ABCDE</a:t>
            </a:r>
            <a:r>
              <a:rPr lang="en-US" dirty="0" smtClean="0">
                <a:solidFill>
                  <a:schemeClr val="hlink"/>
                </a:solidFill>
              </a:rPr>
              <a:t> </a:t>
            </a:r>
            <a:r>
              <a:rPr lang="en-US" dirty="0" smtClean="0"/>
              <a:t>approach to guide the              radiographic search for thoracic injury ?</a:t>
            </a:r>
          </a:p>
          <a:p>
            <a:pPr algn="l" rtl="0" eaLnBrk="1" hangingPunct="1">
              <a:lnSpc>
                <a:spcPct val="80000"/>
              </a:lnSpc>
              <a:buClr>
                <a:srgbClr val="FF9900"/>
              </a:buClr>
              <a:buFont typeface="Wingdings" pitchFamily="2" charset="2"/>
              <a:buChar char="Ø"/>
            </a:pPr>
            <a:r>
              <a:rPr lang="en-US" sz="3600" u="sng" dirty="0" smtClean="0">
                <a:solidFill>
                  <a:srgbClr val="FFC000"/>
                </a:solidFill>
              </a:rPr>
              <a:t>Air :</a:t>
            </a:r>
            <a:r>
              <a:rPr lang="en-US" dirty="0" smtClean="0"/>
              <a:t> </a:t>
            </a:r>
            <a:r>
              <a:rPr lang="en-US" sz="2800" dirty="0" smtClean="0"/>
              <a:t>extra pulmonary </a:t>
            </a:r>
          </a:p>
          <a:p>
            <a:pPr marL="906463" lvl="1" indent="-457200" algn="l" rtl="0" eaLnBrk="1" hangingPunct="1">
              <a:lnSpc>
                <a:spcPct val="80000"/>
              </a:lnSpc>
              <a:buClr>
                <a:srgbClr val="FF9900"/>
              </a:buClr>
              <a:buFont typeface="+mj-lt"/>
              <a:buAutoNum type="arabicPeriod"/>
            </a:pPr>
            <a:r>
              <a:rPr lang="en-US" sz="2400" dirty="0" smtClean="0"/>
              <a:t>Pneumothorax</a:t>
            </a:r>
          </a:p>
          <a:p>
            <a:pPr marL="906463" lvl="1" indent="-457200" algn="l" rtl="0" eaLnBrk="1" hangingPunct="1">
              <a:lnSpc>
                <a:spcPct val="80000"/>
              </a:lnSpc>
              <a:buClr>
                <a:srgbClr val="FF9900"/>
              </a:buClr>
              <a:buFont typeface="+mj-lt"/>
              <a:buAutoNum type="arabicPeriod"/>
            </a:pPr>
            <a:r>
              <a:rPr lang="en-US" sz="2400" dirty="0" smtClean="0"/>
              <a:t>subcutaneous emphysema</a:t>
            </a:r>
          </a:p>
          <a:p>
            <a:pPr marL="906463" lvl="1" indent="-457200" algn="l" rtl="0" eaLnBrk="1" hangingPunct="1">
              <a:lnSpc>
                <a:spcPct val="80000"/>
              </a:lnSpc>
              <a:buClr>
                <a:srgbClr val="FF9900"/>
              </a:buClr>
              <a:buFont typeface="+mj-lt"/>
              <a:buAutoNum type="arabicPeriod"/>
            </a:pPr>
            <a:r>
              <a:rPr lang="en-US" sz="2400" dirty="0" err="1" smtClean="0"/>
              <a:t>pneumomediastinum</a:t>
            </a:r>
            <a:endParaRPr lang="en-US" sz="2400" dirty="0" smtClean="0"/>
          </a:p>
          <a:p>
            <a:pPr algn="l" rtl="0" eaLnBrk="1" hangingPunct="1">
              <a:lnSpc>
                <a:spcPct val="80000"/>
              </a:lnSpc>
              <a:buClr>
                <a:srgbClr val="FF9900"/>
              </a:buClr>
              <a:buFont typeface="Wingdings" pitchFamily="2" charset="2"/>
              <a:buChar char="Ø"/>
            </a:pPr>
            <a:r>
              <a:rPr lang="en-US" sz="3600" u="sng" dirty="0" smtClean="0">
                <a:solidFill>
                  <a:srgbClr val="FFC000"/>
                </a:solidFill>
              </a:rPr>
              <a:t>Bones</a:t>
            </a:r>
            <a:r>
              <a:rPr lang="en-US" dirty="0" smtClean="0">
                <a:solidFill>
                  <a:schemeClr val="accent1"/>
                </a:solidFill>
              </a:rPr>
              <a:t> </a:t>
            </a:r>
            <a:r>
              <a:rPr lang="en-US" dirty="0" smtClean="0"/>
              <a:t>–</a:t>
            </a:r>
            <a:r>
              <a:rPr lang="en-US" sz="2800" dirty="0" smtClean="0"/>
              <a:t> rib fracture, thoracic spine, scapula and sternum fractures.  </a:t>
            </a:r>
          </a:p>
          <a:p>
            <a:pPr algn="l" rtl="0" eaLnBrk="1" hangingPunct="1">
              <a:lnSpc>
                <a:spcPct val="80000"/>
              </a:lnSpc>
              <a:buClr>
                <a:srgbClr val="FF9900"/>
              </a:buClr>
              <a:buFont typeface="Wingdings" pitchFamily="2" charset="2"/>
              <a:buChar char="Ø"/>
            </a:pPr>
            <a:r>
              <a:rPr lang="en-US" sz="3600" u="sng" dirty="0" smtClean="0">
                <a:solidFill>
                  <a:srgbClr val="FFC000"/>
                </a:solidFill>
              </a:rPr>
              <a:t>Contusions</a:t>
            </a:r>
            <a:r>
              <a:rPr lang="en-US" sz="3600" dirty="0" smtClean="0">
                <a:solidFill>
                  <a:srgbClr val="FFC000"/>
                </a:solidFill>
              </a:rPr>
              <a:t> and </a:t>
            </a:r>
            <a:r>
              <a:rPr lang="en-US" sz="3600" u="sng" dirty="0" smtClean="0">
                <a:solidFill>
                  <a:srgbClr val="FFC000"/>
                </a:solidFill>
              </a:rPr>
              <a:t>lacerations</a:t>
            </a:r>
            <a:r>
              <a:rPr lang="en-US" u="sng" dirty="0" smtClean="0"/>
              <a:t> </a:t>
            </a:r>
            <a:r>
              <a:rPr lang="en-US" sz="2800" dirty="0" smtClean="0"/>
              <a:t>in the lung.</a:t>
            </a:r>
          </a:p>
          <a:p>
            <a:pPr algn="l" rtl="0" eaLnBrk="1" hangingPunct="1">
              <a:lnSpc>
                <a:spcPct val="80000"/>
              </a:lnSpc>
              <a:buClr>
                <a:srgbClr val="FF9900"/>
              </a:buClr>
              <a:buFont typeface="Wingdings" pitchFamily="2" charset="2"/>
              <a:buChar char="Ø"/>
            </a:pPr>
            <a:r>
              <a:rPr lang="en-US" sz="3600" u="sng" dirty="0" smtClean="0">
                <a:solidFill>
                  <a:srgbClr val="FFC000"/>
                </a:solidFill>
              </a:rPr>
              <a:t>Diaphragm</a:t>
            </a:r>
            <a:r>
              <a:rPr lang="en-US" sz="3600" dirty="0" smtClean="0">
                <a:solidFill>
                  <a:schemeClr val="hlink"/>
                </a:solidFill>
              </a:rPr>
              <a:t> </a:t>
            </a:r>
            <a:r>
              <a:rPr lang="en-US" sz="3600" dirty="0" smtClean="0"/>
              <a:t>-</a:t>
            </a:r>
            <a:r>
              <a:rPr lang="en-US" sz="2800" dirty="0" smtClean="0"/>
              <a:t> rupture. </a:t>
            </a:r>
            <a:r>
              <a:rPr lang="en-GB" sz="2800" dirty="0" smtClean="0"/>
              <a:t>Or tear</a:t>
            </a:r>
            <a:r>
              <a:rPr lang="en-US" sz="2800" dirty="0" smtClean="0"/>
              <a:t> </a:t>
            </a:r>
          </a:p>
          <a:p>
            <a:pPr algn="l" rtl="0" eaLnBrk="1" hangingPunct="1">
              <a:lnSpc>
                <a:spcPct val="80000"/>
              </a:lnSpc>
              <a:buClr>
                <a:srgbClr val="FF9900"/>
              </a:buClr>
              <a:buFont typeface="Wingdings" pitchFamily="2" charset="2"/>
              <a:buChar char="Ø"/>
            </a:pPr>
            <a:r>
              <a:rPr lang="en-US" sz="3600" u="sng" dirty="0" smtClean="0">
                <a:solidFill>
                  <a:srgbClr val="FFC000"/>
                </a:solidFill>
              </a:rPr>
              <a:t>Effusions</a:t>
            </a:r>
            <a:r>
              <a:rPr lang="en-US" sz="2800" dirty="0" smtClean="0">
                <a:solidFill>
                  <a:schemeClr val="hlink"/>
                </a:solidFill>
              </a:rPr>
              <a:t> </a:t>
            </a:r>
            <a:r>
              <a:rPr lang="en-US" sz="2800" dirty="0" smtClean="0"/>
              <a:t>– </a:t>
            </a:r>
            <a:r>
              <a:rPr lang="en-US" sz="2800" dirty="0" err="1" smtClean="0"/>
              <a:t>hemothorax</a:t>
            </a:r>
            <a:r>
              <a:rPr lang="en-US" sz="2800" dirty="0" smtClean="0"/>
              <a:t>.</a:t>
            </a:r>
            <a:r>
              <a:rPr lang="en-US" dirty="0" smtClean="0"/>
              <a:t> </a:t>
            </a:r>
          </a:p>
        </p:txBody>
      </p:sp>
      <p:sp>
        <p:nvSpPr>
          <p:cNvPr id="4" name="Right Brace 3"/>
          <p:cNvSpPr/>
          <p:nvPr/>
        </p:nvSpPr>
        <p:spPr>
          <a:xfrm>
            <a:off x="4860032" y="3284984"/>
            <a:ext cx="216024" cy="72008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5148064" y="3429000"/>
            <a:ext cx="3068597" cy="369332"/>
          </a:xfrm>
          <a:prstGeom prst="rect">
            <a:avLst/>
          </a:prstGeom>
          <a:noFill/>
        </p:spPr>
        <p:txBody>
          <a:bodyPr wrap="none" rtlCol="0">
            <a:spAutoFit/>
          </a:bodyPr>
          <a:lstStyle/>
          <a:p>
            <a:pPr algn="l" rtl="0"/>
            <a:r>
              <a:rPr lang="en-US" sz="1800" dirty="0" smtClean="0">
                <a:latin typeface="Tahoma" pitchFamily="34" charset="0"/>
                <a:ea typeface="Tahoma" pitchFamily="34" charset="0"/>
                <a:cs typeface="Tahoma" pitchFamily="34" charset="0"/>
              </a:rPr>
              <a:t>Occur in penetrating injuries</a:t>
            </a:r>
          </a:p>
        </p:txBody>
      </p:sp>
      <p:sp>
        <p:nvSpPr>
          <p:cNvPr id="6" name="Slide Number Placeholder 5"/>
          <p:cNvSpPr>
            <a:spLocks noGrp="1"/>
          </p:cNvSpPr>
          <p:nvPr>
            <p:ph type="sldNum" sz="quarter" idx="12"/>
          </p:nvPr>
        </p:nvSpPr>
        <p:spPr/>
        <p:txBody>
          <a:bodyPr/>
          <a:lstStyle/>
          <a:p>
            <a:pPr>
              <a:defRPr/>
            </a:pPr>
            <a:fld id="{BACBD4DD-C133-4684-9917-892E94D1434C}" type="slidenum">
              <a:rPr lang="ar-SA" smtClean="0"/>
              <a:pPr>
                <a:defRPr/>
              </a:pPr>
              <a:t>121</a:t>
            </a:fld>
            <a:endParaRPr lang="en-US"/>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print">
            <a:lum bright="20000"/>
          </a:blip>
          <a:srcRect/>
          <a:stretch>
            <a:fillRect/>
          </a:stretch>
        </p:blipFill>
        <p:spPr bwMode="auto">
          <a:xfrm>
            <a:off x="0" y="0"/>
            <a:ext cx="8191500" cy="6572250"/>
          </a:xfrm>
          <a:prstGeom prst="rect">
            <a:avLst/>
          </a:prstGeom>
          <a:noFill/>
          <a:ln w="9525">
            <a:noFill/>
            <a:miter lim="800000"/>
            <a:headEnd/>
            <a:tailEnd/>
          </a:ln>
        </p:spPr>
      </p:pic>
      <p:cxnSp>
        <p:nvCxnSpPr>
          <p:cNvPr id="5" name="Straight Arrow Connector 4"/>
          <p:cNvCxnSpPr/>
          <p:nvPr/>
        </p:nvCxnSpPr>
        <p:spPr>
          <a:xfrm flipH="1">
            <a:off x="5076056" y="4365104"/>
            <a:ext cx="3312368" cy="288032"/>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5364088" y="3861048"/>
            <a:ext cx="2952328" cy="14401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491096" y="3717032"/>
            <a:ext cx="1305807" cy="276999"/>
          </a:xfrm>
          <a:prstGeom prst="rect">
            <a:avLst/>
          </a:prstGeom>
          <a:noFill/>
        </p:spPr>
        <p:txBody>
          <a:bodyPr wrap="none" rtlCol="0">
            <a:spAutoFit/>
          </a:bodyPr>
          <a:lstStyle/>
          <a:p>
            <a:pPr algn="l" rtl="0"/>
            <a:r>
              <a:rPr lang="en-US" sz="1200" dirty="0" smtClean="0">
                <a:latin typeface="Tahoma" pitchFamily="34" charset="0"/>
                <a:ea typeface="Tahoma" pitchFamily="34" charset="0"/>
                <a:cs typeface="Tahoma" pitchFamily="34" charset="0"/>
              </a:rPr>
              <a:t>Obvious </a:t>
            </a:r>
            <a:r>
              <a:rPr lang="en-US" sz="1200" dirty="0" smtClean="0">
                <a:solidFill>
                  <a:schemeClr val="bg1"/>
                </a:solidFill>
                <a:latin typeface="Tahoma" pitchFamily="34" charset="0"/>
                <a:ea typeface="Tahoma" pitchFamily="34" charset="0"/>
                <a:cs typeface="Tahoma" pitchFamily="34" charset="0"/>
              </a:rPr>
              <a:t>fracture</a:t>
            </a:r>
          </a:p>
        </p:txBody>
      </p:sp>
      <p:sp>
        <p:nvSpPr>
          <p:cNvPr id="12" name="TextBox 11"/>
          <p:cNvSpPr txBox="1"/>
          <p:nvPr/>
        </p:nvSpPr>
        <p:spPr>
          <a:xfrm>
            <a:off x="8388424" y="4221088"/>
            <a:ext cx="2480231" cy="276999"/>
          </a:xfrm>
          <a:prstGeom prst="rect">
            <a:avLst/>
          </a:prstGeom>
          <a:noFill/>
        </p:spPr>
        <p:txBody>
          <a:bodyPr wrap="none" rtlCol="0">
            <a:spAutoFit/>
          </a:bodyPr>
          <a:lstStyle/>
          <a:p>
            <a:pPr algn="l" rtl="0"/>
            <a:r>
              <a:rPr lang="en-US" sz="1200" dirty="0" smtClean="0">
                <a:solidFill>
                  <a:schemeClr val="bg1"/>
                </a:solidFill>
                <a:latin typeface="Tahoma" pitchFamily="34" charset="0"/>
                <a:ea typeface="Tahoma" pitchFamily="34" charset="0"/>
                <a:cs typeface="Tahoma" pitchFamily="34" charset="0"/>
              </a:rPr>
              <a:t>Depressed direction of neck of rib</a:t>
            </a:r>
          </a:p>
        </p:txBody>
      </p:sp>
      <p:sp>
        <p:nvSpPr>
          <p:cNvPr id="7" name="Slide Number Placeholder 6"/>
          <p:cNvSpPr>
            <a:spLocks noGrp="1"/>
          </p:cNvSpPr>
          <p:nvPr>
            <p:ph type="sldNum" sz="quarter" idx="12"/>
          </p:nvPr>
        </p:nvSpPr>
        <p:spPr/>
        <p:txBody>
          <a:bodyPr/>
          <a:lstStyle/>
          <a:p>
            <a:pPr>
              <a:defRPr/>
            </a:pPr>
            <a:fld id="{A3F9952C-7CA7-483D-BAD1-B0827342CCD3}" type="slidenum">
              <a:rPr lang="ar-SA" smtClean="0"/>
              <a:pPr>
                <a:defRPr/>
              </a:pPr>
              <a:t>122</a:t>
            </a:fld>
            <a:endParaRPr lang="en-US"/>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C:\Users\User\Desktop\cow353-1lg (1).jpg"/>
          <p:cNvPicPr>
            <a:picLocks noChangeAspect="1" noChangeArrowheads="1"/>
          </p:cNvPicPr>
          <p:nvPr/>
        </p:nvPicPr>
        <p:blipFill>
          <a:blip r:embed="rId3" cstate="print"/>
          <a:srcRect/>
          <a:stretch>
            <a:fillRect/>
          </a:stretch>
        </p:blipFill>
        <p:spPr bwMode="auto">
          <a:xfrm>
            <a:off x="0" y="0"/>
            <a:ext cx="7456487" cy="6858000"/>
          </a:xfrm>
          <a:prstGeom prst="rect">
            <a:avLst/>
          </a:prstGeom>
          <a:noFill/>
          <a:ln w="9525">
            <a:noFill/>
            <a:miter lim="800000"/>
            <a:headEnd/>
            <a:tailEnd/>
          </a:ln>
        </p:spPr>
      </p:pic>
      <p:cxnSp>
        <p:nvCxnSpPr>
          <p:cNvPr id="3" name="Straight Arrow Connector 2"/>
          <p:cNvCxnSpPr/>
          <p:nvPr/>
        </p:nvCxnSpPr>
        <p:spPr>
          <a:xfrm flipH="1" flipV="1">
            <a:off x="5940152" y="2420888"/>
            <a:ext cx="1944216" cy="43204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6156176" y="2861320"/>
            <a:ext cx="1736576" cy="27964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6300192" y="2861320"/>
            <a:ext cx="1592560" cy="99972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6372200" y="2861320"/>
            <a:ext cx="1520552" cy="1575792"/>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884368" y="2708920"/>
            <a:ext cx="2650213" cy="276999"/>
          </a:xfrm>
          <a:prstGeom prst="rect">
            <a:avLst/>
          </a:prstGeom>
          <a:noFill/>
        </p:spPr>
        <p:txBody>
          <a:bodyPr wrap="none" rtlCol="0">
            <a:spAutoFit/>
          </a:bodyPr>
          <a:lstStyle/>
          <a:p>
            <a:pPr algn="l" rtl="0"/>
            <a:r>
              <a:rPr lang="en-US" sz="1200" dirty="0" smtClean="0">
                <a:latin typeface="Tahoma" pitchFamily="34" charset="0"/>
                <a:ea typeface="Tahoma" pitchFamily="34" charset="0"/>
                <a:cs typeface="Tahoma" pitchFamily="34" charset="0"/>
              </a:rPr>
              <a:t>Fractures 4</a:t>
            </a:r>
            <a:r>
              <a:rPr lang="en-US" sz="1200" baseline="30000" dirty="0" smtClean="0">
                <a:latin typeface="Tahoma" pitchFamily="34" charset="0"/>
                <a:ea typeface="Tahoma" pitchFamily="34" charset="0"/>
                <a:cs typeface="Tahoma" pitchFamily="34" charset="0"/>
              </a:rPr>
              <a:t>th</a:t>
            </a:r>
            <a:r>
              <a:rPr lang="en-US" sz="1200" dirty="0" smtClean="0">
                <a:latin typeface="Tahoma" pitchFamily="34" charset="0"/>
                <a:ea typeface="Tahoma" pitchFamily="34" charset="0"/>
                <a:cs typeface="Tahoma" pitchFamily="34" charset="0"/>
              </a:rPr>
              <a:t> – 7</a:t>
            </a:r>
            <a:r>
              <a:rPr lang="en-US" sz="1200" baseline="30000" dirty="0" smtClean="0">
                <a:latin typeface="Tahoma" pitchFamily="34" charset="0"/>
                <a:ea typeface="Tahoma" pitchFamily="34" charset="0"/>
                <a:cs typeface="Tahoma" pitchFamily="34" charset="0"/>
              </a:rPr>
              <a:t>th</a:t>
            </a:r>
            <a:r>
              <a:rPr lang="en-US" sz="1200" dirty="0" smtClean="0">
                <a:latin typeface="Tahoma" pitchFamily="34" charset="0"/>
                <a:ea typeface="Tahoma" pitchFamily="34" charset="0"/>
                <a:cs typeface="Tahoma" pitchFamily="34" charset="0"/>
              </a:rPr>
              <a:t> rib with contusion</a:t>
            </a:r>
          </a:p>
        </p:txBody>
      </p:sp>
      <p:cxnSp>
        <p:nvCxnSpPr>
          <p:cNvPr id="16" name="Straight Arrow Connector 15"/>
          <p:cNvCxnSpPr/>
          <p:nvPr/>
        </p:nvCxnSpPr>
        <p:spPr>
          <a:xfrm flipH="1">
            <a:off x="4716016" y="1988840"/>
            <a:ext cx="2952328" cy="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740352" y="1844824"/>
            <a:ext cx="998030" cy="276999"/>
          </a:xfrm>
          <a:prstGeom prst="rect">
            <a:avLst/>
          </a:prstGeom>
          <a:noFill/>
        </p:spPr>
        <p:txBody>
          <a:bodyPr wrap="none" rtlCol="0">
            <a:spAutoFit/>
          </a:bodyPr>
          <a:lstStyle/>
          <a:p>
            <a:pPr algn="l" rtl="0"/>
            <a:r>
              <a:rPr lang="en-US" sz="1200" dirty="0" smtClean="0">
                <a:latin typeface="Tahoma" pitchFamily="34" charset="0"/>
                <a:ea typeface="Tahoma" pitchFamily="34" charset="0"/>
                <a:cs typeface="Tahoma" pitchFamily="34" charset="0"/>
              </a:rPr>
              <a:t>Not fracture</a:t>
            </a:r>
          </a:p>
        </p:txBody>
      </p:sp>
      <p:sp>
        <p:nvSpPr>
          <p:cNvPr id="19" name="TextBox 18"/>
          <p:cNvSpPr txBox="1"/>
          <p:nvPr/>
        </p:nvSpPr>
        <p:spPr>
          <a:xfrm>
            <a:off x="7452320" y="3573016"/>
            <a:ext cx="1691680" cy="830997"/>
          </a:xfrm>
          <a:prstGeom prst="rect">
            <a:avLst/>
          </a:prstGeom>
          <a:noFill/>
        </p:spPr>
        <p:txBody>
          <a:bodyPr wrap="square" rtlCol="0">
            <a:spAutoFit/>
          </a:bodyPr>
          <a:lstStyle/>
          <a:p>
            <a:pPr algn="l" rtl="0"/>
            <a:r>
              <a:rPr lang="en-US" sz="1200" dirty="0" smtClean="0">
                <a:latin typeface="Tahoma" pitchFamily="34" charset="0"/>
                <a:ea typeface="Tahoma" pitchFamily="34" charset="0"/>
                <a:cs typeface="Tahoma" pitchFamily="34" charset="0"/>
              </a:rPr>
              <a:t>Sometimes contusion could present without fractures in traumatic patients</a:t>
            </a:r>
          </a:p>
        </p:txBody>
      </p:sp>
      <p:sp>
        <p:nvSpPr>
          <p:cNvPr id="11" name="Slide Number Placeholder 10"/>
          <p:cNvSpPr>
            <a:spLocks noGrp="1"/>
          </p:cNvSpPr>
          <p:nvPr>
            <p:ph type="sldNum" sz="quarter" idx="12"/>
          </p:nvPr>
        </p:nvSpPr>
        <p:spPr/>
        <p:txBody>
          <a:bodyPr/>
          <a:lstStyle/>
          <a:p>
            <a:pPr>
              <a:defRPr/>
            </a:pPr>
            <a:fld id="{A3F9952C-7CA7-483D-BAD1-B0827342CCD3}" type="slidenum">
              <a:rPr lang="ar-SA" smtClean="0"/>
              <a:pPr>
                <a:defRPr/>
              </a:pPr>
              <a:t>123</a:t>
            </a:fld>
            <a:endParaRPr lang="en-US"/>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C:\Users\User\Desktop\chest0037a.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cxnSp>
        <p:nvCxnSpPr>
          <p:cNvPr id="3" name="Straight Arrow Connector 2"/>
          <p:cNvCxnSpPr/>
          <p:nvPr/>
        </p:nvCxnSpPr>
        <p:spPr>
          <a:xfrm>
            <a:off x="-324544" y="5877272"/>
            <a:ext cx="1008112"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412776" y="5415607"/>
            <a:ext cx="3443828" cy="461665"/>
          </a:xfrm>
          <a:prstGeom prst="rect">
            <a:avLst/>
          </a:prstGeom>
          <a:noFill/>
        </p:spPr>
        <p:txBody>
          <a:bodyPr wrap="none" rtlCol="0">
            <a:spAutoFit/>
          </a:bodyPr>
          <a:lstStyle/>
          <a:p>
            <a:pPr algn="l" rtl="0"/>
            <a:r>
              <a:rPr lang="en-US" sz="1200" dirty="0" smtClean="0">
                <a:solidFill>
                  <a:schemeClr val="bg1"/>
                </a:solidFill>
                <a:latin typeface="Tahoma" pitchFamily="34" charset="0"/>
                <a:ea typeface="Tahoma" pitchFamily="34" charset="0"/>
                <a:cs typeface="Tahoma" pitchFamily="34" charset="0"/>
              </a:rPr>
              <a:t>Subcutaneous emphysema(air outside the lung)</a:t>
            </a:r>
          </a:p>
          <a:p>
            <a:pPr algn="l" rtl="0"/>
            <a:r>
              <a:rPr lang="en-US" sz="1200" dirty="0" smtClean="0">
                <a:solidFill>
                  <a:schemeClr val="bg1"/>
                </a:solidFill>
                <a:latin typeface="Tahoma" pitchFamily="34" charset="0"/>
                <a:ea typeface="Tahoma" pitchFamily="34" charset="0"/>
                <a:cs typeface="Tahoma" pitchFamily="34" charset="0"/>
              </a:rPr>
              <a:t>Indicating penetrating injury</a:t>
            </a:r>
          </a:p>
        </p:txBody>
      </p:sp>
      <p:sp>
        <p:nvSpPr>
          <p:cNvPr id="5" name="Slide Number Placeholder 4"/>
          <p:cNvSpPr>
            <a:spLocks noGrp="1"/>
          </p:cNvSpPr>
          <p:nvPr>
            <p:ph type="sldNum" sz="quarter" idx="12"/>
          </p:nvPr>
        </p:nvSpPr>
        <p:spPr/>
        <p:txBody>
          <a:bodyPr/>
          <a:lstStyle/>
          <a:p>
            <a:pPr>
              <a:defRPr/>
            </a:pPr>
            <a:fld id="{A3F9952C-7CA7-483D-BAD1-B0827342CCD3}" type="slidenum">
              <a:rPr lang="ar-SA" smtClean="0"/>
              <a:pPr>
                <a:defRPr/>
              </a:pPr>
              <a:t>124</a:t>
            </a:fld>
            <a:endParaRPr lang="en-US"/>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C:\Users\User\Desktop\tension.jpg"/>
          <p:cNvPicPr>
            <a:picLocks noChangeAspect="1" noChangeArrowheads="1"/>
          </p:cNvPicPr>
          <p:nvPr/>
        </p:nvPicPr>
        <p:blipFill>
          <a:blip r:embed="rId2" cstate="print"/>
          <a:srcRect/>
          <a:stretch>
            <a:fillRect/>
          </a:stretch>
        </p:blipFill>
        <p:spPr bwMode="auto">
          <a:xfrm>
            <a:off x="1754188" y="0"/>
            <a:ext cx="5635625" cy="6858000"/>
          </a:xfrm>
          <a:prstGeom prst="rect">
            <a:avLst/>
          </a:prstGeom>
          <a:noFill/>
          <a:ln w="9525">
            <a:noFill/>
            <a:miter lim="800000"/>
            <a:headEnd/>
            <a:tailEnd/>
          </a:ln>
        </p:spPr>
      </p:pic>
      <p:sp>
        <p:nvSpPr>
          <p:cNvPr id="3" name="TextBox 2"/>
          <p:cNvSpPr txBox="1"/>
          <p:nvPr/>
        </p:nvSpPr>
        <p:spPr>
          <a:xfrm>
            <a:off x="7524328" y="3212976"/>
            <a:ext cx="2052421" cy="830997"/>
          </a:xfrm>
          <a:prstGeom prst="rect">
            <a:avLst/>
          </a:prstGeom>
          <a:noFill/>
        </p:spPr>
        <p:txBody>
          <a:bodyPr wrap="none" rtlCol="0">
            <a:spAutoFit/>
          </a:bodyPr>
          <a:lstStyle/>
          <a:p>
            <a:pPr algn="l" rtl="0"/>
            <a:r>
              <a:rPr lang="en-US" sz="1200" dirty="0" smtClean="0">
                <a:latin typeface="Tahoma" pitchFamily="34" charset="0"/>
                <a:ea typeface="Tahoma" pitchFamily="34" charset="0"/>
                <a:cs typeface="Tahoma" pitchFamily="34" charset="0"/>
              </a:rPr>
              <a:t>Subcutaneous emphysema </a:t>
            </a:r>
          </a:p>
          <a:p>
            <a:r>
              <a:rPr lang="en-US" sz="1200" dirty="0" smtClean="0">
                <a:latin typeface="Tahoma" pitchFamily="34" charset="0"/>
                <a:ea typeface="Tahoma" pitchFamily="34" charset="0"/>
                <a:cs typeface="Tahoma" pitchFamily="34" charset="0"/>
              </a:rPr>
              <a:t>Tension pneumothorax </a:t>
            </a:r>
          </a:p>
          <a:p>
            <a:pPr algn="l" rtl="0"/>
            <a:r>
              <a:rPr lang="en-US" sz="1200" dirty="0" smtClean="0">
                <a:latin typeface="Tahoma" pitchFamily="34" charset="0"/>
                <a:ea typeface="Tahoma" pitchFamily="34" charset="0"/>
                <a:cs typeface="Tahoma" pitchFamily="34" charset="0"/>
              </a:rPr>
              <a:t>Rib fractures</a:t>
            </a:r>
          </a:p>
          <a:p>
            <a:pPr algn="l" rtl="0"/>
            <a:r>
              <a:rPr lang="en-US" sz="1200" dirty="0" smtClean="0">
                <a:latin typeface="Tahoma" pitchFamily="34" charset="0"/>
                <a:ea typeface="Tahoma" pitchFamily="34" charset="0"/>
                <a:cs typeface="Tahoma" pitchFamily="34" charset="0"/>
              </a:rPr>
              <a:t>Collapsed lung</a:t>
            </a:r>
          </a:p>
        </p:txBody>
      </p:sp>
      <p:cxnSp>
        <p:nvCxnSpPr>
          <p:cNvPr id="4" name="Straight Arrow Connector 3"/>
          <p:cNvCxnSpPr/>
          <p:nvPr/>
        </p:nvCxnSpPr>
        <p:spPr>
          <a:xfrm flipH="1" flipV="1">
            <a:off x="6084168" y="3429000"/>
            <a:ext cx="1512168" cy="43204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pPr>
              <a:defRPr/>
            </a:pPr>
            <a:fld id="{A3F9952C-7CA7-483D-BAD1-B0827342CCD3}" type="slidenum">
              <a:rPr lang="ar-SA" smtClean="0"/>
              <a:pPr>
                <a:defRPr/>
              </a:pPr>
              <a:t>125</a:t>
            </a:fld>
            <a:endParaRPr lang="en-US"/>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descr="chest0011a_thumb"/>
          <p:cNvPicPr>
            <a:picLocks noChangeAspect="1" noChangeArrowheads="1"/>
          </p:cNvPicPr>
          <p:nvPr/>
        </p:nvPicPr>
        <p:blipFill>
          <a:blip r:embed="rId2" cstate="print">
            <a:lum bright="20000"/>
          </a:blip>
          <a:srcRect/>
          <a:stretch>
            <a:fillRect/>
          </a:stretch>
        </p:blipFill>
        <p:spPr bwMode="auto">
          <a:xfrm>
            <a:off x="468313" y="0"/>
            <a:ext cx="8207375" cy="6858000"/>
          </a:xfrm>
          <a:prstGeom prst="rect">
            <a:avLst/>
          </a:prstGeom>
          <a:noFill/>
          <a:ln w="9525">
            <a:noFill/>
            <a:miter lim="800000"/>
            <a:headEnd/>
            <a:tailEnd/>
          </a:ln>
        </p:spPr>
      </p:pic>
      <p:cxnSp>
        <p:nvCxnSpPr>
          <p:cNvPr id="5" name="Straight Arrow Connector 4"/>
          <p:cNvCxnSpPr/>
          <p:nvPr/>
        </p:nvCxnSpPr>
        <p:spPr>
          <a:xfrm flipH="1">
            <a:off x="7308304" y="2420888"/>
            <a:ext cx="1512168" cy="3600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959269" y="2276872"/>
            <a:ext cx="712696" cy="276999"/>
          </a:xfrm>
          <a:prstGeom prst="rect">
            <a:avLst/>
          </a:prstGeom>
          <a:noFill/>
        </p:spPr>
        <p:txBody>
          <a:bodyPr wrap="none" rtlCol="0">
            <a:spAutoFit/>
          </a:bodyPr>
          <a:lstStyle/>
          <a:p>
            <a:pPr algn="l" rtl="0"/>
            <a:r>
              <a:rPr lang="en-US" sz="1200" dirty="0" smtClean="0">
                <a:latin typeface="Tahoma" pitchFamily="34" charset="0"/>
                <a:ea typeface="Tahoma" pitchFamily="34" charset="0"/>
                <a:cs typeface="Tahoma" pitchFamily="34" charset="0"/>
              </a:rPr>
              <a:t>fracture</a:t>
            </a:r>
          </a:p>
        </p:txBody>
      </p:sp>
      <p:cxnSp>
        <p:nvCxnSpPr>
          <p:cNvPr id="9" name="Straight Arrow Connector 8"/>
          <p:cNvCxnSpPr/>
          <p:nvPr/>
        </p:nvCxnSpPr>
        <p:spPr>
          <a:xfrm flipH="1">
            <a:off x="6732240" y="4869160"/>
            <a:ext cx="2411760" cy="14401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144001" y="4581128"/>
            <a:ext cx="2268760" cy="461665"/>
          </a:xfrm>
          <a:prstGeom prst="rect">
            <a:avLst/>
          </a:prstGeom>
          <a:noFill/>
        </p:spPr>
        <p:txBody>
          <a:bodyPr wrap="square" rtlCol="0">
            <a:spAutoFit/>
          </a:bodyPr>
          <a:lstStyle/>
          <a:p>
            <a:pPr algn="l" rtl="0"/>
            <a:r>
              <a:rPr lang="en-US" sz="1200" dirty="0" smtClean="0">
                <a:solidFill>
                  <a:schemeClr val="bg1"/>
                </a:solidFill>
                <a:latin typeface="Tahoma" pitchFamily="34" charset="0"/>
                <a:ea typeface="Tahoma" pitchFamily="34" charset="0"/>
                <a:cs typeface="Tahoma" pitchFamily="34" charset="0"/>
              </a:rPr>
              <a:t>Tear in diaphragm allowing </a:t>
            </a:r>
            <a:r>
              <a:rPr lang="en-US" sz="1200" dirty="0" err="1" smtClean="0">
                <a:solidFill>
                  <a:schemeClr val="bg1"/>
                </a:solidFill>
                <a:latin typeface="Tahoma" pitchFamily="34" charset="0"/>
                <a:ea typeface="Tahoma" pitchFamily="34" charset="0"/>
                <a:cs typeface="Tahoma" pitchFamily="34" charset="0"/>
              </a:rPr>
              <a:t>stamach</a:t>
            </a:r>
            <a:r>
              <a:rPr lang="en-US" sz="1200" dirty="0" smtClean="0">
                <a:solidFill>
                  <a:schemeClr val="bg1"/>
                </a:solidFill>
                <a:latin typeface="Tahoma" pitchFamily="34" charset="0"/>
                <a:ea typeface="Tahoma" pitchFamily="34" charset="0"/>
                <a:cs typeface="Tahoma" pitchFamily="34" charset="0"/>
              </a:rPr>
              <a:t> to ascend upwards</a:t>
            </a:r>
          </a:p>
        </p:txBody>
      </p:sp>
      <p:sp>
        <p:nvSpPr>
          <p:cNvPr id="7" name="Slide Number Placeholder 6"/>
          <p:cNvSpPr>
            <a:spLocks noGrp="1"/>
          </p:cNvSpPr>
          <p:nvPr>
            <p:ph type="sldNum" sz="quarter" idx="12"/>
          </p:nvPr>
        </p:nvSpPr>
        <p:spPr/>
        <p:txBody>
          <a:bodyPr/>
          <a:lstStyle/>
          <a:p>
            <a:pPr>
              <a:defRPr/>
            </a:pPr>
            <a:fld id="{A3F9952C-7CA7-483D-BAD1-B0827342CCD3}" type="slidenum">
              <a:rPr lang="ar-SA" smtClean="0"/>
              <a:pPr>
                <a:defRPr/>
              </a:pPr>
              <a:t>126</a:t>
            </a:fld>
            <a:endParaRPr lang="en-US"/>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A34"/>
          <p:cNvPicPr>
            <a:picLocks noChangeAspect="1" noChangeArrowheads="1"/>
          </p:cNvPicPr>
          <p:nvPr/>
        </p:nvPicPr>
        <p:blipFill>
          <a:blip r:embed="rId2" cstate="print"/>
          <a:srcRect/>
          <a:stretch>
            <a:fillRect/>
          </a:stretch>
        </p:blipFill>
        <p:spPr bwMode="auto">
          <a:xfrm>
            <a:off x="-468313" y="0"/>
            <a:ext cx="9729788" cy="6991350"/>
          </a:xfrm>
          <a:prstGeom prst="rect">
            <a:avLst/>
          </a:prstGeom>
          <a:noFill/>
          <a:ln w="9525">
            <a:noFill/>
            <a:miter lim="800000"/>
            <a:headEnd/>
            <a:tailEnd/>
          </a:ln>
        </p:spPr>
      </p:pic>
      <p:sp>
        <p:nvSpPr>
          <p:cNvPr id="423939" name="Text Box 3"/>
          <p:cNvSpPr txBox="1">
            <a:spLocks noChangeArrowheads="1"/>
          </p:cNvSpPr>
          <p:nvPr/>
        </p:nvSpPr>
        <p:spPr bwMode="auto">
          <a:xfrm>
            <a:off x="755650" y="2565400"/>
            <a:ext cx="7561263" cy="170815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10600">
                <a:solidFill>
                  <a:srgbClr val="FF0000"/>
                </a:solidFill>
                <a:latin typeface="Staccato222 BT" pitchFamily="66" charset="0"/>
                <a:cs typeface="Times New Roman" pitchFamily="18" charset="0"/>
              </a:rPr>
              <a:t>Thank You</a:t>
            </a:r>
          </a:p>
        </p:txBody>
      </p:sp>
      <p:sp>
        <p:nvSpPr>
          <p:cNvPr id="4" name="Slide Number Placeholder 3"/>
          <p:cNvSpPr>
            <a:spLocks noGrp="1"/>
          </p:cNvSpPr>
          <p:nvPr>
            <p:ph type="sldNum" sz="quarter" idx="12"/>
          </p:nvPr>
        </p:nvSpPr>
        <p:spPr/>
        <p:txBody>
          <a:bodyPr/>
          <a:lstStyle/>
          <a:p>
            <a:pPr>
              <a:defRPr/>
            </a:pPr>
            <a:fld id="{A3F9952C-7CA7-483D-BAD1-B0827342CCD3}" type="slidenum">
              <a:rPr lang="ar-SA" smtClean="0"/>
              <a:pPr>
                <a:defRPr/>
              </a:pPr>
              <a:t>127</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philip21"/>
          <p:cNvPicPr>
            <a:picLocks noChangeAspect="1" noChangeArrowheads="1"/>
          </p:cNvPicPr>
          <p:nvPr/>
        </p:nvPicPr>
        <p:blipFill>
          <a:blip r:embed="rId2" cstate="print"/>
          <a:srcRect/>
          <a:stretch>
            <a:fillRect/>
          </a:stretch>
        </p:blipFill>
        <p:spPr bwMode="auto">
          <a:xfrm>
            <a:off x="214313" y="0"/>
            <a:ext cx="8643937" cy="6858000"/>
          </a:xfrm>
          <a:prstGeom prst="rect">
            <a:avLst/>
          </a:prstGeom>
          <a:noFill/>
          <a:ln w="9525">
            <a:noFill/>
            <a:miter lim="800000"/>
            <a:headEnd/>
            <a:tailEnd/>
          </a:ln>
        </p:spPr>
      </p:pic>
      <p:cxnSp>
        <p:nvCxnSpPr>
          <p:cNvPr id="5" name="Straight Arrow Connector 4"/>
          <p:cNvCxnSpPr/>
          <p:nvPr/>
        </p:nvCxnSpPr>
        <p:spPr>
          <a:xfrm flipV="1">
            <a:off x="-323850" y="2565400"/>
            <a:ext cx="3816350" cy="1295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460" name="TextBox 6"/>
          <p:cNvSpPr txBox="1">
            <a:spLocks noChangeArrowheads="1"/>
          </p:cNvSpPr>
          <p:nvPr/>
        </p:nvSpPr>
        <p:spPr bwMode="auto">
          <a:xfrm>
            <a:off x="-1692275" y="3860800"/>
            <a:ext cx="1504950" cy="277813"/>
          </a:xfrm>
          <a:prstGeom prst="rect">
            <a:avLst/>
          </a:prstGeom>
          <a:noFill/>
          <a:ln w="9525">
            <a:noFill/>
            <a:miter lim="800000"/>
            <a:headEnd/>
            <a:tailEnd/>
          </a:ln>
        </p:spPr>
        <p:txBody>
          <a:bodyPr wrap="none">
            <a:spAutoFit/>
          </a:bodyPr>
          <a:lstStyle/>
          <a:p>
            <a:r>
              <a:rPr lang="en-US" sz="1200">
                <a:latin typeface="Calibri" pitchFamily="34" charset="0"/>
                <a:cs typeface="Calibri" pitchFamily="34" charset="0"/>
              </a:rPr>
              <a:t>Center of X-ray beam</a:t>
            </a:r>
          </a:p>
        </p:txBody>
      </p:sp>
      <p:cxnSp>
        <p:nvCxnSpPr>
          <p:cNvPr id="11" name="Straight Arrow Connector 10"/>
          <p:cNvCxnSpPr/>
          <p:nvPr/>
        </p:nvCxnSpPr>
        <p:spPr>
          <a:xfrm flipV="1">
            <a:off x="-323850" y="3789363"/>
            <a:ext cx="3816350" cy="1295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462" name="TextBox 11"/>
          <p:cNvSpPr txBox="1">
            <a:spLocks noChangeArrowheads="1"/>
          </p:cNvSpPr>
          <p:nvPr/>
        </p:nvSpPr>
        <p:spPr bwMode="auto">
          <a:xfrm>
            <a:off x="-1827213" y="5084763"/>
            <a:ext cx="1827213" cy="277812"/>
          </a:xfrm>
          <a:prstGeom prst="rect">
            <a:avLst/>
          </a:prstGeom>
          <a:noFill/>
          <a:ln w="9525">
            <a:noFill/>
            <a:miter lim="800000"/>
            <a:headEnd/>
            <a:tailEnd/>
          </a:ln>
        </p:spPr>
        <p:txBody>
          <a:bodyPr wrap="none">
            <a:spAutoFit/>
          </a:bodyPr>
          <a:lstStyle/>
          <a:p>
            <a:r>
              <a:rPr lang="en-US" sz="1200">
                <a:latin typeface="Calibri" pitchFamily="34" charset="0"/>
                <a:cs typeface="Calibri" pitchFamily="34" charset="0"/>
              </a:rPr>
              <a:t>Lead plates for protection </a:t>
            </a:r>
          </a:p>
        </p:txBody>
      </p:sp>
      <p:cxnSp>
        <p:nvCxnSpPr>
          <p:cNvPr id="8" name="Straight Arrow Connector 7"/>
          <p:cNvCxnSpPr/>
          <p:nvPr/>
        </p:nvCxnSpPr>
        <p:spPr>
          <a:xfrm flipH="1">
            <a:off x="3491880" y="2564904"/>
            <a:ext cx="2736304" cy="0"/>
          </a:xfrm>
          <a:prstGeom prst="straightConnector1">
            <a:avLst/>
          </a:prstGeom>
          <a:ln w="1905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491880" y="476672"/>
            <a:ext cx="2448271" cy="646331"/>
          </a:xfrm>
          <a:prstGeom prst="rect">
            <a:avLst/>
          </a:prstGeom>
          <a:noFill/>
        </p:spPr>
        <p:txBody>
          <a:bodyPr wrap="square" rtlCol="0">
            <a:spAutoFit/>
          </a:bodyPr>
          <a:lstStyle/>
          <a:p>
            <a:pPr algn="l" rtl="0"/>
            <a:r>
              <a:rPr lang="en-US" sz="1200" b="1"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Distance between X-ray source and patient is 180 cm (~6 feet)</a:t>
            </a:r>
          </a:p>
        </p:txBody>
      </p:sp>
      <p:sp>
        <p:nvSpPr>
          <p:cNvPr id="10" name="Slide Number Placeholder 9"/>
          <p:cNvSpPr>
            <a:spLocks noGrp="1"/>
          </p:cNvSpPr>
          <p:nvPr>
            <p:ph type="sldNum" sz="quarter" idx="12"/>
          </p:nvPr>
        </p:nvSpPr>
        <p:spPr/>
        <p:txBody>
          <a:bodyPr/>
          <a:lstStyle/>
          <a:p>
            <a:pPr>
              <a:defRPr/>
            </a:pPr>
            <a:fld id="{A3F9952C-7CA7-483D-BAD1-B0827342CCD3}" type="slidenum">
              <a:rPr lang="ar-SA" smtClean="0"/>
              <a:pPr>
                <a:defRPr/>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idx="1"/>
          </p:nvPr>
        </p:nvSpPr>
        <p:spPr>
          <a:xfrm>
            <a:off x="214313" y="571500"/>
            <a:ext cx="8715375" cy="5429250"/>
          </a:xfrm>
        </p:spPr>
        <p:txBody>
          <a:bodyPr/>
          <a:lstStyle/>
          <a:p>
            <a:pPr algn="l" rtl="0" eaLnBrk="1" hangingPunct="1">
              <a:buFont typeface="Wingdings" pitchFamily="2" charset="2"/>
              <a:buNone/>
            </a:pPr>
            <a:r>
              <a:rPr lang="en-US" sz="4400" b="1" smtClean="0">
                <a:solidFill>
                  <a:srgbClr val="FF9900"/>
                </a:solidFill>
                <a:latin typeface="Andalus" pitchFamily="18" charset="-78"/>
                <a:cs typeface="Andalus" pitchFamily="18" charset="-78"/>
              </a:rPr>
              <a:t>   PA chest radiography is much superior to AP, why ??</a:t>
            </a:r>
          </a:p>
          <a:p>
            <a:pPr algn="l" rtl="0" eaLnBrk="1" hangingPunct="1">
              <a:buFontTx/>
              <a:buNone/>
            </a:pPr>
            <a:endParaRPr lang="en-US" sz="2400" b="1" smtClean="0">
              <a:solidFill>
                <a:srgbClr val="66FFFF"/>
              </a:solidFill>
              <a:latin typeface="Andalus" pitchFamily="18" charset="-78"/>
              <a:cs typeface="Andalus" pitchFamily="18" charset="-78"/>
            </a:endParaRPr>
          </a:p>
          <a:p>
            <a:pPr lvl="1" algn="l" rtl="0" eaLnBrk="1" hangingPunct="1">
              <a:buClr>
                <a:srgbClr val="66FFFF"/>
              </a:buClr>
              <a:buFont typeface="Monotype Sorts"/>
              <a:buChar char="¤"/>
            </a:pPr>
            <a:r>
              <a:rPr lang="en-US" b="1" smtClean="0">
                <a:solidFill>
                  <a:srgbClr val="66FFFF"/>
                </a:solidFill>
                <a:latin typeface="Andalus" pitchFamily="18" charset="-78"/>
                <a:cs typeface="Andalus" pitchFamily="18" charset="-78"/>
              </a:rPr>
              <a:t> </a:t>
            </a:r>
            <a:r>
              <a:rPr lang="en-US" sz="3200" b="1" smtClean="0">
                <a:solidFill>
                  <a:srgbClr val="66FFFF"/>
                </a:solidFill>
                <a:latin typeface="Andalus" pitchFamily="18" charset="-78"/>
                <a:cs typeface="Andalus" pitchFamily="18" charset="-78"/>
              </a:rPr>
              <a:t>Less magnification of the heart because it’s closer to heart.</a:t>
            </a:r>
          </a:p>
          <a:p>
            <a:pPr lvl="1" algn="l" rtl="0" eaLnBrk="1" hangingPunct="1">
              <a:buClr>
                <a:srgbClr val="66FFFF"/>
              </a:buClr>
              <a:buFont typeface="Monotype Sorts"/>
              <a:buChar char="¤"/>
            </a:pPr>
            <a:r>
              <a:rPr lang="en-US" sz="3200" b="1" smtClean="0">
                <a:solidFill>
                  <a:srgbClr val="66FFFF"/>
                </a:solidFill>
                <a:latin typeface="Andalus" pitchFamily="18" charset="-78"/>
                <a:cs typeface="Andalus" pitchFamily="18" charset="-78"/>
              </a:rPr>
              <a:t> More lung fields are visualized.</a:t>
            </a:r>
          </a:p>
          <a:p>
            <a:pPr lvl="1" algn="l" rtl="0" eaLnBrk="1" hangingPunct="1">
              <a:buClr>
                <a:srgbClr val="66FFFF"/>
              </a:buClr>
              <a:buFont typeface="Monotype Sorts"/>
              <a:buChar char="¤"/>
            </a:pPr>
            <a:r>
              <a:rPr lang="en-US" sz="3200" b="1" smtClean="0">
                <a:solidFill>
                  <a:srgbClr val="66FFFF"/>
                </a:solidFill>
                <a:latin typeface="Andalus" pitchFamily="18" charset="-78"/>
                <a:cs typeface="Andalus" pitchFamily="18" charset="-78"/>
              </a:rPr>
              <a:t> The PA projects the scapula away from the      	lung fields.</a:t>
            </a:r>
          </a:p>
          <a:p>
            <a:pPr lvl="1" algn="l" rtl="0" eaLnBrk="1" hangingPunct="1">
              <a:buClr>
                <a:srgbClr val="66FFFF"/>
              </a:buClr>
              <a:buFont typeface="Monotype Sorts"/>
              <a:buChar char="¤"/>
            </a:pPr>
            <a:r>
              <a:rPr lang="en-US" sz="3200" b="1" smtClean="0">
                <a:solidFill>
                  <a:srgbClr val="66FFFF"/>
                </a:solidFill>
                <a:latin typeface="Andalus" pitchFamily="18" charset="-78"/>
                <a:cs typeface="Andalus" pitchFamily="18" charset="-78"/>
              </a:rPr>
              <a:t> The apices of the lungs are closer to the film                                                                                                                                                                                                         in the PA and appear more clear.</a:t>
            </a:r>
            <a:r>
              <a:rPr lang="en-US" sz="3200" b="1" smtClean="0">
                <a:solidFill>
                  <a:srgbClr val="66FFFF"/>
                </a:solidFill>
              </a:rPr>
              <a:t> </a:t>
            </a:r>
          </a:p>
          <a:p>
            <a:pPr eaLnBrk="1" hangingPunct="1">
              <a:buFontTx/>
              <a:buNone/>
            </a:pPr>
            <a:endParaRPr lang="en-US" smtClean="0">
              <a:solidFill>
                <a:srgbClr val="66FFFF"/>
              </a:solidFill>
            </a:endParaRPr>
          </a:p>
        </p:txBody>
      </p:sp>
      <p:sp>
        <p:nvSpPr>
          <p:cNvPr id="3" name="Slide Number Placeholder 2"/>
          <p:cNvSpPr>
            <a:spLocks noGrp="1"/>
          </p:cNvSpPr>
          <p:nvPr>
            <p:ph type="sldNum" sz="quarter" idx="12"/>
          </p:nvPr>
        </p:nvSpPr>
        <p:spPr/>
        <p:txBody>
          <a:bodyPr/>
          <a:lstStyle/>
          <a:p>
            <a:pPr>
              <a:defRPr/>
            </a:pPr>
            <a:fld id="{BACBD4DD-C133-4684-9917-892E94D1434C}" type="slidenum">
              <a:rPr lang="ar-SA" smtClean="0"/>
              <a:pPr>
                <a:defRPr/>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New folder (2)\Downloads\slide-11-728.jpg"/>
          <p:cNvPicPr>
            <a:picLocks noGrp="1" noChangeAspect="1" noChangeArrowheads="1"/>
          </p:cNvPicPr>
          <p:nvPr>
            <p:ph idx="1"/>
          </p:nvPr>
        </p:nvPicPr>
        <p:blipFill>
          <a:blip r:embed="rId2" cstate="print">
            <a:lum bright="10000"/>
          </a:blip>
          <a:srcRect/>
          <a:stretch>
            <a:fillRect/>
          </a:stretch>
        </p:blipFill>
        <p:spPr>
          <a:xfrm>
            <a:off x="0" y="0"/>
            <a:ext cx="9144000" cy="6858000"/>
          </a:xfrm>
        </p:spPr>
      </p:pic>
      <p:sp>
        <p:nvSpPr>
          <p:cNvPr id="3" name="Slide Number Placeholder 2"/>
          <p:cNvSpPr>
            <a:spLocks noGrp="1"/>
          </p:cNvSpPr>
          <p:nvPr>
            <p:ph type="sldNum" sz="quarter" idx="12"/>
          </p:nvPr>
        </p:nvSpPr>
        <p:spPr/>
        <p:txBody>
          <a:bodyPr/>
          <a:lstStyle/>
          <a:p>
            <a:pPr>
              <a:defRPr/>
            </a:pPr>
            <a:fld id="{BACBD4DD-C133-4684-9917-892E94D1434C}" type="slidenum">
              <a:rPr lang="ar-SA" smtClean="0"/>
              <a:pPr>
                <a:defRPr/>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3" name="Rectangle 3"/>
          <p:cNvSpPr>
            <a:spLocks noGrp="1" noChangeArrowheads="1"/>
          </p:cNvSpPr>
          <p:nvPr>
            <p:ph idx="1"/>
          </p:nvPr>
        </p:nvSpPr>
        <p:spPr>
          <a:xfrm>
            <a:off x="285750" y="476250"/>
            <a:ext cx="8501063" cy="5329238"/>
          </a:xfrm>
        </p:spPr>
        <p:txBody>
          <a:bodyPr>
            <a:normAutofit lnSpcReduction="10000"/>
          </a:bodyPr>
          <a:lstStyle/>
          <a:p>
            <a:pPr marL="420624" indent="-384048" algn="l" rtl="0" eaLnBrk="1" fontAlgn="auto" hangingPunct="1">
              <a:spcAft>
                <a:spcPts val="0"/>
              </a:spcAft>
              <a:buFontTx/>
              <a:buNone/>
              <a:defRPr/>
            </a:pPr>
            <a:r>
              <a:rPr lang="en-US" sz="4000" b="1" dirty="0" smtClean="0">
                <a:solidFill>
                  <a:srgbClr val="66FFFF"/>
                </a:solidFill>
                <a:latin typeface="Traditional Arabic" pitchFamily="18" charset="-78"/>
                <a:cs typeface="Traditional Arabic" pitchFamily="18" charset="-78"/>
              </a:rPr>
              <a:t>   </a:t>
            </a:r>
            <a:r>
              <a:rPr lang="en-US" sz="4000" b="1" dirty="0" smtClean="0">
                <a:solidFill>
                  <a:srgbClr val="FF9900"/>
                </a:solidFill>
                <a:latin typeface="Traditional Arabic" pitchFamily="18" charset="-78"/>
                <a:cs typeface="Traditional Arabic" pitchFamily="18" charset="-78"/>
              </a:rPr>
              <a:t>Other plain chest radiography:</a:t>
            </a:r>
          </a:p>
          <a:p>
            <a:pPr marL="420624" indent="-384048" algn="l" rtl="0" eaLnBrk="1" fontAlgn="auto" hangingPunct="1">
              <a:spcAft>
                <a:spcPts val="0"/>
              </a:spcAft>
              <a:buFontTx/>
              <a:buNone/>
              <a:defRPr/>
            </a:pPr>
            <a:endParaRPr lang="en-US" sz="3600" b="1" dirty="0" smtClean="0">
              <a:solidFill>
                <a:srgbClr val="FF9900"/>
              </a:solidFill>
              <a:latin typeface="Traditional Arabic" pitchFamily="18" charset="-78"/>
              <a:cs typeface="Traditional Arabic" pitchFamily="18" charset="-78"/>
            </a:endParaRPr>
          </a:p>
          <a:p>
            <a:pPr marL="420624" indent="-384048" algn="l" rtl="0" eaLnBrk="1" fontAlgn="auto" hangingPunct="1">
              <a:spcAft>
                <a:spcPts val="0"/>
              </a:spcAft>
              <a:buClr>
                <a:srgbClr val="FF9900"/>
              </a:buClr>
              <a:buFont typeface="Wingdings" pitchFamily="2" charset="2"/>
              <a:buChar char="Ø"/>
              <a:defRPr/>
            </a:pPr>
            <a:r>
              <a:rPr lang="en-US" b="1" dirty="0" smtClean="0">
                <a:solidFill>
                  <a:srgbClr val="66FFFF"/>
                </a:solidFill>
                <a:latin typeface="Traditional Arabic" pitchFamily="18" charset="-78"/>
                <a:cs typeface="Traditional Arabic" pitchFamily="18" charset="-78"/>
              </a:rPr>
              <a:t> </a:t>
            </a:r>
            <a:r>
              <a:rPr lang="en-US" sz="3600" b="1" u="sng" dirty="0" smtClean="0">
                <a:solidFill>
                  <a:srgbClr val="66FFFF"/>
                </a:solidFill>
                <a:latin typeface="Traditional Arabic" pitchFamily="18" charset="-78"/>
                <a:cs typeface="Traditional Arabic" pitchFamily="18" charset="-78"/>
              </a:rPr>
              <a:t>Antero-posterior view (AP)</a:t>
            </a:r>
          </a:p>
          <a:p>
            <a:pPr marL="722376" lvl="1" indent="-274320" algn="l" rtl="0" eaLnBrk="1" fontAlgn="auto" hangingPunct="1">
              <a:spcAft>
                <a:spcPts val="0"/>
              </a:spcAft>
              <a:buClr>
                <a:srgbClr val="66FFFF"/>
              </a:buClr>
              <a:buFont typeface="Monotype Sorts" pitchFamily="2" charset="2"/>
              <a:buChar char="«"/>
              <a:defRPr/>
            </a:pPr>
            <a:r>
              <a:rPr lang="en-US" sz="3200" b="1" dirty="0" smtClean="0">
                <a:solidFill>
                  <a:srgbClr val="66FFFF"/>
                </a:solidFill>
                <a:latin typeface="Traditional Arabic" pitchFamily="18" charset="-78"/>
                <a:cs typeface="Traditional Arabic" pitchFamily="18" charset="-78"/>
              </a:rPr>
              <a:t>	 </a:t>
            </a:r>
            <a:r>
              <a:rPr lang="en-US" sz="3200" b="1" dirty="0" smtClean="0">
                <a:latin typeface="Traditional Arabic" pitchFamily="18" charset="-78"/>
                <a:cs typeface="Traditional Arabic" pitchFamily="18" charset="-78"/>
              </a:rPr>
              <a:t>very ill patients who are unable to stand.</a:t>
            </a:r>
          </a:p>
          <a:p>
            <a:pPr marL="722376" lvl="1" indent="-274320" algn="l" rtl="0" eaLnBrk="1" fontAlgn="auto" hangingPunct="1">
              <a:spcAft>
                <a:spcPts val="0"/>
              </a:spcAft>
              <a:buClr>
                <a:srgbClr val="66FFFF"/>
              </a:buClr>
              <a:buFont typeface="Monotype Sorts" pitchFamily="2" charset="2"/>
              <a:buChar char="«"/>
              <a:defRPr/>
            </a:pPr>
            <a:r>
              <a:rPr lang="en-US" sz="3200" b="1" dirty="0" smtClean="0">
                <a:latin typeface="Traditional Arabic" pitchFamily="18" charset="-78"/>
                <a:cs typeface="Traditional Arabic" pitchFamily="18" charset="-78"/>
              </a:rPr>
              <a:t>	 infants and small children.</a:t>
            </a:r>
            <a:endParaRPr lang="en-US" b="1" dirty="0" smtClean="0">
              <a:latin typeface="Traditional Arabic" pitchFamily="18" charset="-78"/>
              <a:cs typeface="Traditional Arabic" pitchFamily="18" charset="-78"/>
            </a:endParaRPr>
          </a:p>
          <a:p>
            <a:pPr marL="420624" indent="-384048" algn="l" rtl="0" eaLnBrk="1" fontAlgn="auto" hangingPunct="1">
              <a:spcAft>
                <a:spcPts val="0"/>
              </a:spcAft>
              <a:buClr>
                <a:srgbClr val="FF9900"/>
              </a:buClr>
              <a:buFont typeface="Wingdings" pitchFamily="2" charset="2"/>
              <a:buChar char="Ø"/>
              <a:defRPr/>
            </a:pPr>
            <a:r>
              <a:rPr lang="en-US" b="1" dirty="0" smtClean="0">
                <a:solidFill>
                  <a:srgbClr val="66FFFF"/>
                </a:solidFill>
                <a:latin typeface="Traditional Arabic" pitchFamily="18" charset="-78"/>
                <a:cs typeface="Traditional Arabic" pitchFamily="18" charset="-78"/>
              </a:rPr>
              <a:t> </a:t>
            </a:r>
            <a:r>
              <a:rPr lang="en-US" sz="3600" b="1" u="sng" dirty="0" smtClean="0">
                <a:solidFill>
                  <a:srgbClr val="66FFFF"/>
                </a:solidFill>
                <a:latin typeface="Traditional Arabic" pitchFamily="18" charset="-78"/>
                <a:cs typeface="Traditional Arabic" pitchFamily="18" charset="-78"/>
              </a:rPr>
              <a:t>Inspiration-expiration films</a:t>
            </a:r>
          </a:p>
          <a:p>
            <a:pPr marL="722376" lvl="1" indent="-274320" algn="l" rtl="0" eaLnBrk="1" fontAlgn="auto" hangingPunct="1">
              <a:spcAft>
                <a:spcPts val="0"/>
              </a:spcAft>
              <a:buClr>
                <a:srgbClr val="66FFFF"/>
              </a:buClr>
              <a:buFont typeface="Monotype Sorts" pitchFamily="2" charset="2"/>
              <a:buChar char="«"/>
              <a:defRPr/>
            </a:pPr>
            <a:r>
              <a:rPr lang="en-US" sz="3200" b="1" dirty="0" smtClean="0">
                <a:latin typeface="Traditional Arabic" pitchFamily="18" charset="-78"/>
                <a:cs typeface="Traditional Arabic" pitchFamily="18" charset="-78"/>
              </a:rPr>
              <a:t> suspected bronchial foreign body    aspiration.</a:t>
            </a:r>
          </a:p>
          <a:p>
            <a:pPr marL="722376" lvl="1" indent="-274320" algn="l" rtl="0" eaLnBrk="1" fontAlgn="auto" hangingPunct="1">
              <a:spcAft>
                <a:spcPts val="0"/>
              </a:spcAft>
              <a:buClr>
                <a:srgbClr val="66FFFF"/>
              </a:buClr>
              <a:buFont typeface="Monotype Sorts" pitchFamily="2" charset="2"/>
              <a:buChar char="«"/>
              <a:defRPr/>
            </a:pPr>
            <a:r>
              <a:rPr lang="en-US" sz="3200" b="1" dirty="0" smtClean="0">
                <a:latin typeface="Traditional Arabic" pitchFamily="18" charset="-78"/>
                <a:cs typeface="Traditional Arabic" pitchFamily="18" charset="-78"/>
              </a:rPr>
              <a:t> suspected small pneumothorax.</a:t>
            </a:r>
            <a:endParaRPr lang="en-US" sz="3200" b="1" dirty="0" smtClean="0">
              <a:effectLst>
                <a:outerShdw blurRad="38100" dist="38100" dir="2700000" algn="tl">
                  <a:srgbClr val="FFFFFF"/>
                </a:outerShdw>
              </a:effectLst>
              <a:latin typeface="Traditional Arabic" pitchFamily="18" charset="-78"/>
              <a:cs typeface="Traditional Arabic" pitchFamily="18" charset="-78"/>
            </a:endParaRPr>
          </a:p>
          <a:p>
            <a:pPr marL="420624" indent="-384048" algn="l" rtl="0" eaLnBrk="1" fontAlgn="auto" hangingPunct="1">
              <a:spcAft>
                <a:spcPts val="0"/>
              </a:spcAft>
              <a:buFontTx/>
              <a:buNone/>
              <a:defRPr/>
            </a:pPr>
            <a:endParaRPr lang="en-US" b="1" dirty="0" smtClean="0">
              <a:solidFill>
                <a:srgbClr val="660066"/>
              </a:solidFill>
              <a:latin typeface="Traditional Arabic" pitchFamily="18" charset="-78"/>
              <a:cs typeface="Traditional Arabic" pitchFamily="18" charset="-78"/>
            </a:endParaRPr>
          </a:p>
          <a:p>
            <a:pPr marL="420624" indent="-384048" algn="l" rtl="0" eaLnBrk="1" fontAlgn="auto" hangingPunct="1">
              <a:spcAft>
                <a:spcPts val="0"/>
              </a:spcAft>
              <a:buFontTx/>
              <a:buNone/>
              <a:defRPr/>
            </a:pPr>
            <a:endParaRPr lang="en-US" sz="3600" dirty="0" smtClean="0">
              <a:latin typeface="Traditional Arabic" pitchFamily="18" charset="-78"/>
              <a:cs typeface="Traditional Arabic" pitchFamily="18" charset="-78"/>
            </a:endParaRPr>
          </a:p>
        </p:txBody>
      </p:sp>
      <p:sp>
        <p:nvSpPr>
          <p:cNvPr id="3" name="Slide Number Placeholder 2"/>
          <p:cNvSpPr>
            <a:spLocks noGrp="1"/>
          </p:cNvSpPr>
          <p:nvPr>
            <p:ph type="sldNum" sz="quarter" idx="12"/>
          </p:nvPr>
        </p:nvSpPr>
        <p:spPr/>
        <p:txBody>
          <a:bodyPr/>
          <a:lstStyle/>
          <a:p>
            <a:pPr>
              <a:defRPr/>
            </a:pPr>
            <a:fld id="{BACBD4DD-C133-4684-9917-892E94D1434C}" type="slidenum">
              <a:rPr lang="ar-SA" smtClean="0"/>
              <a:pPr>
                <a:defRPr/>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User\Desktop\images.jpg"/>
          <p:cNvPicPr>
            <a:picLocks noChangeAspect="1" noChangeArrowheads="1"/>
          </p:cNvPicPr>
          <p:nvPr/>
        </p:nvPicPr>
        <p:blipFill>
          <a:blip r:embed="rId2" cstate="print"/>
          <a:srcRect/>
          <a:stretch>
            <a:fillRect/>
          </a:stretch>
        </p:blipFill>
        <p:spPr bwMode="auto">
          <a:xfrm>
            <a:off x="2214563" y="214313"/>
            <a:ext cx="4714875" cy="6143625"/>
          </a:xfrm>
          <a:prstGeom prst="rect">
            <a:avLst/>
          </a:prstGeom>
          <a:noFill/>
          <a:ln w="9525">
            <a:noFill/>
            <a:miter lim="800000"/>
            <a:headEnd/>
            <a:tailEnd/>
          </a:ln>
        </p:spPr>
      </p:pic>
      <p:cxnSp>
        <p:nvCxnSpPr>
          <p:cNvPr id="4" name="Straight Arrow Connector 3"/>
          <p:cNvCxnSpPr/>
          <p:nvPr/>
        </p:nvCxnSpPr>
        <p:spPr>
          <a:xfrm>
            <a:off x="4644008" y="1700808"/>
            <a:ext cx="0" cy="2016224"/>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788024" y="2492896"/>
            <a:ext cx="683200" cy="276999"/>
          </a:xfrm>
          <a:prstGeom prst="rect">
            <a:avLst/>
          </a:prstGeom>
          <a:noFill/>
        </p:spPr>
        <p:txBody>
          <a:bodyPr wrap="none" rtlCol="0">
            <a:spAutoFit/>
          </a:bodyPr>
          <a:lstStyle/>
          <a:p>
            <a:pPr algn="l" rtl="0"/>
            <a:r>
              <a:rPr lang="en-US" sz="1200" dirty="0" smtClean="0">
                <a:latin typeface="Tahoma" pitchFamily="34" charset="0"/>
                <a:ea typeface="Tahoma" pitchFamily="34" charset="0"/>
                <a:cs typeface="Tahoma" pitchFamily="34" charset="0"/>
              </a:rPr>
              <a:t>120 cm</a:t>
            </a:r>
          </a:p>
        </p:txBody>
      </p:sp>
      <p:sp>
        <p:nvSpPr>
          <p:cNvPr id="6" name="Slide Number Placeholder 5"/>
          <p:cNvSpPr>
            <a:spLocks noGrp="1"/>
          </p:cNvSpPr>
          <p:nvPr>
            <p:ph type="sldNum" sz="quarter" idx="12"/>
          </p:nvPr>
        </p:nvSpPr>
        <p:spPr/>
        <p:txBody>
          <a:bodyPr/>
          <a:lstStyle/>
          <a:p>
            <a:pPr>
              <a:defRPr/>
            </a:pPr>
            <a:fld id="{A3F9952C-7CA7-483D-BAD1-B0827342CCD3}" type="slidenum">
              <a:rPr lang="ar-SA" smtClean="0"/>
              <a:pPr>
                <a:defRPr/>
              </a:pPr>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ChangeArrowheads="1"/>
          </p:cNvSpPr>
          <p:nvPr/>
        </p:nvSpPr>
        <p:spPr bwMode="auto">
          <a:xfrm>
            <a:off x="179388" y="-61913"/>
            <a:ext cx="8715375" cy="6832601"/>
          </a:xfrm>
          <a:prstGeom prst="rect">
            <a:avLst/>
          </a:prstGeom>
          <a:noFill/>
          <a:ln w="9525">
            <a:noFill/>
            <a:miter lim="800000"/>
            <a:headEnd/>
            <a:tailEnd/>
          </a:ln>
        </p:spPr>
        <p:txBody>
          <a:bodyPr anchor="ctr">
            <a:spAutoFit/>
          </a:bodyPr>
          <a:lstStyle/>
          <a:p>
            <a:pPr marL="342900" indent="-342900">
              <a:defRPr/>
            </a:pPr>
            <a:r>
              <a:rPr lang="en-US" sz="2800" b="1" dirty="0">
                <a:latin typeface="Arial" pitchFamily="34" charset="0"/>
              </a:rPr>
              <a:t>  </a:t>
            </a:r>
            <a:r>
              <a:rPr lang="en-US" sz="2800" b="1" dirty="0">
                <a:solidFill>
                  <a:srgbClr val="FF9900"/>
                </a:solidFill>
                <a:latin typeface="Arial" pitchFamily="34" charset="0"/>
              </a:rPr>
              <a:t>Before reading the x-ray film, the                   following should be checked:</a:t>
            </a:r>
            <a:endParaRPr lang="en-US" b="1" dirty="0">
              <a:latin typeface="Arial" pitchFamily="34" charset="0"/>
            </a:endParaRPr>
          </a:p>
          <a:p>
            <a:pPr marL="342900" indent="-342900">
              <a:defRPr/>
            </a:pPr>
            <a:r>
              <a:rPr lang="en-US" sz="2400" b="1" dirty="0">
                <a:solidFill>
                  <a:srgbClr val="FF9999"/>
                </a:solidFill>
                <a:latin typeface="Arial" pitchFamily="34" charset="0"/>
              </a:rPr>
              <a:t>1. </a:t>
            </a:r>
            <a:r>
              <a:rPr lang="en-US" sz="2400" b="1" u="sng" dirty="0">
                <a:solidFill>
                  <a:srgbClr val="FF9999"/>
                </a:solidFill>
                <a:latin typeface="Arial" pitchFamily="34" charset="0"/>
              </a:rPr>
              <a:t>Request form</a:t>
            </a:r>
            <a:endParaRPr lang="en-US" sz="2800" b="1" u="sng" dirty="0">
              <a:solidFill>
                <a:srgbClr val="FF9999"/>
              </a:solidFill>
              <a:latin typeface="Arial" pitchFamily="34" charset="0"/>
            </a:endParaRPr>
          </a:p>
          <a:p>
            <a:pPr marL="742950" lvl="1" indent="-285750">
              <a:defRPr/>
            </a:pPr>
            <a:r>
              <a:rPr lang="en-US" b="1" dirty="0">
                <a:latin typeface="Arial" pitchFamily="34" charset="0"/>
              </a:rPr>
              <a:t>- name, age, sex and date.    </a:t>
            </a:r>
          </a:p>
          <a:p>
            <a:pPr marL="742950" lvl="1" indent="-285750">
              <a:defRPr/>
            </a:pPr>
            <a:r>
              <a:rPr lang="en-US" b="1" dirty="0">
                <a:latin typeface="Arial" pitchFamily="34" charset="0"/>
              </a:rPr>
              <a:t>- clinical information (history and physical examination because it helps us in differential diagnosis)</a:t>
            </a:r>
          </a:p>
          <a:p>
            <a:pPr marL="342900" indent="-342900">
              <a:defRPr/>
            </a:pPr>
            <a:r>
              <a:rPr lang="en-US" sz="2400" b="1" dirty="0">
                <a:solidFill>
                  <a:srgbClr val="FF9999"/>
                </a:solidFill>
                <a:latin typeface="Arial" pitchFamily="34" charset="0"/>
              </a:rPr>
              <a:t>2. </a:t>
            </a:r>
            <a:r>
              <a:rPr lang="en-US" sz="2400" b="1" u="sng" dirty="0">
                <a:solidFill>
                  <a:srgbClr val="FF9999"/>
                </a:solidFill>
                <a:latin typeface="Arial" pitchFamily="34" charset="0"/>
              </a:rPr>
              <a:t>Technical quality on the film:</a:t>
            </a:r>
            <a:endParaRPr lang="en-US" sz="2400" b="1" dirty="0">
              <a:solidFill>
                <a:srgbClr val="FF9999"/>
              </a:solidFill>
              <a:latin typeface="Arial" pitchFamily="34" charset="0"/>
            </a:endParaRPr>
          </a:p>
          <a:p>
            <a:pPr marL="742950" lvl="1" indent="-285750">
              <a:defRPr/>
            </a:pPr>
            <a:r>
              <a:rPr lang="en-US" sz="2400" b="1" dirty="0">
                <a:solidFill>
                  <a:srgbClr val="FFC000"/>
                </a:solidFill>
                <a:latin typeface="Arial" pitchFamily="34" charset="0"/>
              </a:rPr>
              <a:t>- </a:t>
            </a:r>
            <a:r>
              <a:rPr lang="en-US" b="1" dirty="0">
                <a:solidFill>
                  <a:srgbClr val="FFC000"/>
                </a:solidFill>
                <a:latin typeface="+mn-lt"/>
              </a:rPr>
              <a:t>markers</a:t>
            </a:r>
            <a:r>
              <a:rPr lang="en-US" b="1" dirty="0">
                <a:solidFill>
                  <a:srgbClr val="FFC000"/>
                </a:solidFill>
                <a:latin typeface="Arial" pitchFamily="34" charset="0"/>
              </a:rPr>
              <a:t>:</a:t>
            </a:r>
            <a:r>
              <a:rPr lang="en-US" sz="2400" b="1" dirty="0">
                <a:solidFill>
                  <a:srgbClr val="FFC000"/>
                </a:solidFill>
                <a:latin typeface="Arial" pitchFamily="34" charset="0"/>
              </a:rPr>
              <a:t> </a:t>
            </a:r>
            <a:r>
              <a:rPr lang="en-US" b="1" dirty="0">
                <a:latin typeface="Arial" pitchFamily="34" charset="0"/>
              </a:rPr>
              <a:t>L for left,  R for right.</a:t>
            </a:r>
            <a:endParaRPr lang="en-US" sz="2400" b="1" dirty="0">
              <a:latin typeface="Arial" pitchFamily="34" charset="0"/>
            </a:endParaRPr>
          </a:p>
          <a:p>
            <a:pPr marL="742950" lvl="1" indent="-285750">
              <a:defRPr/>
            </a:pPr>
            <a:r>
              <a:rPr lang="en-US" sz="2800" b="1" dirty="0">
                <a:solidFill>
                  <a:srgbClr val="FFC000"/>
                </a:solidFill>
                <a:latin typeface="Arial" pitchFamily="34" charset="0"/>
              </a:rPr>
              <a:t>- </a:t>
            </a:r>
            <a:r>
              <a:rPr lang="en-US" b="1" dirty="0">
                <a:solidFill>
                  <a:srgbClr val="FFC000"/>
                </a:solidFill>
                <a:latin typeface="Arial" pitchFamily="34" charset="0"/>
              </a:rPr>
              <a:t>Centering ( patient position).</a:t>
            </a:r>
            <a:endParaRPr lang="en-US" sz="2400" b="1" dirty="0">
              <a:solidFill>
                <a:srgbClr val="FFC000"/>
              </a:solidFill>
              <a:latin typeface="Arial" pitchFamily="34" charset="0"/>
            </a:endParaRPr>
          </a:p>
          <a:p>
            <a:pPr marL="742950" lvl="1" indent="-285750">
              <a:defRPr/>
            </a:pPr>
            <a:r>
              <a:rPr lang="en-US" sz="1600" b="1" dirty="0">
                <a:latin typeface="Arial" pitchFamily="34" charset="0"/>
              </a:rPr>
              <a:t>     Medial end of the clavicles equidistant from T4-T5  </a:t>
            </a:r>
            <a:r>
              <a:rPr lang="en-US" sz="1600" b="1" dirty="0" err="1">
                <a:latin typeface="Arial" pitchFamily="34" charset="0"/>
              </a:rPr>
              <a:t>spinous</a:t>
            </a:r>
            <a:r>
              <a:rPr lang="en-US" sz="1600" b="1" dirty="0">
                <a:latin typeface="Arial" pitchFamily="34" charset="0"/>
              </a:rPr>
              <a:t> process.  </a:t>
            </a:r>
          </a:p>
          <a:p>
            <a:pPr marL="742950" lvl="1" indent="-285750">
              <a:defRPr/>
            </a:pPr>
            <a:r>
              <a:rPr lang="en-US" sz="1600" b="1" dirty="0">
                <a:latin typeface="Arial" pitchFamily="34" charset="0"/>
              </a:rPr>
              <a:t>     another sign is that trachea will be overlying </a:t>
            </a:r>
            <a:r>
              <a:rPr lang="en-US" sz="1600" b="1" dirty="0" err="1">
                <a:latin typeface="Arial" pitchFamily="34" charset="0"/>
              </a:rPr>
              <a:t>spinous</a:t>
            </a:r>
            <a:r>
              <a:rPr lang="en-US" sz="1600" b="1" dirty="0">
                <a:latin typeface="Arial" pitchFamily="34" charset="0"/>
              </a:rPr>
              <a:t> processes unless the patient came with trauma.</a:t>
            </a:r>
            <a:endParaRPr lang="en-US" sz="2400" b="1" dirty="0">
              <a:latin typeface="Arial" pitchFamily="34" charset="0"/>
            </a:endParaRPr>
          </a:p>
          <a:p>
            <a:pPr marL="742950" lvl="1" indent="-285750">
              <a:defRPr/>
            </a:pPr>
            <a:r>
              <a:rPr lang="en-US" sz="2400" b="1" dirty="0">
                <a:solidFill>
                  <a:srgbClr val="FFC000"/>
                </a:solidFill>
                <a:latin typeface="Arial" pitchFamily="34" charset="0"/>
              </a:rPr>
              <a:t>- </a:t>
            </a:r>
            <a:r>
              <a:rPr lang="en-US" b="1" dirty="0">
                <a:solidFill>
                  <a:srgbClr val="FFC000"/>
                </a:solidFill>
                <a:latin typeface="Arial" pitchFamily="34" charset="0"/>
              </a:rPr>
              <a:t>Degree of inspiration.</a:t>
            </a:r>
            <a:endParaRPr lang="en-US" sz="2400" b="1" dirty="0">
              <a:solidFill>
                <a:srgbClr val="FFC000"/>
              </a:solidFill>
              <a:latin typeface="Arial" pitchFamily="34" charset="0"/>
            </a:endParaRPr>
          </a:p>
          <a:p>
            <a:pPr marL="742950" lvl="1" indent="-285750">
              <a:defRPr/>
            </a:pPr>
            <a:r>
              <a:rPr lang="en-US" sz="1800" b="1" dirty="0">
                <a:latin typeface="Arial" pitchFamily="34" charset="0"/>
              </a:rPr>
              <a:t>     </a:t>
            </a:r>
            <a:r>
              <a:rPr lang="en-US" sz="1600" b="1" dirty="0">
                <a:latin typeface="Arial" pitchFamily="34" charset="0"/>
              </a:rPr>
              <a:t>at least the anterior ends of 6</a:t>
            </a:r>
            <a:r>
              <a:rPr lang="en-US" sz="1600" b="1" baseline="30000" dirty="0">
                <a:latin typeface="Arial" pitchFamily="34" charset="0"/>
              </a:rPr>
              <a:t>th</a:t>
            </a:r>
            <a:r>
              <a:rPr lang="en-US" sz="1600" b="1" dirty="0">
                <a:latin typeface="Arial" pitchFamily="34" charset="0"/>
              </a:rPr>
              <a:t> rib above </a:t>
            </a:r>
            <a:r>
              <a:rPr lang="en-US" sz="1600" b="1" dirty="0">
                <a:solidFill>
                  <a:srgbClr val="FF0000"/>
                </a:solidFill>
                <a:latin typeface="Arial" pitchFamily="34" charset="0"/>
              </a:rPr>
              <a:t>mid part </a:t>
            </a:r>
            <a:r>
              <a:rPr lang="en-US" sz="1600" b="1" dirty="0">
                <a:latin typeface="Arial" pitchFamily="34" charset="0"/>
              </a:rPr>
              <a:t>of diaphragm</a:t>
            </a:r>
          </a:p>
          <a:p>
            <a:pPr marL="742950" lvl="1" indent="-285750">
              <a:defRPr/>
            </a:pPr>
            <a:r>
              <a:rPr lang="en-US" sz="1600" b="1" dirty="0">
                <a:latin typeface="Arial" pitchFamily="34" charset="0"/>
              </a:rPr>
              <a:t>     or posterior end of </a:t>
            </a:r>
            <a:r>
              <a:rPr lang="ar-SA" sz="1600" b="1" dirty="0">
                <a:latin typeface="Arial" pitchFamily="34" charset="0"/>
              </a:rPr>
              <a:t>9</a:t>
            </a:r>
            <a:r>
              <a:rPr lang="en-US" sz="1600" b="1" baseline="30000" dirty="0" err="1">
                <a:latin typeface="Arial" pitchFamily="34" charset="0"/>
              </a:rPr>
              <a:t>th</a:t>
            </a:r>
            <a:r>
              <a:rPr lang="en-US" sz="1600" b="1" dirty="0">
                <a:latin typeface="Arial" pitchFamily="34" charset="0"/>
              </a:rPr>
              <a:t> rib above the diaphragm</a:t>
            </a:r>
            <a:r>
              <a:rPr lang="ar-JO" b="1" dirty="0">
                <a:latin typeface="Arial" pitchFamily="34" charset="0"/>
              </a:rPr>
              <a:t>   </a:t>
            </a:r>
            <a:endParaRPr lang="ar-JO" sz="2400" b="1" dirty="0">
              <a:latin typeface="Arial" pitchFamily="34" charset="0"/>
            </a:endParaRPr>
          </a:p>
          <a:p>
            <a:pPr marL="742950" lvl="1" indent="-285750">
              <a:buFontTx/>
              <a:buChar char="-"/>
              <a:defRPr/>
            </a:pPr>
            <a:r>
              <a:rPr lang="en-US" b="1" dirty="0">
                <a:solidFill>
                  <a:srgbClr val="FFC000"/>
                </a:solidFill>
                <a:latin typeface="Arial" pitchFamily="34" charset="0"/>
              </a:rPr>
              <a:t>Exposure (penetration):</a:t>
            </a:r>
            <a:r>
              <a:rPr lang="en-US" b="1" dirty="0">
                <a:latin typeface="Arial" pitchFamily="34" charset="0"/>
              </a:rPr>
              <a:t> </a:t>
            </a:r>
            <a:r>
              <a:rPr lang="en-US" sz="1800" b="1" dirty="0">
                <a:latin typeface="Arial" pitchFamily="34" charset="0"/>
              </a:rPr>
              <a:t>vertebral  bodies and disc spaces             behind  the heart  must be barely visible and the vascular markings should be visible through the heart.</a:t>
            </a:r>
            <a:r>
              <a:rPr lang="ar-JO" sz="1800" b="1" dirty="0">
                <a:latin typeface="Arial" pitchFamily="34" charset="0"/>
              </a:rPr>
              <a:t>    </a:t>
            </a:r>
            <a:endParaRPr lang="en-US" sz="1800" b="1" dirty="0">
              <a:latin typeface="Arial" pitchFamily="34" charset="0"/>
            </a:endParaRPr>
          </a:p>
          <a:p>
            <a:pPr marL="742950" lvl="1" indent="-285750">
              <a:defRPr/>
            </a:pPr>
            <a:r>
              <a:rPr lang="en-US" sz="1800" b="1" dirty="0">
                <a:latin typeface="Arial" pitchFamily="34" charset="0"/>
              </a:rPr>
              <a:t>     note : </a:t>
            </a:r>
            <a:r>
              <a:rPr lang="en-US" sz="1800" b="1" dirty="0" err="1">
                <a:latin typeface="Arial" pitchFamily="34" charset="0"/>
              </a:rPr>
              <a:t>intervertebral</a:t>
            </a:r>
            <a:r>
              <a:rPr lang="en-US" sz="1800" b="1" dirty="0">
                <a:latin typeface="Arial" pitchFamily="34" charset="0"/>
              </a:rPr>
              <a:t> discs are invisible in over and underexposure.</a:t>
            </a:r>
          </a:p>
          <a:p>
            <a:pPr marL="742950" lvl="1" indent="-285750">
              <a:defRPr/>
            </a:pPr>
            <a:r>
              <a:rPr lang="en-US" sz="1800" b="1" dirty="0">
                <a:latin typeface="Arial" pitchFamily="34" charset="0"/>
              </a:rPr>
              <a:t>     </a:t>
            </a:r>
            <a:r>
              <a:rPr lang="en-US" sz="1800" b="1" dirty="0" smtClean="0">
                <a:latin typeface="Arial" pitchFamily="34" charset="0"/>
              </a:rPr>
              <a:t>note : overexposure </a:t>
            </a:r>
            <a:r>
              <a:rPr lang="en-US" sz="1800" b="1" dirty="0">
                <a:latin typeface="Arial" pitchFamily="34" charset="0"/>
              </a:rPr>
              <a:t>is also known as high penetration, or dark film.</a:t>
            </a:r>
          </a:p>
          <a:p>
            <a:pPr marL="742950" lvl="1" indent="-285750">
              <a:defRPr/>
            </a:pPr>
            <a:r>
              <a:rPr lang="en-US" sz="1800" b="1" dirty="0">
                <a:latin typeface="Arial" pitchFamily="34" charset="0"/>
              </a:rPr>
              <a:t>     low exposure is also known as soft film, or low </a:t>
            </a:r>
            <a:r>
              <a:rPr lang="en-US" sz="1800" b="1" dirty="0" err="1">
                <a:latin typeface="Arial" pitchFamily="34" charset="0"/>
              </a:rPr>
              <a:t>penetrarion</a:t>
            </a:r>
            <a:r>
              <a:rPr lang="en-US" sz="1800" b="1" dirty="0">
                <a:latin typeface="Arial" pitchFamily="34" charset="0"/>
              </a:rPr>
              <a:t>.</a:t>
            </a:r>
            <a:r>
              <a:rPr lang="ar-JO" sz="1800" b="1" dirty="0">
                <a:latin typeface="Arial" pitchFamily="34" charset="0"/>
              </a:rPr>
              <a:t> </a:t>
            </a:r>
            <a:r>
              <a:rPr lang="ar-JO" b="1" dirty="0">
                <a:latin typeface="Arial" pitchFamily="34" charset="0"/>
              </a:rPr>
              <a:t> </a:t>
            </a:r>
            <a:r>
              <a:rPr lang="ar-JO" sz="1800" b="1" dirty="0">
                <a:latin typeface="Arial" pitchFamily="34" charset="0"/>
              </a:rPr>
              <a:t>  </a:t>
            </a:r>
            <a:r>
              <a:rPr lang="en-US" sz="1800" b="1" dirty="0">
                <a:latin typeface="Arial" pitchFamily="34" charset="0"/>
              </a:rPr>
              <a:t> </a:t>
            </a:r>
            <a:endParaRPr lang="en-US" sz="2400" dirty="0">
              <a:latin typeface="Arial" pitchFamily="34" charset="0"/>
            </a:endParaRPr>
          </a:p>
        </p:txBody>
      </p:sp>
      <p:sp>
        <p:nvSpPr>
          <p:cNvPr id="3" name="Slide Number Placeholder 2"/>
          <p:cNvSpPr>
            <a:spLocks noGrp="1"/>
          </p:cNvSpPr>
          <p:nvPr>
            <p:ph type="sldNum" sz="quarter" idx="12"/>
          </p:nvPr>
        </p:nvSpPr>
        <p:spPr/>
        <p:txBody>
          <a:bodyPr/>
          <a:lstStyle/>
          <a:p>
            <a:pPr>
              <a:defRPr/>
            </a:pPr>
            <a:fld id="{A3F9952C-7CA7-483D-BAD1-B0827342CCD3}" type="slidenum">
              <a:rPr lang="ar-SA" smtClean="0"/>
              <a:pPr>
                <a:defRPr/>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3912189628_92d2163489"/>
          <p:cNvPicPr>
            <a:picLocks noChangeAspect="1" noChangeArrowheads="1"/>
          </p:cNvPicPr>
          <p:nvPr/>
        </p:nvPicPr>
        <p:blipFill>
          <a:blip r:embed="rId2" cstate="print">
            <a:lum bright="10000"/>
          </a:blip>
          <a:srcRect/>
          <a:stretch>
            <a:fillRect/>
          </a:stretch>
        </p:blipFill>
        <p:spPr bwMode="auto">
          <a:xfrm>
            <a:off x="1000125" y="0"/>
            <a:ext cx="6945313" cy="6858000"/>
          </a:xfrm>
          <a:prstGeom prst="rect">
            <a:avLst/>
          </a:prstGeom>
          <a:noFill/>
          <a:ln w="9525">
            <a:noFill/>
            <a:miter lim="800000"/>
            <a:headEnd/>
            <a:tailEnd/>
          </a:ln>
        </p:spPr>
      </p:pic>
      <p:sp>
        <p:nvSpPr>
          <p:cNvPr id="3" name="Arc 2"/>
          <p:cNvSpPr/>
          <p:nvPr/>
        </p:nvSpPr>
        <p:spPr>
          <a:xfrm flipH="1" flipV="1">
            <a:off x="4572000" y="-1971675"/>
            <a:ext cx="792163" cy="4752975"/>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 name="Freeform 5"/>
          <p:cNvSpPr/>
          <p:nvPr/>
        </p:nvSpPr>
        <p:spPr>
          <a:xfrm>
            <a:off x="3889375" y="0"/>
            <a:ext cx="395288" cy="2700338"/>
          </a:xfrm>
          <a:custGeom>
            <a:avLst/>
            <a:gdLst>
              <a:gd name="connsiteX0" fmla="*/ 406400 w 445104"/>
              <a:gd name="connsiteY0" fmla="*/ 0 h 2481943"/>
              <a:gd name="connsiteX1" fmla="*/ 377371 w 445104"/>
              <a:gd name="connsiteY1" fmla="*/ 1465943 h 2481943"/>
              <a:gd name="connsiteX2" fmla="*/ 0 w 445104"/>
              <a:gd name="connsiteY2" fmla="*/ 2481943 h 2481943"/>
            </a:gdLst>
            <a:ahLst/>
            <a:cxnLst>
              <a:cxn ang="0">
                <a:pos x="connsiteX0" y="connsiteY0"/>
              </a:cxn>
              <a:cxn ang="0">
                <a:pos x="connsiteX1" y="connsiteY1"/>
              </a:cxn>
              <a:cxn ang="0">
                <a:pos x="connsiteX2" y="connsiteY2"/>
              </a:cxn>
            </a:cxnLst>
            <a:rect l="l" t="t" r="r" b="b"/>
            <a:pathLst>
              <a:path w="445104" h="2481943">
                <a:moveTo>
                  <a:pt x="406400" y="0"/>
                </a:moveTo>
                <a:cubicBezTo>
                  <a:pt x="425752" y="526143"/>
                  <a:pt x="445104" y="1052286"/>
                  <a:pt x="377371" y="1465943"/>
                </a:cubicBezTo>
                <a:cubicBezTo>
                  <a:pt x="309638" y="1879600"/>
                  <a:pt x="154819" y="2180771"/>
                  <a:pt x="0" y="2481943"/>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 name="Slide Number Placeholder 4"/>
          <p:cNvSpPr>
            <a:spLocks noGrp="1"/>
          </p:cNvSpPr>
          <p:nvPr>
            <p:ph type="sldNum" sz="quarter" idx="12"/>
          </p:nvPr>
        </p:nvSpPr>
        <p:spPr/>
        <p:txBody>
          <a:bodyPr/>
          <a:lstStyle/>
          <a:p>
            <a:pPr>
              <a:defRPr/>
            </a:pPr>
            <a:fld id="{BACBD4DD-C133-4684-9917-892E94D1434C}" type="slidenum">
              <a:rPr lang="ar-SA" smtClean="0"/>
              <a:pPr>
                <a:defRPr/>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274638"/>
            <a:ext cx="7043738" cy="1143000"/>
          </a:xfrm>
        </p:spPr>
        <p:txBody>
          <a:bodyPr/>
          <a:lstStyle/>
          <a:p>
            <a:pPr algn="ctr"/>
            <a:r>
              <a:rPr lang="en-US" sz="4800" smtClean="0">
                <a:solidFill>
                  <a:srgbClr val="FF9900"/>
                </a:solidFill>
                <a:latin typeface="Franklin Gothic Demi" pitchFamily="34" charset="0"/>
                <a:ea typeface="Arial Unicode MS" pitchFamily="34" charset="-128"/>
                <a:cs typeface="Arial Unicode MS" pitchFamily="34" charset="-128"/>
              </a:rPr>
              <a:t>CHEST IMAGING</a:t>
            </a:r>
            <a:endParaRPr lang="ar-JO" smtClean="0"/>
          </a:p>
        </p:txBody>
      </p:sp>
      <p:sp>
        <p:nvSpPr>
          <p:cNvPr id="8195" name="Content Placeholder 2"/>
          <p:cNvSpPr>
            <a:spLocks noGrp="1"/>
          </p:cNvSpPr>
          <p:nvPr>
            <p:ph idx="1"/>
          </p:nvPr>
        </p:nvSpPr>
        <p:spPr>
          <a:xfrm>
            <a:off x="571500" y="1785938"/>
            <a:ext cx="7715250" cy="3857625"/>
          </a:xfrm>
        </p:spPr>
        <p:txBody>
          <a:bodyPr/>
          <a:lstStyle/>
          <a:p>
            <a:pPr marL="685800" indent="-685800" algn="l" rtl="0" eaLnBrk="1" hangingPunct="1">
              <a:buClr>
                <a:srgbClr val="FF9900"/>
              </a:buClr>
              <a:buFont typeface="Wingdings" pitchFamily="2" charset="2"/>
              <a:buChar char="Ø"/>
            </a:pPr>
            <a:r>
              <a:rPr lang="en-US" sz="2800" smtClean="0"/>
              <a:t>Chest imaging remains major component of diagnostic radiology.</a:t>
            </a:r>
          </a:p>
          <a:p>
            <a:pPr marL="685800" indent="-685800" algn="l" rtl="0" eaLnBrk="1" hangingPunct="1">
              <a:buClr>
                <a:srgbClr val="FF9900"/>
              </a:buClr>
              <a:buFont typeface="Wingdings" pitchFamily="2" charset="2"/>
              <a:buChar char="Ø"/>
            </a:pPr>
            <a:r>
              <a:rPr lang="en-US" sz="2800" smtClean="0"/>
              <a:t>The chest x-ray is the most commonly performed diagnostic x-ray examination. </a:t>
            </a:r>
          </a:p>
          <a:p>
            <a:pPr marL="685800" indent="-685800" algn="l" rtl="0" eaLnBrk="1" hangingPunct="1">
              <a:buClr>
                <a:srgbClr val="FF9900"/>
              </a:buClr>
              <a:buFont typeface="Wingdings" pitchFamily="2" charset="2"/>
              <a:buChar char="Ø"/>
            </a:pPr>
            <a:r>
              <a:rPr lang="en-US" sz="2800" smtClean="0"/>
              <a:t>A chest x-ray makes images of the lungs, heart, airways, blood vessels and the bones of the spine and chest.</a:t>
            </a:r>
          </a:p>
          <a:p>
            <a:pPr marL="685800" indent="-685800" algn="l" eaLnBrk="1" hangingPunct="1">
              <a:buFont typeface="Wingdings" pitchFamily="2" charset="2"/>
              <a:buAutoNum type="arabicPeriod"/>
            </a:pPr>
            <a:endParaRPr lang="en-US" sz="3200" smtClean="0"/>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New Pictures\slide-6-728.jpg"/>
          <p:cNvPicPr>
            <a:picLocks noGrp="1" noChangeAspect="1" noChangeArrowheads="1"/>
          </p:cNvPicPr>
          <p:nvPr>
            <p:ph idx="1"/>
          </p:nvPr>
        </p:nvPicPr>
        <p:blipFill>
          <a:blip r:embed="rId2" cstate="print">
            <a:lum bright="-10000"/>
          </a:blip>
          <a:srcRect/>
          <a:stretch>
            <a:fillRect/>
          </a:stretch>
        </p:blipFill>
        <p:spPr>
          <a:xfrm>
            <a:off x="500063" y="285750"/>
            <a:ext cx="8191500" cy="6143625"/>
          </a:xfrm>
        </p:spPr>
      </p:pic>
      <p:sp>
        <p:nvSpPr>
          <p:cNvPr id="3" name="Slide Number Placeholder 2"/>
          <p:cNvSpPr>
            <a:spLocks noGrp="1"/>
          </p:cNvSpPr>
          <p:nvPr>
            <p:ph type="sldNum" sz="quarter" idx="12"/>
          </p:nvPr>
        </p:nvSpPr>
        <p:spPr/>
        <p:txBody>
          <a:bodyPr/>
          <a:lstStyle/>
          <a:p>
            <a:pPr>
              <a:defRPr/>
            </a:pPr>
            <a:fld id="{BACBD4DD-C133-4684-9917-892E94D1434C}" type="slidenum">
              <a:rPr lang="ar-SA" smtClean="0"/>
              <a:pPr>
                <a:defRPr/>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User\Downloads\slide-11-638.jpg"/>
          <p:cNvPicPr>
            <a:picLocks noGrp="1" noChangeAspect="1" noChangeArrowheads="1"/>
          </p:cNvPicPr>
          <p:nvPr>
            <p:ph idx="1"/>
          </p:nvPr>
        </p:nvPicPr>
        <p:blipFill>
          <a:blip r:embed="rId2" cstate="print"/>
          <a:srcRect/>
          <a:stretch>
            <a:fillRect/>
          </a:stretch>
        </p:blipFill>
        <p:spPr>
          <a:xfrm>
            <a:off x="0" y="-65088"/>
            <a:ext cx="9221788" cy="6923088"/>
          </a:xfrm>
        </p:spPr>
      </p:pic>
      <p:sp>
        <p:nvSpPr>
          <p:cNvPr id="3" name="Slide Number Placeholder 2"/>
          <p:cNvSpPr>
            <a:spLocks noGrp="1"/>
          </p:cNvSpPr>
          <p:nvPr>
            <p:ph type="sldNum" sz="quarter" idx="12"/>
          </p:nvPr>
        </p:nvSpPr>
        <p:spPr/>
        <p:txBody>
          <a:bodyPr/>
          <a:lstStyle/>
          <a:p>
            <a:pPr>
              <a:defRPr/>
            </a:pPr>
            <a:fld id="{BACBD4DD-C133-4684-9917-892E94D1434C}" type="slidenum">
              <a:rPr lang="ar-SA" smtClean="0"/>
              <a:pPr>
                <a:defRPr/>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ChangeArrowheads="1"/>
          </p:cNvSpPr>
          <p:nvPr/>
        </p:nvSpPr>
        <p:spPr bwMode="auto">
          <a:xfrm>
            <a:off x="395536" y="0"/>
            <a:ext cx="8001000" cy="7017306"/>
          </a:xfrm>
          <a:prstGeom prst="rect">
            <a:avLst/>
          </a:prstGeom>
          <a:noFill/>
          <a:ln w="9525">
            <a:noFill/>
            <a:miter lim="800000"/>
            <a:headEnd/>
            <a:tailEnd/>
          </a:ln>
        </p:spPr>
        <p:txBody>
          <a:bodyPr anchor="ctr">
            <a:spAutoFit/>
          </a:bodyPr>
          <a:lstStyle/>
          <a:p>
            <a:pPr marL="342900" indent="-342900">
              <a:defRPr/>
            </a:pPr>
            <a:r>
              <a:rPr lang="en-US" sz="1800" b="1" dirty="0">
                <a:solidFill>
                  <a:srgbClr val="FF9900"/>
                </a:solidFill>
                <a:latin typeface="Arial" pitchFamily="34" charset="0"/>
              </a:rPr>
              <a:t>    Systematic interpretation of a chest x-ray:  </a:t>
            </a:r>
            <a:endParaRPr lang="en-US" sz="1800" b="1" dirty="0">
              <a:latin typeface="Arial" pitchFamily="34" charset="0"/>
            </a:endParaRPr>
          </a:p>
          <a:p>
            <a:pPr marL="342900" indent="-342900">
              <a:buFontTx/>
              <a:buChar char="-"/>
              <a:defRPr/>
            </a:pPr>
            <a:r>
              <a:rPr lang="en-US" sz="1800" b="1" dirty="0">
                <a:latin typeface="Arial" pitchFamily="34" charset="0"/>
              </a:rPr>
              <a:t>Lung fields : from top to bottom, both lungs should be of same </a:t>
            </a:r>
            <a:r>
              <a:rPr lang="en-US" sz="1800" b="1" dirty="0" err="1">
                <a:latin typeface="Arial" pitchFamily="34" charset="0"/>
              </a:rPr>
              <a:t>radiolucency</a:t>
            </a:r>
            <a:r>
              <a:rPr lang="en-US" sz="1800" b="1" dirty="0">
                <a:latin typeface="Arial" pitchFamily="34" charset="0"/>
              </a:rPr>
              <a:t> , and we must look at blood vessels of lungs which should be visible, and on the </a:t>
            </a:r>
            <a:r>
              <a:rPr lang="en-US" sz="1800" b="1" dirty="0" err="1">
                <a:latin typeface="Arial" pitchFamily="34" charset="0"/>
              </a:rPr>
              <a:t>cardiophrenic</a:t>
            </a:r>
            <a:r>
              <a:rPr lang="en-US" sz="1800" b="1" dirty="0">
                <a:latin typeface="Arial" pitchFamily="34" charset="0"/>
              </a:rPr>
              <a:t> and </a:t>
            </a:r>
            <a:r>
              <a:rPr lang="en-US" sz="1800" b="1" dirty="0" err="1">
                <a:latin typeface="Arial" pitchFamily="34" charset="0"/>
              </a:rPr>
              <a:t>costophrenic</a:t>
            </a:r>
            <a:r>
              <a:rPr lang="en-US" sz="1800" b="1" dirty="0">
                <a:latin typeface="Arial" pitchFamily="34" charset="0"/>
              </a:rPr>
              <a:t> angles</a:t>
            </a:r>
          </a:p>
          <a:p>
            <a:pPr marL="342900" indent="-342900">
              <a:buFontTx/>
              <a:buChar char="-"/>
              <a:defRPr/>
            </a:pPr>
            <a:r>
              <a:rPr lang="en-US" sz="1800" b="1" dirty="0">
                <a:latin typeface="Arial" pitchFamily="34" charset="0"/>
              </a:rPr>
              <a:t>Trachea : must be centralized but towards its end the trachea is slightly shifted to the right especially in elderly because of presence of aortic arch</a:t>
            </a:r>
            <a:r>
              <a:rPr lang="en-US" sz="1800" b="1" dirty="0" smtClean="0">
                <a:latin typeface="Arial" pitchFamily="34" charset="0"/>
              </a:rPr>
              <a:t>. </a:t>
            </a:r>
            <a:r>
              <a:rPr lang="en-US" sz="1800" b="1" dirty="0">
                <a:latin typeface="Arial" pitchFamily="34" charset="0"/>
              </a:rPr>
              <a:t>also in </a:t>
            </a:r>
            <a:r>
              <a:rPr lang="en-US" sz="1800" b="1" dirty="0" smtClean="0">
                <a:latin typeface="Arial" pitchFamily="34" charset="0"/>
              </a:rPr>
              <a:t>hypertensive </a:t>
            </a:r>
            <a:r>
              <a:rPr lang="en-US" sz="1800" b="1" dirty="0">
                <a:latin typeface="Arial" pitchFamily="34" charset="0"/>
              </a:rPr>
              <a:t>patients the aortic arch can be </a:t>
            </a:r>
            <a:r>
              <a:rPr lang="en-US" sz="1800" b="1" dirty="0" smtClean="0">
                <a:latin typeface="Arial" pitchFamily="34" charset="0"/>
              </a:rPr>
              <a:t>enlarged leading to shift of the trachea.</a:t>
            </a:r>
          </a:p>
          <a:p>
            <a:pPr marL="342900" indent="-342900">
              <a:defRPr/>
            </a:pPr>
            <a:r>
              <a:rPr lang="en-US" sz="1800" b="1" dirty="0" smtClean="0">
                <a:latin typeface="Arial" pitchFamily="34" charset="0"/>
              </a:rPr>
              <a:t>      note : left </a:t>
            </a:r>
            <a:r>
              <a:rPr lang="en-US" sz="1800" b="1" dirty="0" err="1" smtClean="0">
                <a:latin typeface="Arial" pitchFamily="34" charset="0"/>
              </a:rPr>
              <a:t>beonchus</a:t>
            </a:r>
            <a:r>
              <a:rPr lang="en-US" sz="1800" b="1" dirty="0" smtClean="0">
                <a:latin typeface="Arial" pitchFamily="34" charset="0"/>
              </a:rPr>
              <a:t> is longer but higher and more curved than right </a:t>
            </a:r>
            <a:endParaRPr lang="en-US" sz="1800" b="1" dirty="0">
              <a:latin typeface="Arial" pitchFamily="34" charset="0"/>
            </a:endParaRPr>
          </a:p>
          <a:p>
            <a:pPr marL="342900" indent="-342900">
              <a:buFontTx/>
              <a:buChar char="-"/>
              <a:defRPr/>
            </a:pPr>
            <a:r>
              <a:rPr lang="en-US" sz="1800" b="1" dirty="0">
                <a:latin typeface="Arial" pitchFamily="34" charset="0"/>
              </a:rPr>
              <a:t>Hilar shadows : contains lymph nodes which are </a:t>
            </a:r>
            <a:r>
              <a:rPr lang="en-US" sz="1800" b="1" dirty="0" err="1">
                <a:latin typeface="Arial" pitchFamily="34" charset="0"/>
              </a:rPr>
              <a:t>typicaly</a:t>
            </a:r>
            <a:r>
              <a:rPr lang="en-US" sz="1800" b="1" dirty="0">
                <a:latin typeface="Arial" pitchFamily="34" charset="0"/>
              </a:rPr>
              <a:t> invisible due to their small size (5-6mm) but can become enlarged (more than a centimeter) and visible.</a:t>
            </a:r>
          </a:p>
          <a:p>
            <a:pPr marL="342900" indent="-342900">
              <a:defRPr/>
            </a:pPr>
            <a:r>
              <a:rPr lang="en-US" sz="1800" b="1" dirty="0">
                <a:latin typeface="Arial" pitchFamily="34" charset="0"/>
              </a:rPr>
              <a:t>      note : left </a:t>
            </a:r>
            <a:r>
              <a:rPr lang="en-US" sz="1800" b="1" dirty="0" err="1">
                <a:latin typeface="Arial" pitchFamily="34" charset="0"/>
              </a:rPr>
              <a:t>hilum</a:t>
            </a:r>
            <a:r>
              <a:rPr lang="en-US" sz="1800" b="1" dirty="0">
                <a:latin typeface="Arial" pitchFamily="34" charset="0"/>
              </a:rPr>
              <a:t> is usually higher than right 1-3 cm.</a:t>
            </a:r>
          </a:p>
          <a:p>
            <a:pPr marL="342900" indent="-342900">
              <a:buFontTx/>
              <a:buChar char="-"/>
              <a:defRPr/>
            </a:pPr>
            <a:r>
              <a:rPr lang="en-US" sz="1800" b="1" dirty="0">
                <a:latin typeface="Arial" pitchFamily="34" charset="0"/>
              </a:rPr>
              <a:t>Heart and </a:t>
            </a:r>
            <a:r>
              <a:rPr lang="en-US" sz="1800" b="1" dirty="0" err="1">
                <a:latin typeface="Arial" pitchFamily="34" charset="0"/>
              </a:rPr>
              <a:t>Mediastinum</a:t>
            </a:r>
            <a:r>
              <a:rPr lang="en-US" sz="1800" b="1" dirty="0">
                <a:latin typeface="Arial" pitchFamily="34" charset="0"/>
              </a:rPr>
              <a:t> : heart borders must be well defined (sharp</a:t>
            </a:r>
            <a:r>
              <a:rPr lang="en-US" sz="1800" b="1" dirty="0" smtClean="0">
                <a:latin typeface="Arial" pitchFamily="34" charset="0"/>
              </a:rPr>
              <a:t>). </a:t>
            </a:r>
            <a:r>
              <a:rPr lang="en-US" sz="1800" b="1" dirty="0">
                <a:latin typeface="Arial" pitchFamily="34" charset="0"/>
              </a:rPr>
              <a:t>Area of heart left to spine must be the same radiopacity as right</a:t>
            </a:r>
            <a:r>
              <a:rPr lang="en-US" sz="1800" b="1" dirty="0" smtClean="0">
                <a:latin typeface="Arial" pitchFamily="34" charset="0"/>
              </a:rPr>
              <a:t>. Note that lung vessels can been seen through the heart.</a:t>
            </a:r>
            <a:endParaRPr lang="en-US" sz="1800" b="1" dirty="0">
              <a:latin typeface="Arial" pitchFamily="34" charset="0"/>
            </a:endParaRPr>
          </a:p>
          <a:p>
            <a:pPr marL="342900" indent="-342900">
              <a:buFontTx/>
              <a:buChar char="-"/>
              <a:defRPr/>
            </a:pPr>
            <a:r>
              <a:rPr lang="en-US" sz="1800" b="1" dirty="0">
                <a:latin typeface="Arial" pitchFamily="34" charset="0"/>
              </a:rPr>
              <a:t>Diaphragms : normally the diaphragm is well defined and convex upwards, left part is slightly lower than right due to presence of heart.</a:t>
            </a:r>
          </a:p>
          <a:p>
            <a:pPr marL="342900" indent="-342900">
              <a:buFontTx/>
              <a:buChar char="-"/>
              <a:defRPr/>
            </a:pPr>
            <a:r>
              <a:rPr lang="en-US" sz="1800" b="1" dirty="0">
                <a:latin typeface="Arial" pitchFamily="34" charset="0"/>
              </a:rPr>
              <a:t>Below diaphragms : gas in </a:t>
            </a:r>
            <a:r>
              <a:rPr lang="en-US" sz="1800" b="1" dirty="0" err="1">
                <a:latin typeface="Arial" pitchFamily="34" charset="0"/>
              </a:rPr>
              <a:t>fundus</a:t>
            </a:r>
            <a:r>
              <a:rPr lang="en-US" sz="1800" b="1" dirty="0">
                <a:latin typeface="Arial" pitchFamily="34" charset="0"/>
              </a:rPr>
              <a:t> of stomach appears in PA position while in supine gas appears in body and </a:t>
            </a:r>
            <a:r>
              <a:rPr lang="en-US" sz="1800" b="1" dirty="0" err="1">
                <a:latin typeface="Arial" pitchFamily="34" charset="0"/>
              </a:rPr>
              <a:t>antrum</a:t>
            </a:r>
            <a:r>
              <a:rPr lang="en-US" sz="1800" b="1" dirty="0">
                <a:latin typeface="Arial" pitchFamily="34" charset="0"/>
              </a:rPr>
              <a:t>.</a:t>
            </a:r>
          </a:p>
          <a:p>
            <a:pPr marL="342900" indent="-342900">
              <a:buFontTx/>
              <a:buChar char="-"/>
              <a:defRPr/>
            </a:pPr>
            <a:r>
              <a:rPr lang="en-US" sz="1800" b="1" dirty="0">
                <a:latin typeface="Arial" pitchFamily="34" charset="0"/>
              </a:rPr>
              <a:t>Free air or abnormal calcification</a:t>
            </a:r>
          </a:p>
          <a:p>
            <a:pPr marL="342900" indent="-342900">
              <a:buFontTx/>
              <a:buChar char="-"/>
              <a:defRPr/>
            </a:pPr>
            <a:r>
              <a:rPr lang="en-US" sz="1800" b="1" dirty="0">
                <a:latin typeface="+mn-lt"/>
                <a:cs typeface="Calibri" pitchFamily="34" charset="0"/>
              </a:rPr>
              <a:t>Soft tissues and </a:t>
            </a:r>
            <a:r>
              <a:rPr lang="en-US" sz="1800" b="1" dirty="0" smtClean="0">
                <a:latin typeface="+mn-lt"/>
                <a:cs typeface="Calibri" pitchFamily="34" charset="0"/>
              </a:rPr>
              <a:t>Bones</a:t>
            </a:r>
            <a:endParaRPr lang="ar-SA" sz="1800" b="1" dirty="0" smtClean="0">
              <a:latin typeface="+mn-lt"/>
              <a:cs typeface="Calibri" pitchFamily="34" charset="0"/>
            </a:endParaRPr>
          </a:p>
          <a:p>
            <a:pPr marL="342900" indent="-342900">
              <a:buFontTx/>
              <a:buChar char="-"/>
              <a:defRPr/>
            </a:pPr>
            <a:r>
              <a:rPr lang="en-US" sz="1800" b="1" dirty="0" smtClean="0">
                <a:latin typeface="+mn-lt"/>
                <a:cs typeface="Calibri" pitchFamily="34" charset="0"/>
              </a:rPr>
              <a:t>Outside the chest for subcutaneous emphysema</a:t>
            </a:r>
            <a:endParaRPr lang="en-US" sz="1800" b="1" dirty="0">
              <a:latin typeface="+mn-lt"/>
              <a:cs typeface="Calibri" pitchFamily="34" charset="0"/>
            </a:endParaRPr>
          </a:p>
          <a:p>
            <a:pPr marL="342900" indent="-342900" eaLnBrk="0" hangingPunct="0">
              <a:defRPr/>
            </a:pPr>
            <a:endParaRPr lang="en-US" sz="1800" dirty="0">
              <a:latin typeface="Arial" pitchFamily="34" charset="0"/>
            </a:endParaRPr>
          </a:p>
        </p:txBody>
      </p:sp>
      <p:sp>
        <p:nvSpPr>
          <p:cNvPr id="3" name="Slide Number Placeholder 2"/>
          <p:cNvSpPr>
            <a:spLocks noGrp="1"/>
          </p:cNvSpPr>
          <p:nvPr>
            <p:ph type="sldNum" sz="quarter" idx="12"/>
          </p:nvPr>
        </p:nvSpPr>
        <p:spPr/>
        <p:txBody>
          <a:bodyPr/>
          <a:lstStyle/>
          <a:p>
            <a:pPr>
              <a:defRPr/>
            </a:pPr>
            <a:fld id="{A3F9952C-7CA7-483D-BAD1-B0827342CCD3}" type="slidenum">
              <a:rPr lang="ar-SA" smtClean="0"/>
              <a:pPr>
                <a:defRPr/>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erect_chest_X_ray_gastric_air_bubble"/>
          <p:cNvPicPr>
            <a:picLocks noChangeAspect="1" noChangeArrowheads="1"/>
          </p:cNvPicPr>
          <p:nvPr/>
        </p:nvPicPr>
        <p:blipFill>
          <a:blip r:embed="rId2" cstate="print"/>
          <a:srcRect/>
          <a:stretch>
            <a:fillRect/>
          </a:stretch>
        </p:blipFill>
        <p:spPr bwMode="auto">
          <a:xfrm>
            <a:off x="1143000" y="0"/>
            <a:ext cx="6888163" cy="68580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AA1FCBBC-FBC7-4699-A93D-28DC20C7C093}" type="slidenum">
              <a:rPr lang="ar-SA" smtClean="0"/>
              <a:pPr>
                <a:defRPr/>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571500" y="142875"/>
            <a:ext cx="7353300" cy="1000125"/>
          </a:xfrm>
        </p:spPr>
        <p:txBody>
          <a:bodyPr/>
          <a:lstStyle/>
          <a:p>
            <a:pPr eaLnBrk="1" hangingPunct="1">
              <a:buFontTx/>
              <a:buChar char="•"/>
            </a:pPr>
            <a:r>
              <a:rPr lang="en-US" smtClean="0">
                <a:solidFill>
                  <a:srgbClr val="FFC000"/>
                </a:solidFill>
              </a:rPr>
              <a:t>What to look in the lungs?</a:t>
            </a:r>
            <a:endParaRPr lang="ar-JO" smtClean="0">
              <a:solidFill>
                <a:srgbClr val="FFC000"/>
              </a:solidFill>
            </a:endParaRPr>
          </a:p>
        </p:txBody>
      </p:sp>
      <p:sp>
        <p:nvSpPr>
          <p:cNvPr id="3" name="Content Placeholder 2"/>
          <p:cNvSpPr>
            <a:spLocks noGrp="1"/>
          </p:cNvSpPr>
          <p:nvPr>
            <p:ph idx="1"/>
          </p:nvPr>
        </p:nvSpPr>
        <p:spPr>
          <a:xfrm>
            <a:off x="142875" y="1285875"/>
            <a:ext cx="8786813" cy="5214938"/>
          </a:xfrm>
        </p:spPr>
        <p:txBody>
          <a:bodyPr/>
          <a:lstStyle/>
          <a:p>
            <a:pPr marL="493712" indent="-457200" algn="l" rtl="0" eaLnBrk="1" hangingPunct="1">
              <a:buFont typeface="Wingdings" pitchFamily="2" charset="2"/>
              <a:buChar char="v"/>
              <a:defRPr/>
            </a:pPr>
            <a:r>
              <a:rPr lang="en-US" sz="2800" dirty="0" smtClean="0">
                <a:solidFill>
                  <a:srgbClr val="FF9999"/>
                </a:solidFill>
              </a:rPr>
              <a:t>Size of the lungs.</a:t>
            </a:r>
          </a:p>
          <a:p>
            <a:pPr algn="l" rtl="0" eaLnBrk="1" hangingPunct="1">
              <a:buFont typeface="Wingdings" pitchFamily="2" charset="2"/>
              <a:buChar char="v"/>
              <a:defRPr/>
            </a:pPr>
            <a:r>
              <a:rPr lang="en-US" dirty="0" smtClean="0">
                <a:solidFill>
                  <a:srgbClr val="FF9999"/>
                </a:solidFill>
              </a:rPr>
              <a:t>Density (</a:t>
            </a:r>
            <a:r>
              <a:rPr lang="en-US" dirty="0" err="1" smtClean="0">
                <a:solidFill>
                  <a:srgbClr val="FF9999"/>
                </a:solidFill>
              </a:rPr>
              <a:t>Radiolucency</a:t>
            </a:r>
            <a:r>
              <a:rPr lang="en-US" dirty="0" smtClean="0">
                <a:solidFill>
                  <a:srgbClr val="FF9999"/>
                </a:solidFill>
              </a:rPr>
              <a:t>) .</a:t>
            </a:r>
          </a:p>
          <a:p>
            <a:pPr marL="493712" indent="-457200" algn="l" rtl="0" eaLnBrk="1" hangingPunct="1">
              <a:buFont typeface="Wingdings 2" pitchFamily="18" charset="2"/>
              <a:buNone/>
              <a:defRPr/>
            </a:pPr>
            <a:r>
              <a:rPr lang="ar-JO" sz="2000" dirty="0" smtClean="0"/>
              <a:t>  </a:t>
            </a:r>
            <a:r>
              <a:rPr lang="en-US" sz="2000" dirty="0" smtClean="0"/>
              <a:t>     Both lungs should be of equal </a:t>
            </a:r>
            <a:r>
              <a:rPr lang="en-US" sz="2000" dirty="0" err="1" smtClean="0"/>
              <a:t>radiolucency</a:t>
            </a:r>
            <a:r>
              <a:rPr lang="en-US" sz="2000" dirty="0" smtClean="0"/>
              <a:t>.</a:t>
            </a:r>
          </a:p>
          <a:p>
            <a:pPr marL="493712" indent="-457200" algn="l" rtl="0" eaLnBrk="1" hangingPunct="1">
              <a:buFont typeface="Wingdings 2" pitchFamily="18" charset="2"/>
              <a:buNone/>
              <a:defRPr/>
            </a:pPr>
            <a:r>
              <a:rPr lang="en-US" sz="2000" dirty="0" smtClean="0"/>
              <a:t>       Compare the two lungs at the same level, starting at the apices.</a:t>
            </a:r>
          </a:p>
          <a:p>
            <a:pPr marL="493712" indent="-457200" algn="l" rtl="0" eaLnBrk="1" hangingPunct="1">
              <a:buFont typeface="Wingdings" pitchFamily="2" charset="2"/>
              <a:buChar char="v"/>
              <a:defRPr/>
            </a:pPr>
            <a:r>
              <a:rPr lang="en-US" sz="2800" dirty="0" smtClean="0">
                <a:solidFill>
                  <a:srgbClr val="FF9999"/>
                </a:solidFill>
              </a:rPr>
              <a:t>Pulmonary vascular pattern.</a:t>
            </a:r>
            <a:r>
              <a:rPr lang="en-US" sz="2800" dirty="0" smtClean="0"/>
              <a:t> </a:t>
            </a:r>
          </a:p>
          <a:p>
            <a:pPr marL="493712" indent="-457200" algn="l" rtl="0" eaLnBrk="1" hangingPunct="1">
              <a:buFont typeface="Wingdings" pitchFamily="2" charset="2"/>
              <a:buChar char="v"/>
              <a:defRPr/>
            </a:pPr>
            <a:r>
              <a:rPr lang="en-US" sz="2800" dirty="0" smtClean="0">
                <a:solidFill>
                  <a:srgbClr val="FF9999"/>
                </a:solidFill>
              </a:rPr>
              <a:t>Look for abnormal shadowing or </a:t>
            </a:r>
            <a:r>
              <a:rPr lang="en-US" sz="2800" dirty="0" err="1" smtClean="0">
                <a:solidFill>
                  <a:srgbClr val="FF9999"/>
                </a:solidFill>
              </a:rPr>
              <a:t>lucency</a:t>
            </a:r>
            <a:r>
              <a:rPr lang="en-US" sz="2800" dirty="0" smtClean="0">
                <a:solidFill>
                  <a:srgbClr val="FF9999"/>
                </a:solidFill>
              </a:rPr>
              <a:t>:</a:t>
            </a:r>
          </a:p>
          <a:p>
            <a:pPr algn="l" rtl="0">
              <a:buFont typeface="Wingdings 2" pitchFamily="18" charset="2"/>
              <a:buNone/>
              <a:defRPr/>
            </a:pPr>
            <a:r>
              <a:rPr lang="en-US" sz="2000" dirty="0" smtClean="0"/>
              <a:t>    -  Radio-opacity (whiteness) = increased density.</a:t>
            </a:r>
          </a:p>
          <a:p>
            <a:pPr algn="l" rtl="0">
              <a:buFont typeface="Wingdings 2" pitchFamily="18" charset="2"/>
              <a:buNone/>
              <a:defRPr/>
            </a:pPr>
            <a:r>
              <a:rPr lang="en-US" sz="2000" dirty="0" smtClean="0"/>
              <a:t>    -  </a:t>
            </a:r>
            <a:r>
              <a:rPr lang="en-US" sz="2000" dirty="0" err="1" smtClean="0"/>
              <a:t>Radiolucency</a:t>
            </a:r>
            <a:r>
              <a:rPr lang="en-US" sz="2000" dirty="0" smtClean="0"/>
              <a:t> (blackness)  = decreased density.</a:t>
            </a:r>
            <a:r>
              <a:rPr lang="en-US" sz="2000" dirty="0" smtClean="0">
                <a:solidFill>
                  <a:srgbClr val="FF9999"/>
                </a:solidFill>
              </a:rPr>
              <a:t> </a:t>
            </a:r>
            <a:endParaRPr lang="ar-JO" sz="2000" dirty="0" smtClean="0">
              <a:solidFill>
                <a:srgbClr val="FF9999"/>
              </a:solidFill>
            </a:endParaRPr>
          </a:p>
          <a:p>
            <a:pPr marL="493712" indent="-457200" algn="l" rtl="0" eaLnBrk="1" hangingPunct="1">
              <a:buFont typeface="Wingdings" pitchFamily="2" charset="2"/>
              <a:buChar char="v"/>
              <a:defRPr/>
            </a:pPr>
            <a:r>
              <a:rPr lang="en-US" sz="2800" dirty="0" smtClean="0">
                <a:solidFill>
                  <a:srgbClr val="FF9999"/>
                </a:solidFill>
              </a:rPr>
              <a:t>If a lesion is identified: </a:t>
            </a:r>
          </a:p>
          <a:p>
            <a:pPr marL="796925" lvl="1" indent="-457200" algn="l" rtl="0" eaLnBrk="1" hangingPunct="1">
              <a:buFont typeface="Wingdings 2" pitchFamily="18" charset="2"/>
              <a:buNone/>
              <a:defRPr/>
            </a:pPr>
            <a:r>
              <a:rPr lang="en-US" sz="2000" dirty="0" smtClean="0"/>
              <a:t>- localize the lesion  </a:t>
            </a:r>
          </a:p>
          <a:p>
            <a:pPr marL="796925" lvl="1" indent="-457200" algn="l" rtl="0" eaLnBrk="1" hangingPunct="1">
              <a:buFont typeface="Wingdings 2" pitchFamily="18" charset="2"/>
              <a:buNone/>
              <a:defRPr/>
            </a:pPr>
            <a:r>
              <a:rPr lang="en-US" sz="2000" dirty="0" smtClean="0"/>
              <a:t>- Describe the lesion. </a:t>
            </a:r>
          </a:p>
          <a:p>
            <a:pPr marL="796925" lvl="1" indent="-457200" algn="l" rtl="0" eaLnBrk="1" hangingPunct="1">
              <a:buFont typeface="Wingdings 2" pitchFamily="18" charset="2"/>
              <a:buNone/>
              <a:defRPr/>
            </a:pPr>
            <a:r>
              <a:rPr lang="en-US" sz="2000" dirty="0" smtClean="0"/>
              <a:t>- Give diagnosis or differential diagnosis.    </a:t>
            </a:r>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3912189628_92d2163489"/>
          <p:cNvPicPr>
            <a:picLocks noChangeAspect="1" noChangeArrowheads="1"/>
          </p:cNvPicPr>
          <p:nvPr/>
        </p:nvPicPr>
        <p:blipFill>
          <a:blip r:embed="rId2" cstate="print"/>
          <a:srcRect/>
          <a:stretch>
            <a:fillRect/>
          </a:stretch>
        </p:blipFill>
        <p:spPr bwMode="auto">
          <a:xfrm>
            <a:off x="771525" y="0"/>
            <a:ext cx="7326313" cy="68580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BACBD4DD-C133-4684-9917-892E94D1434C}" type="slidenum">
              <a:rPr lang="ar-SA" smtClean="0"/>
              <a:pPr>
                <a:defRPr/>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v3_slide0007_image008"/>
          <p:cNvPicPr>
            <a:picLocks noGrp="1" noChangeAspect="1" noChangeArrowheads="1"/>
          </p:cNvPicPr>
          <p:nvPr>
            <p:ph idx="1"/>
          </p:nvPr>
        </p:nvPicPr>
        <p:blipFill>
          <a:blip r:embed="rId2" cstate="print"/>
          <a:srcRect/>
          <a:stretch>
            <a:fillRect/>
          </a:stretch>
        </p:blipFill>
        <p:spPr>
          <a:xfrm>
            <a:off x="1071563" y="0"/>
            <a:ext cx="6929437" cy="6858000"/>
          </a:xfrm>
        </p:spPr>
      </p:pic>
      <p:cxnSp>
        <p:nvCxnSpPr>
          <p:cNvPr id="3" name="Straight Arrow Connector 2"/>
          <p:cNvCxnSpPr/>
          <p:nvPr/>
        </p:nvCxnSpPr>
        <p:spPr>
          <a:xfrm>
            <a:off x="827584" y="1484784"/>
            <a:ext cx="3023419"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a:off x="4932040" y="1340768"/>
            <a:ext cx="3168352"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6012160" y="1484784"/>
            <a:ext cx="2088233" cy="43204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899592" y="2204864"/>
            <a:ext cx="2952328"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38953" y="1268760"/>
            <a:ext cx="1477905" cy="276999"/>
          </a:xfrm>
          <a:prstGeom prst="rect">
            <a:avLst/>
          </a:prstGeom>
          <a:noFill/>
        </p:spPr>
        <p:txBody>
          <a:bodyPr wrap="none" rtlCol="0">
            <a:spAutoFit/>
          </a:bodyPr>
          <a:lstStyle/>
          <a:p>
            <a:pPr algn="l" rtl="0"/>
            <a:r>
              <a:rPr lang="en-US" sz="1200" dirty="0" smtClean="0">
                <a:latin typeface="Tahoma" pitchFamily="34" charset="0"/>
                <a:ea typeface="Tahoma" pitchFamily="34" charset="0"/>
                <a:cs typeface="Tahoma" pitchFamily="34" charset="0"/>
              </a:rPr>
              <a:t>Superior vena cava</a:t>
            </a:r>
          </a:p>
        </p:txBody>
      </p:sp>
      <p:sp>
        <p:nvSpPr>
          <p:cNvPr id="15" name="TextBox 14"/>
          <p:cNvSpPr txBox="1"/>
          <p:nvPr/>
        </p:nvSpPr>
        <p:spPr>
          <a:xfrm>
            <a:off x="8172400" y="1268760"/>
            <a:ext cx="772969" cy="276999"/>
          </a:xfrm>
          <a:prstGeom prst="rect">
            <a:avLst/>
          </a:prstGeom>
          <a:noFill/>
        </p:spPr>
        <p:txBody>
          <a:bodyPr wrap="none" rtlCol="0">
            <a:spAutoFit/>
          </a:bodyPr>
          <a:lstStyle/>
          <a:p>
            <a:pPr algn="l" rtl="0"/>
            <a:r>
              <a:rPr lang="en-US" sz="1200" dirty="0" smtClean="0">
                <a:latin typeface="Tahoma" pitchFamily="34" charset="0"/>
                <a:ea typeface="Tahoma" pitchFamily="34" charset="0"/>
                <a:cs typeface="Tahoma" pitchFamily="34" charset="0"/>
              </a:rPr>
              <a:t>scapulae</a:t>
            </a:r>
          </a:p>
        </p:txBody>
      </p:sp>
      <p:sp>
        <p:nvSpPr>
          <p:cNvPr id="18" name="TextBox 17"/>
          <p:cNvSpPr txBox="1"/>
          <p:nvPr/>
        </p:nvSpPr>
        <p:spPr>
          <a:xfrm>
            <a:off x="-252536" y="2060848"/>
            <a:ext cx="1070358" cy="276999"/>
          </a:xfrm>
          <a:prstGeom prst="rect">
            <a:avLst/>
          </a:prstGeom>
          <a:noFill/>
        </p:spPr>
        <p:txBody>
          <a:bodyPr wrap="none" rtlCol="0">
            <a:spAutoFit/>
          </a:bodyPr>
          <a:lstStyle/>
          <a:p>
            <a:pPr algn="l" rtl="0"/>
            <a:r>
              <a:rPr lang="en-US" sz="1200" dirty="0" smtClean="0">
                <a:latin typeface="Tahoma" pitchFamily="34" charset="0"/>
                <a:ea typeface="Tahoma" pitchFamily="34" charset="0"/>
                <a:cs typeface="Tahoma" pitchFamily="34" charset="0"/>
              </a:rPr>
              <a:t>Arch of aorta</a:t>
            </a:r>
          </a:p>
        </p:txBody>
      </p:sp>
      <p:cxnSp>
        <p:nvCxnSpPr>
          <p:cNvPr id="19" name="Straight Arrow Connector 18"/>
          <p:cNvCxnSpPr/>
          <p:nvPr/>
        </p:nvCxnSpPr>
        <p:spPr>
          <a:xfrm>
            <a:off x="827584" y="908720"/>
            <a:ext cx="3671491"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0" y="764704"/>
            <a:ext cx="688586" cy="276999"/>
          </a:xfrm>
          <a:prstGeom prst="rect">
            <a:avLst/>
          </a:prstGeom>
          <a:noFill/>
        </p:spPr>
        <p:txBody>
          <a:bodyPr wrap="none" rtlCol="0">
            <a:spAutoFit/>
          </a:bodyPr>
          <a:lstStyle/>
          <a:p>
            <a:pPr algn="l" rtl="0"/>
            <a:r>
              <a:rPr lang="en-US" sz="1200" dirty="0" smtClean="0">
                <a:latin typeface="Tahoma" pitchFamily="34" charset="0"/>
                <a:ea typeface="Tahoma" pitchFamily="34" charset="0"/>
                <a:cs typeface="Tahoma" pitchFamily="34" charset="0"/>
              </a:rPr>
              <a:t>trachea</a:t>
            </a:r>
          </a:p>
        </p:txBody>
      </p:sp>
      <p:sp>
        <p:nvSpPr>
          <p:cNvPr id="22" name="TextBox 21"/>
          <p:cNvSpPr txBox="1"/>
          <p:nvPr/>
        </p:nvSpPr>
        <p:spPr>
          <a:xfrm>
            <a:off x="-747577" y="3501008"/>
            <a:ext cx="1495153" cy="276999"/>
          </a:xfrm>
          <a:prstGeom prst="rect">
            <a:avLst/>
          </a:prstGeom>
          <a:noFill/>
        </p:spPr>
        <p:txBody>
          <a:bodyPr wrap="none" rtlCol="0">
            <a:spAutoFit/>
          </a:bodyPr>
          <a:lstStyle/>
          <a:p>
            <a:pPr algn="l" rtl="0"/>
            <a:r>
              <a:rPr lang="en-US" sz="1200" dirty="0" smtClean="0">
                <a:latin typeface="Tahoma" pitchFamily="34" charset="0"/>
                <a:ea typeface="Tahoma" pitchFamily="34" charset="0"/>
                <a:cs typeface="Tahoma" pitchFamily="34" charset="0"/>
              </a:rPr>
              <a:t>Left main bronchus</a:t>
            </a:r>
          </a:p>
        </p:txBody>
      </p:sp>
      <p:cxnSp>
        <p:nvCxnSpPr>
          <p:cNvPr id="23" name="Straight Arrow Connector 22"/>
          <p:cNvCxnSpPr/>
          <p:nvPr/>
        </p:nvCxnSpPr>
        <p:spPr>
          <a:xfrm flipV="1">
            <a:off x="827584" y="2924944"/>
            <a:ext cx="3888432" cy="72008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899592" y="2564904"/>
            <a:ext cx="2519363"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96552" y="2420888"/>
            <a:ext cx="1276311" cy="276999"/>
          </a:xfrm>
          <a:prstGeom prst="rect">
            <a:avLst/>
          </a:prstGeom>
          <a:noFill/>
        </p:spPr>
        <p:txBody>
          <a:bodyPr wrap="none" rtlCol="0">
            <a:spAutoFit/>
          </a:bodyPr>
          <a:lstStyle/>
          <a:p>
            <a:pPr algn="l" rtl="0"/>
            <a:r>
              <a:rPr lang="en-US" sz="1200" dirty="0" smtClean="0">
                <a:latin typeface="Tahoma" pitchFamily="34" charset="0"/>
                <a:ea typeface="Tahoma" pitchFamily="34" charset="0"/>
                <a:cs typeface="Tahoma" pitchFamily="34" charset="0"/>
              </a:rPr>
              <a:t>Ascending aorta</a:t>
            </a:r>
          </a:p>
        </p:txBody>
      </p:sp>
      <p:cxnSp>
        <p:nvCxnSpPr>
          <p:cNvPr id="29" name="Straight Arrow Connector 28"/>
          <p:cNvCxnSpPr/>
          <p:nvPr/>
        </p:nvCxnSpPr>
        <p:spPr>
          <a:xfrm flipV="1">
            <a:off x="611560" y="2708920"/>
            <a:ext cx="3168352" cy="21602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828600" y="2780928"/>
            <a:ext cx="1309974" cy="276999"/>
          </a:xfrm>
          <a:prstGeom prst="rect">
            <a:avLst/>
          </a:prstGeom>
          <a:noFill/>
        </p:spPr>
        <p:txBody>
          <a:bodyPr wrap="none" rtlCol="0">
            <a:spAutoFit/>
          </a:bodyPr>
          <a:lstStyle/>
          <a:p>
            <a:pPr algn="l" rtl="0"/>
            <a:r>
              <a:rPr lang="en-US" sz="1200" dirty="0" smtClean="0">
                <a:latin typeface="Tahoma" pitchFamily="34" charset="0"/>
                <a:ea typeface="Tahoma" pitchFamily="34" charset="0"/>
                <a:cs typeface="Tahoma" pitchFamily="34" charset="0"/>
              </a:rPr>
              <a:t>pulmonary trunk</a:t>
            </a:r>
          </a:p>
        </p:txBody>
      </p:sp>
      <p:cxnSp>
        <p:nvCxnSpPr>
          <p:cNvPr id="33" name="Straight Arrow Connector 32"/>
          <p:cNvCxnSpPr/>
          <p:nvPr/>
        </p:nvCxnSpPr>
        <p:spPr>
          <a:xfrm flipH="1">
            <a:off x="5004049" y="2708920"/>
            <a:ext cx="3168351"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8312682" y="2564904"/>
            <a:ext cx="1662635" cy="276999"/>
          </a:xfrm>
          <a:prstGeom prst="rect">
            <a:avLst/>
          </a:prstGeom>
          <a:noFill/>
        </p:spPr>
        <p:txBody>
          <a:bodyPr wrap="none" rtlCol="0">
            <a:spAutoFit/>
          </a:bodyPr>
          <a:lstStyle/>
          <a:p>
            <a:pPr algn="l" rtl="0"/>
            <a:r>
              <a:rPr lang="en-US" sz="1200" dirty="0" smtClean="0">
                <a:latin typeface="Tahoma" pitchFamily="34" charset="0"/>
                <a:ea typeface="Tahoma" pitchFamily="34" charset="0"/>
                <a:cs typeface="Tahoma" pitchFamily="34" charset="0"/>
              </a:rPr>
              <a:t>Left pulmonary artery</a:t>
            </a:r>
          </a:p>
        </p:txBody>
      </p:sp>
      <p:cxnSp>
        <p:nvCxnSpPr>
          <p:cNvPr id="39" name="Straight Arrow Connector 38"/>
          <p:cNvCxnSpPr/>
          <p:nvPr/>
        </p:nvCxnSpPr>
        <p:spPr>
          <a:xfrm flipH="1">
            <a:off x="5436096" y="2276872"/>
            <a:ext cx="2736304" cy="288032"/>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8172400" y="2132856"/>
            <a:ext cx="1369286" cy="276999"/>
          </a:xfrm>
          <a:prstGeom prst="rect">
            <a:avLst/>
          </a:prstGeom>
          <a:noFill/>
        </p:spPr>
        <p:txBody>
          <a:bodyPr wrap="none" rtlCol="0">
            <a:spAutoFit/>
          </a:bodyPr>
          <a:lstStyle/>
          <a:p>
            <a:pPr algn="l" rtl="0"/>
            <a:r>
              <a:rPr lang="en-US" sz="1200" dirty="0" smtClean="0">
                <a:latin typeface="Tahoma" pitchFamily="34" charset="0"/>
                <a:ea typeface="Tahoma" pitchFamily="34" charset="0"/>
                <a:cs typeface="Tahoma" pitchFamily="34" charset="0"/>
              </a:rPr>
              <a:t>Descending aorta</a:t>
            </a:r>
          </a:p>
        </p:txBody>
      </p:sp>
      <p:sp>
        <p:nvSpPr>
          <p:cNvPr id="24" name="Slide Number Placeholder 23"/>
          <p:cNvSpPr>
            <a:spLocks noGrp="1"/>
          </p:cNvSpPr>
          <p:nvPr>
            <p:ph type="sldNum" sz="quarter" idx="12"/>
          </p:nvPr>
        </p:nvSpPr>
        <p:spPr/>
        <p:txBody>
          <a:bodyPr/>
          <a:lstStyle/>
          <a:p>
            <a:pPr>
              <a:defRPr/>
            </a:pPr>
            <a:fld id="{BACBD4DD-C133-4684-9917-892E94D1434C}" type="slidenum">
              <a:rPr lang="ar-SA" smtClean="0"/>
              <a:pPr>
                <a:defRPr/>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1763688" y="6093296"/>
            <a:ext cx="4713791" cy="276999"/>
          </a:xfrm>
          <a:prstGeom prst="rect">
            <a:avLst/>
          </a:prstGeom>
          <a:noFill/>
        </p:spPr>
        <p:txBody>
          <a:bodyPr wrap="none" rtlCol="0">
            <a:spAutoFit/>
          </a:bodyPr>
          <a:lstStyle/>
          <a:p>
            <a:pPr algn="l" rtl="0"/>
            <a:r>
              <a:rPr lang="en-US" sz="1200" dirty="0" err="1" smtClean="0">
                <a:latin typeface="Tahoma" pitchFamily="34" charset="0"/>
                <a:ea typeface="Tahoma" pitchFamily="34" charset="0"/>
                <a:cs typeface="Tahoma" pitchFamily="34" charset="0"/>
              </a:rPr>
              <a:t>Dextrocardia</a:t>
            </a:r>
            <a:r>
              <a:rPr lang="en-US" sz="1200" dirty="0" smtClean="0">
                <a:latin typeface="Tahoma" pitchFamily="34" charset="0"/>
                <a:ea typeface="Tahoma" pitchFamily="34" charset="0"/>
                <a:cs typeface="Tahoma" pitchFamily="34" charset="0"/>
              </a:rPr>
              <a:t> : right diaphragm is lower than left because of heart</a:t>
            </a:r>
          </a:p>
        </p:txBody>
      </p:sp>
      <p:sp>
        <p:nvSpPr>
          <p:cNvPr id="4" name="TextBox 3"/>
          <p:cNvSpPr txBox="1"/>
          <p:nvPr/>
        </p:nvSpPr>
        <p:spPr>
          <a:xfrm>
            <a:off x="467544" y="404664"/>
            <a:ext cx="1204304" cy="276999"/>
          </a:xfrm>
          <a:prstGeom prst="rect">
            <a:avLst/>
          </a:prstGeom>
          <a:noFill/>
        </p:spPr>
        <p:txBody>
          <a:bodyPr wrap="none" rtlCol="0">
            <a:spAutoFit/>
          </a:bodyPr>
          <a:lstStyle/>
          <a:p>
            <a:pPr algn="l" rtl="0"/>
            <a:r>
              <a:rPr lang="en-US" sz="1200" dirty="0" smtClean="0">
                <a:latin typeface="Tahoma" pitchFamily="34" charset="0"/>
                <a:ea typeface="Tahoma" pitchFamily="34" charset="0"/>
                <a:cs typeface="Tahoma" pitchFamily="34" charset="0"/>
              </a:rPr>
              <a:t>Note : scoliosis</a:t>
            </a:r>
          </a:p>
        </p:txBody>
      </p:sp>
      <p:sp>
        <p:nvSpPr>
          <p:cNvPr id="5" name="Slide Number Placeholder 4"/>
          <p:cNvSpPr>
            <a:spLocks noGrp="1"/>
          </p:cNvSpPr>
          <p:nvPr>
            <p:ph type="sldNum" sz="quarter" idx="12"/>
          </p:nvPr>
        </p:nvSpPr>
        <p:spPr/>
        <p:txBody>
          <a:bodyPr/>
          <a:lstStyle/>
          <a:p>
            <a:pPr>
              <a:defRPr/>
            </a:pPr>
            <a:fld id="{A3F9952C-7CA7-483D-BAD1-B0827342CCD3}" type="slidenum">
              <a:rPr lang="ar-SA" smtClean="0"/>
              <a:pPr>
                <a:defRPr/>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285875" y="285750"/>
            <a:ext cx="6429375" cy="1296988"/>
          </a:xfrm>
        </p:spPr>
        <p:txBody>
          <a:bodyPr/>
          <a:lstStyle/>
          <a:p>
            <a:r>
              <a:rPr lang="en-US" sz="4800" smtClean="0">
                <a:solidFill>
                  <a:srgbClr val="FF9900"/>
                </a:solidFill>
                <a:latin typeface="Franklin Gothic Demi" pitchFamily="34" charset="0"/>
                <a:cs typeface="Arabic Transparent" pitchFamily="34" charset="0"/>
              </a:rPr>
              <a:t>Consolidation</a:t>
            </a:r>
            <a:endParaRPr lang="ar-JO" sz="4800" smtClean="0">
              <a:solidFill>
                <a:srgbClr val="FF9900"/>
              </a:solidFill>
              <a:latin typeface="Franklin Gothic Demi" pitchFamily="34" charset="0"/>
            </a:endParaRPr>
          </a:p>
        </p:txBody>
      </p:sp>
      <p:sp>
        <p:nvSpPr>
          <p:cNvPr id="34819" name="Content Placeholder 2"/>
          <p:cNvSpPr>
            <a:spLocks noGrp="1"/>
          </p:cNvSpPr>
          <p:nvPr>
            <p:ph idx="1"/>
          </p:nvPr>
        </p:nvSpPr>
        <p:spPr>
          <a:xfrm>
            <a:off x="457200" y="1928813"/>
            <a:ext cx="7467600" cy="3357562"/>
          </a:xfrm>
        </p:spPr>
        <p:txBody>
          <a:bodyPr/>
          <a:lstStyle/>
          <a:p>
            <a:pPr algn="l" rtl="0" eaLnBrk="1" hangingPunct="1">
              <a:lnSpc>
                <a:spcPct val="80000"/>
              </a:lnSpc>
              <a:buClr>
                <a:srgbClr val="FF9999"/>
              </a:buClr>
              <a:buFont typeface="Wingdings" pitchFamily="2" charset="2"/>
              <a:buChar char="Ø"/>
            </a:pPr>
            <a:r>
              <a:rPr lang="en-US" sz="3200" smtClean="0">
                <a:cs typeface="Arabic Transparent" pitchFamily="34" charset="0"/>
              </a:rPr>
              <a:t>Accumulation of inflammatory fluid in the alveoli of the lung, causing lung opacity.</a:t>
            </a:r>
          </a:p>
          <a:p>
            <a:pPr algn="l" rtl="0" eaLnBrk="1" hangingPunct="1">
              <a:lnSpc>
                <a:spcPct val="80000"/>
              </a:lnSpc>
              <a:buClr>
                <a:srgbClr val="FF9999"/>
              </a:buClr>
              <a:buFont typeface="Wingdings" pitchFamily="2" charset="2"/>
              <a:buChar char="Ø"/>
            </a:pPr>
            <a:r>
              <a:rPr lang="en-US" sz="3200" smtClean="0">
                <a:cs typeface="Arabic Transparent" pitchFamily="34" charset="0"/>
              </a:rPr>
              <a:t>The fluid can be inflammatory exudate, transudate, pulmonary edema, pus or blood.</a:t>
            </a:r>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571500" y="500063"/>
            <a:ext cx="7905750" cy="5929312"/>
          </a:xfrm>
          <a:prstGeom prst="rect">
            <a:avLst/>
          </a:prstGeom>
          <a:noFill/>
          <a:ln w="9525">
            <a:noFill/>
            <a:miter lim="800000"/>
            <a:headEnd/>
            <a:tailEnd/>
          </a:ln>
        </p:spPr>
      </p:pic>
      <p:sp>
        <p:nvSpPr>
          <p:cNvPr id="3" name="TextBox 2"/>
          <p:cNvSpPr txBox="1"/>
          <p:nvPr/>
        </p:nvSpPr>
        <p:spPr>
          <a:xfrm>
            <a:off x="1043608" y="6309320"/>
            <a:ext cx="7014228" cy="276999"/>
          </a:xfrm>
          <a:prstGeom prst="rect">
            <a:avLst/>
          </a:prstGeom>
          <a:noFill/>
        </p:spPr>
        <p:txBody>
          <a:bodyPr wrap="none" rtlCol="0">
            <a:spAutoFit/>
          </a:bodyPr>
          <a:lstStyle/>
          <a:p>
            <a:pPr algn="l" rtl="0"/>
            <a:r>
              <a:rPr lang="en-US" sz="1200" dirty="0" smtClean="0">
                <a:latin typeface="Tahoma" pitchFamily="34" charset="0"/>
                <a:ea typeface="Tahoma" pitchFamily="34" charset="0"/>
                <a:cs typeface="Tahoma" pitchFamily="34" charset="0"/>
              </a:rPr>
              <a:t>Large area of consolidation in upper lobe and part of the middle lobe because heart border isn’t clear</a:t>
            </a:r>
          </a:p>
        </p:txBody>
      </p:sp>
      <p:sp>
        <p:nvSpPr>
          <p:cNvPr id="4" name="Slide Number Placeholder 3"/>
          <p:cNvSpPr>
            <a:spLocks noGrp="1"/>
          </p:cNvSpPr>
          <p:nvPr>
            <p:ph type="sldNum" sz="quarter" idx="12"/>
          </p:nvPr>
        </p:nvSpPr>
        <p:spPr/>
        <p:txBody>
          <a:bodyPr/>
          <a:lstStyle/>
          <a:p>
            <a:pPr>
              <a:defRPr/>
            </a:pPr>
            <a:fld id="{A3F9952C-7CA7-483D-BAD1-B0827342CCD3}" type="slidenum">
              <a:rPr lang="ar-SA" smtClean="0"/>
              <a:pPr>
                <a:defRPr/>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0" y="-214313"/>
            <a:ext cx="9158288" cy="6858001"/>
          </a:xfrm>
          <a:prstGeom prst="rect">
            <a:avLst/>
          </a:prstGeom>
          <a:noFill/>
          <a:ln w="9525">
            <a:noFill/>
            <a:miter lim="800000"/>
            <a:headEnd/>
            <a:tailEnd/>
          </a:ln>
        </p:spPr>
      </p:pic>
      <p:cxnSp>
        <p:nvCxnSpPr>
          <p:cNvPr id="4" name="Straight Arrow Connector 3"/>
          <p:cNvCxnSpPr/>
          <p:nvPr/>
        </p:nvCxnSpPr>
        <p:spPr>
          <a:xfrm>
            <a:off x="-468313" y="1125538"/>
            <a:ext cx="2519363"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68313" y="809625"/>
            <a:ext cx="2592388" cy="31591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221" name="TextBox 10"/>
          <p:cNvSpPr txBox="1">
            <a:spLocks noChangeArrowheads="1"/>
          </p:cNvSpPr>
          <p:nvPr/>
        </p:nvSpPr>
        <p:spPr bwMode="auto">
          <a:xfrm>
            <a:off x="-2339975" y="765175"/>
            <a:ext cx="1871662" cy="646113"/>
          </a:xfrm>
          <a:prstGeom prst="rect">
            <a:avLst/>
          </a:prstGeom>
          <a:noFill/>
          <a:ln w="9525">
            <a:noFill/>
            <a:miter lim="800000"/>
            <a:headEnd/>
            <a:tailEnd/>
          </a:ln>
        </p:spPr>
        <p:txBody>
          <a:bodyPr>
            <a:spAutoFit/>
          </a:bodyPr>
          <a:lstStyle/>
          <a:p>
            <a:r>
              <a:rPr lang="en-US" sz="1200">
                <a:latin typeface="Calibri" pitchFamily="34" charset="0"/>
                <a:cs typeface="Calibri" pitchFamily="34" charset="0"/>
              </a:rPr>
              <a:t>Spinous processes (white rings) overlying  trachea (black)</a:t>
            </a:r>
          </a:p>
        </p:txBody>
      </p:sp>
      <p:cxnSp>
        <p:nvCxnSpPr>
          <p:cNvPr id="12" name="Straight Arrow Connector 11"/>
          <p:cNvCxnSpPr/>
          <p:nvPr/>
        </p:nvCxnSpPr>
        <p:spPr>
          <a:xfrm>
            <a:off x="-180975" y="3141663"/>
            <a:ext cx="1512888" cy="28733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80975" y="3041650"/>
            <a:ext cx="3097213" cy="10001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224" name="TextBox 16"/>
          <p:cNvSpPr txBox="1">
            <a:spLocks noChangeArrowheads="1"/>
          </p:cNvSpPr>
          <p:nvPr/>
        </p:nvSpPr>
        <p:spPr bwMode="auto">
          <a:xfrm>
            <a:off x="-1189038" y="2997200"/>
            <a:ext cx="971550" cy="276225"/>
          </a:xfrm>
          <a:prstGeom prst="rect">
            <a:avLst/>
          </a:prstGeom>
          <a:noFill/>
          <a:ln w="9525">
            <a:noFill/>
            <a:miter lim="800000"/>
            <a:headEnd/>
            <a:tailEnd/>
          </a:ln>
        </p:spPr>
        <p:txBody>
          <a:bodyPr wrap="none">
            <a:spAutoFit/>
          </a:bodyPr>
          <a:lstStyle/>
          <a:p>
            <a:pPr algn="r" rtl="1"/>
            <a:r>
              <a:rPr lang="en-US" sz="1200" dirty="0">
                <a:latin typeface="Calibri" pitchFamily="34" charset="0"/>
                <a:cs typeface="Calibri" pitchFamily="34" charset="0"/>
              </a:rPr>
              <a:t>Hilar regions</a:t>
            </a:r>
          </a:p>
        </p:txBody>
      </p:sp>
      <p:cxnSp>
        <p:nvCxnSpPr>
          <p:cNvPr id="19" name="Straight Arrow Connector 18"/>
          <p:cNvCxnSpPr/>
          <p:nvPr/>
        </p:nvCxnSpPr>
        <p:spPr>
          <a:xfrm flipH="1">
            <a:off x="7451725" y="1341438"/>
            <a:ext cx="2016125" cy="3587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8172450" y="1341438"/>
            <a:ext cx="1295400" cy="71913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227" name="TextBox 32"/>
          <p:cNvSpPr txBox="1">
            <a:spLocks noChangeArrowheads="1"/>
          </p:cNvSpPr>
          <p:nvPr/>
        </p:nvSpPr>
        <p:spPr bwMode="auto">
          <a:xfrm>
            <a:off x="9467850" y="1196975"/>
            <a:ext cx="730250" cy="276225"/>
          </a:xfrm>
          <a:prstGeom prst="rect">
            <a:avLst/>
          </a:prstGeom>
          <a:noFill/>
          <a:ln w="9525">
            <a:noFill/>
            <a:miter lim="800000"/>
            <a:headEnd/>
            <a:tailEnd/>
          </a:ln>
        </p:spPr>
        <p:txBody>
          <a:bodyPr wrap="none">
            <a:spAutoFit/>
          </a:bodyPr>
          <a:lstStyle/>
          <a:p>
            <a:r>
              <a:rPr lang="en-US" sz="1200">
                <a:latin typeface="Calibri" pitchFamily="34" charset="0"/>
                <a:cs typeface="Calibri" pitchFamily="34" charset="0"/>
              </a:rPr>
              <a:t>scapulae</a:t>
            </a:r>
          </a:p>
        </p:txBody>
      </p:sp>
      <p:sp>
        <p:nvSpPr>
          <p:cNvPr id="13" name="Slide Number Placeholder 12"/>
          <p:cNvSpPr>
            <a:spLocks noGrp="1"/>
          </p:cNvSpPr>
          <p:nvPr>
            <p:ph type="sldNum" sz="quarter" idx="12"/>
          </p:nvPr>
        </p:nvSpPr>
        <p:spPr/>
        <p:txBody>
          <a:bodyPr/>
          <a:lstStyle/>
          <a:p>
            <a:pPr>
              <a:defRPr/>
            </a:pPr>
            <a:fld id="{A3F9952C-7CA7-483D-BAD1-B0827342CCD3}" type="slidenum">
              <a:rPr lang="ar-SA" smtClean="0"/>
              <a:pPr>
                <a:defRPr/>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214438" y="428625"/>
            <a:ext cx="6715125" cy="1143000"/>
          </a:xfrm>
        </p:spPr>
        <p:txBody>
          <a:bodyPr/>
          <a:lstStyle/>
          <a:p>
            <a:pPr eaLnBrk="1" hangingPunct="1"/>
            <a:r>
              <a:rPr lang="en-US" sz="5400" smtClean="0">
                <a:solidFill>
                  <a:srgbClr val="FF9900"/>
                </a:solidFill>
                <a:latin typeface="Franklin Gothic Demi" pitchFamily="34" charset="0"/>
              </a:rPr>
              <a:t>Silhouette Sign</a:t>
            </a:r>
          </a:p>
        </p:txBody>
      </p:sp>
      <p:sp>
        <p:nvSpPr>
          <p:cNvPr id="36867" name="Rectangle 3"/>
          <p:cNvSpPr>
            <a:spLocks noGrp="1" noChangeArrowheads="1"/>
          </p:cNvSpPr>
          <p:nvPr>
            <p:ph idx="1"/>
          </p:nvPr>
        </p:nvSpPr>
        <p:spPr>
          <a:xfrm>
            <a:off x="611188" y="2000250"/>
            <a:ext cx="7777162" cy="4124325"/>
          </a:xfrm>
        </p:spPr>
        <p:txBody>
          <a:bodyPr/>
          <a:lstStyle/>
          <a:p>
            <a:pPr algn="l" rtl="0" eaLnBrk="1" hangingPunct="1">
              <a:buClr>
                <a:srgbClr val="FF9900"/>
              </a:buClr>
              <a:buFont typeface="Wingdings" pitchFamily="2" charset="2"/>
              <a:buChar char="v"/>
            </a:pPr>
            <a:r>
              <a:rPr lang="en-US" smtClean="0"/>
              <a:t>Is the loss of the normal border or contour between two structures of same radiological density and at the same anatomical level.</a:t>
            </a:r>
          </a:p>
          <a:p>
            <a:pPr eaLnBrk="1" hangingPunct="1"/>
            <a:endParaRPr lang="en-US" smtClean="0"/>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ppp-silhouette-sign"/>
          <p:cNvPicPr>
            <a:picLocks noGrp="1" noChangeAspect="1" noChangeArrowheads="1"/>
          </p:cNvPicPr>
          <p:nvPr>
            <p:ph idx="1"/>
          </p:nvPr>
        </p:nvPicPr>
        <p:blipFill>
          <a:blip r:embed="rId2" cstate="print"/>
          <a:srcRect/>
          <a:stretch>
            <a:fillRect/>
          </a:stretch>
        </p:blipFill>
        <p:spPr>
          <a:xfrm>
            <a:off x="1619250" y="896938"/>
            <a:ext cx="5761038" cy="5113337"/>
          </a:xfrm>
        </p:spPr>
      </p:pic>
      <p:sp>
        <p:nvSpPr>
          <p:cNvPr id="3" name="TextBox 2"/>
          <p:cNvSpPr txBox="1"/>
          <p:nvPr/>
        </p:nvSpPr>
        <p:spPr>
          <a:xfrm>
            <a:off x="1547664" y="6165304"/>
            <a:ext cx="5406032" cy="276999"/>
          </a:xfrm>
          <a:prstGeom prst="rect">
            <a:avLst/>
          </a:prstGeom>
          <a:noFill/>
        </p:spPr>
        <p:txBody>
          <a:bodyPr wrap="none" rtlCol="0">
            <a:spAutoFit/>
          </a:bodyPr>
          <a:lstStyle/>
          <a:p>
            <a:pPr algn="l" rtl="0"/>
            <a:r>
              <a:rPr lang="en-US" sz="1200" dirty="0" smtClean="0">
                <a:latin typeface="Tahoma" pitchFamily="34" charset="0"/>
                <a:ea typeface="Tahoma" pitchFamily="34" charset="0"/>
                <a:cs typeface="Tahoma" pitchFamily="34" charset="0"/>
              </a:rPr>
              <a:t>Consolidation in middle lobe of right lung because heart border is obliterated</a:t>
            </a:r>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285875" y="274638"/>
            <a:ext cx="6638925" cy="1143000"/>
          </a:xfrm>
        </p:spPr>
        <p:txBody>
          <a:bodyPr/>
          <a:lstStyle/>
          <a:p>
            <a:pPr eaLnBrk="1" hangingPunct="1"/>
            <a:r>
              <a:rPr lang="en-US" sz="4800" smtClean="0">
                <a:solidFill>
                  <a:srgbClr val="FF9900"/>
                </a:solidFill>
                <a:latin typeface="Franklin Gothic Demi" pitchFamily="34" charset="0"/>
              </a:rPr>
              <a:t>Air Bronchogram</a:t>
            </a:r>
          </a:p>
        </p:txBody>
      </p:sp>
      <p:sp>
        <p:nvSpPr>
          <p:cNvPr id="38915" name="Rectangle 3"/>
          <p:cNvSpPr>
            <a:spLocks noGrp="1" noChangeArrowheads="1"/>
          </p:cNvSpPr>
          <p:nvPr>
            <p:ph idx="1"/>
          </p:nvPr>
        </p:nvSpPr>
        <p:spPr>
          <a:xfrm>
            <a:off x="457200" y="1714500"/>
            <a:ext cx="7972425" cy="3429000"/>
          </a:xfrm>
        </p:spPr>
        <p:txBody>
          <a:bodyPr/>
          <a:lstStyle/>
          <a:p>
            <a:pPr algn="l" rtl="0" eaLnBrk="1" hangingPunct="1">
              <a:buClr>
                <a:srgbClr val="FF9900"/>
              </a:buClr>
              <a:buFont typeface="Wingdings" pitchFamily="2" charset="2"/>
              <a:buChar char="Ø"/>
            </a:pPr>
            <a:r>
              <a:rPr lang="en-US" sz="3200" smtClean="0"/>
              <a:t>Refers to the phenomenon of air filled bronchi  being visible by the opacification of the surrounding alveoli.</a:t>
            </a:r>
          </a:p>
          <a:p>
            <a:pPr algn="l" rtl="0" eaLnBrk="1" hangingPunct="1">
              <a:buClr>
                <a:srgbClr val="FF9900"/>
              </a:buClr>
              <a:buFont typeface="Wingdings" pitchFamily="2" charset="2"/>
              <a:buChar char="Ø"/>
            </a:pPr>
            <a:r>
              <a:rPr lang="en-US" sz="3200" smtClean="0"/>
              <a:t>It is almost always caused by a pathologic airspace (alveolar) process.</a:t>
            </a:r>
          </a:p>
          <a:p>
            <a:pPr eaLnBrk="1" hangingPunct="1"/>
            <a:endParaRPr lang="en-US" smtClean="0"/>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consolid"/>
          <p:cNvPicPr>
            <a:picLocks noGrp="1" noChangeAspect="1" noChangeArrowheads="1"/>
          </p:cNvPicPr>
          <p:nvPr>
            <p:ph idx="1"/>
          </p:nvPr>
        </p:nvPicPr>
        <p:blipFill>
          <a:blip r:embed="rId3" cstate="print"/>
          <a:srcRect/>
          <a:stretch>
            <a:fillRect/>
          </a:stretch>
        </p:blipFill>
        <p:spPr>
          <a:xfrm>
            <a:off x="642938" y="0"/>
            <a:ext cx="7410450" cy="6858000"/>
          </a:xfrm>
        </p:spPr>
      </p:pic>
      <p:cxnSp>
        <p:nvCxnSpPr>
          <p:cNvPr id="5" name="Straight Arrow Connector 4"/>
          <p:cNvCxnSpPr/>
          <p:nvPr/>
        </p:nvCxnSpPr>
        <p:spPr>
          <a:xfrm>
            <a:off x="0" y="1989138"/>
            <a:ext cx="2771775"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0" y="2133600"/>
            <a:ext cx="2519363"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0" y="2276475"/>
            <a:ext cx="2014538"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942" name="TextBox 15"/>
          <p:cNvSpPr txBox="1">
            <a:spLocks noChangeArrowheads="1"/>
          </p:cNvSpPr>
          <p:nvPr/>
        </p:nvSpPr>
        <p:spPr bwMode="auto">
          <a:xfrm>
            <a:off x="-2124075" y="1916113"/>
            <a:ext cx="2124075" cy="461962"/>
          </a:xfrm>
          <a:prstGeom prst="rect">
            <a:avLst/>
          </a:prstGeom>
          <a:noFill/>
          <a:ln w="9525">
            <a:noFill/>
            <a:miter lim="800000"/>
            <a:headEnd/>
            <a:tailEnd/>
          </a:ln>
        </p:spPr>
        <p:txBody>
          <a:bodyPr>
            <a:spAutoFit/>
          </a:bodyPr>
          <a:lstStyle/>
          <a:p>
            <a:r>
              <a:rPr lang="en-US" sz="1200" dirty="0">
                <a:solidFill>
                  <a:schemeClr val="bg1"/>
                </a:solidFill>
                <a:latin typeface="Calibri" pitchFamily="34" charset="0"/>
                <a:cs typeface="Calibri" pitchFamily="34" charset="0"/>
              </a:rPr>
              <a:t>Air filled bronchi on a backdrop of fluid filled alveoli</a:t>
            </a:r>
          </a:p>
        </p:txBody>
      </p:sp>
      <p:cxnSp>
        <p:nvCxnSpPr>
          <p:cNvPr id="7" name="Straight Arrow Connector 6"/>
          <p:cNvCxnSpPr/>
          <p:nvPr/>
        </p:nvCxnSpPr>
        <p:spPr>
          <a:xfrm>
            <a:off x="0" y="1844824"/>
            <a:ext cx="3202931"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052736" y="2564904"/>
            <a:ext cx="2435539" cy="276999"/>
          </a:xfrm>
          <a:prstGeom prst="rect">
            <a:avLst/>
          </a:prstGeom>
          <a:noFill/>
        </p:spPr>
        <p:txBody>
          <a:bodyPr wrap="none" rtlCol="0">
            <a:spAutoFit/>
          </a:bodyPr>
          <a:lstStyle/>
          <a:p>
            <a:pPr algn="l" rtl="0"/>
            <a:r>
              <a:rPr lang="en-US" sz="1200" dirty="0" smtClean="0">
                <a:solidFill>
                  <a:schemeClr val="bg1"/>
                </a:solidFill>
                <a:latin typeface="Tahoma" pitchFamily="34" charset="0"/>
                <a:ea typeface="Tahoma" pitchFamily="34" charset="0"/>
                <a:cs typeface="Tahoma" pitchFamily="34" charset="0"/>
              </a:rPr>
              <a:t>Bronchi aren’t filled with fluid yet</a:t>
            </a:r>
          </a:p>
        </p:txBody>
      </p:sp>
      <p:sp>
        <p:nvSpPr>
          <p:cNvPr id="10" name="Slide Number Placeholder 9"/>
          <p:cNvSpPr>
            <a:spLocks noGrp="1"/>
          </p:cNvSpPr>
          <p:nvPr>
            <p:ph type="sldNum" sz="quarter" idx="12"/>
          </p:nvPr>
        </p:nvSpPr>
        <p:spPr/>
        <p:txBody>
          <a:bodyPr/>
          <a:lstStyle/>
          <a:p>
            <a:pPr>
              <a:defRPr/>
            </a:pPr>
            <a:fld id="{BACBD4DD-C133-4684-9917-892E94D1434C}" type="slidenum">
              <a:rPr lang="ar-SA" smtClean="0"/>
              <a:pPr>
                <a:defRPr/>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Grp="1" noChangeArrowheads="1"/>
          </p:cNvSpPr>
          <p:nvPr>
            <p:ph type="title"/>
          </p:nvPr>
        </p:nvSpPr>
        <p:spPr>
          <a:xfrm>
            <a:off x="785813" y="188913"/>
            <a:ext cx="7643812" cy="1382712"/>
          </a:xfrm>
        </p:spPr>
        <p:txBody>
          <a:bodyPr/>
          <a:lstStyle/>
          <a:p>
            <a:pPr eaLnBrk="1" hangingPunct="1"/>
            <a:r>
              <a:rPr lang="en-US" sz="4000" smtClean="0">
                <a:solidFill>
                  <a:srgbClr val="FF9900"/>
                </a:solidFill>
                <a:latin typeface="Franklin Gothic Medium" pitchFamily="34" charset="0"/>
              </a:rPr>
              <a:t>INFLAMMATORY DISEASE OF THE LUNG</a:t>
            </a:r>
          </a:p>
        </p:txBody>
      </p:sp>
      <p:sp>
        <p:nvSpPr>
          <p:cNvPr id="40963" name="Rectangle 5"/>
          <p:cNvSpPr>
            <a:spLocks noGrp="1" noChangeArrowheads="1"/>
          </p:cNvSpPr>
          <p:nvPr>
            <p:ph idx="1"/>
          </p:nvPr>
        </p:nvSpPr>
        <p:spPr>
          <a:xfrm>
            <a:off x="323850" y="2060575"/>
            <a:ext cx="8229600" cy="4379913"/>
          </a:xfrm>
        </p:spPr>
        <p:txBody>
          <a:bodyPr/>
          <a:lstStyle/>
          <a:p>
            <a:pPr algn="l" rtl="0" eaLnBrk="1" hangingPunct="1">
              <a:buClr>
                <a:schemeClr val="tx1"/>
              </a:buClr>
              <a:buFont typeface="Wingdings" pitchFamily="2" charset="2"/>
              <a:buChar char="Ø"/>
            </a:pPr>
            <a:r>
              <a:rPr lang="en-US" sz="3600" smtClean="0">
                <a:latin typeface="Arial Unicode MS" pitchFamily="34" charset="-128"/>
                <a:ea typeface="Arial Unicode MS" pitchFamily="34" charset="-128"/>
                <a:cs typeface="Arial Unicode MS" pitchFamily="34" charset="-128"/>
              </a:rPr>
              <a:t> Pneumonia.</a:t>
            </a:r>
          </a:p>
          <a:p>
            <a:pPr algn="l" rtl="0" eaLnBrk="1" hangingPunct="1">
              <a:buClr>
                <a:schemeClr val="tx1"/>
              </a:buClr>
              <a:buFont typeface="Wingdings" pitchFamily="2" charset="2"/>
              <a:buChar char="Ø"/>
            </a:pPr>
            <a:r>
              <a:rPr lang="en-US" sz="3600" smtClean="0">
                <a:latin typeface="Arial Unicode MS" pitchFamily="34" charset="-128"/>
                <a:ea typeface="Arial Unicode MS" pitchFamily="34" charset="-128"/>
                <a:cs typeface="Arial Unicode MS" pitchFamily="34" charset="-128"/>
              </a:rPr>
              <a:t> Lung abscess.</a:t>
            </a:r>
          </a:p>
          <a:p>
            <a:pPr algn="l" rtl="0" eaLnBrk="1" hangingPunct="1">
              <a:buClr>
                <a:schemeClr val="tx1"/>
              </a:buClr>
              <a:buFont typeface="Wingdings" pitchFamily="2" charset="2"/>
              <a:buChar char="Ø"/>
            </a:pPr>
            <a:r>
              <a:rPr lang="en-US" sz="3600" smtClean="0">
                <a:latin typeface="Arial Unicode MS" pitchFamily="34" charset="-128"/>
                <a:ea typeface="Arial Unicode MS" pitchFamily="34" charset="-128"/>
                <a:cs typeface="Arial Unicode MS" pitchFamily="34" charset="-128"/>
              </a:rPr>
              <a:t> Pulmonary tuberculosis.</a:t>
            </a:r>
          </a:p>
          <a:p>
            <a:pPr algn="l" rtl="0" eaLnBrk="1" hangingPunct="1">
              <a:buClr>
                <a:schemeClr val="tx1"/>
              </a:buClr>
              <a:buFont typeface="Wingdings" pitchFamily="2" charset="2"/>
              <a:buChar char="Ø"/>
            </a:pPr>
            <a:r>
              <a:rPr lang="en-US" sz="3600" smtClean="0">
                <a:latin typeface="Arial Unicode MS" pitchFamily="34" charset="-128"/>
                <a:ea typeface="Arial Unicode MS" pitchFamily="34" charset="-128"/>
                <a:cs typeface="Arial Unicode MS" pitchFamily="34" charset="-128"/>
              </a:rPr>
              <a:t> Fungous disease.</a:t>
            </a:r>
          </a:p>
          <a:p>
            <a:pPr algn="l" rtl="0" eaLnBrk="1" hangingPunct="1">
              <a:buClr>
                <a:schemeClr val="tx1"/>
              </a:buClr>
              <a:buFont typeface="Wingdings" pitchFamily="2" charset="2"/>
              <a:buChar char="Ø"/>
            </a:pPr>
            <a:r>
              <a:rPr lang="en-US" sz="3600" smtClean="0">
                <a:latin typeface="Arial Unicode MS" pitchFamily="34" charset="-128"/>
                <a:ea typeface="Arial Unicode MS" pitchFamily="34" charset="-128"/>
                <a:cs typeface="Arial Unicode MS" pitchFamily="34" charset="-128"/>
              </a:rPr>
              <a:t> Hydatid disease.</a:t>
            </a:r>
          </a:p>
          <a:p>
            <a:pPr eaLnBrk="1" hangingPunct="1">
              <a:buClr>
                <a:schemeClr val="tx1"/>
              </a:buClr>
              <a:buFont typeface="Wingdings" pitchFamily="2" charset="2"/>
              <a:buNone/>
            </a:pPr>
            <a:endParaRPr lang="en-US" sz="3600" smtClean="0">
              <a:latin typeface="Arial Unicode MS" pitchFamily="34" charset="-128"/>
              <a:ea typeface="Arial Unicode MS" pitchFamily="34" charset="-128"/>
              <a:cs typeface="Arial Unicode MS" pitchFamily="34" charset="-128"/>
            </a:endParaRPr>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000125" y="142875"/>
            <a:ext cx="7243763" cy="1428750"/>
          </a:xfrm>
        </p:spPr>
        <p:txBody>
          <a:bodyPr/>
          <a:lstStyle/>
          <a:p>
            <a:pPr eaLnBrk="1" hangingPunct="1"/>
            <a:r>
              <a:rPr lang="en-US" sz="5400" smtClean="0">
                <a:solidFill>
                  <a:srgbClr val="FF9900"/>
                </a:solidFill>
                <a:latin typeface="Franklin Gothic Demi" pitchFamily="34" charset="0"/>
              </a:rPr>
              <a:t>PNEUMONIA</a:t>
            </a:r>
            <a:endParaRPr lang="en-US" sz="5400" smtClean="0">
              <a:latin typeface="Franklin Gothic Demi" pitchFamily="34" charset="0"/>
            </a:endParaRPr>
          </a:p>
        </p:txBody>
      </p:sp>
      <p:sp>
        <p:nvSpPr>
          <p:cNvPr id="41987" name="Rectangle 3"/>
          <p:cNvSpPr>
            <a:spLocks noGrp="1" noChangeArrowheads="1"/>
          </p:cNvSpPr>
          <p:nvPr>
            <p:ph idx="1"/>
          </p:nvPr>
        </p:nvSpPr>
        <p:spPr>
          <a:xfrm>
            <a:off x="395288" y="1714500"/>
            <a:ext cx="8208962" cy="5143500"/>
          </a:xfrm>
        </p:spPr>
        <p:txBody>
          <a:bodyPr/>
          <a:lstStyle/>
          <a:p>
            <a:pPr algn="l" rtl="0" eaLnBrk="1" hangingPunct="1">
              <a:lnSpc>
                <a:spcPct val="80000"/>
              </a:lnSpc>
              <a:buClr>
                <a:srgbClr val="FF9999"/>
              </a:buClr>
              <a:buFont typeface="Wingdings" pitchFamily="2" charset="2"/>
              <a:buChar char="Ø"/>
            </a:pPr>
            <a:r>
              <a:rPr lang="en-US" sz="3600" smtClean="0">
                <a:cs typeface="Arabic Transparent" pitchFamily="34" charset="0"/>
              </a:rPr>
              <a:t>Is a</a:t>
            </a:r>
            <a:r>
              <a:rPr lang="en-US" sz="4000" smtClean="0">
                <a:cs typeface="Arabic Transparent" pitchFamily="34" charset="0"/>
              </a:rPr>
              <a:t> </a:t>
            </a:r>
            <a:r>
              <a:rPr lang="en-US" sz="3600" smtClean="0">
                <a:cs typeface="Arabic Transparent" pitchFamily="34" charset="0"/>
              </a:rPr>
              <a:t>lung infection</a:t>
            </a:r>
            <a:r>
              <a:rPr lang="en-US" sz="3200" smtClean="0">
                <a:cs typeface="Arabic Transparent" pitchFamily="34" charset="0"/>
              </a:rPr>
              <a:t>, which can be caused by a variety of micro-organisms, including bacterias, viruses, and fungi.</a:t>
            </a:r>
          </a:p>
          <a:p>
            <a:pPr algn="l" rtl="0" eaLnBrk="1" hangingPunct="1">
              <a:lnSpc>
                <a:spcPct val="80000"/>
              </a:lnSpc>
              <a:buClr>
                <a:srgbClr val="FF9999"/>
              </a:buClr>
              <a:buFont typeface="Wingdings" pitchFamily="2" charset="2"/>
              <a:buChar char="Ø"/>
            </a:pPr>
            <a:r>
              <a:rPr lang="en-US" sz="3600" smtClean="0">
                <a:cs typeface="Arabic Transparent" pitchFamily="34" charset="0"/>
              </a:rPr>
              <a:t>Lobar pneumonia</a:t>
            </a:r>
            <a:r>
              <a:rPr lang="en-US" sz="3200" smtClean="0">
                <a:cs typeface="Arabic Transparent" pitchFamily="34" charset="0"/>
              </a:rPr>
              <a:t>: inflammation confined to a lobe of the lung.</a:t>
            </a:r>
          </a:p>
          <a:p>
            <a:pPr algn="l" rtl="0" eaLnBrk="1" hangingPunct="1">
              <a:lnSpc>
                <a:spcPct val="80000"/>
              </a:lnSpc>
              <a:buClr>
                <a:srgbClr val="FF9999"/>
              </a:buClr>
              <a:buFont typeface="Wingdings" pitchFamily="2" charset="2"/>
              <a:buChar char="Ø"/>
            </a:pPr>
            <a:r>
              <a:rPr lang="en-US" sz="3600" smtClean="0">
                <a:cs typeface="Arabic Transparent" pitchFamily="34" charset="0"/>
              </a:rPr>
              <a:t>Bronchopneumonia:</a:t>
            </a:r>
            <a:r>
              <a:rPr lang="en-US" sz="2800" smtClean="0">
                <a:cs typeface="Arabic Transparent" pitchFamily="34" charset="0"/>
              </a:rPr>
              <a:t> </a:t>
            </a:r>
            <a:r>
              <a:rPr lang="en-US" sz="3200" smtClean="0">
                <a:cs typeface="Arabic Transparent" pitchFamily="34" charset="0"/>
              </a:rPr>
              <a:t>refers to bilateral multifocal areas of consolidation</a:t>
            </a:r>
            <a:r>
              <a:rPr lang="en-US" sz="2800" smtClean="0">
                <a:cs typeface="Arabic Transparent" pitchFamily="34" charset="0"/>
              </a:rPr>
              <a:t>.</a:t>
            </a:r>
          </a:p>
          <a:p>
            <a:pPr algn="l" rtl="0" eaLnBrk="1" hangingPunct="1">
              <a:lnSpc>
                <a:spcPct val="80000"/>
              </a:lnSpc>
              <a:buClr>
                <a:srgbClr val="FF9999"/>
              </a:buClr>
              <a:buFont typeface="Wingdings 2" pitchFamily="18" charset="2"/>
              <a:buNone/>
            </a:pPr>
            <a:endParaRPr lang="en-US" sz="2800" smtClean="0">
              <a:cs typeface="Arabic Transparent" pitchFamily="34" charset="0"/>
            </a:endParaRPr>
          </a:p>
          <a:p>
            <a:pPr algn="l" rtl="0" eaLnBrk="1" hangingPunct="1">
              <a:lnSpc>
                <a:spcPct val="80000"/>
              </a:lnSpc>
              <a:buClr>
                <a:srgbClr val="FF9999"/>
              </a:buClr>
              <a:buFont typeface="Wingdings" pitchFamily="2" charset="2"/>
              <a:buChar char="Ø"/>
            </a:pPr>
            <a:endParaRPr lang="en-US" sz="2800" smtClean="0">
              <a:cs typeface="Arabic Transparent" pitchFamily="34" charset="0"/>
            </a:endParaRPr>
          </a:p>
          <a:p>
            <a:pPr algn="l" rtl="0" eaLnBrk="1" hangingPunct="1">
              <a:lnSpc>
                <a:spcPct val="80000"/>
              </a:lnSpc>
              <a:buClr>
                <a:schemeClr val="tx1"/>
              </a:buClr>
              <a:buFontTx/>
              <a:buNone/>
            </a:pPr>
            <a:r>
              <a:rPr lang="en-US" sz="3200" smtClean="0">
                <a:cs typeface="Arabic Transparent" pitchFamily="34" charset="0"/>
              </a:rPr>
              <a:t>  </a:t>
            </a:r>
          </a:p>
          <a:p>
            <a:pPr algn="l" rtl="0" eaLnBrk="1" hangingPunct="1">
              <a:lnSpc>
                <a:spcPct val="80000"/>
              </a:lnSpc>
              <a:buClr>
                <a:schemeClr val="tx1"/>
              </a:buClr>
              <a:buFontTx/>
              <a:buNone/>
            </a:pPr>
            <a:r>
              <a:rPr lang="en-US" sz="2800" b="1" smtClean="0">
                <a:cs typeface="Arabic Transparent" pitchFamily="34" charset="0"/>
              </a:rPr>
              <a:t>  </a:t>
            </a:r>
            <a:r>
              <a:rPr lang="en-US" sz="3200" b="1" smtClean="0">
                <a:cs typeface="Arabic Transparent" pitchFamily="34" charset="0"/>
              </a:rPr>
              <a:t> </a:t>
            </a:r>
            <a:endParaRPr lang="en-US" sz="2400" smtClean="0"/>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pn"/>
          <p:cNvPicPr>
            <a:picLocks noGrp="1" noChangeAspect="1" noChangeArrowheads="1"/>
          </p:cNvPicPr>
          <p:nvPr>
            <p:ph/>
          </p:nvPr>
        </p:nvPicPr>
        <p:blipFill>
          <a:blip r:embed="rId2" cstate="print"/>
          <a:srcRect/>
          <a:stretch>
            <a:fillRect/>
          </a:stretch>
        </p:blipFill>
        <p:spPr>
          <a:xfrm>
            <a:off x="2571750" y="0"/>
            <a:ext cx="3887788" cy="6858000"/>
          </a:xfrm>
        </p:spPr>
      </p:pic>
      <p:sp>
        <p:nvSpPr>
          <p:cNvPr id="43011" name="TextBox 2"/>
          <p:cNvSpPr txBox="1">
            <a:spLocks noChangeArrowheads="1"/>
          </p:cNvSpPr>
          <p:nvPr/>
        </p:nvSpPr>
        <p:spPr bwMode="auto">
          <a:xfrm>
            <a:off x="250825" y="188913"/>
            <a:ext cx="2233613" cy="1938337"/>
          </a:xfrm>
          <a:prstGeom prst="rect">
            <a:avLst/>
          </a:prstGeom>
          <a:noFill/>
          <a:ln w="9525">
            <a:noFill/>
            <a:miter lim="800000"/>
            <a:headEnd/>
            <a:tailEnd/>
          </a:ln>
        </p:spPr>
        <p:txBody>
          <a:bodyPr>
            <a:spAutoFit/>
          </a:bodyPr>
          <a:lstStyle/>
          <a:p>
            <a:r>
              <a:rPr lang="en-US" sz="1200">
                <a:latin typeface="Calibri" pitchFamily="34" charset="0"/>
                <a:cs typeface="Calibri" pitchFamily="34" charset="0"/>
              </a:rPr>
              <a:t>Chest X-ray showing consolidation in lower lobe of the right lung because diaphragm is oblitrated and heart border is well defined.</a:t>
            </a:r>
          </a:p>
          <a:p>
            <a:r>
              <a:rPr lang="en-US" sz="1200">
                <a:latin typeface="Calibri" pitchFamily="34" charset="0"/>
                <a:cs typeface="Calibri" pitchFamily="34" charset="0"/>
              </a:rPr>
              <a:t>Note: this is a PA position because heart isn’t magnified and we can see gases in the fundus of stomach</a:t>
            </a:r>
          </a:p>
          <a:p>
            <a:endParaRPr lang="en-US" sz="1200">
              <a:latin typeface="Calibri" pitchFamily="34" charset="0"/>
              <a:cs typeface="Calibri" pitchFamily="34" charset="0"/>
            </a:endParaRPr>
          </a:p>
        </p:txBody>
      </p:sp>
      <p:sp>
        <p:nvSpPr>
          <p:cNvPr id="43012" name="TextBox 3"/>
          <p:cNvSpPr txBox="1">
            <a:spLocks noChangeArrowheads="1"/>
          </p:cNvSpPr>
          <p:nvPr/>
        </p:nvSpPr>
        <p:spPr bwMode="auto">
          <a:xfrm>
            <a:off x="6732588" y="4292600"/>
            <a:ext cx="2195512" cy="831850"/>
          </a:xfrm>
          <a:prstGeom prst="rect">
            <a:avLst/>
          </a:prstGeom>
          <a:noFill/>
          <a:ln w="9525">
            <a:noFill/>
            <a:miter lim="800000"/>
            <a:headEnd/>
            <a:tailEnd/>
          </a:ln>
        </p:spPr>
        <p:txBody>
          <a:bodyPr>
            <a:spAutoFit/>
          </a:bodyPr>
          <a:lstStyle/>
          <a:p>
            <a:r>
              <a:rPr lang="en-US" sz="1200" dirty="0">
                <a:latin typeface="Calibri" pitchFamily="34" charset="0"/>
                <a:cs typeface="Calibri" pitchFamily="34" charset="0"/>
              </a:rPr>
              <a:t>Confirmation of lower lobe consolidation from lateral view</a:t>
            </a:r>
          </a:p>
          <a:p>
            <a:r>
              <a:rPr lang="en-US" sz="1200" dirty="0">
                <a:latin typeface="Calibri" pitchFamily="34" charset="0"/>
                <a:cs typeface="Calibri" pitchFamily="34" charset="0"/>
              </a:rPr>
              <a:t>Note : this is </a:t>
            </a:r>
            <a:r>
              <a:rPr lang="en-US" sz="1200" dirty="0">
                <a:solidFill>
                  <a:srgbClr val="FF0000"/>
                </a:solidFill>
                <a:latin typeface="Calibri" pitchFamily="34" charset="0"/>
                <a:cs typeface="Calibri" pitchFamily="34" charset="0"/>
              </a:rPr>
              <a:t>left</a:t>
            </a:r>
            <a:r>
              <a:rPr lang="en-US" sz="1200" dirty="0">
                <a:latin typeface="Calibri" pitchFamily="34" charset="0"/>
                <a:cs typeface="Calibri" pitchFamily="34" charset="0"/>
              </a:rPr>
              <a:t> lateral view because of marker on picture</a:t>
            </a:r>
          </a:p>
        </p:txBody>
      </p:sp>
      <p:sp>
        <p:nvSpPr>
          <p:cNvPr id="5" name="Slide Number Placeholder 4"/>
          <p:cNvSpPr>
            <a:spLocks noGrp="1"/>
          </p:cNvSpPr>
          <p:nvPr>
            <p:ph type="sldNum" sz="quarter" idx="12"/>
          </p:nvPr>
        </p:nvSpPr>
        <p:spPr/>
        <p:txBody>
          <a:bodyPr/>
          <a:lstStyle/>
          <a:p>
            <a:pPr>
              <a:defRPr/>
            </a:pPr>
            <a:fld id="{32021955-9C7E-4A4A-A242-26939782021C}" type="slidenum">
              <a:rPr lang="ar-SA" smtClean="0"/>
              <a:pPr>
                <a:defRPr/>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User\Desktop\RMLPNEUMPA 250.jpg"/>
          <p:cNvPicPr>
            <a:picLocks noGrp="1" noChangeAspect="1" noChangeArrowheads="1"/>
          </p:cNvPicPr>
          <p:nvPr>
            <p:ph sz="half" idx="1"/>
          </p:nvPr>
        </p:nvPicPr>
        <p:blipFill>
          <a:blip r:embed="rId2" cstate="print"/>
          <a:srcRect/>
          <a:stretch>
            <a:fillRect/>
          </a:stretch>
        </p:blipFill>
        <p:spPr>
          <a:xfrm>
            <a:off x="0" y="857250"/>
            <a:ext cx="4786313" cy="5357813"/>
          </a:xfrm>
        </p:spPr>
      </p:pic>
      <p:pic>
        <p:nvPicPr>
          <p:cNvPr id="44035" name="Picture 3" descr="C:\Users\User\Desktop\RMLPNEUMLAT250.jpg"/>
          <p:cNvPicPr>
            <a:picLocks noGrp="1" noChangeAspect="1" noChangeArrowheads="1"/>
          </p:cNvPicPr>
          <p:nvPr>
            <p:ph sz="half" idx="2"/>
          </p:nvPr>
        </p:nvPicPr>
        <p:blipFill>
          <a:blip r:embed="rId3" cstate="print"/>
          <a:srcRect/>
          <a:stretch>
            <a:fillRect/>
          </a:stretch>
        </p:blipFill>
        <p:spPr>
          <a:xfrm>
            <a:off x="4927600" y="857250"/>
            <a:ext cx="4216400" cy="5357813"/>
          </a:xfrm>
        </p:spPr>
      </p:pic>
      <p:sp>
        <p:nvSpPr>
          <p:cNvPr id="44036" name="TextBox 3"/>
          <p:cNvSpPr txBox="1">
            <a:spLocks noChangeArrowheads="1"/>
          </p:cNvSpPr>
          <p:nvPr/>
        </p:nvSpPr>
        <p:spPr bwMode="auto">
          <a:xfrm>
            <a:off x="0" y="333375"/>
            <a:ext cx="6910388" cy="276225"/>
          </a:xfrm>
          <a:prstGeom prst="rect">
            <a:avLst/>
          </a:prstGeom>
          <a:noFill/>
          <a:ln w="9525">
            <a:noFill/>
            <a:miter lim="800000"/>
            <a:headEnd/>
            <a:tailEnd/>
          </a:ln>
        </p:spPr>
        <p:txBody>
          <a:bodyPr wrap="none">
            <a:spAutoFit/>
          </a:bodyPr>
          <a:lstStyle/>
          <a:p>
            <a:r>
              <a:rPr lang="en-US" sz="1200">
                <a:latin typeface="Calibri" pitchFamily="34" charset="0"/>
                <a:cs typeface="Calibri" pitchFamily="34" charset="0"/>
              </a:rPr>
              <a:t>consolidation in middle lobe of right lung because heart border is oblitrated while diaphragm is well defined</a:t>
            </a:r>
          </a:p>
        </p:txBody>
      </p:sp>
      <p:sp>
        <p:nvSpPr>
          <p:cNvPr id="5" name="Slide Number Placeholder 4"/>
          <p:cNvSpPr>
            <a:spLocks noGrp="1"/>
          </p:cNvSpPr>
          <p:nvPr>
            <p:ph type="sldNum" sz="quarter" idx="12"/>
          </p:nvPr>
        </p:nvSpPr>
        <p:spPr/>
        <p:txBody>
          <a:bodyPr/>
          <a:lstStyle/>
          <a:p>
            <a:pPr>
              <a:defRPr/>
            </a:pPr>
            <a:fld id="{AC2A0BAF-5D5C-4B8D-9E4D-EB0BB3215513}" type="slidenum">
              <a:rPr lang="ar-SA" smtClean="0"/>
              <a:pPr>
                <a:defRPr/>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User\Desktop\LEFTLINGULARPNEUMONIACXRPA250.jpg"/>
          <p:cNvPicPr>
            <a:picLocks noChangeAspect="1" noChangeArrowheads="1"/>
          </p:cNvPicPr>
          <p:nvPr/>
        </p:nvPicPr>
        <p:blipFill>
          <a:blip r:embed="rId2" cstate="print"/>
          <a:srcRect/>
          <a:stretch>
            <a:fillRect/>
          </a:stretch>
        </p:blipFill>
        <p:spPr bwMode="auto">
          <a:xfrm>
            <a:off x="1428750" y="714375"/>
            <a:ext cx="6078538" cy="5643563"/>
          </a:xfrm>
          <a:prstGeom prst="rect">
            <a:avLst/>
          </a:prstGeom>
          <a:noFill/>
          <a:ln w="9525">
            <a:noFill/>
            <a:miter lim="800000"/>
            <a:headEnd/>
            <a:tailEnd/>
          </a:ln>
        </p:spPr>
      </p:pic>
      <p:sp>
        <p:nvSpPr>
          <p:cNvPr id="45059" name="TextBox 2"/>
          <p:cNvSpPr txBox="1">
            <a:spLocks noChangeArrowheads="1"/>
          </p:cNvSpPr>
          <p:nvPr/>
        </p:nvSpPr>
        <p:spPr bwMode="auto">
          <a:xfrm>
            <a:off x="179388" y="188913"/>
            <a:ext cx="5836470" cy="276999"/>
          </a:xfrm>
          <a:prstGeom prst="rect">
            <a:avLst/>
          </a:prstGeom>
          <a:noFill/>
          <a:ln w="9525">
            <a:noFill/>
            <a:miter lim="800000"/>
            <a:headEnd/>
            <a:tailEnd/>
          </a:ln>
        </p:spPr>
        <p:txBody>
          <a:bodyPr wrap="none">
            <a:spAutoFit/>
          </a:bodyPr>
          <a:lstStyle/>
          <a:p>
            <a:r>
              <a:rPr lang="en-US" sz="1200" dirty="0">
                <a:latin typeface="Calibri" pitchFamily="34" charset="0"/>
                <a:cs typeface="Calibri" pitchFamily="34" charset="0"/>
              </a:rPr>
              <a:t>Consolidation in </a:t>
            </a:r>
            <a:r>
              <a:rPr lang="en-US" sz="1200" dirty="0" err="1">
                <a:latin typeface="Calibri" pitchFamily="34" charset="0"/>
                <a:cs typeface="Calibri" pitchFamily="34" charset="0"/>
              </a:rPr>
              <a:t>lingular</a:t>
            </a:r>
            <a:r>
              <a:rPr lang="en-US" sz="1200" dirty="0">
                <a:latin typeface="Calibri" pitchFamily="34" charset="0"/>
                <a:cs typeface="Calibri" pitchFamily="34" charset="0"/>
              </a:rPr>
              <a:t> segment of left lung </a:t>
            </a:r>
            <a:r>
              <a:rPr lang="en-US" sz="1200" dirty="0" smtClean="0">
                <a:latin typeface="Calibri" pitchFamily="34" charset="0"/>
                <a:cs typeface="Calibri" pitchFamily="34" charset="0"/>
              </a:rPr>
              <a:t>demonstrated </a:t>
            </a:r>
            <a:r>
              <a:rPr lang="en-US" sz="1200" dirty="0">
                <a:latin typeface="Calibri" pitchFamily="34" charset="0"/>
                <a:cs typeface="Calibri" pitchFamily="34" charset="0"/>
              </a:rPr>
              <a:t>by </a:t>
            </a:r>
            <a:r>
              <a:rPr lang="en-US" sz="1200" dirty="0" smtClean="0">
                <a:latin typeface="Calibri" pitchFamily="34" charset="0"/>
                <a:cs typeface="Calibri" pitchFamily="34" charset="0"/>
              </a:rPr>
              <a:t>obliteration </a:t>
            </a:r>
            <a:r>
              <a:rPr lang="en-US" sz="1200" dirty="0">
                <a:latin typeface="Calibri" pitchFamily="34" charset="0"/>
                <a:cs typeface="Calibri" pitchFamily="34" charset="0"/>
              </a:rPr>
              <a:t>of heart border</a:t>
            </a:r>
          </a:p>
        </p:txBody>
      </p:sp>
      <p:sp>
        <p:nvSpPr>
          <p:cNvPr id="4" name="Slide Number Placeholder 3"/>
          <p:cNvSpPr>
            <a:spLocks noGrp="1"/>
          </p:cNvSpPr>
          <p:nvPr>
            <p:ph type="sldNum" sz="quarter" idx="12"/>
          </p:nvPr>
        </p:nvSpPr>
        <p:spPr/>
        <p:txBody>
          <a:bodyPr/>
          <a:lstStyle/>
          <a:p>
            <a:pPr>
              <a:defRPr/>
            </a:pPr>
            <a:fld id="{A3F9952C-7CA7-483D-BAD1-B0827342CCD3}" type="slidenum">
              <a:rPr lang="ar-SA" smtClean="0"/>
              <a:pPr>
                <a:defRPr/>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 descr="pn2"/>
          <p:cNvPicPr>
            <a:picLocks noGrp="1" noChangeAspect="1" noChangeArrowheads="1"/>
          </p:cNvPicPr>
          <p:nvPr>
            <p:ph/>
          </p:nvPr>
        </p:nvPicPr>
        <p:blipFill>
          <a:blip r:embed="rId2" cstate="print"/>
          <a:srcRect/>
          <a:stretch>
            <a:fillRect/>
          </a:stretch>
        </p:blipFill>
        <p:spPr>
          <a:xfrm>
            <a:off x="1928813" y="-357188"/>
            <a:ext cx="5214937" cy="7429501"/>
          </a:xfrm>
        </p:spPr>
      </p:pic>
      <p:sp>
        <p:nvSpPr>
          <p:cNvPr id="46083" name="TextBox 2"/>
          <p:cNvSpPr txBox="1">
            <a:spLocks noChangeArrowheads="1"/>
          </p:cNvSpPr>
          <p:nvPr/>
        </p:nvSpPr>
        <p:spPr bwMode="auto">
          <a:xfrm>
            <a:off x="-396875" y="620713"/>
            <a:ext cx="2232025" cy="646112"/>
          </a:xfrm>
          <a:prstGeom prst="rect">
            <a:avLst/>
          </a:prstGeom>
          <a:noFill/>
          <a:ln w="9525">
            <a:noFill/>
            <a:miter lim="800000"/>
            <a:headEnd/>
            <a:tailEnd/>
          </a:ln>
        </p:spPr>
        <p:txBody>
          <a:bodyPr>
            <a:spAutoFit/>
          </a:bodyPr>
          <a:lstStyle/>
          <a:p>
            <a:r>
              <a:rPr lang="en-US" sz="1200" dirty="0">
                <a:solidFill>
                  <a:schemeClr val="bg1"/>
                </a:solidFill>
                <a:latin typeface="Calibri" pitchFamily="34" charset="0"/>
                <a:cs typeface="Calibri" pitchFamily="34" charset="0"/>
              </a:rPr>
              <a:t>Consolidation in Left lower lobe except superior segment and part of the </a:t>
            </a:r>
            <a:r>
              <a:rPr lang="en-US" sz="1200" dirty="0" err="1">
                <a:solidFill>
                  <a:schemeClr val="bg1"/>
                </a:solidFill>
                <a:latin typeface="Calibri" pitchFamily="34" charset="0"/>
                <a:cs typeface="Calibri" pitchFamily="34" charset="0"/>
              </a:rPr>
              <a:t>lingular</a:t>
            </a:r>
            <a:r>
              <a:rPr lang="en-US" sz="1200" dirty="0">
                <a:solidFill>
                  <a:schemeClr val="bg1"/>
                </a:solidFill>
                <a:latin typeface="Calibri" pitchFamily="34" charset="0"/>
                <a:cs typeface="Calibri" pitchFamily="34" charset="0"/>
              </a:rPr>
              <a:t> segment</a:t>
            </a:r>
          </a:p>
        </p:txBody>
      </p:sp>
      <p:sp>
        <p:nvSpPr>
          <p:cNvPr id="4" name="Slide Number Placeholder 3"/>
          <p:cNvSpPr>
            <a:spLocks noGrp="1"/>
          </p:cNvSpPr>
          <p:nvPr>
            <p:ph type="sldNum" sz="quarter" idx="12"/>
          </p:nvPr>
        </p:nvSpPr>
        <p:spPr/>
        <p:txBody>
          <a:bodyPr/>
          <a:lstStyle/>
          <a:p>
            <a:pPr>
              <a:defRPr/>
            </a:pPr>
            <a:fld id="{32021955-9C7E-4A4A-A242-26939782021C}" type="slidenum">
              <a:rPr lang="ar-SA" smtClean="0"/>
              <a:pPr>
                <a:defRPr/>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74638"/>
            <a:ext cx="7786688" cy="1143000"/>
          </a:xfrm>
        </p:spPr>
        <p:txBody>
          <a:bodyPr/>
          <a:lstStyle/>
          <a:p>
            <a:pPr eaLnBrk="1" hangingPunct="1"/>
            <a:r>
              <a:rPr lang="en-US" sz="4800" i="1" smtClean="0">
                <a:solidFill>
                  <a:srgbClr val="FF9900"/>
                </a:solidFill>
                <a:latin typeface="Franklin Gothic Medium" pitchFamily="34" charset="0"/>
              </a:rPr>
              <a:t>Anatomy of the lungs</a:t>
            </a:r>
          </a:p>
        </p:txBody>
      </p:sp>
      <p:sp>
        <p:nvSpPr>
          <p:cNvPr id="10243" name="Rectangle 3"/>
          <p:cNvSpPr>
            <a:spLocks noGrp="1" noChangeArrowheads="1"/>
          </p:cNvSpPr>
          <p:nvPr>
            <p:ph idx="1"/>
          </p:nvPr>
        </p:nvSpPr>
        <p:spPr>
          <a:xfrm>
            <a:off x="285750" y="1700213"/>
            <a:ext cx="8858250" cy="4465637"/>
          </a:xfrm>
        </p:spPr>
        <p:txBody>
          <a:bodyPr/>
          <a:lstStyle/>
          <a:p>
            <a:pPr algn="l" eaLnBrk="1" hangingPunct="1">
              <a:lnSpc>
                <a:spcPct val="90000"/>
              </a:lnSpc>
              <a:buFontTx/>
              <a:buNone/>
            </a:pPr>
            <a:r>
              <a:rPr lang="en-US" sz="2800" b="1" smtClean="0"/>
              <a:t> </a:t>
            </a:r>
            <a:r>
              <a:rPr lang="en-US" sz="2400" b="1" smtClean="0">
                <a:latin typeface="Franklin Gothic Medium" pitchFamily="34" charset="0"/>
              </a:rPr>
              <a:t>The Right lung</a:t>
            </a:r>
            <a:r>
              <a:rPr lang="en-US" smtClean="0"/>
              <a:t> is larger than the left, because most of the heart encroaches on the left lung.</a:t>
            </a:r>
            <a:r>
              <a:rPr lang="en-US" sz="2800" smtClean="0"/>
              <a:t>                 </a:t>
            </a:r>
          </a:p>
          <a:p>
            <a:pPr algn="l" rtl="0" eaLnBrk="1" hangingPunct="1">
              <a:lnSpc>
                <a:spcPct val="90000"/>
              </a:lnSpc>
              <a:buFont typeface="Wingdings" pitchFamily="2" charset="2"/>
              <a:buChar char="q"/>
            </a:pPr>
            <a:r>
              <a:rPr lang="en-US" sz="2800" smtClean="0"/>
              <a:t> </a:t>
            </a:r>
            <a:r>
              <a:rPr lang="en-US" b="1" u="sng" smtClean="0">
                <a:solidFill>
                  <a:schemeClr val="hlink"/>
                </a:solidFill>
              </a:rPr>
              <a:t>The right lung</a:t>
            </a:r>
            <a:r>
              <a:rPr lang="en-US" sz="2800" b="1" smtClean="0"/>
              <a:t> </a:t>
            </a:r>
            <a:r>
              <a:rPr lang="en-US" sz="2800" b="1" smtClean="0">
                <a:solidFill>
                  <a:schemeClr val="hlink"/>
                </a:solidFill>
              </a:rPr>
              <a:t>has three lobes:</a:t>
            </a:r>
            <a:r>
              <a:rPr lang="en-US" sz="2800" smtClean="0"/>
              <a:t>  </a:t>
            </a:r>
          </a:p>
          <a:p>
            <a:pPr algn="l" eaLnBrk="1" hangingPunct="1">
              <a:lnSpc>
                <a:spcPct val="90000"/>
              </a:lnSpc>
              <a:buFontTx/>
              <a:buNone/>
            </a:pPr>
            <a:r>
              <a:rPr lang="en-US" sz="2800" smtClean="0"/>
              <a:t>  - upper lobe</a:t>
            </a:r>
          </a:p>
          <a:p>
            <a:pPr algn="l" eaLnBrk="1" hangingPunct="1">
              <a:lnSpc>
                <a:spcPct val="90000"/>
              </a:lnSpc>
              <a:buFontTx/>
              <a:buNone/>
            </a:pPr>
            <a:r>
              <a:rPr lang="en-US" sz="2800" smtClean="0"/>
              <a:t>  - Middle lobe</a:t>
            </a:r>
          </a:p>
          <a:p>
            <a:pPr algn="l" eaLnBrk="1" hangingPunct="1">
              <a:lnSpc>
                <a:spcPct val="90000"/>
              </a:lnSpc>
              <a:buFontTx/>
              <a:buNone/>
            </a:pPr>
            <a:r>
              <a:rPr lang="en-US" sz="2800" smtClean="0"/>
              <a:t>  - Lower lobe</a:t>
            </a:r>
            <a:endParaRPr lang="en-US" sz="2800" b="1" smtClean="0"/>
          </a:p>
          <a:p>
            <a:pPr algn="l" rtl="0" eaLnBrk="1" hangingPunct="1">
              <a:lnSpc>
                <a:spcPct val="90000"/>
              </a:lnSpc>
              <a:buFont typeface="Wingdings" pitchFamily="2" charset="2"/>
              <a:buChar char="q"/>
            </a:pPr>
            <a:r>
              <a:rPr lang="en-US" sz="2800" b="1" smtClean="0"/>
              <a:t> </a:t>
            </a:r>
            <a:r>
              <a:rPr lang="en-US" b="1" u="sng" smtClean="0">
                <a:solidFill>
                  <a:schemeClr val="hlink"/>
                </a:solidFill>
              </a:rPr>
              <a:t>The left lung</a:t>
            </a:r>
            <a:r>
              <a:rPr lang="en-US" sz="2800" b="1" smtClean="0"/>
              <a:t> </a:t>
            </a:r>
            <a:r>
              <a:rPr lang="en-US" sz="2800" b="1" smtClean="0">
                <a:solidFill>
                  <a:schemeClr val="hlink"/>
                </a:solidFill>
              </a:rPr>
              <a:t>has two lobes:</a:t>
            </a:r>
          </a:p>
          <a:p>
            <a:pPr algn="l" eaLnBrk="1" hangingPunct="1">
              <a:lnSpc>
                <a:spcPct val="90000"/>
              </a:lnSpc>
              <a:buFontTx/>
              <a:buNone/>
            </a:pPr>
            <a:r>
              <a:rPr lang="en-US" sz="2800" smtClean="0">
                <a:solidFill>
                  <a:schemeClr val="hlink"/>
                </a:solidFill>
              </a:rPr>
              <a:t>   </a:t>
            </a:r>
            <a:r>
              <a:rPr lang="en-US" sz="2800" smtClean="0"/>
              <a:t>- upper lobe</a:t>
            </a:r>
          </a:p>
          <a:p>
            <a:pPr algn="l" eaLnBrk="1" hangingPunct="1">
              <a:lnSpc>
                <a:spcPct val="90000"/>
              </a:lnSpc>
              <a:buFontTx/>
              <a:buNone/>
            </a:pPr>
            <a:r>
              <a:rPr lang="en-US" sz="2800" smtClean="0"/>
              <a:t>   - lower lobe</a:t>
            </a:r>
          </a:p>
          <a:p>
            <a:pPr algn="l" eaLnBrk="1" hangingPunct="1">
              <a:lnSpc>
                <a:spcPct val="90000"/>
              </a:lnSpc>
              <a:buFontTx/>
              <a:buNone/>
            </a:pPr>
            <a:endParaRPr lang="en-US" sz="2800" smtClean="0"/>
          </a:p>
          <a:p>
            <a:pPr algn="l" eaLnBrk="1" hangingPunct="1">
              <a:lnSpc>
                <a:spcPct val="90000"/>
              </a:lnSpc>
              <a:buFontTx/>
              <a:buNone/>
            </a:pPr>
            <a:endParaRPr lang="en-US" sz="2400" smtClean="0"/>
          </a:p>
          <a:p>
            <a:pPr algn="l" eaLnBrk="1" hangingPunct="1">
              <a:lnSpc>
                <a:spcPct val="90000"/>
              </a:lnSpc>
              <a:buFontTx/>
              <a:buNone/>
            </a:pPr>
            <a:endParaRPr lang="en-US" sz="2400" smtClean="0"/>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User\Desktop\inf_bu_lob_pnab600..JPG"/>
          <p:cNvPicPr>
            <a:picLocks noChangeAspect="1" noChangeArrowheads="1"/>
          </p:cNvPicPr>
          <p:nvPr/>
        </p:nvPicPr>
        <p:blipFill>
          <a:blip r:embed="rId2" cstate="print"/>
          <a:srcRect/>
          <a:stretch>
            <a:fillRect/>
          </a:stretch>
        </p:blipFill>
        <p:spPr bwMode="auto">
          <a:xfrm>
            <a:off x="165100" y="1058863"/>
            <a:ext cx="8836025" cy="4727575"/>
          </a:xfrm>
          <a:prstGeom prst="rect">
            <a:avLst/>
          </a:prstGeom>
          <a:noFill/>
          <a:ln w="9525">
            <a:noFill/>
            <a:miter lim="800000"/>
            <a:headEnd/>
            <a:tailEnd/>
          </a:ln>
        </p:spPr>
      </p:pic>
      <p:sp>
        <p:nvSpPr>
          <p:cNvPr id="47107" name="TextBox 2"/>
          <p:cNvSpPr txBox="1">
            <a:spLocks noChangeArrowheads="1"/>
          </p:cNvSpPr>
          <p:nvPr/>
        </p:nvSpPr>
        <p:spPr bwMode="auto">
          <a:xfrm>
            <a:off x="468313" y="333375"/>
            <a:ext cx="2159000" cy="646113"/>
          </a:xfrm>
          <a:prstGeom prst="rect">
            <a:avLst/>
          </a:prstGeom>
          <a:noFill/>
          <a:ln w="9525">
            <a:noFill/>
            <a:miter lim="800000"/>
            <a:headEnd/>
            <a:tailEnd/>
          </a:ln>
        </p:spPr>
        <p:txBody>
          <a:bodyPr>
            <a:spAutoFit/>
          </a:bodyPr>
          <a:lstStyle/>
          <a:p>
            <a:r>
              <a:rPr lang="en-US" sz="1200">
                <a:latin typeface="Tahoma" pitchFamily="34" charset="0"/>
                <a:cs typeface="Tahoma" pitchFamily="34" charset="0"/>
              </a:rPr>
              <a:t>Consolidation in the entire upper lobe of right lung indicating lobar pneumonia </a:t>
            </a:r>
          </a:p>
        </p:txBody>
      </p:sp>
      <p:sp>
        <p:nvSpPr>
          <p:cNvPr id="4" name="Slide Number Placeholder 3"/>
          <p:cNvSpPr>
            <a:spLocks noGrp="1"/>
          </p:cNvSpPr>
          <p:nvPr>
            <p:ph type="sldNum" sz="quarter" idx="12"/>
          </p:nvPr>
        </p:nvSpPr>
        <p:spPr/>
        <p:txBody>
          <a:bodyPr/>
          <a:lstStyle/>
          <a:p>
            <a:pPr>
              <a:defRPr/>
            </a:pPr>
            <a:fld id="{A3F9952C-7CA7-483D-BAD1-B0827342CCD3}" type="slidenum">
              <a:rPr lang="ar-SA" smtClean="0"/>
              <a:pPr>
                <a:defRPr/>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BRONCHOPNEUMONIA"/>
          <p:cNvPicPr>
            <a:picLocks noChangeAspect="1" noChangeArrowheads="1"/>
          </p:cNvPicPr>
          <p:nvPr/>
        </p:nvPicPr>
        <p:blipFill>
          <a:blip r:embed="rId2" cstate="print"/>
          <a:srcRect/>
          <a:stretch>
            <a:fillRect/>
          </a:stretch>
        </p:blipFill>
        <p:spPr bwMode="auto">
          <a:xfrm>
            <a:off x="2627313" y="620713"/>
            <a:ext cx="6119812" cy="6000750"/>
          </a:xfrm>
          <a:prstGeom prst="rect">
            <a:avLst/>
          </a:prstGeom>
          <a:noFill/>
          <a:ln w="9525">
            <a:noFill/>
            <a:miter lim="800000"/>
            <a:headEnd/>
            <a:tailEnd/>
          </a:ln>
        </p:spPr>
      </p:pic>
      <p:sp>
        <p:nvSpPr>
          <p:cNvPr id="48131" name="TextBox 2"/>
          <p:cNvSpPr txBox="1">
            <a:spLocks noChangeArrowheads="1"/>
          </p:cNvSpPr>
          <p:nvPr/>
        </p:nvSpPr>
        <p:spPr bwMode="auto">
          <a:xfrm>
            <a:off x="250825" y="981075"/>
            <a:ext cx="2305050" cy="646113"/>
          </a:xfrm>
          <a:prstGeom prst="rect">
            <a:avLst/>
          </a:prstGeom>
          <a:noFill/>
          <a:ln w="9525">
            <a:noFill/>
            <a:miter lim="800000"/>
            <a:headEnd/>
            <a:tailEnd/>
          </a:ln>
        </p:spPr>
        <p:txBody>
          <a:bodyPr>
            <a:spAutoFit/>
          </a:bodyPr>
          <a:lstStyle/>
          <a:p>
            <a:r>
              <a:rPr lang="en-US" sz="1200">
                <a:latin typeface="Tahoma" pitchFamily="34" charset="0"/>
                <a:cs typeface="Tahoma" pitchFamily="34" charset="0"/>
              </a:rPr>
              <a:t>Multi-focal areas of consolidation in both lungs indicating bronchopneumonia</a:t>
            </a:r>
          </a:p>
        </p:txBody>
      </p:sp>
      <p:sp>
        <p:nvSpPr>
          <p:cNvPr id="4" name="Slide Number Placeholder 3"/>
          <p:cNvSpPr>
            <a:spLocks noGrp="1"/>
          </p:cNvSpPr>
          <p:nvPr>
            <p:ph type="sldNum" sz="quarter" idx="12"/>
          </p:nvPr>
        </p:nvSpPr>
        <p:spPr/>
        <p:txBody>
          <a:bodyPr/>
          <a:lstStyle/>
          <a:p>
            <a:pPr>
              <a:defRPr/>
            </a:pPr>
            <a:fld id="{A3F9952C-7CA7-483D-BAD1-B0827342CCD3}" type="slidenum">
              <a:rPr lang="ar-SA" smtClean="0"/>
              <a:pPr>
                <a:defRPr/>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000125" y="0"/>
            <a:ext cx="7286625" cy="1417638"/>
          </a:xfrm>
        </p:spPr>
        <p:txBody>
          <a:bodyPr/>
          <a:lstStyle/>
          <a:p>
            <a:pPr eaLnBrk="1" hangingPunct="1"/>
            <a:r>
              <a:rPr lang="en-US" sz="4800" smtClean="0">
                <a:solidFill>
                  <a:srgbClr val="FF9900"/>
                </a:solidFill>
                <a:latin typeface="Franklin Gothic Demi" pitchFamily="34" charset="0"/>
              </a:rPr>
              <a:t>Aspiration Pneumonia</a:t>
            </a:r>
            <a:r>
              <a:rPr lang="en-US" sz="4800" smtClean="0">
                <a:solidFill>
                  <a:srgbClr val="FF9900"/>
                </a:solidFill>
                <a:latin typeface="Franklin Gothic Medium" pitchFamily="34" charset="0"/>
              </a:rPr>
              <a:t> </a:t>
            </a:r>
            <a:r>
              <a:rPr lang="en-US" sz="2800" smtClean="0">
                <a:solidFill>
                  <a:srgbClr val="FF9900"/>
                </a:solidFill>
              </a:rPr>
              <a:t>/</a:t>
            </a:r>
            <a:r>
              <a:rPr lang="en-US" sz="3200" smtClean="0">
                <a:solidFill>
                  <a:srgbClr val="FF9900"/>
                </a:solidFill>
              </a:rPr>
              <a:t>2</a:t>
            </a:r>
          </a:p>
        </p:txBody>
      </p:sp>
      <p:sp>
        <p:nvSpPr>
          <p:cNvPr id="49155" name="Rectangle 3"/>
          <p:cNvSpPr>
            <a:spLocks noGrp="1" noChangeArrowheads="1"/>
          </p:cNvSpPr>
          <p:nvPr>
            <p:ph idx="1"/>
          </p:nvPr>
        </p:nvSpPr>
        <p:spPr>
          <a:xfrm>
            <a:off x="179388" y="1600200"/>
            <a:ext cx="8821737" cy="4495800"/>
          </a:xfrm>
        </p:spPr>
        <p:txBody>
          <a:bodyPr/>
          <a:lstStyle/>
          <a:p>
            <a:pPr algn="l" rtl="0" eaLnBrk="1" hangingPunct="1">
              <a:lnSpc>
                <a:spcPct val="90000"/>
              </a:lnSpc>
              <a:buClr>
                <a:srgbClr val="FF9900"/>
              </a:buClr>
              <a:buFont typeface="Wingdings" pitchFamily="2" charset="2"/>
              <a:buChar char="Ø"/>
            </a:pPr>
            <a:r>
              <a:rPr lang="en-US" sz="2800" dirty="0" smtClean="0"/>
              <a:t>Is inflammation of the lung and  bronchial tree that develops due to the entrance of foreign materials (food, liquids or vomit ) from the mouth or stomach into the airways and lung tissue.</a:t>
            </a:r>
          </a:p>
          <a:p>
            <a:pPr algn="l" rtl="0" eaLnBrk="1" hangingPunct="1">
              <a:lnSpc>
                <a:spcPct val="90000"/>
              </a:lnSpc>
              <a:buClr>
                <a:srgbClr val="FF9900"/>
              </a:buClr>
              <a:buFont typeface="Wingdings" pitchFamily="2" charset="2"/>
              <a:buChar char="Ø"/>
            </a:pPr>
            <a:r>
              <a:rPr lang="en-US" sz="2800" dirty="0" smtClean="0"/>
              <a:t>The location of aspiration pneumonia is often gravity dependent and depends on patient position:</a:t>
            </a:r>
          </a:p>
          <a:p>
            <a:pPr algn="l" rtl="0" eaLnBrk="1" hangingPunct="1">
              <a:lnSpc>
                <a:spcPct val="90000"/>
              </a:lnSpc>
              <a:buClr>
                <a:srgbClr val="FF9999"/>
              </a:buClr>
              <a:buFont typeface="Wingdings" pitchFamily="2" charset="2"/>
              <a:buNone/>
            </a:pPr>
            <a:r>
              <a:rPr lang="en-US" sz="2800" dirty="0" smtClean="0"/>
              <a:t> </a:t>
            </a:r>
            <a:r>
              <a:rPr lang="en-US" dirty="0" smtClean="0">
                <a:solidFill>
                  <a:srgbClr val="FF9999"/>
                </a:solidFill>
              </a:rPr>
              <a:t>- </a:t>
            </a:r>
            <a:r>
              <a:rPr lang="en-US" sz="2800" dirty="0" smtClean="0"/>
              <a:t> The lower lobes, especially right side.</a:t>
            </a:r>
          </a:p>
          <a:p>
            <a:pPr algn="l" eaLnBrk="1" hangingPunct="1">
              <a:lnSpc>
                <a:spcPct val="90000"/>
              </a:lnSpc>
              <a:buFontTx/>
              <a:buNone/>
            </a:pPr>
            <a:r>
              <a:rPr lang="en-US" sz="2800" dirty="0" smtClean="0"/>
              <a:t> </a:t>
            </a:r>
            <a:r>
              <a:rPr lang="en-US" dirty="0" smtClean="0">
                <a:solidFill>
                  <a:srgbClr val="FF9999"/>
                </a:solidFill>
              </a:rPr>
              <a:t>-</a:t>
            </a:r>
            <a:r>
              <a:rPr lang="en-US" sz="2800" dirty="0" smtClean="0"/>
              <a:t>  Right middle lobe.</a:t>
            </a:r>
          </a:p>
          <a:p>
            <a:pPr algn="l" eaLnBrk="1" hangingPunct="1">
              <a:lnSpc>
                <a:spcPct val="90000"/>
              </a:lnSpc>
              <a:buFontTx/>
              <a:buNone/>
            </a:pPr>
            <a:r>
              <a:rPr lang="en-US" sz="2800" dirty="0" smtClean="0"/>
              <a:t> </a:t>
            </a:r>
            <a:r>
              <a:rPr lang="en-US" sz="2800" dirty="0" smtClean="0">
                <a:solidFill>
                  <a:srgbClr val="FF9999"/>
                </a:solidFill>
              </a:rPr>
              <a:t>- </a:t>
            </a:r>
            <a:r>
              <a:rPr lang="en-US" sz="2800" dirty="0" smtClean="0"/>
              <a:t>Right upper lobe </a:t>
            </a:r>
            <a:r>
              <a:rPr lang="en-US" sz="2400" dirty="0" smtClean="0"/>
              <a:t>(patients who aspirate</a:t>
            </a:r>
            <a:r>
              <a:rPr lang="en-US" sz="2800" dirty="0" smtClean="0"/>
              <a:t> </a:t>
            </a:r>
            <a:r>
              <a:rPr lang="en-US" sz="2400" dirty="0" smtClean="0"/>
              <a:t>in </a:t>
            </a:r>
            <a:r>
              <a:rPr lang="en-US" sz="2400" b="1" dirty="0" smtClean="0">
                <a:solidFill>
                  <a:srgbClr val="FF0000"/>
                </a:solidFill>
              </a:rPr>
              <a:t>prone</a:t>
            </a:r>
            <a:r>
              <a:rPr lang="en-US" sz="2400" dirty="0" smtClean="0"/>
              <a:t> position) .</a:t>
            </a:r>
            <a:r>
              <a:rPr lang="en-US" sz="2800" dirty="0" smtClean="0"/>
              <a:t> </a:t>
            </a:r>
            <a:r>
              <a:rPr lang="en-US" sz="2400" dirty="0" smtClean="0"/>
              <a:t>                                          </a:t>
            </a:r>
            <a:endParaRPr lang="en-US" sz="2800" dirty="0" smtClean="0"/>
          </a:p>
          <a:p>
            <a:pPr eaLnBrk="1" hangingPunct="1">
              <a:lnSpc>
                <a:spcPct val="90000"/>
              </a:lnSpc>
            </a:pPr>
            <a:endParaRPr lang="en-US" sz="2800" dirty="0" smtClean="0"/>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User\Desktop\Fig-13-53-year-old-alcoholic-man-with-aspiration-pneumonia-following-a-drinking-binge.png"/>
          <p:cNvPicPr>
            <a:picLocks noChangeAspect="1" noChangeArrowheads="1"/>
          </p:cNvPicPr>
          <p:nvPr/>
        </p:nvPicPr>
        <p:blipFill>
          <a:blip r:embed="rId2" cstate="print"/>
          <a:srcRect/>
          <a:stretch>
            <a:fillRect/>
          </a:stretch>
        </p:blipFill>
        <p:spPr bwMode="auto">
          <a:xfrm>
            <a:off x="1235075" y="0"/>
            <a:ext cx="6673850" cy="6858000"/>
          </a:xfrm>
          <a:prstGeom prst="rect">
            <a:avLst/>
          </a:prstGeom>
          <a:noFill/>
          <a:ln w="9525">
            <a:noFill/>
            <a:miter lim="800000"/>
            <a:headEnd/>
            <a:tailEnd/>
          </a:ln>
        </p:spPr>
      </p:pic>
      <p:sp>
        <p:nvSpPr>
          <p:cNvPr id="3" name="TextBox 2"/>
          <p:cNvSpPr txBox="1"/>
          <p:nvPr/>
        </p:nvSpPr>
        <p:spPr>
          <a:xfrm>
            <a:off x="-1044624" y="5085184"/>
            <a:ext cx="2016225" cy="461665"/>
          </a:xfrm>
          <a:prstGeom prst="rect">
            <a:avLst/>
          </a:prstGeom>
          <a:noFill/>
        </p:spPr>
        <p:txBody>
          <a:bodyPr wrap="square" rtlCol="0">
            <a:spAutoFit/>
          </a:bodyPr>
          <a:lstStyle/>
          <a:p>
            <a:r>
              <a:rPr lang="en-US" sz="1200" dirty="0" smtClean="0">
                <a:latin typeface="Tahoma" pitchFamily="34" charset="0"/>
                <a:ea typeface="Tahoma" pitchFamily="34" charset="0"/>
                <a:cs typeface="Tahoma" pitchFamily="34" charset="0"/>
              </a:rPr>
              <a:t>pneumonia in middle </a:t>
            </a:r>
            <a:r>
              <a:rPr lang="en-US" sz="1200" dirty="0" err="1">
                <a:latin typeface="Tahoma" pitchFamily="34" charset="0"/>
                <a:ea typeface="Tahoma" pitchFamily="34" charset="0"/>
                <a:cs typeface="Tahoma" pitchFamily="34" charset="0"/>
              </a:rPr>
              <a:t>aAspirationnd</a:t>
            </a:r>
            <a:r>
              <a:rPr lang="en-US" sz="1200" dirty="0">
                <a:latin typeface="Tahoma" pitchFamily="34" charset="0"/>
                <a:ea typeface="Tahoma" pitchFamily="34" charset="0"/>
                <a:cs typeface="Tahoma" pitchFamily="34" charset="0"/>
              </a:rPr>
              <a:t> </a:t>
            </a:r>
            <a:r>
              <a:rPr lang="en-US" sz="1200" dirty="0" smtClean="0">
                <a:latin typeface="Tahoma" pitchFamily="34" charset="0"/>
                <a:ea typeface="Tahoma" pitchFamily="34" charset="0"/>
                <a:cs typeface="Tahoma" pitchFamily="34" charset="0"/>
              </a:rPr>
              <a:t>lower lobe</a:t>
            </a:r>
          </a:p>
        </p:txBody>
      </p:sp>
      <p:sp>
        <p:nvSpPr>
          <p:cNvPr id="4" name="Slide Number Placeholder 3"/>
          <p:cNvSpPr>
            <a:spLocks noGrp="1"/>
          </p:cNvSpPr>
          <p:nvPr>
            <p:ph type="sldNum" sz="quarter" idx="12"/>
          </p:nvPr>
        </p:nvSpPr>
        <p:spPr/>
        <p:txBody>
          <a:bodyPr/>
          <a:lstStyle/>
          <a:p>
            <a:pPr>
              <a:defRPr/>
            </a:pPr>
            <a:fld id="{A3F9952C-7CA7-483D-BAD1-B0827342CCD3}" type="slidenum">
              <a:rPr lang="ar-SA" smtClean="0"/>
              <a:pPr>
                <a:defRPr/>
              </a:pPr>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Dr. Essmat\Desktop\336139-353329-4255.jpg"/>
          <p:cNvPicPr>
            <a:picLocks noChangeAspect="1" noChangeArrowheads="1"/>
          </p:cNvPicPr>
          <p:nvPr/>
        </p:nvPicPr>
        <p:blipFill>
          <a:blip r:embed="rId2" cstate="print"/>
          <a:srcRect/>
          <a:stretch>
            <a:fillRect/>
          </a:stretch>
        </p:blipFill>
        <p:spPr bwMode="auto">
          <a:xfrm>
            <a:off x="785813" y="190500"/>
            <a:ext cx="7500937" cy="6667500"/>
          </a:xfrm>
          <a:prstGeom prst="rect">
            <a:avLst/>
          </a:prstGeom>
          <a:noFill/>
          <a:ln w="9525">
            <a:noFill/>
            <a:miter lim="800000"/>
            <a:headEnd/>
            <a:tailEnd/>
          </a:ln>
        </p:spPr>
      </p:pic>
      <p:sp>
        <p:nvSpPr>
          <p:cNvPr id="51203" name="TextBox 2"/>
          <p:cNvSpPr txBox="1">
            <a:spLocks noChangeArrowheads="1"/>
          </p:cNvSpPr>
          <p:nvPr/>
        </p:nvSpPr>
        <p:spPr bwMode="auto">
          <a:xfrm>
            <a:off x="-1331913" y="1484313"/>
            <a:ext cx="2087563" cy="1015663"/>
          </a:xfrm>
          <a:prstGeom prst="rect">
            <a:avLst/>
          </a:prstGeom>
          <a:noFill/>
          <a:ln w="9525">
            <a:noFill/>
            <a:miter lim="800000"/>
            <a:headEnd/>
            <a:tailEnd/>
          </a:ln>
        </p:spPr>
        <p:txBody>
          <a:bodyPr>
            <a:spAutoFit/>
          </a:bodyPr>
          <a:lstStyle/>
          <a:p>
            <a:r>
              <a:rPr lang="en-US" sz="1200" dirty="0">
                <a:solidFill>
                  <a:schemeClr val="bg1"/>
                </a:solidFill>
                <a:latin typeface="Tahoma" pitchFamily="34" charset="0"/>
                <a:cs typeface="Tahoma" pitchFamily="34" charset="0"/>
              </a:rPr>
              <a:t>Consolidation in right </a:t>
            </a:r>
            <a:r>
              <a:rPr lang="en-US" sz="1200" dirty="0" smtClean="0">
                <a:solidFill>
                  <a:schemeClr val="bg1"/>
                </a:solidFill>
                <a:latin typeface="Tahoma" pitchFamily="34" charset="0"/>
                <a:cs typeface="Tahoma" pitchFamily="34" charset="0"/>
              </a:rPr>
              <a:t>and </a:t>
            </a:r>
            <a:r>
              <a:rPr lang="en-US" sz="1200" dirty="0">
                <a:solidFill>
                  <a:schemeClr val="bg1"/>
                </a:solidFill>
                <a:latin typeface="Tahoma" pitchFamily="34" charset="0"/>
                <a:cs typeface="Tahoma" pitchFamily="34" charset="0"/>
              </a:rPr>
              <a:t>left upper lobes diagnosed as aspiration pneumonia  (probably in prone position</a:t>
            </a:r>
            <a:r>
              <a:rPr lang="en-US" sz="1200" dirty="0" smtClean="0">
                <a:solidFill>
                  <a:schemeClr val="bg1"/>
                </a:solidFill>
                <a:latin typeface="Tahoma" pitchFamily="34" charset="0"/>
                <a:cs typeface="Tahoma" pitchFamily="34" charset="0"/>
              </a:rPr>
              <a:t>) confirmed by </a:t>
            </a:r>
            <a:r>
              <a:rPr lang="en-US" sz="1200" dirty="0">
                <a:solidFill>
                  <a:schemeClr val="bg1"/>
                </a:solidFill>
                <a:latin typeface="Tahoma" pitchFamily="34" charset="0"/>
                <a:cs typeface="Tahoma" pitchFamily="34" charset="0"/>
              </a:rPr>
              <a:t>history</a:t>
            </a:r>
          </a:p>
        </p:txBody>
      </p:sp>
      <p:sp>
        <p:nvSpPr>
          <p:cNvPr id="4" name="Slide Number Placeholder 3"/>
          <p:cNvSpPr>
            <a:spLocks noGrp="1"/>
          </p:cNvSpPr>
          <p:nvPr>
            <p:ph type="sldNum" sz="quarter" idx="12"/>
          </p:nvPr>
        </p:nvSpPr>
        <p:spPr/>
        <p:txBody>
          <a:bodyPr/>
          <a:lstStyle/>
          <a:p>
            <a:pPr>
              <a:defRPr/>
            </a:pPr>
            <a:fld id="{A3F9952C-7CA7-483D-BAD1-B0827342CCD3}" type="slidenum">
              <a:rPr lang="ar-SA" smtClean="0"/>
              <a:pPr>
                <a:defRPr/>
              </a:pPr>
              <a:t>44</a:t>
            </a:fld>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116013" y="0"/>
            <a:ext cx="6781800" cy="1011238"/>
          </a:xfrm>
        </p:spPr>
        <p:txBody>
          <a:bodyPr/>
          <a:lstStyle/>
          <a:p>
            <a:pPr eaLnBrk="1" hangingPunct="1"/>
            <a:r>
              <a:rPr lang="en-US" sz="5400" smtClean="0">
                <a:solidFill>
                  <a:srgbClr val="FF9900"/>
                </a:solidFill>
                <a:latin typeface="Franklin Gothic Demi" pitchFamily="34" charset="0"/>
              </a:rPr>
              <a:t>Pneumonia</a:t>
            </a:r>
            <a:r>
              <a:rPr lang="en-US" sz="6000" smtClean="0">
                <a:solidFill>
                  <a:srgbClr val="FF9900"/>
                </a:solidFill>
                <a:latin typeface="Franklin Gothic Demi" pitchFamily="34" charset="0"/>
              </a:rPr>
              <a:t> </a:t>
            </a:r>
            <a:r>
              <a:rPr lang="en-US" sz="3200" smtClean="0">
                <a:solidFill>
                  <a:srgbClr val="FF9900"/>
                </a:solidFill>
              </a:rPr>
              <a:t>/</a:t>
            </a:r>
            <a:r>
              <a:rPr lang="en-US" sz="2800" smtClean="0">
                <a:solidFill>
                  <a:srgbClr val="FF9900"/>
                </a:solidFill>
              </a:rPr>
              <a:t>3</a:t>
            </a:r>
          </a:p>
        </p:txBody>
      </p:sp>
      <p:sp>
        <p:nvSpPr>
          <p:cNvPr id="52227" name="Rectangle 3"/>
          <p:cNvSpPr>
            <a:spLocks noGrp="1" noChangeArrowheads="1"/>
          </p:cNvSpPr>
          <p:nvPr>
            <p:ph idx="1"/>
          </p:nvPr>
        </p:nvSpPr>
        <p:spPr>
          <a:xfrm>
            <a:off x="468313" y="836613"/>
            <a:ext cx="7972425" cy="5832475"/>
          </a:xfrm>
        </p:spPr>
        <p:txBody>
          <a:bodyPr/>
          <a:lstStyle/>
          <a:p>
            <a:pPr algn="l" rtl="0" eaLnBrk="1" hangingPunct="1">
              <a:lnSpc>
                <a:spcPct val="90000"/>
              </a:lnSpc>
              <a:buClr>
                <a:srgbClr val="FF9900"/>
              </a:buClr>
              <a:buFont typeface="Wingdings" pitchFamily="2" charset="2"/>
              <a:buChar char="v"/>
            </a:pPr>
            <a:r>
              <a:rPr lang="en-US" sz="2800" smtClean="0"/>
              <a:t>With treatment most types of bacterial pneumonia can be resolved radiologically within 10 days to 2 weeks.</a:t>
            </a:r>
          </a:p>
          <a:p>
            <a:pPr algn="l" rtl="0" eaLnBrk="1" hangingPunct="1">
              <a:lnSpc>
                <a:spcPct val="90000"/>
              </a:lnSpc>
              <a:buClr>
                <a:srgbClr val="FF9900"/>
              </a:buClr>
              <a:buFont typeface="Wingdings" pitchFamily="2" charset="2"/>
              <a:buChar char="v"/>
            </a:pPr>
            <a:r>
              <a:rPr lang="en-US" sz="2800" smtClean="0"/>
              <a:t>Viral pneumonia may last longer radiologically.</a:t>
            </a:r>
          </a:p>
          <a:p>
            <a:pPr algn="l" rtl="0" eaLnBrk="1" hangingPunct="1">
              <a:lnSpc>
                <a:spcPct val="90000"/>
              </a:lnSpc>
              <a:buClr>
                <a:srgbClr val="FF9900"/>
              </a:buClr>
              <a:buFont typeface="Wingdings" pitchFamily="2" charset="2"/>
              <a:buChar char="v"/>
            </a:pPr>
            <a:r>
              <a:rPr lang="en-US" sz="2800" smtClean="0"/>
              <a:t>Atypical pneumonias may take about 4 weeks to resolve completely radiologically.</a:t>
            </a:r>
          </a:p>
          <a:p>
            <a:pPr algn="l" rtl="0" eaLnBrk="1" hangingPunct="1">
              <a:lnSpc>
                <a:spcPct val="90000"/>
              </a:lnSpc>
              <a:buClr>
                <a:srgbClr val="FF9900"/>
              </a:buClr>
              <a:buFont typeface="Wingdings" pitchFamily="2" charset="2"/>
              <a:buChar char="v"/>
            </a:pPr>
            <a:r>
              <a:rPr lang="en-US" sz="2800" smtClean="0"/>
              <a:t>Note : clinical recovery precedes radiological</a:t>
            </a:r>
          </a:p>
          <a:p>
            <a:pPr algn="l" rtl="0" eaLnBrk="1" hangingPunct="1">
              <a:lnSpc>
                <a:spcPct val="90000"/>
              </a:lnSpc>
              <a:buClr>
                <a:srgbClr val="FF9900"/>
              </a:buClr>
              <a:buFont typeface="Wingdings" pitchFamily="2" charset="2"/>
              <a:buChar char="q"/>
            </a:pPr>
            <a:r>
              <a:rPr lang="en-US" sz="2400" smtClean="0"/>
              <a:t> </a:t>
            </a:r>
            <a:r>
              <a:rPr lang="en-US" sz="2800" smtClean="0"/>
              <a:t>What examinations should be considered in patients with pneumonia that does not resolve as promptly as it should ?</a:t>
            </a:r>
          </a:p>
          <a:p>
            <a:pPr algn="l" rtl="0" eaLnBrk="1" hangingPunct="1">
              <a:lnSpc>
                <a:spcPct val="90000"/>
              </a:lnSpc>
              <a:buClr>
                <a:srgbClr val="FF9900"/>
              </a:buClr>
              <a:buFont typeface="Wingdings" pitchFamily="2" charset="2"/>
              <a:buChar char="ü"/>
            </a:pPr>
            <a:r>
              <a:rPr lang="en-US" sz="2000" smtClean="0">
                <a:latin typeface="Franklin Gothic Medium" pitchFamily="34" charset="0"/>
              </a:rPr>
              <a:t> </a:t>
            </a:r>
            <a:r>
              <a:rPr lang="en-US" sz="2800" smtClean="0">
                <a:latin typeface="Franklin Gothic Medium" pitchFamily="34" charset="0"/>
              </a:rPr>
              <a:t>CT scan : could be tumor especially in patients older than 70 years. Or it could be a foreign body especially in young patients.</a:t>
            </a:r>
          </a:p>
          <a:p>
            <a:pPr algn="l" rtl="0" eaLnBrk="1" hangingPunct="1">
              <a:lnSpc>
                <a:spcPct val="90000"/>
              </a:lnSpc>
              <a:buClr>
                <a:srgbClr val="FF9900"/>
              </a:buClr>
              <a:buFont typeface="Wingdings" pitchFamily="2" charset="2"/>
              <a:buChar char="ü"/>
            </a:pPr>
            <a:r>
              <a:rPr lang="en-US" sz="2400" smtClean="0">
                <a:latin typeface="Franklin Gothic Medium" pitchFamily="34" charset="0"/>
              </a:rPr>
              <a:t> </a:t>
            </a:r>
            <a:r>
              <a:rPr lang="en-US" sz="2800" smtClean="0">
                <a:latin typeface="Franklin Gothic Medium" pitchFamily="34" charset="0"/>
              </a:rPr>
              <a:t>Bronchoscopy</a:t>
            </a:r>
          </a:p>
          <a:p>
            <a:pPr eaLnBrk="1" hangingPunct="1">
              <a:lnSpc>
                <a:spcPct val="90000"/>
              </a:lnSpc>
            </a:pPr>
            <a:endParaRPr lang="en-US" sz="2800" smtClean="0"/>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45</a:t>
            </a:fld>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274638"/>
            <a:ext cx="8115300" cy="1112837"/>
          </a:xfrm>
        </p:spPr>
        <p:txBody>
          <a:bodyPr/>
          <a:lstStyle/>
          <a:p>
            <a:pPr eaLnBrk="1" hangingPunct="1"/>
            <a:r>
              <a:rPr lang="en-US" sz="4400" smtClean="0">
                <a:solidFill>
                  <a:srgbClr val="FF9900"/>
                </a:solidFill>
                <a:latin typeface="Franklin Gothic Medium" pitchFamily="34" charset="0"/>
              </a:rPr>
              <a:t>  </a:t>
            </a:r>
            <a:r>
              <a:rPr lang="en-US" sz="4000" smtClean="0">
                <a:solidFill>
                  <a:srgbClr val="FF9900"/>
                </a:solidFill>
                <a:latin typeface="Franklin Gothic Medium" pitchFamily="34" charset="0"/>
              </a:rPr>
              <a:t>PULMONARY TUBERCULOSIS</a:t>
            </a:r>
            <a:endParaRPr lang="en-US" sz="4400" smtClean="0">
              <a:solidFill>
                <a:srgbClr val="FF9900"/>
              </a:solidFill>
              <a:latin typeface="Franklin Gothic Medium" pitchFamily="34" charset="0"/>
            </a:endParaRPr>
          </a:p>
        </p:txBody>
      </p:sp>
      <p:sp>
        <p:nvSpPr>
          <p:cNvPr id="53251" name="Rectangle 3"/>
          <p:cNvSpPr>
            <a:spLocks noGrp="1" noChangeArrowheads="1"/>
          </p:cNvSpPr>
          <p:nvPr>
            <p:ph idx="1"/>
          </p:nvPr>
        </p:nvSpPr>
        <p:spPr>
          <a:xfrm>
            <a:off x="142875" y="1484313"/>
            <a:ext cx="8786813" cy="5040312"/>
          </a:xfrm>
        </p:spPr>
        <p:txBody>
          <a:bodyPr/>
          <a:lstStyle/>
          <a:p>
            <a:pPr algn="l" rtl="0" eaLnBrk="1" hangingPunct="1">
              <a:lnSpc>
                <a:spcPct val="80000"/>
              </a:lnSpc>
              <a:buClr>
                <a:schemeClr val="tx1"/>
              </a:buClr>
              <a:buFontTx/>
              <a:buNone/>
            </a:pPr>
            <a:r>
              <a:rPr lang="en-US" sz="2000" b="1" dirty="0" smtClean="0"/>
              <a:t>   Is an infection caused by mycobacterium tuberculosis.</a:t>
            </a:r>
            <a:endParaRPr lang="en-US" sz="4400" u="sng" dirty="0" smtClean="0">
              <a:solidFill>
                <a:srgbClr val="92D050"/>
              </a:solidFill>
            </a:endParaRPr>
          </a:p>
          <a:p>
            <a:pPr algn="l" rtl="0" eaLnBrk="1" hangingPunct="1">
              <a:lnSpc>
                <a:spcPct val="80000"/>
              </a:lnSpc>
              <a:buClr>
                <a:schemeClr val="tx1"/>
              </a:buClr>
              <a:buFontTx/>
              <a:buNone/>
            </a:pPr>
            <a:r>
              <a:rPr lang="en-US" sz="2800" dirty="0" smtClean="0">
                <a:solidFill>
                  <a:srgbClr val="92D050"/>
                </a:solidFill>
              </a:rPr>
              <a:t> </a:t>
            </a:r>
            <a:r>
              <a:rPr lang="en-US" sz="2800" dirty="0" smtClean="0">
                <a:solidFill>
                  <a:schemeClr val="hlink"/>
                </a:solidFill>
              </a:rPr>
              <a:t>  </a:t>
            </a:r>
            <a:r>
              <a:rPr lang="en-US" sz="2800" u="sng" dirty="0" smtClean="0">
                <a:solidFill>
                  <a:srgbClr val="92D050"/>
                </a:solidFill>
                <a:latin typeface="Franklin Gothic Demi" pitchFamily="34" charset="0"/>
              </a:rPr>
              <a:t>Primary pulmonary tuberculosis:</a:t>
            </a:r>
            <a:endParaRPr lang="en-US" sz="2800" dirty="0" smtClean="0">
              <a:solidFill>
                <a:srgbClr val="92D050"/>
              </a:solidFill>
              <a:latin typeface="Franklin Gothic Demi" pitchFamily="34" charset="0"/>
            </a:endParaRPr>
          </a:p>
          <a:p>
            <a:pPr algn="l" rtl="0" eaLnBrk="1" hangingPunct="1">
              <a:lnSpc>
                <a:spcPct val="80000"/>
              </a:lnSpc>
              <a:buClr>
                <a:srgbClr val="FF9900"/>
              </a:buClr>
              <a:buFont typeface="Wingdings" pitchFamily="2" charset="2"/>
              <a:buChar char="v"/>
            </a:pPr>
            <a:r>
              <a:rPr lang="en-US" sz="2400" b="1" dirty="0" smtClean="0"/>
              <a:t>Is the initial infection and present as an area of consolidation (</a:t>
            </a:r>
            <a:r>
              <a:rPr lang="en-US" sz="2400" b="1" dirty="0" err="1" smtClean="0"/>
              <a:t>Ghon</a:t>
            </a:r>
            <a:r>
              <a:rPr lang="en-US" sz="2400" b="1" dirty="0" smtClean="0"/>
              <a:t> focus) </a:t>
            </a:r>
            <a:r>
              <a:rPr lang="en-US" sz="2400" b="1" u="sng" dirty="0" smtClean="0">
                <a:solidFill>
                  <a:srgbClr val="FF0000"/>
                </a:solidFill>
              </a:rPr>
              <a:t>in any part </a:t>
            </a:r>
            <a:r>
              <a:rPr lang="en-US" sz="2400" b="1" dirty="0" smtClean="0"/>
              <a:t>of the lung with enlarged mediastinal and hilar lymph nodes (primary complex (Ranke complex)).                 </a:t>
            </a:r>
          </a:p>
          <a:p>
            <a:pPr algn="l" rtl="0" eaLnBrk="1" hangingPunct="1">
              <a:lnSpc>
                <a:spcPct val="80000"/>
              </a:lnSpc>
              <a:buClr>
                <a:srgbClr val="FF9900"/>
              </a:buClr>
              <a:buFont typeface="Wingdings" pitchFamily="2" charset="2"/>
              <a:buChar char="v"/>
            </a:pPr>
            <a:r>
              <a:rPr lang="en-US" sz="2400" b="1" dirty="0" err="1" smtClean="0"/>
              <a:t>Lymphadenopathy</a:t>
            </a:r>
            <a:r>
              <a:rPr lang="en-US" sz="2400" b="1" dirty="0" smtClean="0"/>
              <a:t> is a common feature of primary infection.</a:t>
            </a:r>
          </a:p>
          <a:p>
            <a:pPr algn="l" rtl="0" eaLnBrk="1" hangingPunct="1">
              <a:lnSpc>
                <a:spcPct val="80000"/>
              </a:lnSpc>
              <a:buClr>
                <a:srgbClr val="FF9900"/>
              </a:buClr>
              <a:buNone/>
            </a:pPr>
            <a:r>
              <a:rPr lang="en-US" sz="2400" b="1" dirty="0" smtClean="0"/>
              <a:t>     note : consolidation + </a:t>
            </a:r>
            <a:r>
              <a:rPr lang="en-US" sz="2400" b="1" dirty="0" err="1" smtClean="0"/>
              <a:t>lymphadenopathy</a:t>
            </a:r>
            <a:r>
              <a:rPr lang="en-US" sz="2400" b="1" dirty="0" smtClean="0"/>
              <a:t> especially in children we should consider TB after pneumonia</a:t>
            </a:r>
          </a:p>
          <a:p>
            <a:pPr algn="l" rtl="0" eaLnBrk="1" hangingPunct="1">
              <a:lnSpc>
                <a:spcPct val="80000"/>
              </a:lnSpc>
              <a:buClr>
                <a:srgbClr val="FF9900"/>
              </a:buClr>
              <a:buFont typeface="Wingdings" pitchFamily="2" charset="2"/>
              <a:buChar char="v"/>
            </a:pPr>
            <a:r>
              <a:rPr lang="en-US" sz="2400" b="1" dirty="0" smtClean="0"/>
              <a:t>For every thousand pneumonia case a TB case presents</a:t>
            </a:r>
          </a:p>
          <a:p>
            <a:pPr algn="l" rtl="0" eaLnBrk="1" hangingPunct="1">
              <a:lnSpc>
                <a:spcPct val="80000"/>
              </a:lnSpc>
              <a:buClr>
                <a:srgbClr val="FF9900"/>
              </a:buClr>
              <a:buNone/>
            </a:pPr>
            <a:endParaRPr lang="en-US" sz="2000" b="1" dirty="0" smtClean="0"/>
          </a:p>
          <a:p>
            <a:pPr algn="l" rtl="0" eaLnBrk="1" hangingPunct="1">
              <a:lnSpc>
                <a:spcPct val="80000"/>
              </a:lnSpc>
              <a:buClr>
                <a:schemeClr val="tx1"/>
              </a:buClr>
              <a:buFont typeface="Wingdings" pitchFamily="2" charset="2"/>
              <a:buNone/>
            </a:pPr>
            <a:r>
              <a:rPr lang="en-US" sz="2400" dirty="0" smtClean="0">
                <a:solidFill>
                  <a:schemeClr val="hlink"/>
                </a:solidFill>
              </a:rPr>
              <a:t>   </a:t>
            </a:r>
            <a:r>
              <a:rPr lang="en-US" sz="2800" u="sng" dirty="0" smtClean="0">
                <a:solidFill>
                  <a:srgbClr val="92D050"/>
                </a:solidFill>
                <a:latin typeface="Franklin Gothic Demi" pitchFamily="34" charset="0"/>
              </a:rPr>
              <a:t>Post-primary TB (Chronic pulmonary TB):</a:t>
            </a:r>
          </a:p>
          <a:p>
            <a:pPr algn="l" rtl="0" eaLnBrk="1" hangingPunct="1">
              <a:lnSpc>
                <a:spcPct val="80000"/>
              </a:lnSpc>
              <a:buClr>
                <a:schemeClr val="tx1"/>
              </a:buClr>
              <a:buFont typeface="Wingdings" pitchFamily="2" charset="2"/>
              <a:buNone/>
            </a:pPr>
            <a:r>
              <a:rPr lang="en-US" sz="2000" b="1" dirty="0" smtClean="0"/>
              <a:t>    </a:t>
            </a:r>
            <a:r>
              <a:rPr lang="en-US" sz="2400" b="1" dirty="0" smtClean="0"/>
              <a:t>This follows the primary infection after a latent interval and is due to either reactivation or </a:t>
            </a:r>
            <a:r>
              <a:rPr lang="en-US" sz="2400" b="1" dirty="0" err="1" smtClean="0"/>
              <a:t>reinfection</a:t>
            </a:r>
            <a:r>
              <a:rPr lang="en-US" sz="2400" b="1" dirty="0" smtClean="0"/>
              <a:t>.</a:t>
            </a:r>
          </a:p>
          <a:p>
            <a:pPr algn="l" eaLnBrk="1" hangingPunct="1">
              <a:lnSpc>
                <a:spcPct val="80000"/>
              </a:lnSpc>
              <a:buFontTx/>
              <a:buNone/>
            </a:pPr>
            <a:endParaRPr lang="en-US" sz="2000" b="1" dirty="0" smtClean="0">
              <a:solidFill>
                <a:srgbClr val="FF9900"/>
              </a:solidFill>
            </a:endParaRPr>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42938" y="214313"/>
            <a:ext cx="7786687" cy="1214437"/>
          </a:xfrm>
        </p:spPr>
        <p:txBody>
          <a:bodyPr/>
          <a:lstStyle/>
          <a:p>
            <a:pPr rtl="0" eaLnBrk="1" hangingPunct="1"/>
            <a:r>
              <a:rPr lang="en-US" sz="4800" smtClean="0">
                <a:solidFill>
                  <a:srgbClr val="FF9900"/>
                </a:solidFill>
                <a:latin typeface="Franklin Gothic Medium" pitchFamily="34" charset="0"/>
              </a:rPr>
              <a:t>Chronic pulmonary TB </a:t>
            </a:r>
            <a:r>
              <a:rPr lang="en-US" sz="3200" smtClean="0">
                <a:solidFill>
                  <a:srgbClr val="FF9900"/>
                </a:solidFill>
              </a:rPr>
              <a:t>/</a:t>
            </a:r>
            <a:r>
              <a:rPr lang="en-US" sz="3600" smtClean="0">
                <a:solidFill>
                  <a:srgbClr val="FF9900"/>
                </a:solidFill>
              </a:rPr>
              <a:t>2</a:t>
            </a:r>
            <a:r>
              <a:rPr lang="en-US" sz="4800" smtClean="0">
                <a:solidFill>
                  <a:srgbClr val="FF9900"/>
                </a:solidFill>
                <a:latin typeface="Franklin Gothic Medium" pitchFamily="34" charset="0"/>
              </a:rPr>
              <a:t> </a:t>
            </a:r>
          </a:p>
        </p:txBody>
      </p:sp>
      <p:sp>
        <p:nvSpPr>
          <p:cNvPr id="543747" name="Rectangle 3"/>
          <p:cNvSpPr>
            <a:spLocks noGrp="1" noChangeArrowheads="1"/>
          </p:cNvSpPr>
          <p:nvPr>
            <p:ph idx="1"/>
          </p:nvPr>
        </p:nvSpPr>
        <p:spPr>
          <a:xfrm>
            <a:off x="250825" y="1571625"/>
            <a:ext cx="8713788" cy="4305300"/>
          </a:xfrm>
        </p:spPr>
        <p:txBody>
          <a:bodyPr>
            <a:normAutofit fontScale="92500" lnSpcReduction="10000"/>
          </a:bodyPr>
          <a:lstStyle/>
          <a:p>
            <a:pPr marL="420624" indent="-384048" algn="l" rtl="0" eaLnBrk="1" fontAlgn="auto" hangingPunct="1">
              <a:spcAft>
                <a:spcPts val="0"/>
              </a:spcAft>
              <a:buClr>
                <a:schemeClr val="folHlink"/>
              </a:buClr>
              <a:buFontTx/>
              <a:buNone/>
              <a:defRPr/>
            </a:pPr>
            <a:r>
              <a:rPr lang="en-US" dirty="0" smtClean="0">
                <a:solidFill>
                  <a:srgbClr val="92D050"/>
                </a:solidFill>
                <a:latin typeface="Franklin Gothic Medium" pitchFamily="34" charset="0"/>
              </a:rPr>
              <a:t> </a:t>
            </a:r>
            <a:r>
              <a:rPr lang="en-US" sz="3500" u="sng" dirty="0" smtClean="0">
                <a:solidFill>
                  <a:srgbClr val="92D050"/>
                </a:solidFill>
                <a:latin typeface="Franklin Gothic Medium" pitchFamily="34" charset="0"/>
              </a:rPr>
              <a:t>Radiological features of chronic pulmonary TB:</a:t>
            </a:r>
            <a:endParaRPr lang="en-US" u="sng" dirty="0" smtClean="0">
              <a:solidFill>
                <a:srgbClr val="92D050"/>
              </a:solidFill>
              <a:latin typeface="Franklin Gothic Medium" pitchFamily="34" charset="0"/>
            </a:endParaRPr>
          </a:p>
          <a:p>
            <a:pPr marL="420624" indent="-384048" algn="l" rtl="0" eaLnBrk="1" fontAlgn="auto" hangingPunct="1">
              <a:spcAft>
                <a:spcPts val="0"/>
              </a:spcAft>
              <a:buClr>
                <a:srgbClr val="FF9999"/>
              </a:buClr>
              <a:buFont typeface="Wingdings" pitchFamily="2" charset="2"/>
              <a:buChar char="Ø"/>
              <a:defRPr/>
            </a:pPr>
            <a:r>
              <a:rPr lang="en-US" sz="2800" dirty="0" smtClean="0"/>
              <a:t>The disease may affect both upper lobes,  or one upper lobe. </a:t>
            </a:r>
          </a:p>
          <a:p>
            <a:pPr marL="420624" indent="-384048" algn="l" rtl="0" eaLnBrk="1" fontAlgn="auto" hangingPunct="1">
              <a:spcAft>
                <a:spcPts val="0"/>
              </a:spcAft>
              <a:buClr>
                <a:srgbClr val="FF9999"/>
              </a:buClr>
              <a:buFont typeface="Wingdings" pitchFamily="2" charset="2"/>
              <a:buChar char="Ø"/>
              <a:defRPr/>
            </a:pPr>
            <a:r>
              <a:rPr lang="en-US" sz="2800" dirty="0" smtClean="0"/>
              <a:t>In some cases, one upper lobe and the opposite mid zone.</a:t>
            </a:r>
          </a:p>
          <a:p>
            <a:pPr marL="420624" indent="-384048" algn="l" rtl="0" eaLnBrk="1" fontAlgn="auto" hangingPunct="1">
              <a:spcAft>
                <a:spcPts val="0"/>
              </a:spcAft>
              <a:buClr>
                <a:srgbClr val="FF9999"/>
              </a:buClr>
              <a:buFont typeface="Wingdings" pitchFamily="2" charset="2"/>
              <a:buChar char="Ø"/>
              <a:defRPr/>
            </a:pPr>
            <a:r>
              <a:rPr lang="en-US" sz="2800" dirty="0" smtClean="0"/>
              <a:t>In the upper lobes, the apical and posterior segments are usually affected but almost never in the anterior segment.</a:t>
            </a:r>
          </a:p>
          <a:p>
            <a:pPr marL="420624" indent="-384048" algn="l" rtl="0" eaLnBrk="1" fontAlgn="auto" hangingPunct="1">
              <a:spcAft>
                <a:spcPts val="0"/>
              </a:spcAft>
              <a:buClr>
                <a:srgbClr val="FF9999"/>
              </a:buClr>
              <a:buFont typeface="Wingdings" pitchFamily="2" charset="2"/>
              <a:buChar char="Ø"/>
              <a:defRPr/>
            </a:pPr>
            <a:r>
              <a:rPr lang="en-US" sz="2800" dirty="0" smtClean="0"/>
              <a:t>The superior segments of the lower lobes are also frequent site of TB (appears on hilar region in PA view).</a:t>
            </a:r>
          </a:p>
          <a:p>
            <a:pPr marL="420624" indent="-384048" algn="l" rtl="0" eaLnBrk="1" fontAlgn="auto" hangingPunct="1">
              <a:spcAft>
                <a:spcPts val="0"/>
              </a:spcAft>
              <a:buFontTx/>
              <a:buNone/>
              <a:defRPr/>
            </a:pPr>
            <a:endParaRPr lang="en-US" sz="3100" dirty="0" smtClean="0"/>
          </a:p>
          <a:p>
            <a:pPr marL="420624" indent="-384048" algn="l" eaLnBrk="1" fontAlgn="auto" hangingPunct="1">
              <a:spcAft>
                <a:spcPts val="0"/>
              </a:spcAft>
              <a:buFont typeface="Wingdings 2"/>
              <a:buChar char=""/>
              <a:defRPr/>
            </a:pPr>
            <a:endParaRPr lang="en-US" sz="2400" dirty="0" smtClean="0"/>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a:xfrm>
            <a:off x="1071563" y="500063"/>
            <a:ext cx="6786562" cy="857250"/>
          </a:xfrm>
        </p:spPr>
        <p:txBody>
          <a:bodyPr>
            <a:normAutofit fontScale="90000"/>
          </a:bodyPr>
          <a:lstStyle/>
          <a:p>
            <a:pPr eaLnBrk="1" fontAlgn="auto" hangingPunct="1">
              <a:spcAft>
                <a:spcPts val="0"/>
              </a:spcAft>
              <a:defRPr/>
            </a:pPr>
            <a:r>
              <a:rPr lang="en-US" sz="3600" dirty="0" smtClean="0">
                <a:solidFill>
                  <a:srgbClr val="FF9900"/>
                </a:solidFill>
                <a:latin typeface="Franklin Gothic Demi" pitchFamily="34" charset="0"/>
              </a:rPr>
              <a:t>RADIOLOGY OF PULMONARY TB</a:t>
            </a:r>
            <a:r>
              <a:rPr lang="en-US" sz="2800" dirty="0" smtClean="0">
                <a:solidFill>
                  <a:srgbClr val="FF9900"/>
                </a:solidFill>
                <a:latin typeface="Franklin Gothic Demi" pitchFamily="34" charset="0"/>
              </a:rPr>
              <a:t>/3</a:t>
            </a:r>
            <a:r>
              <a:rPr lang="en-US" sz="4000" i="1" dirty="0" smtClean="0">
                <a:solidFill>
                  <a:srgbClr val="FF9900"/>
                </a:solidFill>
                <a:latin typeface="Franklin Gothic Demi" pitchFamily="34" charset="0"/>
              </a:rPr>
              <a:t/>
            </a:r>
            <a:br>
              <a:rPr lang="en-US" sz="4000" i="1" dirty="0" smtClean="0">
                <a:solidFill>
                  <a:srgbClr val="FF9900"/>
                </a:solidFill>
                <a:latin typeface="Franklin Gothic Demi" pitchFamily="34" charset="0"/>
              </a:rPr>
            </a:br>
            <a:endParaRPr lang="en-US" sz="4000" i="1" dirty="0" smtClean="0">
              <a:solidFill>
                <a:srgbClr val="FF9900"/>
              </a:solidFill>
              <a:latin typeface="Franklin Gothic Demi" pitchFamily="34" charset="0"/>
            </a:endParaRPr>
          </a:p>
        </p:txBody>
      </p:sp>
      <p:sp>
        <p:nvSpPr>
          <p:cNvPr id="55299" name="Rectangle 3"/>
          <p:cNvSpPr>
            <a:spLocks noGrp="1" noChangeArrowheads="1"/>
          </p:cNvSpPr>
          <p:nvPr>
            <p:ph idx="1"/>
          </p:nvPr>
        </p:nvSpPr>
        <p:spPr>
          <a:xfrm>
            <a:off x="214313" y="1285875"/>
            <a:ext cx="8643937" cy="4357688"/>
          </a:xfrm>
        </p:spPr>
        <p:txBody>
          <a:bodyPr/>
          <a:lstStyle/>
          <a:p>
            <a:pPr algn="l" rtl="0" eaLnBrk="1" hangingPunct="1"/>
            <a:r>
              <a:rPr lang="en-US" sz="2800" dirty="0" smtClean="0"/>
              <a:t>Progressive or active TB infection is indicated by development of cavities, which could be single or multiples.</a:t>
            </a:r>
          </a:p>
          <a:p>
            <a:pPr algn="l" rtl="0" eaLnBrk="1" hangingPunct="1"/>
            <a:r>
              <a:rPr lang="en-US" sz="2800" dirty="0" smtClean="0"/>
              <a:t>The presence of fibrosis and volume loss indicate healing.</a:t>
            </a:r>
          </a:p>
          <a:p>
            <a:pPr algn="l" rtl="0" eaLnBrk="1" hangingPunct="1"/>
            <a:r>
              <a:rPr lang="en-US" sz="2800" dirty="0" smtClean="0"/>
              <a:t>Healed lesions often calcify.</a:t>
            </a:r>
          </a:p>
          <a:p>
            <a:pPr algn="l" rtl="0" eaLnBrk="1" hangingPunct="1"/>
            <a:r>
              <a:rPr lang="en-US" sz="2800" dirty="0" smtClean="0"/>
              <a:t>Chronic cavities are sometimes colonized by </a:t>
            </a:r>
            <a:r>
              <a:rPr lang="en-US" sz="2800" dirty="0" err="1" smtClean="0">
                <a:solidFill>
                  <a:srgbClr val="FF0000"/>
                </a:solidFill>
              </a:rPr>
              <a:t>aspergillus</a:t>
            </a:r>
            <a:r>
              <a:rPr lang="en-US" sz="2800" dirty="0" smtClean="0">
                <a:solidFill>
                  <a:srgbClr val="FF0000"/>
                </a:solidFill>
              </a:rPr>
              <a:t> </a:t>
            </a:r>
            <a:r>
              <a:rPr lang="en-US" sz="2800" dirty="0" err="1" smtClean="0">
                <a:solidFill>
                  <a:srgbClr val="FF0000"/>
                </a:solidFill>
              </a:rPr>
              <a:t>mycetoma</a:t>
            </a:r>
            <a:r>
              <a:rPr lang="en-US" sz="2800" dirty="0" smtClean="0">
                <a:solidFill>
                  <a:srgbClr val="FF0000"/>
                </a:solidFill>
              </a:rPr>
              <a:t>.</a:t>
            </a:r>
          </a:p>
          <a:p>
            <a:pPr algn="l" rtl="0" eaLnBrk="1" hangingPunct="1">
              <a:buFont typeface="Wingdings 2" pitchFamily="18" charset="2"/>
              <a:buNone/>
            </a:pPr>
            <a:r>
              <a:rPr lang="en-US" sz="2800" dirty="0" smtClean="0"/>
              <a:t>    note: cavities can occur in primary or chronic TB.</a:t>
            </a:r>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3" descr="TB2"/>
          <p:cNvPicPr>
            <a:picLocks noGrp="1" noChangeAspect="1" noChangeArrowheads="1"/>
          </p:cNvPicPr>
          <p:nvPr>
            <p:ph sz="half" idx="1"/>
          </p:nvPr>
        </p:nvPicPr>
        <p:blipFill>
          <a:blip r:embed="rId2" cstate="print"/>
          <a:srcRect/>
          <a:stretch>
            <a:fillRect/>
          </a:stretch>
        </p:blipFill>
        <p:spPr>
          <a:xfrm>
            <a:off x="0" y="981075"/>
            <a:ext cx="4716463" cy="5178425"/>
          </a:xfrm>
        </p:spPr>
      </p:pic>
      <p:pic>
        <p:nvPicPr>
          <p:cNvPr id="56323" name="Picture 12" descr="TB1"/>
          <p:cNvPicPr>
            <a:picLocks noGrp="1" noChangeAspect="1" noChangeArrowheads="1"/>
          </p:cNvPicPr>
          <p:nvPr>
            <p:ph sz="half" idx="2"/>
          </p:nvPr>
        </p:nvPicPr>
        <p:blipFill>
          <a:blip r:embed="rId3" cstate="print"/>
          <a:srcRect/>
          <a:stretch>
            <a:fillRect/>
          </a:stretch>
        </p:blipFill>
        <p:spPr>
          <a:xfrm>
            <a:off x="4859338" y="1000125"/>
            <a:ext cx="4284662" cy="5143500"/>
          </a:xfrm>
        </p:spPr>
      </p:pic>
      <p:sp>
        <p:nvSpPr>
          <p:cNvPr id="56324" name="TextBox 3"/>
          <p:cNvSpPr txBox="1">
            <a:spLocks noChangeArrowheads="1"/>
          </p:cNvSpPr>
          <p:nvPr/>
        </p:nvSpPr>
        <p:spPr bwMode="auto">
          <a:xfrm>
            <a:off x="0" y="0"/>
            <a:ext cx="5867400" cy="1016000"/>
          </a:xfrm>
          <a:prstGeom prst="rect">
            <a:avLst/>
          </a:prstGeom>
          <a:noFill/>
          <a:ln w="9525">
            <a:noFill/>
            <a:miter lim="800000"/>
            <a:headEnd/>
            <a:tailEnd/>
          </a:ln>
        </p:spPr>
        <p:txBody>
          <a:bodyPr>
            <a:spAutoFit/>
          </a:bodyPr>
          <a:lstStyle/>
          <a:p>
            <a:r>
              <a:rPr lang="en-US" sz="1200" dirty="0">
                <a:latin typeface="Tahoma" pitchFamily="34" charset="0"/>
                <a:cs typeface="Tahoma" pitchFamily="34" charset="0"/>
              </a:rPr>
              <a:t>Consolidation of right upper lobe diagnosed and confirmed as TB from clinical history ( his brother had TB) </a:t>
            </a:r>
          </a:p>
          <a:p>
            <a:r>
              <a:rPr lang="en-US" sz="1200" dirty="0">
                <a:latin typeface="Tahoma" pitchFamily="34" charset="0"/>
                <a:cs typeface="Tahoma" pitchFamily="34" charset="0"/>
              </a:rPr>
              <a:t>Note : if no clues of TB are found in history we diagnose as </a:t>
            </a:r>
            <a:r>
              <a:rPr lang="en-US" sz="1200" dirty="0" err="1">
                <a:latin typeface="Tahoma" pitchFamily="34" charset="0"/>
                <a:cs typeface="Tahoma" pitchFamily="34" charset="0"/>
              </a:rPr>
              <a:t>neumonia</a:t>
            </a:r>
            <a:r>
              <a:rPr lang="en-US" sz="1200" dirty="0">
                <a:latin typeface="Tahoma" pitchFamily="34" charset="0"/>
                <a:cs typeface="Tahoma" pitchFamily="34" charset="0"/>
              </a:rPr>
              <a:t> because it’s the most common (1k pneumonia : 1 TB patient) if patient doesn’t improve with </a:t>
            </a:r>
            <a:r>
              <a:rPr lang="en-US" sz="1200" dirty="0" err="1">
                <a:latin typeface="Tahoma" pitchFamily="34" charset="0"/>
                <a:cs typeface="Tahoma" pitchFamily="34" charset="0"/>
              </a:rPr>
              <a:t>treatement</a:t>
            </a:r>
            <a:r>
              <a:rPr lang="en-US" sz="1200" dirty="0">
                <a:latin typeface="Tahoma" pitchFamily="34" charset="0"/>
                <a:cs typeface="Tahoma" pitchFamily="34" charset="0"/>
              </a:rPr>
              <a:t> we suspect TB</a:t>
            </a:r>
          </a:p>
        </p:txBody>
      </p:sp>
      <p:sp>
        <p:nvSpPr>
          <p:cNvPr id="5" name="Slide Number Placeholder 4"/>
          <p:cNvSpPr>
            <a:spLocks noGrp="1"/>
          </p:cNvSpPr>
          <p:nvPr>
            <p:ph type="sldNum" sz="quarter" idx="12"/>
          </p:nvPr>
        </p:nvSpPr>
        <p:spPr/>
        <p:txBody>
          <a:bodyPr/>
          <a:lstStyle/>
          <a:p>
            <a:pPr>
              <a:defRPr/>
            </a:pPr>
            <a:fld id="{AC2A0BAF-5D5C-4B8D-9E4D-EB0BB3215513}" type="slidenum">
              <a:rPr lang="ar-SA" smtClean="0"/>
              <a:pPr>
                <a:defRPr/>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857250" y="0"/>
            <a:ext cx="7429500" cy="1341438"/>
          </a:xfrm>
        </p:spPr>
        <p:txBody>
          <a:bodyPr/>
          <a:lstStyle/>
          <a:p>
            <a:pPr algn="ctr" eaLnBrk="1" hangingPunct="1"/>
            <a:r>
              <a:rPr lang="en-US" sz="4800" i="1" smtClean="0">
                <a:solidFill>
                  <a:srgbClr val="FF9900"/>
                </a:solidFill>
                <a:latin typeface="Franklin Gothic Medium" pitchFamily="34" charset="0"/>
              </a:rPr>
              <a:t>Anatomy of the lungs</a:t>
            </a:r>
            <a:r>
              <a:rPr lang="en-US" i="1" smtClean="0">
                <a:solidFill>
                  <a:srgbClr val="FF9900"/>
                </a:solidFill>
              </a:rPr>
              <a:t> </a:t>
            </a:r>
            <a:r>
              <a:rPr lang="en-US" sz="2800" i="1" smtClean="0">
                <a:solidFill>
                  <a:srgbClr val="FF9900"/>
                </a:solidFill>
              </a:rPr>
              <a:t>/ 2</a:t>
            </a:r>
            <a:endParaRPr lang="en-US" sz="3600" i="1" smtClean="0">
              <a:solidFill>
                <a:srgbClr val="FF9900"/>
              </a:solidFill>
            </a:endParaRPr>
          </a:p>
        </p:txBody>
      </p:sp>
      <p:sp>
        <p:nvSpPr>
          <p:cNvPr id="11267" name="Rectangle 3"/>
          <p:cNvSpPr>
            <a:spLocks noGrp="1" noChangeArrowheads="1"/>
          </p:cNvSpPr>
          <p:nvPr>
            <p:ph idx="1"/>
          </p:nvPr>
        </p:nvSpPr>
        <p:spPr>
          <a:xfrm>
            <a:off x="142875" y="1412875"/>
            <a:ext cx="8786813" cy="5184775"/>
          </a:xfrm>
        </p:spPr>
        <p:txBody>
          <a:bodyPr/>
          <a:lstStyle/>
          <a:p>
            <a:pPr algn="l" eaLnBrk="1" hangingPunct="1">
              <a:buFontTx/>
              <a:buNone/>
            </a:pPr>
            <a:r>
              <a:rPr lang="en-US" smtClean="0"/>
              <a:t>   Adjacent lobes are separated by an interlobar        fissure.                                                   </a:t>
            </a:r>
          </a:p>
          <a:p>
            <a:pPr algn="l" eaLnBrk="1" hangingPunct="1">
              <a:buFontTx/>
              <a:buNone/>
            </a:pPr>
            <a:r>
              <a:rPr lang="en-US" b="1" smtClean="0">
                <a:solidFill>
                  <a:schemeClr val="hlink"/>
                </a:solidFill>
                <a:latin typeface="Franklin Gothic Medium" pitchFamily="34" charset="0"/>
              </a:rPr>
              <a:t>   </a:t>
            </a:r>
            <a:r>
              <a:rPr lang="en-US" b="1" u="sng" smtClean="0">
                <a:solidFill>
                  <a:schemeClr val="hlink"/>
                </a:solidFill>
                <a:latin typeface="Franklin Gothic Medium" pitchFamily="34" charset="0"/>
              </a:rPr>
              <a:t>In the right lung:</a:t>
            </a:r>
          </a:p>
          <a:p>
            <a:pPr algn="l" rtl="0" eaLnBrk="1" hangingPunct="1">
              <a:buClr>
                <a:srgbClr val="FF9900"/>
              </a:buClr>
              <a:buFont typeface="Wingdings" pitchFamily="2" charset="2"/>
              <a:buChar char="q"/>
            </a:pPr>
            <a:r>
              <a:rPr lang="en-US" sz="2800" smtClean="0"/>
              <a:t>The minor (horizontal) fissure separates the upper lobe from the middle lobe.</a:t>
            </a:r>
          </a:p>
          <a:p>
            <a:pPr algn="l" rtl="0" eaLnBrk="1" hangingPunct="1">
              <a:buClr>
                <a:srgbClr val="FF9900"/>
              </a:buClr>
              <a:buFont typeface="Wingdings" pitchFamily="2" charset="2"/>
              <a:buChar char="q"/>
            </a:pPr>
            <a:r>
              <a:rPr lang="en-US" sz="2800" smtClean="0"/>
              <a:t>The major (oblique) fissure separates the upper and middle lobes from the lower lobe.</a:t>
            </a:r>
          </a:p>
          <a:p>
            <a:pPr algn="l" rtl="0" eaLnBrk="1" hangingPunct="1">
              <a:buFont typeface="Wingdings" pitchFamily="2" charset="2"/>
              <a:buNone/>
            </a:pPr>
            <a:r>
              <a:rPr lang="en-US" sz="2800" smtClean="0"/>
              <a:t>   </a:t>
            </a:r>
            <a:r>
              <a:rPr lang="en-US" b="1" u="sng" smtClean="0">
                <a:solidFill>
                  <a:schemeClr val="hlink"/>
                </a:solidFill>
                <a:latin typeface="Franklin Gothic Medium" pitchFamily="34" charset="0"/>
              </a:rPr>
              <a:t>In the left lung:</a:t>
            </a:r>
          </a:p>
          <a:p>
            <a:pPr algn="l" rtl="0" eaLnBrk="1" hangingPunct="1">
              <a:buClr>
                <a:srgbClr val="FF9900"/>
              </a:buClr>
              <a:buFont typeface="Wingdings" pitchFamily="2" charset="2"/>
              <a:buChar char="v"/>
            </a:pPr>
            <a:r>
              <a:rPr lang="en-US" sz="2400" b="1" smtClean="0"/>
              <a:t>The major or oblique fissure separates the upper lobe from the lower lobe.</a:t>
            </a:r>
          </a:p>
          <a:p>
            <a:pPr algn="l" rtl="0" eaLnBrk="1" hangingPunct="1">
              <a:buFont typeface="Wingdings" pitchFamily="2" charset="2"/>
              <a:buNone/>
            </a:pPr>
            <a:endParaRPr lang="en-US" sz="2000" smtClean="0"/>
          </a:p>
          <a:p>
            <a:pPr algn="l" rtl="0" eaLnBrk="1" hangingPunct="1">
              <a:buFont typeface="Wingdings" pitchFamily="2" charset="2"/>
              <a:buChar char="q"/>
            </a:pPr>
            <a:endParaRPr lang="en-US" sz="2000" smtClean="0"/>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Users\Dr. Essmat\Desktop\infiltrate-obvious.jpg"/>
          <p:cNvPicPr>
            <a:picLocks noGrp="1" noChangeAspect="1" noChangeArrowheads="1"/>
          </p:cNvPicPr>
          <p:nvPr>
            <p:ph idx="1"/>
          </p:nvPr>
        </p:nvPicPr>
        <p:blipFill>
          <a:blip r:embed="rId2" cstate="print"/>
          <a:srcRect/>
          <a:stretch>
            <a:fillRect/>
          </a:stretch>
        </p:blipFill>
        <p:spPr>
          <a:xfrm>
            <a:off x="3429000" y="1000125"/>
            <a:ext cx="5715000" cy="5857875"/>
          </a:xfrm>
        </p:spPr>
      </p:pic>
      <p:cxnSp>
        <p:nvCxnSpPr>
          <p:cNvPr id="3" name="Straight Arrow Connector 2"/>
          <p:cNvCxnSpPr/>
          <p:nvPr/>
        </p:nvCxnSpPr>
        <p:spPr>
          <a:xfrm>
            <a:off x="2987675" y="4508425"/>
            <a:ext cx="2160588" cy="720725"/>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2987675" y="4221088"/>
            <a:ext cx="5545138"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059113" y="4365550"/>
            <a:ext cx="5292725" cy="12954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7350" name="TextBox 14"/>
          <p:cNvSpPr txBox="1">
            <a:spLocks noChangeArrowheads="1"/>
          </p:cNvSpPr>
          <p:nvPr/>
        </p:nvSpPr>
        <p:spPr bwMode="auto">
          <a:xfrm>
            <a:off x="0" y="4005263"/>
            <a:ext cx="2952750" cy="646112"/>
          </a:xfrm>
          <a:prstGeom prst="rect">
            <a:avLst/>
          </a:prstGeom>
          <a:noFill/>
          <a:ln w="9525">
            <a:noFill/>
            <a:miter lim="800000"/>
            <a:headEnd/>
            <a:tailEnd/>
          </a:ln>
        </p:spPr>
        <p:txBody>
          <a:bodyPr>
            <a:spAutoFit/>
          </a:bodyPr>
          <a:lstStyle/>
          <a:p>
            <a:r>
              <a:rPr lang="en-US" sz="1200">
                <a:latin typeface="Tahoma" pitchFamily="34" charset="0"/>
                <a:cs typeface="Tahoma" pitchFamily="34" charset="0"/>
              </a:rPr>
              <a:t>Wide areas of consolidation in upper lobes of both lungs with multiple Sattelite lesions characteristic of TB </a:t>
            </a:r>
          </a:p>
        </p:txBody>
      </p:sp>
      <p:sp>
        <p:nvSpPr>
          <p:cNvPr id="7" name="Slide Number Placeholder 6"/>
          <p:cNvSpPr>
            <a:spLocks noGrp="1"/>
          </p:cNvSpPr>
          <p:nvPr>
            <p:ph type="sldNum" sz="quarter" idx="12"/>
          </p:nvPr>
        </p:nvSpPr>
        <p:spPr/>
        <p:txBody>
          <a:bodyPr/>
          <a:lstStyle/>
          <a:p>
            <a:pPr>
              <a:defRPr/>
            </a:pPr>
            <a:fld id="{BACBD4DD-C133-4684-9917-892E94D1434C}" type="slidenum">
              <a:rPr lang="ar-SA" smtClean="0"/>
              <a:pPr>
                <a:defRPr/>
              </a:pPr>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7" descr="Active TB"/>
          <p:cNvPicPr>
            <a:picLocks noGrp="1" noChangeAspect="1" noChangeArrowheads="1"/>
          </p:cNvPicPr>
          <p:nvPr>
            <p:ph sz="half" idx="1"/>
          </p:nvPr>
        </p:nvPicPr>
        <p:blipFill>
          <a:blip r:embed="rId2" cstate="print"/>
          <a:srcRect/>
          <a:stretch>
            <a:fillRect/>
          </a:stretch>
        </p:blipFill>
        <p:spPr>
          <a:xfrm>
            <a:off x="0" y="981075"/>
            <a:ext cx="4716463" cy="5184775"/>
          </a:xfrm>
        </p:spPr>
      </p:pic>
      <p:pic>
        <p:nvPicPr>
          <p:cNvPr id="58371" name="Picture 8" descr="Active TB"/>
          <p:cNvPicPr>
            <a:picLocks noGrp="1" noChangeAspect="1" noChangeArrowheads="1"/>
          </p:cNvPicPr>
          <p:nvPr>
            <p:ph sz="half" idx="2"/>
          </p:nvPr>
        </p:nvPicPr>
        <p:blipFill>
          <a:blip r:embed="rId3" cstate="print"/>
          <a:srcRect/>
          <a:stretch>
            <a:fillRect/>
          </a:stretch>
        </p:blipFill>
        <p:spPr>
          <a:xfrm>
            <a:off x="4859338" y="1125538"/>
            <a:ext cx="4465637" cy="4962525"/>
          </a:xfrm>
        </p:spPr>
      </p:pic>
      <p:cxnSp>
        <p:nvCxnSpPr>
          <p:cNvPr id="5" name="Straight Arrow Connector 4"/>
          <p:cNvCxnSpPr/>
          <p:nvPr/>
        </p:nvCxnSpPr>
        <p:spPr>
          <a:xfrm flipV="1">
            <a:off x="-468313" y="4076700"/>
            <a:ext cx="1511301" cy="79216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68313" y="4581525"/>
            <a:ext cx="1511301" cy="28733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8374" name="TextBox 12"/>
          <p:cNvSpPr txBox="1">
            <a:spLocks noChangeArrowheads="1"/>
          </p:cNvSpPr>
          <p:nvPr/>
        </p:nvSpPr>
        <p:spPr bwMode="auto">
          <a:xfrm>
            <a:off x="-1547627" y="4941888"/>
            <a:ext cx="1230312" cy="276225"/>
          </a:xfrm>
          <a:prstGeom prst="rect">
            <a:avLst/>
          </a:prstGeom>
          <a:noFill/>
          <a:ln w="9525">
            <a:noFill/>
            <a:miter lim="800000"/>
            <a:headEnd/>
            <a:tailEnd/>
          </a:ln>
        </p:spPr>
        <p:txBody>
          <a:bodyPr wrap="none">
            <a:spAutoFit/>
          </a:bodyPr>
          <a:lstStyle/>
          <a:p>
            <a:r>
              <a:rPr lang="en-US" sz="1200">
                <a:solidFill>
                  <a:schemeClr val="bg1"/>
                </a:solidFill>
                <a:latin typeface="Tahoma" pitchFamily="34" charset="0"/>
                <a:cs typeface="Tahoma" pitchFamily="34" charset="0"/>
              </a:rPr>
              <a:t>Satellite lesions</a:t>
            </a:r>
          </a:p>
        </p:txBody>
      </p:sp>
      <p:cxnSp>
        <p:nvCxnSpPr>
          <p:cNvPr id="14" name="Straight Arrow Connector 13"/>
          <p:cNvCxnSpPr/>
          <p:nvPr/>
        </p:nvCxnSpPr>
        <p:spPr>
          <a:xfrm>
            <a:off x="-252413" y="3357563"/>
            <a:ext cx="1511301"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8376" name="TextBox 15"/>
          <p:cNvSpPr txBox="1">
            <a:spLocks noChangeArrowheads="1"/>
          </p:cNvSpPr>
          <p:nvPr/>
        </p:nvSpPr>
        <p:spPr bwMode="auto">
          <a:xfrm>
            <a:off x="-2268352" y="3213100"/>
            <a:ext cx="1970087" cy="461963"/>
          </a:xfrm>
          <a:prstGeom prst="rect">
            <a:avLst/>
          </a:prstGeom>
          <a:noFill/>
          <a:ln w="9525">
            <a:noFill/>
            <a:miter lim="800000"/>
            <a:headEnd/>
            <a:tailEnd/>
          </a:ln>
        </p:spPr>
        <p:txBody>
          <a:bodyPr>
            <a:spAutoFit/>
          </a:bodyPr>
          <a:lstStyle/>
          <a:p>
            <a:r>
              <a:rPr lang="en-US" sz="1200" dirty="0">
                <a:solidFill>
                  <a:schemeClr val="bg1"/>
                </a:solidFill>
                <a:latin typeface="Tahoma" pitchFamily="34" charset="0"/>
                <a:cs typeface="Tahoma" pitchFamily="34" charset="0"/>
              </a:rPr>
              <a:t>Cavity inside consolidation from necrosis</a:t>
            </a:r>
          </a:p>
        </p:txBody>
      </p:sp>
      <p:sp>
        <p:nvSpPr>
          <p:cNvPr id="10" name="Slide Number Placeholder 9"/>
          <p:cNvSpPr>
            <a:spLocks noGrp="1"/>
          </p:cNvSpPr>
          <p:nvPr>
            <p:ph type="sldNum" sz="quarter" idx="12"/>
          </p:nvPr>
        </p:nvSpPr>
        <p:spPr/>
        <p:txBody>
          <a:bodyPr/>
          <a:lstStyle/>
          <a:p>
            <a:pPr>
              <a:defRPr/>
            </a:pPr>
            <a:fld id="{AC2A0BAF-5D5C-4B8D-9E4D-EB0BB3215513}" type="slidenum">
              <a:rPr lang="ar-SA" smtClean="0"/>
              <a:pPr>
                <a:defRPr/>
              </a:pPr>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descr="C:\Users\User\Desktop\photos camera\IMG_0303.JPG"/>
          <p:cNvPicPr>
            <a:picLocks noGrp="1" noChangeAspect="1" noChangeArrowheads="1"/>
          </p:cNvPicPr>
          <p:nvPr>
            <p:ph/>
          </p:nvPr>
        </p:nvPicPr>
        <p:blipFill>
          <a:blip r:embed="rId2" cstate="print"/>
          <a:srcRect/>
          <a:stretch>
            <a:fillRect/>
          </a:stretch>
        </p:blipFill>
        <p:spPr>
          <a:xfrm>
            <a:off x="214313" y="0"/>
            <a:ext cx="8715375" cy="6858000"/>
          </a:xfrm>
        </p:spPr>
      </p:pic>
      <p:sp>
        <p:nvSpPr>
          <p:cNvPr id="59395" name="TextBox 2"/>
          <p:cNvSpPr txBox="1">
            <a:spLocks noChangeArrowheads="1"/>
          </p:cNvSpPr>
          <p:nvPr/>
        </p:nvSpPr>
        <p:spPr bwMode="auto">
          <a:xfrm>
            <a:off x="-2447925" y="404813"/>
            <a:ext cx="3275013" cy="2677656"/>
          </a:xfrm>
          <a:prstGeom prst="rect">
            <a:avLst/>
          </a:prstGeom>
          <a:noFill/>
          <a:ln w="9525">
            <a:noFill/>
            <a:miter lim="800000"/>
            <a:headEnd/>
            <a:tailEnd/>
          </a:ln>
        </p:spPr>
        <p:txBody>
          <a:bodyPr>
            <a:spAutoFit/>
          </a:bodyPr>
          <a:lstStyle/>
          <a:p>
            <a:r>
              <a:rPr lang="en-US" sz="1200" dirty="0">
                <a:solidFill>
                  <a:schemeClr val="bg1"/>
                </a:solidFill>
                <a:latin typeface="Tahoma" pitchFamily="34" charset="0"/>
                <a:cs typeface="Tahoma" pitchFamily="34" charset="0"/>
              </a:rPr>
              <a:t>This is a case of healing TB </a:t>
            </a:r>
          </a:p>
          <a:p>
            <a:r>
              <a:rPr lang="en-US" sz="1200" dirty="0">
                <a:solidFill>
                  <a:schemeClr val="bg1"/>
                </a:solidFill>
                <a:latin typeface="Tahoma" pitchFamily="34" charset="0"/>
                <a:cs typeface="Tahoma" pitchFamily="34" charset="0"/>
              </a:rPr>
              <a:t>What are the findings : </a:t>
            </a:r>
          </a:p>
          <a:p>
            <a:r>
              <a:rPr lang="en-US" sz="1200" dirty="0">
                <a:solidFill>
                  <a:schemeClr val="bg1"/>
                </a:solidFill>
                <a:latin typeface="Tahoma" pitchFamily="34" charset="0"/>
                <a:cs typeface="Tahoma" pitchFamily="34" charset="0"/>
              </a:rPr>
              <a:t>1- right lung collapse (</a:t>
            </a:r>
            <a:r>
              <a:rPr lang="en-US" sz="1200" dirty="0" err="1">
                <a:solidFill>
                  <a:schemeClr val="bg1"/>
                </a:solidFill>
                <a:latin typeface="Tahoma" pitchFamily="34" charset="0"/>
                <a:cs typeface="Tahoma" pitchFamily="34" charset="0"/>
              </a:rPr>
              <a:t>atelectasis</a:t>
            </a:r>
            <a:r>
              <a:rPr lang="en-US" sz="1200" dirty="0">
                <a:solidFill>
                  <a:schemeClr val="bg1"/>
                </a:solidFill>
                <a:latin typeface="Tahoma" pitchFamily="34" charset="0"/>
                <a:cs typeface="Tahoma" pitchFamily="34" charset="0"/>
              </a:rPr>
              <a:t>) compared to left </a:t>
            </a:r>
            <a:r>
              <a:rPr lang="en-US" sz="1200" dirty="0" smtClean="0">
                <a:solidFill>
                  <a:schemeClr val="bg1"/>
                </a:solidFill>
                <a:latin typeface="Tahoma" pitchFamily="34" charset="0"/>
                <a:cs typeface="Tahoma" pitchFamily="34" charset="0"/>
              </a:rPr>
              <a:t>lung</a:t>
            </a:r>
          </a:p>
          <a:p>
            <a:endParaRPr lang="en-US" sz="1200" dirty="0">
              <a:solidFill>
                <a:schemeClr val="bg1"/>
              </a:solidFill>
              <a:latin typeface="Tahoma" pitchFamily="34" charset="0"/>
              <a:cs typeface="Tahoma" pitchFamily="34" charset="0"/>
            </a:endParaRPr>
          </a:p>
          <a:p>
            <a:r>
              <a:rPr lang="en-US" sz="1200" dirty="0">
                <a:solidFill>
                  <a:schemeClr val="bg1"/>
                </a:solidFill>
                <a:latin typeface="Tahoma" pitchFamily="34" charset="0"/>
                <a:cs typeface="Tahoma" pitchFamily="34" charset="0"/>
              </a:rPr>
              <a:t>2- pleural thickening seen in apices but prominently on the right </a:t>
            </a:r>
            <a:r>
              <a:rPr lang="en-US" sz="1200" dirty="0" smtClean="0">
                <a:solidFill>
                  <a:schemeClr val="bg1"/>
                </a:solidFill>
                <a:latin typeface="Tahoma" pitchFamily="34" charset="0"/>
                <a:cs typeface="Tahoma" pitchFamily="34" charset="0"/>
              </a:rPr>
              <a:t>lung apex</a:t>
            </a:r>
          </a:p>
          <a:p>
            <a:endParaRPr lang="en-US" sz="1200" dirty="0">
              <a:solidFill>
                <a:schemeClr val="bg1"/>
              </a:solidFill>
              <a:latin typeface="Tahoma" pitchFamily="34" charset="0"/>
              <a:cs typeface="Tahoma" pitchFamily="34" charset="0"/>
            </a:endParaRPr>
          </a:p>
          <a:p>
            <a:r>
              <a:rPr lang="en-US" sz="1200" dirty="0">
                <a:solidFill>
                  <a:schemeClr val="bg1"/>
                </a:solidFill>
                <a:latin typeface="Tahoma" pitchFamily="34" charset="0"/>
                <a:cs typeface="Tahoma" pitchFamily="34" charset="0"/>
              </a:rPr>
              <a:t>3- </a:t>
            </a:r>
            <a:r>
              <a:rPr lang="en-US" sz="1200" dirty="0" smtClean="0">
                <a:solidFill>
                  <a:schemeClr val="bg1"/>
                </a:solidFill>
                <a:latin typeface="Tahoma" pitchFamily="34" charset="0"/>
                <a:cs typeface="Tahoma" pitchFamily="34" charset="0"/>
              </a:rPr>
              <a:t>calcifications (not confirmed)</a:t>
            </a:r>
          </a:p>
          <a:p>
            <a:endParaRPr lang="en-US" sz="1200" dirty="0">
              <a:solidFill>
                <a:schemeClr val="bg1"/>
              </a:solidFill>
              <a:latin typeface="Tahoma" pitchFamily="34" charset="0"/>
              <a:cs typeface="Tahoma" pitchFamily="34" charset="0"/>
            </a:endParaRPr>
          </a:p>
          <a:p>
            <a:r>
              <a:rPr lang="en-US" sz="1200" dirty="0">
                <a:solidFill>
                  <a:schemeClr val="bg1"/>
                </a:solidFill>
                <a:latin typeface="Tahoma" pitchFamily="34" charset="0"/>
                <a:cs typeface="Tahoma" pitchFamily="34" charset="0"/>
              </a:rPr>
              <a:t>4- linear fibrosis </a:t>
            </a:r>
            <a:endParaRPr lang="en-US" sz="1200" dirty="0" smtClean="0">
              <a:solidFill>
                <a:schemeClr val="bg1"/>
              </a:solidFill>
              <a:latin typeface="Tahoma" pitchFamily="34" charset="0"/>
              <a:cs typeface="Tahoma" pitchFamily="34" charset="0"/>
            </a:endParaRPr>
          </a:p>
          <a:p>
            <a:endParaRPr lang="en-US" sz="1200" dirty="0">
              <a:solidFill>
                <a:schemeClr val="bg1"/>
              </a:solidFill>
              <a:latin typeface="Tahoma" pitchFamily="34" charset="0"/>
              <a:cs typeface="Tahoma" pitchFamily="34" charset="0"/>
            </a:endParaRPr>
          </a:p>
          <a:p>
            <a:r>
              <a:rPr lang="en-US" sz="1200" dirty="0">
                <a:solidFill>
                  <a:schemeClr val="bg1"/>
                </a:solidFill>
                <a:latin typeface="Tahoma" pitchFamily="34" charset="0"/>
                <a:cs typeface="Tahoma" pitchFamily="34" charset="0"/>
              </a:rPr>
              <a:t>5- tenting of diaphragm due to pleural </a:t>
            </a:r>
            <a:r>
              <a:rPr lang="en-US" sz="1200" dirty="0" smtClean="0">
                <a:solidFill>
                  <a:schemeClr val="bg1"/>
                </a:solidFill>
                <a:latin typeface="Tahoma" pitchFamily="34" charset="0"/>
                <a:cs typeface="Tahoma" pitchFamily="34" charset="0"/>
              </a:rPr>
              <a:t>fibrosis </a:t>
            </a:r>
            <a:r>
              <a:rPr lang="en-US" sz="1200" dirty="0">
                <a:solidFill>
                  <a:schemeClr val="bg1"/>
                </a:solidFill>
                <a:latin typeface="Tahoma" pitchFamily="34" charset="0"/>
                <a:cs typeface="Tahoma" pitchFamily="34" charset="0"/>
              </a:rPr>
              <a:t>and adhesion</a:t>
            </a:r>
          </a:p>
        </p:txBody>
      </p:sp>
      <p:cxnSp>
        <p:nvCxnSpPr>
          <p:cNvPr id="4" name="Straight Arrow Connector 3"/>
          <p:cNvCxnSpPr/>
          <p:nvPr/>
        </p:nvCxnSpPr>
        <p:spPr>
          <a:xfrm flipV="1">
            <a:off x="395536" y="764704"/>
            <a:ext cx="3096344" cy="72008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467544" y="620688"/>
            <a:ext cx="4536504" cy="86409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044624" y="2060848"/>
            <a:ext cx="4896544" cy="360040"/>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0" y="2852936"/>
            <a:ext cx="2915816" cy="194421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0" y="2852936"/>
            <a:ext cx="6444208" cy="2088232"/>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0" y="2852936"/>
            <a:ext cx="7020272" cy="21602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044624" y="2060848"/>
            <a:ext cx="3744416" cy="1512168"/>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044624" y="2060848"/>
            <a:ext cx="5328592" cy="288032"/>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2" name="Slide Number Placeholder 11"/>
          <p:cNvSpPr>
            <a:spLocks noGrp="1"/>
          </p:cNvSpPr>
          <p:nvPr>
            <p:ph type="sldNum" sz="quarter" idx="12"/>
          </p:nvPr>
        </p:nvSpPr>
        <p:spPr/>
        <p:txBody>
          <a:bodyPr/>
          <a:lstStyle/>
          <a:p>
            <a:pPr>
              <a:defRPr/>
            </a:pPr>
            <a:fld id="{32021955-9C7E-4A4A-A242-26939782021C}" type="slidenum">
              <a:rPr lang="ar-SA" smtClean="0"/>
              <a:pPr>
                <a:defRPr/>
              </a:pPr>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5" descr="Chronic TB"/>
          <p:cNvPicPr>
            <a:picLocks noGrp="1" noChangeAspect="1" noChangeArrowheads="1"/>
          </p:cNvPicPr>
          <p:nvPr>
            <p:ph/>
          </p:nvPr>
        </p:nvPicPr>
        <p:blipFill>
          <a:blip r:embed="rId2" cstate="print"/>
          <a:srcRect/>
          <a:stretch>
            <a:fillRect/>
          </a:stretch>
        </p:blipFill>
        <p:spPr>
          <a:xfrm>
            <a:off x="1285875" y="204788"/>
            <a:ext cx="6357938" cy="6489700"/>
          </a:xfrm>
        </p:spPr>
      </p:pic>
      <p:sp>
        <p:nvSpPr>
          <p:cNvPr id="60419" name="TextBox 2"/>
          <p:cNvSpPr txBox="1">
            <a:spLocks noChangeArrowheads="1"/>
          </p:cNvSpPr>
          <p:nvPr/>
        </p:nvSpPr>
        <p:spPr bwMode="auto">
          <a:xfrm>
            <a:off x="-757238" y="692150"/>
            <a:ext cx="1944688" cy="1015663"/>
          </a:xfrm>
          <a:prstGeom prst="rect">
            <a:avLst/>
          </a:prstGeom>
          <a:noFill/>
          <a:ln w="9525">
            <a:noFill/>
            <a:miter lim="800000"/>
            <a:headEnd/>
            <a:tailEnd/>
          </a:ln>
        </p:spPr>
        <p:txBody>
          <a:bodyPr>
            <a:spAutoFit/>
          </a:bodyPr>
          <a:lstStyle/>
          <a:p>
            <a:r>
              <a:rPr lang="en-US" sz="1200" dirty="0">
                <a:solidFill>
                  <a:schemeClr val="bg1"/>
                </a:solidFill>
                <a:latin typeface="Tahoma" pitchFamily="34" charset="0"/>
                <a:cs typeface="Tahoma" pitchFamily="34" charset="0"/>
              </a:rPr>
              <a:t>Pleural thickening on right and left apices </a:t>
            </a:r>
            <a:r>
              <a:rPr lang="en-US" sz="1200" dirty="0" smtClean="0">
                <a:solidFill>
                  <a:schemeClr val="bg1"/>
                </a:solidFill>
                <a:latin typeface="Tahoma" pitchFamily="34" charset="0"/>
                <a:cs typeface="Tahoma" pitchFamily="34" charset="0"/>
              </a:rPr>
              <a:t>and</a:t>
            </a:r>
          </a:p>
          <a:p>
            <a:endParaRPr lang="en-US" sz="1200" dirty="0" smtClean="0">
              <a:latin typeface="Tahoma" pitchFamily="34" charset="0"/>
              <a:cs typeface="Tahoma" pitchFamily="34" charset="0"/>
            </a:endParaRPr>
          </a:p>
          <a:p>
            <a:r>
              <a:rPr lang="en-US" sz="1200" dirty="0" smtClean="0">
                <a:solidFill>
                  <a:schemeClr val="bg1"/>
                </a:solidFill>
                <a:latin typeface="Tahoma" pitchFamily="34" charset="0"/>
                <a:cs typeface="Tahoma" pitchFamily="34" charset="0"/>
              </a:rPr>
              <a:t>collapse </a:t>
            </a:r>
            <a:r>
              <a:rPr lang="en-US" sz="1200" dirty="0">
                <a:solidFill>
                  <a:schemeClr val="bg1"/>
                </a:solidFill>
                <a:latin typeface="Tahoma" pitchFamily="34" charset="0"/>
                <a:cs typeface="Tahoma" pitchFamily="34" charset="0"/>
              </a:rPr>
              <a:t>of right upper lobe </a:t>
            </a:r>
          </a:p>
        </p:txBody>
      </p:sp>
      <p:cxnSp>
        <p:nvCxnSpPr>
          <p:cNvPr id="4" name="Straight Arrow Connector 3"/>
          <p:cNvCxnSpPr/>
          <p:nvPr/>
        </p:nvCxnSpPr>
        <p:spPr>
          <a:xfrm>
            <a:off x="971600" y="1412776"/>
            <a:ext cx="1871613" cy="9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116013" y="981075"/>
            <a:ext cx="1943100" cy="2159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116013" y="981075"/>
            <a:ext cx="4032250" cy="2159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0423" name="TextBox 12"/>
          <p:cNvSpPr txBox="1">
            <a:spLocks noChangeArrowheads="1"/>
          </p:cNvSpPr>
          <p:nvPr/>
        </p:nvSpPr>
        <p:spPr bwMode="auto">
          <a:xfrm>
            <a:off x="-541338" y="4941888"/>
            <a:ext cx="1298576" cy="276225"/>
          </a:xfrm>
          <a:prstGeom prst="rect">
            <a:avLst/>
          </a:prstGeom>
          <a:noFill/>
          <a:ln w="9525">
            <a:noFill/>
            <a:miter lim="800000"/>
            <a:headEnd/>
            <a:tailEnd/>
          </a:ln>
        </p:spPr>
        <p:txBody>
          <a:bodyPr wrap="none">
            <a:spAutoFit/>
          </a:bodyPr>
          <a:lstStyle/>
          <a:p>
            <a:r>
              <a:rPr lang="en-US" sz="1200" dirty="0">
                <a:solidFill>
                  <a:schemeClr val="bg1"/>
                </a:solidFill>
                <a:latin typeface="Tahoma" pitchFamily="34" charset="0"/>
                <a:cs typeface="Tahoma" pitchFamily="34" charset="0"/>
              </a:rPr>
              <a:t>Pleural adhesion</a:t>
            </a:r>
          </a:p>
        </p:txBody>
      </p:sp>
      <p:cxnSp>
        <p:nvCxnSpPr>
          <p:cNvPr id="14" name="Straight Arrow Connector 13"/>
          <p:cNvCxnSpPr/>
          <p:nvPr/>
        </p:nvCxnSpPr>
        <p:spPr>
          <a:xfrm flipV="1">
            <a:off x="755650" y="4868863"/>
            <a:ext cx="5184775" cy="2159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0425" name="TextBox 15"/>
          <p:cNvSpPr txBox="1">
            <a:spLocks noChangeArrowheads="1"/>
          </p:cNvSpPr>
          <p:nvPr/>
        </p:nvSpPr>
        <p:spPr bwMode="auto">
          <a:xfrm>
            <a:off x="-468313" y="5589588"/>
            <a:ext cx="1727201" cy="646112"/>
          </a:xfrm>
          <a:prstGeom prst="rect">
            <a:avLst/>
          </a:prstGeom>
          <a:noFill/>
          <a:ln w="9525">
            <a:noFill/>
            <a:miter lim="800000"/>
            <a:headEnd/>
            <a:tailEnd/>
          </a:ln>
        </p:spPr>
        <p:txBody>
          <a:bodyPr>
            <a:spAutoFit/>
          </a:bodyPr>
          <a:lstStyle/>
          <a:p>
            <a:r>
              <a:rPr lang="en-US" sz="1200" dirty="0">
                <a:solidFill>
                  <a:schemeClr val="bg1"/>
                </a:solidFill>
                <a:latin typeface="Tahoma" pitchFamily="34" charset="0"/>
                <a:cs typeface="Tahoma" pitchFamily="34" charset="0"/>
              </a:rPr>
              <a:t>All these are signs of healing inflammatory process most likely TB</a:t>
            </a:r>
          </a:p>
        </p:txBody>
      </p:sp>
      <p:cxnSp>
        <p:nvCxnSpPr>
          <p:cNvPr id="11" name="Straight Arrow Connector 10"/>
          <p:cNvCxnSpPr/>
          <p:nvPr/>
        </p:nvCxnSpPr>
        <p:spPr>
          <a:xfrm flipV="1">
            <a:off x="827584" y="1772817"/>
            <a:ext cx="2088232" cy="432047"/>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80528" y="2060848"/>
            <a:ext cx="1059136" cy="276999"/>
          </a:xfrm>
          <a:prstGeom prst="rect">
            <a:avLst/>
          </a:prstGeom>
          <a:noFill/>
        </p:spPr>
        <p:txBody>
          <a:bodyPr wrap="none" rtlCol="0">
            <a:spAutoFit/>
          </a:bodyPr>
          <a:lstStyle/>
          <a:p>
            <a:pPr algn="l" rtl="0"/>
            <a:r>
              <a:rPr lang="en-US" sz="1200" dirty="0" smtClean="0">
                <a:latin typeface="Tahoma" pitchFamily="34" charset="0"/>
                <a:ea typeface="Tahoma" pitchFamily="34" charset="0"/>
                <a:cs typeface="Tahoma" pitchFamily="34" charset="0"/>
              </a:rPr>
              <a:t>Minor fissure</a:t>
            </a:r>
          </a:p>
        </p:txBody>
      </p:sp>
      <p:sp>
        <p:nvSpPr>
          <p:cNvPr id="12" name="Slide Number Placeholder 11"/>
          <p:cNvSpPr>
            <a:spLocks noGrp="1"/>
          </p:cNvSpPr>
          <p:nvPr>
            <p:ph type="sldNum" sz="quarter" idx="12"/>
          </p:nvPr>
        </p:nvSpPr>
        <p:spPr/>
        <p:txBody>
          <a:bodyPr/>
          <a:lstStyle/>
          <a:p>
            <a:pPr>
              <a:defRPr/>
            </a:pPr>
            <a:fld id="{32021955-9C7E-4A4A-A242-26939782021C}" type="slidenum">
              <a:rPr lang="ar-SA" smtClean="0"/>
              <a:pPr>
                <a:defRPr/>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000125" y="714375"/>
            <a:ext cx="7172325" cy="987425"/>
          </a:xfrm>
        </p:spPr>
        <p:txBody>
          <a:bodyPr/>
          <a:lstStyle/>
          <a:p>
            <a:pPr eaLnBrk="1" hangingPunct="1"/>
            <a:r>
              <a:rPr lang="en-US" sz="4000" smtClean="0">
                <a:solidFill>
                  <a:srgbClr val="FF9900"/>
                </a:solidFill>
                <a:latin typeface="Franklin Gothic Demi" pitchFamily="34" charset="0"/>
                <a:ea typeface="Arial Unicode MS" pitchFamily="34" charset="-128"/>
                <a:cs typeface="Arial Unicode MS" pitchFamily="34" charset="-128"/>
              </a:rPr>
              <a:t>MILIARY TUBERCULOSIS</a:t>
            </a:r>
            <a:r>
              <a:rPr lang="en-US" sz="2400" smtClean="0">
                <a:solidFill>
                  <a:srgbClr val="FF9900"/>
                </a:solidFill>
                <a:latin typeface="Franklin Gothic Demi" pitchFamily="34" charset="0"/>
                <a:ea typeface="Arial Unicode MS" pitchFamily="34" charset="-128"/>
                <a:cs typeface="Arial Unicode MS" pitchFamily="34" charset="-128"/>
              </a:rPr>
              <a:t/>
            </a:r>
            <a:br>
              <a:rPr lang="en-US" sz="2400" smtClean="0">
                <a:solidFill>
                  <a:srgbClr val="FF9900"/>
                </a:solidFill>
                <a:latin typeface="Franklin Gothic Demi" pitchFamily="34" charset="0"/>
                <a:ea typeface="Arial Unicode MS" pitchFamily="34" charset="-128"/>
                <a:cs typeface="Arial Unicode MS" pitchFamily="34" charset="-128"/>
              </a:rPr>
            </a:br>
            <a:r>
              <a:rPr lang="en-US" sz="2400" smtClean="0">
                <a:solidFill>
                  <a:srgbClr val="FF9900"/>
                </a:solidFill>
                <a:ea typeface="Arial Unicode MS" pitchFamily="34" charset="-128"/>
                <a:cs typeface="Arial Unicode MS" pitchFamily="34" charset="-128"/>
              </a:rPr>
              <a:t/>
            </a:r>
            <a:br>
              <a:rPr lang="en-US" sz="2400" smtClean="0">
                <a:solidFill>
                  <a:srgbClr val="FF9900"/>
                </a:solidFill>
                <a:ea typeface="Arial Unicode MS" pitchFamily="34" charset="-128"/>
                <a:cs typeface="Arial Unicode MS" pitchFamily="34" charset="-128"/>
              </a:rPr>
            </a:br>
            <a:endParaRPr lang="en-US" sz="2400" smtClean="0">
              <a:solidFill>
                <a:srgbClr val="FF9900"/>
              </a:solidFill>
              <a:ea typeface="Arial Unicode MS" pitchFamily="34" charset="-128"/>
              <a:cs typeface="Arial Unicode MS" pitchFamily="34" charset="-128"/>
            </a:endParaRPr>
          </a:p>
        </p:txBody>
      </p:sp>
      <p:sp>
        <p:nvSpPr>
          <p:cNvPr id="61443" name="Rectangle 3"/>
          <p:cNvSpPr>
            <a:spLocks noGrp="1" noChangeArrowheads="1"/>
          </p:cNvSpPr>
          <p:nvPr>
            <p:ph idx="1"/>
          </p:nvPr>
        </p:nvSpPr>
        <p:spPr>
          <a:xfrm>
            <a:off x="285750" y="1785938"/>
            <a:ext cx="8429625" cy="4164012"/>
          </a:xfrm>
        </p:spPr>
        <p:txBody>
          <a:bodyPr/>
          <a:lstStyle/>
          <a:p>
            <a:pPr algn="l" rtl="0" eaLnBrk="1" hangingPunct="1">
              <a:lnSpc>
                <a:spcPct val="90000"/>
              </a:lnSpc>
            </a:pPr>
            <a:r>
              <a:rPr lang="en-US" sz="2800" dirty="0" smtClean="0"/>
              <a:t>This is due to </a:t>
            </a:r>
            <a:r>
              <a:rPr lang="en-US" sz="2800" dirty="0" err="1" smtClean="0"/>
              <a:t>hematogenous</a:t>
            </a:r>
            <a:r>
              <a:rPr lang="en-US" sz="2800" dirty="0" smtClean="0"/>
              <a:t> spread of infection.</a:t>
            </a:r>
          </a:p>
          <a:p>
            <a:pPr algn="l" rtl="0" eaLnBrk="1" hangingPunct="1">
              <a:lnSpc>
                <a:spcPct val="90000"/>
              </a:lnSpc>
            </a:pPr>
            <a:r>
              <a:rPr lang="en-US" sz="2800" dirty="0" smtClean="0"/>
              <a:t>Appear as small, discrete nodules,1-2 mm in diameter, evenly distributed throughout both lungs and no area of lung is spared.</a:t>
            </a:r>
          </a:p>
          <a:p>
            <a:pPr algn="l" rtl="0" eaLnBrk="1" hangingPunct="1">
              <a:lnSpc>
                <a:spcPct val="90000"/>
              </a:lnSpc>
              <a:buFont typeface="Wingdings 2" pitchFamily="18" charset="2"/>
              <a:buNone/>
            </a:pPr>
            <a:r>
              <a:rPr lang="en-US" sz="2800" dirty="0" smtClean="0"/>
              <a:t>    note : no other disease has such characteristics so it’s straight forward diagnosis. </a:t>
            </a:r>
          </a:p>
          <a:p>
            <a:pPr algn="l" rtl="0" eaLnBrk="1" hangingPunct="1">
              <a:lnSpc>
                <a:spcPct val="90000"/>
              </a:lnSpc>
              <a:buFont typeface="Wingdings 2" pitchFamily="18" charset="2"/>
              <a:buNone/>
            </a:pPr>
            <a:r>
              <a:rPr lang="en-US" sz="2800" dirty="0" smtClean="0"/>
              <a:t>    note : </a:t>
            </a:r>
            <a:r>
              <a:rPr lang="en-US" sz="2800" dirty="0" err="1" smtClean="0"/>
              <a:t>miliary</a:t>
            </a:r>
            <a:r>
              <a:rPr lang="en-US" sz="2800" dirty="0" smtClean="0"/>
              <a:t> metastasis is variable in size and usually on the periphery of lung or on basal level segments. </a:t>
            </a:r>
            <a:r>
              <a:rPr lang="en-US" sz="2800" dirty="0" err="1" smtClean="0"/>
              <a:t>Miliary</a:t>
            </a:r>
            <a:r>
              <a:rPr lang="en-US" sz="2800" dirty="0" smtClean="0"/>
              <a:t> </a:t>
            </a:r>
            <a:r>
              <a:rPr lang="en-US" sz="2800" dirty="0" err="1" smtClean="0"/>
              <a:t>sarcoidosis</a:t>
            </a:r>
            <a:r>
              <a:rPr lang="en-US" sz="2800" dirty="0" smtClean="0"/>
              <a:t> affects the middle and slightly upper lobe </a:t>
            </a:r>
          </a:p>
          <a:p>
            <a:pPr algn="l" rtl="0" eaLnBrk="1" hangingPunct="1">
              <a:lnSpc>
                <a:spcPct val="90000"/>
              </a:lnSpc>
              <a:buFont typeface="Wingdings 2" pitchFamily="18" charset="2"/>
              <a:buNone/>
            </a:pPr>
            <a:endParaRPr lang="en-US" sz="2800" dirty="0" smtClean="0"/>
          </a:p>
          <a:p>
            <a:pPr algn="l" rtl="0" eaLnBrk="1" hangingPunct="1">
              <a:lnSpc>
                <a:spcPct val="90000"/>
              </a:lnSpc>
              <a:buFont typeface="Wingdings 2" pitchFamily="18" charset="2"/>
              <a:buNone/>
            </a:pPr>
            <a:endParaRPr lang="en-US" sz="2800" dirty="0" smtClean="0"/>
          </a:p>
          <a:p>
            <a:pPr algn="l" rtl="0" eaLnBrk="1" hangingPunct="1">
              <a:lnSpc>
                <a:spcPct val="90000"/>
              </a:lnSpc>
              <a:buFontTx/>
              <a:buNone/>
            </a:pPr>
            <a:r>
              <a:rPr lang="en-US" sz="1800" b="1" dirty="0" smtClean="0"/>
              <a:t>                               </a:t>
            </a:r>
          </a:p>
          <a:p>
            <a:pPr algn="l" rtl="0" eaLnBrk="1" hangingPunct="1">
              <a:lnSpc>
                <a:spcPct val="90000"/>
              </a:lnSpc>
              <a:buFontTx/>
              <a:buNone/>
            </a:pPr>
            <a:r>
              <a:rPr lang="en-US" sz="1800" b="1" dirty="0" smtClean="0">
                <a:cs typeface="Andalus" pitchFamily="18" charset="-78"/>
              </a:rPr>
              <a:t>        </a:t>
            </a:r>
            <a:endParaRPr lang="en-US" sz="2400" dirty="0" smtClean="0"/>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Tb_milKind"/>
          <p:cNvPicPr>
            <a:picLocks noChangeAspect="1" noChangeArrowheads="1"/>
          </p:cNvPicPr>
          <p:nvPr/>
        </p:nvPicPr>
        <p:blipFill>
          <a:blip r:embed="rId2" cstate="print"/>
          <a:srcRect/>
          <a:stretch>
            <a:fillRect/>
          </a:stretch>
        </p:blipFill>
        <p:spPr bwMode="auto">
          <a:xfrm>
            <a:off x="1524000" y="449262"/>
            <a:ext cx="7620000" cy="6408738"/>
          </a:xfrm>
          <a:prstGeom prst="rect">
            <a:avLst/>
          </a:prstGeom>
          <a:noFill/>
          <a:ln w="9525">
            <a:noFill/>
            <a:miter lim="800000"/>
            <a:headEnd/>
            <a:tailEnd/>
          </a:ln>
        </p:spPr>
      </p:pic>
      <p:sp>
        <p:nvSpPr>
          <p:cNvPr id="3" name="TextBox 2"/>
          <p:cNvSpPr txBox="1"/>
          <p:nvPr/>
        </p:nvSpPr>
        <p:spPr>
          <a:xfrm>
            <a:off x="251520" y="2924944"/>
            <a:ext cx="851772" cy="276999"/>
          </a:xfrm>
          <a:prstGeom prst="rect">
            <a:avLst/>
          </a:prstGeom>
          <a:noFill/>
        </p:spPr>
        <p:txBody>
          <a:bodyPr wrap="none" rtlCol="0">
            <a:spAutoFit/>
          </a:bodyPr>
          <a:lstStyle/>
          <a:p>
            <a:pPr algn="l" rtl="0"/>
            <a:r>
              <a:rPr lang="en-US" sz="1200" dirty="0" err="1" smtClean="0">
                <a:latin typeface="Tahoma" pitchFamily="34" charset="0"/>
                <a:ea typeface="Tahoma" pitchFamily="34" charset="0"/>
                <a:cs typeface="Tahoma" pitchFamily="34" charset="0"/>
              </a:rPr>
              <a:t>Miliary</a:t>
            </a:r>
            <a:r>
              <a:rPr lang="en-US" sz="1200" dirty="0" smtClean="0">
                <a:latin typeface="Tahoma" pitchFamily="34" charset="0"/>
                <a:ea typeface="Tahoma" pitchFamily="34" charset="0"/>
                <a:cs typeface="Tahoma" pitchFamily="34" charset="0"/>
              </a:rPr>
              <a:t> TB</a:t>
            </a:r>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55</a:t>
            </a:fld>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000125" y="549275"/>
            <a:ext cx="7624763" cy="1139825"/>
          </a:xfrm>
        </p:spPr>
        <p:txBody>
          <a:bodyPr/>
          <a:lstStyle/>
          <a:p>
            <a:pPr eaLnBrk="1" hangingPunct="1"/>
            <a:r>
              <a:rPr lang="en-US" sz="4000" b="1" smtClean="0">
                <a:solidFill>
                  <a:srgbClr val="FF9900"/>
                </a:solidFill>
                <a:latin typeface="Franklin Gothic Medium" pitchFamily="34" charset="0"/>
              </a:rPr>
              <a:t>DISEASES OF THE AIRWAYS</a:t>
            </a:r>
            <a:r>
              <a:rPr lang="en-US" sz="2400" b="1" i="1" smtClean="0">
                <a:solidFill>
                  <a:srgbClr val="FF9900"/>
                </a:solidFill>
              </a:rPr>
              <a:t/>
            </a:r>
            <a:br>
              <a:rPr lang="en-US" sz="2400" b="1" i="1" smtClean="0">
                <a:solidFill>
                  <a:srgbClr val="FF9900"/>
                </a:solidFill>
              </a:rPr>
            </a:br>
            <a:endParaRPr lang="en-US" sz="2400" b="1" i="1" smtClean="0">
              <a:solidFill>
                <a:srgbClr val="FF9900"/>
              </a:solidFill>
            </a:endParaRPr>
          </a:p>
        </p:txBody>
      </p:sp>
      <p:sp>
        <p:nvSpPr>
          <p:cNvPr id="63491" name="Rectangle 3"/>
          <p:cNvSpPr>
            <a:spLocks noGrp="1" noChangeArrowheads="1"/>
          </p:cNvSpPr>
          <p:nvPr>
            <p:ph type="body" idx="1"/>
          </p:nvPr>
        </p:nvSpPr>
        <p:spPr>
          <a:xfrm>
            <a:off x="684213" y="1844675"/>
            <a:ext cx="7724775" cy="4525963"/>
          </a:xfrm>
        </p:spPr>
        <p:txBody>
          <a:bodyPr/>
          <a:lstStyle/>
          <a:p>
            <a:pPr algn="l" rtl="0" eaLnBrk="1" hangingPunct="1"/>
            <a:r>
              <a:rPr lang="en-US" sz="2800" dirty="0" smtClean="0"/>
              <a:t>Chronic bronchitis.</a:t>
            </a:r>
          </a:p>
          <a:p>
            <a:pPr algn="l" rtl="0" eaLnBrk="1" hangingPunct="1"/>
            <a:r>
              <a:rPr lang="en-US" sz="2800" dirty="0" smtClean="0"/>
              <a:t>Pulmonary collapse</a:t>
            </a:r>
          </a:p>
          <a:p>
            <a:pPr algn="l" rtl="0" eaLnBrk="1" hangingPunct="1"/>
            <a:r>
              <a:rPr lang="en-US" sz="2800" dirty="0" smtClean="0"/>
              <a:t>Emphysema.</a:t>
            </a:r>
          </a:p>
          <a:p>
            <a:pPr algn="l" rtl="0" eaLnBrk="1" hangingPunct="1"/>
            <a:r>
              <a:rPr lang="en-US" sz="2800" dirty="0" err="1" smtClean="0"/>
              <a:t>Bronchiectasis</a:t>
            </a:r>
            <a:r>
              <a:rPr lang="en-US" sz="2800" dirty="0" smtClean="0"/>
              <a:t>.</a:t>
            </a:r>
          </a:p>
          <a:p>
            <a:pPr algn="l" rtl="0" eaLnBrk="1" hangingPunct="1"/>
            <a:r>
              <a:rPr lang="en-US" sz="2800" dirty="0" smtClean="0"/>
              <a:t>Cystic fibrosis.</a:t>
            </a:r>
          </a:p>
          <a:p>
            <a:pPr algn="l" rtl="0" eaLnBrk="1" hangingPunct="1"/>
            <a:endParaRPr lang="en-US" sz="2800" dirty="0" smtClean="0"/>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785813" y="142875"/>
            <a:ext cx="7138987" cy="1143000"/>
          </a:xfrm>
        </p:spPr>
        <p:txBody>
          <a:bodyPr/>
          <a:lstStyle/>
          <a:p>
            <a:pPr eaLnBrk="1" hangingPunct="1"/>
            <a:r>
              <a:rPr lang="en-US" sz="5400" smtClean="0">
                <a:solidFill>
                  <a:srgbClr val="FF9900"/>
                </a:solidFill>
                <a:latin typeface="Franklin Gothic Demi" pitchFamily="34" charset="0"/>
              </a:rPr>
              <a:t>Pulmonary collapse</a:t>
            </a:r>
          </a:p>
        </p:txBody>
      </p:sp>
      <p:sp>
        <p:nvSpPr>
          <p:cNvPr id="64515" name="Rectangle 3"/>
          <p:cNvSpPr>
            <a:spLocks noGrp="1" noChangeArrowheads="1"/>
          </p:cNvSpPr>
          <p:nvPr>
            <p:ph idx="1"/>
          </p:nvPr>
        </p:nvSpPr>
        <p:spPr>
          <a:xfrm>
            <a:off x="214313" y="1643063"/>
            <a:ext cx="8715375" cy="4286250"/>
          </a:xfrm>
        </p:spPr>
        <p:txBody>
          <a:bodyPr/>
          <a:lstStyle/>
          <a:p>
            <a:pPr algn="l" rtl="0" eaLnBrk="1" hangingPunct="1">
              <a:lnSpc>
                <a:spcPct val="80000"/>
              </a:lnSpc>
              <a:buClr>
                <a:srgbClr val="FF9900"/>
              </a:buClr>
              <a:buFont typeface="Wingdings" pitchFamily="2" charset="2"/>
              <a:buChar char="v"/>
            </a:pPr>
            <a:r>
              <a:rPr lang="en-US" sz="2800" dirty="0" smtClean="0"/>
              <a:t>Pulmonary collapse or </a:t>
            </a:r>
            <a:r>
              <a:rPr lang="en-US" sz="2800" dirty="0" err="1" smtClean="0"/>
              <a:t>atelectasis</a:t>
            </a:r>
            <a:r>
              <a:rPr lang="en-US" sz="2800" dirty="0" smtClean="0"/>
              <a:t> refers to a decrease in volume of a lung, lobe or segment.</a:t>
            </a:r>
          </a:p>
          <a:p>
            <a:pPr algn="l" rtl="0" eaLnBrk="1" hangingPunct="1">
              <a:lnSpc>
                <a:spcPct val="80000"/>
              </a:lnSpc>
              <a:buClr>
                <a:srgbClr val="FF9900"/>
              </a:buClr>
              <a:buFont typeface="Wingdings" pitchFamily="2" charset="2"/>
              <a:buChar char="v"/>
            </a:pPr>
            <a:r>
              <a:rPr lang="en-US" sz="2800" dirty="0" smtClean="0"/>
              <a:t>Three mechanism that cause collapse:</a:t>
            </a:r>
          </a:p>
          <a:p>
            <a:pPr algn="l" rtl="0" eaLnBrk="1" hangingPunct="1">
              <a:lnSpc>
                <a:spcPct val="80000"/>
              </a:lnSpc>
              <a:buClr>
                <a:srgbClr val="FF9900"/>
              </a:buClr>
              <a:buFont typeface="Wingdings" pitchFamily="2" charset="2"/>
              <a:buNone/>
            </a:pPr>
            <a:r>
              <a:rPr lang="en-US" sz="2800" dirty="0" smtClean="0"/>
              <a:t>  </a:t>
            </a:r>
            <a:r>
              <a:rPr lang="en-US" sz="2800" dirty="0" smtClean="0">
                <a:solidFill>
                  <a:srgbClr val="92D050"/>
                </a:solidFill>
              </a:rPr>
              <a:t>- </a:t>
            </a:r>
            <a:r>
              <a:rPr lang="en-US" sz="2400" u="sng" dirty="0" smtClean="0">
                <a:solidFill>
                  <a:srgbClr val="92D050"/>
                </a:solidFill>
                <a:latin typeface="Arial Black" pitchFamily="34" charset="0"/>
              </a:rPr>
              <a:t>Obstruction.</a:t>
            </a:r>
          </a:p>
          <a:p>
            <a:pPr algn="l" rtl="0" eaLnBrk="1" hangingPunct="1">
              <a:lnSpc>
                <a:spcPct val="80000"/>
              </a:lnSpc>
              <a:buClr>
                <a:srgbClr val="FF9900"/>
              </a:buClr>
              <a:buFont typeface="Wingdings" pitchFamily="2" charset="2"/>
              <a:buNone/>
            </a:pPr>
            <a:r>
              <a:rPr lang="en-US" sz="2800" dirty="0" smtClean="0"/>
              <a:t>  </a:t>
            </a:r>
            <a:r>
              <a:rPr lang="en-US" sz="2800" dirty="0" smtClean="0">
                <a:solidFill>
                  <a:srgbClr val="92D050"/>
                </a:solidFill>
              </a:rPr>
              <a:t>- </a:t>
            </a:r>
            <a:r>
              <a:rPr lang="en-US" sz="2400" u="sng" dirty="0" smtClean="0">
                <a:solidFill>
                  <a:srgbClr val="92D050"/>
                </a:solidFill>
                <a:latin typeface="Arial Black" pitchFamily="34" charset="0"/>
              </a:rPr>
              <a:t>Compression:</a:t>
            </a:r>
            <a:r>
              <a:rPr lang="en-US" sz="2800" dirty="0" smtClean="0">
                <a:solidFill>
                  <a:srgbClr val="92D050"/>
                </a:solidFill>
              </a:rPr>
              <a:t>  </a:t>
            </a:r>
            <a:r>
              <a:rPr lang="en-US" sz="2800" dirty="0" smtClean="0"/>
              <a:t>pneumothorax , pleural effusion.</a:t>
            </a:r>
          </a:p>
          <a:p>
            <a:pPr algn="l" rtl="0" eaLnBrk="1" hangingPunct="1">
              <a:lnSpc>
                <a:spcPct val="80000"/>
              </a:lnSpc>
              <a:buClr>
                <a:srgbClr val="FF9900"/>
              </a:buClr>
              <a:buFont typeface="Wingdings" pitchFamily="2" charset="2"/>
              <a:buNone/>
            </a:pPr>
            <a:r>
              <a:rPr lang="en-US" sz="2800" dirty="0" smtClean="0"/>
              <a:t>  </a:t>
            </a:r>
            <a:r>
              <a:rPr lang="en-US" sz="2800" dirty="0" smtClean="0">
                <a:solidFill>
                  <a:srgbClr val="92D050"/>
                </a:solidFill>
              </a:rPr>
              <a:t>- </a:t>
            </a:r>
            <a:r>
              <a:rPr lang="en-US" sz="2400" u="sng" dirty="0" smtClean="0">
                <a:solidFill>
                  <a:srgbClr val="92D050"/>
                </a:solidFill>
                <a:latin typeface="Arial Black" pitchFamily="34" charset="0"/>
              </a:rPr>
              <a:t>Contraction</a:t>
            </a:r>
            <a:r>
              <a:rPr lang="en-US" sz="2400" dirty="0" smtClean="0">
                <a:solidFill>
                  <a:srgbClr val="92D050"/>
                </a:solidFill>
                <a:latin typeface="Arial Black" pitchFamily="34" charset="0"/>
              </a:rPr>
              <a:t> (scarring):</a:t>
            </a:r>
            <a:r>
              <a:rPr lang="en-US" sz="2800" dirty="0" smtClean="0">
                <a:solidFill>
                  <a:srgbClr val="92D050"/>
                </a:solidFill>
              </a:rPr>
              <a:t> </a:t>
            </a:r>
            <a:r>
              <a:rPr lang="en-US" sz="2800" dirty="0" smtClean="0"/>
              <a:t> chronic TB, pulmonary                                                     fibrosis, also </a:t>
            </a:r>
            <a:r>
              <a:rPr lang="en-US" sz="2800" dirty="0" err="1" smtClean="0"/>
              <a:t>bronchiectasis</a:t>
            </a:r>
            <a:r>
              <a:rPr lang="en-US" sz="2800" dirty="0" smtClean="0"/>
              <a:t>.                        </a:t>
            </a:r>
          </a:p>
          <a:p>
            <a:pPr algn="l" rtl="0" eaLnBrk="1" hangingPunct="1">
              <a:lnSpc>
                <a:spcPct val="80000"/>
              </a:lnSpc>
              <a:buClr>
                <a:srgbClr val="FF9900"/>
              </a:buClr>
              <a:buFont typeface="Wingdings" pitchFamily="2" charset="2"/>
              <a:buChar char="v"/>
            </a:pPr>
            <a:r>
              <a:rPr lang="en-US" sz="2800" dirty="0" smtClean="0"/>
              <a:t>Obstruction to flow of air is the most common cause of collapse 80% of cases.</a:t>
            </a:r>
          </a:p>
          <a:p>
            <a:pPr algn="l" rtl="0" eaLnBrk="1" hangingPunct="1">
              <a:lnSpc>
                <a:spcPct val="80000"/>
              </a:lnSpc>
              <a:buClr>
                <a:srgbClr val="FF9900"/>
              </a:buClr>
              <a:buFont typeface="Wingdings 2" pitchFamily="18" charset="2"/>
              <a:buNone/>
            </a:pPr>
            <a:endParaRPr lang="en-US" sz="2800" dirty="0" smtClean="0"/>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857250" y="274638"/>
            <a:ext cx="7675563" cy="1011237"/>
          </a:xfrm>
        </p:spPr>
        <p:txBody>
          <a:bodyPr/>
          <a:lstStyle/>
          <a:p>
            <a:pPr eaLnBrk="1" hangingPunct="1"/>
            <a:r>
              <a:rPr lang="en-US" sz="4800" smtClean="0">
                <a:solidFill>
                  <a:srgbClr val="FF9900"/>
                </a:solidFill>
                <a:latin typeface="Franklin Gothic Demi" pitchFamily="34" charset="0"/>
              </a:rPr>
              <a:t>Pulmonary collapse </a:t>
            </a:r>
            <a:r>
              <a:rPr lang="en-US" sz="2800" smtClean="0">
                <a:solidFill>
                  <a:srgbClr val="FF9900"/>
                </a:solidFill>
              </a:rPr>
              <a:t>/</a:t>
            </a:r>
            <a:r>
              <a:rPr lang="en-US" sz="3600" smtClean="0">
                <a:solidFill>
                  <a:srgbClr val="FF9900"/>
                </a:solidFill>
              </a:rPr>
              <a:t> </a:t>
            </a:r>
            <a:r>
              <a:rPr lang="en-US" sz="2800" smtClean="0">
                <a:solidFill>
                  <a:srgbClr val="FF9900"/>
                </a:solidFill>
              </a:rPr>
              <a:t>2</a:t>
            </a:r>
          </a:p>
        </p:txBody>
      </p:sp>
      <p:sp>
        <p:nvSpPr>
          <p:cNvPr id="66563" name="Rectangle 3"/>
          <p:cNvSpPr>
            <a:spLocks noGrp="1" noChangeArrowheads="1"/>
          </p:cNvSpPr>
          <p:nvPr>
            <p:ph idx="1"/>
          </p:nvPr>
        </p:nvSpPr>
        <p:spPr>
          <a:xfrm>
            <a:off x="323528" y="1268760"/>
            <a:ext cx="8643938" cy="5257800"/>
          </a:xfrm>
        </p:spPr>
        <p:txBody>
          <a:bodyPr/>
          <a:lstStyle/>
          <a:p>
            <a:pPr algn="l" rtl="0" eaLnBrk="1" hangingPunct="1">
              <a:lnSpc>
                <a:spcPct val="80000"/>
              </a:lnSpc>
              <a:buClr>
                <a:srgbClr val="FF9900"/>
              </a:buClr>
              <a:buFont typeface="Wingdings" pitchFamily="2" charset="2"/>
              <a:buChar char="q"/>
              <a:defRPr/>
            </a:pPr>
            <a:r>
              <a:rPr lang="en-US" sz="2400" dirty="0" smtClean="0">
                <a:solidFill>
                  <a:schemeClr val="accent4">
                    <a:lumMod val="40000"/>
                    <a:lumOff val="60000"/>
                  </a:schemeClr>
                </a:solidFill>
                <a:latin typeface="Tahoma" pitchFamily="34" charset="0"/>
                <a:ea typeface="Tahoma" pitchFamily="34" charset="0"/>
                <a:cs typeface="Tahoma" pitchFamily="34" charset="0"/>
              </a:rPr>
              <a:t>Common causes of bronchial obstruction causing collapse:</a:t>
            </a:r>
          </a:p>
          <a:p>
            <a:pPr algn="l" rtl="0" eaLnBrk="1" hangingPunct="1">
              <a:lnSpc>
                <a:spcPct val="80000"/>
              </a:lnSpc>
              <a:buClr>
                <a:srgbClr val="FF9900"/>
              </a:buClr>
              <a:buFont typeface="Wingdings" pitchFamily="2" charset="2"/>
              <a:buNone/>
              <a:defRPr/>
            </a:pPr>
            <a:endParaRPr lang="en-US" sz="2400" dirty="0" smtClean="0">
              <a:latin typeface="Tahoma" pitchFamily="34" charset="0"/>
              <a:ea typeface="Tahoma" pitchFamily="34" charset="0"/>
              <a:cs typeface="Tahoma" pitchFamily="34" charset="0"/>
            </a:endParaRPr>
          </a:p>
          <a:p>
            <a:pPr algn="l" rtl="0" eaLnBrk="1" hangingPunct="1">
              <a:lnSpc>
                <a:spcPct val="80000"/>
              </a:lnSpc>
              <a:buClr>
                <a:srgbClr val="FF9900"/>
              </a:buClr>
              <a:buFont typeface="Wingdings" pitchFamily="2" charset="2"/>
              <a:buChar char="Ø"/>
              <a:defRPr/>
            </a:pPr>
            <a:r>
              <a:rPr lang="en-US" sz="2000" dirty="0" smtClean="0">
                <a:latin typeface="Tahoma" pitchFamily="34" charset="0"/>
                <a:ea typeface="Tahoma" pitchFamily="34" charset="0"/>
                <a:cs typeface="Tahoma" pitchFamily="34" charset="0"/>
              </a:rPr>
              <a:t>Bronchial carcinoma</a:t>
            </a:r>
          </a:p>
          <a:p>
            <a:pPr algn="l" rtl="0" eaLnBrk="1" hangingPunct="1">
              <a:lnSpc>
                <a:spcPct val="80000"/>
              </a:lnSpc>
              <a:buClr>
                <a:srgbClr val="FF9900"/>
              </a:buClr>
              <a:buFont typeface="Wingdings" pitchFamily="2" charset="2"/>
              <a:buChar char="Ø"/>
              <a:defRPr/>
            </a:pPr>
            <a:r>
              <a:rPr lang="en-US" sz="2000" dirty="0" smtClean="0">
                <a:latin typeface="Tahoma" pitchFamily="34" charset="0"/>
                <a:ea typeface="Tahoma" pitchFamily="34" charset="0"/>
                <a:cs typeface="Tahoma" pitchFamily="34" charset="0"/>
              </a:rPr>
              <a:t>Mucus plug (pneumonia, postoperative).</a:t>
            </a:r>
          </a:p>
          <a:p>
            <a:pPr algn="l" rtl="0" eaLnBrk="1" hangingPunct="1">
              <a:lnSpc>
                <a:spcPct val="80000"/>
              </a:lnSpc>
              <a:buClr>
                <a:srgbClr val="FF9900"/>
              </a:buClr>
              <a:buFont typeface="Wingdings" pitchFamily="2" charset="2"/>
              <a:buChar char="Ø"/>
              <a:defRPr/>
            </a:pPr>
            <a:r>
              <a:rPr lang="en-US" sz="2000" dirty="0" smtClean="0">
                <a:latin typeface="Tahoma" pitchFamily="34" charset="0"/>
                <a:ea typeface="Tahoma" pitchFamily="34" charset="0"/>
                <a:cs typeface="Tahoma" pitchFamily="34" charset="0"/>
              </a:rPr>
              <a:t>Foreign body.</a:t>
            </a:r>
          </a:p>
          <a:p>
            <a:pPr algn="l" rtl="0" eaLnBrk="1" hangingPunct="1">
              <a:lnSpc>
                <a:spcPct val="80000"/>
              </a:lnSpc>
              <a:buClr>
                <a:srgbClr val="FF9900"/>
              </a:buClr>
              <a:buFont typeface="Wingdings" pitchFamily="2" charset="2"/>
              <a:buChar char="Ø"/>
              <a:defRPr/>
            </a:pPr>
            <a:r>
              <a:rPr lang="en-US" sz="2000" dirty="0" err="1" smtClean="0">
                <a:latin typeface="Tahoma" pitchFamily="34" charset="0"/>
                <a:ea typeface="Tahoma" pitchFamily="34" charset="0"/>
                <a:cs typeface="Tahoma" pitchFamily="34" charset="0"/>
              </a:rPr>
              <a:t>Malpositioned</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endotracheal</a:t>
            </a:r>
            <a:r>
              <a:rPr lang="en-US" sz="2000" dirty="0" smtClean="0">
                <a:latin typeface="Tahoma" pitchFamily="34" charset="0"/>
                <a:ea typeface="Tahoma" pitchFamily="34" charset="0"/>
                <a:cs typeface="Tahoma" pitchFamily="34" charset="0"/>
              </a:rPr>
              <a:t> tube : usually takes an entire lung. The tip of the </a:t>
            </a:r>
            <a:r>
              <a:rPr lang="en-US" sz="2000" dirty="0" err="1" smtClean="0">
                <a:latin typeface="Tahoma" pitchFamily="34" charset="0"/>
                <a:ea typeface="Tahoma" pitchFamily="34" charset="0"/>
                <a:cs typeface="Tahoma" pitchFamily="34" charset="0"/>
              </a:rPr>
              <a:t>endotracheal</a:t>
            </a:r>
            <a:r>
              <a:rPr lang="en-US" sz="2000" dirty="0" smtClean="0">
                <a:latin typeface="Tahoma" pitchFamily="34" charset="0"/>
                <a:ea typeface="Tahoma" pitchFamily="34" charset="0"/>
                <a:cs typeface="Tahoma" pitchFamily="34" charset="0"/>
              </a:rPr>
              <a:t> tube should be at least 4 cm above the carina </a:t>
            </a:r>
          </a:p>
          <a:p>
            <a:pPr algn="l" rtl="0" eaLnBrk="1" hangingPunct="1">
              <a:lnSpc>
                <a:spcPct val="80000"/>
              </a:lnSpc>
              <a:buClr>
                <a:srgbClr val="FF9900"/>
              </a:buClr>
              <a:buFont typeface="Wingdings" pitchFamily="2" charset="2"/>
              <a:buChar char="Ø"/>
              <a:defRPr/>
            </a:pPr>
            <a:r>
              <a:rPr lang="en-US" sz="2000" dirty="0" smtClean="0">
                <a:latin typeface="Tahoma" pitchFamily="34" charset="0"/>
                <a:ea typeface="Tahoma" pitchFamily="34" charset="0"/>
                <a:cs typeface="Tahoma" pitchFamily="34" charset="0"/>
              </a:rPr>
              <a:t>Extrinsic compression of airway by tumor or enlarged lymph nodes.</a:t>
            </a:r>
          </a:p>
          <a:p>
            <a:pPr algn="l" rtl="0" eaLnBrk="1" hangingPunct="1">
              <a:lnSpc>
                <a:spcPct val="80000"/>
              </a:lnSpc>
              <a:buClr>
                <a:srgbClr val="FF9900"/>
              </a:buClr>
              <a:buFont typeface="Wingdings" pitchFamily="2" charset="2"/>
              <a:buChar char="Ø"/>
              <a:defRPr/>
            </a:pPr>
            <a:r>
              <a:rPr lang="en-US" sz="2000" dirty="0" smtClean="0">
                <a:latin typeface="Tahoma" pitchFamily="34" charset="0"/>
                <a:ea typeface="Tahoma" pitchFamily="34" charset="0"/>
                <a:cs typeface="Tahoma" pitchFamily="34" charset="0"/>
              </a:rPr>
              <a:t>Note : most common cause of lung collapse :</a:t>
            </a:r>
          </a:p>
          <a:p>
            <a:pPr marL="550862" indent="-514350" algn="l" rtl="0" eaLnBrk="1" hangingPunct="1">
              <a:lnSpc>
                <a:spcPct val="80000"/>
              </a:lnSpc>
              <a:buClr>
                <a:srgbClr val="FF9900"/>
              </a:buClr>
              <a:buFont typeface="+mj-lt"/>
              <a:buAutoNum type="arabicPeriod"/>
              <a:defRPr/>
            </a:pPr>
            <a:r>
              <a:rPr lang="en-US" sz="2000" dirty="0" smtClean="0">
                <a:latin typeface="Tahoma" pitchFamily="34" charset="0"/>
                <a:ea typeface="Tahoma" pitchFamily="34" charset="0"/>
                <a:cs typeface="Tahoma" pitchFamily="34" charset="0"/>
              </a:rPr>
              <a:t>For elderly : bronchial carcinoma</a:t>
            </a:r>
          </a:p>
          <a:p>
            <a:pPr marL="550862" indent="-514350" algn="l" rtl="0" eaLnBrk="1" hangingPunct="1">
              <a:lnSpc>
                <a:spcPct val="80000"/>
              </a:lnSpc>
              <a:buClr>
                <a:srgbClr val="FF9900"/>
              </a:buClr>
              <a:buFont typeface="+mj-lt"/>
              <a:buAutoNum type="arabicPeriod"/>
              <a:defRPr/>
            </a:pPr>
            <a:r>
              <a:rPr lang="en-US" sz="2000" dirty="0" smtClean="0">
                <a:latin typeface="Tahoma" pitchFamily="34" charset="0"/>
                <a:ea typeface="Tahoma" pitchFamily="34" charset="0"/>
                <a:cs typeface="Tahoma" pitchFamily="34" charset="0"/>
              </a:rPr>
              <a:t>For young : foreign body </a:t>
            </a:r>
          </a:p>
          <a:p>
            <a:pPr marL="550862" indent="-514350" algn="l" rtl="0" eaLnBrk="1" hangingPunct="1">
              <a:lnSpc>
                <a:spcPct val="80000"/>
              </a:lnSpc>
              <a:buClr>
                <a:srgbClr val="FF9900"/>
              </a:buClr>
              <a:buFont typeface="+mj-lt"/>
              <a:buAutoNum type="arabicPeriod"/>
              <a:defRPr/>
            </a:pPr>
            <a:r>
              <a:rPr lang="en-US" sz="2000" dirty="0" smtClean="0">
                <a:latin typeface="Tahoma" pitchFamily="34" charset="0"/>
                <a:ea typeface="Tahoma" pitchFamily="34" charset="0"/>
                <a:cs typeface="Tahoma" pitchFamily="34" charset="0"/>
              </a:rPr>
              <a:t>For pneumonia patients, or post-operative : </a:t>
            </a:r>
            <a:r>
              <a:rPr lang="en-US" sz="2000" dirty="0" err="1" smtClean="0">
                <a:latin typeface="Tahoma" pitchFamily="34" charset="0"/>
                <a:ea typeface="Tahoma" pitchFamily="34" charset="0"/>
                <a:cs typeface="Tahoma" pitchFamily="34" charset="0"/>
              </a:rPr>
              <a:t>mucal</a:t>
            </a:r>
            <a:r>
              <a:rPr lang="en-US" sz="2000" dirty="0" smtClean="0">
                <a:latin typeface="Tahoma" pitchFamily="34" charset="0"/>
                <a:ea typeface="Tahoma" pitchFamily="34" charset="0"/>
                <a:cs typeface="Tahoma" pitchFamily="34" charset="0"/>
              </a:rPr>
              <a:t> plug which usually takes a segment or a </a:t>
            </a:r>
            <a:r>
              <a:rPr lang="en-US" sz="2000" dirty="0" err="1" smtClean="0">
                <a:latin typeface="Tahoma" pitchFamily="34" charset="0"/>
                <a:ea typeface="Tahoma" pitchFamily="34" charset="0"/>
                <a:cs typeface="Tahoma" pitchFamily="34" charset="0"/>
              </a:rPr>
              <a:t>subsegment</a:t>
            </a:r>
            <a:endParaRPr lang="en-US" sz="2000" dirty="0" smtClean="0">
              <a:latin typeface="Tahoma" pitchFamily="34" charset="0"/>
              <a:ea typeface="Tahoma" pitchFamily="34" charset="0"/>
              <a:cs typeface="Tahoma" pitchFamily="34" charset="0"/>
            </a:endParaRPr>
          </a:p>
          <a:p>
            <a:pPr algn="l" rtl="0" eaLnBrk="1" hangingPunct="1">
              <a:lnSpc>
                <a:spcPct val="80000"/>
              </a:lnSpc>
              <a:buFontTx/>
              <a:buNone/>
              <a:defRPr/>
            </a:pPr>
            <a:r>
              <a:rPr lang="en-US" sz="2000" dirty="0" smtClean="0">
                <a:latin typeface="Tahoma" pitchFamily="34" charset="0"/>
                <a:ea typeface="Tahoma" pitchFamily="34" charset="0"/>
                <a:cs typeface="Tahoma" pitchFamily="34" charset="0"/>
              </a:rPr>
              <a:t> </a:t>
            </a:r>
          </a:p>
          <a:p>
            <a:pPr algn="l" rtl="0" eaLnBrk="1" hangingPunct="1">
              <a:lnSpc>
                <a:spcPct val="80000"/>
              </a:lnSpc>
              <a:buClr>
                <a:srgbClr val="FF9900"/>
              </a:buClr>
              <a:buFont typeface="Wingdings" pitchFamily="2" charset="2"/>
              <a:buChar char="Ø"/>
              <a:defRPr/>
            </a:pPr>
            <a:endParaRPr lang="en-US" sz="2000" dirty="0" smtClean="0">
              <a:latin typeface="Tahoma" pitchFamily="34" charset="0"/>
              <a:ea typeface="Tahoma" pitchFamily="34" charset="0"/>
              <a:cs typeface="Tahoma" pitchFamily="34" charset="0"/>
            </a:endParaRPr>
          </a:p>
          <a:p>
            <a:pPr algn="l" rtl="0" eaLnBrk="1" hangingPunct="1">
              <a:lnSpc>
                <a:spcPct val="80000"/>
              </a:lnSpc>
              <a:buFontTx/>
              <a:buNone/>
              <a:defRPr/>
            </a:pPr>
            <a:endParaRPr lang="en-US" sz="600" dirty="0" smtClean="0">
              <a:latin typeface="Tahoma" pitchFamily="34" charset="0"/>
              <a:ea typeface="Tahoma" pitchFamily="34" charset="0"/>
              <a:cs typeface="Tahoma" pitchFamily="34" charset="0"/>
            </a:endParaRPr>
          </a:p>
          <a:p>
            <a:pPr algn="l" rtl="0" eaLnBrk="1" hangingPunct="1">
              <a:lnSpc>
                <a:spcPct val="80000"/>
              </a:lnSpc>
              <a:buFontTx/>
              <a:buNone/>
              <a:defRPr/>
            </a:pPr>
            <a:endParaRPr lang="en-US" sz="600" dirty="0" smtClean="0">
              <a:latin typeface="Tahoma" pitchFamily="34" charset="0"/>
              <a:ea typeface="Tahoma" pitchFamily="34" charset="0"/>
              <a:cs typeface="Tahoma" pitchFamily="34" charset="0"/>
            </a:endParaRPr>
          </a:p>
          <a:p>
            <a:pPr algn="l" rtl="0" eaLnBrk="1" hangingPunct="1">
              <a:lnSpc>
                <a:spcPct val="80000"/>
              </a:lnSpc>
              <a:buFontTx/>
              <a:buNone/>
              <a:defRPr/>
            </a:pPr>
            <a:endParaRPr lang="en-US" sz="600" dirty="0" smtClean="0">
              <a:latin typeface="Tahoma" pitchFamily="34" charset="0"/>
              <a:ea typeface="Tahoma" pitchFamily="34" charset="0"/>
              <a:cs typeface="Tahoma" pitchFamily="34" charset="0"/>
            </a:endParaRPr>
          </a:p>
          <a:p>
            <a:pPr algn="l" rtl="0" eaLnBrk="1" hangingPunct="1">
              <a:lnSpc>
                <a:spcPct val="80000"/>
              </a:lnSpc>
              <a:buFontTx/>
              <a:buNone/>
              <a:defRPr/>
            </a:pPr>
            <a:endParaRPr lang="en-US" sz="600" dirty="0" smtClean="0">
              <a:latin typeface="Tahoma" pitchFamily="34" charset="0"/>
              <a:ea typeface="Tahoma" pitchFamily="34" charset="0"/>
              <a:cs typeface="Tahoma" pitchFamily="34" charset="0"/>
            </a:endParaRPr>
          </a:p>
          <a:p>
            <a:pPr algn="l" rtl="0" eaLnBrk="1" hangingPunct="1">
              <a:lnSpc>
                <a:spcPct val="80000"/>
              </a:lnSpc>
              <a:buFontTx/>
              <a:buNone/>
              <a:defRPr/>
            </a:pPr>
            <a:endParaRPr lang="en-US" sz="600" dirty="0" smtClean="0">
              <a:latin typeface="Tahoma" pitchFamily="34" charset="0"/>
              <a:ea typeface="Tahoma" pitchFamily="34" charset="0"/>
              <a:cs typeface="Tahoma" pitchFamily="34" charset="0"/>
            </a:endParaRPr>
          </a:p>
          <a:p>
            <a:pPr algn="l" rtl="0" eaLnBrk="1" hangingPunct="1">
              <a:lnSpc>
                <a:spcPct val="80000"/>
              </a:lnSpc>
              <a:buFontTx/>
              <a:buNone/>
              <a:defRPr/>
            </a:pPr>
            <a:endParaRPr lang="en-US" sz="600" dirty="0" smtClean="0">
              <a:latin typeface="Tahoma" pitchFamily="34" charset="0"/>
              <a:ea typeface="Tahoma" pitchFamily="34" charset="0"/>
              <a:cs typeface="Tahoma" pitchFamily="34" charset="0"/>
            </a:endParaRPr>
          </a:p>
          <a:p>
            <a:pPr algn="l" rtl="0" eaLnBrk="1" hangingPunct="1">
              <a:lnSpc>
                <a:spcPct val="80000"/>
              </a:lnSpc>
              <a:buFontTx/>
              <a:buNone/>
              <a:defRPr/>
            </a:pPr>
            <a:r>
              <a:rPr lang="en-US" sz="600" dirty="0" smtClean="0">
                <a:latin typeface="Tahoma" pitchFamily="34" charset="0"/>
                <a:ea typeface="Tahoma" pitchFamily="34" charset="0"/>
                <a:cs typeface="Tahoma" pitchFamily="34" charset="0"/>
              </a:rPr>
              <a:t>0</a:t>
            </a:r>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58</a:t>
            </a:fld>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857250" y="284163"/>
            <a:ext cx="7170738" cy="1081087"/>
          </a:xfrm>
        </p:spPr>
        <p:txBody>
          <a:bodyPr/>
          <a:lstStyle/>
          <a:p>
            <a:pPr eaLnBrk="1" hangingPunct="1"/>
            <a:r>
              <a:rPr lang="en-US" sz="4400" smtClean="0">
                <a:solidFill>
                  <a:srgbClr val="FF9900"/>
                </a:solidFill>
                <a:latin typeface="Franklin Gothic Demi" pitchFamily="34" charset="0"/>
              </a:rPr>
              <a:t>Pulmonary collapse </a:t>
            </a:r>
            <a:r>
              <a:rPr lang="en-US" sz="2400" smtClean="0">
                <a:solidFill>
                  <a:srgbClr val="FF9900"/>
                </a:solidFill>
              </a:rPr>
              <a:t>/</a:t>
            </a:r>
            <a:r>
              <a:rPr lang="en-US" sz="3200" smtClean="0">
                <a:solidFill>
                  <a:srgbClr val="FF9900"/>
                </a:solidFill>
              </a:rPr>
              <a:t> </a:t>
            </a:r>
            <a:r>
              <a:rPr lang="en-US" sz="2400" smtClean="0">
                <a:solidFill>
                  <a:srgbClr val="FF9900"/>
                </a:solidFill>
              </a:rPr>
              <a:t>3</a:t>
            </a:r>
          </a:p>
        </p:txBody>
      </p:sp>
      <p:sp>
        <p:nvSpPr>
          <p:cNvPr id="66563" name="Rectangle 3"/>
          <p:cNvSpPr>
            <a:spLocks noGrp="1" noChangeArrowheads="1"/>
          </p:cNvSpPr>
          <p:nvPr>
            <p:ph idx="1"/>
          </p:nvPr>
        </p:nvSpPr>
        <p:spPr>
          <a:xfrm>
            <a:off x="285750" y="1571625"/>
            <a:ext cx="8429625" cy="4214813"/>
          </a:xfrm>
        </p:spPr>
        <p:txBody>
          <a:bodyPr/>
          <a:lstStyle/>
          <a:p>
            <a:pPr algn="l" rtl="0" eaLnBrk="1" hangingPunct="1">
              <a:lnSpc>
                <a:spcPct val="90000"/>
              </a:lnSpc>
              <a:buClr>
                <a:srgbClr val="FF9999"/>
              </a:buClr>
              <a:buFont typeface="Wingdings" pitchFamily="2" charset="2"/>
              <a:buChar char="q"/>
            </a:pPr>
            <a:r>
              <a:rPr lang="en-US" sz="3200" dirty="0" smtClean="0">
                <a:solidFill>
                  <a:srgbClr val="FFC000"/>
                </a:solidFill>
              </a:rPr>
              <a:t>The signs of lung collapse are:</a:t>
            </a:r>
          </a:p>
          <a:p>
            <a:pPr algn="l" rtl="0" eaLnBrk="1" hangingPunct="1">
              <a:lnSpc>
                <a:spcPct val="90000"/>
              </a:lnSpc>
              <a:buClr>
                <a:srgbClr val="FF9999"/>
              </a:buClr>
              <a:buFont typeface="Wingdings 2" pitchFamily="18" charset="2"/>
              <a:buNone/>
            </a:pPr>
            <a:r>
              <a:rPr lang="en-US" sz="3200" dirty="0" smtClean="0">
                <a:solidFill>
                  <a:srgbClr val="FFC000"/>
                </a:solidFill>
              </a:rPr>
              <a:t>  -</a:t>
            </a:r>
            <a:r>
              <a:rPr lang="en-US" sz="2800" dirty="0" smtClean="0"/>
              <a:t>The presence of radio-opacity.</a:t>
            </a:r>
            <a:endParaRPr lang="en-US" sz="3200" dirty="0" smtClean="0">
              <a:solidFill>
                <a:srgbClr val="FFC000"/>
              </a:solidFill>
            </a:endParaRPr>
          </a:p>
          <a:p>
            <a:pPr algn="l" rtl="0" eaLnBrk="1" hangingPunct="1">
              <a:lnSpc>
                <a:spcPct val="90000"/>
              </a:lnSpc>
              <a:buClr>
                <a:srgbClr val="FF9999"/>
              </a:buClr>
              <a:buFont typeface="Wingdings 2" pitchFamily="18" charset="2"/>
              <a:buNone/>
            </a:pPr>
            <a:r>
              <a:rPr lang="en-US" sz="2800" dirty="0" smtClean="0"/>
              <a:t>  </a:t>
            </a:r>
            <a:r>
              <a:rPr lang="en-US" sz="2800" dirty="0" smtClean="0">
                <a:solidFill>
                  <a:srgbClr val="FFC000"/>
                </a:solidFill>
              </a:rPr>
              <a:t>-</a:t>
            </a:r>
            <a:r>
              <a:rPr lang="en-US" sz="2800" dirty="0" smtClean="0"/>
              <a:t> Displacement of the </a:t>
            </a:r>
            <a:r>
              <a:rPr lang="en-US" sz="2800" dirty="0" err="1" smtClean="0"/>
              <a:t>interlobar</a:t>
            </a:r>
            <a:r>
              <a:rPr lang="en-US" sz="2800" dirty="0" smtClean="0"/>
              <a:t> fissure.                                                                                   Is the most reliable sign of direct lung collapse.    </a:t>
            </a:r>
          </a:p>
          <a:p>
            <a:pPr algn="l" rtl="0" eaLnBrk="1" hangingPunct="1">
              <a:lnSpc>
                <a:spcPct val="90000"/>
              </a:lnSpc>
              <a:buFontTx/>
              <a:buNone/>
            </a:pPr>
            <a:r>
              <a:rPr lang="en-US" sz="2800" dirty="0" smtClean="0"/>
              <a:t>  </a:t>
            </a:r>
            <a:r>
              <a:rPr lang="en-US" sz="2800" dirty="0" smtClean="0">
                <a:solidFill>
                  <a:srgbClr val="FFC000"/>
                </a:solidFill>
              </a:rPr>
              <a:t>-</a:t>
            </a:r>
            <a:r>
              <a:rPr lang="en-US" sz="2800" dirty="0" smtClean="0"/>
              <a:t> </a:t>
            </a:r>
            <a:r>
              <a:rPr lang="en-US" sz="2800" dirty="0" err="1" smtClean="0"/>
              <a:t>Displacemet</a:t>
            </a:r>
            <a:r>
              <a:rPr lang="en-US" sz="2800" dirty="0" smtClean="0"/>
              <a:t> of the hilar shadow.</a:t>
            </a:r>
          </a:p>
          <a:p>
            <a:pPr algn="l" rtl="0" eaLnBrk="1" hangingPunct="1">
              <a:lnSpc>
                <a:spcPct val="90000"/>
              </a:lnSpc>
              <a:buFontTx/>
              <a:buNone/>
            </a:pPr>
            <a:r>
              <a:rPr lang="en-US" sz="2800" dirty="0" smtClean="0"/>
              <a:t>  </a:t>
            </a:r>
            <a:r>
              <a:rPr lang="en-US" sz="2800" dirty="0" smtClean="0">
                <a:solidFill>
                  <a:srgbClr val="FFC000"/>
                </a:solidFill>
              </a:rPr>
              <a:t>-</a:t>
            </a:r>
            <a:r>
              <a:rPr lang="en-US" sz="2800" dirty="0" smtClean="0"/>
              <a:t> Displacement of the trachea.  </a:t>
            </a:r>
          </a:p>
          <a:p>
            <a:pPr algn="l" rtl="0" eaLnBrk="1" hangingPunct="1">
              <a:lnSpc>
                <a:spcPct val="90000"/>
              </a:lnSpc>
              <a:buNone/>
            </a:pPr>
            <a:r>
              <a:rPr lang="en-US" sz="2800" dirty="0" smtClean="0"/>
              <a:t>  </a:t>
            </a:r>
            <a:r>
              <a:rPr lang="en-US" sz="2800" dirty="0" smtClean="0">
                <a:solidFill>
                  <a:srgbClr val="FFC000"/>
                </a:solidFill>
              </a:rPr>
              <a:t>-</a:t>
            </a:r>
            <a:r>
              <a:rPr lang="en-US" sz="2800" dirty="0" smtClean="0"/>
              <a:t> Shift of mediastinal structures.</a:t>
            </a:r>
          </a:p>
          <a:p>
            <a:pPr algn="l" rtl="0" eaLnBrk="1" hangingPunct="1">
              <a:lnSpc>
                <a:spcPct val="90000"/>
              </a:lnSpc>
              <a:buNone/>
            </a:pPr>
            <a:r>
              <a:rPr lang="en-US" sz="2800" b="1" dirty="0" smtClean="0"/>
              <a:t>  </a:t>
            </a:r>
            <a:r>
              <a:rPr lang="en-US" sz="2800" b="1" dirty="0" smtClean="0">
                <a:solidFill>
                  <a:srgbClr val="FFC000"/>
                </a:solidFill>
              </a:rPr>
              <a:t>-</a:t>
            </a:r>
            <a:r>
              <a:rPr lang="en-US" sz="2800" b="1" dirty="0" smtClean="0"/>
              <a:t> Elevation of the diaphragm </a:t>
            </a:r>
            <a:r>
              <a:rPr lang="en-US" sz="2800" b="1" dirty="0" smtClean="0">
                <a:solidFill>
                  <a:srgbClr val="FF0000"/>
                </a:solidFill>
              </a:rPr>
              <a:t>(only in lower lobe collapse)</a:t>
            </a:r>
          </a:p>
          <a:p>
            <a:pPr algn="l" rtl="0" eaLnBrk="1" hangingPunct="1">
              <a:lnSpc>
                <a:spcPct val="90000"/>
              </a:lnSpc>
              <a:buFontTx/>
              <a:buNone/>
            </a:pPr>
            <a:r>
              <a:rPr lang="en-US" sz="2800" dirty="0" smtClean="0"/>
              <a:t>        </a:t>
            </a:r>
          </a:p>
        </p:txBody>
      </p:sp>
      <p:sp>
        <p:nvSpPr>
          <p:cNvPr id="4" name="TextBox 3"/>
          <p:cNvSpPr txBox="1"/>
          <p:nvPr/>
        </p:nvSpPr>
        <p:spPr>
          <a:xfrm>
            <a:off x="-1404664" y="1844824"/>
            <a:ext cx="184731" cy="276999"/>
          </a:xfrm>
          <a:prstGeom prst="rect">
            <a:avLst/>
          </a:prstGeom>
          <a:noFill/>
        </p:spPr>
        <p:txBody>
          <a:bodyPr wrap="none" rtlCol="0">
            <a:spAutoFit/>
          </a:bodyPr>
          <a:lstStyle/>
          <a:p>
            <a:pPr algn="l" rtl="0"/>
            <a:endParaRPr lang="en-US" sz="1200" dirty="0" smtClean="0">
              <a:latin typeface="Tahoma" pitchFamily="34" charset="0"/>
              <a:ea typeface="Tahoma" pitchFamily="34" charset="0"/>
              <a:cs typeface="Tahoma" pitchFamily="34" charset="0"/>
            </a:endParaRPr>
          </a:p>
        </p:txBody>
      </p:sp>
      <p:sp>
        <p:nvSpPr>
          <p:cNvPr id="5" name="Slide Number Placeholder 4"/>
          <p:cNvSpPr>
            <a:spLocks noGrp="1"/>
          </p:cNvSpPr>
          <p:nvPr>
            <p:ph type="sldNum" sz="quarter" idx="12"/>
          </p:nvPr>
        </p:nvSpPr>
        <p:spPr/>
        <p:txBody>
          <a:bodyPr/>
          <a:lstStyle/>
          <a:p>
            <a:pPr>
              <a:defRPr/>
            </a:pPr>
            <a:fld id="{BACBD4DD-C133-4684-9917-892E94D1434C}" type="slidenum">
              <a:rPr lang="ar-SA" smtClean="0"/>
              <a:pPr>
                <a:defRPr/>
              </a:pPr>
              <a:t>59</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3912189628_92d2163489"/>
          <p:cNvPicPr>
            <a:picLocks noGrp="1" noChangeAspect="1" noChangeArrowheads="1"/>
          </p:cNvPicPr>
          <p:nvPr>
            <p:ph sz="half" idx="1"/>
          </p:nvPr>
        </p:nvPicPr>
        <p:blipFill>
          <a:blip r:embed="rId2" cstate="print">
            <a:lum bright="30000"/>
          </a:blip>
          <a:srcRect/>
          <a:stretch>
            <a:fillRect/>
          </a:stretch>
        </p:blipFill>
        <p:spPr>
          <a:xfrm>
            <a:off x="0" y="857250"/>
            <a:ext cx="4857750" cy="5214938"/>
          </a:xfrm>
        </p:spPr>
      </p:pic>
      <p:pic>
        <p:nvPicPr>
          <p:cNvPr id="12291" name="Picture 4" descr="lateral-chest-x-ray-thorax"/>
          <p:cNvPicPr>
            <a:picLocks noGrp="1" noChangeAspect="1" noChangeArrowheads="1"/>
          </p:cNvPicPr>
          <p:nvPr>
            <p:ph sz="half" idx="2"/>
          </p:nvPr>
        </p:nvPicPr>
        <p:blipFill>
          <a:blip r:embed="rId3" cstate="print">
            <a:lum bright="10000"/>
          </a:blip>
          <a:srcRect/>
          <a:stretch>
            <a:fillRect/>
          </a:stretch>
        </p:blipFill>
        <p:spPr>
          <a:xfrm>
            <a:off x="5072063" y="857250"/>
            <a:ext cx="4143375" cy="5216525"/>
          </a:xfrm>
        </p:spPr>
      </p:pic>
      <p:sp>
        <p:nvSpPr>
          <p:cNvPr id="4" name="Slide Number Placeholder 3"/>
          <p:cNvSpPr>
            <a:spLocks noGrp="1"/>
          </p:cNvSpPr>
          <p:nvPr>
            <p:ph type="sldNum" sz="quarter" idx="12"/>
          </p:nvPr>
        </p:nvSpPr>
        <p:spPr/>
        <p:txBody>
          <a:bodyPr/>
          <a:lstStyle/>
          <a:p>
            <a:pPr>
              <a:defRPr/>
            </a:pPr>
            <a:fld id="{AC2A0BAF-5D5C-4B8D-9E4D-EB0BB3215513}" type="slidenum">
              <a:rPr lang="ar-SA" smtClean="0"/>
              <a:pPr>
                <a:defRPr/>
              </a:pPr>
              <a:t>6</a:t>
            </a:fld>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Pneumonia Rt"/>
          <p:cNvPicPr>
            <a:picLocks noGrp="1" noChangeAspect="1" noChangeArrowheads="1"/>
          </p:cNvPicPr>
          <p:nvPr>
            <p:ph sz="half" idx="1"/>
          </p:nvPr>
        </p:nvPicPr>
        <p:blipFill>
          <a:blip r:embed="rId2" cstate="print"/>
          <a:srcRect/>
          <a:stretch>
            <a:fillRect/>
          </a:stretch>
        </p:blipFill>
        <p:spPr>
          <a:xfrm>
            <a:off x="0" y="1000125"/>
            <a:ext cx="3938588" cy="5040313"/>
          </a:xfrm>
        </p:spPr>
      </p:pic>
      <p:pic>
        <p:nvPicPr>
          <p:cNvPr id="67587" name="Picture 5" descr="o 006"/>
          <p:cNvPicPr>
            <a:picLocks noGrp="1" noChangeAspect="1" noChangeArrowheads="1"/>
          </p:cNvPicPr>
          <p:nvPr>
            <p:ph sz="half" idx="2"/>
          </p:nvPr>
        </p:nvPicPr>
        <p:blipFill>
          <a:blip r:embed="rId3" cstate="print"/>
          <a:srcRect/>
          <a:stretch>
            <a:fillRect/>
          </a:stretch>
        </p:blipFill>
        <p:spPr>
          <a:xfrm>
            <a:off x="4140200" y="1428750"/>
            <a:ext cx="5184775" cy="4321175"/>
          </a:xfrm>
        </p:spPr>
      </p:pic>
      <p:sp>
        <p:nvSpPr>
          <p:cNvPr id="4" name="TextBox 3"/>
          <p:cNvSpPr txBox="1"/>
          <p:nvPr/>
        </p:nvSpPr>
        <p:spPr>
          <a:xfrm>
            <a:off x="5471592" y="5877272"/>
            <a:ext cx="3672408" cy="646331"/>
          </a:xfrm>
          <a:prstGeom prst="rect">
            <a:avLst/>
          </a:prstGeom>
          <a:noFill/>
        </p:spPr>
        <p:txBody>
          <a:bodyPr wrap="square" rtlCol="0">
            <a:spAutoFit/>
          </a:bodyPr>
          <a:lstStyle/>
          <a:p>
            <a:r>
              <a:rPr lang="en-US" sz="1200" dirty="0" smtClean="0">
                <a:latin typeface="Tahoma" pitchFamily="34" charset="0"/>
                <a:ea typeface="Tahoma" pitchFamily="34" charset="0"/>
                <a:cs typeface="Tahoma" pitchFamily="34" charset="0"/>
              </a:rPr>
              <a:t>Chest X-ray showing upward displacement of horizontal fissure of right lung due to collapse of right upper lobe</a:t>
            </a:r>
          </a:p>
        </p:txBody>
      </p:sp>
      <p:sp>
        <p:nvSpPr>
          <p:cNvPr id="5" name="TextBox 4"/>
          <p:cNvSpPr txBox="1"/>
          <p:nvPr/>
        </p:nvSpPr>
        <p:spPr>
          <a:xfrm>
            <a:off x="0" y="6093296"/>
            <a:ext cx="2555776" cy="646331"/>
          </a:xfrm>
          <a:prstGeom prst="rect">
            <a:avLst/>
          </a:prstGeom>
          <a:noFill/>
        </p:spPr>
        <p:txBody>
          <a:bodyPr wrap="square" rtlCol="0">
            <a:spAutoFit/>
          </a:bodyPr>
          <a:lstStyle/>
          <a:p>
            <a:pPr algn="l" rtl="0"/>
            <a:r>
              <a:rPr lang="en-US" sz="1200" dirty="0" err="1" smtClean="0">
                <a:latin typeface="Tahoma" pitchFamily="34" charset="0"/>
                <a:ea typeface="Tahoma" pitchFamily="34" charset="0"/>
                <a:cs typeface="Tahoma" pitchFamily="34" charset="0"/>
              </a:rPr>
              <a:t>Pic</a:t>
            </a:r>
            <a:r>
              <a:rPr lang="en-US" sz="1200" dirty="0" smtClean="0">
                <a:latin typeface="Tahoma" pitchFamily="34" charset="0"/>
                <a:ea typeface="Tahoma" pitchFamily="34" charset="0"/>
                <a:cs typeface="Tahoma" pitchFamily="34" charset="0"/>
              </a:rPr>
              <a:t> for comparison : </a:t>
            </a:r>
          </a:p>
          <a:p>
            <a:pPr algn="l" rtl="0"/>
            <a:r>
              <a:rPr lang="en-US" sz="1200" dirty="0" smtClean="0">
                <a:latin typeface="Tahoma" pitchFamily="34" charset="0"/>
                <a:ea typeface="Tahoma" pitchFamily="34" charset="0"/>
                <a:cs typeface="Tahoma" pitchFamily="34" charset="0"/>
              </a:rPr>
              <a:t>Pneumonia of upper lobe, no displacement of horizontal fissure</a:t>
            </a:r>
          </a:p>
        </p:txBody>
      </p:sp>
      <p:sp>
        <p:nvSpPr>
          <p:cNvPr id="6" name="Slide Number Placeholder 5"/>
          <p:cNvSpPr>
            <a:spLocks noGrp="1"/>
          </p:cNvSpPr>
          <p:nvPr>
            <p:ph type="sldNum" sz="quarter" idx="12"/>
          </p:nvPr>
        </p:nvSpPr>
        <p:spPr/>
        <p:txBody>
          <a:bodyPr/>
          <a:lstStyle/>
          <a:p>
            <a:pPr>
              <a:defRPr/>
            </a:pPr>
            <a:fld id="{AC2A0BAF-5D5C-4B8D-9E4D-EB0BB3215513}" type="slidenum">
              <a:rPr lang="ar-SA" smtClean="0"/>
              <a:pPr>
                <a:defRPr/>
              </a:pPr>
              <a:t>60</a:t>
            </a:fld>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DSC01299"/>
          <p:cNvPicPr>
            <a:picLocks noChangeAspect="1" noChangeArrowheads="1"/>
          </p:cNvPicPr>
          <p:nvPr/>
        </p:nvPicPr>
        <p:blipFill>
          <a:blip r:embed="rId2" cstate="print"/>
          <a:srcRect/>
          <a:stretch>
            <a:fillRect/>
          </a:stretch>
        </p:blipFill>
        <p:spPr bwMode="auto">
          <a:xfrm>
            <a:off x="2085975" y="608013"/>
            <a:ext cx="7058025" cy="6249987"/>
          </a:xfrm>
          <a:prstGeom prst="rect">
            <a:avLst/>
          </a:prstGeom>
          <a:noFill/>
          <a:ln w="9525">
            <a:noFill/>
            <a:miter lim="800000"/>
            <a:headEnd/>
            <a:tailEnd/>
          </a:ln>
        </p:spPr>
      </p:pic>
      <p:sp>
        <p:nvSpPr>
          <p:cNvPr id="3" name="TextBox 2"/>
          <p:cNvSpPr txBox="1"/>
          <p:nvPr/>
        </p:nvSpPr>
        <p:spPr>
          <a:xfrm>
            <a:off x="0" y="2599745"/>
            <a:ext cx="2304256" cy="1754326"/>
          </a:xfrm>
          <a:prstGeom prst="rect">
            <a:avLst/>
          </a:prstGeom>
          <a:noFill/>
        </p:spPr>
        <p:txBody>
          <a:bodyPr wrap="square" rtlCol="0">
            <a:spAutoFit/>
          </a:bodyPr>
          <a:lstStyle/>
          <a:p>
            <a:pPr algn="l" rtl="0"/>
            <a:r>
              <a:rPr lang="en-US" sz="1200" dirty="0" smtClean="0">
                <a:latin typeface="Tahoma" pitchFamily="34" charset="0"/>
                <a:ea typeface="Tahoma" pitchFamily="34" charset="0"/>
                <a:cs typeface="Tahoma" pitchFamily="34" charset="0"/>
              </a:rPr>
              <a:t>Chest </a:t>
            </a:r>
            <a:r>
              <a:rPr lang="en-US" sz="1200" dirty="0" err="1" smtClean="0">
                <a:latin typeface="Tahoma" pitchFamily="34" charset="0"/>
                <a:ea typeface="Tahoma" pitchFamily="34" charset="0"/>
                <a:cs typeface="Tahoma" pitchFamily="34" charset="0"/>
              </a:rPr>
              <a:t>Xray</a:t>
            </a:r>
            <a:r>
              <a:rPr lang="en-US" sz="1200" dirty="0" smtClean="0">
                <a:latin typeface="Tahoma" pitchFamily="34" charset="0"/>
                <a:ea typeface="Tahoma" pitchFamily="34" charset="0"/>
                <a:cs typeface="Tahoma" pitchFamily="34" charset="0"/>
              </a:rPr>
              <a:t> showing different opacity of heart to the right  and left of spine caused by collapse of posterior basal segment of lower lobe </a:t>
            </a:r>
            <a:r>
              <a:rPr lang="en-US" sz="1200" dirty="0" err="1" smtClean="0">
                <a:latin typeface="Tahoma" pitchFamily="34" charset="0"/>
                <a:ea typeface="Tahoma" pitchFamily="34" charset="0"/>
                <a:cs typeface="Tahoma" pitchFamily="34" charset="0"/>
              </a:rPr>
              <a:t>cusing</a:t>
            </a:r>
            <a:r>
              <a:rPr lang="en-US" sz="1200" dirty="0" smtClean="0">
                <a:latin typeface="Tahoma" pitchFamily="34" charset="0"/>
                <a:ea typeface="Tahoma" pitchFamily="34" charset="0"/>
                <a:cs typeface="Tahoma" pitchFamily="34" charset="0"/>
              </a:rPr>
              <a:t> displacement of oblique fissure downwards, with elevation of left hemi-diaphragm. Note also left </a:t>
            </a:r>
            <a:r>
              <a:rPr lang="en-US" sz="1200" dirty="0" err="1" smtClean="0">
                <a:latin typeface="Tahoma" pitchFamily="34" charset="0"/>
                <a:ea typeface="Tahoma" pitchFamily="34" charset="0"/>
                <a:cs typeface="Tahoma" pitchFamily="34" charset="0"/>
              </a:rPr>
              <a:t>hilum</a:t>
            </a:r>
            <a:r>
              <a:rPr lang="en-US" sz="1200" dirty="0" smtClean="0">
                <a:latin typeface="Tahoma" pitchFamily="34" charset="0"/>
                <a:ea typeface="Tahoma" pitchFamily="34" charset="0"/>
                <a:cs typeface="Tahoma" pitchFamily="34" charset="0"/>
              </a:rPr>
              <a:t> is depressed.</a:t>
            </a:r>
          </a:p>
        </p:txBody>
      </p:sp>
      <p:cxnSp>
        <p:nvCxnSpPr>
          <p:cNvPr id="6" name="Straight Arrow Connector 5"/>
          <p:cNvCxnSpPr/>
          <p:nvPr/>
        </p:nvCxnSpPr>
        <p:spPr>
          <a:xfrm flipH="1">
            <a:off x="7020274" y="4221088"/>
            <a:ext cx="2304254" cy="115212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324528" y="4077072"/>
            <a:ext cx="1197123" cy="276999"/>
          </a:xfrm>
          <a:prstGeom prst="rect">
            <a:avLst/>
          </a:prstGeom>
          <a:noFill/>
        </p:spPr>
        <p:txBody>
          <a:bodyPr wrap="none" rtlCol="0">
            <a:spAutoFit/>
          </a:bodyPr>
          <a:lstStyle/>
          <a:p>
            <a:pPr algn="l" rtl="0"/>
            <a:r>
              <a:rPr lang="en-US" sz="1200" dirty="0" smtClean="0">
                <a:solidFill>
                  <a:schemeClr val="bg1"/>
                </a:solidFill>
                <a:latin typeface="Tahoma" pitchFamily="34" charset="0"/>
                <a:ea typeface="Tahoma" pitchFamily="34" charset="0"/>
                <a:cs typeface="Tahoma" pitchFamily="34" charset="0"/>
              </a:rPr>
              <a:t>Oblique fissure</a:t>
            </a:r>
          </a:p>
        </p:txBody>
      </p:sp>
      <p:cxnSp>
        <p:nvCxnSpPr>
          <p:cNvPr id="11" name="Straight Arrow Connector 10"/>
          <p:cNvCxnSpPr/>
          <p:nvPr/>
        </p:nvCxnSpPr>
        <p:spPr>
          <a:xfrm flipH="1">
            <a:off x="7380314" y="5373216"/>
            <a:ext cx="2088230" cy="648072"/>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468544" y="5229200"/>
            <a:ext cx="1602298" cy="276999"/>
          </a:xfrm>
          <a:prstGeom prst="rect">
            <a:avLst/>
          </a:prstGeom>
          <a:noFill/>
        </p:spPr>
        <p:txBody>
          <a:bodyPr wrap="none" rtlCol="0">
            <a:spAutoFit/>
          </a:bodyPr>
          <a:lstStyle/>
          <a:p>
            <a:pPr algn="l" rtl="0"/>
            <a:r>
              <a:rPr lang="en-US" sz="1200" dirty="0" smtClean="0">
                <a:solidFill>
                  <a:schemeClr val="bg1"/>
                </a:solidFill>
                <a:latin typeface="Tahoma" pitchFamily="34" charset="0"/>
                <a:ea typeface="Tahoma" pitchFamily="34" charset="0"/>
                <a:cs typeface="Tahoma" pitchFamily="34" charset="0"/>
              </a:rPr>
              <a:t>Left hemi-diaphragm</a:t>
            </a:r>
          </a:p>
        </p:txBody>
      </p:sp>
      <p:sp>
        <p:nvSpPr>
          <p:cNvPr id="8" name="Slide Number Placeholder 7"/>
          <p:cNvSpPr>
            <a:spLocks noGrp="1"/>
          </p:cNvSpPr>
          <p:nvPr>
            <p:ph type="sldNum" sz="quarter" idx="12"/>
          </p:nvPr>
        </p:nvSpPr>
        <p:spPr/>
        <p:txBody>
          <a:bodyPr/>
          <a:lstStyle/>
          <a:p>
            <a:pPr>
              <a:defRPr/>
            </a:pPr>
            <a:fld id="{A3F9952C-7CA7-483D-BAD1-B0827342CCD3}" type="slidenum">
              <a:rPr lang="ar-SA" smtClean="0"/>
              <a:pPr>
                <a:defRPr/>
              </a:pPr>
              <a:t>61</a:t>
            </a:fld>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Users\User\Desktop\images (6).jpg"/>
          <p:cNvPicPr>
            <a:picLocks noChangeAspect="1" noChangeArrowheads="1"/>
          </p:cNvPicPr>
          <p:nvPr/>
        </p:nvPicPr>
        <p:blipFill>
          <a:blip r:embed="rId2" cstate="print"/>
          <a:srcRect/>
          <a:stretch>
            <a:fillRect/>
          </a:stretch>
        </p:blipFill>
        <p:spPr bwMode="auto">
          <a:xfrm>
            <a:off x="1284288" y="428625"/>
            <a:ext cx="6656387" cy="5929313"/>
          </a:xfrm>
          <a:prstGeom prst="rect">
            <a:avLst/>
          </a:prstGeom>
          <a:noFill/>
          <a:ln w="9525">
            <a:noFill/>
            <a:miter lim="800000"/>
            <a:headEnd/>
            <a:tailEnd/>
          </a:ln>
        </p:spPr>
      </p:pic>
      <p:sp>
        <p:nvSpPr>
          <p:cNvPr id="3" name="TextBox 2"/>
          <p:cNvSpPr txBox="1"/>
          <p:nvPr/>
        </p:nvSpPr>
        <p:spPr>
          <a:xfrm>
            <a:off x="-2196752" y="1628800"/>
            <a:ext cx="3384376" cy="1508105"/>
          </a:xfrm>
          <a:prstGeom prst="rect">
            <a:avLst/>
          </a:prstGeom>
          <a:noFill/>
        </p:spPr>
        <p:txBody>
          <a:bodyPr wrap="square" rtlCol="0">
            <a:spAutoFit/>
          </a:bodyPr>
          <a:lstStyle/>
          <a:p>
            <a:pPr algn="l" rtl="0"/>
            <a:r>
              <a:rPr lang="en-US" sz="1200" dirty="0" smtClean="0">
                <a:latin typeface="Tahoma" pitchFamily="34" charset="0"/>
                <a:ea typeface="Tahoma" pitchFamily="34" charset="0"/>
                <a:cs typeface="Tahoma" pitchFamily="34" charset="0"/>
              </a:rPr>
              <a:t>Chest X-ray showing  collapse of the right lung with shift of </a:t>
            </a:r>
            <a:r>
              <a:rPr lang="en-US" sz="1200" dirty="0" err="1" smtClean="0">
                <a:latin typeface="Tahoma" pitchFamily="34" charset="0"/>
                <a:ea typeface="Tahoma" pitchFamily="34" charset="0"/>
                <a:cs typeface="Tahoma" pitchFamily="34" charset="0"/>
              </a:rPr>
              <a:t>mediastinum</a:t>
            </a:r>
            <a:r>
              <a:rPr lang="en-US" sz="1200" dirty="0" smtClean="0">
                <a:latin typeface="Tahoma" pitchFamily="34" charset="0"/>
                <a:ea typeface="Tahoma" pitchFamily="34" charset="0"/>
                <a:cs typeface="Tahoma" pitchFamily="34" charset="0"/>
              </a:rPr>
              <a:t>, trachea, and heart to the right side indicating the mechanism of collapse is contraction. This patient has severe </a:t>
            </a:r>
            <a:r>
              <a:rPr lang="en-US" b="1" dirty="0" err="1" smtClean="0">
                <a:solidFill>
                  <a:srgbClr val="FF0000"/>
                </a:solidFill>
                <a:latin typeface="Tahoma" pitchFamily="34" charset="0"/>
                <a:ea typeface="Tahoma" pitchFamily="34" charset="0"/>
                <a:cs typeface="Tahoma" pitchFamily="34" charset="0"/>
              </a:rPr>
              <a:t>bronchiectasis</a:t>
            </a:r>
            <a:endParaRPr lang="en-US" sz="1200" b="1" dirty="0" smtClean="0">
              <a:solidFill>
                <a:srgbClr val="FF0000"/>
              </a:solidFill>
              <a:latin typeface="Tahoma" pitchFamily="34" charset="0"/>
              <a:ea typeface="Tahoma" pitchFamily="34" charset="0"/>
              <a:cs typeface="Tahoma" pitchFamily="34" charset="0"/>
            </a:endParaRPr>
          </a:p>
          <a:p>
            <a:pPr algn="l" rtl="0"/>
            <a:r>
              <a:rPr lang="en-US" sz="1200" dirty="0" smtClean="0">
                <a:latin typeface="Tahoma" pitchFamily="34" charset="0"/>
                <a:ea typeface="Tahoma" pitchFamily="34" charset="0"/>
                <a:cs typeface="Tahoma" pitchFamily="34" charset="0"/>
              </a:rPr>
              <a:t>Note : this contraction collapse could appear in healed TB , and pulmonary fibrosis too.</a:t>
            </a:r>
          </a:p>
        </p:txBody>
      </p:sp>
      <p:sp>
        <p:nvSpPr>
          <p:cNvPr id="4" name="Slide Number Placeholder 3"/>
          <p:cNvSpPr>
            <a:spLocks noGrp="1"/>
          </p:cNvSpPr>
          <p:nvPr>
            <p:ph type="sldNum" sz="quarter" idx="12"/>
          </p:nvPr>
        </p:nvSpPr>
        <p:spPr/>
        <p:txBody>
          <a:bodyPr/>
          <a:lstStyle/>
          <a:p>
            <a:pPr>
              <a:defRPr/>
            </a:pPr>
            <a:fld id="{A3F9952C-7CA7-483D-BAD1-B0827342CCD3}" type="slidenum">
              <a:rPr lang="ar-SA" smtClean="0"/>
              <a:pPr>
                <a:defRPr/>
              </a:pPr>
              <a:t>62</a:t>
            </a:fld>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descr="pic00002"/>
          <p:cNvPicPr>
            <a:picLocks noChangeAspect="1" noChangeArrowheads="1"/>
          </p:cNvPicPr>
          <p:nvPr/>
        </p:nvPicPr>
        <p:blipFill>
          <a:blip r:embed="rId2" cstate="print"/>
          <a:srcRect/>
          <a:stretch>
            <a:fillRect/>
          </a:stretch>
        </p:blipFill>
        <p:spPr bwMode="auto">
          <a:xfrm>
            <a:off x="3330575" y="809625"/>
            <a:ext cx="5813425" cy="6048375"/>
          </a:xfrm>
          <a:prstGeom prst="rect">
            <a:avLst/>
          </a:prstGeom>
          <a:noFill/>
          <a:ln w="9525">
            <a:noFill/>
            <a:miter lim="800000"/>
            <a:headEnd/>
            <a:tailEnd/>
          </a:ln>
        </p:spPr>
      </p:pic>
      <p:sp>
        <p:nvSpPr>
          <p:cNvPr id="4" name="TextBox 3"/>
          <p:cNvSpPr txBox="1"/>
          <p:nvPr/>
        </p:nvSpPr>
        <p:spPr>
          <a:xfrm>
            <a:off x="0" y="1268760"/>
            <a:ext cx="3275856" cy="830997"/>
          </a:xfrm>
          <a:prstGeom prst="rect">
            <a:avLst/>
          </a:prstGeom>
          <a:noFill/>
        </p:spPr>
        <p:txBody>
          <a:bodyPr wrap="square" rtlCol="0">
            <a:spAutoFit/>
          </a:bodyPr>
          <a:lstStyle/>
          <a:p>
            <a:pPr algn="l" rtl="0"/>
            <a:r>
              <a:rPr lang="en-US" sz="1200" dirty="0" smtClean="0">
                <a:latin typeface="+mn-lt"/>
                <a:ea typeface="Tahoma" pitchFamily="34" charset="0"/>
                <a:cs typeface="Tahoma" pitchFamily="34" charset="0"/>
              </a:rPr>
              <a:t>Chest X-ray showing severely collapsed left lung by compression of pneumothorax in left pleural space demonstrated by invisibility of left lung vessels</a:t>
            </a:r>
          </a:p>
        </p:txBody>
      </p:sp>
      <p:sp>
        <p:nvSpPr>
          <p:cNvPr id="5" name="Slide Number Placeholder 4"/>
          <p:cNvSpPr>
            <a:spLocks noGrp="1"/>
          </p:cNvSpPr>
          <p:nvPr>
            <p:ph type="sldNum" sz="quarter" idx="12"/>
          </p:nvPr>
        </p:nvSpPr>
        <p:spPr/>
        <p:txBody>
          <a:bodyPr/>
          <a:lstStyle/>
          <a:p>
            <a:pPr>
              <a:defRPr/>
            </a:pPr>
            <a:fld id="{BACBD4DD-C133-4684-9917-892E94D1434C}" type="slidenum">
              <a:rPr lang="ar-SA" smtClean="0"/>
              <a:pPr>
                <a:defRPr/>
              </a:pPr>
              <a:t>63</a:t>
            </a:fld>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214438" y="274638"/>
            <a:ext cx="6526212" cy="1143000"/>
          </a:xfrm>
        </p:spPr>
        <p:txBody>
          <a:bodyPr/>
          <a:lstStyle/>
          <a:p>
            <a:pPr eaLnBrk="1" hangingPunct="1"/>
            <a:r>
              <a:rPr lang="en-US" sz="5400" i="1" smtClean="0">
                <a:solidFill>
                  <a:srgbClr val="FF9900"/>
                </a:solidFill>
                <a:latin typeface="Franklin Gothic Demi" pitchFamily="34" charset="0"/>
              </a:rPr>
              <a:t>Emphysema</a:t>
            </a:r>
          </a:p>
        </p:txBody>
      </p:sp>
      <p:sp>
        <p:nvSpPr>
          <p:cNvPr id="71683" name="Rectangle 3"/>
          <p:cNvSpPr>
            <a:spLocks noGrp="1" noChangeArrowheads="1"/>
          </p:cNvSpPr>
          <p:nvPr>
            <p:ph idx="1"/>
          </p:nvPr>
        </p:nvSpPr>
        <p:spPr>
          <a:xfrm>
            <a:off x="285750" y="1714500"/>
            <a:ext cx="8572500" cy="4000500"/>
          </a:xfrm>
        </p:spPr>
        <p:txBody>
          <a:bodyPr/>
          <a:lstStyle/>
          <a:p>
            <a:pPr algn="l" rtl="0" eaLnBrk="1" hangingPunct="1">
              <a:lnSpc>
                <a:spcPct val="90000"/>
              </a:lnSpc>
            </a:pPr>
            <a:r>
              <a:rPr lang="en-US" dirty="0" smtClean="0"/>
              <a:t>Is an increase in the size of the air spaces distal to the terminal bronchioles, with dilatation or destruction of their walls.       </a:t>
            </a:r>
            <a:r>
              <a:rPr lang="en-US" sz="2800" dirty="0" smtClean="0"/>
              <a:t> </a:t>
            </a:r>
          </a:p>
          <a:p>
            <a:pPr algn="l" rtl="0" eaLnBrk="1" hangingPunct="1">
              <a:lnSpc>
                <a:spcPct val="90000"/>
              </a:lnSpc>
            </a:pPr>
            <a:r>
              <a:rPr lang="en-US" sz="2800" dirty="0" smtClean="0"/>
              <a:t>Emphysema is included in a group of diseases called chronic obstructive pulmonary diseases (COPD).</a:t>
            </a:r>
          </a:p>
          <a:p>
            <a:pPr algn="l" rtl="0" eaLnBrk="1" hangingPunct="1">
              <a:lnSpc>
                <a:spcPct val="90000"/>
              </a:lnSpc>
            </a:pPr>
            <a:r>
              <a:rPr lang="en-US" sz="2800" dirty="0" smtClean="0"/>
              <a:t> Complication: formation of emphysematous </a:t>
            </a:r>
            <a:r>
              <a:rPr lang="en-US" sz="2800" dirty="0" err="1" smtClean="0"/>
              <a:t>bullae</a:t>
            </a:r>
            <a:r>
              <a:rPr lang="en-US" sz="2800" dirty="0" smtClean="0"/>
              <a:t> and pneumothorax.  </a:t>
            </a:r>
            <a:r>
              <a:rPr lang="en-US" sz="3200" dirty="0" smtClean="0"/>
              <a:t>  </a:t>
            </a:r>
          </a:p>
          <a:p>
            <a:pPr eaLnBrk="1" hangingPunct="1">
              <a:lnSpc>
                <a:spcPct val="90000"/>
              </a:lnSpc>
            </a:pPr>
            <a:endParaRPr lang="en-US" sz="2800" dirty="0" smtClean="0"/>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64</a:t>
            </a:fld>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1000125" y="357188"/>
            <a:ext cx="7572375" cy="1357312"/>
          </a:xfrm>
        </p:spPr>
        <p:txBody>
          <a:bodyPr/>
          <a:lstStyle/>
          <a:p>
            <a:r>
              <a:rPr lang="en-US" sz="3200" smtClean="0">
                <a:solidFill>
                  <a:srgbClr val="FF9900"/>
                </a:solidFill>
                <a:latin typeface="Arial Black" pitchFamily="34" charset="0"/>
              </a:rPr>
              <a:t>Radiological features of Emphysema</a:t>
            </a:r>
            <a:endParaRPr lang="ar-JO" sz="3600" smtClean="0">
              <a:solidFill>
                <a:srgbClr val="FF9900"/>
              </a:solidFill>
              <a:latin typeface="Arial Black" pitchFamily="34" charset="0"/>
            </a:endParaRPr>
          </a:p>
        </p:txBody>
      </p:sp>
      <p:sp>
        <p:nvSpPr>
          <p:cNvPr id="71683" name="Rectangle 2"/>
          <p:cNvSpPr>
            <a:spLocks noChangeArrowheads="1"/>
          </p:cNvSpPr>
          <p:nvPr/>
        </p:nvSpPr>
        <p:spPr bwMode="auto">
          <a:xfrm>
            <a:off x="285750" y="2208610"/>
            <a:ext cx="8501063" cy="3693319"/>
          </a:xfrm>
          <a:prstGeom prst="rect">
            <a:avLst/>
          </a:prstGeom>
          <a:noFill/>
          <a:ln w="9525">
            <a:noFill/>
            <a:miter lim="800000"/>
            <a:headEnd/>
            <a:tailEnd/>
          </a:ln>
        </p:spPr>
        <p:txBody>
          <a:bodyPr anchor="ctr">
            <a:spAutoFit/>
          </a:bodyPr>
          <a:lstStyle/>
          <a:p>
            <a:pPr marL="360000" indent="-360000">
              <a:lnSpc>
                <a:spcPct val="90000"/>
              </a:lnSpc>
              <a:defRPr/>
            </a:pPr>
            <a:r>
              <a:rPr lang="en-US" dirty="0" smtClean="0"/>
              <a:t>-PA view:</a:t>
            </a:r>
            <a:endParaRPr lang="en-US" dirty="0"/>
          </a:p>
          <a:p>
            <a:pPr marL="493200" indent="-457200">
              <a:lnSpc>
                <a:spcPct val="90000"/>
              </a:lnSpc>
              <a:buClr>
                <a:schemeClr val="accent1"/>
              </a:buClr>
              <a:buFont typeface="+mj-lt"/>
              <a:buAutoNum type="arabicPeriod"/>
              <a:defRPr/>
            </a:pPr>
            <a:r>
              <a:rPr lang="en-US" dirty="0"/>
              <a:t> Diffuse hyperinflation of the lungs.</a:t>
            </a:r>
          </a:p>
          <a:p>
            <a:pPr marL="493200" indent="-457200">
              <a:lnSpc>
                <a:spcPct val="90000"/>
              </a:lnSpc>
              <a:buClr>
                <a:schemeClr val="accent1"/>
              </a:buClr>
              <a:buFont typeface="+mj-lt"/>
              <a:buAutoNum type="arabicPeriod"/>
              <a:defRPr/>
            </a:pPr>
            <a:r>
              <a:rPr lang="en-US" dirty="0"/>
              <a:t> The lung appear more translucent with </a:t>
            </a:r>
            <a:r>
              <a:rPr lang="en-US" dirty="0" smtClean="0"/>
              <a:t>relative reduction </a:t>
            </a:r>
            <a:r>
              <a:rPr lang="en-US" dirty="0"/>
              <a:t>in size and number of the </a:t>
            </a:r>
            <a:r>
              <a:rPr lang="en-US" dirty="0" smtClean="0"/>
              <a:t>small vascular </a:t>
            </a:r>
            <a:r>
              <a:rPr lang="en-US" dirty="0"/>
              <a:t>markings. </a:t>
            </a:r>
          </a:p>
          <a:p>
            <a:pPr marL="493200" indent="-457200">
              <a:lnSpc>
                <a:spcPct val="90000"/>
              </a:lnSpc>
              <a:buClr>
                <a:schemeClr val="accent1"/>
              </a:buClr>
              <a:buFont typeface="+mj-lt"/>
              <a:buAutoNum type="arabicPeriod"/>
              <a:defRPr/>
            </a:pPr>
            <a:r>
              <a:rPr lang="en-US" dirty="0"/>
              <a:t> The diaphragms are low and </a:t>
            </a:r>
            <a:r>
              <a:rPr lang="en-US" dirty="0" smtClean="0"/>
              <a:t>flat or oblique and flat while in very deep inspiration the diaphragm is convex</a:t>
            </a:r>
            <a:endParaRPr lang="en-US" dirty="0"/>
          </a:p>
          <a:p>
            <a:pPr marL="493200" indent="-457200">
              <a:lnSpc>
                <a:spcPct val="90000"/>
              </a:lnSpc>
              <a:buClr>
                <a:schemeClr val="accent1"/>
              </a:buClr>
              <a:buFont typeface="+mj-lt"/>
              <a:buAutoNum type="arabicPeriod"/>
              <a:defRPr/>
            </a:pPr>
            <a:r>
              <a:rPr lang="en-US" dirty="0"/>
              <a:t> The heart shadow is long and narrow.  </a:t>
            </a:r>
            <a:endParaRPr lang="en-US" dirty="0" smtClean="0"/>
          </a:p>
          <a:p>
            <a:pPr marL="417600" indent="-381600">
              <a:lnSpc>
                <a:spcPct val="90000"/>
              </a:lnSpc>
              <a:buClr>
                <a:schemeClr val="accent1"/>
              </a:buClr>
              <a:defRPr/>
            </a:pPr>
            <a:r>
              <a:rPr lang="en-US" dirty="0" smtClean="0"/>
              <a:t>-lateral view :</a:t>
            </a:r>
            <a:endParaRPr lang="en-US" dirty="0"/>
          </a:p>
          <a:p>
            <a:pPr marL="417600" indent="-381600">
              <a:lnSpc>
                <a:spcPct val="90000"/>
              </a:lnSpc>
              <a:buClr>
                <a:schemeClr val="accent1"/>
              </a:buClr>
              <a:buFont typeface="Arial" pitchFamily="34" charset="0"/>
              <a:buChar char="•"/>
              <a:defRPr/>
            </a:pPr>
            <a:r>
              <a:rPr lang="en-US" dirty="0"/>
              <a:t> The </a:t>
            </a:r>
            <a:r>
              <a:rPr lang="en-US" dirty="0" err="1"/>
              <a:t>postero</a:t>
            </a:r>
            <a:r>
              <a:rPr lang="en-US" dirty="0"/>
              <a:t>-anterior diameter of the chest is increased in the lateral view resulting in </a:t>
            </a:r>
            <a:r>
              <a:rPr lang="en-US" b="1" u="sng" dirty="0">
                <a:solidFill>
                  <a:schemeClr val="tx2"/>
                </a:solidFill>
              </a:rPr>
              <a:t>barrel chest</a:t>
            </a:r>
            <a:r>
              <a:rPr lang="en-US" b="1" u="sng" dirty="0" smtClean="0">
                <a:solidFill>
                  <a:schemeClr val="tx2"/>
                </a:solidFill>
              </a:rPr>
              <a:t>.</a:t>
            </a:r>
            <a:endParaRPr lang="en-US" dirty="0"/>
          </a:p>
          <a:p>
            <a:pPr marL="417600" indent="-381600">
              <a:lnSpc>
                <a:spcPct val="90000"/>
              </a:lnSpc>
              <a:buClr>
                <a:schemeClr val="accent1"/>
              </a:buClr>
              <a:buFont typeface="Arial" pitchFamily="34" charset="0"/>
              <a:buChar char="•"/>
              <a:defRPr/>
            </a:pPr>
            <a:r>
              <a:rPr lang="en-US" dirty="0" smtClean="0"/>
              <a:t>Aorta appears more prominent because of translucency of lungs.</a:t>
            </a:r>
          </a:p>
          <a:p>
            <a:pPr marL="417600" indent="-381600">
              <a:lnSpc>
                <a:spcPct val="90000"/>
              </a:lnSpc>
              <a:buClr>
                <a:schemeClr val="accent1"/>
              </a:buClr>
              <a:buFont typeface="Arial" pitchFamily="34" charset="0"/>
              <a:buChar char="•"/>
              <a:defRPr/>
            </a:pPr>
            <a:r>
              <a:rPr lang="en-US" dirty="0" smtClean="0"/>
              <a:t>You can also see flattening of diaphragm in this view.</a:t>
            </a:r>
            <a:endParaRPr lang="en-US" dirty="0"/>
          </a:p>
          <a:p>
            <a:pPr algn="r" rtl="1">
              <a:lnSpc>
                <a:spcPct val="90000"/>
              </a:lnSpc>
              <a:buFont typeface="Wingdings" pitchFamily="2" charset="2"/>
              <a:buChar char="v"/>
              <a:defRPr/>
            </a:pPr>
            <a:endParaRPr lang="en-US" dirty="0"/>
          </a:p>
        </p:txBody>
      </p:sp>
      <p:sp>
        <p:nvSpPr>
          <p:cNvPr id="4" name="TextBox 3"/>
          <p:cNvSpPr txBox="1"/>
          <p:nvPr/>
        </p:nvSpPr>
        <p:spPr>
          <a:xfrm>
            <a:off x="6047656" y="1196752"/>
            <a:ext cx="3096344" cy="1323439"/>
          </a:xfrm>
          <a:prstGeom prst="rect">
            <a:avLst/>
          </a:prstGeom>
          <a:noFill/>
        </p:spPr>
        <p:txBody>
          <a:bodyPr wrap="square" rtlCol="0">
            <a:spAutoFit/>
          </a:bodyPr>
          <a:lstStyle/>
          <a:p>
            <a:pPr algn="l" rtl="0"/>
            <a:r>
              <a:rPr lang="en-US" sz="1600" dirty="0" smtClean="0">
                <a:solidFill>
                  <a:srgbClr val="FF0000"/>
                </a:solidFill>
                <a:latin typeface="Tahoma" pitchFamily="34" charset="0"/>
                <a:ea typeface="Tahoma" pitchFamily="34" charset="0"/>
                <a:cs typeface="Tahoma" pitchFamily="34" charset="0"/>
              </a:rPr>
              <a:t>Sometimes deep inspiration can be confused with emphysema, so we need to look for these features in the X-ray to confirm emphysema</a:t>
            </a:r>
          </a:p>
        </p:txBody>
      </p:sp>
      <p:sp>
        <p:nvSpPr>
          <p:cNvPr id="5" name="Slide Number Placeholder 4"/>
          <p:cNvSpPr>
            <a:spLocks noGrp="1"/>
          </p:cNvSpPr>
          <p:nvPr>
            <p:ph type="sldNum" sz="quarter" idx="12"/>
          </p:nvPr>
        </p:nvSpPr>
        <p:spPr/>
        <p:txBody>
          <a:bodyPr/>
          <a:lstStyle/>
          <a:p>
            <a:pPr>
              <a:defRPr/>
            </a:pPr>
            <a:fld id="{A5D50693-012E-4D7F-A039-0650054AF36F}" type="slidenum">
              <a:rPr lang="ar-SA" smtClean="0"/>
              <a:pPr>
                <a:defRPr/>
              </a:pPr>
              <a:t>65</a:t>
            </a:fld>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EmTh1136"/>
          <p:cNvPicPr>
            <a:picLocks noChangeAspect="1" noChangeArrowheads="1"/>
          </p:cNvPicPr>
          <p:nvPr/>
        </p:nvPicPr>
        <p:blipFill>
          <a:blip r:embed="rId2" cstate="print"/>
          <a:srcRect/>
          <a:stretch>
            <a:fillRect/>
          </a:stretch>
        </p:blipFill>
        <p:spPr bwMode="auto">
          <a:xfrm>
            <a:off x="-428625" y="333375"/>
            <a:ext cx="10001250" cy="5832475"/>
          </a:xfrm>
          <a:prstGeom prst="rect">
            <a:avLst/>
          </a:prstGeom>
          <a:noFill/>
          <a:ln w="9525">
            <a:noFill/>
            <a:miter lim="800000"/>
            <a:headEnd/>
            <a:tailEnd/>
          </a:ln>
        </p:spPr>
      </p:pic>
      <p:sp>
        <p:nvSpPr>
          <p:cNvPr id="3" name="TextBox 2"/>
          <p:cNvSpPr txBox="1"/>
          <p:nvPr/>
        </p:nvSpPr>
        <p:spPr>
          <a:xfrm>
            <a:off x="5004049" y="6165304"/>
            <a:ext cx="6120679" cy="646331"/>
          </a:xfrm>
          <a:prstGeom prst="rect">
            <a:avLst/>
          </a:prstGeom>
          <a:noFill/>
        </p:spPr>
        <p:txBody>
          <a:bodyPr wrap="square" rtlCol="0">
            <a:spAutoFit/>
          </a:bodyPr>
          <a:lstStyle/>
          <a:p>
            <a:r>
              <a:rPr lang="en-US" sz="1200" dirty="0" smtClean="0">
                <a:latin typeface="Tahoma" pitchFamily="34" charset="0"/>
                <a:ea typeface="Tahoma" pitchFamily="34" charset="0"/>
                <a:cs typeface="Tahoma" pitchFamily="34" charset="0"/>
              </a:rPr>
              <a:t>Chest X-ray lateral view showing increase in </a:t>
            </a:r>
            <a:r>
              <a:rPr lang="en-US" sz="1200" dirty="0" err="1" smtClean="0">
                <a:latin typeface="Tahoma" pitchFamily="34" charset="0"/>
                <a:ea typeface="Tahoma" pitchFamily="34" charset="0"/>
                <a:cs typeface="Tahoma" pitchFamily="34" charset="0"/>
              </a:rPr>
              <a:t>anteroposterior</a:t>
            </a:r>
            <a:r>
              <a:rPr lang="en-US" sz="1200" dirty="0" smtClean="0">
                <a:latin typeface="Tahoma" pitchFamily="34" charset="0"/>
                <a:ea typeface="Tahoma" pitchFamily="34" charset="0"/>
                <a:cs typeface="Tahoma" pitchFamily="34" charset="0"/>
              </a:rPr>
              <a:t> diameter (barrel chest) . More air fills the lungs so the background is more translucent making the aortic arch more prominent. We can also see flattening of diaphragm.</a:t>
            </a:r>
          </a:p>
        </p:txBody>
      </p:sp>
      <p:sp>
        <p:nvSpPr>
          <p:cNvPr id="4" name="TextBox 3"/>
          <p:cNvSpPr txBox="1"/>
          <p:nvPr/>
        </p:nvSpPr>
        <p:spPr>
          <a:xfrm>
            <a:off x="0" y="6165304"/>
            <a:ext cx="5076056" cy="646331"/>
          </a:xfrm>
          <a:prstGeom prst="rect">
            <a:avLst/>
          </a:prstGeom>
          <a:noFill/>
        </p:spPr>
        <p:txBody>
          <a:bodyPr wrap="square" rtlCol="0">
            <a:spAutoFit/>
          </a:bodyPr>
          <a:lstStyle/>
          <a:p>
            <a:pPr algn="l" rtl="0"/>
            <a:r>
              <a:rPr lang="en-US" sz="1200" dirty="0" smtClean="0">
                <a:latin typeface="Tahoma" pitchFamily="34" charset="0"/>
                <a:ea typeface="Tahoma" pitchFamily="34" charset="0"/>
                <a:cs typeface="Tahoma" pitchFamily="34" charset="0"/>
              </a:rPr>
              <a:t>Chest X-ray PA view showing </a:t>
            </a:r>
            <a:r>
              <a:rPr lang="en-US" sz="1200" dirty="0" err="1" smtClean="0">
                <a:latin typeface="Tahoma" pitchFamily="34" charset="0"/>
                <a:ea typeface="Tahoma" pitchFamily="34" charset="0"/>
                <a:cs typeface="Tahoma" pitchFamily="34" charset="0"/>
              </a:rPr>
              <a:t>hyperinflated</a:t>
            </a:r>
            <a:r>
              <a:rPr lang="en-US" sz="1200" dirty="0" smtClean="0">
                <a:latin typeface="Tahoma" pitchFamily="34" charset="0"/>
                <a:ea typeface="Tahoma" pitchFamily="34" charset="0"/>
                <a:cs typeface="Tahoma" pitchFamily="34" charset="0"/>
              </a:rPr>
              <a:t> lungs, low and flat diaphragm, narrowing of heart and </a:t>
            </a:r>
            <a:r>
              <a:rPr lang="en-US" sz="1200" dirty="0" err="1" smtClean="0">
                <a:latin typeface="Tahoma" pitchFamily="34" charset="0"/>
                <a:ea typeface="Tahoma" pitchFamily="34" charset="0"/>
                <a:cs typeface="Tahoma" pitchFamily="34" charset="0"/>
              </a:rPr>
              <a:t>mediastinum</a:t>
            </a:r>
            <a:r>
              <a:rPr lang="en-US" sz="1200" dirty="0" smtClean="0">
                <a:latin typeface="Tahoma" pitchFamily="34" charset="0"/>
                <a:ea typeface="Tahoma" pitchFamily="34" charset="0"/>
                <a:cs typeface="Tahoma" pitchFamily="34" charset="0"/>
              </a:rPr>
              <a:t> pulmonary vessels appear relatively small.</a:t>
            </a:r>
          </a:p>
        </p:txBody>
      </p:sp>
      <p:sp>
        <p:nvSpPr>
          <p:cNvPr id="5" name="Slide Number Placeholder 4"/>
          <p:cNvSpPr>
            <a:spLocks noGrp="1"/>
          </p:cNvSpPr>
          <p:nvPr>
            <p:ph type="sldNum" sz="quarter" idx="12"/>
          </p:nvPr>
        </p:nvSpPr>
        <p:spPr/>
        <p:txBody>
          <a:bodyPr/>
          <a:lstStyle/>
          <a:p>
            <a:pPr>
              <a:defRPr/>
            </a:pPr>
            <a:fld id="{A3F9952C-7CA7-483D-BAD1-B0827342CCD3}" type="slidenum">
              <a:rPr lang="ar-SA" smtClean="0"/>
              <a:pPr>
                <a:defRPr/>
              </a:pPr>
              <a:t>66</a:t>
            </a:fld>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85750" y="274638"/>
            <a:ext cx="8429625" cy="1143000"/>
          </a:xfrm>
        </p:spPr>
        <p:txBody>
          <a:bodyPr/>
          <a:lstStyle/>
          <a:p>
            <a:pPr eaLnBrk="1" hangingPunct="1"/>
            <a:r>
              <a:rPr lang="en-US" sz="3600" smtClean="0">
                <a:solidFill>
                  <a:srgbClr val="FF9900"/>
                </a:solidFill>
                <a:latin typeface="Franklin Gothic Medium" pitchFamily="34" charset="0"/>
              </a:rPr>
              <a:t>   </a:t>
            </a:r>
            <a:r>
              <a:rPr lang="en-US" sz="4000" smtClean="0">
                <a:solidFill>
                  <a:srgbClr val="FF9900"/>
                </a:solidFill>
                <a:latin typeface="Franklin Gothic Medium" pitchFamily="34" charset="0"/>
              </a:rPr>
              <a:t>SOLITARY PULMONARY NODULE             </a:t>
            </a:r>
            <a:r>
              <a:rPr lang="en-US" sz="3600" smtClean="0">
                <a:solidFill>
                  <a:srgbClr val="FF9900"/>
                </a:solidFill>
                <a:latin typeface="Franklin Gothic Medium" pitchFamily="34" charset="0"/>
              </a:rPr>
              <a:t>(Spot in the lung or Coin lesion)    </a:t>
            </a:r>
          </a:p>
        </p:txBody>
      </p:sp>
      <p:sp>
        <p:nvSpPr>
          <p:cNvPr id="92163" name="Rectangle 3"/>
          <p:cNvSpPr>
            <a:spLocks noGrp="1" noChangeArrowheads="1"/>
          </p:cNvSpPr>
          <p:nvPr>
            <p:ph idx="1"/>
          </p:nvPr>
        </p:nvSpPr>
        <p:spPr>
          <a:xfrm>
            <a:off x="0" y="1557338"/>
            <a:ext cx="9144000" cy="5300662"/>
          </a:xfrm>
        </p:spPr>
        <p:txBody>
          <a:bodyPr/>
          <a:lstStyle/>
          <a:p>
            <a:pPr algn="l" rtl="0" eaLnBrk="1" hangingPunct="1">
              <a:lnSpc>
                <a:spcPct val="80000"/>
              </a:lnSpc>
              <a:defRPr/>
            </a:pPr>
            <a:r>
              <a:rPr lang="en-US" sz="2600" dirty="0" smtClean="0"/>
              <a:t>Is a small round growth usually less than 3 centimeters in diameter. If it’s larger than that we call it a mass.</a:t>
            </a:r>
          </a:p>
          <a:p>
            <a:pPr algn="l" rtl="0" eaLnBrk="1" hangingPunct="1">
              <a:lnSpc>
                <a:spcPct val="80000"/>
              </a:lnSpc>
              <a:defRPr/>
            </a:pPr>
            <a:r>
              <a:rPr lang="en-US" sz="2600" dirty="0" smtClean="0"/>
              <a:t>Most nodules are benign but some can be malignant.</a:t>
            </a:r>
          </a:p>
          <a:p>
            <a:pPr algn="l" rtl="0" eaLnBrk="1" hangingPunct="1">
              <a:lnSpc>
                <a:spcPct val="80000"/>
              </a:lnSpc>
              <a:defRPr/>
            </a:pPr>
            <a:r>
              <a:rPr lang="en-US" sz="2800" dirty="0" smtClean="0">
                <a:solidFill>
                  <a:schemeClr val="accent4">
                    <a:lumMod val="40000"/>
                    <a:lumOff val="60000"/>
                  </a:schemeClr>
                </a:solidFill>
              </a:rPr>
              <a:t>A nodule is assessed for its:</a:t>
            </a:r>
          </a:p>
          <a:p>
            <a:pPr algn="l" rtl="0" eaLnBrk="1" hangingPunct="1">
              <a:lnSpc>
                <a:spcPct val="80000"/>
              </a:lnSpc>
              <a:buFontTx/>
              <a:buNone/>
              <a:defRPr/>
            </a:pPr>
            <a:r>
              <a:rPr lang="en-US" sz="2400" dirty="0" smtClean="0"/>
              <a:t>  </a:t>
            </a:r>
            <a:r>
              <a:rPr lang="en-US" sz="3400" dirty="0" smtClean="0">
                <a:solidFill>
                  <a:srgbClr val="FFC000"/>
                </a:solidFill>
              </a:rPr>
              <a:t>- </a:t>
            </a:r>
            <a:r>
              <a:rPr lang="en-US" sz="3200" u="sng" dirty="0" smtClean="0">
                <a:solidFill>
                  <a:srgbClr val="FFC000"/>
                </a:solidFill>
              </a:rPr>
              <a:t>size</a:t>
            </a:r>
            <a:endParaRPr lang="en-US" sz="3800" u="sng" dirty="0" smtClean="0">
              <a:solidFill>
                <a:srgbClr val="FFC000"/>
              </a:solidFill>
            </a:endParaRPr>
          </a:p>
          <a:p>
            <a:pPr algn="l" rtl="0" eaLnBrk="1" hangingPunct="1">
              <a:lnSpc>
                <a:spcPct val="80000"/>
              </a:lnSpc>
              <a:buFontTx/>
              <a:buNone/>
              <a:defRPr/>
            </a:pPr>
            <a:r>
              <a:rPr lang="en-US" sz="2400" dirty="0" smtClean="0"/>
              <a:t>     The larger the nodule, the greater the likelihood of malignancy.</a:t>
            </a:r>
          </a:p>
          <a:p>
            <a:pPr algn="l" rtl="0" eaLnBrk="1" hangingPunct="1">
              <a:lnSpc>
                <a:spcPct val="80000"/>
              </a:lnSpc>
              <a:buFontTx/>
              <a:buNone/>
              <a:defRPr/>
            </a:pPr>
            <a:r>
              <a:rPr lang="en-US" sz="2400" dirty="0" smtClean="0"/>
              <a:t>  </a:t>
            </a:r>
            <a:r>
              <a:rPr lang="en-US" sz="3200" dirty="0" smtClean="0">
                <a:solidFill>
                  <a:srgbClr val="FFC000"/>
                </a:solidFill>
              </a:rPr>
              <a:t>- </a:t>
            </a:r>
            <a:r>
              <a:rPr lang="en-US" sz="3200" u="sng" dirty="0" smtClean="0">
                <a:solidFill>
                  <a:srgbClr val="FFC000"/>
                </a:solidFill>
              </a:rPr>
              <a:t>Margins (most important indicator)</a:t>
            </a:r>
            <a:endParaRPr lang="en-US" sz="3800" u="sng" dirty="0" smtClean="0">
              <a:solidFill>
                <a:srgbClr val="FFC000"/>
              </a:solidFill>
            </a:endParaRPr>
          </a:p>
          <a:p>
            <a:pPr algn="l" rtl="0" eaLnBrk="1" hangingPunct="1">
              <a:lnSpc>
                <a:spcPct val="80000"/>
              </a:lnSpc>
              <a:buFontTx/>
              <a:buNone/>
              <a:defRPr/>
            </a:pPr>
            <a:r>
              <a:rPr lang="en-US" sz="2400" dirty="0" smtClean="0"/>
              <a:t>    Irregular contour or </a:t>
            </a:r>
            <a:r>
              <a:rPr lang="en-US" sz="2400" dirty="0" err="1" smtClean="0"/>
              <a:t>spiculated</a:t>
            </a:r>
            <a:r>
              <a:rPr lang="en-US" sz="2400" dirty="0" smtClean="0"/>
              <a:t> margins increase the                                                                                                                                                              probability of malignancy</a:t>
            </a:r>
          </a:p>
          <a:p>
            <a:pPr algn="l" rtl="0" eaLnBrk="1" hangingPunct="1">
              <a:lnSpc>
                <a:spcPct val="80000"/>
              </a:lnSpc>
              <a:buFontTx/>
              <a:buNone/>
              <a:defRPr/>
            </a:pPr>
            <a:r>
              <a:rPr lang="en-US" sz="2400" dirty="0" smtClean="0"/>
              <a:t>  </a:t>
            </a:r>
            <a:r>
              <a:rPr lang="en-US" sz="3400" dirty="0" smtClean="0">
                <a:solidFill>
                  <a:srgbClr val="FFC000"/>
                </a:solidFill>
              </a:rPr>
              <a:t>- </a:t>
            </a:r>
            <a:r>
              <a:rPr lang="en-US" sz="3200" u="sng" dirty="0" smtClean="0">
                <a:solidFill>
                  <a:srgbClr val="FFC000"/>
                </a:solidFill>
              </a:rPr>
              <a:t>Calcification</a:t>
            </a:r>
            <a:endParaRPr lang="en-US" sz="3800" u="sng" dirty="0" smtClean="0">
              <a:solidFill>
                <a:srgbClr val="FFC000"/>
              </a:solidFill>
            </a:endParaRPr>
          </a:p>
          <a:p>
            <a:pPr algn="l" rtl="0" eaLnBrk="1" hangingPunct="1">
              <a:lnSpc>
                <a:spcPct val="80000"/>
              </a:lnSpc>
              <a:buFontTx/>
              <a:buNone/>
              <a:defRPr/>
            </a:pPr>
            <a:r>
              <a:rPr lang="en-US" sz="2400" dirty="0" smtClean="0"/>
              <a:t>    The presence of calcification within a nodule are in favor of                 benign lesion.</a:t>
            </a:r>
          </a:p>
          <a:p>
            <a:pPr algn="l" rtl="0" eaLnBrk="1" hangingPunct="1">
              <a:lnSpc>
                <a:spcPct val="80000"/>
              </a:lnSpc>
              <a:buFontTx/>
              <a:buNone/>
              <a:defRPr/>
            </a:pPr>
            <a:endParaRPr lang="en-US" sz="2400" dirty="0" smtClean="0"/>
          </a:p>
          <a:p>
            <a:pPr algn="l" rtl="0" eaLnBrk="1" hangingPunct="1">
              <a:lnSpc>
                <a:spcPct val="80000"/>
              </a:lnSpc>
              <a:buFontTx/>
              <a:buNone/>
              <a:defRPr/>
            </a:pPr>
            <a:endParaRPr lang="en-US" sz="1800" dirty="0" smtClean="0"/>
          </a:p>
          <a:p>
            <a:pPr algn="l" rtl="0" eaLnBrk="1" hangingPunct="1">
              <a:lnSpc>
                <a:spcPct val="80000"/>
              </a:lnSpc>
              <a:buFontTx/>
              <a:buNone/>
              <a:defRPr/>
            </a:pPr>
            <a:endParaRPr lang="en-US" sz="1800" dirty="0" smtClean="0"/>
          </a:p>
          <a:p>
            <a:pPr algn="l" rtl="0" eaLnBrk="1" hangingPunct="1">
              <a:lnSpc>
                <a:spcPct val="80000"/>
              </a:lnSpc>
              <a:buFontTx/>
              <a:buNone/>
              <a:defRPr/>
            </a:pPr>
            <a:endParaRPr lang="en-US" sz="1800" dirty="0" smtClean="0"/>
          </a:p>
          <a:p>
            <a:pPr eaLnBrk="1" hangingPunct="1">
              <a:lnSpc>
                <a:spcPct val="80000"/>
              </a:lnSpc>
              <a:buFontTx/>
              <a:buNone/>
              <a:defRPr/>
            </a:pPr>
            <a:endParaRPr lang="en-US" sz="1800" dirty="0" smtClean="0"/>
          </a:p>
          <a:p>
            <a:pPr eaLnBrk="1" hangingPunct="1">
              <a:lnSpc>
                <a:spcPct val="80000"/>
              </a:lnSpc>
              <a:buFontTx/>
              <a:buNone/>
              <a:defRPr/>
            </a:pPr>
            <a:endParaRPr lang="en-US" sz="1800" dirty="0" smtClean="0"/>
          </a:p>
        </p:txBody>
      </p:sp>
      <p:sp>
        <p:nvSpPr>
          <p:cNvPr id="4" name="TextBox 3"/>
          <p:cNvSpPr txBox="1"/>
          <p:nvPr/>
        </p:nvSpPr>
        <p:spPr>
          <a:xfrm>
            <a:off x="4441206" y="4725144"/>
            <a:ext cx="4702794" cy="830997"/>
          </a:xfrm>
          <a:prstGeom prst="rect">
            <a:avLst/>
          </a:prstGeom>
          <a:noFill/>
        </p:spPr>
        <p:txBody>
          <a:bodyPr wrap="square" rtlCol="0">
            <a:spAutoFit/>
          </a:bodyPr>
          <a:lstStyle/>
          <a:p>
            <a:pPr algn="l" rtl="0"/>
            <a:r>
              <a:rPr lang="en-US" sz="1600" dirty="0" smtClean="0">
                <a:solidFill>
                  <a:srgbClr val="FF0000"/>
                </a:solidFill>
                <a:latin typeface="Tahoma" pitchFamily="34" charset="0"/>
                <a:ea typeface="Tahoma" pitchFamily="34" charset="0"/>
                <a:cs typeface="Tahoma" pitchFamily="34" charset="0"/>
              </a:rPr>
              <a:t>Note : enlarged lymph nodes, metastasis ( not primary tumor), and benign tumors have well defined margins</a:t>
            </a:r>
          </a:p>
        </p:txBody>
      </p:sp>
      <p:sp>
        <p:nvSpPr>
          <p:cNvPr id="5" name="Slide Number Placeholder 4"/>
          <p:cNvSpPr>
            <a:spLocks noGrp="1"/>
          </p:cNvSpPr>
          <p:nvPr>
            <p:ph type="sldNum" sz="quarter" idx="12"/>
          </p:nvPr>
        </p:nvSpPr>
        <p:spPr/>
        <p:txBody>
          <a:bodyPr/>
          <a:lstStyle/>
          <a:p>
            <a:pPr>
              <a:defRPr/>
            </a:pPr>
            <a:fld id="{BACBD4DD-C133-4684-9917-892E94D1434C}" type="slidenum">
              <a:rPr lang="ar-SA" smtClean="0"/>
              <a:pPr>
                <a:defRPr/>
              </a:pPr>
              <a:t>67</a:t>
            </a:fld>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55650" y="188913"/>
            <a:ext cx="7632700" cy="1181100"/>
          </a:xfrm>
        </p:spPr>
        <p:txBody>
          <a:bodyPr/>
          <a:lstStyle/>
          <a:p>
            <a:pPr eaLnBrk="1" hangingPunct="1"/>
            <a:r>
              <a:rPr lang="en-US" sz="3600" smtClean="0">
                <a:solidFill>
                  <a:srgbClr val="FF9900"/>
                </a:solidFill>
                <a:latin typeface="Franklin Gothic Medium" pitchFamily="34" charset="0"/>
              </a:rPr>
              <a:t>CAUSES OF SOLITARY PULMONARY NODULE</a:t>
            </a:r>
            <a:r>
              <a:rPr lang="en-US" sz="2400" smtClean="0">
                <a:solidFill>
                  <a:srgbClr val="FF9900"/>
                </a:solidFill>
              </a:rPr>
              <a:t/>
            </a:r>
            <a:br>
              <a:rPr lang="en-US" sz="2400" smtClean="0">
                <a:solidFill>
                  <a:srgbClr val="FF9900"/>
                </a:solidFill>
              </a:rPr>
            </a:br>
            <a:endParaRPr lang="en-US" sz="2400" smtClean="0">
              <a:solidFill>
                <a:srgbClr val="FF9900"/>
              </a:solidFill>
            </a:endParaRPr>
          </a:p>
        </p:txBody>
      </p:sp>
      <p:sp>
        <p:nvSpPr>
          <p:cNvPr id="75779" name="Rectangle 3"/>
          <p:cNvSpPr>
            <a:spLocks noGrp="1" noChangeArrowheads="1"/>
          </p:cNvSpPr>
          <p:nvPr>
            <p:ph idx="1"/>
          </p:nvPr>
        </p:nvSpPr>
        <p:spPr>
          <a:xfrm>
            <a:off x="468313" y="1628775"/>
            <a:ext cx="7940675" cy="4525963"/>
          </a:xfrm>
        </p:spPr>
        <p:txBody>
          <a:bodyPr/>
          <a:lstStyle/>
          <a:p>
            <a:pPr algn="l" rtl="0" eaLnBrk="1" hangingPunct="1">
              <a:lnSpc>
                <a:spcPct val="80000"/>
              </a:lnSpc>
            </a:pPr>
            <a:r>
              <a:rPr lang="en-US" sz="2800" dirty="0" smtClean="0"/>
              <a:t>Bronchial carcinoma.</a:t>
            </a:r>
          </a:p>
          <a:p>
            <a:pPr algn="l" rtl="0" eaLnBrk="1" hangingPunct="1">
              <a:lnSpc>
                <a:spcPct val="80000"/>
              </a:lnSpc>
            </a:pPr>
            <a:r>
              <a:rPr lang="en-US" sz="2800" dirty="0" smtClean="0"/>
              <a:t>Metastasis.</a:t>
            </a:r>
          </a:p>
          <a:p>
            <a:pPr algn="l" rtl="0" eaLnBrk="1" hangingPunct="1">
              <a:lnSpc>
                <a:spcPct val="80000"/>
              </a:lnSpc>
            </a:pPr>
            <a:r>
              <a:rPr lang="en-US" sz="2800" dirty="0" err="1" smtClean="0"/>
              <a:t>Hamartoma</a:t>
            </a:r>
            <a:r>
              <a:rPr lang="en-US" sz="2800" dirty="0" smtClean="0"/>
              <a:t>.</a:t>
            </a:r>
          </a:p>
          <a:p>
            <a:pPr algn="l" rtl="0" eaLnBrk="1" hangingPunct="1">
              <a:lnSpc>
                <a:spcPct val="80000"/>
              </a:lnSpc>
            </a:pPr>
            <a:r>
              <a:rPr lang="en-US" sz="2800" dirty="0" smtClean="0"/>
              <a:t>Bronchial adenoma.</a:t>
            </a:r>
          </a:p>
          <a:p>
            <a:pPr algn="l" rtl="0" eaLnBrk="1" hangingPunct="1">
              <a:lnSpc>
                <a:spcPct val="80000"/>
              </a:lnSpc>
            </a:pPr>
            <a:r>
              <a:rPr lang="en-US" sz="2800" dirty="0" err="1" smtClean="0"/>
              <a:t>Granuloma</a:t>
            </a:r>
            <a:r>
              <a:rPr lang="en-US" sz="2800" dirty="0" smtClean="0"/>
              <a:t>.</a:t>
            </a:r>
          </a:p>
          <a:p>
            <a:pPr algn="l" rtl="0" eaLnBrk="1" hangingPunct="1">
              <a:lnSpc>
                <a:spcPct val="80000"/>
              </a:lnSpc>
            </a:pPr>
            <a:r>
              <a:rPr lang="en-US" sz="2800" dirty="0" smtClean="0"/>
              <a:t>Abscess.</a:t>
            </a:r>
          </a:p>
          <a:p>
            <a:pPr algn="l" rtl="0" eaLnBrk="1" hangingPunct="1">
              <a:lnSpc>
                <a:spcPct val="80000"/>
              </a:lnSpc>
            </a:pPr>
            <a:r>
              <a:rPr lang="en-US" sz="2800" dirty="0" err="1" smtClean="0"/>
              <a:t>Hydatid</a:t>
            </a:r>
            <a:r>
              <a:rPr lang="en-US" sz="2800" dirty="0" smtClean="0"/>
              <a:t> cyst.</a:t>
            </a:r>
          </a:p>
          <a:p>
            <a:pPr algn="l" rtl="0" eaLnBrk="1" hangingPunct="1">
              <a:lnSpc>
                <a:spcPct val="80000"/>
              </a:lnSpc>
              <a:buNone/>
            </a:pPr>
            <a:r>
              <a:rPr lang="en-US" sz="2800" dirty="0" smtClean="0"/>
              <a:t>Very rare cases include :</a:t>
            </a:r>
          </a:p>
          <a:p>
            <a:pPr algn="l" rtl="0" eaLnBrk="1" hangingPunct="1">
              <a:lnSpc>
                <a:spcPct val="80000"/>
              </a:lnSpc>
            </a:pPr>
            <a:r>
              <a:rPr lang="en-US" sz="2800" dirty="0" err="1" smtClean="0"/>
              <a:t>Bronchogenic</a:t>
            </a:r>
            <a:r>
              <a:rPr lang="en-US" sz="2800" dirty="0" smtClean="0"/>
              <a:t> cyst</a:t>
            </a:r>
          </a:p>
          <a:p>
            <a:pPr algn="l" rtl="0" eaLnBrk="1" hangingPunct="1">
              <a:lnSpc>
                <a:spcPct val="80000"/>
              </a:lnSpc>
            </a:pPr>
            <a:r>
              <a:rPr lang="en-US" sz="2800" dirty="0" err="1" smtClean="0"/>
              <a:t>Arterio</a:t>
            </a:r>
            <a:r>
              <a:rPr lang="en-US" sz="2800" dirty="0" smtClean="0"/>
              <a:t>-venous malformation.</a:t>
            </a:r>
          </a:p>
          <a:p>
            <a:pPr algn="l" rtl="0" eaLnBrk="1" hangingPunct="1">
              <a:lnSpc>
                <a:spcPct val="80000"/>
              </a:lnSpc>
            </a:pPr>
            <a:r>
              <a:rPr lang="en-US" sz="2800" dirty="0" smtClean="0"/>
              <a:t>Rheumatoid nodule.</a:t>
            </a:r>
          </a:p>
          <a:p>
            <a:pPr algn="l" rtl="0" eaLnBrk="1" hangingPunct="1">
              <a:lnSpc>
                <a:spcPct val="80000"/>
              </a:lnSpc>
              <a:buFontTx/>
              <a:buNone/>
            </a:pPr>
            <a:endParaRPr lang="en-US" sz="2800" dirty="0" smtClean="0"/>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68</a:t>
            </a:fld>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5" descr="P7180261"/>
          <p:cNvPicPr>
            <a:picLocks noGrp="1" noChangeAspect="1" noChangeArrowheads="1"/>
          </p:cNvPicPr>
          <p:nvPr>
            <p:ph sz="half" idx="1"/>
          </p:nvPr>
        </p:nvPicPr>
        <p:blipFill>
          <a:blip r:embed="rId2" cstate="print"/>
          <a:srcRect/>
          <a:stretch>
            <a:fillRect/>
          </a:stretch>
        </p:blipFill>
        <p:spPr>
          <a:xfrm>
            <a:off x="-180975" y="1052513"/>
            <a:ext cx="4824413" cy="5184775"/>
          </a:xfrm>
        </p:spPr>
      </p:pic>
      <p:pic>
        <p:nvPicPr>
          <p:cNvPr id="76803" name="Picture 8" descr="P7180262"/>
          <p:cNvPicPr>
            <a:picLocks noGrp="1" noChangeAspect="1" noChangeArrowheads="1"/>
          </p:cNvPicPr>
          <p:nvPr>
            <p:ph sz="half" idx="2"/>
          </p:nvPr>
        </p:nvPicPr>
        <p:blipFill>
          <a:blip r:embed="rId3" cstate="print"/>
          <a:srcRect/>
          <a:stretch>
            <a:fillRect/>
          </a:stretch>
        </p:blipFill>
        <p:spPr>
          <a:xfrm>
            <a:off x="4929188" y="1214438"/>
            <a:ext cx="3786187" cy="4857750"/>
          </a:xfrm>
        </p:spPr>
      </p:pic>
      <p:sp>
        <p:nvSpPr>
          <p:cNvPr id="4" name="TextBox 3"/>
          <p:cNvSpPr txBox="1"/>
          <p:nvPr/>
        </p:nvSpPr>
        <p:spPr>
          <a:xfrm>
            <a:off x="1835696" y="6396335"/>
            <a:ext cx="5400600" cy="461665"/>
          </a:xfrm>
          <a:prstGeom prst="rect">
            <a:avLst/>
          </a:prstGeom>
          <a:noFill/>
        </p:spPr>
        <p:txBody>
          <a:bodyPr wrap="square" rtlCol="0">
            <a:spAutoFit/>
          </a:bodyPr>
          <a:lstStyle/>
          <a:p>
            <a:pPr algn="l" rtl="0"/>
            <a:r>
              <a:rPr lang="en-US" sz="1200" dirty="0" smtClean="0">
                <a:latin typeface="Tahoma" pitchFamily="34" charset="0"/>
                <a:ea typeface="Tahoma" pitchFamily="34" charset="0"/>
                <a:cs typeface="Tahoma" pitchFamily="34" charset="0"/>
              </a:rPr>
              <a:t>Chest X-ray : in right middle lobe there is a nodule of well defined margin and calcifications that are barely visible. This indicates a benign nodule</a:t>
            </a:r>
          </a:p>
        </p:txBody>
      </p:sp>
      <p:sp>
        <p:nvSpPr>
          <p:cNvPr id="5" name="Slide Number Placeholder 4"/>
          <p:cNvSpPr>
            <a:spLocks noGrp="1"/>
          </p:cNvSpPr>
          <p:nvPr>
            <p:ph type="sldNum" sz="quarter" idx="12"/>
          </p:nvPr>
        </p:nvSpPr>
        <p:spPr/>
        <p:txBody>
          <a:bodyPr/>
          <a:lstStyle/>
          <a:p>
            <a:pPr>
              <a:defRPr/>
            </a:pPr>
            <a:fld id="{AC2A0BAF-5D5C-4B8D-9E4D-EB0BB3215513}" type="slidenum">
              <a:rPr lang="ar-SA" smtClean="0"/>
              <a:pPr>
                <a:defRPr/>
              </a:pPr>
              <a:t>69</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071563" y="188913"/>
            <a:ext cx="6500812" cy="1079500"/>
          </a:xfrm>
        </p:spPr>
        <p:txBody>
          <a:bodyPr/>
          <a:lstStyle/>
          <a:p>
            <a:pPr eaLnBrk="1" hangingPunct="1"/>
            <a:r>
              <a:rPr lang="en-US" sz="4400" i="1" smtClean="0">
                <a:solidFill>
                  <a:srgbClr val="FF9900"/>
                </a:solidFill>
                <a:latin typeface="Franklin Gothic Medium" pitchFamily="34" charset="0"/>
              </a:rPr>
              <a:t>Segmental anatomy</a:t>
            </a:r>
          </a:p>
        </p:txBody>
      </p:sp>
      <p:sp>
        <p:nvSpPr>
          <p:cNvPr id="13315" name="Rectangle 3"/>
          <p:cNvSpPr>
            <a:spLocks noGrp="1" noChangeArrowheads="1"/>
          </p:cNvSpPr>
          <p:nvPr>
            <p:ph idx="1"/>
          </p:nvPr>
        </p:nvSpPr>
        <p:spPr>
          <a:xfrm>
            <a:off x="928688" y="1557338"/>
            <a:ext cx="7500937" cy="4464050"/>
          </a:xfrm>
        </p:spPr>
        <p:txBody>
          <a:bodyPr/>
          <a:lstStyle/>
          <a:p>
            <a:pPr algn="l" eaLnBrk="1" hangingPunct="1">
              <a:lnSpc>
                <a:spcPct val="90000"/>
              </a:lnSpc>
              <a:buFontTx/>
              <a:buNone/>
            </a:pPr>
            <a:r>
              <a:rPr lang="en-US" sz="3200" b="1" u="sng" smtClean="0">
                <a:solidFill>
                  <a:srgbClr val="FFC000"/>
                </a:solidFill>
              </a:rPr>
              <a:t>Segments of the right lung</a:t>
            </a:r>
          </a:p>
          <a:p>
            <a:pPr algn="l" eaLnBrk="1" hangingPunct="1">
              <a:lnSpc>
                <a:spcPct val="90000"/>
              </a:lnSpc>
              <a:buFontTx/>
              <a:buNone/>
            </a:pPr>
            <a:r>
              <a:rPr lang="en-US" b="1" smtClean="0">
                <a:solidFill>
                  <a:schemeClr val="hlink"/>
                </a:solidFill>
              </a:rPr>
              <a:t>  Upper lobe segments:</a:t>
            </a:r>
          </a:p>
          <a:p>
            <a:pPr algn="l" rtl="0" eaLnBrk="1" hangingPunct="1">
              <a:lnSpc>
                <a:spcPct val="90000"/>
              </a:lnSpc>
            </a:pPr>
            <a:r>
              <a:rPr lang="en-US" sz="2800" smtClean="0"/>
              <a:t> </a:t>
            </a:r>
            <a:r>
              <a:rPr lang="en-US" smtClean="0"/>
              <a:t>Apical segment</a:t>
            </a:r>
          </a:p>
          <a:p>
            <a:pPr algn="l" rtl="0" eaLnBrk="1" hangingPunct="1">
              <a:lnSpc>
                <a:spcPct val="90000"/>
              </a:lnSpc>
            </a:pPr>
            <a:r>
              <a:rPr lang="en-US" smtClean="0"/>
              <a:t> Anterior segment</a:t>
            </a:r>
          </a:p>
          <a:p>
            <a:pPr algn="l" rtl="0" eaLnBrk="1" hangingPunct="1">
              <a:lnSpc>
                <a:spcPct val="90000"/>
              </a:lnSpc>
            </a:pPr>
            <a:r>
              <a:rPr lang="en-US" smtClean="0"/>
              <a:t> Posterior segment</a:t>
            </a:r>
          </a:p>
          <a:p>
            <a:pPr algn="l" eaLnBrk="1" hangingPunct="1">
              <a:lnSpc>
                <a:spcPct val="90000"/>
              </a:lnSpc>
              <a:buFontTx/>
              <a:buNone/>
            </a:pPr>
            <a:r>
              <a:rPr lang="en-US" b="1" smtClean="0">
                <a:solidFill>
                  <a:schemeClr val="hlink"/>
                </a:solidFill>
              </a:rPr>
              <a:t>  Middle lobe segments</a:t>
            </a:r>
          </a:p>
          <a:p>
            <a:pPr algn="l" rtl="0" eaLnBrk="1" hangingPunct="1">
              <a:lnSpc>
                <a:spcPct val="90000"/>
              </a:lnSpc>
            </a:pPr>
            <a:r>
              <a:rPr lang="en-US" sz="2800" smtClean="0"/>
              <a:t> Lateral segment</a:t>
            </a:r>
          </a:p>
          <a:p>
            <a:pPr algn="l" rtl="0" eaLnBrk="1" hangingPunct="1">
              <a:lnSpc>
                <a:spcPct val="90000"/>
              </a:lnSpc>
            </a:pPr>
            <a:r>
              <a:rPr lang="en-US" sz="2800" smtClean="0"/>
              <a:t> Medial segment</a:t>
            </a:r>
          </a:p>
          <a:p>
            <a:pPr algn="l" rtl="0" eaLnBrk="1" hangingPunct="1">
              <a:lnSpc>
                <a:spcPct val="90000"/>
              </a:lnSpc>
            </a:pPr>
            <a:endParaRPr lang="en-US" sz="2800" smtClean="0"/>
          </a:p>
          <a:p>
            <a:pPr algn="l" eaLnBrk="1" hangingPunct="1">
              <a:lnSpc>
                <a:spcPct val="90000"/>
              </a:lnSpc>
              <a:buFontTx/>
              <a:buNone/>
            </a:pPr>
            <a:endParaRPr lang="en-US" sz="2800" smtClean="0"/>
          </a:p>
          <a:p>
            <a:pPr algn="l" eaLnBrk="1" hangingPunct="1">
              <a:lnSpc>
                <a:spcPct val="90000"/>
              </a:lnSpc>
              <a:buFontTx/>
              <a:buNone/>
            </a:pPr>
            <a:endParaRPr lang="en-US" sz="2800" smtClean="0"/>
          </a:p>
          <a:p>
            <a:pPr algn="l" eaLnBrk="1" hangingPunct="1">
              <a:lnSpc>
                <a:spcPct val="90000"/>
              </a:lnSpc>
              <a:buFontTx/>
              <a:buNone/>
            </a:pPr>
            <a:endParaRPr lang="en-US" sz="2800" smtClean="0"/>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7</a:t>
            </a:fld>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1" descr="Re-exposure of PC100095"/>
          <p:cNvPicPr>
            <a:picLocks noGrp="1" noChangeAspect="1" noChangeArrowheads="1"/>
          </p:cNvPicPr>
          <p:nvPr>
            <p:ph sz="half" idx="1"/>
          </p:nvPr>
        </p:nvPicPr>
        <p:blipFill>
          <a:blip r:embed="rId2" cstate="print">
            <a:lum bright="40000"/>
          </a:blip>
          <a:srcRect/>
          <a:stretch>
            <a:fillRect/>
          </a:stretch>
        </p:blipFill>
        <p:spPr>
          <a:xfrm>
            <a:off x="0" y="285750"/>
            <a:ext cx="4730750" cy="5591175"/>
          </a:xfrm>
        </p:spPr>
      </p:pic>
      <p:pic>
        <p:nvPicPr>
          <p:cNvPr id="77827" name="Picture 9" descr="PC100094"/>
          <p:cNvPicPr>
            <a:picLocks noGrp="1" noChangeAspect="1" noChangeArrowheads="1"/>
          </p:cNvPicPr>
          <p:nvPr>
            <p:ph sz="half" idx="2"/>
          </p:nvPr>
        </p:nvPicPr>
        <p:blipFill>
          <a:blip r:embed="rId3" cstate="print">
            <a:lum bright="40000"/>
          </a:blip>
          <a:srcRect/>
          <a:stretch>
            <a:fillRect/>
          </a:stretch>
        </p:blipFill>
        <p:spPr>
          <a:xfrm>
            <a:off x="5003800" y="549275"/>
            <a:ext cx="4140200" cy="5329238"/>
          </a:xfrm>
        </p:spPr>
      </p:pic>
      <p:sp>
        <p:nvSpPr>
          <p:cNvPr id="4" name="TextBox 3"/>
          <p:cNvSpPr txBox="1"/>
          <p:nvPr/>
        </p:nvSpPr>
        <p:spPr>
          <a:xfrm>
            <a:off x="395536" y="6093296"/>
            <a:ext cx="7704856" cy="830997"/>
          </a:xfrm>
          <a:prstGeom prst="rect">
            <a:avLst/>
          </a:prstGeom>
          <a:noFill/>
        </p:spPr>
        <p:txBody>
          <a:bodyPr wrap="square" rtlCol="0">
            <a:spAutoFit/>
          </a:bodyPr>
          <a:lstStyle/>
          <a:p>
            <a:pPr algn="l" rtl="0"/>
            <a:r>
              <a:rPr lang="en-US" sz="1200" dirty="0" smtClean="0">
                <a:latin typeface="Tahoma" pitchFamily="34" charset="0"/>
                <a:ea typeface="Tahoma" pitchFamily="34" charset="0"/>
                <a:cs typeface="Tahoma" pitchFamily="34" charset="0"/>
              </a:rPr>
              <a:t>Left picture shows a chest X-ray of a patient showing a small nodule in right lung</a:t>
            </a:r>
          </a:p>
          <a:p>
            <a:pPr algn="l" rtl="0"/>
            <a:r>
              <a:rPr lang="en-US" sz="1200" dirty="0" smtClean="0">
                <a:latin typeface="Tahoma" pitchFamily="34" charset="0"/>
                <a:ea typeface="Tahoma" pitchFamily="34" charset="0"/>
                <a:cs typeface="Tahoma" pitchFamily="34" charset="0"/>
              </a:rPr>
              <a:t>Right picture is a chest X-ray of the same patient after 6 months shows how the nodule increased markedly in size indicating malignant tumor.</a:t>
            </a:r>
          </a:p>
          <a:p>
            <a:pPr algn="l" rtl="0"/>
            <a:r>
              <a:rPr lang="en-US" sz="1200" dirty="0" smtClean="0">
                <a:latin typeface="Tahoma" pitchFamily="34" charset="0"/>
                <a:ea typeface="Tahoma" pitchFamily="34" charset="0"/>
                <a:cs typeface="Tahoma" pitchFamily="34" charset="0"/>
              </a:rPr>
              <a:t>Note : benign nodules take </a:t>
            </a:r>
            <a:r>
              <a:rPr lang="en-US" sz="1200" dirty="0" smtClean="0">
                <a:solidFill>
                  <a:srgbClr val="FF0000"/>
                </a:solidFill>
                <a:latin typeface="Tahoma" pitchFamily="34" charset="0"/>
                <a:ea typeface="Tahoma" pitchFamily="34" charset="0"/>
                <a:cs typeface="Tahoma" pitchFamily="34" charset="0"/>
              </a:rPr>
              <a:t>at least </a:t>
            </a:r>
            <a:r>
              <a:rPr lang="en-US" sz="1200" dirty="0" smtClean="0">
                <a:latin typeface="Tahoma" pitchFamily="34" charset="0"/>
                <a:ea typeface="Tahoma" pitchFamily="34" charset="0"/>
                <a:cs typeface="Tahoma" pitchFamily="34" charset="0"/>
              </a:rPr>
              <a:t>1.5 - 2 years to double in size</a:t>
            </a:r>
          </a:p>
        </p:txBody>
      </p:sp>
      <p:sp>
        <p:nvSpPr>
          <p:cNvPr id="5" name="Slide Number Placeholder 4"/>
          <p:cNvSpPr>
            <a:spLocks noGrp="1"/>
          </p:cNvSpPr>
          <p:nvPr>
            <p:ph type="sldNum" sz="quarter" idx="12"/>
          </p:nvPr>
        </p:nvSpPr>
        <p:spPr/>
        <p:txBody>
          <a:bodyPr/>
          <a:lstStyle/>
          <a:p>
            <a:pPr>
              <a:defRPr/>
            </a:pPr>
            <a:fld id="{AC2A0BAF-5D5C-4B8D-9E4D-EB0BB3215513}" type="slidenum">
              <a:rPr lang="ar-SA" smtClean="0"/>
              <a:pPr>
                <a:defRPr/>
              </a:pPr>
              <a:t>70</a:t>
            </a:fld>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68313" y="188913"/>
            <a:ext cx="7931150" cy="877887"/>
          </a:xfrm>
        </p:spPr>
        <p:txBody>
          <a:bodyPr/>
          <a:lstStyle/>
          <a:p>
            <a:pPr eaLnBrk="1" hangingPunct="1"/>
            <a:r>
              <a:rPr lang="en-US" dirty="0" err="1" smtClean="0">
                <a:solidFill>
                  <a:srgbClr val="FF9900"/>
                </a:solidFill>
                <a:latin typeface="Franklin Gothic Medium" pitchFamily="34" charset="0"/>
              </a:rPr>
              <a:t>Cavitating</a:t>
            </a:r>
            <a:r>
              <a:rPr lang="en-US" dirty="0" smtClean="0">
                <a:solidFill>
                  <a:srgbClr val="FF9900"/>
                </a:solidFill>
                <a:latin typeface="Franklin Gothic Medium" pitchFamily="34" charset="0"/>
              </a:rPr>
              <a:t> lesion in the lung</a:t>
            </a:r>
          </a:p>
        </p:txBody>
      </p:sp>
      <p:sp>
        <p:nvSpPr>
          <p:cNvPr id="78851" name="Rectangle 3"/>
          <p:cNvSpPr>
            <a:spLocks noGrp="1" noChangeArrowheads="1"/>
          </p:cNvSpPr>
          <p:nvPr>
            <p:ph idx="1"/>
          </p:nvPr>
        </p:nvSpPr>
        <p:spPr>
          <a:xfrm>
            <a:off x="251520" y="1196752"/>
            <a:ext cx="8642350" cy="5016500"/>
          </a:xfrm>
        </p:spPr>
        <p:txBody>
          <a:bodyPr/>
          <a:lstStyle/>
          <a:p>
            <a:pPr algn="l" rtl="0" eaLnBrk="1" hangingPunct="1">
              <a:lnSpc>
                <a:spcPct val="80000"/>
              </a:lnSpc>
              <a:buClr>
                <a:srgbClr val="FF9999"/>
              </a:buClr>
              <a:buFont typeface="Wingdings" pitchFamily="2" charset="2"/>
              <a:buChar char="§"/>
            </a:pPr>
            <a:r>
              <a:rPr lang="en-US" sz="2400" b="1" dirty="0" smtClean="0"/>
              <a:t>A cavity is a gas-filled space surrounded by a complete wall.</a:t>
            </a:r>
          </a:p>
          <a:p>
            <a:pPr algn="l" rtl="0" eaLnBrk="1" hangingPunct="1">
              <a:lnSpc>
                <a:spcPct val="80000"/>
              </a:lnSpc>
              <a:buClr>
                <a:srgbClr val="FF9999"/>
              </a:buClr>
              <a:buFont typeface="Wingdings" pitchFamily="2" charset="2"/>
              <a:buChar char="§"/>
            </a:pPr>
            <a:r>
              <a:rPr lang="en-US" sz="2400" b="1" dirty="0" err="1" smtClean="0"/>
              <a:t>Cavitation</a:t>
            </a:r>
            <a:r>
              <a:rPr lang="en-US" sz="2400" b="1" dirty="0" smtClean="0"/>
              <a:t> occurs when an area of necrosis communicates with a patent airway.</a:t>
            </a:r>
          </a:p>
          <a:p>
            <a:pPr algn="l" rtl="0" eaLnBrk="1" hangingPunct="1">
              <a:lnSpc>
                <a:spcPct val="80000"/>
              </a:lnSpc>
              <a:buFontTx/>
              <a:buNone/>
            </a:pPr>
            <a:r>
              <a:rPr lang="en-US" sz="2400" b="1" dirty="0" smtClean="0"/>
              <a:t>    </a:t>
            </a:r>
            <a:r>
              <a:rPr lang="en-US" sz="2800" b="1" u="sng" dirty="0" smtClean="0">
                <a:solidFill>
                  <a:srgbClr val="FF9999"/>
                </a:solidFill>
                <a:latin typeface="Franklin Gothic Medium" pitchFamily="34" charset="0"/>
              </a:rPr>
              <a:t>CAUSES OF CAVITATING PULMONARY LESION (in order of </a:t>
            </a:r>
            <a:r>
              <a:rPr lang="en-US" sz="2800" b="1" u="sng" dirty="0" err="1" smtClean="0">
                <a:solidFill>
                  <a:srgbClr val="FF9999"/>
                </a:solidFill>
                <a:latin typeface="Franklin Gothic Medium" pitchFamily="34" charset="0"/>
              </a:rPr>
              <a:t>prevelance</a:t>
            </a:r>
            <a:r>
              <a:rPr lang="en-US" sz="2800" b="1" u="sng" dirty="0" smtClean="0">
                <a:solidFill>
                  <a:srgbClr val="FF9999"/>
                </a:solidFill>
                <a:latin typeface="Franklin Gothic Medium" pitchFamily="34" charset="0"/>
              </a:rPr>
              <a:t>)</a:t>
            </a:r>
          </a:p>
          <a:p>
            <a:pPr algn="l" rtl="0" eaLnBrk="1" hangingPunct="1">
              <a:lnSpc>
                <a:spcPct val="80000"/>
              </a:lnSpc>
              <a:buClr>
                <a:srgbClr val="FF9999"/>
              </a:buClr>
              <a:buFont typeface="Wingdings" pitchFamily="2" charset="2"/>
              <a:buChar char="Ø"/>
            </a:pPr>
            <a:r>
              <a:rPr lang="en-US" sz="2400" b="1" dirty="0" smtClean="0"/>
              <a:t>Infection:</a:t>
            </a:r>
          </a:p>
          <a:p>
            <a:pPr algn="l" rtl="0" eaLnBrk="1" hangingPunct="1">
              <a:lnSpc>
                <a:spcPct val="80000"/>
              </a:lnSpc>
              <a:buFontTx/>
              <a:buNone/>
            </a:pPr>
            <a:r>
              <a:rPr lang="en-US" sz="2400" b="1" dirty="0" smtClean="0"/>
              <a:t>     -Pneumonia (note : 1% of pneumonia present as rounded mass, simply called rounded pneumonia)</a:t>
            </a:r>
          </a:p>
          <a:p>
            <a:pPr algn="l" rtl="0" eaLnBrk="1" hangingPunct="1">
              <a:lnSpc>
                <a:spcPct val="80000"/>
              </a:lnSpc>
              <a:buFontTx/>
              <a:buNone/>
            </a:pPr>
            <a:r>
              <a:rPr lang="en-US" sz="2400" b="1" dirty="0" smtClean="0"/>
              <a:t>     -TB</a:t>
            </a:r>
          </a:p>
          <a:p>
            <a:pPr algn="l" rtl="0" eaLnBrk="1" hangingPunct="1">
              <a:lnSpc>
                <a:spcPct val="80000"/>
              </a:lnSpc>
              <a:buFontTx/>
              <a:buNone/>
            </a:pPr>
            <a:r>
              <a:rPr lang="en-US" sz="2400" b="1" dirty="0" smtClean="0"/>
              <a:t>     - </a:t>
            </a:r>
            <a:r>
              <a:rPr lang="en-US" sz="2400" b="1" dirty="0" err="1" smtClean="0"/>
              <a:t>Hydatid</a:t>
            </a:r>
            <a:r>
              <a:rPr lang="en-US" sz="2400" b="1" dirty="0" smtClean="0"/>
              <a:t> cyst</a:t>
            </a:r>
          </a:p>
          <a:p>
            <a:pPr algn="l" rtl="0" eaLnBrk="1" hangingPunct="1">
              <a:lnSpc>
                <a:spcPct val="80000"/>
              </a:lnSpc>
              <a:buClr>
                <a:srgbClr val="FF9999"/>
              </a:buClr>
              <a:buFont typeface="Wingdings" pitchFamily="2" charset="2"/>
              <a:buChar char="Ø"/>
            </a:pPr>
            <a:r>
              <a:rPr lang="en-US" sz="2400" b="1" dirty="0" smtClean="0"/>
              <a:t>Abscess.</a:t>
            </a:r>
          </a:p>
          <a:p>
            <a:pPr algn="l" rtl="0" eaLnBrk="1" hangingPunct="1">
              <a:lnSpc>
                <a:spcPct val="80000"/>
              </a:lnSpc>
              <a:buClr>
                <a:srgbClr val="FF9999"/>
              </a:buClr>
              <a:buFont typeface="Wingdings" pitchFamily="2" charset="2"/>
              <a:buChar char="Ø"/>
            </a:pPr>
            <a:r>
              <a:rPr lang="en-US" sz="2400" b="1" dirty="0" smtClean="0"/>
              <a:t>Bronchial carcinoma (most common </a:t>
            </a:r>
            <a:r>
              <a:rPr lang="en-US" sz="2400" b="1" dirty="0" err="1" smtClean="0"/>
              <a:t>cavitating</a:t>
            </a:r>
            <a:r>
              <a:rPr lang="en-US" sz="2400" b="1" dirty="0" smtClean="0"/>
              <a:t> tumor is </a:t>
            </a:r>
            <a:r>
              <a:rPr lang="en-US" sz="2800" b="1" dirty="0" err="1" smtClean="0">
                <a:solidFill>
                  <a:srgbClr val="FFFF00"/>
                </a:solidFill>
              </a:rPr>
              <a:t>spuamous</a:t>
            </a:r>
            <a:r>
              <a:rPr lang="en-US" sz="2800" b="1" dirty="0" smtClean="0">
                <a:solidFill>
                  <a:srgbClr val="FFFF00"/>
                </a:solidFill>
              </a:rPr>
              <a:t> cell carcinoma)</a:t>
            </a:r>
            <a:endParaRPr lang="en-US" sz="2400" b="1" dirty="0" smtClean="0">
              <a:solidFill>
                <a:srgbClr val="FFFF00"/>
              </a:solidFill>
            </a:endParaRPr>
          </a:p>
          <a:p>
            <a:pPr algn="l" rtl="0" eaLnBrk="1" hangingPunct="1">
              <a:lnSpc>
                <a:spcPct val="80000"/>
              </a:lnSpc>
              <a:buClr>
                <a:srgbClr val="FF9999"/>
              </a:buClr>
              <a:buFont typeface="Wingdings" pitchFamily="2" charset="2"/>
              <a:buChar char="Ø"/>
            </a:pPr>
            <a:r>
              <a:rPr lang="en-US" sz="2400" b="1" dirty="0" smtClean="0"/>
              <a:t>Pulmonary infarct.</a:t>
            </a:r>
          </a:p>
          <a:p>
            <a:pPr algn="l" rtl="0" eaLnBrk="1" hangingPunct="1">
              <a:lnSpc>
                <a:spcPct val="80000"/>
              </a:lnSpc>
              <a:buClr>
                <a:srgbClr val="FF9999"/>
              </a:buClr>
              <a:buFont typeface="Wingdings" pitchFamily="2" charset="2"/>
              <a:buChar char="Ø"/>
            </a:pPr>
            <a:r>
              <a:rPr lang="en-US" sz="2400" b="1" dirty="0" smtClean="0"/>
              <a:t>Rheumatoid nodule.</a:t>
            </a:r>
          </a:p>
          <a:p>
            <a:pPr algn="l" rtl="0" eaLnBrk="1" hangingPunct="1">
              <a:lnSpc>
                <a:spcPct val="80000"/>
              </a:lnSpc>
              <a:buClr>
                <a:srgbClr val="FF9999"/>
              </a:buClr>
              <a:buFont typeface="Wingdings 2" pitchFamily="18" charset="2"/>
              <a:buNone/>
            </a:pPr>
            <a:endParaRPr lang="en-US" sz="2400" b="1" dirty="0" smtClean="0"/>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71</a:t>
            </a:fld>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descr="42yF 07-09-03 CXR"/>
          <p:cNvPicPr>
            <a:picLocks noChangeAspect="1" noChangeArrowheads="1"/>
          </p:cNvPicPr>
          <p:nvPr/>
        </p:nvPicPr>
        <p:blipFill>
          <a:blip r:embed="rId2" cstate="print"/>
          <a:srcRect/>
          <a:stretch>
            <a:fillRect/>
          </a:stretch>
        </p:blipFill>
        <p:spPr bwMode="auto">
          <a:xfrm>
            <a:off x="250825" y="333375"/>
            <a:ext cx="4700588" cy="5715000"/>
          </a:xfrm>
          <a:prstGeom prst="rect">
            <a:avLst/>
          </a:prstGeom>
          <a:noFill/>
          <a:ln w="9525">
            <a:noFill/>
            <a:miter lim="800000"/>
            <a:headEnd/>
            <a:tailEnd/>
          </a:ln>
        </p:spPr>
      </p:pic>
      <p:pic>
        <p:nvPicPr>
          <p:cNvPr id="79875" name="Picture 5" descr="42yF 07-09-03 CXR2"/>
          <p:cNvPicPr>
            <a:picLocks noChangeAspect="1" noChangeArrowheads="1"/>
          </p:cNvPicPr>
          <p:nvPr/>
        </p:nvPicPr>
        <p:blipFill>
          <a:blip r:embed="rId3" cstate="print"/>
          <a:srcRect/>
          <a:stretch>
            <a:fillRect/>
          </a:stretch>
        </p:blipFill>
        <p:spPr bwMode="auto">
          <a:xfrm>
            <a:off x="5292725" y="333375"/>
            <a:ext cx="3600450" cy="5715000"/>
          </a:xfrm>
          <a:prstGeom prst="rect">
            <a:avLst/>
          </a:prstGeom>
          <a:noFill/>
          <a:ln w="9525">
            <a:noFill/>
            <a:miter lim="800000"/>
            <a:headEnd/>
            <a:tailEnd/>
          </a:ln>
        </p:spPr>
      </p:pic>
      <p:sp>
        <p:nvSpPr>
          <p:cNvPr id="4" name="TextBox 3"/>
          <p:cNvSpPr txBox="1"/>
          <p:nvPr/>
        </p:nvSpPr>
        <p:spPr>
          <a:xfrm>
            <a:off x="611560" y="6211669"/>
            <a:ext cx="5760640" cy="646331"/>
          </a:xfrm>
          <a:prstGeom prst="rect">
            <a:avLst/>
          </a:prstGeom>
          <a:noFill/>
        </p:spPr>
        <p:txBody>
          <a:bodyPr wrap="square" rtlCol="0">
            <a:spAutoFit/>
          </a:bodyPr>
          <a:lstStyle/>
          <a:p>
            <a:pPr algn="l" rtl="0"/>
            <a:r>
              <a:rPr lang="en-US" sz="1200" dirty="0" smtClean="0">
                <a:latin typeface="Tahoma" pitchFamily="34" charset="0"/>
                <a:ea typeface="Tahoma" pitchFamily="34" charset="0"/>
                <a:cs typeface="Tahoma" pitchFamily="34" charset="0"/>
              </a:rPr>
              <a:t>Chest X-ray : in upper lobe of right lung, specifically anterior segment there is an area of consolidation with cavity inside  (</a:t>
            </a:r>
            <a:r>
              <a:rPr lang="en-US" sz="1200" dirty="0" err="1" smtClean="0">
                <a:latin typeface="Tahoma" pitchFamily="34" charset="0"/>
                <a:ea typeface="Tahoma" pitchFamily="34" charset="0"/>
                <a:cs typeface="Tahoma" pitchFamily="34" charset="0"/>
              </a:rPr>
              <a:t>pneumatocele</a:t>
            </a:r>
            <a:r>
              <a:rPr lang="en-US" sz="1200" dirty="0" smtClean="0">
                <a:latin typeface="Tahoma" pitchFamily="34" charset="0"/>
                <a:ea typeface="Tahoma" pitchFamily="34" charset="0"/>
                <a:cs typeface="Tahoma" pitchFamily="34" charset="0"/>
              </a:rPr>
              <a:t>). We can know it’s in the anterior segment because of prominence of horizontal fissure.</a:t>
            </a:r>
          </a:p>
        </p:txBody>
      </p:sp>
      <p:sp>
        <p:nvSpPr>
          <p:cNvPr id="5" name="Slide Number Placeholder 4"/>
          <p:cNvSpPr>
            <a:spLocks noGrp="1"/>
          </p:cNvSpPr>
          <p:nvPr>
            <p:ph type="sldNum" sz="quarter" idx="12"/>
          </p:nvPr>
        </p:nvSpPr>
        <p:spPr/>
        <p:txBody>
          <a:bodyPr/>
          <a:lstStyle/>
          <a:p>
            <a:pPr>
              <a:defRPr/>
            </a:pPr>
            <a:fld id="{BACBD4DD-C133-4684-9917-892E94D1434C}" type="slidenum">
              <a:rPr lang="ar-SA" smtClean="0"/>
              <a:pPr>
                <a:defRPr/>
              </a:pPr>
              <a:t>72</a:t>
            </a:fld>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7" descr="Abcess"/>
          <p:cNvPicPr>
            <a:picLocks noGrp="1" noChangeAspect="1" noChangeArrowheads="1"/>
          </p:cNvPicPr>
          <p:nvPr>
            <p:ph sz="half" idx="1"/>
          </p:nvPr>
        </p:nvPicPr>
        <p:blipFill>
          <a:blip r:embed="rId2" cstate="print"/>
          <a:srcRect/>
          <a:stretch>
            <a:fillRect/>
          </a:stretch>
        </p:blipFill>
        <p:spPr>
          <a:xfrm>
            <a:off x="-323850" y="404813"/>
            <a:ext cx="4752975" cy="5761037"/>
          </a:xfrm>
        </p:spPr>
      </p:pic>
      <p:pic>
        <p:nvPicPr>
          <p:cNvPr id="80899" name="Picture 8" descr="ABS RT L"/>
          <p:cNvPicPr>
            <a:picLocks noGrp="1" noChangeAspect="1" noChangeArrowheads="1"/>
          </p:cNvPicPr>
          <p:nvPr>
            <p:ph sz="half" idx="2"/>
          </p:nvPr>
        </p:nvPicPr>
        <p:blipFill>
          <a:blip r:embed="rId3" cstate="print"/>
          <a:srcRect/>
          <a:stretch>
            <a:fillRect/>
          </a:stretch>
        </p:blipFill>
        <p:spPr>
          <a:xfrm>
            <a:off x="4572000" y="1268413"/>
            <a:ext cx="4752975" cy="4537075"/>
          </a:xfrm>
        </p:spPr>
      </p:pic>
      <p:sp>
        <p:nvSpPr>
          <p:cNvPr id="5" name="TextBox 4"/>
          <p:cNvSpPr txBox="1"/>
          <p:nvPr/>
        </p:nvSpPr>
        <p:spPr>
          <a:xfrm>
            <a:off x="251520" y="6237312"/>
            <a:ext cx="7848872" cy="461665"/>
          </a:xfrm>
          <a:prstGeom prst="rect">
            <a:avLst/>
          </a:prstGeom>
          <a:noFill/>
        </p:spPr>
        <p:txBody>
          <a:bodyPr wrap="square" rtlCol="0">
            <a:spAutoFit/>
          </a:bodyPr>
          <a:lstStyle/>
          <a:p>
            <a:pPr algn="l" rtl="0"/>
            <a:r>
              <a:rPr lang="en-US" sz="1200" dirty="0" smtClean="0">
                <a:latin typeface="Tahoma" pitchFamily="34" charset="0"/>
                <a:ea typeface="Tahoma" pitchFamily="34" charset="0"/>
                <a:cs typeface="Tahoma" pitchFamily="34" charset="0"/>
              </a:rPr>
              <a:t>Chest X-ray : in right lower lobe there is an area of consolidation with cavity inside. This is rounded pneumonia (has 1% chance) . Use of CT scan to know if it contains pus or just air shows that it contained pus (grey)</a:t>
            </a:r>
          </a:p>
        </p:txBody>
      </p:sp>
      <p:cxnSp>
        <p:nvCxnSpPr>
          <p:cNvPr id="6" name="Straight Arrow Connector 5"/>
          <p:cNvCxnSpPr/>
          <p:nvPr/>
        </p:nvCxnSpPr>
        <p:spPr>
          <a:xfrm flipH="1" flipV="1">
            <a:off x="5868144" y="4221088"/>
            <a:ext cx="1440160" cy="2304257"/>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868145" y="3429000"/>
            <a:ext cx="3672407" cy="50405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6012160" y="4149080"/>
            <a:ext cx="3528392" cy="14401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540552" y="3284984"/>
            <a:ext cx="883575" cy="276999"/>
          </a:xfrm>
          <a:prstGeom prst="rect">
            <a:avLst/>
          </a:prstGeom>
          <a:noFill/>
        </p:spPr>
        <p:txBody>
          <a:bodyPr wrap="none" rtlCol="0">
            <a:spAutoFit/>
          </a:bodyPr>
          <a:lstStyle/>
          <a:p>
            <a:pPr algn="l" rtl="0"/>
            <a:r>
              <a:rPr lang="en-US" sz="1200" dirty="0" smtClean="0">
                <a:solidFill>
                  <a:srgbClr val="FF0000"/>
                </a:solidFill>
                <a:latin typeface="Tahoma" pitchFamily="34" charset="0"/>
                <a:ea typeface="Tahoma" pitchFamily="34" charset="0"/>
                <a:cs typeface="Tahoma" pitchFamily="34" charset="0"/>
              </a:rPr>
              <a:t>Air (black)</a:t>
            </a:r>
          </a:p>
        </p:txBody>
      </p:sp>
      <p:sp>
        <p:nvSpPr>
          <p:cNvPr id="18" name="TextBox 17"/>
          <p:cNvSpPr txBox="1"/>
          <p:nvPr/>
        </p:nvSpPr>
        <p:spPr>
          <a:xfrm>
            <a:off x="9540552" y="4149080"/>
            <a:ext cx="1627818" cy="276999"/>
          </a:xfrm>
          <a:prstGeom prst="rect">
            <a:avLst/>
          </a:prstGeom>
          <a:noFill/>
        </p:spPr>
        <p:txBody>
          <a:bodyPr wrap="none" rtlCol="0">
            <a:spAutoFit/>
          </a:bodyPr>
          <a:lstStyle/>
          <a:p>
            <a:pPr algn="l" rtl="0"/>
            <a:r>
              <a:rPr lang="en-US" sz="1200" dirty="0" smtClean="0">
                <a:solidFill>
                  <a:srgbClr val="FF0000"/>
                </a:solidFill>
                <a:latin typeface="Tahoma" pitchFamily="34" charset="0"/>
                <a:ea typeface="Tahoma" pitchFamily="34" charset="0"/>
                <a:cs typeface="Tahoma" pitchFamily="34" charset="0"/>
              </a:rPr>
              <a:t>Consolidation (white)</a:t>
            </a:r>
          </a:p>
        </p:txBody>
      </p:sp>
      <p:sp>
        <p:nvSpPr>
          <p:cNvPr id="11" name="Slide Number Placeholder 10"/>
          <p:cNvSpPr>
            <a:spLocks noGrp="1"/>
          </p:cNvSpPr>
          <p:nvPr>
            <p:ph type="sldNum" sz="quarter" idx="12"/>
          </p:nvPr>
        </p:nvSpPr>
        <p:spPr/>
        <p:txBody>
          <a:bodyPr/>
          <a:lstStyle/>
          <a:p>
            <a:pPr>
              <a:defRPr/>
            </a:pPr>
            <a:fld id="{AC2A0BAF-5D5C-4B8D-9E4D-EB0BB3215513}" type="slidenum">
              <a:rPr lang="ar-SA" smtClean="0"/>
              <a:pPr>
                <a:defRPr/>
              </a:pPr>
              <a:t>73</a:t>
            </a:fld>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928688" y="274638"/>
            <a:ext cx="7388225" cy="1143000"/>
          </a:xfrm>
        </p:spPr>
        <p:txBody>
          <a:bodyPr/>
          <a:lstStyle/>
          <a:p>
            <a:pPr eaLnBrk="1" hangingPunct="1"/>
            <a:r>
              <a:rPr lang="en-US" sz="4000" smtClean="0">
                <a:solidFill>
                  <a:srgbClr val="FF9900"/>
                </a:solidFill>
                <a:latin typeface="Franklin Gothic Demi" pitchFamily="34" charset="0"/>
              </a:rPr>
              <a:t>THE MEDIASTINUM</a:t>
            </a:r>
            <a:r>
              <a:rPr lang="en-US" sz="2400" i="1" smtClean="0">
                <a:solidFill>
                  <a:srgbClr val="FF9900"/>
                </a:solidFill>
              </a:rPr>
              <a:t/>
            </a:r>
            <a:br>
              <a:rPr lang="en-US" sz="2400" i="1" smtClean="0">
                <a:solidFill>
                  <a:srgbClr val="FF9900"/>
                </a:solidFill>
              </a:rPr>
            </a:br>
            <a:endParaRPr lang="en-US" sz="2400" i="1" smtClean="0">
              <a:solidFill>
                <a:srgbClr val="FF9900"/>
              </a:solidFill>
            </a:endParaRPr>
          </a:p>
        </p:txBody>
      </p:sp>
      <p:sp>
        <p:nvSpPr>
          <p:cNvPr id="81923" name="Rectangle 3"/>
          <p:cNvSpPr>
            <a:spLocks noGrp="1" noChangeArrowheads="1"/>
          </p:cNvSpPr>
          <p:nvPr>
            <p:ph idx="1"/>
          </p:nvPr>
        </p:nvSpPr>
        <p:spPr>
          <a:xfrm>
            <a:off x="179388" y="1412875"/>
            <a:ext cx="8785225" cy="4895850"/>
          </a:xfrm>
        </p:spPr>
        <p:txBody>
          <a:bodyPr/>
          <a:lstStyle/>
          <a:p>
            <a:pPr algn="l" rtl="0" eaLnBrk="1" hangingPunct="1">
              <a:lnSpc>
                <a:spcPct val="80000"/>
              </a:lnSpc>
              <a:buClr>
                <a:srgbClr val="FF9900"/>
              </a:buClr>
              <a:buFont typeface="Wingdings" pitchFamily="2" charset="2"/>
              <a:buChar char="v"/>
            </a:pPr>
            <a:r>
              <a:rPr lang="en-US" sz="2800" dirty="0" smtClean="0"/>
              <a:t>The </a:t>
            </a:r>
            <a:r>
              <a:rPr lang="en-US" sz="2800" dirty="0" err="1" smtClean="0"/>
              <a:t>mediastinum</a:t>
            </a:r>
            <a:r>
              <a:rPr lang="en-US" sz="2800" dirty="0" smtClean="0"/>
              <a:t> consist of potential spaces used to describe the location of disease.</a:t>
            </a:r>
          </a:p>
          <a:p>
            <a:pPr algn="l" rtl="0" eaLnBrk="1" hangingPunct="1">
              <a:lnSpc>
                <a:spcPct val="80000"/>
              </a:lnSpc>
              <a:buClr>
                <a:srgbClr val="FF9900"/>
              </a:buClr>
              <a:buFont typeface="Wingdings" pitchFamily="2" charset="2"/>
              <a:buChar char="v"/>
            </a:pPr>
            <a:r>
              <a:rPr lang="en-US" sz="2800" dirty="0" smtClean="0"/>
              <a:t>The </a:t>
            </a:r>
            <a:r>
              <a:rPr lang="en-US" sz="2800" dirty="0" err="1" smtClean="0"/>
              <a:t>mediastinum</a:t>
            </a:r>
            <a:r>
              <a:rPr lang="en-US" sz="2800" dirty="0" smtClean="0"/>
              <a:t> is situated between the lungs and extends from the thoracic inlet superiorly to the diaphragm inferiorly. </a:t>
            </a:r>
          </a:p>
          <a:p>
            <a:pPr algn="l" rtl="0" eaLnBrk="1" hangingPunct="1">
              <a:lnSpc>
                <a:spcPct val="80000"/>
              </a:lnSpc>
              <a:buClr>
                <a:srgbClr val="FF9900"/>
              </a:buClr>
              <a:buFont typeface="Wingdings" pitchFamily="2" charset="2"/>
              <a:buChar char="v"/>
            </a:pPr>
            <a:r>
              <a:rPr lang="en-US" sz="2800" dirty="0" smtClean="0"/>
              <a:t> The </a:t>
            </a:r>
            <a:r>
              <a:rPr lang="en-US" sz="2800" dirty="0" err="1" smtClean="0"/>
              <a:t>mediastinum</a:t>
            </a:r>
            <a:r>
              <a:rPr lang="en-US" sz="2800" dirty="0" smtClean="0"/>
              <a:t> is divided into:</a:t>
            </a:r>
          </a:p>
          <a:p>
            <a:pPr algn="l" rtl="0" eaLnBrk="1" hangingPunct="1">
              <a:lnSpc>
                <a:spcPct val="80000"/>
              </a:lnSpc>
              <a:buClr>
                <a:srgbClr val="FF9999"/>
              </a:buClr>
              <a:buFont typeface="Wingdings" pitchFamily="2" charset="2"/>
              <a:buChar char="ü"/>
            </a:pPr>
            <a:r>
              <a:rPr lang="en-US" sz="2800" u="sng" dirty="0" smtClean="0">
                <a:solidFill>
                  <a:srgbClr val="92D050"/>
                </a:solidFill>
                <a:latin typeface="Franklin Gothic Medium" pitchFamily="34" charset="0"/>
              </a:rPr>
              <a:t>Superior </a:t>
            </a:r>
            <a:r>
              <a:rPr lang="en-US" sz="2800" u="sng" dirty="0" err="1" smtClean="0">
                <a:solidFill>
                  <a:srgbClr val="92D050"/>
                </a:solidFill>
                <a:latin typeface="Franklin Gothic Medium" pitchFamily="34" charset="0"/>
              </a:rPr>
              <a:t>mediastinum</a:t>
            </a:r>
            <a:r>
              <a:rPr lang="en-US" sz="2800" dirty="0" smtClean="0">
                <a:solidFill>
                  <a:srgbClr val="92D050"/>
                </a:solidFill>
                <a:latin typeface="Franklin Gothic Medium" pitchFamily="34" charset="0"/>
              </a:rPr>
              <a:t>:</a:t>
            </a:r>
            <a:r>
              <a:rPr lang="en-US" sz="2400" dirty="0" smtClean="0">
                <a:solidFill>
                  <a:srgbClr val="92D050"/>
                </a:solidFill>
              </a:rPr>
              <a:t> </a:t>
            </a:r>
            <a:r>
              <a:rPr lang="en-US" sz="2400" dirty="0" smtClean="0"/>
              <a:t>Lies above the heart.</a:t>
            </a:r>
          </a:p>
          <a:p>
            <a:pPr algn="l" rtl="0" eaLnBrk="1" hangingPunct="1">
              <a:lnSpc>
                <a:spcPct val="80000"/>
              </a:lnSpc>
              <a:buClr>
                <a:srgbClr val="FF9999"/>
              </a:buClr>
              <a:buFont typeface="Wingdings" pitchFamily="2" charset="2"/>
              <a:buChar char="ü"/>
            </a:pPr>
            <a:r>
              <a:rPr lang="en-US" sz="2800" u="sng" dirty="0" smtClean="0">
                <a:solidFill>
                  <a:srgbClr val="92D050"/>
                </a:solidFill>
                <a:latin typeface="Franklin Gothic Medium" pitchFamily="34" charset="0"/>
              </a:rPr>
              <a:t>Anterior </a:t>
            </a:r>
            <a:r>
              <a:rPr lang="en-US" sz="2800" u="sng" dirty="0" err="1" smtClean="0">
                <a:solidFill>
                  <a:srgbClr val="92D050"/>
                </a:solidFill>
                <a:latin typeface="Franklin Gothic Medium" pitchFamily="34" charset="0"/>
              </a:rPr>
              <a:t>mediastinum</a:t>
            </a:r>
            <a:r>
              <a:rPr lang="en-US" sz="2800" u="sng" dirty="0" smtClean="0">
                <a:solidFill>
                  <a:srgbClr val="92D050"/>
                </a:solidFill>
                <a:latin typeface="Franklin Gothic Medium" pitchFamily="34" charset="0"/>
              </a:rPr>
              <a:t>:</a:t>
            </a:r>
            <a:r>
              <a:rPr lang="en-US" sz="2800" dirty="0" smtClean="0">
                <a:solidFill>
                  <a:srgbClr val="92D050"/>
                </a:solidFill>
              </a:rPr>
              <a:t>  </a:t>
            </a:r>
            <a:r>
              <a:rPr lang="en-US" sz="2400" dirty="0" smtClean="0"/>
              <a:t>Lies in front of the heart.</a:t>
            </a:r>
            <a:r>
              <a:rPr lang="en-US" sz="2000" dirty="0" smtClean="0"/>
              <a:t>                                                             </a:t>
            </a:r>
          </a:p>
          <a:p>
            <a:pPr algn="l" rtl="0" eaLnBrk="1" hangingPunct="1">
              <a:lnSpc>
                <a:spcPct val="80000"/>
              </a:lnSpc>
              <a:buClr>
                <a:srgbClr val="FF9999"/>
              </a:buClr>
              <a:buFont typeface="Wingdings" pitchFamily="2" charset="2"/>
              <a:buChar char="ü"/>
            </a:pPr>
            <a:r>
              <a:rPr lang="en-US" sz="2800" u="sng" dirty="0" smtClean="0">
                <a:solidFill>
                  <a:srgbClr val="92D050"/>
                </a:solidFill>
                <a:latin typeface="Franklin Gothic Medium" pitchFamily="34" charset="0"/>
              </a:rPr>
              <a:t>Middle  </a:t>
            </a:r>
            <a:r>
              <a:rPr lang="en-US" sz="2800" u="sng" dirty="0" err="1" smtClean="0">
                <a:solidFill>
                  <a:srgbClr val="92D050"/>
                </a:solidFill>
                <a:latin typeface="Franklin Gothic Medium" pitchFamily="34" charset="0"/>
              </a:rPr>
              <a:t>mediastinum</a:t>
            </a:r>
            <a:r>
              <a:rPr lang="en-US" sz="2800" dirty="0" smtClean="0">
                <a:solidFill>
                  <a:srgbClr val="92D050"/>
                </a:solidFill>
                <a:latin typeface="Franklin Gothic Medium" pitchFamily="34" charset="0"/>
              </a:rPr>
              <a:t>:</a:t>
            </a:r>
            <a:r>
              <a:rPr lang="en-US" sz="2800" dirty="0" smtClean="0">
                <a:solidFill>
                  <a:srgbClr val="92D050"/>
                </a:solidFill>
              </a:rPr>
              <a:t> </a:t>
            </a:r>
            <a:r>
              <a:rPr lang="en-US" sz="2400" dirty="0" smtClean="0"/>
              <a:t>Contains</a:t>
            </a:r>
            <a:r>
              <a:rPr lang="en-US" sz="2800" dirty="0" smtClean="0">
                <a:solidFill>
                  <a:schemeClr val="hlink"/>
                </a:solidFill>
              </a:rPr>
              <a:t> </a:t>
            </a:r>
            <a:r>
              <a:rPr lang="en-US" sz="2400" dirty="0" smtClean="0"/>
              <a:t>the heart and great vessels.</a:t>
            </a:r>
            <a:endParaRPr lang="en-US" sz="2000" dirty="0" smtClean="0"/>
          </a:p>
          <a:p>
            <a:pPr algn="l" rtl="0" eaLnBrk="1" hangingPunct="1">
              <a:lnSpc>
                <a:spcPct val="80000"/>
              </a:lnSpc>
              <a:buClr>
                <a:srgbClr val="FF9999"/>
              </a:buClr>
              <a:buFont typeface="Wingdings" pitchFamily="2" charset="2"/>
              <a:buChar char="ü"/>
            </a:pPr>
            <a:r>
              <a:rPr lang="en-US" sz="2800" u="sng" dirty="0" smtClean="0">
                <a:solidFill>
                  <a:srgbClr val="92D050"/>
                </a:solidFill>
                <a:latin typeface="Franklin Gothic Medium" pitchFamily="34" charset="0"/>
              </a:rPr>
              <a:t>Posterior </a:t>
            </a:r>
            <a:r>
              <a:rPr lang="en-US" sz="2800" u="sng" dirty="0" err="1" smtClean="0">
                <a:solidFill>
                  <a:srgbClr val="92D050"/>
                </a:solidFill>
                <a:latin typeface="Franklin Gothic Medium" pitchFamily="34" charset="0"/>
              </a:rPr>
              <a:t>mediastinum</a:t>
            </a:r>
            <a:r>
              <a:rPr lang="en-US" sz="2800" u="sng" dirty="0" smtClean="0">
                <a:solidFill>
                  <a:srgbClr val="92D050"/>
                </a:solidFill>
                <a:latin typeface="Franklin Gothic Medium" pitchFamily="34" charset="0"/>
              </a:rPr>
              <a:t>:</a:t>
            </a:r>
            <a:r>
              <a:rPr lang="en-US" sz="2800" dirty="0" smtClean="0">
                <a:solidFill>
                  <a:schemeClr val="hlink"/>
                </a:solidFill>
              </a:rPr>
              <a:t> </a:t>
            </a:r>
            <a:r>
              <a:rPr lang="en-US" sz="2400" dirty="0" smtClean="0"/>
              <a:t>Lies behind the heart.</a:t>
            </a:r>
          </a:p>
          <a:p>
            <a:pPr algn="l" rtl="0" eaLnBrk="1" hangingPunct="1">
              <a:lnSpc>
                <a:spcPct val="80000"/>
              </a:lnSpc>
              <a:buClr>
                <a:srgbClr val="FF9999"/>
              </a:buClr>
              <a:buNone/>
            </a:pPr>
            <a:r>
              <a:rPr lang="en-US" sz="2400" dirty="0" smtClean="0"/>
              <a:t>Note: this division of </a:t>
            </a:r>
            <a:r>
              <a:rPr lang="en-US" sz="2400" dirty="0" err="1" smtClean="0"/>
              <a:t>mediastinum</a:t>
            </a:r>
            <a:r>
              <a:rPr lang="en-US" sz="2400" dirty="0" smtClean="0"/>
              <a:t> isn’t used </a:t>
            </a:r>
            <a:r>
              <a:rPr lang="en-US" sz="2400" dirty="0" err="1" smtClean="0"/>
              <a:t>radiologically</a:t>
            </a:r>
            <a:r>
              <a:rPr lang="en-US" sz="2400" dirty="0" smtClean="0"/>
              <a:t>, now we use anterior, middle, and posterior.</a:t>
            </a:r>
          </a:p>
          <a:p>
            <a:pPr algn="l" rtl="0" eaLnBrk="1" hangingPunct="1">
              <a:lnSpc>
                <a:spcPct val="80000"/>
              </a:lnSpc>
              <a:buFontTx/>
              <a:buNone/>
            </a:pPr>
            <a:endParaRPr lang="en-US" sz="2400" u="sng" dirty="0" smtClean="0">
              <a:solidFill>
                <a:schemeClr val="hlink"/>
              </a:solidFill>
            </a:endParaRPr>
          </a:p>
          <a:p>
            <a:pPr algn="l" rtl="0" eaLnBrk="1" hangingPunct="1">
              <a:lnSpc>
                <a:spcPct val="80000"/>
              </a:lnSpc>
              <a:buFontTx/>
              <a:buNone/>
            </a:pPr>
            <a:r>
              <a:rPr lang="en-US" sz="2000" dirty="0" smtClean="0"/>
              <a:t>     </a:t>
            </a:r>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74</a:t>
            </a:fld>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descr="image0013"/>
          <p:cNvPicPr>
            <a:picLocks noChangeAspect="1" noChangeArrowheads="1"/>
          </p:cNvPicPr>
          <p:nvPr/>
        </p:nvPicPr>
        <p:blipFill>
          <a:blip r:embed="rId2" cstate="print"/>
          <a:srcRect/>
          <a:stretch>
            <a:fillRect/>
          </a:stretch>
        </p:blipFill>
        <p:spPr bwMode="auto">
          <a:xfrm>
            <a:off x="0" y="928688"/>
            <a:ext cx="9144000" cy="4637087"/>
          </a:xfrm>
          <a:prstGeom prst="rect">
            <a:avLst/>
          </a:prstGeom>
          <a:noFill/>
          <a:ln w="9525">
            <a:noFill/>
            <a:miter lim="800000"/>
            <a:headEnd/>
            <a:tailEnd/>
          </a:ln>
        </p:spPr>
      </p:pic>
      <p:pic>
        <p:nvPicPr>
          <p:cNvPr id="82947" name="Picture 4" descr="image0013"/>
          <p:cNvPicPr>
            <a:picLocks noChangeAspect="1" noChangeArrowheads="1"/>
          </p:cNvPicPr>
          <p:nvPr/>
        </p:nvPicPr>
        <p:blipFill>
          <a:blip r:embed="rId2" cstate="print"/>
          <a:srcRect/>
          <a:stretch>
            <a:fillRect/>
          </a:stretch>
        </p:blipFill>
        <p:spPr bwMode="auto">
          <a:xfrm>
            <a:off x="0" y="928688"/>
            <a:ext cx="9144000" cy="4637087"/>
          </a:xfrm>
          <a:prstGeom prst="rect">
            <a:avLst/>
          </a:prstGeom>
          <a:noFill/>
          <a:ln w="9525">
            <a:noFill/>
            <a:miter lim="800000"/>
            <a:headEnd/>
            <a:tailEnd/>
          </a:ln>
        </p:spPr>
      </p:pic>
      <p:sp>
        <p:nvSpPr>
          <p:cNvPr id="4" name="TextBox 3"/>
          <p:cNvSpPr txBox="1"/>
          <p:nvPr/>
        </p:nvSpPr>
        <p:spPr>
          <a:xfrm>
            <a:off x="5652120" y="5805264"/>
            <a:ext cx="3131840" cy="646331"/>
          </a:xfrm>
          <a:prstGeom prst="rect">
            <a:avLst/>
          </a:prstGeom>
          <a:noFill/>
        </p:spPr>
        <p:txBody>
          <a:bodyPr wrap="square" rtlCol="0">
            <a:spAutoFit/>
          </a:bodyPr>
          <a:lstStyle/>
          <a:p>
            <a:r>
              <a:rPr lang="en-US" sz="1200" dirty="0" smtClean="0">
                <a:latin typeface="Tahoma" pitchFamily="34" charset="0"/>
                <a:ea typeface="Tahoma" pitchFamily="34" charset="0"/>
                <a:cs typeface="Tahoma" pitchFamily="34" charset="0"/>
              </a:rPr>
              <a:t>this division of </a:t>
            </a:r>
            <a:r>
              <a:rPr lang="en-US" sz="1200" dirty="0" err="1" smtClean="0">
                <a:latin typeface="Tahoma" pitchFamily="34" charset="0"/>
                <a:ea typeface="Tahoma" pitchFamily="34" charset="0"/>
                <a:cs typeface="Tahoma" pitchFamily="34" charset="0"/>
              </a:rPr>
              <a:t>mediastinum</a:t>
            </a:r>
            <a:r>
              <a:rPr lang="en-US" sz="1200" dirty="0" smtClean="0">
                <a:latin typeface="Tahoma" pitchFamily="34" charset="0"/>
                <a:ea typeface="Tahoma" pitchFamily="34" charset="0"/>
                <a:cs typeface="Tahoma" pitchFamily="34" charset="0"/>
              </a:rPr>
              <a:t> isn’t used </a:t>
            </a:r>
            <a:r>
              <a:rPr lang="en-US" sz="1200" dirty="0" err="1" smtClean="0">
                <a:latin typeface="Tahoma" pitchFamily="34" charset="0"/>
                <a:ea typeface="Tahoma" pitchFamily="34" charset="0"/>
                <a:cs typeface="Tahoma" pitchFamily="34" charset="0"/>
              </a:rPr>
              <a:t>radiologically</a:t>
            </a:r>
            <a:r>
              <a:rPr lang="en-US" sz="1200" dirty="0" smtClean="0">
                <a:latin typeface="Tahoma" pitchFamily="34" charset="0"/>
                <a:ea typeface="Tahoma" pitchFamily="34" charset="0"/>
                <a:cs typeface="Tahoma" pitchFamily="34" charset="0"/>
              </a:rPr>
              <a:t>, now we use anterior, middle, and posterior.</a:t>
            </a:r>
          </a:p>
        </p:txBody>
      </p:sp>
      <p:sp>
        <p:nvSpPr>
          <p:cNvPr id="5" name="Slide Number Placeholder 4"/>
          <p:cNvSpPr>
            <a:spLocks noGrp="1"/>
          </p:cNvSpPr>
          <p:nvPr>
            <p:ph type="sldNum" sz="quarter" idx="12"/>
          </p:nvPr>
        </p:nvSpPr>
        <p:spPr/>
        <p:txBody>
          <a:bodyPr/>
          <a:lstStyle/>
          <a:p>
            <a:pPr>
              <a:defRPr/>
            </a:pPr>
            <a:fld id="{BACBD4DD-C133-4684-9917-892E94D1434C}" type="slidenum">
              <a:rPr lang="ar-SA" smtClean="0"/>
              <a:pPr>
                <a:defRPr/>
              </a:pPr>
              <a:t>75</a:t>
            </a:fld>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Users\User\Desktop\images (2).jpg"/>
          <p:cNvPicPr>
            <a:picLocks noGrp="1" noChangeAspect="1" noChangeArrowheads="1"/>
          </p:cNvPicPr>
          <p:nvPr>
            <p:ph idx="1"/>
          </p:nvPr>
        </p:nvPicPr>
        <p:blipFill>
          <a:blip r:embed="rId2" cstate="print"/>
          <a:srcRect/>
          <a:stretch>
            <a:fillRect/>
          </a:stretch>
        </p:blipFill>
        <p:spPr>
          <a:xfrm>
            <a:off x="1643063" y="428625"/>
            <a:ext cx="5861050" cy="6210300"/>
          </a:xfrm>
        </p:spPr>
      </p:pic>
      <p:sp>
        <p:nvSpPr>
          <p:cNvPr id="3" name="Slide Number Placeholder 2"/>
          <p:cNvSpPr>
            <a:spLocks noGrp="1"/>
          </p:cNvSpPr>
          <p:nvPr>
            <p:ph type="sldNum" sz="quarter" idx="12"/>
          </p:nvPr>
        </p:nvSpPr>
        <p:spPr/>
        <p:txBody>
          <a:bodyPr/>
          <a:lstStyle/>
          <a:p>
            <a:pPr>
              <a:defRPr/>
            </a:pPr>
            <a:fld id="{BACBD4DD-C133-4684-9917-892E94D1434C}" type="slidenum">
              <a:rPr lang="ar-SA" smtClean="0"/>
              <a:pPr>
                <a:defRPr/>
              </a:pPr>
              <a:t>76</a:t>
            </a:fld>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071563" y="500063"/>
            <a:ext cx="7172325" cy="928687"/>
          </a:xfrm>
        </p:spPr>
        <p:txBody>
          <a:bodyPr/>
          <a:lstStyle/>
          <a:p>
            <a:pPr eaLnBrk="1" hangingPunct="1"/>
            <a:r>
              <a:rPr lang="en-US" sz="3600" dirty="0" smtClean="0">
                <a:solidFill>
                  <a:srgbClr val="FF9900"/>
                </a:solidFill>
                <a:latin typeface="Franklin Gothic Medium" pitchFamily="34" charset="0"/>
              </a:rPr>
              <a:t>ANTERIOR MEDIASTINAL MASSES</a:t>
            </a:r>
            <a:r>
              <a:rPr lang="en-US" sz="2400" i="1" dirty="0" smtClean="0">
                <a:solidFill>
                  <a:srgbClr val="FF9900"/>
                </a:solidFill>
              </a:rPr>
              <a:t/>
            </a:r>
            <a:br>
              <a:rPr lang="en-US" sz="2400" i="1" dirty="0" smtClean="0">
                <a:solidFill>
                  <a:srgbClr val="FF9900"/>
                </a:solidFill>
              </a:rPr>
            </a:br>
            <a:r>
              <a:rPr lang="en-US" sz="2400" i="1" dirty="0" smtClean="0">
                <a:solidFill>
                  <a:srgbClr val="FF9900"/>
                </a:solidFill>
              </a:rPr>
              <a:t> </a:t>
            </a:r>
          </a:p>
        </p:txBody>
      </p:sp>
      <p:sp>
        <p:nvSpPr>
          <p:cNvPr id="84995" name="Rectangle 3"/>
          <p:cNvSpPr>
            <a:spLocks noGrp="1" noChangeArrowheads="1"/>
          </p:cNvSpPr>
          <p:nvPr>
            <p:ph idx="1"/>
          </p:nvPr>
        </p:nvSpPr>
        <p:spPr>
          <a:xfrm>
            <a:off x="468313" y="1484313"/>
            <a:ext cx="8229600" cy="4741862"/>
          </a:xfrm>
        </p:spPr>
        <p:txBody>
          <a:bodyPr/>
          <a:lstStyle/>
          <a:p>
            <a:pPr algn="l" rtl="0" eaLnBrk="1" hangingPunct="1">
              <a:lnSpc>
                <a:spcPct val="90000"/>
              </a:lnSpc>
            </a:pPr>
            <a:r>
              <a:rPr lang="en-US" dirty="0" smtClean="0"/>
              <a:t>Lymphoma (</a:t>
            </a:r>
            <a:r>
              <a:rPr lang="en-US" dirty="0" smtClean="0">
                <a:solidFill>
                  <a:srgbClr val="FF0000"/>
                </a:solidFill>
              </a:rPr>
              <a:t>T</a:t>
            </a:r>
            <a:r>
              <a:rPr lang="en-US" dirty="0" smtClean="0"/>
              <a:t>errible lymphoma) (most common forms about 90% of anterior mediastinal masses).</a:t>
            </a:r>
          </a:p>
          <a:p>
            <a:pPr algn="l" rtl="0" eaLnBrk="1" hangingPunct="1">
              <a:lnSpc>
                <a:spcPct val="90000"/>
              </a:lnSpc>
            </a:pPr>
            <a:r>
              <a:rPr lang="en-US" dirty="0" smtClean="0">
                <a:solidFill>
                  <a:srgbClr val="FF0000"/>
                </a:solidFill>
              </a:rPr>
              <a:t>T</a:t>
            </a:r>
            <a:r>
              <a:rPr lang="en-US" dirty="0" smtClean="0"/>
              <a:t>hyroid (</a:t>
            </a:r>
            <a:r>
              <a:rPr lang="en-US" dirty="0" err="1" smtClean="0"/>
              <a:t>Retrosternal</a:t>
            </a:r>
            <a:r>
              <a:rPr lang="en-US" dirty="0" smtClean="0"/>
              <a:t> goiter).</a:t>
            </a:r>
          </a:p>
          <a:p>
            <a:pPr algn="l" rtl="0" eaLnBrk="1" hangingPunct="1">
              <a:lnSpc>
                <a:spcPct val="90000"/>
              </a:lnSpc>
            </a:pPr>
            <a:r>
              <a:rPr lang="en-US" dirty="0" err="1" smtClean="0">
                <a:solidFill>
                  <a:srgbClr val="FF0000"/>
                </a:solidFill>
              </a:rPr>
              <a:t>T</a:t>
            </a:r>
            <a:r>
              <a:rPr lang="en-US" dirty="0" err="1" smtClean="0"/>
              <a:t>eratoma</a:t>
            </a:r>
            <a:r>
              <a:rPr lang="en-US" dirty="0" smtClean="0"/>
              <a:t>.</a:t>
            </a:r>
          </a:p>
          <a:p>
            <a:pPr algn="l" rtl="0" eaLnBrk="1" hangingPunct="1">
              <a:lnSpc>
                <a:spcPct val="90000"/>
              </a:lnSpc>
            </a:pPr>
            <a:r>
              <a:rPr lang="en-US" dirty="0" err="1" smtClean="0">
                <a:solidFill>
                  <a:srgbClr val="FF0000"/>
                </a:solidFill>
              </a:rPr>
              <a:t>T</a:t>
            </a:r>
            <a:r>
              <a:rPr lang="en-US" dirty="0" err="1" smtClean="0"/>
              <a:t>hymic</a:t>
            </a:r>
            <a:r>
              <a:rPr lang="en-US" dirty="0" smtClean="0"/>
              <a:t> tumor.</a:t>
            </a:r>
          </a:p>
          <a:p>
            <a:pPr algn="l" rtl="0" eaLnBrk="1" hangingPunct="1">
              <a:lnSpc>
                <a:spcPct val="90000"/>
              </a:lnSpc>
            </a:pPr>
            <a:r>
              <a:rPr lang="en-US" dirty="0" smtClean="0"/>
              <a:t>Pericardial cyst. (rare)</a:t>
            </a:r>
          </a:p>
          <a:p>
            <a:pPr algn="l" rtl="0" eaLnBrk="1" hangingPunct="1">
              <a:lnSpc>
                <a:spcPct val="90000"/>
              </a:lnSpc>
            </a:pPr>
            <a:r>
              <a:rPr lang="en-US" dirty="0" smtClean="0"/>
              <a:t>Diaphragmatic hernia (</a:t>
            </a:r>
            <a:r>
              <a:rPr lang="en-US" dirty="0" err="1" smtClean="0"/>
              <a:t>morgagni</a:t>
            </a:r>
            <a:r>
              <a:rPr lang="en-US" dirty="0" smtClean="0"/>
              <a:t> hernia) (occurs most commonly in children).</a:t>
            </a:r>
          </a:p>
          <a:p>
            <a:pPr eaLnBrk="1" hangingPunct="1">
              <a:lnSpc>
                <a:spcPct val="90000"/>
              </a:lnSpc>
              <a:buFontTx/>
              <a:buNone/>
            </a:pPr>
            <a:r>
              <a:rPr lang="en-US" dirty="0" smtClean="0"/>
              <a:t> </a:t>
            </a:r>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77</a:t>
            </a:fld>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071563" y="500063"/>
            <a:ext cx="7000875" cy="984250"/>
          </a:xfrm>
        </p:spPr>
        <p:txBody>
          <a:bodyPr/>
          <a:lstStyle/>
          <a:p>
            <a:pPr eaLnBrk="1" hangingPunct="1"/>
            <a:r>
              <a:rPr lang="en-US" sz="3600" dirty="0" smtClean="0">
                <a:solidFill>
                  <a:srgbClr val="FF9900"/>
                </a:solidFill>
                <a:latin typeface="Franklin Gothic Medium" pitchFamily="34" charset="0"/>
              </a:rPr>
              <a:t>MIDDLE MEDIASTINAL MASSES</a:t>
            </a:r>
            <a:r>
              <a:rPr lang="en-US" sz="3600" dirty="0" smtClean="0">
                <a:solidFill>
                  <a:srgbClr val="FF9900"/>
                </a:solidFill>
              </a:rPr>
              <a:t/>
            </a:r>
            <a:br>
              <a:rPr lang="en-US" sz="3600" dirty="0" smtClean="0">
                <a:solidFill>
                  <a:srgbClr val="FF9900"/>
                </a:solidFill>
              </a:rPr>
            </a:br>
            <a:endParaRPr lang="en-US" sz="3600" dirty="0" smtClean="0">
              <a:solidFill>
                <a:srgbClr val="FF9900"/>
              </a:solidFill>
            </a:endParaRPr>
          </a:p>
        </p:txBody>
      </p:sp>
      <p:sp>
        <p:nvSpPr>
          <p:cNvPr id="86019" name="Rectangle 3"/>
          <p:cNvSpPr>
            <a:spLocks noGrp="1" noChangeArrowheads="1"/>
          </p:cNvSpPr>
          <p:nvPr>
            <p:ph idx="1"/>
          </p:nvPr>
        </p:nvSpPr>
        <p:spPr>
          <a:xfrm>
            <a:off x="611560" y="1268760"/>
            <a:ext cx="7910512" cy="4429125"/>
          </a:xfrm>
        </p:spPr>
        <p:txBody>
          <a:bodyPr/>
          <a:lstStyle/>
          <a:p>
            <a:pPr algn="l" rtl="0" eaLnBrk="1" hangingPunct="1"/>
            <a:r>
              <a:rPr lang="en-US" sz="2400" dirty="0" smtClean="0"/>
              <a:t>Lymph node enlargement:</a:t>
            </a:r>
          </a:p>
          <a:p>
            <a:pPr algn="l" rtl="0" eaLnBrk="1" hangingPunct="1">
              <a:buFontTx/>
              <a:buNone/>
            </a:pPr>
            <a:r>
              <a:rPr lang="en-US" sz="2800" dirty="0" smtClean="0"/>
              <a:t>   </a:t>
            </a:r>
            <a:r>
              <a:rPr lang="en-US" sz="2400" dirty="0" smtClean="0"/>
              <a:t>- </a:t>
            </a:r>
            <a:r>
              <a:rPr lang="en-US" sz="2000" dirty="0" smtClean="0"/>
              <a:t>lymphoma (most common)</a:t>
            </a:r>
          </a:p>
          <a:p>
            <a:pPr algn="l" rtl="0" eaLnBrk="1" hangingPunct="1">
              <a:buFontTx/>
              <a:buNone/>
            </a:pPr>
            <a:r>
              <a:rPr lang="en-US" sz="2000" dirty="0" smtClean="0"/>
              <a:t>    - primary tuberculosis</a:t>
            </a:r>
          </a:p>
          <a:p>
            <a:pPr algn="l" rtl="0" eaLnBrk="1" hangingPunct="1">
              <a:buFontTx/>
              <a:buNone/>
            </a:pPr>
            <a:r>
              <a:rPr lang="en-US" sz="2000" dirty="0" smtClean="0"/>
              <a:t>    - </a:t>
            </a:r>
            <a:r>
              <a:rPr lang="en-US" sz="2000" dirty="0" err="1" smtClean="0"/>
              <a:t>sarcoidosis</a:t>
            </a:r>
            <a:r>
              <a:rPr lang="en-US" sz="2000" dirty="0" smtClean="0"/>
              <a:t> (symmetrical bilateral, mainly hilar lymph nodes) </a:t>
            </a:r>
          </a:p>
          <a:p>
            <a:pPr algn="l" rtl="0" eaLnBrk="1" hangingPunct="1"/>
            <a:r>
              <a:rPr lang="en-US" sz="2400" dirty="0" err="1" smtClean="0"/>
              <a:t>Bronchogenic</a:t>
            </a:r>
            <a:r>
              <a:rPr lang="en-US" sz="2400" dirty="0" smtClean="0"/>
              <a:t> cyst.</a:t>
            </a:r>
          </a:p>
          <a:p>
            <a:pPr algn="l" rtl="0" eaLnBrk="1" hangingPunct="1"/>
            <a:r>
              <a:rPr lang="en-US" sz="2400" dirty="0" smtClean="0"/>
              <a:t>Aneurysm of aortic arch.</a:t>
            </a:r>
          </a:p>
          <a:p>
            <a:pPr algn="l" rtl="0" eaLnBrk="1" hangingPunct="1">
              <a:buNone/>
            </a:pPr>
            <a:r>
              <a:rPr lang="en-US" sz="2400" dirty="0" smtClean="0"/>
              <a:t>    note : aneurysm of ascending aorta occurs in anterior </a:t>
            </a:r>
            <a:r>
              <a:rPr lang="en-US" sz="2400" dirty="0" err="1" smtClean="0"/>
              <a:t>medistinum</a:t>
            </a:r>
            <a:r>
              <a:rPr lang="en-US" sz="2400" dirty="0" smtClean="0"/>
              <a:t>, and that of the descending aorta in the posterior.</a:t>
            </a:r>
          </a:p>
          <a:p>
            <a:pPr algn="l" rtl="0" eaLnBrk="1" hangingPunct="1">
              <a:buFontTx/>
              <a:buNone/>
            </a:pPr>
            <a:endParaRPr lang="en-US" sz="2800" dirty="0" smtClean="0"/>
          </a:p>
        </p:txBody>
      </p:sp>
      <p:sp>
        <p:nvSpPr>
          <p:cNvPr id="4" name="TextBox 3"/>
          <p:cNvSpPr txBox="1"/>
          <p:nvPr/>
        </p:nvSpPr>
        <p:spPr>
          <a:xfrm>
            <a:off x="1115616" y="5373216"/>
            <a:ext cx="5184576" cy="461665"/>
          </a:xfrm>
          <a:prstGeom prst="rect">
            <a:avLst/>
          </a:prstGeom>
          <a:noFill/>
        </p:spPr>
        <p:txBody>
          <a:bodyPr wrap="square" rtlCol="0">
            <a:spAutoFit/>
          </a:bodyPr>
          <a:lstStyle/>
          <a:p>
            <a:pPr algn="l" rtl="0"/>
            <a:r>
              <a:rPr lang="en-US" sz="1200" dirty="0" smtClean="0">
                <a:latin typeface="Tahoma" pitchFamily="34" charset="0"/>
                <a:ea typeface="Tahoma" pitchFamily="34" charset="0"/>
                <a:cs typeface="Tahoma" pitchFamily="34" charset="0"/>
              </a:rPr>
              <a:t>Note : Mediastinal masses appear as widening of </a:t>
            </a:r>
            <a:r>
              <a:rPr lang="en-US" sz="1200" dirty="0" err="1" smtClean="0">
                <a:latin typeface="Tahoma" pitchFamily="34" charset="0"/>
                <a:ea typeface="Tahoma" pitchFamily="34" charset="0"/>
                <a:cs typeface="Tahoma" pitchFamily="34" charset="0"/>
              </a:rPr>
              <a:t>mediastinum</a:t>
            </a:r>
            <a:r>
              <a:rPr lang="en-US" sz="1200" dirty="0" smtClean="0">
                <a:latin typeface="Tahoma" pitchFamily="34" charset="0"/>
                <a:ea typeface="Tahoma" pitchFamily="34" charset="0"/>
                <a:cs typeface="Tahoma" pitchFamily="34" charset="0"/>
              </a:rPr>
              <a:t>, when describing these masses we should describe their margins</a:t>
            </a:r>
          </a:p>
        </p:txBody>
      </p:sp>
      <p:sp>
        <p:nvSpPr>
          <p:cNvPr id="5" name="Slide Number Placeholder 4"/>
          <p:cNvSpPr>
            <a:spLocks noGrp="1"/>
          </p:cNvSpPr>
          <p:nvPr>
            <p:ph type="sldNum" sz="quarter" idx="12"/>
          </p:nvPr>
        </p:nvSpPr>
        <p:spPr/>
        <p:txBody>
          <a:bodyPr/>
          <a:lstStyle/>
          <a:p>
            <a:pPr>
              <a:defRPr/>
            </a:pPr>
            <a:fld id="{BACBD4DD-C133-4684-9917-892E94D1434C}" type="slidenum">
              <a:rPr lang="ar-SA" smtClean="0"/>
              <a:pPr>
                <a:defRPr/>
              </a:pPr>
              <a:t>78</a:t>
            </a:fld>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C:\Users\User\Desktop\images.jpg"/>
          <p:cNvPicPr>
            <a:picLocks noGrp="1" noChangeAspect="1" noChangeArrowheads="1"/>
          </p:cNvPicPr>
          <p:nvPr>
            <p:ph/>
          </p:nvPr>
        </p:nvPicPr>
        <p:blipFill>
          <a:blip r:embed="rId2" cstate="print"/>
          <a:srcRect/>
          <a:stretch>
            <a:fillRect/>
          </a:stretch>
        </p:blipFill>
        <p:spPr>
          <a:xfrm>
            <a:off x="-1588" y="869950"/>
            <a:ext cx="9145588" cy="4630738"/>
          </a:xfrm>
        </p:spPr>
      </p:pic>
      <p:sp>
        <p:nvSpPr>
          <p:cNvPr id="3" name="TextBox 2"/>
          <p:cNvSpPr txBox="1"/>
          <p:nvPr/>
        </p:nvSpPr>
        <p:spPr>
          <a:xfrm>
            <a:off x="3347864" y="4149080"/>
            <a:ext cx="184731" cy="276999"/>
          </a:xfrm>
          <a:prstGeom prst="rect">
            <a:avLst/>
          </a:prstGeom>
          <a:noFill/>
        </p:spPr>
        <p:txBody>
          <a:bodyPr wrap="none" rtlCol="0">
            <a:spAutoFit/>
          </a:bodyPr>
          <a:lstStyle/>
          <a:p>
            <a:pPr algn="l" rtl="0"/>
            <a:endParaRPr lang="en-US" sz="1200" dirty="0" smtClean="0">
              <a:latin typeface="Tahoma" pitchFamily="34" charset="0"/>
              <a:ea typeface="Tahoma" pitchFamily="34" charset="0"/>
              <a:cs typeface="Tahoma" pitchFamily="34" charset="0"/>
            </a:endParaRPr>
          </a:p>
        </p:txBody>
      </p:sp>
      <p:sp>
        <p:nvSpPr>
          <p:cNvPr id="5" name="TextBox 4"/>
          <p:cNvSpPr txBox="1"/>
          <p:nvPr/>
        </p:nvSpPr>
        <p:spPr>
          <a:xfrm>
            <a:off x="395537" y="5877272"/>
            <a:ext cx="4032448" cy="646331"/>
          </a:xfrm>
          <a:prstGeom prst="rect">
            <a:avLst/>
          </a:prstGeom>
          <a:noFill/>
        </p:spPr>
        <p:txBody>
          <a:bodyPr wrap="square" rtlCol="0">
            <a:spAutoFit/>
          </a:bodyPr>
          <a:lstStyle/>
          <a:p>
            <a:pPr algn="l" rtl="0"/>
            <a:r>
              <a:rPr lang="en-US" sz="1200" dirty="0" smtClean="0">
                <a:latin typeface="Tahoma" pitchFamily="34" charset="0"/>
                <a:ea typeface="Tahoma" pitchFamily="34" charset="0"/>
                <a:cs typeface="Tahoma" pitchFamily="34" charset="0"/>
              </a:rPr>
              <a:t>Chest X-ray showing middle and anterior mediastinal masses of well defined margin, so most likely diagnosis is lymphoma</a:t>
            </a:r>
          </a:p>
        </p:txBody>
      </p:sp>
      <p:sp>
        <p:nvSpPr>
          <p:cNvPr id="6" name="Slide Number Placeholder 5"/>
          <p:cNvSpPr>
            <a:spLocks noGrp="1"/>
          </p:cNvSpPr>
          <p:nvPr>
            <p:ph type="sldNum" sz="quarter" idx="12"/>
          </p:nvPr>
        </p:nvSpPr>
        <p:spPr/>
        <p:txBody>
          <a:bodyPr/>
          <a:lstStyle/>
          <a:p>
            <a:pPr>
              <a:defRPr/>
            </a:pPr>
            <a:fld id="{32021955-9C7E-4A4A-A242-26939782021C}" type="slidenum">
              <a:rPr lang="ar-SA" smtClean="0"/>
              <a:pPr>
                <a:defRPr/>
              </a:pPr>
              <a:t>79</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a:xfrm>
            <a:off x="1143000" y="428625"/>
            <a:ext cx="6643688" cy="1071563"/>
          </a:xfrm>
        </p:spPr>
        <p:txBody>
          <a:bodyPr>
            <a:normAutofit fontScale="90000"/>
          </a:bodyPr>
          <a:lstStyle/>
          <a:p>
            <a:pPr eaLnBrk="1" fontAlgn="auto" hangingPunct="1">
              <a:spcAft>
                <a:spcPts val="0"/>
              </a:spcAft>
              <a:defRPr/>
            </a:pPr>
            <a:r>
              <a:rPr lang="en-US" sz="4400" i="1" dirty="0" smtClean="0">
                <a:solidFill>
                  <a:srgbClr val="FF9900"/>
                </a:solidFill>
                <a:latin typeface="Franklin Gothic Medium" pitchFamily="34" charset="0"/>
              </a:rPr>
              <a:t>Segmental anatomy</a:t>
            </a:r>
            <a:r>
              <a:rPr lang="en-US" sz="4000" i="1" dirty="0" smtClean="0">
                <a:solidFill>
                  <a:srgbClr val="FF9900"/>
                </a:solidFill>
              </a:rPr>
              <a:t> </a:t>
            </a:r>
            <a:r>
              <a:rPr lang="en-US" sz="3200" i="1" dirty="0" smtClean="0">
                <a:solidFill>
                  <a:srgbClr val="FF9900"/>
                </a:solidFill>
              </a:rPr>
              <a:t>/ 2</a:t>
            </a:r>
            <a:r>
              <a:rPr lang="en-US" sz="4000" i="1" dirty="0" smtClean="0">
                <a:solidFill>
                  <a:srgbClr val="FF9900"/>
                </a:solidFill>
              </a:rPr>
              <a:t/>
            </a:r>
            <a:br>
              <a:rPr lang="en-US" sz="4000" i="1" dirty="0" smtClean="0">
                <a:solidFill>
                  <a:srgbClr val="FF9900"/>
                </a:solidFill>
              </a:rPr>
            </a:br>
            <a:endParaRPr lang="en-US" sz="4000" i="1" dirty="0" smtClean="0">
              <a:solidFill>
                <a:srgbClr val="FF9900"/>
              </a:solidFill>
            </a:endParaRPr>
          </a:p>
        </p:txBody>
      </p:sp>
      <p:sp>
        <p:nvSpPr>
          <p:cNvPr id="14339" name="Rectangle 3"/>
          <p:cNvSpPr>
            <a:spLocks noGrp="1" noChangeArrowheads="1"/>
          </p:cNvSpPr>
          <p:nvPr>
            <p:ph idx="1"/>
          </p:nvPr>
        </p:nvSpPr>
        <p:spPr>
          <a:xfrm>
            <a:off x="857250" y="1571625"/>
            <a:ext cx="7067550" cy="4143375"/>
          </a:xfrm>
        </p:spPr>
        <p:txBody>
          <a:bodyPr/>
          <a:lstStyle/>
          <a:p>
            <a:pPr algn="l" eaLnBrk="1" hangingPunct="1">
              <a:buFontTx/>
              <a:buNone/>
            </a:pPr>
            <a:r>
              <a:rPr lang="en-US" b="1" u="sng" smtClean="0">
                <a:solidFill>
                  <a:schemeClr val="hlink"/>
                </a:solidFill>
              </a:rPr>
              <a:t>Right lower lobe segments: </a:t>
            </a:r>
          </a:p>
          <a:p>
            <a:pPr algn="l" rtl="0" eaLnBrk="1" hangingPunct="1"/>
            <a:r>
              <a:rPr lang="en-US" sz="3600" smtClean="0"/>
              <a:t> </a:t>
            </a:r>
            <a:r>
              <a:rPr lang="en-US" smtClean="0"/>
              <a:t>Superior segment</a:t>
            </a:r>
          </a:p>
          <a:p>
            <a:pPr algn="l" rtl="0" eaLnBrk="1" hangingPunct="1"/>
            <a:r>
              <a:rPr lang="en-US" smtClean="0"/>
              <a:t> Medial basal </a:t>
            </a:r>
          </a:p>
          <a:p>
            <a:pPr algn="l" rtl="0" eaLnBrk="1" hangingPunct="1"/>
            <a:r>
              <a:rPr lang="en-US" smtClean="0"/>
              <a:t> Anterior basal</a:t>
            </a:r>
          </a:p>
          <a:p>
            <a:pPr algn="l" rtl="0" eaLnBrk="1" hangingPunct="1"/>
            <a:r>
              <a:rPr lang="en-US" smtClean="0"/>
              <a:t> Lateral basal</a:t>
            </a:r>
          </a:p>
          <a:p>
            <a:pPr algn="l" rtl="0" eaLnBrk="1" hangingPunct="1"/>
            <a:r>
              <a:rPr lang="en-US" smtClean="0"/>
              <a:t> Posterior basal</a:t>
            </a:r>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8</a:t>
            </a:fld>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7" descr="LYM 4"/>
          <p:cNvPicPr>
            <a:picLocks noGrp="1" noChangeAspect="1" noChangeArrowheads="1"/>
          </p:cNvPicPr>
          <p:nvPr>
            <p:ph sz="half" idx="1"/>
          </p:nvPr>
        </p:nvPicPr>
        <p:blipFill>
          <a:blip r:embed="rId2" cstate="print"/>
          <a:srcRect/>
          <a:stretch>
            <a:fillRect/>
          </a:stretch>
        </p:blipFill>
        <p:spPr>
          <a:xfrm>
            <a:off x="0" y="0"/>
            <a:ext cx="5184775" cy="5759450"/>
          </a:xfrm>
        </p:spPr>
      </p:pic>
      <p:pic>
        <p:nvPicPr>
          <p:cNvPr id="88067" name="Picture 8" descr="lymph 3"/>
          <p:cNvPicPr>
            <a:picLocks noGrp="1" noChangeAspect="1" noChangeArrowheads="1"/>
          </p:cNvPicPr>
          <p:nvPr>
            <p:ph sz="half" idx="2"/>
          </p:nvPr>
        </p:nvPicPr>
        <p:blipFill>
          <a:blip r:embed="rId3" cstate="print"/>
          <a:srcRect/>
          <a:stretch>
            <a:fillRect/>
          </a:stretch>
        </p:blipFill>
        <p:spPr>
          <a:xfrm>
            <a:off x="5307013" y="620688"/>
            <a:ext cx="3836987" cy="4818062"/>
          </a:xfrm>
        </p:spPr>
      </p:pic>
      <p:sp>
        <p:nvSpPr>
          <p:cNvPr id="4" name="TextBox 3"/>
          <p:cNvSpPr txBox="1"/>
          <p:nvPr/>
        </p:nvSpPr>
        <p:spPr>
          <a:xfrm>
            <a:off x="0" y="5949280"/>
            <a:ext cx="4572000" cy="646331"/>
          </a:xfrm>
          <a:prstGeom prst="rect">
            <a:avLst/>
          </a:prstGeom>
          <a:noFill/>
        </p:spPr>
        <p:txBody>
          <a:bodyPr wrap="square" rtlCol="0">
            <a:spAutoFit/>
          </a:bodyPr>
          <a:lstStyle/>
          <a:p>
            <a:pPr algn="l" rtl="0"/>
            <a:r>
              <a:rPr lang="en-US" sz="1200" dirty="0" smtClean="0">
                <a:latin typeface="Tahoma" pitchFamily="34" charset="0"/>
                <a:ea typeface="Tahoma" pitchFamily="34" charset="0"/>
                <a:cs typeface="Tahoma" pitchFamily="34" charset="0"/>
              </a:rPr>
              <a:t>Chest X-ray showing widening of </a:t>
            </a:r>
            <a:r>
              <a:rPr lang="en-US" sz="1200" dirty="0" err="1" smtClean="0">
                <a:latin typeface="Tahoma" pitchFamily="34" charset="0"/>
                <a:ea typeface="Tahoma" pitchFamily="34" charset="0"/>
                <a:cs typeface="Tahoma" pitchFamily="34" charset="0"/>
              </a:rPr>
              <a:t>mediastinum</a:t>
            </a:r>
            <a:r>
              <a:rPr lang="en-US" sz="1200" dirty="0" smtClean="0">
                <a:latin typeface="Tahoma" pitchFamily="34" charset="0"/>
                <a:ea typeface="Tahoma" pitchFamily="34" charset="0"/>
                <a:cs typeface="Tahoma" pitchFamily="34" charset="0"/>
              </a:rPr>
              <a:t> more to the left side. </a:t>
            </a:r>
            <a:r>
              <a:rPr lang="en-US" sz="1200" dirty="0" err="1" smtClean="0">
                <a:latin typeface="Tahoma" pitchFamily="34" charset="0"/>
                <a:ea typeface="Tahoma" pitchFamily="34" charset="0"/>
                <a:cs typeface="Tahoma" pitchFamily="34" charset="0"/>
              </a:rPr>
              <a:t>Lobulated</a:t>
            </a:r>
            <a:r>
              <a:rPr lang="en-US" sz="1200" dirty="0" smtClean="0">
                <a:latin typeface="Tahoma" pitchFamily="34" charset="0"/>
                <a:ea typeface="Tahoma" pitchFamily="34" charset="0"/>
                <a:cs typeface="Tahoma" pitchFamily="34" charset="0"/>
              </a:rPr>
              <a:t> well defined masses most likely lymph node </a:t>
            </a:r>
            <a:r>
              <a:rPr lang="en-US" sz="1200" dirty="0" err="1" smtClean="0">
                <a:latin typeface="Tahoma" pitchFamily="34" charset="0"/>
                <a:ea typeface="Tahoma" pitchFamily="34" charset="0"/>
                <a:cs typeface="Tahoma" pitchFamily="34" charset="0"/>
              </a:rPr>
              <a:t>enlargment</a:t>
            </a:r>
            <a:endParaRPr lang="en-US" sz="1200" dirty="0" smtClean="0">
              <a:latin typeface="Tahoma" pitchFamily="34" charset="0"/>
              <a:ea typeface="Tahoma" pitchFamily="34" charset="0"/>
              <a:cs typeface="Tahoma" pitchFamily="34" charset="0"/>
            </a:endParaRPr>
          </a:p>
        </p:txBody>
      </p:sp>
      <p:sp>
        <p:nvSpPr>
          <p:cNvPr id="5" name="Slide Number Placeholder 4"/>
          <p:cNvSpPr>
            <a:spLocks noGrp="1"/>
          </p:cNvSpPr>
          <p:nvPr>
            <p:ph type="sldNum" sz="quarter" idx="12"/>
          </p:nvPr>
        </p:nvSpPr>
        <p:spPr/>
        <p:txBody>
          <a:bodyPr/>
          <a:lstStyle/>
          <a:p>
            <a:pPr>
              <a:defRPr/>
            </a:pPr>
            <a:fld id="{AC2A0BAF-5D5C-4B8D-9E4D-EB0BB3215513}" type="slidenum">
              <a:rPr lang="ar-SA" smtClean="0"/>
              <a:pPr>
                <a:defRPr/>
              </a:pPr>
              <a:t>80</a:t>
            </a:fld>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5" descr="lymphoma"/>
          <p:cNvPicPr>
            <a:picLocks noGrp="1" noChangeAspect="1" noChangeArrowheads="1"/>
          </p:cNvPicPr>
          <p:nvPr>
            <p:ph/>
          </p:nvPr>
        </p:nvPicPr>
        <p:blipFill>
          <a:blip r:embed="rId2" cstate="print"/>
          <a:srcRect/>
          <a:stretch>
            <a:fillRect/>
          </a:stretch>
        </p:blipFill>
        <p:spPr>
          <a:xfrm>
            <a:off x="2051720" y="0"/>
            <a:ext cx="4994275" cy="5821362"/>
          </a:xfrm>
        </p:spPr>
      </p:pic>
      <p:sp>
        <p:nvSpPr>
          <p:cNvPr id="3" name="TextBox 2"/>
          <p:cNvSpPr txBox="1"/>
          <p:nvPr/>
        </p:nvSpPr>
        <p:spPr>
          <a:xfrm>
            <a:off x="1187624" y="6165304"/>
            <a:ext cx="6842129" cy="276999"/>
          </a:xfrm>
          <a:prstGeom prst="rect">
            <a:avLst/>
          </a:prstGeom>
          <a:noFill/>
        </p:spPr>
        <p:txBody>
          <a:bodyPr wrap="none" rtlCol="0">
            <a:spAutoFit/>
          </a:bodyPr>
          <a:lstStyle/>
          <a:p>
            <a:pPr algn="l" rtl="0"/>
            <a:r>
              <a:rPr lang="en-US" sz="1200" dirty="0" smtClean="0">
                <a:latin typeface="Tahoma" pitchFamily="34" charset="0"/>
                <a:ea typeface="Tahoma" pitchFamily="34" charset="0"/>
                <a:cs typeface="Tahoma" pitchFamily="34" charset="0"/>
              </a:rPr>
              <a:t>Chest X-ray showing right side mediastinal mass of well defined margin. Diagnosis was lymphoma.</a:t>
            </a:r>
          </a:p>
        </p:txBody>
      </p:sp>
      <p:sp>
        <p:nvSpPr>
          <p:cNvPr id="4" name="Slide Number Placeholder 3"/>
          <p:cNvSpPr>
            <a:spLocks noGrp="1"/>
          </p:cNvSpPr>
          <p:nvPr>
            <p:ph type="sldNum" sz="quarter" idx="12"/>
          </p:nvPr>
        </p:nvSpPr>
        <p:spPr/>
        <p:txBody>
          <a:bodyPr/>
          <a:lstStyle/>
          <a:p>
            <a:pPr>
              <a:defRPr/>
            </a:pPr>
            <a:fld id="{32021955-9C7E-4A4A-A242-26939782021C}" type="slidenum">
              <a:rPr lang="ar-SA" smtClean="0"/>
              <a:pPr>
                <a:defRPr/>
              </a:pPr>
              <a:t>81</a:t>
            </a:fld>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1071563" y="333375"/>
            <a:ext cx="7316787" cy="1084263"/>
          </a:xfrm>
        </p:spPr>
        <p:txBody>
          <a:bodyPr/>
          <a:lstStyle/>
          <a:p>
            <a:pPr eaLnBrk="1" hangingPunct="1"/>
            <a:r>
              <a:rPr lang="en-US" sz="3600" dirty="0" smtClean="0">
                <a:solidFill>
                  <a:srgbClr val="FF9900"/>
                </a:solidFill>
                <a:latin typeface="Franklin Gothic Medium" pitchFamily="34" charset="0"/>
              </a:rPr>
              <a:t>POSTERIOR MEDIASTINAL MASSES</a:t>
            </a:r>
          </a:p>
        </p:txBody>
      </p:sp>
      <p:sp>
        <p:nvSpPr>
          <p:cNvPr id="90115" name="Rectangle 3"/>
          <p:cNvSpPr>
            <a:spLocks noGrp="1" noChangeArrowheads="1"/>
          </p:cNvSpPr>
          <p:nvPr>
            <p:ph idx="1"/>
          </p:nvPr>
        </p:nvSpPr>
        <p:spPr>
          <a:xfrm>
            <a:off x="611188" y="1557338"/>
            <a:ext cx="8066087" cy="4176712"/>
          </a:xfrm>
        </p:spPr>
        <p:txBody>
          <a:bodyPr/>
          <a:lstStyle/>
          <a:p>
            <a:pPr algn="l" rtl="0" eaLnBrk="1" hangingPunct="1"/>
            <a:r>
              <a:rPr lang="en-US" sz="2800" dirty="0" err="1" smtClean="0"/>
              <a:t>Neurogenic</a:t>
            </a:r>
            <a:r>
              <a:rPr lang="en-US" sz="2800" dirty="0" smtClean="0"/>
              <a:t> tumors</a:t>
            </a:r>
          </a:p>
          <a:p>
            <a:pPr algn="l" rtl="0" eaLnBrk="1" hangingPunct="1">
              <a:buFontTx/>
              <a:buNone/>
            </a:pPr>
            <a:r>
              <a:rPr lang="en-US" sz="2800" dirty="0" smtClean="0"/>
              <a:t>    </a:t>
            </a:r>
            <a:r>
              <a:rPr lang="en-US" sz="2400" dirty="0" smtClean="0"/>
              <a:t>- </a:t>
            </a:r>
            <a:r>
              <a:rPr lang="en-US" sz="2400" dirty="0" err="1" smtClean="0"/>
              <a:t>Neurofibroma</a:t>
            </a:r>
            <a:endParaRPr lang="en-US" sz="2400" dirty="0" smtClean="0"/>
          </a:p>
          <a:p>
            <a:pPr algn="l" rtl="0" eaLnBrk="1" hangingPunct="1">
              <a:buFontTx/>
              <a:buNone/>
            </a:pPr>
            <a:r>
              <a:rPr lang="en-US" sz="2400" dirty="0" smtClean="0"/>
              <a:t>     - </a:t>
            </a:r>
            <a:r>
              <a:rPr lang="en-US" sz="2400" dirty="0" err="1" smtClean="0"/>
              <a:t>Ganglioneuroma</a:t>
            </a:r>
            <a:endParaRPr lang="en-US" sz="2400" dirty="0" smtClean="0"/>
          </a:p>
          <a:p>
            <a:pPr algn="l" rtl="0" eaLnBrk="1" hangingPunct="1"/>
            <a:r>
              <a:rPr lang="en-US" sz="2800" dirty="0" smtClean="0"/>
              <a:t>Aneurysm of descending aorta.</a:t>
            </a:r>
          </a:p>
          <a:p>
            <a:pPr algn="l" rtl="0" eaLnBrk="1" hangingPunct="1"/>
            <a:r>
              <a:rPr lang="en-US" sz="2800" dirty="0" smtClean="0"/>
              <a:t>Hiatus hernia (2 types : sliding, and </a:t>
            </a:r>
            <a:r>
              <a:rPr lang="en-US" sz="2800" dirty="0" err="1" smtClean="0"/>
              <a:t>paraesophageal</a:t>
            </a:r>
            <a:r>
              <a:rPr lang="en-US" sz="2800" dirty="0" smtClean="0"/>
              <a:t>).</a:t>
            </a:r>
          </a:p>
          <a:p>
            <a:pPr algn="l" rtl="0" eaLnBrk="1" hangingPunct="1"/>
            <a:r>
              <a:rPr lang="en-US" sz="2800" dirty="0" smtClean="0"/>
              <a:t>Dilated esophagus (especially </a:t>
            </a:r>
            <a:r>
              <a:rPr lang="en-US" sz="2800" dirty="0" err="1" smtClean="0"/>
              <a:t>achalasia</a:t>
            </a:r>
            <a:r>
              <a:rPr lang="en-US" sz="2800" dirty="0" smtClean="0"/>
              <a:t>).</a:t>
            </a:r>
          </a:p>
          <a:p>
            <a:pPr algn="l" rtl="0" eaLnBrk="1" hangingPunct="1"/>
            <a:r>
              <a:rPr lang="en-US" sz="2800" dirty="0" err="1" smtClean="0"/>
              <a:t>Paravertebral</a:t>
            </a:r>
            <a:r>
              <a:rPr lang="en-US" sz="2800" dirty="0" smtClean="0"/>
              <a:t> mass or abscess.</a:t>
            </a:r>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82</a:t>
            </a:fld>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5" descr="Neurogenic Tumor 1"/>
          <p:cNvPicPr>
            <a:picLocks noGrp="1" noChangeAspect="1" noChangeArrowheads="1"/>
          </p:cNvPicPr>
          <p:nvPr>
            <p:ph sz="half" idx="1"/>
          </p:nvPr>
        </p:nvPicPr>
        <p:blipFill>
          <a:blip r:embed="rId2" cstate="print"/>
          <a:srcRect/>
          <a:stretch>
            <a:fillRect/>
          </a:stretch>
        </p:blipFill>
        <p:spPr>
          <a:xfrm>
            <a:off x="-180975" y="981075"/>
            <a:ext cx="4787900" cy="4176713"/>
          </a:xfrm>
        </p:spPr>
      </p:pic>
      <p:pic>
        <p:nvPicPr>
          <p:cNvPr id="91139" name="Picture 8" descr="Neurogenic Tumor 2"/>
          <p:cNvPicPr>
            <a:picLocks noGrp="1" noChangeAspect="1" noChangeArrowheads="1"/>
          </p:cNvPicPr>
          <p:nvPr>
            <p:ph sz="half" idx="2"/>
          </p:nvPr>
        </p:nvPicPr>
        <p:blipFill>
          <a:blip r:embed="rId3" cstate="print"/>
          <a:srcRect/>
          <a:stretch>
            <a:fillRect/>
          </a:stretch>
        </p:blipFill>
        <p:spPr>
          <a:xfrm>
            <a:off x="4787900" y="836613"/>
            <a:ext cx="4356100" cy="4392612"/>
          </a:xfrm>
        </p:spPr>
      </p:pic>
      <p:sp>
        <p:nvSpPr>
          <p:cNvPr id="4" name="TextBox 3"/>
          <p:cNvSpPr txBox="1"/>
          <p:nvPr/>
        </p:nvSpPr>
        <p:spPr>
          <a:xfrm>
            <a:off x="827585" y="5589240"/>
            <a:ext cx="4392488" cy="1138773"/>
          </a:xfrm>
          <a:prstGeom prst="rect">
            <a:avLst/>
          </a:prstGeom>
          <a:noFill/>
        </p:spPr>
        <p:txBody>
          <a:bodyPr wrap="square" rtlCol="0">
            <a:spAutoFit/>
          </a:bodyPr>
          <a:lstStyle/>
          <a:p>
            <a:pPr algn="l" rtl="0"/>
            <a:r>
              <a:rPr lang="en-US" sz="1200" dirty="0" smtClean="0">
                <a:latin typeface="Tahoma" pitchFamily="34" charset="0"/>
                <a:ea typeface="Tahoma" pitchFamily="34" charset="0"/>
                <a:cs typeface="Tahoma" pitchFamily="34" charset="0"/>
              </a:rPr>
              <a:t>Chest X-ray showing a well defined mass arising from posterior </a:t>
            </a:r>
            <a:r>
              <a:rPr lang="en-US" sz="1200" dirty="0" err="1" smtClean="0">
                <a:latin typeface="Tahoma" pitchFamily="34" charset="0"/>
                <a:ea typeface="Tahoma" pitchFamily="34" charset="0"/>
                <a:cs typeface="Tahoma" pitchFamily="34" charset="0"/>
              </a:rPr>
              <a:t>mediastinum</a:t>
            </a:r>
            <a:r>
              <a:rPr lang="en-US" sz="1200" dirty="0" smtClean="0">
                <a:latin typeface="Tahoma" pitchFamily="34" charset="0"/>
                <a:ea typeface="Tahoma" pitchFamily="34" charset="0"/>
                <a:cs typeface="Tahoma" pitchFamily="34" charset="0"/>
              </a:rPr>
              <a:t> to the right. Found to be </a:t>
            </a:r>
            <a:r>
              <a:rPr lang="en-US" sz="1200" dirty="0" err="1" smtClean="0">
                <a:latin typeface="Tahoma" pitchFamily="34" charset="0"/>
                <a:ea typeface="Tahoma" pitchFamily="34" charset="0"/>
                <a:cs typeface="Tahoma" pitchFamily="34" charset="0"/>
              </a:rPr>
              <a:t>ganglioneuroma</a:t>
            </a:r>
            <a:r>
              <a:rPr lang="en-US" sz="1200" dirty="0" smtClean="0">
                <a:latin typeface="Tahoma" pitchFamily="34" charset="0"/>
                <a:ea typeface="Tahoma" pitchFamily="34" charset="0"/>
                <a:cs typeface="Tahoma" pitchFamily="34" charset="0"/>
              </a:rPr>
              <a:t> </a:t>
            </a:r>
            <a:br>
              <a:rPr lang="en-US" sz="1200" dirty="0" smtClean="0">
                <a:latin typeface="Tahoma" pitchFamily="34" charset="0"/>
                <a:ea typeface="Tahoma" pitchFamily="34" charset="0"/>
                <a:cs typeface="Tahoma" pitchFamily="34" charset="0"/>
              </a:rPr>
            </a:br>
            <a:r>
              <a:rPr lang="en-US" sz="1600" dirty="0" smtClean="0">
                <a:solidFill>
                  <a:srgbClr val="FFFF00"/>
                </a:solidFill>
                <a:latin typeface="Tahoma" pitchFamily="34" charset="0"/>
                <a:ea typeface="Tahoma" pitchFamily="34" charset="0"/>
                <a:cs typeface="Tahoma" pitchFamily="34" charset="0"/>
              </a:rPr>
              <a:t>000000000000000000000000000000000000000</a:t>
            </a:r>
            <a:endParaRPr lang="en-US" sz="1200" dirty="0" smtClean="0">
              <a:solidFill>
                <a:srgbClr val="FFFF00"/>
              </a:solidFill>
              <a:latin typeface="Tahoma" pitchFamily="34" charset="0"/>
              <a:ea typeface="Tahoma" pitchFamily="34" charset="0"/>
              <a:cs typeface="Tahoma" pitchFamily="34" charset="0"/>
            </a:endParaRPr>
          </a:p>
        </p:txBody>
      </p:sp>
      <p:sp>
        <p:nvSpPr>
          <p:cNvPr id="5" name="Slide Number Placeholder 4"/>
          <p:cNvSpPr>
            <a:spLocks noGrp="1"/>
          </p:cNvSpPr>
          <p:nvPr>
            <p:ph type="sldNum" sz="quarter" idx="12"/>
          </p:nvPr>
        </p:nvSpPr>
        <p:spPr/>
        <p:txBody>
          <a:bodyPr/>
          <a:lstStyle/>
          <a:p>
            <a:pPr>
              <a:defRPr/>
            </a:pPr>
            <a:fld id="{AC2A0BAF-5D5C-4B8D-9E4D-EB0BB3215513}" type="slidenum">
              <a:rPr lang="ar-SA" smtClean="0"/>
              <a:pPr>
                <a:defRPr/>
              </a:pPr>
              <a:t>83</a:t>
            </a:fld>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descr="300px-07-01-Hiatushernie_pa"/>
          <p:cNvPicPr>
            <a:picLocks noChangeAspect="1" noChangeArrowheads="1"/>
          </p:cNvPicPr>
          <p:nvPr/>
        </p:nvPicPr>
        <p:blipFill>
          <a:blip r:embed="rId2" cstate="print"/>
          <a:srcRect/>
          <a:stretch>
            <a:fillRect/>
          </a:stretch>
        </p:blipFill>
        <p:spPr bwMode="auto">
          <a:xfrm>
            <a:off x="1619672" y="0"/>
            <a:ext cx="5976937" cy="5580063"/>
          </a:xfrm>
          <a:prstGeom prst="rect">
            <a:avLst/>
          </a:prstGeom>
          <a:noFill/>
          <a:ln w="9525">
            <a:noFill/>
            <a:miter lim="800000"/>
            <a:headEnd/>
            <a:tailEnd/>
          </a:ln>
        </p:spPr>
      </p:pic>
      <p:sp>
        <p:nvSpPr>
          <p:cNvPr id="3" name="TextBox 2"/>
          <p:cNvSpPr txBox="1"/>
          <p:nvPr/>
        </p:nvSpPr>
        <p:spPr>
          <a:xfrm>
            <a:off x="755576" y="5877272"/>
            <a:ext cx="6336704" cy="461665"/>
          </a:xfrm>
          <a:prstGeom prst="rect">
            <a:avLst/>
          </a:prstGeom>
          <a:noFill/>
        </p:spPr>
        <p:txBody>
          <a:bodyPr wrap="square" rtlCol="0">
            <a:spAutoFit/>
          </a:bodyPr>
          <a:lstStyle/>
          <a:p>
            <a:pPr algn="l" rtl="0"/>
            <a:r>
              <a:rPr lang="en-US" sz="1200" dirty="0" smtClean="0">
                <a:latin typeface="Tahoma" pitchFamily="34" charset="0"/>
                <a:ea typeface="Tahoma" pitchFamily="34" charset="0"/>
                <a:cs typeface="Tahoma" pitchFamily="34" charset="0"/>
              </a:rPr>
              <a:t>Chest X-ray showing a mass behind the heart with air fluid level, Absence of gas below diaphragm indicates </a:t>
            </a:r>
            <a:r>
              <a:rPr lang="en-US" sz="1200" dirty="0" err="1" smtClean="0">
                <a:latin typeface="Tahoma" pitchFamily="34" charset="0"/>
                <a:ea typeface="Tahoma" pitchFamily="34" charset="0"/>
                <a:cs typeface="Tahoma" pitchFamily="34" charset="0"/>
              </a:rPr>
              <a:t>hiatal</a:t>
            </a:r>
            <a:r>
              <a:rPr lang="en-US" sz="1200" dirty="0" smtClean="0">
                <a:latin typeface="Tahoma" pitchFamily="34" charset="0"/>
                <a:ea typeface="Tahoma" pitchFamily="34" charset="0"/>
                <a:cs typeface="Tahoma" pitchFamily="34" charset="0"/>
              </a:rPr>
              <a:t> hernia, confirmed by barium meal in next </a:t>
            </a:r>
            <a:r>
              <a:rPr lang="en-US" sz="1200" dirty="0" err="1" smtClean="0">
                <a:latin typeface="Tahoma" pitchFamily="34" charset="0"/>
                <a:ea typeface="Tahoma" pitchFamily="34" charset="0"/>
                <a:cs typeface="Tahoma" pitchFamily="34" charset="0"/>
              </a:rPr>
              <a:t>pic</a:t>
            </a:r>
            <a:r>
              <a:rPr lang="en-US" sz="1200" dirty="0" smtClean="0">
                <a:latin typeface="Tahoma" pitchFamily="34" charset="0"/>
                <a:ea typeface="Tahoma" pitchFamily="34" charset="0"/>
                <a:cs typeface="Tahoma" pitchFamily="34" charset="0"/>
              </a:rPr>
              <a:t>.</a:t>
            </a:r>
          </a:p>
        </p:txBody>
      </p:sp>
      <p:cxnSp>
        <p:nvCxnSpPr>
          <p:cNvPr id="4" name="Straight Arrow Connector 3"/>
          <p:cNvCxnSpPr/>
          <p:nvPr/>
        </p:nvCxnSpPr>
        <p:spPr>
          <a:xfrm flipV="1">
            <a:off x="4788024" y="3933056"/>
            <a:ext cx="504056" cy="1944217"/>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2771800" y="4221088"/>
            <a:ext cx="2376264" cy="172819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pPr>
              <a:defRPr/>
            </a:pPr>
            <a:fld id="{BACBD4DD-C133-4684-9917-892E94D1434C}" type="slidenum">
              <a:rPr lang="ar-SA" smtClean="0"/>
              <a:pPr>
                <a:defRPr/>
              </a:pPr>
              <a:t>84</a:t>
            </a:fld>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5" descr="Re-exposure of PB290059"/>
          <p:cNvPicPr>
            <a:picLocks noGrp="1" noChangeAspect="1" noChangeArrowheads="1"/>
          </p:cNvPicPr>
          <p:nvPr>
            <p:ph/>
          </p:nvPr>
        </p:nvPicPr>
        <p:blipFill>
          <a:blip r:embed="rId2" cstate="print"/>
          <a:srcRect/>
          <a:stretch>
            <a:fillRect/>
          </a:stretch>
        </p:blipFill>
        <p:spPr>
          <a:xfrm>
            <a:off x="1495425" y="188913"/>
            <a:ext cx="5902325" cy="6480175"/>
          </a:xfrm>
        </p:spPr>
      </p:pic>
      <p:sp>
        <p:nvSpPr>
          <p:cNvPr id="3" name="Slide Number Placeholder 2"/>
          <p:cNvSpPr>
            <a:spLocks noGrp="1"/>
          </p:cNvSpPr>
          <p:nvPr>
            <p:ph type="sldNum" sz="quarter" idx="12"/>
          </p:nvPr>
        </p:nvSpPr>
        <p:spPr/>
        <p:txBody>
          <a:bodyPr/>
          <a:lstStyle/>
          <a:p>
            <a:pPr>
              <a:defRPr/>
            </a:pPr>
            <a:fld id="{32021955-9C7E-4A4A-A242-26939782021C}" type="slidenum">
              <a:rPr lang="ar-SA" smtClean="0"/>
              <a:pPr>
                <a:defRPr/>
              </a:pPr>
              <a:t>85</a:t>
            </a:fld>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cstate="print"/>
          <a:srcRect/>
          <a:stretch>
            <a:fillRect/>
          </a:stretch>
        </p:blipFill>
        <p:spPr bwMode="auto">
          <a:xfrm>
            <a:off x="714375" y="357188"/>
            <a:ext cx="7715250" cy="6143625"/>
          </a:xfrm>
          <a:prstGeom prst="rect">
            <a:avLst/>
          </a:prstGeom>
          <a:noFill/>
          <a:ln w="9525">
            <a:noFill/>
            <a:miter lim="800000"/>
            <a:headEnd/>
            <a:tailEnd/>
          </a:ln>
        </p:spPr>
      </p:pic>
      <p:sp>
        <p:nvSpPr>
          <p:cNvPr id="3" name="Freeform 2"/>
          <p:cNvSpPr/>
          <p:nvPr/>
        </p:nvSpPr>
        <p:spPr>
          <a:xfrm>
            <a:off x="3682349" y="3605349"/>
            <a:ext cx="380200" cy="828470"/>
          </a:xfrm>
          <a:custGeom>
            <a:avLst/>
            <a:gdLst>
              <a:gd name="connsiteX0" fmla="*/ 380200 w 380200"/>
              <a:gd name="connsiteY0" fmla="*/ 0 h 828470"/>
              <a:gd name="connsiteX1" fmla="*/ 301822 w 380200"/>
              <a:gd name="connsiteY1" fmla="*/ 39188 h 828470"/>
              <a:gd name="connsiteX2" fmla="*/ 262634 w 380200"/>
              <a:gd name="connsiteY2" fmla="*/ 91440 h 828470"/>
              <a:gd name="connsiteX3" fmla="*/ 197320 w 380200"/>
              <a:gd name="connsiteY3" fmla="*/ 209005 h 828470"/>
              <a:gd name="connsiteX4" fmla="*/ 171194 w 380200"/>
              <a:gd name="connsiteY4" fmla="*/ 261257 h 828470"/>
              <a:gd name="connsiteX5" fmla="*/ 145068 w 380200"/>
              <a:gd name="connsiteY5" fmla="*/ 339634 h 828470"/>
              <a:gd name="connsiteX6" fmla="*/ 118942 w 380200"/>
              <a:gd name="connsiteY6" fmla="*/ 378822 h 828470"/>
              <a:gd name="connsiteX7" fmla="*/ 66691 w 380200"/>
              <a:gd name="connsiteY7" fmla="*/ 535577 h 828470"/>
              <a:gd name="connsiteX8" fmla="*/ 53628 w 380200"/>
              <a:gd name="connsiteY8" fmla="*/ 574765 h 828470"/>
              <a:gd name="connsiteX9" fmla="*/ 40565 w 380200"/>
              <a:gd name="connsiteY9" fmla="*/ 613954 h 828470"/>
              <a:gd name="connsiteX10" fmla="*/ 14440 w 380200"/>
              <a:gd name="connsiteY10" fmla="*/ 770708 h 828470"/>
              <a:gd name="connsiteX11" fmla="*/ 1377 w 380200"/>
              <a:gd name="connsiteY11" fmla="*/ 822960 h 82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0200" h="828470">
                <a:moveTo>
                  <a:pt x="380200" y="0"/>
                </a:moveTo>
                <a:cubicBezTo>
                  <a:pt x="348326" y="10624"/>
                  <a:pt x="327145" y="13864"/>
                  <a:pt x="301822" y="39188"/>
                </a:cubicBezTo>
                <a:cubicBezTo>
                  <a:pt x="286427" y="54583"/>
                  <a:pt x="275697" y="74023"/>
                  <a:pt x="262634" y="91440"/>
                </a:cubicBezTo>
                <a:cubicBezTo>
                  <a:pt x="226509" y="199811"/>
                  <a:pt x="287155" y="29335"/>
                  <a:pt x="197320" y="209005"/>
                </a:cubicBezTo>
                <a:cubicBezTo>
                  <a:pt x="188611" y="226422"/>
                  <a:pt x="178426" y="243177"/>
                  <a:pt x="171194" y="261257"/>
                </a:cubicBezTo>
                <a:cubicBezTo>
                  <a:pt x="160966" y="286826"/>
                  <a:pt x="160344" y="316720"/>
                  <a:pt x="145068" y="339634"/>
                </a:cubicBezTo>
                <a:lnTo>
                  <a:pt x="118942" y="378822"/>
                </a:lnTo>
                <a:lnTo>
                  <a:pt x="66691" y="535577"/>
                </a:lnTo>
                <a:lnTo>
                  <a:pt x="53628" y="574765"/>
                </a:lnTo>
                <a:lnTo>
                  <a:pt x="40565" y="613954"/>
                </a:lnTo>
                <a:cubicBezTo>
                  <a:pt x="33193" y="665555"/>
                  <a:pt x="27172" y="719780"/>
                  <a:pt x="14440" y="770708"/>
                </a:cubicBezTo>
                <a:cubicBezTo>
                  <a:pt x="0" y="828470"/>
                  <a:pt x="1377" y="791561"/>
                  <a:pt x="1377" y="822960"/>
                </a:cubicBezTo>
              </a:path>
            </a:pathLst>
          </a:cu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1980728" y="3068960"/>
            <a:ext cx="2592288" cy="1384995"/>
          </a:xfrm>
          <a:prstGeom prst="rect">
            <a:avLst/>
          </a:prstGeom>
          <a:noFill/>
        </p:spPr>
        <p:txBody>
          <a:bodyPr wrap="square" rtlCol="0">
            <a:spAutoFit/>
          </a:bodyPr>
          <a:lstStyle/>
          <a:p>
            <a:pPr algn="l" rtl="0"/>
            <a:r>
              <a:rPr lang="en-US" sz="1200" dirty="0" smtClean="0">
                <a:solidFill>
                  <a:srgbClr val="FF0000"/>
                </a:solidFill>
                <a:latin typeface="Tahoma" pitchFamily="34" charset="0"/>
                <a:ea typeface="Tahoma" pitchFamily="34" charset="0"/>
                <a:cs typeface="Tahoma" pitchFamily="34" charset="0"/>
              </a:rPr>
              <a:t>Chest X-ray showing mass behind heart (borders of which marked yellow) with no gas below diaphragm  but way up the thorax almost at the neck, confirmed to be </a:t>
            </a:r>
            <a:r>
              <a:rPr lang="en-US" sz="1200" dirty="0" err="1" smtClean="0">
                <a:solidFill>
                  <a:srgbClr val="FF0000"/>
                </a:solidFill>
                <a:latin typeface="Tahoma" pitchFamily="34" charset="0"/>
                <a:ea typeface="Tahoma" pitchFamily="34" charset="0"/>
                <a:cs typeface="Tahoma" pitchFamily="34" charset="0"/>
              </a:rPr>
              <a:t>achalasia</a:t>
            </a:r>
            <a:r>
              <a:rPr lang="en-US" sz="1200" dirty="0" smtClean="0">
                <a:solidFill>
                  <a:srgbClr val="FF0000"/>
                </a:solidFill>
                <a:latin typeface="Tahoma" pitchFamily="34" charset="0"/>
                <a:ea typeface="Tahoma" pitchFamily="34" charset="0"/>
                <a:cs typeface="Tahoma" pitchFamily="34" charset="0"/>
              </a:rPr>
              <a:t> by barium swallow in next </a:t>
            </a:r>
            <a:r>
              <a:rPr lang="en-US" sz="1200" dirty="0" err="1" smtClean="0">
                <a:solidFill>
                  <a:srgbClr val="FF0000"/>
                </a:solidFill>
                <a:latin typeface="Tahoma" pitchFamily="34" charset="0"/>
                <a:ea typeface="Tahoma" pitchFamily="34" charset="0"/>
                <a:cs typeface="Tahoma" pitchFamily="34" charset="0"/>
              </a:rPr>
              <a:t>pic</a:t>
            </a:r>
            <a:endParaRPr lang="en-US" sz="1200" dirty="0" smtClean="0">
              <a:solidFill>
                <a:srgbClr val="FF0000"/>
              </a:solidFill>
              <a:latin typeface="Tahoma" pitchFamily="34" charset="0"/>
              <a:ea typeface="Tahoma" pitchFamily="34" charset="0"/>
              <a:cs typeface="Tahoma" pitchFamily="34" charset="0"/>
            </a:endParaRPr>
          </a:p>
        </p:txBody>
      </p:sp>
      <p:cxnSp>
        <p:nvCxnSpPr>
          <p:cNvPr id="8" name="Straight Arrow Connector 7"/>
          <p:cNvCxnSpPr/>
          <p:nvPr/>
        </p:nvCxnSpPr>
        <p:spPr>
          <a:xfrm flipV="1">
            <a:off x="827584" y="1412776"/>
            <a:ext cx="3528392" cy="223224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4820194" y="3344091"/>
            <a:ext cx="156755" cy="1778256"/>
          </a:xfrm>
          <a:custGeom>
            <a:avLst/>
            <a:gdLst>
              <a:gd name="connsiteX0" fmla="*/ 0 w 156755"/>
              <a:gd name="connsiteY0" fmla="*/ 0 h 1778256"/>
              <a:gd name="connsiteX1" fmla="*/ 26126 w 156755"/>
              <a:gd name="connsiteY1" fmla="*/ 326572 h 1778256"/>
              <a:gd name="connsiteX2" fmla="*/ 52252 w 156755"/>
              <a:gd name="connsiteY2" fmla="*/ 404949 h 1778256"/>
              <a:gd name="connsiteX3" fmla="*/ 65315 w 156755"/>
              <a:gd name="connsiteY3" fmla="*/ 444138 h 1778256"/>
              <a:gd name="connsiteX4" fmla="*/ 78377 w 156755"/>
              <a:gd name="connsiteY4" fmla="*/ 483326 h 1778256"/>
              <a:gd name="connsiteX5" fmla="*/ 104503 w 156755"/>
              <a:gd name="connsiteY5" fmla="*/ 522515 h 1778256"/>
              <a:gd name="connsiteX6" fmla="*/ 78377 w 156755"/>
              <a:gd name="connsiteY6" fmla="*/ 666206 h 1778256"/>
              <a:gd name="connsiteX7" fmla="*/ 52252 w 156755"/>
              <a:gd name="connsiteY7" fmla="*/ 705395 h 1778256"/>
              <a:gd name="connsiteX8" fmla="*/ 78377 w 156755"/>
              <a:gd name="connsiteY8" fmla="*/ 927463 h 1778256"/>
              <a:gd name="connsiteX9" fmla="*/ 104503 w 156755"/>
              <a:gd name="connsiteY9" fmla="*/ 966652 h 1778256"/>
              <a:gd name="connsiteX10" fmla="*/ 91440 w 156755"/>
              <a:gd name="connsiteY10" fmla="*/ 1227909 h 1778256"/>
              <a:gd name="connsiteX11" fmla="*/ 78377 w 156755"/>
              <a:gd name="connsiteY11" fmla="*/ 1280160 h 1778256"/>
              <a:gd name="connsiteX12" fmla="*/ 65315 w 156755"/>
              <a:gd name="connsiteY12" fmla="*/ 1397726 h 1778256"/>
              <a:gd name="connsiteX13" fmla="*/ 104503 w 156755"/>
              <a:gd name="connsiteY13" fmla="*/ 1541418 h 1778256"/>
              <a:gd name="connsiteX14" fmla="*/ 104503 w 156755"/>
              <a:gd name="connsiteY14" fmla="*/ 1763486 h 1778256"/>
              <a:gd name="connsiteX15" fmla="*/ 156755 w 156755"/>
              <a:gd name="connsiteY15" fmla="*/ 1763486 h 177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6755" h="1778256">
                <a:moveTo>
                  <a:pt x="0" y="0"/>
                </a:moveTo>
                <a:cubicBezTo>
                  <a:pt x="2150" y="34407"/>
                  <a:pt x="12908" y="260481"/>
                  <a:pt x="26126" y="326572"/>
                </a:cubicBezTo>
                <a:cubicBezTo>
                  <a:pt x="31527" y="353576"/>
                  <a:pt x="43543" y="378823"/>
                  <a:pt x="52252" y="404949"/>
                </a:cubicBezTo>
                <a:lnTo>
                  <a:pt x="65315" y="444138"/>
                </a:lnTo>
                <a:cubicBezTo>
                  <a:pt x="69669" y="457201"/>
                  <a:pt x="70739" y="471869"/>
                  <a:pt x="78377" y="483326"/>
                </a:cubicBezTo>
                <a:lnTo>
                  <a:pt x="104503" y="522515"/>
                </a:lnTo>
                <a:cubicBezTo>
                  <a:pt x="99999" y="558544"/>
                  <a:pt x="98514" y="625931"/>
                  <a:pt x="78377" y="666206"/>
                </a:cubicBezTo>
                <a:cubicBezTo>
                  <a:pt x="71356" y="680248"/>
                  <a:pt x="60960" y="692332"/>
                  <a:pt x="52252" y="705395"/>
                </a:cubicBezTo>
                <a:cubicBezTo>
                  <a:pt x="53433" y="718384"/>
                  <a:pt x="65273" y="888150"/>
                  <a:pt x="78377" y="927463"/>
                </a:cubicBezTo>
                <a:cubicBezTo>
                  <a:pt x="83342" y="942357"/>
                  <a:pt x="95794" y="953589"/>
                  <a:pt x="104503" y="966652"/>
                </a:cubicBezTo>
                <a:cubicBezTo>
                  <a:pt x="100149" y="1053738"/>
                  <a:pt x="98681" y="1141016"/>
                  <a:pt x="91440" y="1227909"/>
                </a:cubicBezTo>
                <a:cubicBezTo>
                  <a:pt x="89949" y="1245800"/>
                  <a:pt x="81107" y="1262416"/>
                  <a:pt x="78377" y="1280160"/>
                </a:cubicBezTo>
                <a:cubicBezTo>
                  <a:pt x="72382" y="1319131"/>
                  <a:pt x="69669" y="1358537"/>
                  <a:pt x="65315" y="1397726"/>
                </a:cubicBezTo>
                <a:cubicBezTo>
                  <a:pt x="94780" y="1515588"/>
                  <a:pt x="80085" y="1468165"/>
                  <a:pt x="104503" y="1541418"/>
                </a:cubicBezTo>
                <a:cubicBezTo>
                  <a:pt x="99738" y="1584298"/>
                  <a:pt x="75709" y="1717417"/>
                  <a:pt x="104503" y="1763486"/>
                </a:cubicBezTo>
                <a:cubicBezTo>
                  <a:pt x="113734" y="1778256"/>
                  <a:pt x="139338" y="1763486"/>
                  <a:pt x="156755" y="1763486"/>
                </a:cubicBezTo>
              </a:path>
            </a:pathLst>
          </a:cu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pPr>
              <a:defRPr/>
            </a:pPr>
            <a:fld id="{A3F9952C-7CA7-483D-BAD1-B0827342CCD3}" type="slidenum">
              <a:rPr lang="ar-SA" smtClean="0"/>
              <a:pPr>
                <a:defRPr/>
              </a:pPr>
              <a:t>86</a:t>
            </a:fld>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5" descr="ACH 0"/>
          <p:cNvPicPr>
            <a:picLocks noGrp="1" noChangeAspect="1" noChangeArrowheads="1"/>
          </p:cNvPicPr>
          <p:nvPr>
            <p:ph/>
          </p:nvPr>
        </p:nvPicPr>
        <p:blipFill>
          <a:blip r:embed="rId2" cstate="print">
            <a:lum bright="10000"/>
          </a:blip>
          <a:srcRect/>
          <a:stretch>
            <a:fillRect/>
          </a:stretch>
        </p:blipFill>
        <p:spPr>
          <a:xfrm>
            <a:off x="1638300" y="322263"/>
            <a:ext cx="5867400" cy="5821362"/>
          </a:xfrm>
        </p:spPr>
      </p:pic>
      <p:sp>
        <p:nvSpPr>
          <p:cNvPr id="3" name="TextBox 2"/>
          <p:cNvSpPr txBox="1"/>
          <p:nvPr/>
        </p:nvSpPr>
        <p:spPr>
          <a:xfrm>
            <a:off x="0" y="2276872"/>
            <a:ext cx="1148071" cy="276999"/>
          </a:xfrm>
          <a:prstGeom prst="rect">
            <a:avLst/>
          </a:prstGeom>
          <a:noFill/>
        </p:spPr>
        <p:txBody>
          <a:bodyPr wrap="none" rtlCol="0">
            <a:spAutoFit/>
          </a:bodyPr>
          <a:lstStyle/>
          <a:p>
            <a:pPr algn="l" rtl="0"/>
            <a:r>
              <a:rPr lang="en-US" sz="1200" dirty="0" smtClean="0">
                <a:latin typeface="Tahoma" pitchFamily="34" charset="0"/>
                <a:ea typeface="Tahoma" pitchFamily="34" charset="0"/>
                <a:cs typeface="Tahoma" pitchFamily="34" charset="0"/>
              </a:rPr>
              <a:t>Bird beak sign</a:t>
            </a:r>
          </a:p>
        </p:txBody>
      </p:sp>
      <p:sp>
        <p:nvSpPr>
          <p:cNvPr id="4" name="Slide Number Placeholder 3"/>
          <p:cNvSpPr>
            <a:spLocks noGrp="1"/>
          </p:cNvSpPr>
          <p:nvPr>
            <p:ph type="sldNum" sz="quarter" idx="12"/>
          </p:nvPr>
        </p:nvSpPr>
        <p:spPr/>
        <p:txBody>
          <a:bodyPr/>
          <a:lstStyle/>
          <a:p>
            <a:pPr>
              <a:defRPr/>
            </a:pPr>
            <a:fld id="{32021955-9C7E-4A4A-A242-26939782021C}" type="slidenum">
              <a:rPr lang="ar-SA" smtClean="0"/>
              <a:pPr>
                <a:defRPr/>
              </a:pPr>
              <a:t>87</a:t>
            </a:fld>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5" descr="k 020"/>
          <p:cNvPicPr>
            <a:picLocks noGrp="1" noChangeAspect="1" noChangeArrowheads="1"/>
          </p:cNvPicPr>
          <p:nvPr>
            <p:ph/>
          </p:nvPr>
        </p:nvPicPr>
        <p:blipFill>
          <a:blip r:embed="rId2" cstate="print">
            <a:lum bright="10000"/>
          </a:blip>
          <a:srcRect/>
          <a:stretch>
            <a:fillRect/>
          </a:stretch>
        </p:blipFill>
        <p:spPr>
          <a:xfrm>
            <a:off x="1817688" y="0"/>
            <a:ext cx="5468937" cy="6858000"/>
          </a:xfrm>
        </p:spPr>
      </p:pic>
      <p:sp>
        <p:nvSpPr>
          <p:cNvPr id="3" name="TextBox 2"/>
          <p:cNvSpPr txBox="1"/>
          <p:nvPr/>
        </p:nvSpPr>
        <p:spPr>
          <a:xfrm>
            <a:off x="251521" y="3068960"/>
            <a:ext cx="1368152" cy="646331"/>
          </a:xfrm>
          <a:prstGeom prst="rect">
            <a:avLst/>
          </a:prstGeom>
          <a:noFill/>
        </p:spPr>
        <p:txBody>
          <a:bodyPr wrap="square" rtlCol="0">
            <a:spAutoFit/>
          </a:bodyPr>
          <a:lstStyle/>
          <a:p>
            <a:pPr algn="l" rtl="0"/>
            <a:r>
              <a:rPr lang="en-US" sz="1200" dirty="0" smtClean="0">
                <a:latin typeface="Tahoma" pitchFamily="34" charset="0"/>
                <a:ea typeface="Tahoma" pitchFamily="34" charset="0"/>
                <a:cs typeface="Tahoma" pitchFamily="34" charset="0"/>
              </a:rPr>
              <a:t>Aneurysm of arch and descending aorta</a:t>
            </a:r>
          </a:p>
        </p:txBody>
      </p:sp>
      <p:sp>
        <p:nvSpPr>
          <p:cNvPr id="4" name="Slide Number Placeholder 3"/>
          <p:cNvSpPr>
            <a:spLocks noGrp="1"/>
          </p:cNvSpPr>
          <p:nvPr>
            <p:ph type="sldNum" sz="quarter" idx="12"/>
          </p:nvPr>
        </p:nvSpPr>
        <p:spPr/>
        <p:txBody>
          <a:bodyPr/>
          <a:lstStyle/>
          <a:p>
            <a:pPr>
              <a:defRPr/>
            </a:pPr>
            <a:fld id="{32021955-9C7E-4A4A-A242-26939782021C}" type="slidenum">
              <a:rPr lang="ar-SA" smtClean="0"/>
              <a:pPr>
                <a:defRPr/>
              </a:pPr>
              <a:t>88</a:t>
            </a:fld>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5" descr="k 021"/>
          <p:cNvPicPr>
            <a:picLocks noGrp="1" noChangeAspect="1" noChangeArrowheads="1"/>
          </p:cNvPicPr>
          <p:nvPr>
            <p:ph/>
          </p:nvPr>
        </p:nvPicPr>
        <p:blipFill>
          <a:blip r:embed="rId2" cstate="print"/>
          <a:srcRect/>
          <a:stretch>
            <a:fillRect/>
          </a:stretch>
        </p:blipFill>
        <p:spPr>
          <a:xfrm>
            <a:off x="1381125" y="0"/>
            <a:ext cx="7762875" cy="5821362"/>
          </a:xfrm>
        </p:spPr>
      </p:pic>
      <p:sp>
        <p:nvSpPr>
          <p:cNvPr id="3" name="TextBox 2"/>
          <p:cNvSpPr txBox="1"/>
          <p:nvPr/>
        </p:nvSpPr>
        <p:spPr>
          <a:xfrm>
            <a:off x="-1692696" y="2276872"/>
            <a:ext cx="2985113" cy="830997"/>
          </a:xfrm>
          <a:prstGeom prst="rect">
            <a:avLst/>
          </a:prstGeom>
          <a:noFill/>
        </p:spPr>
        <p:txBody>
          <a:bodyPr wrap="none" rtlCol="0">
            <a:spAutoFit/>
          </a:bodyPr>
          <a:lstStyle/>
          <a:p>
            <a:pPr algn="l" rtl="0"/>
            <a:r>
              <a:rPr lang="en-US" sz="1200" dirty="0" smtClean="0">
                <a:solidFill>
                  <a:srgbClr val="FF0000"/>
                </a:solidFill>
                <a:latin typeface="Tahoma" pitchFamily="34" charset="0"/>
                <a:ea typeface="Tahoma" pitchFamily="34" charset="0"/>
                <a:cs typeface="Tahoma" pitchFamily="34" charset="0"/>
              </a:rPr>
              <a:t>Normal aortic diameter less than 3.5 cm</a:t>
            </a:r>
          </a:p>
          <a:p>
            <a:pPr algn="l" rtl="0"/>
            <a:r>
              <a:rPr lang="en-US" sz="1200" dirty="0" smtClean="0">
                <a:solidFill>
                  <a:srgbClr val="FF0000"/>
                </a:solidFill>
                <a:latin typeface="Tahoma" pitchFamily="34" charset="0"/>
                <a:ea typeface="Tahoma" pitchFamily="34" charset="0"/>
                <a:cs typeface="Tahoma" pitchFamily="34" charset="0"/>
              </a:rPr>
              <a:t>3.5 – 4.5 cm dilated</a:t>
            </a:r>
          </a:p>
          <a:p>
            <a:pPr algn="l" rtl="0"/>
            <a:r>
              <a:rPr lang="en-US" sz="1200" dirty="0" smtClean="0">
                <a:solidFill>
                  <a:srgbClr val="FF0000"/>
                </a:solidFill>
                <a:latin typeface="Tahoma" pitchFamily="34" charset="0"/>
                <a:ea typeface="Tahoma" pitchFamily="34" charset="0"/>
                <a:cs typeface="Tahoma" pitchFamily="34" charset="0"/>
              </a:rPr>
              <a:t>More than 4.5 cm aneurysm</a:t>
            </a:r>
          </a:p>
          <a:p>
            <a:pPr algn="l" rtl="0"/>
            <a:r>
              <a:rPr lang="en-US" sz="1200" dirty="0" smtClean="0">
                <a:solidFill>
                  <a:srgbClr val="FF0000"/>
                </a:solidFill>
                <a:latin typeface="Tahoma" pitchFamily="34" charset="0"/>
                <a:ea typeface="Tahoma" pitchFamily="34" charset="0"/>
                <a:cs typeface="Tahoma" pitchFamily="34" charset="0"/>
              </a:rPr>
              <a:t>Normal abdominal aorta less than 2.5 cm</a:t>
            </a:r>
          </a:p>
        </p:txBody>
      </p:sp>
      <p:sp>
        <p:nvSpPr>
          <p:cNvPr id="4" name="Slide Number Placeholder 3"/>
          <p:cNvSpPr>
            <a:spLocks noGrp="1"/>
          </p:cNvSpPr>
          <p:nvPr>
            <p:ph type="sldNum" sz="quarter" idx="12"/>
          </p:nvPr>
        </p:nvSpPr>
        <p:spPr/>
        <p:txBody>
          <a:bodyPr/>
          <a:lstStyle/>
          <a:p>
            <a:pPr>
              <a:defRPr/>
            </a:pPr>
            <a:fld id="{32021955-9C7E-4A4A-A242-26939782021C}" type="slidenum">
              <a:rPr lang="ar-SA" smtClean="0"/>
              <a:pPr>
                <a:defRPr/>
              </a:pPr>
              <a:t>89</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000125" y="142875"/>
            <a:ext cx="6996113" cy="1143000"/>
          </a:xfrm>
        </p:spPr>
        <p:txBody>
          <a:bodyPr/>
          <a:lstStyle/>
          <a:p>
            <a:pPr eaLnBrk="1" hangingPunct="1"/>
            <a:r>
              <a:rPr lang="en-US" sz="4000" i="1" smtClean="0">
                <a:solidFill>
                  <a:srgbClr val="FF9900"/>
                </a:solidFill>
                <a:latin typeface="Franklin Gothic Medium" pitchFamily="34" charset="0"/>
              </a:rPr>
              <a:t>Segmental anatomy</a:t>
            </a:r>
            <a:r>
              <a:rPr lang="en-US" sz="4000" i="1" smtClean="0">
                <a:solidFill>
                  <a:srgbClr val="FF9900"/>
                </a:solidFill>
              </a:rPr>
              <a:t> </a:t>
            </a:r>
            <a:r>
              <a:rPr lang="en-US" sz="2400" i="1" smtClean="0">
                <a:solidFill>
                  <a:srgbClr val="FF9900"/>
                </a:solidFill>
              </a:rPr>
              <a:t>/ 3</a:t>
            </a:r>
            <a:endParaRPr lang="en-US" sz="3200" i="1" smtClean="0">
              <a:solidFill>
                <a:srgbClr val="FF9900"/>
              </a:solidFill>
            </a:endParaRPr>
          </a:p>
        </p:txBody>
      </p:sp>
      <p:sp>
        <p:nvSpPr>
          <p:cNvPr id="15363" name="Rectangle 3"/>
          <p:cNvSpPr>
            <a:spLocks noGrp="1" noChangeArrowheads="1"/>
          </p:cNvSpPr>
          <p:nvPr>
            <p:ph idx="1"/>
          </p:nvPr>
        </p:nvSpPr>
        <p:spPr>
          <a:xfrm>
            <a:off x="500063" y="1557338"/>
            <a:ext cx="8286750" cy="4872037"/>
          </a:xfrm>
        </p:spPr>
        <p:txBody>
          <a:bodyPr/>
          <a:lstStyle/>
          <a:p>
            <a:pPr algn="l" eaLnBrk="1" hangingPunct="1">
              <a:lnSpc>
                <a:spcPct val="90000"/>
              </a:lnSpc>
              <a:buFontTx/>
              <a:buNone/>
            </a:pPr>
            <a:r>
              <a:rPr lang="en-US" b="1" smtClean="0"/>
              <a:t>     </a:t>
            </a:r>
            <a:r>
              <a:rPr lang="en-US" sz="3600" b="1" u="sng" smtClean="0">
                <a:solidFill>
                  <a:schemeClr val="accent2"/>
                </a:solidFill>
              </a:rPr>
              <a:t>Left lung segments:</a:t>
            </a:r>
            <a:r>
              <a:rPr lang="en-US" sz="2800" b="1" smtClean="0"/>
              <a:t> </a:t>
            </a:r>
            <a:r>
              <a:rPr lang="en-US" b="1" smtClean="0"/>
              <a:t> </a:t>
            </a:r>
            <a:endParaRPr lang="en-US" sz="2400" b="1" smtClean="0"/>
          </a:p>
          <a:p>
            <a:pPr algn="l" eaLnBrk="1" hangingPunct="1">
              <a:lnSpc>
                <a:spcPct val="90000"/>
              </a:lnSpc>
              <a:buFontTx/>
              <a:buNone/>
            </a:pPr>
            <a:r>
              <a:rPr lang="en-US" sz="2000" b="1" smtClean="0">
                <a:solidFill>
                  <a:schemeClr val="hlink"/>
                </a:solidFill>
              </a:rPr>
              <a:t>			</a:t>
            </a:r>
            <a:r>
              <a:rPr lang="en-US" sz="2800" b="1" smtClean="0">
                <a:solidFill>
                  <a:schemeClr val="hlink"/>
                </a:solidFill>
              </a:rPr>
              <a:t>    </a:t>
            </a:r>
            <a:r>
              <a:rPr lang="en-US" sz="2800" b="1" u="sng" smtClean="0">
                <a:solidFill>
                  <a:schemeClr val="hlink"/>
                </a:solidFill>
              </a:rPr>
              <a:t>Left u</a:t>
            </a:r>
            <a:r>
              <a:rPr lang="en-US" b="1" u="sng" smtClean="0">
                <a:solidFill>
                  <a:schemeClr val="hlink"/>
                </a:solidFill>
              </a:rPr>
              <a:t>pper lobe</a:t>
            </a:r>
            <a:r>
              <a:rPr lang="en-US" sz="2000" b="1" smtClean="0">
                <a:solidFill>
                  <a:schemeClr val="hlink"/>
                </a:solidFill>
              </a:rPr>
              <a:t> </a:t>
            </a:r>
          </a:p>
          <a:p>
            <a:pPr algn="l" rtl="0" eaLnBrk="1" hangingPunct="1">
              <a:lnSpc>
                <a:spcPct val="90000"/>
              </a:lnSpc>
            </a:pPr>
            <a:r>
              <a:rPr lang="en-US" smtClean="0"/>
              <a:t>Apical posterior segment</a:t>
            </a:r>
          </a:p>
          <a:p>
            <a:pPr algn="l" rtl="0" eaLnBrk="1" hangingPunct="1">
              <a:lnSpc>
                <a:spcPct val="90000"/>
              </a:lnSpc>
            </a:pPr>
            <a:r>
              <a:rPr lang="en-US" smtClean="0"/>
              <a:t>Anterior segment</a:t>
            </a:r>
          </a:p>
          <a:p>
            <a:pPr algn="l" rtl="0" eaLnBrk="1" hangingPunct="1">
              <a:lnSpc>
                <a:spcPct val="90000"/>
              </a:lnSpc>
            </a:pPr>
            <a:r>
              <a:rPr lang="en-US" smtClean="0"/>
              <a:t>Superior lingular segment</a:t>
            </a:r>
          </a:p>
          <a:p>
            <a:pPr algn="l" rtl="0" eaLnBrk="1" hangingPunct="1">
              <a:lnSpc>
                <a:spcPct val="90000"/>
              </a:lnSpc>
            </a:pPr>
            <a:r>
              <a:rPr lang="en-US" smtClean="0"/>
              <a:t>Inferior lingular segment</a:t>
            </a:r>
            <a:endParaRPr lang="en-US" sz="2000" smtClean="0"/>
          </a:p>
          <a:p>
            <a:pPr algn="l" eaLnBrk="1" hangingPunct="1">
              <a:lnSpc>
                <a:spcPct val="90000"/>
              </a:lnSpc>
              <a:buFontTx/>
              <a:buNone/>
            </a:pPr>
            <a:r>
              <a:rPr lang="en-US" sz="1800" smtClean="0"/>
              <a:t>   </a:t>
            </a:r>
            <a:r>
              <a:rPr lang="en-US" sz="3600" u="sng" smtClean="0">
                <a:solidFill>
                  <a:schemeClr val="hlink"/>
                </a:solidFill>
              </a:rPr>
              <a:t>The lingular segments</a:t>
            </a:r>
            <a:r>
              <a:rPr lang="en-US" sz="2800" u="sng" smtClean="0">
                <a:solidFill>
                  <a:schemeClr val="hlink"/>
                </a:solidFill>
              </a:rPr>
              <a:t> </a:t>
            </a:r>
            <a:r>
              <a:rPr lang="en-US" smtClean="0"/>
              <a:t>in the left lung is        similar in position to the right middle lobe.     </a:t>
            </a:r>
          </a:p>
          <a:p>
            <a:pPr algn="l" eaLnBrk="1" hangingPunct="1">
              <a:lnSpc>
                <a:spcPct val="90000"/>
              </a:lnSpc>
              <a:buFontTx/>
              <a:buNone/>
            </a:pPr>
            <a:endParaRPr lang="en-US" smtClean="0"/>
          </a:p>
          <a:p>
            <a:pPr algn="l" eaLnBrk="1" hangingPunct="1">
              <a:lnSpc>
                <a:spcPct val="90000"/>
              </a:lnSpc>
              <a:buFontTx/>
              <a:buNone/>
            </a:pPr>
            <a:r>
              <a:rPr lang="en-US" sz="1800" smtClean="0"/>
              <a:t> </a:t>
            </a:r>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9</a:t>
            </a:fld>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143000" y="274638"/>
            <a:ext cx="6597650" cy="1143000"/>
          </a:xfrm>
        </p:spPr>
        <p:txBody>
          <a:bodyPr/>
          <a:lstStyle/>
          <a:p>
            <a:pPr eaLnBrk="1" hangingPunct="1"/>
            <a:r>
              <a:rPr lang="en-US" sz="4800" i="1" smtClean="0">
                <a:solidFill>
                  <a:srgbClr val="FF9900"/>
                </a:solidFill>
                <a:latin typeface="Franklin Gothic Demi" pitchFamily="34" charset="0"/>
              </a:rPr>
              <a:t>Sarcoidosis</a:t>
            </a:r>
          </a:p>
        </p:txBody>
      </p:sp>
      <p:sp>
        <p:nvSpPr>
          <p:cNvPr id="98307" name="Rectangle 3"/>
          <p:cNvSpPr>
            <a:spLocks noGrp="1" noChangeArrowheads="1"/>
          </p:cNvSpPr>
          <p:nvPr>
            <p:ph idx="1"/>
          </p:nvPr>
        </p:nvSpPr>
        <p:spPr>
          <a:xfrm>
            <a:off x="179388" y="1628775"/>
            <a:ext cx="8964612" cy="4530725"/>
          </a:xfrm>
        </p:spPr>
        <p:txBody>
          <a:bodyPr/>
          <a:lstStyle/>
          <a:p>
            <a:pPr algn="l" rtl="0" eaLnBrk="1" hangingPunct="1">
              <a:lnSpc>
                <a:spcPct val="80000"/>
              </a:lnSpc>
              <a:buClr>
                <a:srgbClr val="FF9900"/>
              </a:buClr>
              <a:buFont typeface="Wingdings" pitchFamily="2" charset="2"/>
              <a:buChar char="Ø"/>
            </a:pPr>
            <a:r>
              <a:rPr lang="en-US" dirty="0" smtClean="0"/>
              <a:t>Is </a:t>
            </a:r>
            <a:r>
              <a:rPr lang="en-US" dirty="0" err="1" smtClean="0"/>
              <a:t>multisystemic</a:t>
            </a:r>
            <a:r>
              <a:rPr lang="en-US" dirty="0" smtClean="0"/>
              <a:t> disease of unknown etiology.</a:t>
            </a:r>
          </a:p>
          <a:p>
            <a:pPr algn="l" rtl="0" eaLnBrk="1" hangingPunct="1">
              <a:lnSpc>
                <a:spcPct val="80000"/>
              </a:lnSpc>
              <a:buClr>
                <a:srgbClr val="FF9900"/>
              </a:buClr>
              <a:buFont typeface="Wingdings" pitchFamily="2" charset="2"/>
              <a:buChar char="Ø"/>
            </a:pPr>
            <a:r>
              <a:rPr lang="en-US" dirty="0" smtClean="0"/>
              <a:t>It is characterized by the development of </a:t>
            </a:r>
            <a:r>
              <a:rPr lang="en-US" dirty="0" smtClean="0">
                <a:solidFill>
                  <a:srgbClr val="FF0000"/>
                </a:solidFill>
              </a:rPr>
              <a:t>non-</a:t>
            </a:r>
            <a:r>
              <a:rPr lang="en-US" dirty="0" err="1" smtClean="0">
                <a:solidFill>
                  <a:srgbClr val="FF0000"/>
                </a:solidFill>
              </a:rPr>
              <a:t>caseating</a:t>
            </a:r>
            <a:r>
              <a:rPr lang="en-US" dirty="0" smtClean="0">
                <a:solidFill>
                  <a:srgbClr val="FF0000"/>
                </a:solidFill>
              </a:rPr>
              <a:t> </a:t>
            </a:r>
            <a:r>
              <a:rPr lang="en-US" dirty="0" err="1" smtClean="0">
                <a:solidFill>
                  <a:srgbClr val="FF0000"/>
                </a:solidFill>
              </a:rPr>
              <a:t>granulomas</a:t>
            </a:r>
            <a:r>
              <a:rPr lang="en-US" dirty="0" err="1" smtClean="0"/>
              <a:t>,which</a:t>
            </a:r>
            <a:r>
              <a:rPr lang="en-US" dirty="0" smtClean="0"/>
              <a:t> either resolve or become fibrotic.</a:t>
            </a:r>
          </a:p>
          <a:p>
            <a:pPr algn="l" rtl="0" eaLnBrk="1" hangingPunct="1">
              <a:lnSpc>
                <a:spcPct val="80000"/>
              </a:lnSpc>
              <a:buClr>
                <a:srgbClr val="FF9900"/>
              </a:buClr>
              <a:buFont typeface="Wingdings" pitchFamily="2" charset="2"/>
              <a:buChar char="Ø"/>
            </a:pPr>
            <a:r>
              <a:rPr lang="en-US" dirty="0" err="1" smtClean="0"/>
              <a:t>Sarcoidosis</a:t>
            </a:r>
            <a:r>
              <a:rPr lang="en-US" dirty="0" smtClean="0"/>
              <a:t> commonly causes thoracic </a:t>
            </a:r>
            <a:r>
              <a:rPr lang="en-US" dirty="0" err="1" smtClean="0"/>
              <a:t>lymphadenopathy</a:t>
            </a:r>
            <a:r>
              <a:rPr lang="en-US" dirty="0" smtClean="0"/>
              <a:t>, predominantly affecting the </a:t>
            </a:r>
            <a:r>
              <a:rPr lang="en-US" dirty="0" err="1" smtClean="0"/>
              <a:t>bronchopulmonary</a:t>
            </a:r>
            <a:r>
              <a:rPr lang="en-US" dirty="0" smtClean="0"/>
              <a:t> nodes (Hilar nodes).</a:t>
            </a:r>
          </a:p>
          <a:p>
            <a:pPr algn="l" rtl="0" eaLnBrk="1" hangingPunct="1">
              <a:lnSpc>
                <a:spcPct val="80000"/>
              </a:lnSpc>
              <a:buClr>
                <a:srgbClr val="FF9900"/>
              </a:buClr>
              <a:buFont typeface="Wingdings" pitchFamily="2" charset="2"/>
              <a:buChar char="Ø"/>
            </a:pPr>
            <a:r>
              <a:rPr lang="en-US" dirty="0" smtClean="0"/>
              <a:t>The hilar Lymph nodes enlargement is almost always bilateral and symmetrical.                                                   </a:t>
            </a:r>
          </a:p>
        </p:txBody>
      </p:sp>
      <p:sp>
        <p:nvSpPr>
          <p:cNvPr id="4" name="TextBox 3"/>
          <p:cNvSpPr txBox="1"/>
          <p:nvPr/>
        </p:nvSpPr>
        <p:spPr>
          <a:xfrm>
            <a:off x="683568" y="5589240"/>
            <a:ext cx="7567969" cy="276999"/>
          </a:xfrm>
          <a:prstGeom prst="rect">
            <a:avLst/>
          </a:prstGeom>
          <a:noFill/>
        </p:spPr>
        <p:txBody>
          <a:bodyPr wrap="none" rtlCol="0">
            <a:spAutoFit/>
          </a:bodyPr>
          <a:lstStyle/>
          <a:p>
            <a:pPr algn="l" rtl="0"/>
            <a:r>
              <a:rPr lang="en-US" sz="1200" dirty="0" smtClean="0">
                <a:latin typeface="Tahoma" pitchFamily="34" charset="0"/>
                <a:ea typeface="Tahoma" pitchFamily="34" charset="0"/>
                <a:cs typeface="Tahoma" pitchFamily="34" charset="0"/>
              </a:rPr>
              <a:t>Note : enlarged lymph nodes, metastasis ( not primary tumor), and benign tumors have well defined margins</a:t>
            </a:r>
          </a:p>
        </p:txBody>
      </p:sp>
      <p:sp>
        <p:nvSpPr>
          <p:cNvPr id="5" name="Slide Number Placeholder 4"/>
          <p:cNvSpPr>
            <a:spLocks noGrp="1"/>
          </p:cNvSpPr>
          <p:nvPr>
            <p:ph type="sldNum" sz="quarter" idx="12"/>
          </p:nvPr>
        </p:nvSpPr>
        <p:spPr/>
        <p:txBody>
          <a:bodyPr/>
          <a:lstStyle/>
          <a:p>
            <a:pPr>
              <a:defRPr/>
            </a:pPr>
            <a:fld id="{BACBD4DD-C133-4684-9917-892E94D1434C}" type="slidenum">
              <a:rPr lang="ar-SA" smtClean="0"/>
              <a:pPr>
                <a:defRPr/>
              </a:pPr>
              <a:t>90</a:t>
            </a:fld>
            <a:endParaRPr 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C:\Users\User\Desktop\cxr1.1.jpg"/>
          <p:cNvPicPr>
            <a:picLocks noChangeAspect="1" noChangeArrowheads="1"/>
          </p:cNvPicPr>
          <p:nvPr/>
        </p:nvPicPr>
        <p:blipFill>
          <a:blip r:embed="rId2" cstate="print"/>
          <a:srcRect/>
          <a:stretch>
            <a:fillRect/>
          </a:stretch>
        </p:blipFill>
        <p:spPr bwMode="auto">
          <a:xfrm>
            <a:off x="0" y="-428625"/>
            <a:ext cx="9144000" cy="8067675"/>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A3F9952C-7CA7-483D-BAD1-B0827342CCD3}" type="slidenum">
              <a:rPr lang="ar-SA" smtClean="0"/>
              <a:pPr>
                <a:defRPr/>
              </a:pPr>
              <a:t>91</a:t>
            </a:fld>
            <a:endParaRPr lang="en-US"/>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1285875" y="274638"/>
            <a:ext cx="6599238" cy="1143000"/>
          </a:xfrm>
        </p:spPr>
        <p:txBody>
          <a:bodyPr/>
          <a:lstStyle/>
          <a:p>
            <a:pPr eaLnBrk="1" hangingPunct="1"/>
            <a:r>
              <a:rPr lang="en-US" sz="5400" i="1" smtClean="0">
                <a:solidFill>
                  <a:srgbClr val="FF9900"/>
                </a:solidFill>
                <a:latin typeface="Franklin Gothic Demi" pitchFamily="34" charset="0"/>
              </a:rPr>
              <a:t>Pleural effusion</a:t>
            </a:r>
          </a:p>
        </p:txBody>
      </p:sp>
      <p:sp>
        <p:nvSpPr>
          <p:cNvPr id="100355" name="Rectangle 3"/>
          <p:cNvSpPr>
            <a:spLocks noGrp="1" noChangeArrowheads="1"/>
          </p:cNvSpPr>
          <p:nvPr>
            <p:ph idx="1"/>
          </p:nvPr>
        </p:nvSpPr>
        <p:spPr>
          <a:xfrm>
            <a:off x="179388" y="1628775"/>
            <a:ext cx="8785225" cy="4502150"/>
          </a:xfrm>
        </p:spPr>
        <p:txBody>
          <a:bodyPr/>
          <a:lstStyle/>
          <a:p>
            <a:pPr algn="l" rtl="0" eaLnBrk="1" hangingPunct="1">
              <a:buClr>
                <a:srgbClr val="FF9999"/>
              </a:buClr>
              <a:buFont typeface="Wingdings" pitchFamily="2" charset="2"/>
              <a:buChar char="q"/>
            </a:pPr>
            <a:r>
              <a:rPr lang="en-US" smtClean="0"/>
              <a:t> </a:t>
            </a:r>
            <a:r>
              <a:rPr lang="en-US" sz="3200" smtClean="0"/>
              <a:t>Is fluid collection in the space between the parietal  and visceral layers of the pleura, usually contains serous fluid, but may have differing contents.  </a:t>
            </a:r>
            <a:endParaRPr lang="en-US" smtClean="0"/>
          </a:p>
          <a:p>
            <a:pPr algn="l" rtl="0" eaLnBrk="1" hangingPunct="1">
              <a:buClr>
                <a:srgbClr val="FF9999"/>
              </a:buClr>
              <a:buFont typeface="Wingdings" pitchFamily="2" charset="2"/>
              <a:buChar char="Ø"/>
            </a:pPr>
            <a:r>
              <a:rPr lang="en-US" b="1" smtClean="0">
                <a:solidFill>
                  <a:schemeClr val="folHlink"/>
                </a:solidFill>
              </a:rPr>
              <a:t> </a:t>
            </a:r>
            <a:r>
              <a:rPr lang="en-US" b="1" u="sng" smtClean="0">
                <a:solidFill>
                  <a:srgbClr val="FFC000"/>
                </a:solidFill>
              </a:rPr>
              <a:t>Haemothorax</a:t>
            </a:r>
            <a:r>
              <a:rPr lang="en-US" sz="3600" smtClean="0">
                <a:solidFill>
                  <a:srgbClr val="FFC000"/>
                </a:solidFill>
              </a:rPr>
              <a:t>:</a:t>
            </a:r>
            <a:r>
              <a:rPr lang="en-US" smtClean="0"/>
              <a:t> </a:t>
            </a:r>
            <a:r>
              <a:rPr lang="en-US" sz="2800" smtClean="0"/>
              <a:t>blood, usually following trauma.</a:t>
            </a:r>
            <a:r>
              <a:rPr lang="en-US" smtClean="0"/>
              <a:t> </a:t>
            </a:r>
          </a:p>
          <a:p>
            <a:pPr algn="l" rtl="0" eaLnBrk="1" hangingPunct="1">
              <a:buClr>
                <a:srgbClr val="FF9900"/>
              </a:buClr>
              <a:buFont typeface="Wingdings" pitchFamily="2" charset="2"/>
              <a:buChar char="Ø"/>
            </a:pPr>
            <a:r>
              <a:rPr lang="en-US" b="1" smtClean="0">
                <a:solidFill>
                  <a:schemeClr val="folHlink"/>
                </a:solidFill>
              </a:rPr>
              <a:t> </a:t>
            </a:r>
            <a:r>
              <a:rPr lang="en-US" b="1" u="sng" smtClean="0">
                <a:solidFill>
                  <a:srgbClr val="FFC000"/>
                </a:solidFill>
              </a:rPr>
              <a:t>Empyema</a:t>
            </a:r>
            <a:r>
              <a:rPr lang="en-US" smtClean="0">
                <a:solidFill>
                  <a:srgbClr val="FFC000"/>
                </a:solidFill>
              </a:rPr>
              <a:t>:</a:t>
            </a:r>
            <a:r>
              <a:rPr lang="en-US" smtClean="0">
                <a:solidFill>
                  <a:srgbClr val="92D050"/>
                </a:solidFill>
              </a:rPr>
              <a:t> </a:t>
            </a:r>
            <a:r>
              <a:rPr lang="en-US" smtClean="0"/>
              <a:t> purulent fluid (pus).</a:t>
            </a:r>
          </a:p>
          <a:p>
            <a:pPr algn="l" rtl="0" eaLnBrk="1" hangingPunct="1">
              <a:buClr>
                <a:srgbClr val="FF9999"/>
              </a:buClr>
              <a:buFont typeface="Wingdings" pitchFamily="2" charset="2"/>
              <a:buChar char="Ø"/>
            </a:pPr>
            <a:r>
              <a:rPr lang="en-US" b="1" smtClean="0">
                <a:solidFill>
                  <a:schemeClr val="folHlink"/>
                </a:solidFill>
              </a:rPr>
              <a:t> </a:t>
            </a:r>
            <a:r>
              <a:rPr lang="en-US" b="1" u="sng" smtClean="0">
                <a:solidFill>
                  <a:srgbClr val="FFC000"/>
                </a:solidFill>
              </a:rPr>
              <a:t>Hydropneumothorax</a:t>
            </a:r>
            <a:r>
              <a:rPr lang="en-US" smtClean="0">
                <a:solidFill>
                  <a:srgbClr val="FFC000"/>
                </a:solidFill>
              </a:rPr>
              <a:t>:</a:t>
            </a:r>
            <a:r>
              <a:rPr lang="en-US" smtClean="0"/>
              <a:t>  fluid and air.</a:t>
            </a:r>
          </a:p>
          <a:p>
            <a:pPr algn="l" eaLnBrk="1" hangingPunct="1">
              <a:buFontTx/>
              <a:buNone/>
            </a:pPr>
            <a:endParaRPr lang="en-US" sz="4000" smtClean="0"/>
          </a:p>
          <a:p>
            <a:pPr algn="l" eaLnBrk="1" hangingPunct="1">
              <a:buFontTx/>
              <a:buChar char="-"/>
            </a:pPr>
            <a:endParaRPr lang="en-US" sz="3600" smtClean="0"/>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92</a:t>
            </a:fld>
            <a:endParaRPr lang="en-US"/>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928688" y="284163"/>
            <a:ext cx="7027862" cy="1084262"/>
          </a:xfrm>
        </p:spPr>
        <p:txBody>
          <a:bodyPr/>
          <a:lstStyle/>
          <a:p>
            <a:pPr eaLnBrk="1" hangingPunct="1"/>
            <a:r>
              <a:rPr lang="en-US" sz="4800" smtClean="0">
                <a:solidFill>
                  <a:srgbClr val="FF9900"/>
                </a:solidFill>
                <a:latin typeface="Franklin Gothic Medium" pitchFamily="34" charset="0"/>
              </a:rPr>
              <a:t>Pleural effusion</a:t>
            </a:r>
            <a:r>
              <a:rPr lang="en-US" sz="4400" smtClean="0">
                <a:solidFill>
                  <a:srgbClr val="FF9900"/>
                </a:solidFill>
              </a:rPr>
              <a:t> </a:t>
            </a:r>
            <a:r>
              <a:rPr lang="en-US" sz="2800" smtClean="0">
                <a:solidFill>
                  <a:srgbClr val="FF9900"/>
                </a:solidFill>
              </a:rPr>
              <a:t>/</a:t>
            </a:r>
            <a:r>
              <a:rPr lang="en-US" sz="3200" smtClean="0">
                <a:solidFill>
                  <a:srgbClr val="FF9900"/>
                </a:solidFill>
              </a:rPr>
              <a:t> </a:t>
            </a:r>
            <a:r>
              <a:rPr lang="en-US" sz="2800" smtClean="0">
                <a:solidFill>
                  <a:srgbClr val="FF9900"/>
                </a:solidFill>
              </a:rPr>
              <a:t>2</a:t>
            </a:r>
          </a:p>
        </p:txBody>
      </p:sp>
      <p:sp>
        <p:nvSpPr>
          <p:cNvPr id="101379" name="Rectangle 3"/>
          <p:cNvSpPr>
            <a:spLocks noGrp="1" noChangeArrowheads="1"/>
          </p:cNvSpPr>
          <p:nvPr>
            <p:ph idx="1"/>
          </p:nvPr>
        </p:nvSpPr>
        <p:spPr>
          <a:xfrm>
            <a:off x="214313" y="1571625"/>
            <a:ext cx="8715375" cy="4714875"/>
          </a:xfrm>
        </p:spPr>
        <p:txBody>
          <a:bodyPr/>
          <a:lstStyle/>
          <a:p>
            <a:pPr algn="l" rtl="0" eaLnBrk="1" hangingPunct="1">
              <a:buClr>
                <a:srgbClr val="FF9900"/>
              </a:buClr>
              <a:buFont typeface="Wingdings" pitchFamily="2" charset="2"/>
              <a:buChar char="q"/>
            </a:pPr>
            <a:r>
              <a:rPr lang="en-US" b="1" dirty="0" smtClean="0">
                <a:solidFill>
                  <a:srgbClr val="FFC000"/>
                </a:solidFill>
                <a:latin typeface="Franklin Gothic Medium" pitchFamily="34" charset="0"/>
              </a:rPr>
              <a:t>The radiological features of pleural effusion               on a chest x- ray are:</a:t>
            </a:r>
          </a:p>
          <a:p>
            <a:pPr algn="l" rtl="0" eaLnBrk="1" hangingPunct="1"/>
            <a:r>
              <a:rPr lang="en-US" dirty="0" smtClean="0">
                <a:latin typeface="Franklin Gothic Medium" pitchFamily="34" charset="0"/>
                <a:ea typeface="Simple Bold Jut Out"/>
                <a:cs typeface="Simple Bold Jut Out"/>
              </a:rPr>
              <a:t>Homogeneous </a:t>
            </a:r>
            <a:r>
              <a:rPr lang="en-US" dirty="0" err="1" smtClean="0">
                <a:latin typeface="Franklin Gothic Medium" pitchFamily="34" charset="0"/>
                <a:ea typeface="Simple Bold Jut Out"/>
                <a:cs typeface="Simple Bold Jut Out"/>
              </a:rPr>
              <a:t>opacification</a:t>
            </a:r>
            <a:r>
              <a:rPr lang="en-US" dirty="0" smtClean="0">
                <a:latin typeface="Franklin Gothic Medium" pitchFamily="34" charset="0"/>
                <a:ea typeface="Simple Bold Jut Out"/>
                <a:cs typeface="Simple Bold Jut Out"/>
              </a:rPr>
              <a:t>.</a:t>
            </a:r>
          </a:p>
          <a:p>
            <a:pPr algn="l" rtl="0" eaLnBrk="1" hangingPunct="1"/>
            <a:r>
              <a:rPr lang="en-US" dirty="0" smtClean="0">
                <a:latin typeface="Franklin Gothic Medium" pitchFamily="34" charset="0"/>
                <a:ea typeface="Simple Bold Jut Out"/>
                <a:cs typeface="Simple Bold Jut Out"/>
              </a:rPr>
              <a:t>Loss of the diaphragm outline.</a:t>
            </a:r>
          </a:p>
          <a:p>
            <a:pPr algn="l" rtl="0" eaLnBrk="1" hangingPunct="1"/>
            <a:r>
              <a:rPr lang="en-US" dirty="0" smtClean="0">
                <a:latin typeface="Franklin Gothic Medium" pitchFamily="34" charset="0"/>
                <a:ea typeface="Simple Bold Jut Out"/>
                <a:cs typeface="Simple Bold Jut Out"/>
              </a:rPr>
              <a:t>No visible pulmonary or bronchial markings.  </a:t>
            </a:r>
          </a:p>
          <a:p>
            <a:pPr algn="l" rtl="0" eaLnBrk="1" hangingPunct="1"/>
            <a:r>
              <a:rPr lang="en-US" dirty="0" smtClean="0">
                <a:latin typeface="Franklin Gothic Medium" pitchFamily="34" charset="0"/>
                <a:ea typeface="Simple Bold Jut Out"/>
                <a:cs typeface="Simple Bold Jut Out"/>
              </a:rPr>
              <a:t>Concave upper border which appear higher laterally.</a:t>
            </a:r>
          </a:p>
          <a:p>
            <a:pPr algn="l" rtl="0" eaLnBrk="1" hangingPunct="1"/>
            <a:r>
              <a:rPr lang="en-US" dirty="0" smtClean="0">
                <a:latin typeface="Franklin Gothic Medium" pitchFamily="34" charset="0"/>
                <a:ea typeface="Simple Bold Jut Out"/>
                <a:cs typeface="Simple Bold Jut Out"/>
              </a:rPr>
              <a:t>blunting or obliteration of the </a:t>
            </a:r>
            <a:r>
              <a:rPr lang="en-US" dirty="0" err="1" smtClean="0">
                <a:latin typeface="Franklin Gothic Medium" pitchFamily="34" charset="0"/>
                <a:ea typeface="Simple Bold Jut Out"/>
                <a:cs typeface="Simple Bold Jut Out"/>
              </a:rPr>
              <a:t>costophrenic</a:t>
            </a:r>
            <a:r>
              <a:rPr lang="en-US" dirty="0" smtClean="0">
                <a:latin typeface="Franklin Gothic Medium" pitchFamily="34" charset="0"/>
                <a:ea typeface="Simple Bold Jut Out"/>
                <a:cs typeface="Simple Bold Jut Out"/>
              </a:rPr>
              <a:t> angle.            </a:t>
            </a:r>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93</a:t>
            </a:fld>
            <a:endParaRPr 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5" descr="pul"/>
          <p:cNvPicPr>
            <a:picLocks noGrp="1" noChangeAspect="1" noChangeArrowheads="1"/>
          </p:cNvPicPr>
          <p:nvPr>
            <p:ph/>
          </p:nvPr>
        </p:nvPicPr>
        <p:blipFill>
          <a:blip r:embed="rId2" cstate="print"/>
          <a:srcRect/>
          <a:stretch>
            <a:fillRect/>
          </a:stretch>
        </p:blipFill>
        <p:spPr>
          <a:xfrm>
            <a:off x="2357438" y="428625"/>
            <a:ext cx="4643437" cy="6000750"/>
          </a:xfrm>
        </p:spPr>
      </p:pic>
      <p:sp>
        <p:nvSpPr>
          <p:cNvPr id="3" name="TextBox 2"/>
          <p:cNvSpPr txBox="1"/>
          <p:nvPr/>
        </p:nvSpPr>
        <p:spPr>
          <a:xfrm>
            <a:off x="0" y="1556792"/>
            <a:ext cx="2267744" cy="2123658"/>
          </a:xfrm>
          <a:prstGeom prst="rect">
            <a:avLst/>
          </a:prstGeom>
          <a:noFill/>
        </p:spPr>
        <p:txBody>
          <a:bodyPr wrap="square" rtlCol="0">
            <a:spAutoFit/>
          </a:bodyPr>
          <a:lstStyle/>
          <a:p>
            <a:pPr algn="l" rtl="0"/>
            <a:r>
              <a:rPr lang="en-US" sz="1200" dirty="0" smtClean="0">
                <a:latin typeface="Tahoma" pitchFamily="34" charset="0"/>
                <a:ea typeface="Tahoma" pitchFamily="34" charset="0"/>
                <a:cs typeface="Tahoma" pitchFamily="34" charset="0"/>
              </a:rPr>
              <a:t>Chest X-ray showing large area of radiopacity on the lower right side of the chest with concave upper margin (meniscus sign) higher laterally than medially, diaphragm and </a:t>
            </a:r>
            <a:r>
              <a:rPr lang="en-US" sz="1200" dirty="0" err="1" smtClean="0">
                <a:latin typeface="Tahoma" pitchFamily="34" charset="0"/>
                <a:ea typeface="Tahoma" pitchFamily="34" charset="0"/>
                <a:cs typeface="Tahoma" pitchFamily="34" charset="0"/>
              </a:rPr>
              <a:t>costophrenic</a:t>
            </a:r>
            <a:r>
              <a:rPr lang="en-US" sz="1200" dirty="0" smtClean="0">
                <a:latin typeface="Tahoma" pitchFamily="34" charset="0"/>
                <a:ea typeface="Tahoma" pitchFamily="34" charset="0"/>
                <a:cs typeface="Tahoma" pitchFamily="34" charset="0"/>
              </a:rPr>
              <a:t> angle are obliterated, collapse of right lung, and shift of the </a:t>
            </a:r>
            <a:r>
              <a:rPr lang="en-US" sz="1200" dirty="0" err="1" smtClean="0">
                <a:latin typeface="Tahoma" pitchFamily="34" charset="0"/>
                <a:ea typeface="Tahoma" pitchFamily="34" charset="0"/>
                <a:cs typeface="Tahoma" pitchFamily="34" charset="0"/>
              </a:rPr>
              <a:t>mediastinum</a:t>
            </a:r>
            <a:r>
              <a:rPr lang="en-US" sz="1200" dirty="0" smtClean="0">
                <a:latin typeface="Tahoma" pitchFamily="34" charset="0"/>
                <a:ea typeface="Tahoma" pitchFamily="34" charset="0"/>
                <a:cs typeface="Tahoma" pitchFamily="34" charset="0"/>
              </a:rPr>
              <a:t> to the left side indicating pleural effusion</a:t>
            </a:r>
          </a:p>
        </p:txBody>
      </p:sp>
      <p:sp>
        <p:nvSpPr>
          <p:cNvPr id="4" name="TextBox 3"/>
          <p:cNvSpPr txBox="1"/>
          <p:nvPr/>
        </p:nvSpPr>
        <p:spPr>
          <a:xfrm>
            <a:off x="395536" y="4005064"/>
            <a:ext cx="1125629" cy="276999"/>
          </a:xfrm>
          <a:prstGeom prst="rect">
            <a:avLst/>
          </a:prstGeom>
          <a:noFill/>
        </p:spPr>
        <p:txBody>
          <a:bodyPr wrap="none" rtlCol="0">
            <a:spAutoFit/>
          </a:bodyPr>
          <a:lstStyle/>
          <a:p>
            <a:pPr algn="l" rtl="0"/>
            <a:r>
              <a:rPr lang="en-US" sz="1200" dirty="0" smtClean="0">
                <a:latin typeface="Tahoma" pitchFamily="34" charset="0"/>
                <a:ea typeface="Tahoma" pitchFamily="34" charset="0"/>
                <a:cs typeface="Tahoma" pitchFamily="34" charset="0"/>
              </a:rPr>
              <a:t>Meniscus sign</a:t>
            </a:r>
          </a:p>
        </p:txBody>
      </p:sp>
      <p:cxnSp>
        <p:nvCxnSpPr>
          <p:cNvPr id="13" name="Straight Arrow Connector 12"/>
          <p:cNvCxnSpPr/>
          <p:nvPr/>
        </p:nvCxnSpPr>
        <p:spPr>
          <a:xfrm flipV="1">
            <a:off x="1547664" y="3212976"/>
            <a:ext cx="1728192" cy="93610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pPr>
              <a:defRPr/>
            </a:pPr>
            <a:fld id="{32021955-9C7E-4A4A-A242-26939782021C}" type="slidenum">
              <a:rPr lang="ar-SA" smtClean="0"/>
              <a:pPr>
                <a:defRPr/>
              </a:pPr>
              <a:t>94</a:t>
            </a:fld>
            <a:endParaRPr 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C:\Users\User\Desktop\images (4).jpg"/>
          <p:cNvPicPr>
            <a:picLocks noChangeAspect="1" noChangeArrowheads="1"/>
          </p:cNvPicPr>
          <p:nvPr/>
        </p:nvPicPr>
        <p:blipFill>
          <a:blip r:embed="rId2" cstate="print"/>
          <a:srcRect/>
          <a:stretch>
            <a:fillRect/>
          </a:stretch>
        </p:blipFill>
        <p:spPr bwMode="auto">
          <a:xfrm>
            <a:off x="2438400" y="0"/>
            <a:ext cx="6705600" cy="6858000"/>
          </a:xfrm>
          <a:prstGeom prst="rect">
            <a:avLst/>
          </a:prstGeom>
          <a:noFill/>
          <a:ln w="9525">
            <a:noFill/>
            <a:miter lim="800000"/>
            <a:headEnd/>
            <a:tailEnd/>
          </a:ln>
        </p:spPr>
      </p:pic>
      <p:sp>
        <p:nvSpPr>
          <p:cNvPr id="3" name="TextBox 2"/>
          <p:cNvSpPr txBox="1"/>
          <p:nvPr/>
        </p:nvSpPr>
        <p:spPr>
          <a:xfrm>
            <a:off x="0" y="2060848"/>
            <a:ext cx="2411760" cy="1754326"/>
          </a:xfrm>
          <a:prstGeom prst="rect">
            <a:avLst/>
          </a:prstGeom>
          <a:noFill/>
        </p:spPr>
        <p:txBody>
          <a:bodyPr wrap="square" rtlCol="0">
            <a:spAutoFit/>
          </a:bodyPr>
          <a:lstStyle/>
          <a:p>
            <a:pPr algn="l" rtl="0"/>
            <a:r>
              <a:rPr lang="en-US" sz="1200" dirty="0" smtClean="0">
                <a:latin typeface="Tahoma" pitchFamily="34" charset="0"/>
                <a:ea typeface="Tahoma" pitchFamily="34" charset="0"/>
                <a:cs typeface="Tahoma" pitchFamily="34" charset="0"/>
              </a:rPr>
              <a:t>Chest X-ray showing an area of radiopacity in the left lower part of the thorax of a concave upper margin (meniscus sign) higher laterally than medially, with obliteration of the diaphragm and the </a:t>
            </a:r>
            <a:r>
              <a:rPr lang="en-US" sz="1200" dirty="0" err="1" smtClean="0">
                <a:latin typeface="Tahoma" pitchFamily="34" charset="0"/>
                <a:ea typeface="Tahoma" pitchFamily="34" charset="0"/>
                <a:cs typeface="Tahoma" pitchFamily="34" charset="0"/>
              </a:rPr>
              <a:t>costophrenic</a:t>
            </a:r>
            <a:r>
              <a:rPr lang="en-US" sz="1200" dirty="0" smtClean="0">
                <a:latin typeface="Tahoma" pitchFamily="34" charset="0"/>
                <a:ea typeface="Tahoma" pitchFamily="34" charset="0"/>
                <a:cs typeface="Tahoma" pitchFamily="34" charset="0"/>
              </a:rPr>
              <a:t> angle, and no shift of mediastinal structures indicating mild pleural effusion</a:t>
            </a:r>
          </a:p>
        </p:txBody>
      </p:sp>
      <p:sp>
        <p:nvSpPr>
          <p:cNvPr id="4" name="Slide Number Placeholder 3"/>
          <p:cNvSpPr>
            <a:spLocks noGrp="1"/>
          </p:cNvSpPr>
          <p:nvPr>
            <p:ph type="sldNum" sz="quarter" idx="12"/>
          </p:nvPr>
        </p:nvSpPr>
        <p:spPr/>
        <p:txBody>
          <a:bodyPr/>
          <a:lstStyle/>
          <a:p>
            <a:pPr>
              <a:defRPr/>
            </a:pPr>
            <a:fld id="{A3F9952C-7CA7-483D-BAD1-B0827342CCD3}" type="slidenum">
              <a:rPr lang="ar-SA" smtClean="0"/>
              <a:pPr>
                <a:defRPr/>
              </a:pPr>
              <a:t>95</a:t>
            </a:fld>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C:\Users\User\Desktop\PMC2628089_ymj-48-531-g001.png"/>
          <p:cNvPicPr>
            <a:picLocks noChangeAspect="1" noChangeArrowheads="1"/>
          </p:cNvPicPr>
          <p:nvPr/>
        </p:nvPicPr>
        <p:blipFill>
          <a:blip r:embed="rId2" cstate="print"/>
          <a:srcRect/>
          <a:stretch>
            <a:fillRect/>
          </a:stretch>
        </p:blipFill>
        <p:spPr bwMode="auto">
          <a:xfrm>
            <a:off x="0" y="928688"/>
            <a:ext cx="9144000" cy="4781550"/>
          </a:xfrm>
          <a:prstGeom prst="rect">
            <a:avLst/>
          </a:prstGeom>
          <a:noFill/>
          <a:ln w="9525">
            <a:noFill/>
            <a:miter lim="800000"/>
            <a:headEnd/>
            <a:tailEnd/>
          </a:ln>
        </p:spPr>
      </p:pic>
      <p:sp>
        <p:nvSpPr>
          <p:cNvPr id="3" name="TextBox 2"/>
          <p:cNvSpPr txBox="1"/>
          <p:nvPr/>
        </p:nvSpPr>
        <p:spPr>
          <a:xfrm>
            <a:off x="1475656" y="6021288"/>
            <a:ext cx="1798121" cy="276999"/>
          </a:xfrm>
          <a:prstGeom prst="rect">
            <a:avLst/>
          </a:prstGeom>
          <a:noFill/>
        </p:spPr>
        <p:txBody>
          <a:bodyPr wrap="none" rtlCol="0">
            <a:spAutoFit/>
          </a:bodyPr>
          <a:lstStyle/>
          <a:p>
            <a:pPr algn="l" rtl="0"/>
            <a:r>
              <a:rPr lang="en-US" sz="1200" dirty="0" smtClean="0">
                <a:latin typeface="Tahoma" pitchFamily="34" charset="0"/>
                <a:ea typeface="Tahoma" pitchFamily="34" charset="0"/>
                <a:cs typeface="Tahoma" pitchFamily="34" charset="0"/>
              </a:rPr>
              <a:t>Same as previous cases</a:t>
            </a:r>
          </a:p>
        </p:txBody>
      </p:sp>
      <p:sp>
        <p:nvSpPr>
          <p:cNvPr id="4" name="TextBox 3"/>
          <p:cNvSpPr txBox="1"/>
          <p:nvPr/>
        </p:nvSpPr>
        <p:spPr>
          <a:xfrm>
            <a:off x="6804248" y="6237312"/>
            <a:ext cx="1991699" cy="276999"/>
          </a:xfrm>
          <a:prstGeom prst="rect">
            <a:avLst/>
          </a:prstGeom>
          <a:noFill/>
        </p:spPr>
        <p:txBody>
          <a:bodyPr wrap="none" rtlCol="0">
            <a:spAutoFit/>
          </a:bodyPr>
          <a:lstStyle/>
          <a:p>
            <a:pPr algn="l" rtl="0"/>
            <a:r>
              <a:rPr lang="en-US" sz="1200" dirty="0" smtClean="0">
                <a:latin typeface="Tahoma" pitchFamily="34" charset="0"/>
                <a:ea typeface="Tahoma" pitchFamily="34" charset="0"/>
                <a:cs typeface="Tahoma" pitchFamily="34" charset="0"/>
              </a:rPr>
              <a:t>Slight shift in </a:t>
            </a:r>
            <a:r>
              <a:rPr lang="en-US" sz="1200" dirty="0" err="1" smtClean="0">
                <a:latin typeface="Tahoma" pitchFamily="34" charset="0"/>
                <a:ea typeface="Tahoma" pitchFamily="34" charset="0"/>
                <a:cs typeface="Tahoma" pitchFamily="34" charset="0"/>
              </a:rPr>
              <a:t>mediastinum</a:t>
            </a:r>
            <a:endParaRPr lang="en-US" sz="1200" dirty="0" smtClean="0">
              <a:latin typeface="Tahoma" pitchFamily="34" charset="0"/>
              <a:ea typeface="Tahoma" pitchFamily="34" charset="0"/>
              <a:cs typeface="Tahoma" pitchFamily="34" charset="0"/>
            </a:endParaRPr>
          </a:p>
        </p:txBody>
      </p:sp>
      <p:cxnSp>
        <p:nvCxnSpPr>
          <p:cNvPr id="6" name="Straight Arrow Connector 5"/>
          <p:cNvCxnSpPr/>
          <p:nvPr/>
        </p:nvCxnSpPr>
        <p:spPr>
          <a:xfrm flipH="1" flipV="1">
            <a:off x="7164288" y="2420888"/>
            <a:ext cx="648072" cy="374441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pPr>
              <a:defRPr/>
            </a:pPr>
            <a:fld id="{A3F9952C-7CA7-483D-BAD1-B0827342CCD3}" type="slidenum">
              <a:rPr lang="ar-SA" smtClean="0"/>
              <a:pPr>
                <a:defRPr/>
              </a:pPr>
              <a:t>96</a:t>
            </a:fld>
            <a:endParaRPr lang="en-US"/>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5" descr="Pulm"/>
          <p:cNvPicPr>
            <a:picLocks noGrp="1" noChangeAspect="1" noChangeArrowheads="1"/>
          </p:cNvPicPr>
          <p:nvPr>
            <p:ph/>
          </p:nvPr>
        </p:nvPicPr>
        <p:blipFill>
          <a:blip r:embed="rId2" cstate="print"/>
          <a:srcRect/>
          <a:stretch>
            <a:fillRect/>
          </a:stretch>
        </p:blipFill>
        <p:spPr>
          <a:xfrm>
            <a:off x="3995936" y="404664"/>
            <a:ext cx="4857750" cy="6034088"/>
          </a:xfrm>
        </p:spPr>
      </p:pic>
      <p:sp>
        <p:nvSpPr>
          <p:cNvPr id="3" name="TextBox 2"/>
          <p:cNvSpPr txBox="1"/>
          <p:nvPr/>
        </p:nvSpPr>
        <p:spPr>
          <a:xfrm>
            <a:off x="5940152" y="0"/>
            <a:ext cx="1222129" cy="276999"/>
          </a:xfrm>
          <a:prstGeom prst="rect">
            <a:avLst/>
          </a:prstGeom>
          <a:noFill/>
        </p:spPr>
        <p:txBody>
          <a:bodyPr wrap="none" rtlCol="0">
            <a:spAutoFit/>
          </a:bodyPr>
          <a:lstStyle/>
          <a:p>
            <a:pPr algn="l" rtl="0"/>
            <a:r>
              <a:rPr lang="en-US" sz="1200" dirty="0" smtClean="0">
                <a:latin typeface="Tahoma" pitchFamily="34" charset="0"/>
                <a:ea typeface="Tahoma" pitchFamily="34" charset="0"/>
                <a:cs typeface="Tahoma" pitchFamily="34" charset="0"/>
              </a:rPr>
              <a:t>Supine position</a:t>
            </a:r>
          </a:p>
        </p:txBody>
      </p:sp>
      <p:sp>
        <p:nvSpPr>
          <p:cNvPr id="4" name="TextBox 3"/>
          <p:cNvSpPr txBox="1"/>
          <p:nvPr/>
        </p:nvSpPr>
        <p:spPr>
          <a:xfrm>
            <a:off x="467544" y="1412776"/>
            <a:ext cx="2808312" cy="1384995"/>
          </a:xfrm>
          <a:prstGeom prst="rect">
            <a:avLst/>
          </a:prstGeom>
          <a:noFill/>
        </p:spPr>
        <p:txBody>
          <a:bodyPr wrap="square" rtlCol="0">
            <a:spAutoFit/>
          </a:bodyPr>
          <a:lstStyle/>
          <a:p>
            <a:pPr algn="l" rtl="0"/>
            <a:r>
              <a:rPr lang="en-US" sz="1200" dirty="0" smtClean="0">
                <a:latin typeface="Tahoma" pitchFamily="34" charset="0"/>
                <a:ea typeface="Tahoma" pitchFamily="34" charset="0"/>
                <a:cs typeface="Tahoma" pitchFamily="34" charset="0"/>
              </a:rPr>
              <a:t>Generalized opacity of the left part of the thorax still with obliteration of diaphragm because the patient is in supine position</a:t>
            </a:r>
          </a:p>
          <a:p>
            <a:pPr algn="l" rtl="0"/>
            <a:r>
              <a:rPr lang="en-US" sz="1200" b="1" dirty="0" smtClean="0">
                <a:solidFill>
                  <a:srgbClr val="FF0000"/>
                </a:solidFill>
                <a:latin typeface="Tahoma" pitchFamily="34" charset="0"/>
                <a:ea typeface="Tahoma" pitchFamily="34" charset="0"/>
                <a:cs typeface="Tahoma" pitchFamily="34" charset="0"/>
              </a:rPr>
              <a:t>To confirm this we use ultrasound or CT  (CT is very sensitive to pleural effusion</a:t>
            </a:r>
          </a:p>
        </p:txBody>
      </p:sp>
      <p:sp>
        <p:nvSpPr>
          <p:cNvPr id="5" name="Slide Number Placeholder 4"/>
          <p:cNvSpPr>
            <a:spLocks noGrp="1"/>
          </p:cNvSpPr>
          <p:nvPr>
            <p:ph type="sldNum" sz="quarter" idx="12"/>
          </p:nvPr>
        </p:nvSpPr>
        <p:spPr/>
        <p:txBody>
          <a:bodyPr/>
          <a:lstStyle/>
          <a:p>
            <a:pPr>
              <a:defRPr/>
            </a:pPr>
            <a:fld id="{32021955-9C7E-4A4A-A242-26939782021C}" type="slidenum">
              <a:rPr lang="ar-SA" smtClean="0"/>
              <a:pPr>
                <a:defRPr/>
              </a:pPr>
              <a:t>97</a:t>
            </a:fld>
            <a:endParaRPr 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214438" y="188913"/>
            <a:ext cx="6021387" cy="1228725"/>
          </a:xfrm>
        </p:spPr>
        <p:txBody>
          <a:bodyPr/>
          <a:lstStyle/>
          <a:p>
            <a:pPr eaLnBrk="1" hangingPunct="1"/>
            <a:r>
              <a:rPr lang="en-US" sz="4800" dirty="0" smtClean="0">
                <a:solidFill>
                  <a:srgbClr val="FF9900"/>
                </a:solidFill>
                <a:latin typeface="Franklin Gothic Demi" pitchFamily="34" charset="0"/>
              </a:rPr>
              <a:t>Pneumothorax</a:t>
            </a:r>
          </a:p>
        </p:txBody>
      </p:sp>
      <p:sp>
        <p:nvSpPr>
          <p:cNvPr id="106499" name="Rectangle 3"/>
          <p:cNvSpPr>
            <a:spLocks noGrp="1" noChangeArrowheads="1"/>
          </p:cNvSpPr>
          <p:nvPr>
            <p:ph idx="1"/>
          </p:nvPr>
        </p:nvSpPr>
        <p:spPr>
          <a:xfrm>
            <a:off x="251520" y="1268760"/>
            <a:ext cx="8643937" cy="5256584"/>
          </a:xfrm>
        </p:spPr>
        <p:txBody>
          <a:bodyPr/>
          <a:lstStyle/>
          <a:p>
            <a:pPr algn="l" rtl="0" eaLnBrk="1" hangingPunct="1">
              <a:buClr>
                <a:srgbClr val="FF9999"/>
              </a:buClr>
              <a:buFont typeface="Wingdings" pitchFamily="2" charset="2"/>
              <a:buChar char="Ø"/>
            </a:pPr>
            <a:r>
              <a:rPr lang="en-US" sz="2000" dirty="0" smtClean="0">
                <a:latin typeface="Franklin Gothic Medium" pitchFamily="34" charset="0"/>
              </a:rPr>
              <a:t>Is the presence of free air in the pleural space, by a tear in either the parietal or visceral pleura.  </a:t>
            </a:r>
          </a:p>
          <a:p>
            <a:pPr algn="l" rtl="0" eaLnBrk="1" hangingPunct="1">
              <a:buClr>
                <a:srgbClr val="FF9999"/>
              </a:buClr>
              <a:buFont typeface="Wingdings" pitchFamily="2" charset="2"/>
              <a:buChar char="Ø"/>
            </a:pPr>
            <a:r>
              <a:rPr lang="en-US" sz="2400" dirty="0" smtClean="0">
                <a:solidFill>
                  <a:srgbClr val="FFFF00"/>
                </a:solidFill>
                <a:latin typeface="Franklin Gothic Medium" pitchFamily="34" charset="0"/>
              </a:rPr>
              <a:t>The most common cause of pneumothorax is chest injury, but the most common cause of spontaneous     pneumothorax is rupture of sub-pleural emphysematous </a:t>
            </a:r>
            <a:r>
              <a:rPr lang="en-US" sz="2400" dirty="0" err="1" smtClean="0">
                <a:solidFill>
                  <a:srgbClr val="FFFF00"/>
                </a:solidFill>
                <a:latin typeface="Franklin Gothic Medium" pitchFamily="34" charset="0"/>
              </a:rPr>
              <a:t>bullae</a:t>
            </a:r>
            <a:r>
              <a:rPr lang="en-US" sz="2400" dirty="0" smtClean="0">
                <a:solidFill>
                  <a:srgbClr val="FFFF00"/>
                </a:solidFill>
                <a:latin typeface="Franklin Gothic Medium" pitchFamily="34" charset="0"/>
              </a:rPr>
              <a:t> (bleb).</a:t>
            </a:r>
            <a:r>
              <a:rPr lang="en-US" sz="2800" dirty="0" smtClean="0">
                <a:solidFill>
                  <a:srgbClr val="FFFF00"/>
                </a:solidFill>
                <a:latin typeface="Franklin Gothic Medium" pitchFamily="34" charset="0"/>
              </a:rPr>
              <a:t>  </a:t>
            </a:r>
          </a:p>
          <a:p>
            <a:pPr algn="l" rtl="0" eaLnBrk="1" hangingPunct="1">
              <a:buClr>
                <a:srgbClr val="FF9999"/>
              </a:buClr>
              <a:buFont typeface="Wingdings" pitchFamily="2" charset="2"/>
              <a:buChar char="Ø"/>
            </a:pPr>
            <a:r>
              <a:rPr lang="en-US" sz="2400" dirty="0" smtClean="0">
                <a:latin typeface="Franklin Gothic Medium" pitchFamily="34" charset="0"/>
              </a:rPr>
              <a:t>Types of pneumothorax : </a:t>
            </a:r>
          </a:p>
          <a:p>
            <a:pPr lvl="1" algn="l" rtl="0" eaLnBrk="1" hangingPunct="1">
              <a:buClr>
                <a:srgbClr val="FF9999"/>
              </a:buClr>
              <a:buFont typeface="Arial" pitchFamily="34" charset="0"/>
              <a:buChar char="•"/>
            </a:pPr>
            <a:r>
              <a:rPr lang="en-US" sz="2000" dirty="0" smtClean="0">
                <a:latin typeface="Franklin Gothic Medium" pitchFamily="34" charset="0"/>
              </a:rPr>
              <a:t>Closed or simple pneumothorax : a tear of pleura allows a limited amount of air to enter then it’s sealed allowing no further entry of air</a:t>
            </a:r>
          </a:p>
          <a:p>
            <a:pPr lvl="1" algn="l" rtl="0" eaLnBrk="1" hangingPunct="1">
              <a:buClr>
                <a:srgbClr val="FF9999"/>
              </a:buClr>
              <a:buFont typeface="Arial" pitchFamily="34" charset="0"/>
              <a:buChar char="•"/>
            </a:pPr>
            <a:r>
              <a:rPr lang="en-US" sz="2000" dirty="0" smtClean="0">
                <a:latin typeface="Franklin Gothic Medium" pitchFamily="34" charset="0"/>
              </a:rPr>
              <a:t>Open pneumothorax : a tear of pleura allows air to enter during inspiration and exit during expiration </a:t>
            </a:r>
          </a:p>
          <a:p>
            <a:pPr lvl="1" algn="l" rtl="0" eaLnBrk="1" hangingPunct="1">
              <a:buClr>
                <a:srgbClr val="FF9999"/>
              </a:buClr>
              <a:buFont typeface="Arial" pitchFamily="34" charset="0"/>
              <a:buChar char="•"/>
            </a:pPr>
            <a:r>
              <a:rPr lang="en-US" sz="2000" dirty="0" smtClean="0">
                <a:latin typeface="Franklin Gothic Medium" pitchFamily="34" charset="0"/>
              </a:rPr>
              <a:t>Tension pneumothorax : a tear of pleura allows air to enter during inspiration but can’t exit during expiration, so air is trapped in the pleural space with continuous addition, this is why it’s progressive and fatal.</a:t>
            </a:r>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98</a:t>
            </a:fld>
            <a:endParaRPr 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1143000" y="274638"/>
            <a:ext cx="7572375" cy="1368425"/>
          </a:xfrm>
        </p:spPr>
        <p:txBody>
          <a:bodyPr/>
          <a:lstStyle/>
          <a:p>
            <a:pPr eaLnBrk="1" hangingPunct="1"/>
            <a:r>
              <a:rPr lang="en-US" sz="4000" dirty="0" smtClean="0">
                <a:solidFill>
                  <a:srgbClr val="FF9900"/>
                </a:solidFill>
                <a:latin typeface="Franklin Gothic Medium" pitchFamily="34" charset="0"/>
              </a:rPr>
              <a:t>Radiological features of pneumothorax</a:t>
            </a:r>
          </a:p>
        </p:txBody>
      </p:sp>
      <p:sp>
        <p:nvSpPr>
          <p:cNvPr id="107523" name="Rectangle 3"/>
          <p:cNvSpPr>
            <a:spLocks noGrp="1" noChangeArrowheads="1"/>
          </p:cNvSpPr>
          <p:nvPr>
            <p:ph idx="1"/>
          </p:nvPr>
        </p:nvSpPr>
        <p:spPr>
          <a:xfrm>
            <a:off x="323850" y="2071688"/>
            <a:ext cx="8640763" cy="3929062"/>
          </a:xfrm>
        </p:spPr>
        <p:txBody>
          <a:bodyPr/>
          <a:lstStyle/>
          <a:p>
            <a:pPr algn="l" rtl="0" eaLnBrk="1" hangingPunct="1">
              <a:buClr>
                <a:srgbClr val="FF9999"/>
              </a:buClr>
              <a:buFont typeface="Wingdings" pitchFamily="2" charset="2"/>
              <a:buChar char="Ø"/>
            </a:pPr>
            <a:r>
              <a:rPr lang="en-US" sz="3200" u="sng" dirty="0" smtClean="0">
                <a:solidFill>
                  <a:srgbClr val="FFC000"/>
                </a:solidFill>
                <a:latin typeface="Franklin Gothic Medium" pitchFamily="34" charset="0"/>
              </a:rPr>
              <a:t>Lung edge:</a:t>
            </a:r>
            <a:r>
              <a:rPr lang="en-US" dirty="0" smtClean="0">
                <a:latin typeface="Franklin Gothic Medium" pitchFamily="34" charset="0"/>
              </a:rPr>
              <a:t> a thin white line at the lung margin, represent the </a:t>
            </a:r>
            <a:r>
              <a:rPr lang="en-US" dirty="0" smtClean="0">
                <a:solidFill>
                  <a:schemeClr val="accent2">
                    <a:lumMod val="75000"/>
                  </a:schemeClr>
                </a:solidFill>
                <a:latin typeface="Franklin Gothic Medium" pitchFamily="34" charset="0"/>
              </a:rPr>
              <a:t>visceral pleura.</a:t>
            </a:r>
          </a:p>
          <a:p>
            <a:pPr algn="l" rtl="0" eaLnBrk="1" hangingPunct="1">
              <a:buClr>
                <a:srgbClr val="FF9999"/>
              </a:buClr>
              <a:buFont typeface="Wingdings" pitchFamily="2" charset="2"/>
              <a:buChar char="Ø"/>
            </a:pPr>
            <a:r>
              <a:rPr lang="en-US" sz="3200" u="sng" dirty="0" smtClean="0">
                <a:solidFill>
                  <a:srgbClr val="FFC000"/>
                </a:solidFill>
                <a:latin typeface="Franklin Gothic Medium" pitchFamily="34" charset="0"/>
              </a:rPr>
              <a:t>Absent lung markings</a:t>
            </a:r>
            <a:r>
              <a:rPr lang="en-US" sz="2800" dirty="0" smtClean="0">
                <a:solidFill>
                  <a:srgbClr val="FFC000"/>
                </a:solidFill>
                <a:latin typeface="Franklin Gothic Medium" pitchFamily="34" charset="0"/>
              </a:rPr>
              <a:t> </a:t>
            </a:r>
            <a:r>
              <a:rPr lang="en-US" dirty="0" smtClean="0">
                <a:latin typeface="Franklin Gothic Medium" pitchFamily="34" charset="0"/>
              </a:rPr>
              <a:t>between the lung edge and chest wall.</a:t>
            </a:r>
          </a:p>
          <a:p>
            <a:pPr algn="l" rtl="0" eaLnBrk="1" hangingPunct="1">
              <a:buClr>
                <a:srgbClr val="FF9999"/>
              </a:buClr>
              <a:buFont typeface="Wingdings" pitchFamily="2" charset="2"/>
              <a:buChar char="Ø"/>
            </a:pPr>
            <a:r>
              <a:rPr lang="en-US" sz="3200" u="sng" dirty="0" smtClean="0">
                <a:solidFill>
                  <a:srgbClr val="FFC000"/>
                </a:solidFill>
                <a:latin typeface="Franklin Gothic Medium" pitchFamily="34" charset="0"/>
              </a:rPr>
              <a:t>Mediastinal shift:</a:t>
            </a:r>
            <a:r>
              <a:rPr lang="en-US" dirty="0" smtClean="0">
                <a:solidFill>
                  <a:srgbClr val="92D050"/>
                </a:solidFill>
                <a:latin typeface="Franklin Gothic Medium" pitchFamily="34" charset="0"/>
              </a:rPr>
              <a:t> </a:t>
            </a:r>
            <a:r>
              <a:rPr lang="en-US" dirty="0" smtClean="0">
                <a:latin typeface="Franklin Gothic Medium" pitchFamily="34" charset="0"/>
              </a:rPr>
              <a:t>occur when a tension        pneumothorax develops.</a:t>
            </a:r>
          </a:p>
        </p:txBody>
      </p:sp>
      <p:sp>
        <p:nvSpPr>
          <p:cNvPr id="4" name="Slide Number Placeholder 3"/>
          <p:cNvSpPr>
            <a:spLocks noGrp="1"/>
          </p:cNvSpPr>
          <p:nvPr>
            <p:ph type="sldNum" sz="quarter" idx="12"/>
          </p:nvPr>
        </p:nvSpPr>
        <p:spPr/>
        <p:txBody>
          <a:bodyPr/>
          <a:lstStyle/>
          <a:p>
            <a:pPr>
              <a:defRPr/>
            </a:pPr>
            <a:fld id="{BACBD4DD-C133-4684-9917-892E94D1434C}" type="slidenum">
              <a:rPr lang="ar-SA" smtClean="0"/>
              <a:pPr>
                <a:defRPr/>
              </a:pPr>
              <a:t>99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txDef>
      <a:spPr>
        <a:noFill/>
      </a:spPr>
      <a:bodyPr wrap="square" rtlCol="0">
        <a:spAutoFit/>
      </a:bodyPr>
      <a:lstStyle>
        <a:defPPr algn="l" rtl="0">
          <a:defRPr sz="1200" dirty="0" smtClean="0">
            <a:latin typeface="Tahoma" pitchFamily="34" charset="0"/>
            <a:ea typeface="Tahoma" pitchFamily="34" charset="0"/>
            <a:cs typeface="Tahoma" pitchFamily="34" charset="0"/>
          </a:defRPr>
        </a:defPPr>
      </a:lstStyle>
    </a:tx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25893</TotalTime>
  <Words>5632</Words>
  <Application>Microsoft Office PowerPoint</Application>
  <PresentationFormat>On-screen Show (4:3)</PresentationFormat>
  <Paragraphs>727</Paragraphs>
  <Slides>127</Slides>
  <Notes>15</Notes>
  <HiddenSlides>0</HiddenSlides>
  <MMClips>0</MMClips>
  <ScaleCrop>false</ScaleCrop>
  <HeadingPairs>
    <vt:vector size="4" baseType="variant">
      <vt:variant>
        <vt:lpstr>Theme</vt:lpstr>
      </vt:variant>
      <vt:variant>
        <vt:i4>1</vt:i4>
      </vt:variant>
      <vt:variant>
        <vt:lpstr>Slide Titles</vt:lpstr>
      </vt:variant>
      <vt:variant>
        <vt:i4>127</vt:i4>
      </vt:variant>
    </vt:vector>
  </HeadingPairs>
  <TitlesOfParts>
    <vt:vector size="128" baseType="lpstr">
      <vt:lpstr>Technic</vt:lpstr>
      <vt:lpstr>CHEST IMAGING  DR.ESSMAT AL-OMARI Consultant Radiologist Mu’tah University</vt:lpstr>
      <vt:lpstr>CHEST IMAGING</vt:lpstr>
      <vt:lpstr>Slide 3</vt:lpstr>
      <vt:lpstr>Anatomy of the lungs</vt:lpstr>
      <vt:lpstr>Anatomy of the lungs / 2</vt:lpstr>
      <vt:lpstr>Slide 6</vt:lpstr>
      <vt:lpstr>Segmental anatomy</vt:lpstr>
      <vt:lpstr>Segmental anatomy / 2 </vt:lpstr>
      <vt:lpstr>Segmental anatomy / 3</vt:lpstr>
      <vt:lpstr>Segmental anatomy / 4 </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What to look in the lungs?</vt:lpstr>
      <vt:lpstr>Slide 25</vt:lpstr>
      <vt:lpstr>Slide 26</vt:lpstr>
      <vt:lpstr>Slide 27</vt:lpstr>
      <vt:lpstr>Consolidation</vt:lpstr>
      <vt:lpstr>Slide 29</vt:lpstr>
      <vt:lpstr>Silhouette Sign</vt:lpstr>
      <vt:lpstr>Slide 31</vt:lpstr>
      <vt:lpstr>Air Bronchogram</vt:lpstr>
      <vt:lpstr>Slide 33</vt:lpstr>
      <vt:lpstr>INFLAMMATORY DISEASE OF THE LUNG</vt:lpstr>
      <vt:lpstr>PNEUMONIA</vt:lpstr>
      <vt:lpstr>Slide 36</vt:lpstr>
      <vt:lpstr>Slide 37</vt:lpstr>
      <vt:lpstr>Slide 38</vt:lpstr>
      <vt:lpstr>Slide 39</vt:lpstr>
      <vt:lpstr>Slide 40</vt:lpstr>
      <vt:lpstr>Slide 41</vt:lpstr>
      <vt:lpstr>Aspiration Pneumonia /2</vt:lpstr>
      <vt:lpstr>Slide 43</vt:lpstr>
      <vt:lpstr>Slide 44</vt:lpstr>
      <vt:lpstr>Pneumonia /3</vt:lpstr>
      <vt:lpstr>  PULMONARY TUBERCULOSIS</vt:lpstr>
      <vt:lpstr>Chronic pulmonary TB /2 </vt:lpstr>
      <vt:lpstr>RADIOLOGY OF PULMONARY TB/3 </vt:lpstr>
      <vt:lpstr>Slide 49</vt:lpstr>
      <vt:lpstr>Slide 50</vt:lpstr>
      <vt:lpstr>Slide 51</vt:lpstr>
      <vt:lpstr>Slide 52</vt:lpstr>
      <vt:lpstr>Slide 53</vt:lpstr>
      <vt:lpstr>MILIARY TUBERCULOSIS  </vt:lpstr>
      <vt:lpstr>Slide 55</vt:lpstr>
      <vt:lpstr>DISEASES OF THE AIRWAYS </vt:lpstr>
      <vt:lpstr>Pulmonary collapse</vt:lpstr>
      <vt:lpstr>Pulmonary collapse / 2</vt:lpstr>
      <vt:lpstr>Pulmonary collapse / 3</vt:lpstr>
      <vt:lpstr>Slide 60</vt:lpstr>
      <vt:lpstr>Slide 61</vt:lpstr>
      <vt:lpstr>Slide 62</vt:lpstr>
      <vt:lpstr>Slide 63</vt:lpstr>
      <vt:lpstr>Emphysema</vt:lpstr>
      <vt:lpstr>Radiological features of Emphysema</vt:lpstr>
      <vt:lpstr>Slide 66</vt:lpstr>
      <vt:lpstr>   SOLITARY PULMONARY NODULE             (Spot in the lung or Coin lesion)    </vt:lpstr>
      <vt:lpstr>CAUSES OF SOLITARY PULMONARY NODULE </vt:lpstr>
      <vt:lpstr>Slide 69</vt:lpstr>
      <vt:lpstr>Slide 70</vt:lpstr>
      <vt:lpstr>Cavitating lesion in the lung</vt:lpstr>
      <vt:lpstr>Slide 72</vt:lpstr>
      <vt:lpstr>Slide 73</vt:lpstr>
      <vt:lpstr>THE MEDIASTINUM </vt:lpstr>
      <vt:lpstr>Slide 75</vt:lpstr>
      <vt:lpstr>Slide 76</vt:lpstr>
      <vt:lpstr>ANTERIOR MEDIASTINAL MASSES  </vt:lpstr>
      <vt:lpstr>MIDDLE MEDIASTINAL MASSES </vt:lpstr>
      <vt:lpstr>Slide 79</vt:lpstr>
      <vt:lpstr>Slide 80</vt:lpstr>
      <vt:lpstr>Slide 81</vt:lpstr>
      <vt:lpstr>POSTERIOR MEDIASTINAL MASSES</vt:lpstr>
      <vt:lpstr>Slide 83</vt:lpstr>
      <vt:lpstr>Slide 84</vt:lpstr>
      <vt:lpstr>Slide 85</vt:lpstr>
      <vt:lpstr>Slide 86</vt:lpstr>
      <vt:lpstr>Slide 87</vt:lpstr>
      <vt:lpstr>Slide 88</vt:lpstr>
      <vt:lpstr>Slide 89</vt:lpstr>
      <vt:lpstr>Sarcoidosis</vt:lpstr>
      <vt:lpstr>Slide 91</vt:lpstr>
      <vt:lpstr>Pleural effusion</vt:lpstr>
      <vt:lpstr>Pleural effusion / 2</vt:lpstr>
      <vt:lpstr>Slide 94</vt:lpstr>
      <vt:lpstr>Slide 95</vt:lpstr>
      <vt:lpstr>Slide 96</vt:lpstr>
      <vt:lpstr>Slide 97</vt:lpstr>
      <vt:lpstr>Pneumothorax</vt:lpstr>
      <vt:lpstr>Radiological features of pneumothorax</vt:lpstr>
      <vt:lpstr>Slide 100</vt:lpstr>
      <vt:lpstr>Slide 101</vt:lpstr>
      <vt:lpstr>Slide 102</vt:lpstr>
      <vt:lpstr>TUMORS OF THE LUNG</vt:lpstr>
      <vt:lpstr>Types of lung cancers   </vt:lpstr>
      <vt:lpstr>Types of lung cancers / 2   </vt:lpstr>
      <vt:lpstr>Slide 106</vt:lpstr>
      <vt:lpstr>Slide 107</vt:lpstr>
      <vt:lpstr>BENIGN TUMORS OF THE LUNG </vt:lpstr>
      <vt:lpstr>Slide 109</vt:lpstr>
      <vt:lpstr>Slide 110</vt:lpstr>
      <vt:lpstr>Lung metastasis </vt:lpstr>
      <vt:lpstr>Slide 112</vt:lpstr>
      <vt:lpstr>Cardiomegaly</vt:lpstr>
      <vt:lpstr>Slide 114</vt:lpstr>
      <vt:lpstr>Cardiomegaly  / continuation</vt:lpstr>
      <vt:lpstr>Slide 116</vt:lpstr>
      <vt:lpstr>Slide 117</vt:lpstr>
      <vt:lpstr>Heart failure</vt:lpstr>
      <vt:lpstr>Slide 119</vt:lpstr>
      <vt:lpstr>Chest trauma</vt:lpstr>
      <vt:lpstr>Chest trauma / 2</vt:lpstr>
      <vt:lpstr>Slide 122</vt:lpstr>
      <vt:lpstr>Slide 123</vt:lpstr>
      <vt:lpstr>Slide 124</vt:lpstr>
      <vt:lpstr>Slide 125</vt:lpstr>
      <vt:lpstr>Slide 126</vt:lpstr>
      <vt:lpstr>Slide 127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INFLAMMATORY DISEASE OF THE LUNG</dc:title>
  <dc:creator>raed al-omari</dc:creator>
  <cp:lastModifiedBy>MAGIC SYSTEMS</cp:lastModifiedBy>
  <cp:revision>2069</cp:revision>
  <dcterms:created xsi:type="dcterms:W3CDTF">2006-11-05T15:08:38Z</dcterms:created>
  <dcterms:modified xsi:type="dcterms:W3CDTF">2019-04-11T03:35:03Z</dcterms:modified>
</cp:coreProperties>
</file>