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81" r:id="rId15"/>
    <p:sldId id="271" r:id="rId16"/>
    <p:sldId id="272" r:id="rId17"/>
    <p:sldId id="282" r:id="rId18"/>
    <p:sldId id="274" r:id="rId19"/>
    <p:sldId id="275" r:id="rId20"/>
    <p:sldId id="276" r:id="rId21"/>
    <p:sldId id="277" r:id="rId22"/>
    <p:sldId id="283" r:id="rId23"/>
    <p:sldId id="278" r:id="rId24"/>
    <p:sldId id="279" r:id="rId25"/>
    <p:sldId id="28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891B-8C5B-475F-87EC-E337BA97A07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60D71-F4D5-4FCB-82C2-489DC0D5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3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=""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=""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=""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5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9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29E1-FB8E-4AE2-BDA7-01CF7272E8F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580B4-E9A3-49FD-9217-B3DD22C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="" xmlns:a16="http://schemas.microsoft.com/office/drawing/2014/main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" y="30648"/>
            <a:ext cx="7665065" cy="24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412840"/>
            <a:ext cx="8136904" cy="2673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565" tIns="45783" rIns="91565" bIns="45783"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5053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لأستاذ </a:t>
            </a:r>
            <a:r>
              <a:rPr lang="ar-SA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الدكتور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/ يوسف حسي</a:t>
            </a: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lang="ar-EG" sz="3600" b="1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أستاذ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التشريح وعلم الأجنة</a:t>
            </a:r>
            <a:r>
              <a:rPr lang="ar-EG" sz="3600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 </a:t>
            </a:r>
            <a:endParaRPr lang="ar-EG" sz="3600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 – جامعة</a:t>
            </a:r>
            <a:r>
              <a:rPr lang="ar-EG" sz="3600" b="1" i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الزقازيق- مصر</a:t>
            </a:r>
            <a:endParaRPr lang="ar-JO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دكتوراة</a:t>
            </a:r>
            <a:r>
              <a:rPr lang="ar-EG" sz="3600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="" xmlns:a16="http://schemas.microsoft.com/office/drawing/2014/main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7" y="71438"/>
            <a:ext cx="1318270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أهلا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="" xmlns:a16="http://schemas.microsoft.com/office/drawing/2014/main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6" y="50732"/>
            <a:ext cx="2088679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وسهلا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40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6448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5973" y="971550"/>
            <a:ext cx="45720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1- Double vagina:</a:t>
            </a:r>
          </a:p>
          <a:p>
            <a:r>
              <a:rPr lang="en-US" sz="2000" dirty="0" smtClean="0"/>
              <a:t>- It occurs due to complete failure of degeneration of the </a:t>
            </a:r>
            <a:r>
              <a:rPr lang="en-US" sz="2000" dirty="0" err="1" smtClean="0"/>
              <a:t>uterovaginal</a:t>
            </a:r>
            <a:r>
              <a:rPr lang="en-US" sz="2000" dirty="0" smtClean="0"/>
              <a:t> septum.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24200" y="285750"/>
            <a:ext cx="473116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Congenital anomalies of the vagina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608" y="2876550"/>
            <a:ext cx="506459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2- Atresia of the vagina: </a:t>
            </a:r>
            <a:r>
              <a:rPr lang="en-US" sz="2000" dirty="0" smtClean="0"/>
              <a:t>failure of canalization.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362200" y="3486150"/>
            <a:ext cx="45720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3- Imperforate hymen: </a:t>
            </a:r>
            <a:r>
              <a:rPr lang="en-US" sz="2000" dirty="0" smtClean="0"/>
              <a:t>occurs due to failure of breakdown of the hymen. It leads to collection of the blood in the vagina and uterus after puberty.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036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1206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3233" y="209550"/>
            <a:ext cx="473116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Congenital anomalies of the vagina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8016" y="1066439"/>
            <a:ext cx="5108784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FF0066"/>
                </a:solidFill>
              </a:rPr>
              <a:t>4- </a:t>
            </a:r>
            <a:r>
              <a:rPr lang="en-US" sz="2100" b="1" dirty="0" err="1" smtClean="0">
                <a:solidFill>
                  <a:srgbClr val="FF0066"/>
                </a:solidFill>
              </a:rPr>
              <a:t>Vesicovaginal</a:t>
            </a:r>
            <a:r>
              <a:rPr lang="en-US" sz="2100" b="1" dirty="0" smtClean="0">
                <a:solidFill>
                  <a:srgbClr val="FF0066"/>
                </a:solidFill>
              </a:rPr>
              <a:t> fistula: </a:t>
            </a:r>
            <a:r>
              <a:rPr lang="en-US" sz="2100" dirty="0" smtClean="0"/>
              <a:t>connection between vagina &amp; urinary </a:t>
            </a:r>
            <a:r>
              <a:rPr lang="en-US" sz="2100" dirty="0" err="1" smtClean="0"/>
              <a:t>baldder</a:t>
            </a: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3771534" y="3028950"/>
            <a:ext cx="5108784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66"/>
                </a:solidFill>
              </a:rPr>
              <a:t>5</a:t>
            </a:r>
            <a:r>
              <a:rPr lang="en-US" sz="2100" b="1" dirty="0" smtClean="0">
                <a:solidFill>
                  <a:srgbClr val="FF0066"/>
                </a:solidFill>
              </a:rPr>
              <a:t>- </a:t>
            </a:r>
            <a:r>
              <a:rPr lang="en-US" sz="2100" b="1" dirty="0" err="1">
                <a:solidFill>
                  <a:srgbClr val="FF0066"/>
                </a:solidFill>
              </a:rPr>
              <a:t>R</a:t>
            </a:r>
            <a:r>
              <a:rPr lang="en-US" sz="2100" b="1" dirty="0" err="1" smtClean="0">
                <a:solidFill>
                  <a:srgbClr val="FF0066"/>
                </a:solidFill>
              </a:rPr>
              <a:t>ectovaginal</a:t>
            </a:r>
            <a:r>
              <a:rPr lang="en-US" sz="2100" b="1" dirty="0" smtClean="0">
                <a:solidFill>
                  <a:srgbClr val="FF0066"/>
                </a:solidFill>
              </a:rPr>
              <a:t> fistula: </a:t>
            </a:r>
            <a:r>
              <a:rPr lang="en-US" sz="2100" dirty="0" smtClean="0"/>
              <a:t>connection between vagina &amp; rectum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6209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=""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52550"/>
            <a:ext cx="6705600" cy="25146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09750"/>
            <a:ext cx="6019800" cy="15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solidFill>
                  <a:srgbClr val="FF0000"/>
                </a:solidFill>
                <a:latin typeface="Arial Black" pitchFamily="34" charset="0"/>
              </a:rPr>
              <a:t>Paramesonephric</a:t>
            </a: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 duct in male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48590"/>
            <a:ext cx="7345680" cy="257556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44" tIns="45720" rIns="19044" bIns="6189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44" tIns="45720" rIns="19044" bIns="6189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44" tIns="45720" rIns="19044" bIns="6189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512" y="2876550"/>
            <a:ext cx="73152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A- In male: </a:t>
            </a:r>
          </a:p>
          <a:p>
            <a:r>
              <a:rPr lang="en-US" sz="2400" dirty="0" smtClean="0"/>
              <a:t>- The </a:t>
            </a:r>
            <a:r>
              <a:rPr lang="en-US" sz="2400" dirty="0" err="1" smtClean="0"/>
              <a:t>paramesonephric</a:t>
            </a:r>
            <a:r>
              <a:rPr lang="en-US" sz="2400" dirty="0" smtClean="0"/>
              <a:t> duct disappears leaving remnants </a:t>
            </a:r>
          </a:p>
          <a:p>
            <a:r>
              <a:rPr lang="en-US" sz="2400" dirty="0" smtClean="0"/>
              <a:t>a. The cranial part forms the </a:t>
            </a:r>
            <a:r>
              <a:rPr lang="en-US" sz="2400" b="1" dirty="0" smtClean="0">
                <a:solidFill>
                  <a:srgbClr val="FF0000"/>
                </a:solidFill>
              </a:rPr>
              <a:t>appendix of the testis.</a:t>
            </a:r>
          </a:p>
          <a:p>
            <a:r>
              <a:rPr lang="en-US" sz="2400" dirty="0" smtClean="0"/>
              <a:t>b. The </a:t>
            </a:r>
            <a:r>
              <a:rPr lang="en-US" sz="2400" dirty="0" err="1" smtClean="0"/>
              <a:t>uterovaginal</a:t>
            </a:r>
            <a:r>
              <a:rPr lang="en-US" sz="2400" dirty="0" smtClean="0"/>
              <a:t> canal forms the </a:t>
            </a:r>
            <a:r>
              <a:rPr lang="en-US" sz="2400" b="1" dirty="0" smtClean="0">
                <a:solidFill>
                  <a:srgbClr val="FF0000"/>
                </a:solidFill>
              </a:rPr>
              <a:t>prostatic utricle. </a:t>
            </a:r>
          </a:p>
          <a:p>
            <a:r>
              <a:rPr lang="en-US" sz="2400" dirty="0" smtClean="0"/>
              <a:t>c. The </a:t>
            </a:r>
            <a:r>
              <a:rPr lang="en-US" sz="2400" dirty="0" err="1" smtClean="0"/>
              <a:t>Mullerian</a:t>
            </a:r>
            <a:r>
              <a:rPr lang="en-US" sz="2400" dirty="0" smtClean="0"/>
              <a:t> tubercle forms the </a:t>
            </a:r>
            <a:r>
              <a:rPr lang="en-US" sz="2400" b="1" dirty="0" smtClean="0">
                <a:solidFill>
                  <a:srgbClr val="FF0000"/>
                </a:solidFill>
              </a:rPr>
              <a:t>seminal </a:t>
            </a:r>
            <a:r>
              <a:rPr lang="en-US" sz="2400" b="1" dirty="0" err="1" smtClean="0">
                <a:solidFill>
                  <a:srgbClr val="FF0000"/>
                </a:solidFill>
              </a:rPr>
              <a:t>colliculus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=""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00150"/>
            <a:ext cx="6705600" cy="28956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0419"/>
            <a:ext cx="6019800" cy="230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Development of gonads </a:t>
            </a:r>
          </a:p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(Testis &amp; Ovary)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7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r="1697" b="5278"/>
          <a:stretch/>
        </p:blipFill>
        <p:spPr>
          <a:xfrm>
            <a:off x="76200" y="-1"/>
            <a:ext cx="8995677" cy="5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3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0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• DEVELOPMENT OF THE </a:t>
            </a:r>
            <a:r>
              <a:rPr lang="en-US" sz="2400" b="1" dirty="0" smtClean="0">
                <a:solidFill>
                  <a:srgbClr val="C00000"/>
                </a:solidFill>
              </a:rPr>
              <a:t>GONADS</a:t>
            </a:r>
          </a:p>
          <a:p>
            <a:r>
              <a:rPr lang="en-US" sz="2400" dirty="0" smtClean="0"/>
              <a:t>* The </a:t>
            </a:r>
            <a:r>
              <a:rPr lang="en-US" sz="2400" dirty="0"/>
              <a:t>gonads, in both sexes, pass into 2 stages of development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A- </a:t>
            </a:r>
            <a:r>
              <a:rPr lang="en-US" sz="2400" b="1" dirty="0" err="1">
                <a:solidFill>
                  <a:srgbClr val="0000FF"/>
                </a:solidFill>
              </a:rPr>
              <a:t>Undifferentiation</a:t>
            </a:r>
            <a:r>
              <a:rPr lang="en-US" sz="2400" b="1" dirty="0">
                <a:solidFill>
                  <a:srgbClr val="0000FF"/>
                </a:solidFill>
              </a:rPr>
              <a:t> Stage: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* In </a:t>
            </a:r>
            <a:r>
              <a:rPr lang="en-US" sz="2400" dirty="0"/>
              <a:t>the first stage of gonadal development, it is impossible to distinguish between testis and ovary. </a:t>
            </a:r>
            <a:endParaRPr lang="en-US" sz="2400" dirty="0" smtClean="0"/>
          </a:p>
          <a:p>
            <a:r>
              <a:rPr lang="en-US" sz="2400" b="1" dirty="0" smtClean="0"/>
              <a:t>• </a:t>
            </a:r>
            <a:r>
              <a:rPr lang="en-US" sz="2400" b="1" dirty="0" smtClean="0"/>
              <a:t>Paired </a:t>
            </a:r>
            <a:r>
              <a:rPr lang="en-US" sz="2400" b="1" dirty="0"/>
              <a:t>Genital ridges </a:t>
            </a:r>
            <a:r>
              <a:rPr lang="en-US" sz="2400" dirty="0"/>
              <a:t>arise from the </a:t>
            </a:r>
            <a:r>
              <a:rPr lang="en-US" sz="2400" b="1" dirty="0" err="1">
                <a:solidFill>
                  <a:srgbClr val="FF0066"/>
                </a:solidFill>
              </a:rPr>
              <a:t>coelomic</a:t>
            </a:r>
            <a:r>
              <a:rPr lang="en-US" sz="2400" b="1" dirty="0">
                <a:solidFill>
                  <a:srgbClr val="FF0066"/>
                </a:solidFill>
              </a:rPr>
              <a:t> epithelium </a:t>
            </a:r>
            <a:r>
              <a:rPr lang="en-US" sz="2400" dirty="0"/>
              <a:t>covering </a:t>
            </a:r>
            <a:r>
              <a:rPr lang="en-US" sz="2400" b="1" dirty="0">
                <a:solidFill>
                  <a:srgbClr val="FF0000"/>
                </a:solidFill>
              </a:rPr>
              <a:t>intermediate mesoderm </a:t>
            </a:r>
            <a:r>
              <a:rPr lang="en-US" sz="2400" b="1" dirty="0"/>
              <a:t>medial </a:t>
            </a:r>
            <a:r>
              <a:rPr lang="en-US" sz="2400" dirty="0"/>
              <a:t>to the </a:t>
            </a:r>
            <a:r>
              <a:rPr lang="en-US" sz="2400" dirty="0" err="1"/>
              <a:t>mesonephric</a:t>
            </a:r>
            <a:r>
              <a:rPr lang="en-US" sz="2400" dirty="0"/>
              <a:t> ridge, (on each side).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• </a:t>
            </a: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0000FF"/>
                </a:solidFill>
              </a:rPr>
              <a:t>4th week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primordial </a:t>
            </a:r>
            <a:r>
              <a:rPr lang="en-US" sz="2400" b="1" dirty="0" smtClean="0">
                <a:solidFill>
                  <a:srgbClr val="FF0000"/>
                </a:solidFill>
              </a:rPr>
              <a:t>germ </a:t>
            </a:r>
            <a:r>
              <a:rPr lang="en-US" sz="2400" b="1" dirty="0">
                <a:solidFill>
                  <a:srgbClr val="FF0000"/>
                </a:solidFill>
              </a:rPr>
              <a:t>cells </a:t>
            </a:r>
            <a:r>
              <a:rPr lang="en-US" sz="2400" dirty="0"/>
              <a:t>begins to </a:t>
            </a:r>
            <a:r>
              <a:rPr lang="en-US" sz="2400" b="1" dirty="0"/>
              <a:t>migrate</a:t>
            </a:r>
            <a:r>
              <a:rPr lang="en-US" sz="2400" dirty="0"/>
              <a:t> from the endoderm lining </a:t>
            </a:r>
            <a:r>
              <a:rPr lang="en-US" sz="2400" b="1" dirty="0">
                <a:solidFill>
                  <a:srgbClr val="FF0000"/>
                </a:solidFill>
              </a:rPr>
              <a:t>yolk sac </a:t>
            </a:r>
            <a:r>
              <a:rPr lang="en-US" sz="2400" dirty="0"/>
              <a:t>to the </a:t>
            </a:r>
            <a:r>
              <a:rPr lang="en-US" sz="2400" b="1" dirty="0"/>
              <a:t>genital ridges </a:t>
            </a:r>
            <a:r>
              <a:rPr lang="en-US" sz="2400" dirty="0"/>
              <a:t>via dorsal mesentery of </a:t>
            </a:r>
            <a:r>
              <a:rPr lang="en-US" sz="2400" dirty="0" smtClean="0"/>
              <a:t>hindgut.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• </a:t>
            </a:r>
            <a:r>
              <a:rPr lang="en-US" sz="2400" dirty="0" smtClean="0"/>
              <a:t>Simultaneously</a:t>
            </a:r>
            <a:r>
              <a:rPr lang="en-US" sz="2400" dirty="0"/>
              <a:t>, the </a:t>
            </a:r>
            <a:r>
              <a:rPr lang="en-US" sz="2400" b="1" dirty="0"/>
              <a:t>epithelium of genital ridge </a:t>
            </a:r>
            <a:r>
              <a:rPr lang="en-US" sz="2400" dirty="0"/>
              <a:t>proliferate and form </a:t>
            </a:r>
            <a:r>
              <a:rPr lang="en-US" sz="2400" b="1" dirty="0">
                <a:solidFill>
                  <a:srgbClr val="0000FF"/>
                </a:solidFill>
              </a:rPr>
              <a:t>sex cords </a:t>
            </a:r>
            <a:r>
              <a:rPr lang="en-US" sz="2400" dirty="0"/>
              <a:t>opposite the </a:t>
            </a:r>
            <a:r>
              <a:rPr lang="en-US" sz="2400" b="1" dirty="0"/>
              <a:t>middle part</a:t>
            </a:r>
            <a:r>
              <a:rPr lang="en-US" sz="2400" dirty="0"/>
              <a:t> of the </a:t>
            </a:r>
            <a:r>
              <a:rPr lang="en-US" sz="2400" dirty="0" err="1"/>
              <a:t>mesonephric</a:t>
            </a:r>
            <a:r>
              <a:rPr lang="en-US" sz="2400" dirty="0"/>
              <a:t> tubules</a:t>
            </a:r>
          </a:p>
        </p:txBody>
      </p:sp>
    </p:spTree>
    <p:extLst>
      <p:ext uri="{BB962C8B-B14F-4D97-AF65-F5344CB8AC3E}">
        <p14:creationId xmlns:p14="http://schemas.microsoft.com/office/powerpoint/2010/main" val="127091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=""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52550"/>
            <a:ext cx="6705600" cy="25146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09750"/>
            <a:ext cx="6019800" cy="15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Development of Testis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6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278" r="2521" b="3472"/>
          <a:stretch/>
        </p:blipFill>
        <p:spPr>
          <a:xfrm>
            <a:off x="76200" y="0"/>
            <a:ext cx="90178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4" y="70336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00000"/>
                </a:solidFill>
              </a:rPr>
              <a:t>• </a:t>
            </a:r>
            <a:r>
              <a:rPr lang="en-US" sz="2100" b="1" dirty="0" smtClean="0">
                <a:solidFill>
                  <a:srgbClr val="C00000"/>
                </a:solidFill>
              </a:rPr>
              <a:t>DEVELOPMENT </a:t>
            </a:r>
            <a:r>
              <a:rPr lang="en-US" sz="2100" b="1" dirty="0">
                <a:solidFill>
                  <a:srgbClr val="C00000"/>
                </a:solidFill>
              </a:rPr>
              <a:t>OF THE TESTIS </a:t>
            </a:r>
            <a:endParaRPr lang="en-US" sz="2100" b="1" dirty="0" smtClean="0">
              <a:solidFill>
                <a:srgbClr val="C00000"/>
              </a:solidFill>
            </a:endParaRPr>
          </a:p>
          <a:p>
            <a:r>
              <a:rPr lang="en-US" sz="2100" dirty="0" smtClean="0"/>
              <a:t>* At the </a:t>
            </a:r>
            <a:r>
              <a:rPr lang="en-US" sz="2100" b="1" dirty="0" smtClean="0"/>
              <a:t>6th week </a:t>
            </a:r>
            <a:r>
              <a:rPr lang="en-US" sz="2100" dirty="0" smtClean="0"/>
              <a:t>of intrauterine life under the effect of Y-chromosome that has </a:t>
            </a:r>
            <a:r>
              <a:rPr lang="en-US" sz="2100" b="1" dirty="0" smtClean="0">
                <a:solidFill>
                  <a:srgbClr val="FF0000"/>
                </a:solidFill>
              </a:rPr>
              <a:t>testis detecting factor </a:t>
            </a:r>
            <a:r>
              <a:rPr lang="en-US" sz="2100" b="1" dirty="0" smtClean="0"/>
              <a:t>(SRY gene (Sex-</a:t>
            </a:r>
            <a:r>
              <a:rPr lang="en-US" sz="2100" b="1" dirty="0" err="1" smtClean="0"/>
              <a:t>determing</a:t>
            </a:r>
            <a:r>
              <a:rPr lang="en-US" sz="2100" b="1" dirty="0" smtClean="0"/>
              <a:t> region Y protein).</a:t>
            </a:r>
          </a:p>
          <a:p>
            <a:r>
              <a:rPr lang="en-US" sz="2100" dirty="0" smtClean="0"/>
              <a:t>* The </a:t>
            </a:r>
            <a:r>
              <a:rPr lang="en-US" sz="2100" b="1" dirty="0" smtClean="0">
                <a:solidFill>
                  <a:srgbClr val="FF0066"/>
                </a:solidFill>
              </a:rPr>
              <a:t>sex cords </a:t>
            </a:r>
            <a:r>
              <a:rPr lang="en-US" sz="2100" dirty="0" smtClean="0"/>
              <a:t>will be separated from genital ridge by a fibrous capsule </a:t>
            </a:r>
            <a:r>
              <a:rPr lang="en-US" sz="2100" b="1" dirty="0" smtClean="0">
                <a:solidFill>
                  <a:srgbClr val="0000FF"/>
                </a:solidFill>
              </a:rPr>
              <a:t>(tunica </a:t>
            </a:r>
            <a:r>
              <a:rPr lang="en-US" sz="2100" b="1" dirty="0" err="1" smtClean="0">
                <a:solidFill>
                  <a:srgbClr val="0000FF"/>
                </a:solidFill>
              </a:rPr>
              <a:t>albuginea</a:t>
            </a:r>
            <a:r>
              <a:rPr lang="en-US" sz="2100" b="1" dirty="0" smtClean="0">
                <a:solidFill>
                  <a:srgbClr val="0000FF"/>
                </a:solidFill>
              </a:rPr>
              <a:t>). </a:t>
            </a:r>
          </a:p>
          <a:p>
            <a:r>
              <a:rPr lang="en-US" sz="2100" dirty="0" smtClean="0"/>
              <a:t>* The tunica </a:t>
            </a:r>
            <a:r>
              <a:rPr lang="en-US" sz="2100" dirty="0" err="1" smtClean="0"/>
              <a:t>albuginea</a:t>
            </a:r>
            <a:r>
              <a:rPr lang="en-US" sz="2100" dirty="0" smtClean="0"/>
              <a:t> send connective tissue </a:t>
            </a:r>
            <a:r>
              <a:rPr lang="en-US" sz="2100" b="1" dirty="0" smtClean="0">
                <a:solidFill>
                  <a:srgbClr val="0000FF"/>
                </a:solidFill>
              </a:rPr>
              <a:t>septa</a:t>
            </a:r>
            <a:r>
              <a:rPr lang="en-US" sz="2100" dirty="0" smtClean="0">
                <a:solidFill>
                  <a:srgbClr val="0000FF"/>
                </a:solidFill>
              </a:rPr>
              <a:t> </a:t>
            </a:r>
            <a:r>
              <a:rPr lang="en-US" sz="2100" dirty="0" smtClean="0"/>
              <a:t>dividing the testis into 200-300 compartments. </a:t>
            </a:r>
          </a:p>
          <a:p>
            <a:r>
              <a:rPr lang="en-US" sz="2100" dirty="0" smtClean="0"/>
              <a:t>* Each compartment contains </a:t>
            </a:r>
            <a:r>
              <a:rPr lang="en-US" sz="2100" b="1" dirty="0" smtClean="0">
                <a:solidFill>
                  <a:srgbClr val="FF0066"/>
                </a:solidFill>
              </a:rPr>
              <a:t>2-3 cords.</a:t>
            </a:r>
          </a:p>
          <a:p>
            <a:r>
              <a:rPr lang="en-US" sz="2100" dirty="0" smtClean="0"/>
              <a:t>* The </a:t>
            </a:r>
            <a:r>
              <a:rPr lang="en-US" sz="2100" b="1" dirty="0" smtClean="0">
                <a:solidFill>
                  <a:srgbClr val="0000FF"/>
                </a:solidFill>
              </a:rPr>
              <a:t>septa fuse </a:t>
            </a:r>
            <a:r>
              <a:rPr lang="en-US" sz="2100" dirty="0" smtClean="0"/>
              <a:t>at the dorsal border of the testis to form the </a:t>
            </a:r>
            <a:r>
              <a:rPr lang="en-US" sz="2100" b="1" dirty="0" smtClean="0">
                <a:solidFill>
                  <a:srgbClr val="0000FF"/>
                </a:solidFill>
              </a:rPr>
              <a:t>mediastinum testis. </a:t>
            </a:r>
          </a:p>
          <a:p>
            <a:r>
              <a:rPr lang="en-US" sz="2100" dirty="0" smtClean="0"/>
              <a:t>* The </a:t>
            </a:r>
            <a:r>
              <a:rPr lang="en-US" sz="2100" b="1" dirty="0" smtClean="0">
                <a:solidFill>
                  <a:srgbClr val="FF0000"/>
                </a:solidFill>
              </a:rPr>
              <a:t>sex cords </a:t>
            </a:r>
            <a:r>
              <a:rPr lang="en-US" sz="2100" dirty="0" smtClean="0"/>
              <a:t>communicate with each other at mediastinum testis forming </a:t>
            </a:r>
            <a:r>
              <a:rPr lang="en-US" sz="2100" b="1" dirty="0" smtClean="0">
                <a:solidFill>
                  <a:srgbClr val="FF0000"/>
                </a:solidFill>
              </a:rPr>
              <a:t>rete testis.</a:t>
            </a:r>
          </a:p>
          <a:p>
            <a:r>
              <a:rPr lang="en-US" sz="2100" dirty="0" smtClean="0"/>
              <a:t>* The </a:t>
            </a:r>
            <a:r>
              <a:rPr lang="en-US" sz="2100" b="1" dirty="0" smtClean="0">
                <a:solidFill>
                  <a:srgbClr val="0000FF"/>
                </a:solidFill>
              </a:rPr>
              <a:t>sex cords </a:t>
            </a:r>
            <a:r>
              <a:rPr lang="en-US" sz="2100" dirty="0" smtClean="0"/>
              <a:t>canalize to form </a:t>
            </a:r>
            <a:r>
              <a:rPr lang="en-US" sz="2100" b="1" dirty="0" smtClean="0">
                <a:solidFill>
                  <a:srgbClr val="FF0000"/>
                </a:solidFill>
              </a:rPr>
              <a:t>seminiferous tubules.</a:t>
            </a:r>
          </a:p>
          <a:p>
            <a:r>
              <a:rPr lang="en-US" sz="2100" dirty="0" smtClean="0"/>
              <a:t>* The </a:t>
            </a:r>
            <a:r>
              <a:rPr lang="en-US" sz="2100" b="1" dirty="0" smtClean="0"/>
              <a:t>rete testis </a:t>
            </a:r>
            <a:r>
              <a:rPr lang="en-US" sz="2100" dirty="0" smtClean="0"/>
              <a:t>will be canalized forming </a:t>
            </a:r>
            <a:r>
              <a:rPr lang="en-US" sz="2100" b="1" dirty="0" smtClean="0">
                <a:solidFill>
                  <a:srgbClr val="FF0000"/>
                </a:solidFill>
              </a:rPr>
              <a:t>straight tubules.</a:t>
            </a:r>
          </a:p>
          <a:p>
            <a:r>
              <a:rPr lang="en-US" sz="2100" dirty="0"/>
              <a:t>*</a:t>
            </a:r>
            <a:r>
              <a:rPr lang="en-US" sz="2100" dirty="0" smtClean="0"/>
              <a:t> These straight tubules will join with the </a:t>
            </a:r>
            <a:r>
              <a:rPr lang="en-US" sz="2100" b="1" dirty="0" smtClean="0">
                <a:solidFill>
                  <a:srgbClr val="FF0066"/>
                </a:solidFill>
              </a:rPr>
              <a:t>vasa </a:t>
            </a:r>
            <a:r>
              <a:rPr lang="en-US" sz="2100" b="1" dirty="0" err="1" smtClean="0">
                <a:solidFill>
                  <a:srgbClr val="FF0066"/>
                </a:solidFill>
              </a:rPr>
              <a:t>efferentia</a:t>
            </a:r>
            <a:r>
              <a:rPr lang="en-US" sz="2100" b="1" dirty="0" smtClean="0">
                <a:solidFill>
                  <a:srgbClr val="FF0066"/>
                </a:solidFill>
              </a:rPr>
              <a:t> (remnant of middle of </a:t>
            </a:r>
            <a:r>
              <a:rPr lang="en-US" sz="2100" b="1" dirty="0" err="1" smtClean="0">
                <a:solidFill>
                  <a:srgbClr val="FF0066"/>
                </a:solidFill>
              </a:rPr>
              <a:t>mesonephric</a:t>
            </a:r>
            <a:r>
              <a:rPr lang="en-US" sz="2100" b="1" dirty="0" smtClean="0">
                <a:solidFill>
                  <a:srgbClr val="FF0066"/>
                </a:solidFill>
              </a:rPr>
              <a:t> tubule).</a:t>
            </a:r>
            <a:endParaRPr lang="en-US" sz="21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8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=""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23950"/>
            <a:ext cx="6553200" cy="3048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0419"/>
            <a:ext cx="5867400" cy="230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Development of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female</a:t>
            </a:r>
          </a:p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 genital system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9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525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• </a:t>
            </a:r>
            <a:r>
              <a:rPr lang="en-US" sz="2000" b="1" dirty="0" smtClean="0">
                <a:solidFill>
                  <a:srgbClr val="C00000"/>
                </a:solidFill>
              </a:rPr>
              <a:t>Descent </a:t>
            </a:r>
            <a:r>
              <a:rPr lang="en-US" sz="2000" b="1" dirty="0">
                <a:solidFill>
                  <a:srgbClr val="C00000"/>
                </a:solidFill>
              </a:rPr>
              <a:t>of the </a:t>
            </a:r>
            <a:r>
              <a:rPr lang="en-US" sz="2000" b="1" dirty="0" smtClean="0">
                <a:solidFill>
                  <a:srgbClr val="C00000"/>
                </a:solidFill>
              </a:rPr>
              <a:t>Testis</a:t>
            </a:r>
          </a:p>
          <a:p>
            <a:r>
              <a:rPr lang="en-US" sz="2000" b="1" dirty="0" smtClean="0"/>
              <a:t>• </a:t>
            </a:r>
            <a:r>
              <a:rPr lang="en-US" sz="2000" b="1" dirty="0"/>
              <a:t>Aim of descend: </a:t>
            </a:r>
            <a:r>
              <a:rPr lang="en-US" sz="2000" dirty="0"/>
              <a:t>Because the process of spermatogenesis requires degree of temperature lower than that of the </a:t>
            </a:r>
            <a:r>
              <a:rPr lang="en-US" sz="2000" dirty="0" smtClean="0"/>
              <a:t>abdomen.</a:t>
            </a:r>
          </a:p>
          <a:p>
            <a:r>
              <a:rPr lang="en-US" sz="2000" dirty="0" smtClean="0"/>
              <a:t>•</a:t>
            </a:r>
            <a:r>
              <a:rPr lang="en-US" sz="2000" dirty="0" smtClean="0"/>
              <a:t> </a:t>
            </a:r>
            <a:r>
              <a:rPr lang="en-US" sz="2000" dirty="0"/>
              <a:t>The testes descend into the scrotum </a:t>
            </a:r>
            <a:r>
              <a:rPr lang="en-US" sz="2000" b="1" dirty="0">
                <a:solidFill>
                  <a:srgbClr val="FF0000"/>
                </a:solidFill>
              </a:rPr>
              <a:t>by age 3 months</a:t>
            </a:r>
            <a:r>
              <a:rPr lang="en-US" sz="2000" dirty="0"/>
              <a:t> of pregnancy, In most cases, the testes pass down by </a:t>
            </a:r>
            <a:r>
              <a:rPr lang="en-US" sz="2000" b="1" dirty="0"/>
              <a:t>age 6 months without any treatment</a:t>
            </a:r>
            <a:r>
              <a:rPr lang="en-US" sz="2000" b="1" dirty="0" smtClean="0"/>
              <a:t>.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•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Factors controlling the descent: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FF0066"/>
                </a:solidFill>
              </a:rPr>
              <a:t>• </a:t>
            </a:r>
            <a:r>
              <a:rPr lang="en-US" sz="2000" b="1" dirty="0" smtClean="0">
                <a:solidFill>
                  <a:srgbClr val="FF0066"/>
                </a:solidFill>
              </a:rPr>
              <a:t>Gubernaculum </a:t>
            </a:r>
            <a:r>
              <a:rPr lang="en-US" sz="2000" dirty="0"/>
              <a:t>(after </a:t>
            </a:r>
            <a:r>
              <a:rPr lang="en-US" sz="2000" dirty="0" err="1"/>
              <a:t>mesonephros</a:t>
            </a:r>
            <a:r>
              <a:rPr lang="en-US" sz="2000" dirty="0"/>
              <a:t> has atrophied) Cranially it has its </a:t>
            </a:r>
            <a:r>
              <a:rPr lang="en-US" sz="2000" b="1" dirty="0">
                <a:solidFill>
                  <a:srgbClr val="FF0000"/>
                </a:solidFill>
              </a:rPr>
              <a:t>origin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at the testis and </a:t>
            </a:r>
            <a:r>
              <a:rPr lang="en-US" sz="2000" b="1" dirty="0">
                <a:solidFill>
                  <a:srgbClr val="FF0000"/>
                </a:solidFill>
              </a:rPr>
              <a:t>inserts</a:t>
            </a:r>
            <a:r>
              <a:rPr lang="en-US" sz="2000" dirty="0"/>
              <a:t> in the region of the genital swelling (future scrotum</a:t>
            </a:r>
            <a:r>
              <a:rPr lang="en-US" sz="2000" dirty="0" smtClean="0"/>
              <a:t>).</a:t>
            </a:r>
          </a:p>
          <a:p>
            <a:r>
              <a:rPr lang="en-US" sz="2000" b="1" dirty="0" smtClean="0">
                <a:solidFill>
                  <a:srgbClr val="FF0066"/>
                </a:solidFill>
              </a:rPr>
              <a:t>• </a:t>
            </a:r>
            <a:r>
              <a:rPr lang="en-US" sz="2000" b="1" dirty="0">
                <a:solidFill>
                  <a:srgbClr val="FF0066"/>
                </a:solidFill>
              </a:rPr>
              <a:t>Formation of the processes </a:t>
            </a:r>
            <a:r>
              <a:rPr lang="en-US" sz="2000" b="1" dirty="0" err="1">
                <a:solidFill>
                  <a:srgbClr val="FF0066"/>
                </a:solidFill>
              </a:rPr>
              <a:t>vaginalis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dirty="0"/>
              <a:t>on which testes will slide through inguinal canal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66"/>
                </a:solidFill>
              </a:rPr>
              <a:t>•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>
                <a:solidFill>
                  <a:srgbClr val="FF0066"/>
                </a:solidFill>
              </a:rPr>
              <a:t>Human chorionic </a:t>
            </a:r>
            <a:r>
              <a:rPr lang="en-US" sz="2000" b="1" dirty="0" err="1">
                <a:solidFill>
                  <a:srgbClr val="FF0066"/>
                </a:solidFill>
              </a:rPr>
              <a:t>gonadotrophin</a:t>
            </a:r>
            <a:r>
              <a:rPr lang="en-US" sz="2000" b="1" dirty="0">
                <a:solidFill>
                  <a:srgbClr val="FF0066"/>
                </a:solidFill>
              </a:rPr>
              <a:t> hormone from placenta, testosterone </a:t>
            </a:r>
            <a:r>
              <a:rPr lang="en-US" sz="2000" dirty="0"/>
              <a:t>and Anti </a:t>
            </a:r>
            <a:r>
              <a:rPr lang="en-US" sz="2000" dirty="0" err="1"/>
              <a:t>Mullerin</a:t>
            </a:r>
            <a:r>
              <a:rPr lang="en-US" sz="2000" dirty="0"/>
              <a:t> Hormone.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66"/>
                </a:solidFill>
              </a:rPr>
              <a:t>• </a:t>
            </a:r>
            <a:r>
              <a:rPr lang="en-US" sz="2000" b="1" dirty="0" smtClean="0">
                <a:solidFill>
                  <a:srgbClr val="FF0066"/>
                </a:solidFill>
              </a:rPr>
              <a:t>Increasing </a:t>
            </a:r>
            <a:r>
              <a:rPr lang="en-US" sz="2000" b="1" dirty="0">
                <a:solidFill>
                  <a:srgbClr val="FF0066"/>
                </a:solidFill>
              </a:rPr>
              <a:t>intra-abdominal pressure</a:t>
            </a:r>
            <a:r>
              <a:rPr lang="en-US" sz="2000" dirty="0"/>
              <a:t> due to organ growth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• </a:t>
            </a:r>
            <a:r>
              <a:rPr lang="en-US" sz="2000" b="1" dirty="0">
                <a:solidFill>
                  <a:srgbClr val="C00000"/>
                </a:solidFill>
              </a:rPr>
              <a:t>Developing of the cells: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/>
              <a:t>1- </a:t>
            </a:r>
            <a:r>
              <a:rPr lang="en-US" sz="2000" b="1" dirty="0"/>
              <a:t>Primordial germ cells </a:t>
            </a:r>
            <a:r>
              <a:rPr lang="en-US" sz="2000" dirty="0"/>
              <a:t>give the </a:t>
            </a:r>
            <a:r>
              <a:rPr lang="en-US" sz="2000" dirty="0" err="1"/>
              <a:t>spermatogonia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2- </a:t>
            </a:r>
            <a:r>
              <a:rPr lang="en-US" sz="2000" b="1" dirty="0" err="1"/>
              <a:t>Coelomic</a:t>
            </a:r>
            <a:r>
              <a:rPr lang="en-US" sz="2000" b="1" dirty="0"/>
              <a:t> epithelium </a:t>
            </a:r>
            <a:r>
              <a:rPr lang="en-US" sz="2000" dirty="0"/>
              <a:t>gives rise the supporting cells of </a:t>
            </a:r>
            <a:r>
              <a:rPr lang="en-US" sz="2000" dirty="0" err="1"/>
              <a:t>Sertoli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b="1" dirty="0" smtClean="0"/>
              <a:t>3- </a:t>
            </a:r>
            <a:r>
              <a:rPr lang="en-US" sz="2000" b="1" dirty="0" err="1" smtClean="0"/>
              <a:t>Mesenchymal</a:t>
            </a:r>
            <a:r>
              <a:rPr lang="en-US" sz="2000" b="1" dirty="0" smtClean="0"/>
              <a:t> cells, </a:t>
            </a:r>
            <a:r>
              <a:rPr lang="en-US" sz="2000" dirty="0" smtClean="0"/>
              <a:t>give </a:t>
            </a:r>
            <a:r>
              <a:rPr lang="en-US" sz="2000" dirty="0"/>
              <a:t>rise the interstitial cells of </a:t>
            </a:r>
            <a:r>
              <a:rPr lang="en-US" sz="2000" dirty="0" err="1"/>
              <a:t>Leydig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23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5007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• </a:t>
            </a:r>
            <a:r>
              <a:rPr lang="en-US" sz="2600" b="1" dirty="0" smtClean="0">
                <a:solidFill>
                  <a:srgbClr val="C00000"/>
                </a:solidFill>
              </a:rPr>
              <a:t>Congenital </a:t>
            </a:r>
            <a:r>
              <a:rPr lang="en-US" sz="2600" b="1" dirty="0">
                <a:solidFill>
                  <a:srgbClr val="C00000"/>
                </a:solidFill>
              </a:rPr>
              <a:t>anomalies of the Testis: 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1- </a:t>
            </a:r>
            <a:r>
              <a:rPr lang="en-US" sz="2600" b="1" dirty="0">
                <a:solidFill>
                  <a:srgbClr val="FF0000"/>
                </a:solidFill>
              </a:rPr>
              <a:t>Agenesis </a:t>
            </a:r>
            <a:r>
              <a:rPr lang="en-US" sz="2600" dirty="0"/>
              <a:t>of one or both testis. Bilateral agenesis resulted in sterility. </a:t>
            </a:r>
            <a:endParaRPr lang="en-US" sz="2600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2- </a:t>
            </a:r>
            <a:r>
              <a:rPr lang="en-US" sz="2600" b="1" dirty="0">
                <a:solidFill>
                  <a:srgbClr val="FF0000"/>
                </a:solidFill>
              </a:rPr>
              <a:t>Primordial Germ cell aplasia </a:t>
            </a:r>
            <a:r>
              <a:rPr lang="en-US" sz="2600" dirty="0"/>
              <a:t>(</a:t>
            </a:r>
            <a:r>
              <a:rPr lang="en-US" sz="2600" b="1" dirty="0"/>
              <a:t>No</a:t>
            </a:r>
            <a:r>
              <a:rPr lang="en-US" sz="2600" dirty="0"/>
              <a:t> </a:t>
            </a:r>
            <a:r>
              <a:rPr lang="en-US" sz="2600" dirty="0" err="1"/>
              <a:t>spermatogonia</a:t>
            </a:r>
            <a:r>
              <a:rPr lang="en-US" sz="2600" dirty="0"/>
              <a:t>) either degeneration or failure of </a:t>
            </a:r>
            <a:r>
              <a:rPr lang="en-US" sz="2600" dirty="0" smtClean="0"/>
              <a:t>migration.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3- </a:t>
            </a:r>
            <a:r>
              <a:rPr lang="en-US" sz="2600" b="1" dirty="0">
                <a:solidFill>
                  <a:srgbClr val="FF0000"/>
                </a:solidFill>
              </a:rPr>
              <a:t>Abnormality in the descent of the testis</a:t>
            </a:r>
            <a:r>
              <a:rPr lang="en-US" sz="2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    </a:t>
            </a:r>
            <a:r>
              <a:rPr lang="en-US" sz="2600" b="1" dirty="0">
                <a:solidFill>
                  <a:srgbClr val="0000FF"/>
                </a:solidFill>
              </a:rPr>
              <a:t>a- Cryptorchidism </a:t>
            </a:r>
            <a:r>
              <a:rPr lang="en-US" sz="2600" dirty="0"/>
              <a:t>(Undescended testis) remains in the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abdomen</a:t>
            </a:r>
            <a:r>
              <a:rPr lang="en-US" sz="2600" dirty="0"/>
              <a:t>. It causes sterility due to atrophy of </a:t>
            </a:r>
            <a:r>
              <a:rPr lang="en-US" sz="2600" dirty="0" err="1" smtClean="0"/>
              <a:t>spermatogenic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2600" dirty="0"/>
              <a:t>cells or malignancy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2600" b="1" dirty="0">
                <a:solidFill>
                  <a:srgbClr val="0000FF"/>
                </a:solidFill>
              </a:rPr>
              <a:t>b- Incomplete descent: </a:t>
            </a:r>
            <a:r>
              <a:rPr lang="en-US" sz="2600" dirty="0"/>
              <a:t>It may be found in inguinal canal or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superficial </a:t>
            </a:r>
            <a:r>
              <a:rPr lang="en-US" sz="2600" dirty="0"/>
              <a:t>inguinal ring. </a:t>
            </a:r>
            <a:endParaRPr lang="en-US" sz="2600" dirty="0" smtClean="0"/>
          </a:p>
          <a:p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    c- </a:t>
            </a:r>
            <a:r>
              <a:rPr lang="en-US" sz="2600" b="1" dirty="0">
                <a:solidFill>
                  <a:srgbClr val="0000FF"/>
                </a:solidFill>
              </a:rPr>
              <a:t>Ectopic testis: </a:t>
            </a:r>
            <a:r>
              <a:rPr lang="en-US" sz="2600" dirty="0"/>
              <a:t>the testis descends to an abnormal </a:t>
            </a:r>
            <a:r>
              <a:rPr lang="en-US" sz="2600" dirty="0" smtClean="0"/>
              <a:t>site.</a:t>
            </a:r>
          </a:p>
          <a:p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4- </a:t>
            </a:r>
            <a:r>
              <a:rPr lang="en-US" sz="2600" b="1" dirty="0" err="1" smtClean="0">
                <a:solidFill>
                  <a:srgbClr val="FF0000"/>
                </a:solidFill>
              </a:rPr>
              <a:t>Klinefelter</a:t>
            </a:r>
            <a:r>
              <a:rPr lang="en-US" sz="2600" b="1" dirty="0" smtClean="0">
                <a:solidFill>
                  <a:srgbClr val="FF0000"/>
                </a:solidFill>
              </a:rPr>
              <a:t> syndrome (44+ XXY) leads to sterility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69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=""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52550"/>
            <a:ext cx="6705600" cy="25146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09750"/>
            <a:ext cx="6019800" cy="15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Development of Ovary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92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559"/>
            <a:ext cx="9144000" cy="3196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20" y="0"/>
            <a:ext cx="9151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• DEVELOPMENT OF THE OVARY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•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/>
              <a:t>sex cords will be separated by a fibrous capsule </a:t>
            </a:r>
            <a:r>
              <a:rPr lang="en-US" sz="2000" b="1" dirty="0"/>
              <a:t>(tunica </a:t>
            </a:r>
            <a:r>
              <a:rPr lang="en-US" sz="2000" b="1" dirty="0" err="1"/>
              <a:t>albuginea</a:t>
            </a:r>
            <a:r>
              <a:rPr lang="en-US" sz="2000" b="1" dirty="0" smtClean="0"/>
              <a:t>).</a:t>
            </a:r>
          </a:p>
          <a:p>
            <a:r>
              <a:rPr lang="en-US" sz="2000" dirty="0" smtClean="0"/>
              <a:t>•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/>
              <a:t>sex cords in the </a:t>
            </a:r>
            <a:r>
              <a:rPr lang="en-US" sz="2000" b="1" dirty="0"/>
              <a:t>medulla</a:t>
            </a:r>
            <a:r>
              <a:rPr lang="en-US" sz="2000" dirty="0"/>
              <a:t> (center) </a:t>
            </a:r>
            <a:r>
              <a:rPr lang="en-US" sz="2000" b="1" dirty="0"/>
              <a:t>degenerated</a:t>
            </a:r>
            <a:r>
              <a:rPr lang="en-US" sz="2000" dirty="0"/>
              <a:t> and replaced by a </a:t>
            </a:r>
            <a:r>
              <a:rPr lang="en-US" sz="2000" b="1" dirty="0">
                <a:solidFill>
                  <a:srgbClr val="FF0000"/>
                </a:solidFill>
              </a:rPr>
              <a:t>vascular connective tissue.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• </a:t>
            </a: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the 3rd month, </a:t>
            </a:r>
            <a:r>
              <a:rPr lang="en-US" sz="2000" dirty="0"/>
              <a:t>the </a:t>
            </a:r>
            <a:r>
              <a:rPr lang="en-US" sz="2000" b="1" dirty="0"/>
              <a:t>sex cords in the cortex </a:t>
            </a:r>
            <a:r>
              <a:rPr lang="en-US" sz="2000" dirty="0"/>
              <a:t>(peripheral): flat cells surrounding each primordial germ cells (</a:t>
            </a:r>
            <a:r>
              <a:rPr lang="en-US" sz="2000" dirty="0" err="1"/>
              <a:t>oogonia</a:t>
            </a:r>
            <a:r>
              <a:rPr lang="en-US" sz="2000" dirty="0"/>
              <a:t>) </a:t>
            </a:r>
            <a:r>
              <a:rPr lang="en-US" sz="2000" dirty="0" smtClean="0"/>
              <a:t>forming </a:t>
            </a:r>
            <a:r>
              <a:rPr lang="en-US" sz="2000" b="1" dirty="0" smtClean="0">
                <a:solidFill>
                  <a:srgbClr val="FF0000"/>
                </a:solidFill>
              </a:rPr>
              <a:t>primary follicle.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64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• </a:t>
            </a:r>
            <a:r>
              <a:rPr lang="en-US" sz="2400" b="1" dirty="0" smtClean="0">
                <a:solidFill>
                  <a:srgbClr val="C00000"/>
                </a:solidFill>
              </a:rPr>
              <a:t>Congenital </a:t>
            </a:r>
            <a:r>
              <a:rPr lang="en-US" sz="2400" b="1" dirty="0">
                <a:solidFill>
                  <a:srgbClr val="C00000"/>
                </a:solidFill>
              </a:rPr>
              <a:t>Anomalies of the Ovary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>
                <a:solidFill>
                  <a:srgbClr val="FF0000"/>
                </a:solidFill>
              </a:rPr>
              <a:t>Agenesis </a:t>
            </a:r>
            <a:r>
              <a:rPr lang="en-US" sz="2400" dirty="0"/>
              <a:t>of one or both ovaries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Primordial Germ cell aplasia </a:t>
            </a:r>
            <a:r>
              <a:rPr lang="en-US" sz="2400" dirty="0"/>
              <a:t>(No </a:t>
            </a:r>
            <a:r>
              <a:rPr lang="en-US" sz="2400" dirty="0" err="1"/>
              <a:t>oogonia</a:t>
            </a:r>
            <a:r>
              <a:rPr lang="en-US" sz="2400" dirty="0"/>
              <a:t>) either degeneration or failure of migration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. Ovarian hypoplasia </a:t>
            </a:r>
            <a:r>
              <a:rPr lang="en-US" sz="2400" dirty="0"/>
              <a:t>(Turner's syndrome): (44+x0).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. Ectopic ovary: </a:t>
            </a:r>
            <a:r>
              <a:rPr lang="en-US" sz="2400" dirty="0"/>
              <a:t>It may be found in abnormal site.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b="1" dirty="0" err="1">
                <a:solidFill>
                  <a:srgbClr val="FF0000"/>
                </a:solidFill>
              </a:rPr>
              <a:t>Hermaphrodism</a:t>
            </a:r>
            <a:r>
              <a:rPr lang="en-US" sz="2400" b="1" dirty="0">
                <a:solidFill>
                  <a:srgbClr val="FF0000"/>
                </a:solidFill>
              </a:rPr>
              <a:t> (rare):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b="1" dirty="0" smtClean="0">
                <a:solidFill>
                  <a:srgbClr val="0000FF"/>
                </a:solidFill>
              </a:rPr>
              <a:t>a- </a:t>
            </a:r>
            <a:r>
              <a:rPr lang="en-US" sz="2400" b="1" dirty="0">
                <a:solidFill>
                  <a:srgbClr val="0000FF"/>
                </a:solidFill>
              </a:rPr>
              <a:t>True </a:t>
            </a:r>
            <a:r>
              <a:rPr lang="en-US" sz="2400" b="1" dirty="0" err="1">
                <a:solidFill>
                  <a:srgbClr val="0000FF"/>
                </a:solidFill>
              </a:rPr>
              <a:t>hermaphrodism</a:t>
            </a:r>
            <a:r>
              <a:rPr lang="en-US" sz="2400" b="1" dirty="0">
                <a:solidFill>
                  <a:srgbClr val="0000FF"/>
                </a:solidFill>
              </a:rPr>
              <a:t> (</a:t>
            </a:r>
            <a:r>
              <a:rPr lang="en-US" sz="2400" b="1" dirty="0" err="1">
                <a:solidFill>
                  <a:srgbClr val="0000FF"/>
                </a:solidFill>
              </a:rPr>
              <a:t>Ovo</a:t>
            </a:r>
            <a:r>
              <a:rPr lang="en-US" sz="2400" b="1" dirty="0">
                <a:solidFill>
                  <a:srgbClr val="0000FF"/>
                </a:solidFill>
              </a:rPr>
              <a:t>-testis): </a:t>
            </a:r>
            <a:r>
              <a:rPr lang="en-US" sz="2400" dirty="0"/>
              <a:t>both ovarian and </a:t>
            </a:r>
            <a:r>
              <a:rPr lang="en-US" sz="2400" dirty="0" smtClean="0"/>
              <a:t>testicular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dirty="0"/>
              <a:t>tissues are present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b="1" dirty="0">
                <a:solidFill>
                  <a:srgbClr val="0000FF"/>
                </a:solidFill>
              </a:rPr>
              <a:t>b- Pseudo </a:t>
            </a:r>
            <a:r>
              <a:rPr lang="en-US" sz="2400" b="1" dirty="0" err="1">
                <a:solidFill>
                  <a:srgbClr val="0000FF"/>
                </a:solidFill>
              </a:rPr>
              <a:t>hermaphrodism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- Male </a:t>
            </a:r>
            <a:r>
              <a:rPr lang="en-US" sz="2400" b="1" dirty="0">
                <a:solidFill>
                  <a:srgbClr val="0000FF"/>
                </a:solidFill>
              </a:rPr>
              <a:t>Pseudo </a:t>
            </a:r>
            <a:r>
              <a:rPr lang="en-US" sz="2400" b="1" dirty="0" err="1">
                <a:solidFill>
                  <a:srgbClr val="0000FF"/>
                </a:solidFill>
              </a:rPr>
              <a:t>hermaphrodism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(44+XY): fetus has testis and female external genital organs</a:t>
            </a:r>
            <a:r>
              <a:rPr lang="en-US" sz="2400" dirty="0" smtClean="0"/>
              <a:t>.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Female Pseudo </a:t>
            </a:r>
            <a:r>
              <a:rPr lang="en-US" sz="2400" b="1" dirty="0" err="1">
                <a:solidFill>
                  <a:srgbClr val="0000FF"/>
                </a:solidFill>
              </a:rPr>
              <a:t>hermaphrodism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(44+XX): fetus has ovaries and male external genital organs</a:t>
            </a:r>
          </a:p>
        </p:txBody>
      </p:sp>
    </p:spTree>
    <p:extLst>
      <p:ext uri="{BB962C8B-B14F-4D97-AF65-F5344CB8AC3E}">
        <p14:creationId xmlns:p14="http://schemas.microsoft.com/office/powerpoint/2010/main" val="312961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=""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1513583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1513583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=""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157787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157787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=""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1642171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1642171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=""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=""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221582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221582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=""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=""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289105" y="8073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=""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1711645" y="3349750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18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r="6502" b="2695"/>
          <a:stretch/>
        </p:blipFill>
        <p:spPr>
          <a:xfrm>
            <a:off x="0" y="209550"/>
            <a:ext cx="9144000" cy="47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1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3331" b="7280"/>
          <a:stretch/>
        </p:blipFill>
        <p:spPr>
          <a:xfrm>
            <a:off x="4749996" y="264319"/>
            <a:ext cx="4394003" cy="32218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33350"/>
            <a:ext cx="4648200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00000"/>
                </a:solidFill>
              </a:rPr>
              <a:t>• </a:t>
            </a:r>
            <a:r>
              <a:rPr lang="en-US" sz="2100" b="1" dirty="0" smtClean="0">
                <a:solidFill>
                  <a:srgbClr val="C00000"/>
                </a:solidFill>
              </a:rPr>
              <a:t>Development </a:t>
            </a:r>
            <a:r>
              <a:rPr lang="en-US" sz="2100" b="1" dirty="0" err="1" smtClean="0">
                <a:solidFill>
                  <a:srgbClr val="C00000"/>
                </a:solidFill>
              </a:rPr>
              <a:t>paramesonephric</a:t>
            </a:r>
            <a:r>
              <a:rPr lang="en-US" sz="21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100" b="1" dirty="0" smtClean="0">
                <a:solidFill>
                  <a:srgbClr val="C00000"/>
                </a:solidFill>
              </a:rPr>
              <a:t>•</a:t>
            </a:r>
            <a:r>
              <a:rPr lang="en-US" sz="2100" b="1" dirty="0" smtClean="0">
                <a:solidFill>
                  <a:srgbClr val="C00000"/>
                </a:solidFill>
              </a:rPr>
              <a:t>(</a:t>
            </a:r>
            <a:r>
              <a:rPr lang="en-US" sz="2100" b="1" dirty="0" err="1" smtClean="0">
                <a:solidFill>
                  <a:srgbClr val="C00000"/>
                </a:solidFill>
              </a:rPr>
              <a:t>Mullerian</a:t>
            </a:r>
            <a:r>
              <a:rPr lang="en-US" sz="2100" b="1" dirty="0" smtClean="0">
                <a:solidFill>
                  <a:srgbClr val="C00000"/>
                </a:solidFill>
              </a:rPr>
              <a:t> duct)</a:t>
            </a:r>
          </a:p>
          <a:p>
            <a:pPr algn="ctr"/>
            <a:r>
              <a:rPr lang="en-US" sz="2100" b="1" dirty="0" smtClean="0">
                <a:solidFill>
                  <a:srgbClr val="C00000"/>
                </a:solidFill>
              </a:rPr>
              <a:t> </a:t>
            </a:r>
            <a:r>
              <a:rPr lang="en-US" sz="2100" b="1" dirty="0" smtClean="0">
                <a:solidFill>
                  <a:srgbClr val="0000FF"/>
                </a:solidFill>
              </a:rPr>
              <a:t>• </a:t>
            </a:r>
            <a:r>
              <a:rPr lang="en-US" sz="2100" b="1" dirty="0" err="1" smtClean="0">
                <a:solidFill>
                  <a:srgbClr val="0000FF"/>
                </a:solidFill>
              </a:rPr>
              <a:t>Indifferentiation</a:t>
            </a:r>
            <a:r>
              <a:rPr lang="en-US" sz="2100" b="1" dirty="0" smtClean="0">
                <a:solidFill>
                  <a:srgbClr val="0000FF"/>
                </a:solidFill>
              </a:rPr>
              <a:t> Stage:</a:t>
            </a:r>
          </a:p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(in male and female embryos)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* </a:t>
            </a:r>
            <a:r>
              <a:rPr lang="en-US" sz="2100" b="1" dirty="0" err="1" smtClean="0">
                <a:solidFill>
                  <a:srgbClr val="FF0000"/>
                </a:solidFill>
              </a:rPr>
              <a:t>Paramesonephric</a:t>
            </a:r>
            <a:r>
              <a:rPr lang="en-US" sz="2100" b="1" dirty="0" smtClean="0">
                <a:solidFill>
                  <a:srgbClr val="FF0000"/>
                </a:solidFill>
              </a:rPr>
              <a:t> groove </a:t>
            </a:r>
            <a:r>
              <a:rPr lang="en-US" sz="2100" dirty="0" smtClean="0"/>
              <a:t>developed from </a:t>
            </a:r>
            <a:r>
              <a:rPr lang="en-US" sz="2100" b="1" dirty="0" err="1" smtClean="0"/>
              <a:t>coelomic</a:t>
            </a:r>
            <a:r>
              <a:rPr lang="en-US" sz="2100" b="1" dirty="0" smtClean="0"/>
              <a:t> epithelium covering intermediate mesoderm, </a:t>
            </a:r>
            <a:r>
              <a:rPr lang="en-US" sz="2100" dirty="0" smtClean="0"/>
              <a:t>lateral to </a:t>
            </a:r>
            <a:r>
              <a:rPr lang="en-US" sz="2100" dirty="0" err="1" smtClean="0"/>
              <a:t>mesonephric</a:t>
            </a:r>
            <a:r>
              <a:rPr lang="en-US" sz="2100" dirty="0" smtClean="0"/>
              <a:t> duct </a:t>
            </a:r>
            <a:r>
              <a:rPr lang="en-US" sz="2100" b="1" dirty="0" smtClean="0">
                <a:solidFill>
                  <a:srgbClr val="FF0066"/>
                </a:solidFill>
              </a:rPr>
              <a:t>(</a:t>
            </a:r>
            <a:r>
              <a:rPr lang="en-US" sz="2100" b="1" dirty="0" err="1" smtClean="0">
                <a:solidFill>
                  <a:srgbClr val="FF0066"/>
                </a:solidFill>
              </a:rPr>
              <a:t>Wolffian</a:t>
            </a:r>
            <a:r>
              <a:rPr lang="en-US" sz="2100" b="1" dirty="0" smtClean="0">
                <a:solidFill>
                  <a:srgbClr val="FF0066"/>
                </a:solidFill>
              </a:rPr>
              <a:t> duct). </a:t>
            </a:r>
          </a:p>
          <a:p>
            <a:r>
              <a:rPr lang="en-US" sz="2100" dirty="0" smtClean="0"/>
              <a:t>* This groove transformed into </a:t>
            </a:r>
            <a:r>
              <a:rPr lang="en-US" sz="2100" b="1" dirty="0" err="1" smtClean="0">
                <a:solidFill>
                  <a:srgbClr val="FF0000"/>
                </a:solidFill>
              </a:rPr>
              <a:t>paramesonephric</a:t>
            </a:r>
            <a:r>
              <a:rPr lang="en-US" sz="2100" b="1" dirty="0" smtClean="0">
                <a:solidFill>
                  <a:srgbClr val="FF0000"/>
                </a:solidFill>
              </a:rPr>
              <a:t> duct </a:t>
            </a:r>
            <a:r>
              <a:rPr lang="en-US" sz="2100" b="1" dirty="0" smtClean="0">
                <a:solidFill>
                  <a:srgbClr val="0000FF"/>
                </a:solidFill>
              </a:rPr>
              <a:t>(</a:t>
            </a:r>
            <a:r>
              <a:rPr lang="en-US" sz="2100" b="1" dirty="0" err="1" smtClean="0">
                <a:solidFill>
                  <a:srgbClr val="0000FF"/>
                </a:solidFill>
              </a:rPr>
              <a:t>Mullerian</a:t>
            </a:r>
            <a:r>
              <a:rPr lang="en-US" sz="2100" b="1" dirty="0" smtClean="0">
                <a:solidFill>
                  <a:srgbClr val="0000FF"/>
                </a:solidFill>
              </a:rPr>
              <a:t> duct).</a:t>
            </a:r>
            <a:endParaRPr lang="en-US" sz="2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2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2084" r="1076" b="2714"/>
          <a:stretch/>
        </p:blipFill>
        <p:spPr>
          <a:xfrm>
            <a:off x="0" y="285750"/>
            <a:ext cx="3142913" cy="4355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2914" y="69592"/>
            <a:ext cx="5948598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• </a:t>
            </a:r>
            <a:r>
              <a:rPr lang="en-US" sz="2000" b="1" dirty="0" smtClean="0">
                <a:solidFill>
                  <a:srgbClr val="FF0066"/>
                </a:solidFill>
              </a:rPr>
              <a:t>The </a:t>
            </a:r>
            <a:r>
              <a:rPr lang="en-US" sz="2000" b="1" dirty="0">
                <a:solidFill>
                  <a:srgbClr val="FF0066"/>
                </a:solidFill>
              </a:rPr>
              <a:t>cranial end </a:t>
            </a:r>
            <a:r>
              <a:rPr lang="en-US" sz="2000" dirty="0"/>
              <a:t>of each </a:t>
            </a:r>
            <a:r>
              <a:rPr lang="en-US" sz="2000" dirty="0" err="1"/>
              <a:t>paramesonephric</a:t>
            </a:r>
            <a:r>
              <a:rPr lang="en-US" sz="2000" dirty="0"/>
              <a:t> duct opens into the peritoneal (</a:t>
            </a:r>
            <a:r>
              <a:rPr lang="en-US" sz="2000" dirty="0" err="1"/>
              <a:t>coelomic</a:t>
            </a:r>
            <a:r>
              <a:rPr lang="en-US" sz="2000" dirty="0"/>
              <a:t>) cavity.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66"/>
                </a:solidFill>
              </a:rPr>
              <a:t>• </a:t>
            </a:r>
            <a:r>
              <a:rPr lang="en-US" sz="2000" b="1" dirty="0" smtClean="0">
                <a:solidFill>
                  <a:srgbClr val="FF0066"/>
                </a:solidFill>
              </a:rPr>
              <a:t>Caudal </a:t>
            </a:r>
            <a:r>
              <a:rPr lang="en-US" sz="2000" b="1" dirty="0">
                <a:solidFill>
                  <a:srgbClr val="FF0066"/>
                </a:solidFill>
              </a:rPr>
              <a:t>end </a:t>
            </a:r>
            <a:r>
              <a:rPr lang="en-US" sz="2000" dirty="0"/>
              <a:t>remains blind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• </a:t>
            </a:r>
            <a:r>
              <a:rPr lang="en-US" sz="2000" b="1" dirty="0" smtClean="0">
                <a:solidFill>
                  <a:srgbClr val="0000FF"/>
                </a:solidFill>
              </a:rPr>
              <a:t>After </a:t>
            </a:r>
            <a:r>
              <a:rPr lang="en-US" sz="2000" b="1" dirty="0">
                <a:solidFill>
                  <a:srgbClr val="0000FF"/>
                </a:solidFill>
              </a:rPr>
              <a:t>lateral folding </a:t>
            </a:r>
            <a:r>
              <a:rPr lang="en-US" sz="2000" dirty="0"/>
              <a:t>of the embryo the duct crosses ventral to </a:t>
            </a:r>
            <a:r>
              <a:rPr lang="en-US" sz="2000" dirty="0" err="1"/>
              <a:t>mesonephric</a:t>
            </a:r>
            <a:r>
              <a:rPr lang="en-US" sz="2000" dirty="0"/>
              <a:t> duct </a:t>
            </a:r>
            <a:r>
              <a:rPr lang="en-US" sz="2000" b="1" dirty="0"/>
              <a:t>till reaching the back </a:t>
            </a:r>
            <a:r>
              <a:rPr lang="en-US" sz="2000" dirty="0"/>
              <a:t>of the definitive urogenital sinus.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** </a:t>
            </a:r>
            <a:r>
              <a:rPr lang="en-US" sz="2000" b="1" dirty="0" err="1">
                <a:solidFill>
                  <a:srgbClr val="0000FF"/>
                </a:solidFill>
              </a:rPr>
              <a:t>Paramesonephric</a:t>
            </a:r>
            <a:r>
              <a:rPr lang="en-US" sz="2000" b="1" dirty="0">
                <a:solidFill>
                  <a:srgbClr val="0000FF"/>
                </a:solidFill>
              </a:rPr>
              <a:t> duct is now formed of 3 parts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1- </a:t>
            </a:r>
            <a:r>
              <a:rPr lang="en-US" sz="2000" b="1" dirty="0">
                <a:solidFill>
                  <a:srgbClr val="FF0000"/>
                </a:solidFill>
              </a:rPr>
              <a:t>Cranial vertical part:</a:t>
            </a:r>
            <a:r>
              <a:rPr lang="en-US" sz="2000" dirty="0"/>
              <a:t> </a:t>
            </a:r>
            <a:r>
              <a:rPr lang="en-US" sz="2000" b="1" dirty="0"/>
              <a:t>lateral</a:t>
            </a:r>
            <a:r>
              <a:rPr lang="en-US" sz="2000" dirty="0"/>
              <a:t> to </a:t>
            </a:r>
            <a:r>
              <a:rPr lang="en-US" sz="2000" dirty="0" err="1"/>
              <a:t>mesonephric</a:t>
            </a:r>
            <a:r>
              <a:rPr lang="en-US" sz="2000" dirty="0"/>
              <a:t> duct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2- </a:t>
            </a:r>
            <a:r>
              <a:rPr lang="en-US" sz="2000" b="1" dirty="0">
                <a:solidFill>
                  <a:srgbClr val="FF0000"/>
                </a:solidFill>
              </a:rPr>
              <a:t>Intermediate transverse part: </a:t>
            </a:r>
            <a:r>
              <a:rPr lang="en-US" sz="2000" b="1" dirty="0"/>
              <a:t>ventral </a:t>
            </a:r>
            <a:r>
              <a:rPr lang="en-US" sz="2000" dirty="0"/>
              <a:t>to duct.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3- </a:t>
            </a:r>
            <a:r>
              <a:rPr lang="en-US" sz="2000" b="1" dirty="0">
                <a:solidFill>
                  <a:srgbClr val="FF0000"/>
                </a:solidFill>
              </a:rPr>
              <a:t>Caudal vertical part: </a:t>
            </a:r>
            <a:r>
              <a:rPr lang="en-US" sz="2000" b="1" dirty="0"/>
              <a:t>medial</a:t>
            </a:r>
            <a:r>
              <a:rPr lang="en-US" sz="2000" dirty="0"/>
              <a:t> to duct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- The </a:t>
            </a:r>
            <a:r>
              <a:rPr lang="en-US" sz="2000" dirty="0"/>
              <a:t>caudal parts of 2 ducts </a:t>
            </a:r>
            <a:r>
              <a:rPr lang="en-US" sz="2000" b="1" dirty="0"/>
              <a:t>unite with each other </a:t>
            </a:r>
            <a:r>
              <a:rPr lang="en-US" sz="2000" dirty="0"/>
              <a:t>forming the </a:t>
            </a:r>
            <a:r>
              <a:rPr lang="en-US" sz="2000" b="1" dirty="0" err="1">
                <a:solidFill>
                  <a:srgbClr val="FF0066"/>
                </a:solidFill>
              </a:rPr>
              <a:t>uterovaginal</a:t>
            </a:r>
            <a:r>
              <a:rPr lang="en-US" sz="2000" b="1" dirty="0">
                <a:solidFill>
                  <a:srgbClr val="FF0066"/>
                </a:solidFill>
              </a:rPr>
              <a:t> canal, separated by septum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- </a:t>
            </a:r>
            <a:r>
              <a:rPr lang="en-US" sz="2000" dirty="0"/>
              <a:t>The tip of the caudal end of the </a:t>
            </a:r>
            <a:r>
              <a:rPr lang="en-US" sz="2000" dirty="0" err="1"/>
              <a:t>uterovaginal</a:t>
            </a:r>
            <a:r>
              <a:rPr lang="en-US" sz="2000" dirty="0"/>
              <a:t> canal project into the posterior wall of the definitive urogenital sinus producing an elevation called </a:t>
            </a:r>
            <a:r>
              <a:rPr lang="en-US" sz="2000" b="1" dirty="0" err="1">
                <a:solidFill>
                  <a:srgbClr val="FF0066"/>
                </a:solidFill>
              </a:rPr>
              <a:t>Mullerian</a:t>
            </a:r>
            <a:r>
              <a:rPr lang="en-US" sz="2000" b="1" dirty="0">
                <a:solidFill>
                  <a:srgbClr val="FF0066"/>
                </a:solidFill>
              </a:rPr>
              <a:t> tubercle</a:t>
            </a:r>
            <a:r>
              <a:rPr lang="en-US" sz="2000" b="1" dirty="0" smtClean="0">
                <a:solidFill>
                  <a:srgbClr val="FF0066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7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64" y="895350"/>
            <a:ext cx="1454436" cy="213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0"/>
            <a:ext cx="916543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1- Development of uterine (Fallopian) tubes</a:t>
            </a:r>
            <a:r>
              <a:rPr lang="en-US" sz="2100" dirty="0"/>
              <a:t> from cranial vertical part. </a:t>
            </a:r>
            <a:endParaRPr lang="en-US" sz="2100" dirty="0" smtClean="0"/>
          </a:p>
          <a:p>
            <a:r>
              <a:rPr lang="en-US" sz="2100" b="1" dirty="0" smtClean="0">
                <a:solidFill>
                  <a:srgbClr val="C00000"/>
                </a:solidFill>
              </a:rPr>
              <a:t>2- </a:t>
            </a:r>
            <a:r>
              <a:rPr lang="en-US" sz="2100" b="1" dirty="0">
                <a:solidFill>
                  <a:srgbClr val="C00000"/>
                </a:solidFill>
              </a:rPr>
              <a:t>Development of the uterus</a:t>
            </a:r>
            <a:r>
              <a:rPr lang="en-US" sz="2100" dirty="0"/>
              <a:t> from horizontal part of 2 </a:t>
            </a:r>
            <a:r>
              <a:rPr lang="en-US" sz="2100" dirty="0" err="1"/>
              <a:t>paramesonephric</a:t>
            </a:r>
            <a:r>
              <a:rPr lang="en-US" sz="2100" dirty="0"/>
              <a:t> ducts and cranial part of the </a:t>
            </a:r>
            <a:r>
              <a:rPr lang="en-US" sz="2100" dirty="0" err="1"/>
              <a:t>uterovaginal</a:t>
            </a:r>
            <a:r>
              <a:rPr lang="en-US" sz="2100" dirty="0"/>
              <a:t> canal </a:t>
            </a:r>
            <a:r>
              <a:rPr lang="en-US" sz="2100" b="1" dirty="0">
                <a:solidFill>
                  <a:srgbClr val="0000FF"/>
                </a:solidFill>
              </a:rPr>
              <a:t>after degeneration of the septum. </a:t>
            </a:r>
            <a:endParaRPr lang="en-US" sz="2100" b="1" dirty="0" smtClean="0">
              <a:solidFill>
                <a:srgbClr val="0000FF"/>
              </a:solidFill>
            </a:endParaRPr>
          </a:p>
          <a:p>
            <a:r>
              <a:rPr lang="en-US" sz="2100" b="1" dirty="0" smtClean="0">
                <a:solidFill>
                  <a:srgbClr val="C00000"/>
                </a:solidFill>
              </a:rPr>
              <a:t>3- </a:t>
            </a:r>
            <a:r>
              <a:rPr lang="en-US" sz="2100" b="1" dirty="0">
                <a:solidFill>
                  <a:srgbClr val="C00000"/>
                </a:solidFill>
              </a:rPr>
              <a:t>Development of the vagina</a:t>
            </a:r>
            <a:r>
              <a:rPr lang="en-US" sz="21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100" b="1" dirty="0" smtClean="0">
                <a:solidFill>
                  <a:srgbClr val="0000FF"/>
                </a:solidFill>
              </a:rPr>
              <a:t>•</a:t>
            </a:r>
            <a:r>
              <a:rPr lang="en-US" sz="2100" dirty="0" smtClean="0"/>
              <a:t> </a:t>
            </a:r>
            <a:r>
              <a:rPr lang="en-US" sz="2100" dirty="0"/>
              <a:t>Upper 4/5 from the caudal part of </a:t>
            </a:r>
            <a:r>
              <a:rPr lang="en-US" sz="2100" dirty="0" err="1"/>
              <a:t>uterovaginal</a:t>
            </a:r>
            <a:r>
              <a:rPr lang="en-US" sz="2100" dirty="0"/>
              <a:t> canal (mesodermal</a:t>
            </a:r>
            <a:r>
              <a:rPr lang="en-US" sz="2100" dirty="0" smtClean="0"/>
              <a:t>).</a:t>
            </a:r>
          </a:p>
          <a:p>
            <a:r>
              <a:rPr lang="en-US" sz="2100" b="1" dirty="0" smtClean="0">
                <a:solidFill>
                  <a:srgbClr val="0000FF"/>
                </a:solidFill>
              </a:rPr>
              <a:t>•</a:t>
            </a:r>
            <a:r>
              <a:rPr lang="en-US" sz="2100" dirty="0" smtClean="0"/>
              <a:t> </a:t>
            </a:r>
            <a:r>
              <a:rPr lang="en-US" sz="2100" dirty="0"/>
              <a:t>The lower 1/5 from the definitive urogenital sinus (endodermal</a:t>
            </a:r>
            <a:r>
              <a:rPr lang="en-US" sz="2100" dirty="0" smtClean="0"/>
              <a:t>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100" b="1" dirty="0" smtClean="0">
                <a:solidFill>
                  <a:srgbClr val="C00000"/>
                </a:solidFill>
              </a:rPr>
              <a:t>N.B</a:t>
            </a:r>
            <a:r>
              <a:rPr lang="en-US" sz="2100" b="1" dirty="0">
                <a:solidFill>
                  <a:srgbClr val="C00000"/>
                </a:solidFill>
              </a:rPr>
              <a:t>; The muscles </a:t>
            </a:r>
            <a:r>
              <a:rPr lang="en-US" sz="2100" dirty="0"/>
              <a:t>formed from the mesoderm of the genital ridge. </a:t>
            </a:r>
            <a:endParaRPr lang="en-US" sz="2100" dirty="0" smtClean="0"/>
          </a:p>
          <a:p>
            <a:pPr algn="ctr"/>
            <a:r>
              <a:rPr lang="en-US" sz="2100" b="1" dirty="0" smtClean="0">
                <a:solidFill>
                  <a:srgbClr val="C00000"/>
                </a:solidFill>
              </a:rPr>
              <a:t>• </a:t>
            </a:r>
            <a:r>
              <a:rPr lang="en-US" sz="2100" b="1" dirty="0">
                <a:solidFill>
                  <a:srgbClr val="C00000"/>
                </a:solidFill>
              </a:rPr>
              <a:t>Development of the </a:t>
            </a:r>
            <a:r>
              <a:rPr lang="en-US" sz="2100" b="1" dirty="0" smtClean="0">
                <a:solidFill>
                  <a:srgbClr val="C00000"/>
                </a:solidFill>
              </a:rPr>
              <a:t>hymen</a:t>
            </a:r>
          </a:p>
          <a:p>
            <a:r>
              <a:rPr lang="en-US" sz="2100" dirty="0" smtClean="0"/>
              <a:t>- It </a:t>
            </a:r>
            <a:r>
              <a:rPr lang="en-US" sz="2100" dirty="0"/>
              <a:t>is a thin membrane separate definitive urogenital sinus from </a:t>
            </a:r>
            <a:r>
              <a:rPr lang="en-US" sz="2100" dirty="0" err="1"/>
              <a:t>uterovaginal</a:t>
            </a:r>
            <a:r>
              <a:rPr lang="en-US" sz="2100" dirty="0"/>
              <a:t> canal </a:t>
            </a:r>
            <a:endParaRPr lang="en-US" sz="2100" dirty="0" smtClean="0"/>
          </a:p>
          <a:p>
            <a:r>
              <a:rPr lang="en-US" sz="2100" b="1" dirty="0" smtClean="0">
                <a:solidFill>
                  <a:srgbClr val="0000FF"/>
                </a:solidFill>
              </a:rPr>
              <a:t>- Hymen </a:t>
            </a:r>
            <a:r>
              <a:rPr lang="en-US" sz="2100" b="1" dirty="0">
                <a:solidFill>
                  <a:srgbClr val="0000FF"/>
                </a:solidFill>
              </a:rPr>
              <a:t>about 1.5 cm from the opening of vagina</a:t>
            </a:r>
            <a:r>
              <a:rPr lang="en-US" sz="21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100" dirty="0" smtClean="0"/>
              <a:t>- The </a:t>
            </a:r>
            <a:r>
              <a:rPr lang="en-US" sz="2100" dirty="0"/>
              <a:t>central part of the hymen degenerate forming an opening</a:t>
            </a:r>
            <a:r>
              <a:rPr lang="en-US" sz="2100" dirty="0" smtClean="0"/>
              <a:t>.</a:t>
            </a:r>
          </a:p>
          <a:p>
            <a:r>
              <a:rPr lang="en-US" sz="2100" b="1" dirty="0" smtClean="0">
                <a:solidFill>
                  <a:srgbClr val="C00000"/>
                </a:solidFill>
              </a:rPr>
              <a:t>• </a:t>
            </a:r>
            <a:r>
              <a:rPr lang="en-US" sz="2100" b="1" dirty="0">
                <a:solidFill>
                  <a:srgbClr val="C00000"/>
                </a:solidFill>
              </a:rPr>
              <a:t>Variations of the hymen; </a:t>
            </a:r>
            <a:endParaRPr lang="en-US" sz="2100" b="1" dirty="0" smtClean="0">
              <a:solidFill>
                <a:srgbClr val="C00000"/>
              </a:solidFill>
            </a:endParaRPr>
          </a:p>
          <a:p>
            <a:r>
              <a:rPr lang="en-US" sz="2100" dirty="0" smtClean="0"/>
              <a:t>1- </a:t>
            </a:r>
            <a:r>
              <a:rPr lang="en-US" sz="2100" dirty="0"/>
              <a:t>Thin membrane with central opening. </a:t>
            </a:r>
            <a:r>
              <a:rPr lang="en-US" sz="2100" dirty="0" smtClean="0"/>
              <a:t>              </a:t>
            </a:r>
            <a:r>
              <a:rPr lang="en-US" sz="2100" dirty="0" smtClean="0"/>
              <a:t>2- Ring.</a:t>
            </a:r>
            <a:endParaRPr lang="en-US" sz="2100" dirty="0" smtClean="0"/>
          </a:p>
          <a:p>
            <a:r>
              <a:rPr lang="en-US" sz="2100" dirty="0" smtClean="0"/>
              <a:t>3- </a:t>
            </a:r>
            <a:r>
              <a:rPr lang="en-US" sz="2100" dirty="0"/>
              <a:t>Semilunar</a:t>
            </a:r>
            <a:r>
              <a:rPr lang="en-US" sz="2100" dirty="0" smtClean="0"/>
              <a:t>.   4- </a:t>
            </a:r>
            <a:r>
              <a:rPr lang="en-US" sz="2100" dirty="0"/>
              <a:t>Cribriform. </a:t>
            </a:r>
            <a:r>
              <a:rPr lang="en-US" sz="2100" dirty="0" smtClean="0"/>
              <a:t>  5- </a:t>
            </a:r>
            <a:r>
              <a:rPr lang="en-US" sz="2100" dirty="0"/>
              <a:t>Completely absent. </a:t>
            </a:r>
            <a:r>
              <a:rPr lang="en-US" sz="2100" dirty="0" smtClean="0"/>
              <a:t>  6- </a:t>
            </a:r>
            <a:r>
              <a:rPr lang="en-US" sz="2100" dirty="0"/>
              <a:t>Imperforate. </a:t>
            </a:r>
          </a:p>
        </p:txBody>
      </p:sp>
    </p:spTree>
    <p:extLst>
      <p:ext uri="{BB962C8B-B14F-4D97-AF65-F5344CB8AC3E}">
        <p14:creationId xmlns:p14="http://schemas.microsoft.com/office/powerpoint/2010/main" val="155459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116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9246" y="895350"/>
            <a:ext cx="565855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1- </a:t>
            </a:r>
            <a:r>
              <a:rPr lang="en-US" sz="2000" b="1" dirty="0">
                <a:solidFill>
                  <a:srgbClr val="0000FF"/>
                </a:solidFill>
              </a:rPr>
              <a:t>Uterus </a:t>
            </a:r>
            <a:r>
              <a:rPr lang="en-US" sz="2000" b="1" dirty="0" err="1">
                <a:solidFill>
                  <a:srgbClr val="0000FF"/>
                </a:solidFill>
              </a:rPr>
              <a:t>didelphys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000" dirty="0" smtClean="0"/>
              <a:t>- </a:t>
            </a:r>
            <a:r>
              <a:rPr lang="en-US" sz="2000" dirty="0"/>
              <a:t>Uterus with 2 bodies, 2 cervices and double vagina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-</a:t>
            </a:r>
            <a:r>
              <a:rPr lang="en-US" sz="2000" dirty="0" smtClean="0"/>
              <a:t> </a:t>
            </a:r>
            <a:r>
              <a:rPr lang="en-US" sz="2000" dirty="0"/>
              <a:t>It occurs due to complete failure of degeneration of the </a:t>
            </a:r>
            <a:r>
              <a:rPr lang="en-US" sz="2000" dirty="0" err="1"/>
              <a:t>uterovaginal</a:t>
            </a:r>
            <a:r>
              <a:rPr lang="en-US" sz="2000" dirty="0"/>
              <a:t> septum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657600" y="209550"/>
            <a:ext cx="472065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Congenital anomalies of the uterus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952750"/>
            <a:ext cx="5867400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2- Uterus </a:t>
            </a:r>
            <a:r>
              <a:rPr lang="en-US" sz="2000" b="1" dirty="0" err="1" smtClean="0">
                <a:solidFill>
                  <a:srgbClr val="0000FF"/>
                </a:solidFill>
              </a:rPr>
              <a:t>bicornis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bicollis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 smtClean="0"/>
              <a:t> (</a:t>
            </a:r>
            <a:r>
              <a:rPr lang="en-US" sz="2000" dirty="0" err="1" smtClean="0"/>
              <a:t>cornis</a:t>
            </a:r>
            <a:r>
              <a:rPr lang="en-US" sz="2000" dirty="0" smtClean="0"/>
              <a:t>= horn=cavity) (</a:t>
            </a:r>
            <a:r>
              <a:rPr lang="en-US" sz="2000" dirty="0" err="1" smtClean="0"/>
              <a:t>collis</a:t>
            </a:r>
            <a:r>
              <a:rPr lang="en-US" sz="2000" dirty="0" smtClean="0"/>
              <a:t>=cervix):</a:t>
            </a:r>
          </a:p>
          <a:p>
            <a:r>
              <a:rPr lang="en-US" sz="2000" dirty="0" smtClean="0"/>
              <a:t>- Uterus with 2 bodies, 2 cervices and one vagina.</a:t>
            </a:r>
          </a:p>
          <a:p>
            <a:r>
              <a:rPr lang="en-US" sz="2000" dirty="0"/>
              <a:t>-</a:t>
            </a:r>
            <a:r>
              <a:rPr lang="en-US" sz="2000" dirty="0" smtClean="0"/>
              <a:t> It occurs due to incomplete degeneration of the </a:t>
            </a:r>
            <a:r>
              <a:rPr lang="en-US" sz="2000" dirty="0" err="1" smtClean="0"/>
              <a:t>uterovaginal</a:t>
            </a:r>
            <a:r>
              <a:rPr lang="en-US" sz="2000" dirty="0" smtClean="0"/>
              <a:t> septum.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626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31236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971550"/>
            <a:ext cx="457200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200" b="1" dirty="0" smtClean="0">
                <a:solidFill>
                  <a:srgbClr val="FF0066"/>
                </a:solidFill>
              </a:rPr>
              <a:t>3- </a:t>
            </a:r>
            <a:r>
              <a:rPr lang="en-US" sz="2200" b="1" dirty="0">
                <a:solidFill>
                  <a:srgbClr val="FF0066"/>
                </a:solidFill>
              </a:rPr>
              <a:t>Uterus </a:t>
            </a:r>
            <a:r>
              <a:rPr lang="en-US" sz="2200" b="1" dirty="0" err="1">
                <a:solidFill>
                  <a:srgbClr val="FF0066"/>
                </a:solidFill>
              </a:rPr>
              <a:t>bicornis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unicollis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endParaRPr lang="en-US" sz="2200" b="1" dirty="0" smtClean="0">
              <a:solidFill>
                <a:srgbClr val="FF0066"/>
              </a:solidFill>
            </a:endParaRPr>
          </a:p>
          <a:p>
            <a:r>
              <a:rPr lang="en-US" sz="2200" dirty="0" smtClean="0"/>
              <a:t>- Uterus </a:t>
            </a:r>
            <a:r>
              <a:rPr lang="en-US" sz="2200" dirty="0"/>
              <a:t>with 2 bodies and one cervix.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285750"/>
            <a:ext cx="472065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Congenital anomalies of the uterus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809750"/>
            <a:ext cx="609600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66"/>
                </a:solidFill>
              </a:rPr>
              <a:t>4- Uterus </a:t>
            </a:r>
            <a:r>
              <a:rPr lang="en-US" sz="2200" b="1" dirty="0" err="1" smtClean="0">
                <a:solidFill>
                  <a:srgbClr val="FF0066"/>
                </a:solidFill>
              </a:rPr>
              <a:t>unicornis</a:t>
            </a:r>
            <a:r>
              <a:rPr lang="en-US" sz="2200" b="1" dirty="0" smtClean="0">
                <a:solidFill>
                  <a:srgbClr val="FF0066"/>
                </a:solidFill>
              </a:rPr>
              <a:t> with rudimentary horn, </a:t>
            </a:r>
            <a:r>
              <a:rPr lang="en-US" sz="2200" dirty="0" smtClean="0"/>
              <a:t>failure of development of one </a:t>
            </a:r>
            <a:r>
              <a:rPr lang="en-US" sz="2200" dirty="0" err="1" smtClean="0"/>
              <a:t>para-mesonephric</a:t>
            </a:r>
            <a:r>
              <a:rPr lang="en-US" sz="2200" dirty="0" smtClean="0"/>
              <a:t> duct.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160223" y="3638550"/>
            <a:ext cx="6141828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66"/>
                </a:solidFill>
              </a:rPr>
              <a:t>5- Uterus </a:t>
            </a:r>
            <a:r>
              <a:rPr lang="en-US" sz="2200" b="1" dirty="0" err="1" smtClean="0">
                <a:solidFill>
                  <a:srgbClr val="FF0066"/>
                </a:solidFill>
              </a:rPr>
              <a:t>arcuatus</a:t>
            </a:r>
            <a:r>
              <a:rPr lang="en-US" sz="2200" b="1" dirty="0" smtClean="0">
                <a:solidFill>
                  <a:srgbClr val="FF0066"/>
                </a:solidFill>
              </a:rPr>
              <a:t>: </a:t>
            </a:r>
            <a:r>
              <a:rPr lang="en-US" sz="2200" dirty="0" smtClean="0"/>
              <a:t>uterus with a depressed fundus.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234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4" b="16884"/>
          <a:stretch/>
        </p:blipFill>
        <p:spPr>
          <a:xfrm>
            <a:off x="0" y="140714"/>
            <a:ext cx="9144000" cy="48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5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1367</Words>
  <Application>Microsoft Office PowerPoint</Application>
  <PresentationFormat>On-screen Show (16:9)</PresentationFormat>
  <Paragraphs>138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2021-05-18T11:17:59Z</dcterms:created>
  <dcterms:modified xsi:type="dcterms:W3CDTF">2021-05-18T14:40:40Z</dcterms:modified>
</cp:coreProperties>
</file>