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70" r:id="rId4"/>
    <p:sldId id="271" r:id="rId5"/>
    <p:sldId id="272" r:id="rId6"/>
    <p:sldId id="281" r:id="rId7"/>
    <p:sldId id="282" r:id="rId8"/>
    <p:sldId id="258" r:id="rId9"/>
    <p:sldId id="268" r:id="rId10"/>
    <p:sldId id="261" r:id="rId11"/>
    <p:sldId id="262" r:id="rId12"/>
    <p:sldId id="284" r:id="rId13"/>
    <p:sldId id="263" r:id="rId14"/>
    <p:sldId id="279" r:id="rId15"/>
    <p:sldId id="264" r:id="rId16"/>
    <p:sldId id="280" r:id="rId17"/>
    <p:sldId id="283" r:id="rId18"/>
    <p:sldId id="266" r:id="rId19"/>
    <p:sldId id="289" r:id="rId20"/>
    <p:sldId id="290" r:id="rId21"/>
    <p:sldId id="292" r:id="rId22"/>
    <p:sldId id="293" r:id="rId23"/>
    <p:sldId id="286" r:id="rId24"/>
    <p:sldId id="285" r:id="rId25"/>
    <p:sldId id="296" r:id="rId26"/>
    <p:sldId id="297" r:id="rId27"/>
    <p:sldId id="298" r:id="rId28"/>
    <p:sldId id="294" r:id="rId29"/>
    <p:sldId id="295" r:id="rId30"/>
    <p:sldId id="299" r:id="rId31"/>
    <p:sldId id="300" r:id="rId32"/>
    <p:sldId id="301" r:id="rId33"/>
    <p:sldId id="302"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651A66AE-FB53-4D70-9588-69B4DBF349B1}">
          <p14:sldIdLst>
            <p14:sldId id="256"/>
            <p14:sldId id="257"/>
            <p14:sldId id="270"/>
            <p14:sldId id="271"/>
            <p14:sldId id="272"/>
            <p14:sldId id="281"/>
            <p14:sldId id="282"/>
            <p14:sldId id="258"/>
            <p14:sldId id="268"/>
            <p14:sldId id="261"/>
            <p14:sldId id="262"/>
            <p14:sldId id="284"/>
            <p14:sldId id="263"/>
            <p14:sldId id="279"/>
            <p14:sldId id="264"/>
            <p14:sldId id="280"/>
            <p14:sldId id="283"/>
            <p14:sldId id="266"/>
            <p14:sldId id="289"/>
            <p14:sldId id="290"/>
            <p14:sldId id="292"/>
            <p14:sldId id="293"/>
            <p14:sldId id="286"/>
            <p14:sldId id="285"/>
            <p14:sldId id="296"/>
            <p14:sldId id="297"/>
            <p14:sldId id="298"/>
            <p14:sldId id="294"/>
            <p14:sldId id="295"/>
            <p14:sldId id="299"/>
            <p14:sldId id="300"/>
            <p14:sldId id="301"/>
            <p14:sldId id="302"/>
            <p14:sldId id="2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0AF90-11FD-4E8F-8AC5-60EC0F839A0E}" type="datetimeFigureOut">
              <a:rPr lang="en-US" smtClean="0"/>
              <a:t>12/13/2020</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2B040-C5AB-4FFE-9EEE-9087F1F5048D}" type="slidenum">
              <a:rPr lang="en-US" smtClean="0"/>
              <a:t>‹#›</a:t>
            </a:fld>
            <a:endParaRPr lang="en-US"/>
          </a:p>
        </p:txBody>
      </p:sp>
    </p:spTree>
    <p:extLst>
      <p:ext uri="{BB962C8B-B14F-4D97-AF65-F5344CB8AC3E}">
        <p14:creationId xmlns:p14="http://schemas.microsoft.com/office/powerpoint/2010/main" val="45140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5B2B040-C5AB-4FFE-9EEE-9087F1F5048D}" type="slidenum">
              <a:rPr lang="en-US" smtClean="0"/>
              <a:t>16</a:t>
            </a:fld>
            <a:endParaRPr lang="en-US"/>
          </a:p>
        </p:txBody>
      </p:sp>
    </p:spTree>
    <p:extLst>
      <p:ext uri="{BB962C8B-B14F-4D97-AF65-F5344CB8AC3E}">
        <p14:creationId xmlns:p14="http://schemas.microsoft.com/office/powerpoint/2010/main" val="377721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15B2B040-C5AB-4FFE-9EEE-9087F1F5048D}" type="slidenum">
              <a:rPr lang="en-US" smtClean="0"/>
              <a:t>20</a:t>
            </a:fld>
            <a:endParaRPr lang="en-US"/>
          </a:p>
        </p:txBody>
      </p:sp>
    </p:spTree>
    <p:extLst>
      <p:ext uri="{BB962C8B-B14F-4D97-AF65-F5344CB8AC3E}">
        <p14:creationId xmlns:p14="http://schemas.microsoft.com/office/powerpoint/2010/main" val="3042752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ar-SA"/>
              <a:t>انقر لتحرير نمط العنوان الرئيسي</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28F074CE-7994-8C44-B467-28ACC316B214}" type="datetimeFigureOut">
              <a:rPr lang="en-US" smtClean="0"/>
              <a:t>12/13/2020</a:t>
            </a:fld>
            <a:endParaRPr lang="en-US"/>
          </a:p>
        </p:txBody>
      </p:sp>
      <p:sp>
        <p:nvSpPr>
          <p:cNvPr id="5" name="Footer Placeholder 4"/>
          <p:cNvSpPr>
            <a:spLocks noGrp="1"/>
          </p:cNvSpPr>
          <p:nvPr>
            <p:ph type="ftr" sz="quarter" idx="11"/>
          </p:nvPr>
        </p:nvSpPr>
        <p:spPr>
          <a:xfrm>
            <a:off x="1565393" y="5357593"/>
            <a:ext cx="6713127" cy="365125"/>
          </a:xfrm>
        </p:spPr>
        <p:txBody>
          <a:bodyPr/>
          <a:lstStyle/>
          <a:p>
            <a:endParaRPr lang="en-US"/>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A6EA661A-66E0-5144-8BCD-3FB36A0B98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8F074CE-7994-8C44-B467-28ACC316B214}"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A661A-66E0-5144-8BCD-3FB36A0B98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8F074CE-7994-8C44-B467-28ACC316B214}"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A661A-66E0-5144-8BCD-3FB36A0B98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28F074CE-7994-8C44-B467-28ACC316B214}"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A661A-66E0-5144-8BCD-3FB36A0B98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28F074CE-7994-8C44-B467-28ACC316B214}"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A661A-66E0-5144-8BCD-3FB36A0B98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28F074CE-7994-8C44-B467-28ACC316B214}"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A661A-66E0-5144-8BCD-3FB36A0B98B9}"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28F074CE-7994-8C44-B467-28ACC316B214}" type="datetimeFigureOut">
              <a:rPr lang="en-US" smtClean="0"/>
              <a:t>12/13/2020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A661A-66E0-5144-8BCD-3FB36A0B98B9}"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28F074CE-7994-8C44-B467-28ACC316B214}" type="datetimeFigureOut">
              <a:rPr lang="en-US" smtClean="0"/>
              <a:t>12/13/2020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A661A-66E0-5144-8BCD-3FB36A0B98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074CE-7994-8C44-B467-28ACC316B214}" type="datetimeFigureOut">
              <a:rPr lang="en-US" smtClean="0"/>
              <a:t>12/13/2020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A661A-66E0-5144-8BCD-3FB36A0B98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8455598" y="5885673"/>
            <a:ext cx="1618428" cy="365125"/>
          </a:xfrm>
        </p:spPr>
        <p:txBody>
          <a:bodyPr/>
          <a:lstStyle/>
          <a:p>
            <a:fld id="{28F074CE-7994-8C44-B467-28ACC316B214}" type="datetimeFigureOut">
              <a:rPr lang="en-US" smtClean="0"/>
              <a:t>12/13/2020</a:t>
            </a:fld>
            <a:endParaRPr lang="en-US"/>
          </a:p>
        </p:txBody>
      </p:sp>
      <p:sp>
        <p:nvSpPr>
          <p:cNvPr id="6" name="Footer Placeholder 5"/>
          <p:cNvSpPr>
            <a:spLocks noGrp="1"/>
          </p:cNvSpPr>
          <p:nvPr>
            <p:ph type="ftr" sz="quarter" idx="11"/>
          </p:nvPr>
        </p:nvSpPr>
        <p:spPr>
          <a:xfrm rot="-60000">
            <a:off x="1219406" y="5829262"/>
            <a:ext cx="4696809" cy="365125"/>
          </a:xfrm>
        </p:spPr>
        <p:txBody>
          <a:bodyPr/>
          <a:lstStyle/>
          <a:p>
            <a:endParaRPr lang="en-US"/>
          </a:p>
        </p:txBody>
      </p:sp>
      <p:sp>
        <p:nvSpPr>
          <p:cNvPr id="7" name="Slide Number Placeholder 6"/>
          <p:cNvSpPr>
            <a:spLocks noGrp="1"/>
          </p:cNvSpPr>
          <p:nvPr>
            <p:ph type="sldNum" sz="quarter" idx="12"/>
          </p:nvPr>
        </p:nvSpPr>
        <p:spPr>
          <a:xfrm rot="60000">
            <a:off x="10076418" y="5896962"/>
            <a:ext cx="738697" cy="365125"/>
          </a:xfrm>
        </p:spPr>
        <p:txBody>
          <a:bodyPr/>
          <a:lstStyle/>
          <a:p>
            <a:fld id="{A6EA661A-66E0-5144-8BCD-3FB36A0B98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8461249" y="5888738"/>
            <a:ext cx="1618428" cy="365125"/>
          </a:xfrm>
        </p:spPr>
        <p:txBody>
          <a:bodyPr/>
          <a:lstStyle/>
          <a:p>
            <a:fld id="{28F074CE-7994-8C44-B467-28ACC316B214}" type="datetimeFigureOut">
              <a:rPr lang="en-US" smtClean="0"/>
              <a:t>12/13/2020</a:t>
            </a:fld>
            <a:endParaRPr lang="en-US"/>
          </a:p>
        </p:txBody>
      </p:sp>
      <p:sp>
        <p:nvSpPr>
          <p:cNvPr id="6" name="Footer Placeholder 5"/>
          <p:cNvSpPr>
            <a:spLocks noGrp="1"/>
          </p:cNvSpPr>
          <p:nvPr>
            <p:ph type="ftr" sz="quarter" idx="11"/>
          </p:nvPr>
        </p:nvSpPr>
        <p:spPr>
          <a:xfrm rot="-60000">
            <a:off x="1219426" y="5831038"/>
            <a:ext cx="4425391" cy="365125"/>
          </a:xfrm>
        </p:spPr>
        <p:txBody>
          <a:bodyPr/>
          <a:lstStyle/>
          <a:p>
            <a:endParaRPr lang="en-US"/>
          </a:p>
        </p:txBody>
      </p:sp>
      <p:sp>
        <p:nvSpPr>
          <p:cNvPr id="7" name="Slide Number Placeholder 6"/>
          <p:cNvSpPr>
            <a:spLocks noGrp="1"/>
          </p:cNvSpPr>
          <p:nvPr>
            <p:ph type="sldNum" sz="quarter" idx="12"/>
          </p:nvPr>
        </p:nvSpPr>
        <p:spPr>
          <a:xfrm rot="60000">
            <a:off x="10082786" y="5900027"/>
            <a:ext cx="738697" cy="365125"/>
          </a:xfrm>
        </p:spPr>
        <p:txBody>
          <a:bodyPr/>
          <a:lstStyle/>
          <a:p>
            <a:fld id="{A6EA661A-66E0-5144-8BCD-3FB36A0B98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3.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4.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8F074CE-7994-8C44-B467-28ACC316B214}" type="datetimeFigureOut">
              <a:rPr lang="en-US" smtClean="0"/>
              <a:t>12/13/2020</a:t>
            </a:fld>
            <a:endParaRPr lang="en-US"/>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6EA661A-66E0-5144-8BCD-3FB36A0B98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520D-EB89-544C-9781-4AB5BC56D47D}"/>
              </a:ext>
            </a:extLst>
          </p:cNvPr>
          <p:cNvSpPr>
            <a:spLocks noGrp="1"/>
          </p:cNvSpPr>
          <p:nvPr>
            <p:ph type="ctrTitle"/>
          </p:nvPr>
        </p:nvSpPr>
        <p:spPr/>
        <p:txBody>
          <a:bodyPr/>
          <a:lstStyle/>
          <a:p>
            <a:r>
              <a:rPr lang="ar-SA" b="1" dirty="0" err="1">
                <a:cs typeface="Times New Roman"/>
              </a:rPr>
              <a:t>Cardiogenic</a:t>
            </a:r>
            <a:r>
              <a:rPr lang="ar-SA" dirty="0">
                <a:cs typeface="Times New Roman"/>
              </a:rPr>
              <a:t> </a:t>
            </a:r>
            <a:r>
              <a:rPr lang="ar-SA" b="1" dirty="0" err="1">
                <a:cs typeface="Times New Roman"/>
              </a:rPr>
              <a:t>Shock</a:t>
            </a:r>
            <a:r>
              <a:rPr lang="ar-SA" dirty="0">
                <a:cs typeface="Times New Roman"/>
              </a:rPr>
              <a:t> </a:t>
            </a:r>
            <a:endParaRPr lang="en-US" dirty="0"/>
          </a:p>
        </p:txBody>
      </p:sp>
      <p:sp>
        <p:nvSpPr>
          <p:cNvPr id="3" name="Subtitle 2">
            <a:extLst>
              <a:ext uri="{FF2B5EF4-FFF2-40B4-BE49-F238E27FC236}">
                <a16:creationId xmlns:a16="http://schemas.microsoft.com/office/drawing/2014/main" id="{3C73CCFA-B5BD-3140-BED2-61F6BBC111FD}"/>
              </a:ext>
            </a:extLst>
          </p:cNvPr>
          <p:cNvSpPr>
            <a:spLocks noGrp="1"/>
          </p:cNvSpPr>
          <p:nvPr>
            <p:ph type="subTitle" idx="1"/>
          </p:nvPr>
        </p:nvSpPr>
        <p:spPr>
          <a:xfrm>
            <a:off x="1524000" y="3737366"/>
            <a:ext cx="9144000" cy="1998271"/>
          </a:xfrm>
        </p:spPr>
        <p:txBody>
          <a:bodyPr anchor="ctr">
            <a:normAutofit/>
          </a:bodyPr>
          <a:lstStyle/>
          <a:p>
            <a:r>
              <a:rPr lang="ar-SA" sz="2800"/>
              <a:t>Manar Dwaghreh</a:t>
            </a:r>
          </a:p>
          <a:p>
            <a:r>
              <a:rPr lang="ar-SA" sz="2800"/>
              <a:t>Rawan Saif </a:t>
            </a:r>
            <a:endParaRPr lang="en-US" sz="2800"/>
          </a:p>
        </p:txBody>
      </p:sp>
    </p:spTree>
    <p:extLst>
      <p:ext uri="{BB962C8B-B14F-4D97-AF65-F5344CB8AC3E}">
        <p14:creationId xmlns:p14="http://schemas.microsoft.com/office/powerpoint/2010/main" val="186099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BA0A-B37C-BF41-BF71-4ED2C0A126E6}"/>
              </a:ext>
            </a:extLst>
          </p:cNvPr>
          <p:cNvSpPr>
            <a:spLocks noGrp="1"/>
          </p:cNvSpPr>
          <p:nvPr>
            <p:ph type="title"/>
          </p:nvPr>
        </p:nvSpPr>
        <p:spPr>
          <a:xfrm>
            <a:off x="838200" y="365123"/>
            <a:ext cx="10515600" cy="5844681"/>
          </a:xfrm>
        </p:spPr>
        <p:txBody>
          <a:bodyPr/>
          <a:lstStyle/>
          <a:p>
            <a:pPr algn="ctr"/>
            <a:r>
              <a:rPr lang="ar-SA" b="1" u="sng" dirty="0">
                <a:cs typeface="Times New Roman"/>
              </a:rPr>
              <a:t>Acute Circulatory Failure </a:t>
            </a:r>
            <a:br>
              <a:rPr lang="ar-SA" b="1" u="sng" dirty="0">
                <a:cs typeface="Times New Roman"/>
              </a:rPr>
            </a:br>
            <a:r>
              <a:rPr lang="ar-SA" b="1" u="sng">
                <a:cs typeface="Times New Roman"/>
              </a:rPr>
              <a:t>(CARDIOGENIC SHOCK) </a:t>
            </a:r>
            <a:endParaRPr lang="en-US" b="1" u="sng"/>
          </a:p>
        </p:txBody>
      </p:sp>
    </p:spTree>
    <p:extLst>
      <p:ext uri="{BB962C8B-B14F-4D97-AF65-F5344CB8AC3E}">
        <p14:creationId xmlns:p14="http://schemas.microsoft.com/office/powerpoint/2010/main" val="128986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9F3B-C203-D84F-A0EF-F89CF7527B2C}"/>
              </a:ext>
            </a:extLst>
          </p:cNvPr>
          <p:cNvSpPr>
            <a:spLocks noGrp="1"/>
          </p:cNvSpPr>
          <p:nvPr>
            <p:ph type="title"/>
          </p:nvPr>
        </p:nvSpPr>
        <p:spPr>
          <a:xfrm>
            <a:off x="914400" y="1143000"/>
            <a:ext cx="10560485" cy="4976587"/>
          </a:xfrm>
        </p:spPr>
        <p:txBody>
          <a:bodyPr>
            <a:noAutofit/>
          </a:bodyPr>
          <a:lstStyle/>
          <a:p>
            <a:r>
              <a:rPr lang="en-US" sz="2800" b="1" dirty="0">
                <a:cs typeface="Times New Roman"/>
              </a:rPr>
              <a:t>It is a state of end-organ </a:t>
            </a:r>
            <a:r>
              <a:rPr lang="en-US" sz="2800" b="1" dirty="0" err="1">
                <a:cs typeface="Times New Roman"/>
              </a:rPr>
              <a:t>hypoperfusion</a:t>
            </a:r>
            <a:r>
              <a:rPr lang="en-US" sz="2800" b="1" dirty="0">
                <a:cs typeface="Times New Roman"/>
              </a:rPr>
              <a:t> that occurs  </a:t>
            </a:r>
            <a:r>
              <a:rPr lang="ar-SA" sz="2800" b="1" dirty="0" err="1">
                <a:cs typeface="Times New Roman"/>
              </a:rPr>
              <a:t>when</a:t>
            </a:r>
            <a:r>
              <a:rPr lang="ar-SA" sz="2800" b="1" dirty="0">
                <a:cs typeface="Times New Roman"/>
              </a:rPr>
              <a:t> </a:t>
            </a:r>
            <a:r>
              <a:rPr lang="ar-SA" sz="2800" b="1" dirty="0" err="1">
                <a:cs typeface="Times New Roman"/>
              </a:rPr>
              <a:t>the</a:t>
            </a:r>
            <a:r>
              <a:rPr lang="ar-SA" sz="2800" b="1" dirty="0">
                <a:cs typeface="Times New Roman"/>
              </a:rPr>
              <a:t> </a:t>
            </a:r>
            <a:r>
              <a:rPr lang="ar-SA" sz="2800" b="1" dirty="0" err="1">
                <a:cs typeface="Times New Roman"/>
              </a:rPr>
              <a:t>heart</a:t>
            </a:r>
            <a:r>
              <a:rPr lang="en-US" sz="2800" b="1" dirty="0">
                <a:cs typeface="Times New Roman"/>
              </a:rPr>
              <a:t> is</a:t>
            </a:r>
            <a:r>
              <a:rPr lang="ar-SA" sz="2800" b="1" dirty="0">
                <a:cs typeface="Times New Roman"/>
              </a:rPr>
              <a:t> </a:t>
            </a:r>
            <a:r>
              <a:rPr lang="ar-SA" sz="2800" b="1" dirty="0" err="1">
                <a:cs typeface="Times New Roman"/>
              </a:rPr>
              <a:t>unable</a:t>
            </a:r>
            <a:r>
              <a:rPr lang="ar-SA" sz="2800" b="1" dirty="0">
                <a:cs typeface="Times New Roman"/>
              </a:rPr>
              <a:t> </a:t>
            </a:r>
            <a:r>
              <a:rPr lang="ar-SA" sz="2800" b="1" dirty="0" err="1">
                <a:cs typeface="Times New Roman"/>
              </a:rPr>
              <a:t>to</a:t>
            </a:r>
            <a:r>
              <a:rPr lang="ar-SA" sz="2800" b="1" dirty="0">
                <a:cs typeface="Times New Roman"/>
              </a:rPr>
              <a:t> </a:t>
            </a:r>
            <a:r>
              <a:rPr lang="ar-SA" sz="2800" b="1" dirty="0" err="1">
                <a:cs typeface="Times New Roman"/>
              </a:rPr>
              <a:t>generate</a:t>
            </a:r>
            <a:r>
              <a:rPr lang="ar-SA" sz="2800" b="1" dirty="0">
                <a:cs typeface="Times New Roman"/>
              </a:rPr>
              <a:t> a cardic output sufficient </a:t>
            </a:r>
            <a:r>
              <a:rPr lang="ar-SA" sz="2800" b="1" dirty="0" err="1">
                <a:cs typeface="Times New Roman"/>
              </a:rPr>
              <a:t>to</a:t>
            </a:r>
            <a:r>
              <a:rPr lang="ar-SA" sz="2800" b="1" dirty="0">
                <a:cs typeface="Times New Roman"/>
              </a:rPr>
              <a:t> </a:t>
            </a:r>
            <a:r>
              <a:rPr lang="en-US" sz="2800" b="1" dirty="0">
                <a:cs typeface="Times New Roman"/>
              </a:rPr>
              <a:t> provide adequate blood flow to the extremities and vital organ as a result  of severe impairment of ventricular pump function</a:t>
            </a:r>
            <a:br>
              <a:rPr lang="ar-SA" sz="2800" b="1" dirty="0"/>
            </a:br>
            <a:br>
              <a:rPr lang="ar-SA" sz="2800" b="1" dirty="0"/>
            </a:br>
            <a:r>
              <a:rPr lang="ar-SA" sz="2800" b="1" dirty="0">
                <a:cs typeface="Times New Roman"/>
              </a:rPr>
              <a:t>Tissue demand&gt; Tissue perfusion  </a:t>
            </a:r>
            <a:br>
              <a:rPr lang="en-US" sz="2800" b="1" dirty="0">
                <a:cs typeface="Times New Roman"/>
              </a:rPr>
            </a:br>
            <a:br>
              <a:rPr lang="en-US" sz="2800" b="1" dirty="0">
                <a:cs typeface="Times New Roman"/>
              </a:rPr>
            </a:br>
            <a:r>
              <a:rPr lang="en-US" sz="2800" b="1" dirty="0">
                <a:cs typeface="Times New Roman"/>
              </a:rPr>
              <a:t>It is important to separate the shock state, in which tissue perfusion is inadequate, from hypotension, in which tissue metabolic demands may be met by increasing cardiac output or decreasing systemic resistance.</a:t>
            </a:r>
            <a:br>
              <a:rPr lang="ar-SA" sz="2800" b="1" dirty="0"/>
            </a:br>
            <a:br>
              <a:rPr lang="ar-SA" sz="2800" b="1" dirty="0"/>
            </a:br>
            <a:endParaRPr lang="en-US" sz="2800" b="1" dirty="0"/>
          </a:p>
        </p:txBody>
      </p:sp>
    </p:spTree>
    <p:extLst>
      <p:ext uri="{BB962C8B-B14F-4D97-AF65-F5344CB8AC3E}">
        <p14:creationId xmlns:p14="http://schemas.microsoft.com/office/powerpoint/2010/main" val="173109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895600"/>
            <a:ext cx="9286993" cy="1143000"/>
          </a:xfrm>
        </p:spPr>
        <p:txBody>
          <a:bodyPr>
            <a:noAutofit/>
          </a:bodyPr>
          <a:lstStyle/>
          <a:p>
            <a:pPr algn="l"/>
            <a:r>
              <a:rPr lang="en-US" sz="2200" b="1" dirty="0"/>
              <a:t>Cardiogenic shock  can be defined by the following</a:t>
            </a:r>
            <a:r>
              <a:rPr lang="en-US" sz="2200" dirty="0"/>
              <a:t>:</a:t>
            </a:r>
            <a:br>
              <a:rPr lang="en-US" sz="2200" dirty="0"/>
            </a:br>
            <a:r>
              <a:rPr lang="en-US" sz="2200" dirty="0"/>
              <a:t> </a:t>
            </a:r>
            <a:br>
              <a:rPr lang="en-US" sz="2200" dirty="0"/>
            </a:br>
            <a:r>
              <a:rPr lang="en-US" sz="2200" dirty="0"/>
              <a:t>1- systolic blood pressure less than 80 mm Hg without inotropic or vasopressor support, or less than 90 mm Hg with inotropic or vasopressor support, for at least 30 minutes. or a mean arterial pressure 30 mm Hg below baseline  </a:t>
            </a:r>
            <a:br>
              <a:rPr lang="en-US" sz="2200" dirty="0"/>
            </a:br>
            <a:r>
              <a:rPr lang="en-US" sz="2200" dirty="0"/>
              <a:t>2- more technically, a cardiac index of &lt;2.2 L/min/m2 </a:t>
            </a:r>
            <a:br>
              <a:rPr lang="en-US" sz="2200" dirty="0"/>
            </a:br>
            <a:r>
              <a:rPr lang="en-US" sz="2200" dirty="0"/>
              <a:t> 3-  </a:t>
            </a:r>
            <a:r>
              <a:rPr lang="en-US" sz="2200" dirty="0" err="1"/>
              <a:t>Endorgan</a:t>
            </a:r>
            <a:r>
              <a:rPr lang="en-US" sz="2200" dirty="0"/>
              <a:t> </a:t>
            </a:r>
            <a:r>
              <a:rPr lang="en-US" sz="2200" dirty="0" err="1"/>
              <a:t>hypoperfusion</a:t>
            </a:r>
            <a:r>
              <a:rPr lang="en-US" sz="2200" dirty="0"/>
              <a:t> (urine output &lt;30 mL/h or cool extremities due to </a:t>
            </a:r>
            <a:r>
              <a:rPr lang="en-US" sz="2200" dirty="0" err="1"/>
              <a:t>periphral</a:t>
            </a:r>
            <a:r>
              <a:rPr lang="en-US" sz="2200" dirty="0"/>
              <a:t> vasoconstriction and heart rate&gt;60 </a:t>
            </a:r>
            <a:r>
              <a:rPr lang="en-US" sz="2200" dirty="0" err="1"/>
              <a:t>b.p.m</a:t>
            </a:r>
            <a:r>
              <a:rPr lang="en-US" sz="2200" dirty="0"/>
              <a:t>)</a:t>
            </a:r>
            <a:br>
              <a:rPr lang="en-US" sz="2200" dirty="0"/>
            </a:br>
            <a:r>
              <a:rPr lang="en-US" sz="2200" dirty="0"/>
              <a:t>4- presence of adequate or elevated filling pressure (left ventricular [LV] end-diastolic pressure which estimated by PCWP &gt;15 mmHg) and RVEDP &gt;10 mm Hg</a:t>
            </a:r>
            <a:br>
              <a:rPr lang="en-US" sz="2200" dirty="0"/>
            </a:br>
            <a:r>
              <a:rPr lang="en-US" sz="2200" dirty="0"/>
              <a:t>5-Cardic output decreased and (SVR) Increased ( because it is the resistance used to increase the blood pressure,  in the cardiogenic shock the blood pressure decrease so it’s increased )</a:t>
            </a:r>
            <a:br>
              <a:rPr lang="en-US" sz="2200" dirty="0"/>
            </a:br>
            <a:endParaRPr lang="en-US" sz="2200" dirty="0"/>
          </a:p>
        </p:txBody>
      </p:sp>
    </p:spTree>
    <p:extLst>
      <p:ext uri="{BB962C8B-B14F-4D97-AF65-F5344CB8AC3E}">
        <p14:creationId xmlns:p14="http://schemas.microsoft.com/office/powerpoint/2010/main" val="3501163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2E57-4123-DE42-8E06-8A179937AE3F}"/>
              </a:ext>
            </a:extLst>
          </p:cNvPr>
          <p:cNvSpPr>
            <a:spLocks noGrp="1"/>
          </p:cNvSpPr>
          <p:nvPr>
            <p:ph type="title"/>
          </p:nvPr>
        </p:nvSpPr>
        <p:spPr>
          <a:xfrm>
            <a:off x="1447800" y="609600"/>
            <a:ext cx="9286993" cy="1202485"/>
          </a:xfrm>
        </p:spPr>
        <p:txBody>
          <a:bodyPr/>
          <a:lstStyle/>
          <a:p>
            <a:r>
              <a:rPr lang="ar-SA" b="1" dirty="0" err="1"/>
              <a:t>Causes</a:t>
            </a:r>
            <a:r>
              <a:rPr lang="ar-SA" b="1" dirty="0"/>
              <a:t>: </a:t>
            </a:r>
            <a:endParaRPr lang="en-US" b="1" dirty="0"/>
          </a:p>
        </p:txBody>
      </p:sp>
      <p:sp>
        <p:nvSpPr>
          <p:cNvPr id="3" name="Content Placeholder 2">
            <a:extLst>
              <a:ext uri="{FF2B5EF4-FFF2-40B4-BE49-F238E27FC236}">
                <a16:creationId xmlns:a16="http://schemas.microsoft.com/office/drawing/2014/main" id="{DAD5202C-6E8A-EE4C-A6A1-3629AF538614}"/>
              </a:ext>
            </a:extLst>
          </p:cNvPr>
          <p:cNvSpPr>
            <a:spLocks noGrp="1"/>
          </p:cNvSpPr>
          <p:nvPr>
            <p:ph idx="1"/>
          </p:nvPr>
        </p:nvSpPr>
        <p:spPr>
          <a:xfrm>
            <a:off x="914400" y="1600200"/>
            <a:ext cx="10515600" cy="4926431"/>
          </a:xfrm>
        </p:spPr>
        <p:txBody>
          <a:bodyPr vert="horz" lIns="91440" tIns="45720" rIns="91440" bIns="45720" rtlCol="0" anchor="t">
            <a:normAutofit/>
          </a:bodyPr>
          <a:lstStyle/>
          <a:p>
            <a:pPr marL="514350" indent="-514350">
              <a:buFont typeface="+mj-lt"/>
              <a:buAutoNum type="arabicPeriod"/>
            </a:pPr>
            <a:r>
              <a:rPr lang="ar-SA" b="1" dirty="0" err="1">
                <a:cs typeface="Arial"/>
              </a:rPr>
              <a:t>After</a:t>
            </a:r>
            <a:r>
              <a:rPr lang="ar-SA" b="1" dirty="0">
                <a:cs typeface="Arial"/>
              </a:rPr>
              <a:t> </a:t>
            </a:r>
            <a:r>
              <a:rPr lang="ar-SA" b="1" dirty="0" err="1">
                <a:cs typeface="Arial"/>
              </a:rPr>
              <a:t>acute</a:t>
            </a:r>
            <a:r>
              <a:rPr lang="ar-SA" b="1" dirty="0">
                <a:cs typeface="Arial"/>
              </a:rPr>
              <a:t> MI ( MOST COMMON CAUSE</a:t>
            </a:r>
            <a:r>
              <a:rPr lang="en-US" b="1" dirty="0">
                <a:cs typeface="Arial"/>
              </a:rPr>
              <a:t> )</a:t>
            </a:r>
            <a:endParaRPr lang="ar-SA" b="1" dirty="0"/>
          </a:p>
          <a:p>
            <a:pPr marL="514350" indent="-514350">
              <a:buFont typeface="+mj-lt"/>
              <a:buAutoNum type="arabicPeriod"/>
            </a:pPr>
            <a:r>
              <a:rPr lang="ar-SA" dirty="0" err="1">
                <a:cs typeface="Arial"/>
              </a:rPr>
              <a:t>Decompensated</a:t>
            </a:r>
            <a:r>
              <a:rPr lang="ar-SA" dirty="0">
                <a:cs typeface="Arial"/>
              </a:rPr>
              <a:t> </a:t>
            </a:r>
            <a:r>
              <a:rPr lang="ar-SA" dirty="0" err="1">
                <a:cs typeface="Arial"/>
              </a:rPr>
              <a:t>heart</a:t>
            </a:r>
            <a:r>
              <a:rPr lang="ar-SA" dirty="0">
                <a:cs typeface="Arial"/>
              </a:rPr>
              <a:t> </a:t>
            </a:r>
            <a:r>
              <a:rPr lang="ar-SA" dirty="0" err="1">
                <a:cs typeface="Arial"/>
              </a:rPr>
              <a:t>failure</a:t>
            </a:r>
            <a:endParaRPr lang="ar-SA" dirty="0">
              <a:cs typeface="Arial"/>
            </a:endParaRPr>
          </a:p>
          <a:p>
            <a:pPr marL="514350" indent="-514350">
              <a:buFont typeface="+mj-lt"/>
              <a:buAutoNum type="arabicPeriod"/>
            </a:pPr>
            <a:r>
              <a:rPr lang="ar-SA" dirty="0" err="1">
                <a:cs typeface="Arial"/>
              </a:rPr>
              <a:t>After</a:t>
            </a:r>
            <a:r>
              <a:rPr lang="ar-SA" dirty="0">
                <a:cs typeface="Arial"/>
              </a:rPr>
              <a:t> </a:t>
            </a:r>
            <a:r>
              <a:rPr lang="ar-SA" dirty="0" err="1">
                <a:cs typeface="Arial"/>
              </a:rPr>
              <a:t>cardic</a:t>
            </a:r>
            <a:r>
              <a:rPr lang="ar-SA" dirty="0">
                <a:cs typeface="Arial"/>
              </a:rPr>
              <a:t> </a:t>
            </a:r>
            <a:r>
              <a:rPr lang="ar-SA" dirty="0" err="1">
                <a:cs typeface="Arial"/>
              </a:rPr>
              <a:t>arrest</a:t>
            </a:r>
            <a:r>
              <a:rPr lang="ar-SA" dirty="0">
                <a:cs typeface="Arial"/>
              </a:rPr>
              <a:t> </a:t>
            </a:r>
          </a:p>
          <a:p>
            <a:pPr marL="514350" indent="-514350">
              <a:buFont typeface="+mj-lt"/>
              <a:buAutoNum type="arabicPeriod"/>
            </a:pPr>
            <a:r>
              <a:rPr lang="ar-SA" dirty="0" err="1">
                <a:cs typeface="Arial"/>
              </a:rPr>
              <a:t>Arrhythmias</a:t>
            </a:r>
            <a:r>
              <a:rPr lang="ar-SA" dirty="0">
                <a:cs typeface="Arial"/>
              </a:rPr>
              <a:t> </a:t>
            </a:r>
          </a:p>
          <a:p>
            <a:pPr marL="514350" indent="-514350">
              <a:buFont typeface="+mj-lt"/>
              <a:buAutoNum type="arabicPeriod"/>
            </a:pPr>
            <a:r>
              <a:rPr lang="ar-SA" dirty="0" err="1">
                <a:cs typeface="Arial"/>
              </a:rPr>
              <a:t>Mechanical</a:t>
            </a:r>
            <a:r>
              <a:rPr lang="ar-SA" dirty="0">
                <a:cs typeface="Arial"/>
              </a:rPr>
              <a:t> </a:t>
            </a:r>
            <a:r>
              <a:rPr lang="ar-SA" dirty="0" err="1">
                <a:cs typeface="Arial"/>
              </a:rPr>
              <a:t>abnormalities</a:t>
            </a:r>
            <a:r>
              <a:rPr lang="ar-SA" dirty="0">
                <a:cs typeface="Arial"/>
              </a:rPr>
              <a:t> :</a:t>
            </a:r>
            <a:endParaRPr lang="en-US" dirty="0">
              <a:cs typeface="Calibri"/>
            </a:endParaRPr>
          </a:p>
          <a:p>
            <a:pPr marL="0" indent="0">
              <a:buNone/>
            </a:pPr>
            <a:r>
              <a:rPr lang="ar-SA" dirty="0">
                <a:cs typeface="Arial"/>
              </a:rPr>
              <a:t>      A) </a:t>
            </a:r>
            <a:r>
              <a:rPr lang="ar-SA" dirty="0" err="1">
                <a:cs typeface="Arial"/>
              </a:rPr>
              <a:t>temponade</a:t>
            </a:r>
            <a:r>
              <a:rPr lang="ar-SA" dirty="0">
                <a:cs typeface="Arial"/>
              </a:rPr>
              <a:t> (</a:t>
            </a:r>
            <a:r>
              <a:rPr lang="ar-SA" dirty="0" err="1">
                <a:cs typeface="Arial"/>
              </a:rPr>
              <a:t>infarction</a:t>
            </a:r>
            <a:r>
              <a:rPr lang="ar-SA" dirty="0">
                <a:cs typeface="Arial"/>
              </a:rPr>
              <a:t> </a:t>
            </a:r>
            <a:r>
              <a:rPr lang="ar-SA" dirty="0" err="1">
                <a:cs typeface="Arial"/>
              </a:rPr>
              <a:t>and</a:t>
            </a:r>
            <a:r>
              <a:rPr lang="ar-SA" dirty="0">
                <a:cs typeface="Arial"/>
              </a:rPr>
              <a:t> </a:t>
            </a:r>
            <a:r>
              <a:rPr lang="ar-SA" dirty="0" err="1">
                <a:cs typeface="Arial"/>
              </a:rPr>
              <a:t>rupture</a:t>
            </a:r>
            <a:r>
              <a:rPr lang="ar-SA" dirty="0">
                <a:cs typeface="Arial"/>
              </a:rPr>
              <a:t> </a:t>
            </a:r>
            <a:r>
              <a:rPr lang="ar-SA" dirty="0" err="1">
                <a:cs typeface="Arial"/>
              </a:rPr>
              <a:t>of</a:t>
            </a:r>
            <a:r>
              <a:rPr lang="ar-SA" dirty="0">
                <a:cs typeface="Arial"/>
              </a:rPr>
              <a:t> </a:t>
            </a:r>
            <a:r>
              <a:rPr lang="ar-SA" dirty="0" err="1">
                <a:cs typeface="Arial"/>
              </a:rPr>
              <a:t>the</a:t>
            </a:r>
            <a:r>
              <a:rPr lang="ar-SA" dirty="0">
                <a:cs typeface="Arial"/>
              </a:rPr>
              <a:t> </a:t>
            </a:r>
            <a:r>
              <a:rPr lang="ar-SA" dirty="0" err="1">
                <a:cs typeface="Arial"/>
              </a:rPr>
              <a:t>free</a:t>
            </a:r>
            <a:r>
              <a:rPr lang="ar-SA" dirty="0">
                <a:cs typeface="Arial"/>
              </a:rPr>
              <a:t> </a:t>
            </a:r>
            <a:r>
              <a:rPr lang="ar-SA" dirty="0" err="1">
                <a:cs typeface="Arial"/>
              </a:rPr>
              <a:t>wall</a:t>
            </a:r>
            <a:r>
              <a:rPr lang="en-US" dirty="0">
                <a:cs typeface="Arial"/>
              </a:rPr>
              <a:t>)</a:t>
            </a:r>
            <a:endParaRPr lang="en-US" dirty="0">
              <a:cs typeface="Calibri"/>
            </a:endParaRPr>
          </a:p>
          <a:p>
            <a:pPr marL="0" indent="0">
              <a:buNone/>
            </a:pPr>
            <a:r>
              <a:rPr lang="ar-SA" dirty="0">
                <a:cs typeface="Arial"/>
              </a:rPr>
              <a:t>       B)</a:t>
            </a:r>
            <a:r>
              <a:rPr lang="ar-SA" dirty="0" err="1">
                <a:cs typeface="Arial"/>
              </a:rPr>
              <a:t>acquired</a:t>
            </a:r>
            <a:r>
              <a:rPr lang="ar-SA" dirty="0">
                <a:cs typeface="Arial"/>
              </a:rPr>
              <a:t>  </a:t>
            </a:r>
            <a:r>
              <a:rPr lang="ar-SA" dirty="0" err="1">
                <a:cs typeface="Arial"/>
              </a:rPr>
              <a:t>ventricular</a:t>
            </a:r>
            <a:r>
              <a:rPr lang="ar-SA" dirty="0">
                <a:cs typeface="Arial"/>
              </a:rPr>
              <a:t> </a:t>
            </a:r>
            <a:r>
              <a:rPr lang="ar-SA" dirty="0" err="1">
                <a:cs typeface="Arial"/>
              </a:rPr>
              <a:t>septal</a:t>
            </a:r>
            <a:r>
              <a:rPr lang="ar-SA" dirty="0">
                <a:cs typeface="Arial"/>
              </a:rPr>
              <a:t> </a:t>
            </a:r>
            <a:r>
              <a:rPr lang="ar-SA" dirty="0" err="1">
                <a:cs typeface="Arial"/>
              </a:rPr>
              <a:t>defect</a:t>
            </a:r>
            <a:r>
              <a:rPr lang="ar-SA" dirty="0">
                <a:cs typeface="Arial"/>
              </a:rPr>
              <a:t> ( </a:t>
            </a:r>
            <a:r>
              <a:rPr lang="ar-SA" dirty="0" err="1">
                <a:cs typeface="Arial"/>
              </a:rPr>
              <a:t>infarction</a:t>
            </a:r>
            <a:r>
              <a:rPr lang="ar-SA" dirty="0">
                <a:cs typeface="Arial"/>
              </a:rPr>
              <a:t> </a:t>
            </a:r>
            <a:r>
              <a:rPr lang="ar-SA" dirty="0" err="1">
                <a:cs typeface="Arial"/>
              </a:rPr>
              <a:t>and</a:t>
            </a:r>
            <a:r>
              <a:rPr lang="ar-SA" dirty="0">
                <a:cs typeface="Arial"/>
              </a:rPr>
              <a:t> </a:t>
            </a:r>
            <a:r>
              <a:rPr lang="ar-SA" dirty="0" err="1">
                <a:cs typeface="Arial"/>
              </a:rPr>
              <a:t>rupture</a:t>
            </a:r>
            <a:r>
              <a:rPr lang="ar-SA" dirty="0">
                <a:cs typeface="Arial"/>
              </a:rPr>
              <a:t> </a:t>
            </a:r>
            <a:r>
              <a:rPr lang="ar-SA" dirty="0" err="1">
                <a:cs typeface="Arial"/>
              </a:rPr>
              <a:t>of</a:t>
            </a:r>
            <a:r>
              <a:rPr lang="ar-SA" dirty="0">
                <a:cs typeface="Arial"/>
              </a:rPr>
              <a:t> </a:t>
            </a:r>
            <a:r>
              <a:rPr lang="ar-SA" dirty="0" err="1">
                <a:cs typeface="Arial"/>
              </a:rPr>
              <a:t>septum</a:t>
            </a:r>
            <a:r>
              <a:rPr lang="en-US" dirty="0">
                <a:cs typeface="Arial"/>
              </a:rPr>
              <a:t>)</a:t>
            </a:r>
            <a:endParaRPr lang="ar-SA" dirty="0">
              <a:cs typeface="Arial"/>
            </a:endParaRPr>
          </a:p>
          <a:p>
            <a:pPr marL="0" indent="0">
              <a:buNone/>
            </a:pPr>
            <a:r>
              <a:rPr lang="ar-SA" dirty="0">
                <a:cs typeface="Arial"/>
              </a:rPr>
              <a:t>       C) </a:t>
            </a:r>
            <a:r>
              <a:rPr lang="ar-SA" dirty="0" err="1">
                <a:cs typeface="Arial"/>
              </a:rPr>
              <a:t>acute</a:t>
            </a:r>
            <a:r>
              <a:rPr lang="ar-SA" dirty="0">
                <a:cs typeface="Arial"/>
              </a:rPr>
              <a:t> </a:t>
            </a:r>
            <a:r>
              <a:rPr lang="ar-SA" dirty="0" err="1">
                <a:cs typeface="Arial"/>
              </a:rPr>
              <a:t>mitral</a:t>
            </a:r>
            <a:r>
              <a:rPr lang="ar-SA" dirty="0">
                <a:cs typeface="Arial"/>
              </a:rPr>
              <a:t> </a:t>
            </a:r>
            <a:r>
              <a:rPr lang="ar-SA" dirty="0" err="1">
                <a:cs typeface="Arial"/>
              </a:rPr>
              <a:t>regurgitation</a:t>
            </a:r>
            <a:r>
              <a:rPr lang="ar-SA" dirty="0">
                <a:cs typeface="Arial"/>
              </a:rPr>
              <a:t> ( </a:t>
            </a:r>
            <a:r>
              <a:rPr lang="ar-SA" dirty="0" err="1">
                <a:cs typeface="Arial"/>
              </a:rPr>
              <a:t>infarction</a:t>
            </a:r>
            <a:r>
              <a:rPr lang="ar-SA" dirty="0">
                <a:cs typeface="Arial"/>
              </a:rPr>
              <a:t> </a:t>
            </a:r>
            <a:r>
              <a:rPr lang="ar-SA" dirty="0" err="1">
                <a:cs typeface="Arial"/>
              </a:rPr>
              <a:t>and</a:t>
            </a:r>
            <a:r>
              <a:rPr lang="ar-SA" dirty="0">
                <a:cs typeface="Arial"/>
              </a:rPr>
              <a:t> </a:t>
            </a:r>
            <a:r>
              <a:rPr lang="ar-SA" dirty="0" err="1">
                <a:cs typeface="Arial"/>
              </a:rPr>
              <a:t>rupture</a:t>
            </a:r>
            <a:r>
              <a:rPr lang="ar-SA" dirty="0">
                <a:cs typeface="Arial"/>
              </a:rPr>
              <a:t> </a:t>
            </a:r>
            <a:r>
              <a:rPr lang="ar-SA" dirty="0" err="1">
                <a:cs typeface="Arial"/>
              </a:rPr>
              <a:t>of</a:t>
            </a:r>
            <a:r>
              <a:rPr lang="ar-SA" dirty="0">
                <a:cs typeface="Arial"/>
              </a:rPr>
              <a:t> p</a:t>
            </a:r>
            <a:r>
              <a:rPr lang="en-US" dirty="0">
                <a:cs typeface="Arial"/>
              </a:rPr>
              <a:t>a</a:t>
            </a:r>
            <a:r>
              <a:rPr lang="ar-SA" dirty="0" err="1">
                <a:cs typeface="Arial"/>
              </a:rPr>
              <a:t>pillary</a:t>
            </a:r>
            <a:r>
              <a:rPr lang="ar-SA" dirty="0">
                <a:cs typeface="Arial"/>
              </a:rPr>
              <a:t> </a:t>
            </a:r>
            <a:r>
              <a:rPr lang="ar-SA" dirty="0" err="1">
                <a:cs typeface="Arial"/>
              </a:rPr>
              <a:t>muscles</a:t>
            </a:r>
            <a:r>
              <a:rPr lang="ar-SA" dirty="0">
                <a:cs typeface="Arial"/>
              </a:rPr>
              <a:t> </a:t>
            </a:r>
            <a:r>
              <a:rPr lang="en-US" dirty="0">
                <a:cs typeface="Arial"/>
              </a:rPr>
              <a:t>)</a:t>
            </a:r>
            <a:endParaRPr lang="ar-SA" dirty="0">
              <a:cs typeface="Arial"/>
            </a:endParaRPr>
          </a:p>
        </p:txBody>
      </p:sp>
    </p:spTree>
    <p:extLst>
      <p:ext uri="{BB962C8B-B14F-4D97-AF65-F5344CB8AC3E}">
        <p14:creationId xmlns:p14="http://schemas.microsoft.com/office/powerpoint/2010/main" val="199588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BA43-B659-4FB6-9231-FC8B37B92CF0}"/>
              </a:ext>
            </a:extLst>
          </p:cNvPr>
          <p:cNvSpPr>
            <a:spLocks noGrp="1"/>
          </p:cNvSpPr>
          <p:nvPr>
            <p:ph type="title"/>
          </p:nvPr>
        </p:nvSpPr>
        <p:spPr>
          <a:xfrm>
            <a:off x="967596" y="365125"/>
            <a:ext cx="10386204" cy="1095526"/>
          </a:xfrm>
        </p:spPr>
        <p:txBody>
          <a:bodyPr>
            <a:normAutofit/>
          </a:bodyPr>
          <a:lstStyle/>
          <a:p>
            <a:r>
              <a:rPr lang="en-US" sz="2800" dirty="0"/>
              <a:t>Primary causes of cardiogenic shock</a:t>
            </a:r>
          </a:p>
        </p:txBody>
      </p:sp>
      <p:pic>
        <p:nvPicPr>
          <p:cNvPr id="4" name="Picture 4">
            <a:extLst>
              <a:ext uri="{FF2B5EF4-FFF2-40B4-BE49-F238E27FC236}">
                <a16:creationId xmlns:a16="http://schemas.microsoft.com/office/drawing/2014/main" id="{6788E596-EE80-4C1F-9480-A319EA68FFEA}"/>
              </a:ext>
            </a:extLst>
          </p:cNvPr>
          <p:cNvPicPr>
            <a:picLocks noGrp="1" noChangeAspect="1"/>
          </p:cNvPicPr>
          <p:nvPr>
            <p:ph idx="1"/>
          </p:nvPr>
        </p:nvPicPr>
        <p:blipFill>
          <a:blip r:embed="rId2"/>
          <a:stretch>
            <a:fillRect/>
          </a:stretch>
        </p:blipFill>
        <p:spPr>
          <a:xfrm>
            <a:off x="1981200" y="1295400"/>
            <a:ext cx="8153399" cy="4800600"/>
          </a:xfrm>
        </p:spPr>
      </p:pic>
    </p:spTree>
    <p:extLst>
      <p:ext uri="{BB962C8B-B14F-4D97-AF65-F5344CB8AC3E}">
        <p14:creationId xmlns:p14="http://schemas.microsoft.com/office/powerpoint/2010/main" val="234496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1068-702B-E241-9326-CD66928CBF9E}"/>
              </a:ext>
            </a:extLst>
          </p:cNvPr>
          <p:cNvSpPr>
            <a:spLocks noGrp="1"/>
          </p:cNvSpPr>
          <p:nvPr>
            <p:ph type="title"/>
          </p:nvPr>
        </p:nvSpPr>
        <p:spPr/>
        <p:txBody>
          <a:bodyPr/>
          <a:lstStyle/>
          <a:p>
            <a:r>
              <a:rPr lang="ar-SA" b="1"/>
              <a:t>Risk factors: </a:t>
            </a:r>
            <a:endParaRPr lang="en-US" b="1"/>
          </a:p>
        </p:txBody>
      </p:sp>
      <p:sp>
        <p:nvSpPr>
          <p:cNvPr id="3" name="Content Placeholder 2">
            <a:extLst>
              <a:ext uri="{FF2B5EF4-FFF2-40B4-BE49-F238E27FC236}">
                <a16:creationId xmlns:a16="http://schemas.microsoft.com/office/drawing/2014/main" id="{EDD91FE0-B0DD-C14B-B747-CF87AF0CC596}"/>
              </a:ext>
            </a:extLst>
          </p:cNvPr>
          <p:cNvSpPr>
            <a:spLocks noGrp="1"/>
          </p:cNvSpPr>
          <p:nvPr>
            <p:ph idx="1"/>
          </p:nvPr>
        </p:nvSpPr>
        <p:spPr>
          <a:xfrm>
            <a:off x="1295400" y="762000"/>
            <a:ext cx="10515600" cy="4351338"/>
          </a:xfrm>
        </p:spPr>
        <p:txBody>
          <a:bodyPr/>
          <a:lstStyle/>
          <a:p>
            <a:pPr marL="0" indent="0">
              <a:buNone/>
            </a:pPr>
            <a:endParaRPr lang="en-US" dirty="0"/>
          </a:p>
          <a:p>
            <a:pPr marL="0" indent="0">
              <a:buNone/>
            </a:pPr>
            <a:endParaRPr lang="en-US" dirty="0"/>
          </a:p>
          <a:p>
            <a:pPr marL="0" indent="0">
              <a:buNone/>
            </a:pPr>
            <a:endParaRPr lang="en-US" dirty="0"/>
          </a:p>
          <a:p>
            <a:pPr marL="514350" indent="-514350">
              <a:buFont typeface="+mj-lt"/>
              <a:buAutoNum type="arabicPeriod"/>
            </a:pPr>
            <a:r>
              <a:rPr lang="ar-SA" dirty="0" err="1"/>
              <a:t>Elderly</a:t>
            </a:r>
            <a:r>
              <a:rPr lang="ar-SA" dirty="0"/>
              <a:t> </a:t>
            </a:r>
            <a:r>
              <a:rPr lang="ar-SA" dirty="0" err="1"/>
              <a:t>people</a:t>
            </a:r>
            <a:r>
              <a:rPr lang="ar-SA" dirty="0"/>
              <a:t> </a:t>
            </a:r>
          </a:p>
          <a:p>
            <a:pPr marL="514350" indent="-514350">
              <a:buFont typeface="+mj-lt"/>
              <a:buAutoNum type="arabicPeriod"/>
            </a:pPr>
            <a:r>
              <a:rPr lang="ar-SA" dirty="0" err="1"/>
              <a:t>History</a:t>
            </a:r>
            <a:r>
              <a:rPr lang="ar-SA" dirty="0"/>
              <a:t> </a:t>
            </a:r>
            <a:r>
              <a:rPr lang="ar-SA" dirty="0" err="1"/>
              <a:t>of</a:t>
            </a:r>
            <a:r>
              <a:rPr lang="ar-SA" dirty="0"/>
              <a:t> </a:t>
            </a:r>
            <a:r>
              <a:rPr lang="ar-SA" dirty="0" err="1"/>
              <a:t>heart</a:t>
            </a:r>
            <a:r>
              <a:rPr lang="ar-SA" dirty="0"/>
              <a:t> </a:t>
            </a:r>
            <a:r>
              <a:rPr lang="ar-SA" dirty="0" err="1"/>
              <a:t>disease</a:t>
            </a:r>
            <a:r>
              <a:rPr lang="ar-SA" dirty="0"/>
              <a:t> </a:t>
            </a:r>
          </a:p>
          <a:p>
            <a:pPr marL="514350" indent="-514350">
              <a:buFont typeface="+mj-lt"/>
              <a:buAutoNum type="arabicPeriod"/>
            </a:pPr>
            <a:r>
              <a:rPr lang="ar-SA" dirty="0" err="1"/>
              <a:t>Female</a:t>
            </a:r>
            <a:r>
              <a:rPr lang="ar-SA" dirty="0"/>
              <a:t> </a:t>
            </a:r>
          </a:p>
          <a:p>
            <a:pPr marL="514350" indent="-514350">
              <a:buFont typeface="+mj-lt"/>
              <a:buAutoNum type="arabicPeriod"/>
            </a:pPr>
            <a:r>
              <a:rPr lang="en-US" dirty="0"/>
              <a:t>Other medical conditions : diabetes,</a:t>
            </a:r>
            <a:r>
              <a:rPr lang="ar-SA" dirty="0"/>
              <a:t> </a:t>
            </a:r>
            <a:r>
              <a:rPr lang="ar-SA" dirty="0" err="1"/>
              <a:t>hypertens</a:t>
            </a:r>
            <a:r>
              <a:rPr lang="en-US" dirty="0"/>
              <a:t>ion, obesity, </a:t>
            </a:r>
            <a:r>
              <a:rPr lang="en-US" dirty="0" err="1"/>
              <a:t>pneumothorax,sepsis</a:t>
            </a:r>
            <a:r>
              <a:rPr lang="en-US" dirty="0"/>
              <a:t>.</a:t>
            </a:r>
          </a:p>
          <a:p>
            <a:pPr marL="514350" indent="-514350">
              <a:buFont typeface="+mj-lt"/>
              <a:buAutoNum type="arabicPeriod"/>
            </a:pPr>
            <a:r>
              <a:rPr lang="en-US" dirty="0"/>
              <a:t>Race or ethnicity</a:t>
            </a:r>
          </a:p>
          <a:p>
            <a:pPr marL="514350" indent="-514350">
              <a:buFont typeface="+mj-lt"/>
              <a:buAutoNum type="arabicPeriod"/>
            </a:pPr>
            <a:r>
              <a:rPr lang="en-US" dirty="0"/>
              <a:t>Medical procedure </a:t>
            </a:r>
          </a:p>
        </p:txBody>
      </p:sp>
    </p:spTree>
    <p:extLst>
      <p:ext uri="{BB962C8B-B14F-4D97-AF65-F5344CB8AC3E}">
        <p14:creationId xmlns:p14="http://schemas.microsoft.com/office/powerpoint/2010/main" val="148611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639C-98F0-4614-9296-942752CF57FB}"/>
              </a:ext>
            </a:extLst>
          </p:cNvPr>
          <p:cNvSpPr>
            <a:spLocks noGrp="1"/>
          </p:cNvSpPr>
          <p:nvPr>
            <p:ph type="title"/>
          </p:nvPr>
        </p:nvSpPr>
        <p:spPr>
          <a:xfrm>
            <a:off x="1447800" y="457200"/>
            <a:ext cx="9286993" cy="1202485"/>
          </a:xfrm>
        </p:spPr>
        <p:txBody>
          <a:bodyPr>
            <a:normAutofit/>
          </a:bodyPr>
          <a:lstStyle/>
          <a:p>
            <a:r>
              <a:rPr lang="en-US" sz="3200" dirty="0"/>
              <a:t>The downward spiral of cardiogenic shock </a:t>
            </a:r>
          </a:p>
        </p:txBody>
      </p:sp>
      <p:pic>
        <p:nvPicPr>
          <p:cNvPr id="7" name="عنصر نائب للمحتوى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76400"/>
            <a:ext cx="8686800" cy="4343399"/>
          </a:xfrm>
        </p:spPr>
      </p:pic>
    </p:spTree>
    <p:extLst>
      <p:ext uri="{BB962C8B-B14F-4D97-AF65-F5344CB8AC3E}">
        <p14:creationId xmlns:p14="http://schemas.microsoft.com/office/powerpoint/2010/main" val="303772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t>Cardiogenic shock pyramid according to </a:t>
            </a:r>
            <a:r>
              <a:rPr lang="en-US" sz="2800" b="1" dirty="0"/>
              <a:t>recent</a:t>
            </a:r>
            <a:r>
              <a:rPr lang="en-US" sz="2800" dirty="0"/>
              <a:t> proposal</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05000"/>
            <a:ext cx="8839199" cy="4038600"/>
          </a:xfrm>
        </p:spPr>
      </p:pic>
    </p:spTree>
    <p:extLst>
      <p:ext uri="{BB962C8B-B14F-4D97-AF65-F5344CB8AC3E}">
        <p14:creationId xmlns:p14="http://schemas.microsoft.com/office/powerpoint/2010/main" val="42571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1EE9-A857-FE43-95CE-BD327BE4FD21}"/>
              </a:ext>
            </a:extLst>
          </p:cNvPr>
          <p:cNvSpPr>
            <a:spLocks noGrp="1"/>
          </p:cNvSpPr>
          <p:nvPr>
            <p:ph type="title"/>
          </p:nvPr>
        </p:nvSpPr>
        <p:spPr>
          <a:xfrm>
            <a:off x="1460031" y="609601"/>
            <a:ext cx="9286993" cy="990599"/>
          </a:xfrm>
        </p:spPr>
        <p:txBody>
          <a:bodyPr/>
          <a:lstStyle/>
          <a:p>
            <a:r>
              <a:rPr lang="ar-SA" b="1" dirty="0" err="1"/>
              <a:t>Si</a:t>
            </a:r>
            <a:r>
              <a:rPr lang="en-US" b="1" dirty="0" err="1"/>
              <a:t>gn</a:t>
            </a:r>
            <a:r>
              <a:rPr lang="ar-SA" b="1" dirty="0"/>
              <a:t>s </a:t>
            </a:r>
            <a:r>
              <a:rPr lang="ar-SA" b="1" dirty="0" err="1"/>
              <a:t>and</a:t>
            </a:r>
            <a:r>
              <a:rPr lang="ar-SA" b="1" dirty="0"/>
              <a:t> </a:t>
            </a:r>
            <a:r>
              <a:rPr lang="ar-SA" b="1" dirty="0" err="1"/>
              <a:t>Symptoms</a:t>
            </a:r>
            <a:r>
              <a:rPr lang="ar-SA" b="1" dirty="0"/>
              <a:t> : </a:t>
            </a:r>
            <a:endParaRPr lang="en-US" b="1" dirty="0"/>
          </a:p>
        </p:txBody>
      </p:sp>
      <p:sp>
        <p:nvSpPr>
          <p:cNvPr id="3" name="Content Placeholder 2">
            <a:extLst>
              <a:ext uri="{FF2B5EF4-FFF2-40B4-BE49-F238E27FC236}">
                <a16:creationId xmlns:a16="http://schemas.microsoft.com/office/drawing/2014/main" id="{448F282A-55D7-7346-83CF-831356F69061}"/>
              </a:ext>
            </a:extLst>
          </p:cNvPr>
          <p:cNvSpPr>
            <a:spLocks noGrp="1"/>
          </p:cNvSpPr>
          <p:nvPr>
            <p:ph idx="1"/>
          </p:nvPr>
        </p:nvSpPr>
        <p:spPr>
          <a:xfrm>
            <a:off x="1905000" y="1981200"/>
            <a:ext cx="8261873" cy="3603812"/>
          </a:xfrm>
        </p:spPr>
        <p:txBody>
          <a:bodyPr>
            <a:normAutofit fontScale="25000" lnSpcReduction="20000"/>
          </a:bodyPr>
          <a:lstStyle/>
          <a:p>
            <a:r>
              <a:rPr lang="ar-SA" sz="7200" dirty="0" err="1"/>
              <a:t>Tachycardia</a:t>
            </a:r>
            <a:r>
              <a:rPr lang="ar-SA" sz="7200" dirty="0"/>
              <a:t> </a:t>
            </a:r>
          </a:p>
          <a:p>
            <a:r>
              <a:rPr lang="ar-SA" sz="7200" dirty="0" err="1"/>
              <a:t>Decrease</a:t>
            </a:r>
            <a:r>
              <a:rPr lang="ar-SA" sz="7200" dirty="0"/>
              <a:t> </a:t>
            </a:r>
            <a:r>
              <a:rPr lang="ar-SA" sz="7200" dirty="0" err="1"/>
              <a:t>in</a:t>
            </a:r>
            <a:r>
              <a:rPr lang="ar-SA" sz="7200" dirty="0"/>
              <a:t> BP</a:t>
            </a:r>
          </a:p>
          <a:p>
            <a:r>
              <a:rPr lang="en-AU" sz="7200" dirty="0"/>
              <a:t>L</a:t>
            </a:r>
            <a:r>
              <a:rPr lang="ar-SA" sz="7200" dirty="0" err="1"/>
              <a:t>actic</a:t>
            </a:r>
            <a:r>
              <a:rPr lang="ar-SA" sz="7200" dirty="0"/>
              <a:t> </a:t>
            </a:r>
            <a:r>
              <a:rPr lang="ar-SA" sz="7200" dirty="0" err="1"/>
              <a:t>acidosis</a:t>
            </a:r>
            <a:r>
              <a:rPr lang="ar-SA" sz="7200" dirty="0"/>
              <a:t> </a:t>
            </a:r>
          </a:p>
          <a:p>
            <a:r>
              <a:rPr lang="ar-SA" sz="7200" dirty="0"/>
              <a:t> </a:t>
            </a:r>
            <a:r>
              <a:rPr lang="ar-SA" sz="7200" dirty="0" err="1"/>
              <a:t>oligouria</a:t>
            </a:r>
            <a:r>
              <a:rPr lang="ar-SA" sz="7200" dirty="0"/>
              <a:t> </a:t>
            </a:r>
          </a:p>
          <a:p>
            <a:r>
              <a:rPr lang="en-US" sz="7200" dirty="0"/>
              <a:t>Autonomic symptoms, including nausea, vomiting, and sweating.</a:t>
            </a:r>
            <a:endParaRPr lang="ar-SA" sz="7200" dirty="0"/>
          </a:p>
          <a:p>
            <a:r>
              <a:rPr lang="ar-SA" sz="7200" dirty="0" err="1"/>
              <a:t>Pulmonary</a:t>
            </a:r>
            <a:r>
              <a:rPr lang="ar-SA" sz="7200" dirty="0"/>
              <a:t> </a:t>
            </a:r>
            <a:r>
              <a:rPr lang="ar-SA" sz="7200" dirty="0" err="1"/>
              <a:t>congestion</a:t>
            </a:r>
            <a:r>
              <a:rPr lang="ar-SA" sz="7200" dirty="0"/>
              <a:t> </a:t>
            </a:r>
            <a:r>
              <a:rPr lang="en-US" sz="7200" dirty="0"/>
              <a:t>manifested as </a:t>
            </a:r>
            <a:r>
              <a:rPr lang="en-US" sz="7200" dirty="0" err="1"/>
              <a:t>rales</a:t>
            </a:r>
            <a:r>
              <a:rPr lang="en-US" sz="7200" dirty="0"/>
              <a:t> on pulmonary examination</a:t>
            </a:r>
            <a:endParaRPr lang="ar-SA" sz="7200" dirty="0"/>
          </a:p>
          <a:p>
            <a:r>
              <a:rPr lang="ar-SA" sz="7200" dirty="0" err="1"/>
              <a:t>Engorged</a:t>
            </a:r>
            <a:r>
              <a:rPr lang="ar-SA" sz="7200" dirty="0"/>
              <a:t> </a:t>
            </a:r>
            <a:r>
              <a:rPr lang="ar-SA" sz="7200" dirty="0" err="1"/>
              <a:t>neck</a:t>
            </a:r>
            <a:r>
              <a:rPr lang="ar-SA" sz="7200" dirty="0"/>
              <a:t> </a:t>
            </a:r>
            <a:r>
              <a:rPr lang="ar-SA" sz="7200" dirty="0" err="1"/>
              <a:t>veins</a:t>
            </a:r>
            <a:r>
              <a:rPr lang="ar-SA" sz="7200" dirty="0"/>
              <a:t> ( JVP </a:t>
            </a:r>
            <a:r>
              <a:rPr lang="ar-SA" sz="7200" dirty="0" err="1"/>
              <a:t>elevated</a:t>
            </a:r>
            <a:r>
              <a:rPr lang="en-US" sz="7200" dirty="0"/>
              <a:t>)</a:t>
            </a:r>
          </a:p>
          <a:p>
            <a:r>
              <a:rPr lang="en-US" sz="7200" dirty="0"/>
              <a:t>signs of volume overload</a:t>
            </a:r>
          </a:p>
          <a:p>
            <a:r>
              <a:rPr lang="en-US" sz="7200" dirty="0" err="1"/>
              <a:t>Cool,clammy</a:t>
            </a:r>
            <a:r>
              <a:rPr lang="en-US" sz="7200" dirty="0"/>
              <a:t> </a:t>
            </a:r>
            <a:r>
              <a:rPr lang="en-US" sz="7200" dirty="0" err="1"/>
              <a:t>extrimeties</a:t>
            </a:r>
            <a:r>
              <a:rPr lang="en-US" sz="7200" dirty="0"/>
              <a:t> </a:t>
            </a:r>
          </a:p>
          <a:p>
            <a:r>
              <a:rPr lang="en-US" sz="7200" dirty="0"/>
              <a:t>Delirium and altered mental status</a:t>
            </a:r>
          </a:p>
          <a:p>
            <a:r>
              <a:rPr lang="en-US" sz="7200" dirty="0"/>
              <a:t>Peripheral pulses are rapid and faint and may be irregular if arrhythmias are present</a:t>
            </a:r>
          </a:p>
          <a:p>
            <a:r>
              <a:rPr lang="en-US" sz="7200" dirty="0"/>
              <a:t>heart sounds are  distant, and third and fourth heart sounds may be present</a:t>
            </a:r>
          </a:p>
          <a:p>
            <a:pPr marL="0" indent="0">
              <a:buNone/>
            </a:pPr>
            <a:endParaRPr lang="en-US" sz="7200" dirty="0"/>
          </a:p>
          <a:p>
            <a:endParaRPr lang="en-US" sz="7200" dirty="0"/>
          </a:p>
          <a:p>
            <a:r>
              <a:rPr lang="en-US" dirty="0"/>
              <a:t> </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807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Diagnosis</a:t>
            </a:r>
          </a:p>
        </p:txBody>
      </p:sp>
      <p:sp>
        <p:nvSpPr>
          <p:cNvPr id="3" name="عنصر نائب للمحتوى 2"/>
          <p:cNvSpPr>
            <a:spLocks noGrp="1"/>
          </p:cNvSpPr>
          <p:nvPr>
            <p:ph idx="1"/>
          </p:nvPr>
        </p:nvSpPr>
        <p:spPr>
          <a:xfrm>
            <a:off x="1950721" y="1981200"/>
            <a:ext cx="8261873" cy="4419600"/>
          </a:xfrm>
        </p:spPr>
        <p:txBody>
          <a:bodyPr>
            <a:normAutofit fontScale="92500"/>
          </a:bodyPr>
          <a:lstStyle/>
          <a:p>
            <a:r>
              <a:rPr lang="en-US" dirty="0"/>
              <a:t>laboratory studies: </a:t>
            </a:r>
          </a:p>
          <a:p>
            <a:r>
              <a:rPr lang="en-US" dirty="0"/>
              <a:t>complete blood cell (CBC) count</a:t>
            </a:r>
          </a:p>
          <a:p>
            <a:r>
              <a:rPr lang="en-US" dirty="0"/>
              <a:t> biochemical profile:  electrolytes, renal function (</a:t>
            </a:r>
            <a:r>
              <a:rPr lang="en-US" dirty="0" err="1"/>
              <a:t>eg</a:t>
            </a:r>
            <a:r>
              <a:rPr lang="en-US" dirty="0"/>
              <a:t>, urea and </a:t>
            </a:r>
            <a:r>
              <a:rPr lang="en-US" dirty="0" err="1"/>
              <a:t>creatinine</a:t>
            </a:r>
            <a:r>
              <a:rPr lang="en-US" dirty="0"/>
              <a:t> levels), and liver function tests (</a:t>
            </a:r>
            <a:r>
              <a:rPr lang="en-US" dirty="0" err="1"/>
              <a:t>eg</a:t>
            </a:r>
            <a:r>
              <a:rPr lang="en-US" dirty="0"/>
              <a:t>, bilirubin, [AST],[ALT])</a:t>
            </a:r>
          </a:p>
          <a:p>
            <a:r>
              <a:rPr lang="en-US" dirty="0"/>
              <a:t>Cardiac enzymes, which include </a:t>
            </a:r>
            <a:r>
              <a:rPr lang="en-US" dirty="0" err="1"/>
              <a:t>creatine</a:t>
            </a:r>
            <a:r>
              <a:rPr lang="en-US" dirty="0"/>
              <a:t> kinase (CK) and its subclasses, troponin, myoglobin, and LDH</a:t>
            </a:r>
          </a:p>
          <a:p>
            <a:r>
              <a:rPr lang="en-US" dirty="0"/>
              <a:t>arterial blood gas (ABG)</a:t>
            </a:r>
          </a:p>
          <a:p>
            <a:r>
              <a:rPr lang="en-US" dirty="0"/>
              <a:t>Lactate: An elevated serum lactate level is an indicator of shock</a:t>
            </a:r>
          </a:p>
          <a:p>
            <a:r>
              <a:rPr lang="en-US" dirty="0"/>
              <a:t>Brain natriuretic peptide: low BNP level may effectively rule out cardiogenic shock in the setting of hypotension; however, an elevated BNP level does not rule in the disease.</a:t>
            </a:r>
          </a:p>
          <a:p>
            <a:endParaRPr lang="en-US" dirty="0"/>
          </a:p>
        </p:txBody>
      </p:sp>
    </p:spTree>
    <p:extLst>
      <p:ext uri="{BB962C8B-B14F-4D97-AF65-F5344CB8AC3E}">
        <p14:creationId xmlns:p14="http://schemas.microsoft.com/office/powerpoint/2010/main" val="130705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77B5B3-FDAD-9D4C-BE8B-26B49199738B}"/>
              </a:ext>
            </a:extLst>
          </p:cNvPr>
          <p:cNvSpPr>
            <a:spLocks noGrp="1"/>
          </p:cNvSpPr>
          <p:nvPr>
            <p:ph type="title"/>
          </p:nvPr>
        </p:nvSpPr>
        <p:spPr>
          <a:xfrm>
            <a:off x="762000" y="685800"/>
            <a:ext cx="10829007" cy="6492875"/>
          </a:xfrm>
        </p:spPr>
        <p:txBody>
          <a:bodyPr>
            <a:noAutofit/>
          </a:bodyPr>
          <a:lstStyle/>
          <a:p>
            <a:pPr fontAlgn="t"/>
            <a:br>
              <a:rPr lang="en-US" sz="2800" b="1" dirty="0">
                <a:solidFill>
                  <a:srgbClr val="3C4043"/>
                </a:solidFill>
                <a:cs typeface="HelveticaNeue"/>
              </a:rPr>
            </a:br>
            <a:br>
              <a:rPr lang="en-US" sz="2800" b="1" dirty="0">
                <a:solidFill>
                  <a:srgbClr val="3C4043"/>
                </a:solidFill>
                <a:cs typeface="HelveticaNeue"/>
              </a:rPr>
            </a:br>
            <a:br>
              <a:rPr lang="en-US" sz="2800" b="1" dirty="0">
                <a:solidFill>
                  <a:srgbClr val="3C4043"/>
                </a:solidFill>
                <a:cs typeface="HelveticaNeue"/>
              </a:rPr>
            </a:br>
            <a:r>
              <a:rPr lang="en-US" sz="2800" b="1" dirty="0">
                <a:solidFill>
                  <a:srgbClr val="3C4043"/>
                </a:solidFill>
                <a:cs typeface="HelveticaNeue"/>
              </a:rPr>
              <a:t>Shock “ circulatory failure ”  :</a:t>
            </a:r>
            <a:br>
              <a:rPr lang="en-US" sz="2800" b="1" dirty="0">
                <a:solidFill>
                  <a:srgbClr val="3C4043"/>
                </a:solidFill>
                <a:cs typeface="HelveticaNeue"/>
              </a:rPr>
            </a:br>
            <a:br>
              <a:rPr lang="en-US" sz="2800" b="1" dirty="0">
                <a:solidFill>
                  <a:srgbClr val="3C4043"/>
                </a:solidFill>
                <a:cs typeface="HelveticaNeue"/>
              </a:rPr>
            </a:br>
            <a:r>
              <a:rPr lang="en-AU" sz="2800" b="1" dirty="0">
                <a:solidFill>
                  <a:srgbClr val="3C4043"/>
                </a:solidFill>
                <a:cs typeface="HelveticaNeue"/>
              </a:rPr>
              <a:t> generalized inadequate blood flow through the body that </a:t>
            </a:r>
            <a:br>
              <a:rPr lang="en-AU" sz="2800" b="1" dirty="0">
                <a:solidFill>
                  <a:srgbClr val="3C4043"/>
                </a:solidFill>
                <a:cs typeface="HelveticaNeue"/>
              </a:rPr>
            </a:br>
            <a:r>
              <a:rPr lang="en-US" sz="2800" b="1" dirty="0">
                <a:solidFill>
                  <a:srgbClr val="3C4043"/>
                </a:solidFill>
                <a:cs typeface="HelveticaNeue"/>
              </a:rPr>
              <a:t> leads to multiple organ failure as well as life-threatening complications </a:t>
            </a:r>
            <a:r>
              <a:rPr lang="en-AU" sz="2800" b="1" dirty="0">
                <a:solidFill>
                  <a:srgbClr val="3C4043"/>
                </a:solidFill>
                <a:cs typeface="HelveticaNeue"/>
              </a:rPr>
              <a:t>, especially because too little oxygen and </a:t>
            </a:r>
            <a:br>
              <a:rPr lang="en-AU" sz="2800" b="1" dirty="0">
                <a:solidFill>
                  <a:srgbClr val="3C4043"/>
                </a:solidFill>
                <a:cs typeface="HelveticaNeue"/>
              </a:rPr>
            </a:br>
            <a:r>
              <a:rPr lang="en-AU" sz="2800" b="1" dirty="0">
                <a:solidFill>
                  <a:srgbClr val="3C4043"/>
                </a:solidFill>
                <a:cs typeface="HelveticaNeue"/>
              </a:rPr>
              <a:t>other nutrients are delivered to the tissue cells and failed to meet the metabolic requirements of them. </a:t>
            </a:r>
            <a:br>
              <a:rPr lang="en-AU" sz="2800" b="1" dirty="0">
                <a:solidFill>
                  <a:srgbClr val="3C4043"/>
                </a:solidFill>
                <a:cs typeface="HelveticaNeue"/>
              </a:rPr>
            </a:br>
            <a:br>
              <a:rPr lang="en-AU" sz="2800" b="1" dirty="0">
                <a:solidFill>
                  <a:srgbClr val="3C4043"/>
                </a:solidFill>
                <a:cs typeface="HelveticaNeue"/>
              </a:rPr>
            </a:br>
            <a:r>
              <a:rPr lang="en-AU" sz="2800" b="1" dirty="0" err="1">
                <a:solidFill>
                  <a:srgbClr val="3C4043"/>
                </a:solidFill>
                <a:cs typeface="HelveticaNeue"/>
              </a:rPr>
              <a:t>Hypotention</a:t>
            </a:r>
            <a:r>
              <a:rPr lang="en-AU" sz="2800" b="1" dirty="0">
                <a:solidFill>
                  <a:srgbClr val="3C4043"/>
                </a:solidFill>
                <a:cs typeface="HelveticaNeue"/>
              </a:rPr>
              <a:t> is a common presentation of shock but the</a:t>
            </a:r>
            <a:br>
              <a:rPr lang="en-AU" sz="2800" b="1" dirty="0">
                <a:solidFill>
                  <a:srgbClr val="3C4043"/>
                </a:solidFill>
                <a:cs typeface="HelveticaNeue"/>
              </a:rPr>
            </a:br>
            <a:r>
              <a:rPr lang="en-AU" sz="2800" b="1" dirty="0">
                <a:solidFill>
                  <a:srgbClr val="3C4043"/>
                </a:solidFill>
                <a:cs typeface="HelveticaNeue"/>
              </a:rPr>
              <a:t> terms are not synonymous</a:t>
            </a:r>
            <a:br>
              <a:rPr lang="ar-SA" sz="2800" b="1" dirty="0">
                <a:solidFill>
                  <a:srgbClr val="3C4043"/>
                </a:solidFill>
                <a:cs typeface="HelveticaNeue"/>
              </a:rPr>
            </a:br>
            <a:br>
              <a:rPr lang="ar-SA" sz="2800" b="1" dirty="0">
                <a:solidFill>
                  <a:srgbClr val="3C4043"/>
                </a:solidFill>
                <a:cs typeface="HelveticaNeue"/>
              </a:rPr>
            </a:br>
            <a:br>
              <a:rPr lang="ar-SA" sz="2800" b="1" kern="1200" dirty="0">
                <a:solidFill>
                  <a:srgbClr val="3C4043"/>
                </a:solidFill>
                <a:effectLst/>
                <a:latin typeface="Calibri Light" panose="020F0302020204030204" pitchFamily="34" charset="0"/>
                <a:cs typeface="Calibri Light" panose="020F0302020204030204" pitchFamily="34" charset="0"/>
              </a:rPr>
            </a:br>
            <a:br>
              <a:rPr lang="ar-SA" sz="2800" b="1" dirty="0">
                <a:solidFill>
                  <a:srgbClr val="3C4043"/>
                </a:solidFill>
                <a:cs typeface="HelveticaNeue"/>
              </a:rPr>
            </a:br>
            <a:br>
              <a:rPr lang="ar-SA" sz="2800" b="1" dirty="0">
                <a:solidFill>
                  <a:srgbClr val="3C4043"/>
                </a:solidFill>
                <a:cs typeface="HelveticaNeue"/>
              </a:rPr>
            </a:br>
            <a:endParaRPr lang="en-US" sz="2800" b="1" dirty="0"/>
          </a:p>
        </p:txBody>
      </p:sp>
    </p:spTree>
    <p:extLst>
      <p:ext uri="{BB962C8B-B14F-4D97-AF65-F5344CB8AC3E}">
        <p14:creationId xmlns:p14="http://schemas.microsoft.com/office/powerpoint/2010/main" val="140254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9286993" cy="1202485"/>
          </a:xfrm>
        </p:spPr>
        <p:txBody>
          <a:bodyPr/>
          <a:lstStyle/>
          <a:p>
            <a:r>
              <a:rPr lang="en-US" b="1" dirty="0"/>
              <a:t>Diagnosis</a:t>
            </a:r>
          </a:p>
        </p:txBody>
      </p:sp>
      <p:sp>
        <p:nvSpPr>
          <p:cNvPr id="3" name="عنصر نائب للمحتوى 2"/>
          <p:cNvSpPr>
            <a:spLocks noGrp="1"/>
          </p:cNvSpPr>
          <p:nvPr>
            <p:ph idx="1"/>
          </p:nvPr>
        </p:nvSpPr>
        <p:spPr>
          <a:xfrm>
            <a:off x="1981200" y="1295400"/>
            <a:ext cx="8261873" cy="3124200"/>
          </a:xfrm>
        </p:spPr>
        <p:txBody>
          <a:bodyPr>
            <a:noAutofit/>
          </a:bodyPr>
          <a:lstStyle/>
          <a:p>
            <a:pPr marL="0" indent="0">
              <a:buNone/>
            </a:pPr>
            <a:r>
              <a:rPr lang="en-US" sz="1800" dirty="0"/>
              <a:t>Imaging studies</a:t>
            </a:r>
          </a:p>
          <a:p>
            <a:r>
              <a:rPr lang="en-US" sz="1800" dirty="0"/>
              <a:t>Echocardiogram—can diagnose a variety of mechanical complications of MI, identify valve disease, estimate EF, look for pericardial effusion, </a:t>
            </a:r>
            <a:r>
              <a:rPr lang="en-US" sz="1800" dirty="0" err="1"/>
              <a:t>etc</a:t>
            </a:r>
            <a:endParaRPr lang="en-US" sz="1800" dirty="0"/>
          </a:p>
          <a:p>
            <a:r>
              <a:rPr lang="en-US" sz="1800" dirty="0"/>
              <a:t>Chest radiography : useful for excluding other causes of shock or chest pain.</a:t>
            </a:r>
          </a:p>
          <a:p>
            <a:r>
              <a:rPr lang="en-US" sz="1800" dirty="0"/>
              <a:t>Ultrasonography can be used to guide fluid management</a:t>
            </a:r>
          </a:p>
          <a:p>
            <a:r>
              <a:rPr lang="en-US" sz="1800" dirty="0"/>
              <a:t>Coronary artery angiography : required to help assess the anatomy of the coronary arteries as well as evaluate the need for urgent revascularization.</a:t>
            </a:r>
          </a:p>
          <a:p>
            <a:pPr marL="0" indent="0">
              <a:buNone/>
            </a:pPr>
            <a:endParaRPr lang="en-US" sz="1800" dirty="0"/>
          </a:p>
          <a:p>
            <a:pPr marL="0" indent="0">
              <a:buNone/>
            </a:pPr>
            <a:r>
              <a:rPr lang="en-US" sz="1800" dirty="0"/>
              <a:t>ECG—look for signs of ischemia (i.e., </a:t>
            </a:r>
            <a:r>
              <a:rPr lang="en-US" sz="1800" dirty="0" err="1"/>
              <a:t>STsegment</a:t>
            </a:r>
            <a:r>
              <a:rPr lang="en-US" sz="1800" dirty="0"/>
              <a:t> changes) or arrhythmia(ventricular or atrial tachyarrhythmia)</a:t>
            </a:r>
          </a:p>
          <a:p>
            <a:pPr marL="0" indent="0">
              <a:buNone/>
            </a:pPr>
            <a:endParaRPr lang="en-US" sz="1800" dirty="0"/>
          </a:p>
          <a:p>
            <a:pPr marL="0" indent="0">
              <a:buNone/>
            </a:pPr>
            <a:r>
              <a:rPr lang="en-US" sz="1800" dirty="0"/>
              <a:t>Invasive hemodynamic monitoring (Swan-</a:t>
            </a:r>
            <a:r>
              <a:rPr lang="en-US" sz="1800" dirty="0" err="1"/>
              <a:t>Ganz</a:t>
            </a:r>
            <a:r>
              <a:rPr lang="en-US" sz="1800" dirty="0"/>
              <a:t> catheterization) is very useful for helping to exclude other causes and types of shock (</a:t>
            </a:r>
            <a:r>
              <a:rPr lang="en-US" sz="1800" dirty="0" err="1"/>
              <a:t>eg</a:t>
            </a:r>
            <a:r>
              <a:rPr lang="en-US" sz="1800" dirty="0"/>
              <a:t>, volume depletion, obstructive shock, and septic shock)</a:t>
            </a:r>
          </a:p>
          <a:p>
            <a:pPr marL="0" indent="0">
              <a:buNone/>
            </a:pPr>
            <a:r>
              <a:rPr lang="en-US" sz="1800" dirty="0" err="1"/>
              <a:t>PCWP,pulmonary</a:t>
            </a:r>
            <a:r>
              <a:rPr lang="en-US" sz="1800" dirty="0"/>
              <a:t> artery pressure, cardiac output, cardiac index, SVR—keep cardiac</a:t>
            </a:r>
          </a:p>
          <a:p>
            <a:pPr marL="0" indent="0">
              <a:buNone/>
            </a:pPr>
            <a:r>
              <a:rPr lang="en-US" sz="1800" dirty="0"/>
              <a:t>output &gt;4 L/min, cardiac index &gt;2.2, PCWP &lt;18 mm Hg.</a:t>
            </a:r>
            <a:br>
              <a:rPr lang="en-US" sz="1800" dirty="0"/>
            </a:br>
            <a:r>
              <a:rPr lang="en-US" sz="1800" dirty="0"/>
              <a:t> </a:t>
            </a:r>
          </a:p>
        </p:txBody>
      </p:sp>
    </p:spTree>
    <p:extLst>
      <p:ext uri="{BB962C8B-B14F-4D97-AF65-F5344CB8AC3E}">
        <p14:creationId xmlns:p14="http://schemas.microsoft.com/office/powerpoint/2010/main" val="69638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914400"/>
            <a:ext cx="8994424" cy="1468417"/>
          </a:xfrm>
        </p:spPr>
        <p:txBody>
          <a:bodyPr>
            <a:normAutofit/>
          </a:bodyPr>
          <a:lstStyle/>
          <a:p>
            <a:r>
              <a:rPr lang="en-US" sz="2000" dirty="0"/>
              <a:t>Coronary angiography demonstrated (A) a high‐grade proximal LAD stenosis with and (B) a total thrombotic proximal right coronary artery (RCA) occlusion</a:t>
            </a:r>
          </a:p>
        </p:txBody>
      </p:sp>
      <p:pic>
        <p:nvPicPr>
          <p:cNvPr id="8" name="عنصر نائب للمحتوى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2667000"/>
            <a:ext cx="9296400" cy="3276600"/>
          </a:xfrm>
        </p:spPr>
      </p:pic>
    </p:spTree>
    <p:extLst>
      <p:ext uri="{BB962C8B-B14F-4D97-AF65-F5344CB8AC3E}">
        <p14:creationId xmlns:p14="http://schemas.microsoft.com/office/powerpoint/2010/main" val="193458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000" dirty="0"/>
              <a:t>Most patients with established cardiogenic shock exhibit findings of LV failure, the radiologic features of which include pulmonary vascular redistribution, interstitial pulmonary edema, enlarged </a:t>
            </a:r>
            <a:r>
              <a:rPr lang="en-US" sz="2000" dirty="0" err="1"/>
              <a:t>hilar</a:t>
            </a:r>
            <a:r>
              <a:rPr lang="en-US" sz="2000" dirty="0"/>
              <a:t> shadows, the presence of </a:t>
            </a:r>
            <a:r>
              <a:rPr lang="en-US" sz="2000" dirty="0" err="1"/>
              <a:t>Kerley</a:t>
            </a:r>
            <a:r>
              <a:rPr lang="en-US" sz="2000" dirty="0"/>
              <a:t> B lines, cardiomegaly, and bilateral pleural effusions. Alveolar edema manifests as bilateral </a:t>
            </a:r>
            <a:r>
              <a:rPr lang="en-US" sz="2000" dirty="0" err="1"/>
              <a:t>perihilar</a:t>
            </a:r>
            <a:r>
              <a:rPr lang="en-US" sz="2000" dirty="0"/>
              <a:t> opacities in a so-called butterfly distribution.</a:t>
            </a: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7400" y="2362200"/>
            <a:ext cx="4108334" cy="3603625"/>
          </a:xfr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38400"/>
            <a:ext cx="3962400" cy="3429000"/>
          </a:xfrm>
          <a:prstGeom prst="rect">
            <a:avLst/>
          </a:prstGeom>
        </p:spPr>
      </p:pic>
    </p:spTree>
    <p:extLst>
      <p:ext uri="{BB962C8B-B14F-4D97-AF65-F5344CB8AC3E}">
        <p14:creationId xmlns:p14="http://schemas.microsoft.com/office/powerpoint/2010/main" val="253386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a:t>cardiogram with ST-segment elevations noted in the anterior leads and reciprocal ST-segment depressions in the </a:t>
            </a:r>
            <a:r>
              <a:rPr lang="en-US" sz="2800" dirty="0" err="1"/>
              <a:t>inferolateral</a:t>
            </a:r>
            <a:r>
              <a:rPr lang="en-US" sz="2800" dirty="0"/>
              <a:t> leads.</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209800"/>
            <a:ext cx="8382000" cy="3943970"/>
          </a:xfrm>
          <a:prstGeom prst="rect">
            <a:avLst/>
          </a:prstGeom>
        </p:spPr>
      </p:pic>
    </p:spTree>
    <p:extLst>
      <p:ext uri="{BB962C8B-B14F-4D97-AF65-F5344CB8AC3E}">
        <p14:creationId xmlns:p14="http://schemas.microsoft.com/office/powerpoint/2010/main" val="59234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a:t>The electrocardiogram tracing was obtained from a patient who developed cardiogenic shock secondary to pericarditis and pericardial </a:t>
            </a:r>
            <a:r>
              <a:rPr lang="en-US" sz="2800" dirty="0" err="1"/>
              <a:t>tamponade</a:t>
            </a:r>
            <a:r>
              <a:rPr lang="en-US" sz="2800" dirty="0"/>
              <a:t>.</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133600"/>
            <a:ext cx="7772400" cy="3867150"/>
          </a:xfrm>
          <a:prstGeom prst="rect">
            <a:avLst/>
          </a:prstGeom>
        </p:spPr>
      </p:pic>
    </p:spTree>
    <p:extLst>
      <p:ext uri="{BB962C8B-B14F-4D97-AF65-F5344CB8AC3E}">
        <p14:creationId xmlns:p14="http://schemas.microsoft.com/office/powerpoint/2010/main" val="354301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447800" y="685801"/>
            <a:ext cx="9286993" cy="990600"/>
          </a:xfrm>
        </p:spPr>
        <p:txBody>
          <a:bodyPr/>
          <a:lstStyle/>
          <a:p>
            <a:r>
              <a:rPr lang="en-US" dirty="0"/>
              <a:t>Invasive hemodynamic monitoring</a:t>
            </a:r>
          </a:p>
        </p:txBody>
      </p:sp>
      <p:sp>
        <p:nvSpPr>
          <p:cNvPr id="4" name="عنصر نائب للمحتوى 3"/>
          <p:cNvSpPr>
            <a:spLocks noGrp="1"/>
          </p:cNvSpPr>
          <p:nvPr>
            <p:ph idx="1"/>
          </p:nvPr>
        </p:nvSpPr>
        <p:spPr>
          <a:xfrm>
            <a:off x="1950721" y="1524000"/>
            <a:ext cx="8261873" cy="4199069"/>
          </a:xfrm>
        </p:spPr>
        <p:txBody>
          <a:bodyPr/>
          <a:lstStyle/>
          <a:p>
            <a:r>
              <a:rPr lang="en-US" dirty="0"/>
              <a:t>(Swan-</a:t>
            </a:r>
            <a:r>
              <a:rPr lang="en-US" dirty="0" err="1"/>
              <a:t>Ganz</a:t>
            </a:r>
            <a:r>
              <a:rPr lang="en-US" dirty="0"/>
              <a:t> catheterization) is very useful for helping to exclude other causes and types of shock (</a:t>
            </a:r>
            <a:r>
              <a:rPr lang="en-US" dirty="0" err="1"/>
              <a:t>eg</a:t>
            </a:r>
            <a:r>
              <a:rPr lang="en-US" dirty="0"/>
              <a:t>, volume depletion, obstructive shock, and septic shock)</a:t>
            </a: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895600"/>
            <a:ext cx="5638800" cy="3200400"/>
          </a:xfrm>
          <a:prstGeom prst="rect">
            <a:avLst/>
          </a:prstGeom>
        </p:spPr>
      </p:pic>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895600"/>
            <a:ext cx="3962400" cy="3200400"/>
          </a:xfrm>
          <a:prstGeom prst="rect">
            <a:avLst/>
          </a:prstGeom>
        </p:spPr>
      </p:pic>
    </p:spTree>
    <p:extLst>
      <p:ext uri="{BB962C8B-B14F-4D97-AF65-F5344CB8AC3E}">
        <p14:creationId xmlns:p14="http://schemas.microsoft.com/office/powerpoint/2010/main" val="16935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1219200"/>
            <a:ext cx="9286993" cy="973885"/>
          </a:xfrm>
        </p:spPr>
        <p:txBody>
          <a:bodyPr>
            <a:normAutofit fontScale="90000"/>
          </a:bodyPr>
          <a:lstStyle/>
          <a:p>
            <a:r>
              <a:rPr lang="en-US" dirty="0"/>
              <a:t>Normal results for this test are:</a:t>
            </a:r>
            <a:br>
              <a:rPr lang="en-US" dirty="0"/>
            </a:br>
            <a:br>
              <a:rPr lang="en-US" dirty="0"/>
            </a:br>
            <a:endParaRPr lang="en-US" dirty="0"/>
          </a:p>
        </p:txBody>
      </p:sp>
      <p:sp>
        <p:nvSpPr>
          <p:cNvPr id="3" name="عنصر نائب للمحتوى 2"/>
          <p:cNvSpPr>
            <a:spLocks noGrp="1"/>
          </p:cNvSpPr>
          <p:nvPr>
            <p:ph idx="1"/>
          </p:nvPr>
        </p:nvSpPr>
        <p:spPr>
          <a:xfrm>
            <a:off x="1981200" y="1600200"/>
            <a:ext cx="8261873" cy="3603812"/>
          </a:xfrm>
        </p:spPr>
        <p:txBody>
          <a:bodyPr/>
          <a:lstStyle/>
          <a:p>
            <a:r>
              <a:rPr lang="en-US" dirty="0"/>
              <a:t>Cardiac index is 2.8 to 4.2 liters per minute per square meter (of body surface area)</a:t>
            </a:r>
          </a:p>
          <a:p>
            <a:r>
              <a:rPr lang="en-US" dirty="0"/>
              <a:t>Pulmonary artery systolic pressure is 17 to 32 millimeters of mercury (mm Hg)</a:t>
            </a:r>
          </a:p>
          <a:p>
            <a:r>
              <a:rPr lang="en-US" dirty="0"/>
              <a:t>Pulmonary artery mean pressure is 9 to 19 mm Hg</a:t>
            </a:r>
          </a:p>
          <a:p>
            <a:r>
              <a:rPr lang="en-US" dirty="0"/>
              <a:t>Pulmonary diastolic pressure is 4 to 13 mm Hg</a:t>
            </a:r>
          </a:p>
          <a:p>
            <a:r>
              <a:rPr lang="en-US" dirty="0"/>
              <a:t>Pulmonary capillary wedge pressure is 4 to 12 mm Hg</a:t>
            </a:r>
          </a:p>
          <a:p>
            <a:r>
              <a:rPr lang="en-US" dirty="0"/>
              <a:t>Right atrial pressure is 0 to 7 mm Hg</a:t>
            </a:r>
          </a:p>
        </p:txBody>
      </p:sp>
    </p:spTree>
    <p:extLst>
      <p:ext uri="{BB962C8B-B14F-4D97-AF65-F5344CB8AC3E}">
        <p14:creationId xmlns:p14="http://schemas.microsoft.com/office/powerpoint/2010/main" val="2486514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Pulmonary Capillary Wedge Pressure </a:t>
            </a:r>
            <a:br>
              <a:rPr lang="en-US" dirty="0"/>
            </a:br>
            <a:endParaRPr lang="en-US" dirty="0"/>
          </a:p>
        </p:txBody>
      </p:sp>
      <p:sp>
        <p:nvSpPr>
          <p:cNvPr id="3" name="عنصر نائب للمحتوى 2"/>
          <p:cNvSpPr>
            <a:spLocks noGrp="1"/>
          </p:cNvSpPr>
          <p:nvPr>
            <p:ph idx="1"/>
          </p:nvPr>
        </p:nvSpPr>
        <p:spPr>
          <a:xfrm>
            <a:off x="1905000" y="1600200"/>
            <a:ext cx="8261873" cy="4122869"/>
          </a:xfrm>
        </p:spPr>
        <p:txBody>
          <a:bodyPr/>
          <a:lstStyle/>
          <a:p>
            <a:r>
              <a:rPr lang="en-US" sz="2000" dirty="0"/>
              <a:t>Clinically, the PCWP is the pressure measured by wedging a pulmonary catheter with an inflated balloon into a small pulmonary arterial branch. It is frequently used to assess left ventricular filling, as an indication of left atrial pressure, and to assess mitral valve function.</a:t>
            </a:r>
          </a:p>
          <a:p>
            <a:endParaRPr lang="en-US" dirty="0"/>
          </a:p>
          <a:p>
            <a:endParaRPr lang="en-US"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95600"/>
            <a:ext cx="9144000" cy="3352800"/>
          </a:xfrm>
          <a:prstGeom prst="rect">
            <a:avLst/>
          </a:prstGeom>
        </p:spPr>
      </p:pic>
    </p:spTree>
    <p:extLst>
      <p:ext uri="{BB962C8B-B14F-4D97-AF65-F5344CB8AC3E}">
        <p14:creationId xmlns:p14="http://schemas.microsoft.com/office/powerpoint/2010/main" val="75801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381000"/>
            <a:ext cx="9286993" cy="1202485"/>
          </a:xfrm>
        </p:spPr>
        <p:txBody>
          <a:bodyPr>
            <a:normAutofit/>
          </a:bodyPr>
          <a:lstStyle/>
          <a:p>
            <a:r>
              <a:rPr lang="en-US" b="1" dirty="0"/>
              <a:t>Management </a:t>
            </a:r>
          </a:p>
        </p:txBody>
      </p:sp>
      <p:sp>
        <p:nvSpPr>
          <p:cNvPr id="3" name="عنصر نائب للمحتوى 2"/>
          <p:cNvSpPr>
            <a:spLocks noGrp="1"/>
          </p:cNvSpPr>
          <p:nvPr>
            <p:ph idx="1"/>
          </p:nvPr>
        </p:nvSpPr>
        <p:spPr>
          <a:xfrm>
            <a:off x="1447800" y="1524000"/>
            <a:ext cx="9220200" cy="4343400"/>
          </a:xfrm>
        </p:spPr>
        <p:txBody>
          <a:bodyPr>
            <a:normAutofit fontScale="92500" lnSpcReduction="20000"/>
          </a:bodyPr>
          <a:lstStyle/>
          <a:p>
            <a:pPr marL="0" indent="0">
              <a:buNone/>
            </a:pPr>
            <a:r>
              <a:rPr lang="en-US" dirty="0"/>
              <a:t>Cardiogenic shock is an emergency requiring the following:</a:t>
            </a:r>
          </a:p>
          <a:p>
            <a:endParaRPr lang="en-US" dirty="0"/>
          </a:p>
          <a:p>
            <a:r>
              <a:rPr lang="en-US" dirty="0"/>
              <a:t>Fluid resuscitation to correct </a:t>
            </a:r>
            <a:r>
              <a:rPr lang="en-US" dirty="0" err="1"/>
              <a:t>hypovolemia</a:t>
            </a:r>
            <a:r>
              <a:rPr lang="en-US" dirty="0"/>
              <a:t> and hypotension, unless pulmonary edema is present</a:t>
            </a:r>
          </a:p>
          <a:p>
            <a:r>
              <a:rPr lang="en-US" dirty="0"/>
              <a:t>Prompt initiation of pharmacologic therapy to maintain blood pressure and cardiac output</a:t>
            </a:r>
          </a:p>
          <a:p>
            <a:r>
              <a:rPr lang="en-US" dirty="0"/>
              <a:t>Admission to an intensive care setting (</a:t>
            </a:r>
            <a:r>
              <a:rPr lang="en-US" dirty="0" err="1"/>
              <a:t>eg</a:t>
            </a:r>
            <a:r>
              <a:rPr lang="en-US" dirty="0"/>
              <a:t>, cardiac catheterization suite or ICU or critical care transport to a tertiary care center)</a:t>
            </a:r>
          </a:p>
          <a:p>
            <a:r>
              <a:rPr lang="en-US" dirty="0"/>
              <a:t>Early and definitive restoration of coronary blood flow {early revascularization}; at present, this represents standard therapy for patients with cardiogenic shock due to myocardial ischemia</a:t>
            </a:r>
          </a:p>
          <a:p>
            <a:r>
              <a:rPr lang="en-US" dirty="0"/>
              <a:t>Correction of electrolyte and acid-base abnormalities (</a:t>
            </a:r>
            <a:r>
              <a:rPr lang="en-US" dirty="0" err="1"/>
              <a:t>eg</a:t>
            </a:r>
            <a:r>
              <a:rPr lang="en-US" dirty="0"/>
              <a:t>, hypokalemia, </a:t>
            </a:r>
            <a:r>
              <a:rPr lang="en-US" dirty="0" err="1"/>
              <a:t>hypomagnesemia</a:t>
            </a:r>
            <a:r>
              <a:rPr lang="en-US" dirty="0"/>
              <a:t>, acidosis)</a:t>
            </a:r>
          </a:p>
        </p:txBody>
      </p:sp>
    </p:spTree>
    <p:extLst>
      <p:ext uri="{BB962C8B-B14F-4D97-AF65-F5344CB8AC3E}">
        <p14:creationId xmlns:p14="http://schemas.microsoft.com/office/powerpoint/2010/main" val="179663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447800" y="1066800"/>
            <a:ext cx="9286993" cy="1202485"/>
          </a:xfrm>
        </p:spPr>
        <p:txBody>
          <a:bodyPr>
            <a:noAutofit/>
          </a:bodyPr>
          <a:lstStyle/>
          <a:p>
            <a:r>
              <a:rPr lang="en-US" sz="3600" b="1" dirty="0"/>
              <a:t>Invasive procedures include the following:</a:t>
            </a:r>
            <a:br>
              <a:rPr lang="en-US" sz="3600" b="1" dirty="0"/>
            </a:br>
            <a:br>
              <a:rPr lang="en-US" sz="3600" b="1" dirty="0"/>
            </a:br>
            <a:endParaRPr lang="en-US" sz="3600" b="1" dirty="0"/>
          </a:p>
        </p:txBody>
      </p:sp>
      <p:sp>
        <p:nvSpPr>
          <p:cNvPr id="5" name="عنصر نائب للمحتوى 4"/>
          <p:cNvSpPr>
            <a:spLocks noGrp="1"/>
          </p:cNvSpPr>
          <p:nvPr>
            <p:ph idx="1"/>
          </p:nvPr>
        </p:nvSpPr>
        <p:spPr>
          <a:xfrm>
            <a:off x="1295400" y="1447800"/>
            <a:ext cx="8947673" cy="4876800"/>
          </a:xfrm>
        </p:spPr>
        <p:txBody>
          <a:bodyPr>
            <a:normAutofit fontScale="85000" lnSpcReduction="10000"/>
          </a:bodyPr>
          <a:lstStyle/>
          <a:p>
            <a:r>
              <a:rPr lang="en-US" dirty="0"/>
              <a:t>Placement of a central line may facilitate volume resuscitation, provide vascular access for multiple infusions, and allow invasive monitoring of central venous pressure</a:t>
            </a:r>
          </a:p>
          <a:p>
            <a:r>
              <a:rPr lang="en-US" dirty="0"/>
              <a:t>An arterial line may be placed to provide continuous blood pressure monitoring</a:t>
            </a:r>
          </a:p>
          <a:p>
            <a:r>
              <a:rPr lang="en-US" dirty="0"/>
              <a:t>When immediate stabilization is necessary for recovery cardiac and other organ systems, consider placing a temporary over durable </a:t>
            </a:r>
            <a:r>
              <a:rPr lang="en-US" b="1" dirty="0"/>
              <a:t>mechanical circulatory support device (MCS)</a:t>
            </a:r>
            <a:r>
              <a:rPr lang="en-US" dirty="0"/>
              <a:t> as the first-line device: </a:t>
            </a:r>
          </a:p>
          <a:p>
            <a:endParaRPr lang="en-US" dirty="0"/>
          </a:p>
          <a:p>
            <a:pPr marL="0" indent="0">
              <a:buNone/>
            </a:pPr>
            <a:r>
              <a:rPr lang="en-US" b="1" dirty="0"/>
              <a:t>1-Intra-aortic balloon pump (IABP)</a:t>
            </a:r>
            <a:r>
              <a:rPr lang="en-US" dirty="0"/>
              <a:t>:may be placed as a bridge to percutaneous coronary intervention (PCI) or coronary artery bypass grafting (CABG)</a:t>
            </a:r>
          </a:p>
          <a:p>
            <a:pPr marL="0" indent="0">
              <a:buNone/>
            </a:pPr>
            <a:r>
              <a:rPr lang="en-US" b="1" dirty="0"/>
              <a:t>2-percutaneous circulatory assist devices (PCADs</a:t>
            </a:r>
            <a:r>
              <a:rPr lang="en-US" dirty="0"/>
              <a:t>), including ventricular assist devices (VADs), can help support your heart until it recovers or while you are waiting for a heart transplant</a:t>
            </a:r>
          </a:p>
          <a:p>
            <a:pPr marL="0" indent="0">
              <a:buNone/>
            </a:pPr>
            <a:r>
              <a:rPr lang="en-US" b="1" dirty="0"/>
              <a:t>3-Extracorporeal membrane oxygenation (ECMO</a:t>
            </a:r>
            <a:r>
              <a:rPr lang="en-US" dirty="0"/>
              <a:t>):circulates the blood and supplies oxygen to the body’s organs through a heart-lung machine outside of the body</a:t>
            </a:r>
          </a:p>
          <a:p>
            <a:pPr marL="0" indent="0">
              <a:buNone/>
            </a:pPr>
            <a:endParaRPr lang="en-US" dirty="0"/>
          </a:p>
        </p:txBody>
      </p:sp>
    </p:spTree>
    <p:extLst>
      <p:ext uri="{BB962C8B-B14F-4D97-AF65-F5344CB8AC3E}">
        <p14:creationId xmlns:p14="http://schemas.microsoft.com/office/powerpoint/2010/main" val="314351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03F0-2C94-294C-99B7-F789F75885BB}"/>
              </a:ext>
            </a:extLst>
          </p:cNvPr>
          <p:cNvSpPr>
            <a:spLocks noGrp="1"/>
          </p:cNvSpPr>
          <p:nvPr>
            <p:ph type="title"/>
          </p:nvPr>
        </p:nvSpPr>
        <p:spPr>
          <a:xfrm>
            <a:off x="838200" y="365125"/>
            <a:ext cx="10515600" cy="5102472"/>
          </a:xfrm>
        </p:spPr>
        <p:txBody>
          <a:bodyPr>
            <a:normAutofit/>
          </a:bodyPr>
          <a:lstStyle/>
          <a:p>
            <a:r>
              <a:rPr lang="en-US"/>
              <a:t>Circulatory shock can occur either by </a:t>
            </a:r>
            <a:br>
              <a:rPr lang="en-US"/>
            </a:br>
            <a:r>
              <a:rPr lang="en-US"/>
              <a:t>1) Decrease cardic output </a:t>
            </a:r>
            <a:br>
              <a:rPr lang="en-US"/>
            </a:br>
            <a:r>
              <a:rPr lang="en-US"/>
              <a:t>2) Without decrease cardic output </a:t>
            </a:r>
            <a:br>
              <a:rPr lang="en-US"/>
            </a:br>
            <a:endParaRPr lang="en-US"/>
          </a:p>
        </p:txBody>
      </p:sp>
    </p:spTree>
    <p:extLst>
      <p:ext uri="{BB962C8B-B14F-4D97-AF65-F5344CB8AC3E}">
        <p14:creationId xmlns:p14="http://schemas.microsoft.com/office/powerpoint/2010/main" val="689348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1066800"/>
            <a:ext cx="9286993" cy="914400"/>
          </a:xfrm>
        </p:spPr>
        <p:txBody>
          <a:bodyPr>
            <a:normAutofit fontScale="90000"/>
          </a:bodyPr>
          <a:lstStyle/>
          <a:p>
            <a:r>
              <a:rPr lang="en-US" dirty="0"/>
              <a:t>Pharmacologic therapy</a:t>
            </a:r>
            <a:br>
              <a:rPr lang="en-US" dirty="0"/>
            </a:br>
            <a:br>
              <a:rPr lang="en-US" dirty="0"/>
            </a:br>
            <a:endParaRPr lang="en-US" dirty="0"/>
          </a:p>
        </p:txBody>
      </p:sp>
      <p:sp>
        <p:nvSpPr>
          <p:cNvPr id="3" name="عنصر نائب للمحتوى 2"/>
          <p:cNvSpPr>
            <a:spLocks noGrp="1"/>
          </p:cNvSpPr>
          <p:nvPr>
            <p:ph idx="1"/>
          </p:nvPr>
        </p:nvSpPr>
        <p:spPr>
          <a:xfrm>
            <a:off x="1950721" y="1143000"/>
            <a:ext cx="8261873" cy="5257800"/>
          </a:xfrm>
        </p:spPr>
        <p:txBody>
          <a:bodyPr>
            <a:normAutofit fontScale="92500" lnSpcReduction="20000"/>
          </a:bodyPr>
          <a:lstStyle/>
          <a:p>
            <a:r>
              <a:rPr lang="en-US" dirty="0"/>
              <a:t>Patients with MI or acute coronary syndrome are given aspirin and heparin</a:t>
            </a:r>
          </a:p>
          <a:p>
            <a:r>
              <a:rPr lang="en-US" dirty="0"/>
              <a:t>Inotropic and/or vasopressor drugs maintain mean arterial pressure (MAP) of 60 or 65 mm Hg</a:t>
            </a:r>
          </a:p>
          <a:p>
            <a:r>
              <a:rPr lang="en-US" dirty="0"/>
              <a:t>vasopressors augment the coronary and cerebral blood flow during the low-flow state associated with shock</a:t>
            </a:r>
          </a:p>
          <a:p>
            <a:r>
              <a:rPr lang="en-US" dirty="0"/>
              <a:t>Diuretics are used to decrease plasma volume and peripheral edema. reduction in extracellular fluid and plasma volume associated with diuresis may initially decrease cardiac output and, consequently, blood pressure, with a compensatory increase in peripheral vascular resistance [</a:t>
            </a:r>
            <a:r>
              <a:rPr lang="en-US" dirty="0" err="1"/>
              <a:t>furosamide</a:t>
            </a:r>
            <a:r>
              <a:rPr lang="en-US" dirty="0"/>
              <a:t> (</a:t>
            </a:r>
            <a:r>
              <a:rPr lang="en-US" dirty="0" err="1"/>
              <a:t>lasix</a:t>
            </a:r>
            <a:r>
              <a:rPr lang="en-US" dirty="0"/>
              <a:t>)]</a:t>
            </a:r>
          </a:p>
          <a:p>
            <a:r>
              <a:rPr lang="en-US" dirty="0"/>
              <a:t>Vasodilators : Nitroglycerin IV</a:t>
            </a:r>
          </a:p>
          <a:p>
            <a:r>
              <a:rPr lang="en-US" dirty="0"/>
              <a:t>Anti-arrhythmia medicines: to restore a regular heartbeat.</a:t>
            </a:r>
          </a:p>
          <a:p>
            <a:r>
              <a:rPr lang="en-US" dirty="0"/>
              <a:t>Blood thinners or antiplatelet medicines: that irreversibly inhibit platelet aggregation that may be blocking the coronary arteries. MAY IMPROVE MORBIDITY </a:t>
            </a:r>
          </a:p>
          <a:p>
            <a:r>
              <a:rPr lang="en-US" dirty="0"/>
              <a:t>Opioid analgesics : morphine sulfate </a:t>
            </a:r>
          </a:p>
          <a:p>
            <a:endParaRPr lang="en-US" dirty="0"/>
          </a:p>
          <a:p>
            <a:endParaRPr lang="en-US" dirty="0"/>
          </a:p>
        </p:txBody>
      </p:sp>
    </p:spTree>
    <p:extLst>
      <p:ext uri="{BB962C8B-B14F-4D97-AF65-F5344CB8AC3E}">
        <p14:creationId xmlns:p14="http://schemas.microsoft.com/office/powerpoint/2010/main" val="3969912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762000"/>
            <a:ext cx="9286993" cy="76200"/>
          </a:xfrm>
        </p:spPr>
        <p:txBody>
          <a:bodyPr>
            <a:normAutofit fontScale="90000"/>
          </a:bodyPr>
          <a:lstStyle/>
          <a:p>
            <a:r>
              <a:rPr lang="en-US" b="1" dirty="0"/>
              <a:t>INOTROPIC AGENT </a:t>
            </a:r>
          </a:p>
        </p:txBody>
      </p:sp>
      <p:sp>
        <p:nvSpPr>
          <p:cNvPr id="3" name="عنصر نائب للمحتوى 2"/>
          <p:cNvSpPr>
            <a:spLocks noGrp="1"/>
          </p:cNvSpPr>
          <p:nvPr>
            <p:ph idx="1"/>
          </p:nvPr>
        </p:nvSpPr>
        <p:spPr>
          <a:xfrm>
            <a:off x="1950721" y="914400"/>
            <a:ext cx="8261873" cy="5638800"/>
          </a:xfrm>
        </p:spPr>
        <p:txBody>
          <a:bodyPr>
            <a:normAutofit/>
          </a:bodyPr>
          <a:lstStyle/>
          <a:p>
            <a:pPr marL="0" indent="0">
              <a:buNone/>
            </a:pPr>
            <a:r>
              <a:rPr lang="en-US" sz="3100" b="1" dirty="0"/>
              <a:t>Features of dopamine are as follows:</a:t>
            </a:r>
          </a:p>
          <a:p>
            <a:r>
              <a:rPr lang="en-US" sz="2000" dirty="0"/>
              <a:t>Dopamine is the drug of choice to improve cardiac contractility in patients with hypotension</a:t>
            </a:r>
          </a:p>
          <a:p>
            <a:r>
              <a:rPr lang="en-US" sz="2000" dirty="0"/>
              <a:t>it stimulates adrenergic and dopaminergic receptors. Its hemodynamic effect depends on the dose. Lower doses primarily stimulate dopaminergic receptors that produce renal and mesenteric vasodilation. Higher doses produce cardiac stimulation and vasoconstriction.</a:t>
            </a:r>
          </a:p>
          <a:p>
            <a:pPr marL="0" indent="0">
              <a:buNone/>
            </a:pPr>
            <a:r>
              <a:rPr lang="en-US" sz="2600" b="1" dirty="0"/>
              <a:t>Features of </a:t>
            </a:r>
            <a:r>
              <a:rPr lang="en-US" sz="2600" b="1" dirty="0" err="1"/>
              <a:t>dobutamine</a:t>
            </a:r>
            <a:r>
              <a:rPr lang="en-US" sz="2600" b="1" dirty="0"/>
              <a:t> are as follows:</a:t>
            </a:r>
          </a:p>
          <a:p>
            <a:pPr marL="0" indent="0">
              <a:buNone/>
            </a:pPr>
            <a:r>
              <a:rPr lang="en-US" sz="2000" dirty="0" err="1"/>
              <a:t>Dobutamine</a:t>
            </a:r>
            <a:r>
              <a:rPr lang="en-US" sz="2000" dirty="0"/>
              <a:t> may be preferable to dopamine if the systolic blood pressure is higher than 80 mm Hg and it is It produces systemic vasodilation and increases the inotropic state</a:t>
            </a:r>
          </a:p>
          <a:p>
            <a:r>
              <a:rPr lang="en-US" sz="2000" dirty="0"/>
              <a:t>Compared with dopamine, </a:t>
            </a:r>
            <a:r>
              <a:rPr lang="en-US" sz="2000" dirty="0" err="1"/>
              <a:t>dobutamine</a:t>
            </a:r>
            <a:r>
              <a:rPr lang="en-US" sz="2000" dirty="0"/>
              <a:t> has less effect on myocardial oxygen demand</a:t>
            </a:r>
          </a:p>
          <a:p>
            <a:r>
              <a:rPr lang="en-US" sz="2000" dirty="0"/>
              <a:t>Tachycardia from </a:t>
            </a:r>
            <a:r>
              <a:rPr lang="en-US" sz="2000" dirty="0" err="1"/>
              <a:t>dobutamine</a:t>
            </a:r>
            <a:r>
              <a:rPr lang="en-US" sz="2000" dirty="0"/>
              <a:t> may preclude its use in some patient</a:t>
            </a:r>
          </a:p>
        </p:txBody>
      </p:sp>
    </p:spTree>
    <p:extLst>
      <p:ext uri="{BB962C8B-B14F-4D97-AF65-F5344CB8AC3E}">
        <p14:creationId xmlns:p14="http://schemas.microsoft.com/office/powerpoint/2010/main" val="2636603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1460031" y="761998"/>
            <a:ext cx="9286993" cy="381001"/>
          </a:xfrm>
        </p:spPr>
        <p:txBody>
          <a:bodyPr>
            <a:normAutofit fontScale="90000"/>
          </a:bodyPr>
          <a:lstStyle/>
          <a:p>
            <a:endParaRPr lang="en-US" dirty="0"/>
          </a:p>
        </p:txBody>
      </p:sp>
      <p:sp>
        <p:nvSpPr>
          <p:cNvPr id="3" name="عنصر نائب للمحتوى 2"/>
          <p:cNvSpPr>
            <a:spLocks noGrp="1"/>
          </p:cNvSpPr>
          <p:nvPr>
            <p:ph idx="1"/>
          </p:nvPr>
        </p:nvSpPr>
        <p:spPr>
          <a:xfrm>
            <a:off x="1950721" y="990600"/>
            <a:ext cx="8261873" cy="4732469"/>
          </a:xfrm>
        </p:spPr>
        <p:txBody>
          <a:bodyPr>
            <a:normAutofit/>
          </a:bodyPr>
          <a:lstStyle/>
          <a:p>
            <a:r>
              <a:rPr lang="en-US" dirty="0"/>
              <a:t> the patient remains hypotensive despite moderate doses of dopamine, these drugs may be administered:</a:t>
            </a:r>
          </a:p>
          <a:p>
            <a:endParaRPr lang="en-US" dirty="0"/>
          </a:p>
          <a:p>
            <a:r>
              <a:rPr lang="en-US" dirty="0"/>
              <a:t>Norepinephrine :is generally reserved for use in patients with severe hypotension (</a:t>
            </a:r>
            <a:r>
              <a:rPr lang="en-US" dirty="0" err="1"/>
              <a:t>eg</a:t>
            </a:r>
            <a:r>
              <a:rPr lang="en-US" dirty="0"/>
              <a:t>, systolic blood pressure &lt; 70 mm Hg) or hypotension unresponsive to other medication </a:t>
            </a:r>
          </a:p>
          <a:p>
            <a:r>
              <a:rPr lang="en-US" dirty="0" err="1"/>
              <a:t>Phosphodiesterase</a:t>
            </a:r>
            <a:r>
              <a:rPr lang="en-US" dirty="0"/>
              <a:t> inhibitors (</a:t>
            </a:r>
            <a:r>
              <a:rPr lang="en-US" dirty="0" err="1"/>
              <a:t>eg</a:t>
            </a:r>
            <a:r>
              <a:rPr lang="en-US" dirty="0"/>
              <a:t>, </a:t>
            </a:r>
            <a:r>
              <a:rPr lang="en-US" dirty="0" err="1"/>
              <a:t>inamrinone</a:t>
            </a:r>
            <a:r>
              <a:rPr lang="en-US" dirty="0"/>
              <a:t> , </a:t>
            </a:r>
            <a:r>
              <a:rPr lang="en-US" dirty="0" err="1"/>
              <a:t>milrinone</a:t>
            </a:r>
            <a:r>
              <a:rPr lang="en-US" dirty="0"/>
              <a:t>) are inotropic agents with </a:t>
            </a:r>
            <a:r>
              <a:rPr lang="en-US" dirty="0" err="1"/>
              <a:t>vasodilating</a:t>
            </a:r>
            <a:r>
              <a:rPr lang="en-US" dirty="0"/>
              <a:t> properties and long half-lives that are beneficial in patients with cardiac pump failure, but they may require concomitant vasopressor administration</a:t>
            </a:r>
          </a:p>
        </p:txBody>
      </p:sp>
    </p:spTree>
    <p:extLst>
      <p:ext uri="{BB962C8B-B14F-4D97-AF65-F5344CB8AC3E}">
        <p14:creationId xmlns:p14="http://schemas.microsoft.com/office/powerpoint/2010/main" val="2184256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dirty="0"/>
              <a:t>Coronary artery bypass grafting (CABG) and percutaneous cardiac intervention (PCI)</a:t>
            </a:r>
          </a:p>
        </p:txBody>
      </p:sp>
      <p:sp>
        <p:nvSpPr>
          <p:cNvPr id="3" name="عنصر نائب للمحتوى 2"/>
          <p:cNvSpPr>
            <a:spLocks noGrp="1"/>
          </p:cNvSpPr>
          <p:nvPr>
            <p:ph idx="1"/>
          </p:nvPr>
        </p:nvSpPr>
        <p:spPr>
          <a:xfrm>
            <a:off x="1950721" y="2119256"/>
            <a:ext cx="8261873" cy="3824344"/>
          </a:xfrm>
        </p:spPr>
        <p:txBody>
          <a:bodyPr>
            <a:normAutofit fontScale="85000" lnSpcReduction="10000"/>
          </a:bodyPr>
          <a:lstStyle/>
          <a:p>
            <a:pPr marL="0" indent="0">
              <a:buNone/>
            </a:pPr>
            <a:endParaRPr lang="en-US" dirty="0"/>
          </a:p>
          <a:p>
            <a:r>
              <a:rPr lang="en-US" dirty="0"/>
              <a:t>Either PCI or CABG is the treatment of choice for cardiogenic shock</a:t>
            </a:r>
          </a:p>
          <a:p>
            <a:r>
              <a:rPr lang="en-US" dirty="0"/>
              <a:t>PCI should be initiated within 90 minutes after presentation</a:t>
            </a:r>
          </a:p>
          <a:p>
            <a:r>
              <a:rPr lang="en-US" dirty="0"/>
              <a:t>PCI remains helpful, as an acute intervention, within 12 hours after presentation to open coronary arteries that are narrowed or blocked by the buildup of plaque</a:t>
            </a:r>
          </a:p>
          <a:p>
            <a:r>
              <a:rPr lang="en-US" dirty="0"/>
              <a:t>CABG improve blood flow to the heart. This procedure is usually done as soon as possible after a diagnosis of cardiogenic shock</a:t>
            </a:r>
          </a:p>
          <a:p>
            <a:r>
              <a:rPr lang="en-US" dirty="0"/>
              <a:t>Thrombolytic therapy is second best but should be considered if PCI and CABG are not immediately available</a:t>
            </a:r>
          </a:p>
          <a:p>
            <a:pPr marL="0" indent="0">
              <a:buNone/>
            </a:pPr>
            <a:r>
              <a:rPr lang="en-US" dirty="0"/>
              <a:t>reduces the likelihood of subsequent development of cardiogenic shock after the initial event.</a:t>
            </a:r>
          </a:p>
        </p:txBody>
      </p:sp>
    </p:spTree>
    <p:extLst>
      <p:ext uri="{BB962C8B-B14F-4D97-AF65-F5344CB8AC3E}">
        <p14:creationId xmlns:p14="http://schemas.microsoft.com/office/powerpoint/2010/main" val="2147026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68AC31F-0C72-1846-BAE3-B31E34E01B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124" y="1028918"/>
            <a:ext cx="3526476" cy="4914682"/>
          </a:xfrm>
          <a:prstGeom prst="rect">
            <a:avLst/>
          </a:prstGeom>
        </p:spPr>
      </p:pic>
      <p:sp>
        <p:nvSpPr>
          <p:cNvPr id="4" name="TextBox 3">
            <a:extLst>
              <a:ext uri="{FF2B5EF4-FFF2-40B4-BE49-F238E27FC236}">
                <a16:creationId xmlns:a16="http://schemas.microsoft.com/office/drawing/2014/main" id="{BBCC2566-5C36-FB48-93C6-567983B1D71E}"/>
              </a:ext>
            </a:extLst>
          </p:cNvPr>
          <p:cNvSpPr txBox="1"/>
          <p:nvPr/>
        </p:nvSpPr>
        <p:spPr>
          <a:xfrm>
            <a:off x="5184074" y="2512126"/>
            <a:ext cx="4736770" cy="707886"/>
          </a:xfrm>
          <a:prstGeom prst="rect">
            <a:avLst/>
          </a:prstGeom>
          <a:noFill/>
        </p:spPr>
        <p:txBody>
          <a:bodyPr wrap="square" rtlCol="0">
            <a:spAutoFit/>
          </a:bodyPr>
          <a:lstStyle/>
          <a:p>
            <a:pPr algn="l"/>
            <a:r>
              <a:rPr lang="ar-SA" sz="4000" b="1">
                <a:solidFill>
                  <a:srgbClr val="FF0000"/>
                </a:solidFill>
              </a:rPr>
              <a:t>THANK YOU </a:t>
            </a:r>
            <a:endParaRPr lang="en-US" sz="4000" b="1">
              <a:solidFill>
                <a:srgbClr val="FF0000"/>
              </a:solidFill>
            </a:endParaRPr>
          </a:p>
        </p:txBody>
      </p:sp>
    </p:spTree>
    <p:extLst>
      <p:ext uri="{BB962C8B-B14F-4D97-AF65-F5344CB8AC3E}">
        <p14:creationId xmlns:p14="http://schemas.microsoft.com/office/powerpoint/2010/main" val="146205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BECC-9B0D-0B43-A285-2676A2871A0F}"/>
              </a:ext>
            </a:extLst>
          </p:cNvPr>
          <p:cNvSpPr>
            <a:spLocks noGrp="1"/>
          </p:cNvSpPr>
          <p:nvPr>
            <p:ph type="title"/>
          </p:nvPr>
        </p:nvSpPr>
        <p:spPr>
          <a:xfrm>
            <a:off x="762000" y="609600"/>
            <a:ext cx="10515600" cy="711076"/>
          </a:xfrm>
        </p:spPr>
        <p:txBody>
          <a:bodyPr>
            <a:normAutofit fontScale="90000"/>
          </a:bodyPr>
          <a:lstStyle/>
          <a:p>
            <a:r>
              <a:rPr lang="en-US" b="1" dirty="0"/>
              <a:t>Decrease cardiac output: </a:t>
            </a:r>
          </a:p>
        </p:txBody>
      </p:sp>
      <p:sp>
        <p:nvSpPr>
          <p:cNvPr id="3" name="Content Placeholder 2">
            <a:extLst>
              <a:ext uri="{FF2B5EF4-FFF2-40B4-BE49-F238E27FC236}">
                <a16:creationId xmlns:a16="http://schemas.microsoft.com/office/drawing/2014/main" id="{4B6A4926-7936-364B-9EC8-DE140E367CC2}"/>
              </a:ext>
            </a:extLst>
          </p:cNvPr>
          <p:cNvSpPr>
            <a:spLocks noGrp="1"/>
          </p:cNvSpPr>
          <p:nvPr>
            <p:ph idx="1"/>
          </p:nvPr>
        </p:nvSpPr>
        <p:spPr>
          <a:xfrm>
            <a:off x="914400" y="1219200"/>
            <a:ext cx="10515600" cy="4989431"/>
          </a:xfrm>
        </p:spPr>
        <p:txBody>
          <a:bodyPr>
            <a:noAutofit/>
          </a:bodyPr>
          <a:lstStyle/>
          <a:p>
            <a:pPr marL="0" indent="0">
              <a:buNone/>
            </a:pPr>
            <a:r>
              <a:rPr lang="en-US" dirty="0"/>
              <a:t>1. Cardiac abnormalities that decrease the ability of the heart to pump blood. These abnormalities include in particular myocardial infarction but also toxic states of the heart, severe heart valve dysfunction, heart arrhythmias, and other conditions. </a:t>
            </a:r>
          </a:p>
          <a:p>
            <a:pPr marL="0" indent="0">
              <a:buNone/>
            </a:pPr>
            <a:r>
              <a:rPr lang="en-US" dirty="0"/>
              <a:t>The circulatory shock that results from diminished cardiac pumping ability is called cardiogenic shock  .</a:t>
            </a:r>
          </a:p>
          <a:p>
            <a:pPr marL="0" indent="0">
              <a:buNone/>
            </a:pPr>
            <a:r>
              <a:rPr lang="en-US" dirty="0"/>
              <a:t>2. Factors that decrease venous return also decrease cardiac output because the heart cannot pump blood that does not flow into it. The most common cause of decreased venous return is diminished blood volume, but venous return can also be reduced as a result of decreased vascular tone, especially of the venous blood reservoirs, or obstruction to blood flow at some point in the circulation, especially in the venous return pathway to the heart.</a:t>
            </a:r>
          </a:p>
        </p:txBody>
      </p:sp>
    </p:spTree>
    <p:extLst>
      <p:ext uri="{BB962C8B-B14F-4D97-AF65-F5344CB8AC3E}">
        <p14:creationId xmlns:p14="http://schemas.microsoft.com/office/powerpoint/2010/main" val="262435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0463-1923-2146-822A-7634CDF37F34}"/>
              </a:ext>
            </a:extLst>
          </p:cNvPr>
          <p:cNvSpPr>
            <a:spLocks noGrp="1"/>
          </p:cNvSpPr>
          <p:nvPr>
            <p:ph type="title"/>
          </p:nvPr>
        </p:nvSpPr>
        <p:spPr>
          <a:xfrm>
            <a:off x="677388" y="247403"/>
            <a:ext cx="10515600" cy="6259284"/>
          </a:xfrm>
        </p:spPr>
        <p:txBody>
          <a:bodyPr>
            <a:noAutofit/>
          </a:bodyPr>
          <a:lstStyle/>
          <a:p>
            <a:br>
              <a:rPr lang="en-US" sz="3200" dirty="0"/>
            </a:br>
            <a:r>
              <a:rPr lang="en-US" sz="3200" b="1" dirty="0"/>
              <a:t>CIRCULATORY</a:t>
            </a:r>
            <a:r>
              <a:rPr lang="en-US" sz="3200" dirty="0"/>
              <a:t> </a:t>
            </a:r>
            <a:r>
              <a:rPr lang="en-US" sz="3200" b="1" dirty="0"/>
              <a:t>SHOCK</a:t>
            </a:r>
            <a:r>
              <a:rPr lang="en-US" sz="3200" dirty="0"/>
              <a:t> </a:t>
            </a:r>
            <a:r>
              <a:rPr lang="en-US" sz="3200" b="1" dirty="0"/>
              <a:t>WITHOUT</a:t>
            </a:r>
            <a:r>
              <a:rPr lang="en-US" sz="3200" dirty="0"/>
              <a:t> </a:t>
            </a:r>
            <a:r>
              <a:rPr lang="en-US" sz="3200" b="1" dirty="0"/>
              <a:t>DIMINISHED</a:t>
            </a:r>
            <a:r>
              <a:rPr lang="en-US" sz="3200" dirty="0"/>
              <a:t> </a:t>
            </a:r>
            <a:r>
              <a:rPr lang="en-US" sz="3200" b="1" dirty="0"/>
              <a:t>CARDIAC</a:t>
            </a:r>
            <a:r>
              <a:rPr lang="en-US" sz="3200" dirty="0"/>
              <a:t> </a:t>
            </a:r>
            <a:r>
              <a:rPr lang="en-US" sz="3200" b="1" dirty="0"/>
              <a:t>OUTPUT: </a:t>
            </a:r>
            <a:br>
              <a:rPr lang="en-US" sz="3200" dirty="0"/>
            </a:br>
            <a:r>
              <a:rPr lang="en-US" sz="3200" dirty="0"/>
              <a:t>cardiac output is normal or even greater than normal, yet the person is in a state of circulatory shock. This situation can result from</a:t>
            </a:r>
            <a:br>
              <a:rPr lang="en-US" sz="3200" dirty="0"/>
            </a:br>
            <a:r>
              <a:rPr lang="en-US" sz="3200" dirty="0"/>
              <a:t> (1) excessive metabolic rate, so even a normal cardiac output is inadequate</a:t>
            </a:r>
            <a:br>
              <a:rPr lang="en-US" sz="3200" dirty="0"/>
            </a:br>
            <a:r>
              <a:rPr lang="en-US" sz="3200" dirty="0"/>
              <a:t>(2) abnormal tissue perfusion patterns, so most of the cardiac output is passing through blood vessels besides those that supply the local tissues with nutrition.</a:t>
            </a:r>
            <a:br>
              <a:rPr lang="en-US" sz="3200" dirty="0"/>
            </a:br>
            <a:endParaRPr lang="en-US" sz="3200" dirty="0"/>
          </a:p>
        </p:txBody>
      </p:sp>
    </p:spTree>
    <p:extLst>
      <p:ext uri="{BB962C8B-B14F-4D97-AF65-F5344CB8AC3E}">
        <p14:creationId xmlns:p14="http://schemas.microsoft.com/office/powerpoint/2010/main" val="20339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762000"/>
            <a:ext cx="5486400" cy="5334000"/>
          </a:xfrm>
        </p:spPr>
        <p:txBody>
          <a:bodyPr>
            <a:noAutofit/>
          </a:bodyPr>
          <a:lstStyle/>
          <a:p>
            <a:pPr algn="l"/>
            <a:br>
              <a:rPr lang="en-US" sz="3200" dirty="0"/>
            </a:br>
            <a:r>
              <a:rPr lang="en-US" sz="3200" dirty="0"/>
              <a:t>Along with the signs of low cardiac output shown in the box  , objective markers of inadequate tissue oxygen delivery, such as increasing base deficit, elevated blood lactate , tachycardia and reduced urine output, can aid early identification </a:t>
            </a:r>
            <a:br>
              <a:rPr lang="en-US" sz="3200" dirty="0"/>
            </a:br>
            <a:endParaRPr lang="en-US" sz="32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926" y="1143000"/>
            <a:ext cx="3492674" cy="4800600"/>
          </a:xfrm>
          <a:prstGeom prst="rect">
            <a:avLst/>
          </a:prstGeom>
        </p:spPr>
      </p:pic>
    </p:spTree>
    <p:extLst>
      <p:ext uri="{BB962C8B-B14F-4D97-AF65-F5344CB8AC3E}">
        <p14:creationId xmlns:p14="http://schemas.microsoft.com/office/powerpoint/2010/main" val="236118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7800" y="2895600"/>
            <a:ext cx="9286993" cy="1202485"/>
          </a:xfrm>
        </p:spPr>
        <p:txBody>
          <a:bodyPr>
            <a:noAutofit/>
          </a:bodyPr>
          <a:lstStyle/>
          <a:p>
            <a:pPr marL="342900" indent="-342900" algn="l">
              <a:buFont typeface="Wingdings" pitchFamily="2" charset="2"/>
              <a:buChar char="Ø"/>
            </a:pPr>
            <a:r>
              <a:rPr lang="en-US" sz="2000" dirty="0"/>
              <a:t>Depending on the specific cause and type of shock, symptoms will include one or more of the following:</a:t>
            </a:r>
            <a:br>
              <a:rPr lang="en-US" sz="2000" dirty="0"/>
            </a:br>
            <a:br>
              <a:rPr lang="en-US" sz="2000" dirty="0"/>
            </a:br>
            <a:r>
              <a:rPr lang="en-US" sz="2000" dirty="0"/>
              <a:t> rapid, weak  pulse</a:t>
            </a:r>
            <a:br>
              <a:rPr lang="en-US" sz="2000" dirty="0"/>
            </a:br>
            <a:r>
              <a:rPr lang="en-US" sz="2000" dirty="0"/>
              <a:t>irregular heartbeat</a:t>
            </a:r>
            <a:br>
              <a:rPr lang="en-US" sz="2000" dirty="0"/>
            </a:br>
            <a:r>
              <a:rPr lang="en-US" sz="2000" dirty="0"/>
              <a:t>rapid, shallow breathing</a:t>
            </a:r>
            <a:br>
              <a:rPr lang="en-US" sz="2000" dirty="0"/>
            </a:br>
            <a:r>
              <a:rPr lang="en-US" sz="2000" dirty="0"/>
              <a:t>lightheadedness, dizziness or faintness </a:t>
            </a:r>
            <a:br>
              <a:rPr lang="en-US" sz="2000" dirty="0"/>
            </a:br>
            <a:r>
              <a:rPr lang="en-US" sz="2000" dirty="0"/>
              <a:t>cool, clammy skin</a:t>
            </a:r>
            <a:br>
              <a:rPr lang="en-US" sz="2000" dirty="0"/>
            </a:br>
            <a:r>
              <a:rPr lang="en-US" sz="2000" dirty="0"/>
              <a:t>dilated pupils</a:t>
            </a:r>
            <a:br>
              <a:rPr lang="en-US" sz="2000" dirty="0"/>
            </a:br>
            <a:r>
              <a:rPr lang="en-US" sz="2000" dirty="0"/>
              <a:t>profuse sweating , moist skin </a:t>
            </a:r>
            <a:br>
              <a:rPr lang="en-US" sz="2000" dirty="0"/>
            </a:br>
            <a:r>
              <a:rPr lang="en-US" sz="2000" dirty="0"/>
              <a:t>chest pain</a:t>
            </a:r>
            <a:br>
              <a:rPr lang="en-US" sz="2000" dirty="0"/>
            </a:br>
            <a:r>
              <a:rPr lang="en-US" sz="2000" dirty="0"/>
              <a:t>nausea</a:t>
            </a:r>
            <a:br>
              <a:rPr lang="en-US" sz="2000" dirty="0"/>
            </a:br>
            <a:r>
              <a:rPr lang="en-US" sz="2000" dirty="0"/>
              <a:t>confusion</a:t>
            </a:r>
            <a:br>
              <a:rPr lang="en-US" sz="2000" dirty="0"/>
            </a:br>
            <a:r>
              <a:rPr lang="en-US" sz="2000" dirty="0"/>
              <a:t>anxiety or agitation/restlessness </a:t>
            </a:r>
            <a:br>
              <a:rPr lang="en-US" sz="2000" dirty="0"/>
            </a:br>
            <a:r>
              <a:rPr lang="en-US" sz="2000" dirty="0"/>
              <a:t>low or no urine output </a:t>
            </a:r>
            <a:br>
              <a:rPr lang="en-US" sz="2000" dirty="0"/>
            </a:br>
            <a:r>
              <a:rPr lang="en-US" sz="2000" dirty="0"/>
              <a:t>thirst and dry mouth</a:t>
            </a:r>
            <a:br>
              <a:rPr lang="en-US" sz="2000" dirty="0"/>
            </a:br>
            <a:r>
              <a:rPr lang="en-US" sz="2000" dirty="0"/>
              <a:t>low blood sugar</a:t>
            </a:r>
            <a:br>
              <a:rPr lang="en-US" sz="2000" dirty="0"/>
            </a:br>
            <a:r>
              <a:rPr lang="en-US" sz="2000" dirty="0"/>
              <a:t>loss of consciousness</a:t>
            </a:r>
            <a:br>
              <a:rPr lang="en-US" sz="2000" dirty="0"/>
            </a:br>
            <a:endParaRPr lang="en-US" sz="2000" dirty="0"/>
          </a:p>
        </p:txBody>
      </p:sp>
    </p:spTree>
    <p:extLst>
      <p:ext uri="{BB962C8B-B14F-4D97-AF65-F5344CB8AC3E}">
        <p14:creationId xmlns:p14="http://schemas.microsoft.com/office/powerpoint/2010/main" val="20131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A578-02E7-D047-8F53-D20805D8019D}"/>
              </a:ext>
            </a:extLst>
          </p:cNvPr>
          <p:cNvSpPr>
            <a:spLocks noGrp="1"/>
          </p:cNvSpPr>
          <p:nvPr>
            <p:ph type="title"/>
          </p:nvPr>
        </p:nvSpPr>
        <p:spPr>
          <a:xfrm>
            <a:off x="1460031" y="817583"/>
            <a:ext cx="9286993" cy="630217"/>
          </a:xfrm>
        </p:spPr>
        <p:txBody>
          <a:bodyPr>
            <a:normAutofit fontScale="90000"/>
          </a:bodyPr>
          <a:lstStyle/>
          <a:p>
            <a:r>
              <a:rPr lang="ar-SA" sz="2800" b="1" dirty="0" err="1"/>
              <a:t>Main</a:t>
            </a:r>
            <a:r>
              <a:rPr lang="ar-SA" sz="2800" b="1" dirty="0"/>
              <a:t> </a:t>
            </a:r>
            <a:r>
              <a:rPr lang="ar-SA" sz="2800" b="1" dirty="0" err="1"/>
              <a:t>categories</a:t>
            </a:r>
            <a:r>
              <a:rPr lang="ar-SA" sz="2800" b="1" dirty="0"/>
              <a:t> </a:t>
            </a:r>
            <a:r>
              <a:rPr lang="ar-SA" sz="2800" b="1" dirty="0" err="1"/>
              <a:t>of</a:t>
            </a:r>
            <a:r>
              <a:rPr lang="ar-SA" sz="2800" b="1" dirty="0"/>
              <a:t> </a:t>
            </a:r>
            <a:r>
              <a:rPr lang="ar-SA" sz="2800" b="1" dirty="0" err="1"/>
              <a:t>shock</a:t>
            </a:r>
            <a:r>
              <a:rPr lang="ar-SA" sz="2800" b="1" dirty="0"/>
              <a:t> </a:t>
            </a:r>
            <a:r>
              <a:rPr lang="ar-SA" sz="2800" b="1" dirty="0" err="1"/>
              <a:t>according</a:t>
            </a:r>
            <a:r>
              <a:rPr lang="en-US" sz="2800" b="1" dirty="0"/>
              <a:t> to </a:t>
            </a:r>
            <a:r>
              <a:rPr lang="ar-SA" sz="2800" b="1" dirty="0"/>
              <a:t> </a:t>
            </a:r>
            <a:r>
              <a:rPr lang="ar-SA" sz="2800" b="1" dirty="0" err="1"/>
              <a:t>the</a:t>
            </a:r>
            <a:r>
              <a:rPr lang="ar-SA" sz="2800" b="1" dirty="0"/>
              <a:t> </a:t>
            </a:r>
            <a:r>
              <a:rPr lang="ar-SA" sz="2800" b="1" dirty="0" err="1"/>
              <a:t>cause</a:t>
            </a:r>
            <a:r>
              <a:rPr lang="en-US" sz="2800" b="1" dirty="0"/>
              <a:t>:</a:t>
            </a:r>
            <a:r>
              <a:rPr lang="ar-SA" sz="2800" b="1" dirty="0"/>
              <a:t> </a:t>
            </a:r>
            <a:br>
              <a:rPr lang="ar-SA" sz="2800" b="1" dirty="0"/>
            </a:br>
            <a:endParaRPr lang="en-US" sz="2800" b="1" dirty="0"/>
          </a:p>
        </p:txBody>
      </p:sp>
      <p:sp>
        <p:nvSpPr>
          <p:cNvPr id="3" name="Content Placeholder 2">
            <a:extLst>
              <a:ext uri="{FF2B5EF4-FFF2-40B4-BE49-F238E27FC236}">
                <a16:creationId xmlns:a16="http://schemas.microsoft.com/office/drawing/2014/main" id="{A762955E-B602-924E-B122-F86820E86253}"/>
              </a:ext>
            </a:extLst>
          </p:cNvPr>
          <p:cNvSpPr>
            <a:spLocks noGrp="1"/>
          </p:cNvSpPr>
          <p:nvPr>
            <p:ph idx="1"/>
          </p:nvPr>
        </p:nvSpPr>
        <p:spPr>
          <a:xfrm>
            <a:off x="1950721" y="1371600"/>
            <a:ext cx="8261873" cy="4351469"/>
          </a:xfrm>
        </p:spPr>
        <p:txBody>
          <a:bodyPr>
            <a:normAutofit fontScale="92500"/>
          </a:bodyPr>
          <a:lstStyle/>
          <a:p>
            <a:pPr marL="514350" indent="-514350">
              <a:buFont typeface="+mj-lt"/>
              <a:buAutoNum type="arabicPeriod"/>
            </a:pPr>
            <a:r>
              <a:rPr lang="ar-SA" dirty="0" err="1"/>
              <a:t>Hypovolmic</a:t>
            </a:r>
            <a:r>
              <a:rPr lang="ar-SA" dirty="0"/>
              <a:t> </a:t>
            </a:r>
            <a:r>
              <a:rPr lang="ar-SA" dirty="0" err="1"/>
              <a:t>shock</a:t>
            </a:r>
            <a:r>
              <a:rPr lang="ar-SA" dirty="0"/>
              <a:t>: </a:t>
            </a:r>
            <a:r>
              <a:rPr lang="ar-SA" dirty="0" err="1"/>
              <a:t>poor</a:t>
            </a:r>
            <a:r>
              <a:rPr lang="ar-SA" dirty="0"/>
              <a:t> </a:t>
            </a:r>
            <a:r>
              <a:rPr lang="ar-SA" dirty="0" err="1"/>
              <a:t>int</a:t>
            </a:r>
            <a:r>
              <a:rPr lang="en-US" dirty="0" err="1"/>
              <a:t>ake</a:t>
            </a:r>
            <a:r>
              <a:rPr lang="ar-SA" dirty="0"/>
              <a:t> </a:t>
            </a:r>
            <a:r>
              <a:rPr lang="ar-SA" dirty="0" err="1"/>
              <a:t>or</a:t>
            </a:r>
            <a:r>
              <a:rPr lang="ar-SA" dirty="0"/>
              <a:t> </a:t>
            </a:r>
            <a:r>
              <a:rPr lang="ar-SA" dirty="0" err="1"/>
              <a:t>excess</a:t>
            </a:r>
            <a:r>
              <a:rPr lang="ar-SA" dirty="0"/>
              <a:t> </a:t>
            </a:r>
            <a:r>
              <a:rPr lang="ar-SA" dirty="0" err="1"/>
              <a:t>loss</a:t>
            </a:r>
            <a:r>
              <a:rPr lang="ar-SA" dirty="0"/>
              <a:t> </a:t>
            </a:r>
            <a:r>
              <a:rPr lang="ar-SA" dirty="0" err="1"/>
              <a:t>of</a:t>
            </a:r>
            <a:r>
              <a:rPr lang="ar-SA" dirty="0"/>
              <a:t> </a:t>
            </a:r>
            <a:r>
              <a:rPr lang="ar-SA" dirty="0" err="1"/>
              <a:t>fluid</a:t>
            </a:r>
            <a:r>
              <a:rPr lang="ar-SA" dirty="0"/>
              <a:t>  </a:t>
            </a:r>
            <a:r>
              <a:rPr lang="ar-SA" dirty="0" err="1"/>
              <a:t>as</a:t>
            </a:r>
            <a:r>
              <a:rPr lang="ar-SA" dirty="0"/>
              <a:t> </a:t>
            </a:r>
            <a:r>
              <a:rPr lang="ar-SA" dirty="0" err="1"/>
              <a:t>bleeding</a:t>
            </a:r>
            <a:r>
              <a:rPr lang="ar-SA" dirty="0"/>
              <a:t> </a:t>
            </a:r>
            <a:r>
              <a:rPr lang="en-US" dirty="0"/>
              <a:t> from traumatic injury ,</a:t>
            </a:r>
            <a:r>
              <a:rPr lang="ar-SA" dirty="0" err="1"/>
              <a:t>diarrhea</a:t>
            </a:r>
            <a:r>
              <a:rPr lang="ar-SA" dirty="0"/>
              <a:t> </a:t>
            </a:r>
            <a:r>
              <a:rPr lang="en-US" dirty="0"/>
              <a:t>or severe anemia where there is not enough blood to carry oxygen through the body </a:t>
            </a:r>
            <a:endParaRPr lang="ar-SA" dirty="0"/>
          </a:p>
          <a:p>
            <a:pPr marL="514350" indent="-514350">
              <a:buFont typeface="+mj-lt"/>
              <a:buAutoNum type="arabicPeriod"/>
            </a:pPr>
            <a:r>
              <a:rPr lang="ar-SA" dirty="0" err="1"/>
              <a:t>Cardiogenic</a:t>
            </a:r>
            <a:r>
              <a:rPr lang="ar-SA" dirty="0"/>
              <a:t> </a:t>
            </a:r>
            <a:r>
              <a:rPr lang="ar-SA" dirty="0" err="1"/>
              <a:t>shock</a:t>
            </a:r>
            <a:r>
              <a:rPr lang="ar-SA" dirty="0"/>
              <a:t> : </a:t>
            </a:r>
            <a:r>
              <a:rPr lang="ar-SA" dirty="0" err="1"/>
              <a:t>poor</a:t>
            </a:r>
            <a:r>
              <a:rPr lang="ar-SA" dirty="0"/>
              <a:t> </a:t>
            </a:r>
            <a:r>
              <a:rPr lang="ar-SA" dirty="0" err="1"/>
              <a:t>pumping</a:t>
            </a:r>
            <a:r>
              <a:rPr lang="ar-SA" dirty="0"/>
              <a:t> </a:t>
            </a:r>
            <a:r>
              <a:rPr lang="ar-SA" dirty="0" err="1"/>
              <a:t>function</a:t>
            </a:r>
            <a:r>
              <a:rPr lang="ar-SA" dirty="0"/>
              <a:t> </a:t>
            </a:r>
            <a:r>
              <a:rPr lang="ar-SA" dirty="0" err="1"/>
              <a:t>or</a:t>
            </a:r>
            <a:r>
              <a:rPr lang="ar-SA" dirty="0"/>
              <a:t> </a:t>
            </a:r>
            <a:r>
              <a:rPr lang="ar-SA" dirty="0" err="1"/>
              <a:t>circulatory</a:t>
            </a:r>
            <a:r>
              <a:rPr lang="ar-SA" dirty="0"/>
              <a:t> </a:t>
            </a:r>
            <a:r>
              <a:rPr lang="ar-SA" dirty="0" err="1"/>
              <a:t>overload</a:t>
            </a:r>
            <a:r>
              <a:rPr lang="ar-SA" dirty="0"/>
              <a:t> </a:t>
            </a:r>
          </a:p>
          <a:p>
            <a:pPr marL="514350" indent="-514350">
              <a:buFont typeface="+mj-lt"/>
              <a:buAutoNum type="arabicPeriod"/>
            </a:pPr>
            <a:r>
              <a:rPr lang="ar-SA" dirty="0" err="1"/>
              <a:t>Distinctive</a:t>
            </a:r>
            <a:r>
              <a:rPr lang="ar-SA" dirty="0"/>
              <a:t> </a:t>
            </a:r>
            <a:r>
              <a:rPr lang="ar-SA" dirty="0" err="1"/>
              <a:t>shock</a:t>
            </a:r>
            <a:r>
              <a:rPr lang="ar-SA" dirty="0"/>
              <a:t> : </a:t>
            </a:r>
            <a:r>
              <a:rPr lang="ar-SA" dirty="0" err="1"/>
              <a:t>Due</a:t>
            </a:r>
            <a:r>
              <a:rPr lang="ar-SA" dirty="0"/>
              <a:t> </a:t>
            </a:r>
            <a:r>
              <a:rPr lang="ar-SA" dirty="0" err="1"/>
              <a:t>to</a:t>
            </a:r>
            <a:r>
              <a:rPr lang="ar-SA" dirty="0"/>
              <a:t> </a:t>
            </a:r>
            <a:r>
              <a:rPr lang="ar-SA" dirty="0" err="1"/>
              <a:t>abnormal</a:t>
            </a:r>
            <a:r>
              <a:rPr lang="ar-SA" dirty="0"/>
              <a:t> </a:t>
            </a:r>
            <a:r>
              <a:rPr lang="en-US" dirty="0"/>
              <a:t>distribution of blood </a:t>
            </a:r>
            <a:r>
              <a:rPr lang="ar-SA" dirty="0" err="1"/>
              <a:t>flow</a:t>
            </a:r>
            <a:r>
              <a:rPr lang="ar-SA" dirty="0"/>
              <a:t> </a:t>
            </a:r>
            <a:r>
              <a:rPr lang="ar-SA" dirty="0" err="1"/>
              <a:t>within</a:t>
            </a:r>
            <a:r>
              <a:rPr lang="ar-SA" dirty="0"/>
              <a:t> </a:t>
            </a:r>
            <a:r>
              <a:rPr lang="ar-SA" dirty="0" err="1"/>
              <a:t>the</a:t>
            </a:r>
            <a:r>
              <a:rPr lang="ar-SA" dirty="0"/>
              <a:t> </a:t>
            </a:r>
            <a:r>
              <a:rPr lang="ar-SA" dirty="0" err="1"/>
              <a:t>small</a:t>
            </a:r>
            <a:r>
              <a:rPr lang="ar-SA" dirty="0"/>
              <a:t> </a:t>
            </a:r>
            <a:r>
              <a:rPr lang="ar-SA" dirty="0" err="1"/>
              <a:t>blood</a:t>
            </a:r>
            <a:r>
              <a:rPr lang="ar-SA" dirty="0"/>
              <a:t> </a:t>
            </a:r>
            <a:r>
              <a:rPr lang="ar-SA" dirty="0" err="1"/>
              <a:t>vessels</a:t>
            </a:r>
            <a:r>
              <a:rPr lang="en-US" dirty="0"/>
              <a:t>(low SVR and normal or  high cardiac output state)</a:t>
            </a:r>
            <a:r>
              <a:rPr lang="ar-SA" dirty="0"/>
              <a:t> ,</a:t>
            </a:r>
            <a:r>
              <a:rPr lang="ar-SA" dirty="0" err="1"/>
              <a:t>It</a:t>
            </a:r>
            <a:r>
              <a:rPr lang="ar-SA" dirty="0"/>
              <a:t> </a:t>
            </a:r>
            <a:r>
              <a:rPr lang="ar-SA" dirty="0" err="1"/>
              <a:t>is</a:t>
            </a:r>
            <a:r>
              <a:rPr lang="ar-SA" dirty="0"/>
              <a:t> </a:t>
            </a:r>
            <a:r>
              <a:rPr lang="ar-SA" dirty="0" err="1"/>
              <a:t>include</a:t>
            </a:r>
            <a:r>
              <a:rPr lang="ar-SA" dirty="0"/>
              <a:t> </a:t>
            </a:r>
            <a:r>
              <a:rPr lang="ar-SA" dirty="0" err="1"/>
              <a:t>septic</a:t>
            </a:r>
            <a:r>
              <a:rPr lang="ar-SA" dirty="0"/>
              <a:t> , </a:t>
            </a:r>
            <a:r>
              <a:rPr lang="ar-SA" dirty="0" err="1"/>
              <a:t>neurogenic</a:t>
            </a:r>
            <a:r>
              <a:rPr lang="en-US" dirty="0"/>
              <a:t> , </a:t>
            </a:r>
            <a:r>
              <a:rPr lang="ar-SA" dirty="0" err="1"/>
              <a:t>anaphylactic</a:t>
            </a:r>
            <a:r>
              <a:rPr lang="ar-SA" dirty="0"/>
              <a:t> </a:t>
            </a:r>
            <a:r>
              <a:rPr lang="ar-SA" dirty="0" err="1"/>
              <a:t>shock</a:t>
            </a:r>
            <a:r>
              <a:rPr lang="ar-SA" dirty="0"/>
              <a:t> </a:t>
            </a:r>
            <a:r>
              <a:rPr lang="en-US" dirty="0"/>
              <a:t>and severe hepatic failure </a:t>
            </a:r>
            <a:endParaRPr lang="ar-SA" dirty="0"/>
          </a:p>
          <a:p>
            <a:pPr marL="514350" indent="-514350">
              <a:buFont typeface="+mj-lt"/>
              <a:buAutoNum type="arabicPeriod"/>
            </a:pPr>
            <a:r>
              <a:rPr lang="ar-SA" dirty="0" err="1"/>
              <a:t>Obstructive</a:t>
            </a:r>
            <a:r>
              <a:rPr lang="ar-SA" dirty="0"/>
              <a:t> </a:t>
            </a:r>
            <a:r>
              <a:rPr lang="ar-SA" dirty="0" err="1"/>
              <a:t>shock</a:t>
            </a:r>
            <a:r>
              <a:rPr lang="ar-SA" dirty="0"/>
              <a:t> : </a:t>
            </a:r>
            <a:r>
              <a:rPr lang="ar-SA" dirty="0" err="1"/>
              <a:t>Blood</a:t>
            </a:r>
            <a:r>
              <a:rPr lang="ar-SA" dirty="0"/>
              <a:t> </a:t>
            </a:r>
            <a:r>
              <a:rPr lang="ar-SA" dirty="0" err="1"/>
              <a:t>flow</a:t>
            </a:r>
            <a:r>
              <a:rPr lang="ar-SA" dirty="0"/>
              <a:t> </a:t>
            </a:r>
            <a:r>
              <a:rPr lang="ar-SA" dirty="0" err="1"/>
              <a:t>to</a:t>
            </a:r>
            <a:r>
              <a:rPr lang="ar-SA" dirty="0"/>
              <a:t> </a:t>
            </a:r>
            <a:r>
              <a:rPr lang="ar-SA" dirty="0" err="1"/>
              <a:t>or</a:t>
            </a:r>
            <a:r>
              <a:rPr lang="ar-SA" dirty="0"/>
              <a:t> </a:t>
            </a:r>
            <a:r>
              <a:rPr lang="ar-SA" dirty="0" err="1"/>
              <a:t>from</a:t>
            </a:r>
            <a:r>
              <a:rPr lang="ar-SA" dirty="0"/>
              <a:t> </a:t>
            </a:r>
            <a:r>
              <a:rPr lang="ar-SA" dirty="0" err="1"/>
              <a:t>the</a:t>
            </a:r>
            <a:r>
              <a:rPr lang="ar-SA" dirty="0"/>
              <a:t> </a:t>
            </a:r>
            <a:r>
              <a:rPr lang="ar-SA" dirty="0" err="1"/>
              <a:t>heart</a:t>
            </a:r>
            <a:r>
              <a:rPr lang="ar-SA" dirty="0"/>
              <a:t> </a:t>
            </a:r>
            <a:r>
              <a:rPr lang="ar-SA" dirty="0" err="1"/>
              <a:t>is</a:t>
            </a:r>
            <a:r>
              <a:rPr lang="ar-SA" dirty="0"/>
              <a:t> </a:t>
            </a:r>
            <a:r>
              <a:rPr lang="ar-SA" dirty="0" err="1"/>
              <a:t>blocked</a:t>
            </a:r>
            <a:r>
              <a:rPr lang="ar-SA" dirty="0"/>
              <a:t> </a:t>
            </a:r>
            <a:r>
              <a:rPr lang="en-US" dirty="0"/>
              <a:t>(i.e., massive PE, cardiac </a:t>
            </a:r>
            <a:r>
              <a:rPr lang="en-US" dirty="0" err="1"/>
              <a:t>tamponade</a:t>
            </a:r>
            <a:r>
              <a:rPr lang="en-US" dirty="0"/>
              <a:t>, tension pneumothorax)</a:t>
            </a:r>
          </a:p>
        </p:txBody>
      </p:sp>
    </p:spTree>
    <p:extLst>
      <p:ext uri="{BB962C8B-B14F-4D97-AF65-F5344CB8AC3E}">
        <p14:creationId xmlns:p14="http://schemas.microsoft.com/office/powerpoint/2010/main" val="196582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2104-3AFC-9645-8635-A1FB344172FC}"/>
              </a:ext>
            </a:extLst>
          </p:cNvPr>
          <p:cNvSpPr>
            <a:spLocks noGrp="1"/>
          </p:cNvSpPr>
          <p:nvPr>
            <p:ph type="title"/>
          </p:nvPr>
        </p:nvSpPr>
        <p:spPr/>
        <p:txBody>
          <a:bodyPr>
            <a:normAutofit fontScale="90000"/>
          </a:bodyPr>
          <a:lstStyle/>
          <a:p>
            <a:r>
              <a:rPr lang="ar-SA" b="1"/>
              <a:t>Hemodynamic changes in shock states: </a:t>
            </a:r>
            <a:endParaRPr lang="en-US" b="1"/>
          </a:p>
        </p:txBody>
      </p:sp>
      <p:graphicFrame>
        <p:nvGraphicFramePr>
          <p:cNvPr id="10" name="Table 10">
            <a:extLst>
              <a:ext uri="{FF2B5EF4-FFF2-40B4-BE49-F238E27FC236}">
                <a16:creationId xmlns:a16="http://schemas.microsoft.com/office/drawing/2014/main" id="{6C7B49E8-9849-484B-B7C3-0B5EDDF2BF50}"/>
              </a:ext>
            </a:extLst>
          </p:cNvPr>
          <p:cNvGraphicFramePr>
            <a:graphicFrameLocks noGrp="1"/>
          </p:cNvGraphicFramePr>
          <p:nvPr>
            <p:ph idx="1"/>
            <p:extLst>
              <p:ext uri="{D42A27DB-BD31-4B8C-83A1-F6EECF244321}">
                <p14:modId xmlns:p14="http://schemas.microsoft.com/office/powerpoint/2010/main" val="2141790412"/>
              </p:ext>
            </p:extLst>
          </p:nvPr>
        </p:nvGraphicFramePr>
        <p:xfrm>
          <a:off x="2286000" y="2133600"/>
          <a:ext cx="7697788" cy="3986913"/>
        </p:xfrm>
        <a:graphic>
          <a:graphicData uri="http://schemas.openxmlformats.org/drawingml/2006/table">
            <a:tbl>
              <a:tblPr firstRow="1" bandRow="1">
                <a:tableStyleId>{5C22544A-7EE6-4342-B048-85BDC9FD1C3A}</a:tableStyleId>
              </a:tblPr>
              <a:tblGrid>
                <a:gridCol w="1924447">
                  <a:extLst>
                    <a:ext uri="{9D8B030D-6E8A-4147-A177-3AD203B41FA5}">
                      <a16:colId xmlns:a16="http://schemas.microsoft.com/office/drawing/2014/main" val="1042532032"/>
                    </a:ext>
                  </a:extLst>
                </a:gridCol>
                <a:gridCol w="1924447">
                  <a:extLst>
                    <a:ext uri="{9D8B030D-6E8A-4147-A177-3AD203B41FA5}">
                      <a16:colId xmlns:a16="http://schemas.microsoft.com/office/drawing/2014/main" val="1517020445"/>
                    </a:ext>
                  </a:extLst>
                </a:gridCol>
                <a:gridCol w="1924447">
                  <a:extLst>
                    <a:ext uri="{9D8B030D-6E8A-4147-A177-3AD203B41FA5}">
                      <a16:colId xmlns:a16="http://schemas.microsoft.com/office/drawing/2014/main" val="243506412"/>
                    </a:ext>
                  </a:extLst>
                </a:gridCol>
                <a:gridCol w="1924447">
                  <a:extLst>
                    <a:ext uri="{9D8B030D-6E8A-4147-A177-3AD203B41FA5}">
                      <a16:colId xmlns:a16="http://schemas.microsoft.com/office/drawing/2014/main" val="1707783178"/>
                    </a:ext>
                  </a:extLst>
                </a:gridCol>
              </a:tblGrid>
              <a:tr h="569559">
                <a:tc>
                  <a:txBody>
                    <a:bodyPr/>
                    <a:lstStyle/>
                    <a:p>
                      <a:pPr algn="ctr"/>
                      <a:r>
                        <a:rPr lang="ar-SA" sz="2400"/>
                        <a:t>Shock </a:t>
                      </a:r>
                      <a:endParaRPr lang="en-US" sz="2400"/>
                    </a:p>
                  </a:txBody>
                  <a:tcPr marL="71838" marR="71838"/>
                </a:tc>
                <a:tc>
                  <a:txBody>
                    <a:bodyPr/>
                    <a:lstStyle/>
                    <a:p>
                      <a:pPr algn="ctr"/>
                      <a:r>
                        <a:rPr lang="ar-SA" sz="2400"/>
                        <a:t>Cardic output </a:t>
                      </a:r>
                      <a:endParaRPr lang="en-US" sz="2400"/>
                    </a:p>
                  </a:txBody>
                  <a:tcPr marL="71838" marR="71838"/>
                </a:tc>
                <a:tc>
                  <a:txBody>
                    <a:bodyPr/>
                    <a:lstStyle/>
                    <a:p>
                      <a:pPr algn="ctr"/>
                      <a:r>
                        <a:rPr lang="ar-SA" sz="2400"/>
                        <a:t>SVR</a:t>
                      </a:r>
                      <a:endParaRPr lang="en-US" sz="2400"/>
                    </a:p>
                  </a:txBody>
                  <a:tcPr marL="71838" marR="71838"/>
                </a:tc>
                <a:tc>
                  <a:txBody>
                    <a:bodyPr/>
                    <a:lstStyle/>
                    <a:p>
                      <a:pPr algn="ctr"/>
                      <a:r>
                        <a:rPr lang="ar-SA" sz="2400"/>
                        <a:t>PCWP</a:t>
                      </a:r>
                      <a:endParaRPr lang="en-US" sz="2400"/>
                    </a:p>
                  </a:txBody>
                  <a:tcPr marL="71838" marR="71838"/>
                </a:tc>
                <a:extLst>
                  <a:ext uri="{0D108BD9-81ED-4DB2-BD59-A6C34878D82A}">
                    <a16:rowId xmlns:a16="http://schemas.microsoft.com/office/drawing/2014/main" val="2826997743"/>
                  </a:ext>
                </a:extLst>
              </a:tr>
              <a:tr h="569559">
                <a:tc>
                  <a:txBody>
                    <a:bodyPr/>
                    <a:lstStyle/>
                    <a:p>
                      <a:pPr algn="ctr"/>
                      <a:r>
                        <a:rPr lang="en-AU" sz="2400"/>
                        <a:t>C</a:t>
                      </a:r>
                      <a:r>
                        <a:rPr lang="ar-SA" sz="2400"/>
                        <a:t>ardiogenic</a:t>
                      </a:r>
                    </a:p>
                  </a:txBody>
                  <a:tcPr marL="71838" marR="71838"/>
                </a:tc>
                <a:tc>
                  <a:txBody>
                    <a:bodyPr/>
                    <a:lstStyle/>
                    <a:p>
                      <a:pPr marL="0" indent="0" algn="ctr">
                        <a:buFont typeface="Arial" panose="020B0604020202020204" pitchFamily="34" charset="0"/>
                        <a:buNone/>
                      </a:pPr>
                      <a:r>
                        <a:rPr lang="ar-SA" sz="2400"/>
                        <a:t>⬇️</a:t>
                      </a:r>
                      <a:endParaRPr lang="en-US" sz="2400"/>
                    </a:p>
                  </a:txBody>
                  <a:tcPr marL="71838" marR="71838"/>
                </a:tc>
                <a:tc>
                  <a:txBody>
                    <a:bodyPr/>
                    <a:lstStyle/>
                    <a:p>
                      <a:pPr algn="ctr"/>
                      <a:r>
                        <a:rPr lang="ar-SA" sz="2400"/>
                        <a:t>⬆️</a:t>
                      </a:r>
                      <a:endParaRPr lang="en-US" sz="2400"/>
                    </a:p>
                  </a:txBody>
                  <a:tcPr marL="71838" marR="71838"/>
                </a:tc>
                <a:tc>
                  <a:txBody>
                    <a:bodyPr/>
                    <a:lstStyle/>
                    <a:p>
                      <a:pPr algn="ctr"/>
                      <a:r>
                        <a:rPr lang="ar-SA" sz="2400"/>
                        <a:t>⬆️</a:t>
                      </a:r>
                      <a:endParaRPr lang="en-US" sz="2400"/>
                    </a:p>
                  </a:txBody>
                  <a:tcPr marL="71838" marR="71838"/>
                </a:tc>
                <a:extLst>
                  <a:ext uri="{0D108BD9-81ED-4DB2-BD59-A6C34878D82A}">
                    <a16:rowId xmlns:a16="http://schemas.microsoft.com/office/drawing/2014/main" val="1863484115"/>
                  </a:ext>
                </a:extLst>
              </a:tr>
              <a:tr h="569559">
                <a:tc>
                  <a:txBody>
                    <a:bodyPr/>
                    <a:lstStyle/>
                    <a:p>
                      <a:pPr algn="ctr"/>
                      <a:r>
                        <a:rPr lang="ar-SA" sz="2400"/>
                        <a:t>Hypovolemic </a:t>
                      </a:r>
                      <a:endParaRPr lang="en-US" sz="2400"/>
                    </a:p>
                  </a:txBody>
                  <a:tcPr marL="71838" marR="71838"/>
                </a:tc>
                <a:tc>
                  <a:txBody>
                    <a:bodyPr/>
                    <a:lstStyle/>
                    <a:p>
                      <a:pPr algn="ctr"/>
                      <a:r>
                        <a:rPr lang="ar-SA" sz="2400" dirty="0"/>
                        <a:t>⬇️</a:t>
                      </a:r>
                      <a:endParaRPr lang="en-US" sz="2400" dirty="0"/>
                    </a:p>
                  </a:txBody>
                  <a:tcPr marL="71838" marR="71838"/>
                </a:tc>
                <a:tc>
                  <a:txBody>
                    <a:bodyPr/>
                    <a:lstStyle/>
                    <a:p>
                      <a:pPr algn="ctr"/>
                      <a:r>
                        <a:rPr lang="ar-SA" sz="2400"/>
                        <a:t>⬆️</a:t>
                      </a:r>
                      <a:endParaRPr lang="en-US" sz="2400"/>
                    </a:p>
                  </a:txBody>
                  <a:tcPr marL="71838" marR="71838"/>
                </a:tc>
                <a:tc>
                  <a:txBody>
                    <a:bodyPr/>
                    <a:lstStyle/>
                    <a:p>
                      <a:pPr algn="ctr"/>
                      <a:r>
                        <a:rPr lang="ar-SA" sz="2400"/>
                        <a:t>⬇️</a:t>
                      </a:r>
                      <a:endParaRPr lang="en-US" sz="2400"/>
                    </a:p>
                  </a:txBody>
                  <a:tcPr marL="71838" marR="71838"/>
                </a:tc>
                <a:extLst>
                  <a:ext uri="{0D108BD9-81ED-4DB2-BD59-A6C34878D82A}">
                    <a16:rowId xmlns:a16="http://schemas.microsoft.com/office/drawing/2014/main" val="3984638646"/>
                  </a:ext>
                </a:extLst>
              </a:tr>
              <a:tr h="569559">
                <a:tc>
                  <a:txBody>
                    <a:bodyPr/>
                    <a:lstStyle/>
                    <a:p>
                      <a:pPr algn="ctr"/>
                      <a:r>
                        <a:rPr lang="ar-SA" sz="2400"/>
                        <a:t>Distinctive: </a:t>
                      </a:r>
                      <a:endParaRPr lang="en-US" sz="2400"/>
                    </a:p>
                  </a:txBody>
                  <a:tcPr marL="71838" marR="71838"/>
                </a:tc>
                <a:tc>
                  <a:txBody>
                    <a:bodyPr/>
                    <a:lstStyle/>
                    <a:p>
                      <a:pPr algn="ctr"/>
                      <a:endParaRPr lang="en-US" sz="2400"/>
                    </a:p>
                  </a:txBody>
                  <a:tcPr marL="71838" marR="71838"/>
                </a:tc>
                <a:tc>
                  <a:txBody>
                    <a:bodyPr/>
                    <a:lstStyle/>
                    <a:p>
                      <a:pPr algn="ctr"/>
                      <a:endParaRPr lang="en-US" sz="2400"/>
                    </a:p>
                  </a:txBody>
                  <a:tcPr marL="71838" marR="71838"/>
                </a:tc>
                <a:tc>
                  <a:txBody>
                    <a:bodyPr/>
                    <a:lstStyle/>
                    <a:p>
                      <a:pPr algn="ctr"/>
                      <a:endParaRPr lang="en-US" sz="2400"/>
                    </a:p>
                  </a:txBody>
                  <a:tcPr marL="71838" marR="71838"/>
                </a:tc>
                <a:extLst>
                  <a:ext uri="{0D108BD9-81ED-4DB2-BD59-A6C34878D82A}">
                    <a16:rowId xmlns:a16="http://schemas.microsoft.com/office/drawing/2014/main" val="1069558000"/>
                  </a:ext>
                </a:extLst>
              </a:tr>
              <a:tr h="569559">
                <a:tc>
                  <a:txBody>
                    <a:bodyPr/>
                    <a:lstStyle/>
                    <a:p>
                      <a:pPr algn="ctr"/>
                      <a:r>
                        <a:rPr lang="ar-SA" sz="2400"/>
                        <a:t>Neurogenic </a:t>
                      </a:r>
                      <a:endParaRPr lang="en-US" sz="2400"/>
                    </a:p>
                  </a:txBody>
                  <a:tcPr marL="71838" marR="71838"/>
                </a:tc>
                <a:tc>
                  <a:txBody>
                    <a:bodyPr/>
                    <a:lstStyle/>
                    <a:p>
                      <a:pPr algn="ctr"/>
                      <a:r>
                        <a:rPr lang="ar-SA" sz="2400"/>
                        <a:t>⬇️</a:t>
                      </a:r>
                      <a:endParaRPr lang="en-US" sz="2400"/>
                    </a:p>
                  </a:txBody>
                  <a:tcPr marL="71838" marR="71838"/>
                </a:tc>
                <a:tc>
                  <a:txBody>
                    <a:bodyPr/>
                    <a:lstStyle/>
                    <a:p>
                      <a:pPr algn="ctr"/>
                      <a:r>
                        <a:rPr lang="ar-SA" sz="2400"/>
                        <a:t>⬇️</a:t>
                      </a:r>
                      <a:endParaRPr lang="en-US" sz="2400"/>
                    </a:p>
                  </a:txBody>
                  <a:tcPr marL="71838" marR="71838"/>
                </a:tc>
                <a:tc>
                  <a:txBody>
                    <a:bodyPr/>
                    <a:lstStyle/>
                    <a:p>
                      <a:pPr algn="ctr"/>
                      <a:r>
                        <a:rPr lang="ar-SA" sz="2400"/>
                        <a:t>⬇️</a:t>
                      </a:r>
                      <a:endParaRPr lang="en-US" sz="2400"/>
                    </a:p>
                  </a:txBody>
                  <a:tcPr marL="71838" marR="71838"/>
                </a:tc>
                <a:extLst>
                  <a:ext uri="{0D108BD9-81ED-4DB2-BD59-A6C34878D82A}">
                    <a16:rowId xmlns:a16="http://schemas.microsoft.com/office/drawing/2014/main" val="505761739"/>
                  </a:ext>
                </a:extLst>
              </a:tr>
              <a:tr h="569559">
                <a:tc>
                  <a:txBody>
                    <a:bodyPr/>
                    <a:lstStyle/>
                    <a:p>
                      <a:pPr algn="ctr"/>
                      <a:r>
                        <a:rPr lang="ar-SA" sz="2400"/>
                        <a:t>Septic </a:t>
                      </a:r>
                      <a:endParaRPr lang="en-US" sz="2400"/>
                    </a:p>
                  </a:txBody>
                  <a:tcPr marL="71838" marR="71838"/>
                </a:tc>
                <a:tc>
                  <a:txBody>
                    <a:bodyPr/>
                    <a:lstStyle/>
                    <a:p>
                      <a:pPr algn="ctr"/>
                      <a:r>
                        <a:rPr lang="ar-SA" sz="2400"/>
                        <a:t>⬆️</a:t>
                      </a:r>
                      <a:endParaRPr lang="en-US" sz="2400"/>
                    </a:p>
                  </a:txBody>
                  <a:tcPr marL="71838" marR="71838"/>
                </a:tc>
                <a:tc>
                  <a:txBody>
                    <a:bodyPr/>
                    <a:lstStyle/>
                    <a:p>
                      <a:pPr algn="ctr"/>
                      <a:r>
                        <a:rPr lang="ar-SA" sz="2400"/>
                        <a:t>⬇️</a:t>
                      </a:r>
                      <a:endParaRPr lang="en-US" sz="2400"/>
                    </a:p>
                  </a:txBody>
                  <a:tcPr marL="71838" marR="71838"/>
                </a:tc>
                <a:tc>
                  <a:txBody>
                    <a:bodyPr/>
                    <a:lstStyle/>
                    <a:p>
                      <a:pPr algn="ctr"/>
                      <a:r>
                        <a:rPr lang="ar-SA" sz="2400"/>
                        <a:t>⬇️</a:t>
                      </a:r>
                      <a:endParaRPr lang="en-US" sz="2400"/>
                    </a:p>
                  </a:txBody>
                  <a:tcPr marL="71838" marR="71838"/>
                </a:tc>
                <a:extLst>
                  <a:ext uri="{0D108BD9-81ED-4DB2-BD59-A6C34878D82A}">
                    <a16:rowId xmlns:a16="http://schemas.microsoft.com/office/drawing/2014/main" val="1538164094"/>
                  </a:ext>
                </a:extLst>
              </a:tr>
              <a:tr h="569559">
                <a:tc>
                  <a:txBody>
                    <a:bodyPr/>
                    <a:lstStyle/>
                    <a:p>
                      <a:pPr algn="ctr"/>
                      <a:r>
                        <a:rPr lang="ar-SA" sz="2400"/>
                        <a:t>Obstructive </a:t>
                      </a:r>
                      <a:endParaRPr lang="en-US" sz="2400"/>
                    </a:p>
                  </a:txBody>
                  <a:tcPr marL="71838" marR="71838"/>
                </a:tc>
                <a:tc>
                  <a:txBody>
                    <a:bodyPr/>
                    <a:lstStyle/>
                    <a:p>
                      <a:pPr algn="ctr"/>
                      <a:r>
                        <a:rPr lang="ar-SA" sz="2400"/>
                        <a:t>⬇️</a:t>
                      </a:r>
                      <a:endParaRPr lang="en-US" sz="2400"/>
                    </a:p>
                  </a:txBody>
                  <a:tcPr marL="71838" marR="71838" anchor="ctr"/>
                </a:tc>
                <a:tc>
                  <a:txBody>
                    <a:bodyPr/>
                    <a:lstStyle/>
                    <a:p>
                      <a:pPr algn="ctr"/>
                      <a:r>
                        <a:rPr lang="ar-SA" sz="2400"/>
                        <a:t>⬆️</a:t>
                      </a:r>
                      <a:endParaRPr lang="en-US" sz="2400"/>
                    </a:p>
                  </a:txBody>
                  <a:tcPr marL="71838" marR="71838"/>
                </a:tc>
                <a:tc>
                  <a:txBody>
                    <a:bodyPr/>
                    <a:lstStyle/>
                    <a:p>
                      <a:pPr algn="ctr"/>
                      <a:r>
                        <a:rPr lang="ar-SA" sz="2400" dirty="0" err="1"/>
                        <a:t>Variable</a:t>
                      </a:r>
                      <a:r>
                        <a:rPr lang="ar-SA" sz="2400" dirty="0"/>
                        <a:t> </a:t>
                      </a:r>
                      <a:endParaRPr lang="en-US" sz="2400" dirty="0"/>
                    </a:p>
                  </a:txBody>
                  <a:tcPr marL="71838" marR="71838"/>
                </a:tc>
                <a:extLst>
                  <a:ext uri="{0D108BD9-81ED-4DB2-BD59-A6C34878D82A}">
                    <a16:rowId xmlns:a16="http://schemas.microsoft.com/office/drawing/2014/main" val="237327730"/>
                  </a:ext>
                </a:extLst>
              </a:tr>
            </a:tbl>
          </a:graphicData>
        </a:graphic>
      </p:graphicFrame>
    </p:spTree>
    <p:extLst>
      <p:ext uri="{BB962C8B-B14F-4D97-AF65-F5344CB8AC3E}">
        <p14:creationId xmlns:p14="http://schemas.microsoft.com/office/powerpoint/2010/main" val="38303123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3937</TotalTime>
  <Words>1772</Words>
  <Application>Microsoft Office PowerPoint</Application>
  <PresentationFormat>Widescreen</PresentationFormat>
  <Paragraphs>169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دبوس تثبيت</vt:lpstr>
      <vt:lpstr>Cardiogenic Shock </vt:lpstr>
      <vt:lpstr>   Shock “ circulatory failure ”  :   generalized inadequate blood flow through the body that   leads to multiple organ failure as well as life-threatening complications , especially because too little oxygen and  other nutrients are delivered to the tissue cells and failed to meet the metabolic requirements of them.   Hypotention is a common presentation of shock but the  terms are not synonymous     </vt:lpstr>
      <vt:lpstr>Circulatory shock can occur either by  1) Decrease cardic output  2) Without decrease cardic output  </vt:lpstr>
      <vt:lpstr>Decrease cardiac output: </vt:lpstr>
      <vt:lpstr> CIRCULATORY SHOCK WITHOUT DIMINISHED CARDIAC OUTPUT:  cardiac output is normal or even greater than normal, yet the person is in a state of circulatory shock. This situation can result from  (1) excessive metabolic rate, so even a normal cardiac output is inadequate (2) abnormal tissue perfusion patterns, so most of the cardiac output is passing through blood vessels besides those that supply the local tissues with nutrition. </vt:lpstr>
      <vt:lpstr> Along with the signs of low cardiac output shown in the box  , objective markers of inadequate tissue oxygen delivery, such as increasing base deficit, elevated blood lactate , tachycardia and reduced urine output, can aid early identification  </vt:lpstr>
      <vt:lpstr>Depending on the specific cause and type of shock, symptoms will include one or more of the following:   rapid, weak  pulse irregular heartbeat rapid, shallow breathing lightheadedness, dizziness or faintness  cool, clammy skin dilated pupils profuse sweating , moist skin  chest pain nausea confusion anxiety or agitation/restlessness  low or no urine output  thirst and dry mouth low blood sugar loss of consciousness </vt:lpstr>
      <vt:lpstr>Main categories of shock according to  the cause:  </vt:lpstr>
      <vt:lpstr>Hemodynamic changes in shock states: </vt:lpstr>
      <vt:lpstr>Acute Circulatory Failure  (CARDIOGENIC SHOCK) </vt:lpstr>
      <vt:lpstr>It is a state of end-organ hypoperfusion that occurs  when the heart is unable to generate a cardic output sufficient to  provide adequate blood flow to the extremities and vital organ as a result  of severe impairment of ventricular pump function  Tissue demand&gt; Tissue perfusion    It is important to separate the shock state, in which tissue perfusion is inadequate, from hypotension, in which tissue metabolic demands may be met by increasing cardiac output or decreasing systemic resistance.  </vt:lpstr>
      <vt:lpstr>Cardiogenic shock  can be defined by the following:   1- systolic blood pressure less than 80 mm Hg without inotropic or vasopressor support, or less than 90 mm Hg with inotropic or vasopressor support, for at least 30 minutes. or a mean arterial pressure 30 mm Hg below baseline   2- more technically, a cardiac index of &lt;2.2 L/min/m2   3-  Endorgan hypoperfusion (urine output &lt;30 mL/h or cool extremities due to periphral vasoconstriction and heart rate&gt;60 b.p.m) 4- presence of adequate or elevated filling pressure (left ventricular [LV] end-diastolic pressure which estimated by PCWP &gt;15 mmHg) and RVEDP &gt;10 mm Hg 5-Cardic output decreased and (SVR) Increased ( because it is the resistance used to increase the blood pressure,  in the cardiogenic shock the blood pressure decrease so it’s increased ) </vt:lpstr>
      <vt:lpstr>Causes: </vt:lpstr>
      <vt:lpstr>Primary causes of cardiogenic shock</vt:lpstr>
      <vt:lpstr>Risk factors: </vt:lpstr>
      <vt:lpstr>The downward spiral of cardiogenic shock </vt:lpstr>
      <vt:lpstr>Cardiogenic shock pyramid according to recent proposal</vt:lpstr>
      <vt:lpstr>Signs and Symptoms : </vt:lpstr>
      <vt:lpstr>Diagnosis</vt:lpstr>
      <vt:lpstr>Diagnosis</vt:lpstr>
      <vt:lpstr>Coronary angiography demonstrated (A) a high‐grade proximal LAD stenosis with and (B) a total thrombotic proximal right coronary artery (RCA) occlusion</vt:lpstr>
      <vt:lpstr>Most patients with established cardiogenic shock exhibit findings of LV failure, the radiologic features of which include pulmonary vascular redistribution, interstitial pulmonary edema, enlarged hilar shadows, the presence of Kerley B lines, cardiomegaly, and bilateral pleural effusions. Alveolar edema manifests as bilateral perihilar opacities in a so-called butterfly distribution.</vt:lpstr>
      <vt:lpstr>cardiogram with ST-segment elevations noted in the anterior leads and reciprocal ST-segment depressions in the inferolateral leads.</vt:lpstr>
      <vt:lpstr>The electrocardiogram tracing was obtained from a patient who developed cardiogenic shock secondary to pericarditis and pericardial tamponade.</vt:lpstr>
      <vt:lpstr>Invasive hemodynamic monitoring</vt:lpstr>
      <vt:lpstr>Normal results for this test are:  </vt:lpstr>
      <vt:lpstr>Pulmonary Capillary Wedge Pressure  </vt:lpstr>
      <vt:lpstr>Management </vt:lpstr>
      <vt:lpstr>Invasive procedures include the following:  </vt:lpstr>
      <vt:lpstr>Pharmacologic therapy  </vt:lpstr>
      <vt:lpstr>INOTROPIC AGENT </vt:lpstr>
      <vt:lpstr>PowerPoint Presentation</vt:lpstr>
      <vt:lpstr>Coronary artery bypass grafting (CABG) and percutaneous cardiac intervention (PCI)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Cardiogenic Shock</dc:title>
  <dc:creator>Manar Dwaghreh</dc:creator>
  <cp:lastModifiedBy>Manar Dwaghreh</cp:lastModifiedBy>
  <cp:revision>117</cp:revision>
  <dcterms:created xsi:type="dcterms:W3CDTF">2020-11-28T17:21:38Z</dcterms:created>
  <dcterms:modified xsi:type="dcterms:W3CDTF">2020-12-13T15:15:56Z</dcterms:modified>
</cp:coreProperties>
</file>