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320" r:id="rId2"/>
    <p:sldId id="321" r:id="rId3"/>
    <p:sldId id="318" r:id="rId4"/>
    <p:sldId id="319" r:id="rId5"/>
    <p:sldId id="287" r:id="rId6"/>
    <p:sldId id="322" r:id="rId7"/>
    <p:sldId id="289" r:id="rId8"/>
    <p:sldId id="290" r:id="rId9"/>
    <p:sldId id="291" r:id="rId10"/>
    <p:sldId id="292" r:id="rId11"/>
    <p:sldId id="293" r:id="rId12"/>
    <p:sldId id="294" r:id="rId13"/>
    <p:sldId id="324" r:id="rId14"/>
    <p:sldId id="331" r:id="rId15"/>
    <p:sldId id="325" r:id="rId16"/>
    <p:sldId id="332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35" r:id="rId27"/>
    <p:sldId id="304" r:id="rId28"/>
    <p:sldId id="30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21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E6F11-0112-4D6A-AD05-77ED8817BF1C}" type="datetimeFigureOut">
              <a:rPr lang="en-MY" smtClean="0"/>
              <a:t>11/7/2023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1D5A2-E464-4604-A314-30B7E8EF116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88554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2539E0E9-5A3A-42DF-A72C-B10F587DF12C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</a:t>
            </a:fld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70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0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7"/>
          <p:cNvSpPr txBox="1">
            <a:spLocks noGrp="1" noChangeArrowheads="1"/>
          </p:cNvSpPr>
          <p:nvPr/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FAF03-1048-40D2-B1A1-31C0B6374AF0}" type="slidenum">
              <a:rPr lang="ar-SA" sz="1200">
                <a:solidFill>
                  <a:srgbClr val="000000"/>
                </a:solidFill>
              </a:rPr>
              <a:pPr eaLnBrk="1" hangingPunct="1"/>
              <a:t>19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88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8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7"/>
          <p:cNvSpPr txBox="1">
            <a:spLocks noGrp="1" noChangeArrowheads="1"/>
          </p:cNvSpPr>
          <p:nvPr/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363FED5-2E1E-42BD-A397-D8B5AA781CCC}" type="slidenum">
              <a:rPr lang="ar-SA" sz="1200">
                <a:solidFill>
                  <a:srgbClr val="000000"/>
                </a:solidFill>
              </a:rPr>
              <a:pPr eaLnBrk="1" hangingPunct="1"/>
              <a:t>27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59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9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4A8E9B4-29E5-46CF-B0EE-2064545F834A}" type="slidenum">
              <a:rPr lang="ar-SA" sz="1200" smtClean="0">
                <a:solidFill>
                  <a:srgbClr val="000000"/>
                </a:solidFill>
              </a:rPr>
              <a:pPr eaLnBrk="1" hangingPunct="1"/>
              <a:t>3</a:t>
            </a:fld>
            <a:endParaRPr lang="en-US" sz="1200" smtClean="0">
              <a:solidFill>
                <a:srgbClr val="000000"/>
              </a:solidFill>
            </a:endParaRPr>
          </a:p>
        </p:txBody>
      </p:sp>
      <p:sp>
        <p:nvSpPr>
          <p:cNvPr id="436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6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DE1B171-AD5E-4613-8475-6CFE5870887E}" type="slidenum">
              <a:rPr lang="ar-SA" sz="1200" smtClean="0">
                <a:solidFill>
                  <a:srgbClr val="000000"/>
                </a:solidFill>
              </a:rPr>
              <a:pPr eaLnBrk="1" hangingPunct="1"/>
              <a:t>4</a:t>
            </a:fld>
            <a:endParaRPr lang="en-US" sz="1200" smtClean="0">
              <a:solidFill>
                <a:srgbClr val="000000"/>
              </a:solidFill>
            </a:endParaRPr>
          </a:p>
        </p:txBody>
      </p:sp>
      <p:sp>
        <p:nvSpPr>
          <p:cNvPr id="438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8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7"/>
          <p:cNvSpPr txBox="1">
            <a:spLocks noGrp="1" noChangeArrowheads="1"/>
          </p:cNvSpPr>
          <p:nvPr/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46F64C5-1AFD-415D-9B47-595EE1130699}" type="slidenum">
              <a:rPr lang="ar-SA" sz="1200">
                <a:solidFill>
                  <a:srgbClr val="000000"/>
                </a:solidFill>
              </a:rPr>
              <a:pPr eaLnBrk="1" hangingPunct="1"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51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1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7"/>
          <p:cNvSpPr txBox="1">
            <a:spLocks noGrp="1" noChangeArrowheads="1"/>
          </p:cNvSpPr>
          <p:nvPr/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401E986-BCFA-45B5-A861-64878DC6483E}" type="slidenum">
              <a:rPr lang="ar-SA" sz="1200">
                <a:solidFill>
                  <a:srgbClr val="000000"/>
                </a:solidFill>
              </a:rPr>
              <a:pPr eaLnBrk="1" hangingPunct="1"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53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3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5A30F21-4589-46AD-84B8-798961614ED4}" type="slidenum">
              <a:rPr lang="ar-SA" sz="1200" smtClean="0">
                <a:solidFill>
                  <a:srgbClr val="000000"/>
                </a:solidFill>
              </a:rPr>
              <a:pPr eaLnBrk="1" hangingPunct="1"/>
              <a:t>8</a:t>
            </a:fld>
            <a:endParaRPr lang="en-US" sz="1200" smtClean="0">
              <a:solidFill>
                <a:srgbClr val="000000"/>
              </a:solidFill>
            </a:endParaRPr>
          </a:p>
        </p:txBody>
      </p:sp>
      <p:sp>
        <p:nvSpPr>
          <p:cNvPr id="454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4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7"/>
          <p:cNvSpPr txBox="1">
            <a:spLocks noGrp="1" noChangeArrowheads="1"/>
          </p:cNvSpPr>
          <p:nvPr/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DC296BA-B9E2-4587-AC8C-F2466F1F3D58}" type="slidenum">
              <a:rPr lang="ar-SA" sz="1200">
                <a:solidFill>
                  <a:srgbClr val="000000"/>
                </a:solidFill>
              </a:rPr>
              <a:pPr eaLnBrk="1" hangingPunct="1"/>
              <a:t>12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55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5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A130267-D22C-482C-8400-BF6424A489FD}" type="slidenum">
              <a:rPr lang="ar-SA" sz="1200" smtClean="0">
                <a:solidFill>
                  <a:srgbClr val="000000"/>
                </a:solidFill>
              </a:rPr>
              <a:pPr eaLnBrk="1" hangingPunct="1"/>
              <a:t>17</a:t>
            </a:fld>
            <a:endParaRPr lang="en-US" sz="1200" smtClean="0">
              <a:solidFill>
                <a:srgbClr val="000000"/>
              </a:solidFill>
            </a:endParaRPr>
          </a:p>
        </p:txBody>
      </p:sp>
      <p:sp>
        <p:nvSpPr>
          <p:cNvPr id="486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6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7"/>
          <p:cNvSpPr txBox="1">
            <a:spLocks noGrp="1" noChangeArrowheads="1"/>
          </p:cNvSpPr>
          <p:nvPr/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4A155F9-BA31-47BA-B88E-C221D424BF1F}" type="slidenum">
              <a:rPr lang="ar-SA" sz="1200">
                <a:solidFill>
                  <a:srgbClr val="000000"/>
                </a:solidFill>
              </a:rPr>
              <a:pPr eaLnBrk="1" hangingPunct="1"/>
              <a:t>18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87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7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3D622-19A2-4F5D-AA6A-679AC0C183B5}" type="datetimeFigureOut">
              <a:rPr lang="en-MY" smtClean="0"/>
              <a:t>11/7/2023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7DDB-336D-4A48-9084-B45FA6A3A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0453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3D622-19A2-4F5D-AA6A-679AC0C183B5}" type="datetimeFigureOut">
              <a:rPr lang="en-MY" smtClean="0"/>
              <a:t>11/7/2023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7DDB-336D-4A48-9084-B45FA6A3A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2012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3D622-19A2-4F5D-AA6A-679AC0C183B5}" type="datetimeFigureOut">
              <a:rPr lang="en-MY" smtClean="0"/>
              <a:t>11/7/2023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7DDB-336D-4A48-9084-B45FA6A3A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18657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3D622-19A2-4F5D-AA6A-679AC0C183B5}" type="datetimeFigureOut">
              <a:rPr lang="en-MY" smtClean="0"/>
              <a:t>11/7/2023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7DDB-336D-4A48-9084-B45FA6A3A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13191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3D622-19A2-4F5D-AA6A-679AC0C183B5}" type="datetimeFigureOut">
              <a:rPr lang="en-MY" smtClean="0"/>
              <a:t>11/7/2023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7DDB-336D-4A48-9084-B45FA6A3A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9225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3D622-19A2-4F5D-AA6A-679AC0C183B5}" type="datetimeFigureOut">
              <a:rPr lang="en-MY" smtClean="0"/>
              <a:t>11/7/2023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7DDB-336D-4A48-9084-B45FA6A3A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55353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3D622-19A2-4F5D-AA6A-679AC0C183B5}" type="datetimeFigureOut">
              <a:rPr lang="en-MY" smtClean="0"/>
              <a:t>11/7/2023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7DDB-336D-4A48-9084-B45FA6A3A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4110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3D622-19A2-4F5D-AA6A-679AC0C183B5}" type="datetimeFigureOut">
              <a:rPr lang="en-MY" smtClean="0"/>
              <a:t>11/7/2023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7DDB-336D-4A48-9084-B45FA6A3A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98643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3D622-19A2-4F5D-AA6A-679AC0C183B5}" type="datetimeFigureOut">
              <a:rPr lang="en-MY" smtClean="0"/>
              <a:t>11/7/2023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7DDB-336D-4A48-9084-B45FA6A3A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9874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3D622-19A2-4F5D-AA6A-679AC0C183B5}" type="datetimeFigureOut">
              <a:rPr lang="en-MY" smtClean="0"/>
              <a:t>11/7/2023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7DDB-336D-4A48-9084-B45FA6A3A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2031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3D622-19A2-4F5D-AA6A-679AC0C183B5}" type="datetimeFigureOut">
              <a:rPr lang="en-MY" smtClean="0"/>
              <a:t>11/7/2023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7DDB-336D-4A48-9084-B45FA6A3A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41705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3D622-19A2-4F5D-AA6A-679AC0C183B5}" type="datetimeFigureOut">
              <a:rPr lang="en-MY" smtClean="0"/>
              <a:t>11/7/2023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87DDB-336D-4A48-9084-B45FA6A3A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2305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7C78CD3-164B-427B-9865-4C31B6D67346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dirty="0" smtClean="0">
              <a:solidFill>
                <a:srgbClr val="000000"/>
              </a:solidFill>
            </a:endParaRPr>
          </a:p>
        </p:txBody>
      </p:sp>
      <p:sp>
        <p:nvSpPr>
          <p:cNvPr id="19456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71628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64" name="WordArt 3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9248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94565" name="Rectangle 4"/>
          <p:cNvSpPr>
            <a:spLocks noChangeArrowheads="1"/>
          </p:cNvSpPr>
          <p:nvPr/>
        </p:nvSpPr>
        <p:spPr bwMode="auto">
          <a:xfrm>
            <a:off x="838200" y="5641975"/>
            <a:ext cx="5519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nl-NL" sz="3600" b="1" i="1">
                <a:solidFill>
                  <a:srgbClr val="FFFFFF"/>
                </a:solidFill>
              </a:rPr>
              <a:t>DR. Waqar Al – Kubaisy</a:t>
            </a:r>
            <a:r>
              <a:rPr lang="nl-NL" sz="3600">
                <a:solidFill>
                  <a:srgbClr val="E8E818"/>
                </a:solidFill>
              </a:rPr>
              <a:t> </a:t>
            </a:r>
          </a:p>
          <a:p>
            <a:endParaRPr lang="nl-NL" sz="1800">
              <a:solidFill>
                <a:srgbClr val="E8E818"/>
              </a:solidFill>
            </a:endParaRPr>
          </a:p>
        </p:txBody>
      </p:sp>
      <p:pic>
        <p:nvPicPr>
          <p:cNvPr id="194566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895600"/>
            <a:ext cx="3581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6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CDD4B29-7C22-44B9-8459-2FF55867C3E2}" type="slidenum">
              <a:rPr lang="ar-SA" sz="1400" smtClean="0">
                <a:solidFill>
                  <a:srgbClr val="000000"/>
                </a:solidFill>
              </a:rPr>
              <a:pPr eaLnBrk="1" hangingPunct="1"/>
              <a:t>1</a:t>
            </a:fld>
            <a:endParaRPr lang="en-US" sz="1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002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A3A7193-31CE-4E7D-AB4C-2A5FB280B166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97988" name="Rectangle 3"/>
          <p:cNvSpPr>
            <a:spLocks noChangeArrowheads="1"/>
          </p:cNvSpPr>
          <p:nvPr/>
        </p:nvSpPr>
        <p:spPr bwMode="auto">
          <a:xfrm>
            <a:off x="162458" y="260648"/>
            <a:ext cx="8807896" cy="4739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The Range</a:t>
            </a:r>
          </a:p>
          <a:p>
            <a:r>
              <a:rPr lang="en-US" sz="2800" b="1" dirty="0"/>
              <a:t>simplest</a:t>
            </a:r>
            <a:endParaRPr lang="en-US" sz="2800" dirty="0"/>
          </a:p>
          <a:p>
            <a:r>
              <a:rPr lang="en-US" sz="2800" b="1" dirty="0"/>
              <a:t>most obvious one of dispersion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r>
              <a:rPr lang="en-US" sz="2800" dirty="0"/>
              <a:t> </a:t>
            </a:r>
            <a:r>
              <a:rPr lang="en-US" sz="2800" b="1" dirty="0"/>
              <a:t>It is the distance from the </a:t>
            </a:r>
            <a:r>
              <a:rPr lang="en-US" sz="2800" b="1" dirty="0">
                <a:solidFill>
                  <a:srgbClr val="FF0000"/>
                </a:solidFill>
              </a:rPr>
              <a:t>smallest</a:t>
            </a:r>
            <a:r>
              <a:rPr lang="en-US" sz="2800" b="1" dirty="0"/>
              <a:t> to the </a:t>
            </a:r>
            <a:r>
              <a:rPr lang="en-US" sz="2800" b="1" dirty="0">
                <a:solidFill>
                  <a:srgbClr val="FF0000"/>
                </a:solidFill>
              </a:rPr>
              <a:t>largest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     </a:t>
            </a:r>
            <a:r>
              <a:rPr lang="en-US" sz="2800" b="1" dirty="0">
                <a:solidFill>
                  <a:srgbClr val="002060"/>
                </a:solidFill>
              </a:rPr>
              <a:t>It </a:t>
            </a:r>
            <a:r>
              <a:rPr lang="en-US" sz="2800" b="1" i="1" dirty="0">
                <a:solidFill>
                  <a:srgbClr val="002060"/>
                </a:solidFill>
              </a:rPr>
              <a:t>Obtained by   </a:t>
            </a:r>
          </a:p>
          <a:p>
            <a:r>
              <a:rPr lang="en-US" sz="2800" b="1" i="1" dirty="0">
                <a:solidFill>
                  <a:schemeClr val="accent1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subtracting</a:t>
            </a:r>
            <a:r>
              <a:rPr lang="en-US" sz="2800" b="1" dirty="0">
                <a:solidFill>
                  <a:schemeClr val="accent1"/>
                </a:solidFill>
              </a:rPr>
              <a:t> </a:t>
            </a:r>
            <a:r>
              <a:rPr lang="en-US" sz="2800" b="1" dirty="0"/>
              <a:t>lowest value from the highest value in a set of data .</a:t>
            </a:r>
          </a:p>
          <a:p>
            <a:endParaRPr lang="en-US" sz="2600" b="1" dirty="0"/>
          </a:p>
          <a:p>
            <a:r>
              <a:rPr lang="en-US" sz="2600" b="1" dirty="0"/>
              <a:t>     Pulse rate</a:t>
            </a:r>
            <a:r>
              <a:rPr lang="en-US" sz="2600" dirty="0"/>
              <a:t>   </a:t>
            </a:r>
            <a:r>
              <a:rPr lang="en-US" sz="2600" b="1" dirty="0"/>
              <a:t>70   76    74    78    72     74     76</a:t>
            </a:r>
            <a:endParaRPr lang="en-US" sz="2600" dirty="0"/>
          </a:p>
          <a:p>
            <a:r>
              <a:rPr lang="en-US" sz="2600" dirty="0">
                <a:solidFill>
                  <a:srgbClr val="FF0000"/>
                </a:solidFill>
              </a:rPr>
              <a:t>     </a:t>
            </a:r>
            <a:r>
              <a:rPr lang="en-US" sz="2600" b="1" dirty="0">
                <a:solidFill>
                  <a:srgbClr val="FF0000"/>
                </a:solidFill>
              </a:rPr>
              <a:t>Range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/>
              <a:t>= </a:t>
            </a:r>
            <a:r>
              <a:rPr lang="en-US" sz="2600" b="1" dirty="0"/>
              <a:t>78 – 70    = </a:t>
            </a:r>
            <a:r>
              <a:rPr lang="en-US" sz="2600" b="1" dirty="0">
                <a:solidFill>
                  <a:srgbClr val="FFFFFF"/>
                </a:solidFill>
              </a:rPr>
              <a:t>8</a:t>
            </a:r>
          </a:p>
        </p:txBody>
      </p:sp>
      <p:sp>
        <p:nvSpPr>
          <p:cNvPr id="297989" name="Rectangle 4"/>
          <p:cNvSpPr>
            <a:spLocks noChangeArrowheads="1"/>
          </p:cNvSpPr>
          <p:nvPr/>
        </p:nvSpPr>
        <p:spPr bwMode="auto">
          <a:xfrm>
            <a:off x="162458" y="5217139"/>
            <a:ext cx="8807896" cy="1200329"/>
          </a:xfrm>
          <a:prstGeom prst="rect">
            <a:avLst/>
          </a:prstGeom>
          <a:noFill/>
          <a:ln w="57150" algn="ctr">
            <a:solidFill>
              <a:srgbClr val="8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The range is </a:t>
            </a:r>
            <a:r>
              <a:rPr lang="en-US" sz="2400" b="1" dirty="0">
                <a:solidFill>
                  <a:srgbClr val="FF0000"/>
                </a:solidFill>
              </a:rPr>
              <a:t>best written </a:t>
            </a:r>
          </a:p>
          <a:p>
            <a:r>
              <a:rPr lang="en-US" sz="2400" b="1" dirty="0"/>
              <a:t>like rang of data (from- to)   70-78</a:t>
            </a:r>
          </a:p>
          <a:p>
            <a:r>
              <a:rPr lang="en-US" sz="2400" b="1" dirty="0"/>
              <a:t> rather than single-valued difference  which is much less </a:t>
            </a:r>
            <a:r>
              <a:rPr lang="en-US" sz="2400" b="1" dirty="0" smtClean="0"/>
              <a:t>informative</a:t>
            </a:r>
            <a:r>
              <a:rPr lang="en-US" sz="2400" dirty="0" smtClean="0">
                <a:solidFill>
                  <a:srgbClr val="FFFFFF"/>
                </a:solidFill>
              </a:rPr>
              <a:t>   </a:t>
            </a: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297990" name="AutoShape 5"/>
          <p:cNvSpPr>
            <a:spLocks noChangeArrowheads="1"/>
          </p:cNvSpPr>
          <p:nvPr/>
        </p:nvSpPr>
        <p:spPr bwMode="auto">
          <a:xfrm>
            <a:off x="7650242" y="6478587"/>
            <a:ext cx="1128713" cy="485775"/>
          </a:xfrm>
          <a:prstGeom prst="notchedRightArrow">
            <a:avLst>
              <a:gd name="adj1" fmla="val 50000"/>
              <a:gd name="adj2" fmla="val 58088"/>
            </a:avLst>
          </a:prstGeom>
          <a:solidFill>
            <a:srgbClr val="800080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97991" name="Rectangle 5"/>
          <p:cNvSpPr>
            <a:spLocks noChangeArrowheads="1"/>
          </p:cNvSpPr>
          <p:nvPr/>
        </p:nvSpPr>
        <p:spPr bwMode="auto">
          <a:xfrm>
            <a:off x="7079006" y="0"/>
            <a:ext cx="2064994" cy="1169551"/>
          </a:xfrm>
          <a:prstGeom prst="rect">
            <a:avLst/>
          </a:prstGeom>
          <a:solidFill>
            <a:schemeClr val="bg1"/>
          </a:solidFill>
          <a:ln w="19050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rtl="0"/>
            <a:r>
              <a:rPr lang="en-US" sz="1400" dirty="0">
                <a:solidFill>
                  <a:srgbClr val="FF0000"/>
                </a:solidFill>
              </a:rPr>
              <a:t>1-</a:t>
            </a:r>
            <a:r>
              <a:rPr lang="en-US" sz="1400" b="1" dirty="0">
                <a:solidFill>
                  <a:srgbClr val="FF0000"/>
                </a:solidFill>
              </a:rPr>
              <a:t> Range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b="1" dirty="0">
                <a:solidFill>
                  <a:srgbClr val="FF0000"/>
                </a:solidFill>
              </a:rPr>
              <a:t>         </a:t>
            </a:r>
          </a:p>
          <a:p>
            <a:pPr rtl="0"/>
            <a:r>
              <a:rPr lang="en-US" sz="1400" b="1" dirty="0"/>
              <a:t> 2-Interquartile range</a:t>
            </a:r>
            <a:r>
              <a:rPr lang="en-US" sz="1400" dirty="0"/>
              <a:t>           </a:t>
            </a:r>
          </a:p>
          <a:p>
            <a:pPr rtl="0"/>
            <a:r>
              <a:rPr lang="en-US" sz="1400" dirty="0"/>
              <a:t>   </a:t>
            </a:r>
            <a:r>
              <a:rPr lang="en-US" sz="1400" b="1" dirty="0"/>
              <a:t>3- Variance</a:t>
            </a:r>
            <a:r>
              <a:rPr lang="en-US" sz="1400" dirty="0"/>
              <a:t> </a:t>
            </a:r>
          </a:p>
          <a:p>
            <a:pPr rtl="0"/>
            <a:r>
              <a:rPr lang="en-US" sz="1400" b="1" dirty="0"/>
              <a:t>4- Stander Deviation</a:t>
            </a:r>
            <a:r>
              <a:rPr lang="en-US" sz="1400" dirty="0"/>
              <a:t>  </a:t>
            </a:r>
          </a:p>
          <a:p>
            <a:pPr rtl="0"/>
            <a:r>
              <a:rPr lang="en-US" sz="1400" dirty="0"/>
              <a:t> </a:t>
            </a:r>
            <a:r>
              <a:rPr lang="en-US" sz="1400" b="1" dirty="0"/>
              <a:t>5- Coefficient of variance</a:t>
            </a:r>
            <a:endParaRPr lang="en-US" sz="1400" dirty="0"/>
          </a:p>
        </p:txBody>
      </p:sp>
      <p:sp>
        <p:nvSpPr>
          <p:cNvPr id="29799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2F0A825-6CC9-4ACD-975B-93731C0D9B80}" type="slidenum">
              <a:rPr lang="ar-SA" sz="1400" smtClean="0">
                <a:solidFill>
                  <a:srgbClr val="000000"/>
                </a:solidFill>
              </a:rPr>
              <a:pPr eaLnBrk="1" hangingPunct="1"/>
              <a:t>10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79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16DEE57-37AC-4BE1-A50E-FE407AE7F04C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136196" name="Rectangle 3"/>
          <p:cNvSpPr>
            <a:spLocks noChangeArrowheads="1"/>
          </p:cNvSpPr>
          <p:nvPr/>
        </p:nvSpPr>
        <p:spPr bwMode="auto">
          <a:xfrm>
            <a:off x="0" y="408185"/>
            <a:ext cx="8964488" cy="584775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rtl="0">
              <a:buClr>
                <a:srgbClr val="CC3300"/>
              </a:buClr>
              <a:buFont typeface="Wingdings" pitchFamily="2" charset="2"/>
              <a:buChar char="§"/>
              <a:defRPr/>
            </a:pPr>
            <a:r>
              <a:rPr lang="en-US" sz="2600" b="1" dirty="0">
                <a:cs typeface="Arial" charset="0"/>
              </a:rPr>
              <a:t>The range is </a:t>
            </a:r>
            <a:r>
              <a:rPr lang="en-US" sz="2600" b="1" dirty="0">
                <a:solidFill>
                  <a:srgbClr val="FF0000"/>
                </a:solidFill>
                <a:cs typeface="Arial" charset="0"/>
              </a:rPr>
              <a:t>not affected </a:t>
            </a:r>
            <a:r>
              <a:rPr lang="en-US" sz="2600" b="1" dirty="0">
                <a:cs typeface="Arial" charset="0"/>
              </a:rPr>
              <a:t>by skewness</a:t>
            </a:r>
            <a:r>
              <a:rPr lang="en-US" sz="2600" dirty="0">
                <a:solidFill>
                  <a:srgbClr val="FFFFFF"/>
                </a:solidFill>
                <a:cs typeface="Arial" charset="0"/>
              </a:rPr>
              <a:t>,    but </a:t>
            </a:r>
          </a:p>
          <a:p>
            <a:pPr rtl="0">
              <a:buClr>
                <a:srgbClr val="CC3300"/>
              </a:buClr>
              <a:defRPr/>
            </a:pPr>
            <a:r>
              <a:rPr lang="en-US" sz="2600" b="1" dirty="0">
                <a:cs typeface="Arial" charset="0"/>
              </a:rPr>
              <a:t>       70 72    74    76    76    78    78               </a:t>
            </a:r>
            <a:r>
              <a:rPr lang="en-US" sz="2600" b="1" dirty="0" smtClean="0">
                <a:cs typeface="Arial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cs typeface="Arial" charset="0"/>
              </a:rPr>
              <a:t>78-70  </a:t>
            </a:r>
            <a:r>
              <a:rPr lang="en-US" sz="2600" b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2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70-78</a:t>
            </a:r>
            <a:r>
              <a:rPr lang="en-US" sz="2600" b="1" dirty="0" smtClean="0">
                <a:solidFill>
                  <a:srgbClr val="FF0000"/>
                </a:solidFill>
                <a:cs typeface="Arial" charset="0"/>
              </a:rPr>
              <a:t> </a:t>
            </a:r>
            <a:endParaRPr lang="en-US" sz="2600" b="1" dirty="0">
              <a:solidFill>
                <a:srgbClr val="FF0000"/>
              </a:solidFill>
              <a:cs typeface="Arial" charset="0"/>
            </a:endParaRPr>
          </a:p>
          <a:p>
            <a:pPr marL="342900" indent="-342900" rtl="0">
              <a:buClr>
                <a:srgbClr val="CC3300"/>
              </a:buClr>
              <a:defRPr/>
            </a:pPr>
            <a:endParaRPr lang="en-US" sz="2600" b="1" dirty="0">
              <a:cs typeface="Arial" charset="0"/>
            </a:endParaRPr>
          </a:p>
          <a:p>
            <a:pPr marL="342900" indent="-342900" rtl="0">
              <a:buClr>
                <a:srgbClr val="CC3300"/>
              </a:buClr>
              <a:defRPr/>
            </a:pPr>
            <a:r>
              <a:rPr lang="en-US" sz="2600" b="1" dirty="0">
                <a:solidFill>
                  <a:srgbClr val="FF0000"/>
                </a:solidFill>
                <a:cs typeface="Arial" charset="0"/>
              </a:rPr>
              <a:t>sensitive</a:t>
            </a:r>
            <a:r>
              <a:rPr lang="en-US" sz="2600" b="1" dirty="0">
                <a:cs typeface="Arial" charset="0"/>
              </a:rPr>
              <a:t> to the addition or removal of an</a:t>
            </a:r>
            <a:r>
              <a:rPr lang="en-US" sz="2600" b="1" dirty="0">
                <a:solidFill>
                  <a:srgbClr val="FF0000"/>
                </a:solidFill>
                <a:cs typeface="Arial" charset="0"/>
              </a:rPr>
              <a:t> outlier </a:t>
            </a:r>
            <a:r>
              <a:rPr lang="en-US" sz="2600" b="1" dirty="0" smtClean="0">
                <a:cs typeface="Arial" charset="0"/>
              </a:rPr>
              <a:t>value</a:t>
            </a:r>
            <a:endParaRPr lang="en-US" sz="2600" b="1" dirty="0">
              <a:cs typeface="Arial" charset="0"/>
            </a:endParaRPr>
          </a:p>
          <a:p>
            <a:pPr marL="342900" indent="-342900" rtl="0">
              <a:buClr>
                <a:srgbClr val="CC3300"/>
              </a:buClr>
              <a:defRPr/>
            </a:pPr>
            <a:r>
              <a:rPr lang="en-US" sz="2600" b="1" dirty="0">
                <a:cs typeface="Arial" charset="0"/>
              </a:rPr>
              <a:t> </a:t>
            </a:r>
            <a:r>
              <a:rPr lang="en-US" sz="2600" b="1" dirty="0" smtClean="0">
                <a:cs typeface="Arial" charset="0"/>
              </a:rPr>
              <a:t>    66 </a:t>
            </a:r>
            <a:r>
              <a:rPr lang="en-US" sz="2600" b="1" dirty="0">
                <a:cs typeface="Arial" charset="0"/>
              </a:rPr>
              <a:t>70  74     90, 100  120 124          </a:t>
            </a:r>
            <a:r>
              <a:rPr lang="en-US" sz="2600" b="1" dirty="0" smtClean="0">
                <a:cs typeface="Arial" charset="0"/>
              </a:rPr>
              <a:t>124-66   </a:t>
            </a:r>
            <a:r>
              <a:rPr lang="en-US" sz="2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66-124</a:t>
            </a:r>
            <a:endParaRPr lang="en-US" sz="2600" dirty="0">
              <a:solidFill>
                <a:schemeClr val="tx2">
                  <a:lumMod val="60000"/>
                  <a:lumOff val="40000"/>
                </a:schemeClr>
              </a:solidFill>
              <a:cs typeface="Arial" charset="0"/>
            </a:endParaRPr>
          </a:p>
          <a:p>
            <a:pPr marL="342900" indent="-342900">
              <a:buClr>
                <a:srgbClr val="CC3300"/>
              </a:buClr>
              <a:defRPr/>
            </a:pPr>
            <a:r>
              <a:rPr lang="en-US" sz="2600" b="1" dirty="0">
                <a:cs typeface="Arial" charset="0"/>
              </a:rPr>
              <a:t> </a:t>
            </a:r>
            <a:r>
              <a:rPr lang="en-US" sz="2600" b="1" dirty="0" smtClean="0">
                <a:cs typeface="Arial" charset="0"/>
              </a:rPr>
              <a:t>   66 </a:t>
            </a:r>
            <a:r>
              <a:rPr lang="en-US" sz="2600" b="1" dirty="0">
                <a:cs typeface="Arial" charset="0"/>
              </a:rPr>
              <a:t>70  74     90, 100  120 </a:t>
            </a:r>
            <a:r>
              <a:rPr lang="en-US" sz="2600" b="1" dirty="0" smtClean="0">
                <a:cs typeface="Arial" charset="0"/>
              </a:rPr>
              <a:t>124   </a:t>
            </a:r>
            <a:r>
              <a:rPr lang="en-US" sz="2600" b="1" dirty="0" smtClean="0">
                <a:solidFill>
                  <a:srgbClr val="FF0000"/>
                </a:solidFill>
                <a:cs typeface="Arial" charset="0"/>
              </a:rPr>
              <a:t>545    </a:t>
            </a:r>
            <a:r>
              <a:rPr lang="en-US" sz="2600" b="1" dirty="0" smtClean="0">
                <a:cs typeface="Arial" charset="0"/>
              </a:rPr>
              <a:t>66-545</a:t>
            </a:r>
            <a:endParaRPr lang="en-US" sz="2600" b="1" dirty="0">
              <a:cs typeface="Arial" charset="0"/>
            </a:endParaRPr>
          </a:p>
          <a:p>
            <a:pPr>
              <a:defRPr/>
            </a:pPr>
            <a:r>
              <a:rPr lang="en-US" sz="2600" dirty="0" smtClean="0">
                <a:cs typeface="Arial" charset="0"/>
              </a:rPr>
              <a:t>       </a:t>
            </a:r>
            <a:r>
              <a:rPr lang="en-US" sz="2600" u="sng" dirty="0" smtClean="0">
                <a:cs typeface="Arial" charset="0"/>
              </a:rPr>
              <a:t>I</a:t>
            </a:r>
            <a:r>
              <a:rPr lang="en-US" sz="2600" b="1" u="sng" dirty="0" smtClean="0">
                <a:cs typeface="Arial" charset="0"/>
              </a:rPr>
              <a:t>ts </a:t>
            </a:r>
            <a:r>
              <a:rPr lang="en-US" sz="2600" b="1" u="sng" dirty="0">
                <a:solidFill>
                  <a:srgbClr val="FF0000"/>
                </a:solidFill>
                <a:cs typeface="Arial" charset="0"/>
              </a:rPr>
              <a:t>disadvantage </a:t>
            </a:r>
            <a:endParaRPr lang="en-US" sz="2600" b="1" u="sng" dirty="0" smtClean="0">
              <a:solidFill>
                <a:srgbClr val="FF0000"/>
              </a:solidFill>
              <a:cs typeface="Arial" charset="0"/>
            </a:endParaRPr>
          </a:p>
          <a:p>
            <a:pPr>
              <a:defRPr/>
            </a:pPr>
            <a:r>
              <a:rPr lang="en-US" sz="2600" b="1" dirty="0">
                <a:cs typeface="Arial" charset="0"/>
              </a:rPr>
              <a:t> </a:t>
            </a:r>
            <a:r>
              <a:rPr lang="en-US" sz="2600" b="1" dirty="0" smtClean="0">
                <a:cs typeface="Arial" charset="0"/>
              </a:rPr>
              <a:t>    </a:t>
            </a:r>
            <a:r>
              <a:rPr lang="en-US" sz="2600" dirty="0" smtClean="0">
                <a:cs typeface="Arial" charset="0"/>
              </a:rPr>
              <a:t>it </a:t>
            </a:r>
            <a:r>
              <a:rPr lang="en-US" sz="2600" dirty="0">
                <a:cs typeface="Arial" charset="0"/>
              </a:rPr>
              <a:t>is based on </a:t>
            </a:r>
            <a:r>
              <a:rPr lang="en-US" sz="2600" b="1" dirty="0">
                <a:cs typeface="Arial" charset="0"/>
              </a:rPr>
              <a:t>only </a:t>
            </a:r>
            <a:r>
              <a:rPr lang="en-US" sz="2600" b="1" dirty="0">
                <a:solidFill>
                  <a:srgbClr val="FF0000"/>
                </a:solidFill>
                <a:cs typeface="Arial" charset="0"/>
              </a:rPr>
              <a:t>two observations</a:t>
            </a:r>
            <a:r>
              <a:rPr lang="en-US" sz="2600" dirty="0">
                <a:solidFill>
                  <a:srgbClr val="FF0000"/>
                </a:solidFill>
                <a:cs typeface="Arial" charset="0"/>
              </a:rPr>
              <a:t> </a:t>
            </a:r>
            <a:endParaRPr lang="en-US" sz="2600" dirty="0" smtClean="0">
              <a:solidFill>
                <a:srgbClr val="FF0000"/>
              </a:solidFill>
              <a:cs typeface="Arial" charset="0"/>
            </a:endParaRPr>
          </a:p>
          <a:p>
            <a:pPr algn="ctr" rtl="0">
              <a:defRPr/>
            </a:pPr>
            <a:r>
              <a:rPr lang="en-US" sz="2600" dirty="0" smtClean="0">
                <a:cs typeface="Arial" charset="0"/>
              </a:rPr>
              <a:t>(</a:t>
            </a:r>
            <a:r>
              <a:rPr lang="en-US" sz="2600" dirty="0">
                <a:cs typeface="Arial" charset="0"/>
              </a:rPr>
              <a:t>the lowest and highest value) and </a:t>
            </a:r>
          </a:p>
          <a:p>
            <a:pPr rtl="0">
              <a:buFont typeface="Wingdings" pitchFamily="2" charset="2"/>
              <a:buChar char="v"/>
              <a:defRPr/>
            </a:pPr>
            <a:r>
              <a:rPr lang="en-US" sz="2600" dirty="0">
                <a:cs typeface="Arial" charset="0"/>
              </a:rPr>
              <a:t> </a:t>
            </a:r>
            <a:r>
              <a:rPr lang="en-US" sz="2800" dirty="0">
                <a:cs typeface="Arial" charset="0"/>
              </a:rPr>
              <a:t>give no idea about others, </a:t>
            </a:r>
          </a:p>
          <a:p>
            <a:pPr rtl="0">
              <a:buFont typeface="Wingdings" pitchFamily="2" charset="2"/>
              <a:buChar char="v"/>
              <a:defRPr/>
            </a:pPr>
            <a:r>
              <a:rPr lang="en-US" sz="2800" dirty="0">
                <a:cs typeface="Arial" charset="0"/>
              </a:rPr>
              <a:t>  not take into consideration other values in data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n-US" sz="2800" dirty="0" smtClean="0">
                <a:cs typeface="Arial" charset="0"/>
              </a:rPr>
              <a:t>sensitive to an </a:t>
            </a:r>
            <a:r>
              <a:rPr lang="en-US" sz="2800" b="1" dirty="0" smtClean="0">
                <a:solidFill>
                  <a:srgbClr val="FF0000"/>
                </a:solidFill>
                <a:cs typeface="Arial" charset="0"/>
              </a:rPr>
              <a:t>outlier </a:t>
            </a:r>
            <a:r>
              <a:rPr lang="en-US" sz="2800" b="1" dirty="0">
                <a:solidFill>
                  <a:srgbClr val="FF0000"/>
                </a:solidFill>
                <a:cs typeface="Arial" charset="0"/>
              </a:rPr>
              <a:t>value                    </a:t>
            </a:r>
            <a:r>
              <a:rPr lang="en-US" sz="2800" b="1" dirty="0">
                <a:solidFill>
                  <a:schemeClr val="tx2"/>
                </a:solidFill>
                <a:cs typeface="Arial" charset="0"/>
              </a:rPr>
              <a:t>Therefore </a:t>
            </a:r>
            <a:endParaRPr lang="en-US" sz="2800" b="1" dirty="0" smtClean="0">
              <a:solidFill>
                <a:schemeClr val="tx2"/>
              </a:solidFill>
              <a:cs typeface="Arial" charset="0"/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en-US" sz="2800" dirty="0" smtClean="0">
                <a:cs typeface="Arial" charset="0"/>
              </a:rPr>
              <a:t>  </a:t>
            </a:r>
            <a:r>
              <a:rPr lang="en-US" sz="2800" b="1" dirty="0">
                <a:solidFill>
                  <a:prstClr val="black"/>
                </a:solidFill>
              </a:rPr>
              <a:t>It </a:t>
            </a:r>
            <a:r>
              <a:rPr lang="en-US" sz="2800" b="1" dirty="0">
                <a:solidFill>
                  <a:srgbClr val="FF0000"/>
                </a:solidFill>
              </a:rPr>
              <a:t>is </a:t>
            </a:r>
            <a:r>
              <a:rPr lang="en-US" sz="2800" b="1" u="sng" dirty="0">
                <a:solidFill>
                  <a:srgbClr val="FF0000"/>
                </a:solidFill>
              </a:rPr>
              <a:t>not very </a:t>
            </a:r>
            <a:r>
              <a:rPr lang="en-US" sz="2800" b="1" dirty="0">
                <a:solidFill>
                  <a:srgbClr val="FF0000"/>
                </a:solidFill>
              </a:rPr>
              <a:t>useful </a:t>
            </a:r>
            <a:r>
              <a:rPr lang="en-US" sz="2800" b="1" dirty="0">
                <a:solidFill>
                  <a:prstClr val="black"/>
                </a:solidFill>
              </a:rPr>
              <a:t>measures of variation,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en-US" sz="2800" dirty="0">
                <a:solidFill>
                  <a:prstClr val="black"/>
                </a:solidFill>
              </a:rPr>
              <a:t>        </a:t>
            </a:r>
            <a:r>
              <a:rPr lang="en-US" sz="2800" b="1" dirty="0">
                <a:solidFill>
                  <a:prstClr val="black"/>
                </a:solidFill>
              </a:rPr>
              <a:t>because it does </a:t>
            </a:r>
            <a:r>
              <a:rPr lang="en-US" sz="2800" b="1" dirty="0">
                <a:solidFill>
                  <a:srgbClr val="FF0000"/>
                </a:solidFill>
              </a:rPr>
              <a:t>not use  other </a:t>
            </a:r>
            <a:r>
              <a:rPr lang="en-US" sz="2800" b="1" dirty="0">
                <a:solidFill>
                  <a:prstClr val="black"/>
                </a:solidFill>
              </a:rPr>
              <a:t>observation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299013" name="Rectangle 6"/>
          <p:cNvSpPr>
            <a:spLocks noChangeArrowheads="1"/>
          </p:cNvSpPr>
          <p:nvPr/>
        </p:nvSpPr>
        <p:spPr bwMode="auto">
          <a:xfrm>
            <a:off x="5690037" y="6155530"/>
            <a:ext cx="1777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rtl="0"/>
            <a:r>
              <a:rPr lang="en-US" sz="2800" b="1" i="1" dirty="0">
                <a:solidFill>
                  <a:srgbClr val="002060"/>
                </a:solidFill>
              </a:rPr>
              <a:t>Therefore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i="1" dirty="0">
                <a:solidFill>
                  <a:srgbClr val="6699FF"/>
                </a:solidFill>
              </a:rPr>
              <a:t>;</a:t>
            </a:r>
          </a:p>
        </p:txBody>
      </p:sp>
      <p:sp>
        <p:nvSpPr>
          <p:cNvPr id="299014" name="AutoShape 7"/>
          <p:cNvSpPr>
            <a:spLocks noChangeArrowheads="1"/>
          </p:cNvSpPr>
          <p:nvPr/>
        </p:nvSpPr>
        <p:spPr bwMode="auto">
          <a:xfrm>
            <a:off x="7696200" y="6172200"/>
            <a:ext cx="1128713" cy="485775"/>
          </a:xfrm>
          <a:prstGeom prst="notchedRightArrow">
            <a:avLst>
              <a:gd name="adj1" fmla="val 50000"/>
              <a:gd name="adj2" fmla="val 58088"/>
            </a:avLst>
          </a:prstGeom>
          <a:solidFill>
            <a:srgbClr val="800080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990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3B53192-61D9-4280-A411-22299E159299}" type="slidenum">
              <a:rPr lang="ar-SA" sz="1400" smtClean="0">
                <a:solidFill>
                  <a:srgbClr val="000000"/>
                </a:solidFill>
              </a:rPr>
              <a:pPr eaLnBrk="1" hangingPunct="1"/>
              <a:t>11</a:t>
            </a:fld>
            <a:endParaRPr lang="en-US" sz="1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09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421481" y="6418262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8B00016-E5FA-4827-B790-0C526344A740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00036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rgbClr val="000000"/>
              </a:solidFill>
            </a:endParaRPr>
          </a:p>
          <a:p>
            <a:pPr rtl="0" eaLnBrk="0" hangingPunct="0"/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00038" name="Rectangle 5"/>
          <p:cNvSpPr>
            <a:spLocks noChangeArrowheads="1"/>
          </p:cNvSpPr>
          <p:nvPr/>
        </p:nvSpPr>
        <p:spPr bwMode="auto">
          <a:xfrm>
            <a:off x="304800" y="381000"/>
            <a:ext cx="883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rtl="0"/>
            <a:r>
              <a:rPr lang="en-US" b="1">
                <a:solidFill>
                  <a:srgbClr val="009999"/>
                </a:solidFill>
              </a:rPr>
              <a:t> </a:t>
            </a:r>
            <a:endParaRPr lang="en-US" b="1">
              <a:solidFill>
                <a:srgbClr val="FFFFFF"/>
              </a:solidFill>
            </a:endParaRPr>
          </a:p>
          <a:p>
            <a:pPr marL="342900" indent="-342900" rtl="0"/>
            <a:endParaRPr lang="en-US" sz="1800" b="1">
              <a:solidFill>
                <a:srgbClr val="FFFFFF"/>
              </a:solidFill>
            </a:endParaRPr>
          </a:p>
          <a:p>
            <a:pPr marL="342900" indent="-342900" rtl="0"/>
            <a:endParaRPr lang="en-US" sz="1800" b="1">
              <a:solidFill>
                <a:srgbClr val="FFFFFF"/>
              </a:solidFill>
            </a:endParaRPr>
          </a:p>
        </p:txBody>
      </p:sp>
      <p:sp>
        <p:nvSpPr>
          <p:cNvPr id="300039" name="Rectangle 6"/>
          <p:cNvSpPr>
            <a:spLocks noChangeArrowheads="1"/>
          </p:cNvSpPr>
          <p:nvPr/>
        </p:nvSpPr>
        <p:spPr bwMode="auto">
          <a:xfrm>
            <a:off x="228600" y="3140968"/>
            <a:ext cx="8915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800" b="1" i="1" dirty="0"/>
              <a:t>measure the variation of one observation from the other</a:t>
            </a:r>
            <a:r>
              <a:rPr lang="en-US" sz="2800" dirty="0"/>
              <a:t> </a:t>
            </a:r>
          </a:p>
          <a:p>
            <a:pPr rtl="0"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800" b="1" u="sng" dirty="0">
                <a:solidFill>
                  <a:srgbClr val="FF0000"/>
                </a:solidFill>
              </a:rPr>
              <a:t>Standard deviation</a:t>
            </a:r>
          </a:p>
        </p:txBody>
      </p:sp>
      <p:sp>
        <p:nvSpPr>
          <p:cNvPr id="300040" name="Rectangle 7"/>
          <p:cNvSpPr>
            <a:spLocks noChangeArrowheads="1"/>
          </p:cNvSpPr>
          <p:nvPr/>
        </p:nvSpPr>
        <p:spPr bwMode="auto">
          <a:xfrm>
            <a:off x="1158139" y="1681067"/>
            <a:ext cx="457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</a:rPr>
              <a:t>Interquartile rang  (I q r).</a:t>
            </a:r>
          </a:p>
        </p:txBody>
      </p:sp>
      <p:sp>
        <p:nvSpPr>
          <p:cNvPr id="300041" name="Rectangle 8"/>
          <p:cNvSpPr>
            <a:spLocks noChangeArrowheads="1"/>
          </p:cNvSpPr>
          <p:nvPr/>
        </p:nvSpPr>
        <p:spPr bwMode="auto">
          <a:xfrm>
            <a:off x="1158139" y="1154024"/>
            <a:ext cx="39351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/>
              <a:t>Sensitive an outlier value</a:t>
            </a:r>
          </a:p>
        </p:txBody>
      </p:sp>
      <p:sp>
        <p:nvSpPr>
          <p:cNvPr id="300043" name="Rectangle 6"/>
          <p:cNvSpPr>
            <a:spLocks noChangeArrowheads="1"/>
          </p:cNvSpPr>
          <p:nvPr/>
        </p:nvSpPr>
        <p:spPr bwMode="auto">
          <a:xfrm>
            <a:off x="4824442" y="661765"/>
            <a:ext cx="18113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rtl="0"/>
            <a:r>
              <a:rPr lang="en-US" sz="2800" b="1" i="1" dirty="0">
                <a:solidFill>
                  <a:srgbClr val="002060"/>
                </a:solidFill>
              </a:rPr>
              <a:t>Therefore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i="1" dirty="0">
                <a:solidFill>
                  <a:srgbClr val="002060"/>
                </a:solidFill>
              </a:rPr>
              <a:t>;</a:t>
            </a:r>
          </a:p>
        </p:txBody>
      </p:sp>
      <p:sp>
        <p:nvSpPr>
          <p:cNvPr id="30004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4012C89-C9B8-4DE8-9C73-31B29A2973CB}" type="slidenum">
              <a:rPr lang="ar-SA" sz="1400" smtClean="0">
                <a:solidFill>
                  <a:srgbClr val="000000"/>
                </a:solidFill>
              </a:rPr>
              <a:pPr eaLnBrk="1" hangingPunct="1"/>
              <a:t>12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4355976" y="5654675"/>
            <a:ext cx="3786720" cy="635221"/>
          </a:xfrm>
          <a:prstGeom prst="rightArrow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Interquartile rang  (I q r).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12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332656"/>
            <a:ext cx="892899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3200" b="1" dirty="0" smtClean="0">
                <a:solidFill>
                  <a:srgbClr val="C00000"/>
                </a:solidFill>
              </a:rPr>
              <a:t>Percentile</a:t>
            </a:r>
          </a:p>
          <a:p>
            <a:r>
              <a:rPr lang="en-MY" sz="2800" b="1" dirty="0" smtClean="0"/>
              <a:t>A percentile provides information about </a:t>
            </a:r>
            <a:r>
              <a:rPr lang="en-MY" sz="2800" b="1" dirty="0" smtClean="0">
                <a:solidFill>
                  <a:srgbClr val="FF0000"/>
                </a:solidFill>
              </a:rPr>
              <a:t>how the data </a:t>
            </a:r>
          </a:p>
          <a:p>
            <a:r>
              <a:rPr lang="en-MY" sz="2800" b="1" dirty="0" smtClean="0"/>
              <a:t>are spread over the interval from the smallest value</a:t>
            </a:r>
          </a:p>
          <a:p>
            <a:r>
              <a:rPr lang="en-MY" sz="2800" b="1" dirty="0"/>
              <a:t> </a:t>
            </a:r>
            <a:r>
              <a:rPr lang="en-MY" sz="2800" b="1" dirty="0" smtClean="0"/>
              <a:t>          to the largest value.</a:t>
            </a:r>
            <a:endParaRPr lang="en-US" sz="2800" b="1" dirty="0" smtClean="0"/>
          </a:p>
          <a:p>
            <a:endParaRPr lang="en-MY" dirty="0" smtClean="0"/>
          </a:p>
          <a:p>
            <a:r>
              <a:rPr lang="en-MY" sz="2800" dirty="0" smtClean="0">
                <a:solidFill>
                  <a:srgbClr val="FF0000"/>
                </a:solidFill>
              </a:rPr>
              <a:t>The </a:t>
            </a:r>
            <a:r>
              <a:rPr lang="en-MY" sz="2800" dirty="0" err="1" smtClean="0">
                <a:solidFill>
                  <a:srgbClr val="FF0000"/>
                </a:solidFill>
              </a:rPr>
              <a:t>pth</a:t>
            </a:r>
            <a:r>
              <a:rPr lang="en-MY" sz="2800" dirty="0" smtClean="0">
                <a:solidFill>
                  <a:srgbClr val="FF0000"/>
                </a:solidFill>
              </a:rPr>
              <a:t> percentile</a:t>
            </a:r>
            <a:r>
              <a:rPr lang="en-MY" sz="2800" dirty="0" smtClean="0"/>
              <a:t> (25%) (30%):</a:t>
            </a:r>
          </a:p>
          <a:p>
            <a:r>
              <a:rPr lang="en-MY" sz="2800" dirty="0" smtClean="0"/>
              <a:t>is a value such that at least p percent of the observations are </a:t>
            </a:r>
            <a:r>
              <a:rPr lang="en-MY" sz="2800" dirty="0" smtClean="0">
                <a:solidFill>
                  <a:srgbClr val="FF0000"/>
                </a:solidFill>
              </a:rPr>
              <a:t>less than or equal </a:t>
            </a:r>
            <a:r>
              <a:rPr lang="en-MY" sz="2800" dirty="0" smtClean="0">
                <a:solidFill>
                  <a:schemeClr val="tx2"/>
                </a:solidFill>
              </a:rPr>
              <a:t>to this value     </a:t>
            </a:r>
            <a:r>
              <a:rPr lang="en-MY" sz="2800" b="1" dirty="0" smtClean="0"/>
              <a:t>and </a:t>
            </a:r>
          </a:p>
          <a:p>
            <a:r>
              <a:rPr lang="en-MY" sz="2800" b="1" dirty="0" smtClean="0"/>
              <a:t>at least (100 - p) </a:t>
            </a:r>
            <a:r>
              <a:rPr lang="en-MY" sz="2800" dirty="0" smtClean="0"/>
              <a:t>(75% ) (70%) percent of the observations </a:t>
            </a:r>
            <a:r>
              <a:rPr lang="en-MY" sz="2800" b="1" dirty="0" smtClean="0">
                <a:solidFill>
                  <a:srgbClr val="FF0000"/>
                </a:solidFill>
              </a:rPr>
              <a:t>are greater than or equal </a:t>
            </a:r>
            <a:r>
              <a:rPr lang="en-MY" sz="2800" b="1" dirty="0" smtClean="0">
                <a:solidFill>
                  <a:schemeClr val="tx2"/>
                </a:solidFill>
              </a:rPr>
              <a:t>to this value</a:t>
            </a:r>
            <a:r>
              <a:rPr lang="en-MY" sz="2800" dirty="0" smtClean="0"/>
              <a:t>.</a:t>
            </a:r>
            <a:endParaRPr lang="en-US" sz="2800" dirty="0" smtClean="0"/>
          </a:p>
          <a:p>
            <a:endParaRPr lang="en-MY" dirty="0" smtClean="0"/>
          </a:p>
          <a:p>
            <a:r>
              <a:rPr lang="en-MY" sz="2400" dirty="0" smtClean="0"/>
              <a:t>The </a:t>
            </a:r>
            <a:r>
              <a:rPr lang="en-MY" sz="2400" dirty="0" err="1" smtClean="0"/>
              <a:t>pth</a:t>
            </a:r>
            <a:r>
              <a:rPr lang="en-MY" sz="2400" dirty="0" smtClean="0"/>
              <a:t> percentile is a value so that </a:t>
            </a:r>
            <a:r>
              <a:rPr lang="en-MY" sz="2400" b="1" dirty="0" smtClean="0"/>
              <a:t>roughly p% of the data are smaller and (100-p)% of the data are larger</a:t>
            </a:r>
            <a:r>
              <a:rPr lang="en-MY" sz="2400" smtClean="0"/>
              <a:t>. </a:t>
            </a:r>
            <a:endParaRPr lang="en-MY" sz="2400" dirty="0" smtClean="0"/>
          </a:p>
        </p:txBody>
      </p:sp>
      <p:sp>
        <p:nvSpPr>
          <p:cNvPr id="3" name="Right Arrow 2"/>
          <p:cNvSpPr/>
          <p:nvPr/>
        </p:nvSpPr>
        <p:spPr>
          <a:xfrm>
            <a:off x="7452320" y="6021288"/>
            <a:ext cx="177049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MY" b="1" dirty="0">
                <a:solidFill>
                  <a:schemeClr val="bg1"/>
                </a:solidFill>
              </a:rPr>
              <a:t>Three Steps</a:t>
            </a:r>
            <a:endParaRPr lang="ar-J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85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204864"/>
            <a:ext cx="78488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</a:rPr>
              <a:t>Three Steps for computing a percentile</a:t>
            </a:r>
            <a:r>
              <a:rPr lang="en-MY" sz="2800" b="1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MY" sz="2800" b="1" dirty="0"/>
              <a:t>Sort the data from low to high;</a:t>
            </a:r>
          </a:p>
          <a:p>
            <a:pPr marL="457200" indent="-457200">
              <a:buFont typeface="+mj-lt"/>
              <a:buAutoNum type="arabicPeriod"/>
            </a:pPr>
            <a:r>
              <a:rPr lang="en-MY" sz="2800" b="1" dirty="0"/>
              <a:t>Count the number of values (n);</a:t>
            </a:r>
          </a:p>
          <a:p>
            <a:pPr marL="457200" indent="-457200">
              <a:buFont typeface="+mj-lt"/>
              <a:buAutoNum type="arabicPeriod"/>
            </a:pPr>
            <a:r>
              <a:rPr lang="en-MY" sz="2800" b="1" dirty="0"/>
              <a:t>Select the p*(n+1) observation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101899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260648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/>
              <a:t>Examples</a:t>
            </a:r>
            <a:endParaRPr lang="en-MY" sz="2400" dirty="0" smtClean="0"/>
          </a:p>
          <a:p>
            <a:r>
              <a:rPr lang="en-MY" sz="2800" dirty="0" smtClean="0"/>
              <a:t>The following data represents cotinine levels in saliva (ng/ml) after smoking. We want to compute the 50th percentile.</a:t>
            </a:r>
          </a:p>
          <a:p>
            <a:r>
              <a:rPr lang="en-MY" sz="2800" dirty="0" smtClean="0"/>
              <a:t>73, 58, 67, 93, 33, 18, 147</a:t>
            </a:r>
          </a:p>
          <a:p>
            <a:endParaRPr lang="en-MY" sz="2800" dirty="0" smtClean="0"/>
          </a:p>
          <a:p>
            <a:r>
              <a:rPr lang="en-MY" sz="2800" dirty="0" smtClean="0">
                <a:solidFill>
                  <a:srgbClr val="FF0000"/>
                </a:solidFill>
              </a:rPr>
              <a:t>Sorted data: </a:t>
            </a:r>
            <a:r>
              <a:rPr lang="en-MY" sz="2800" dirty="0" smtClean="0"/>
              <a:t>18, 33, 58, 67, 73, 93, 147</a:t>
            </a:r>
          </a:p>
          <a:p>
            <a:r>
              <a:rPr lang="en-MY" sz="2800" dirty="0" smtClean="0"/>
              <a:t>There are </a:t>
            </a:r>
            <a:r>
              <a:rPr lang="en-MY" sz="2800" dirty="0" smtClean="0">
                <a:solidFill>
                  <a:srgbClr val="FF0000"/>
                </a:solidFill>
              </a:rPr>
              <a:t>n=7</a:t>
            </a:r>
            <a:r>
              <a:rPr lang="en-MY" sz="2800" dirty="0" smtClean="0"/>
              <a:t> observations.</a:t>
            </a:r>
          </a:p>
          <a:p>
            <a:r>
              <a:rPr lang="en-MY" sz="2800" b="1" dirty="0" smtClean="0">
                <a:solidFill>
                  <a:srgbClr val="FF0000"/>
                </a:solidFill>
              </a:rPr>
              <a:t>Select 0.50*(7+1)=</a:t>
            </a:r>
            <a:r>
              <a:rPr lang="en-MY" sz="2800" b="1" dirty="0" smtClean="0">
                <a:solidFill>
                  <a:schemeClr val="tx2"/>
                </a:solidFill>
              </a:rPr>
              <a:t>4th observation</a:t>
            </a:r>
            <a:r>
              <a:rPr lang="en-MY" sz="2800" dirty="0" smtClean="0"/>
              <a:t>.</a:t>
            </a:r>
          </a:p>
          <a:p>
            <a:r>
              <a:rPr lang="en-MY" sz="2800" dirty="0" smtClean="0"/>
              <a:t>Therefore, the </a:t>
            </a:r>
            <a:r>
              <a:rPr lang="en-MY" sz="2800" b="1" dirty="0" smtClean="0">
                <a:solidFill>
                  <a:schemeClr val="tx2"/>
                </a:solidFill>
              </a:rPr>
              <a:t>50th percentile </a:t>
            </a:r>
            <a:r>
              <a:rPr lang="en-MY" sz="2800" dirty="0" smtClean="0">
                <a:solidFill>
                  <a:srgbClr val="FF0000"/>
                </a:solidFill>
              </a:rPr>
              <a:t>equals 67. </a:t>
            </a:r>
          </a:p>
          <a:p>
            <a:r>
              <a:rPr lang="en-MY" sz="2800" b="1" dirty="0" smtClean="0">
                <a:solidFill>
                  <a:schemeClr val="tx2">
                    <a:lumMod val="75000"/>
                  </a:schemeClr>
                </a:solidFill>
              </a:rPr>
              <a:t>Notice that there are </a:t>
            </a:r>
          </a:p>
          <a:p>
            <a:r>
              <a:rPr lang="en-MY" sz="2800" b="1" dirty="0" smtClean="0"/>
              <a:t>three observations larger than 67 and </a:t>
            </a:r>
          </a:p>
          <a:p>
            <a:r>
              <a:rPr lang="en-MY" sz="2800" b="1" dirty="0" smtClean="0"/>
              <a:t>three observations smaller than 67.</a:t>
            </a:r>
            <a:endParaRPr lang="en-MY" sz="2800" b="1" dirty="0"/>
          </a:p>
        </p:txBody>
      </p:sp>
    </p:spTree>
    <p:extLst>
      <p:ext uri="{BB962C8B-B14F-4D97-AF65-F5344CB8AC3E}">
        <p14:creationId xmlns:p14="http://schemas.microsoft.com/office/powerpoint/2010/main" val="207132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620688"/>
            <a:ext cx="8496944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/>
              <a:t>Examples</a:t>
            </a:r>
            <a:endParaRPr lang="en-MY" sz="2800" dirty="0"/>
          </a:p>
          <a:p>
            <a:r>
              <a:rPr lang="en-MY" sz="2800" dirty="0"/>
              <a:t>The following data represents cotinine levels in saliva (ng/ml</a:t>
            </a:r>
            <a:r>
              <a:rPr lang="en-MY" sz="2800" dirty="0" smtClean="0"/>
              <a:t>) after </a:t>
            </a:r>
            <a:r>
              <a:rPr lang="en-MY" sz="2800" dirty="0"/>
              <a:t>smoking. We want to compute the </a:t>
            </a:r>
            <a:r>
              <a:rPr lang="en-MY" sz="2800" dirty="0" smtClean="0"/>
              <a:t>20th </a:t>
            </a:r>
            <a:r>
              <a:rPr lang="en-MY" sz="2800" dirty="0"/>
              <a:t>percentile.</a:t>
            </a:r>
          </a:p>
          <a:p>
            <a:r>
              <a:rPr lang="en-MY" sz="2800" dirty="0"/>
              <a:t>73, 58, 67, 93, 33, 18, </a:t>
            </a:r>
            <a:r>
              <a:rPr lang="en-MY" sz="2800" dirty="0" smtClean="0"/>
              <a:t>147</a:t>
            </a:r>
          </a:p>
          <a:p>
            <a:r>
              <a:rPr lang="en-MY" sz="2800" dirty="0" smtClean="0">
                <a:solidFill>
                  <a:srgbClr val="FF0000"/>
                </a:solidFill>
              </a:rPr>
              <a:t>Sorted </a:t>
            </a:r>
            <a:r>
              <a:rPr lang="en-MY" sz="2800" dirty="0">
                <a:solidFill>
                  <a:srgbClr val="FF0000"/>
                </a:solidFill>
              </a:rPr>
              <a:t>data: </a:t>
            </a:r>
            <a:r>
              <a:rPr lang="en-MY" sz="2800" dirty="0"/>
              <a:t>18, 33, 58, 67, 73, 93, 147</a:t>
            </a:r>
          </a:p>
          <a:p>
            <a:endParaRPr lang="en-MY" sz="2800" dirty="0"/>
          </a:p>
          <a:p>
            <a:pPr lvl="0"/>
            <a:r>
              <a:rPr lang="en-MY" sz="2800" dirty="0">
                <a:solidFill>
                  <a:prstClr val="black"/>
                </a:solidFill>
              </a:rPr>
              <a:t>Suppose we want to compute the </a:t>
            </a:r>
            <a:r>
              <a:rPr lang="en-MY" sz="2800" dirty="0">
                <a:solidFill>
                  <a:srgbClr val="FF0000"/>
                </a:solidFill>
              </a:rPr>
              <a:t>20th percentile</a:t>
            </a:r>
            <a:r>
              <a:rPr lang="en-MY" sz="2800" dirty="0">
                <a:solidFill>
                  <a:prstClr val="black"/>
                </a:solidFill>
              </a:rPr>
              <a:t>. </a:t>
            </a:r>
          </a:p>
          <a:p>
            <a:pPr lvl="0"/>
            <a:r>
              <a:rPr lang="en-MY" sz="2800" dirty="0">
                <a:solidFill>
                  <a:prstClr val="black"/>
                </a:solidFill>
              </a:rPr>
              <a:t>Notice that </a:t>
            </a:r>
            <a:r>
              <a:rPr lang="en-MY" sz="2800" dirty="0">
                <a:solidFill>
                  <a:srgbClr val="FF0000"/>
                </a:solidFill>
              </a:rPr>
              <a:t>p*(n+1) </a:t>
            </a:r>
            <a:r>
              <a:rPr lang="en-MY" sz="2800" dirty="0">
                <a:solidFill>
                  <a:prstClr val="black"/>
                </a:solidFill>
              </a:rPr>
              <a:t>= </a:t>
            </a:r>
            <a:r>
              <a:rPr lang="en-MY" sz="2800" b="1" dirty="0">
                <a:solidFill>
                  <a:schemeClr val="tx2"/>
                </a:solidFill>
              </a:rPr>
              <a:t>0.20*(7+1)=</a:t>
            </a:r>
            <a:r>
              <a:rPr lang="en-MY" sz="2800" b="1" dirty="0">
                <a:solidFill>
                  <a:srgbClr val="FF0000"/>
                </a:solidFill>
              </a:rPr>
              <a:t>1.6.</a:t>
            </a:r>
            <a:r>
              <a:rPr lang="en-MY" sz="2800" dirty="0">
                <a:solidFill>
                  <a:prstClr val="black"/>
                </a:solidFill>
              </a:rPr>
              <a:t> This is not a whole number so we select halfway </a:t>
            </a:r>
            <a:r>
              <a:rPr lang="en-MY" sz="2800" b="1" dirty="0">
                <a:solidFill>
                  <a:schemeClr val="tx2"/>
                </a:solidFill>
              </a:rPr>
              <a:t>between 1st and 2nd </a:t>
            </a:r>
            <a:r>
              <a:rPr lang="en-MY" sz="2800" dirty="0">
                <a:solidFill>
                  <a:prstClr val="black"/>
                </a:solidFill>
              </a:rPr>
              <a:t>observation </a:t>
            </a:r>
          </a:p>
          <a:p>
            <a:pPr lvl="0"/>
            <a:r>
              <a:rPr lang="en-MY" sz="2800" dirty="0">
                <a:solidFill>
                  <a:prstClr val="black"/>
                </a:solidFill>
              </a:rPr>
              <a:t>they have to go </a:t>
            </a:r>
            <a:r>
              <a:rPr lang="en-MY" sz="2800" b="1" dirty="0">
                <a:solidFill>
                  <a:schemeClr val="tx2"/>
                </a:solidFill>
              </a:rPr>
              <a:t>six tenths of the way to the </a:t>
            </a:r>
            <a:r>
              <a:rPr lang="en-MY" sz="2800" dirty="0">
                <a:solidFill>
                  <a:prstClr val="black"/>
                </a:solidFill>
              </a:rPr>
              <a:t>second value. </a:t>
            </a:r>
            <a:endParaRPr lang="en-MY" dirty="0" smtClean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1429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B65DAB0-366E-478D-B85B-23594050A98E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47139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8F32F0DC-6DD9-4FFD-8856-35A8A87F70D0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17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347140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rgbClr val="000000"/>
              </a:solidFill>
            </a:endParaRPr>
          </a:p>
          <a:p>
            <a:pPr rtl="0" eaLnBrk="0" hangingPunct="0"/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47141" name="Rectangle 4"/>
          <p:cNvSpPr>
            <a:spLocks noChangeArrowheads="1"/>
          </p:cNvSpPr>
          <p:nvPr/>
        </p:nvSpPr>
        <p:spPr bwMode="auto">
          <a:xfrm>
            <a:off x="228600" y="3048000"/>
            <a:ext cx="89154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rtl="0"/>
            <a:r>
              <a:rPr lang="en-US" sz="2600" b="1" u="sng" dirty="0"/>
              <a:t>Calculation of percentile value</a:t>
            </a:r>
          </a:p>
          <a:p>
            <a:pPr marL="342900" indent="-342900" rtl="0"/>
            <a:r>
              <a:rPr lang="en-US" sz="2600" b="1" dirty="0"/>
              <a:t>the birth </a:t>
            </a:r>
            <a:r>
              <a:rPr lang="en-US" sz="2600" b="1" dirty="0" smtClean="0"/>
              <a:t>weight(</a:t>
            </a:r>
            <a:r>
              <a:rPr lang="en-US" sz="2600" b="1" dirty="0" err="1" smtClean="0"/>
              <a:t>grm</a:t>
            </a:r>
            <a:r>
              <a:rPr lang="en-US" sz="2600" b="1" dirty="0" smtClean="0"/>
              <a:t>) </a:t>
            </a:r>
            <a:r>
              <a:rPr lang="en-US" sz="2600" b="1" dirty="0"/>
              <a:t>of 30 infants which </a:t>
            </a:r>
            <a:r>
              <a:rPr lang="en-US" sz="2600" b="1" dirty="0" smtClean="0"/>
              <a:t> we </a:t>
            </a:r>
            <a:r>
              <a:rPr lang="en-US" sz="2600" b="1" dirty="0"/>
              <a:t>put in ascending order.</a:t>
            </a:r>
          </a:p>
          <a:p>
            <a:pPr marL="342900" indent="-342900" rtl="0"/>
            <a:r>
              <a:rPr lang="en-US" sz="2600" b="1" dirty="0"/>
              <a:t> 2860   2994   3193    3266    3287    3303    3388  </a:t>
            </a:r>
          </a:p>
          <a:p>
            <a:pPr marL="342900" indent="-342900" rtl="0">
              <a:buFontTx/>
              <a:buAutoNum type="arabicPlain" startAt="3399"/>
            </a:pPr>
            <a:r>
              <a:rPr lang="en-US" sz="2600" b="1" dirty="0"/>
              <a:t>    3400   3421    3447    3508    3541     3594   </a:t>
            </a:r>
          </a:p>
          <a:p>
            <a:pPr marL="342900" indent="-342900" rtl="0"/>
            <a:r>
              <a:rPr lang="en-US" sz="2600" b="1" dirty="0"/>
              <a:t>3613    3615    3650    3666   3710   3798</a:t>
            </a:r>
          </a:p>
          <a:p>
            <a:pPr marL="342900" indent="-342900" rtl="0">
              <a:buFontTx/>
              <a:buAutoNum type="arabicPlain" startAt="3800"/>
            </a:pPr>
            <a:r>
              <a:rPr lang="en-US" sz="2600" b="1" dirty="0"/>
              <a:t>   3886    3896    4006    4010     4090    4094  </a:t>
            </a:r>
          </a:p>
          <a:p>
            <a:pPr marL="342900" indent="-342900" rtl="0"/>
            <a:r>
              <a:rPr lang="en-US" sz="2600" b="1" dirty="0"/>
              <a:t> 4200    4206    4490</a:t>
            </a:r>
          </a:p>
        </p:txBody>
      </p:sp>
      <p:sp>
        <p:nvSpPr>
          <p:cNvPr id="347142" name="Rectangle 4"/>
          <p:cNvSpPr>
            <a:spLocks noChangeArrowheads="1"/>
          </p:cNvSpPr>
          <p:nvPr/>
        </p:nvSpPr>
        <p:spPr bwMode="auto">
          <a:xfrm>
            <a:off x="228600" y="228600"/>
            <a:ext cx="8534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rtl="0"/>
            <a:r>
              <a:rPr lang="en-US" sz="3200" b="1" u="sng" dirty="0">
                <a:solidFill>
                  <a:srgbClr val="FF0000"/>
                </a:solidFill>
              </a:rPr>
              <a:t>Calculation of percentile value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47144" name="Rectangle 7"/>
          <p:cNvSpPr>
            <a:spLocks noChangeArrowheads="1"/>
          </p:cNvSpPr>
          <p:nvPr/>
        </p:nvSpPr>
        <p:spPr bwMode="auto">
          <a:xfrm>
            <a:off x="228600" y="2133600"/>
            <a:ext cx="35814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600" b="1" dirty="0"/>
              <a:t>For example </a:t>
            </a:r>
          </a:p>
          <a:p>
            <a:r>
              <a:rPr lang="en-US" sz="2600" b="1" dirty="0"/>
              <a:t>the </a:t>
            </a:r>
            <a:r>
              <a:rPr lang="en-US" sz="2600" b="1" dirty="0">
                <a:solidFill>
                  <a:srgbClr val="FF0000"/>
                </a:solidFill>
              </a:rPr>
              <a:t>20th percentile</a:t>
            </a:r>
          </a:p>
        </p:txBody>
      </p:sp>
      <p:sp>
        <p:nvSpPr>
          <p:cNvPr id="347145" name="Rectangle 8"/>
          <p:cNvSpPr>
            <a:spLocks noChangeArrowheads="1"/>
          </p:cNvSpPr>
          <p:nvPr/>
        </p:nvSpPr>
        <p:spPr bwMode="auto">
          <a:xfrm>
            <a:off x="609600" y="990600"/>
            <a:ext cx="7467600" cy="984250"/>
          </a:xfrm>
          <a:prstGeom prst="rect">
            <a:avLst/>
          </a:prstGeom>
          <a:solidFill>
            <a:srgbClr val="CCFFFF"/>
          </a:solidFill>
          <a:ln w="38100" algn="ctr">
            <a:solidFill>
              <a:srgbClr val="000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The </a:t>
            </a:r>
            <a:r>
              <a:rPr lang="en-US" sz="2800" b="1" dirty="0" err="1">
                <a:solidFill>
                  <a:srgbClr val="000000"/>
                </a:solidFill>
              </a:rPr>
              <a:t>pth</a:t>
            </a:r>
            <a:r>
              <a:rPr lang="en-US" sz="2800" b="1" dirty="0">
                <a:solidFill>
                  <a:srgbClr val="000000"/>
                </a:solidFill>
              </a:rPr>
              <a:t> percentile is</a:t>
            </a:r>
          </a:p>
          <a:p>
            <a:r>
              <a:rPr lang="en-US" sz="2800" b="1" dirty="0">
                <a:solidFill>
                  <a:srgbClr val="000000"/>
                </a:solidFill>
              </a:rPr>
              <a:t> the value in the p/100 (n+1) </a:t>
            </a:r>
            <a:r>
              <a:rPr lang="en-US" sz="2800" b="1" dirty="0" err="1">
                <a:solidFill>
                  <a:srgbClr val="000000"/>
                </a:solidFill>
              </a:rPr>
              <a:t>th</a:t>
            </a:r>
            <a:r>
              <a:rPr lang="en-US" sz="2800" b="1" dirty="0">
                <a:solidFill>
                  <a:srgbClr val="000000"/>
                </a:solidFill>
              </a:rPr>
              <a:t>  position.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47146" name="AutoShape 9"/>
          <p:cNvSpPr>
            <a:spLocks noChangeArrowheads="1"/>
          </p:cNvSpPr>
          <p:nvPr/>
        </p:nvSpPr>
        <p:spPr bwMode="auto">
          <a:xfrm>
            <a:off x="7162800" y="6172200"/>
            <a:ext cx="1585913" cy="485775"/>
          </a:xfrm>
          <a:prstGeom prst="notchedRightArrow">
            <a:avLst>
              <a:gd name="adj1" fmla="val 50000"/>
              <a:gd name="adj2" fmla="val 81618"/>
            </a:avLst>
          </a:prstGeom>
          <a:solidFill>
            <a:srgbClr val="800080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4714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228F625-A6A3-446F-AC5D-8A68147F206F}" type="slidenum">
              <a:rPr lang="ar-SA" sz="1400" smtClean="0">
                <a:solidFill>
                  <a:srgbClr val="000000"/>
                </a:solidFill>
              </a:rPr>
              <a:pPr eaLnBrk="1" hangingPunct="1"/>
              <a:t>17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32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4C6F6C8-58D0-4B91-B100-01AE5F76B78B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48163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AFB821D6-EFC6-4370-8624-559DC25D5C5C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18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348164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rgbClr val="000000"/>
              </a:solidFill>
            </a:endParaRPr>
          </a:p>
          <a:p>
            <a:pPr rtl="0" eaLnBrk="0" hangingPunct="0"/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48166" name="Rectangle 5"/>
          <p:cNvSpPr>
            <a:spLocks noChangeArrowheads="1"/>
          </p:cNvSpPr>
          <p:nvPr/>
        </p:nvSpPr>
        <p:spPr bwMode="auto">
          <a:xfrm>
            <a:off x="304800" y="381000"/>
            <a:ext cx="883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rtl="0"/>
            <a:r>
              <a:rPr lang="en-US" b="1">
                <a:solidFill>
                  <a:srgbClr val="009999"/>
                </a:solidFill>
              </a:rPr>
              <a:t> </a:t>
            </a:r>
            <a:endParaRPr lang="en-US" b="1">
              <a:solidFill>
                <a:srgbClr val="FFFFFF"/>
              </a:solidFill>
            </a:endParaRPr>
          </a:p>
          <a:p>
            <a:pPr marL="342900" indent="-342900" rtl="0"/>
            <a:endParaRPr lang="en-US" sz="1800" b="1">
              <a:solidFill>
                <a:srgbClr val="FFFFFF"/>
              </a:solidFill>
            </a:endParaRPr>
          </a:p>
          <a:p>
            <a:pPr marL="342900" indent="-342900" rtl="0"/>
            <a:endParaRPr lang="en-US" sz="1800" b="1">
              <a:solidFill>
                <a:srgbClr val="FFFFFF"/>
              </a:solidFill>
            </a:endParaRPr>
          </a:p>
        </p:txBody>
      </p:sp>
      <p:sp>
        <p:nvSpPr>
          <p:cNvPr id="348167" name="Rectangle 2"/>
          <p:cNvSpPr>
            <a:spLocks noChangeArrowheads="1"/>
          </p:cNvSpPr>
          <p:nvPr/>
        </p:nvSpPr>
        <p:spPr bwMode="auto">
          <a:xfrm>
            <a:off x="107504" y="3636019"/>
            <a:ext cx="9087932" cy="209288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2600" b="1" dirty="0">
                <a:solidFill>
                  <a:srgbClr val="000000"/>
                </a:solidFill>
              </a:rPr>
              <a:t>the birth weight of 30 infants which we put in ascending order.</a:t>
            </a:r>
            <a:endParaRPr lang="en-US" sz="2600" dirty="0">
              <a:solidFill>
                <a:srgbClr val="000000"/>
              </a:solidFill>
            </a:endParaRPr>
          </a:p>
          <a:p>
            <a:r>
              <a:rPr lang="en-US" sz="2600" b="1" dirty="0">
                <a:solidFill>
                  <a:srgbClr val="000000"/>
                </a:solidFill>
              </a:rPr>
              <a:t> 2860    2994   3193    3266    3287   </a:t>
            </a:r>
            <a:r>
              <a:rPr lang="en-US" sz="2600" b="1" dirty="0">
                <a:solidFill>
                  <a:srgbClr val="C49500"/>
                </a:solidFill>
              </a:rPr>
              <a:t> </a:t>
            </a:r>
            <a:r>
              <a:rPr lang="en-US" sz="2600" b="1" dirty="0"/>
              <a:t>3303 </a:t>
            </a:r>
            <a:r>
              <a:rPr lang="en-US" sz="2600" b="1" dirty="0">
                <a:solidFill>
                  <a:srgbClr val="C49500"/>
                </a:solidFill>
              </a:rPr>
              <a:t>   </a:t>
            </a:r>
            <a:r>
              <a:rPr lang="en-US" sz="2600" b="1" dirty="0">
                <a:solidFill>
                  <a:srgbClr val="660033"/>
                </a:solidFill>
              </a:rPr>
              <a:t>3388</a:t>
            </a:r>
            <a:r>
              <a:rPr lang="en-US" sz="2600" b="1" dirty="0">
                <a:solidFill>
                  <a:srgbClr val="00FF00"/>
                </a:solidFill>
              </a:rPr>
              <a:t> </a:t>
            </a:r>
            <a:r>
              <a:rPr lang="en-US" sz="2600" b="1" dirty="0">
                <a:solidFill>
                  <a:srgbClr val="000000"/>
                </a:solidFill>
              </a:rPr>
              <a:t> 3399  3400   3421    3447    3508  3541   3594   3613   3615    3650    3666     3710    3798   3800 3886    3896    4006    4010     4090    4094   4200   4206    4490</a:t>
            </a:r>
          </a:p>
        </p:txBody>
      </p:sp>
      <p:sp>
        <p:nvSpPr>
          <p:cNvPr id="348168" name="Rectangle 7"/>
          <p:cNvSpPr>
            <a:spLocks noChangeArrowheads="1"/>
          </p:cNvSpPr>
          <p:nvPr/>
        </p:nvSpPr>
        <p:spPr bwMode="auto">
          <a:xfrm>
            <a:off x="1638300" y="675620"/>
            <a:ext cx="6172200" cy="892552"/>
          </a:xfrm>
          <a:prstGeom prst="rect">
            <a:avLst/>
          </a:prstGeom>
          <a:noFill/>
          <a:ln w="38100" algn="ctr">
            <a:solidFill>
              <a:srgbClr val="00008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600" b="1" dirty="0">
                <a:solidFill>
                  <a:srgbClr val="000000"/>
                </a:solidFill>
              </a:rPr>
              <a:t>The </a:t>
            </a:r>
            <a:r>
              <a:rPr lang="en-US" sz="2600" b="1" dirty="0" err="1">
                <a:solidFill>
                  <a:srgbClr val="000000"/>
                </a:solidFill>
              </a:rPr>
              <a:t>pth</a:t>
            </a:r>
            <a:r>
              <a:rPr lang="en-US" sz="2600" b="1" dirty="0">
                <a:solidFill>
                  <a:srgbClr val="000000"/>
                </a:solidFill>
              </a:rPr>
              <a:t> percentile is</a:t>
            </a:r>
          </a:p>
          <a:p>
            <a:r>
              <a:rPr lang="en-US" sz="2600" b="1" dirty="0">
                <a:solidFill>
                  <a:srgbClr val="000000"/>
                </a:solidFill>
              </a:rPr>
              <a:t> the </a:t>
            </a:r>
            <a:r>
              <a:rPr lang="en-US" sz="2600" b="1" u="sng" dirty="0">
                <a:solidFill>
                  <a:srgbClr val="800000"/>
                </a:solidFill>
              </a:rPr>
              <a:t>value</a:t>
            </a:r>
            <a:r>
              <a:rPr lang="en-US" sz="2600" b="1" dirty="0">
                <a:solidFill>
                  <a:srgbClr val="000000"/>
                </a:solidFill>
              </a:rPr>
              <a:t> in the p/100 (n+1) </a:t>
            </a:r>
            <a:r>
              <a:rPr lang="en-US" sz="2600" b="1" dirty="0" err="1">
                <a:solidFill>
                  <a:srgbClr val="000000"/>
                </a:solidFill>
              </a:rPr>
              <a:t>th</a:t>
            </a:r>
            <a:r>
              <a:rPr lang="en-US" sz="2600" b="1" dirty="0">
                <a:solidFill>
                  <a:srgbClr val="000000"/>
                </a:solidFill>
              </a:rPr>
              <a:t>  position.</a:t>
            </a:r>
            <a:r>
              <a:rPr lang="en-US" sz="26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48169" name="Rectangle 8"/>
          <p:cNvSpPr>
            <a:spLocks noChangeArrowheads="1"/>
          </p:cNvSpPr>
          <p:nvPr/>
        </p:nvSpPr>
        <p:spPr bwMode="auto">
          <a:xfrm>
            <a:off x="457200" y="1600200"/>
            <a:ext cx="8458200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600" b="1" dirty="0"/>
              <a:t>the 20th percentile is the</a:t>
            </a:r>
          </a:p>
          <a:p>
            <a:r>
              <a:rPr lang="en-US" sz="2600" b="1" dirty="0"/>
              <a:t>             </a:t>
            </a:r>
            <a:r>
              <a:rPr lang="en-US" sz="2600" b="1" dirty="0">
                <a:solidFill>
                  <a:srgbClr val="FF0000"/>
                </a:solidFill>
              </a:rPr>
              <a:t>20/100(n+1)</a:t>
            </a:r>
            <a:r>
              <a:rPr lang="en-US" sz="2600" b="1" dirty="0"/>
              <a:t>   with the BW values</a:t>
            </a:r>
          </a:p>
          <a:p>
            <a:pPr lvl="1"/>
            <a:r>
              <a:rPr lang="en-US" sz="2600" b="1" dirty="0"/>
              <a:t>                           </a:t>
            </a:r>
            <a:r>
              <a:rPr lang="en-US" sz="2600" b="1" dirty="0">
                <a:solidFill>
                  <a:srgbClr val="FF0000"/>
                </a:solidFill>
              </a:rPr>
              <a:t>20/100 (30 +1)</a:t>
            </a:r>
          </a:p>
          <a:p>
            <a:r>
              <a:rPr lang="en-US" sz="2600" b="1" dirty="0"/>
              <a:t>              </a:t>
            </a:r>
            <a:r>
              <a:rPr lang="en-US" sz="2600" b="1" dirty="0">
                <a:solidFill>
                  <a:srgbClr val="0070C0"/>
                </a:solidFill>
              </a:rPr>
              <a:t>0.2x31 </a:t>
            </a:r>
            <a:r>
              <a:rPr lang="en-US" sz="2600" b="1" dirty="0"/>
              <a:t>observations= </a:t>
            </a:r>
            <a:r>
              <a:rPr lang="en-US" sz="2600" b="1" dirty="0">
                <a:solidFill>
                  <a:srgbClr val="FF0000"/>
                </a:solidFill>
              </a:rPr>
              <a:t>6.2observation</a:t>
            </a:r>
          </a:p>
        </p:txBody>
      </p:sp>
      <p:sp>
        <p:nvSpPr>
          <p:cNvPr id="348170" name="Rectangle 4"/>
          <p:cNvSpPr>
            <a:spLocks noChangeArrowheads="1"/>
          </p:cNvSpPr>
          <p:nvPr/>
        </p:nvSpPr>
        <p:spPr bwMode="auto">
          <a:xfrm>
            <a:off x="457200" y="152400"/>
            <a:ext cx="655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rtl="0"/>
            <a:r>
              <a:rPr lang="en-US" sz="2800" b="1" u="sng" dirty="0">
                <a:solidFill>
                  <a:srgbClr val="FF0000"/>
                </a:solidFill>
              </a:rPr>
              <a:t>Calculation of percentile value</a:t>
            </a:r>
          </a:p>
        </p:txBody>
      </p:sp>
      <p:sp>
        <p:nvSpPr>
          <p:cNvPr id="348171" name="AutoShape 10"/>
          <p:cNvSpPr>
            <a:spLocks noChangeArrowheads="1"/>
          </p:cNvSpPr>
          <p:nvPr/>
        </p:nvSpPr>
        <p:spPr bwMode="auto">
          <a:xfrm>
            <a:off x="7239000" y="6096000"/>
            <a:ext cx="1585913" cy="485775"/>
          </a:xfrm>
          <a:prstGeom prst="notchedRightArrow">
            <a:avLst>
              <a:gd name="adj1" fmla="val 50000"/>
              <a:gd name="adj2" fmla="val 81618"/>
            </a:avLst>
          </a:prstGeom>
          <a:solidFill>
            <a:srgbClr val="800080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4817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7DD3B74-58B0-445E-9449-2A9B32BC93EA}" type="slidenum">
              <a:rPr lang="ar-SA" sz="1400" smtClean="0">
                <a:solidFill>
                  <a:srgbClr val="000000"/>
                </a:solidFill>
              </a:rPr>
              <a:pPr eaLnBrk="1" hangingPunct="1"/>
              <a:t>18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4860032" y="4077072"/>
            <a:ext cx="1887132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172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6963231-05FF-4D9F-A2E6-7DBC30AA6442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49187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041D3248-3D1C-4DCB-881C-C2B559274CFD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19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349188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rgbClr val="000000"/>
              </a:solidFill>
            </a:endParaRPr>
          </a:p>
          <a:p>
            <a:pPr rtl="0" eaLnBrk="0" hangingPunct="0"/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49190" name="Rectangle 5"/>
          <p:cNvSpPr>
            <a:spLocks noChangeArrowheads="1"/>
          </p:cNvSpPr>
          <p:nvPr/>
        </p:nvSpPr>
        <p:spPr bwMode="auto">
          <a:xfrm>
            <a:off x="304800" y="762000"/>
            <a:ext cx="8839200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rtl="0"/>
            <a:r>
              <a:rPr lang="en-US" b="1">
                <a:solidFill>
                  <a:srgbClr val="009999"/>
                </a:solidFill>
              </a:rPr>
              <a:t> </a:t>
            </a:r>
            <a:endParaRPr lang="en-US" b="1">
              <a:solidFill>
                <a:srgbClr val="FFFFFF"/>
              </a:solidFill>
            </a:endParaRPr>
          </a:p>
          <a:p>
            <a:pPr marL="342900" indent="-342900" rtl="0"/>
            <a:endParaRPr lang="en-US" sz="1800" b="1">
              <a:solidFill>
                <a:srgbClr val="FFFFFF"/>
              </a:solidFill>
            </a:endParaRPr>
          </a:p>
          <a:p>
            <a:pPr marL="342900" indent="-342900" rtl="0"/>
            <a:endParaRPr lang="en-US" sz="1800" b="1">
              <a:solidFill>
                <a:srgbClr val="FFFFFF"/>
              </a:solidFill>
            </a:endParaRPr>
          </a:p>
        </p:txBody>
      </p:sp>
      <p:sp>
        <p:nvSpPr>
          <p:cNvPr id="349191" name="Rectangle 5"/>
          <p:cNvSpPr>
            <a:spLocks noChangeArrowheads="1"/>
          </p:cNvSpPr>
          <p:nvPr/>
        </p:nvSpPr>
        <p:spPr bwMode="auto">
          <a:xfrm>
            <a:off x="0" y="2590800"/>
            <a:ext cx="8839200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rtl="0"/>
            <a:r>
              <a:rPr lang="en-US" b="1">
                <a:solidFill>
                  <a:srgbClr val="009999"/>
                </a:solidFill>
              </a:rPr>
              <a:t> </a:t>
            </a:r>
            <a:endParaRPr lang="en-US" b="1">
              <a:solidFill>
                <a:srgbClr val="FFFFFF"/>
              </a:solidFill>
            </a:endParaRPr>
          </a:p>
          <a:p>
            <a:pPr marL="342900" indent="-342900" rtl="0"/>
            <a:endParaRPr lang="en-US" sz="1800" b="1">
              <a:solidFill>
                <a:srgbClr val="FFFFFF"/>
              </a:solidFill>
            </a:endParaRPr>
          </a:p>
          <a:p>
            <a:pPr marL="342900" indent="-342900" rtl="0"/>
            <a:endParaRPr lang="en-US" sz="1800" b="1">
              <a:solidFill>
                <a:srgbClr val="FFFFFF"/>
              </a:solidFill>
            </a:endParaRPr>
          </a:p>
        </p:txBody>
      </p:sp>
      <p:sp>
        <p:nvSpPr>
          <p:cNvPr id="349192" name="Rectangle 8"/>
          <p:cNvSpPr>
            <a:spLocks noChangeArrowheads="1"/>
          </p:cNvSpPr>
          <p:nvPr/>
        </p:nvSpPr>
        <p:spPr bwMode="auto">
          <a:xfrm>
            <a:off x="304800" y="1066800"/>
            <a:ext cx="5867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/>
              <a:t>The 6th value is 3303 g</a:t>
            </a:r>
          </a:p>
          <a:p>
            <a:r>
              <a:rPr lang="en-US" sz="2800" b="1" dirty="0"/>
              <a:t>the 7th value is 3388 g</a:t>
            </a:r>
          </a:p>
        </p:txBody>
      </p:sp>
      <p:sp>
        <p:nvSpPr>
          <p:cNvPr id="349193" name="Rectangle 4"/>
          <p:cNvSpPr>
            <a:spLocks noChangeArrowheads="1"/>
          </p:cNvSpPr>
          <p:nvPr/>
        </p:nvSpPr>
        <p:spPr bwMode="auto">
          <a:xfrm>
            <a:off x="4114800" y="1295400"/>
            <a:ext cx="3886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a difference </a:t>
            </a:r>
            <a:r>
              <a:rPr lang="en-US" sz="2800" b="1" dirty="0" smtClean="0"/>
              <a:t>of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810000" y="1965325"/>
            <a:ext cx="5029200" cy="30469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333399"/>
                </a:solidFill>
                <a:cs typeface="Arial" charset="0"/>
              </a:rPr>
              <a:t>the birth weight of 30 infants which we put in ascending order</a:t>
            </a:r>
            <a:r>
              <a:rPr lang="en-US" sz="2400" b="1" dirty="0">
                <a:solidFill>
                  <a:srgbClr val="000000"/>
                </a:solidFill>
                <a:cs typeface="Arial" charset="0"/>
              </a:rPr>
              <a:t>.</a:t>
            </a:r>
            <a:endParaRPr lang="en-US" sz="2400" dirty="0">
              <a:solidFill>
                <a:srgbClr val="000000"/>
              </a:solidFill>
              <a:cs typeface="Arial" charset="0"/>
            </a:endParaRPr>
          </a:p>
          <a:p>
            <a:pPr>
              <a:defRPr/>
            </a:pPr>
            <a:r>
              <a:rPr lang="en-US" sz="2400" b="1" dirty="0">
                <a:solidFill>
                  <a:srgbClr val="000000"/>
                </a:solidFill>
                <a:cs typeface="Arial" charset="0"/>
              </a:rPr>
              <a:t> 2860    2994   3193    3266    3287</a:t>
            </a:r>
            <a:r>
              <a:rPr lang="en-US" sz="2400" b="1" dirty="0">
                <a:solidFill>
                  <a:srgbClr val="996600"/>
                </a:solidFill>
                <a:cs typeface="Arial" charset="0"/>
              </a:rPr>
              <a:t>   </a:t>
            </a:r>
            <a:r>
              <a:rPr lang="en-US" sz="2400" b="1" dirty="0">
                <a:cs typeface="Arial" charset="0"/>
              </a:rPr>
              <a:t>3303</a:t>
            </a:r>
            <a:r>
              <a:rPr lang="en-US" sz="2400" b="1" dirty="0">
                <a:ln>
                  <a:solidFill>
                    <a:srgbClr val="00B0F0"/>
                  </a:solidFill>
                </a:ln>
                <a:cs typeface="Arial" charset="0"/>
              </a:rPr>
              <a:t>    </a:t>
            </a:r>
            <a:r>
              <a:rPr lang="en-US" sz="2400" b="1" dirty="0">
                <a:cs typeface="Arial" charset="0"/>
              </a:rPr>
              <a:t>3388  </a:t>
            </a:r>
            <a:r>
              <a:rPr lang="en-US" sz="2400" b="1" dirty="0">
                <a:solidFill>
                  <a:srgbClr val="000000"/>
                </a:solidFill>
                <a:cs typeface="Arial" charset="0"/>
              </a:rPr>
              <a:t>3399  3400   3421    3447    3508  3541   3594   3613   3615    3650    3666     3710    3798   3800 3886    3896    4006    4010     4090    4094   4200   4206    4490</a:t>
            </a:r>
          </a:p>
        </p:txBody>
      </p:sp>
      <p:sp>
        <p:nvSpPr>
          <p:cNvPr id="349195" name="Rectangle 11"/>
          <p:cNvSpPr>
            <a:spLocks noChangeArrowheads="1"/>
          </p:cNvSpPr>
          <p:nvPr/>
        </p:nvSpPr>
        <p:spPr bwMode="auto">
          <a:xfrm>
            <a:off x="304800" y="2209800"/>
            <a:ext cx="35052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the 20th percentile is </a:t>
            </a:r>
          </a:p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3303 + 0.2 of 85 </a:t>
            </a:r>
            <a:r>
              <a:rPr lang="en-US" sz="2800" b="1" dirty="0"/>
              <a:t>g </a:t>
            </a:r>
          </a:p>
          <a:p>
            <a:r>
              <a:rPr lang="en-US" sz="2800" b="1" dirty="0"/>
              <a:t>    which is </a:t>
            </a:r>
          </a:p>
          <a:p>
            <a:r>
              <a:rPr lang="en-US" sz="2600" b="1" dirty="0"/>
              <a:t>3303g </a:t>
            </a:r>
            <a:r>
              <a:rPr lang="en-US" sz="2600" b="1" dirty="0" smtClean="0"/>
              <a:t>+                   = </a:t>
            </a:r>
            <a:endParaRPr lang="en-US" sz="2600" b="1" dirty="0"/>
          </a:p>
          <a:p>
            <a:r>
              <a:rPr lang="en-US" sz="2600" b="1" dirty="0"/>
              <a:t>=3303g+17g</a:t>
            </a:r>
          </a:p>
          <a:p>
            <a:r>
              <a:rPr lang="en-US" sz="2600" b="1" dirty="0">
                <a:solidFill>
                  <a:srgbClr val="0070C0"/>
                </a:solidFill>
              </a:rPr>
              <a:t>= </a:t>
            </a:r>
            <a:r>
              <a:rPr lang="en-US" sz="2600" b="1" dirty="0" smtClean="0">
                <a:solidFill>
                  <a:srgbClr val="0070C0"/>
                </a:solidFill>
              </a:rPr>
              <a:t>3320  g</a:t>
            </a:r>
            <a:endParaRPr lang="en-US" sz="2600" b="1" dirty="0">
              <a:solidFill>
                <a:srgbClr val="0070C0"/>
              </a:solidFill>
            </a:endParaRPr>
          </a:p>
        </p:txBody>
      </p:sp>
      <p:sp>
        <p:nvSpPr>
          <p:cNvPr id="349196" name="Rectangle 12"/>
          <p:cNvSpPr>
            <a:spLocks noChangeArrowheads="1"/>
          </p:cNvSpPr>
          <p:nvPr/>
        </p:nvSpPr>
        <p:spPr bwMode="auto">
          <a:xfrm>
            <a:off x="381000" y="5013325"/>
            <a:ext cx="7467600" cy="923330"/>
          </a:xfrm>
          <a:prstGeom prst="rect">
            <a:avLst/>
          </a:prstGeom>
          <a:noFill/>
          <a:ln w="38100" algn="ctr">
            <a:solidFill>
              <a:srgbClr val="000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dirty="0">
                <a:solidFill>
                  <a:srgbClr val="000000"/>
                </a:solidFill>
              </a:rPr>
              <a:t>The </a:t>
            </a:r>
            <a:r>
              <a:rPr lang="en-US" sz="2600" b="1" dirty="0" err="1">
                <a:solidFill>
                  <a:srgbClr val="000000"/>
                </a:solidFill>
              </a:rPr>
              <a:t>pth</a:t>
            </a:r>
            <a:r>
              <a:rPr lang="en-US" sz="2600" b="1" dirty="0">
                <a:solidFill>
                  <a:srgbClr val="000000"/>
                </a:solidFill>
              </a:rPr>
              <a:t> percentile is</a:t>
            </a:r>
          </a:p>
          <a:p>
            <a:r>
              <a:rPr lang="en-US" sz="2600" b="1" dirty="0">
                <a:solidFill>
                  <a:srgbClr val="000000"/>
                </a:solidFill>
              </a:rPr>
              <a:t> the </a:t>
            </a:r>
            <a:r>
              <a:rPr lang="en-US" sz="2600" b="1" u="sng" dirty="0">
                <a:solidFill>
                  <a:srgbClr val="000000"/>
                </a:solidFill>
              </a:rPr>
              <a:t>value</a:t>
            </a:r>
            <a:r>
              <a:rPr lang="en-US" sz="2600" b="1" dirty="0">
                <a:solidFill>
                  <a:srgbClr val="000000"/>
                </a:solidFill>
              </a:rPr>
              <a:t> in the p/100 (n+1) </a:t>
            </a:r>
            <a:r>
              <a:rPr lang="en-US" sz="2600" b="1" dirty="0" err="1">
                <a:solidFill>
                  <a:srgbClr val="000000"/>
                </a:solidFill>
              </a:rPr>
              <a:t>th</a:t>
            </a:r>
            <a:r>
              <a:rPr lang="en-US" sz="2600" b="1" dirty="0">
                <a:solidFill>
                  <a:srgbClr val="000000"/>
                </a:solidFill>
              </a:rPr>
              <a:t>  position</a:t>
            </a:r>
            <a:r>
              <a:rPr lang="en-US" sz="2800" b="1" dirty="0">
                <a:solidFill>
                  <a:srgbClr val="000000"/>
                </a:solidFill>
              </a:rPr>
              <a:t>.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49197" name="Rectangle 4"/>
          <p:cNvSpPr>
            <a:spLocks noChangeArrowheads="1"/>
          </p:cNvSpPr>
          <p:nvPr/>
        </p:nvSpPr>
        <p:spPr bwMode="auto">
          <a:xfrm>
            <a:off x="228600" y="228600"/>
            <a:ext cx="48006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rtl="0"/>
            <a:r>
              <a:rPr lang="en-US" sz="2600" b="1" u="sng" dirty="0" smtClean="0">
                <a:solidFill>
                  <a:srgbClr val="002060"/>
                </a:solidFill>
              </a:rPr>
              <a:t>Cont. ..</a:t>
            </a:r>
            <a:r>
              <a:rPr lang="en-US" sz="2000" b="1" u="sng" dirty="0" smtClean="0">
                <a:solidFill>
                  <a:srgbClr val="002060"/>
                </a:solidFill>
              </a:rPr>
              <a:t>Calculation </a:t>
            </a:r>
            <a:r>
              <a:rPr lang="en-US" sz="2000" b="1" u="sng" dirty="0">
                <a:solidFill>
                  <a:srgbClr val="002060"/>
                </a:solidFill>
              </a:rPr>
              <a:t>of percentile value</a:t>
            </a:r>
          </a:p>
        </p:txBody>
      </p:sp>
      <p:sp>
        <p:nvSpPr>
          <p:cNvPr id="349198" name="AutoShape 14"/>
          <p:cNvSpPr>
            <a:spLocks noChangeArrowheads="1"/>
          </p:cNvSpPr>
          <p:nvPr/>
        </p:nvSpPr>
        <p:spPr bwMode="auto">
          <a:xfrm>
            <a:off x="7556306" y="6105308"/>
            <a:ext cx="1585912" cy="485775"/>
          </a:xfrm>
          <a:prstGeom prst="notchedRightArrow">
            <a:avLst>
              <a:gd name="adj1" fmla="val 50000"/>
              <a:gd name="adj2" fmla="val 81618"/>
            </a:avLst>
          </a:prstGeom>
          <a:solidFill>
            <a:srgbClr val="800080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49199" name="Rectangle 17"/>
          <p:cNvSpPr>
            <a:spLocks noChangeArrowheads="1"/>
          </p:cNvSpPr>
          <p:nvPr/>
        </p:nvSpPr>
        <p:spPr bwMode="auto">
          <a:xfrm>
            <a:off x="3459164" y="5960130"/>
            <a:ext cx="43028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rtl="0"/>
            <a:r>
              <a:rPr lang="en-US" sz="2800" b="1" dirty="0"/>
              <a:t>Similarly we could calculate</a:t>
            </a:r>
          </a:p>
        </p:txBody>
      </p:sp>
      <p:sp>
        <p:nvSpPr>
          <p:cNvPr id="349201" name="Rounded Rectangle 16"/>
          <p:cNvSpPr>
            <a:spLocks noChangeArrowheads="1"/>
          </p:cNvSpPr>
          <p:nvPr/>
        </p:nvSpPr>
        <p:spPr bwMode="auto">
          <a:xfrm>
            <a:off x="3832122" y="3096255"/>
            <a:ext cx="1675981" cy="360040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r"/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4920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0C339EE-01A1-45EE-9690-2DC11FE1908B}" type="slidenum">
              <a:rPr lang="ar-SA" sz="1400" smtClean="0">
                <a:solidFill>
                  <a:srgbClr val="000000"/>
                </a:solidFill>
              </a:rPr>
              <a:pPr eaLnBrk="1" hangingPunct="1"/>
              <a:t>19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671261" y="1252855"/>
            <a:ext cx="11773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>
                <a:solidFill>
                  <a:srgbClr val="FF0000"/>
                </a:solidFill>
              </a:rPr>
              <a:t>85 g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03648" y="3456203"/>
            <a:ext cx="13821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0.2x 85 g 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1752854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3E5E149-BD70-444C-9E51-6DBE3B5C4085}" type="datetime1">
              <a:rPr lang="en-US" sz="1400" smtClean="0">
                <a:solidFill>
                  <a:schemeClr val="tx1"/>
                </a:solidFill>
              </a:rPr>
              <a:pPr eaLnBrk="1" hangingPunct="1"/>
              <a:t>7/11/2023</a:t>
            </a:fld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195587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B25AFF63-FFAC-41C7-A8A2-DD8F234FC56F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2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9559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56C89B5-F6A8-4C93-9896-35EF05F260D9}" type="slidenum">
              <a:rPr lang="ar-SA" sz="1400" smtClean="0">
                <a:solidFill>
                  <a:schemeClr val="tx1"/>
                </a:solidFill>
              </a:rPr>
              <a:pPr eaLnBrk="1" hangingPunct="1"/>
              <a:t>2</a:t>
            </a:fld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69166" y="980728"/>
            <a:ext cx="36056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Biostatistics</a:t>
            </a:r>
            <a:endParaRPr lang="en-MY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03648" y="2844224"/>
            <a:ext cx="47525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 </a:t>
            </a:r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IV</a:t>
            </a:r>
          </a:p>
          <a:p>
            <a:pPr algn="ctr"/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 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–July 2023</a:t>
            </a:r>
            <a:endParaRPr lang="en-MY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941168"/>
            <a:ext cx="754187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  Dr. WAQAR    AL-KUBAISY  </a:t>
            </a:r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9167302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93DDA88-03A0-42DD-9892-02E3BEA66FFA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50212" name="Rectangle 2"/>
          <p:cNvSpPr>
            <a:spLocks noChangeArrowheads="1"/>
          </p:cNvSpPr>
          <p:nvPr/>
        </p:nvSpPr>
        <p:spPr bwMode="auto">
          <a:xfrm>
            <a:off x="346511" y="563086"/>
            <a:ext cx="8322568" cy="5663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rtl="0"/>
            <a:r>
              <a:rPr lang="en-US" sz="2800" b="1" dirty="0" smtClean="0"/>
              <a:t>      </a:t>
            </a:r>
            <a:r>
              <a:rPr lang="en-US" sz="2600" b="1" u="sng" dirty="0" smtClean="0"/>
              <a:t>the </a:t>
            </a:r>
            <a:r>
              <a:rPr lang="en-US" sz="2600" b="1" u="sng" dirty="0" smtClean="0">
                <a:solidFill>
                  <a:srgbClr val="FF0000"/>
                </a:solidFill>
              </a:rPr>
              <a:t>deciles</a:t>
            </a:r>
            <a:r>
              <a:rPr lang="en-US" sz="2600" b="1" u="sng" dirty="0" smtClean="0"/>
              <a:t> </a:t>
            </a:r>
          </a:p>
          <a:p>
            <a:pPr marL="342900" indent="-342900" rtl="0"/>
            <a:r>
              <a:rPr lang="en-US" sz="2800" b="1" dirty="0" smtClean="0"/>
              <a:t>which subdivide the data values </a:t>
            </a:r>
          </a:p>
          <a:p>
            <a:pPr marL="342900" indent="-342900" rtl="0"/>
            <a:r>
              <a:rPr lang="en-US" sz="2800" b="1" dirty="0" smtClean="0">
                <a:solidFill>
                  <a:srgbClr val="FF0000"/>
                </a:solidFill>
              </a:rPr>
              <a:t>into 10 </a:t>
            </a:r>
            <a:r>
              <a:rPr lang="en-US" sz="2800" b="1" dirty="0" smtClean="0"/>
              <a:t>(not 100 )equal division, </a:t>
            </a:r>
          </a:p>
          <a:p>
            <a:pPr marL="342900" indent="-342900" rtl="0"/>
            <a:r>
              <a:rPr lang="en-US" sz="2800" b="1" dirty="0" smtClean="0"/>
              <a:t>             </a:t>
            </a:r>
            <a:r>
              <a:rPr lang="en-US" sz="2800" b="1" dirty="0"/>
              <a:t>and </a:t>
            </a:r>
            <a:endParaRPr lang="en-US" sz="2800" b="1" u="sng" dirty="0"/>
          </a:p>
          <a:p>
            <a:pPr marL="342900" indent="-342900" rtl="0"/>
            <a:r>
              <a:rPr lang="en-US" sz="2800" b="1" u="sng" dirty="0" smtClean="0"/>
              <a:t>   </a:t>
            </a:r>
            <a:r>
              <a:rPr lang="en-US" sz="2800" b="1" u="sng" dirty="0" smtClean="0">
                <a:solidFill>
                  <a:srgbClr val="FF0000"/>
                </a:solidFill>
              </a:rPr>
              <a:t>Quintiles</a:t>
            </a:r>
            <a:endParaRPr lang="en-US" sz="2800" b="1" u="sng" dirty="0">
              <a:solidFill>
                <a:srgbClr val="FF0000"/>
              </a:solidFill>
            </a:endParaRPr>
          </a:p>
          <a:p>
            <a:pPr marL="342900" indent="-342900" rtl="0"/>
            <a:r>
              <a:rPr lang="en-US" sz="2800" b="1" dirty="0"/>
              <a:t> </a:t>
            </a:r>
            <a:r>
              <a:rPr lang="en-US" sz="2800" dirty="0"/>
              <a:t>which sub-divide the values into</a:t>
            </a:r>
          </a:p>
          <a:p>
            <a:pPr marL="342900" indent="-342900" rtl="0"/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five equal </a:t>
            </a:r>
            <a:r>
              <a:rPr lang="en-US" sz="2800" dirty="0" smtClean="0"/>
              <a:t>–sized groups </a:t>
            </a:r>
          </a:p>
          <a:p>
            <a:pPr marL="342900" indent="-342900" rtl="0"/>
            <a:r>
              <a:rPr lang="en-US" sz="2800" b="1" dirty="0" smtClean="0"/>
              <a:t>Collectively </a:t>
            </a:r>
            <a:r>
              <a:rPr lang="en-US" sz="2800" b="1" dirty="0"/>
              <a:t>we call</a:t>
            </a:r>
          </a:p>
          <a:p>
            <a:pPr marL="342900" indent="-342900" rtl="0">
              <a:buClr>
                <a:srgbClr val="009999"/>
              </a:buClr>
              <a:buFont typeface="Wingdings" pitchFamily="2" charset="2"/>
              <a:buChar char="v"/>
            </a:pPr>
            <a:r>
              <a:rPr lang="en-US" sz="2800" b="1" dirty="0"/>
              <a:t> percentiles,</a:t>
            </a:r>
          </a:p>
          <a:p>
            <a:pPr marL="342900" indent="-342900">
              <a:buClr>
                <a:srgbClr val="009999"/>
              </a:buClr>
              <a:buFont typeface="Wingdings" pitchFamily="2" charset="2"/>
              <a:buChar char="v"/>
            </a:pPr>
            <a:r>
              <a:rPr lang="en-US" sz="2800" b="1" dirty="0"/>
              <a:t> </a:t>
            </a:r>
            <a:r>
              <a:rPr lang="en-US" sz="2800" b="1" dirty="0" smtClean="0"/>
              <a:t>deciles </a:t>
            </a:r>
            <a:r>
              <a:rPr lang="en-US" b="1" dirty="0" smtClean="0"/>
              <a:t>divide </a:t>
            </a:r>
            <a:r>
              <a:rPr lang="en-US" b="1" dirty="0"/>
              <a:t>the sorted data into ten equal parts, so that each part represents 1/10 of the sample or population</a:t>
            </a:r>
            <a:r>
              <a:rPr lang="en-US" dirty="0"/>
              <a:t>. </a:t>
            </a:r>
            <a:r>
              <a:rPr lang="en-US" sz="2800" b="1" dirty="0" smtClean="0"/>
              <a:t> </a:t>
            </a:r>
            <a:r>
              <a:rPr lang="en-US" sz="2800" b="1" dirty="0"/>
              <a:t>and </a:t>
            </a:r>
          </a:p>
          <a:p>
            <a:pPr marL="342900" indent="-342900" rtl="0">
              <a:buClr>
                <a:srgbClr val="009999"/>
              </a:buClr>
              <a:buFont typeface="Wingdings" pitchFamily="2" charset="2"/>
              <a:buChar char="v"/>
            </a:pPr>
            <a:r>
              <a:rPr lang="en-US" sz="2800" b="1" dirty="0"/>
              <a:t>quintiles                </a:t>
            </a:r>
          </a:p>
          <a:p>
            <a:pPr marL="342900" indent="-342900" rtl="0"/>
            <a:r>
              <a:rPr lang="en-US" sz="2600" b="1" dirty="0"/>
              <a:t> </a:t>
            </a:r>
            <a:endParaRPr lang="en-US" sz="2600" b="1" i="1" dirty="0"/>
          </a:p>
        </p:txBody>
      </p:sp>
      <p:sp>
        <p:nvSpPr>
          <p:cNvPr id="350213" name="Rectangle 3"/>
          <p:cNvSpPr>
            <a:spLocks noChangeArrowheads="1"/>
          </p:cNvSpPr>
          <p:nvPr/>
        </p:nvSpPr>
        <p:spPr bwMode="auto">
          <a:xfrm>
            <a:off x="58804" y="388402"/>
            <a:ext cx="6705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US" sz="2000" b="1" u="sng" dirty="0"/>
              <a:t>cont. </a:t>
            </a:r>
            <a:r>
              <a:rPr lang="en-US" sz="2000" b="1" u="sng" dirty="0" smtClean="0"/>
              <a:t>……Calculation </a:t>
            </a:r>
            <a:r>
              <a:rPr lang="en-US" sz="2000" b="1" u="sng" dirty="0"/>
              <a:t>of percentile </a:t>
            </a:r>
            <a:r>
              <a:rPr lang="en-US" sz="2000" b="1" u="sng" dirty="0" smtClean="0"/>
              <a:t>value</a:t>
            </a:r>
            <a:endParaRPr lang="en-US" sz="2000" b="1" u="sng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471591" y="-44496"/>
            <a:ext cx="3672409" cy="1815882"/>
          </a:xfrm>
          <a:prstGeom prst="rect">
            <a:avLst/>
          </a:prstGeom>
          <a:noFill/>
          <a:ln w="1905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000000"/>
                </a:solidFill>
                <a:cs typeface="Arial" charset="0"/>
              </a:rPr>
              <a:t>the birth weight of 30 infants which we put in ascending order.</a:t>
            </a:r>
            <a:endParaRPr lang="en-US" sz="1600" dirty="0">
              <a:solidFill>
                <a:srgbClr val="000000"/>
              </a:solidFill>
              <a:cs typeface="Arial" charset="0"/>
            </a:endParaRPr>
          </a:p>
          <a:p>
            <a:pPr>
              <a:defRPr/>
            </a:pPr>
            <a:r>
              <a:rPr lang="en-US" sz="1600" b="1" dirty="0">
                <a:solidFill>
                  <a:srgbClr val="000000"/>
                </a:solidFill>
                <a:cs typeface="Arial" charset="0"/>
              </a:rPr>
              <a:t> 2860    2994   3193    3266    3287    3303    3388  3399  3400   3421    3447    3508  3541   3594   3613   3615    3650    3666     3710    3798   3800 3886    3896    4006    4010     4090    4094   4200   4206    4490</a:t>
            </a:r>
          </a:p>
        </p:txBody>
      </p:sp>
      <p:sp>
        <p:nvSpPr>
          <p:cNvPr id="350215" name="AutoShape 6"/>
          <p:cNvSpPr>
            <a:spLocks noChangeArrowheads="1"/>
          </p:cNvSpPr>
          <p:nvPr/>
        </p:nvSpPr>
        <p:spPr bwMode="auto">
          <a:xfrm>
            <a:off x="7558088" y="6096000"/>
            <a:ext cx="1585912" cy="485775"/>
          </a:xfrm>
          <a:prstGeom prst="notchedRightArrow">
            <a:avLst>
              <a:gd name="adj1" fmla="val 50000"/>
              <a:gd name="adj2" fmla="val 81618"/>
            </a:avLst>
          </a:prstGeom>
          <a:solidFill>
            <a:srgbClr val="800080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50216" name="Rectangle 6"/>
          <p:cNvSpPr>
            <a:spLocks noChangeArrowheads="1"/>
          </p:cNvSpPr>
          <p:nvPr/>
        </p:nvSpPr>
        <p:spPr bwMode="auto">
          <a:xfrm>
            <a:off x="3048000" y="4724400"/>
            <a:ext cx="1244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1">
                <a:solidFill>
                  <a:srgbClr val="FFFFFF"/>
                </a:solidFill>
              </a:rPr>
              <a:t>n-tiles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50218" name="Rectangle 12"/>
          <p:cNvSpPr>
            <a:spLocks noChangeArrowheads="1"/>
          </p:cNvSpPr>
          <p:nvPr/>
        </p:nvSpPr>
        <p:spPr bwMode="auto">
          <a:xfrm>
            <a:off x="2195736" y="5836763"/>
            <a:ext cx="5976664" cy="923330"/>
          </a:xfrm>
          <a:prstGeom prst="rect">
            <a:avLst/>
          </a:prstGeom>
          <a:solidFill>
            <a:srgbClr val="CCFFFF"/>
          </a:solidFill>
          <a:ln w="38100" algn="ctr">
            <a:solidFill>
              <a:srgbClr val="00008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600" b="1" dirty="0">
                <a:solidFill>
                  <a:srgbClr val="000000"/>
                </a:solidFill>
              </a:rPr>
              <a:t>The </a:t>
            </a:r>
            <a:r>
              <a:rPr lang="en-US" sz="2600" b="1" dirty="0" err="1">
                <a:solidFill>
                  <a:srgbClr val="000000"/>
                </a:solidFill>
              </a:rPr>
              <a:t>pth</a:t>
            </a:r>
            <a:r>
              <a:rPr lang="en-US" sz="2600" b="1" dirty="0">
                <a:solidFill>
                  <a:srgbClr val="000000"/>
                </a:solidFill>
              </a:rPr>
              <a:t> percentile is</a:t>
            </a:r>
          </a:p>
          <a:p>
            <a:r>
              <a:rPr lang="en-US" sz="2600" b="1" dirty="0">
                <a:solidFill>
                  <a:srgbClr val="000000"/>
                </a:solidFill>
              </a:rPr>
              <a:t> the </a:t>
            </a:r>
            <a:r>
              <a:rPr lang="en-US" sz="2600" b="1" u="sng" dirty="0">
                <a:solidFill>
                  <a:srgbClr val="000000"/>
                </a:solidFill>
              </a:rPr>
              <a:t>value</a:t>
            </a:r>
            <a:r>
              <a:rPr lang="en-US" sz="2600" b="1" dirty="0">
                <a:solidFill>
                  <a:srgbClr val="000000"/>
                </a:solidFill>
              </a:rPr>
              <a:t> in the p/100 (n+1) </a:t>
            </a:r>
            <a:r>
              <a:rPr lang="en-US" sz="2600" b="1" dirty="0" err="1">
                <a:solidFill>
                  <a:srgbClr val="000000"/>
                </a:solidFill>
              </a:rPr>
              <a:t>th</a:t>
            </a:r>
            <a:r>
              <a:rPr lang="en-US" sz="2600" b="1" dirty="0">
                <a:solidFill>
                  <a:srgbClr val="000000"/>
                </a:solidFill>
              </a:rPr>
              <a:t>  position.</a:t>
            </a:r>
            <a:r>
              <a:rPr lang="en-US" sz="26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5021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9DEF4F5-0FEB-4822-A994-BF0B381C4044}" type="slidenum">
              <a:rPr lang="ar-SA" sz="1400" smtClean="0">
                <a:solidFill>
                  <a:srgbClr val="000000"/>
                </a:solidFill>
              </a:rPr>
              <a:pPr eaLnBrk="1" hangingPunct="1"/>
              <a:t>20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99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C536F6E-4068-4321-ADF2-C86543C7D241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51235" name="Rectangle 2"/>
          <p:cNvSpPr>
            <a:spLocks noChangeArrowheads="1"/>
          </p:cNvSpPr>
          <p:nvPr/>
        </p:nvSpPr>
        <p:spPr bwMode="auto">
          <a:xfrm>
            <a:off x="35404" y="1217518"/>
            <a:ext cx="8929936" cy="5663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Interquartile rang  (i q r</a:t>
            </a:r>
            <a:r>
              <a:rPr lang="en-US" sz="2800" b="1" u="sng" dirty="0" smtClean="0">
                <a:solidFill>
                  <a:srgbClr val="FF0000"/>
                </a:solidFill>
              </a:rPr>
              <a:t>).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b="1" dirty="0"/>
              <a:t>One </a:t>
            </a:r>
            <a:r>
              <a:rPr lang="en-US" sz="2800" b="1" dirty="0">
                <a:solidFill>
                  <a:srgbClr val="FF0000"/>
                </a:solidFill>
              </a:rPr>
              <a:t>solution</a:t>
            </a:r>
            <a:r>
              <a:rPr lang="en-US" sz="2800" b="1" dirty="0"/>
              <a:t> to the problem of the sensitivity</a:t>
            </a:r>
          </a:p>
          <a:p>
            <a:r>
              <a:rPr lang="en-US" sz="2800" b="1" dirty="0"/>
              <a:t> to </a:t>
            </a:r>
            <a:r>
              <a:rPr lang="en-US" sz="2800" b="1" dirty="0">
                <a:solidFill>
                  <a:srgbClr val="FF0000"/>
                </a:solidFill>
              </a:rPr>
              <a:t>extreme</a:t>
            </a:r>
            <a:r>
              <a:rPr lang="en-US" sz="2800" b="1" dirty="0"/>
              <a:t> value  (</a:t>
            </a:r>
            <a:r>
              <a:rPr lang="en-US" sz="2800" b="1" dirty="0">
                <a:solidFill>
                  <a:srgbClr val="FF0000"/>
                </a:solidFill>
              </a:rPr>
              <a:t>outlier) </a:t>
            </a:r>
            <a:r>
              <a:rPr lang="en-US" sz="2800" b="1" dirty="0"/>
              <a:t>is to</a:t>
            </a:r>
            <a:r>
              <a:rPr lang="en-US" sz="2800" dirty="0"/>
              <a:t> </a:t>
            </a:r>
          </a:p>
          <a:p>
            <a:endParaRPr lang="en-US" sz="2800" dirty="0"/>
          </a:p>
          <a:p>
            <a:pPr rtl="0">
              <a:buFont typeface="Wingdings" pitchFamily="2" charset="2"/>
              <a:buChar char="ü"/>
            </a:pPr>
            <a:r>
              <a:rPr lang="en-US" sz="2800" b="1" dirty="0">
                <a:solidFill>
                  <a:srgbClr val="FF0000"/>
                </a:solidFill>
              </a:rPr>
              <a:t>chop</a:t>
            </a:r>
            <a:r>
              <a:rPr lang="en-US" sz="2800" b="1" dirty="0">
                <a:solidFill>
                  <a:srgbClr val="0070C0"/>
                </a:solidFill>
              </a:rPr>
              <a:t> the quarter(25 percent</a:t>
            </a:r>
            <a:r>
              <a:rPr lang="en-US" sz="2800" b="1" dirty="0"/>
              <a:t>) of the values of </a:t>
            </a:r>
            <a:r>
              <a:rPr lang="en-US" sz="2800" b="1" dirty="0">
                <a:solidFill>
                  <a:srgbClr val="FF0000"/>
                </a:solidFill>
              </a:rPr>
              <a:t>both ends</a:t>
            </a:r>
            <a:r>
              <a:rPr lang="en-US" sz="2800" b="1" dirty="0"/>
              <a:t> of the distribution </a:t>
            </a:r>
          </a:p>
          <a:p>
            <a:pPr rtl="0">
              <a:buFont typeface="Wingdings" pitchFamily="2" charset="2"/>
              <a:buNone/>
            </a:pPr>
            <a:r>
              <a:rPr lang="en-US" sz="2800" b="1" dirty="0"/>
              <a:t>      (which </a:t>
            </a:r>
            <a:r>
              <a:rPr lang="en-US" sz="2800" b="1" dirty="0">
                <a:solidFill>
                  <a:srgbClr val="0070C0"/>
                </a:solidFill>
              </a:rPr>
              <a:t>removes </a:t>
            </a:r>
            <a:r>
              <a:rPr lang="en-US" sz="2800" b="1" dirty="0"/>
              <a:t>any troublesome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u="sng" dirty="0">
                <a:solidFill>
                  <a:srgbClr val="0070C0"/>
                </a:solidFill>
              </a:rPr>
              <a:t>outliers</a:t>
            </a:r>
            <a:r>
              <a:rPr lang="en-US" sz="2800" b="1" dirty="0"/>
              <a:t>) </a:t>
            </a:r>
          </a:p>
          <a:p>
            <a:pPr rtl="0">
              <a:buFont typeface="Wingdings" pitchFamily="2" charset="2"/>
              <a:buNone/>
            </a:pPr>
            <a:endParaRPr lang="en-US" sz="2800" b="1" dirty="0"/>
          </a:p>
          <a:p>
            <a:pPr rtl="0">
              <a:buFont typeface="Wingdings" pitchFamily="2" charset="2"/>
              <a:buNone/>
            </a:pPr>
            <a:r>
              <a:rPr lang="en-US" sz="2800" b="1" dirty="0">
                <a:solidFill>
                  <a:srgbClr val="0070C0"/>
                </a:solidFill>
              </a:rPr>
              <a:t>then measure the range of the remaining values </a:t>
            </a:r>
          </a:p>
          <a:p>
            <a:pPr rtl="0">
              <a:buFont typeface="Wingdings" pitchFamily="2" charset="2"/>
              <a:buNone/>
            </a:pPr>
            <a:endParaRPr lang="en-US" sz="2800" b="1" dirty="0"/>
          </a:p>
          <a:p>
            <a:pPr rtl="0">
              <a:buFont typeface="Wingdings" pitchFamily="2" charset="2"/>
              <a:buChar char="q"/>
            </a:pPr>
            <a:r>
              <a:rPr lang="en-US" sz="2800" dirty="0"/>
              <a:t> </a:t>
            </a:r>
            <a:r>
              <a:rPr lang="en-US" sz="2800" b="1" dirty="0"/>
              <a:t>this distance is called </a:t>
            </a:r>
          </a:p>
          <a:p>
            <a:pPr rtl="0">
              <a:buFont typeface="Wingdings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</a:rPr>
              <a:t>interquartile range or i q r . 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rtl="0">
              <a:buFont typeface="Wingdings" pitchFamily="2" charset="2"/>
              <a:buChar char="q"/>
            </a:pP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351236" name="AutoShape 4"/>
          <p:cNvSpPr>
            <a:spLocks noChangeArrowheads="1"/>
          </p:cNvSpPr>
          <p:nvPr/>
        </p:nvSpPr>
        <p:spPr bwMode="auto">
          <a:xfrm>
            <a:off x="6781800" y="6172200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5123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D1C9B61-9D2D-472E-9CE6-38C678FB8B1C}" type="slidenum">
              <a:rPr lang="ar-SA" sz="1400" smtClean="0">
                <a:solidFill>
                  <a:srgbClr val="000000"/>
                </a:solidFill>
              </a:rPr>
              <a:pPr eaLnBrk="1" hangingPunct="1"/>
              <a:t>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404" y="188640"/>
            <a:ext cx="90010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 quartile </a:t>
            </a:r>
            <a:r>
              <a:rPr lang="en-US" sz="2800" dirty="0">
                <a:solidFill>
                  <a:srgbClr val="4D5156"/>
                </a:solidFill>
              </a:rPr>
              <a:t>is </a:t>
            </a:r>
            <a:r>
              <a:rPr lang="en-US" sz="2800" dirty="0" smtClean="0">
                <a:solidFill>
                  <a:srgbClr val="4D5156"/>
                </a:solidFill>
              </a:rPr>
              <a:t>:</a:t>
            </a:r>
          </a:p>
          <a:p>
            <a:r>
              <a:rPr lang="en-US" sz="2800" dirty="0">
                <a:solidFill>
                  <a:srgbClr val="4D5156"/>
                </a:solidFill>
              </a:rPr>
              <a:t> </a:t>
            </a:r>
            <a:r>
              <a:rPr lang="en-US" sz="2800" dirty="0">
                <a:solidFill>
                  <a:srgbClr val="040C28"/>
                </a:solidFill>
              </a:rPr>
              <a:t>a division of observations into four defined </a:t>
            </a:r>
            <a:r>
              <a:rPr lang="en-US" sz="2800" dirty="0" smtClean="0">
                <a:solidFill>
                  <a:srgbClr val="040C28"/>
                </a:solidFill>
              </a:rPr>
              <a:t>    25%   50%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98401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7A860DA-01E2-4D33-8DE4-8C62CBF086D6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52260" name="Rectangle 3"/>
          <p:cNvSpPr>
            <a:spLocks noChangeArrowheads="1"/>
          </p:cNvSpPr>
          <p:nvPr/>
        </p:nvSpPr>
        <p:spPr bwMode="auto">
          <a:xfrm>
            <a:off x="506194" y="1447796"/>
            <a:ext cx="3962400" cy="1692771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dirty="0">
                <a:solidFill>
                  <a:srgbClr val="0070C0"/>
                </a:solidFill>
              </a:rPr>
              <a:t>first </a:t>
            </a:r>
            <a:r>
              <a:rPr lang="en-US" sz="2600" b="1" dirty="0" err="1">
                <a:solidFill>
                  <a:srgbClr val="0070C0"/>
                </a:solidFill>
              </a:rPr>
              <a:t>quarantile</a:t>
            </a:r>
            <a:r>
              <a:rPr lang="en-US" sz="2600" b="1" dirty="0">
                <a:solidFill>
                  <a:srgbClr val="0070C0"/>
                </a:solidFill>
              </a:rPr>
              <a:t> </a:t>
            </a:r>
            <a:r>
              <a:rPr lang="en-US" sz="2600" dirty="0">
                <a:solidFill>
                  <a:srgbClr val="882A1A"/>
                </a:solidFill>
              </a:rPr>
              <a:t>( </a:t>
            </a:r>
            <a:r>
              <a:rPr lang="en-US" sz="2600" b="1" dirty="0">
                <a:solidFill>
                  <a:srgbClr val="882A1A"/>
                </a:solidFill>
              </a:rPr>
              <a:t>Q1)</a:t>
            </a:r>
            <a:endParaRPr lang="en-US" sz="2600" dirty="0">
              <a:solidFill>
                <a:srgbClr val="882A1A"/>
              </a:solidFill>
            </a:endParaRPr>
          </a:p>
          <a:p>
            <a:r>
              <a:rPr lang="en-US" sz="2600" dirty="0">
                <a:solidFill>
                  <a:srgbClr val="000000"/>
                </a:solidFill>
              </a:rPr>
              <a:t>The value which</a:t>
            </a:r>
            <a:r>
              <a:rPr lang="en-US" sz="2600" dirty="0">
                <a:solidFill>
                  <a:srgbClr val="FFFFFF"/>
                </a:solidFill>
              </a:rPr>
              <a:t> </a:t>
            </a:r>
          </a:p>
          <a:p>
            <a:r>
              <a:rPr lang="en-US" sz="2600" b="1" dirty="0">
                <a:solidFill>
                  <a:srgbClr val="000066"/>
                </a:solidFill>
              </a:rPr>
              <a:t>cuts off the </a:t>
            </a:r>
            <a:r>
              <a:rPr lang="en-US" sz="2600" b="1" u="sng" dirty="0">
                <a:solidFill>
                  <a:srgbClr val="FF0000"/>
                </a:solidFill>
              </a:rPr>
              <a:t>bottom</a:t>
            </a:r>
            <a:r>
              <a:rPr lang="en-US" sz="2600" b="1" dirty="0">
                <a:solidFill>
                  <a:srgbClr val="FF0000"/>
                </a:solidFill>
              </a:rPr>
              <a:t> </a:t>
            </a:r>
          </a:p>
          <a:p>
            <a:r>
              <a:rPr lang="en-US" sz="2600" b="1" dirty="0">
                <a:solidFill>
                  <a:srgbClr val="FF0000"/>
                </a:solidFill>
              </a:rPr>
              <a:t>25 </a:t>
            </a:r>
            <a:r>
              <a:rPr lang="en-US" sz="2600" b="1" dirty="0">
                <a:solidFill>
                  <a:srgbClr val="0070C0"/>
                </a:solidFill>
              </a:rPr>
              <a:t>percent of values</a:t>
            </a:r>
            <a:r>
              <a:rPr lang="en-US" sz="2600" dirty="0">
                <a:solidFill>
                  <a:srgbClr val="FFFFFF"/>
                </a:solidFill>
              </a:rPr>
              <a:t>, </a:t>
            </a:r>
            <a:endParaRPr lang="en-US" sz="2600" b="1" dirty="0">
              <a:solidFill>
                <a:srgbClr val="FFC000"/>
              </a:solidFill>
            </a:endParaRPr>
          </a:p>
        </p:txBody>
      </p:sp>
      <p:sp>
        <p:nvSpPr>
          <p:cNvPr id="352261" name="Rectangle 4"/>
          <p:cNvSpPr>
            <a:spLocks noChangeArrowheads="1"/>
          </p:cNvSpPr>
          <p:nvPr/>
        </p:nvSpPr>
        <p:spPr bwMode="auto">
          <a:xfrm>
            <a:off x="4644008" y="1447800"/>
            <a:ext cx="4271392" cy="1692771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FF99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600" b="1" dirty="0">
                <a:solidFill>
                  <a:srgbClr val="0070C0"/>
                </a:solidFill>
              </a:rPr>
              <a:t>third  </a:t>
            </a:r>
            <a:r>
              <a:rPr lang="en-US" sz="2600" b="1" dirty="0" err="1">
                <a:solidFill>
                  <a:srgbClr val="0070C0"/>
                </a:solidFill>
              </a:rPr>
              <a:t>quarantile</a:t>
            </a:r>
            <a:r>
              <a:rPr lang="en-US" sz="2600" b="1" dirty="0">
                <a:solidFill>
                  <a:srgbClr val="0070C0"/>
                </a:solidFill>
              </a:rPr>
              <a:t> </a:t>
            </a:r>
            <a:r>
              <a:rPr lang="en-US" sz="2600" dirty="0">
                <a:solidFill>
                  <a:srgbClr val="000066"/>
                </a:solidFill>
              </a:rPr>
              <a:t>(</a:t>
            </a:r>
            <a:r>
              <a:rPr lang="en-US" sz="2600" b="1" dirty="0">
                <a:solidFill>
                  <a:srgbClr val="000066"/>
                </a:solidFill>
              </a:rPr>
              <a:t>Q3)</a:t>
            </a:r>
            <a:endParaRPr lang="en-US" sz="2600" dirty="0">
              <a:solidFill>
                <a:srgbClr val="000066"/>
              </a:solidFill>
            </a:endParaRPr>
          </a:p>
          <a:p>
            <a:r>
              <a:rPr lang="en-US" sz="2600" b="1" dirty="0">
                <a:solidFill>
                  <a:srgbClr val="006600"/>
                </a:solidFill>
              </a:rPr>
              <a:t>The value which</a:t>
            </a:r>
            <a:r>
              <a:rPr lang="en-US" sz="2600" dirty="0">
                <a:solidFill>
                  <a:srgbClr val="FFFFFF"/>
                </a:solidFill>
              </a:rPr>
              <a:t> </a:t>
            </a:r>
          </a:p>
          <a:p>
            <a:r>
              <a:rPr lang="en-US" sz="2600" b="1" dirty="0">
                <a:solidFill>
                  <a:srgbClr val="000066"/>
                </a:solidFill>
              </a:rPr>
              <a:t>cuts off the </a:t>
            </a:r>
            <a:r>
              <a:rPr lang="en-US" sz="2600" b="1" u="sng" dirty="0">
                <a:solidFill>
                  <a:srgbClr val="FF0000"/>
                </a:solidFill>
              </a:rPr>
              <a:t>top 25 </a:t>
            </a:r>
            <a:r>
              <a:rPr lang="en-US" sz="2600" b="1" dirty="0">
                <a:solidFill>
                  <a:srgbClr val="0070C0"/>
                </a:solidFill>
              </a:rPr>
              <a:t>percent of values</a:t>
            </a:r>
            <a:r>
              <a:rPr lang="en-US" sz="2600" dirty="0">
                <a:solidFill>
                  <a:srgbClr val="0070C0"/>
                </a:solidFill>
              </a:rPr>
              <a:t>, </a:t>
            </a:r>
            <a:endParaRPr lang="en-US" sz="2600" b="1" dirty="0">
              <a:solidFill>
                <a:srgbClr val="0070C0"/>
              </a:solidFill>
            </a:endParaRPr>
          </a:p>
        </p:txBody>
      </p:sp>
      <p:sp>
        <p:nvSpPr>
          <p:cNvPr id="352262" name="Rectangle 5"/>
          <p:cNvSpPr>
            <a:spLocks noChangeArrowheads="1"/>
          </p:cNvSpPr>
          <p:nvPr/>
        </p:nvSpPr>
        <p:spPr bwMode="auto">
          <a:xfrm>
            <a:off x="304800" y="228600"/>
            <a:ext cx="8077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Calculation of </a:t>
            </a:r>
            <a:r>
              <a:rPr lang="en-US" sz="2800" b="1" u="sng" dirty="0" err="1">
                <a:solidFill>
                  <a:srgbClr val="FF0000"/>
                </a:solidFill>
              </a:rPr>
              <a:t>iqr</a:t>
            </a:r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2600" b="1" dirty="0">
                <a:solidFill>
                  <a:srgbClr val="0070C0"/>
                </a:solidFill>
              </a:rPr>
              <a:t>To calculate </a:t>
            </a:r>
            <a:r>
              <a:rPr lang="en-US" sz="2600" b="1" dirty="0" err="1">
                <a:solidFill>
                  <a:srgbClr val="0070C0"/>
                </a:solidFill>
              </a:rPr>
              <a:t>iqr</a:t>
            </a:r>
            <a:r>
              <a:rPr lang="en-US" sz="2600" b="1" dirty="0">
                <a:solidFill>
                  <a:srgbClr val="0070C0"/>
                </a:solidFill>
              </a:rPr>
              <a:t> we need to determine two values</a:t>
            </a:r>
          </a:p>
        </p:txBody>
      </p:sp>
      <p:sp>
        <p:nvSpPr>
          <p:cNvPr id="352263" name="Rectangle 6"/>
          <p:cNvSpPr>
            <a:spLocks noChangeArrowheads="1"/>
          </p:cNvSpPr>
          <p:nvPr/>
        </p:nvSpPr>
        <p:spPr bwMode="auto">
          <a:xfrm>
            <a:off x="662552" y="3354012"/>
            <a:ext cx="7361695" cy="492443"/>
          </a:xfrm>
          <a:prstGeom prst="rect">
            <a:avLst/>
          </a:prstGeom>
          <a:solidFill>
            <a:schemeClr val="bg1"/>
          </a:solidFill>
          <a:ln w="50800" algn="ctr">
            <a:solidFill>
              <a:srgbClr val="008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 dirty="0">
                <a:solidFill>
                  <a:srgbClr val="006600"/>
                </a:solidFill>
              </a:rPr>
              <a:t>The interquartile range is then written as</a:t>
            </a:r>
            <a:r>
              <a:rPr lang="en-US" sz="2600" dirty="0">
                <a:solidFill>
                  <a:srgbClr val="FFFFFF"/>
                </a:solidFill>
              </a:rPr>
              <a:t> </a:t>
            </a:r>
            <a:r>
              <a:rPr lang="en-US" sz="2600" dirty="0">
                <a:solidFill>
                  <a:srgbClr val="882A1A"/>
                </a:solidFill>
              </a:rPr>
              <a:t>(</a:t>
            </a:r>
            <a:r>
              <a:rPr lang="en-US" sz="2600" b="1" dirty="0">
                <a:solidFill>
                  <a:srgbClr val="882A1A"/>
                </a:solidFill>
              </a:rPr>
              <a:t>Q1</a:t>
            </a:r>
            <a:r>
              <a:rPr lang="en-US" sz="2600" b="1" dirty="0">
                <a:solidFill>
                  <a:srgbClr val="FFC000"/>
                </a:solidFill>
              </a:rPr>
              <a:t> </a:t>
            </a:r>
            <a:r>
              <a:rPr lang="en-US" sz="2600" b="1" dirty="0">
                <a:solidFill>
                  <a:srgbClr val="006600"/>
                </a:solidFill>
              </a:rPr>
              <a:t>to </a:t>
            </a:r>
            <a:r>
              <a:rPr lang="en-US" sz="2600" b="1" dirty="0">
                <a:solidFill>
                  <a:srgbClr val="000066"/>
                </a:solidFill>
              </a:rPr>
              <a:t>Q3</a:t>
            </a:r>
            <a:r>
              <a:rPr lang="en-US" sz="2600" dirty="0">
                <a:solidFill>
                  <a:srgbClr val="000066"/>
                </a:solidFill>
              </a:rPr>
              <a:t>)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943556" y="4077072"/>
            <a:ext cx="5943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rgbClr val="000000"/>
                </a:solidFill>
                <a:latin typeface="Arial" charset="0"/>
                <a:cs typeface="Arial" charset="0"/>
              </a:rPr>
              <a:t>the birth weight of 30 infants which we put in ascending order.</a:t>
            </a:r>
            <a:endParaRPr lang="en-US" sz="20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2860    2994   3193    3266    3287    3303    </a:t>
            </a:r>
            <a:r>
              <a:rPr lang="en-US" sz="2000" b="1" dirty="0">
                <a:cs typeface="Arial" charset="0"/>
              </a:rPr>
              <a:t>3388  3399 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3400   3421    3447    3508  3541   3594   3613   3615    3650    3666     3710    3798   3800 3886    </a:t>
            </a:r>
            <a:r>
              <a:rPr lang="en-US" sz="2000" b="1" dirty="0">
                <a:solidFill>
                  <a:srgbClr val="FF0000"/>
                </a:solidFill>
                <a:cs typeface="Arial" charset="0"/>
              </a:rPr>
              <a:t>3896    4006   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4010     4090    4094   4200   4206    4490</a:t>
            </a:r>
          </a:p>
        </p:txBody>
      </p:sp>
      <p:sp>
        <p:nvSpPr>
          <p:cNvPr id="35226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4A26FE-4878-47CF-9817-3114E0242CCE}" type="slidenum">
              <a:rPr lang="ar-SA" sz="1400" smtClean="0">
                <a:solidFill>
                  <a:srgbClr val="000000"/>
                </a:solidFill>
              </a:rPr>
              <a:pPr eaLnBrk="1" hangingPunct="1"/>
              <a:t>22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466" y="4077072"/>
            <a:ext cx="26244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31X 0.25  </a:t>
            </a:r>
            <a:r>
              <a:rPr lang="en-US" sz="2800" b="1" dirty="0" smtClean="0"/>
              <a:t>= </a:t>
            </a:r>
            <a:r>
              <a:rPr lang="en-US" sz="2800" b="1" dirty="0"/>
              <a:t>7.75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43" y="5153413"/>
            <a:ext cx="2616200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7351023" y="4600292"/>
            <a:ext cx="1346448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3337" y="5301208"/>
            <a:ext cx="1504134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678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3" name="Rectangle 2"/>
          <p:cNvSpPr>
            <a:spLocks noChangeArrowheads="1"/>
          </p:cNvSpPr>
          <p:nvPr/>
        </p:nvSpPr>
        <p:spPr bwMode="auto">
          <a:xfrm>
            <a:off x="353113" y="1531550"/>
            <a:ext cx="2850735" cy="1323439"/>
          </a:xfrm>
          <a:prstGeom prst="rect">
            <a:avLst/>
          </a:prstGeom>
          <a:noFill/>
          <a:ln w="349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rtl="0"/>
            <a:r>
              <a:rPr lang="en-US" sz="2600" dirty="0">
                <a:solidFill>
                  <a:srgbClr val="0070C0"/>
                </a:solidFill>
              </a:rPr>
              <a:t>with the BW  data  </a:t>
            </a:r>
          </a:p>
          <a:p>
            <a:pPr rtl="0"/>
            <a:r>
              <a:rPr lang="en-US" sz="2600" dirty="0">
                <a:solidFill>
                  <a:srgbClr val="0070C0"/>
                </a:solidFill>
              </a:rPr>
              <a:t>Q1= 3396.25g and</a:t>
            </a:r>
          </a:p>
          <a:p>
            <a:pPr rtl="0"/>
            <a:r>
              <a:rPr lang="en-US" sz="2600" dirty="0">
                <a:solidFill>
                  <a:srgbClr val="0070C0"/>
                </a:solidFill>
              </a:rPr>
              <a:t> Q3 = 3923.50 </a:t>
            </a:r>
            <a:r>
              <a:rPr lang="en-US" sz="2800" dirty="0">
                <a:solidFill>
                  <a:srgbClr val="0070C0"/>
                </a:solidFill>
              </a:rPr>
              <a:t>g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28600" y="2996952"/>
            <a:ext cx="8735888" cy="2563813"/>
          </a:xfrm>
          <a:prstGeom prst="rect">
            <a:avLst/>
          </a:prstGeom>
          <a:noFill/>
          <a:ln w="15875">
            <a:solidFill>
              <a:srgbClr val="00B05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2600" b="1" dirty="0">
                <a:solidFill>
                  <a:srgbClr val="000000"/>
                </a:solidFill>
                <a:cs typeface="Arial" charset="0"/>
              </a:rPr>
              <a:t>the birth weight of 30 infants which we put in ascending order.</a:t>
            </a:r>
            <a:endParaRPr lang="en-US" sz="2600" dirty="0">
              <a:solidFill>
                <a:srgbClr val="000000"/>
              </a:solidFill>
              <a:cs typeface="Arial" charset="0"/>
            </a:endParaRPr>
          </a:p>
          <a:p>
            <a:pPr>
              <a:defRPr/>
            </a:pPr>
            <a:r>
              <a:rPr lang="en-US" sz="2600" b="1" dirty="0">
                <a:solidFill>
                  <a:srgbClr val="000000"/>
                </a:solidFill>
                <a:cs typeface="Arial" charset="0"/>
              </a:rPr>
              <a:t> 2860    2994   3193    3266    3287    3303    </a:t>
            </a:r>
            <a:r>
              <a:rPr lang="en-US" sz="2600" b="1" dirty="0">
                <a:solidFill>
                  <a:srgbClr val="CC0099"/>
                </a:solidFill>
                <a:cs typeface="Arial" charset="0"/>
              </a:rPr>
              <a:t>3388  </a:t>
            </a:r>
            <a:r>
              <a:rPr lang="en-US" sz="2600" b="1" dirty="0" smtClean="0">
                <a:solidFill>
                  <a:srgbClr val="CC0099"/>
                </a:solidFill>
                <a:cs typeface="Arial" charset="0"/>
              </a:rPr>
              <a:t>  3399  </a:t>
            </a:r>
            <a:r>
              <a:rPr lang="en-US" sz="2600" b="1" dirty="0">
                <a:solidFill>
                  <a:srgbClr val="000000"/>
                </a:solidFill>
                <a:cs typeface="Arial" charset="0"/>
              </a:rPr>
              <a:t>3400   3421    3447    3508  3541   3594   3613  3615  3650    3666     3710    3798   3800 3886   </a:t>
            </a:r>
            <a:r>
              <a:rPr lang="en-US" sz="2600" b="1" dirty="0" smtClean="0">
                <a:solidFill>
                  <a:srgbClr val="00B0F0"/>
                </a:solidFill>
                <a:cs typeface="Arial" charset="0"/>
              </a:rPr>
              <a:t>3896      4006    </a:t>
            </a:r>
            <a:r>
              <a:rPr lang="en-US" sz="2600" b="1" dirty="0">
                <a:solidFill>
                  <a:srgbClr val="000000"/>
                </a:solidFill>
                <a:cs typeface="Arial" charset="0"/>
              </a:rPr>
              <a:t>4010     4090    4094   4200   4206    4490</a:t>
            </a:r>
          </a:p>
        </p:txBody>
      </p:sp>
      <p:sp>
        <p:nvSpPr>
          <p:cNvPr id="353285" name="AutoShape 4"/>
          <p:cNvSpPr>
            <a:spLocks noChangeArrowheads="1"/>
          </p:cNvSpPr>
          <p:nvPr/>
        </p:nvSpPr>
        <p:spPr bwMode="auto">
          <a:xfrm>
            <a:off x="7696200" y="6372225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53287" name="Rectangle 6"/>
          <p:cNvSpPr>
            <a:spLocks noChangeArrowheads="1"/>
          </p:cNvSpPr>
          <p:nvPr/>
        </p:nvSpPr>
        <p:spPr bwMode="auto">
          <a:xfrm>
            <a:off x="304800" y="188640"/>
            <a:ext cx="7467600" cy="892552"/>
          </a:xfrm>
          <a:prstGeom prst="rect">
            <a:avLst/>
          </a:prstGeom>
          <a:noFill/>
          <a:ln w="38100" algn="ctr">
            <a:solidFill>
              <a:srgbClr val="000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dirty="0">
                <a:solidFill>
                  <a:srgbClr val="000000"/>
                </a:solidFill>
              </a:rPr>
              <a:t>The </a:t>
            </a:r>
            <a:r>
              <a:rPr lang="en-US" sz="2600" b="1" dirty="0" err="1">
                <a:solidFill>
                  <a:srgbClr val="000000"/>
                </a:solidFill>
              </a:rPr>
              <a:t>pth</a:t>
            </a:r>
            <a:r>
              <a:rPr lang="en-US" sz="2600" b="1" dirty="0">
                <a:solidFill>
                  <a:srgbClr val="000000"/>
                </a:solidFill>
              </a:rPr>
              <a:t> percentile is</a:t>
            </a:r>
          </a:p>
          <a:p>
            <a:r>
              <a:rPr lang="en-US" sz="2600" b="1" dirty="0">
                <a:solidFill>
                  <a:srgbClr val="000000"/>
                </a:solidFill>
              </a:rPr>
              <a:t> the value in the p/100 (n+1) </a:t>
            </a:r>
            <a:r>
              <a:rPr lang="en-US" sz="2600" b="1" dirty="0" err="1">
                <a:solidFill>
                  <a:srgbClr val="000000"/>
                </a:solidFill>
              </a:rPr>
              <a:t>th</a:t>
            </a:r>
            <a:r>
              <a:rPr lang="en-US" sz="2600" b="1" dirty="0">
                <a:solidFill>
                  <a:srgbClr val="000000"/>
                </a:solidFill>
              </a:rPr>
              <a:t>  position.</a:t>
            </a:r>
            <a:r>
              <a:rPr lang="en-US" sz="26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53288" name="Rectangle 7"/>
          <p:cNvSpPr>
            <a:spLocks noChangeArrowheads="1"/>
          </p:cNvSpPr>
          <p:nvPr/>
        </p:nvSpPr>
        <p:spPr bwMode="auto">
          <a:xfrm>
            <a:off x="813486" y="5560765"/>
            <a:ext cx="552048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600" b="1" dirty="0"/>
              <a:t>Therefore </a:t>
            </a:r>
            <a:r>
              <a:rPr lang="en-US" sz="2600" b="1" dirty="0" err="1"/>
              <a:t>iqr</a:t>
            </a:r>
            <a:r>
              <a:rPr lang="en-US" sz="2600" b="1" dirty="0"/>
              <a:t> =    3369. 25 to 3923.50)g</a:t>
            </a:r>
          </a:p>
        </p:txBody>
      </p:sp>
      <p:sp>
        <p:nvSpPr>
          <p:cNvPr id="353289" name="Rectangle 8"/>
          <p:cNvSpPr>
            <a:spLocks noChangeArrowheads="1"/>
          </p:cNvSpPr>
          <p:nvPr/>
        </p:nvSpPr>
        <p:spPr bwMode="auto">
          <a:xfrm>
            <a:off x="1359767" y="6100223"/>
            <a:ext cx="47244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600" b="1" dirty="0">
                <a:solidFill>
                  <a:schemeClr val="accent2">
                    <a:lumMod val="75000"/>
                  </a:schemeClr>
                </a:solidFill>
              </a:rPr>
              <a:t>the middle 50 percent</a:t>
            </a:r>
          </a:p>
        </p:txBody>
      </p:sp>
      <p:sp>
        <p:nvSpPr>
          <p:cNvPr id="353290" name="Rectangle 10"/>
          <p:cNvSpPr>
            <a:spLocks noChangeArrowheads="1"/>
          </p:cNvSpPr>
          <p:nvPr/>
        </p:nvSpPr>
        <p:spPr bwMode="auto">
          <a:xfrm>
            <a:off x="3203848" y="1196752"/>
            <a:ext cx="5760639" cy="1692771"/>
          </a:xfrm>
          <a:prstGeom prst="rect">
            <a:avLst/>
          </a:prstGeom>
          <a:noFill/>
          <a:ln w="4127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rtl="0"/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7.75</a:t>
            </a:r>
            <a:r>
              <a:rPr lang="en-US" sz="2600" b="1" baseline="30000" dirty="0">
                <a:solidFill>
                  <a:srgbClr val="FF0000"/>
                </a:solidFill>
                <a:cs typeface="Times New Roman" pitchFamily="18" charset="0"/>
              </a:rPr>
              <a:t>th</a:t>
            </a:r>
            <a:r>
              <a:rPr lang="en-US" sz="2600" b="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2600" dirty="0">
                <a:cs typeface="Times New Roman" pitchFamily="18" charset="0"/>
              </a:rPr>
              <a:t>  3399-3388=11x.75=8.25+3388= </a:t>
            </a:r>
            <a:r>
              <a:rPr lang="en-US" sz="2600" dirty="0" smtClean="0"/>
              <a:t>3396.25</a:t>
            </a:r>
          </a:p>
          <a:p>
            <a:pPr rtl="0"/>
            <a:r>
              <a:rPr lang="en-US" sz="2600" dirty="0" smtClean="0"/>
              <a:t>              0.75x 31=</a:t>
            </a:r>
            <a:r>
              <a:rPr lang="en-US" sz="2600" b="1" dirty="0" smtClean="0">
                <a:solidFill>
                  <a:srgbClr val="00B0F0"/>
                </a:solidFill>
              </a:rPr>
              <a:t>23.25</a:t>
            </a:r>
            <a:r>
              <a:rPr lang="en-US" sz="2600" b="1" baseline="30000" dirty="0" smtClean="0">
                <a:solidFill>
                  <a:srgbClr val="00B0F0"/>
                </a:solidFill>
              </a:rPr>
              <a:t>th</a:t>
            </a:r>
            <a:r>
              <a:rPr lang="en-US" sz="2600" dirty="0" smtClean="0">
                <a:solidFill>
                  <a:srgbClr val="00B0F0"/>
                </a:solidFill>
              </a:rPr>
              <a:t> </a:t>
            </a:r>
          </a:p>
          <a:p>
            <a:pPr rtl="0"/>
            <a:r>
              <a:rPr lang="en-US" sz="2600" b="1" dirty="0" smtClean="0"/>
              <a:t>4006-3896=110x.25=27.5+3896=3923.5</a:t>
            </a:r>
            <a:endParaRPr lang="en-US" sz="2600" b="1" dirty="0"/>
          </a:p>
        </p:txBody>
      </p:sp>
      <p:sp>
        <p:nvSpPr>
          <p:cNvPr id="35329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A75392F-1309-460A-ADEF-B0E51E1C0255}" type="slidenum">
              <a:rPr lang="ar-SA" sz="1400" smtClean="0">
                <a:solidFill>
                  <a:srgbClr val="000000"/>
                </a:solidFill>
              </a:rPr>
              <a:pPr eaLnBrk="1" hangingPunct="1"/>
              <a:t>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" name="Flowchart: Terminator 1"/>
          <p:cNvSpPr/>
          <p:nvPr/>
        </p:nvSpPr>
        <p:spPr>
          <a:xfrm>
            <a:off x="6732240" y="4149080"/>
            <a:ext cx="411956" cy="150876"/>
          </a:xfrm>
          <a:prstGeom prst="flowChartTerminato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4805283"/>
            <a:ext cx="360040" cy="216024"/>
          </a:xfrm>
          <a:prstGeom prst="rect">
            <a:avLst/>
          </a:prstGeom>
          <a:gradFill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 scaled="0"/>
          </a:gra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17345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663AD3E-71E1-4FDA-9BAB-52D7DBF5E4D0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54307" name="Rectangle 4"/>
          <p:cNvSpPr>
            <a:spLocks noChangeArrowheads="1"/>
          </p:cNvSpPr>
          <p:nvPr/>
        </p:nvSpPr>
        <p:spPr bwMode="auto">
          <a:xfrm>
            <a:off x="186292" y="751820"/>
            <a:ext cx="8534400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This result tell us that </a:t>
            </a:r>
          </a:p>
          <a:p>
            <a:r>
              <a:rPr lang="en-US" sz="2800" b="1" dirty="0"/>
              <a:t>the middle </a:t>
            </a:r>
            <a:r>
              <a:rPr lang="en-US" sz="2800" b="1" dirty="0">
                <a:solidFill>
                  <a:srgbClr val="FF0000"/>
                </a:solidFill>
              </a:rPr>
              <a:t>50 percent </a:t>
            </a:r>
            <a:r>
              <a:rPr lang="en-US" sz="2800" b="1" dirty="0"/>
              <a:t>of infant weighed</a:t>
            </a:r>
            <a:r>
              <a:rPr lang="en-US" sz="2800" dirty="0"/>
              <a:t> </a:t>
            </a:r>
          </a:p>
          <a:p>
            <a:r>
              <a:rPr lang="en-US" sz="2800" dirty="0"/>
              <a:t>         </a:t>
            </a:r>
            <a:r>
              <a:rPr lang="en-US" sz="2800" b="1" dirty="0"/>
              <a:t>between </a:t>
            </a:r>
            <a:r>
              <a:rPr lang="en-US" sz="2800" b="1" dirty="0">
                <a:solidFill>
                  <a:srgbClr val="FF0000"/>
                </a:solidFill>
              </a:rPr>
              <a:t>3396.25 and 3923.50 g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</a:p>
          <a:p>
            <a:pPr rtl="0">
              <a:buClr>
                <a:srgbClr val="66FF33"/>
              </a:buClr>
              <a:buFont typeface="Wingdings" pitchFamily="2" charset="2"/>
              <a:buChar char="ü"/>
            </a:pPr>
            <a:r>
              <a:rPr lang="en-US" sz="2800" b="1" dirty="0">
                <a:solidFill>
                  <a:srgbClr val="C00000"/>
                </a:solidFill>
              </a:rPr>
              <a:t>The interquartile range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</a:p>
          <a:p>
            <a:pPr rtl="0">
              <a:buClr>
                <a:srgbClr val="66FF33"/>
              </a:buClr>
              <a:buFont typeface="Wingdings" pitchFamily="2" charset="2"/>
              <a:buNone/>
            </a:pPr>
            <a:r>
              <a:rPr lang="en-US" sz="2800" b="1" u="sng" dirty="0">
                <a:solidFill>
                  <a:srgbClr val="C00000"/>
                </a:solidFill>
              </a:rPr>
              <a:t>indicate</a:t>
            </a:r>
            <a:r>
              <a:rPr lang="en-US" sz="2800" u="sng" dirty="0">
                <a:solidFill>
                  <a:srgbClr val="C00000"/>
                </a:solidFill>
              </a:rPr>
              <a:t> </a:t>
            </a:r>
          </a:p>
          <a:p>
            <a:pPr marL="457200" indent="-457200" rtl="0">
              <a:buClr>
                <a:srgbClr val="66FF33"/>
              </a:buClr>
              <a:buFont typeface="Wingdings" pitchFamily="2" charset="2"/>
              <a:buChar char="v"/>
            </a:pPr>
            <a:r>
              <a:rPr lang="en-US" sz="2800" b="1" dirty="0"/>
              <a:t>the spread of the middle 50%of the distribution,</a:t>
            </a:r>
            <a:r>
              <a:rPr lang="en-US" sz="2800" dirty="0"/>
              <a:t> </a:t>
            </a:r>
          </a:p>
          <a:p>
            <a:pPr marL="457200" indent="-457200" rtl="0">
              <a:buClr>
                <a:srgbClr val="66FF33"/>
              </a:buClr>
              <a:buFont typeface="Wingdings" pitchFamily="2" charset="2"/>
              <a:buChar char="v"/>
            </a:pPr>
            <a:endParaRPr lang="en-US" sz="2800" dirty="0"/>
          </a:p>
          <a:p>
            <a:pPr marL="457200" indent="-457200" rtl="0">
              <a:buClr>
                <a:srgbClr val="66FF33"/>
              </a:buClr>
              <a:buFont typeface="Wingdings" pitchFamily="2" charset="2"/>
              <a:buChar char="v"/>
            </a:pP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together with the median </a:t>
            </a:r>
            <a:r>
              <a:rPr lang="en-US" sz="2800" b="1" dirty="0">
                <a:solidFill>
                  <a:srgbClr val="0070C0"/>
                </a:solidFill>
              </a:rPr>
              <a:t>is  useful </a:t>
            </a:r>
            <a:r>
              <a:rPr lang="en-US" sz="2800" b="1" dirty="0"/>
              <a:t>adjunct (accessory) to the range</a:t>
            </a:r>
            <a:r>
              <a:rPr lang="en-US" sz="2800" dirty="0"/>
              <a:t> </a:t>
            </a:r>
          </a:p>
          <a:p>
            <a:pPr marL="457200" indent="-457200" rtl="0">
              <a:buClr>
                <a:srgbClr val="66FF33"/>
              </a:buClr>
              <a:buFont typeface="Wingdings" pitchFamily="2" charset="2"/>
              <a:buChar char="v"/>
            </a:pPr>
            <a:endParaRPr lang="en-US" sz="2800" dirty="0"/>
          </a:p>
          <a:p>
            <a:pPr marL="457200" indent="-457200" rtl="0">
              <a:buClr>
                <a:srgbClr val="66FF33"/>
              </a:buClr>
              <a:buFont typeface="Wingdings" pitchFamily="2" charset="2"/>
              <a:buChar char="v"/>
            </a:pPr>
            <a:r>
              <a:rPr lang="en-US" sz="2800" b="1" dirty="0"/>
              <a:t>it is </a:t>
            </a:r>
            <a:r>
              <a:rPr lang="en-US" sz="2800" b="1" dirty="0">
                <a:solidFill>
                  <a:srgbClr val="FF0000"/>
                </a:solidFill>
              </a:rPr>
              <a:t>less sensitive </a:t>
            </a:r>
            <a:r>
              <a:rPr lang="en-US" sz="2800" b="1" dirty="0"/>
              <a:t>to the </a:t>
            </a:r>
            <a:r>
              <a:rPr lang="en-US" sz="2800" b="1" dirty="0">
                <a:solidFill>
                  <a:srgbClr val="0070C0"/>
                </a:solidFill>
              </a:rPr>
              <a:t>size of the sample            </a:t>
            </a:r>
            <a:r>
              <a:rPr lang="en-US" sz="2800" b="1" dirty="0"/>
              <a:t>providing that  this is not too small</a:t>
            </a:r>
          </a:p>
        </p:txBody>
      </p:sp>
      <p:sp>
        <p:nvSpPr>
          <p:cNvPr id="354308" name="Rectangle 5"/>
          <p:cNvSpPr>
            <a:spLocks noChangeArrowheads="1"/>
          </p:cNvSpPr>
          <p:nvPr/>
        </p:nvSpPr>
        <p:spPr bwMode="auto">
          <a:xfrm>
            <a:off x="683568" y="228600"/>
            <a:ext cx="33143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sz="3200" b="1" u="sng" dirty="0">
                <a:solidFill>
                  <a:srgbClr val="C00000"/>
                </a:solidFill>
              </a:rPr>
              <a:t>Calculation of </a:t>
            </a:r>
            <a:r>
              <a:rPr lang="en-US" sz="3200" b="1" u="sng" dirty="0" err="1">
                <a:solidFill>
                  <a:srgbClr val="C00000"/>
                </a:solidFill>
              </a:rPr>
              <a:t>iqr</a:t>
            </a:r>
            <a:endParaRPr lang="en-US" sz="3200" b="1" u="sng" dirty="0">
              <a:solidFill>
                <a:srgbClr val="C00000"/>
              </a:solidFill>
            </a:endParaRPr>
          </a:p>
        </p:txBody>
      </p:sp>
      <p:sp>
        <p:nvSpPr>
          <p:cNvPr id="35431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C108A8B-8F38-4696-9938-32C0948D8AFD}" type="slidenum">
              <a:rPr lang="ar-SA" sz="1400" smtClean="0">
                <a:solidFill>
                  <a:srgbClr val="000000"/>
                </a:solidFill>
              </a:rPr>
              <a:pPr eaLnBrk="1" hangingPunct="1"/>
              <a:t>24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7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F943EC2-EAEA-44C9-9919-BCE2A7A404CB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55332" name="Rectangle 3"/>
          <p:cNvSpPr>
            <a:spLocks noChangeArrowheads="1"/>
          </p:cNvSpPr>
          <p:nvPr/>
        </p:nvSpPr>
        <p:spPr bwMode="auto">
          <a:xfrm>
            <a:off x="362031" y="287685"/>
            <a:ext cx="8305800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/>
              <a:t>The interquartile </a:t>
            </a:r>
            <a:r>
              <a:rPr lang="en-US" sz="2800" b="1" dirty="0" smtClean="0"/>
              <a:t>range</a:t>
            </a:r>
          </a:p>
          <a:p>
            <a:r>
              <a:rPr lang="en-US" sz="2800" b="1" dirty="0" smtClean="0"/>
              <a:t>is </a:t>
            </a:r>
            <a:r>
              <a:rPr lang="en-US" sz="2800" b="1" dirty="0"/>
              <a:t>not affected either by</a:t>
            </a:r>
          </a:p>
          <a:p>
            <a:r>
              <a:rPr lang="en-US" sz="2600" b="1" dirty="0" smtClean="0"/>
              <a:t> </a:t>
            </a:r>
            <a:endParaRPr lang="en-US" sz="2600" b="1" dirty="0"/>
          </a:p>
          <a:p>
            <a:pPr algn="ctr"/>
            <a:r>
              <a:rPr lang="en-US" sz="2600" dirty="0"/>
              <a:t> </a:t>
            </a:r>
            <a:r>
              <a:rPr lang="en-US" sz="2600" b="1" dirty="0" smtClean="0">
                <a:solidFill>
                  <a:srgbClr val="FF0000"/>
                </a:solidFill>
              </a:rPr>
              <a:t>BUT </a:t>
            </a:r>
          </a:p>
          <a:p>
            <a:endParaRPr lang="en-US" sz="2600" b="1" dirty="0"/>
          </a:p>
          <a:p>
            <a:r>
              <a:rPr lang="en-US" sz="2800" b="1" dirty="0"/>
              <a:t>it </a:t>
            </a:r>
            <a:r>
              <a:rPr lang="en-US" sz="2800" b="1" dirty="0">
                <a:solidFill>
                  <a:schemeClr val="tx2"/>
                </a:solidFill>
              </a:rPr>
              <a:t>does not use all of the information in the data set</a:t>
            </a:r>
          </a:p>
          <a:p>
            <a:r>
              <a:rPr lang="en-US" sz="2800" b="1" dirty="0">
                <a:solidFill>
                  <a:schemeClr val="tx2"/>
                </a:solidFill>
              </a:rPr>
              <a:t> since it ignores the bottom and top quarter of values</a:t>
            </a:r>
            <a:r>
              <a:rPr lang="en-US" sz="2800" b="1" dirty="0"/>
              <a:t>.</a:t>
            </a:r>
          </a:p>
        </p:txBody>
      </p:sp>
      <p:sp>
        <p:nvSpPr>
          <p:cNvPr id="355333" name="AutoShape 4"/>
          <p:cNvSpPr>
            <a:spLocks noChangeArrowheads="1"/>
          </p:cNvSpPr>
          <p:nvPr/>
        </p:nvSpPr>
        <p:spPr bwMode="auto">
          <a:xfrm>
            <a:off x="7239000" y="6019800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55335" name="Rectangle 6"/>
          <p:cNvSpPr>
            <a:spLocks noChangeArrowheads="1"/>
          </p:cNvSpPr>
          <p:nvPr/>
        </p:nvSpPr>
        <p:spPr bwMode="auto">
          <a:xfrm>
            <a:off x="4590046" y="415752"/>
            <a:ext cx="2286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/>
              <a:t>Outlier  </a:t>
            </a:r>
          </a:p>
          <a:p>
            <a:r>
              <a:rPr lang="en-US" sz="2800" b="1" dirty="0"/>
              <a:t> skewness</a:t>
            </a:r>
          </a:p>
        </p:txBody>
      </p:sp>
      <p:sp>
        <p:nvSpPr>
          <p:cNvPr id="355336" name="AutoShape 7"/>
          <p:cNvSpPr>
            <a:spLocks/>
          </p:cNvSpPr>
          <p:nvPr/>
        </p:nvSpPr>
        <p:spPr bwMode="auto">
          <a:xfrm>
            <a:off x="3735613" y="404664"/>
            <a:ext cx="838200" cy="914400"/>
          </a:xfrm>
          <a:prstGeom prst="leftBrace">
            <a:avLst>
              <a:gd name="adj1" fmla="val 9091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5533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088D7E5-2E66-4DD3-85CB-CF435DABB8AE}" type="slidenum">
              <a:rPr lang="ar-SA" sz="1400" smtClean="0">
                <a:solidFill>
                  <a:srgbClr val="000000"/>
                </a:solidFill>
              </a:rPr>
              <a:pPr eaLnBrk="1" hangingPunct="1"/>
              <a:t>25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228600" y="4077072"/>
            <a:ext cx="830384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800" b="1" i="1" dirty="0"/>
              <a:t>measure the variation of one observation from the other</a:t>
            </a:r>
            <a:r>
              <a:rPr lang="en-US" sz="2800" dirty="0"/>
              <a:t> </a:t>
            </a:r>
            <a:endParaRPr lang="en-US" sz="2800" dirty="0" smtClean="0"/>
          </a:p>
          <a:p>
            <a:pPr rtl="0">
              <a:buClr>
                <a:srgbClr val="00FF00"/>
              </a:buClr>
              <a:buFont typeface="Wingdings" pitchFamily="2" charset="2"/>
              <a:buChar char="ü"/>
            </a:pPr>
            <a:endParaRPr lang="en-US" sz="2800" dirty="0"/>
          </a:p>
          <a:p>
            <a:pPr rtl="0"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600" b="1" u="sng" dirty="0">
                <a:solidFill>
                  <a:srgbClr val="FF0000"/>
                </a:solidFill>
              </a:rPr>
              <a:t>Standard deviation</a:t>
            </a:r>
          </a:p>
        </p:txBody>
      </p:sp>
    </p:spTree>
    <p:extLst>
      <p:ext uri="{BB962C8B-B14F-4D97-AF65-F5344CB8AC3E}">
        <p14:creationId xmlns:p14="http://schemas.microsoft.com/office/powerpoint/2010/main" val="79487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837BD6-ED13-4AC4-BD34-EBF4C140A68D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utoShape 2" descr="Image result for Thank You , picture, photos, images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268760"/>
            <a:ext cx="7315200" cy="4310062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B35C-A2FD-4586-B4AD-E1E800C579CA}" type="datetime1">
              <a:rPr lang="en-US" smtClean="0"/>
              <a:t>7/11/2023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8054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7A2ABCA-F896-441F-AA6F-05AB8CF3914A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05155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8C78AC64-FDA6-4B4D-B9BC-69BFB46DA478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27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305156" name="Rectangle 4"/>
          <p:cNvSpPr>
            <a:spLocks noChangeArrowheads="1"/>
          </p:cNvSpPr>
          <p:nvPr/>
        </p:nvSpPr>
        <p:spPr bwMode="auto">
          <a:xfrm>
            <a:off x="395536" y="188640"/>
            <a:ext cx="89646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endParaRPr lang="en-US" dirty="0">
              <a:latin typeface="Arial Black" pitchFamily="34" charset="0"/>
            </a:endParaRPr>
          </a:p>
          <a:p>
            <a:pPr rtl="0"/>
            <a:endParaRPr lang="en-US" dirty="0">
              <a:latin typeface="Arial Black" pitchFamily="34" charset="0"/>
            </a:endParaRPr>
          </a:p>
        </p:txBody>
      </p:sp>
      <p:sp>
        <p:nvSpPr>
          <p:cNvPr id="305157" name="Rectangle 5"/>
          <p:cNvSpPr>
            <a:spLocks noChangeArrowheads="1"/>
          </p:cNvSpPr>
          <p:nvPr/>
        </p:nvSpPr>
        <p:spPr bwMode="auto">
          <a:xfrm>
            <a:off x="3680418" y="3049155"/>
            <a:ext cx="20161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 rtl="0"/>
            <a:r>
              <a:rPr lang="en-US" sz="2800" b="1" u="sng" dirty="0"/>
              <a:t>∑  X</a:t>
            </a:r>
            <a:endParaRPr lang="en-US" sz="2800" b="1" dirty="0"/>
          </a:p>
          <a:p>
            <a:pPr algn="ctr" rtl="0"/>
            <a:r>
              <a:rPr lang="en-US" sz="2800" b="1" dirty="0"/>
              <a:t>N  </a:t>
            </a:r>
            <a:r>
              <a:rPr lang="en-US" sz="2800" dirty="0">
                <a:solidFill>
                  <a:srgbClr val="000000"/>
                </a:solidFill>
              </a:rPr>
              <a:t>   </a:t>
            </a:r>
          </a:p>
        </p:txBody>
      </p:sp>
      <p:graphicFrame>
        <p:nvGraphicFramePr>
          <p:cNvPr id="3051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6184510"/>
              </p:ext>
            </p:extLst>
          </p:nvPr>
        </p:nvGraphicFramePr>
        <p:xfrm>
          <a:off x="2494755" y="3071091"/>
          <a:ext cx="7921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6" name="Equation" r:id="rId4" imgW="203024" imgH="203024" progId="Equation.3">
                  <p:embed/>
                </p:oleObj>
              </mc:Choice>
              <mc:Fallback>
                <p:oleObj name="Equation" r:id="rId4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4755" y="3071091"/>
                        <a:ext cx="79216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5159" name="Rectangle 7"/>
          <p:cNvSpPr>
            <a:spLocks noChangeArrowheads="1"/>
          </p:cNvSpPr>
          <p:nvPr/>
        </p:nvSpPr>
        <p:spPr bwMode="auto">
          <a:xfrm>
            <a:off x="3421784" y="3097900"/>
            <a:ext cx="7207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2800" b="1" dirty="0">
                <a:solidFill>
                  <a:srgbClr val="000000"/>
                </a:solidFill>
              </a:rPr>
              <a:t>=</a:t>
            </a:r>
          </a:p>
        </p:txBody>
      </p:sp>
      <p:cxnSp>
        <p:nvCxnSpPr>
          <p:cNvPr id="305160" name="Straight Arrow Connector 9"/>
          <p:cNvCxnSpPr>
            <a:cxnSpLocks noChangeShapeType="1"/>
          </p:cNvCxnSpPr>
          <p:nvPr/>
        </p:nvCxnSpPr>
        <p:spPr bwMode="auto">
          <a:xfrm>
            <a:off x="3048000" y="3048000"/>
            <a:ext cx="914400" cy="914400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5161" name="Straight Arrow Connector 10"/>
          <p:cNvCxnSpPr>
            <a:cxnSpLocks noChangeShapeType="1"/>
          </p:cNvCxnSpPr>
          <p:nvPr/>
        </p:nvCxnSpPr>
        <p:spPr bwMode="auto">
          <a:xfrm>
            <a:off x="1524000" y="3124200"/>
            <a:ext cx="914400" cy="914400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5162" name="Straight Arrow Connector 11"/>
          <p:cNvCxnSpPr>
            <a:cxnSpLocks noChangeShapeType="1"/>
          </p:cNvCxnSpPr>
          <p:nvPr/>
        </p:nvCxnSpPr>
        <p:spPr bwMode="auto">
          <a:xfrm>
            <a:off x="2133600" y="3048000"/>
            <a:ext cx="914400" cy="914400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5163" name="Straight Arrow Connector 12"/>
          <p:cNvCxnSpPr>
            <a:cxnSpLocks noChangeShapeType="1"/>
          </p:cNvCxnSpPr>
          <p:nvPr/>
        </p:nvCxnSpPr>
        <p:spPr bwMode="auto">
          <a:xfrm>
            <a:off x="825236" y="2033154"/>
            <a:ext cx="1397528" cy="1066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5164" name="Straight Arrow Connector 13"/>
          <p:cNvCxnSpPr>
            <a:cxnSpLocks noChangeShapeType="1"/>
          </p:cNvCxnSpPr>
          <p:nvPr/>
        </p:nvCxnSpPr>
        <p:spPr bwMode="auto">
          <a:xfrm rot="16200000" flipH="1">
            <a:off x="5749652" y="2351809"/>
            <a:ext cx="76200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5165" name="Straight Arrow Connector 14"/>
          <p:cNvCxnSpPr>
            <a:cxnSpLocks noChangeShapeType="1"/>
          </p:cNvCxnSpPr>
          <p:nvPr/>
        </p:nvCxnSpPr>
        <p:spPr bwMode="auto">
          <a:xfrm rot="5400000">
            <a:off x="4419600" y="3048000"/>
            <a:ext cx="1295400" cy="990600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5166" name="Straight Arrow Connector 15"/>
          <p:cNvCxnSpPr>
            <a:cxnSpLocks noChangeShapeType="1"/>
          </p:cNvCxnSpPr>
          <p:nvPr/>
        </p:nvCxnSpPr>
        <p:spPr bwMode="auto">
          <a:xfrm rot="5400000">
            <a:off x="4000500" y="3390900"/>
            <a:ext cx="1219200" cy="381000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5167" name="Straight Arrow Connector 16"/>
          <p:cNvCxnSpPr>
            <a:cxnSpLocks noChangeShapeType="1"/>
          </p:cNvCxnSpPr>
          <p:nvPr/>
        </p:nvCxnSpPr>
        <p:spPr bwMode="auto">
          <a:xfrm>
            <a:off x="3581400" y="2895600"/>
            <a:ext cx="914400" cy="914400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516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8D90FB0-B1AD-4052-BF59-47FAF0E1AF55}" type="slidenum">
              <a:rPr lang="ar-SA" sz="1400" smtClean="0">
                <a:solidFill>
                  <a:srgbClr val="000000"/>
                </a:solidFill>
              </a:rPr>
              <a:pPr eaLnBrk="1" hangingPunct="1"/>
              <a:t>27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404664"/>
            <a:ext cx="86702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 Black" pitchFamily="34" charset="0"/>
              </a:rPr>
              <a:t>75, 70, 75. 80, 85.          </a:t>
            </a:r>
            <a:r>
              <a:rPr lang="en-US" sz="2800" b="1" dirty="0"/>
              <a:t>Mean =  ????</a:t>
            </a:r>
            <a:endParaRPr lang="en-US" sz="2800" b="1" dirty="0">
              <a:latin typeface="Arial Black" pitchFamily="34" charset="0"/>
            </a:endParaRPr>
          </a:p>
          <a:p>
            <a:endParaRPr lang="en-US" sz="2800" dirty="0">
              <a:latin typeface="Arial Black" pitchFamily="34" charset="0"/>
            </a:endParaRPr>
          </a:p>
          <a:p>
            <a:endParaRPr lang="en-US" sz="2800" dirty="0">
              <a:latin typeface="Arial Black" pitchFamily="34" charset="0"/>
            </a:endParaRPr>
          </a:p>
          <a:p>
            <a:r>
              <a:rPr lang="en-US" sz="2800" b="1" dirty="0">
                <a:latin typeface="Arial Black" pitchFamily="34" charset="0"/>
              </a:rPr>
              <a:t> 60, 65, 55, 70, 75, 75, ,70, 80</a:t>
            </a:r>
            <a:r>
              <a:rPr lang="en-US" sz="2800" dirty="0">
                <a:latin typeface="Arial Black" pitchFamily="34" charset="0"/>
              </a:rPr>
              <a:t>, </a:t>
            </a:r>
            <a:r>
              <a:rPr lang="en-US" sz="2800" b="1" dirty="0">
                <a:latin typeface="Arial Black" pitchFamily="34" charset="0"/>
              </a:rPr>
              <a:t>Mean</a:t>
            </a:r>
            <a:r>
              <a:rPr lang="en-US" sz="2800" dirty="0">
                <a:latin typeface="Arial Black" pitchFamily="34" charset="0"/>
              </a:rPr>
              <a:t>=  ????</a:t>
            </a:r>
          </a:p>
        </p:txBody>
      </p:sp>
      <p:cxnSp>
        <p:nvCxnSpPr>
          <p:cNvPr id="19" name="Straight Arrow Connector 12"/>
          <p:cNvCxnSpPr>
            <a:cxnSpLocks noChangeShapeType="1"/>
          </p:cNvCxnSpPr>
          <p:nvPr/>
        </p:nvCxnSpPr>
        <p:spPr bwMode="auto">
          <a:xfrm>
            <a:off x="3595255" y="2008909"/>
            <a:ext cx="1205345" cy="1115291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Arrow Connector 12"/>
          <p:cNvCxnSpPr>
            <a:cxnSpLocks noChangeShapeType="1"/>
          </p:cNvCxnSpPr>
          <p:nvPr/>
        </p:nvCxnSpPr>
        <p:spPr bwMode="auto">
          <a:xfrm>
            <a:off x="2433637" y="1974273"/>
            <a:ext cx="914400" cy="914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Arrow Connector 12"/>
          <p:cNvCxnSpPr>
            <a:cxnSpLocks noChangeShapeType="1"/>
          </p:cNvCxnSpPr>
          <p:nvPr/>
        </p:nvCxnSpPr>
        <p:spPr bwMode="auto">
          <a:xfrm>
            <a:off x="2849273" y="1802245"/>
            <a:ext cx="914400" cy="914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Arrow Connector 12"/>
          <p:cNvCxnSpPr>
            <a:cxnSpLocks noChangeShapeType="1"/>
          </p:cNvCxnSpPr>
          <p:nvPr/>
        </p:nvCxnSpPr>
        <p:spPr bwMode="auto">
          <a:xfrm>
            <a:off x="1676400" y="2085108"/>
            <a:ext cx="914400" cy="914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Arrow Connector 12"/>
          <p:cNvCxnSpPr>
            <a:cxnSpLocks noChangeShapeType="1"/>
          </p:cNvCxnSpPr>
          <p:nvPr/>
        </p:nvCxnSpPr>
        <p:spPr bwMode="auto">
          <a:xfrm>
            <a:off x="4165600" y="2085108"/>
            <a:ext cx="914400" cy="914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Arrow Connector 12"/>
          <p:cNvCxnSpPr>
            <a:cxnSpLocks noChangeShapeType="1"/>
          </p:cNvCxnSpPr>
          <p:nvPr/>
        </p:nvCxnSpPr>
        <p:spPr bwMode="auto">
          <a:xfrm>
            <a:off x="5239343" y="2161308"/>
            <a:ext cx="914400" cy="914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7" name="Group 13"/>
          <p:cNvGrpSpPr>
            <a:grpSpLocks/>
          </p:cNvGrpSpPr>
          <p:nvPr/>
        </p:nvGrpSpPr>
        <p:grpSpPr bwMode="auto">
          <a:xfrm>
            <a:off x="5266605" y="3906233"/>
            <a:ext cx="3004284" cy="2931045"/>
            <a:chOff x="4211" y="5964"/>
            <a:chExt cx="3563" cy="3081"/>
          </a:xfrm>
        </p:grpSpPr>
        <p:sp>
          <p:nvSpPr>
            <p:cNvPr id="28" name="Oval 32"/>
            <p:cNvSpPr>
              <a:spLocks noChangeArrowheads="1"/>
            </p:cNvSpPr>
            <p:nvPr/>
          </p:nvSpPr>
          <p:spPr bwMode="auto">
            <a:xfrm>
              <a:off x="5331" y="6809"/>
              <a:ext cx="699" cy="6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9" name="Line 31"/>
            <p:cNvSpPr>
              <a:spLocks noChangeShapeType="1"/>
            </p:cNvSpPr>
            <p:nvPr/>
          </p:nvSpPr>
          <p:spPr bwMode="auto">
            <a:xfrm flipV="1">
              <a:off x="5889" y="6144"/>
              <a:ext cx="722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>
              <a:off x="6064" y="7192"/>
              <a:ext cx="10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6056" y="7197"/>
              <a:ext cx="108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" name="Line 28"/>
            <p:cNvSpPr>
              <a:spLocks noChangeShapeType="1"/>
            </p:cNvSpPr>
            <p:nvPr/>
          </p:nvSpPr>
          <p:spPr bwMode="auto">
            <a:xfrm>
              <a:off x="5717" y="7461"/>
              <a:ext cx="1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3" name="Line 27"/>
            <p:cNvSpPr>
              <a:spLocks noChangeShapeType="1"/>
            </p:cNvSpPr>
            <p:nvPr/>
          </p:nvSpPr>
          <p:spPr bwMode="auto">
            <a:xfrm flipH="1">
              <a:off x="4698" y="7325"/>
              <a:ext cx="721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" name="Line 26"/>
            <p:cNvSpPr>
              <a:spLocks noChangeShapeType="1"/>
            </p:cNvSpPr>
            <p:nvPr/>
          </p:nvSpPr>
          <p:spPr bwMode="auto">
            <a:xfrm flipH="1" flipV="1">
              <a:off x="4634" y="6325"/>
              <a:ext cx="721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5" name="Text Box 25"/>
            <p:cNvSpPr txBox="1">
              <a:spLocks noChangeArrowheads="1"/>
            </p:cNvSpPr>
            <p:nvPr/>
          </p:nvSpPr>
          <p:spPr bwMode="auto">
            <a:xfrm>
              <a:off x="5450" y="8505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>
                  <a:solidFill>
                    <a:srgbClr val="FFFFFF"/>
                  </a:solidFill>
                  <a:cs typeface="Times New Roman" pitchFamily="18" charset="0"/>
                </a:rPr>
                <a:t>X</a:t>
              </a:r>
              <a:r>
                <a:rPr lang="en-US" sz="2400" baseline="-30000">
                  <a:solidFill>
                    <a:srgbClr val="FFFFFF"/>
                  </a:solidFill>
                  <a:cs typeface="Times New Roman" pitchFamily="18" charset="0"/>
                </a:rPr>
                <a:t>4</a:t>
              </a: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6" name="Text Box 24"/>
            <p:cNvSpPr txBox="1">
              <a:spLocks noChangeArrowheads="1"/>
            </p:cNvSpPr>
            <p:nvPr/>
          </p:nvSpPr>
          <p:spPr bwMode="auto">
            <a:xfrm>
              <a:off x="7050" y="7567"/>
              <a:ext cx="721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>
                  <a:solidFill>
                    <a:srgbClr val="FFFFFF"/>
                  </a:solidFill>
                  <a:cs typeface="Times New Roman" pitchFamily="18" charset="0"/>
                </a:rPr>
                <a:t>X</a:t>
              </a:r>
              <a:r>
                <a:rPr lang="en-US" sz="2400" baseline="-30000">
                  <a:solidFill>
                    <a:srgbClr val="FFFFFF"/>
                  </a:solidFill>
                  <a:cs typeface="Times New Roman" pitchFamily="18" charset="0"/>
                </a:rPr>
                <a:t>3</a:t>
              </a: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7" name="Text Box 23"/>
            <p:cNvSpPr txBox="1">
              <a:spLocks noChangeArrowheads="1"/>
            </p:cNvSpPr>
            <p:nvPr/>
          </p:nvSpPr>
          <p:spPr bwMode="auto">
            <a:xfrm>
              <a:off x="7054" y="6948"/>
              <a:ext cx="720" cy="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>
                  <a:solidFill>
                    <a:srgbClr val="FFFFFF"/>
                  </a:solidFill>
                  <a:cs typeface="Times New Roman" pitchFamily="18" charset="0"/>
                </a:rPr>
                <a:t>X</a:t>
              </a:r>
              <a:r>
                <a:rPr lang="en-US" sz="2400" baseline="-30000">
                  <a:solidFill>
                    <a:srgbClr val="FFFFFF"/>
                  </a:solidFill>
                  <a:cs typeface="Times New Roman" pitchFamily="18" charset="0"/>
                </a:rPr>
                <a:t>2</a:t>
              </a: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8" name="Text Box 22"/>
            <p:cNvSpPr txBox="1">
              <a:spLocks noChangeArrowheads="1"/>
            </p:cNvSpPr>
            <p:nvPr/>
          </p:nvSpPr>
          <p:spPr bwMode="auto">
            <a:xfrm>
              <a:off x="5310" y="8285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dirty="0">
                  <a:solidFill>
                    <a:srgbClr val="000066"/>
                  </a:solidFill>
                  <a:cs typeface="Times New Roman" pitchFamily="18" charset="0"/>
                </a:rPr>
                <a:t>X4</a:t>
              </a:r>
              <a:r>
                <a:rPr lang="en-US" sz="2400" baseline="-30000" dirty="0">
                  <a:solidFill>
                    <a:srgbClr val="FFFFFF"/>
                  </a:solidFill>
                  <a:cs typeface="Times New Roman" pitchFamily="18" charset="0"/>
                </a:rPr>
                <a:t>1</a:t>
              </a:r>
              <a:endParaRPr lang="en-US" sz="2400" dirty="0">
                <a:solidFill>
                  <a:srgbClr val="FFFFFF"/>
                </a:solidFill>
              </a:endParaRPr>
            </a:p>
          </p:txBody>
        </p:sp>
        <p:sp>
          <p:nvSpPr>
            <p:cNvPr id="39" name="Text Box 21"/>
            <p:cNvSpPr txBox="1">
              <a:spLocks noChangeArrowheads="1"/>
            </p:cNvSpPr>
            <p:nvPr/>
          </p:nvSpPr>
          <p:spPr bwMode="auto">
            <a:xfrm>
              <a:off x="4274" y="5964"/>
              <a:ext cx="720" cy="5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>
                  <a:solidFill>
                    <a:srgbClr val="FFFFFF"/>
                  </a:solidFill>
                  <a:cs typeface="Times New Roman" pitchFamily="18" charset="0"/>
                </a:rPr>
                <a:t>X</a:t>
              </a:r>
              <a:r>
                <a:rPr lang="en-US" sz="2400" baseline="-30000">
                  <a:solidFill>
                    <a:srgbClr val="FFFFFF"/>
                  </a:solidFill>
                  <a:cs typeface="Times New Roman" pitchFamily="18" charset="0"/>
                </a:rPr>
                <a:t>6</a:t>
              </a: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40" name="Text Box 20"/>
            <p:cNvSpPr txBox="1">
              <a:spLocks noChangeArrowheads="1"/>
            </p:cNvSpPr>
            <p:nvPr/>
          </p:nvSpPr>
          <p:spPr bwMode="auto">
            <a:xfrm>
              <a:off x="4211" y="6014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dirty="0">
                  <a:solidFill>
                    <a:srgbClr val="000066"/>
                  </a:solidFill>
                  <a:cs typeface="Times New Roman" pitchFamily="18" charset="0"/>
                </a:rPr>
                <a:t>X</a:t>
              </a:r>
              <a:r>
                <a:rPr lang="en-US" sz="2400" baseline="-30000" dirty="0">
                  <a:solidFill>
                    <a:srgbClr val="000066"/>
                  </a:solidFill>
                  <a:cs typeface="Times New Roman" pitchFamily="18" charset="0"/>
                </a:rPr>
                <a:t>6</a:t>
              </a:r>
              <a:endParaRPr lang="en-US" sz="2400" dirty="0">
                <a:solidFill>
                  <a:srgbClr val="000066"/>
                </a:solidFill>
              </a:endParaRPr>
            </a:p>
          </p:txBody>
        </p:sp>
        <p:sp>
          <p:nvSpPr>
            <p:cNvPr id="41" name="Text Box 19"/>
            <p:cNvSpPr txBox="1">
              <a:spLocks noChangeArrowheads="1"/>
            </p:cNvSpPr>
            <p:nvPr/>
          </p:nvSpPr>
          <p:spPr bwMode="auto">
            <a:xfrm>
              <a:off x="5222" y="7745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>
                  <a:solidFill>
                    <a:srgbClr val="FF0066"/>
                  </a:solidFill>
                  <a:cs typeface="Times New Roman" pitchFamily="18" charset="0"/>
                </a:rPr>
                <a:t>d</a:t>
              </a:r>
              <a:r>
                <a:rPr lang="en-US" sz="2400" baseline="-30000">
                  <a:solidFill>
                    <a:srgbClr val="FF0066"/>
                  </a:solidFill>
                  <a:cs typeface="Times New Roman" pitchFamily="18" charset="0"/>
                </a:rPr>
                <a:t>4</a:t>
              </a:r>
              <a:endParaRPr lang="en-US" sz="2400">
                <a:solidFill>
                  <a:srgbClr val="FF0066"/>
                </a:solidFill>
              </a:endParaRPr>
            </a:p>
          </p:txBody>
        </p:sp>
        <p:sp>
          <p:nvSpPr>
            <p:cNvPr id="42" name="Text Box 18"/>
            <p:cNvSpPr txBox="1">
              <a:spLocks noChangeArrowheads="1"/>
            </p:cNvSpPr>
            <p:nvPr/>
          </p:nvSpPr>
          <p:spPr bwMode="auto">
            <a:xfrm>
              <a:off x="4734" y="728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>
                  <a:solidFill>
                    <a:srgbClr val="FF0066"/>
                  </a:solidFill>
                  <a:cs typeface="Times New Roman" pitchFamily="18" charset="0"/>
                </a:rPr>
                <a:t>d</a:t>
              </a:r>
              <a:r>
                <a:rPr lang="en-US" sz="2400" baseline="-30000">
                  <a:solidFill>
                    <a:srgbClr val="FF0066"/>
                  </a:solidFill>
                  <a:cs typeface="Times New Roman" pitchFamily="18" charset="0"/>
                </a:rPr>
                <a:t>5</a:t>
              </a:r>
              <a:endParaRPr lang="en-US" sz="2400">
                <a:solidFill>
                  <a:srgbClr val="FF0066"/>
                </a:solidFill>
              </a:endParaRPr>
            </a:p>
          </p:txBody>
        </p:sp>
        <p:sp>
          <p:nvSpPr>
            <p:cNvPr id="43" name="Text Box 17"/>
            <p:cNvSpPr txBox="1">
              <a:spLocks noChangeArrowheads="1"/>
            </p:cNvSpPr>
            <p:nvPr/>
          </p:nvSpPr>
          <p:spPr bwMode="auto">
            <a:xfrm>
              <a:off x="4634" y="65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000">
                  <a:solidFill>
                    <a:srgbClr val="FF0066"/>
                  </a:solidFill>
                  <a:cs typeface="Times New Roman" pitchFamily="18" charset="0"/>
                </a:rPr>
                <a:t>d</a:t>
              </a:r>
              <a:r>
                <a:rPr lang="en-US" sz="2000" baseline="-30000">
                  <a:solidFill>
                    <a:srgbClr val="FF0066"/>
                  </a:solidFill>
                  <a:cs typeface="Times New Roman" pitchFamily="18" charset="0"/>
                </a:rPr>
                <a:t>6</a:t>
              </a:r>
              <a:endParaRPr lang="en-US" sz="2000">
                <a:solidFill>
                  <a:srgbClr val="FF0066"/>
                </a:solidFill>
              </a:endParaRPr>
            </a:p>
          </p:txBody>
        </p:sp>
        <p:sp>
          <p:nvSpPr>
            <p:cNvPr id="44" name="Text Box 16"/>
            <p:cNvSpPr txBox="1">
              <a:spLocks noChangeArrowheads="1"/>
            </p:cNvSpPr>
            <p:nvPr/>
          </p:nvSpPr>
          <p:spPr bwMode="auto">
            <a:xfrm>
              <a:off x="5682" y="626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000">
                  <a:solidFill>
                    <a:srgbClr val="FF0066"/>
                  </a:solidFill>
                  <a:cs typeface="Times New Roman" pitchFamily="18" charset="0"/>
                </a:rPr>
                <a:t>d</a:t>
              </a:r>
              <a:r>
                <a:rPr lang="en-US" sz="2000" baseline="-30000">
                  <a:solidFill>
                    <a:srgbClr val="FF0066"/>
                  </a:solidFill>
                  <a:cs typeface="Times New Roman" pitchFamily="18" charset="0"/>
                </a:rPr>
                <a:t>1</a:t>
              </a:r>
              <a:endParaRPr lang="en-US" sz="2000">
                <a:solidFill>
                  <a:srgbClr val="FF0066"/>
                </a:solidFill>
              </a:endParaRPr>
            </a:p>
          </p:txBody>
        </p:sp>
        <p:sp>
          <p:nvSpPr>
            <p:cNvPr id="45" name="Text Box 15"/>
            <p:cNvSpPr txBox="1">
              <a:spLocks noChangeArrowheads="1"/>
            </p:cNvSpPr>
            <p:nvPr/>
          </p:nvSpPr>
          <p:spPr bwMode="auto">
            <a:xfrm>
              <a:off x="6294" y="6776"/>
              <a:ext cx="720" cy="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>
                  <a:solidFill>
                    <a:srgbClr val="FF0066"/>
                  </a:solidFill>
                  <a:cs typeface="Times New Roman" pitchFamily="18" charset="0"/>
                </a:rPr>
                <a:t>d</a:t>
              </a:r>
              <a:r>
                <a:rPr lang="en-US" sz="2400" baseline="-30000">
                  <a:solidFill>
                    <a:srgbClr val="FF0066"/>
                  </a:solidFill>
                  <a:cs typeface="Times New Roman" pitchFamily="18" charset="0"/>
                </a:rPr>
                <a:t>2</a:t>
              </a:r>
              <a:endParaRPr lang="en-US" sz="2400">
                <a:solidFill>
                  <a:srgbClr val="FF0066"/>
                </a:solidFill>
              </a:endParaRPr>
            </a:p>
          </p:txBody>
        </p:sp>
        <p:sp>
          <p:nvSpPr>
            <p:cNvPr id="46" name="Text Box 14"/>
            <p:cNvSpPr txBox="1">
              <a:spLocks noChangeArrowheads="1"/>
            </p:cNvSpPr>
            <p:nvPr/>
          </p:nvSpPr>
          <p:spPr bwMode="auto">
            <a:xfrm>
              <a:off x="6138" y="7361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>
                  <a:solidFill>
                    <a:srgbClr val="FF0066"/>
                  </a:solidFill>
                  <a:cs typeface="Times New Roman" pitchFamily="18" charset="0"/>
                </a:rPr>
                <a:t>d</a:t>
              </a:r>
              <a:r>
                <a:rPr lang="en-US" sz="2400" baseline="-30000">
                  <a:solidFill>
                    <a:srgbClr val="FF0066"/>
                  </a:solidFill>
                  <a:cs typeface="Times New Roman" pitchFamily="18" charset="0"/>
                </a:rPr>
                <a:t>3</a:t>
              </a:r>
              <a:endParaRPr lang="en-US" sz="2400">
                <a:solidFill>
                  <a:srgbClr val="FF0066"/>
                </a:solidFill>
              </a:endParaRPr>
            </a:p>
          </p:txBody>
        </p:sp>
      </p:grp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5239674"/>
              </p:ext>
            </p:extLst>
          </p:nvPr>
        </p:nvGraphicFramePr>
        <p:xfrm>
          <a:off x="6278337" y="4849446"/>
          <a:ext cx="457200" cy="33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7" name="Equation" r:id="rId6" imgW="203024" imgH="203024" progId="Equation.3">
                  <p:embed/>
                </p:oleObj>
              </mc:Choice>
              <mc:Fallback>
                <p:oleObj name="Equation" r:id="rId6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8337" y="4849446"/>
                        <a:ext cx="457200" cy="33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 Box 20"/>
          <p:cNvSpPr txBox="1">
            <a:spLocks noChangeArrowheads="1"/>
          </p:cNvSpPr>
          <p:nvPr/>
        </p:nvSpPr>
        <p:spPr bwMode="auto">
          <a:xfrm>
            <a:off x="7194979" y="3743148"/>
            <a:ext cx="607096" cy="513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dirty="0" smtClean="0">
                <a:solidFill>
                  <a:srgbClr val="000066"/>
                </a:solidFill>
                <a:cs typeface="Times New Roman" pitchFamily="18" charset="0"/>
              </a:rPr>
              <a:t>X</a:t>
            </a:r>
            <a:r>
              <a:rPr lang="en-US" sz="2400" baseline="-30000" dirty="0" smtClean="0">
                <a:solidFill>
                  <a:srgbClr val="000066"/>
                </a:solidFill>
                <a:cs typeface="Times New Roman" pitchFamily="18" charset="0"/>
              </a:rPr>
              <a:t>1</a:t>
            </a:r>
            <a:endParaRPr lang="en-US" sz="2400" dirty="0">
              <a:solidFill>
                <a:srgbClr val="000066"/>
              </a:solidFill>
            </a:endParaRPr>
          </a:p>
        </p:txBody>
      </p: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7732935" y="5600550"/>
            <a:ext cx="607096" cy="513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dirty="0" smtClean="0">
                <a:solidFill>
                  <a:srgbClr val="000066"/>
                </a:solidFill>
                <a:cs typeface="Times New Roman" pitchFamily="18" charset="0"/>
              </a:rPr>
              <a:t>X</a:t>
            </a:r>
            <a:r>
              <a:rPr lang="en-US" sz="2400" baseline="-30000" dirty="0" smtClean="0">
                <a:solidFill>
                  <a:srgbClr val="000066"/>
                </a:solidFill>
                <a:cs typeface="Times New Roman" pitchFamily="18" charset="0"/>
              </a:rPr>
              <a:t>3</a:t>
            </a:r>
            <a:endParaRPr lang="en-US" sz="2400" dirty="0">
              <a:solidFill>
                <a:srgbClr val="000066"/>
              </a:solidFill>
            </a:endParaRPr>
          </a:p>
        </p:txBody>
      </p:sp>
      <p:sp>
        <p:nvSpPr>
          <p:cNvPr id="50" name="Text Box 20"/>
          <p:cNvSpPr txBox="1">
            <a:spLocks noChangeArrowheads="1"/>
          </p:cNvSpPr>
          <p:nvPr/>
        </p:nvSpPr>
        <p:spPr bwMode="auto">
          <a:xfrm>
            <a:off x="7655722" y="4909885"/>
            <a:ext cx="607096" cy="513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dirty="0" smtClean="0">
                <a:solidFill>
                  <a:srgbClr val="000066"/>
                </a:solidFill>
                <a:cs typeface="Times New Roman" pitchFamily="18" charset="0"/>
              </a:rPr>
              <a:t>X</a:t>
            </a:r>
            <a:r>
              <a:rPr lang="en-US" sz="2400" baseline="-30000" dirty="0" smtClean="0">
                <a:solidFill>
                  <a:srgbClr val="000066"/>
                </a:solidFill>
                <a:cs typeface="Times New Roman" pitchFamily="18" charset="0"/>
              </a:rPr>
              <a:t>2</a:t>
            </a:r>
            <a:endParaRPr lang="en-US" sz="2400" dirty="0">
              <a:solidFill>
                <a:srgbClr val="000066"/>
              </a:solidFill>
            </a:endParaRPr>
          </a:p>
        </p:txBody>
      </p:sp>
      <p:sp>
        <p:nvSpPr>
          <p:cNvPr id="51" name="Text Box 20"/>
          <p:cNvSpPr txBox="1">
            <a:spLocks noChangeArrowheads="1"/>
          </p:cNvSpPr>
          <p:nvPr/>
        </p:nvSpPr>
        <p:spPr bwMode="auto">
          <a:xfrm>
            <a:off x="5404045" y="5722846"/>
            <a:ext cx="607096" cy="513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dirty="0" smtClean="0">
                <a:solidFill>
                  <a:srgbClr val="000066"/>
                </a:solidFill>
                <a:cs typeface="Times New Roman" pitchFamily="18" charset="0"/>
              </a:rPr>
              <a:t>X</a:t>
            </a:r>
            <a:r>
              <a:rPr lang="en-US" sz="2400" baseline="-30000" dirty="0" smtClean="0">
                <a:solidFill>
                  <a:srgbClr val="000066"/>
                </a:solidFill>
                <a:cs typeface="Times New Roman" pitchFamily="18" charset="0"/>
              </a:rPr>
              <a:t>5</a:t>
            </a:r>
            <a:endParaRPr lang="en-US" sz="2400" dirty="0">
              <a:solidFill>
                <a:srgbClr val="000066"/>
              </a:solidFill>
            </a:endParaRPr>
          </a:p>
        </p:txBody>
      </p:sp>
      <p:sp>
        <p:nvSpPr>
          <p:cNvPr id="52" name="Rectangle 4"/>
          <p:cNvSpPr>
            <a:spLocks noChangeArrowheads="1"/>
          </p:cNvSpPr>
          <p:nvPr/>
        </p:nvSpPr>
        <p:spPr bwMode="auto">
          <a:xfrm>
            <a:off x="195018" y="4870909"/>
            <a:ext cx="4970396" cy="1384995"/>
          </a:xfrm>
          <a:prstGeom prst="rect">
            <a:avLst/>
          </a:prstGeom>
          <a:noFill/>
          <a:ln w="38100" algn="ctr">
            <a:solidFill>
              <a:srgbClr val="00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/>
              <a:t>the </a:t>
            </a:r>
            <a:r>
              <a:rPr lang="en-US" sz="2800" b="1" dirty="0">
                <a:solidFill>
                  <a:srgbClr val="FF0000"/>
                </a:solidFill>
              </a:rPr>
              <a:t>mean</a:t>
            </a:r>
            <a:r>
              <a:rPr lang="en-US" sz="2800" b="1" dirty="0"/>
              <a:t> (average) distance of all data values</a:t>
            </a:r>
            <a:r>
              <a:rPr lang="en-US" sz="2800" dirty="0"/>
              <a:t> </a:t>
            </a:r>
            <a:r>
              <a:rPr lang="en-US" sz="2800" b="1" dirty="0"/>
              <a:t>from the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over all mean </a:t>
            </a:r>
            <a:r>
              <a:rPr lang="en-US" sz="2800" b="1" dirty="0"/>
              <a:t>of all values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812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15DE587-0BF4-485E-AC4A-73E679075D4A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07203" name="Rectangle 2"/>
          <p:cNvSpPr>
            <a:spLocks noChangeArrowheads="1"/>
          </p:cNvSpPr>
          <p:nvPr/>
        </p:nvSpPr>
        <p:spPr bwMode="auto">
          <a:xfrm>
            <a:off x="251520" y="404664"/>
            <a:ext cx="8712967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</a:rPr>
              <a:t>Standard deviation (SD)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/>
              <a:t> </a:t>
            </a:r>
            <a:r>
              <a:rPr lang="en-US" sz="2800" b="1" dirty="0"/>
              <a:t>The limitation of </a:t>
            </a:r>
            <a:r>
              <a:rPr lang="en-US" sz="2800" b="1" dirty="0" err="1"/>
              <a:t>iqr</a:t>
            </a:r>
            <a:r>
              <a:rPr lang="en-US" sz="2800" b="1" dirty="0"/>
              <a:t> it does </a:t>
            </a:r>
            <a:r>
              <a:rPr lang="en-US" sz="2800" b="1" dirty="0">
                <a:solidFill>
                  <a:schemeClr val="tx2"/>
                </a:solidFill>
              </a:rPr>
              <a:t>not use all of the information </a:t>
            </a:r>
            <a:r>
              <a:rPr lang="en-US" sz="2800" b="1" dirty="0"/>
              <a:t>in the data since it </a:t>
            </a:r>
            <a:r>
              <a:rPr lang="en-US" sz="2800" b="1" dirty="0">
                <a:solidFill>
                  <a:schemeClr val="tx2"/>
                </a:solidFill>
              </a:rPr>
              <a:t>omits the top and bottom </a:t>
            </a:r>
            <a:r>
              <a:rPr lang="en-US" sz="2800" b="1" dirty="0"/>
              <a:t>quarter of values. </a:t>
            </a:r>
          </a:p>
          <a:p>
            <a:r>
              <a:rPr lang="en-US" sz="2800" b="1" dirty="0">
                <a:solidFill>
                  <a:srgbClr val="7030A0"/>
                </a:solidFill>
              </a:rPr>
              <a:t>An alternative approach use the idea of summarizing spread   by </a:t>
            </a:r>
            <a:r>
              <a:rPr lang="en-US" sz="2800" b="1" dirty="0" smtClean="0">
                <a:solidFill>
                  <a:srgbClr val="7030A0"/>
                </a:solidFill>
              </a:rPr>
              <a:t>   measuring </a:t>
            </a:r>
          </a:p>
          <a:p>
            <a:r>
              <a:rPr lang="en-US" sz="2800" b="1" dirty="0"/>
              <a:t>the </a:t>
            </a:r>
            <a:r>
              <a:rPr lang="en-US" sz="2800" b="1" dirty="0">
                <a:solidFill>
                  <a:srgbClr val="FF0000"/>
                </a:solidFill>
              </a:rPr>
              <a:t>mean</a:t>
            </a:r>
            <a:r>
              <a:rPr lang="en-US" sz="2800" b="1" dirty="0"/>
              <a:t> (average) distance of all data values</a:t>
            </a:r>
            <a:r>
              <a:rPr lang="en-US" sz="2800" dirty="0"/>
              <a:t> </a:t>
            </a:r>
            <a:r>
              <a:rPr lang="en-US" sz="2800" b="1" dirty="0"/>
              <a:t>from the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over all mean </a:t>
            </a:r>
            <a:r>
              <a:rPr lang="en-US" sz="2800" b="1" dirty="0"/>
              <a:t>of all values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pPr rtl="0"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0070C0"/>
                </a:solidFill>
              </a:rPr>
              <a:t>The </a:t>
            </a:r>
            <a:r>
              <a:rPr lang="en-US" sz="2800" b="1" dirty="0">
                <a:solidFill>
                  <a:srgbClr val="0070C0"/>
                </a:solidFill>
              </a:rPr>
              <a:t>smaller the mean distance</a:t>
            </a:r>
            <a:r>
              <a:rPr lang="en-US" sz="2800" b="1" dirty="0"/>
              <a:t> is</a:t>
            </a:r>
            <a:r>
              <a:rPr lang="en-US" sz="2800" dirty="0"/>
              <a:t> </a:t>
            </a:r>
            <a:endParaRPr lang="en-US" sz="2800" dirty="0" smtClean="0"/>
          </a:p>
          <a:p>
            <a:pPr marL="457200" indent="-457200" rtl="0">
              <a:buFont typeface="Wingdings" pitchFamily="2" charset="2"/>
              <a:buChar char="ü"/>
            </a:pPr>
            <a:r>
              <a:rPr lang="en-US" sz="2800" b="1" dirty="0" smtClean="0"/>
              <a:t>the </a:t>
            </a:r>
            <a:r>
              <a:rPr lang="en-US" sz="2800" b="1" dirty="0">
                <a:solidFill>
                  <a:srgbClr val="002060"/>
                </a:solidFill>
              </a:rPr>
              <a:t>narrower the spread of values </a:t>
            </a:r>
            <a:r>
              <a:rPr lang="en-US" sz="2800" b="1" dirty="0"/>
              <a:t>must be</a:t>
            </a:r>
            <a:r>
              <a:rPr lang="en-US" sz="2800" dirty="0"/>
              <a:t> </a:t>
            </a:r>
          </a:p>
          <a:p>
            <a:r>
              <a:rPr lang="en-US" sz="2800" dirty="0"/>
              <a:t>             </a:t>
            </a:r>
            <a:r>
              <a:rPr lang="en-US" sz="2800" b="1" dirty="0"/>
              <a:t>and visa versa</a:t>
            </a:r>
            <a:r>
              <a:rPr lang="en-US" sz="2800" dirty="0"/>
              <a:t> </a:t>
            </a:r>
          </a:p>
          <a:p>
            <a:r>
              <a:rPr lang="en-US" sz="2800" dirty="0"/>
              <a:t>this is known as </a:t>
            </a:r>
            <a:r>
              <a:rPr lang="en-US" sz="2800" b="1" dirty="0">
                <a:solidFill>
                  <a:srgbClr val="FF0000"/>
                </a:solidFill>
              </a:rPr>
              <a:t>standard deviation </a:t>
            </a:r>
          </a:p>
        </p:txBody>
      </p:sp>
      <p:sp>
        <p:nvSpPr>
          <p:cNvPr id="30720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61530A9-4018-4B6D-9825-A2D37C7EE75D}" type="slidenum">
              <a:rPr lang="ar-SA" sz="1400" smtClean="0">
                <a:solidFill>
                  <a:srgbClr val="000000"/>
                </a:solidFill>
              </a:rPr>
              <a:pPr eaLnBrk="1" hangingPunct="1"/>
              <a:t>28</a:t>
            </a:fld>
            <a:endParaRPr lang="en-US" sz="1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77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7E3DD62-2D5A-480D-AA9A-8A2BCF6195F7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71363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E20A520E-D867-46D9-B38F-558CB93415B8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3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71364" name="Rectangle 9"/>
          <p:cNvSpPr>
            <a:spLocks noChangeArrowheads="1"/>
          </p:cNvSpPr>
          <p:nvPr/>
        </p:nvSpPr>
        <p:spPr bwMode="auto">
          <a:xfrm>
            <a:off x="228599" y="531267"/>
            <a:ext cx="543055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indent="457200" rtl="0"/>
            <a:r>
              <a:rPr lang="en-US" sz="2800" dirty="0">
                <a:latin typeface="Eras Demi ITC" pitchFamily="34" charset="0"/>
                <a:ea typeface="Times New Roman" pitchFamily="18" charset="0"/>
                <a:cs typeface="Simplified Arabic" pitchFamily="18" charset="-78"/>
              </a:rPr>
              <a:t>            Description </a:t>
            </a:r>
            <a:r>
              <a:rPr lang="en-US" sz="2800" dirty="0" smtClean="0">
                <a:latin typeface="Eras Demi ITC" pitchFamily="34" charset="0"/>
                <a:ea typeface="Times New Roman" pitchFamily="18" charset="0"/>
                <a:cs typeface="Simplified Arabic" pitchFamily="18" charset="-78"/>
              </a:rPr>
              <a:t>statistics  </a:t>
            </a:r>
            <a:endParaRPr lang="en-US" sz="2800" dirty="0">
              <a:ea typeface="Times New Roman" pitchFamily="18" charset="0"/>
              <a:cs typeface="Simplified Arabic" pitchFamily="18" charset="-78"/>
            </a:endParaRPr>
          </a:p>
          <a:p>
            <a:pPr indent="457200" rtl="0" eaLnBrk="0" hangingPunct="0"/>
            <a:r>
              <a:rPr lang="en-US" sz="2800" dirty="0">
                <a:latin typeface="Eras Demi ITC" pitchFamily="34" charset="0"/>
                <a:ea typeface="Times New Roman" pitchFamily="18" charset="0"/>
                <a:cs typeface="Simplified Arabic" pitchFamily="18" charset="-78"/>
              </a:rPr>
              <a:t>           </a:t>
            </a:r>
            <a:r>
              <a:rPr lang="en-US" sz="2800" dirty="0" smtClean="0">
                <a:latin typeface="Eras Demi ITC" pitchFamily="34" charset="0"/>
                <a:ea typeface="Times New Roman" pitchFamily="18" charset="0"/>
                <a:cs typeface="Simplified Arabic" pitchFamily="18" charset="-78"/>
              </a:rPr>
              <a:t>summarization</a:t>
            </a:r>
            <a:endParaRPr lang="en-US" sz="2800" dirty="0">
              <a:ea typeface="Times New Roman" pitchFamily="18" charset="0"/>
              <a:cs typeface="Simplified Arabic" pitchFamily="18" charset="-78"/>
            </a:endParaRPr>
          </a:p>
        </p:txBody>
      </p:sp>
      <p:sp>
        <p:nvSpPr>
          <p:cNvPr id="271366" name="Rectangle 10"/>
          <p:cNvSpPr>
            <a:spLocks noChangeArrowheads="1"/>
          </p:cNvSpPr>
          <p:nvPr/>
        </p:nvSpPr>
        <p:spPr bwMode="auto">
          <a:xfrm>
            <a:off x="228599" y="1979113"/>
            <a:ext cx="8231833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 eaLnBrk="0" hangingPunct="0"/>
            <a:r>
              <a:rPr lang="en-US" sz="2800" b="1" dirty="0" smtClean="0">
                <a:ea typeface="Times New Roman" pitchFamily="18" charset="0"/>
                <a:cs typeface="Simplified Arabic" pitchFamily="18" charset="-78"/>
              </a:rPr>
              <a:t>Presentation  </a:t>
            </a:r>
            <a:r>
              <a:rPr lang="en-US" sz="2800" b="1" dirty="0" smtClean="0">
                <a:solidFill>
                  <a:srgbClr val="009900"/>
                </a:solidFill>
                <a:ea typeface="Times New Roman" pitchFamily="18" charset="0"/>
                <a:cs typeface="Simplified Arabic" pitchFamily="18" charset="-78"/>
              </a:rPr>
              <a:t>     </a:t>
            </a:r>
            <a:r>
              <a:rPr lang="en-US" sz="2400" b="1" dirty="0" smtClean="0">
                <a:solidFill>
                  <a:srgbClr val="009900"/>
                </a:solidFill>
                <a:ea typeface="Times New Roman" pitchFamily="18" charset="0"/>
                <a:cs typeface="Simplified Arabic" pitchFamily="18" charset="-78"/>
              </a:rPr>
              <a:t>                                       </a:t>
            </a:r>
            <a:r>
              <a:rPr lang="en-US" sz="2800" b="1" dirty="0" smtClean="0">
                <a:ea typeface="Times New Roman" pitchFamily="18" charset="0"/>
                <a:cs typeface="Simplified Arabic" pitchFamily="18" charset="-78"/>
              </a:rPr>
              <a:t>Numerical</a:t>
            </a:r>
            <a:endParaRPr lang="en-US" sz="2800" b="1" dirty="0">
              <a:ea typeface="Times New Roman" pitchFamily="18" charset="0"/>
              <a:cs typeface="Simplified Arabic" pitchFamily="18" charset="-78"/>
            </a:endParaRPr>
          </a:p>
          <a:p>
            <a:pPr rtl="0" eaLnBrk="0" hangingPunct="0"/>
            <a:r>
              <a:rPr lang="en-US" sz="2400" dirty="0">
                <a:solidFill>
                  <a:srgbClr val="000000"/>
                </a:solidFill>
                <a:ea typeface="Times New Roman" pitchFamily="18" charset="0"/>
                <a:cs typeface="Simplified Arabic" pitchFamily="18" charset="-78"/>
              </a:rPr>
              <a:t>                                                    </a:t>
            </a:r>
          </a:p>
          <a:p>
            <a:pPr rtl="0" eaLnBrk="0" hangingPunct="0"/>
            <a:endParaRPr lang="en-US" b="1" dirty="0">
              <a:solidFill>
                <a:srgbClr val="66FF33"/>
              </a:solidFill>
              <a:ea typeface="Times New Roman" pitchFamily="18" charset="0"/>
              <a:cs typeface="Simplified Arabic" pitchFamily="18" charset="-78"/>
            </a:endParaRPr>
          </a:p>
          <a:p>
            <a:pPr rtl="0" eaLnBrk="0" hangingPunct="0"/>
            <a:r>
              <a:rPr lang="en-US" sz="2800" b="1" dirty="0" smtClean="0">
                <a:solidFill>
                  <a:srgbClr val="0070C0"/>
                </a:solidFill>
                <a:ea typeface="Times New Roman" pitchFamily="18" charset="0"/>
                <a:cs typeface="Simplified Arabic" pitchFamily="18" charset="-78"/>
              </a:rPr>
              <a:t>Graph</a:t>
            </a:r>
            <a:r>
              <a:rPr lang="en-US" sz="2800" dirty="0" smtClean="0">
                <a:solidFill>
                  <a:srgbClr val="0070C0"/>
                </a:solidFill>
                <a:ea typeface="Times New Roman" pitchFamily="18" charset="0"/>
                <a:cs typeface="Simplified Arabic" pitchFamily="18" charset="-78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ea typeface="Times New Roman" pitchFamily="18" charset="0"/>
                <a:cs typeface="Simplified Arabic" pitchFamily="18" charset="-78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ea typeface="Times New Roman" pitchFamily="18" charset="0"/>
                <a:cs typeface="Simplified Arabic" pitchFamily="18" charset="-78"/>
              </a:rPr>
              <a:t>   </a:t>
            </a:r>
            <a:r>
              <a:rPr lang="en-US" sz="2800" dirty="0" smtClean="0">
                <a:solidFill>
                  <a:srgbClr val="FFFFFF"/>
                </a:solidFill>
                <a:ea typeface="Times New Roman" pitchFamily="18" charset="0"/>
                <a:cs typeface="Simplified Arabic" pitchFamily="18" charset="-78"/>
              </a:rPr>
              <a:t>and </a:t>
            </a:r>
            <a:r>
              <a:rPr lang="en-US" sz="2800" b="1" dirty="0" smtClean="0">
                <a:solidFill>
                  <a:srgbClr val="0070C0"/>
                </a:solidFill>
                <a:ea typeface="Times New Roman" pitchFamily="18" charset="0"/>
                <a:cs typeface="Simplified Arabic" pitchFamily="18" charset="-78"/>
              </a:rPr>
              <a:t>Table</a:t>
            </a:r>
            <a:endParaRPr lang="en-US" sz="2800" b="1" dirty="0">
              <a:solidFill>
                <a:srgbClr val="660066"/>
              </a:solidFill>
              <a:ea typeface="Times New Roman" pitchFamily="18" charset="0"/>
              <a:cs typeface="Simplified Arabic" pitchFamily="18" charset="-78"/>
            </a:endParaRPr>
          </a:p>
        </p:txBody>
      </p:sp>
      <p:sp>
        <p:nvSpPr>
          <p:cNvPr id="271370" name="Rectangle 6"/>
          <p:cNvSpPr>
            <a:spLocks noChangeArrowheads="1"/>
          </p:cNvSpPr>
          <p:nvPr/>
        </p:nvSpPr>
        <p:spPr bwMode="auto">
          <a:xfrm>
            <a:off x="215105" y="4026884"/>
            <a:ext cx="8654257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>
              <a:buFont typeface="Times New Roman" pitchFamily="18" charset="0"/>
              <a:buChar char="-"/>
              <a:tabLst>
                <a:tab pos="457200" algn="l"/>
              </a:tabLst>
            </a:pPr>
            <a:r>
              <a:rPr lang="en-US" sz="2800" b="1" i="1" dirty="0">
                <a:ea typeface="Times New Roman" pitchFamily="18" charset="0"/>
                <a:cs typeface="Simplified Arabic" pitchFamily="18" charset="-78"/>
              </a:rPr>
              <a:t>this approach might not be enough,</a:t>
            </a:r>
          </a:p>
          <a:p>
            <a:pPr rtl="0" eaLnBrk="0" hangingPunct="0">
              <a:buFont typeface="Times New Roman" pitchFamily="18" charset="0"/>
              <a:buChar char="-"/>
              <a:tabLst>
                <a:tab pos="457200" algn="l"/>
              </a:tabLst>
            </a:pPr>
            <a:r>
              <a:rPr lang="en-US" sz="2800" b="1" i="1" dirty="0">
                <a:solidFill>
                  <a:srgbClr val="FF0000"/>
                </a:solidFill>
                <a:ea typeface="Times New Roman" pitchFamily="18" charset="0"/>
                <a:cs typeface="Simplified Arabic" pitchFamily="18" charset="-78"/>
              </a:rPr>
              <a:t>comparisons</a:t>
            </a:r>
            <a:r>
              <a:rPr lang="en-US" sz="2800" b="1" i="1" dirty="0">
                <a:ea typeface="Times New Roman" pitchFamily="18" charset="0"/>
                <a:cs typeface="Simplified Arabic" pitchFamily="18" charset="-78"/>
              </a:rPr>
              <a:t> between one set of data &amp; another </a:t>
            </a:r>
          </a:p>
          <a:p>
            <a:pPr rtl="0">
              <a:buFont typeface="Times New Roman" pitchFamily="18" charset="0"/>
              <a:buChar char="-"/>
              <a:tabLst>
                <a:tab pos="457200" algn="l"/>
              </a:tabLst>
            </a:pPr>
            <a:r>
              <a:rPr lang="en-US" sz="2800" b="1" i="1" dirty="0">
                <a:ea typeface="Times New Roman" pitchFamily="18" charset="0"/>
                <a:cs typeface="Simplified Arabic" pitchFamily="18" charset="-78"/>
              </a:rPr>
              <a:t>summarize data  by one more  step further .</a:t>
            </a:r>
          </a:p>
          <a:p>
            <a:pPr rtl="0" eaLnBrk="0" hangingPunct="0">
              <a:buFont typeface="Times New Roman" pitchFamily="18" charset="0"/>
              <a:buChar char="-"/>
              <a:tabLst>
                <a:tab pos="457200" algn="l"/>
              </a:tabLst>
            </a:pPr>
            <a:r>
              <a:rPr lang="en-US" sz="2800" b="1" i="1" dirty="0">
                <a:solidFill>
                  <a:schemeClr val="tx2"/>
                </a:solidFill>
                <a:ea typeface="Times New Roman" pitchFamily="18" charset="0"/>
                <a:cs typeface="Simplified Arabic" pitchFamily="18" charset="-78"/>
              </a:rPr>
              <a:t>presenting a set of data by a</a:t>
            </a:r>
          </a:p>
          <a:p>
            <a:pPr rtl="0" eaLnBrk="0" hangingPunct="0">
              <a:buFont typeface="Times New Roman" pitchFamily="18" charset="0"/>
              <a:buChar char="-"/>
              <a:tabLst>
                <a:tab pos="457200" algn="l"/>
              </a:tabLst>
            </a:pPr>
            <a:r>
              <a:rPr lang="en-US" sz="2800" b="1" i="1" dirty="0">
                <a:solidFill>
                  <a:srgbClr val="FF0000"/>
                </a:solidFill>
                <a:ea typeface="Times New Roman" pitchFamily="18" charset="0"/>
                <a:cs typeface="Simplified Arabic" pitchFamily="18" charset="-78"/>
              </a:rPr>
              <a:t>                  single Numerical </a:t>
            </a:r>
            <a:r>
              <a:rPr lang="en-US" sz="2800" b="1" i="1" dirty="0" smtClean="0">
                <a:solidFill>
                  <a:srgbClr val="FF0000"/>
                </a:solidFill>
                <a:ea typeface="Times New Roman" pitchFamily="18" charset="0"/>
                <a:cs typeface="Simplified Arabic" pitchFamily="18" charset="-78"/>
              </a:rPr>
              <a:t>value</a:t>
            </a:r>
            <a:endParaRPr lang="en-US" sz="2800" b="1" i="1" dirty="0">
              <a:solidFill>
                <a:srgbClr val="FF0000"/>
              </a:solidFill>
              <a:ea typeface="Times New Roman" pitchFamily="18" charset="0"/>
              <a:cs typeface="Simplified Arabic" pitchFamily="18" charset="-78"/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1380499" y="2869570"/>
            <a:ext cx="166688" cy="8723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139952" y="1372542"/>
            <a:ext cx="1313892" cy="792088"/>
          </a:xfrm>
          <a:prstGeom prst="straightConnector1">
            <a:avLst/>
          </a:prstGeom>
          <a:ln w="381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929014" y="1408546"/>
            <a:ext cx="1069658" cy="720080"/>
          </a:xfrm>
          <a:prstGeom prst="straightConnector1">
            <a:avLst/>
          </a:prstGeom>
          <a:ln w="381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820444" y="2423979"/>
            <a:ext cx="784979" cy="710704"/>
          </a:xfrm>
          <a:prstGeom prst="straightConnector1">
            <a:avLst/>
          </a:prstGeom>
          <a:ln w="38100"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433171" y="2368884"/>
            <a:ext cx="599256" cy="703346"/>
          </a:xfrm>
          <a:prstGeom prst="straightConnector1">
            <a:avLst/>
          </a:prstGeom>
          <a:ln w="38100"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215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FADE063-2BBC-4C6E-8325-30622527297B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73411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C1FA0D7B-3EC1-467B-9BAB-4C2AA9937164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4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73412" name="Rectangle 4"/>
          <p:cNvSpPr>
            <a:spLocks noChangeArrowheads="1"/>
          </p:cNvSpPr>
          <p:nvPr/>
        </p:nvSpPr>
        <p:spPr bwMode="auto">
          <a:xfrm>
            <a:off x="152400" y="1600200"/>
            <a:ext cx="8740080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 eaLnBrk="0" hangingPunct="0"/>
            <a:endParaRPr lang="en-US" b="1" dirty="0" smtClean="0"/>
          </a:p>
          <a:p>
            <a:pPr rtl="0"/>
            <a:r>
              <a:rPr lang="en-US" sz="2800" b="1" dirty="0">
                <a:solidFill>
                  <a:srgbClr val="C00000"/>
                </a:solidFill>
              </a:rPr>
              <a:t>1-Measures of central tendencies </a:t>
            </a:r>
            <a:r>
              <a:rPr lang="en-US" sz="2800" b="1" dirty="0"/>
              <a:t>(Location) .</a:t>
            </a:r>
          </a:p>
          <a:p>
            <a:pPr rtl="0"/>
            <a:r>
              <a:rPr lang="en-US" sz="2800" b="1" dirty="0"/>
              <a:t>    A value around which the data has a tendency to congregate (come together )or cluster</a:t>
            </a:r>
          </a:p>
          <a:p>
            <a:pPr rtl="0"/>
            <a:endParaRPr lang="en-US" sz="2800" b="1" dirty="0"/>
          </a:p>
          <a:p>
            <a:pPr rtl="0"/>
            <a:endParaRPr lang="en-US" sz="2800" b="1" dirty="0"/>
          </a:p>
          <a:p>
            <a:pPr rtl="0"/>
            <a:r>
              <a:rPr lang="en-US" sz="2800" b="1" dirty="0">
                <a:solidFill>
                  <a:srgbClr val="C00000"/>
                </a:solidFill>
              </a:rPr>
              <a:t>2-Measures of Dispersion, scatter around average</a:t>
            </a:r>
          </a:p>
          <a:p>
            <a:pPr rtl="0"/>
            <a:r>
              <a:rPr lang="en-US" sz="2800" b="1" dirty="0"/>
              <a:t>    A value which measures </a:t>
            </a:r>
          </a:p>
          <a:p>
            <a:pPr rtl="0"/>
            <a:r>
              <a:rPr lang="en-US" sz="2800" b="1" dirty="0"/>
              <a:t>the degree to which the data are  or  are </a:t>
            </a:r>
            <a:r>
              <a:rPr lang="en-US" sz="2800" b="1" dirty="0" smtClean="0"/>
              <a:t>not, spread </a:t>
            </a:r>
            <a:r>
              <a:rPr lang="en-US" sz="2800" b="1" dirty="0"/>
              <a:t>out</a:t>
            </a:r>
            <a:endParaRPr lang="en-US" sz="2800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23528" y="260648"/>
            <a:ext cx="7416824" cy="10779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The central value as                      </a:t>
            </a:r>
            <a:r>
              <a:rPr lang="en-US" sz="3200" b="1" dirty="0">
                <a:solidFill>
                  <a:srgbClr val="002060"/>
                </a:solidFill>
              </a:rPr>
              <a:t>representative value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b="1" dirty="0">
                <a:solidFill>
                  <a:srgbClr val="002060"/>
                </a:solidFill>
              </a:rPr>
              <a:t>in a set of data</a:t>
            </a:r>
            <a:r>
              <a:rPr lang="en-US" sz="3200" dirty="0">
                <a:solidFill>
                  <a:srgbClr val="002060"/>
                </a:solidFill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91310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AD20035-6EBD-4ACB-B0E4-A6C07544FA7E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91843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A189ED7A-37A4-4704-831F-C32B30D8A9DB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5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323528" y="764704"/>
            <a:ext cx="8568952" cy="526297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rtl="0" eaLnBrk="0" hangingPunct="0">
              <a:defRPr/>
            </a:pPr>
            <a:r>
              <a:rPr lang="en-US" sz="2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The </a:t>
            </a:r>
            <a:r>
              <a:rPr lang="en-US" sz="2800" b="1" dirty="0">
                <a:solidFill>
                  <a:schemeClr val="tx2"/>
                </a:solidFill>
                <a:latin typeface="Arial" charset="0"/>
                <a:cs typeface="Arial" charset="0"/>
              </a:rPr>
              <a:t>central value as</a:t>
            </a:r>
          </a:p>
          <a:p>
            <a:pPr rtl="0" eaLnBrk="0" hangingPunct="0">
              <a:defRPr/>
            </a:pPr>
            <a:endParaRPr lang="en-US" sz="2800" b="1" dirty="0" smtClean="0">
              <a:latin typeface="Arial" charset="0"/>
              <a:cs typeface="Arial" charset="0"/>
            </a:endParaRPr>
          </a:p>
          <a:p>
            <a:pPr rtl="0" eaLnBrk="0" hangingPunct="0">
              <a:defRPr/>
            </a:pPr>
            <a:r>
              <a:rPr lang="en-US" sz="2800" b="1" dirty="0" smtClean="0">
                <a:solidFill>
                  <a:srgbClr val="FF0000"/>
                </a:solidFill>
                <a:cs typeface="Arial" charset="0"/>
              </a:rPr>
              <a:t>1-Measures </a:t>
            </a:r>
            <a:r>
              <a:rPr lang="en-US" sz="2800" b="1" dirty="0">
                <a:solidFill>
                  <a:srgbClr val="FF0000"/>
                </a:solidFill>
                <a:cs typeface="Arial" charset="0"/>
              </a:rPr>
              <a:t>of central tendencies (Location)</a:t>
            </a:r>
          </a:p>
          <a:p>
            <a:pPr rtl="0" eaLnBrk="0" hangingPunct="0">
              <a:defRPr/>
            </a:pPr>
            <a:endParaRPr lang="en-US" sz="2600" b="1" dirty="0" smtClean="0">
              <a:cs typeface="Arial" charset="0"/>
            </a:endParaRPr>
          </a:p>
          <a:p>
            <a:pPr rtl="0" eaLnBrk="0" hangingPunct="0">
              <a:defRPr/>
            </a:pPr>
            <a:endParaRPr lang="en-US" sz="2800" b="1" dirty="0">
              <a:latin typeface="Arial" charset="0"/>
              <a:cs typeface="Arial" charset="0"/>
            </a:endParaRPr>
          </a:p>
          <a:p>
            <a:pPr rtl="0" eaLnBrk="0" hangingPunct="0">
              <a:defRPr/>
            </a:pPr>
            <a:endParaRPr lang="en-US" sz="2800" b="1" dirty="0" smtClean="0">
              <a:latin typeface="Arial" charset="0"/>
              <a:cs typeface="Arial" charset="0"/>
            </a:endParaRPr>
          </a:p>
          <a:p>
            <a:pPr rtl="0" eaLnBrk="0" hangingPunct="0">
              <a:defRPr/>
            </a:pPr>
            <a:endParaRPr lang="en-US" sz="2800" b="1" dirty="0">
              <a:latin typeface="Arial" charset="0"/>
              <a:cs typeface="Arial" charset="0"/>
            </a:endParaRPr>
          </a:p>
          <a:p>
            <a:pPr rtl="0" eaLnBrk="0" hangingPunct="0">
              <a:defRPr/>
            </a:pPr>
            <a:endParaRPr lang="en-US" sz="2800" b="1" dirty="0" smtClean="0">
              <a:latin typeface="Arial" charset="0"/>
              <a:cs typeface="Arial" charset="0"/>
            </a:endParaRPr>
          </a:p>
          <a:p>
            <a:pPr rtl="0" eaLnBrk="0" hangingPunct="0">
              <a:defRPr/>
            </a:pPr>
            <a:endParaRPr lang="en-US" sz="2800" b="1" dirty="0">
              <a:latin typeface="Arial" charset="0"/>
              <a:cs typeface="Arial" charset="0"/>
            </a:endParaRPr>
          </a:p>
          <a:p>
            <a:pPr rtl="0" eaLnBrk="0" hangingPunct="0">
              <a:defRPr/>
            </a:pPr>
            <a:endParaRPr lang="en-US" sz="2800" b="1" dirty="0" smtClean="0">
              <a:latin typeface="Arial" charset="0"/>
              <a:cs typeface="Arial" charset="0"/>
            </a:endParaRPr>
          </a:p>
          <a:p>
            <a:pPr rtl="0" eaLnBrk="0" hangingPunct="0">
              <a:defRPr/>
            </a:pPr>
            <a:endParaRPr lang="en-US" sz="2800" b="1" dirty="0">
              <a:latin typeface="Arial" charset="0"/>
              <a:cs typeface="Arial" charset="0"/>
            </a:endParaRPr>
          </a:p>
          <a:p>
            <a:pPr rtl="0" eaLnBrk="0" hangingPunct="0">
              <a:defRPr/>
            </a:pPr>
            <a:r>
              <a:rPr lang="en-US" sz="2800" b="1" dirty="0" smtClean="0">
                <a:solidFill>
                  <a:srgbClr val="FF0000"/>
                </a:solidFill>
                <a:cs typeface="Arial" charset="0"/>
              </a:rPr>
              <a:t>2-Measures </a:t>
            </a:r>
            <a:r>
              <a:rPr lang="en-US" sz="2800" b="1" dirty="0">
                <a:solidFill>
                  <a:srgbClr val="FF0000"/>
                </a:solidFill>
                <a:cs typeface="Arial" charset="0"/>
              </a:rPr>
              <a:t>of Dispersion</a:t>
            </a:r>
            <a:r>
              <a:rPr lang="en-US" sz="2600" b="1" dirty="0">
                <a:solidFill>
                  <a:srgbClr val="FF0000"/>
                </a:solidFill>
                <a:cs typeface="Arial" charset="0"/>
              </a:rPr>
              <a:t>, 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1" y="2641167"/>
            <a:ext cx="670708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75, 75, 75, 75, 75, 75</a:t>
            </a:r>
            <a:r>
              <a:rPr lang="en-US" sz="2800" b="1" dirty="0">
                <a:solidFill>
                  <a:schemeClr val="tx2"/>
                </a:solidFill>
              </a:rPr>
              <a:t>,          Mean =  </a:t>
            </a:r>
            <a:r>
              <a:rPr lang="en-US" sz="2800" b="1" dirty="0"/>
              <a:t>????</a:t>
            </a:r>
          </a:p>
          <a:p>
            <a:endParaRPr lang="en-US" sz="2600" dirty="0"/>
          </a:p>
          <a:p>
            <a:r>
              <a:rPr lang="en-US" sz="2800" b="1" dirty="0"/>
              <a:t>75, 70, 75. 80, 85.          </a:t>
            </a:r>
            <a:r>
              <a:rPr lang="en-US" sz="2800" b="1" dirty="0" smtClean="0"/>
              <a:t>    </a:t>
            </a:r>
            <a:r>
              <a:rPr lang="en-US" sz="2800" b="1" dirty="0" smtClean="0">
                <a:solidFill>
                  <a:schemeClr val="tx2"/>
                </a:solidFill>
              </a:rPr>
              <a:t>Mean </a:t>
            </a:r>
            <a:r>
              <a:rPr lang="en-US" sz="2800" b="1" dirty="0">
                <a:solidFill>
                  <a:schemeClr val="tx2"/>
                </a:solidFill>
              </a:rPr>
              <a:t>=</a:t>
            </a:r>
            <a:r>
              <a:rPr lang="en-US" sz="2800" b="1" dirty="0"/>
              <a:t>  ????</a:t>
            </a:r>
          </a:p>
          <a:p>
            <a:endParaRPr lang="en-US" sz="2800" b="1" dirty="0"/>
          </a:p>
          <a:p>
            <a:r>
              <a:rPr lang="en-US" sz="2800" b="1" dirty="0"/>
              <a:t> 60, 65, 55, 70, 75, 75, ,70, 80, </a:t>
            </a:r>
            <a:r>
              <a:rPr lang="en-US" sz="2800" b="1" dirty="0">
                <a:solidFill>
                  <a:schemeClr val="tx2"/>
                </a:solidFill>
              </a:rPr>
              <a:t>Mean=</a:t>
            </a:r>
            <a:r>
              <a:rPr lang="en-US" sz="2800" b="1" dirty="0"/>
              <a:t>  ????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148064" y="37981"/>
            <a:ext cx="3843536" cy="1600438"/>
          </a:xfrm>
          <a:prstGeom prst="rect">
            <a:avLst/>
          </a:prstGeom>
          <a:solidFill>
            <a:schemeClr val="bg1"/>
          </a:solidFill>
          <a:ln w="22225">
            <a:solidFill>
              <a:srgbClr val="C00000"/>
            </a:solidFill>
          </a:ln>
          <a:extLst/>
        </p:spPr>
        <p:txBody>
          <a:bodyPr wrap="square">
            <a:spAutoFit/>
          </a:bodyPr>
          <a:lstStyle/>
          <a:p>
            <a:pPr rtl="0"/>
            <a:r>
              <a:rPr lang="en-US" sz="1400" b="1" dirty="0" smtClean="0"/>
              <a:t>1-Measures </a:t>
            </a:r>
            <a:r>
              <a:rPr lang="en-US" sz="1400" b="1" dirty="0"/>
              <a:t>of central tendencies (Location) .</a:t>
            </a:r>
          </a:p>
          <a:p>
            <a:pPr rtl="0"/>
            <a:r>
              <a:rPr lang="en-US" sz="1400" b="1" dirty="0"/>
              <a:t>    A value around which the data has a tendency to congregate (come together )or </a:t>
            </a:r>
            <a:r>
              <a:rPr lang="en-US" sz="1400" b="1" dirty="0" smtClean="0"/>
              <a:t>cluster</a:t>
            </a:r>
            <a:endParaRPr lang="en-US" sz="1400" b="1" dirty="0"/>
          </a:p>
          <a:p>
            <a:pPr rtl="0"/>
            <a:r>
              <a:rPr lang="en-US" sz="1400" b="1" dirty="0">
                <a:solidFill>
                  <a:srgbClr val="C00000"/>
                </a:solidFill>
              </a:rPr>
              <a:t>2-Measures of Dispersion, scatter around average</a:t>
            </a:r>
          </a:p>
          <a:p>
            <a:pPr rtl="0"/>
            <a:r>
              <a:rPr lang="en-US" sz="1400" b="1" dirty="0"/>
              <a:t>    A value which measures </a:t>
            </a:r>
          </a:p>
          <a:p>
            <a:pPr rtl="0"/>
            <a:r>
              <a:rPr lang="en-US" sz="1400" b="1" dirty="0"/>
              <a:t>the degree to which the data are  or  are not ,    spread out</a:t>
            </a:r>
            <a:endParaRPr lang="en-US" sz="1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868583"/>
              </p:ext>
            </p:extLst>
          </p:nvPr>
        </p:nvGraphicFramePr>
        <p:xfrm>
          <a:off x="3419872" y="4915048"/>
          <a:ext cx="7921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" name="Equation" r:id="rId4" imgW="203024" imgH="203024" progId="Equation.3">
                  <p:embed/>
                </p:oleObj>
              </mc:Choice>
              <mc:Fallback>
                <p:oleObj name="Equation" r:id="rId4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915048"/>
                        <a:ext cx="79216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4134296" y="4883681"/>
            <a:ext cx="7207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4000" b="1" dirty="0"/>
              <a:t>=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855021" y="4883681"/>
            <a:ext cx="169817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 rtl="0"/>
            <a:r>
              <a:rPr lang="en-US" sz="2800" b="1" u="sng" dirty="0"/>
              <a:t>∑  X</a:t>
            </a:r>
            <a:endParaRPr lang="en-US" sz="2800" b="1" dirty="0"/>
          </a:p>
          <a:p>
            <a:pPr algn="ctr" rtl="0"/>
            <a:r>
              <a:rPr lang="en-US" sz="2800" b="1" dirty="0"/>
              <a:t>N  </a:t>
            </a:r>
            <a:r>
              <a:rPr lang="en-US" sz="2800" b="1" dirty="0">
                <a:solidFill>
                  <a:srgbClr val="000000"/>
                </a:solidFill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21990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162AEA1-B7AE-4302-B9E1-CED31A157F5A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93891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F921216C-84AB-4FD0-B095-03EE403A843C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6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93892" name="Rectangle 4"/>
          <p:cNvSpPr>
            <a:spLocks noChangeArrowheads="1"/>
          </p:cNvSpPr>
          <p:nvPr/>
        </p:nvSpPr>
        <p:spPr bwMode="auto">
          <a:xfrm>
            <a:off x="515647" y="1791400"/>
            <a:ext cx="7104353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/>
            <a:r>
              <a:rPr lang="en-US" sz="2800" dirty="0">
                <a:solidFill>
                  <a:srgbClr val="FF0000"/>
                </a:solidFill>
              </a:rPr>
              <a:t>          </a:t>
            </a:r>
            <a:r>
              <a:rPr lang="en-US" sz="3200" b="1" dirty="0">
                <a:solidFill>
                  <a:srgbClr val="FF0000"/>
                </a:solidFill>
              </a:rPr>
              <a:t>Measures of Dispersion</a:t>
            </a:r>
            <a:endParaRPr lang="en-US" sz="3200" dirty="0">
              <a:solidFill>
                <a:srgbClr val="FF0000"/>
              </a:solidFill>
            </a:endParaRPr>
          </a:p>
          <a:p>
            <a:pPr rtl="0"/>
            <a:r>
              <a:rPr lang="en-US" sz="3200" b="1" dirty="0" smtClean="0">
                <a:solidFill>
                  <a:schemeClr val="tx2"/>
                </a:solidFill>
              </a:rPr>
              <a:t>             (</a:t>
            </a:r>
            <a:r>
              <a:rPr lang="en-US" sz="3200" b="1" dirty="0">
                <a:solidFill>
                  <a:schemeClr val="tx2"/>
                </a:solidFill>
              </a:rPr>
              <a:t>Measures of Variation)</a:t>
            </a:r>
            <a:endParaRPr lang="en-US" sz="3200" dirty="0">
              <a:solidFill>
                <a:schemeClr val="tx2"/>
              </a:solidFill>
            </a:endParaRPr>
          </a:p>
          <a:p>
            <a:pPr rtl="0"/>
            <a:r>
              <a:rPr lang="en-US" sz="3200" b="1" dirty="0">
                <a:solidFill>
                  <a:srgbClr val="FF0000"/>
                </a:solidFill>
              </a:rPr>
              <a:t>                (Measures of Scattering</a:t>
            </a:r>
            <a:r>
              <a:rPr lang="en-US" sz="32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3200" b="1" dirty="0" smtClean="0">
                <a:solidFill>
                  <a:srgbClr val="FF0000"/>
                </a:solidFill>
              </a:rPr>
              <a:t>                     </a:t>
            </a:r>
            <a:r>
              <a:rPr lang="en-US" sz="3200" b="1" dirty="0" smtClean="0">
                <a:solidFill>
                  <a:schemeClr val="tx2"/>
                </a:solidFill>
              </a:rPr>
              <a:t>Measures </a:t>
            </a:r>
            <a:r>
              <a:rPr lang="en-US" sz="3200" b="1" dirty="0">
                <a:solidFill>
                  <a:schemeClr val="tx2"/>
                </a:solidFill>
              </a:rPr>
              <a:t>of </a:t>
            </a:r>
            <a:r>
              <a:rPr lang="en-US" sz="3200" b="1" dirty="0" smtClean="0">
                <a:solidFill>
                  <a:schemeClr val="tx2"/>
                </a:solidFill>
              </a:rPr>
              <a:t>spread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293893" name="Rectangle 4"/>
          <p:cNvSpPr>
            <a:spLocks noChangeArrowheads="1"/>
          </p:cNvSpPr>
          <p:nvPr/>
        </p:nvSpPr>
        <p:spPr bwMode="auto">
          <a:xfrm>
            <a:off x="4800600" y="304800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 eaLnBrk="0" hangingPunct="0"/>
            <a:r>
              <a:rPr lang="en-US" sz="1800" b="1">
                <a:solidFill>
                  <a:srgbClr val="FFFF00"/>
                </a:solidFill>
              </a:rPr>
              <a:t>The central value as</a:t>
            </a:r>
          </a:p>
          <a:p>
            <a:pPr rtl="0" eaLnBrk="0" hangingPunct="0"/>
            <a:r>
              <a:rPr lang="en-US" sz="1800" b="1">
                <a:solidFill>
                  <a:srgbClr val="FFFF00"/>
                </a:solidFill>
              </a:rPr>
              <a:t>1-Measures of central tendencies</a:t>
            </a:r>
            <a:endParaRPr lang="en-US" sz="1800" b="1">
              <a:solidFill>
                <a:srgbClr val="FFFFFF"/>
              </a:solidFill>
            </a:endParaRPr>
          </a:p>
          <a:p>
            <a:pPr rtl="0" eaLnBrk="0" hangingPunct="0"/>
            <a:r>
              <a:rPr lang="en-US" sz="1800" b="1">
                <a:solidFill>
                  <a:srgbClr val="CC0000"/>
                </a:solidFill>
              </a:rPr>
              <a:t>2-Measures of Dispersion,</a:t>
            </a:r>
            <a:r>
              <a:rPr lang="en-US" sz="1800" b="1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293894" name="Rectangle 4"/>
          <p:cNvSpPr>
            <a:spLocks noChangeArrowheads="1"/>
          </p:cNvSpPr>
          <p:nvPr/>
        </p:nvSpPr>
        <p:spPr bwMode="auto">
          <a:xfrm>
            <a:off x="4876800" y="304800"/>
            <a:ext cx="4038600" cy="92392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22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rtl="0" eaLnBrk="0" hangingPunct="0"/>
            <a:r>
              <a:rPr lang="en-US" sz="1800" b="1" dirty="0">
                <a:solidFill>
                  <a:srgbClr val="333399"/>
                </a:solidFill>
              </a:rPr>
              <a:t>The central value as</a:t>
            </a:r>
          </a:p>
          <a:p>
            <a:pPr rtl="0" eaLnBrk="0" hangingPunct="0"/>
            <a:r>
              <a:rPr lang="en-US" sz="1800" b="1" dirty="0">
                <a:solidFill>
                  <a:srgbClr val="006600"/>
                </a:solidFill>
              </a:rPr>
              <a:t>1-Measures of central tendencies</a:t>
            </a:r>
          </a:p>
          <a:p>
            <a:pPr rtl="0" eaLnBrk="0" hangingPunct="0"/>
            <a:r>
              <a:rPr lang="en-US" sz="1800" b="1" dirty="0">
                <a:solidFill>
                  <a:srgbClr val="CC0000"/>
                </a:solidFill>
              </a:rPr>
              <a:t>2-Measures of Dispersion,</a:t>
            </a:r>
            <a:r>
              <a:rPr lang="en-US" sz="1800" b="1" dirty="0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29389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9A24D38-5CD8-4BCE-B168-2D67E351A4E8}" type="slidenum">
              <a:rPr lang="ar-SA" sz="1400" smtClean="0">
                <a:solidFill>
                  <a:srgbClr val="000000"/>
                </a:solidFill>
              </a:rPr>
              <a:pPr eaLnBrk="1" hangingPunct="1"/>
              <a:t>6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2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en-US" b="1" smtClean="0">
              <a:latin typeface="System"/>
            </a:endParaRPr>
          </a:p>
          <a:p>
            <a:pPr eaLnBrk="1" hangingPunct="1"/>
            <a:endParaRPr lang="en-US" b="1" smtClean="0">
              <a:latin typeface="System"/>
            </a:endParaRPr>
          </a:p>
          <a:p>
            <a:pPr eaLnBrk="1" hangingPunct="1"/>
            <a:endParaRPr lang="en-US" smtClean="0"/>
          </a:p>
        </p:txBody>
      </p:sp>
      <p:sp>
        <p:nvSpPr>
          <p:cNvPr id="28675" name="Oval 4"/>
          <p:cNvSpPr>
            <a:spLocks noChangeArrowheads="1"/>
          </p:cNvSpPr>
          <p:nvPr/>
        </p:nvSpPr>
        <p:spPr bwMode="auto">
          <a:xfrm>
            <a:off x="914400" y="1600200"/>
            <a:ext cx="2971800" cy="2971800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76" name="Oval 5"/>
          <p:cNvSpPr>
            <a:spLocks noChangeAspect="1" noChangeArrowheads="1"/>
          </p:cNvSpPr>
          <p:nvPr/>
        </p:nvSpPr>
        <p:spPr bwMode="auto">
          <a:xfrm>
            <a:off x="1219200" y="1905000"/>
            <a:ext cx="2360613" cy="2376488"/>
          </a:xfrm>
          <a:prstGeom prst="ellipse">
            <a:avLst/>
          </a:prstGeom>
          <a:solidFill>
            <a:srgbClr val="66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77" name="Oval 6"/>
          <p:cNvSpPr>
            <a:spLocks noChangeAspect="1" noChangeArrowheads="1"/>
          </p:cNvSpPr>
          <p:nvPr/>
        </p:nvSpPr>
        <p:spPr bwMode="auto">
          <a:xfrm>
            <a:off x="1524000" y="2209800"/>
            <a:ext cx="1752600" cy="175418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78" name="Oval 7"/>
          <p:cNvSpPr>
            <a:spLocks noChangeAspect="1" noChangeArrowheads="1"/>
          </p:cNvSpPr>
          <p:nvPr/>
        </p:nvSpPr>
        <p:spPr bwMode="auto">
          <a:xfrm>
            <a:off x="1828800" y="2514600"/>
            <a:ext cx="1139825" cy="11430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79" name="Oval 8"/>
          <p:cNvSpPr>
            <a:spLocks noChangeAspect="1" noChangeArrowheads="1"/>
          </p:cNvSpPr>
          <p:nvPr/>
        </p:nvSpPr>
        <p:spPr bwMode="auto">
          <a:xfrm>
            <a:off x="2057400" y="2747963"/>
            <a:ext cx="685800" cy="668337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80" name="Line 9"/>
          <p:cNvSpPr>
            <a:spLocks noChangeShapeType="1"/>
          </p:cNvSpPr>
          <p:nvPr/>
        </p:nvSpPr>
        <p:spPr bwMode="auto">
          <a:xfrm>
            <a:off x="2409825" y="16002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rtl="0">
              <a:defRPr/>
            </a:pPr>
            <a:endParaRPr lang="en-MY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81" name="Line 10"/>
          <p:cNvSpPr>
            <a:spLocks noChangeShapeType="1"/>
          </p:cNvSpPr>
          <p:nvPr/>
        </p:nvSpPr>
        <p:spPr bwMode="auto">
          <a:xfrm>
            <a:off x="928688" y="3109913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rtl="0">
              <a:defRPr/>
            </a:pPr>
            <a:endParaRPr lang="en-MY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82" name="Line 11"/>
          <p:cNvSpPr>
            <a:spLocks noChangeShapeType="1"/>
          </p:cNvSpPr>
          <p:nvPr/>
        </p:nvSpPr>
        <p:spPr bwMode="auto">
          <a:xfrm flipH="1">
            <a:off x="1447800" y="1981200"/>
            <a:ext cx="19812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rtl="0">
              <a:defRPr/>
            </a:pPr>
            <a:endParaRPr lang="en-MY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83" name="Line 12"/>
          <p:cNvSpPr>
            <a:spLocks noChangeShapeType="1"/>
          </p:cNvSpPr>
          <p:nvPr/>
        </p:nvSpPr>
        <p:spPr bwMode="auto">
          <a:xfrm>
            <a:off x="1447800" y="1905000"/>
            <a:ext cx="19050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rtl="0">
              <a:defRPr/>
            </a:pPr>
            <a:endParaRPr lang="en-MY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84" name="Oval 13"/>
          <p:cNvSpPr>
            <a:spLocks noChangeArrowheads="1"/>
          </p:cNvSpPr>
          <p:nvPr/>
        </p:nvSpPr>
        <p:spPr bwMode="auto">
          <a:xfrm>
            <a:off x="1676400" y="38862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85" name="Oval 14"/>
          <p:cNvSpPr>
            <a:spLocks noChangeArrowheads="1"/>
          </p:cNvSpPr>
          <p:nvPr/>
        </p:nvSpPr>
        <p:spPr bwMode="auto">
          <a:xfrm>
            <a:off x="3200400" y="34290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86" name="Oval 15"/>
          <p:cNvSpPr>
            <a:spLocks noChangeArrowheads="1"/>
          </p:cNvSpPr>
          <p:nvPr/>
        </p:nvSpPr>
        <p:spPr bwMode="auto">
          <a:xfrm>
            <a:off x="2514600" y="36576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87" name="Oval 16"/>
          <p:cNvSpPr>
            <a:spLocks noChangeArrowheads="1"/>
          </p:cNvSpPr>
          <p:nvPr/>
        </p:nvSpPr>
        <p:spPr bwMode="auto">
          <a:xfrm>
            <a:off x="1447800" y="25146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88" name="Oval 17"/>
          <p:cNvSpPr>
            <a:spLocks noChangeArrowheads="1"/>
          </p:cNvSpPr>
          <p:nvPr/>
        </p:nvSpPr>
        <p:spPr bwMode="auto">
          <a:xfrm>
            <a:off x="1676400" y="32004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89" name="Oval 18"/>
          <p:cNvSpPr>
            <a:spLocks noChangeArrowheads="1"/>
          </p:cNvSpPr>
          <p:nvPr/>
        </p:nvSpPr>
        <p:spPr bwMode="auto">
          <a:xfrm>
            <a:off x="2133600" y="24384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90" name="Oval 19"/>
          <p:cNvSpPr>
            <a:spLocks noChangeArrowheads="1"/>
          </p:cNvSpPr>
          <p:nvPr/>
        </p:nvSpPr>
        <p:spPr bwMode="auto">
          <a:xfrm>
            <a:off x="3048000" y="28194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91" name="Oval 20"/>
          <p:cNvSpPr>
            <a:spLocks noChangeArrowheads="1"/>
          </p:cNvSpPr>
          <p:nvPr/>
        </p:nvSpPr>
        <p:spPr bwMode="auto">
          <a:xfrm>
            <a:off x="2667000" y="20574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92" name="Oval 21"/>
          <p:cNvSpPr>
            <a:spLocks noChangeArrowheads="1"/>
          </p:cNvSpPr>
          <p:nvPr/>
        </p:nvSpPr>
        <p:spPr bwMode="auto">
          <a:xfrm>
            <a:off x="2133600" y="32766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93" name="Oval 22"/>
          <p:cNvSpPr>
            <a:spLocks noChangeArrowheads="1"/>
          </p:cNvSpPr>
          <p:nvPr/>
        </p:nvSpPr>
        <p:spPr bwMode="auto">
          <a:xfrm>
            <a:off x="2667000" y="29718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94" name="Oval 23"/>
          <p:cNvSpPr>
            <a:spLocks noChangeArrowheads="1"/>
          </p:cNvSpPr>
          <p:nvPr/>
        </p:nvSpPr>
        <p:spPr bwMode="auto">
          <a:xfrm>
            <a:off x="2286000" y="29718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grpSp>
        <p:nvGrpSpPr>
          <p:cNvPr id="294935" name="Group 24"/>
          <p:cNvGrpSpPr>
            <a:grpSpLocks/>
          </p:cNvGrpSpPr>
          <p:nvPr/>
        </p:nvGrpSpPr>
        <p:grpSpPr bwMode="auto">
          <a:xfrm>
            <a:off x="4953000" y="1600200"/>
            <a:ext cx="2986088" cy="2971800"/>
            <a:chOff x="768" y="912"/>
            <a:chExt cx="1881" cy="1872"/>
          </a:xfrm>
        </p:grpSpPr>
        <p:sp>
          <p:nvSpPr>
            <p:cNvPr id="28712" name="Oval 25"/>
            <p:cNvSpPr>
              <a:spLocks noChangeArrowheads="1"/>
            </p:cNvSpPr>
            <p:nvPr/>
          </p:nvSpPr>
          <p:spPr bwMode="auto">
            <a:xfrm>
              <a:off x="768" y="912"/>
              <a:ext cx="1872" cy="1872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28713" name="Oval 26"/>
            <p:cNvSpPr>
              <a:spLocks noChangeAspect="1" noChangeArrowheads="1"/>
            </p:cNvSpPr>
            <p:nvPr/>
          </p:nvSpPr>
          <p:spPr bwMode="auto">
            <a:xfrm>
              <a:off x="960" y="1104"/>
              <a:ext cx="1487" cy="1497"/>
            </a:xfrm>
            <a:prstGeom prst="ellipse">
              <a:avLst/>
            </a:prstGeom>
            <a:solidFill>
              <a:srgbClr val="66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28714" name="Oval 27"/>
            <p:cNvSpPr>
              <a:spLocks noChangeAspect="1" noChangeArrowheads="1"/>
            </p:cNvSpPr>
            <p:nvPr/>
          </p:nvSpPr>
          <p:spPr bwMode="auto">
            <a:xfrm>
              <a:off x="1152" y="1296"/>
              <a:ext cx="1104" cy="1105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28715" name="Oval 28"/>
            <p:cNvSpPr>
              <a:spLocks noChangeAspect="1" noChangeArrowheads="1"/>
            </p:cNvSpPr>
            <p:nvPr/>
          </p:nvSpPr>
          <p:spPr bwMode="auto">
            <a:xfrm>
              <a:off x="1344" y="1488"/>
              <a:ext cx="718" cy="720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28716" name="Oval 29"/>
            <p:cNvSpPr>
              <a:spLocks noChangeAspect="1" noChangeArrowheads="1"/>
            </p:cNvSpPr>
            <p:nvPr/>
          </p:nvSpPr>
          <p:spPr bwMode="auto">
            <a:xfrm>
              <a:off x="1488" y="1635"/>
              <a:ext cx="432" cy="421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rtl="0">
                <a:defRPr/>
              </a:pPr>
              <a:endParaRPr lang="ar-JO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28717" name="Line 30"/>
            <p:cNvSpPr>
              <a:spLocks noChangeShapeType="1"/>
            </p:cNvSpPr>
            <p:nvPr/>
          </p:nvSpPr>
          <p:spPr bwMode="auto">
            <a:xfrm>
              <a:off x="1710" y="912"/>
              <a:ext cx="0" cy="18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rtl="0">
                <a:defRPr/>
              </a:pPr>
              <a:endParaRPr lang="en-MY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28718" name="Line 31"/>
            <p:cNvSpPr>
              <a:spLocks noChangeShapeType="1"/>
            </p:cNvSpPr>
            <p:nvPr/>
          </p:nvSpPr>
          <p:spPr bwMode="auto">
            <a:xfrm>
              <a:off x="777" y="1863"/>
              <a:ext cx="18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rtl="0">
                <a:defRPr/>
              </a:pPr>
              <a:endParaRPr lang="en-MY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28719" name="Line 32"/>
            <p:cNvSpPr>
              <a:spLocks noChangeShapeType="1"/>
            </p:cNvSpPr>
            <p:nvPr/>
          </p:nvSpPr>
          <p:spPr bwMode="auto">
            <a:xfrm flipH="1">
              <a:off x="1104" y="1152"/>
              <a:ext cx="1248" cy="1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rtl="0">
                <a:defRPr/>
              </a:pPr>
              <a:endParaRPr lang="en-MY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28720" name="Line 33"/>
            <p:cNvSpPr>
              <a:spLocks noChangeShapeType="1"/>
            </p:cNvSpPr>
            <p:nvPr/>
          </p:nvSpPr>
          <p:spPr bwMode="auto">
            <a:xfrm>
              <a:off x="1104" y="1104"/>
              <a:ext cx="1200" cy="1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rtl="0">
                <a:defRPr/>
              </a:pPr>
              <a:endParaRPr lang="en-MY" sz="2400">
                <a:solidFill>
                  <a:srgbClr val="40458C"/>
                </a:solidFill>
                <a:latin typeface="Tahoma" pitchFamily="34" charset="0"/>
                <a:cs typeface="+mn-cs"/>
              </a:endParaRPr>
            </a:p>
          </p:txBody>
        </p:sp>
      </p:grpSp>
      <p:sp>
        <p:nvSpPr>
          <p:cNvPr id="28696" name="Oval 34"/>
          <p:cNvSpPr>
            <a:spLocks noChangeArrowheads="1"/>
          </p:cNvSpPr>
          <p:nvPr/>
        </p:nvSpPr>
        <p:spPr bwMode="auto">
          <a:xfrm>
            <a:off x="6781800" y="30480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97" name="Oval 35"/>
          <p:cNvSpPr>
            <a:spLocks noChangeArrowheads="1"/>
          </p:cNvSpPr>
          <p:nvPr/>
        </p:nvSpPr>
        <p:spPr bwMode="auto">
          <a:xfrm>
            <a:off x="6705600" y="32766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98" name="Oval 36"/>
          <p:cNvSpPr>
            <a:spLocks noChangeArrowheads="1"/>
          </p:cNvSpPr>
          <p:nvPr/>
        </p:nvSpPr>
        <p:spPr bwMode="auto">
          <a:xfrm>
            <a:off x="6400800" y="34290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699" name="Oval 37"/>
          <p:cNvSpPr>
            <a:spLocks noChangeArrowheads="1"/>
          </p:cNvSpPr>
          <p:nvPr/>
        </p:nvSpPr>
        <p:spPr bwMode="auto">
          <a:xfrm>
            <a:off x="5943600" y="28194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700" name="Oval 38"/>
          <p:cNvSpPr>
            <a:spLocks noChangeArrowheads="1"/>
          </p:cNvSpPr>
          <p:nvPr/>
        </p:nvSpPr>
        <p:spPr bwMode="auto">
          <a:xfrm>
            <a:off x="6248400" y="31242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701" name="Oval 39"/>
          <p:cNvSpPr>
            <a:spLocks noChangeArrowheads="1"/>
          </p:cNvSpPr>
          <p:nvPr/>
        </p:nvSpPr>
        <p:spPr bwMode="auto">
          <a:xfrm>
            <a:off x="6172200" y="25908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702" name="Oval 40"/>
          <p:cNvSpPr>
            <a:spLocks noChangeArrowheads="1"/>
          </p:cNvSpPr>
          <p:nvPr/>
        </p:nvSpPr>
        <p:spPr bwMode="auto">
          <a:xfrm>
            <a:off x="6781800" y="27432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703" name="Oval 41"/>
          <p:cNvSpPr>
            <a:spLocks noChangeArrowheads="1"/>
          </p:cNvSpPr>
          <p:nvPr/>
        </p:nvSpPr>
        <p:spPr bwMode="auto">
          <a:xfrm>
            <a:off x="6477000" y="26670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704" name="Oval 42"/>
          <p:cNvSpPr>
            <a:spLocks noChangeArrowheads="1"/>
          </p:cNvSpPr>
          <p:nvPr/>
        </p:nvSpPr>
        <p:spPr bwMode="auto">
          <a:xfrm>
            <a:off x="6019800" y="32766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705" name="Oval 43"/>
          <p:cNvSpPr>
            <a:spLocks noChangeArrowheads="1"/>
          </p:cNvSpPr>
          <p:nvPr/>
        </p:nvSpPr>
        <p:spPr bwMode="auto">
          <a:xfrm>
            <a:off x="6477000" y="30480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706" name="Oval 44"/>
          <p:cNvSpPr>
            <a:spLocks noChangeArrowheads="1"/>
          </p:cNvSpPr>
          <p:nvPr/>
        </p:nvSpPr>
        <p:spPr bwMode="auto">
          <a:xfrm>
            <a:off x="6248400" y="28956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rtl="0">
              <a:defRPr/>
            </a:pPr>
            <a:endParaRPr lang="ar-JO" sz="2400">
              <a:solidFill>
                <a:srgbClr val="40458C"/>
              </a:solidFill>
              <a:latin typeface="Tahoma" pitchFamily="34" charset="0"/>
              <a:cs typeface="+mn-cs"/>
            </a:endParaRPr>
          </a:p>
        </p:txBody>
      </p:sp>
      <p:sp>
        <p:nvSpPr>
          <p:cNvPr id="28707" name="Text Box 45"/>
          <p:cNvSpPr txBox="1">
            <a:spLocks noChangeArrowheads="1"/>
          </p:cNvSpPr>
          <p:nvPr/>
        </p:nvSpPr>
        <p:spPr bwMode="auto">
          <a:xfrm>
            <a:off x="1304953" y="4813300"/>
            <a:ext cx="19886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rtl="0">
              <a:defRPr/>
            </a:pPr>
            <a:r>
              <a:rPr lang="en-US" b="1" dirty="0" smtClean="0">
                <a:solidFill>
                  <a:srgbClr val="40458C"/>
                </a:solidFill>
                <a:latin typeface="Times New Roman" pitchFamily="18" charset="0"/>
                <a:cs typeface="+mn-cs"/>
              </a:rPr>
              <a:t>SHOOTER A</a:t>
            </a:r>
          </a:p>
        </p:txBody>
      </p:sp>
      <p:sp>
        <p:nvSpPr>
          <p:cNvPr id="28708" name="Text Box 46"/>
          <p:cNvSpPr txBox="1">
            <a:spLocks noChangeArrowheads="1"/>
          </p:cNvSpPr>
          <p:nvPr/>
        </p:nvSpPr>
        <p:spPr bwMode="auto">
          <a:xfrm>
            <a:off x="5787777" y="4837415"/>
            <a:ext cx="19880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rtl="0">
              <a:defRPr/>
            </a:pPr>
            <a:r>
              <a:rPr lang="en-US" b="1" dirty="0" smtClean="0">
                <a:solidFill>
                  <a:srgbClr val="40458C"/>
                </a:solidFill>
                <a:latin typeface="Times New Roman" pitchFamily="18" charset="0"/>
                <a:cs typeface="+mn-cs"/>
              </a:rPr>
              <a:t>SHOOTER B</a:t>
            </a:r>
          </a:p>
        </p:txBody>
      </p:sp>
      <p:sp>
        <p:nvSpPr>
          <p:cNvPr id="28709" name="Text Box 48"/>
          <p:cNvSpPr txBox="1">
            <a:spLocks noChangeArrowheads="1"/>
          </p:cNvSpPr>
          <p:nvPr/>
        </p:nvSpPr>
        <p:spPr bwMode="auto">
          <a:xfrm>
            <a:off x="683568" y="5460870"/>
            <a:ext cx="784887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rtl="0">
              <a:defRPr/>
            </a:pPr>
            <a:r>
              <a:rPr lang="en-US" sz="2800" b="1" i="1" dirty="0" smtClean="0">
                <a:latin typeface="Times New Roman" pitchFamily="18" charset="0"/>
                <a:cs typeface="+mn-cs"/>
              </a:rPr>
              <a:t>Both shooters are hitting around the “</a:t>
            </a:r>
            <a:r>
              <a:rPr lang="en-US" sz="2800" b="1" i="1" dirty="0" err="1" smtClean="0">
                <a:latin typeface="Times New Roman" pitchFamily="18" charset="0"/>
                <a:cs typeface="+mn-cs"/>
              </a:rPr>
              <a:t>centre</a:t>
            </a:r>
            <a:r>
              <a:rPr lang="en-US" sz="2800" b="1" i="1" dirty="0" smtClean="0">
                <a:latin typeface="Times New Roman" pitchFamily="18" charset="0"/>
                <a:cs typeface="+mn-cs"/>
              </a:rPr>
              <a:t>” </a:t>
            </a:r>
            <a:endParaRPr lang="en-GB" sz="2800" b="1" i="1" dirty="0" smtClean="0">
              <a:latin typeface="Times New Roman" pitchFamily="18" charset="0"/>
              <a:cs typeface="+mn-cs"/>
            </a:endParaRPr>
          </a:p>
          <a:p>
            <a:pPr rtl="0">
              <a:defRPr/>
            </a:pPr>
            <a:r>
              <a:rPr lang="en-US" sz="2800" b="1" i="1" dirty="0" smtClean="0">
                <a:latin typeface="Times New Roman" pitchFamily="18" charset="0"/>
                <a:cs typeface="+mn-cs"/>
              </a:rPr>
              <a:t>but shooter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+mn-cs"/>
              </a:rPr>
              <a:t>B </a:t>
            </a:r>
            <a:r>
              <a:rPr lang="en-US" sz="2800" b="1" i="1" dirty="0" smtClean="0">
                <a:latin typeface="Times New Roman" pitchFamily="18" charset="0"/>
                <a:cs typeface="+mn-cs"/>
              </a:rPr>
              <a:t>is more “accurate</a:t>
            </a:r>
            <a:r>
              <a:rPr lang="en-US" i="1" dirty="0" smtClean="0">
                <a:solidFill>
                  <a:srgbClr val="660066"/>
                </a:solidFill>
                <a:latin typeface="Times New Roman" pitchFamily="18" charset="0"/>
                <a:cs typeface="+mn-cs"/>
              </a:rPr>
              <a:t>” </a:t>
            </a:r>
          </a:p>
        </p:txBody>
      </p:sp>
      <p:sp>
        <p:nvSpPr>
          <p:cNvPr id="28710" name="Text Box 49"/>
          <p:cNvSpPr txBox="1">
            <a:spLocks noChangeArrowheads="1"/>
          </p:cNvSpPr>
          <p:nvPr/>
        </p:nvSpPr>
        <p:spPr bwMode="auto">
          <a:xfrm>
            <a:off x="517525" y="533400"/>
            <a:ext cx="5891213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rtl="0" eaLnBrk="1" hangingPunct="1">
              <a:defRPr/>
            </a:pPr>
            <a:r>
              <a:rPr lang="en-GB" sz="4400" smtClean="0">
                <a:solidFill>
                  <a:srgbClr val="660066"/>
                </a:solidFill>
                <a:cs typeface="+mn-cs"/>
              </a:rPr>
              <a:t>Measures of Dispersion</a:t>
            </a:r>
            <a:endParaRPr lang="en-US" smtClean="0">
              <a:solidFill>
                <a:srgbClr val="40458C"/>
              </a:solidFill>
              <a:cs typeface="+mn-cs"/>
            </a:endParaRPr>
          </a:p>
        </p:txBody>
      </p:sp>
      <p:sp>
        <p:nvSpPr>
          <p:cNvPr id="294951" name="Slide Number Placeholder 49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1F79FCF-6493-4D3C-A755-2219F191E59A}" type="slidenum">
              <a:rPr lang="ar-SA" sz="1400" smtClean="0">
                <a:solidFill>
                  <a:srgbClr val="40458C"/>
                </a:solidFill>
                <a:latin typeface="Tahoma" pitchFamily="34" charset="0"/>
                <a:cs typeface="Tahoma" pitchFamily="34" charset="0"/>
              </a:rPr>
              <a:pPr eaLnBrk="1" hangingPunct="1"/>
              <a:t>7</a:t>
            </a:fld>
            <a:endParaRPr lang="en-US" sz="1400" smtClean="0">
              <a:solidFill>
                <a:srgbClr val="40458C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74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0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2039EFA-0202-41C0-9EBD-50EE05CABF24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528108" y="787162"/>
            <a:ext cx="8353425" cy="4001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 rtl="0"/>
            <a:endParaRPr lang="en-US" dirty="0"/>
          </a:p>
          <a:p>
            <a:pPr rtl="0"/>
            <a:r>
              <a:rPr lang="en-US" sz="2800" dirty="0"/>
              <a:t>1-</a:t>
            </a:r>
            <a:r>
              <a:rPr lang="en-US" sz="2800" b="1" dirty="0"/>
              <a:t> </a:t>
            </a:r>
            <a:r>
              <a:rPr lang="en-US" sz="2600" b="1" dirty="0"/>
              <a:t>Range</a:t>
            </a:r>
            <a:endParaRPr lang="en-US" sz="2600" dirty="0"/>
          </a:p>
          <a:p>
            <a:pPr rtl="0"/>
            <a:r>
              <a:rPr lang="en-US" sz="2600" b="1" dirty="0"/>
              <a:t>           </a:t>
            </a:r>
          </a:p>
          <a:p>
            <a:pPr rtl="0"/>
            <a:r>
              <a:rPr lang="en-US" sz="2600" b="1" dirty="0"/>
              <a:t>         2-Interquartile range</a:t>
            </a:r>
            <a:endParaRPr lang="en-US" sz="2600" dirty="0"/>
          </a:p>
          <a:p>
            <a:pPr rtl="0"/>
            <a:r>
              <a:rPr lang="en-US" sz="2600" dirty="0"/>
              <a:t>              </a:t>
            </a:r>
          </a:p>
          <a:p>
            <a:pPr rtl="0"/>
            <a:r>
              <a:rPr lang="en-US" sz="2600" dirty="0"/>
              <a:t>                         </a:t>
            </a:r>
            <a:r>
              <a:rPr lang="en-US" sz="2600" b="1" dirty="0"/>
              <a:t>3- Variance</a:t>
            </a:r>
            <a:r>
              <a:rPr lang="en-US" sz="2600" dirty="0"/>
              <a:t> </a:t>
            </a:r>
          </a:p>
          <a:p>
            <a:pPr rtl="0"/>
            <a:r>
              <a:rPr lang="en-US" sz="2600" dirty="0"/>
              <a:t> </a:t>
            </a:r>
          </a:p>
          <a:p>
            <a:pPr rtl="0"/>
            <a:r>
              <a:rPr lang="en-US" sz="2600" dirty="0"/>
              <a:t>                                 </a:t>
            </a:r>
            <a:r>
              <a:rPr lang="en-US" sz="2600" b="1" dirty="0"/>
              <a:t>4- Stander Deviation</a:t>
            </a:r>
            <a:r>
              <a:rPr lang="en-US" sz="2600" dirty="0"/>
              <a:t>  </a:t>
            </a:r>
          </a:p>
          <a:p>
            <a:pPr rtl="0"/>
            <a:endParaRPr lang="en-US" sz="2600" dirty="0"/>
          </a:p>
          <a:p>
            <a:pPr rtl="0"/>
            <a:r>
              <a:rPr lang="en-US" sz="2600" dirty="0"/>
              <a:t>                                       </a:t>
            </a:r>
            <a:r>
              <a:rPr lang="en-US" sz="2600" b="1" dirty="0"/>
              <a:t>5- Coefficient of variance</a:t>
            </a:r>
            <a:r>
              <a:rPr lang="en-US" sz="2600" dirty="0"/>
              <a:t> </a:t>
            </a:r>
          </a:p>
        </p:txBody>
      </p:sp>
      <p:sp>
        <p:nvSpPr>
          <p:cNvPr id="29594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CF1B8A2-63E0-4DA4-8946-E55F71233F20}" type="slidenum">
              <a:rPr lang="ar-SA" sz="1400" smtClean="0">
                <a:solidFill>
                  <a:srgbClr val="000000"/>
                </a:solidFill>
              </a:rPr>
              <a:pPr eaLnBrk="1" hangingPunct="1"/>
              <a:t>8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131883" y="96307"/>
            <a:ext cx="2976233" cy="135421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rtl="0"/>
            <a:r>
              <a:rPr lang="en-US" sz="2800" dirty="0" smtClean="0"/>
              <a:t> </a:t>
            </a:r>
            <a:r>
              <a:rPr lang="en-US" b="1" dirty="0"/>
              <a:t>Measures of Dispersion</a:t>
            </a:r>
            <a:endParaRPr lang="en-US" dirty="0"/>
          </a:p>
          <a:p>
            <a:pPr rtl="0"/>
            <a:r>
              <a:rPr lang="en-US" b="1" dirty="0"/>
              <a:t> </a:t>
            </a:r>
            <a:r>
              <a:rPr lang="en-US" b="1" dirty="0" smtClean="0"/>
              <a:t>   </a:t>
            </a:r>
            <a:r>
              <a:rPr lang="en-US" b="1" dirty="0"/>
              <a:t>(Measures of Variation)</a:t>
            </a:r>
            <a:endParaRPr lang="en-US" dirty="0"/>
          </a:p>
          <a:p>
            <a:pPr rtl="0"/>
            <a:r>
              <a:rPr lang="en-US" b="1" dirty="0"/>
              <a:t>   </a:t>
            </a:r>
            <a:r>
              <a:rPr lang="en-US" b="1" dirty="0" smtClean="0"/>
              <a:t> </a:t>
            </a:r>
            <a:r>
              <a:rPr lang="en-US" b="1" dirty="0"/>
              <a:t>(Measures of Scattering</a:t>
            </a:r>
            <a:r>
              <a:rPr lang="en-US" dirty="0" smtClean="0"/>
              <a:t>)</a:t>
            </a:r>
          </a:p>
          <a:p>
            <a:r>
              <a:rPr lang="en-US" b="1" dirty="0"/>
              <a:t>measures of </a:t>
            </a:r>
            <a:r>
              <a:rPr lang="en-US" b="1" dirty="0" smtClean="0"/>
              <a:t>spread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39533" y="438242"/>
            <a:ext cx="51862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Measures of Dispersion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533400" y="5109683"/>
            <a:ext cx="7945263" cy="954107"/>
          </a:xfrm>
          <a:prstGeom prst="rect">
            <a:avLst/>
          </a:prstGeom>
          <a:gradFill flip="none" rotWithShape="1">
            <a:gsLst>
              <a:gs pos="72843">
                <a:srgbClr val="B2C7E2"/>
              </a:gs>
              <a:gs pos="71687">
                <a:srgbClr val="B3C8E2"/>
              </a:gs>
              <a:gs pos="69375">
                <a:srgbClr val="B5CAE3"/>
              </a:gs>
              <a:gs pos="64750">
                <a:srgbClr val="B9CDE5"/>
              </a:gs>
              <a:gs pos="55500">
                <a:srgbClr val="C2D3E8"/>
              </a:gs>
              <a:gs pos="37000">
                <a:schemeClr val="bg2">
                  <a:lumMod val="9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38100">
            <a:solidFill>
              <a:srgbClr val="7030A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</a:rPr>
              <a:t>the choice of the most appropriate measure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algn="ctr"/>
            <a:r>
              <a:rPr lang="en-US" sz="2800" b="1" dirty="0" smtClean="0">
                <a:solidFill>
                  <a:srgbClr val="002060"/>
                </a:solidFill>
              </a:rPr>
              <a:t>  depends crucially on the </a:t>
            </a:r>
            <a:r>
              <a:rPr lang="en-US" sz="2800" b="1" dirty="0" smtClean="0">
                <a:solidFill>
                  <a:srgbClr val="FF0000"/>
                </a:solidFill>
              </a:rPr>
              <a:t>type of data </a:t>
            </a:r>
            <a:r>
              <a:rPr lang="en-US" sz="2800" b="1" dirty="0" smtClean="0">
                <a:solidFill>
                  <a:srgbClr val="002060"/>
                </a:solidFill>
              </a:rPr>
              <a:t>involved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52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61F9CF0-431C-4C1E-BEE9-DA92D6FF1749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7/11/2023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96963" name="Rectangle 2"/>
          <p:cNvSpPr>
            <a:spLocks noChangeArrowheads="1"/>
          </p:cNvSpPr>
          <p:nvPr/>
        </p:nvSpPr>
        <p:spPr bwMode="auto">
          <a:xfrm>
            <a:off x="304800" y="292587"/>
            <a:ext cx="8731696" cy="357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3200" b="1" u="sng" dirty="0" smtClean="0">
                <a:solidFill>
                  <a:srgbClr val="C00000"/>
                </a:solidFill>
              </a:rPr>
              <a:t>Measures </a:t>
            </a:r>
            <a:r>
              <a:rPr lang="en-US" sz="3200" b="1" u="sng" dirty="0">
                <a:solidFill>
                  <a:srgbClr val="C00000"/>
                </a:solidFill>
              </a:rPr>
              <a:t>of spread</a:t>
            </a:r>
            <a:endParaRPr lang="en-US" sz="3200" dirty="0">
              <a:solidFill>
                <a:srgbClr val="C00000"/>
              </a:solidFill>
            </a:endParaRPr>
          </a:p>
          <a:p>
            <a:endParaRPr lang="en-US" sz="2600" dirty="0">
              <a:solidFill>
                <a:srgbClr val="C00000"/>
              </a:solidFill>
            </a:endParaRPr>
          </a:p>
          <a:p>
            <a:r>
              <a:rPr lang="en-US" sz="2800" b="1" dirty="0">
                <a:solidFill>
                  <a:srgbClr val="C00000"/>
                </a:solidFill>
              </a:rPr>
              <a:t>Measuring of spread are very useful. </a:t>
            </a:r>
          </a:p>
          <a:p>
            <a:endParaRPr lang="en-US" sz="2800" b="1" dirty="0">
              <a:solidFill>
                <a:srgbClr val="FFFFFF"/>
              </a:solidFill>
            </a:endParaRPr>
          </a:p>
          <a:p>
            <a:r>
              <a:rPr lang="en-US" sz="2800" b="1" dirty="0"/>
              <a:t>There are </a:t>
            </a:r>
            <a:r>
              <a:rPr lang="en-US" sz="2800" b="1" u="sng" dirty="0">
                <a:solidFill>
                  <a:srgbClr val="FF0000"/>
                </a:solidFill>
              </a:rPr>
              <a:t>three main </a:t>
            </a:r>
            <a:r>
              <a:rPr lang="en-US" sz="2800" b="1" dirty="0"/>
              <a:t>measures in common use . </a:t>
            </a:r>
          </a:p>
          <a:p>
            <a:endParaRPr lang="en-US" sz="2800" b="1" dirty="0"/>
          </a:p>
          <a:p>
            <a:r>
              <a:rPr lang="en-US" sz="2800" b="1" dirty="0"/>
              <a:t>once again the type of data influence the choice of an appropriate </a:t>
            </a:r>
            <a:r>
              <a:rPr lang="en-US" sz="2800" b="1" dirty="0" smtClean="0"/>
              <a:t>measure</a:t>
            </a:r>
            <a:endParaRPr lang="en-US" sz="2800" b="1" dirty="0"/>
          </a:p>
        </p:txBody>
      </p:sp>
      <p:sp>
        <p:nvSpPr>
          <p:cNvPr id="29696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D85C1E5-0406-45BC-909B-FC7874DB0668}" type="slidenum">
              <a:rPr lang="ar-SA" sz="1400" smtClean="0">
                <a:solidFill>
                  <a:srgbClr val="000000"/>
                </a:solidFill>
              </a:rPr>
              <a:pPr eaLnBrk="1" hangingPunct="1"/>
              <a:t>9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55129" y="4643416"/>
            <a:ext cx="8731696" cy="95410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7030A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the choice of the most appropriate measure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endParaRPr lang="en-US" sz="2800" b="1" dirty="0">
              <a:solidFill>
                <a:srgbClr val="002060"/>
              </a:solidFill>
            </a:endParaRPr>
          </a:p>
          <a:p>
            <a:pPr algn="ctr"/>
            <a:r>
              <a:rPr lang="en-US" sz="2800" b="1" dirty="0">
                <a:solidFill>
                  <a:srgbClr val="002060"/>
                </a:solidFill>
              </a:rPr>
              <a:t>  depends crucially on the </a:t>
            </a:r>
            <a:r>
              <a:rPr lang="en-US" sz="2800" b="1" dirty="0">
                <a:solidFill>
                  <a:srgbClr val="FF0000"/>
                </a:solidFill>
              </a:rPr>
              <a:t>type of data </a:t>
            </a:r>
            <a:r>
              <a:rPr lang="en-US" sz="2800" b="1" dirty="0">
                <a:solidFill>
                  <a:srgbClr val="002060"/>
                </a:solidFill>
              </a:rPr>
              <a:t>involved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01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2766</TotalTime>
  <Words>1918</Words>
  <Application>Microsoft Office PowerPoint</Application>
  <PresentationFormat>On-screen Show (4:3)</PresentationFormat>
  <Paragraphs>385</Paragraphs>
  <Slides>28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9" baseType="lpstr">
      <vt:lpstr>Arial</vt:lpstr>
      <vt:lpstr>Arial Black</vt:lpstr>
      <vt:lpstr>Calibri</vt:lpstr>
      <vt:lpstr>Eras Demi ITC</vt:lpstr>
      <vt:lpstr>Simplified Arabic</vt:lpstr>
      <vt:lpstr>System</vt:lpstr>
      <vt:lpstr>Tahoma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86</cp:revision>
  <dcterms:created xsi:type="dcterms:W3CDTF">2021-07-10T15:28:16Z</dcterms:created>
  <dcterms:modified xsi:type="dcterms:W3CDTF">2023-07-11T11:10:39Z</dcterms:modified>
</cp:coreProperties>
</file>