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71" r:id="rId14"/>
    <p:sldId id="272" r:id="rId15"/>
    <p:sldId id="276" r:id="rId16"/>
    <p:sldId id="317" r:id="rId17"/>
    <p:sldId id="277" r:id="rId18"/>
    <p:sldId id="278" r:id="rId19"/>
    <p:sldId id="281" r:id="rId20"/>
    <p:sldId id="280" r:id="rId21"/>
    <p:sldId id="282" r:id="rId22"/>
    <p:sldId id="283" r:id="rId23"/>
    <p:sldId id="319" r:id="rId24"/>
    <p:sldId id="284" r:id="rId25"/>
    <p:sldId id="324" r:id="rId26"/>
    <p:sldId id="323" r:id="rId27"/>
    <p:sldId id="287" r:id="rId28"/>
    <p:sldId id="289" r:id="rId29"/>
    <p:sldId id="321" r:id="rId30"/>
    <p:sldId id="322" r:id="rId31"/>
    <p:sldId id="291" r:id="rId32"/>
    <p:sldId id="292" r:id="rId33"/>
    <p:sldId id="293" r:id="rId34"/>
    <p:sldId id="297" r:id="rId35"/>
    <p:sldId id="298" r:id="rId36"/>
    <p:sldId id="300" r:id="rId37"/>
    <p:sldId id="301" r:id="rId38"/>
    <p:sldId id="320" r:id="rId39"/>
    <p:sldId id="316" r:id="rId40"/>
    <p:sldId id="310" r:id="rId41"/>
    <p:sldId id="307" r:id="rId42"/>
    <p:sldId id="325" r:id="rId43"/>
    <p:sldId id="308" r:id="rId44"/>
    <p:sldId id="309" r:id="rId45"/>
    <p:sldId id="304" r:id="rId46"/>
    <p:sldId id="305" r:id="rId47"/>
    <p:sldId id="311" r:id="rId48"/>
    <p:sldId id="312" r:id="rId49"/>
    <p:sldId id="313" r:id="rId50"/>
    <p:sldId id="314" r:id="rId5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971" autoAdjust="0"/>
  </p:normalViewPr>
  <p:slideViewPr>
    <p:cSldViewPr>
      <p:cViewPr>
        <p:scale>
          <a:sx n="73" d="100"/>
          <a:sy n="73" d="100"/>
        </p:scale>
        <p:origin x="-10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240DC5-46A7-4104-87DD-BB261CFA69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98001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3E7A1-1850-4BDD-BBB6-012E233782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7090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D54E0-F151-453E-8C89-DB1FFC5822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0488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5334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71600" y="18288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7F4D91-C2CE-434D-A5C9-23DF95D35B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280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B8C87-E6AE-4CFA-90C0-80C2442E80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91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lang="en-US" altLang="en-US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49DA77-7925-46E1-8F9C-13BEAB2DDF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001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C281F-4220-4DED-B123-18C4598423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625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CD76C-E41D-4101-9A43-A9DFB2D587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849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6EB18-6568-4270-A5D1-562FB9B275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24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2369A-F34A-4290-92E0-F6EC0B5522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26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E4AD2A-7EDA-4BF2-A8C4-922AD528CA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10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F0E3ED2D-6137-4713-AEC9-F03164AD03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9944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Times New Roman" charset="0"/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Times New Roman" charset="0"/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</a:defRPr>
            </a:lvl1pPr>
          </a:lstStyle>
          <a:p>
            <a:fld id="{424F0543-AF26-4F72-9222-2FE896B76C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2" r:id="rId2"/>
    <p:sldLayoutId id="2147483878" r:id="rId3"/>
    <p:sldLayoutId id="2147483873" r:id="rId4"/>
    <p:sldLayoutId id="2147483874" r:id="rId5"/>
    <p:sldLayoutId id="2147483875" r:id="rId6"/>
    <p:sldLayoutId id="2147483879" r:id="rId7"/>
    <p:sldLayoutId id="2147483880" r:id="rId8"/>
    <p:sldLayoutId id="2147483881" r:id="rId9"/>
    <p:sldLayoutId id="2147483876" r:id="rId10"/>
    <p:sldLayoutId id="2147483882" r:id="rId11"/>
    <p:sldLayoutId id="214748388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600">
                <a:solidFill>
                  <a:schemeClr val="accent1">
                    <a:satMod val="150000"/>
                  </a:schemeClr>
                </a:solidFill>
              </a:rPr>
              <a:t>InfertilitY</a:t>
            </a:r>
            <a:br>
              <a:rPr lang="en-US" altLang="en-US" sz="360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altLang="en-US" sz="3600">
                <a:solidFill>
                  <a:schemeClr val="accent1">
                    <a:satMod val="150000"/>
                  </a:schemeClr>
                </a:solidFill>
              </a:rPr>
              <a:t>Professor Adel Abul-Heija FRCOG</a:t>
            </a:r>
            <a:r>
              <a:rPr lang="en-US" altLang="en-US" sz="4000">
                <a:solidFill>
                  <a:schemeClr val="accent1">
                    <a:satMod val="150000"/>
                  </a:schemeClr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History-Male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History of pelvic infection</a:t>
            </a:r>
          </a:p>
          <a:p>
            <a:pPr eaLnBrk="1" hangingPunct="1"/>
            <a:r>
              <a:rPr lang="en-US" altLang="en-US" smtClean="0"/>
              <a:t>Radiation, toxic exposures (include drugs)</a:t>
            </a:r>
          </a:p>
          <a:p>
            <a:pPr eaLnBrk="1" hangingPunct="1"/>
            <a:r>
              <a:rPr lang="en-US" altLang="en-US" smtClean="0"/>
              <a:t>Mumps after puberty causes orchitis </a:t>
            </a:r>
          </a:p>
          <a:p>
            <a:pPr eaLnBrk="1" hangingPunct="1"/>
            <a:r>
              <a:rPr lang="en-US" altLang="en-US" smtClean="0"/>
              <a:t>Testicular surgery/injury </a:t>
            </a:r>
          </a:p>
          <a:p>
            <a:pPr eaLnBrk="1" hangingPunct="1"/>
            <a:r>
              <a:rPr lang="en-US" altLang="en-US" smtClean="0"/>
              <a:t>Excessive heat exposure (spermicidal)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History-Female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1371600" y="1676400"/>
            <a:ext cx="7772400" cy="46482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300" smtClean="0"/>
              <a:t>Previous female pelvic surgery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300" smtClean="0"/>
              <a:t>PID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300" smtClean="0"/>
              <a:t>Appendicitis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300" smtClean="0"/>
              <a:t>IUCD use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300" smtClean="0"/>
              <a:t>Ectopic pregnancy history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300" smtClean="0"/>
              <a:t>Endometriosis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300" smtClean="0"/>
              <a:t>Irregular menses, amenorrhea, detailed menstrual history. Regular painful cycles are usually ovulatory cycles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300" smtClean="0"/>
              <a:t>Vasomotor symptoms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300" smtClean="0"/>
              <a:t>Stress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300" smtClean="0"/>
              <a:t>Weight changes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300" smtClean="0"/>
              <a:t>Exercise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300" smtClean="0"/>
              <a:t>Cervical and uterine surgery</a:t>
            </a:r>
          </a:p>
          <a:p>
            <a:pPr eaLnBrk="1" hangingPunct="1">
              <a:lnSpc>
                <a:spcPct val="110000"/>
              </a:lnSpc>
            </a:pPr>
            <a:endParaRPr lang="en-US" altLang="en-US" smtClean="0"/>
          </a:p>
          <a:p>
            <a:pPr eaLnBrk="1" hangingPunct="1">
              <a:lnSpc>
                <a:spcPct val="110000"/>
              </a:lnSpc>
            </a:pPr>
            <a:endParaRPr lang="en-US" altLang="en-US" smtClean="0"/>
          </a:p>
          <a:p>
            <a:pPr eaLnBrk="1" hangingPunct="1">
              <a:lnSpc>
                <a:spcPct val="110000"/>
              </a:lnSpc>
            </a:pPr>
            <a:endParaRPr lang="en-US" altLang="en-US" smtClean="0"/>
          </a:p>
          <a:p>
            <a:pPr eaLnBrk="1" hangingPunct="1">
              <a:lnSpc>
                <a:spcPct val="110000"/>
              </a:lnSpc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Physical Exam-Male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Size of testicles</a:t>
            </a:r>
          </a:p>
          <a:p>
            <a:pPr eaLnBrk="1" hangingPunct="1"/>
            <a:r>
              <a:rPr lang="en-US" altLang="en-US" smtClean="0"/>
              <a:t>Testicular descent</a:t>
            </a:r>
          </a:p>
          <a:p>
            <a:pPr eaLnBrk="1" hangingPunct="1"/>
            <a:r>
              <a:rPr lang="en-US" altLang="en-US" smtClean="0"/>
              <a:t>Varicocoele</a:t>
            </a:r>
          </a:p>
          <a:p>
            <a:pPr eaLnBrk="1" hangingPunct="1"/>
            <a:r>
              <a:rPr lang="en-US" altLang="en-US" smtClean="0"/>
              <a:t>Outflow abnormalities (hypospadias, etc)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Physical Exam-Female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000" smtClean="0"/>
              <a:t>Pelvic masses</a:t>
            </a:r>
          </a:p>
          <a:p>
            <a:pPr eaLnBrk="1" hangingPunct="1"/>
            <a:r>
              <a:rPr lang="en-US" altLang="en-US" sz="3000" smtClean="0"/>
              <a:t>Uterosacral nodularity (endometriosis)</a:t>
            </a:r>
          </a:p>
          <a:p>
            <a:pPr eaLnBrk="1" hangingPunct="1"/>
            <a:r>
              <a:rPr lang="en-US" altLang="en-US" sz="3000" smtClean="0"/>
              <a:t>Abdomino-pelvic tenderness (PID)</a:t>
            </a:r>
          </a:p>
          <a:p>
            <a:pPr eaLnBrk="1" hangingPunct="1"/>
            <a:r>
              <a:rPr lang="en-US" altLang="en-US" sz="3000" smtClean="0"/>
              <a:t>Uterine enlargement (fibroid or adenomyosis)</a:t>
            </a:r>
          </a:p>
          <a:p>
            <a:pPr eaLnBrk="1" hangingPunct="1"/>
            <a:r>
              <a:rPr lang="en-US" altLang="en-US" sz="3000" smtClean="0"/>
              <a:t>Thyroid exam</a:t>
            </a:r>
          </a:p>
          <a:p>
            <a:pPr eaLnBrk="1" hangingPunct="1"/>
            <a:r>
              <a:rPr lang="en-US" altLang="en-US" sz="3000" smtClean="0"/>
              <a:t>Uterine mobilitys, post operatibe as ovaran cystectomy or appendectomy: fixed uterus incase of pelvic adhesions due to PID, endometriosi</a:t>
            </a:r>
          </a:p>
          <a:p>
            <a:pPr eaLnBrk="1" hangingPunct="1"/>
            <a:r>
              <a:rPr lang="en-US" altLang="en-US" sz="3000" smtClean="0"/>
              <a:t>Cervical abnormalities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Ovarian Function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Document ovulation:</a:t>
            </a:r>
          </a:p>
          <a:p>
            <a:pPr lvl="1" eaLnBrk="1" hangingPunct="1"/>
            <a:r>
              <a:rPr lang="en-US" altLang="en-US" sz="2400" smtClean="0"/>
              <a:t>BBT</a:t>
            </a:r>
          </a:p>
          <a:p>
            <a:pPr lvl="1" eaLnBrk="1" hangingPunct="1"/>
            <a:r>
              <a:rPr lang="en-US" altLang="en-US" sz="2400" smtClean="0"/>
              <a:t>Luteal phase progesterone </a:t>
            </a:r>
          </a:p>
          <a:p>
            <a:pPr lvl="1" eaLnBrk="1" hangingPunct="1"/>
            <a:r>
              <a:rPr lang="en-US" altLang="en-US" sz="2400" smtClean="0"/>
              <a:t>LH surge</a:t>
            </a:r>
          </a:p>
          <a:p>
            <a:pPr lvl="1" eaLnBrk="1" hangingPunct="1"/>
            <a:r>
              <a:rPr lang="en-US" altLang="en-US" sz="2400" smtClean="0"/>
              <a:t>Endometrial Biopsy </a:t>
            </a:r>
          </a:p>
          <a:p>
            <a:pPr eaLnBrk="1" hangingPunct="1"/>
            <a:r>
              <a:rPr lang="en-US" altLang="en-US" sz="2400" smtClean="0"/>
              <a:t>FSH, LH,Prolactin.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en-US" sz="2400" smtClean="0"/>
              <a:t>Low FSH &amp;LH means hypthalamic pituitary disorder e.g Kallman syndrome, normal FSH &amp; high LH indicates PCOS, high FSH &amp; LH indicates menopause.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en-US" sz="2400" smtClean="0"/>
              <a:t>Hperprolactinemia suppresses ovulaion</a:t>
            </a:r>
          </a:p>
          <a:p>
            <a:pPr eaLnBrk="1" hangingPunct="1"/>
            <a:r>
              <a:rPr lang="en-US" altLang="en-US" sz="2400" smtClean="0"/>
              <a:t>TSH, PRL, adrenal functions if indicated</a:t>
            </a:r>
          </a:p>
          <a:p>
            <a:pPr eaLnBrk="1" hangingPunct="1"/>
            <a:r>
              <a:rPr lang="en-US" altLang="en-US" sz="2400" smtClean="0"/>
              <a:t>The only convincing proof of ovulation is </a:t>
            </a:r>
            <a:r>
              <a:rPr lang="en-US" altLang="en-US" sz="2400" smtClean="0">
                <a:solidFill>
                  <a:srgbClr val="FF0000"/>
                </a:solidFill>
              </a:rPr>
              <a:t>pregnancy</a:t>
            </a: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BBT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At time of ovulation there reduction of temp by 0.3 C then rise by 0.5  degree due to progesterone</a:t>
            </a:r>
          </a:p>
          <a:p>
            <a:pPr eaLnBrk="1" hangingPunct="1"/>
            <a:r>
              <a:rPr lang="en-US" altLang="en-US" smtClean="0"/>
              <a:t>Cheap and easy, but…</a:t>
            </a:r>
          </a:p>
          <a:p>
            <a:pPr lvl="1" eaLnBrk="1" hangingPunct="1"/>
            <a:r>
              <a:rPr lang="en-US" altLang="en-US" smtClean="0"/>
              <a:t>Inconsistent results</a:t>
            </a:r>
          </a:p>
          <a:p>
            <a:pPr lvl="1" eaLnBrk="1" hangingPunct="1"/>
            <a:r>
              <a:rPr lang="en-US" altLang="en-US" smtClean="0"/>
              <a:t>98% of women will ovulate within 3 days of the nadir</a:t>
            </a:r>
          </a:p>
          <a:p>
            <a:pPr lvl="1" eaLnBrk="1" hangingPunct="1"/>
            <a:r>
              <a:rPr lang="en-US" altLang="en-US" smtClean="0"/>
              <a:t>Biphasic profiles can also be seen with  ovulation (30%)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463"/>
            <a:ext cx="9144000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Luteal Phase Progesterone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Pulsatile release, thus single level may not be useful unless elevated</a:t>
            </a:r>
          </a:p>
          <a:p>
            <a:pPr eaLnBrk="1" hangingPunct="1"/>
            <a:r>
              <a:rPr lang="en-US" altLang="en-US" smtClean="0"/>
              <a:t>Performed 7 days after presumptive ovulation or day 21 of 28 day cycle (midluteal phase)</a:t>
            </a:r>
          </a:p>
          <a:p>
            <a:pPr eaLnBrk="1" hangingPunct="1"/>
            <a:r>
              <a:rPr lang="en-US" altLang="en-US" smtClean="0"/>
              <a:t>Done properly, &gt;15 ng/ml consistent with ovulation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Urinary LH Kits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LH usually surges 24 hours before ovulation</a:t>
            </a:r>
          </a:p>
          <a:p>
            <a:pPr eaLnBrk="1" hangingPunct="1"/>
            <a:r>
              <a:rPr lang="en-US" altLang="en-US" smtClean="0"/>
              <a:t>Very sensitive and accurate</a:t>
            </a:r>
          </a:p>
          <a:p>
            <a:pPr eaLnBrk="1" hangingPunct="1"/>
            <a:r>
              <a:rPr lang="en-US" altLang="en-US" smtClean="0"/>
              <a:t>Positive test precedes ovulation by ~24 hours, so useful for timing intercourse</a:t>
            </a:r>
          </a:p>
          <a:p>
            <a:pPr eaLnBrk="1" hangingPunct="1"/>
            <a:r>
              <a:rPr lang="en-US" altLang="en-US" smtClean="0"/>
              <a:t>Downside: price, obsession with timing of intercourse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Endometrial Biopsy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676400"/>
            <a:ext cx="7772400" cy="4114800"/>
          </a:xfrm>
        </p:spPr>
        <p:txBody>
          <a:bodyPr rtlCol="0">
            <a:normAutofit fontScale="850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Done in the </a:t>
            </a:r>
            <a:r>
              <a:rPr lang="en-US" altLang="en-US" dirty="0" err="1"/>
              <a:t>lutal</a:t>
            </a:r>
            <a:r>
              <a:rPr lang="en-US" altLang="en-US" dirty="0"/>
              <a:t> phase of the cycle, if histology shows </a:t>
            </a:r>
            <a:r>
              <a:rPr lang="en-US" altLang="en-US" dirty="0" err="1"/>
              <a:t>proilferative</a:t>
            </a:r>
            <a:r>
              <a:rPr lang="en-US" altLang="en-US" dirty="0"/>
              <a:t> </a:t>
            </a:r>
            <a:r>
              <a:rPr lang="en-US" altLang="en-US" dirty="0" err="1"/>
              <a:t>endometrium</a:t>
            </a:r>
            <a:r>
              <a:rPr lang="en-US" altLang="en-US" dirty="0"/>
              <a:t> this means patient is NOT ovulating, if shows </a:t>
            </a:r>
            <a:r>
              <a:rPr lang="en-US" altLang="en-US" dirty="0" err="1"/>
              <a:t>secretory</a:t>
            </a:r>
            <a:r>
              <a:rPr lang="en-US" altLang="en-US" dirty="0"/>
              <a:t> </a:t>
            </a:r>
            <a:r>
              <a:rPr lang="en-US" altLang="en-US" dirty="0" err="1"/>
              <a:t>endometrium</a:t>
            </a:r>
            <a:r>
              <a:rPr lang="en-US" altLang="en-US" dirty="0"/>
              <a:t> this means OVULATION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Invasive, but the only reliable way to diagnose </a:t>
            </a:r>
            <a:r>
              <a:rPr lang="en-US" altLang="en-US" dirty="0" err="1"/>
              <a:t>Luteal</a:t>
            </a:r>
            <a:r>
              <a:rPr lang="en-US" altLang="en-US" dirty="0"/>
              <a:t> Phase Defect (LPD)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??Is LPD a genuine disorder???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Perform around 2 days before expected menstruation (= day 28 by definition)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Lag of &gt;2 days is consistent with LPD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Must be done in two different cycles to confirm diagnosis of LPD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Definitions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Infertility</a:t>
            </a:r>
          </a:p>
          <a:p>
            <a:pPr lvl="1" eaLnBrk="1" hangingPunct="1"/>
            <a:r>
              <a:rPr lang="en-US" altLang="en-US" sz="2400" smtClean="0"/>
              <a:t>Inability to conceive after one year of unprotected intercourse at the fertile phase of the cycle, (day 11-17 in 28 day cycle)   OR 6 months for women over 35?</a:t>
            </a:r>
          </a:p>
          <a:p>
            <a:pPr eaLnBrk="1" hangingPunct="1"/>
            <a:r>
              <a:rPr lang="en-US" altLang="en-US" sz="2400" smtClean="0"/>
              <a:t>PRIMARY – Couple without a prior pregnancy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eaLnBrk="1" hangingPunct="1"/>
            <a:r>
              <a:rPr lang="en-US" altLang="en-US" sz="2400" smtClean="0"/>
              <a:t>SECONDARY – Couple with previous pregnancy including miscarriage/ectopic</a:t>
            </a:r>
          </a:p>
          <a:p>
            <a:pPr eaLnBrk="1" hangingPunct="1"/>
            <a:r>
              <a:rPr lang="en-US" altLang="en-US" sz="2400" smtClean="0"/>
              <a:t>Fertility</a:t>
            </a:r>
          </a:p>
          <a:p>
            <a:pPr lvl="1" eaLnBrk="1" hangingPunct="1"/>
            <a:r>
              <a:rPr lang="en-US" altLang="en-US" sz="2400" smtClean="0"/>
              <a:t>Ability to conceive</a:t>
            </a:r>
          </a:p>
          <a:p>
            <a:pPr eaLnBrk="1" hangingPunct="1"/>
            <a:r>
              <a:rPr lang="en-US" altLang="en-US" sz="2400" smtClean="0"/>
              <a:t>Fecundity</a:t>
            </a:r>
          </a:p>
          <a:p>
            <a:pPr lvl="1" eaLnBrk="1" hangingPunct="1"/>
            <a:r>
              <a:rPr lang="en-US" altLang="en-US" sz="2400" smtClean="0"/>
              <a:t>Ability to carry to delivery</a:t>
            </a:r>
          </a:p>
          <a:p>
            <a:pPr lvl="1"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Tubal Function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Evaluate tubal patency whenever there is a history of PID, endometriosis or other adhesiogenic condition</a:t>
            </a:r>
          </a:p>
          <a:p>
            <a:pPr eaLnBrk="1" hangingPunct="1"/>
            <a:r>
              <a:rPr lang="en-US" altLang="en-US" sz="2800" smtClean="0"/>
              <a:t>Kartagener’s syndrome can be associated with decreased tubal motility</a:t>
            </a:r>
          </a:p>
          <a:p>
            <a:pPr eaLnBrk="1" hangingPunct="1"/>
            <a:r>
              <a:rPr lang="en-US" altLang="en-US" sz="2800" smtClean="0"/>
              <a:t>Tests: done during proliferative phase of the cycle because of fear of pregnancy</a:t>
            </a:r>
          </a:p>
          <a:p>
            <a:pPr lvl="1" eaLnBrk="1" hangingPunct="1"/>
            <a:r>
              <a:rPr lang="en-US" altLang="en-US" smtClean="0"/>
              <a:t>HSG</a:t>
            </a:r>
          </a:p>
          <a:p>
            <a:pPr lvl="1" eaLnBrk="1" hangingPunct="1"/>
            <a:r>
              <a:rPr lang="en-US" altLang="en-US" smtClean="0"/>
              <a:t>Laparoscopy </a:t>
            </a:r>
          </a:p>
          <a:p>
            <a:pPr lvl="1" eaLnBrk="1" hangingPunct="1"/>
            <a:r>
              <a:rPr lang="en-US" altLang="en-US" smtClean="0"/>
              <a:t>Falloposcopy (not widely available)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Hysterosalpingography (HSG)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Radiologic procedure requiring contrast</a:t>
            </a:r>
          </a:p>
          <a:p>
            <a:pPr eaLnBrk="1" hangingPunct="1"/>
            <a:r>
              <a:rPr lang="en-US" altLang="en-US" smtClean="0"/>
              <a:t>Performed optimally in early proliferative phase (avoids pregnancy)</a:t>
            </a:r>
          </a:p>
          <a:p>
            <a:pPr eaLnBrk="1" hangingPunct="1"/>
            <a:r>
              <a:rPr lang="en-US" altLang="en-US" smtClean="0"/>
              <a:t>Low risk of PID except if previous history of PID (give prophylactic doxycycline or consider laparoscopy)</a:t>
            </a:r>
          </a:p>
          <a:p>
            <a:pPr eaLnBrk="1" hangingPunct="1"/>
            <a:r>
              <a:rPr lang="en-US" altLang="en-US" smtClean="0"/>
              <a:t>Oil-based contrast</a:t>
            </a:r>
          </a:p>
          <a:p>
            <a:pPr lvl="1" eaLnBrk="1" hangingPunct="1"/>
            <a:r>
              <a:rPr lang="en-US" altLang="en-US" smtClean="0"/>
              <a:t>Higher risk of anaphylaxis than H</a:t>
            </a:r>
            <a:r>
              <a:rPr lang="en-US" altLang="en-US" baseline="-25000" smtClean="0"/>
              <a:t>2</a:t>
            </a:r>
            <a:r>
              <a:rPr lang="en-US" altLang="en-US" smtClean="0"/>
              <a:t>O-based</a:t>
            </a:r>
          </a:p>
          <a:p>
            <a:pPr lvl="1" eaLnBrk="1" hangingPunct="1"/>
            <a:r>
              <a:rPr lang="en-US" altLang="en-US" smtClean="0"/>
              <a:t>May be associated with  fertility rates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 flipH="1">
            <a:off x="4643438" y="5732463"/>
            <a:ext cx="139700" cy="457200"/>
          </a:xfrm>
          <a:prstGeom prst="upArrow">
            <a:avLst>
              <a:gd name="adj1" fmla="val 50000"/>
              <a:gd name="adj2" fmla="val 198091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Hysterosalpingography (HSG)</a:t>
            </a: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Can be uncomfortable</a:t>
            </a:r>
          </a:p>
          <a:p>
            <a:pPr eaLnBrk="1" hangingPunct="1"/>
            <a:r>
              <a:rPr lang="en-US" altLang="en-US" smtClean="0"/>
              <a:t>Pregnancy test is advisable</a:t>
            </a:r>
          </a:p>
          <a:p>
            <a:pPr eaLnBrk="1" hangingPunct="1"/>
            <a:r>
              <a:rPr lang="en-US" altLang="en-US" smtClean="0"/>
              <a:t>Can detect intrauterine and tubal disorders but not always definitive</a:t>
            </a:r>
          </a:p>
          <a:p>
            <a:pPr eaLnBrk="1" hangingPunct="1"/>
            <a:r>
              <a:rPr lang="en-US" altLang="en-US" smtClean="0"/>
              <a:t>Can detect Suterine malformation, Uterine adhesions (Asherman syndrome),submucous fibroid and congenital uterine malformation as septate and double uterus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3"/>
            <a:ext cx="9144000" cy="666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accent1">
                    <a:satMod val="150000"/>
                  </a:schemeClr>
                </a:solidFill>
              </a:rPr>
              <a:t>Laparoscopy </a:t>
            </a:r>
          </a:p>
        </p:txBody>
      </p:sp>
      <p:sp>
        <p:nvSpPr>
          <p:cNvPr id="3277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Invasive; </a:t>
            </a:r>
          </a:p>
          <a:p>
            <a:pPr eaLnBrk="1" hangingPunct="1"/>
            <a:r>
              <a:rPr lang="en-US" altLang="en-US" smtClean="0"/>
              <a:t>Can offer diagnosis and treatment in one sitting</a:t>
            </a:r>
          </a:p>
          <a:p>
            <a:pPr eaLnBrk="1" hangingPunct="1"/>
            <a:r>
              <a:rPr lang="en-US" altLang="en-US" smtClean="0"/>
              <a:t>Not necessary in all patients</a:t>
            </a:r>
          </a:p>
          <a:p>
            <a:pPr eaLnBrk="1" hangingPunct="1"/>
            <a:r>
              <a:rPr lang="en-US" altLang="en-US" smtClean="0"/>
              <a:t>Uses (examples):</a:t>
            </a:r>
          </a:p>
          <a:p>
            <a:pPr lvl="1" eaLnBrk="1" hangingPunct="1"/>
            <a:r>
              <a:rPr lang="en-US" altLang="en-US" smtClean="0"/>
              <a:t>Lysis of adhesions</a:t>
            </a:r>
          </a:p>
          <a:p>
            <a:pPr lvl="1" eaLnBrk="1" hangingPunct="1"/>
            <a:r>
              <a:rPr lang="en-US" altLang="en-US" smtClean="0"/>
              <a:t>Diagnosis and excision of endometriosis</a:t>
            </a:r>
          </a:p>
          <a:p>
            <a:pPr lvl="1" eaLnBrk="1" hangingPunct="1"/>
            <a:r>
              <a:rPr lang="en-US" altLang="en-US" smtClean="0"/>
              <a:t>Myomectomy 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25272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dirty="0"/>
              <a:t>Laparoscopic picture of a normal female pelvis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33796" name="Picture 2" descr="Laparoscopic view of a normal pelv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484313"/>
            <a:ext cx="8569325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dirty="0">
                <a:solidFill>
                  <a:schemeClr val="accent1">
                    <a:satMod val="150000"/>
                  </a:schemeClr>
                </a:solidFill>
              </a:rPr>
              <a:t>Laparoscopy</a:t>
            </a:r>
            <a:endParaRPr lang="en-US" dirty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34820" name="Picture 2" descr="Dye in the Pouch of Dougl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700213"/>
            <a:ext cx="8207375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accent1">
                    <a:satMod val="150000"/>
                  </a:schemeClr>
                </a:solidFill>
              </a:rPr>
              <a:t>Corpus (uterine body or UTERUS)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524000"/>
            <a:ext cx="7772400" cy="4114800"/>
          </a:xfrm>
        </p:spPr>
        <p:txBody>
          <a:bodyPr rtlCol="0">
            <a:normAutofit fontScale="92500" lnSpcReduction="20000"/>
          </a:bodyPr>
          <a:lstStyle/>
          <a:p>
            <a:pPr marL="438912" indent="-32004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 err="1"/>
              <a:t>Asherman</a:t>
            </a:r>
            <a:r>
              <a:rPr lang="en-US" altLang="en-US" dirty="0"/>
              <a:t> Syndrome</a:t>
            </a:r>
          </a:p>
          <a:p>
            <a:pPr marL="73152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Diagnosis by HSG or hysteroscopy</a:t>
            </a:r>
          </a:p>
          <a:p>
            <a:pPr marL="73152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Usually follows D+C, </a:t>
            </a:r>
            <a:r>
              <a:rPr lang="en-US" altLang="en-US" dirty="0" err="1"/>
              <a:t>myomectomy</a:t>
            </a:r>
            <a:r>
              <a:rPr lang="en-US" altLang="en-US" dirty="0"/>
              <a:t>, other intrauterine surgery</a:t>
            </a:r>
          </a:p>
          <a:p>
            <a:pPr marL="73152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Associated with hypo/amenorrhea, recurrent miscarriage</a:t>
            </a:r>
          </a:p>
          <a:p>
            <a:pPr marL="73152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en-US" dirty="0"/>
          </a:p>
          <a:p>
            <a:pPr marL="438912" indent="-32004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Fibroids, Uterine Anomalies</a:t>
            </a:r>
          </a:p>
          <a:p>
            <a:pPr marL="73152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Rarely associated with infertility</a:t>
            </a:r>
          </a:p>
          <a:p>
            <a:pPr marL="73152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Work-up:</a:t>
            </a:r>
          </a:p>
          <a:p>
            <a:pPr marL="996696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en-US" altLang="en-US" dirty="0"/>
              <a:t>Ultrasound </a:t>
            </a:r>
          </a:p>
          <a:p>
            <a:pPr marL="996696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en-US" altLang="en-US" dirty="0"/>
              <a:t>Hysteroscopy</a:t>
            </a:r>
          </a:p>
          <a:p>
            <a:pPr marL="996696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en-US" altLang="en-US" dirty="0"/>
              <a:t>Laparoscopy </a:t>
            </a:r>
          </a:p>
          <a:p>
            <a:pPr marL="73152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"/>
              <a:defRPr/>
            </a:pPr>
            <a:endParaRPr lang="en-US" altLang="en-US" dirty="0"/>
          </a:p>
          <a:p>
            <a:pPr marL="438912" indent="-32004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Cervical Function</a:t>
            </a:r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Infection</a:t>
            </a:r>
          </a:p>
          <a:p>
            <a:pPr lvl="1" eaLnBrk="1" hangingPunct="1"/>
            <a:r>
              <a:rPr lang="en-US" altLang="en-US" smtClean="0"/>
              <a:t>Chlamydia suspected</a:t>
            </a:r>
          </a:p>
          <a:p>
            <a:pPr eaLnBrk="1" hangingPunct="1"/>
            <a:r>
              <a:rPr lang="en-US" altLang="en-US" smtClean="0"/>
              <a:t>Stenosis</a:t>
            </a:r>
          </a:p>
          <a:p>
            <a:pPr lvl="1" eaLnBrk="1" hangingPunct="1"/>
            <a:r>
              <a:rPr lang="en-US" altLang="en-US" smtClean="0"/>
              <a:t>follows cervical surgery as LEEP , Cryosurgery, Cone biopsy (probably overstated)</a:t>
            </a:r>
          </a:p>
          <a:p>
            <a:pPr eaLnBrk="1" hangingPunct="1"/>
            <a:r>
              <a:rPr lang="en-US" altLang="en-US" smtClean="0"/>
              <a:t>Immunologic Factors</a:t>
            </a:r>
          </a:p>
          <a:p>
            <a:pPr lvl="1" eaLnBrk="1" hangingPunct="1"/>
            <a:r>
              <a:rPr lang="en-US" altLang="en-US" smtClean="0"/>
              <a:t>Sperm-mucus interaction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/>
              <a:t>Hystrescopy</a:t>
            </a:r>
            <a:endParaRPr lang="en-US" dirty="0"/>
          </a:p>
        </p:txBody>
      </p:sp>
      <p:pic>
        <p:nvPicPr>
          <p:cNvPr id="37891" name="Picture 10" descr="Scan000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2708275"/>
            <a:ext cx="3671888" cy="3384550"/>
          </a:xfrm>
          <a:noFill/>
        </p:spPr>
      </p:pic>
      <p:pic>
        <p:nvPicPr>
          <p:cNvPr id="37892" name="Picture 12" descr="npo00009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2781300"/>
            <a:ext cx="4105275" cy="3740150"/>
          </a:xfrm>
          <a:noFill/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292725" y="155733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Uterine anomaly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971550" y="1773238"/>
            <a:ext cx="26447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Uterine polyp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Statistics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676400"/>
            <a:ext cx="7772400" cy="4114800"/>
          </a:xfrm>
        </p:spPr>
        <p:txBody>
          <a:bodyPr rtlCol="0">
            <a:normAutofit fontScale="92500" lnSpcReduction="1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80% of couples will conceive within 1 year of unprotected intercourse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~86% will conceive within 2 years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~14-20% of US couples are infertile by definition.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Origin: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Female factor ~40%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Male factor ~30%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Combined ~30%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err="1"/>
              <a:t>Hysterescopy</a:t>
            </a:r>
            <a:r>
              <a:rPr lang="en-US" dirty="0"/>
              <a:t>. </a:t>
            </a:r>
            <a:r>
              <a:rPr lang="en-US" dirty="0" err="1"/>
              <a:t>Asherman</a:t>
            </a:r>
            <a:r>
              <a:rPr lang="en-US" dirty="0"/>
              <a:t> </a:t>
            </a:r>
            <a:r>
              <a:rPr lang="en-US" dirty="0" err="1"/>
              <a:t>syndrom</a:t>
            </a:r>
            <a:endParaRPr lang="en-US" dirty="0"/>
          </a:p>
        </p:txBody>
      </p:sp>
      <p:pic>
        <p:nvPicPr>
          <p:cNvPr id="38915" name="Picture 6" descr="npo00009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4675" y="1557338"/>
            <a:ext cx="8569325" cy="50847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Peritoneal Factors</a:t>
            </a: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Endometriosis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2x relative risk of infertility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Diagnosis (and best treatment) by laparoscopy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Can be familial; can occur in adolescents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Etiology unknown but likely multiple ones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Retrograde menstruation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Immunologic factors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962400" y="1916113"/>
          <a:ext cx="1700213" cy="484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4" name="Clip" r:id="rId4" imgW="469392" imgH="1335024" progId="MS_ClipArt_Gallery.2">
                  <p:embed/>
                </p:oleObj>
              </mc:Choice>
              <mc:Fallback>
                <p:oleObj name="Clip" r:id="rId4" imgW="469392" imgH="1335024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916113"/>
                        <a:ext cx="1700213" cy="484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Male Factors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icrosoft product design!  ;-)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Male Factors</a:t>
            </a:r>
          </a:p>
        </p:txBody>
      </p:sp>
      <p:sp>
        <p:nvSpPr>
          <p:cNvPr id="4198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Serum T, FSH, PRL levels</a:t>
            </a:r>
          </a:p>
          <a:p>
            <a:pPr eaLnBrk="1" hangingPunct="1"/>
            <a:r>
              <a:rPr lang="en-US" altLang="en-US" smtClean="0"/>
              <a:t>Semen analysis</a:t>
            </a:r>
          </a:p>
          <a:p>
            <a:pPr eaLnBrk="1" hangingPunct="1"/>
            <a:r>
              <a:rPr lang="en-US" altLang="en-US" smtClean="0"/>
              <a:t>Testicular biopsy </a:t>
            </a:r>
          </a:p>
          <a:p>
            <a:pPr eaLnBrk="1" hangingPunct="1"/>
            <a:r>
              <a:rPr lang="en-US" altLang="en-US" smtClean="0"/>
              <a:t>Sperm penetration assay (SPA)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Male Factors-Semen Analysis</a:t>
            </a: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Collected after 48</a:t>
            </a:r>
            <a:r>
              <a:rPr lang="en-US" altLang="en-US" baseline="30000" smtClean="0"/>
              <a:t>0</a:t>
            </a:r>
            <a:r>
              <a:rPr lang="en-US" altLang="en-US" smtClean="0"/>
              <a:t> of abstinence</a:t>
            </a:r>
          </a:p>
          <a:p>
            <a:pPr eaLnBrk="1" hangingPunct="1"/>
            <a:r>
              <a:rPr lang="en-US" altLang="en-US" smtClean="0"/>
              <a:t>Evaluated within one hour of ejaculation</a:t>
            </a:r>
          </a:p>
          <a:p>
            <a:pPr eaLnBrk="1" hangingPunct="1"/>
            <a:r>
              <a:rPr lang="en-US" altLang="en-US" smtClean="0"/>
              <a:t>If abnormal parameters, repeat twice, 2 weeks apart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Normal Semen Analysis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0825" y="1844675"/>
          <a:ext cx="8496300" cy="535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150"/>
                <a:gridCol w="4248150"/>
              </a:tblGrid>
              <a:tr h="950439">
                <a:tc>
                  <a:txBody>
                    <a:bodyPr/>
                    <a:lstStyle/>
                    <a:p>
                      <a:r>
                        <a:rPr lang="en-US" sz="3200" dirty="0"/>
                        <a:t>Quality</a:t>
                      </a:r>
                    </a:p>
                  </a:txBody>
                  <a:tcPr marL="91433" marR="91433" marT="45717" marB="45717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Normal  Value</a:t>
                      </a:r>
                    </a:p>
                  </a:txBody>
                  <a:tcPr marL="91433" marR="91433" marT="45717" marB="45717"/>
                </a:tc>
              </a:tr>
              <a:tr h="950439">
                <a:tc>
                  <a:txBody>
                    <a:bodyPr/>
                    <a:lstStyle/>
                    <a:p>
                      <a:r>
                        <a:rPr lang="en-US" sz="3200" dirty="0"/>
                        <a:t>Volume</a:t>
                      </a:r>
                    </a:p>
                  </a:txBody>
                  <a:tcPr marL="91433" marR="91433" marT="45717" marB="45717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&gt;</a:t>
                      </a:r>
                      <a:r>
                        <a:rPr lang="en-US" sz="3200" b="1" i="1" dirty="0"/>
                        <a:t>1.5</a:t>
                      </a:r>
                      <a:r>
                        <a:rPr lang="en-US" sz="3200" dirty="0"/>
                        <a:t> cc</a:t>
                      </a:r>
                    </a:p>
                  </a:txBody>
                  <a:tcPr marL="91433" marR="91433" marT="45717" marB="45717"/>
                </a:tc>
              </a:tr>
              <a:tr h="950439">
                <a:tc>
                  <a:txBody>
                    <a:bodyPr/>
                    <a:lstStyle/>
                    <a:p>
                      <a:r>
                        <a:rPr lang="en-US" sz="3200" dirty="0"/>
                        <a:t>Concentration</a:t>
                      </a:r>
                    </a:p>
                  </a:txBody>
                  <a:tcPr marL="91433" marR="91433" marT="45717" marB="45717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&gt;</a:t>
                      </a:r>
                      <a:r>
                        <a:rPr lang="en-US" sz="3200" b="1" i="1" dirty="0"/>
                        <a:t>15</a:t>
                      </a:r>
                      <a:r>
                        <a:rPr lang="en-US" sz="3200" dirty="0"/>
                        <a:t> million/</a:t>
                      </a:r>
                      <a:r>
                        <a:rPr lang="en-US" sz="3200" baseline="0" dirty="0"/>
                        <a:t> cc</a:t>
                      </a:r>
                      <a:endParaRPr lang="en-US" sz="3200" dirty="0"/>
                    </a:p>
                  </a:txBody>
                  <a:tcPr marL="91433" marR="91433" marT="45717" marB="45717"/>
                </a:tc>
              </a:tr>
              <a:tr h="950439">
                <a:tc>
                  <a:txBody>
                    <a:bodyPr/>
                    <a:lstStyle/>
                    <a:p>
                      <a:r>
                        <a:rPr lang="en-US" sz="3200" dirty="0"/>
                        <a:t>Initial Forward Motility</a:t>
                      </a:r>
                    </a:p>
                  </a:txBody>
                  <a:tcPr marL="91433" marR="91433" marT="45717" marB="45717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&gt;</a:t>
                      </a:r>
                      <a:r>
                        <a:rPr lang="en-US" sz="3200" b="1" i="1" dirty="0"/>
                        <a:t>32</a:t>
                      </a:r>
                      <a:r>
                        <a:rPr lang="en-US" sz="3200" dirty="0"/>
                        <a:t>%</a:t>
                      </a:r>
                    </a:p>
                  </a:txBody>
                  <a:tcPr marL="91433" marR="91433" marT="45717" marB="45717"/>
                </a:tc>
              </a:tr>
              <a:tr h="1554470">
                <a:tc>
                  <a:txBody>
                    <a:bodyPr/>
                    <a:lstStyle/>
                    <a:p>
                      <a:r>
                        <a:rPr lang="en-US" sz="3200" dirty="0"/>
                        <a:t>Normal Morphology</a:t>
                      </a:r>
                    </a:p>
                    <a:p>
                      <a:r>
                        <a:rPr lang="en-US" sz="3200" dirty="0"/>
                        <a:t>Total sperms per ejaculate</a:t>
                      </a:r>
                    </a:p>
                  </a:txBody>
                  <a:tcPr marL="91433" marR="91433" marT="45717" marB="45717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&gt;</a:t>
                      </a:r>
                      <a:r>
                        <a:rPr lang="en-US" sz="3200" b="1" i="1" dirty="0"/>
                        <a:t>4</a:t>
                      </a:r>
                      <a:r>
                        <a:rPr lang="en-US" sz="3200" dirty="0"/>
                        <a:t>%</a:t>
                      </a:r>
                    </a:p>
                    <a:p>
                      <a:r>
                        <a:rPr lang="en-US" sz="3200" dirty="0"/>
                        <a:t>39 million</a:t>
                      </a:r>
                    </a:p>
                  </a:txBody>
                  <a:tcPr marL="91433" marR="91433" marT="45717" marB="45717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Treatment Options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Ovarian Disorders</a:t>
            </a:r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Anovulation</a:t>
            </a:r>
          </a:p>
          <a:p>
            <a:pPr lvl="1" eaLnBrk="1" hangingPunct="1"/>
            <a:r>
              <a:rPr lang="en-US" altLang="en-US" smtClean="0"/>
              <a:t>1. </a:t>
            </a:r>
            <a:r>
              <a:rPr lang="en-US" altLang="en-US" smtClean="0">
                <a:solidFill>
                  <a:srgbClr val="FF0000"/>
                </a:solidFill>
              </a:rPr>
              <a:t>Clomiphene Citrate: </a:t>
            </a:r>
            <a:r>
              <a:rPr lang="en-US" altLang="en-US" smtClean="0"/>
              <a:t>anti estrogen given from days 2-6. </a:t>
            </a:r>
          </a:p>
          <a:p>
            <a:pPr lvl="1" eaLnBrk="1" hangingPunct="1"/>
            <a:r>
              <a:rPr lang="en-US" altLang="en-US" smtClean="0">
                <a:solidFill>
                  <a:srgbClr val="FF0000"/>
                </a:solidFill>
              </a:rPr>
              <a:t>Letrizole</a:t>
            </a:r>
            <a:r>
              <a:rPr lang="en-US" altLang="en-US" smtClean="0"/>
              <a:t>: anti estrogen, aromataze inhibitor, given from day 3-7, better effect than CC in women with OCOS, multiple pregnancy rate may reach 14%</a:t>
            </a:r>
          </a:p>
          <a:p>
            <a:pPr lvl="1" eaLnBrk="1" hangingPunct="1"/>
            <a:r>
              <a:rPr lang="en-US" altLang="en-US" smtClean="0"/>
              <a:t>hMG</a:t>
            </a:r>
          </a:p>
          <a:p>
            <a:pPr lvl="1" eaLnBrk="1" hangingPunct="1"/>
            <a:r>
              <a:rPr lang="en-US" altLang="en-US" smtClean="0"/>
              <a:t> Ovulation Induction + IUI (often done but unjustified)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Intrauterine insemination (IUI)</a:t>
            </a:r>
          </a:p>
        </p:txBody>
      </p:sp>
      <p:pic>
        <p:nvPicPr>
          <p:cNvPr id="4710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6388" y="1774825"/>
            <a:ext cx="3451225" cy="46259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/>
              <a:t>Hyperprolactinemea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625975"/>
          </a:xfrm>
        </p:spPr>
        <p:txBody>
          <a:bodyPr/>
          <a:lstStyle/>
          <a:p>
            <a:pPr marL="438912" lvl="1" indent="-32004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altLang="en-US" dirty="0"/>
              <a:t> </a:t>
            </a:r>
            <a:r>
              <a:rPr lang="en-US" altLang="en-US" sz="2000" dirty="0" err="1"/>
              <a:t>Hyperprolactinemea</a:t>
            </a:r>
            <a:r>
              <a:rPr lang="en-US" altLang="en-US" sz="2000" dirty="0"/>
              <a:t>: May be caused by drugs as major tranquilizers, stress, 1ry hypothyroidism, </a:t>
            </a:r>
            <a:r>
              <a:rPr lang="en-US" altLang="en-US" sz="2000" dirty="0" err="1"/>
              <a:t>piuitary</a:t>
            </a:r>
            <a:r>
              <a:rPr lang="en-US" altLang="en-US" sz="2000" dirty="0"/>
              <a:t> gland adenoma (</a:t>
            </a:r>
            <a:r>
              <a:rPr lang="en-US" altLang="en-US" sz="2000" dirty="0" err="1"/>
              <a:t>Microadenoma</a:t>
            </a:r>
            <a:r>
              <a:rPr lang="en-US" altLang="en-US" sz="2000" dirty="0"/>
              <a:t> &lt; 10mm, </a:t>
            </a:r>
            <a:r>
              <a:rPr lang="en-US" altLang="en-US" sz="2000" dirty="0" err="1"/>
              <a:t>Macroadenoma</a:t>
            </a:r>
            <a:r>
              <a:rPr lang="en-US" altLang="en-US" sz="2000" dirty="0"/>
              <a:t> &gt;10mm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sz="2000" dirty="0"/>
              <a:t>Check TSH , MRI to exclude pituitary adenoma,   and visual field studies (</a:t>
            </a:r>
            <a:r>
              <a:rPr lang="en-US" altLang="en-US" sz="2000" dirty="0" err="1"/>
              <a:t>bitemporal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hemianopia</a:t>
            </a:r>
            <a:r>
              <a:rPr lang="en-US" altLang="en-US" sz="2000" dirty="0"/>
              <a:t>) due to pressure by the adenoma on optic </a:t>
            </a:r>
            <a:r>
              <a:rPr lang="en-US" altLang="en-US" sz="2000" dirty="0" err="1"/>
              <a:t>chiasma</a:t>
            </a:r>
            <a:endParaRPr lang="en-US" altLang="en-US" sz="2000" dirty="0"/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sz="2000" dirty="0" err="1"/>
              <a:t>Hyperprolactimea</a:t>
            </a:r>
            <a:r>
              <a:rPr lang="en-US" altLang="en-US" sz="2000" dirty="0"/>
              <a:t> with and without adenoma is treated firstly by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sz="2000" dirty="0" err="1"/>
              <a:t>Bromocriptine</a:t>
            </a:r>
            <a:r>
              <a:rPr lang="en-US" altLang="en-US" sz="2000" dirty="0"/>
              <a:t> given usually twice daily (is dopamine agonist, given during meals, cause severe nausea, GIT bleeding, and </a:t>
            </a:r>
            <a:r>
              <a:rPr lang="en-US" altLang="en-US" sz="2000" dirty="0" err="1"/>
              <a:t>hpotension</a:t>
            </a:r>
            <a:r>
              <a:rPr lang="en-US" altLang="en-US" sz="2000" dirty="0"/>
              <a:t>),OR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sz="2000" dirty="0" err="1"/>
              <a:t>Cabergolin</a:t>
            </a:r>
            <a:r>
              <a:rPr lang="en-US" altLang="en-US" sz="2000" dirty="0"/>
              <a:t> e: less side effect given usually once or twice weekly but expensive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sz="2000" dirty="0" err="1"/>
              <a:t>Macroadenoma</a:t>
            </a:r>
            <a:r>
              <a:rPr lang="en-US" altLang="en-US" sz="2000" dirty="0"/>
              <a:t> : If there is no response, Trans </a:t>
            </a:r>
            <a:r>
              <a:rPr lang="en-US" altLang="en-US" sz="2000" dirty="0" err="1"/>
              <a:t>Sphenoidal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Hypophesectomy</a:t>
            </a:r>
            <a:r>
              <a:rPr lang="en-US" altLang="en-US" sz="2000" dirty="0"/>
              <a:t> is performed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Etiologies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Sperm disorders 30.6%</a:t>
            </a:r>
          </a:p>
          <a:p>
            <a:pPr eaLnBrk="1" hangingPunct="1"/>
            <a:r>
              <a:rPr lang="en-US" altLang="en-US" smtClean="0"/>
              <a:t>Anovulation/oligoovulation 30%</a:t>
            </a:r>
          </a:p>
          <a:p>
            <a:pPr eaLnBrk="1" hangingPunct="1"/>
            <a:r>
              <a:rPr lang="en-US" altLang="en-US" smtClean="0"/>
              <a:t>Tubal disease 16%</a:t>
            </a:r>
          </a:p>
          <a:p>
            <a:pPr eaLnBrk="1" hangingPunct="1"/>
            <a:r>
              <a:rPr lang="en-US" altLang="en-US" smtClean="0"/>
              <a:t>Unexplained 13.4%</a:t>
            </a:r>
          </a:p>
          <a:p>
            <a:pPr eaLnBrk="1" hangingPunct="1"/>
            <a:r>
              <a:rPr lang="en-US" altLang="en-US" smtClean="0"/>
              <a:t>Cx factors 5.2%</a:t>
            </a:r>
          </a:p>
          <a:p>
            <a:pPr eaLnBrk="1" hangingPunct="1"/>
            <a:r>
              <a:rPr lang="en-US" altLang="en-US" smtClean="0"/>
              <a:t>Peritoneal factors 4.8%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Ovarian Disorders</a:t>
            </a:r>
          </a:p>
        </p:txBody>
      </p:sp>
      <p:sp>
        <p:nvSpPr>
          <p:cNvPr id="4915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Central amenorrhea</a:t>
            </a:r>
          </a:p>
          <a:p>
            <a:pPr lvl="1" eaLnBrk="1" hangingPunct="1"/>
            <a:r>
              <a:rPr lang="en-US" altLang="en-US" smtClean="0"/>
              <a:t>CC first, then hMG</a:t>
            </a:r>
          </a:p>
          <a:p>
            <a:pPr lvl="1" eaLnBrk="1" hangingPunct="1"/>
            <a:r>
              <a:rPr lang="en-US" altLang="en-US" smtClean="0"/>
              <a:t>Pulsatile GnRH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Luteal Phase Defect</a:t>
            </a:r>
          </a:p>
          <a:p>
            <a:pPr lvl="1" eaLnBrk="1" hangingPunct="1"/>
            <a:r>
              <a:rPr lang="en-US" altLang="en-US" smtClean="0"/>
              <a:t>Progesterone suppositories during luteal phase</a:t>
            </a:r>
          </a:p>
          <a:p>
            <a:pPr lvl="1" eaLnBrk="1" hangingPunct="1"/>
            <a:r>
              <a:rPr lang="en-US" altLang="en-US" smtClean="0"/>
              <a:t>CC ± hCG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accent1">
                    <a:satMod val="150000"/>
                  </a:schemeClr>
                </a:solidFill>
              </a:rPr>
              <a:t>Ovulation Induction</a:t>
            </a:r>
          </a:p>
        </p:txBody>
      </p:sp>
      <p:sp>
        <p:nvSpPr>
          <p:cNvPr id="5017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0000"/>
                </a:solidFill>
              </a:rPr>
              <a:t>Clomophine citrate</a:t>
            </a:r>
            <a:r>
              <a:rPr lang="en-US" altLang="en-US" smtClean="0"/>
              <a:t>: </a:t>
            </a:r>
            <a:r>
              <a:rPr lang="en-US" altLang="en-US" sz="2400" smtClean="0"/>
              <a:t>antiestrogen, increases FSH, stimulates follicular growth</a:t>
            </a:r>
          </a:p>
          <a:p>
            <a:pPr lvl="1" eaLnBrk="1" hangingPunct="1"/>
            <a:r>
              <a:rPr lang="en-US" altLang="en-US" sz="2400" smtClean="0"/>
              <a:t>70% ovulation rate, ~40% pregnancy rate after 6 cycles</a:t>
            </a:r>
          </a:p>
          <a:p>
            <a:pPr lvl="1" eaLnBrk="1" hangingPunct="1"/>
            <a:r>
              <a:rPr lang="en-US" altLang="en-US" sz="2400" smtClean="0"/>
              <a:t>Patients should typically be normoestrogenic</a:t>
            </a:r>
          </a:p>
          <a:p>
            <a:pPr lvl="1" eaLnBrk="1" hangingPunct="1"/>
            <a:r>
              <a:rPr lang="en-US" altLang="en-US" sz="2400" smtClean="0"/>
              <a:t>Induce menses and start on day 2-day 6 of the cycle</a:t>
            </a:r>
          </a:p>
          <a:p>
            <a:pPr lvl="1" eaLnBrk="1" hangingPunct="1"/>
            <a:r>
              <a:rPr lang="en-US" altLang="en-US" sz="2400" smtClean="0"/>
              <a:t>With   dosages, antiestrogen effects dominate</a:t>
            </a:r>
          </a:p>
          <a:p>
            <a:pPr lvl="1" eaLnBrk="1" hangingPunct="1"/>
            <a:r>
              <a:rPr lang="en-US" altLang="en-US" sz="2400" smtClean="0"/>
              <a:t>Multifetal rates 5-10%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dirty="0">
                <a:solidFill>
                  <a:schemeClr val="accent1">
                    <a:satMod val="150000"/>
                  </a:schemeClr>
                </a:solidFill>
              </a:rPr>
              <a:t>Ovulation Induction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>
              <a:buFont typeface="Wingdings 2" pitchFamily="18" charset="2"/>
              <a:buNone/>
              <a:defRPr/>
            </a:pPr>
            <a:r>
              <a:rPr lang="en-US" b="1" dirty="0"/>
              <a:t>Letrozole is anti estrogen, </a:t>
            </a:r>
            <a:r>
              <a:rPr lang="en-US" b="1" dirty="0" err="1"/>
              <a:t>aromataze</a:t>
            </a:r>
            <a:r>
              <a:rPr lang="en-US" b="1" dirty="0"/>
              <a:t> inhibitor , oral ovulation induction agent used from d3-7 of the cycle.</a:t>
            </a:r>
          </a:p>
          <a:p>
            <a:pPr marL="119062" indent="0">
              <a:buFont typeface="Wingdings 2" pitchFamily="18" charset="2"/>
              <a:buNone/>
              <a:defRPr/>
            </a:pPr>
            <a:r>
              <a:rPr lang="en-US" b="1" dirty="0"/>
              <a:t>Side effects:</a:t>
            </a:r>
          </a:p>
          <a:p>
            <a:pPr>
              <a:defRPr/>
            </a:pPr>
            <a:r>
              <a:rPr lang="en-US" dirty="0"/>
              <a:t>Hot flashes</a:t>
            </a:r>
          </a:p>
          <a:p>
            <a:pPr>
              <a:defRPr/>
            </a:pPr>
            <a:r>
              <a:rPr lang="en-US" dirty="0"/>
              <a:t>Headaches</a:t>
            </a:r>
          </a:p>
          <a:p>
            <a:pPr>
              <a:defRPr/>
            </a:pPr>
            <a:r>
              <a:rPr lang="en-US" dirty="0"/>
              <a:t>Breast tenderness</a:t>
            </a:r>
          </a:p>
          <a:p>
            <a:pPr>
              <a:defRPr/>
            </a:pPr>
            <a:r>
              <a:rPr lang="en-US" b="1" dirty="0"/>
              <a:t>Multiple pregnancies=13%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accent1">
                    <a:satMod val="150000"/>
                  </a:schemeClr>
                </a:solidFill>
              </a:rPr>
              <a:t>Human Menopausal </a:t>
            </a:r>
            <a:r>
              <a:rPr lang="en-US" altLang="en-US" dirty="0" err="1">
                <a:solidFill>
                  <a:schemeClr val="accent1">
                    <a:satMod val="150000"/>
                  </a:schemeClr>
                </a:solidFill>
              </a:rPr>
              <a:t>Gonadotrophins</a:t>
            </a:r>
            <a:r>
              <a:rPr lang="en-US" altLang="en-US" dirty="0">
                <a:solidFill>
                  <a:schemeClr val="accent1">
                    <a:satMod val="150000"/>
                  </a:schemeClr>
                </a:solidFill>
              </a:rPr>
              <a:t> </a:t>
            </a:r>
          </a:p>
        </p:txBody>
      </p:sp>
      <p:sp>
        <p:nvSpPr>
          <p:cNvPr id="5222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</a:t>
            </a:r>
            <a:r>
              <a:rPr lang="en-US" altLang="en-US" sz="2400" smtClean="0"/>
              <a:t>Consists of LH +FSH (also FSH alone = Metrodin)</a:t>
            </a:r>
          </a:p>
          <a:p>
            <a:pPr eaLnBrk="1" hangingPunct="1"/>
            <a:r>
              <a:rPr lang="en-US" altLang="en-US" sz="2400" smtClean="0"/>
              <a:t>For patients with hypogonadotrophic hypoestrogenism or normal FSH and E</a:t>
            </a:r>
            <a:r>
              <a:rPr lang="en-US" altLang="en-US" sz="2400" baseline="-25000" smtClean="0"/>
              <a:t>2</a:t>
            </a:r>
            <a:r>
              <a:rPr lang="en-US" altLang="en-US" sz="2400" smtClean="0"/>
              <a:t> levels</a:t>
            </a:r>
          </a:p>
          <a:p>
            <a:pPr eaLnBrk="1" hangingPunct="1"/>
            <a:r>
              <a:rPr lang="en-US" altLang="en-US" sz="2400" smtClean="0"/>
              <a:t>Close monitoring essential, including estradiol levels and ultrasound to monitor number of follicles</a:t>
            </a:r>
          </a:p>
          <a:p>
            <a:pPr eaLnBrk="1" hangingPunct="1"/>
            <a:r>
              <a:rPr lang="en-US" altLang="en-US" sz="2400" smtClean="0"/>
              <a:t>60-80% pregnancy rates overall after 6 cycles, lower for PCOS patients </a:t>
            </a:r>
          </a:p>
          <a:p>
            <a:pPr eaLnBrk="1" hangingPunct="1"/>
            <a:r>
              <a:rPr lang="en-US" altLang="en-US" sz="2400" smtClean="0"/>
              <a:t>15-20% multifetal pregnancy rate and may cause ovarian hyperstimulation syndrom which could be fatal.</a:t>
            </a:r>
          </a:p>
          <a:p>
            <a:pPr eaLnBrk="1" hangingPunct="1"/>
            <a:r>
              <a:rPr lang="en-US" altLang="en-US" sz="2400" smtClean="0"/>
              <a:t>Now </a:t>
            </a:r>
            <a:r>
              <a:rPr lang="en-US" altLang="en-US" sz="2400" b="1" i="1" smtClean="0"/>
              <a:t>recombinant FSH </a:t>
            </a:r>
            <a:r>
              <a:rPr lang="en-US" altLang="en-US" sz="2400" smtClean="0"/>
              <a:t>is commonly used for ovulation induction but very expensive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Risks </a:t>
            </a:r>
          </a:p>
        </p:txBody>
      </p:sp>
      <p:sp>
        <p:nvSpPr>
          <p:cNvPr id="53251" name="Rectangle 3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6243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CLOMOPHINE CITRATEC</a:t>
            </a:r>
          </a:p>
          <a:p>
            <a:pPr eaLnBrk="1" hangingPunct="1"/>
            <a:r>
              <a:rPr lang="en-US" altLang="en-US" smtClean="0"/>
              <a:t>Vasomotor symptoms </a:t>
            </a:r>
          </a:p>
          <a:p>
            <a:pPr eaLnBrk="1" hangingPunct="1"/>
            <a:r>
              <a:rPr lang="en-US" altLang="en-US" smtClean="0"/>
              <a:t>H/A</a:t>
            </a:r>
          </a:p>
          <a:p>
            <a:pPr eaLnBrk="1" hangingPunct="1"/>
            <a:r>
              <a:rPr lang="en-US" altLang="en-US" smtClean="0"/>
              <a:t>Ovarian enlargement</a:t>
            </a:r>
          </a:p>
          <a:p>
            <a:pPr eaLnBrk="1" hangingPunct="1"/>
            <a:r>
              <a:rPr lang="en-US" altLang="en-US" smtClean="0"/>
              <a:t>Multiple gestation 5%</a:t>
            </a:r>
          </a:p>
          <a:p>
            <a:pPr eaLnBrk="1" hangingPunct="1"/>
            <a:r>
              <a:rPr lang="en-US" altLang="en-US" smtClean="0"/>
              <a:t>NO risk of abortion or malformations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</p:txBody>
      </p:sp>
      <p:sp>
        <p:nvSpPr>
          <p:cNvPr id="53252" name="Rectangle 4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hMG or rFSH</a:t>
            </a:r>
          </a:p>
          <a:p>
            <a:pPr eaLnBrk="1" hangingPunct="1"/>
            <a:r>
              <a:rPr lang="en-US" altLang="en-US" smtClean="0"/>
              <a:t>Multiple gestation 15-20%  </a:t>
            </a:r>
          </a:p>
          <a:p>
            <a:pPr eaLnBrk="1" hangingPunct="1"/>
            <a:r>
              <a:rPr lang="en-US" altLang="en-US" smtClean="0"/>
              <a:t>OHSS (~1%)</a:t>
            </a:r>
          </a:p>
          <a:p>
            <a:pPr lvl="1" eaLnBrk="1" hangingPunct="1"/>
            <a:r>
              <a:rPr lang="en-US" altLang="en-US" smtClean="0"/>
              <a:t>Can often be managed as outpatient</a:t>
            </a:r>
          </a:p>
          <a:p>
            <a:pPr lvl="1" eaLnBrk="1" hangingPunct="1"/>
            <a:r>
              <a:rPr lang="en-US" altLang="en-US" smtClean="0"/>
              <a:t>Diuresis</a:t>
            </a:r>
          </a:p>
          <a:p>
            <a:pPr lvl="1" eaLnBrk="1" hangingPunct="1"/>
            <a:r>
              <a:rPr lang="en-US" altLang="en-US" smtClean="0"/>
              <a:t>Severe cases fatal if untreated in ICU setting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Fallopian Tubes</a:t>
            </a:r>
          </a:p>
        </p:txBody>
      </p:sp>
      <p:sp>
        <p:nvSpPr>
          <p:cNvPr id="542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Tuboplasty</a:t>
            </a:r>
          </a:p>
          <a:p>
            <a:pPr eaLnBrk="1" hangingPunct="1"/>
            <a:r>
              <a:rPr lang="en-US" altLang="en-US" smtClean="0"/>
              <a:t>IVF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Corpus</a:t>
            </a: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Asherman syndrome</a:t>
            </a:r>
          </a:p>
          <a:p>
            <a:pPr lvl="1" eaLnBrk="1" hangingPunct="1"/>
            <a:r>
              <a:rPr lang="en-US" altLang="en-US" sz="2400" smtClean="0"/>
              <a:t>Hysteroscopic lysis of adhesions  (scissor)</a:t>
            </a:r>
          </a:p>
          <a:p>
            <a:pPr lvl="1" eaLnBrk="1" hangingPunct="1"/>
            <a:r>
              <a:rPr lang="en-US" altLang="en-US" sz="2400" smtClean="0"/>
              <a:t>Postop antibiotics, Estrogen or combined pill and Insert IUCD or paediatric Follys catheter inside the uterus to keep the walls of the uterus away from each other</a:t>
            </a:r>
          </a:p>
          <a:p>
            <a:pPr eaLnBrk="1" hangingPunct="1"/>
            <a:r>
              <a:rPr lang="en-US" altLang="en-US" sz="2400" smtClean="0"/>
              <a:t>Fibroids (rarely need treatment)</a:t>
            </a:r>
          </a:p>
          <a:p>
            <a:pPr lvl="1" eaLnBrk="1" hangingPunct="1"/>
            <a:r>
              <a:rPr lang="en-US" altLang="en-US" sz="2400" smtClean="0"/>
              <a:t>Myomectomy(hysteroscopic, laparoscopic, open)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eaLnBrk="1" hangingPunct="1"/>
            <a:r>
              <a:rPr lang="en-US" altLang="en-US" sz="2400" smtClean="0"/>
              <a:t>Uterine anomalies (rarely need treatment)</a:t>
            </a:r>
          </a:p>
          <a:p>
            <a:pPr lvl="1" eaLnBrk="1" hangingPunct="1"/>
            <a:r>
              <a:rPr lang="en-US" altLang="en-US" sz="2400" smtClean="0"/>
              <a:t>metroplasty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Peritoneum (Endometriosis)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676400"/>
            <a:ext cx="7772400" cy="4114800"/>
          </a:xfrm>
        </p:spPr>
        <p:txBody>
          <a:bodyPr rtlCol="0">
            <a:normAutofit lnSpcReduction="1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From a fertility standpoint, excision is better than medical management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 err="1"/>
              <a:t>Lysis</a:t>
            </a:r>
            <a:r>
              <a:rPr lang="en-US" altLang="en-US" dirty="0"/>
              <a:t> of adhesions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 err="1"/>
              <a:t>GnRH</a:t>
            </a:r>
            <a:r>
              <a:rPr lang="en-US" altLang="en-US" dirty="0"/>
              <a:t>-a (not a cure and has side effects, 	expense)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 err="1"/>
              <a:t>Danazol</a:t>
            </a:r>
            <a:r>
              <a:rPr lang="en-US" altLang="en-US" dirty="0"/>
              <a:t> (side effects, cost)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Continuous OCP’s (poor fertility rates)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Chances of pregnancy highest within 6 mos-1 year after treatment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Male Factor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 err="1"/>
              <a:t>Hypogonadotrophism</a:t>
            </a:r>
            <a:endParaRPr lang="en-US" altLang="en-US" dirty="0"/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 err="1"/>
              <a:t>hMG</a:t>
            </a:r>
            <a:endParaRPr lang="en-US" altLang="en-US" dirty="0"/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 err="1"/>
              <a:t>GnRH</a:t>
            </a:r>
            <a:endParaRPr lang="en-US" altLang="en-US" dirty="0"/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CC, </a:t>
            </a:r>
            <a:r>
              <a:rPr lang="en-US" altLang="en-US" dirty="0" err="1"/>
              <a:t>hCG</a:t>
            </a:r>
            <a:r>
              <a:rPr lang="en-US" altLang="en-US" dirty="0"/>
              <a:t> results poor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 err="1"/>
              <a:t>Varicocoele</a:t>
            </a:r>
            <a:endParaRPr lang="en-US" altLang="en-US" dirty="0"/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Ligation? (no definitive data yet)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Retrograde ejaculation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Ephedrine, </a:t>
            </a:r>
            <a:r>
              <a:rPr lang="en-US" altLang="en-US" dirty="0" err="1"/>
              <a:t>imipramine</a:t>
            </a:r>
            <a:endParaRPr lang="en-US" altLang="en-US" dirty="0"/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AIH  Artificial Insemination with Husbands sperm with recovered sperm from the urinary </a:t>
            </a:r>
            <a:r>
              <a:rPr lang="en-US" altLang="en-US" dirty="0" err="1"/>
              <a:t>bladdar</a:t>
            </a:r>
            <a:r>
              <a:rPr lang="en-US" altLang="en-US" dirty="0"/>
              <a:t> or with </a:t>
            </a:r>
            <a:r>
              <a:rPr lang="en-US" altLang="en-US" dirty="0" err="1"/>
              <a:t>micturation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Male Factor</a:t>
            </a:r>
          </a:p>
        </p:txBody>
      </p:sp>
      <p:sp>
        <p:nvSpPr>
          <p:cNvPr id="5837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Idiopathic oligospermia</a:t>
            </a:r>
          </a:p>
          <a:p>
            <a:pPr lvl="1" eaLnBrk="1" hangingPunct="1"/>
            <a:r>
              <a:rPr lang="en-US" altLang="en-US" smtClean="0"/>
              <a:t>No effective treatment </a:t>
            </a:r>
          </a:p>
          <a:p>
            <a:pPr lvl="1" eaLnBrk="1" hangingPunct="1"/>
            <a:r>
              <a:rPr lang="en-US" altLang="en-US" smtClean="0"/>
              <a:t>?IVF</a:t>
            </a:r>
          </a:p>
          <a:p>
            <a:pPr lvl="1" eaLnBrk="1" hangingPunct="1"/>
            <a:r>
              <a:rPr lang="en-US" altLang="en-US" smtClean="0"/>
              <a:t>donor insemination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Associated Factors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600200"/>
            <a:ext cx="7772400" cy="4114800"/>
          </a:xfrm>
        </p:spPr>
        <p:txBody>
          <a:bodyPr rtlCol="0">
            <a:normAutofit lnSpcReduction="1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P ELVIC INFLAMMATORY DISEASE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Endometriosis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Ovarian aging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Spermatic </a:t>
            </a:r>
            <a:r>
              <a:rPr lang="en-US" altLang="en-US" dirty="0" err="1"/>
              <a:t>varicocoele</a:t>
            </a:r>
            <a:r>
              <a:rPr lang="en-US" altLang="en-US" dirty="0"/>
              <a:t> ??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Toxins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Previous abdominal surgery (adhesions)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Cervical/uterine abnormalities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Cervical/uterine surgery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Fibroids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Unexplained Infertility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557338"/>
            <a:ext cx="7772400" cy="4114800"/>
          </a:xfrm>
        </p:spPr>
        <p:txBody>
          <a:bodyPr rtlCol="0">
            <a:normAutofit fontScale="925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10-15 % of couples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altLang="en-US" dirty="0"/>
              <a:t>Is diagnosed by exclusion </a:t>
            </a:r>
            <a:r>
              <a:rPr lang="en-US" altLang="en-US" dirty="0" err="1"/>
              <a:t>i.e</a:t>
            </a:r>
            <a:r>
              <a:rPr lang="en-US" altLang="en-US" dirty="0"/>
              <a:t> all investigation are normal, this include normal semen analysis, normal ovulation tests, normal uterus, tubes and pelvis by </a:t>
            </a:r>
            <a:r>
              <a:rPr lang="en-US" altLang="en-US" dirty="0" err="1"/>
              <a:t>laparascopy</a:t>
            </a:r>
            <a:endParaRPr lang="en-US" altLang="en-US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endParaRPr lang="en-US" altLang="en-US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Empiric treatment: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Ovulation induction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IUI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Consider IVF and its </a:t>
            </a:r>
            <a:r>
              <a:rPr lang="en-US" altLang="en-US"/>
              <a:t>variants 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Overview of Evaluation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524000"/>
            <a:ext cx="7772400" cy="4114800"/>
          </a:xfrm>
        </p:spPr>
        <p:txBody>
          <a:bodyPr rtlCol="0">
            <a:normAutofit fontScale="925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Female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Ovary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Tube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Corpus (UTERINE)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Cervix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Peritoneum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altLang="en-US" dirty="0"/>
              <a:t>Male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Sperm count and function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Ejaculate characteristics, immunology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altLang="en-US" dirty="0"/>
              <a:t>Anatomic anomalies  as HYPOSPADIUS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altLang="en-US" dirty="0"/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905000"/>
            <a:ext cx="7772400" cy="1524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The Most Important Factor in the Evaluation of the Infertile Couple Is: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133600"/>
            <a:ext cx="77724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7200" dirty="0">
                <a:solidFill>
                  <a:srgbClr val="FFFF00"/>
                </a:solidFill>
              </a:rPr>
              <a:t>HISTORY</a:t>
            </a:r>
            <a:endParaRPr lang="en-US" altLang="en-US" sz="7200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>
                <a:solidFill>
                  <a:schemeClr val="accent1">
                    <a:satMod val="150000"/>
                  </a:schemeClr>
                </a:solidFill>
              </a:rPr>
              <a:t>History-General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Both couples should be present at first visit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Age fertility is reduced after 35 years of 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Previous pregnancies by each partner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Length of time without pregnancy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Sexual history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Frequency and timing of intercourse</a:t>
            </a:r>
          </a:p>
          <a:p>
            <a:pPr lvl="1" eaLnBrk="1" hangingPunct="1">
              <a:lnSpc>
                <a:spcPct val="70000"/>
              </a:lnSpc>
            </a:pPr>
            <a:r>
              <a:rPr lang="en-US" altLang="en-US" smtClean="0"/>
              <a:t>Use of lubricants</a:t>
            </a:r>
          </a:p>
          <a:p>
            <a:pPr lvl="1" eaLnBrk="1" hangingPunct="1">
              <a:lnSpc>
                <a:spcPct val="70000"/>
              </a:lnSpc>
            </a:pPr>
            <a:r>
              <a:rPr lang="en-US" altLang="en-US" smtClean="0"/>
              <a:t>Impotence,  dyspareunia</a:t>
            </a:r>
          </a:p>
          <a:p>
            <a:pPr lvl="1" eaLnBrk="1" hangingPunct="1">
              <a:lnSpc>
                <a:spcPct val="70000"/>
              </a:lnSpc>
            </a:pPr>
            <a:r>
              <a:rPr lang="en-US" altLang="en-US" smtClean="0"/>
              <a:t>Contraceptive history, IUCD may cause pelvic infection and block the tubes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Module 1">
    <a:dk1>
      <a:srgbClr val="5A6378"/>
    </a:dk1>
    <a:lt1>
      <a:srgbClr val="FFFFFF"/>
    </a:lt1>
    <a:dk2>
      <a:srgbClr val="000000"/>
    </a:dk2>
    <a:lt2>
      <a:srgbClr val="D4D4D6"/>
    </a:lt2>
    <a:accent1>
      <a:srgbClr val="F0AD00"/>
    </a:accent1>
    <a:accent2>
      <a:srgbClr val="60B5CC"/>
    </a:accent2>
    <a:accent3>
      <a:srgbClr val="AAAAAA"/>
    </a:accent3>
    <a:accent4>
      <a:srgbClr val="DADADA"/>
    </a:accent4>
    <a:accent5>
      <a:srgbClr val="F6D3AA"/>
    </a:accent5>
    <a:accent6>
      <a:srgbClr val="56A4B9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742</TotalTime>
  <Words>1617</Words>
  <Application>Microsoft Office PowerPoint</Application>
  <PresentationFormat>On-screen Show (4:3)</PresentationFormat>
  <Paragraphs>310</Paragraphs>
  <Slides>50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9" baseType="lpstr">
      <vt:lpstr>Times New Roman</vt:lpstr>
      <vt:lpstr>Arial</vt:lpstr>
      <vt:lpstr>Corbel</vt:lpstr>
      <vt:lpstr>Wingdings 2</vt:lpstr>
      <vt:lpstr>Wingdings</vt:lpstr>
      <vt:lpstr>Wingdings 3</vt:lpstr>
      <vt:lpstr>Calibri</vt:lpstr>
      <vt:lpstr>Module</vt:lpstr>
      <vt:lpstr>Microsoft Clip Gallery</vt:lpstr>
      <vt:lpstr>InfertilitY Professor Adel Abul-Heija FRCOG </vt:lpstr>
      <vt:lpstr>Definitions</vt:lpstr>
      <vt:lpstr>Statistics</vt:lpstr>
      <vt:lpstr>Etiologies</vt:lpstr>
      <vt:lpstr>Associated Factors</vt:lpstr>
      <vt:lpstr>Overview of Evaluation</vt:lpstr>
      <vt:lpstr>The Most Important Factor in the Evaluation of the Infertile Couple Is:</vt:lpstr>
      <vt:lpstr>HISTORY</vt:lpstr>
      <vt:lpstr>History-General</vt:lpstr>
      <vt:lpstr>History-Male</vt:lpstr>
      <vt:lpstr>History-Female</vt:lpstr>
      <vt:lpstr>Physical Exam-Male</vt:lpstr>
      <vt:lpstr>Physical Exam-Female</vt:lpstr>
      <vt:lpstr>Ovarian Function</vt:lpstr>
      <vt:lpstr>BBT</vt:lpstr>
      <vt:lpstr>PowerPoint Presentation</vt:lpstr>
      <vt:lpstr>Luteal Phase Progesterone</vt:lpstr>
      <vt:lpstr>Urinary LH Kits</vt:lpstr>
      <vt:lpstr>Endometrial Biopsy </vt:lpstr>
      <vt:lpstr>Tubal Function</vt:lpstr>
      <vt:lpstr>Hysterosalpingography (HSG)</vt:lpstr>
      <vt:lpstr>Hysterosalpingography (HSG)</vt:lpstr>
      <vt:lpstr>PowerPoint Presentation</vt:lpstr>
      <vt:lpstr>Laparoscopy </vt:lpstr>
      <vt:lpstr>Laparoscopic picture of a normal female pelvis </vt:lpstr>
      <vt:lpstr>Laparoscopy</vt:lpstr>
      <vt:lpstr>Corpus (uterine body or UTERUS)</vt:lpstr>
      <vt:lpstr>Cervical Function</vt:lpstr>
      <vt:lpstr>Hystrescopy</vt:lpstr>
      <vt:lpstr>Hysterescopy. Asherman syndrom</vt:lpstr>
      <vt:lpstr>Peritoneal Factors</vt:lpstr>
      <vt:lpstr>Male Factors</vt:lpstr>
      <vt:lpstr>Male Factors</vt:lpstr>
      <vt:lpstr>Male Factors-Semen Analysis</vt:lpstr>
      <vt:lpstr>Normal Semen Analysis</vt:lpstr>
      <vt:lpstr>Treatment Options</vt:lpstr>
      <vt:lpstr>Ovarian Disorders</vt:lpstr>
      <vt:lpstr>Intrauterine insemination (IUI)</vt:lpstr>
      <vt:lpstr>Hyperprolactinemea</vt:lpstr>
      <vt:lpstr>Ovarian Disorders</vt:lpstr>
      <vt:lpstr>Ovulation Induction</vt:lpstr>
      <vt:lpstr>Ovulation Induction</vt:lpstr>
      <vt:lpstr>Human Menopausal Gonadotrophins </vt:lpstr>
      <vt:lpstr>Risks </vt:lpstr>
      <vt:lpstr>Fallopian Tubes</vt:lpstr>
      <vt:lpstr>Corpus</vt:lpstr>
      <vt:lpstr>Peritoneum (Endometriosis)</vt:lpstr>
      <vt:lpstr>Male Factor</vt:lpstr>
      <vt:lpstr>Male Factor</vt:lpstr>
      <vt:lpstr>Unexplained Infertility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Infertility</dc:title>
  <dc:creator>debbie and david</dc:creator>
  <cp:lastModifiedBy>Rabai </cp:lastModifiedBy>
  <cp:revision>105</cp:revision>
  <dcterms:created xsi:type="dcterms:W3CDTF">1999-10-05T17:41:46Z</dcterms:created>
  <dcterms:modified xsi:type="dcterms:W3CDTF">2021-02-12T00:08:04Z</dcterms:modified>
</cp:coreProperties>
</file>