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38"/>
  </p:notesMasterIdLst>
  <p:sldIdLst>
    <p:sldId id="349" r:id="rId5"/>
    <p:sldId id="305" r:id="rId6"/>
    <p:sldId id="317" r:id="rId7"/>
    <p:sldId id="318" r:id="rId8"/>
    <p:sldId id="319" r:id="rId9"/>
    <p:sldId id="320" r:id="rId10"/>
    <p:sldId id="321" r:id="rId11"/>
    <p:sldId id="324" r:id="rId12"/>
    <p:sldId id="323" r:id="rId13"/>
    <p:sldId id="322" r:id="rId14"/>
    <p:sldId id="325" r:id="rId15"/>
    <p:sldId id="329" r:id="rId16"/>
    <p:sldId id="330" r:id="rId17"/>
    <p:sldId id="350" r:id="rId18"/>
    <p:sldId id="327" r:id="rId19"/>
    <p:sldId id="328" r:id="rId20"/>
    <p:sldId id="331" r:id="rId21"/>
    <p:sldId id="334" r:id="rId22"/>
    <p:sldId id="332" r:id="rId23"/>
    <p:sldId id="333" r:id="rId24"/>
    <p:sldId id="335" r:id="rId25"/>
    <p:sldId id="336" r:id="rId26"/>
    <p:sldId id="337" r:id="rId27"/>
    <p:sldId id="338" r:id="rId28"/>
    <p:sldId id="340" r:id="rId29"/>
    <p:sldId id="339" r:id="rId30"/>
    <p:sldId id="341" r:id="rId31"/>
    <p:sldId id="342" r:id="rId32"/>
    <p:sldId id="343" r:id="rId33"/>
    <p:sldId id="344" r:id="rId34"/>
    <p:sldId id="345" r:id="rId35"/>
    <p:sldId id="346" r:id="rId36"/>
    <p:sldId id="347" r:id="rId37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9"/>
      <p:bold r:id="rId40"/>
      <p:italic r:id="rId41"/>
      <p:boldItalic r:id="rId42"/>
    </p:embeddedFont>
    <p:embeddedFont>
      <p:font typeface="Wingdings 2" panose="05020102010507070707" pitchFamily="18" charset="2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EE9069-8C8F-49EC-8300-A405CB13E995}">
  <a:tblStyle styleId="{6EEE9069-8C8F-49EC-8300-A405CB13E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4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53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Left: normal, right: </a:t>
            </a:r>
            <a:r>
              <a:rPr lang="en-US" sz="1100" b="1" dirty="0">
                <a:solidFill>
                  <a:srgbClr val="7030A0"/>
                </a:solidFill>
              </a:rPr>
              <a:t>Hyperplasia w/o atypia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71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Left: normal, right: </a:t>
            </a:r>
            <a:r>
              <a:rPr lang="en-US" sz="1100" b="1" dirty="0">
                <a:solidFill>
                  <a:srgbClr val="7030A0"/>
                </a:solidFill>
              </a:rPr>
              <a:t>Hyperplasia with atypia (</a:t>
            </a:r>
            <a:r>
              <a:rPr lang="en-US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endometrial intraepithelial neoplasia (EIN))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02043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37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948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Low grade</a:t>
            </a:r>
            <a:r>
              <a:rPr lang="en-US" baseline="0" dirty="0"/>
              <a:t> at left and high grade at right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426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Serous carcinoma of the endometrium, with papilla formation and marked </a:t>
            </a:r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cytologic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atypia. </a:t>
            </a:r>
          </a:p>
          <a:p>
            <a:r>
              <a:rPr lang="en-US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Immunohistochemical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staining shows accumulation of p53, a finding associated with </a:t>
            </a:r>
            <a:r>
              <a:rPr lang="en-US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TP53 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02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3457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287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173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4425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61613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78801" y="1548525"/>
            <a:ext cx="1918800" cy="322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16/05/2023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16/05/2023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16/05/2023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16/05/2023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16/05/2023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ransition>
    <p:fade thruBlk="1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357504"/>
            <a:ext cx="7900392" cy="1420772"/>
          </a:xfrm>
        </p:spPr>
        <p:txBody>
          <a:bodyPr>
            <a:normAutofit fontScale="90000"/>
          </a:bodyPr>
          <a:lstStyle/>
          <a:p>
            <a:r>
              <a:rPr lang="en-US" dirty="0"/>
              <a:t>Female Genital System, Lecture3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BODY OF UTERUS</a:t>
            </a: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0"/>
            <a:ext cx="1532572" cy="15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71800" y="357384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/>
              <a:t>Dr. </a:t>
            </a:r>
            <a:r>
              <a:rPr lang="en-US" sz="1600" b="1" dirty="0" err="1"/>
              <a:t>Bushra</a:t>
            </a:r>
            <a:r>
              <a:rPr lang="en-US" sz="1600" b="1" dirty="0"/>
              <a:t> </a:t>
            </a:r>
            <a:r>
              <a:rPr lang="en-US" sz="1600" b="1" dirty="0" err="1"/>
              <a:t>AlTarawneh</a:t>
            </a:r>
            <a:r>
              <a:rPr lang="en-US" sz="1600" b="1" dirty="0"/>
              <a:t>, MD</a:t>
            </a:r>
          </a:p>
          <a:p>
            <a:pPr algn="ctr"/>
            <a:r>
              <a:rPr lang="en-US" sz="1600" b="1" dirty="0"/>
              <a:t>Anatomical pathology </a:t>
            </a:r>
            <a:br>
              <a:rPr lang="en-US" sz="1600" b="1" dirty="0"/>
            </a:br>
            <a:r>
              <a:rPr lang="en-US" sz="1600" b="1" dirty="0"/>
              <a:t>Mutah University</a:t>
            </a:r>
            <a:br>
              <a:rPr lang="en-US" sz="1600" b="1" dirty="0"/>
            </a:br>
            <a:r>
              <a:rPr lang="en-US" sz="1600" b="1" dirty="0"/>
              <a:t>School of Medicine- Department of Microbiology &amp; Pathology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>UGS lectures </a:t>
            </a:r>
            <a:r>
              <a:rPr lang="en-US" sz="1600" b="1" dirty="0" smtClean="0"/>
              <a:t>2023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7401167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Microscopically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3356264" cy="6232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Diagnosis; </a:t>
            </a:r>
            <a:r>
              <a:rPr lang="en-US" b="1" dirty="0">
                <a:solidFill>
                  <a:srgbClr val="7030A0"/>
                </a:solidFill>
              </a:rPr>
              <a:t>2 of 3 features: </a:t>
            </a:r>
            <a:r>
              <a:rPr lang="en-US" dirty="0"/>
              <a:t>endometrial glands, endometrial stroma, or hemosiderin pigment.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1" y="1194955"/>
            <a:ext cx="4552518" cy="36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81116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Endometrial Hyperplasia 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66304" y="1636336"/>
            <a:ext cx="8011391" cy="2946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</a:rPr>
              <a:t>Pathogenesis</a:t>
            </a:r>
            <a:r>
              <a:rPr lang="en-US" sz="2000" dirty="0"/>
              <a:t>: prolonged or marked excess of estrogen relative to progestin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/>
              <a:t>exaggerated proliferation.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An important </a:t>
            </a:r>
            <a:r>
              <a:rPr lang="en-US" sz="2000" dirty="0">
                <a:solidFill>
                  <a:srgbClr val="7030A0"/>
                </a:solidFill>
              </a:rPr>
              <a:t>precursor</a:t>
            </a:r>
            <a:r>
              <a:rPr lang="en-US" sz="2000" dirty="0"/>
              <a:t> of endometrial carcinoma.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Two categories based on the </a:t>
            </a:r>
            <a:r>
              <a:rPr lang="en-US" sz="2000" u="sng" dirty="0"/>
              <a:t>presence of </a:t>
            </a:r>
            <a:r>
              <a:rPr lang="en-US" sz="2000" u="sng" dirty="0" err="1"/>
              <a:t>cytologic</a:t>
            </a:r>
            <a:r>
              <a:rPr lang="en-US" sz="2000" u="sng" dirty="0"/>
              <a:t> </a:t>
            </a:r>
            <a:r>
              <a:rPr lang="en-US" sz="2000" u="sng" dirty="0" err="1"/>
              <a:t>atypia</a:t>
            </a:r>
            <a:r>
              <a:rPr lang="en-US" sz="2000" u="sng" dirty="0"/>
              <a:t>:</a:t>
            </a:r>
          </a:p>
          <a:p>
            <a:pPr marL="533400" indent="-457200">
              <a:buAutoNum type="arabicPeriod"/>
            </a:pPr>
            <a:r>
              <a:rPr lang="en-US" sz="2000" dirty="0"/>
              <a:t>Hyperplasia without atypia; low risk for progression to endometrial Ca.</a:t>
            </a:r>
          </a:p>
          <a:p>
            <a:pPr marL="533400" indent="-457200">
              <a:buAutoNum type="arabicPeriod"/>
            </a:pPr>
            <a:r>
              <a:rPr lang="en-US" sz="2000" dirty="0"/>
              <a:t>Hyperplasia with </a:t>
            </a:r>
            <a:r>
              <a:rPr lang="en-US" sz="2000" dirty="0" err="1"/>
              <a:t>atypia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7030A0"/>
                </a:solidFill>
              </a:rPr>
              <a:t>endometrial intraepithelial </a:t>
            </a:r>
            <a:r>
              <a:rPr lang="en-US" sz="2000" dirty="0" err="1">
                <a:solidFill>
                  <a:srgbClr val="7030A0"/>
                </a:solidFill>
              </a:rPr>
              <a:t>neoplasia</a:t>
            </a:r>
            <a:r>
              <a:rPr lang="en-US" sz="2000" dirty="0">
                <a:solidFill>
                  <a:srgbClr val="7030A0"/>
                </a:solidFill>
              </a:rPr>
              <a:t> (EIN) </a:t>
            </a:r>
            <a:r>
              <a:rPr lang="en-US" sz="2000" dirty="0"/>
              <a:t>higher risk for progression to endometrial Ca. </a:t>
            </a:r>
            <a:r>
              <a:rPr lang="en-US" sz="2000" dirty="0">
                <a:sym typeface="Wingdings" pitchFamily="2" charset="2"/>
              </a:rPr>
              <a:t> 20%.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48230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Uterus- </a:t>
            </a:r>
            <a:r>
              <a:rPr lang="en-US" sz="3200" b="1" dirty="0">
                <a:solidFill>
                  <a:srgbClr val="7030A0"/>
                </a:solidFill>
              </a:rPr>
              <a:t>Hyperplasia w/o atypia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07" y="1262332"/>
            <a:ext cx="4172615" cy="348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" y="1262332"/>
            <a:ext cx="4039985" cy="348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20433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Uterus- </a:t>
            </a:r>
            <a:r>
              <a:rPr lang="en-US" sz="3200" b="1" dirty="0">
                <a:solidFill>
                  <a:srgbClr val="7030A0"/>
                </a:solidFill>
              </a:rPr>
              <a:t>Hyperplasia with atypia 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466" y="1140000"/>
            <a:ext cx="3648426" cy="3605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1" y="1140000"/>
            <a:ext cx="4136444" cy="360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4295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1" y="1863610"/>
            <a:ext cx="5836931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Tumors of The Endometrium</a:t>
            </a:r>
            <a:endParaRPr sz="36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345789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Endometrial Polyps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Exophytic</a:t>
            </a:r>
            <a:r>
              <a:rPr lang="en-US" dirty="0"/>
              <a:t> masses of variable size that project into the endometrial cavity.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Endometrial dilated (</a:t>
            </a:r>
            <a:r>
              <a:rPr lang="en-US" dirty="0" err="1"/>
              <a:t>cystically</a:t>
            </a:r>
            <a:r>
              <a:rPr lang="en-US" dirty="0"/>
              <a:t>) glands, with small muscular arteries and fibrotic </a:t>
            </a:r>
            <a:r>
              <a:rPr lang="en-US" dirty="0" err="1"/>
              <a:t>stroma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 with abnormal uterine bleeding.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222953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Endometrial Carcinoma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most frequent cancer occurring in the female genital tract.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50s &amp; 60s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main scenario: </a:t>
            </a:r>
          </a:p>
          <a:p>
            <a:pPr marL="533400" indent="-457200">
              <a:buAutoNum type="arabicPeriod"/>
            </a:pPr>
            <a:r>
              <a:rPr lang="en-US" dirty="0"/>
              <a:t>Estrogen excess in the setting of endometrial hyperplasia in </a:t>
            </a:r>
            <a:r>
              <a:rPr lang="en-US" u="sng" dirty="0" err="1"/>
              <a:t>perimenopausal</a:t>
            </a:r>
            <a:r>
              <a:rPr lang="en-US" dirty="0"/>
              <a:t> women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r>
              <a:rPr lang="en-US" dirty="0"/>
              <a:t>.</a:t>
            </a:r>
          </a:p>
          <a:p>
            <a:pPr marL="533400" indent="-457200">
              <a:buAutoNum type="arabicPeriod"/>
            </a:pPr>
            <a:r>
              <a:rPr lang="en-US" dirty="0"/>
              <a:t>Endometrial atrophy in older </a:t>
            </a:r>
            <a:r>
              <a:rPr lang="en-US" u="sng" dirty="0"/>
              <a:t>postmenopausal</a:t>
            </a:r>
            <a:r>
              <a:rPr lang="en-US" dirty="0"/>
              <a:t> women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7030A0"/>
                </a:solidFill>
              </a:rPr>
              <a:t>Serous carcinomas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207315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59134" y="1269990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80% of cases of endometrial carcinomas.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Designated </a:t>
            </a:r>
            <a:r>
              <a:rPr lang="en-US" dirty="0" err="1"/>
              <a:t>endometrioid</a:t>
            </a:r>
            <a:r>
              <a:rPr lang="en-US" dirty="0"/>
              <a:t> because of their histologic similarity to normal endometrial glands.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Risk factors</a:t>
            </a:r>
            <a:r>
              <a:rPr lang="en-US" dirty="0"/>
              <a:t>; (1) obesity, (2) diabetes, (3) hypertension, (4)infertility, &amp; (5) exposure to unopposed estrogen.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Genetic: </a:t>
            </a:r>
            <a:r>
              <a:rPr lang="en-US" dirty="0"/>
              <a:t>Mutations in mismatch repair genes &amp; PTEN tumor suppressor gene.</a:t>
            </a:r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836801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</a:t>
            </a:r>
            <a:r>
              <a:rPr lang="en-US" sz="2800" b="1" dirty="0"/>
              <a:t>-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Endometrioid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carcinomas</a:t>
            </a:r>
            <a:endParaRPr sz="28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resemble normal endometrium (</a:t>
            </a:r>
            <a:r>
              <a:rPr lang="en-US" dirty="0" err="1"/>
              <a:t>exophytic</a:t>
            </a:r>
            <a:r>
              <a:rPr lang="en-US" dirty="0"/>
              <a:t> or infiltrative)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infiltrate the myometrium &amp; can enter vascular spaces (</a:t>
            </a:r>
            <a:r>
              <a:rPr lang="en-US" dirty="0" err="1"/>
              <a:t>lymphovascular</a:t>
            </a:r>
            <a:r>
              <a:rPr lang="en-US" dirty="0"/>
              <a:t> invasion).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Graded 1-3, based on the degree of differentiation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Stage: TNM, T: Tumor, N:lymph node, M: Metastases 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61947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1" y="249381"/>
            <a:ext cx="8185275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-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7030A0"/>
                </a:solidFill>
              </a:rPr>
              <a:t>Endometrioid</a:t>
            </a:r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2800" b="1" dirty="0"/>
              <a:t>Carcinoma</a:t>
            </a:r>
            <a:endParaRPr sz="2800" b="1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53" y="1259639"/>
            <a:ext cx="3881286" cy="3464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18" y="1259640"/>
            <a:ext cx="4322618" cy="34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055180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5590309" y="1049483"/>
            <a:ext cx="31950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sz="6000" dirty="0">
              <a:solidFill>
                <a:srgbClr val="7030A0"/>
              </a:solidFill>
            </a:endParaRPr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189035" y="2150918"/>
            <a:ext cx="3954966" cy="2730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Uterine body (corpus) is composed of: </a:t>
            </a:r>
            <a:r>
              <a:rPr lang="en-US" dirty="0">
                <a:solidFill>
                  <a:srgbClr val="7030A0"/>
                </a:solidFill>
              </a:rPr>
              <a:t>endometrium</a:t>
            </a:r>
            <a:r>
              <a:rPr lang="en-US" dirty="0"/>
              <a:t>, consisting of glands &amp; stroma. +</a:t>
            </a:r>
            <a:r>
              <a:rPr lang="en-US" dirty="0">
                <a:solidFill>
                  <a:srgbClr val="7030A0"/>
                </a:solidFill>
              </a:rPr>
              <a:t>myometrium</a:t>
            </a:r>
            <a:r>
              <a:rPr lang="en-US" dirty="0"/>
              <a:t>, made up of smooth muscle.</a:t>
            </a:r>
            <a:endParaRPr sz="1400" b="1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Image result for uterus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6" y="261969"/>
            <a:ext cx="4883872" cy="385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436219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</a:t>
            </a:r>
            <a:r>
              <a:rPr lang="en-US" sz="2800" b="1" dirty="0"/>
              <a:t>-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Serous carcinoma </a:t>
            </a:r>
            <a:endParaRPr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17570" y="1030998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Less common but far more aggressive.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Not associated with unopposed estrogen or hyperplasia.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Genetic: </a:t>
            </a:r>
            <a:r>
              <a:rPr lang="en-US" dirty="0"/>
              <a:t>mutations in the TP53 tumor suppressor gene.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So, immunohistochemistry shows strong staining for p53.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typically grow in small papillae with </a:t>
            </a:r>
            <a:r>
              <a:rPr lang="en-US" b="1" dirty="0">
                <a:solidFill>
                  <a:srgbClr val="7030A0"/>
                </a:solidFill>
              </a:rPr>
              <a:t>marked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/>
              <a:t>cytologic</a:t>
            </a:r>
            <a:r>
              <a:rPr lang="en-US" dirty="0"/>
              <a:t> </a:t>
            </a:r>
            <a:r>
              <a:rPr lang="en-US" dirty="0" err="1"/>
              <a:t>atypia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7799549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8102148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</a:t>
            </a:r>
            <a:r>
              <a:rPr lang="en" sz="3200" b="1" dirty="0"/>
              <a:t>Tumors of Endometrium </a:t>
            </a:r>
            <a:r>
              <a:rPr lang="en-US" sz="3200" b="1" dirty="0"/>
              <a:t>- </a:t>
            </a:r>
            <a:r>
              <a:rPr lang="en-US" sz="3200" b="1" dirty="0">
                <a:solidFill>
                  <a:srgbClr val="7030A0"/>
                </a:solidFill>
              </a:rPr>
              <a:t>Serous</a:t>
            </a:r>
            <a:r>
              <a:rPr lang="en-US" sz="3200" b="1" dirty="0"/>
              <a:t> carcinomas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40" y="1218450"/>
            <a:ext cx="4074472" cy="346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613" y="1218450"/>
            <a:ext cx="4209533" cy="34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9912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Endometrium </a:t>
            </a:r>
            <a:r>
              <a:rPr lang="en-US" sz="2800" b="1" dirty="0"/>
              <a:t>–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features</a:t>
            </a:r>
            <a:endParaRPr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Presentation: irregular or postmenopausal bleeding. With progression, the uterus enlarges.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Endometrioid</a:t>
            </a:r>
            <a:r>
              <a:rPr lang="en-US" dirty="0"/>
              <a:t>:  slow to metastasize, but if untreated, eventually disseminates to regional nodes &amp; distant sites.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Serous: strongly dependent on staging but because of its aggressive behavior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often high-stage disease with a poor prognosis.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2274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title"/>
          </p:nvPr>
        </p:nvSpPr>
        <p:spPr>
          <a:xfrm>
            <a:off x="927551" y="1863610"/>
            <a:ext cx="584732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Tumors of the Myomertium</a:t>
            </a:r>
            <a:endParaRPr sz="3600" b="1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6853598" y="570123"/>
            <a:ext cx="1922109" cy="4205381"/>
            <a:chOff x="6310600" y="1679550"/>
            <a:chExt cx="883850" cy="1933775"/>
          </a:xfrm>
        </p:grpSpPr>
        <p:sp>
          <p:nvSpPr>
            <p:cNvPr id="186" name="Google Shape;186;p20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860" y="37487"/>
                  </a:moveTo>
                  <a:lnTo>
                    <a:pt x="17799" y="39376"/>
                  </a:lnTo>
                  <a:lnTo>
                    <a:pt x="17738" y="41327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6310600" y="1679550"/>
              <a:ext cx="883850" cy="1933775"/>
            </a:xfrm>
            <a:custGeom>
              <a:avLst/>
              <a:gdLst/>
              <a:ahLst/>
              <a:cxnLst/>
              <a:rect l="l" t="t" r="r" b="b"/>
              <a:pathLst>
                <a:path w="35354" h="77351" extrusionOk="0">
                  <a:moveTo>
                    <a:pt x="17433" y="367"/>
                  </a:moveTo>
                  <a:lnTo>
                    <a:pt x="18165" y="428"/>
                  </a:lnTo>
                  <a:lnTo>
                    <a:pt x="18896" y="549"/>
                  </a:lnTo>
                  <a:lnTo>
                    <a:pt x="19201" y="671"/>
                  </a:lnTo>
                  <a:lnTo>
                    <a:pt x="19567" y="854"/>
                  </a:lnTo>
                  <a:lnTo>
                    <a:pt x="19872" y="1037"/>
                  </a:lnTo>
                  <a:lnTo>
                    <a:pt x="20115" y="1281"/>
                  </a:lnTo>
                  <a:lnTo>
                    <a:pt x="20359" y="1525"/>
                  </a:lnTo>
                  <a:lnTo>
                    <a:pt x="20542" y="1768"/>
                  </a:lnTo>
                  <a:lnTo>
                    <a:pt x="20847" y="2378"/>
                  </a:lnTo>
                  <a:lnTo>
                    <a:pt x="21091" y="3048"/>
                  </a:lnTo>
                  <a:lnTo>
                    <a:pt x="21213" y="3719"/>
                  </a:lnTo>
                  <a:lnTo>
                    <a:pt x="21273" y="4389"/>
                  </a:lnTo>
                  <a:lnTo>
                    <a:pt x="21273" y="5121"/>
                  </a:lnTo>
                  <a:lnTo>
                    <a:pt x="21273" y="5852"/>
                  </a:lnTo>
                  <a:lnTo>
                    <a:pt x="21152" y="6584"/>
                  </a:lnTo>
                  <a:lnTo>
                    <a:pt x="21030" y="7315"/>
                  </a:lnTo>
                  <a:lnTo>
                    <a:pt x="20786" y="7986"/>
                  </a:lnTo>
                  <a:lnTo>
                    <a:pt x="20481" y="8656"/>
                  </a:lnTo>
                  <a:lnTo>
                    <a:pt x="20115" y="9266"/>
                  </a:lnTo>
                  <a:lnTo>
                    <a:pt x="19628" y="9814"/>
                  </a:lnTo>
                  <a:lnTo>
                    <a:pt x="19018" y="10302"/>
                  </a:lnTo>
                  <a:lnTo>
                    <a:pt x="18470" y="10607"/>
                  </a:lnTo>
                  <a:lnTo>
                    <a:pt x="18104" y="10729"/>
                  </a:lnTo>
                  <a:lnTo>
                    <a:pt x="17799" y="10790"/>
                  </a:lnTo>
                  <a:lnTo>
                    <a:pt x="17251" y="10668"/>
                  </a:lnTo>
                  <a:lnTo>
                    <a:pt x="16946" y="10607"/>
                  </a:lnTo>
                  <a:lnTo>
                    <a:pt x="16702" y="10485"/>
                  </a:lnTo>
                  <a:lnTo>
                    <a:pt x="16336" y="10302"/>
                  </a:lnTo>
                  <a:lnTo>
                    <a:pt x="16031" y="10058"/>
                  </a:lnTo>
                  <a:lnTo>
                    <a:pt x="15483" y="9570"/>
                  </a:lnTo>
                  <a:lnTo>
                    <a:pt x="15056" y="8961"/>
                  </a:lnTo>
                  <a:lnTo>
                    <a:pt x="14751" y="8351"/>
                  </a:lnTo>
                  <a:lnTo>
                    <a:pt x="14508" y="7742"/>
                  </a:lnTo>
                  <a:lnTo>
                    <a:pt x="14325" y="7071"/>
                  </a:lnTo>
                  <a:lnTo>
                    <a:pt x="14142" y="6340"/>
                  </a:lnTo>
                  <a:lnTo>
                    <a:pt x="14081" y="5548"/>
                  </a:lnTo>
                  <a:lnTo>
                    <a:pt x="14081" y="4816"/>
                  </a:lnTo>
                  <a:lnTo>
                    <a:pt x="14081" y="4085"/>
                  </a:lnTo>
                  <a:lnTo>
                    <a:pt x="14203" y="3414"/>
                  </a:lnTo>
                  <a:lnTo>
                    <a:pt x="14386" y="2744"/>
                  </a:lnTo>
                  <a:lnTo>
                    <a:pt x="14630" y="2134"/>
                  </a:lnTo>
                  <a:lnTo>
                    <a:pt x="14812" y="1829"/>
                  </a:lnTo>
                  <a:lnTo>
                    <a:pt x="14995" y="1525"/>
                  </a:lnTo>
                  <a:lnTo>
                    <a:pt x="15239" y="1281"/>
                  </a:lnTo>
                  <a:lnTo>
                    <a:pt x="15483" y="1037"/>
                  </a:lnTo>
                  <a:lnTo>
                    <a:pt x="15788" y="854"/>
                  </a:lnTo>
                  <a:lnTo>
                    <a:pt x="16092" y="671"/>
                  </a:lnTo>
                  <a:lnTo>
                    <a:pt x="16763" y="488"/>
                  </a:lnTo>
                  <a:lnTo>
                    <a:pt x="17433" y="367"/>
                  </a:lnTo>
                  <a:close/>
                  <a:moveTo>
                    <a:pt x="17494" y="29197"/>
                  </a:moveTo>
                  <a:lnTo>
                    <a:pt x="17372" y="29319"/>
                  </a:lnTo>
                  <a:lnTo>
                    <a:pt x="17311" y="29502"/>
                  </a:lnTo>
                  <a:lnTo>
                    <a:pt x="17311" y="29685"/>
                  </a:lnTo>
                  <a:lnTo>
                    <a:pt x="17311" y="29807"/>
                  </a:lnTo>
                  <a:lnTo>
                    <a:pt x="17433" y="29929"/>
                  </a:lnTo>
                  <a:lnTo>
                    <a:pt x="17738" y="29929"/>
                  </a:lnTo>
                  <a:lnTo>
                    <a:pt x="17799" y="29807"/>
                  </a:lnTo>
                  <a:lnTo>
                    <a:pt x="17799" y="29746"/>
                  </a:lnTo>
                  <a:lnTo>
                    <a:pt x="17799" y="29563"/>
                  </a:lnTo>
                  <a:lnTo>
                    <a:pt x="17677" y="29746"/>
                  </a:lnTo>
                  <a:lnTo>
                    <a:pt x="17555" y="29746"/>
                  </a:lnTo>
                  <a:lnTo>
                    <a:pt x="17494" y="29563"/>
                  </a:lnTo>
                  <a:lnTo>
                    <a:pt x="17494" y="29380"/>
                  </a:lnTo>
                  <a:lnTo>
                    <a:pt x="17555" y="29319"/>
                  </a:lnTo>
                  <a:lnTo>
                    <a:pt x="17616" y="29258"/>
                  </a:lnTo>
                  <a:lnTo>
                    <a:pt x="17555" y="29197"/>
                  </a:lnTo>
                  <a:close/>
                  <a:moveTo>
                    <a:pt x="30599" y="35963"/>
                  </a:moveTo>
                  <a:lnTo>
                    <a:pt x="30599" y="35963"/>
                  </a:lnTo>
                  <a:lnTo>
                    <a:pt x="30599" y="35963"/>
                  </a:lnTo>
                  <a:close/>
                  <a:moveTo>
                    <a:pt x="4755" y="35963"/>
                  </a:moveTo>
                  <a:lnTo>
                    <a:pt x="4511" y="36268"/>
                  </a:lnTo>
                  <a:lnTo>
                    <a:pt x="4206" y="36695"/>
                  </a:lnTo>
                  <a:lnTo>
                    <a:pt x="3841" y="37121"/>
                  </a:lnTo>
                  <a:lnTo>
                    <a:pt x="3414" y="37426"/>
                  </a:lnTo>
                  <a:lnTo>
                    <a:pt x="3170" y="37548"/>
                  </a:lnTo>
                  <a:lnTo>
                    <a:pt x="2926" y="37670"/>
                  </a:lnTo>
                  <a:lnTo>
                    <a:pt x="3292" y="37670"/>
                  </a:lnTo>
                  <a:lnTo>
                    <a:pt x="3597" y="37609"/>
                  </a:lnTo>
                  <a:lnTo>
                    <a:pt x="3902" y="37426"/>
                  </a:lnTo>
                  <a:lnTo>
                    <a:pt x="4146" y="37182"/>
                  </a:lnTo>
                  <a:lnTo>
                    <a:pt x="4328" y="36877"/>
                  </a:lnTo>
                  <a:lnTo>
                    <a:pt x="4511" y="36573"/>
                  </a:lnTo>
                  <a:lnTo>
                    <a:pt x="4633" y="36268"/>
                  </a:lnTo>
                  <a:lnTo>
                    <a:pt x="4755" y="35963"/>
                  </a:lnTo>
                  <a:close/>
                  <a:moveTo>
                    <a:pt x="30599" y="35963"/>
                  </a:moveTo>
                  <a:lnTo>
                    <a:pt x="30721" y="36268"/>
                  </a:lnTo>
                  <a:lnTo>
                    <a:pt x="30843" y="36573"/>
                  </a:lnTo>
                  <a:lnTo>
                    <a:pt x="31026" y="36877"/>
                  </a:lnTo>
                  <a:lnTo>
                    <a:pt x="31209" y="37182"/>
                  </a:lnTo>
                  <a:lnTo>
                    <a:pt x="31453" y="37365"/>
                  </a:lnTo>
                  <a:lnTo>
                    <a:pt x="31757" y="37548"/>
                  </a:lnTo>
                  <a:lnTo>
                    <a:pt x="32123" y="37670"/>
                  </a:lnTo>
                  <a:lnTo>
                    <a:pt x="32428" y="37670"/>
                  </a:lnTo>
                  <a:lnTo>
                    <a:pt x="32123" y="37548"/>
                  </a:lnTo>
                  <a:lnTo>
                    <a:pt x="31879" y="37426"/>
                  </a:lnTo>
                  <a:lnTo>
                    <a:pt x="31514" y="37121"/>
                  </a:lnTo>
                  <a:lnTo>
                    <a:pt x="31209" y="36755"/>
                  </a:lnTo>
                  <a:lnTo>
                    <a:pt x="30599" y="35963"/>
                  </a:lnTo>
                  <a:close/>
                  <a:moveTo>
                    <a:pt x="17860" y="37487"/>
                  </a:moveTo>
                  <a:lnTo>
                    <a:pt x="17799" y="39681"/>
                  </a:lnTo>
                  <a:lnTo>
                    <a:pt x="17738" y="41815"/>
                  </a:lnTo>
                  <a:lnTo>
                    <a:pt x="17738" y="41876"/>
                  </a:lnTo>
                  <a:lnTo>
                    <a:pt x="17677" y="42302"/>
                  </a:lnTo>
                  <a:lnTo>
                    <a:pt x="17616" y="39925"/>
                  </a:lnTo>
                  <a:lnTo>
                    <a:pt x="17555" y="37487"/>
                  </a:lnTo>
                  <a:close/>
                  <a:moveTo>
                    <a:pt x="18774" y="54980"/>
                  </a:moveTo>
                  <a:lnTo>
                    <a:pt x="18774" y="54980"/>
                  </a:lnTo>
                  <a:lnTo>
                    <a:pt x="18774" y="54980"/>
                  </a:lnTo>
                  <a:close/>
                  <a:moveTo>
                    <a:pt x="13959" y="53457"/>
                  </a:moveTo>
                  <a:lnTo>
                    <a:pt x="13898" y="53761"/>
                  </a:lnTo>
                  <a:lnTo>
                    <a:pt x="13837" y="54066"/>
                  </a:lnTo>
                  <a:lnTo>
                    <a:pt x="13837" y="54432"/>
                  </a:lnTo>
                  <a:lnTo>
                    <a:pt x="13898" y="54737"/>
                  </a:lnTo>
                  <a:lnTo>
                    <a:pt x="14020" y="55041"/>
                  </a:lnTo>
                  <a:lnTo>
                    <a:pt x="14142" y="55346"/>
                  </a:lnTo>
                  <a:lnTo>
                    <a:pt x="14386" y="55590"/>
                  </a:lnTo>
                  <a:lnTo>
                    <a:pt x="14690" y="55712"/>
                  </a:lnTo>
                  <a:lnTo>
                    <a:pt x="14934" y="55834"/>
                  </a:lnTo>
                  <a:lnTo>
                    <a:pt x="15483" y="55834"/>
                  </a:lnTo>
                  <a:lnTo>
                    <a:pt x="15788" y="55773"/>
                  </a:lnTo>
                  <a:lnTo>
                    <a:pt x="16092" y="55651"/>
                  </a:lnTo>
                  <a:lnTo>
                    <a:pt x="16336" y="55468"/>
                  </a:lnTo>
                  <a:lnTo>
                    <a:pt x="16458" y="55285"/>
                  </a:lnTo>
                  <a:lnTo>
                    <a:pt x="16580" y="54980"/>
                  </a:lnTo>
                  <a:lnTo>
                    <a:pt x="16458" y="55163"/>
                  </a:lnTo>
                  <a:lnTo>
                    <a:pt x="16336" y="55285"/>
                  </a:lnTo>
                  <a:lnTo>
                    <a:pt x="16092" y="55468"/>
                  </a:lnTo>
                  <a:lnTo>
                    <a:pt x="15849" y="55590"/>
                  </a:lnTo>
                  <a:lnTo>
                    <a:pt x="14934" y="55590"/>
                  </a:lnTo>
                  <a:lnTo>
                    <a:pt x="14690" y="55468"/>
                  </a:lnTo>
                  <a:lnTo>
                    <a:pt x="14508" y="55346"/>
                  </a:lnTo>
                  <a:lnTo>
                    <a:pt x="14325" y="55163"/>
                  </a:lnTo>
                  <a:lnTo>
                    <a:pt x="14142" y="54798"/>
                  </a:lnTo>
                  <a:lnTo>
                    <a:pt x="14020" y="54371"/>
                  </a:lnTo>
                  <a:lnTo>
                    <a:pt x="13959" y="53883"/>
                  </a:lnTo>
                  <a:lnTo>
                    <a:pt x="13959" y="53457"/>
                  </a:lnTo>
                  <a:close/>
                  <a:moveTo>
                    <a:pt x="21395" y="53457"/>
                  </a:moveTo>
                  <a:lnTo>
                    <a:pt x="21395" y="54005"/>
                  </a:lnTo>
                  <a:lnTo>
                    <a:pt x="21334" y="54554"/>
                  </a:lnTo>
                  <a:lnTo>
                    <a:pt x="21213" y="54798"/>
                  </a:lnTo>
                  <a:lnTo>
                    <a:pt x="21091" y="55041"/>
                  </a:lnTo>
                  <a:lnTo>
                    <a:pt x="20908" y="55285"/>
                  </a:lnTo>
                  <a:lnTo>
                    <a:pt x="20725" y="55468"/>
                  </a:lnTo>
                  <a:lnTo>
                    <a:pt x="20481" y="55529"/>
                  </a:lnTo>
                  <a:lnTo>
                    <a:pt x="20237" y="55590"/>
                  </a:lnTo>
                  <a:lnTo>
                    <a:pt x="19933" y="55651"/>
                  </a:lnTo>
                  <a:lnTo>
                    <a:pt x="19628" y="55590"/>
                  </a:lnTo>
                  <a:lnTo>
                    <a:pt x="19384" y="55529"/>
                  </a:lnTo>
                  <a:lnTo>
                    <a:pt x="19140" y="55407"/>
                  </a:lnTo>
                  <a:lnTo>
                    <a:pt x="18957" y="55224"/>
                  </a:lnTo>
                  <a:lnTo>
                    <a:pt x="18774" y="54980"/>
                  </a:lnTo>
                  <a:lnTo>
                    <a:pt x="18896" y="55285"/>
                  </a:lnTo>
                  <a:lnTo>
                    <a:pt x="19079" y="55468"/>
                  </a:lnTo>
                  <a:lnTo>
                    <a:pt x="19262" y="55651"/>
                  </a:lnTo>
                  <a:lnTo>
                    <a:pt x="19567" y="55773"/>
                  </a:lnTo>
                  <a:lnTo>
                    <a:pt x="19872" y="55834"/>
                  </a:lnTo>
                  <a:lnTo>
                    <a:pt x="20420" y="55834"/>
                  </a:lnTo>
                  <a:lnTo>
                    <a:pt x="20725" y="55712"/>
                  </a:lnTo>
                  <a:lnTo>
                    <a:pt x="20969" y="55590"/>
                  </a:lnTo>
                  <a:lnTo>
                    <a:pt x="21213" y="55346"/>
                  </a:lnTo>
                  <a:lnTo>
                    <a:pt x="21334" y="55041"/>
                  </a:lnTo>
                  <a:lnTo>
                    <a:pt x="21456" y="54737"/>
                  </a:lnTo>
                  <a:lnTo>
                    <a:pt x="21517" y="54432"/>
                  </a:lnTo>
                  <a:lnTo>
                    <a:pt x="21517" y="54066"/>
                  </a:lnTo>
                  <a:lnTo>
                    <a:pt x="21456" y="53761"/>
                  </a:lnTo>
                  <a:lnTo>
                    <a:pt x="21395" y="53457"/>
                  </a:lnTo>
                  <a:close/>
                  <a:moveTo>
                    <a:pt x="17677" y="44436"/>
                  </a:moveTo>
                  <a:lnTo>
                    <a:pt x="17738" y="45837"/>
                  </a:lnTo>
                  <a:lnTo>
                    <a:pt x="17799" y="47178"/>
                  </a:lnTo>
                  <a:lnTo>
                    <a:pt x="17799" y="48641"/>
                  </a:lnTo>
                  <a:lnTo>
                    <a:pt x="17738" y="50043"/>
                  </a:lnTo>
                  <a:lnTo>
                    <a:pt x="17738" y="51628"/>
                  </a:lnTo>
                  <a:lnTo>
                    <a:pt x="17799" y="53213"/>
                  </a:lnTo>
                  <a:lnTo>
                    <a:pt x="17982" y="54737"/>
                  </a:lnTo>
                  <a:lnTo>
                    <a:pt x="18043" y="55102"/>
                  </a:lnTo>
                  <a:lnTo>
                    <a:pt x="17982" y="55529"/>
                  </a:lnTo>
                  <a:lnTo>
                    <a:pt x="17921" y="56321"/>
                  </a:lnTo>
                  <a:lnTo>
                    <a:pt x="17799" y="57967"/>
                  </a:lnTo>
                  <a:lnTo>
                    <a:pt x="17738" y="59552"/>
                  </a:lnTo>
                  <a:lnTo>
                    <a:pt x="17677" y="61198"/>
                  </a:lnTo>
                  <a:lnTo>
                    <a:pt x="17738" y="62782"/>
                  </a:lnTo>
                  <a:lnTo>
                    <a:pt x="17860" y="64306"/>
                  </a:lnTo>
                  <a:lnTo>
                    <a:pt x="17982" y="65891"/>
                  </a:lnTo>
                  <a:lnTo>
                    <a:pt x="18104" y="67476"/>
                  </a:lnTo>
                  <a:lnTo>
                    <a:pt x="18165" y="69061"/>
                  </a:lnTo>
                  <a:lnTo>
                    <a:pt x="18104" y="70828"/>
                  </a:lnTo>
                  <a:lnTo>
                    <a:pt x="18104" y="71438"/>
                  </a:lnTo>
                  <a:lnTo>
                    <a:pt x="18104" y="71743"/>
                  </a:lnTo>
                  <a:lnTo>
                    <a:pt x="18043" y="71986"/>
                  </a:lnTo>
                  <a:lnTo>
                    <a:pt x="17677" y="72535"/>
                  </a:lnTo>
                  <a:lnTo>
                    <a:pt x="17616" y="72474"/>
                  </a:lnTo>
                  <a:lnTo>
                    <a:pt x="17555" y="72352"/>
                  </a:lnTo>
                  <a:lnTo>
                    <a:pt x="17433" y="72108"/>
                  </a:lnTo>
                  <a:lnTo>
                    <a:pt x="17311" y="71864"/>
                  </a:lnTo>
                  <a:lnTo>
                    <a:pt x="17251" y="71743"/>
                  </a:lnTo>
                  <a:lnTo>
                    <a:pt x="17251" y="71499"/>
                  </a:lnTo>
                  <a:lnTo>
                    <a:pt x="17251" y="71133"/>
                  </a:lnTo>
                  <a:lnTo>
                    <a:pt x="17251" y="69792"/>
                  </a:lnTo>
                  <a:lnTo>
                    <a:pt x="17251" y="68329"/>
                  </a:lnTo>
                  <a:lnTo>
                    <a:pt x="17311" y="66805"/>
                  </a:lnTo>
                  <a:lnTo>
                    <a:pt x="17433" y="65221"/>
                  </a:lnTo>
                  <a:lnTo>
                    <a:pt x="17616" y="63636"/>
                  </a:lnTo>
                  <a:lnTo>
                    <a:pt x="17677" y="62051"/>
                  </a:lnTo>
                  <a:lnTo>
                    <a:pt x="17677" y="60405"/>
                  </a:lnTo>
                  <a:lnTo>
                    <a:pt x="17616" y="58820"/>
                  </a:lnTo>
                  <a:lnTo>
                    <a:pt x="17494" y="57175"/>
                  </a:lnTo>
                  <a:lnTo>
                    <a:pt x="17372" y="55529"/>
                  </a:lnTo>
                  <a:lnTo>
                    <a:pt x="17311" y="55163"/>
                  </a:lnTo>
                  <a:lnTo>
                    <a:pt x="17372" y="54798"/>
                  </a:lnTo>
                  <a:lnTo>
                    <a:pt x="17433" y="54066"/>
                  </a:lnTo>
                  <a:lnTo>
                    <a:pt x="17616" y="52481"/>
                  </a:lnTo>
                  <a:lnTo>
                    <a:pt x="17677" y="50897"/>
                  </a:lnTo>
                  <a:lnTo>
                    <a:pt x="17616" y="49129"/>
                  </a:lnTo>
                  <a:lnTo>
                    <a:pt x="17555" y="48215"/>
                  </a:lnTo>
                  <a:lnTo>
                    <a:pt x="17555" y="47300"/>
                  </a:lnTo>
                  <a:lnTo>
                    <a:pt x="17616" y="45898"/>
                  </a:lnTo>
                  <a:lnTo>
                    <a:pt x="17677" y="44436"/>
                  </a:lnTo>
                  <a:close/>
                  <a:moveTo>
                    <a:pt x="15788" y="10180"/>
                  </a:moveTo>
                  <a:lnTo>
                    <a:pt x="16214" y="10485"/>
                  </a:lnTo>
                  <a:lnTo>
                    <a:pt x="16702" y="10729"/>
                  </a:lnTo>
                  <a:lnTo>
                    <a:pt x="17190" y="10911"/>
                  </a:lnTo>
                  <a:lnTo>
                    <a:pt x="17677" y="10972"/>
                  </a:lnTo>
                  <a:lnTo>
                    <a:pt x="18165" y="10911"/>
                  </a:lnTo>
                  <a:lnTo>
                    <a:pt x="18652" y="10790"/>
                  </a:lnTo>
                  <a:lnTo>
                    <a:pt x="19079" y="10546"/>
                  </a:lnTo>
                  <a:lnTo>
                    <a:pt x="19506" y="10241"/>
                  </a:lnTo>
                  <a:lnTo>
                    <a:pt x="19506" y="11033"/>
                  </a:lnTo>
                  <a:lnTo>
                    <a:pt x="19567" y="11399"/>
                  </a:lnTo>
                  <a:lnTo>
                    <a:pt x="19750" y="11765"/>
                  </a:lnTo>
                  <a:lnTo>
                    <a:pt x="19993" y="12070"/>
                  </a:lnTo>
                  <a:lnTo>
                    <a:pt x="20298" y="12313"/>
                  </a:lnTo>
                  <a:lnTo>
                    <a:pt x="20664" y="12496"/>
                  </a:lnTo>
                  <a:lnTo>
                    <a:pt x="21030" y="12557"/>
                  </a:lnTo>
                  <a:lnTo>
                    <a:pt x="21883" y="12801"/>
                  </a:lnTo>
                  <a:lnTo>
                    <a:pt x="22736" y="13106"/>
                  </a:lnTo>
                  <a:lnTo>
                    <a:pt x="23468" y="13410"/>
                  </a:lnTo>
                  <a:lnTo>
                    <a:pt x="24138" y="13837"/>
                  </a:lnTo>
                  <a:lnTo>
                    <a:pt x="24748" y="14325"/>
                  </a:lnTo>
                  <a:lnTo>
                    <a:pt x="24992" y="14630"/>
                  </a:lnTo>
                  <a:lnTo>
                    <a:pt x="25235" y="14934"/>
                  </a:lnTo>
                  <a:lnTo>
                    <a:pt x="25479" y="15300"/>
                  </a:lnTo>
                  <a:lnTo>
                    <a:pt x="25601" y="15605"/>
                  </a:lnTo>
                  <a:lnTo>
                    <a:pt x="25723" y="15971"/>
                  </a:lnTo>
                  <a:lnTo>
                    <a:pt x="25845" y="16336"/>
                  </a:lnTo>
                  <a:lnTo>
                    <a:pt x="25906" y="16946"/>
                  </a:lnTo>
                  <a:lnTo>
                    <a:pt x="25906" y="17555"/>
                  </a:lnTo>
                  <a:lnTo>
                    <a:pt x="26028" y="18957"/>
                  </a:lnTo>
                  <a:lnTo>
                    <a:pt x="26272" y="20298"/>
                  </a:lnTo>
                  <a:lnTo>
                    <a:pt x="26820" y="22980"/>
                  </a:lnTo>
                  <a:lnTo>
                    <a:pt x="27186" y="24870"/>
                  </a:lnTo>
                  <a:lnTo>
                    <a:pt x="27308" y="25418"/>
                  </a:lnTo>
                  <a:lnTo>
                    <a:pt x="27491" y="25967"/>
                  </a:lnTo>
                  <a:lnTo>
                    <a:pt x="27735" y="26454"/>
                  </a:lnTo>
                  <a:lnTo>
                    <a:pt x="28039" y="26881"/>
                  </a:lnTo>
                  <a:lnTo>
                    <a:pt x="28405" y="27308"/>
                  </a:lnTo>
                  <a:lnTo>
                    <a:pt x="28649" y="27795"/>
                  </a:lnTo>
                  <a:lnTo>
                    <a:pt x="29076" y="28710"/>
                  </a:lnTo>
                  <a:lnTo>
                    <a:pt x="29441" y="29624"/>
                  </a:lnTo>
                  <a:lnTo>
                    <a:pt x="29685" y="30599"/>
                  </a:lnTo>
                  <a:lnTo>
                    <a:pt x="29929" y="31574"/>
                  </a:lnTo>
                  <a:lnTo>
                    <a:pt x="30477" y="33586"/>
                  </a:lnTo>
                  <a:lnTo>
                    <a:pt x="30782" y="34439"/>
                  </a:lnTo>
                  <a:lnTo>
                    <a:pt x="30965" y="34805"/>
                  </a:lnTo>
                  <a:lnTo>
                    <a:pt x="31148" y="35171"/>
                  </a:lnTo>
                  <a:lnTo>
                    <a:pt x="30843" y="35293"/>
                  </a:lnTo>
                  <a:lnTo>
                    <a:pt x="30721" y="35415"/>
                  </a:lnTo>
                  <a:lnTo>
                    <a:pt x="30660" y="35475"/>
                  </a:lnTo>
                  <a:lnTo>
                    <a:pt x="30660" y="35536"/>
                  </a:lnTo>
                  <a:lnTo>
                    <a:pt x="30721" y="35658"/>
                  </a:lnTo>
                  <a:lnTo>
                    <a:pt x="30782" y="35658"/>
                  </a:lnTo>
                  <a:lnTo>
                    <a:pt x="30965" y="35536"/>
                  </a:lnTo>
                  <a:lnTo>
                    <a:pt x="31209" y="35354"/>
                  </a:lnTo>
                  <a:lnTo>
                    <a:pt x="31514" y="35354"/>
                  </a:lnTo>
                  <a:lnTo>
                    <a:pt x="31818" y="35415"/>
                  </a:lnTo>
                  <a:lnTo>
                    <a:pt x="32123" y="35475"/>
                  </a:lnTo>
                  <a:lnTo>
                    <a:pt x="32550" y="35780"/>
                  </a:lnTo>
                  <a:lnTo>
                    <a:pt x="32977" y="36146"/>
                  </a:lnTo>
                  <a:lnTo>
                    <a:pt x="33708" y="36877"/>
                  </a:lnTo>
                  <a:lnTo>
                    <a:pt x="34013" y="37243"/>
                  </a:lnTo>
                  <a:lnTo>
                    <a:pt x="34378" y="37548"/>
                  </a:lnTo>
                  <a:lnTo>
                    <a:pt x="34805" y="37914"/>
                  </a:lnTo>
                  <a:lnTo>
                    <a:pt x="34988" y="37975"/>
                  </a:lnTo>
                  <a:lnTo>
                    <a:pt x="35110" y="38096"/>
                  </a:lnTo>
                  <a:lnTo>
                    <a:pt x="35110" y="38157"/>
                  </a:lnTo>
                  <a:lnTo>
                    <a:pt x="34988" y="38279"/>
                  </a:lnTo>
                  <a:lnTo>
                    <a:pt x="34805" y="38279"/>
                  </a:lnTo>
                  <a:lnTo>
                    <a:pt x="34500" y="38218"/>
                  </a:lnTo>
                  <a:lnTo>
                    <a:pt x="34257" y="38157"/>
                  </a:lnTo>
                  <a:lnTo>
                    <a:pt x="34013" y="38036"/>
                  </a:lnTo>
                  <a:lnTo>
                    <a:pt x="33708" y="37670"/>
                  </a:lnTo>
                  <a:lnTo>
                    <a:pt x="33525" y="37548"/>
                  </a:lnTo>
                  <a:lnTo>
                    <a:pt x="33342" y="37548"/>
                  </a:lnTo>
                  <a:lnTo>
                    <a:pt x="33220" y="37609"/>
                  </a:lnTo>
                  <a:lnTo>
                    <a:pt x="33159" y="37670"/>
                  </a:lnTo>
                  <a:lnTo>
                    <a:pt x="33159" y="37731"/>
                  </a:lnTo>
                  <a:lnTo>
                    <a:pt x="33220" y="38036"/>
                  </a:lnTo>
                  <a:lnTo>
                    <a:pt x="33281" y="38218"/>
                  </a:lnTo>
                  <a:lnTo>
                    <a:pt x="33647" y="38950"/>
                  </a:lnTo>
                  <a:lnTo>
                    <a:pt x="34074" y="39681"/>
                  </a:lnTo>
                  <a:lnTo>
                    <a:pt x="34439" y="40291"/>
                  </a:lnTo>
                  <a:lnTo>
                    <a:pt x="34683" y="40596"/>
                  </a:lnTo>
                  <a:lnTo>
                    <a:pt x="34805" y="40778"/>
                  </a:lnTo>
                  <a:lnTo>
                    <a:pt x="34805" y="40961"/>
                  </a:lnTo>
                  <a:lnTo>
                    <a:pt x="34805" y="41022"/>
                  </a:lnTo>
                  <a:lnTo>
                    <a:pt x="34744" y="41022"/>
                  </a:lnTo>
                  <a:lnTo>
                    <a:pt x="34683" y="40961"/>
                  </a:lnTo>
                  <a:lnTo>
                    <a:pt x="34500" y="40778"/>
                  </a:lnTo>
                  <a:lnTo>
                    <a:pt x="33830" y="39864"/>
                  </a:lnTo>
                  <a:lnTo>
                    <a:pt x="33464" y="39316"/>
                  </a:lnTo>
                  <a:lnTo>
                    <a:pt x="33342" y="39194"/>
                  </a:lnTo>
                  <a:lnTo>
                    <a:pt x="33220" y="39072"/>
                  </a:lnTo>
                  <a:lnTo>
                    <a:pt x="33098" y="39072"/>
                  </a:lnTo>
                  <a:lnTo>
                    <a:pt x="32977" y="39133"/>
                  </a:lnTo>
                  <a:lnTo>
                    <a:pt x="32977" y="39255"/>
                  </a:lnTo>
                  <a:lnTo>
                    <a:pt x="32977" y="39376"/>
                  </a:lnTo>
                  <a:lnTo>
                    <a:pt x="33038" y="39620"/>
                  </a:lnTo>
                  <a:lnTo>
                    <a:pt x="33281" y="40047"/>
                  </a:lnTo>
                  <a:lnTo>
                    <a:pt x="33708" y="40839"/>
                  </a:lnTo>
                  <a:lnTo>
                    <a:pt x="33891" y="41266"/>
                  </a:lnTo>
                  <a:lnTo>
                    <a:pt x="34013" y="41693"/>
                  </a:lnTo>
                  <a:lnTo>
                    <a:pt x="34074" y="41936"/>
                  </a:lnTo>
                  <a:lnTo>
                    <a:pt x="34013" y="41997"/>
                  </a:lnTo>
                  <a:lnTo>
                    <a:pt x="33891" y="41936"/>
                  </a:lnTo>
                  <a:lnTo>
                    <a:pt x="33769" y="41815"/>
                  </a:lnTo>
                  <a:lnTo>
                    <a:pt x="33647" y="41632"/>
                  </a:lnTo>
                  <a:lnTo>
                    <a:pt x="33525" y="41266"/>
                  </a:lnTo>
                  <a:lnTo>
                    <a:pt x="33098" y="40413"/>
                  </a:lnTo>
                  <a:lnTo>
                    <a:pt x="32916" y="39986"/>
                  </a:lnTo>
                  <a:lnTo>
                    <a:pt x="32672" y="39559"/>
                  </a:lnTo>
                  <a:lnTo>
                    <a:pt x="32489" y="39376"/>
                  </a:lnTo>
                  <a:lnTo>
                    <a:pt x="32367" y="39316"/>
                  </a:lnTo>
                  <a:lnTo>
                    <a:pt x="32245" y="39376"/>
                  </a:lnTo>
                  <a:lnTo>
                    <a:pt x="32184" y="39498"/>
                  </a:lnTo>
                  <a:lnTo>
                    <a:pt x="32184" y="39681"/>
                  </a:lnTo>
                  <a:lnTo>
                    <a:pt x="32245" y="40108"/>
                  </a:lnTo>
                  <a:lnTo>
                    <a:pt x="32428" y="40535"/>
                  </a:lnTo>
                  <a:lnTo>
                    <a:pt x="32794" y="41388"/>
                  </a:lnTo>
                  <a:lnTo>
                    <a:pt x="32916" y="41693"/>
                  </a:lnTo>
                  <a:lnTo>
                    <a:pt x="32977" y="41876"/>
                  </a:lnTo>
                  <a:lnTo>
                    <a:pt x="32977" y="42058"/>
                  </a:lnTo>
                  <a:lnTo>
                    <a:pt x="32916" y="42119"/>
                  </a:lnTo>
                  <a:lnTo>
                    <a:pt x="32855" y="42119"/>
                  </a:lnTo>
                  <a:lnTo>
                    <a:pt x="32733" y="42058"/>
                  </a:lnTo>
                  <a:lnTo>
                    <a:pt x="32611" y="41876"/>
                  </a:lnTo>
                  <a:lnTo>
                    <a:pt x="32489" y="41632"/>
                  </a:lnTo>
                  <a:lnTo>
                    <a:pt x="32367" y="41205"/>
                  </a:lnTo>
                  <a:lnTo>
                    <a:pt x="31940" y="40291"/>
                  </a:lnTo>
                  <a:lnTo>
                    <a:pt x="31757" y="39864"/>
                  </a:lnTo>
                  <a:lnTo>
                    <a:pt x="31697" y="39681"/>
                  </a:lnTo>
                  <a:lnTo>
                    <a:pt x="31514" y="39620"/>
                  </a:lnTo>
                  <a:lnTo>
                    <a:pt x="31392" y="39620"/>
                  </a:lnTo>
                  <a:lnTo>
                    <a:pt x="31331" y="39681"/>
                  </a:lnTo>
                  <a:lnTo>
                    <a:pt x="31331" y="39803"/>
                  </a:lnTo>
                  <a:lnTo>
                    <a:pt x="31331" y="39925"/>
                  </a:lnTo>
                  <a:lnTo>
                    <a:pt x="31453" y="40474"/>
                  </a:lnTo>
                  <a:lnTo>
                    <a:pt x="31514" y="40839"/>
                  </a:lnTo>
                  <a:lnTo>
                    <a:pt x="31575" y="41266"/>
                  </a:lnTo>
                  <a:lnTo>
                    <a:pt x="31575" y="41510"/>
                  </a:lnTo>
                  <a:lnTo>
                    <a:pt x="31514" y="41510"/>
                  </a:lnTo>
                  <a:lnTo>
                    <a:pt x="31453" y="41449"/>
                  </a:lnTo>
                  <a:lnTo>
                    <a:pt x="31209" y="40961"/>
                  </a:lnTo>
                  <a:lnTo>
                    <a:pt x="31087" y="40413"/>
                  </a:lnTo>
                  <a:lnTo>
                    <a:pt x="30965" y="39925"/>
                  </a:lnTo>
                  <a:lnTo>
                    <a:pt x="30782" y="39437"/>
                  </a:lnTo>
                  <a:lnTo>
                    <a:pt x="30417" y="38706"/>
                  </a:lnTo>
                  <a:lnTo>
                    <a:pt x="30051" y="38036"/>
                  </a:lnTo>
                  <a:lnTo>
                    <a:pt x="29807" y="37304"/>
                  </a:lnTo>
                  <a:lnTo>
                    <a:pt x="29746" y="36877"/>
                  </a:lnTo>
                  <a:lnTo>
                    <a:pt x="29746" y="36512"/>
                  </a:lnTo>
                  <a:lnTo>
                    <a:pt x="29868" y="36390"/>
                  </a:lnTo>
                  <a:lnTo>
                    <a:pt x="29990" y="36268"/>
                  </a:lnTo>
                  <a:lnTo>
                    <a:pt x="29990" y="36146"/>
                  </a:lnTo>
                  <a:lnTo>
                    <a:pt x="29990" y="36024"/>
                  </a:lnTo>
                  <a:lnTo>
                    <a:pt x="29807" y="36024"/>
                  </a:lnTo>
                  <a:lnTo>
                    <a:pt x="29685" y="36146"/>
                  </a:lnTo>
                  <a:lnTo>
                    <a:pt x="27978" y="33220"/>
                  </a:lnTo>
                  <a:lnTo>
                    <a:pt x="26820" y="31270"/>
                  </a:lnTo>
                  <a:lnTo>
                    <a:pt x="26333" y="30294"/>
                  </a:lnTo>
                  <a:lnTo>
                    <a:pt x="25906" y="29258"/>
                  </a:lnTo>
                  <a:lnTo>
                    <a:pt x="25723" y="28771"/>
                  </a:lnTo>
                  <a:lnTo>
                    <a:pt x="25601" y="28283"/>
                  </a:lnTo>
                  <a:lnTo>
                    <a:pt x="25479" y="27795"/>
                  </a:lnTo>
                  <a:lnTo>
                    <a:pt x="25357" y="27308"/>
                  </a:lnTo>
                  <a:lnTo>
                    <a:pt x="25114" y="26820"/>
                  </a:lnTo>
                  <a:lnTo>
                    <a:pt x="24870" y="26393"/>
                  </a:lnTo>
                  <a:lnTo>
                    <a:pt x="24626" y="25906"/>
                  </a:lnTo>
                  <a:lnTo>
                    <a:pt x="24382" y="25479"/>
                  </a:lnTo>
                  <a:lnTo>
                    <a:pt x="23955" y="24504"/>
                  </a:lnTo>
                  <a:lnTo>
                    <a:pt x="23590" y="23590"/>
                  </a:lnTo>
                  <a:lnTo>
                    <a:pt x="23346" y="22919"/>
                  </a:lnTo>
                  <a:lnTo>
                    <a:pt x="23285" y="22736"/>
                  </a:lnTo>
                  <a:lnTo>
                    <a:pt x="23224" y="22553"/>
                  </a:lnTo>
                  <a:lnTo>
                    <a:pt x="23224" y="22310"/>
                  </a:lnTo>
                  <a:lnTo>
                    <a:pt x="23285" y="22005"/>
                  </a:lnTo>
                  <a:lnTo>
                    <a:pt x="23346" y="21761"/>
                  </a:lnTo>
                  <a:lnTo>
                    <a:pt x="23407" y="21517"/>
                  </a:lnTo>
                  <a:lnTo>
                    <a:pt x="23651" y="20969"/>
                  </a:lnTo>
                  <a:lnTo>
                    <a:pt x="23773" y="20664"/>
                  </a:lnTo>
                  <a:lnTo>
                    <a:pt x="23834" y="20359"/>
                  </a:lnTo>
                  <a:lnTo>
                    <a:pt x="23834" y="19811"/>
                  </a:lnTo>
                  <a:lnTo>
                    <a:pt x="23773" y="19262"/>
                  </a:lnTo>
                  <a:lnTo>
                    <a:pt x="23651" y="18957"/>
                  </a:lnTo>
                  <a:lnTo>
                    <a:pt x="23590" y="18652"/>
                  </a:lnTo>
                  <a:lnTo>
                    <a:pt x="23651" y="18348"/>
                  </a:lnTo>
                  <a:lnTo>
                    <a:pt x="23712" y="18104"/>
                  </a:lnTo>
                  <a:lnTo>
                    <a:pt x="23529" y="18652"/>
                  </a:lnTo>
                  <a:lnTo>
                    <a:pt x="23468" y="18774"/>
                  </a:lnTo>
                  <a:lnTo>
                    <a:pt x="23529" y="18957"/>
                  </a:lnTo>
                  <a:lnTo>
                    <a:pt x="23590" y="19506"/>
                  </a:lnTo>
                  <a:lnTo>
                    <a:pt x="23590" y="20054"/>
                  </a:lnTo>
                  <a:lnTo>
                    <a:pt x="23468" y="20542"/>
                  </a:lnTo>
                  <a:lnTo>
                    <a:pt x="23285" y="21030"/>
                  </a:lnTo>
                  <a:lnTo>
                    <a:pt x="22980" y="21456"/>
                  </a:lnTo>
                  <a:lnTo>
                    <a:pt x="22675" y="21822"/>
                  </a:lnTo>
                  <a:lnTo>
                    <a:pt x="22249" y="22127"/>
                  </a:lnTo>
                  <a:lnTo>
                    <a:pt x="21883" y="22310"/>
                  </a:lnTo>
                  <a:lnTo>
                    <a:pt x="21395" y="22371"/>
                  </a:lnTo>
                  <a:lnTo>
                    <a:pt x="20969" y="22432"/>
                  </a:lnTo>
                  <a:lnTo>
                    <a:pt x="20664" y="22371"/>
                  </a:lnTo>
                  <a:lnTo>
                    <a:pt x="20359" y="22310"/>
                  </a:lnTo>
                  <a:lnTo>
                    <a:pt x="20054" y="22188"/>
                  </a:lnTo>
                  <a:lnTo>
                    <a:pt x="19811" y="22066"/>
                  </a:lnTo>
                  <a:lnTo>
                    <a:pt x="19323" y="21700"/>
                  </a:lnTo>
                  <a:lnTo>
                    <a:pt x="18896" y="21212"/>
                  </a:lnTo>
                  <a:lnTo>
                    <a:pt x="19079" y="21517"/>
                  </a:lnTo>
                  <a:lnTo>
                    <a:pt x="19262" y="21822"/>
                  </a:lnTo>
                  <a:lnTo>
                    <a:pt x="19445" y="22066"/>
                  </a:lnTo>
                  <a:lnTo>
                    <a:pt x="19689" y="22249"/>
                  </a:lnTo>
                  <a:lnTo>
                    <a:pt x="19993" y="22432"/>
                  </a:lnTo>
                  <a:lnTo>
                    <a:pt x="20237" y="22553"/>
                  </a:lnTo>
                  <a:lnTo>
                    <a:pt x="20542" y="22614"/>
                  </a:lnTo>
                  <a:lnTo>
                    <a:pt x="20847" y="22675"/>
                  </a:lnTo>
                  <a:lnTo>
                    <a:pt x="21456" y="22736"/>
                  </a:lnTo>
                  <a:lnTo>
                    <a:pt x="21761" y="22675"/>
                  </a:lnTo>
                  <a:lnTo>
                    <a:pt x="22066" y="22553"/>
                  </a:lnTo>
                  <a:lnTo>
                    <a:pt x="22310" y="22492"/>
                  </a:lnTo>
                  <a:lnTo>
                    <a:pt x="22614" y="22310"/>
                  </a:lnTo>
                  <a:lnTo>
                    <a:pt x="22858" y="22127"/>
                  </a:lnTo>
                  <a:lnTo>
                    <a:pt x="23102" y="21883"/>
                  </a:lnTo>
                  <a:lnTo>
                    <a:pt x="22858" y="23285"/>
                  </a:lnTo>
                  <a:lnTo>
                    <a:pt x="22493" y="24626"/>
                  </a:lnTo>
                  <a:lnTo>
                    <a:pt x="22310" y="25357"/>
                  </a:lnTo>
                  <a:lnTo>
                    <a:pt x="22188" y="26089"/>
                  </a:lnTo>
                  <a:lnTo>
                    <a:pt x="22188" y="26820"/>
                  </a:lnTo>
                  <a:lnTo>
                    <a:pt x="22310" y="27613"/>
                  </a:lnTo>
                  <a:lnTo>
                    <a:pt x="22432" y="28344"/>
                  </a:lnTo>
                  <a:lnTo>
                    <a:pt x="22675" y="29014"/>
                  </a:lnTo>
                  <a:lnTo>
                    <a:pt x="22980" y="29746"/>
                  </a:lnTo>
                  <a:lnTo>
                    <a:pt x="23224" y="30416"/>
                  </a:lnTo>
                  <a:lnTo>
                    <a:pt x="23834" y="31818"/>
                  </a:lnTo>
                  <a:lnTo>
                    <a:pt x="24260" y="33281"/>
                  </a:lnTo>
                  <a:lnTo>
                    <a:pt x="24626" y="34744"/>
                  </a:lnTo>
                  <a:lnTo>
                    <a:pt x="24748" y="35475"/>
                  </a:lnTo>
                  <a:lnTo>
                    <a:pt x="24809" y="36207"/>
                  </a:lnTo>
                  <a:lnTo>
                    <a:pt x="24870" y="36999"/>
                  </a:lnTo>
                  <a:lnTo>
                    <a:pt x="24870" y="37731"/>
                  </a:lnTo>
                  <a:lnTo>
                    <a:pt x="24748" y="39316"/>
                  </a:lnTo>
                  <a:lnTo>
                    <a:pt x="24504" y="40839"/>
                  </a:lnTo>
                  <a:lnTo>
                    <a:pt x="24199" y="42363"/>
                  </a:lnTo>
                  <a:lnTo>
                    <a:pt x="23773" y="43887"/>
                  </a:lnTo>
                  <a:lnTo>
                    <a:pt x="22980" y="46874"/>
                  </a:lnTo>
                  <a:lnTo>
                    <a:pt x="22554" y="48398"/>
                  </a:lnTo>
                  <a:lnTo>
                    <a:pt x="22249" y="49921"/>
                  </a:lnTo>
                  <a:lnTo>
                    <a:pt x="22005" y="51384"/>
                  </a:lnTo>
                  <a:lnTo>
                    <a:pt x="21944" y="52908"/>
                  </a:lnTo>
                  <a:lnTo>
                    <a:pt x="21944" y="54432"/>
                  </a:lnTo>
                  <a:lnTo>
                    <a:pt x="22066" y="55956"/>
                  </a:lnTo>
                  <a:lnTo>
                    <a:pt x="22310" y="57540"/>
                  </a:lnTo>
                  <a:lnTo>
                    <a:pt x="22371" y="58333"/>
                  </a:lnTo>
                  <a:lnTo>
                    <a:pt x="22432" y="59125"/>
                  </a:lnTo>
                  <a:lnTo>
                    <a:pt x="22432" y="59918"/>
                  </a:lnTo>
                  <a:lnTo>
                    <a:pt x="22371" y="60649"/>
                  </a:lnTo>
                  <a:lnTo>
                    <a:pt x="22127" y="62234"/>
                  </a:lnTo>
                  <a:lnTo>
                    <a:pt x="21395" y="65342"/>
                  </a:lnTo>
                  <a:lnTo>
                    <a:pt x="20725" y="68390"/>
                  </a:lnTo>
                  <a:lnTo>
                    <a:pt x="20359" y="69853"/>
                  </a:lnTo>
                  <a:lnTo>
                    <a:pt x="20115" y="71377"/>
                  </a:lnTo>
                  <a:lnTo>
                    <a:pt x="19993" y="72047"/>
                  </a:lnTo>
                  <a:lnTo>
                    <a:pt x="19993" y="72413"/>
                  </a:lnTo>
                  <a:lnTo>
                    <a:pt x="19993" y="72779"/>
                  </a:lnTo>
                  <a:lnTo>
                    <a:pt x="20054" y="73083"/>
                  </a:lnTo>
                  <a:lnTo>
                    <a:pt x="20176" y="73449"/>
                  </a:lnTo>
                  <a:lnTo>
                    <a:pt x="20420" y="74120"/>
                  </a:lnTo>
                  <a:lnTo>
                    <a:pt x="20725" y="74729"/>
                  </a:lnTo>
                  <a:lnTo>
                    <a:pt x="21030" y="75339"/>
                  </a:lnTo>
                  <a:lnTo>
                    <a:pt x="21273" y="75644"/>
                  </a:lnTo>
                  <a:lnTo>
                    <a:pt x="21456" y="75887"/>
                  </a:lnTo>
                  <a:lnTo>
                    <a:pt x="21639" y="76009"/>
                  </a:lnTo>
                  <a:lnTo>
                    <a:pt x="21822" y="76131"/>
                  </a:lnTo>
                  <a:lnTo>
                    <a:pt x="21883" y="76192"/>
                  </a:lnTo>
                  <a:lnTo>
                    <a:pt x="21883" y="76253"/>
                  </a:lnTo>
                  <a:lnTo>
                    <a:pt x="21822" y="76436"/>
                  </a:lnTo>
                  <a:lnTo>
                    <a:pt x="21700" y="76558"/>
                  </a:lnTo>
                  <a:lnTo>
                    <a:pt x="21517" y="76619"/>
                  </a:lnTo>
                  <a:lnTo>
                    <a:pt x="21091" y="76619"/>
                  </a:lnTo>
                  <a:lnTo>
                    <a:pt x="20908" y="76680"/>
                  </a:lnTo>
                  <a:lnTo>
                    <a:pt x="20725" y="76802"/>
                  </a:lnTo>
                  <a:lnTo>
                    <a:pt x="20359" y="76924"/>
                  </a:lnTo>
                  <a:lnTo>
                    <a:pt x="20054" y="76924"/>
                  </a:lnTo>
                  <a:lnTo>
                    <a:pt x="19689" y="76984"/>
                  </a:lnTo>
                  <a:lnTo>
                    <a:pt x="19384" y="76924"/>
                  </a:lnTo>
                  <a:lnTo>
                    <a:pt x="19384" y="76741"/>
                  </a:lnTo>
                  <a:lnTo>
                    <a:pt x="19384" y="76558"/>
                  </a:lnTo>
                  <a:lnTo>
                    <a:pt x="19384" y="76375"/>
                  </a:lnTo>
                  <a:lnTo>
                    <a:pt x="19323" y="76192"/>
                  </a:lnTo>
                  <a:lnTo>
                    <a:pt x="19201" y="76131"/>
                  </a:lnTo>
                  <a:lnTo>
                    <a:pt x="19140" y="76131"/>
                  </a:lnTo>
                  <a:lnTo>
                    <a:pt x="19079" y="76253"/>
                  </a:lnTo>
                  <a:lnTo>
                    <a:pt x="19140" y="76314"/>
                  </a:lnTo>
                  <a:lnTo>
                    <a:pt x="19201" y="76436"/>
                  </a:lnTo>
                  <a:lnTo>
                    <a:pt x="19201" y="76680"/>
                  </a:lnTo>
                  <a:lnTo>
                    <a:pt x="19140" y="76863"/>
                  </a:lnTo>
                  <a:lnTo>
                    <a:pt x="19018" y="76984"/>
                  </a:lnTo>
                  <a:lnTo>
                    <a:pt x="18774" y="77106"/>
                  </a:lnTo>
                  <a:lnTo>
                    <a:pt x="18226" y="77106"/>
                  </a:lnTo>
                  <a:lnTo>
                    <a:pt x="18104" y="77045"/>
                  </a:lnTo>
                  <a:lnTo>
                    <a:pt x="18043" y="76863"/>
                  </a:lnTo>
                  <a:lnTo>
                    <a:pt x="17982" y="76619"/>
                  </a:lnTo>
                  <a:lnTo>
                    <a:pt x="17982" y="76009"/>
                  </a:lnTo>
                  <a:lnTo>
                    <a:pt x="17921" y="74790"/>
                  </a:lnTo>
                  <a:lnTo>
                    <a:pt x="17921" y="73510"/>
                  </a:lnTo>
                  <a:lnTo>
                    <a:pt x="17921" y="73083"/>
                  </a:lnTo>
                  <a:lnTo>
                    <a:pt x="17921" y="72840"/>
                  </a:lnTo>
                  <a:lnTo>
                    <a:pt x="17982" y="72596"/>
                  </a:lnTo>
                  <a:lnTo>
                    <a:pt x="18287" y="72108"/>
                  </a:lnTo>
                  <a:lnTo>
                    <a:pt x="18348" y="71925"/>
                  </a:lnTo>
                  <a:lnTo>
                    <a:pt x="18348" y="71682"/>
                  </a:lnTo>
                  <a:lnTo>
                    <a:pt x="18409" y="70341"/>
                  </a:lnTo>
                  <a:lnTo>
                    <a:pt x="18409" y="68268"/>
                  </a:lnTo>
                  <a:lnTo>
                    <a:pt x="18348" y="66257"/>
                  </a:lnTo>
                  <a:lnTo>
                    <a:pt x="18104" y="63819"/>
                  </a:lnTo>
                  <a:lnTo>
                    <a:pt x="18043" y="62539"/>
                  </a:lnTo>
                  <a:lnTo>
                    <a:pt x="18043" y="61259"/>
                  </a:lnTo>
                  <a:lnTo>
                    <a:pt x="18104" y="58760"/>
                  </a:lnTo>
                  <a:lnTo>
                    <a:pt x="18287" y="56260"/>
                  </a:lnTo>
                  <a:lnTo>
                    <a:pt x="18348" y="55590"/>
                  </a:lnTo>
                  <a:lnTo>
                    <a:pt x="18409" y="54980"/>
                  </a:lnTo>
                  <a:lnTo>
                    <a:pt x="18348" y="54554"/>
                  </a:lnTo>
                  <a:lnTo>
                    <a:pt x="18287" y="54127"/>
                  </a:lnTo>
                  <a:lnTo>
                    <a:pt x="18165" y="52908"/>
                  </a:lnTo>
                  <a:lnTo>
                    <a:pt x="18043" y="51628"/>
                  </a:lnTo>
                  <a:lnTo>
                    <a:pt x="18043" y="50531"/>
                  </a:lnTo>
                  <a:lnTo>
                    <a:pt x="18104" y="49373"/>
                  </a:lnTo>
                  <a:lnTo>
                    <a:pt x="18104" y="48215"/>
                  </a:lnTo>
                  <a:lnTo>
                    <a:pt x="18104" y="47118"/>
                  </a:lnTo>
                  <a:lnTo>
                    <a:pt x="17982" y="44862"/>
                  </a:lnTo>
                  <a:lnTo>
                    <a:pt x="17982" y="42424"/>
                  </a:lnTo>
                  <a:lnTo>
                    <a:pt x="17982" y="39864"/>
                  </a:lnTo>
                  <a:lnTo>
                    <a:pt x="17982" y="38645"/>
                  </a:lnTo>
                  <a:lnTo>
                    <a:pt x="18043" y="38036"/>
                  </a:lnTo>
                  <a:lnTo>
                    <a:pt x="18043" y="37731"/>
                  </a:lnTo>
                  <a:lnTo>
                    <a:pt x="18043" y="37548"/>
                  </a:lnTo>
                  <a:lnTo>
                    <a:pt x="18043" y="37426"/>
                  </a:lnTo>
                  <a:lnTo>
                    <a:pt x="18226" y="37365"/>
                  </a:lnTo>
                  <a:lnTo>
                    <a:pt x="18409" y="37243"/>
                  </a:lnTo>
                  <a:lnTo>
                    <a:pt x="18652" y="36999"/>
                  </a:lnTo>
                  <a:lnTo>
                    <a:pt x="18165" y="37121"/>
                  </a:lnTo>
                  <a:lnTo>
                    <a:pt x="17677" y="37121"/>
                  </a:lnTo>
                  <a:lnTo>
                    <a:pt x="17129" y="37060"/>
                  </a:lnTo>
                  <a:lnTo>
                    <a:pt x="16641" y="36999"/>
                  </a:lnTo>
                  <a:lnTo>
                    <a:pt x="16885" y="37243"/>
                  </a:lnTo>
                  <a:lnTo>
                    <a:pt x="17068" y="37304"/>
                  </a:lnTo>
                  <a:lnTo>
                    <a:pt x="17251" y="37426"/>
                  </a:lnTo>
                  <a:lnTo>
                    <a:pt x="17311" y="37548"/>
                  </a:lnTo>
                  <a:lnTo>
                    <a:pt x="17311" y="37670"/>
                  </a:lnTo>
                  <a:lnTo>
                    <a:pt x="17311" y="37914"/>
                  </a:lnTo>
                  <a:lnTo>
                    <a:pt x="17372" y="38584"/>
                  </a:lnTo>
                  <a:lnTo>
                    <a:pt x="17372" y="41083"/>
                  </a:lnTo>
                  <a:lnTo>
                    <a:pt x="17433" y="43582"/>
                  </a:lnTo>
                  <a:lnTo>
                    <a:pt x="17311" y="46081"/>
                  </a:lnTo>
                  <a:lnTo>
                    <a:pt x="17251" y="46996"/>
                  </a:lnTo>
                  <a:lnTo>
                    <a:pt x="17251" y="47849"/>
                  </a:lnTo>
                  <a:lnTo>
                    <a:pt x="17311" y="49129"/>
                  </a:lnTo>
                  <a:lnTo>
                    <a:pt x="17311" y="50348"/>
                  </a:lnTo>
                  <a:lnTo>
                    <a:pt x="17311" y="51628"/>
                  </a:lnTo>
                  <a:lnTo>
                    <a:pt x="17251" y="52908"/>
                  </a:lnTo>
                  <a:lnTo>
                    <a:pt x="17129" y="54066"/>
                  </a:lnTo>
                  <a:lnTo>
                    <a:pt x="17007" y="54493"/>
                  </a:lnTo>
                  <a:lnTo>
                    <a:pt x="16946" y="54980"/>
                  </a:lnTo>
                  <a:lnTo>
                    <a:pt x="17007" y="55590"/>
                  </a:lnTo>
                  <a:lnTo>
                    <a:pt x="17068" y="56199"/>
                  </a:lnTo>
                  <a:lnTo>
                    <a:pt x="17190" y="57419"/>
                  </a:lnTo>
                  <a:lnTo>
                    <a:pt x="17311" y="59979"/>
                  </a:lnTo>
                  <a:lnTo>
                    <a:pt x="17311" y="61259"/>
                  </a:lnTo>
                  <a:lnTo>
                    <a:pt x="17311" y="62478"/>
                  </a:lnTo>
                  <a:lnTo>
                    <a:pt x="17251" y="63697"/>
                  </a:lnTo>
                  <a:lnTo>
                    <a:pt x="17129" y="64977"/>
                  </a:lnTo>
                  <a:lnTo>
                    <a:pt x="17007" y="66135"/>
                  </a:lnTo>
                  <a:lnTo>
                    <a:pt x="16946" y="67354"/>
                  </a:lnTo>
                  <a:lnTo>
                    <a:pt x="16946" y="68634"/>
                  </a:lnTo>
                  <a:lnTo>
                    <a:pt x="16946" y="69853"/>
                  </a:lnTo>
                  <a:lnTo>
                    <a:pt x="16946" y="70828"/>
                  </a:lnTo>
                  <a:lnTo>
                    <a:pt x="17007" y="71682"/>
                  </a:lnTo>
                  <a:lnTo>
                    <a:pt x="17007" y="71925"/>
                  </a:lnTo>
                  <a:lnTo>
                    <a:pt x="17068" y="72108"/>
                  </a:lnTo>
                  <a:lnTo>
                    <a:pt x="17372" y="72596"/>
                  </a:lnTo>
                  <a:lnTo>
                    <a:pt x="17433" y="72779"/>
                  </a:lnTo>
                  <a:lnTo>
                    <a:pt x="17433" y="73023"/>
                  </a:lnTo>
                  <a:lnTo>
                    <a:pt x="17433" y="73510"/>
                  </a:lnTo>
                  <a:lnTo>
                    <a:pt x="17433" y="74729"/>
                  </a:lnTo>
                  <a:lnTo>
                    <a:pt x="17433" y="76009"/>
                  </a:lnTo>
                  <a:lnTo>
                    <a:pt x="17372" y="76619"/>
                  </a:lnTo>
                  <a:lnTo>
                    <a:pt x="17311" y="76802"/>
                  </a:lnTo>
                  <a:lnTo>
                    <a:pt x="17251" y="77045"/>
                  </a:lnTo>
                  <a:lnTo>
                    <a:pt x="17129" y="77106"/>
                  </a:lnTo>
                  <a:lnTo>
                    <a:pt x="16580" y="77106"/>
                  </a:lnTo>
                  <a:lnTo>
                    <a:pt x="16336" y="76984"/>
                  </a:lnTo>
                  <a:lnTo>
                    <a:pt x="16214" y="76863"/>
                  </a:lnTo>
                  <a:lnTo>
                    <a:pt x="16153" y="76680"/>
                  </a:lnTo>
                  <a:lnTo>
                    <a:pt x="16214" y="76436"/>
                  </a:lnTo>
                  <a:lnTo>
                    <a:pt x="16275" y="76253"/>
                  </a:lnTo>
                  <a:lnTo>
                    <a:pt x="16214" y="76192"/>
                  </a:lnTo>
                  <a:lnTo>
                    <a:pt x="16214" y="76131"/>
                  </a:lnTo>
                  <a:lnTo>
                    <a:pt x="16153" y="76131"/>
                  </a:lnTo>
                  <a:lnTo>
                    <a:pt x="16092" y="76192"/>
                  </a:lnTo>
                  <a:lnTo>
                    <a:pt x="15971" y="76375"/>
                  </a:lnTo>
                  <a:lnTo>
                    <a:pt x="15971" y="76558"/>
                  </a:lnTo>
                  <a:lnTo>
                    <a:pt x="15971" y="76741"/>
                  </a:lnTo>
                  <a:lnTo>
                    <a:pt x="15971" y="76924"/>
                  </a:lnTo>
                  <a:lnTo>
                    <a:pt x="15666" y="76984"/>
                  </a:lnTo>
                  <a:lnTo>
                    <a:pt x="15300" y="76924"/>
                  </a:lnTo>
                  <a:lnTo>
                    <a:pt x="14934" y="76863"/>
                  </a:lnTo>
                  <a:lnTo>
                    <a:pt x="14630" y="76802"/>
                  </a:lnTo>
                  <a:lnTo>
                    <a:pt x="14447" y="76680"/>
                  </a:lnTo>
                  <a:lnTo>
                    <a:pt x="14264" y="76619"/>
                  </a:lnTo>
                  <a:lnTo>
                    <a:pt x="13837" y="76619"/>
                  </a:lnTo>
                  <a:lnTo>
                    <a:pt x="13715" y="76558"/>
                  </a:lnTo>
                  <a:lnTo>
                    <a:pt x="13532" y="76436"/>
                  </a:lnTo>
                  <a:lnTo>
                    <a:pt x="13471" y="76253"/>
                  </a:lnTo>
                  <a:lnTo>
                    <a:pt x="13532" y="76192"/>
                  </a:lnTo>
                  <a:lnTo>
                    <a:pt x="13532" y="76131"/>
                  </a:lnTo>
                  <a:lnTo>
                    <a:pt x="13837" y="75887"/>
                  </a:lnTo>
                  <a:lnTo>
                    <a:pt x="14142" y="75644"/>
                  </a:lnTo>
                  <a:lnTo>
                    <a:pt x="14325" y="75339"/>
                  </a:lnTo>
                  <a:lnTo>
                    <a:pt x="14690" y="74729"/>
                  </a:lnTo>
                  <a:lnTo>
                    <a:pt x="14934" y="74120"/>
                  </a:lnTo>
                  <a:lnTo>
                    <a:pt x="15239" y="73449"/>
                  </a:lnTo>
                  <a:lnTo>
                    <a:pt x="15300" y="73083"/>
                  </a:lnTo>
                  <a:lnTo>
                    <a:pt x="15361" y="72779"/>
                  </a:lnTo>
                  <a:lnTo>
                    <a:pt x="15422" y="72413"/>
                  </a:lnTo>
                  <a:lnTo>
                    <a:pt x="15361" y="72047"/>
                  </a:lnTo>
                  <a:lnTo>
                    <a:pt x="15239" y="71377"/>
                  </a:lnTo>
                  <a:lnTo>
                    <a:pt x="14995" y="69853"/>
                  </a:lnTo>
                  <a:lnTo>
                    <a:pt x="14325" y="66805"/>
                  </a:lnTo>
                  <a:lnTo>
                    <a:pt x="13593" y="63758"/>
                  </a:lnTo>
                  <a:lnTo>
                    <a:pt x="13228" y="62173"/>
                  </a:lnTo>
                  <a:lnTo>
                    <a:pt x="12984" y="60649"/>
                  </a:lnTo>
                  <a:lnTo>
                    <a:pt x="12923" y="59857"/>
                  </a:lnTo>
                  <a:lnTo>
                    <a:pt x="12923" y="59064"/>
                  </a:lnTo>
                  <a:lnTo>
                    <a:pt x="12984" y="58272"/>
                  </a:lnTo>
                  <a:lnTo>
                    <a:pt x="13106" y="57480"/>
                  </a:lnTo>
                  <a:lnTo>
                    <a:pt x="13289" y="55956"/>
                  </a:lnTo>
                  <a:lnTo>
                    <a:pt x="13410" y="54432"/>
                  </a:lnTo>
                  <a:lnTo>
                    <a:pt x="13471" y="52908"/>
                  </a:lnTo>
                  <a:lnTo>
                    <a:pt x="13410" y="52116"/>
                  </a:lnTo>
                  <a:lnTo>
                    <a:pt x="13350" y="51384"/>
                  </a:lnTo>
                  <a:lnTo>
                    <a:pt x="13106" y="49860"/>
                  </a:lnTo>
                  <a:lnTo>
                    <a:pt x="12801" y="48337"/>
                  </a:lnTo>
                  <a:lnTo>
                    <a:pt x="11948" y="45350"/>
                  </a:lnTo>
                  <a:lnTo>
                    <a:pt x="11582" y="43887"/>
                  </a:lnTo>
                  <a:lnTo>
                    <a:pt x="11155" y="42363"/>
                  </a:lnTo>
                  <a:lnTo>
                    <a:pt x="10850" y="40778"/>
                  </a:lnTo>
                  <a:lnTo>
                    <a:pt x="10607" y="39255"/>
                  </a:lnTo>
                  <a:lnTo>
                    <a:pt x="10546" y="37731"/>
                  </a:lnTo>
                  <a:lnTo>
                    <a:pt x="10546" y="36207"/>
                  </a:lnTo>
                  <a:lnTo>
                    <a:pt x="10668" y="35475"/>
                  </a:lnTo>
                  <a:lnTo>
                    <a:pt x="10789" y="34683"/>
                  </a:lnTo>
                  <a:lnTo>
                    <a:pt x="10911" y="33952"/>
                  </a:lnTo>
                  <a:lnTo>
                    <a:pt x="11094" y="33220"/>
                  </a:lnTo>
                  <a:lnTo>
                    <a:pt x="11521" y="31818"/>
                  </a:lnTo>
                  <a:lnTo>
                    <a:pt x="12130" y="30416"/>
                  </a:lnTo>
                  <a:lnTo>
                    <a:pt x="12435" y="29746"/>
                  </a:lnTo>
                  <a:lnTo>
                    <a:pt x="12679" y="29014"/>
                  </a:lnTo>
                  <a:lnTo>
                    <a:pt x="12923" y="28283"/>
                  </a:lnTo>
                  <a:lnTo>
                    <a:pt x="13045" y="27552"/>
                  </a:lnTo>
                  <a:lnTo>
                    <a:pt x="13167" y="26942"/>
                  </a:lnTo>
                  <a:lnTo>
                    <a:pt x="13167" y="26333"/>
                  </a:lnTo>
                  <a:lnTo>
                    <a:pt x="13106" y="25723"/>
                  </a:lnTo>
                  <a:lnTo>
                    <a:pt x="12984" y="25113"/>
                  </a:lnTo>
                  <a:lnTo>
                    <a:pt x="12557" y="23346"/>
                  </a:lnTo>
                  <a:lnTo>
                    <a:pt x="12252" y="21883"/>
                  </a:lnTo>
                  <a:lnTo>
                    <a:pt x="12496" y="22127"/>
                  </a:lnTo>
                  <a:lnTo>
                    <a:pt x="12740" y="22310"/>
                  </a:lnTo>
                  <a:lnTo>
                    <a:pt x="13045" y="22492"/>
                  </a:lnTo>
                  <a:lnTo>
                    <a:pt x="13289" y="22553"/>
                  </a:lnTo>
                  <a:lnTo>
                    <a:pt x="13593" y="22675"/>
                  </a:lnTo>
                  <a:lnTo>
                    <a:pt x="13898" y="22736"/>
                  </a:lnTo>
                  <a:lnTo>
                    <a:pt x="14508" y="22675"/>
                  </a:lnTo>
                  <a:lnTo>
                    <a:pt x="14812" y="22614"/>
                  </a:lnTo>
                  <a:lnTo>
                    <a:pt x="15117" y="22553"/>
                  </a:lnTo>
                  <a:lnTo>
                    <a:pt x="15422" y="22432"/>
                  </a:lnTo>
                  <a:lnTo>
                    <a:pt x="15666" y="22249"/>
                  </a:lnTo>
                  <a:lnTo>
                    <a:pt x="15910" y="22066"/>
                  </a:lnTo>
                  <a:lnTo>
                    <a:pt x="16092" y="21822"/>
                  </a:lnTo>
                  <a:lnTo>
                    <a:pt x="16275" y="21517"/>
                  </a:lnTo>
                  <a:lnTo>
                    <a:pt x="16458" y="21212"/>
                  </a:lnTo>
                  <a:lnTo>
                    <a:pt x="16153" y="21517"/>
                  </a:lnTo>
                  <a:lnTo>
                    <a:pt x="15910" y="21822"/>
                  </a:lnTo>
                  <a:lnTo>
                    <a:pt x="15544" y="22066"/>
                  </a:lnTo>
                  <a:lnTo>
                    <a:pt x="15178" y="22249"/>
                  </a:lnTo>
                  <a:lnTo>
                    <a:pt x="14812" y="22371"/>
                  </a:lnTo>
                  <a:lnTo>
                    <a:pt x="14386" y="22432"/>
                  </a:lnTo>
                  <a:lnTo>
                    <a:pt x="14020" y="22432"/>
                  </a:lnTo>
                  <a:lnTo>
                    <a:pt x="13593" y="22310"/>
                  </a:lnTo>
                  <a:lnTo>
                    <a:pt x="13289" y="22188"/>
                  </a:lnTo>
                  <a:lnTo>
                    <a:pt x="12984" y="22005"/>
                  </a:lnTo>
                  <a:lnTo>
                    <a:pt x="12679" y="21822"/>
                  </a:lnTo>
                  <a:lnTo>
                    <a:pt x="12435" y="21578"/>
                  </a:lnTo>
                  <a:lnTo>
                    <a:pt x="12252" y="21273"/>
                  </a:lnTo>
                  <a:lnTo>
                    <a:pt x="12069" y="20969"/>
                  </a:lnTo>
                  <a:lnTo>
                    <a:pt x="11948" y="20664"/>
                  </a:lnTo>
                  <a:lnTo>
                    <a:pt x="11826" y="20359"/>
                  </a:lnTo>
                  <a:lnTo>
                    <a:pt x="11765" y="19750"/>
                  </a:lnTo>
                  <a:lnTo>
                    <a:pt x="11826" y="19140"/>
                  </a:lnTo>
                  <a:lnTo>
                    <a:pt x="11887" y="18957"/>
                  </a:lnTo>
                  <a:lnTo>
                    <a:pt x="11887" y="18774"/>
                  </a:lnTo>
                  <a:lnTo>
                    <a:pt x="11887" y="18592"/>
                  </a:lnTo>
                  <a:lnTo>
                    <a:pt x="11826" y="18409"/>
                  </a:lnTo>
                  <a:lnTo>
                    <a:pt x="11643" y="18104"/>
                  </a:lnTo>
                  <a:lnTo>
                    <a:pt x="11765" y="18592"/>
                  </a:lnTo>
                  <a:lnTo>
                    <a:pt x="11765" y="18713"/>
                  </a:lnTo>
                  <a:lnTo>
                    <a:pt x="11765" y="18835"/>
                  </a:lnTo>
                  <a:lnTo>
                    <a:pt x="11643" y="19079"/>
                  </a:lnTo>
                  <a:lnTo>
                    <a:pt x="11521" y="19567"/>
                  </a:lnTo>
                  <a:lnTo>
                    <a:pt x="11521" y="20115"/>
                  </a:lnTo>
                  <a:lnTo>
                    <a:pt x="11582" y="20603"/>
                  </a:lnTo>
                  <a:lnTo>
                    <a:pt x="11765" y="21091"/>
                  </a:lnTo>
                  <a:lnTo>
                    <a:pt x="12009" y="21578"/>
                  </a:lnTo>
                  <a:lnTo>
                    <a:pt x="12069" y="21822"/>
                  </a:lnTo>
                  <a:lnTo>
                    <a:pt x="12069" y="22127"/>
                  </a:lnTo>
                  <a:lnTo>
                    <a:pt x="12130" y="22371"/>
                  </a:lnTo>
                  <a:lnTo>
                    <a:pt x="12130" y="22553"/>
                  </a:lnTo>
                  <a:lnTo>
                    <a:pt x="12130" y="22675"/>
                  </a:lnTo>
                  <a:lnTo>
                    <a:pt x="11887" y="23163"/>
                  </a:lnTo>
                  <a:lnTo>
                    <a:pt x="11216" y="24992"/>
                  </a:lnTo>
                  <a:lnTo>
                    <a:pt x="10729" y="25906"/>
                  </a:lnTo>
                  <a:lnTo>
                    <a:pt x="10241" y="26820"/>
                  </a:lnTo>
                  <a:lnTo>
                    <a:pt x="10058" y="27308"/>
                  </a:lnTo>
                  <a:lnTo>
                    <a:pt x="9875" y="27795"/>
                  </a:lnTo>
                  <a:lnTo>
                    <a:pt x="9631" y="28771"/>
                  </a:lnTo>
                  <a:lnTo>
                    <a:pt x="9448" y="29319"/>
                  </a:lnTo>
                  <a:lnTo>
                    <a:pt x="9266" y="29807"/>
                  </a:lnTo>
                  <a:lnTo>
                    <a:pt x="8778" y="30843"/>
                  </a:lnTo>
                  <a:lnTo>
                    <a:pt x="7681" y="32733"/>
                  </a:lnTo>
                  <a:lnTo>
                    <a:pt x="5669" y="36146"/>
                  </a:lnTo>
                  <a:lnTo>
                    <a:pt x="5487" y="36024"/>
                  </a:lnTo>
                  <a:lnTo>
                    <a:pt x="5426" y="36085"/>
                  </a:lnTo>
                  <a:lnTo>
                    <a:pt x="5365" y="36146"/>
                  </a:lnTo>
                  <a:lnTo>
                    <a:pt x="5426" y="36268"/>
                  </a:lnTo>
                  <a:lnTo>
                    <a:pt x="5547" y="36451"/>
                  </a:lnTo>
                  <a:lnTo>
                    <a:pt x="5608" y="36634"/>
                  </a:lnTo>
                  <a:lnTo>
                    <a:pt x="5608" y="36816"/>
                  </a:lnTo>
                  <a:lnTo>
                    <a:pt x="5608" y="37060"/>
                  </a:lnTo>
                  <a:lnTo>
                    <a:pt x="5487" y="37487"/>
                  </a:lnTo>
                  <a:lnTo>
                    <a:pt x="5121" y="38401"/>
                  </a:lnTo>
                  <a:lnTo>
                    <a:pt x="4633" y="39316"/>
                  </a:lnTo>
                  <a:lnTo>
                    <a:pt x="4511" y="39559"/>
                  </a:lnTo>
                  <a:lnTo>
                    <a:pt x="4450" y="39864"/>
                  </a:lnTo>
                  <a:lnTo>
                    <a:pt x="4267" y="40413"/>
                  </a:lnTo>
                  <a:lnTo>
                    <a:pt x="4085" y="41022"/>
                  </a:lnTo>
                  <a:lnTo>
                    <a:pt x="4024" y="41266"/>
                  </a:lnTo>
                  <a:lnTo>
                    <a:pt x="3902" y="41510"/>
                  </a:lnTo>
                  <a:lnTo>
                    <a:pt x="3841" y="41571"/>
                  </a:lnTo>
                  <a:lnTo>
                    <a:pt x="3780" y="41510"/>
                  </a:lnTo>
                  <a:lnTo>
                    <a:pt x="3780" y="41388"/>
                  </a:lnTo>
                  <a:lnTo>
                    <a:pt x="3780" y="41022"/>
                  </a:lnTo>
                  <a:lnTo>
                    <a:pt x="4024" y="39986"/>
                  </a:lnTo>
                  <a:lnTo>
                    <a:pt x="4024" y="39742"/>
                  </a:lnTo>
                  <a:lnTo>
                    <a:pt x="4024" y="39620"/>
                  </a:lnTo>
                  <a:lnTo>
                    <a:pt x="3902" y="39559"/>
                  </a:lnTo>
                  <a:lnTo>
                    <a:pt x="3780" y="39620"/>
                  </a:lnTo>
                  <a:lnTo>
                    <a:pt x="3719" y="39742"/>
                  </a:lnTo>
                  <a:lnTo>
                    <a:pt x="3536" y="39986"/>
                  </a:lnTo>
                  <a:lnTo>
                    <a:pt x="3414" y="40291"/>
                  </a:lnTo>
                  <a:lnTo>
                    <a:pt x="2926" y="41449"/>
                  </a:lnTo>
                  <a:lnTo>
                    <a:pt x="2744" y="41876"/>
                  </a:lnTo>
                  <a:lnTo>
                    <a:pt x="2622" y="42119"/>
                  </a:lnTo>
                  <a:lnTo>
                    <a:pt x="2439" y="42119"/>
                  </a:lnTo>
                  <a:lnTo>
                    <a:pt x="2378" y="42058"/>
                  </a:lnTo>
                  <a:lnTo>
                    <a:pt x="2378" y="41997"/>
                  </a:lnTo>
                  <a:lnTo>
                    <a:pt x="2439" y="41815"/>
                  </a:lnTo>
                  <a:lnTo>
                    <a:pt x="2622" y="41266"/>
                  </a:lnTo>
                  <a:lnTo>
                    <a:pt x="2866" y="40778"/>
                  </a:lnTo>
                  <a:lnTo>
                    <a:pt x="3048" y="40230"/>
                  </a:lnTo>
                  <a:lnTo>
                    <a:pt x="3170" y="39681"/>
                  </a:lnTo>
                  <a:lnTo>
                    <a:pt x="3170" y="39498"/>
                  </a:lnTo>
                  <a:lnTo>
                    <a:pt x="3109" y="39437"/>
                  </a:lnTo>
                  <a:lnTo>
                    <a:pt x="3048" y="39376"/>
                  </a:lnTo>
                  <a:lnTo>
                    <a:pt x="2987" y="39316"/>
                  </a:lnTo>
                  <a:lnTo>
                    <a:pt x="2926" y="39376"/>
                  </a:lnTo>
                  <a:lnTo>
                    <a:pt x="2744" y="39437"/>
                  </a:lnTo>
                  <a:lnTo>
                    <a:pt x="2561" y="39742"/>
                  </a:lnTo>
                  <a:lnTo>
                    <a:pt x="2317" y="40291"/>
                  </a:lnTo>
                  <a:lnTo>
                    <a:pt x="2073" y="40778"/>
                  </a:lnTo>
                  <a:lnTo>
                    <a:pt x="1829" y="41327"/>
                  </a:lnTo>
                  <a:lnTo>
                    <a:pt x="1585" y="41815"/>
                  </a:lnTo>
                  <a:lnTo>
                    <a:pt x="1403" y="41997"/>
                  </a:lnTo>
                  <a:lnTo>
                    <a:pt x="1281" y="41936"/>
                  </a:lnTo>
                  <a:lnTo>
                    <a:pt x="1281" y="41815"/>
                  </a:lnTo>
                  <a:lnTo>
                    <a:pt x="1342" y="41571"/>
                  </a:lnTo>
                  <a:lnTo>
                    <a:pt x="1403" y="41388"/>
                  </a:lnTo>
                  <a:lnTo>
                    <a:pt x="1646" y="40961"/>
                  </a:lnTo>
                  <a:lnTo>
                    <a:pt x="2195" y="39864"/>
                  </a:lnTo>
                  <a:lnTo>
                    <a:pt x="2317" y="39559"/>
                  </a:lnTo>
                  <a:lnTo>
                    <a:pt x="2378" y="39255"/>
                  </a:lnTo>
                  <a:lnTo>
                    <a:pt x="2378" y="39133"/>
                  </a:lnTo>
                  <a:lnTo>
                    <a:pt x="2195" y="39072"/>
                  </a:lnTo>
                  <a:lnTo>
                    <a:pt x="2134" y="39072"/>
                  </a:lnTo>
                  <a:lnTo>
                    <a:pt x="2012" y="39133"/>
                  </a:lnTo>
                  <a:lnTo>
                    <a:pt x="1890" y="39316"/>
                  </a:lnTo>
                  <a:lnTo>
                    <a:pt x="1646" y="39742"/>
                  </a:lnTo>
                  <a:lnTo>
                    <a:pt x="915" y="40717"/>
                  </a:lnTo>
                  <a:lnTo>
                    <a:pt x="671" y="40961"/>
                  </a:lnTo>
                  <a:lnTo>
                    <a:pt x="549" y="41022"/>
                  </a:lnTo>
                  <a:lnTo>
                    <a:pt x="549" y="40961"/>
                  </a:lnTo>
                  <a:lnTo>
                    <a:pt x="549" y="40839"/>
                  </a:lnTo>
                  <a:lnTo>
                    <a:pt x="671" y="40656"/>
                  </a:lnTo>
                  <a:lnTo>
                    <a:pt x="732" y="40474"/>
                  </a:lnTo>
                  <a:lnTo>
                    <a:pt x="976" y="40169"/>
                  </a:lnTo>
                  <a:lnTo>
                    <a:pt x="1464" y="39376"/>
                  </a:lnTo>
                  <a:lnTo>
                    <a:pt x="1890" y="38645"/>
                  </a:lnTo>
                  <a:lnTo>
                    <a:pt x="2073" y="38218"/>
                  </a:lnTo>
                  <a:lnTo>
                    <a:pt x="2195" y="37853"/>
                  </a:lnTo>
                  <a:lnTo>
                    <a:pt x="2195" y="37670"/>
                  </a:lnTo>
                  <a:lnTo>
                    <a:pt x="2073" y="37548"/>
                  </a:lnTo>
                  <a:lnTo>
                    <a:pt x="1890" y="37548"/>
                  </a:lnTo>
                  <a:lnTo>
                    <a:pt x="1707" y="37670"/>
                  </a:lnTo>
                  <a:lnTo>
                    <a:pt x="1342" y="37975"/>
                  </a:lnTo>
                  <a:lnTo>
                    <a:pt x="1037" y="38157"/>
                  </a:lnTo>
                  <a:lnTo>
                    <a:pt x="732" y="38279"/>
                  </a:lnTo>
                  <a:lnTo>
                    <a:pt x="549" y="38279"/>
                  </a:lnTo>
                  <a:lnTo>
                    <a:pt x="366" y="38218"/>
                  </a:lnTo>
                  <a:lnTo>
                    <a:pt x="305" y="38218"/>
                  </a:lnTo>
                  <a:lnTo>
                    <a:pt x="245" y="38157"/>
                  </a:lnTo>
                  <a:lnTo>
                    <a:pt x="305" y="38096"/>
                  </a:lnTo>
                  <a:lnTo>
                    <a:pt x="366" y="37975"/>
                  </a:lnTo>
                  <a:lnTo>
                    <a:pt x="976" y="37609"/>
                  </a:lnTo>
                  <a:lnTo>
                    <a:pt x="1403" y="37182"/>
                  </a:lnTo>
                  <a:lnTo>
                    <a:pt x="2317" y="36207"/>
                  </a:lnTo>
                  <a:lnTo>
                    <a:pt x="2805" y="35780"/>
                  </a:lnTo>
                  <a:lnTo>
                    <a:pt x="3048" y="35597"/>
                  </a:lnTo>
                  <a:lnTo>
                    <a:pt x="3353" y="35415"/>
                  </a:lnTo>
                  <a:lnTo>
                    <a:pt x="3780" y="35354"/>
                  </a:lnTo>
                  <a:lnTo>
                    <a:pt x="4024" y="35354"/>
                  </a:lnTo>
                  <a:lnTo>
                    <a:pt x="4206" y="35415"/>
                  </a:lnTo>
                  <a:lnTo>
                    <a:pt x="4389" y="35536"/>
                  </a:lnTo>
                  <a:lnTo>
                    <a:pt x="4511" y="35658"/>
                  </a:lnTo>
                  <a:lnTo>
                    <a:pt x="4633" y="35658"/>
                  </a:lnTo>
                  <a:lnTo>
                    <a:pt x="4694" y="35597"/>
                  </a:lnTo>
                  <a:lnTo>
                    <a:pt x="4694" y="35475"/>
                  </a:lnTo>
                  <a:lnTo>
                    <a:pt x="4633" y="35415"/>
                  </a:lnTo>
                  <a:lnTo>
                    <a:pt x="4450" y="35232"/>
                  </a:lnTo>
                  <a:lnTo>
                    <a:pt x="4206" y="35171"/>
                  </a:lnTo>
                  <a:lnTo>
                    <a:pt x="4389" y="34866"/>
                  </a:lnTo>
                  <a:lnTo>
                    <a:pt x="4511" y="34500"/>
                  </a:lnTo>
                  <a:lnTo>
                    <a:pt x="4755" y="33830"/>
                  </a:lnTo>
                  <a:lnTo>
                    <a:pt x="5060" y="32915"/>
                  </a:lnTo>
                  <a:lnTo>
                    <a:pt x="5304" y="32001"/>
                  </a:lnTo>
                  <a:lnTo>
                    <a:pt x="5730" y="30294"/>
                  </a:lnTo>
                  <a:lnTo>
                    <a:pt x="5974" y="29380"/>
                  </a:lnTo>
                  <a:lnTo>
                    <a:pt x="6340" y="28588"/>
                  </a:lnTo>
                  <a:lnTo>
                    <a:pt x="6584" y="27978"/>
                  </a:lnTo>
                  <a:lnTo>
                    <a:pt x="6949" y="27369"/>
                  </a:lnTo>
                  <a:lnTo>
                    <a:pt x="7498" y="26637"/>
                  </a:lnTo>
                  <a:lnTo>
                    <a:pt x="7742" y="26333"/>
                  </a:lnTo>
                  <a:lnTo>
                    <a:pt x="7864" y="25967"/>
                  </a:lnTo>
                  <a:lnTo>
                    <a:pt x="8108" y="25296"/>
                  </a:lnTo>
                  <a:lnTo>
                    <a:pt x="8351" y="23833"/>
                  </a:lnTo>
                  <a:lnTo>
                    <a:pt x="9144" y="20054"/>
                  </a:lnTo>
                  <a:lnTo>
                    <a:pt x="9327" y="18957"/>
                  </a:lnTo>
                  <a:lnTo>
                    <a:pt x="9448" y="17799"/>
                  </a:lnTo>
                  <a:lnTo>
                    <a:pt x="9448" y="17007"/>
                  </a:lnTo>
                  <a:lnTo>
                    <a:pt x="9570" y="16275"/>
                  </a:lnTo>
                  <a:lnTo>
                    <a:pt x="9631" y="15910"/>
                  </a:lnTo>
                  <a:lnTo>
                    <a:pt x="9753" y="15544"/>
                  </a:lnTo>
                  <a:lnTo>
                    <a:pt x="9936" y="15178"/>
                  </a:lnTo>
                  <a:lnTo>
                    <a:pt x="10180" y="14873"/>
                  </a:lnTo>
                  <a:lnTo>
                    <a:pt x="10424" y="14569"/>
                  </a:lnTo>
                  <a:lnTo>
                    <a:pt x="10668" y="14264"/>
                  </a:lnTo>
                  <a:lnTo>
                    <a:pt x="11338" y="13776"/>
                  </a:lnTo>
                  <a:lnTo>
                    <a:pt x="12009" y="13350"/>
                  </a:lnTo>
                  <a:lnTo>
                    <a:pt x="12862" y="12984"/>
                  </a:lnTo>
                  <a:lnTo>
                    <a:pt x="13776" y="12679"/>
                  </a:lnTo>
                  <a:lnTo>
                    <a:pt x="14690" y="12496"/>
                  </a:lnTo>
                  <a:lnTo>
                    <a:pt x="15117" y="12313"/>
                  </a:lnTo>
                  <a:lnTo>
                    <a:pt x="15300" y="12130"/>
                  </a:lnTo>
                  <a:lnTo>
                    <a:pt x="15483" y="11948"/>
                  </a:lnTo>
                  <a:lnTo>
                    <a:pt x="15605" y="11765"/>
                  </a:lnTo>
                  <a:lnTo>
                    <a:pt x="15727" y="11521"/>
                  </a:lnTo>
                  <a:lnTo>
                    <a:pt x="15788" y="11094"/>
                  </a:lnTo>
                  <a:lnTo>
                    <a:pt x="15849" y="10668"/>
                  </a:lnTo>
                  <a:lnTo>
                    <a:pt x="15788" y="10180"/>
                  </a:lnTo>
                  <a:close/>
                  <a:moveTo>
                    <a:pt x="17555" y="1"/>
                  </a:moveTo>
                  <a:lnTo>
                    <a:pt x="16824" y="123"/>
                  </a:lnTo>
                  <a:lnTo>
                    <a:pt x="16214" y="245"/>
                  </a:lnTo>
                  <a:lnTo>
                    <a:pt x="15666" y="488"/>
                  </a:lnTo>
                  <a:lnTo>
                    <a:pt x="15178" y="854"/>
                  </a:lnTo>
                  <a:lnTo>
                    <a:pt x="14751" y="1281"/>
                  </a:lnTo>
                  <a:lnTo>
                    <a:pt x="14508" y="1586"/>
                  </a:lnTo>
                  <a:lnTo>
                    <a:pt x="14325" y="1951"/>
                  </a:lnTo>
                  <a:lnTo>
                    <a:pt x="14020" y="2683"/>
                  </a:lnTo>
                  <a:lnTo>
                    <a:pt x="13837" y="3475"/>
                  </a:lnTo>
                  <a:lnTo>
                    <a:pt x="13776" y="4268"/>
                  </a:lnTo>
                  <a:lnTo>
                    <a:pt x="13776" y="5060"/>
                  </a:lnTo>
                  <a:lnTo>
                    <a:pt x="13837" y="5852"/>
                  </a:lnTo>
                  <a:lnTo>
                    <a:pt x="13959" y="6645"/>
                  </a:lnTo>
                  <a:lnTo>
                    <a:pt x="14142" y="7376"/>
                  </a:lnTo>
                  <a:lnTo>
                    <a:pt x="14386" y="8108"/>
                  </a:lnTo>
                  <a:lnTo>
                    <a:pt x="14751" y="8839"/>
                  </a:lnTo>
                  <a:lnTo>
                    <a:pt x="15056" y="9388"/>
                  </a:lnTo>
                  <a:lnTo>
                    <a:pt x="15300" y="9631"/>
                  </a:lnTo>
                  <a:lnTo>
                    <a:pt x="15544" y="9875"/>
                  </a:lnTo>
                  <a:lnTo>
                    <a:pt x="15605" y="9997"/>
                  </a:lnTo>
                  <a:lnTo>
                    <a:pt x="15605" y="10119"/>
                  </a:lnTo>
                  <a:lnTo>
                    <a:pt x="15605" y="10424"/>
                  </a:lnTo>
                  <a:lnTo>
                    <a:pt x="15605" y="11155"/>
                  </a:lnTo>
                  <a:lnTo>
                    <a:pt x="15544" y="11399"/>
                  </a:lnTo>
                  <a:lnTo>
                    <a:pt x="15422" y="11643"/>
                  </a:lnTo>
                  <a:lnTo>
                    <a:pt x="15239" y="11887"/>
                  </a:lnTo>
                  <a:lnTo>
                    <a:pt x="15056" y="12070"/>
                  </a:lnTo>
                  <a:lnTo>
                    <a:pt x="14690" y="12252"/>
                  </a:lnTo>
                  <a:lnTo>
                    <a:pt x="14325" y="12313"/>
                  </a:lnTo>
                  <a:lnTo>
                    <a:pt x="13532" y="12496"/>
                  </a:lnTo>
                  <a:lnTo>
                    <a:pt x="12801" y="12740"/>
                  </a:lnTo>
                  <a:lnTo>
                    <a:pt x="12069" y="12984"/>
                  </a:lnTo>
                  <a:lnTo>
                    <a:pt x="11399" y="13350"/>
                  </a:lnTo>
                  <a:lnTo>
                    <a:pt x="10729" y="13776"/>
                  </a:lnTo>
                  <a:lnTo>
                    <a:pt x="10180" y="14325"/>
                  </a:lnTo>
                  <a:lnTo>
                    <a:pt x="9753" y="14873"/>
                  </a:lnTo>
                  <a:lnTo>
                    <a:pt x="9570" y="15239"/>
                  </a:lnTo>
                  <a:lnTo>
                    <a:pt x="9388" y="15544"/>
                  </a:lnTo>
                  <a:lnTo>
                    <a:pt x="9266" y="15971"/>
                  </a:lnTo>
                  <a:lnTo>
                    <a:pt x="9205" y="16336"/>
                  </a:lnTo>
                  <a:lnTo>
                    <a:pt x="9144" y="16946"/>
                  </a:lnTo>
                  <a:lnTo>
                    <a:pt x="9083" y="17555"/>
                  </a:lnTo>
                  <a:lnTo>
                    <a:pt x="9022" y="18348"/>
                  </a:lnTo>
                  <a:lnTo>
                    <a:pt x="8961" y="19140"/>
                  </a:lnTo>
                  <a:lnTo>
                    <a:pt x="8778" y="19932"/>
                  </a:lnTo>
                  <a:lnTo>
                    <a:pt x="8108" y="23102"/>
                  </a:lnTo>
                  <a:lnTo>
                    <a:pt x="7803" y="24687"/>
                  </a:lnTo>
                  <a:lnTo>
                    <a:pt x="7742" y="25235"/>
                  </a:lnTo>
                  <a:lnTo>
                    <a:pt x="7559" y="25784"/>
                  </a:lnTo>
                  <a:lnTo>
                    <a:pt x="7376" y="26211"/>
                  </a:lnTo>
                  <a:lnTo>
                    <a:pt x="7071" y="26637"/>
                  </a:lnTo>
                  <a:lnTo>
                    <a:pt x="6767" y="27003"/>
                  </a:lnTo>
                  <a:lnTo>
                    <a:pt x="6523" y="27430"/>
                  </a:lnTo>
                  <a:lnTo>
                    <a:pt x="6218" y="27917"/>
                  </a:lnTo>
                  <a:lnTo>
                    <a:pt x="5974" y="28405"/>
                  </a:lnTo>
                  <a:lnTo>
                    <a:pt x="5608" y="29502"/>
                  </a:lnTo>
                  <a:lnTo>
                    <a:pt x="5304" y="30599"/>
                  </a:lnTo>
                  <a:lnTo>
                    <a:pt x="5060" y="31696"/>
                  </a:lnTo>
                  <a:lnTo>
                    <a:pt x="4755" y="33037"/>
                  </a:lnTo>
                  <a:lnTo>
                    <a:pt x="4572" y="33647"/>
                  </a:lnTo>
                  <a:lnTo>
                    <a:pt x="4389" y="34256"/>
                  </a:lnTo>
                  <a:lnTo>
                    <a:pt x="4267" y="34561"/>
                  </a:lnTo>
                  <a:lnTo>
                    <a:pt x="4085" y="34927"/>
                  </a:lnTo>
                  <a:lnTo>
                    <a:pt x="4024" y="35049"/>
                  </a:lnTo>
                  <a:lnTo>
                    <a:pt x="3902" y="35110"/>
                  </a:lnTo>
                  <a:lnTo>
                    <a:pt x="3597" y="35110"/>
                  </a:lnTo>
                  <a:lnTo>
                    <a:pt x="3292" y="35232"/>
                  </a:lnTo>
                  <a:lnTo>
                    <a:pt x="2987" y="35354"/>
                  </a:lnTo>
                  <a:lnTo>
                    <a:pt x="2683" y="35536"/>
                  </a:lnTo>
                  <a:lnTo>
                    <a:pt x="2439" y="35719"/>
                  </a:lnTo>
                  <a:lnTo>
                    <a:pt x="1890" y="36268"/>
                  </a:lnTo>
                  <a:lnTo>
                    <a:pt x="1464" y="36755"/>
                  </a:lnTo>
                  <a:lnTo>
                    <a:pt x="1037" y="37243"/>
                  </a:lnTo>
                  <a:lnTo>
                    <a:pt x="793" y="37426"/>
                  </a:lnTo>
                  <a:lnTo>
                    <a:pt x="488" y="37609"/>
                  </a:lnTo>
                  <a:lnTo>
                    <a:pt x="245" y="37792"/>
                  </a:lnTo>
                  <a:lnTo>
                    <a:pt x="123" y="37914"/>
                  </a:lnTo>
                  <a:lnTo>
                    <a:pt x="1" y="38036"/>
                  </a:lnTo>
                  <a:lnTo>
                    <a:pt x="1" y="38218"/>
                  </a:lnTo>
                  <a:lnTo>
                    <a:pt x="123" y="38401"/>
                  </a:lnTo>
                  <a:lnTo>
                    <a:pt x="366" y="38523"/>
                  </a:lnTo>
                  <a:lnTo>
                    <a:pt x="671" y="38523"/>
                  </a:lnTo>
                  <a:lnTo>
                    <a:pt x="976" y="38462"/>
                  </a:lnTo>
                  <a:lnTo>
                    <a:pt x="1220" y="38401"/>
                  </a:lnTo>
                  <a:lnTo>
                    <a:pt x="1464" y="38218"/>
                  </a:lnTo>
                  <a:lnTo>
                    <a:pt x="1646" y="38036"/>
                  </a:lnTo>
                  <a:lnTo>
                    <a:pt x="1829" y="37853"/>
                  </a:lnTo>
                  <a:lnTo>
                    <a:pt x="1890" y="37792"/>
                  </a:lnTo>
                  <a:lnTo>
                    <a:pt x="1951" y="37792"/>
                  </a:lnTo>
                  <a:lnTo>
                    <a:pt x="1890" y="38036"/>
                  </a:lnTo>
                  <a:lnTo>
                    <a:pt x="1829" y="38218"/>
                  </a:lnTo>
                  <a:lnTo>
                    <a:pt x="1403" y="39011"/>
                  </a:lnTo>
                  <a:lnTo>
                    <a:pt x="915" y="39803"/>
                  </a:lnTo>
                  <a:lnTo>
                    <a:pt x="427" y="40596"/>
                  </a:lnTo>
                  <a:lnTo>
                    <a:pt x="366" y="40778"/>
                  </a:lnTo>
                  <a:lnTo>
                    <a:pt x="305" y="40961"/>
                  </a:lnTo>
                  <a:lnTo>
                    <a:pt x="366" y="41144"/>
                  </a:lnTo>
                  <a:lnTo>
                    <a:pt x="488" y="41266"/>
                  </a:lnTo>
                  <a:lnTo>
                    <a:pt x="671" y="41266"/>
                  </a:lnTo>
                  <a:lnTo>
                    <a:pt x="854" y="41144"/>
                  </a:lnTo>
                  <a:lnTo>
                    <a:pt x="1098" y="40900"/>
                  </a:lnTo>
                  <a:lnTo>
                    <a:pt x="2012" y="39620"/>
                  </a:lnTo>
                  <a:lnTo>
                    <a:pt x="1281" y="41083"/>
                  </a:lnTo>
                  <a:lnTo>
                    <a:pt x="1098" y="41510"/>
                  </a:lnTo>
                  <a:lnTo>
                    <a:pt x="1037" y="41754"/>
                  </a:lnTo>
                  <a:lnTo>
                    <a:pt x="1037" y="41997"/>
                  </a:lnTo>
                  <a:lnTo>
                    <a:pt x="1098" y="42119"/>
                  </a:lnTo>
                  <a:lnTo>
                    <a:pt x="1220" y="42241"/>
                  </a:lnTo>
                  <a:lnTo>
                    <a:pt x="1403" y="42241"/>
                  </a:lnTo>
                  <a:lnTo>
                    <a:pt x="1525" y="42180"/>
                  </a:lnTo>
                  <a:lnTo>
                    <a:pt x="1707" y="42058"/>
                  </a:lnTo>
                  <a:lnTo>
                    <a:pt x="1829" y="41936"/>
                  </a:lnTo>
                  <a:lnTo>
                    <a:pt x="2012" y="41571"/>
                  </a:lnTo>
                  <a:lnTo>
                    <a:pt x="2317" y="40839"/>
                  </a:lnTo>
                  <a:lnTo>
                    <a:pt x="2561" y="40230"/>
                  </a:lnTo>
                  <a:lnTo>
                    <a:pt x="2744" y="39925"/>
                  </a:lnTo>
                  <a:lnTo>
                    <a:pt x="2926" y="39620"/>
                  </a:lnTo>
                  <a:lnTo>
                    <a:pt x="2866" y="39925"/>
                  </a:lnTo>
                  <a:lnTo>
                    <a:pt x="2805" y="40230"/>
                  </a:lnTo>
                  <a:lnTo>
                    <a:pt x="2561" y="40778"/>
                  </a:lnTo>
                  <a:lnTo>
                    <a:pt x="2256" y="41571"/>
                  </a:lnTo>
                  <a:lnTo>
                    <a:pt x="2134" y="41876"/>
                  </a:lnTo>
                  <a:lnTo>
                    <a:pt x="2134" y="42058"/>
                  </a:lnTo>
                  <a:lnTo>
                    <a:pt x="2195" y="42241"/>
                  </a:lnTo>
                  <a:lnTo>
                    <a:pt x="2317" y="42363"/>
                  </a:lnTo>
                  <a:lnTo>
                    <a:pt x="2622" y="42363"/>
                  </a:lnTo>
                  <a:lnTo>
                    <a:pt x="2744" y="42241"/>
                  </a:lnTo>
                  <a:lnTo>
                    <a:pt x="2926" y="41997"/>
                  </a:lnTo>
                  <a:lnTo>
                    <a:pt x="3109" y="41693"/>
                  </a:lnTo>
                  <a:lnTo>
                    <a:pt x="3414" y="40900"/>
                  </a:lnTo>
                  <a:lnTo>
                    <a:pt x="3719" y="40108"/>
                  </a:lnTo>
                  <a:lnTo>
                    <a:pt x="3597" y="40717"/>
                  </a:lnTo>
                  <a:lnTo>
                    <a:pt x="3536" y="41022"/>
                  </a:lnTo>
                  <a:lnTo>
                    <a:pt x="3536" y="41388"/>
                  </a:lnTo>
                  <a:lnTo>
                    <a:pt x="3536" y="41571"/>
                  </a:lnTo>
                  <a:lnTo>
                    <a:pt x="3597" y="41754"/>
                  </a:lnTo>
                  <a:lnTo>
                    <a:pt x="3780" y="41815"/>
                  </a:lnTo>
                  <a:lnTo>
                    <a:pt x="3902" y="41815"/>
                  </a:lnTo>
                  <a:lnTo>
                    <a:pt x="3963" y="41754"/>
                  </a:lnTo>
                  <a:lnTo>
                    <a:pt x="4085" y="41632"/>
                  </a:lnTo>
                  <a:lnTo>
                    <a:pt x="4206" y="41449"/>
                  </a:lnTo>
                  <a:lnTo>
                    <a:pt x="4328" y="41144"/>
                  </a:lnTo>
                  <a:lnTo>
                    <a:pt x="4694" y="39864"/>
                  </a:lnTo>
                  <a:lnTo>
                    <a:pt x="4938" y="39316"/>
                  </a:lnTo>
                  <a:lnTo>
                    <a:pt x="5243" y="38767"/>
                  </a:lnTo>
                  <a:lnTo>
                    <a:pt x="5547" y="37975"/>
                  </a:lnTo>
                  <a:lnTo>
                    <a:pt x="5730" y="37548"/>
                  </a:lnTo>
                  <a:lnTo>
                    <a:pt x="5852" y="37121"/>
                  </a:lnTo>
                  <a:lnTo>
                    <a:pt x="5852" y="36755"/>
                  </a:lnTo>
                  <a:lnTo>
                    <a:pt x="5852" y="36390"/>
                  </a:lnTo>
                  <a:lnTo>
                    <a:pt x="5791" y="36329"/>
                  </a:lnTo>
                  <a:lnTo>
                    <a:pt x="5791" y="36268"/>
                  </a:lnTo>
                  <a:lnTo>
                    <a:pt x="5913" y="36085"/>
                  </a:lnTo>
                  <a:lnTo>
                    <a:pt x="6218" y="35597"/>
                  </a:lnTo>
                  <a:lnTo>
                    <a:pt x="7620" y="33464"/>
                  </a:lnTo>
                  <a:lnTo>
                    <a:pt x="8351" y="32245"/>
                  </a:lnTo>
                  <a:lnTo>
                    <a:pt x="9083" y="30965"/>
                  </a:lnTo>
                  <a:lnTo>
                    <a:pt x="9388" y="30355"/>
                  </a:lnTo>
                  <a:lnTo>
                    <a:pt x="9692" y="29746"/>
                  </a:lnTo>
                  <a:lnTo>
                    <a:pt x="9936" y="29075"/>
                  </a:lnTo>
                  <a:lnTo>
                    <a:pt x="10119" y="28405"/>
                  </a:lnTo>
                  <a:lnTo>
                    <a:pt x="10241" y="27673"/>
                  </a:lnTo>
                  <a:lnTo>
                    <a:pt x="10363" y="27369"/>
                  </a:lnTo>
                  <a:lnTo>
                    <a:pt x="10546" y="27003"/>
                  </a:lnTo>
                  <a:lnTo>
                    <a:pt x="10911" y="26333"/>
                  </a:lnTo>
                  <a:lnTo>
                    <a:pt x="11277" y="25601"/>
                  </a:lnTo>
                  <a:lnTo>
                    <a:pt x="11765" y="24321"/>
                  </a:lnTo>
                  <a:lnTo>
                    <a:pt x="12252" y="22980"/>
                  </a:lnTo>
                  <a:lnTo>
                    <a:pt x="12496" y="24016"/>
                  </a:lnTo>
                  <a:lnTo>
                    <a:pt x="12740" y="25113"/>
                  </a:lnTo>
                  <a:lnTo>
                    <a:pt x="12862" y="25662"/>
                  </a:lnTo>
                  <a:lnTo>
                    <a:pt x="12923" y="26272"/>
                  </a:lnTo>
                  <a:lnTo>
                    <a:pt x="12923" y="26881"/>
                  </a:lnTo>
                  <a:lnTo>
                    <a:pt x="12801" y="27430"/>
                  </a:lnTo>
                  <a:lnTo>
                    <a:pt x="12618" y="28222"/>
                  </a:lnTo>
                  <a:lnTo>
                    <a:pt x="12374" y="29014"/>
                  </a:lnTo>
                  <a:lnTo>
                    <a:pt x="11765" y="30477"/>
                  </a:lnTo>
                  <a:lnTo>
                    <a:pt x="11155" y="32001"/>
                  </a:lnTo>
                  <a:lnTo>
                    <a:pt x="10729" y="33525"/>
                  </a:lnTo>
                  <a:lnTo>
                    <a:pt x="10546" y="34317"/>
                  </a:lnTo>
                  <a:lnTo>
                    <a:pt x="10363" y="35171"/>
                  </a:lnTo>
                  <a:lnTo>
                    <a:pt x="10302" y="35963"/>
                  </a:lnTo>
                  <a:lnTo>
                    <a:pt x="10241" y="36755"/>
                  </a:lnTo>
                  <a:lnTo>
                    <a:pt x="10180" y="37609"/>
                  </a:lnTo>
                  <a:lnTo>
                    <a:pt x="10241" y="38401"/>
                  </a:lnTo>
                  <a:lnTo>
                    <a:pt x="10302" y="39255"/>
                  </a:lnTo>
                  <a:lnTo>
                    <a:pt x="10424" y="40047"/>
                  </a:lnTo>
                  <a:lnTo>
                    <a:pt x="10668" y="41693"/>
                  </a:lnTo>
                  <a:lnTo>
                    <a:pt x="11033" y="43338"/>
                  </a:lnTo>
                  <a:lnTo>
                    <a:pt x="11948" y="46508"/>
                  </a:lnTo>
                  <a:lnTo>
                    <a:pt x="12374" y="48093"/>
                  </a:lnTo>
                  <a:lnTo>
                    <a:pt x="12740" y="49678"/>
                  </a:lnTo>
                  <a:lnTo>
                    <a:pt x="12984" y="51323"/>
                  </a:lnTo>
                  <a:lnTo>
                    <a:pt x="13045" y="52116"/>
                  </a:lnTo>
                  <a:lnTo>
                    <a:pt x="13106" y="52908"/>
                  </a:lnTo>
                  <a:lnTo>
                    <a:pt x="13045" y="54249"/>
                  </a:lnTo>
                  <a:lnTo>
                    <a:pt x="12984" y="55529"/>
                  </a:lnTo>
                  <a:lnTo>
                    <a:pt x="12801" y="57175"/>
                  </a:lnTo>
                  <a:lnTo>
                    <a:pt x="12679" y="58028"/>
                  </a:lnTo>
                  <a:lnTo>
                    <a:pt x="12618" y="58820"/>
                  </a:lnTo>
                  <a:lnTo>
                    <a:pt x="12618" y="59674"/>
                  </a:lnTo>
                  <a:lnTo>
                    <a:pt x="12679" y="60527"/>
                  </a:lnTo>
                  <a:lnTo>
                    <a:pt x="12801" y="61320"/>
                  </a:lnTo>
                  <a:lnTo>
                    <a:pt x="12923" y="62173"/>
                  </a:lnTo>
                  <a:lnTo>
                    <a:pt x="13289" y="63819"/>
                  </a:lnTo>
                  <a:lnTo>
                    <a:pt x="13654" y="65464"/>
                  </a:lnTo>
                  <a:lnTo>
                    <a:pt x="14447" y="68756"/>
                  </a:lnTo>
                  <a:lnTo>
                    <a:pt x="14812" y="70402"/>
                  </a:lnTo>
                  <a:lnTo>
                    <a:pt x="14934" y="71255"/>
                  </a:lnTo>
                  <a:lnTo>
                    <a:pt x="15056" y="72047"/>
                  </a:lnTo>
                  <a:lnTo>
                    <a:pt x="15117" y="72474"/>
                  </a:lnTo>
                  <a:lnTo>
                    <a:pt x="15056" y="72840"/>
                  </a:lnTo>
                  <a:lnTo>
                    <a:pt x="14873" y="73632"/>
                  </a:lnTo>
                  <a:lnTo>
                    <a:pt x="14569" y="74363"/>
                  </a:lnTo>
                  <a:lnTo>
                    <a:pt x="14203" y="75034"/>
                  </a:lnTo>
                  <a:lnTo>
                    <a:pt x="13837" y="75522"/>
                  </a:lnTo>
                  <a:lnTo>
                    <a:pt x="13410" y="75887"/>
                  </a:lnTo>
                  <a:lnTo>
                    <a:pt x="13289" y="76070"/>
                  </a:lnTo>
                  <a:lnTo>
                    <a:pt x="13289" y="76253"/>
                  </a:lnTo>
                  <a:lnTo>
                    <a:pt x="13289" y="76497"/>
                  </a:lnTo>
                  <a:lnTo>
                    <a:pt x="13410" y="76619"/>
                  </a:lnTo>
                  <a:lnTo>
                    <a:pt x="13593" y="76741"/>
                  </a:lnTo>
                  <a:lnTo>
                    <a:pt x="13776" y="76802"/>
                  </a:lnTo>
                  <a:lnTo>
                    <a:pt x="14264" y="76802"/>
                  </a:lnTo>
                  <a:lnTo>
                    <a:pt x="14508" y="76984"/>
                  </a:lnTo>
                  <a:lnTo>
                    <a:pt x="14812" y="77045"/>
                  </a:lnTo>
                  <a:lnTo>
                    <a:pt x="15239" y="77167"/>
                  </a:lnTo>
                  <a:lnTo>
                    <a:pt x="15605" y="77167"/>
                  </a:lnTo>
                  <a:lnTo>
                    <a:pt x="15971" y="77106"/>
                  </a:lnTo>
                  <a:lnTo>
                    <a:pt x="16092" y="77106"/>
                  </a:lnTo>
                  <a:lnTo>
                    <a:pt x="16214" y="77167"/>
                  </a:lnTo>
                  <a:lnTo>
                    <a:pt x="16397" y="77289"/>
                  </a:lnTo>
                  <a:lnTo>
                    <a:pt x="16580" y="77289"/>
                  </a:lnTo>
                  <a:lnTo>
                    <a:pt x="16946" y="77350"/>
                  </a:lnTo>
                  <a:lnTo>
                    <a:pt x="17311" y="77289"/>
                  </a:lnTo>
                  <a:lnTo>
                    <a:pt x="17433" y="77228"/>
                  </a:lnTo>
                  <a:lnTo>
                    <a:pt x="17494" y="77106"/>
                  </a:lnTo>
                  <a:lnTo>
                    <a:pt x="17555" y="76863"/>
                  </a:lnTo>
                  <a:lnTo>
                    <a:pt x="17677" y="76131"/>
                  </a:lnTo>
                  <a:lnTo>
                    <a:pt x="17677" y="75339"/>
                  </a:lnTo>
                  <a:lnTo>
                    <a:pt x="17738" y="76131"/>
                  </a:lnTo>
                  <a:lnTo>
                    <a:pt x="17799" y="76924"/>
                  </a:lnTo>
                  <a:lnTo>
                    <a:pt x="17860" y="77106"/>
                  </a:lnTo>
                  <a:lnTo>
                    <a:pt x="17921" y="77228"/>
                  </a:lnTo>
                  <a:lnTo>
                    <a:pt x="18043" y="77289"/>
                  </a:lnTo>
                  <a:lnTo>
                    <a:pt x="18226" y="77350"/>
                  </a:lnTo>
                  <a:lnTo>
                    <a:pt x="18470" y="77350"/>
                  </a:lnTo>
                  <a:lnTo>
                    <a:pt x="18835" y="77289"/>
                  </a:lnTo>
                  <a:lnTo>
                    <a:pt x="19140" y="77167"/>
                  </a:lnTo>
                  <a:lnTo>
                    <a:pt x="19262" y="77106"/>
                  </a:lnTo>
                  <a:lnTo>
                    <a:pt x="19384" y="77106"/>
                  </a:lnTo>
                  <a:lnTo>
                    <a:pt x="19750" y="77167"/>
                  </a:lnTo>
                  <a:lnTo>
                    <a:pt x="20176" y="77167"/>
                  </a:lnTo>
                  <a:lnTo>
                    <a:pt x="20542" y="77106"/>
                  </a:lnTo>
                  <a:lnTo>
                    <a:pt x="20847" y="76924"/>
                  </a:lnTo>
                  <a:lnTo>
                    <a:pt x="21152" y="76802"/>
                  </a:lnTo>
                  <a:lnTo>
                    <a:pt x="21578" y="76802"/>
                  </a:lnTo>
                  <a:lnTo>
                    <a:pt x="21761" y="76741"/>
                  </a:lnTo>
                  <a:lnTo>
                    <a:pt x="21944" y="76619"/>
                  </a:lnTo>
                  <a:lnTo>
                    <a:pt x="22066" y="76436"/>
                  </a:lnTo>
                  <a:lnTo>
                    <a:pt x="22127" y="76253"/>
                  </a:lnTo>
                  <a:lnTo>
                    <a:pt x="22066" y="76070"/>
                  </a:lnTo>
                  <a:lnTo>
                    <a:pt x="21883" y="75887"/>
                  </a:lnTo>
                  <a:lnTo>
                    <a:pt x="21639" y="75704"/>
                  </a:lnTo>
                  <a:lnTo>
                    <a:pt x="21395" y="75461"/>
                  </a:lnTo>
                  <a:lnTo>
                    <a:pt x="21030" y="74851"/>
                  </a:lnTo>
                  <a:lnTo>
                    <a:pt x="20725" y="74242"/>
                  </a:lnTo>
                  <a:lnTo>
                    <a:pt x="20481" y="73571"/>
                  </a:lnTo>
                  <a:lnTo>
                    <a:pt x="20298" y="72901"/>
                  </a:lnTo>
                  <a:lnTo>
                    <a:pt x="20237" y="72718"/>
                  </a:lnTo>
                  <a:lnTo>
                    <a:pt x="20237" y="72474"/>
                  </a:lnTo>
                  <a:lnTo>
                    <a:pt x="20298" y="72047"/>
                  </a:lnTo>
                  <a:lnTo>
                    <a:pt x="20420" y="71194"/>
                  </a:lnTo>
                  <a:lnTo>
                    <a:pt x="20603" y="70402"/>
                  </a:lnTo>
                  <a:lnTo>
                    <a:pt x="20908" y="68756"/>
                  </a:lnTo>
                  <a:lnTo>
                    <a:pt x="21334" y="67110"/>
                  </a:lnTo>
                  <a:lnTo>
                    <a:pt x="22127" y="63819"/>
                  </a:lnTo>
                  <a:lnTo>
                    <a:pt x="22432" y="62173"/>
                  </a:lnTo>
                  <a:lnTo>
                    <a:pt x="22736" y="60527"/>
                  </a:lnTo>
                  <a:lnTo>
                    <a:pt x="22736" y="59674"/>
                  </a:lnTo>
                  <a:lnTo>
                    <a:pt x="22736" y="58820"/>
                  </a:lnTo>
                  <a:lnTo>
                    <a:pt x="22675" y="57967"/>
                  </a:lnTo>
                  <a:lnTo>
                    <a:pt x="22554" y="57114"/>
                  </a:lnTo>
                  <a:lnTo>
                    <a:pt x="22371" y="55468"/>
                  </a:lnTo>
                  <a:lnTo>
                    <a:pt x="22310" y="53822"/>
                  </a:lnTo>
                  <a:lnTo>
                    <a:pt x="22310" y="52359"/>
                  </a:lnTo>
                  <a:lnTo>
                    <a:pt x="22432" y="50958"/>
                  </a:lnTo>
                  <a:lnTo>
                    <a:pt x="22675" y="49556"/>
                  </a:lnTo>
                  <a:lnTo>
                    <a:pt x="22980" y="48154"/>
                  </a:lnTo>
                  <a:lnTo>
                    <a:pt x="23894" y="44923"/>
                  </a:lnTo>
                  <a:lnTo>
                    <a:pt x="24321" y="43338"/>
                  </a:lnTo>
                  <a:lnTo>
                    <a:pt x="24687" y="41693"/>
                  </a:lnTo>
                  <a:lnTo>
                    <a:pt x="24931" y="40047"/>
                  </a:lnTo>
                  <a:lnTo>
                    <a:pt x="25114" y="38401"/>
                  </a:lnTo>
                  <a:lnTo>
                    <a:pt x="25175" y="37609"/>
                  </a:lnTo>
                  <a:lnTo>
                    <a:pt x="25175" y="36755"/>
                  </a:lnTo>
                  <a:lnTo>
                    <a:pt x="25114" y="35902"/>
                  </a:lnTo>
                  <a:lnTo>
                    <a:pt x="24992" y="35049"/>
                  </a:lnTo>
                  <a:lnTo>
                    <a:pt x="24870" y="34256"/>
                  </a:lnTo>
                  <a:lnTo>
                    <a:pt x="24626" y="33464"/>
                  </a:lnTo>
                  <a:lnTo>
                    <a:pt x="24199" y="31940"/>
                  </a:lnTo>
                  <a:lnTo>
                    <a:pt x="23894" y="31209"/>
                  </a:lnTo>
                  <a:lnTo>
                    <a:pt x="23590" y="30477"/>
                  </a:lnTo>
                  <a:lnTo>
                    <a:pt x="23285" y="29746"/>
                  </a:lnTo>
                  <a:lnTo>
                    <a:pt x="22980" y="29014"/>
                  </a:lnTo>
                  <a:lnTo>
                    <a:pt x="22736" y="28222"/>
                  </a:lnTo>
                  <a:lnTo>
                    <a:pt x="22554" y="27430"/>
                  </a:lnTo>
                  <a:lnTo>
                    <a:pt x="22432" y="26576"/>
                  </a:lnTo>
                  <a:lnTo>
                    <a:pt x="22493" y="25784"/>
                  </a:lnTo>
                  <a:lnTo>
                    <a:pt x="22614" y="25174"/>
                  </a:lnTo>
                  <a:lnTo>
                    <a:pt x="22736" y="24565"/>
                  </a:lnTo>
                  <a:lnTo>
                    <a:pt x="23163" y="22980"/>
                  </a:lnTo>
                  <a:lnTo>
                    <a:pt x="23529" y="24138"/>
                  </a:lnTo>
                  <a:lnTo>
                    <a:pt x="23955" y="25296"/>
                  </a:lnTo>
                  <a:lnTo>
                    <a:pt x="24260" y="25967"/>
                  </a:lnTo>
                  <a:lnTo>
                    <a:pt x="24565" y="26576"/>
                  </a:lnTo>
                  <a:lnTo>
                    <a:pt x="24870" y="27125"/>
                  </a:lnTo>
                  <a:lnTo>
                    <a:pt x="25114" y="27734"/>
                  </a:lnTo>
                  <a:lnTo>
                    <a:pt x="25418" y="29075"/>
                  </a:lnTo>
                  <a:lnTo>
                    <a:pt x="25662" y="29685"/>
                  </a:lnTo>
                  <a:lnTo>
                    <a:pt x="25967" y="30355"/>
                  </a:lnTo>
                  <a:lnTo>
                    <a:pt x="26637" y="31635"/>
                  </a:lnTo>
                  <a:lnTo>
                    <a:pt x="27369" y="32855"/>
                  </a:lnTo>
                  <a:lnTo>
                    <a:pt x="28832" y="35171"/>
                  </a:lnTo>
                  <a:lnTo>
                    <a:pt x="29441" y="36085"/>
                  </a:lnTo>
                  <a:lnTo>
                    <a:pt x="29563" y="36207"/>
                  </a:lnTo>
                  <a:lnTo>
                    <a:pt x="29563" y="36329"/>
                  </a:lnTo>
                  <a:lnTo>
                    <a:pt x="29502" y="36390"/>
                  </a:lnTo>
                  <a:lnTo>
                    <a:pt x="29502" y="36755"/>
                  </a:lnTo>
                  <a:lnTo>
                    <a:pt x="29502" y="37121"/>
                  </a:lnTo>
                  <a:lnTo>
                    <a:pt x="29624" y="37487"/>
                  </a:lnTo>
                  <a:lnTo>
                    <a:pt x="29868" y="38157"/>
                  </a:lnTo>
                  <a:lnTo>
                    <a:pt x="30538" y="39498"/>
                  </a:lnTo>
                  <a:lnTo>
                    <a:pt x="30660" y="39803"/>
                  </a:lnTo>
                  <a:lnTo>
                    <a:pt x="30721" y="40108"/>
                  </a:lnTo>
                  <a:lnTo>
                    <a:pt x="30904" y="40717"/>
                  </a:lnTo>
                  <a:lnTo>
                    <a:pt x="31026" y="41205"/>
                  </a:lnTo>
                  <a:lnTo>
                    <a:pt x="31148" y="41449"/>
                  </a:lnTo>
                  <a:lnTo>
                    <a:pt x="31270" y="41632"/>
                  </a:lnTo>
                  <a:lnTo>
                    <a:pt x="31453" y="41754"/>
                  </a:lnTo>
                  <a:lnTo>
                    <a:pt x="31636" y="41815"/>
                  </a:lnTo>
                  <a:lnTo>
                    <a:pt x="31757" y="41693"/>
                  </a:lnTo>
                  <a:lnTo>
                    <a:pt x="31879" y="41449"/>
                  </a:lnTo>
                  <a:lnTo>
                    <a:pt x="31818" y="41144"/>
                  </a:lnTo>
                  <a:lnTo>
                    <a:pt x="31757" y="40778"/>
                  </a:lnTo>
                  <a:lnTo>
                    <a:pt x="31636" y="40108"/>
                  </a:lnTo>
                  <a:lnTo>
                    <a:pt x="31940" y="40900"/>
                  </a:lnTo>
                  <a:lnTo>
                    <a:pt x="32245" y="41632"/>
                  </a:lnTo>
                  <a:lnTo>
                    <a:pt x="32428" y="41997"/>
                  </a:lnTo>
                  <a:lnTo>
                    <a:pt x="32611" y="42241"/>
                  </a:lnTo>
                  <a:lnTo>
                    <a:pt x="32733" y="42363"/>
                  </a:lnTo>
                  <a:lnTo>
                    <a:pt x="33038" y="42363"/>
                  </a:lnTo>
                  <a:lnTo>
                    <a:pt x="33159" y="42241"/>
                  </a:lnTo>
                  <a:lnTo>
                    <a:pt x="33220" y="42058"/>
                  </a:lnTo>
                  <a:lnTo>
                    <a:pt x="33220" y="41876"/>
                  </a:lnTo>
                  <a:lnTo>
                    <a:pt x="33098" y="41571"/>
                  </a:lnTo>
                  <a:lnTo>
                    <a:pt x="32794" y="40778"/>
                  </a:lnTo>
                  <a:lnTo>
                    <a:pt x="32550" y="40230"/>
                  </a:lnTo>
                  <a:lnTo>
                    <a:pt x="32489" y="39925"/>
                  </a:lnTo>
                  <a:lnTo>
                    <a:pt x="32428" y="39620"/>
                  </a:lnTo>
                  <a:lnTo>
                    <a:pt x="32611" y="39925"/>
                  </a:lnTo>
                  <a:lnTo>
                    <a:pt x="32794" y="40230"/>
                  </a:lnTo>
                  <a:lnTo>
                    <a:pt x="33098" y="40900"/>
                  </a:lnTo>
                  <a:lnTo>
                    <a:pt x="33403" y="41632"/>
                  </a:lnTo>
                  <a:lnTo>
                    <a:pt x="33586" y="41936"/>
                  </a:lnTo>
                  <a:lnTo>
                    <a:pt x="33708" y="42119"/>
                  </a:lnTo>
                  <a:lnTo>
                    <a:pt x="33830" y="42180"/>
                  </a:lnTo>
                  <a:lnTo>
                    <a:pt x="34013" y="42241"/>
                  </a:lnTo>
                  <a:lnTo>
                    <a:pt x="34135" y="42180"/>
                  </a:lnTo>
                  <a:lnTo>
                    <a:pt x="34257" y="42119"/>
                  </a:lnTo>
                  <a:lnTo>
                    <a:pt x="34318" y="41936"/>
                  </a:lnTo>
                  <a:lnTo>
                    <a:pt x="34318" y="41754"/>
                  </a:lnTo>
                  <a:lnTo>
                    <a:pt x="34257" y="41510"/>
                  </a:lnTo>
                  <a:lnTo>
                    <a:pt x="34074" y="41083"/>
                  </a:lnTo>
                  <a:lnTo>
                    <a:pt x="33342" y="39620"/>
                  </a:lnTo>
                  <a:lnTo>
                    <a:pt x="34257" y="40839"/>
                  </a:lnTo>
                  <a:lnTo>
                    <a:pt x="34500" y="41144"/>
                  </a:lnTo>
                  <a:lnTo>
                    <a:pt x="34683" y="41266"/>
                  </a:lnTo>
                  <a:lnTo>
                    <a:pt x="34866" y="41266"/>
                  </a:lnTo>
                  <a:lnTo>
                    <a:pt x="34927" y="41205"/>
                  </a:lnTo>
                  <a:lnTo>
                    <a:pt x="34988" y="41144"/>
                  </a:lnTo>
                  <a:lnTo>
                    <a:pt x="35049" y="40961"/>
                  </a:lnTo>
                  <a:lnTo>
                    <a:pt x="34988" y="40778"/>
                  </a:lnTo>
                  <a:lnTo>
                    <a:pt x="34927" y="40596"/>
                  </a:lnTo>
                  <a:lnTo>
                    <a:pt x="34439" y="39803"/>
                  </a:lnTo>
                  <a:lnTo>
                    <a:pt x="34013" y="39011"/>
                  </a:lnTo>
                  <a:lnTo>
                    <a:pt x="33586" y="38218"/>
                  </a:lnTo>
                  <a:lnTo>
                    <a:pt x="33464" y="38036"/>
                  </a:lnTo>
                  <a:lnTo>
                    <a:pt x="33403" y="37792"/>
                  </a:lnTo>
                  <a:lnTo>
                    <a:pt x="33525" y="37792"/>
                  </a:lnTo>
                  <a:lnTo>
                    <a:pt x="33647" y="37914"/>
                  </a:lnTo>
                  <a:lnTo>
                    <a:pt x="33830" y="38218"/>
                  </a:lnTo>
                  <a:lnTo>
                    <a:pt x="34074" y="38340"/>
                  </a:lnTo>
                  <a:lnTo>
                    <a:pt x="34257" y="38401"/>
                  </a:lnTo>
                  <a:lnTo>
                    <a:pt x="34744" y="38523"/>
                  </a:lnTo>
                  <a:lnTo>
                    <a:pt x="35049" y="38523"/>
                  </a:lnTo>
                  <a:lnTo>
                    <a:pt x="35171" y="38462"/>
                  </a:lnTo>
                  <a:lnTo>
                    <a:pt x="35293" y="38340"/>
                  </a:lnTo>
                  <a:lnTo>
                    <a:pt x="35354" y="38157"/>
                  </a:lnTo>
                  <a:lnTo>
                    <a:pt x="35293" y="38036"/>
                  </a:lnTo>
                  <a:lnTo>
                    <a:pt x="35232" y="37853"/>
                  </a:lnTo>
                  <a:lnTo>
                    <a:pt x="35049" y="37731"/>
                  </a:lnTo>
                  <a:lnTo>
                    <a:pt x="34744" y="37548"/>
                  </a:lnTo>
                  <a:lnTo>
                    <a:pt x="34500" y="37365"/>
                  </a:lnTo>
                  <a:lnTo>
                    <a:pt x="34013" y="36877"/>
                  </a:lnTo>
                  <a:lnTo>
                    <a:pt x="33586" y="36390"/>
                  </a:lnTo>
                  <a:lnTo>
                    <a:pt x="33098" y="35902"/>
                  </a:lnTo>
                  <a:lnTo>
                    <a:pt x="32550" y="35415"/>
                  </a:lnTo>
                  <a:lnTo>
                    <a:pt x="32184" y="35293"/>
                  </a:lnTo>
                  <a:lnTo>
                    <a:pt x="31879" y="35110"/>
                  </a:lnTo>
                  <a:lnTo>
                    <a:pt x="31392" y="35110"/>
                  </a:lnTo>
                  <a:lnTo>
                    <a:pt x="31270" y="34988"/>
                  </a:lnTo>
                  <a:lnTo>
                    <a:pt x="31148" y="34805"/>
                  </a:lnTo>
                  <a:lnTo>
                    <a:pt x="31026" y="34439"/>
                  </a:lnTo>
                  <a:lnTo>
                    <a:pt x="30721" y="33647"/>
                  </a:lnTo>
                  <a:lnTo>
                    <a:pt x="30538" y="32794"/>
                  </a:lnTo>
                  <a:lnTo>
                    <a:pt x="30112" y="31026"/>
                  </a:lnTo>
                  <a:lnTo>
                    <a:pt x="29868" y="29990"/>
                  </a:lnTo>
                  <a:lnTo>
                    <a:pt x="29563" y="28954"/>
                  </a:lnTo>
                  <a:lnTo>
                    <a:pt x="29380" y="28405"/>
                  </a:lnTo>
                  <a:lnTo>
                    <a:pt x="29136" y="27917"/>
                  </a:lnTo>
                  <a:lnTo>
                    <a:pt x="28893" y="27430"/>
                  </a:lnTo>
                  <a:lnTo>
                    <a:pt x="28588" y="27003"/>
                  </a:lnTo>
                  <a:lnTo>
                    <a:pt x="28222" y="26515"/>
                  </a:lnTo>
                  <a:lnTo>
                    <a:pt x="28039" y="26272"/>
                  </a:lnTo>
                  <a:lnTo>
                    <a:pt x="27856" y="25967"/>
                  </a:lnTo>
                  <a:lnTo>
                    <a:pt x="27674" y="25479"/>
                  </a:lnTo>
                  <a:lnTo>
                    <a:pt x="27552" y="24931"/>
                  </a:lnTo>
                  <a:lnTo>
                    <a:pt x="27308" y="23468"/>
                  </a:lnTo>
                  <a:lnTo>
                    <a:pt x="27003" y="22066"/>
                  </a:lnTo>
                  <a:lnTo>
                    <a:pt x="26698" y="20664"/>
                  </a:lnTo>
                  <a:lnTo>
                    <a:pt x="26455" y="19262"/>
                  </a:lnTo>
                  <a:lnTo>
                    <a:pt x="26333" y="18470"/>
                  </a:lnTo>
                  <a:lnTo>
                    <a:pt x="26272" y="17616"/>
                  </a:lnTo>
                  <a:lnTo>
                    <a:pt x="26211" y="17129"/>
                  </a:lnTo>
                  <a:lnTo>
                    <a:pt x="26211" y="16580"/>
                  </a:lnTo>
                  <a:lnTo>
                    <a:pt x="26028" y="15849"/>
                  </a:lnTo>
                  <a:lnTo>
                    <a:pt x="25906" y="15483"/>
                  </a:lnTo>
                  <a:lnTo>
                    <a:pt x="25784" y="15178"/>
                  </a:lnTo>
                  <a:lnTo>
                    <a:pt x="25540" y="14812"/>
                  </a:lnTo>
                  <a:lnTo>
                    <a:pt x="25357" y="14508"/>
                  </a:lnTo>
                  <a:lnTo>
                    <a:pt x="24809" y="13959"/>
                  </a:lnTo>
                  <a:lnTo>
                    <a:pt x="24199" y="13471"/>
                  </a:lnTo>
                  <a:lnTo>
                    <a:pt x="23468" y="13106"/>
                  </a:lnTo>
                  <a:lnTo>
                    <a:pt x="22797" y="12801"/>
                  </a:lnTo>
                  <a:lnTo>
                    <a:pt x="22005" y="12557"/>
                  </a:lnTo>
                  <a:lnTo>
                    <a:pt x="21273" y="12374"/>
                  </a:lnTo>
                  <a:lnTo>
                    <a:pt x="20908" y="12313"/>
                  </a:lnTo>
                  <a:lnTo>
                    <a:pt x="20542" y="12191"/>
                  </a:lnTo>
                  <a:lnTo>
                    <a:pt x="20237" y="12009"/>
                  </a:lnTo>
                  <a:lnTo>
                    <a:pt x="19993" y="11765"/>
                  </a:lnTo>
                  <a:lnTo>
                    <a:pt x="19811" y="11521"/>
                  </a:lnTo>
                  <a:lnTo>
                    <a:pt x="19750" y="11155"/>
                  </a:lnTo>
                  <a:lnTo>
                    <a:pt x="19689" y="10850"/>
                  </a:lnTo>
                  <a:lnTo>
                    <a:pt x="19689" y="10485"/>
                  </a:lnTo>
                  <a:lnTo>
                    <a:pt x="19689" y="10119"/>
                  </a:lnTo>
                  <a:lnTo>
                    <a:pt x="19750" y="9997"/>
                  </a:lnTo>
                  <a:lnTo>
                    <a:pt x="19872" y="9875"/>
                  </a:lnTo>
                  <a:lnTo>
                    <a:pt x="20359" y="9327"/>
                  </a:lnTo>
                  <a:lnTo>
                    <a:pt x="20664" y="8717"/>
                  </a:lnTo>
                  <a:lnTo>
                    <a:pt x="21030" y="8047"/>
                  </a:lnTo>
                  <a:lnTo>
                    <a:pt x="21273" y="7315"/>
                  </a:lnTo>
                  <a:lnTo>
                    <a:pt x="21395" y="6523"/>
                  </a:lnTo>
                  <a:lnTo>
                    <a:pt x="21517" y="5730"/>
                  </a:lnTo>
                  <a:lnTo>
                    <a:pt x="21578" y="4938"/>
                  </a:lnTo>
                  <a:lnTo>
                    <a:pt x="21578" y="4085"/>
                  </a:lnTo>
                  <a:lnTo>
                    <a:pt x="21456" y="3292"/>
                  </a:lnTo>
                  <a:lnTo>
                    <a:pt x="21273" y="2500"/>
                  </a:lnTo>
                  <a:lnTo>
                    <a:pt x="21030" y="1951"/>
                  </a:lnTo>
                  <a:lnTo>
                    <a:pt x="20725" y="1403"/>
                  </a:lnTo>
                  <a:lnTo>
                    <a:pt x="20298" y="976"/>
                  </a:lnTo>
                  <a:lnTo>
                    <a:pt x="19811" y="610"/>
                  </a:lnTo>
                  <a:lnTo>
                    <a:pt x="19506" y="428"/>
                  </a:lnTo>
                  <a:lnTo>
                    <a:pt x="19140" y="245"/>
                  </a:lnTo>
                  <a:lnTo>
                    <a:pt x="18774" y="123"/>
                  </a:lnTo>
                  <a:lnTo>
                    <a:pt x="18348" y="62"/>
                  </a:lnTo>
                  <a:lnTo>
                    <a:pt x="17555" y="1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20"/>
          <p:cNvGrpSpPr/>
          <p:nvPr/>
        </p:nvGrpSpPr>
        <p:grpSpPr>
          <a:xfrm>
            <a:off x="7566054" y="2164416"/>
            <a:ext cx="538389" cy="538389"/>
            <a:chOff x="5382800" y="412975"/>
            <a:chExt cx="433800" cy="433800"/>
          </a:xfrm>
        </p:grpSpPr>
        <p:sp>
          <p:nvSpPr>
            <p:cNvPr id="197" name="Google Shape;197;p2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41770175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48743" y="1301163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Benign tumors from the smooth muscle cells.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The most common benign tumor in females</a:t>
            </a:r>
            <a:r>
              <a:rPr lang="en-US" dirty="0"/>
              <a:t>, 30-50% of women of reproductive 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Estrogens stimulate the growth; shrink </a:t>
            </a:r>
            <a:r>
              <a:rPr lang="en-US" dirty="0" err="1"/>
              <a:t>postmenopausally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asymptomatic, most frequent sign is </a:t>
            </a:r>
            <a:r>
              <a:rPr lang="en-US" dirty="0">
                <a:solidFill>
                  <a:srgbClr val="7030A0"/>
                </a:solidFill>
              </a:rPr>
              <a:t>menorrhagia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Rarely, if ever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transform</a:t>
            </a:r>
            <a:r>
              <a:rPr lang="en-US" dirty="0"/>
              <a:t> into sarcomas, multiple lesions does </a:t>
            </a:r>
            <a:r>
              <a:rPr lang="en-US" dirty="0">
                <a:solidFill>
                  <a:srgbClr val="7030A0"/>
                </a:solidFill>
              </a:rPr>
              <a:t>not</a:t>
            </a:r>
            <a:r>
              <a:rPr lang="en-US" dirty="0"/>
              <a:t> increase the risk of malignancy.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960400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19545" y="1446635"/>
            <a:ext cx="4042065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Location: </a:t>
            </a:r>
            <a:r>
              <a:rPr lang="en-US" dirty="0"/>
              <a:t>within the myometrium (intramural), beneath the endometrium (</a:t>
            </a:r>
            <a:r>
              <a:rPr lang="en-US" dirty="0" err="1"/>
              <a:t>submucosal</a:t>
            </a:r>
            <a:r>
              <a:rPr lang="en-US" dirty="0"/>
              <a:t>) or </a:t>
            </a:r>
            <a:r>
              <a:rPr lang="en-US" dirty="0" err="1"/>
              <a:t>or</a:t>
            </a:r>
            <a:r>
              <a:rPr lang="en-US" dirty="0"/>
              <a:t> the serosa (</a:t>
            </a:r>
            <a:r>
              <a:rPr lang="en-US" dirty="0" err="1"/>
              <a:t>subserosal</a:t>
            </a:r>
            <a:r>
              <a:rPr lang="en-US" dirty="0"/>
              <a:t>)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409" y="1174034"/>
            <a:ext cx="4029566" cy="34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6808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155575" y="1443872"/>
            <a:ext cx="4020239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Gross</a:t>
            </a:r>
            <a:r>
              <a:rPr lang="en-US" dirty="0"/>
              <a:t>: typically </a:t>
            </a:r>
            <a:r>
              <a:rPr lang="en-US" b="1" dirty="0"/>
              <a:t>sharply circumscribed, </a:t>
            </a:r>
            <a:r>
              <a:rPr lang="en-US" dirty="0"/>
              <a:t>firm gray white masses with a characteristic </a:t>
            </a:r>
            <a:r>
              <a:rPr lang="en-US" b="1" dirty="0"/>
              <a:t>whorled cut surface, </a:t>
            </a:r>
            <a:r>
              <a:rPr lang="en-US" dirty="0"/>
              <a:t>often occur as </a:t>
            </a:r>
            <a:r>
              <a:rPr lang="en-US" b="1" dirty="0"/>
              <a:t>multiple tumors</a:t>
            </a:r>
            <a:r>
              <a:rPr lang="en-US" dirty="0"/>
              <a:t>.</a:t>
            </a:r>
          </a:p>
          <a:p>
            <a:pPr marL="762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00" y="1080655"/>
            <a:ext cx="4741882" cy="37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39679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Leiomyomas</a:t>
            </a:r>
            <a:r>
              <a:rPr lang="en-US" sz="2800" b="1" dirty="0">
                <a:solidFill>
                  <a:srgbClr val="7030A0"/>
                </a:solidFill>
              </a:rPr>
              <a:t> (fibroids)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228600" y="1446635"/>
            <a:ext cx="418753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Histologic examination</a:t>
            </a:r>
            <a:r>
              <a:rPr lang="en-US" dirty="0"/>
              <a:t>, </a:t>
            </a:r>
            <a:r>
              <a:rPr lang="en-US" b="1" dirty="0"/>
              <a:t>bundles of smooth muscle cells </a:t>
            </a:r>
            <a:r>
              <a:rPr lang="en-US" dirty="0"/>
              <a:t>mimicking the appearance of normal myometrium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6" name="Picture 2" descr="https://webpath.med.utah.edu/jpeg4/FEM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2" y="1246770"/>
            <a:ext cx="4458669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0950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69525" y="1446635"/>
            <a:ext cx="8210897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Malignant counterpart of Leiomyoma.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Always arise de novo (</a:t>
            </a:r>
            <a:r>
              <a:rPr lang="en-US" dirty="0">
                <a:solidFill>
                  <a:srgbClr val="7030A0"/>
                </a:solidFill>
              </a:rPr>
              <a:t>not from </a:t>
            </a:r>
            <a:r>
              <a:rPr lang="en-US" dirty="0"/>
              <a:t>previous Leiomyoma)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Solitary and mostly in postmenopausal women.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Recurrent is common &amp; many metastasize, typically </a:t>
            </a:r>
            <a:r>
              <a:rPr lang="en-US" b="1" dirty="0">
                <a:solidFill>
                  <a:srgbClr val="7030A0"/>
                </a:solidFill>
              </a:rPr>
              <a:t>lungs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740086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65617" y="1446635"/>
            <a:ext cx="3372538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Gross</a:t>
            </a:r>
            <a:r>
              <a:rPr lang="en-US" b="1" dirty="0"/>
              <a:t>: </a:t>
            </a:r>
            <a:r>
              <a:rPr lang="en-US" dirty="0"/>
              <a:t>soft, hemorrhagic, necrotic masses.</a:t>
            </a:r>
          </a:p>
          <a:p>
            <a:pPr marL="76200" indent="0">
              <a:buNone/>
            </a:pPr>
            <a:r>
              <a:rPr lang="en-US" dirty="0"/>
              <a:t>Irregular borders.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" name="Picture 2" descr="https://webpath.med.utah.edu/jpeg4/FEM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82" y="1246770"/>
            <a:ext cx="4594468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3047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</a:t>
            </a:r>
            <a:r>
              <a:rPr lang="en-US" sz="3200" b="1" dirty="0" err="1"/>
              <a:t>Endometritis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74259" y="1080875"/>
            <a:ext cx="815410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Inflammation of the endometrium.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Pathogenesis</a:t>
            </a:r>
            <a:r>
              <a:rPr lang="en-US" dirty="0"/>
              <a:t>: + Pelvic inflammatory disease (PID) </a:t>
            </a:r>
            <a:br>
              <a:rPr lang="en-US" dirty="0"/>
            </a:br>
            <a:r>
              <a:rPr lang="en-US" dirty="0"/>
              <a:t>+ miscarriage or delivery(retained products of conception)</a:t>
            </a:r>
            <a:br>
              <a:rPr lang="en-US" dirty="0"/>
            </a:br>
            <a:r>
              <a:rPr lang="en-US" dirty="0"/>
              <a:t>+ intrauterine device (IUCD).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Presentation</a:t>
            </a:r>
            <a:r>
              <a:rPr lang="en-US" dirty="0"/>
              <a:t>: fever, abdominal pain, menstrual abnormalities, infertility &amp; ectopic pregnancy due to damage to the fallopian tubes.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rgbClr val="7030A0"/>
                </a:solidFill>
              </a:rPr>
              <a:t>Tx</a:t>
            </a:r>
            <a:r>
              <a:rPr lang="en-US" dirty="0"/>
              <a:t>: removal of cause, antibiotics.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912750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Diagnostic features of </a:t>
            </a:r>
            <a:r>
              <a:rPr lang="en-US" dirty="0" err="1"/>
              <a:t>leiomyosarcoma</a:t>
            </a:r>
            <a:r>
              <a:rPr lang="en-US" dirty="0"/>
              <a:t>;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1)tumor necrosis, </a:t>
            </a:r>
            <a:r>
              <a:rPr lang="en-US" dirty="0">
                <a:solidFill>
                  <a:srgbClr val="7030A0"/>
                </a:solidFill>
              </a:rPr>
              <a:t>(2)</a:t>
            </a:r>
            <a:r>
              <a:rPr lang="en-US" dirty="0" err="1">
                <a:solidFill>
                  <a:srgbClr val="7030A0"/>
                </a:solidFill>
              </a:rPr>
              <a:t>cytologic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(3)mitotic activity. </a:t>
            </a:r>
            <a:r>
              <a:rPr lang="en-US" dirty="0"/>
              <a:t>Assessment of all three is necessary to make a diagnosis.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pic>
        <p:nvPicPr>
          <p:cNvPr id="6" name="Picture 2" descr="Image result for leiomyosarcoma necro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00" y="1163643"/>
            <a:ext cx="4147185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958936" y="2649682"/>
            <a:ext cx="1330037" cy="509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10728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Diagnostic features of </a:t>
            </a:r>
            <a:r>
              <a:rPr lang="en-US" dirty="0" err="1"/>
              <a:t>leiomyosarcoma</a:t>
            </a:r>
            <a:r>
              <a:rPr lang="en-US" dirty="0"/>
              <a:t>; </a:t>
            </a:r>
            <a:r>
              <a:rPr lang="en-US" dirty="0">
                <a:solidFill>
                  <a:srgbClr val="7030A0"/>
                </a:solidFill>
              </a:rPr>
              <a:t>(1)tumor necrosis, (</a:t>
            </a:r>
            <a:r>
              <a:rPr lang="en-US" b="1" dirty="0">
                <a:solidFill>
                  <a:srgbClr val="FF0000"/>
                </a:solidFill>
              </a:rPr>
              <a:t>2)</a:t>
            </a:r>
            <a:r>
              <a:rPr lang="en-US" b="1" dirty="0" err="1">
                <a:solidFill>
                  <a:srgbClr val="FF0000"/>
                </a:solidFill>
              </a:rPr>
              <a:t>cytologic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(3)mitotic activity. </a:t>
            </a:r>
            <a:r>
              <a:rPr lang="en-US" dirty="0"/>
              <a:t>Assessment of all three is necessary to make a diagnosis.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5" name="Picture 2" descr="https://webpath.med.utah.edu/jpeg4/FEM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36" y="1246770"/>
            <a:ext cx="4274783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145973" y="2348346"/>
            <a:ext cx="1662546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723902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b="1" dirty="0"/>
              <a:t>Tumors of Myomertium</a:t>
            </a:r>
            <a:r>
              <a:rPr lang="en-US" sz="2800" b="1" dirty="0"/>
              <a:t> – </a:t>
            </a:r>
            <a:r>
              <a:rPr lang="en-US" sz="2800" b="1" dirty="0" err="1">
                <a:solidFill>
                  <a:srgbClr val="7030A0"/>
                </a:solidFill>
              </a:rPr>
              <a:t>Leiomyosarcoma</a:t>
            </a:r>
            <a:endParaRPr sz="28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3068" y="1134908"/>
            <a:ext cx="354918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b="1" dirty="0">
                <a:solidFill>
                  <a:srgbClr val="7030A0"/>
                </a:solidFill>
              </a:rPr>
              <a:t>Microscopic</a:t>
            </a:r>
            <a:r>
              <a:rPr lang="en-US" dirty="0"/>
              <a:t>: Diagnostic features of </a:t>
            </a:r>
            <a:r>
              <a:rPr lang="en-US" dirty="0" err="1"/>
              <a:t>leiomyosarcoma</a:t>
            </a:r>
            <a:r>
              <a:rPr lang="en-US" dirty="0"/>
              <a:t>; </a:t>
            </a:r>
            <a:r>
              <a:rPr lang="en-US" dirty="0">
                <a:solidFill>
                  <a:srgbClr val="7030A0"/>
                </a:solidFill>
              </a:rPr>
              <a:t>(1)tumor necrosis, (2)</a:t>
            </a:r>
            <a:r>
              <a:rPr lang="en-US" dirty="0" err="1">
                <a:solidFill>
                  <a:srgbClr val="7030A0"/>
                </a:solidFill>
              </a:rPr>
              <a:t>cytologic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atypia</a:t>
            </a:r>
            <a:r>
              <a:rPr lang="en-US" dirty="0">
                <a:solidFill>
                  <a:srgbClr val="7030A0"/>
                </a:solidFill>
              </a:rPr>
              <a:t>, and (</a:t>
            </a:r>
            <a:r>
              <a:rPr lang="en-US" b="1" dirty="0">
                <a:solidFill>
                  <a:srgbClr val="FF0000"/>
                </a:solidFill>
              </a:rPr>
              <a:t>3)mitotic activity. </a:t>
            </a:r>
            <a:r>
              <a:rPr lang="en-US" dirty="0"/>
              <a:t>Assessment of all three is necessary to make a diagnosis.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5" name="Picture 4" descr="https://webpath.med.utah.edu/jpeg4/FEM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1246770"/>
            <a:ext cx="4340584" cy="34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875809" y="2529146"/>
            <a:ext cx="1075459" cy="800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03073" y="3329246"/>
            <a:ext cx="4468091" cy="4648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03073" y="1652156"/>
            <a:ext cx="3304309" cy="16770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75809" y="2410692"/>
            <a:ext cx="3065318" cy="918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4937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8594639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</a:t>
            </a:r>
            <a:r>
              <a:rPr lang="en-US" sz="3200" b="1" dirty="0" err="1"/>
              <a:t>Adenomyosis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574259" y="1080875"/>
            <a:ext cx="8154104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presence of endometrial tissue in myometrium.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Nests of endometrial </a:t>
            </a:r>
            <a:r>
              <a:rPr lang="en-US" dirty="0" err="1"/>
              <a:t>stroma</a:t>
            </a:r>
            <a:r>
              <a:rPr lang="en-US" dirty="0"/>
              <a:t>, glands, or both </a:t>
            </a:r>
            <a:r>
              <a:rPr lang="en-US" u="sng" dirty="0"/>
              <a:t>deep in myometrium</a:t>
            </a:r>
            <a:r>
              <a:rPr lang="en-US" dirty="0"/>
              <a:t> between muscle bundles.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Result in thickened uterine wall &amp; enlarged uterus </a:t>
            </a:r>
            <a:r>
              <a:rPr lang="en-US" dirty="0">
                <a:solidFill>
                  <a:srgbClr val="7030A0"/>
                </a:solidFill>
              </a:rPr>
              <a:t>due to reactive muscle hypertrophy.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Presentation: </a:t>
            </a:r>
            <a:r>
              <a:rPr lang="en-US" dirty="0"/>
              <a:t>menorrhagia, dysmenorrhea.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</a:rPr>
              <a:t>Coexist with: </a:t>
            </a:r>
            <a:r>
              <a:rPr lang="en-US" dirty="0"/>
              <a:t>endometriosis.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11425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Uterine Pathology - Endometriosis</a:t>
            </a:r>
            <a:endParaRPr sz="3200" b="1" dirty="0"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Endometrial glands &amp; </a:t>
            </a:r>
            <a:r>
              <a:rPr lang="en-US" dirty="0" err="1"/>
              <a:t>stroma</a:t>
            </a:r>
            <a:r>
              <a:rPr lang="en-US" dirty="0"/>
              <a:t> in locations outside uterus.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10% of women in the reproductive years &amp; ass with </a:t>
            </a:r>
            <a:r>
              <a:rPr lang="en-US" dirty="0">
                <a:solidFill>
                  <a:srgbClr val="7030A0"/>
                </a:solidFill>
              </a:rPr>
              <a:t>infertility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Multifocal &amp; involves pelvic structures (1) ovaries, (2) uterine ligaments,(3) </a:t>
            </a:r>
            <a:r>
              <a:rPr lang="en-US" dirty="0" err="1"/>
              <a:t>rectovaginal</a:t>
            </a:r>
            <a:r>
              <a:rPr lang="en-US" dirty="0"/>
              <a:t> septum, (4) </a:t>
            </a:r>
            <a:r>
              <a:rPr lang="en-US" dirty="0" err="1"/>
              <a:t>cul</a:t>
            </a:r>
            <a:r>
              <a:rPr lang="en-US" dirty="0"/>
              <a:t> de sac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Less frequently, involves distant areas of peritoneal cavity or </a:t>
            </a:r>
            <a:r>
              <a:rPr lang="en-US" dirty="0" err="1"/>
              <a:t>periumbilical</a:t>
            </a:r>
            <a:r>
              <a:rPr lang="en-US" dirty="0"/>
              <a:t> tissues.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19905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Four hypotheses:</a:t>
            </a:r>
          </a:p>
          <a:p>
            <a:pPr marL="533400" indent="-457200">
              <a:buAutoNum type="arabicPeriod"/>
            </a:pPr>
            <a:r>
              <a:rPr lang="en-US" dirty="0"/>
              <a:t>Regurgitation theory,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favored</a:t>
            </a:r>
            <a:r>
              <a:rPr lang="en-US" dirty="0"/>
              <a:t>,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menstrual backflow through the tubes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implantation.</a:t>
            </a:r>
          </a:p>
          <a:p>
            <a:pPr marL="533400" indent="-457200">
              <a:buAutoNum type="arabicPeriod"/>
            </a:pPr>
            <a:r>
              <a:rPr lang="en-US" dirty="0"/>
              <a:t>Benign vascular and lymphatic dissemination.</a:t>
            </a:r>
          </a:p>
          <a:p>
            <a:pPr marL="533400" indent="-457200">
              <a:buAutoNum type="arabicPeriod"/>
            </a:pPr>
            <a:r>
              <a:rPr lang="en-US" dirty="0" err="1"/>
              <a:t>Metaplastic</a:t>
            </a:r>
            <a:r>
              <a:rPr lang="en-US" dirty="0"/>
              <a:t> theory, endometrial differentiation of </a:t>
            </a:r>
            <a:r>
              <a:rPr lang="en-US" dirty="0" err="1"/>
              <a:t>coelomic</a:t>
            </a:r>
            <a:r>
              <a:rPr lang="en-US" dirty="0"/>
              <a:t> epithelium </a:t>
            </a:r>
          </a:p>
          <a:p>
            <a:pPr marL="533400" indent="-457200">
              <a:buAutoNum type="arabicPeriod"/>
            </a:pPr>
            <a:r>
              <a:rPr lang="en-US" dirty="0"/>
              <a:t>The </a:t>
            </a:r>
            <a:r>
              <a:rPr lang="en-US" dirty="0" err="1"/>
              <a:t>extrauterine</a:t>
            </a:r>
            <a:r>
              <a:rPr lang="en-US" dirty="0"/>
              <a:t> stem/progenitor cell theory.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981046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88562" y="103908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Pathogenesis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81" y="1064850"/>
            <a:ext cx="7003473" cy="40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3240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Clinical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33845" y="1080875"/>
            <a:ext cx="8011391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Typically consists of </a:t>
            </a:r>
            <a:r>
              <a:rPr lang="en-US" b="1" dirty="0"/>
              <a:t>functioning endometrium </a:t>
            </a:r>
            <a:r>
              <a:rPr lang="en-US" b="1" dirty="0">
                <a:sym typeface="Wingdings" pitchFamily="2" charset="2"/>
              </a:rPr>
              <a:t> </a:t>
            </a:r>
            <a:r>
              <a:rPr lang="en-US" dirty="0"/>
              <a:t>undergoes cyclic bleeding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organization of blood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widespread fibrosis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adhesions among pelvic structures.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7030A0"/>
                </a:solidFill>
              </a:rPr>
              <a:t>Presentation</a:t>
            </a:r>
            <a:r>
              <a:rPr lang="en-US" dirty="0"/>
              <a:t>: </a:t>
            </a:r>
            <a:r>
              <a:rPr lang="en-US" b="1" dirty="0">
                <a:solidFill>
                  <a:srgbClr val="7030A0"/>
                </a:solidFill>
              </a:rPr>
              <a:t>dysmenorrhea</a:t>
            </a:r>
            <a:r>
              <a:rPr lang="en-US" dirty="0"/>
              <a:t>, pain on defecation, dyspareunia (painful intercourse) and dysuria (painful urination).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329878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698952" y="249381"/>
            <a:ext cx="7707294" cy="8338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200" b="1" dirty="0"/>
              <a:t> Endometriosis - </a:t>
            </a:r>
            <a:r>
              <a:rPr lang="en-US" sz="3200" b="1" dirty="0">
                <a:solidFill>
                  <a:srgbClr val="7030A0"/>
                </a:solidFill>
              </a:rPr>
              <a:t>Gross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765175" y="1080875"/>
            <a:ext cx="7880061" cy="529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/>
              <a:t>Ovarian endometriosis: ovary + a large </a:t>
            </a:r>
            <a:r>
              <a:rPr lang="en-US" dirty="0" err="1"/>
              <a:t>endometriotic</a:t>
            </a:r>
            <a:r>
              <a:rPr lang="en-US" dirty="0"/>
              <a:t> cyst with degenerated blood (“chocolate cyst”).</a:t>
            </a:r>
          </a:p>
        </p:txBody>
      </p:sp>
      <p:sp>
        <p:nvSpPr>
          <p:cNvPr id="372" name="Google Shape;37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AutoShape 2" descr="https://webpath.med.utah.edu/jpeg4/FEM1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chocolate cys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chocolate cy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57" y="1949958"/>
            <a:ext cx="5784562" cy="291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01759"/>
      </p:ext>
    </p:extLst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F2245F-F0EA-4D61-9DC4-4E12E0F2AD5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983FE1-2E21-4730-9B62-42B8E4EFA1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F4D8D-4656-488F-8266-C4C2CD43D978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1150</TotalTime>
  <Words>1134</Words>
  <Application>Microsoft Office PowerPoint</Application>
  <PresentationFormat>On-screen Show (16:9)</PresentationFormat>
  <Paragraphs>141</Paragraphs>
  <Slides>33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Century Schoolbook</vt:lpstr>
      <vt:lpstr>Wingdings</vt:lpstr>
      <vt:lpstr>Arial</vt:lpstr>
      <vt:lpstr>Wingdings 2</vt:lpstr>
      <vt:lpstr>Oriel</vt:lpstr>
      <vt:lpstr>Female Genital System, Lecture3  BODY OF UTERUS</vt:lpstr>
      <vt:lpstr>Uterus</vt:lpstr>
      <vt:lpstr>Uterine Pathology - Endometritis</vt:lpstr>
      <vt:lpstr>Uterine Pathology - Adenomyosis</vt:lpstr>
      <vt:lpstr>Uterine Pathology - Endometriosis</vt:lpstr>
      <vt:lpstr> Endometriosis - Pathogenesis</vt:lpstr>
      <vt:lpstr> Endometriosis - Pathogenesis</vt:lpstr>
      <vt:lpstr> Endometriosis - Clinical</vt:lpstr>
      <vt:lpstr> Endometriosis - Gross</vt:lpstr>
      <vt:lpstr> Endometriosis - Microscopically </vt:lpstr>
      <vt:lpstr>Uterine Pathology - Endometrial Hyperplasia </vt:lpstr>
      <vt:lpstr> Uterus- Hyperplasia w/o atypia</vt:lpstr>
      <vt:lpstr> Uterus- Hyperplasia with atypia </vt:lpstr>
      <vt:lpstr>Tumors of The Endometrium</vt:lpstr>
      <vt:lpstr>Tumors of Endometrium- Endometrial Polyps</vt:lpstr>
      <vt:lpstr>Tumors of Endometrium- Endometrial Carcinoma</vt:lpstr>
      <vt:lpstr>Tumors of Endometrium- Endometrioid carcinomas</vt:lpstr>
      <vt:lpstr>Tumors of Endometrium- Endometrioid carcinomas</vt:lpstr>
      <vt:lpstr>Tumors of Endometrium - Endometrioid Carcinoma</vt:lpstr>
      <vt:lpstr>Tumors of Endometrium - Serous carcinoma </vt:lpstr>
      <vt:lpstr> Tumors of Endometrium - Serous carcinomas</vt:lpstr>
      <vt:lpstr>Tumors of Endometrium – Clinical features</vt:lpstr>
      <vt:lpstr>Tumors of the Myomertium</vt:lpstr>
      <vt:lpstr>Tumors of Myomertium – Leiomyomas (fibroids)</vt:lpstr>
      <vt:lpstr>Tumors of Myomertium – Leiomyomas (fibroids)</vt:lpstr>
      <vt:lpstr>Tumors of Myomertium – Leiomyomas (fibroids)</vt:lpstr>
      <vt:lpstr>Tumors of Myomertium – Leiomyomas (fibroids)</vt:lpstr>
      <vt:lpstr>Tumors of Myomertium – Leiomyosarcoma</vt:lpstr>
      <vt:lpstr>Tumors of Myomertium – Leiomyosarcoma</vt:lpstr>
      <vt:lpstr>Tumors of Myomertium – Leiomyosarcoma</vt:lpstr>
      <vt:lpstr>Tumors of Myomertium – Leiomyosarcoma</vt:lpstr>
      <vt:lpstr>Tumors of Myomertium – Leiomyosarcoma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Genital System &amp; Breast gstrdh</dc:title>
  <dc:creator>Mutah</dc:creator>
  <cp:lastModifiedBy>Admin</cp:lastModifiedBy>
  <cp:revision>112</cp:revision>
  <dcterms:modified xsi:type="dcterms:W3CDTF">2023-05-15T20:00:09Z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