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3" r:id="rId1"/>
    <p:sldMasterId id="2147483695" r:id="rId2"/>
    <p:sldMasterId id="2147483707" r:id="rId3"/>
  </p:sldMasterIdLst>
  <p:notesMasterIdLst>
    <p:notesMasterId r:id="rId91"/>
  </p:notesMasterIdLst>
  <p:sldIdLst>
    <p:sldId id="256" r:id="rId4"/>
    <p:sldId id="272" r:id="rId5"/>
    <p:sldId id="270" r:id="rId6"/>
    <p:sldId id="269" r:id="rId7"/>
    <p:sldId id="279" r:id="rId8"/>
    <p:sldId id="280" r:id="rId9"/>
    <p:sldId id="281" r:id="rId10"/>
    <p:sldId id="282" r:id="rId11"/>
    <p:sldId id="283" r:id="rId12"/>
    <p:sldId id="257" r:id="rId13"/>
    <p:sldId id="261" r:id="rId14"/>
    <p:sldId id="277" r:id="rId15"/>
    <p:sldId id="285" r:id="rId16"/>
    <p:sldId id="267" r:id="rId17"/>
    <p:sldId id="286" r:id="rId18"/>
    <p:sldId id="271" r:id="rId19"/>
    <p:sldId id="417" r:id="rId20"/>
    <p:sldId id="287" r:id="rId21"/>
    <p:sldId id="258" r:id="rId22"/>
    <p:sldId id="288" r:id="rId23"/>
    <p:sldId id="260" r:id="rId24"/>
    <p:sldId id="290" r:id="rId25"/>
    <p:sldId id="263" r:id="rId26"/>
    <p:sldId id="264" r:id="rId27"/>
    <p:sldId id="265" r:id="rId28"/>
    <p:sldId id="266" r:id="rId29"/>
    <p:sldId id="291" r:id="rId30"/>
    <p:sldId id="268" r:id="rId31"/>
    <p:sldId id="292" r:id="rId32"/>
    <p:sldId id="293" r:id="rId33"/>
    <p:sldId id="294" r:id="rId34"/>
    <p:sldId id="295" r:id="rId35"/>
    <p:sldId id="375" r:id="rId36"/>
    <p:sldId id="376" r:id="rId37"/>
    <p:sldId id="377" r:id="rId38"/>
    <p:sldId id="378" r:id="rId39"/>
    <p:sldId id="379" r:id="rId40"/>
    <p:sldId id="418"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4" r:id="rId55"/>
    <p:sldId id="395" r:id="rId56"/>
    <p:sldId id="396" r:id="rId57"/>
    <p:sldId id="398" r:id="rId58"/>
    <p:sldId id="399" r:id="rId59"/>
    <p:sldId id="400" r:id="rId60"/>
    <p:sldId id="402" r:id="rId61"/>
    <p:sldId id="403" r:id="rId62"/>
    <p:sldId id="404" r:id="rId63"/>
    <p:sldId id="405" r:id="rId64"/>
    <p:sldId id="407" r:id="rId65"/>
    <p:sldId id="419" r:id="rId66"/>
    <p:sldId id="420" r:id="rId67"/>
    <p:sldId id="421" r:id="rId68"/>
    <p:sldId id="422" r:id="rId69"/>
    <p:sldId id="423" r:id="rId70"/>
    <p:sldId id="424" r:id="rId71"/>
    <p:sldId id="425" r:id="rId72"/>
    <p:sldId id="426" r:id="rId73"/>
    <p:sldId id="427" r:id="rId74"/>
    <p:sldId id="428" r:id="rId75"/>
    <p:sldId id="429" r:id="rId76"/>
    <p:sldId id="430" r:id="rId77"/>
    <p:sldId id="431" r:id="rId78"/>
    <p:sldId id="432" r:id="rId79"/>
    <p:sldId id="433" r:id="rId80"/>
    <p:sldId id="434" r:id="rId81"/>
    <p:sldId id="435" r:id="rId82"/>
    <p:sldId id="436" r:id="rId83"/>
    <p:sldId id="437" r:id="rId84"/>
    <p:sldId id="438" r:id="rId85"/>
    <p:sldId id="439" r:id="rId86"/>
    <p:sldId id="440" r:id="rId87"/>
    <p:sldId id="441" r:id="rId88"/>
    <p:sldId id="442" r:id="rId89"/>
    <p:sldId id="443" r:id="rId9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66" autoAdjust="0"/>
    <p:restoredTop sz="94660"/>
  </p:normalViewPr>
  <p:slideViewPr>
    <p:cSldViewPr snapToGrid="0">
      <p:cViewPr varScale="1">
        <p:scale>
          <a:sx n="89" d="100"/>
          <a:sy n="89" d="100"/>
        </p:scale>
        <p:origin x="269" y="58"/>
      </p:cViewPr>
      <p:guideLst>
        <p:guide orient="horz" pos="2160"/>
        <p:guide pos="3840"/>
      </p:guideLst>
    </p:cSldViewPr>
  </p:slideViewPr>
  <p:notesTextViewPr>
    <p:cViewPr>
      <p:scale>
        <a:sx n="1" d="1"/>
        <a:sy n="1" d="1"/>
      </p:scale>
      <p:origin x="0" y="0"/>
    </p:cViewPr>
  </p:notesTextViewPr>
  <p:sorterViewPr>
    <p:cViewPr>
      <p:scale>
        <a:sx n="66" d="100"/>
        <a:sy n="66" d="100"/>
      </p:scale>
      <p:origin x="0" y="144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2D751-EF47-4EED-A151-D94133C13A8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pPr rtl="1"/>
          <a:endParaRPr lang="ar-JO"/>
        </a:p>
      </dgm:t>
    </dgm:pt>
    <dgm:pt modelId="{498F9BEA-3779-4B4D-9623-406096F6E002}">
      <dgm:prSet phldrT="[Text]" custT="1"/>
      <dgm:spPr/>
      <dgm:t>
        <a:bodyPr/>
        <a:lstStyle/>
        <a:p>
          <a:pPr algn="l" rtl="0"/>
          <a:r>
            <a:rPr lang="en-US" sz="4000" dirty="0" smtClean="0"/>
            <a:t>AST ,</a:t>
          </a:r>
          <a:r>
            <a:rPr lang="en-US" sz="4000" dirty="0" err="1" smtClean="0"/>
            <a:t>ALt</a:t>
          </a:r>
          <a:endParaRPr lang="ar-JO" sz="4000" dirty="0"/>
        </a:p>
      </dgm:t>
    </dgm:pt>
    <dgm:pt modelId="{702CEACC-55E2-4B5B-B445-E9CEF8F696A8}" type="parTrans" cxnId="{23AD638A-E7BA-4883-8267-738700D5C0AE}">
      <dgm:prSet/>
      <dgm:spPr/>
      <dgm:t>
        <a:bodyPr/>
        <a:lstStyle/>
        <a:p>
          <a:pPr rtl="1"/>
          <a:endParaRPr lang="ar-JO"/>
        </a:p>
      </dgm:t>
    </dgm:pt>
    <dgm:pt modelId="{FF1DDE6C-93D4-44A3-887E-14D5DB594EC2}" type="sibTrans" cxnId="{23AD638A-E7BA-4883-8267-738700D5C0AE}">
      <dgm:prSet/>
      <dgm:spPr/>
      <dgm:t>
        <a:bodyPr/>
        <a:lstStyle/>
        <a:p>
          <a:pPr rtl="1"/>
          <a:endParaRPr lang="ar-JO"/>
        </a:p>
      </dgm:t>
    </dgm:pt>
    <dgm:pt modelId="{2E52528B-781B-428E-9E1E-6CAE950872A0}">
      <dgm:prSet phldrT="[Text]" custT="1"/>
      <dgm:spPr/>
      <dgm:t>
        <a:bodyPr/>
        <a:lstStyle/>
        <a:p>
          <a:pPr rtl="1"/>
          <a:r>
            <a:rPr lang="en-US" sz="2400" dirty="0" smtClean="0"/>
            <a:t>Coagulation profile</a:t>
          </a:r>
          <a:endParaRPr lang="ar-JO" sz="2400" dirty="0"/>
        </a:p>
      </dgm:t>
    </dgm:pt>
    <dgm:pt modelId="{7D8A1F1F-AF24-4FDA-BBF9-06D969706673}" type="parTrans" cxnId="{39535B58-D9A1-40FB-B0B9-5318BA892527}">
      <dgm:prSet/>
      <dgm:spPr/>
      <dgm:t>
        <a:bodyPr/>
        <a:lstStyle/>
        <a:p>
          <a:pPr rtl="1"/>
          <a:endParaRPr lang="ar-JO"/>
        </a:p>
      </dgm:t>
    </dgm:pt>
    <dgm:pt modelId="{1849E482-F3B1-4C2B-820E-75FB35FA0FA2}" type="sibTrans" cxnId="{39535B58-D9A1-40FB-B0B9-5318BA892527}">
      <dgm:prSet/>
      <dgm:spPr/>
      <dgm:t>
        <a:bodyPr/>
        <a:lstStyle/>
        <a:p>
          <a:pPr rtl="1"/>
          <a:endParaRPr lang="ar-JO"/>
        </a:p>
      </dgm:t>
    </dgm:pt>
    <dgm:pt modelId="{8ECABEF0-2B76-4B6C-BDE8-99BAEF28E940}">
      <dgm:prSet phldrT="[Text]"/>
      <dgm:spPr/>
      <dgm:t>
        <a:bodyPr/>
        <a:lstStyle/>
        <a:p>
          <a:pPr rtl="1"/>
          <a:r>
            <a:rPr lang="en-US" dirty="0" smtClean="0"/>
            <a:t>Kidney function test</a:t>
          </a:r>
          <a:endParaRPr lang="ar-JO" dirty="0"/>
        </a:p>
      </dgm:t>
    </dgm:pt>
    <dgm:pt modelId="{973B0BEB-EA54-4A85-84DD-44DED52C9D5E}" type="parTrans" cxnId="{C97C0F0A-139D-4815-BD5D-58E8C30F755A}">
      <dgm:prSet/>
      <dgm:spPr/>
      <dgm:t>
        <a:bodyPr/>
        <a:lstStyle/>
        <a:p>
          <a:pPr rtl="1"/>
          <a:endParaRPr lang="ar-JO"/>
        </a:p>
      </dgm:t>
    </dgm:pt>
    <dgm:pt modelId="{195A3179-78C5-4DF8-B14C-095CC08DFB51}" type="sibTrans" cxnId="{C97C0F0A-139D-4815-BD5D-58E8C30F755A}">
      <dgm:prSet/>
      <dgm:spPr/>
      <dgm:t>
        <a:bodyPr/>
        <a:lstStyle/>
        <a:p>
          <a:pPr rtl="1"/>
          <a:endParaRPr lang="ar-JO"/>
        </a:p>
      </dgm:t>
    </dgm:pt>
    <dgm:pt modelId="{F1182D32-8576-4986-9E14-F8D2E42B31B2}">
      <dgm:prSet phldrT="[Text]"/>
      <dgm:spPr/>
      <dgm:t>
        <a:bodyPr/>
        <a:lstStyle/>
        <a:p>
          <a:pPr rtl="1"/>
          <a:r>
            <a:rPr lang="en-US" dirty="0" smtClean="0"/>
            <a:t>APAP levels</a:t>
          </a:r>
          <a:endParaRPr lang="ar-JO" dirty="0"/>
        </a:p>
      </dgm:t>
    </dgm:pt>
    <dgm:pt modelId="{2C493681-8B53-4702-A159-8581663AC281}" type="parTrans" cxnId="{E3C0EB58-C1A0-408E-A385-5C01C4109564}">
      <dgm:prSet/>
      <dgm:spPr/>
      <dgm:t>
        <a:bodyPr/>
        <a:lstStyle/>
        <a:p>
          <a:pPr rtl="1"/>
          <a:endParaRPr lang="ar-JO"/>
        </a:p>
      </dgm:t>
    </dgm:pt>
    <dgm:pt modelId="{480ED8D5-8839-4FBE-ADE6-05C1493477AA}" type="sibTrans" cxnId="{E3C0EB58-C1A0-408E-A385-5C01C4109564}">
      <dgm:prSet/>
      <dgm:spPr/>
      <dgm:t>
        <a:bodyPr/>
        <a:lstStyle/>
        <a:p>
          <a:pPr rtl="1"/>
          <a:endParaRPr lang="ar-JO"/>
        </a:p>
      </dgm:t>
    </dgm:pt>
    <dgm:pt modelId="{3F5178D5-D12D-44C9-9C01-7954751D3FAB}" type="pres">
      <dgm:prSet presAssocID="{3FB2D751-EF47-4EED-A151-D94133C13A82}" presName="diagram" presStyleCnt="0">
        <dgm:presLayoutVars>
          <dgm:dir/>
          <dgm:resizeHandles val="exact"/>
        </dgm:presLayoutVars>
      </dgm:prSet>
      <dgm:spPr/>
      <dgm:t>
        <a:bodyPr/>
        <a:lstStyle/>
        <a:p>
          <a:pPr rtl="1"/>
          <a:endParaRPr lang="ar-JO"/>
        </a:p>
      </dgm:t>
    </dgm:pt>
    <dgm:pt modelId="{4B000A45-D80A-432A-8C86-5FE7A027DAD6}" type="pres">
      <dgm:prSet presAssocID="{498F9BEA-3779-4B4D-9623-406096F6E002}" presName="node" presStyleLbl="node1" presStyleIdx="0" presStyleCnt="4">
        <dgm:presLayoutVars>
          <dgm:bulletEnabled val="1"/>
        </dgm:presLayoutVars>
      </dgm:prSet>
      <dgm:spPr/>
      <dgm:t>
        <a:bodyPr/>
        <a:lstStyle/>
        <a:p>
          <a:pPr rtl="1"/>
          <a:endParaRPr lang="ar-JO"/>
        </a:p>
      </dgm:t>
    </dgm:pt>
    <dgm:pt modelId="{F60E99C7-121B-481D-8462-475464E1A3AA}" type="pres">
      <dgm:prSet presAssocID="{FF1DDE6C-93D4-44A3-887E-14D5DB594EC2}" presName="sibTrans" presStyleCnt="0"/>
      <dgm:spPr/>
    </dgm:pt>
    <dgm:pt modelId="{FFCE48F8-2841-4A98-AF31-BC717C2C68C1}" type="pres">
      <dgm:prSet presAssocID="{2E52528B-781B-428E-9E1E-6CAE950872A0}" presName="node" presStyleLbl="node1" presStyleIdx="1" presStyleCnt="4">
        <dgm:presLayoutVars>
          <dgm:bulletEnabled val="1"/>
        </dgm:presLayoutVars>
      </dgm:prSet>
      <dgm:spPr/>
      <dgm:t>
        <a:bodyPr/>
        <a:lstStyle/>
        <a:p>
          <a:pPr rtl="1"/>
          <a:endParaRPr lang="ar-JO"/>
        </a:p>
      </dgm:t>
    </dgm:pt>
    <dgm:pt modelId="{2CBC0B5C-5F8F-4842-9D4F-1F4952B5D18E}" type="pres">
      <dgm:prSet presAssocID="{1849E482-F3B1-4C2B-820E-75FB35FA0FA2}" presName="sibTrans" presStyleCnt="0"/>
      <dgm:spPr/>
    </dgm:pt>
    <dgm:pt modelId="{200D6CB0-42D3-43A7-BD29-9C63B18DABEB}" type="pres">
      <dgm:prSet presAssocID="{8ECABEF0-2B76-4B6C-BDE8-99BAEF28E940}" presName="node" presStyleLbl="node1" presStyleIdx="2" presStyleCnt="4">
        <dgm:presLayoutVars>
          <dgm:bulletEnabled val="1"/>
        </dgm:presLayoutVars>
      </dgm:prSet>
      <dgm:spPr/>
      <dgm:t>
        <a:bodyPr/>
        <a:lstStyle/>
        <a:p>
          <a:pPr rtl="1"/>
          <a:endParaRPr lang="ar-JO"/>
        </a:p>
      </dgm:t>
    </dgm:pt>
    <dgm:pt modelId="{76136544-BCAE-4F94-A802-8F1B492A960F}" type="pres">
      <dgm:prSet presAssocID="{195A3179-78C5-4DF8-B14C-095CC08DFB51}" presName="sibTrans" presStyleCnt="0"/>
      <dgm:spPr/>
    </dgm:pt>
    <dgm:pt modelId="{1BAAB4F5-E68A-47AB-A1F5-BD87ACE4122C}" type="pres">
      <dgm:prSet presAssocID="{F1182D32-8576-4986-9E14-F8D2E42B31B2}" presName="node" presStyleLbl="node1" presStyleIdx="3" presStyleCnt="4">
        <dgm:presLayoutVars>
          <dgm:bulletEnabled val="1"/>
        </dgm:presLayoutVars>
      </dgm:prSet>
      <dgm:spPr/>
      <dgm:t>
        <a:bodyPr/>
        <a:lstStyle/>
        <a:p>
          <a:pPr rtl="1"/>
          <a:endParaRPr lang="ar-JO"/>
        </a:p>
      </dgm:t>
    </dgm:pt>
  </dgm:ptLst>
  <dgm:cxnLst>
    <dgm:cxn modelId="{23AD638A-E7BA-4883-8267-738700D5C0AE}" srcId="{3FB2D751-EF47-4EED-A151-D94133C13A82}" destId="{498F9BEA-3779-4B4D-9623-406096F6E002}" srcOrd="0" destOrd="0" parTransId="{702CEACC-55E2-4B5B-B445-E9CEF8F696A8}" sibTransId="{FF1DDE6C-93D4-44A3-887E-14D5DB594EC2}"/>
    <dgm:cxn modelId="{4B977778-A3F9-4024-A25F-837658E5D5E9}" type="presOf" srcId="{498F9BEA-3779-4B4D-9623-406096F6E002}" destId="{4B000A45-D80A-432A-8C86-5FE7A027DAD6}" srcOrd="0" destOrd="0" presId="urn:microsoft.com/office/officeart/2005/8/layout/default#1"/>
    <dgm:cxn modelId="{BD17E35F-C7E1-4DC6-86D4-E30616737BAD}" type="presOf" srcId="{8ECABEF0-2B76-4B6C-BDE8-99BAEF28E940}" destId="{200D6CB0-42D3-43A7-BD29-9C63B18DABEB}" srcOrd="0" destOrd="0" presId="urn:microsoft.com/office/officeart/2005/8/layout/default#1"/>
    <dgm:cxn modelId="{C97C0F0A-139D-4815-BD5D-58E8C30F755A}" srcId="{3FB2D751-EF47-4EED-A151-D94133C13A82}" destId="{8ECABEF0-2B76-4B6C-BDE8-99BAEF28E940}" srcOrd="2" destOrd="0" parTransId="{973B0BEB-EA54-4A85-84DD-44DED52C9D5E}" sibTransId="{195A3179-78C5-4DF8-B14C-095CC08DFB51}"/>
    <dgm:cxn modelId="{54980465-978D-4433-A1C2-12FBAC896FEA}" type="presOf" srcId="{F1182D32-8576-4986-9E14-F8D2E42B31B2}" destId="{1BAAB4F5-E68A-47AB-A1F5-BD87ACE4122C}" srcOrd="0" destOrd="0" presId="urn:microsoft.com/office/officeart/2005/8/layout/default#1"/>
    <dgm:cxn modelId="{D5DD0BE3-3E10-4585-A9C0-220ACFD90848}" type="presOf" srcId="{3FB2D751-EF47-4EED-A151-D94133C13A82}" destId="{3F5178D5-D12D-44C9-9C01-7954751D3FAB}" srcOrd="0" destOrd="0" presId="urn:microsoft.com/office/officeart/2005/8/layout/default#1"/>
    <dgm:cxn modelId="{E3C0EB58-C1A0-408E-A385-5C01C4109564}" srcId="{3FB2D751-EF47-4EED-A151-D94133C13A82}" destId="{F1182D32-8576-4986-9E14-F8D2E42B31B2}" srcOrd="3" destOrd="0" parTransId="{2C493681-8B53-4702-A159-8581663AC281}" sibTransId="{480ED8D5-8839-4FBE-ADE6-05C1493477AA}"/>
    <dgm:cxn modelId="{F73B8AA4-5AEC-4BC7-8F13-886E5BDB7A75}" type="presOf" srcId="{2E52528B-781B-428E-9E1E-6CAE950872A0}" destId="{FFCE48F8-2841-4A98-AF31-BC717C2C68C1}" srcOrd="0" destOrd="0" presId="urn:microsoft.com/office/officeart/2005/8/layout/default#1"/>
    <dgm:cxn modelId="{39535B58-D9A1-40FB-B0B9-5318BA892527}" srcId="{3FB2D751-EF47-4EED-A151-D94133C13A82}" destId="{2E52528B-781B-428E-9E1E-6CAE950872A0}" srcOrd="1" destOrd="0" parTransId="{7D8A1F1F-AF24-4FDA-BBF9-06D969706673}" sibTransId="{1849E482-F3B1-4C2B-820E-75FB35FA0FA2}"/>
    <dgm:cxn modelId="{9789B1A7-D9B7-47DC-B2FA-DB8CAAA5FE22}" type="presParOf" srcId="{3F5178D5-D12D-44C9-9C01-7954751D3FAB}" destId="{4B000A45-D80A-432A-8C86-5FE7A027DAD6}" srcOrd="0" destOrd="0" presId="urn:microsoft.com/office/officeart/2005/8/layout/default#1"/>
    <dgm:cxn modelId="{C8BCDD28-1C73-423B-B0B7-2EC321123CA5}" type="presParOf" srcId="{3F5178D5-D12D-44C9-9C01-7954751D3FAB}" destId="{F60E99C7-121B-481D-8462-475464E1A3AA}" srcOrd="1" destOrd="0" presId="urn:microsoft.com/office/officeart/2005/8/layout/default#1"/>
    <dgm:cxn modelId="{B96E6DDC-18D8-46D2-8056-F02C77C6D468}" type="presParOf" srcId="{3F5178D5-D12D-44C9-9C01-7954751D3FAB}" destId="{FFCE48F8-2841-4A98-AF31-BC717C2C68C1}" srcOrd="2" destOrd="0" presId="urn:microsoft.com/office/officeart/2005/8/layout/default#1"/>
    <dgm:cxn modelId="{5ABD7258-23A9-4176-8DB0-D18FD1CB57B6}" type="presParOf" srcId="{3F5178D5-D12D-44C9-9C01-7954751D3FAB}" destId="{2CBC0B5C-5F8F-4842-9D4F-1F4952B5D18E}" srcOrd="3" destOrd="0" presId="urn:microsoft.com/office/officeart/2005/8/layout/default#1"/>
    <dgm:cxn modelId="{B518C036-6640-4DA7-8E63-233B7C31E6B8}" type="presParOf" srcId="{3F5178D5-D12D-44C9-9C01-7954751D3FAB}" destId="{200D6CB0-42D3-43A7-BD29-9C63B18DABEB}" srcOrd="4" destOrd="0" presId="urn:microsoft.com/office/officeart/2005/8/layout/default#1"/>
    <dgm:cxn modelId="{95AD806A-0A8E-4321-81CB-ACB0DA8909EF}" type="presParOf" srcId="{3F5178D5-D12D-44C9-9C01-7954751D3FAB}" destId="{76136544-BCAE-4F94-A802-8F1B492A960F}" srcOrd="5" destOrd="0" presId="urn:microsoft.com/office/officeart/2005/8/layout/default#1"/>
    <dgm:cxn modelId="{4948DAF5-6A9B-4A2D-A208-157BCCBB84A8}" type="presParOf" srcId="{3F5178D5-D12D-44C9-9C01-7954751D3FAB}" destId="{1BAAB4F5-E68A-47AB-A1F5-BD87ACE4122C}"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3CE1C5-1D69-4A7A-B9D7-D2954F194420}" type="doc">
      <dgm:prSet loTypeId="urn:microsoft.com/office/officeart/2005/8/layout/venn1" loCatId="relationship" qsTypeId="urn:microsoft.com/office/officeart/2005/8/quickstyle/simple3" qsCatId="simple" csTypeId="urn:microsoft.com/office/officeart/2005/8/colors/colorful2" csCatId="colorful" phldr="1"/>
      <dgm:spPr/>
      <dgm:t>
        <a:bodyPr/>
        <a:lstStyle/>
        <a:p>
          <a:endParaRPr lang="en-GB"/>
        </a:p>
      </dgm:t>
    </dgm:pt>
    <dgm:pt modelId="{2893B125-A0AA-4CAD-95ED-921F5563BB48}">
      <dgm:prSet phldrT="[Text]"/>
      <dgm:spPr/>
      <dgm:t>
        <a:bodyPr/>
        <a:lstStyle/>
        <a:p>
          <a:r>
            <a:rPr lang="en-US" dirty="0" smtClean="0"/>
            <a:t>Airways problem</a:t>
          </a:r>
          <a:endParaRPr lang="en-GB" dirty="0"/>
        </a:p>
      </dgm:t>
    </dgm:pt>
    <dgm:pt modelId="{30E7B354-2CFC-4CE0-8CE5-0271726FF4F6}" type="parTrans" cxnId="{F057C265-8474-4B48-91E7-1A3552A56A6F}">
      <dgm:prSet/>
      <dgm:spPr/>
      <dgm:t>
        <a:bodyPr/>
        <a:lstStyle/>
        <a:p>
          <a:endParaRPr lang="en-GB"/>
        </a:p>
      </dgm:t>
    </dgm:pt>
    <dgm:pt modelId="{ABB2F8E6-20E1-49C9-AF5A-994B4D0C3AEB}" type="sibTrans" cxnId="{F057C265-8474-4B48-91E7-1A3552A56A6F}">
      <dgm:prSet/>
      <dgm:spPr/>
      <dgm:t>
        <a:bodyPr/>
        <a:lstStyle/>
        <a:p>
          <a:endParaRPr lang="en-GB"/>
        </a:p>
      </dgm:t>
    </dgm:pt>
    <dgm:pt modelId="{0C7FE0B3-76D8-4DD2-80F5-72FB121E7009}">
      <dgm:prSet phldrT="[Text]"/>
      <dgm:spPr/>
      <dgm:t>
        <a:bodyPr/>
        <a:lstStyle/>
        <a:p>
          <a:r>
            <a:rPr lang="en-GB" dirty="0" smtClean="0"/>
            <a:t>Breathing problems</a:t>
          </a:r>
          <a:endParaRPr lang="en-GB" dirty="0"/>
        </a:p>
      </dgm:t>
    </dgm:pt>
    <dgm:pt modelId="{1EF2486D-EF74-4AA9-BDC9-FDB2A6772DC5}" type="parTrans" cxnId="{D90CA7C5-0B5C-4B6A-A88F-7850D4CE403B}">
      <dgm:prSet/>
      <dgm:spPr/>
      <dgm:t>
        <a:bodyPr/>
        <a:lstStyle/>
        <a:p>
          <a:endParaRPr lang="en-GB"/>
        </a:p>
      </dgm:t>
    </dgm:pt>
    <dgm:pt modelId="{E7A7A76C-BD5D-4C89-AF8E-A34515357C3F}" type="sibTrans" cxnId="{D90CA7C5-0B5C-4B6A-A88F-7850D4CE403B}">
      <dgm:prSet/>
      <dgm:spPr/>
      <dgm:t>
        <a:bodyPr/>
        <a:lstStyle/>
        <a:p>
          <a:endParaRPr lang="en-GB"/>
        </a:p>
      </dgm:t>
    </dgm:pt>
    <dgm:pt modelId="{D4B85077-CBE5-4310-A57E-42261CCBADD6}">
      <dgm:prSet phldrT="[Text]"/>
      <dgm:spPr/>
      <dgm:t>
        <a:bodyPr/>
        <a:lstStyle/>
        <a:p>
          <a:r>
            <a:rPr lang="en-US" dirty="0" smtClean="0"/>
            <a:t>Circulation problems</a:t>
          </a:r>
          <a:endParaRPr lang="en-GB" dirty="0"/>
        </a:p>
      </dgm:t>
    </dgm:pt>
    <dgm:pt modelId="{2342ADE3-7E19-4290-967D-E3D339AC654B}" type="parTrans" cxnId="{1992804C-70EA-4919-B143-0C3FBA5AF62A}">
      <dgm:prSet/>
      <dgm:spPr/>
      <dgm:t>
        <a:bodyPr/>
        <a:lstStyle/>
        <a:p>
          <a:endParaRPr lang="en-GB"/>
        </a:p>
      </dgm:t>
    </dgm:pt>
    <dgm:pt modelId="{2011A6D6-3A8E-47E5-9FCE-C82ECEA63530}" type="sibTrans" cxnId="{1992804C-70EA-4919-B143-0C3FBA5AF62A}">
      <dgm:prSet/>
      <dgm:spPr/>
      <dgm:t>
        <a:bodyPr/>
        <a:lstStyle/>
        <a:p>
          <a:endParaRPr lang="en-GB"/>
        </a:p>
      </dgm:t>
    </dgm:pt>
    <dgm:pt modelId="{26C900E7-66D9-424B-B25B-14025A485C79}" type="pres">
      <dgm:prSet presAssocID="{4C3CE1C5-1D69-4A7A-B9D7-D2954F194420}" presName="compositeShape" presStyleCnt="0">
        <dgm:presLayoutVars>
          <dgm:chMax val="7"/>
          <dgm:dir/>
          <dgm:resizeHandles val="exact"/>
        </dgm:presLayoutVars>
      </dgm:prSet>
      <dgm:spPr/>
      <dgm:t>
        <a:bodyPr/>
        <a:lstStyle/>
        <a:p>
          <a:pPr rtl="1"/>
          <a:endParaRPr lang="ar-JO"/>
        </a:p>
      </dgm:t>
    </dgm:pt>
    <dgm:pt modelId="{24D55D36-07D6-4828-B01D-6E3D33343976}" type="pres">
      <dgm:prSet presAssocID="{2893B125-A0AA-4CAD-95ED-921F5563BB48}" presName="circ1" presStyleLbl="vennNode1" presStyleIdx="0" presStyleCnt="3"/>
      <dgm:spPr/>
      <dgm:t>
        <a:bodyPr/>
        <a:lstStyle/>
        <a:p>
          <a:pPr rtl="1"/>
          <a:endParaRPr lang="ar-JO"/>
        </a:p>
      </dgm:t>
    </dgm:pt>
    <dgm:pt modelId="{DF2CFEA9-519B-4772-AC5E-030A645F6875}" type="pres">
      <dgm:prSet presAssocID="{2893B125-A0AA-4CAD-95ED-921F5563BB48}" presName="circ1Tx" presStyleLbl="revTx" presStyleIdx="0" presStyleCnt="0">
        <dgm:presLayoutVars>
          <dgm:chMax val="0"/>
          <dgm:chPref val="0"/>
          <dgm:bulletEnabled val="1"/>
        </dgm:presLayoutVars>
      </dgm:prSet>
      <dgm:spPr/>
      <dgm:t>
        <a:bodyPr/>
        <a:lstStyle/>
        <a:p>
          <a:pPr rtl="1"/>
          <a:endParaRPr lang="ar-JO"/>
        </a:p>
      </dgm:t>
    </dgm:pt>
    <dgm:pt modelId="{279DCF50-E549-4A99-B39F-58E4CB3E1FFF}" type="pres">
      <dgm:prSet presAssocID="{0C7FE0B3-76D8-4DD2-80F5-72FB121E7009}" presName="circ2" presStyleLbl="vennNode1" presStyleIdx="1" presStyleCnt="3"/>
      <dgm:spPr/>
      <dgm:t>
        <a:bodyPr/>
        <a:lstStyle/>
        <a:p>
          <a:pPr rtl="1"/>
          <a:endParaRPr lang="ar-JO"/>
        </a:p>
      </dgm:t>
    </dgm:pt>
    <dgm:pt modelId="{F43B311E-91F1-45B4-9A1D-AA21079A268A}" type="pres">
      <dgm:prSet presAssocID="{0C7FE0B3-76D8-4DD2-80F5-72FB121E7009}" presName="circ2Tx" presStyleLbl="revTx" presStyleIdx="0" presStyleCnt="0">
        <dgm:presLayoutVars>
          <dgm:chMax val="0"/>
          <dgm:chPref val="0"/>
          <dgm:bulletEnabled val="1"/>
        </dgm:presLayoutVars>
      </dgm:prSet>
      <dgm:spPr/>
      <dgm:t>
        <a:bodyPr/>
        <a:lstStyle/>
        <a:p>
          <a:pPr rtl="1"/>
          <a:endParaRPr lang="ar-JO"/>
        </a:p>
      </dgm:t>
    </dgm:pt>
    <dgm:pt modelId="{66F6D740-0E25-48B4-9936-6FDCB3414632}" type="pres">
      <dgm:prSet presAssocID="{D4B85077-CBE5-4310-A57E-42261CCBADD6}" presName="circ3" presStyleLbl="vennNode1" presStyleIdx="2" presStyleCnt="3"/>
      <dgm:spPr/>
      <dgm:t>
        <a:bodyPr/>
        <a:lstStyle/>
        <a:p>
          <a:pPr rtl="1"/>
          <a:endParaRPr lang="ar-JO"/>
        </a:p>
      </dgm:t>
    </dgm:pt>
    <dgm:pt modelId="{1CD9A932-BD15-4485-8980-ECEF0F71C518}" type="pres">
      <dgm:prSet presAssocID="{D4B85077-CBE5-4310-A57E-42261CCBADD6}" presName="circ3Tx" presStyleLbl="revTx" presStyleIdx="0" presStyleCnt="0">
        <dgm:presLayoutVars>
          <dgm:chMax val="0"/>
          <dgm:chPref val="0"/>
          <dgm:bulletEnabled val="1"/>
        </dgm:presLayoutVars>
      </dgm:prSet>
      <dgm:spPr/>
      <dgm:t>
        <a:bodyPr/>
        <a:lstStyle/>
        <a:p>
          <a:pPr rtl="1"/>
          <a:endParaRPr lang="ar-JO"/>
        </a:p>
      </dgm:t>
    </dgm:pt>
  </dgm:ptLst>
  <dgm:cxnLst>
    <dgm:cxn modelId="{92FFD3E3-1D52-4A4E-A935-F8FF2247EBA7}" type="presOf" srcId="{2893B125-A0AA-4CAD-95ED-921F5563BB48}" destId="{DF2CFEA9-519B-4772-AC5E-030A645F6875}" srcOrd="1" destOrd="0" presId="urn:microsoft.com/office/officeart/2005/8/layout/venn1"/>
    <dgm:cxn modelId="{BD453082-0E77-4B9A-AD5A-0A6B8D91E7B6}" type="presOf" srcId="{0C7FE0B3-76D8-4DD2-80F5-72FB121E7009}" destId="{F43B311E-91F1-45B4-9A1D-AA21079A268A}" srcOrd="1" destOrd="0" presId="urn:microsoft.com/office/officeart/2005/8/layout/venn1"/>
    <dgm:cxn modelId="{65C4F1CF-B51E-4EDC-9C4F-EC97E6AB4D0A}" type="presOf" srcId="{2893B125-A0AA-4CAD-95ED-921F5563BB48}" destId="{24D55D36-07D6-4828-B01D-6E3D33343976}" srcOrd="0" destOrd="0" presId="urn:microsoft.com/office/officeart/2005/8/layout/venn1"/>
    <dgm:cxn modelId="{6DF7734A-F223-47BB-A0E6-A6DB4458B3A0}" type="presOf" srcId="{D4B85077-CBE5-4310-A57E-42261CCBADD6}" destId="{66F6D740-0E25-48B4-9936-6FDCB3414632}" srcOrd="0" destOrd="0" presId="urn:microsoft.com/office/officeart/2005/8/layout/venn1"/>
    <dgm:cxn modelId="{CE1EA134-7ADC-46CB-9FDC-773FC0E12D4A}" type="presOf" srcId="{4C3CE1C5-1D69-4A7A-B9D7-D2954F194420}" destId="{26C900E7-66D9-424B-B25B-14025A485C79}" srcOrd="0" destOrd="0" presId="urn:microsoft.com/office/officeart/2005/8/layout/venn1"/>
    <dgm:cxn modelId="{D90CA7C5-0B5C-4B6A-A88F-7850D4CE403B}" srcId="{4C3CE1C5-1D69-4A7A-B9D7-D2954F194420}" destId="{0C7FE0B3-76D8-4DD2-80F5-72FB121E7009}" srcOrd="1" destOrd="0" parTransId="{1EF2486D-EF74-4AA9-BDC9-FDB2A6772DC5}" sibTransId="{E7A7A76C-BD5D-4C89-AF8E-A34515357C3F}"/>
    <dgm:cxn modelId="{D11B440A-D6CE-4066-8C63-5DD801A58749}" type="presOf" srcId="{0C7FE0B3-76D8-4DD2-80F5-72FB121E7009}" destId="{279DCF50-E549-4A99-B39F-58E4CB3E1FFF}" srcOrd="0" destOrd="0" presId="urn:microsoft.com/office/officeart/2005/8/layout/venn1"/>
    <dgm:cxn modelId="{1992804C-70EA-4919-B143-0C3FBA5AF62A}" srcId="{4C3CE1C5-1D69-4A7A-B9D7-D2954F194420}" destId="{D4B85077-CBE5-4310-A57E-42261CCBADD6}" srcOrd="2" destOrd="0" parTransId="{2342ADE3-7E19-4290-967D-E3D339AC654B}" sibTransId="{2011A6D6-3A8E-47E5-9FCE-C82ECEA63530}"/>
    <dgm:cxn modelId="{F057C265-8474-4B48-91E7-1A3552A56A6F}" srcId="{4C3CE1C5-1D69-4A7A-B9D7-D2954F194420}" destId="{2893B125-A0AA-4CAD-95ED-921F5563BB48}" srcOrd="0" destOrd="0" parTransId="{30E7B354-2CFC-4CE0-8CE5-0271726FF4F6}" sibTransId="{ABB2F8E6-20E1-49C9-AF5A-994B4D0C3AEB}"/>
    <dgm:cxn modelId="{67C74AAC-9639-43AC-A5B2-C362854860BC}" type="presOf" srcId="{D4B85077-CBE5-4310-A57E-42261CCBADD6}" destId="{1CD9A932-BD15-4485-8980-ECEF0F71C518}" srcOrd="1" destOrd="0" presId="urn:microsoft.com/office/officeart/2005/8/layout/venn1"/>
    <dgm:cxn modelId="{86724E4D-9B33-4B20-BE1E-D337CD1AA0A7}" type="presParOf" srcId="{26C900E7-66D9-424B-B25B-14025A485C79}" destId="{24D55D36-07D6-4828-B01D-6E3D33343976}" srcOrd="0" destOrd="0" presId="urn:microsoft.com/office/officeart/2005/8/layout/venn1"/>
    <dgm:cxn modelId="{DFBDC746-B10B-49AC-9E1A-C2C5A19A10E0}" type="presParOf" srcId="{26C900E7-66D9-424B-B25B-14025A485C79}" destId="{DF2CFEA9-519B-4772-AC5E-030A645F6875}" srcOrd="1" destOrd="0" presId="urn:microsoft.com/office/officeart/2005/8/layout/venn1"/>
    <dgm:cxn modelId="{77961900-439E-4B8E-BF76-475E0F6E2370}" type="presParOf" srcId="{26C900E7-66D9-424B-B25B-14025A485C79}" destId="{279DCF50-E549-4A99-B39F-58E4CB3E1FFF}" srcOrd="2" destOrd="0" presId="urn:microsoft.com/office/officeart/2005/8/layout/venn1"/>
    <dgm:cxn modelId="{C57362AE-892B-414F-A165-77B494646D9A}" type="presParOf" srcId="{26C900E7-66D9-424B-B25B-14025A485C79}" destId="{F43B311E-91F1-45B4-9A1D-AA21079A268A}" srcOrd="3" destOrd="0" presId="urn:microsoft.com/office/officeart/2005/8/layout/venn1"/>
    <dgm:cxn modelId="{93DD84F4-6726-4984-9456-A2AB6DB67C91}" type="presParOf" srcId="{26C900E7-66D9-424B-B25B-14025A485C79}" destId="{66F6D740-0E25-48B4-9936-6FDCB3414632}" srcOrd="4" destOrd="0" presId="urn:microsoft.com/office/officeart/2005/8/layout/venn1"/>
    <dgm:cxn modelId="{20B42646-990F-4360-B960-D37231FB927F}" type="presParOf" srcId="{26C900E7-66D9-424B-B25B-14025A485C79}" destId="{1CD9A932-BD15-4485-8980-ECEF0F71C51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ECDE59-1C9B-4B42-B1AA-DCB1C0DD1CB6}" type="doc">
      <dgm:prSet loTypeId="urn:microsoft.com/office/officeart/2016/7/layout/VerticalDownArrowProcess" loCatId="process" qsTypeId="urn:microsoft.com/office/officeart/2005/8/quickstyle/simple1" qsCatId="simple" csTypeId="urn:microsoft.com/office/officeart/2005/8/colors/colorful5" csCatId="colorful"/>
      <dgm:spPr/>
      <dgm:t>
        <a:bodyPr/>
        <a:lstStyle/>
        <a:p>
          <a:endParaRPr lang="en-US"/>
        </a:p>
      </dgm:t>
    </dgm:pt>
    <dgm:pt modelId="{717D4676-6D82-44A8-9F32-2DBF1E5B449E}">
      <dgm:prSet/>
      <dgm:spPr/>
      <dgm:t>
        <a:bodyPr/>
        <a:lstStyle/>
        <a:p>
          <a:r>
            <a:rPr lang="en-US"/>
            <a:t>Remove</a:t>
          </a:r>
        </a:p>
      </dgm:t>
    </dgm:pt>
    <dgm:pt modelId="{134A6765-7FD6-487F-9C83-B73B667B7886}" type="parTrans" cxnId="{7EADB0C1-8839-4856-BD81-6225BE729B0C}">
      <dgm:prSet/>
      <dgm:spPr/>
      <dgm:t>
        <a:bodyPr/>
        <a:lstStyle/>
        <a:p>
          <a:endParaRPr lang="en-US"/>
        </a:p>
      </dgm:t>
    </dgm:pt>
    <dgm:pt modelId="{5ECE7E16-D71E-4FB8-B711-682632153EBA}" type="sibTrans" cxnId="{7EADB0C1-8839-4856-BD81-6225BE729B0C}">
      <dgm:prSet/>
      <dgm:spPr/>
      <dgm:t>
        <a:bodyPr/>
        <a:lstStyle/>
        <a:p>
          <a:endParaRPr lang="en-US"/>
        </a:p>
      </dgm:t>
    </dgm:pt>
    <dgm:pt modelId="{4BA5BCA6-C233-4C2A-97EF-B57DC0457DE6}">
      <dgm:prSet/>
      <dgm:spPr/>
      <dgm:t>
        <a:bodyPr/>
        <a:lstStyle/>
        <a:p>
          <a:r>
            <a:rPr lang="en-US"/>
            <a:t>Remove any jewelry from the affected extremity.</a:t>
          </a:r>
        </a:p>
      </dgm:t>
    </dgm:pt>
    <dgm:pt modelId="{E1C1DA41-22D0-453D-A706-3BD798511CEB}" type="parTrans" cxnId="{DA754DD7-17FA-4A2B-8038-5640EBEEFB97}">
      <dgm:prSet/>
      <dgm:spPr/>
      <dgm:t>
        <a:bodyPr/>
        <a:lstStyle/>
        <a:p>
          <a:endParaRPr lang="en-US"/>
        </a:p>
      </dgm:t>
    </dgm:pt>
    <dgm:pt modelId="{8D9CCCA3-B6D6-459D-8617-30C82E4F7C31}" type="sibTrans" cxnId="{DA754DD7-17FA-4A2B-8038-5640EBEEFB97}">
      <dgm:prSet/>
      <dgm:spPr/>
      <dgm:t>
        <a:bodyPr/>
        <a:lstStyle/>
        <a:p>
          <a:endParaRPr lang="en-US"/>
        </a:p>
      </dgm:t>
    </dgm:pt>
    <dgm:pt modelId="{6819778D-1DC3-47A6-93E5-F7E28F79E2BD}">
      <dgm:prSet/>
      <dgm:spPr/>
      <dgm:t>
        <a:bodyPr/>
        <a:lstStyle/>
        <a:p>
          <a:r>
            <a:rPr lang="en-US"/>
            <a:t>Immobilize</a:t>
          </a:r>
        </a:p>
      </dgm:t>
    </dgm:pt>
    <dgm:pt modelId="{08C44A68-37FE-44E9-837F-9A314FFD3A85}" type="parTrans" cxnId="{8E097993-0079-49CC-A743-CBD658EA31AD}">
      <dgm:prSet/>
      <dgm:spPr/>
      <dgm:t>
        <a:bodyPr/>
        <a:lstStyle/>
        <a:p>
          <a:endParaRPr lang="en-US"/>
        </a:p>
      </dgm:t>
    </dgm:pt>
    <dgm:pt modelId="{B5502FAA-FD0A-465F-AC38-7FEE26E1ACCB}" type="sibTrans" cxnId="{8E097993-0079-49CC-A743-CBD658EA31AD}">
      <dgm:prSet/>
      <dgm:spPr/>
      <dgm:t>
        <a:bodyPr/>
        <a:lstStyle/>
        <a:p>
          <a:endParaRPr lang="en-US"/>
        </a:p>
      </dgm:t>
    </dgm:pt>
    <dgm:pt modelId="{3317600C-26DA-44CC-A0DE-F6F808F8DDAF}">
      <dgm:prSet/>
      <dgm:spPr/>
      <dgm:t>
        <a:bodyPr/>
        <a:lstStyle/>
        <a:p>
          <a:r>
            <a:rPr lang="en-US"/>
            <a:t>Immobilize the injured part of the body.</a:t>
          </a:r>
        </a:p>
      </dgm:t>
    </dgm:pt>
    <dgm:pt modelId="{7EE9D342-C635-4F81-989B-34B522B1B571}" type="parTrans" cxnId="{93788B16-34BE-4EBB-9675-AFCC9E80CC6E}">
      <dgm:prSet/>
      <dgm:spPr/>
      <dgm:t>
        <a:bodyPr/>
        <a:lstStyle/>
        <a:p>
          <a:endParaRPr lang="en-US"/>
        </a:p>
      </dgm:t>
    </dgm:pt>
    <dgm:pt modelId="{4F3CBF1E-4BE7-4E11-80D7-363241293D83}" type="sibTrans" cxnId="{93788B16-34BE-4EBB-9675-AFCC9E80CC6E}">
      <dgm:prSet/>
      <dgm:spPr/>
      <dgm:t>
        <a:bodyPr/>
        <a:lstStyle/>
        <a:p>
          <a:endParaRPr lang="en-US"/>
        </a:p>
      </dgm:t>
    </dgm:pt>
    <dgm:pt modelId="{AA9059AC-AFB7-4547-8876-B4899A09E89B}">
      <dgm:prSet/>
      <dgm:spPr/>
      <dgm:t>
        <a:bodyPr/>
        <a:lstStyle/>
        <a:p>
          <a:r>
            <a:rPr lang="en-US"/>
            <a:t>Fashion</a:t>
          </a:r>
        </a:p>
      </dgm:t>
    </dgm:pt>
    <dgm:pt modelId="{8FD123FE-2F29-488D-B9B4-DA8B8C6913DB}" type="parTrans" cxnId="{AB4F43BE-4D38-449A-937D-76C64AF32367}">
      <dgm:prSet/>
      <dgm:spPr/>
      <dgm:t>
        <a:bodyPr/>
        <a:lstStyle/>
        <a:p>
          <a:endParaRPr lang="en-US"/>
        </a:p>
      </dgm:t>
    </dgm:pt>
    <dgm:pt modelId="{2FE8200A-4CC3-4FB7-B5B4-31597A3F92E5}" type="sibTrans" cxnId="{AB4F43BE-4D38-449A-937D-76C64AF32367}">
      <dgm:prSet/>
      <dgm:spPr/>
      <dgm:t>
        <a:bodyPr/>
        <a:lstStyle/>
        <a:p>
          <a:endParaRPr lang="en-US"/>
        </a:p>
      </dgm:t>
    </dgm:pt>
    <dgm:pt modelId="{27271AD1-0052-4188-A26B-95568045717D}">
      <dgm:prSet/>
      <dgm:spPr/>
      <dgm:t>
        <a:bodyPr/>
        <a:lstStyle/>
        <a:p>
          <a:r>
            <a:rPr lang="en-US"/>
            <a:t>Fashion </a:t>
          </a:r>
          <a:r>
            <a:rPr lang="en-US" dirty="0"/>
            <a:t>a splint out of any rigid object.</a:t>
          </a:r>
        </a:p>
      </dgm:t>
    </dgm:pt>
    <dgm:pt modelId="{B3505F63-AB7B-4CA5-8359-23986D3D4698}" type="parTrans" cxnId="{A7197FCD-45BC-4394-AA88-D57376409260}">
      <dgm:prSet/>
      <dgm:spPr/>
      <dgm:t>
        <a:bodyPr/>
        <a:lstStyle/>
        <a:p>
          <a:endParaRPr lang="en-US"/>
        </a:p>
      </dgm:t>
    </dgm:pt>
    <dgm:pt modelId="{5C560666-0399-4C70-BEF6-F478115F1547}" type="sibTrans" cxnId="{A7197FCD-45BC-4394-AA88-D57376409260}">
      <dgm:prSet/>
      <dgm:spPr/>
      <dgm:t>
        <a:bodyPr/>
        <a:lstStyle/>
        <a:p>
          <a:endParaRPr lang="en-US"/>
        </a:p>
      </dgm:t>
    </dgm:pt>
    <dgm:pt modelId="{20E95053-4A7B-433A-9CFA-A3BB9ECE3547}">
      <dgm:prSet/>
      <dgm:spPr/>
      <dgm:t>
        <a:bodyPr/>
        <a:lstStyle/>
        <a:p>
          <a:r>
            <a:rPr lang="en-US"/>
            <a:t>Do not allow</a:t>
          </a:r>
        </a:p>
      </dgm:t>
    </dgm:pt>
    <dgm:pt modelId="{BA2CFBB8-6E1C-497C-9206-ABEE39A6EDFF}" type="parTrans" cxnId="{7FEDB212-455E-418E-A5A5-A9562A69F3E1}">
      <dgm:prSet/>
      <dgm:spPr/>
      <dgm:t>
        <a:bodyPr/>
        <a:lstStyle/>
        <a:p>
          <a:endParaRPr lang="en-US"/>
        </a:p>
      </dgm:t>
    </dgm:pt>
    <dgm:pt modelId="{203B53E4-1098-47D8-87A1-10FF682990B1}" type="sibTrans" cxnId="{7FEDB212-455E-418E-A5A5-A9562A69F3E1}">
      <dgm:prSet/>
      <dgm:spPr/>
      <dgm:t>
        <a:bodyPr/>
        <a:lstStyle/>
        <a:p>
          <a:endParaRPr lang="en-US"/>
        </a:p>
      </dgm:t>
    </dgm:pt>
    <dgm:pt modelId="{4DC345DC-D3DE-42A6-8BBB-E8D3799B6736}">
      <dgm:prSet/>
      <dgm:spPr/>
      <dgm:t>
        <a:bodyPr/>
        <a:lstStyle/>
        <a:p>
          <a:r>
            <a:rPr lang="en-US"/>
            <a:t>Do not allow the victim to walk because exertion and, with bite wounds on the lower extremity, local muscle contraction may increase snake venom absorption.</a:t>
          </a:r>
        </a:p>
      </dgm:t>
    </dgm:pt>
    <dgm:pt modelId="{5A4BF4B3-4991-4C5C-8C0E-AEAEB1426314}" type="parTrans" cxnId="{55189251-5CE1-4B05-83ED-8F7C49E625DD}">
      <dgm:prSet/>
      <dgm:spPr/>
      <dgm:t>
        <a:bodyPr/>
        <a:lstStyle/>
        <a:p>
          <a:endParaRPr lang="en-US"/>
        </a:p>
      </dgm:t>
    </dgm:pt>
    <dgm:pt modelId="{6B5CC753-98B4-4A82-9F3C-934A157E2770}" type="sibTrans" cxnId="{55189251-5CE1-4B05-83ED-8F7C49E625DD}">
      <dgm:prSet/>
      <dgm:spPr/>
      <dgm:t>
        <a:bodyPr/>
        <a:lstStyle/>
        <a:p>
          <a:endParaRPr lang="en-US"/>
        </a:p>
      </dgm:t>
    </dgm:pt>
    <dgm:pt modelId="{43E0E526-E2EC-45EC-AB55-2F5BE61AEA92}">
      <dgm:prSet/>
      <dgm:spPr/>
      <dgm:t>
        <a:bodyPr/>
        <a:lstStyle/>
        <a:p>
          <a:r>
            <a:rPr lang="en-US"/>
            <a:t>Pressure</a:t>
          </a:r>
        </a:p>
      </dgm:t>
    </dgm:pt>
    <dgm:pt modelId="{33471EC4-4ED9-41FE-9F07-33874E405BCB}" type="parTrans" cxnId="{9D9B02D2-72CC-44C1-92B5-066B27E4EE49}">
      <dgm:prSet/>
      <dgm:spPr/>
      <dgm:t>
        <a:bodyPr/>
        <a:lstStyle/>
        <a:p>
          <a:endParaRPr lang="en-US"/>
        </a:p>
      </dgm:t>
    </dgm:pt>
    <dgm:pt modelId="{74778C8E-6B9D-4EB2-AAE3-1CACBC828EC8}" type="sibTrans" cxnId="{9D9B02D2-72CC-44C1-92B5-066B27E4EE49}">
      <dgm:prSet/>
      <dgm:spPr/>
      <dgm:t>
        <a:bodyPr/>
        <a:lstStyle/>
        <a:p>
          <a:endParaRPr lang="en-US"/>
        </a:p>
      </dgm:t>
    </dgm:pt>
    <dgm:pt modelId="{E29CF63C-AFD3-4B31-BF98-9326756C789E}">
      <dgm:prSet/>
      <dgm:spPr/>
      <dgm:t>
        <a:bodyPr/>
        <a:lstStyle/>
        <a:p>
          <a:r>
            <a:rPr lang="en-US"/>
            <a:t>Pressure bandage immobilization is recommended in paralytic snake.</a:t>
          </a:r>
        </a:p>
      </dgm:t>
    </dgm:pt>
    <dgm:pt modelId="{BF551EB4-0DF4-46F1-9A49-EAC4327E5253}" type="parTrans" cxnId="{67BD313B-F8E2-4B73-B139-16611DB27366}">
      <dgm:prSet/>
      <dgm:spPr/>
      <dgm:t>
        <a:bodyPr/>
        <a:lstStyle/>
        <a:p>
          <a:endParaRPr lang="en-US"/>
        </a:p>
      </dgm:t>
    </dgm:pt>
    <dgm:pt modelId="{2AF2D6B5-69A2-4B7A-BE76-1EC1856F4734}" type="sibTrans" cxnId="{67BD313B-F8E2-4B73-B139-16611DB27366}">
      <dgm:prSet/>
      <dgm:spPr/>
      <dgm:t>
        <a:bodyPr/>
        <a:lstStyle/>
        <a:p>
          <a:endParaRPr lang="en-US"/>
        </a:p>
      </dgm:t>
    </dgm:pt>
    <dgm:pt modelId="{2087870E-4E83-4349-A94D-C4299CE6D8D8}" type="pres">
      <dgm:prSet presAssocID="{6EECDE59-1C9B-4B42-B1AA-DCB1C0DD1CB6}" presName="Name0" presStyleCnt="0">
        <dgm:presLayoutVars>
          <dgm:dir/>
          <dgm:animLvl val="lvl"/>
          <dgm:resizeHandles val="exact"/>
        </dgm:presLayoutVars>
      </dgm:prSet>
      <dgm:spPr/>
      <dgm:t>
        <a:bodyPr/>
        <a:lstStyle/>
        <a:p>
          <a:pPr rtl="1"/>
          <a:endParaRPr lang="ar-JO"/>
        </a:p>
      </dgm:t>
    </dgm:pt>
    <dgm:pt modelId="{EC33AF93-DE9A-41FF-B6CA-C2B7FD86A2D8}" type="pres">
      <dgm:prSet presAssocID="{43E0E526-E2EC-45EC-AB55-2F5BE61AEA92}" presName="boxAndChildren" presStyleCnt="0"/>
      <dgm:spPr/>
    </dgm:pt>
    <dgm:pt modelId="{4E171FFF-3D7F-412C-9D38-27ACB5E06AF4}" type="pres">
      <dgm:prSet presAssocID="{43E0E526-E2EC-45EC-AB55-2F5BE61AEA92}" presName="parentTextBox" presStyleLbl="alignNode1" presStyleIdx="0" presStyleCnt="5"/>
      <dgm:spPr/>
      <dgm:t>
        <a:bodyPr/>
        <a:lstStyle/>
        <a:p>
          <a:pPr rtl="1"/>
          <a:endParaRPr lang="ar-JO"/>
        </a:p>
      </dgm:t>
    </dgm:pt>
    <dgm:pt modelId="{7802AA14-2AC1-4BB6-B722-636AC49819EA}" type="pres">
      <dgm:prSet presAssocID="{43E0E526-E2EC-45EC-AB55-2F5BE61AEA92}" presName="descendantBox" presStyleLbl="bgAccFollowNode1" presStyleIdx="0" presStyleCnt="5"/>
      <dgm:spPr/>
      <dgm:t>
        <a:bodyPr/>
        <a:lstStyle/>
        <a:p>
          <a:pPr rtl="1"/>
          <a:endParaRPr lang="ar-JO"/>
        </a:p>
      </dgm:t>
    </dgm:pt>
    <dgm:pt modelId="{8695B2C1-223D-4119-9472-FEAA5BD6AD16}" type="pres">
      <dgm:prSet presAssocID="{203B53E4-1098-47D8-87A1-10FF682990B1}" presName="sp" presStyleCnt="0"/>
      <dgm:spPr/>
    </dgm:pt>
    <dgm:pt modelId="{C2F890C2-B8AF-4086-85A4-B19C919DC3C0}" type="pres">
      <dgm:prSet presAssocID="{20E95053-4A7B-433A-9CFA-A3BB9ECE3547}" presName="arrowAndChildren" presStyleCnt="0"/>
      <dgm:spPr/>
    </dgm:pt>
    <dgm:pt modelId="{84BED596-C135-429B-8DD1-022BC65B6A7B}" type="pres">
      <dgm:prSet presAssocID="{20E95053-4A7B-433A-9CFA-A3BB9ECE3547}" presName="parentTextArrow" presStyleLbl="node1" presStyleIdx="0" presStyleCnt="0"/>
      <dgm:spPr/>
      <dgm:t>
        <a:bodyPr/>
        <a:lstStyle/>
        <a:p>
          <a:pPr rtl="1"/>
          <a:endParaRPr lang="ar-JO"/>
        </a:p>
      </dgm:t>
    </dgm:pt>
    <dgm:pt modelId="{BD9AC3A2-C044-4C81-BD07-AA8B3A4B65FB}" type="pres">
      <dgm:prSet presAssocID="{20E95053-4A7B-433A-9CFA-A3BB9ECE3547}" presName="arrow" presStyleLbl="alignNode1" presStyleIdx="1" presStyleCnt="5"/>
      <dgm:spPr/>
      <dgm:t>
        <a:bodyPr/>
        <a:lstStyle/>
        <a:p>
          <a:pPr rtl="1"/>
          <a:endParaRPr lang="ar-JO"/>
        </a:p>
      </dgm:t>
    </dgm:pt>
    <dgm:pt modelId="{682712AA-C9F6-44A2-ADA6-EB228E3308AB}" type="pres">
      <dgm:prSet presAssocID="{20E95053-4A7B-433A-9CFA-A3BB9ECE3547}" presName="descendantArrow" presStyleLbl="bgAccFollowNode1" presStyleIdx="1" presStyleCnt="5"/>
      <dgm:spPr/>
      <dgm:t>
        <a:bodyPr/>
        <a:lstStyle/>
        <a:p>
          <a:pPr rtl="1"/>
          <a:endParaRPr lang="ar-JO"/>
        </a:p>
      </dgm:t>
    </dgm:pt>
    <dgm:pt modelId="{E65FF8EA-1D1E-4A48-A0DB-5134E68BF415}" type="pres">
      <dgm:prSet presAssocID="{2FE8200A-4CC3-4FB7-B5B4-31597A3F92E5}" presName="sp" presStyleCnt="0"/>
      <dgm:spPr/>
    </dgm:pt>
    <dgm:pt modelId="{FF0E0761-4BFE-4F7D-9088-6FA79D00C3FC}" type="pres">
      <dgm:prSet presAssocID="{AA9059AC-AFB7-4547-8876-B4899A09E89B}" presName="arrowAndChildren" presStyleCnt="0"/>
      <dgm:spPr/>
    </dgm:pt>
    <dgm:pt modelId="{B52AAA2E-F73A-4FF3-9CD3-203D87CE7D92}" type="pres">
      <dgm:prSet presAssocID="{AA9059AC-AFB7-4547-8876-B4899A09E89B}" presName="parentTextArrow" presStyleLbl="node1" presStyleIdx="0" presStyleCnt="0"/>
      <dgm:spPr/>
      <dgm:t>
        <a:bodyPr/>
        <a:lstStyle/>
        <a:p>
          <a:pPr rtl="1"/>
          <a:endParaRPr lang="ar-JO"/>
        </a:p>
      </dgm:t>
    </dgm:pt>
    <dgm:pt modelId="{5614F506-2192-4F37-8FC1-CFA7DF8299DC}" type="pres">
      <dgm:prSet presAssocID="{AA9059AC-AFB7-4547-8876-B4899A09E89B}" presName="arrow" presStyleLbl="alignNode1" presStyleIdx="2" presStyleCnt="5"/>
      <dgm:spPr/>
      <dgm:t>
        <a:bodyPr/>
        <a:lstStyle/>
        <a:p>
          <a:pPr rtl="1"/>
          <a:endParaRPr lang="ar-JO"/>
        </a:p>
      </dgm:t>
    </dgm:pt>
    <dgm:pt modelId="{DF58DB0A-ADC7-4733-8020-9744E6D89B6E}" type="pres">
      <dgm:prSet presAssocID="{AA9059AC-AFB7-4547-8876-B4899A09E89B}" presName="descendantArrow" presStyleLbl="bgAccFollowNode1" presStyleIdx="2" presStyleCnt="5"/>
      <dgm:spPr/>
      <dgm:t>
        <a:bodyPr/>
        <a:lstStyle/>
        <a:p>
          <a:pPr rtl="1"/>
          <a:endParaRPr lang="ar-JO"/>
        </a:p>
      </dgm:t>
    </dgm:pt>
    <dgm:pt modelId="{BF217558-E4E5-4FA3-9982-084A22ECCB50}" type="pres">
      <dgm:prSet presAssocID="{B5502FAA-FD0A-465F-AC38-7FEE26E1ACCB}" presName="sp" presStyleCnt="0"/>
      <dgm:spPr/>
    </dgm:pt>
    <dgm:pt modelId="{7E7C949E-98A2-4765-A175-6191A495AB05}" type="pres">
      <dgm:prSet presAssocID="{6819778D-1DC3-47A6-93E5-F7E28F79E2BD}" presName="arrowAndChildren" presStyleCnt="0"/>
      <dgm:spPr/>
    </dgm:pt>
    <dgm:pt modelId="{E09FAF2E-73A7-439B-BF06-09AF7EC50EBB}" type="pres">
      <dgm:prSet presAssocID="{6819778D-1DC3-47A6-93E5-F7E28F79E2BD}" presName="parentTextArrow" presStyleLbl="node1" presStyleIdx="0" presStyleCnt="0"/>
      <dgm:spPr/>
      <dgm:t>
        <a:bodyPr/>
        <a:lstStyle/>
        <a:p>
          <a:pPr rtl="1"/>
          <a:endParaRPr lang="ar-JO"/>
        </a:p>
      </dgm:t>
    </dgm:pt>
    <dgm:pt modelId="{7A9DE535-EF2F-44BB-866D-CB1342AFA4DD}" type="pres">
      <dgm:prSet presAssocID="{6819778D-1DC3-47A6-93E5-F7E28F79E2BD}" presName="arrow" presStyleLbl="alignNode1" presStyleIdx="3" presStyleCnt="5"/>
      <dgm:spPr/>
      <dgm:t>
        <a:bodyPr/>
        <a:lstStyle/>
        <a:p>
          <a:pPr rtl="1"/>
          <a:endParaRPr lang="ar-JO"/>
        </a:p>
      </dgm:t>
    </dgm:pt>
    <dgm:pt modelId="{02851BCC-03B5-4C69-AAF2-CB5ED1F1844A}" type="pres">
      <dgm:prSet presAssocID="{6819778D-1DC3-47A6-93E5-F7E28F79E2BD}" presName="descendantArrow" presStyleLbl="bgAccFollowNode1" presStyleIdx="3" presStyleCnt="5"/>
      <dgm:spPr/>
      <dgm:t>
        <a:bodyPr/>
        <a:lstStyle/>
        <a:p>
          <a:pPr rtl="1"/>
          <a:endParaRPr lang="ar-JO"/>
        </a:p>
      </dgm:t>
    </dgm:pt>
    <dgm:pt modelId="{6B58062F-F9FD-4CCC-B3A7-37EBAEBC641B}" type="pres">
      <dgm:prSet presAssocID="{5ECE7E16-D71E-4FB8-B711-682632153EBA}" presName="sp" presStyleCnt="0"/>
      <dgm:spPr/>
    </dgm:pt>
    <dgm:pt modelId="{F76113A6-4981-4BFC-9FFA-91D820F0D4FC}" type="pres">
      <dgm:prSet presAssocID="{717D4676-6D82-44A8-9F32-2DBF1E5B449E}" presName="arrowAndChildren" presStyleCnt="0"/>
      <dgm:spPr/>
    </dgm:pt>
    <dgm:pt modelId="{F205B54A-32B0-450B-BDB4-CCA9520AC8B0}" type="pres">
      <dgm:prSet presAssocID="{717D4676-6D82-44A8-9F32-2DBF1E5B449E}" presName="parentTextArrow" presStyleLbl="node1" presStyleIdx="0" presStyleCnt="0"/>
      <dgm:spPr/>
      <dgm:t>
        <a:bodyPr/>
        <a:lstStyle/>
        <a:p>
          <a:pPr rtl="1"/>
          <a:endParaRPr lang="ar-JO"/>
        </a:p>
      </dgm:t>
    </dgm:pt>
    <dgm:pt modelId="{AC604011-3865-4513-AABD-EE04B348FF0F}" type="pres">
      <dgm:prSet presAssocID="{717D4676-6D82-44A8-9F32-2DBF1E5B449E}" presName="arrow" presStyleLbl="alignNode1" presStyleIdx="4" presStyleCnt="5"/>
      <dgm:spPr/>
      <dgm:t>
        <a:bodyPr/>
        <a:lstStyle/>
        <a:p>
          <a:pPr rtl="1"/>
          <a:endParaRPr lang="ar-JO"/>
        </a:p>
      </dgm:t>
    </dgm:pt>
    <dgm:pt modelId="{42159EFD-6E39-4149-82AC-DA2AEEADCB4C}" type="pres">
      <dgm:prSet presAssocID="{717D4676-6D82-44A8-9F32-2DBF1E5B449E}" presName="descendantArrow" presStyleLbl="bgAccFollowNode1" presStyleIdx="4" presStyleCnt="5"/>
      <dgm:spPr/>
      <dgm:t>
        <a:bodyPr/>
        <a:lstStyle/>
        <a:p>
          <a:pPr rtl="1"/>
          <a:endParaRPr lang="ar-JO"/>
        </a:p>
      </dgm:t>
    </dgm:pt>
  </dgm:ptLst>
  <dgm:cxnLst>
    <dgm:cxn modelId="{55189251-5CE1-4B05-83ED-8F7C49E625DD}" srcId="{20E95053-4A7B-433A-9CFA-A3BB9ECE3547}" destId="{4DC345DC-D3DE-42A6-8BBB-E8D3799B6736}" srcOrd="0" destOrd="0" parTransId="{5A4BF4B3-4991-4C5C-8C0E-AEAEB1426314}" sibTransId="{6B5CC753-98B4-4A82-9F3C-934A157E2770}"/>
    <dgm:cxn modelId="{DE89AC33-301A-4FE5-A051-B9EF8EE6F5E5}" type="presOf" srcId="{E29CF63C-AFD3-4B31-BF98-9326756C789E}" destId="{7802AA14-2AC1-4BB6-B722-636AC49819EA}" srcOrd="0" destOrd="0" presId="urn:microsoft.com/office/officeart/2016/7/layout/VerticalDownArrowProcess"/>
    <dgm:cxn modelId="{A3018753-613B-4740-B2BC-8EE64D8939FD}" type="presOf" srcId="{6819778D-1DC3-47A6-93E5-F7E28F79E2BD}" destId="{7A9DE535-EF2F-44BB-866D-CB1342AFA4DD}" srcOrd="1" destOrd="0" presId="urn:microsoft.com/office/officeart/2016/7/layout/VerticalDownArrowProcess"/>
    <dgm:cxn modelId="{17F28457-4A6A-435E-8476-8E6812D4EEA2}" type="presOf" srcId="{AA9059AC-AFB7-4547-8876-B4899A09E89B}" destId="{B52AAA2E-F73A-4FF3-9CD3-203D87CE7D92}" srcOrd="0" destOrd="0" presId="urn:microsoft.com/office/officeart/2016/7/layout/VerticalDownArrowProcess"/>
    <dgm:cxn modelId="{9C99BBD7-3F27-44BA-AB25-8CC7C3801F35}" type="presOf" srcId="{6819778D-1DC3-47A6-93E5-F7E28F79E2BD}" destId="{E09FAF2E-73A7-439B-BF06-09AF7EC50EBB}" srcOrd="0" destOrd="0" presId="urn:microsoft.com/office/officeart/2016/7/layout/VerticalDownArrowProcess"/>
    <dgm:cxn modelId="{B59F4E62-05BD-478F-9E1B-BC5F5E1DE889}" type="presOf" srcId="{4BA5BCA6-C233-4C2A-97EF-B57DC0457DE6}" destId="{42159EFD-6E39-4149-82AC-DA2AEEADCB4C}" srcOrd="0" destOrd="0" presId="urn:microsoft.com/office/officeart/2016/7/layout/VerticalDownArrowProcess"/>
    <dgm:cxn modelId="{38DF8AB2-796B-488F-83F7-9C446C51CFDA}" type="presOf" srcId="{3317600C-26DA-44CC-A0DE-F6F808F8DDAF}" destId="{02851BCC-03B5-4C69-AAF2-CB5ED1F1844A}" srcOrd="0" destOrd="0" presId="urn:microsoft.com/office/officeart/2016/7/layout/VerticalDownArrowProcess"/>
    <dgm:cxn modelId="{A7197FCD-45BC-4394-AA88-D57376409260}" srcId="{AA9059AC-AFB7-4547-8876-B4899A09E89B}" destId="{27271AD1-0052-4188-A26B-95568045717D}" srcOrd="0" destOrd="0" parTransId="{B3505F63-AB7B-4CA5-8359-23986D3D4698}" sibTransId="{5C560666-0399-4C70-BEF6-F478115F1547}"/>
    <dgm:cxn modelId="{AB4F43BE-4D38-449A-937D-76C64AF32367}" srcId="{6EECDE59-1C9B-4B42-B1AA-DCB1C0DD1CB6}" destId="{AA9059AC-AFB7-4547-8876-B4899A09E89B}" srcOrd="2" destOrd="0" parTransId="{8FD123FE-2F29-488D-B9B4-DA8B8C6913DB}" sibTransId="{2FE8200A-4CC3-4FB7-B5B4-31597A3F92E5}"/>
    <dgm:cxn modelId="{B7AB7036-36A2-47A2-85A4-612E9A961766}" type="presOf" srcId="{717D4676-6D82-44A8-9F32-2DBF1E5B449E}" destId="{F205B54A-32B0-450B-BDB4-CCA9520AC8B0}" srcOrd="0" destOrd="0" presId="urn:microsoft.com/office/officeart/2016/7/layout/VerticalDownArrowProcess"/>
    <dgm:cxn modelId="{A09A868B-2774-4025-BC3A-769D3DF3DD8D}" type="presOf" srcId="{4DC345DC-D3DE-42A6-8BBB-E8D3799B6736}" destId="{682712AA-C9F6-44A2-ADA6-EB228E3308AB}" srcOrd="0" destOrd="0" presId="urn:microsoft.com/office/officeart/2016/7/layout/VerticalDownArrowProcess"/>
    <dgm:cxn modelId="{85A91920-9658-4CDE-A44B-6CE8E86B84A6}" type="presOf" srcId="{43E0E526-E2EC-45EC-AB55-2F5BE61AEA92}" destId="{4E171FFF-3D7F-412C-9D38-27ACB5E06AF4}" srcOrd="0" destOrd="0" presId="urn:microsoft.com/office/officeart/2016/7/layout/VerticalDownArrowProcess"/>
    <dgm:cxn modelId="{E2E5F4ED-88D3-4327-BF61-AC8574D2023B}" type="presOf" srcId="{AA9059AC-AFB7-4547-8876-B4899A09E89B}" destId="{5614F506-2192-4F37-8FC1-CFA7DF8299DC}" srcOrd="1" destOrd="0" presId="urn:microsoft.com/office/officeart/2016/7/layout/VerticalDownArrowProcess"/>
    <dgm:cxn modelId="{7EADB0C1-8839-4856-BD81-6225BE729B0C}" srcId="{6EECDE59-1C9B-4B42-B1AA-DCB1C0DD1CB6}" destId="{717D4676-6D82-44A8-9F32-2DBF1E5B449E}" srcOrd="0" destOrd="0" parTransId="{134A6765-7FD6-487F-9C83-B73B667B7886}" sibTransId="{5ECE7E16-D71E-4FB8-B711-682632153EBA}"/>
    <dgm:cxn modelId="{7DD0559D-104A-4A10-A089-33C345F6B509}" type="presOf" srcId="{20E95053-4A7B-433A-9CFA-A3BB9ECE3547}" destId="{84BED596-C135-429B-8DD1-022BC65B6A7B}" srcOrd="0" destOrd="0" presId="urn:microsoft.com/office/officeart/2016/7/layout/VerticalDownArrowProcess"/>
    <dgm:cxn modelId="{67BD313B-F8E2-4B73-B139-16611DB27366}" srcId="{43E0E526-E2EC-45EC-AB55-2F5BE61AEA92}" destId="{E29CF63C-AFD3-4B31-BF98-9326756C789E}" srcOrd="0" destOrd="0" parTransId="{BF551EB4-0DF4-46F1-9A49-EAC4327E5253}" sibTransId="{2AF2D6B5-69A2-4B7A-BE76-1EC1856F4734}"/>
    <dgm:cxn modelId="{D14200DD-09C6-4F1B-8448-BFC88B777644}" type="presOf" srcId="{6EECDE59-1C9B-4B42-B1AA-DCB1C0DD1CB6}" destId="{2087870E-4E83-4349-A94D-C4299CE6D8D8}" srcOrd="0" destOrd="0" presId="urn:microsoft.com/office/officeart/2016/7/layout/VerticalDownArrowProcess"/>
    <dgm:cxn modelId="{19B246A4-B5B4-440F-BC6B-D6B4F7AEF34F}" type="presOf" srcId="{20E95053-4A7B-433A-9CFA-A3BB9ECE3547}" destId="{BD9AC3A2-C044-4C81-BD07-AA8B3A4B65FB}" srcOrd="1" destOrd="0" presId="urn:microsoft.com/office/officeart/2016/7/layout/VerticalDownArrowProcess"/>
    <dgm:cxn modelId="{93788B16-34BE-4EBB-9675-AFCC9E80CC6E}" srcId="{6819778D-1DC3-47A6-93E5-F7E28F79E2BD}" destId="{3317600C-26DA-44CC-A0DE-F6F808F8DDAF}" srcOrd="0" destOrd="0" parTransId="{7EE9D342-C635-4F81-989B-34B522B1B571}" sibTransId="{4F3CBF1E-4BE7-4E11-80D7-363241293D83}"/>
    <dgm:cxn modelId="{B67495CA-4FC6-400A-BEDE-503352C6252F}" type="presOf" srcId="{717D4676-6D82-44A8-9F32-2DBF1E5B449E}" destId="{AC604011-3865-4513-AABD-EE04B348FF0F}" srcOrd="1" destOrd="0" presId="urn:microsoft.com/office/officeart/2016/7/layout/VerticalDownArrowProcess"/>
    <dgm:cxn modelId="{DA754DD7-17FA-4A2B-8038-5640EBEEFB97}" srcId="{717D4676-6D82-44A8-9F32-2DBF1E5B449E}" destId="{4BA5BCA6-C233-4C2A-97EF-B57DC0457DE6}" srcOrd="0" destOrd="0" parTransId="{E1C1DA41-22D0-453D-A706-3BD798511CEB}" sibTransId="{8D9CCCA3-B6D6-459D-8617-30C82E4F7C31}"/>
    <dgm:cxn modelId="{15047E93-4813-479B-A7A3-014B421A9CFB}" type="presOf" srcId="{27271AD1-0052-4188-A26B-95568045717D}" destId="{DF58DB0A-ADC7-4733-8020-9744E6D89B6E}" srcOrd="0" destOrd="0" presId="urn:microsoft.com/office/officeart/2016/7/layout/VerticalDownArrowProcess"/>
    <dgm:cxn modelId="{8E097993-0079-49CC-A743-CBD658EA31AD}" srcId="{6EECDE59-1C9B-4B42-B1AA-DCB1C0DD1CB6}" destId="{6819778D-1DC3-47A6-93E5-F7E28F79E2BD}" srcOrd="1" destOrd="0" parTransId="{08C44A68-37FE-44E9-837F-9A314FFD3A85}" sibTransId="{B5502FAA-FD0A-465F-AC38-7FEE26E1ACCB}"/>
    <dgm:cxn modelId="{7FEDB212-455E-418E-A5A5-A9562A69F3E1}" srcId="{6EECDE59-1C9B-4B42-B1AA-DCB1C0DD1CB6}" destId="{20E95053-4A7B-433A-9CFA-A3BB9ECE3547}" srcOrd="3" destOrd="0" parTransId="{BA2CFBB8-6E1C-497C-9206-ABEE39A6EDFF}" sibTransId="{203B53E4-1098-47D8-87A1-10FF682990B1}"/>
    <dgm:cxn modelId="{9D9B02D2-72CC-44C1-92B5-066B27E4EE49}" srcId="{6EECDE59-1C9B-4B42-B1AA-DCB1C0DD1CB6}" destId="{43E0E526-E2EC-45EC-AB55-2F5BE61AEA92}" srcOrd="4" destOrd="0" parTransId="{33471EC4-4ED9-41FE-9F07-33874E405BCB}" sibTransId="{74778C8E-6B9D-4EB2-AAE3-1CACBC828EC8}"/>
    <dgm:cxn modelId="{9C28843D-FD7B-49E0-877F-D904A94983A2}" type="presParOf" srcId="{2087870E-4E83-4349-A94D-C4299CE6D8D8}" destId="{EC33AF93-DE9A-41FF-B6CA-C2B7FD86A2D8}" srcOrd="0" destOrd="0" presId="urn:microsoft.com/office/officeart/2016/7/layout/VerticalDownArrowProcess"/>
    <dgm:cxn modelId="{1026A675-AA1A-4B26-B1B8-0405212389F4}" type="presParOf" srcId="{EC33AF93-DE9A-41FF-B6CA-C2B7FD86A2D8}" destId="{4E171FFF-3D7F-412C-9D38-27ACB5E06AF4}" srcOrd="0" destOrd="0" presId="urn:microsoft.com/office/officeart/2016/7/layout/VerticalDownArrowProcess"/>
    <dgm:cxn modelId="{EB2586F2-DB90-4B61-8B48-E7F9C3D73515}" type="presParOf" srcId="{EC33AF93-DE9A-41FF-B6CA-C2B7FD86A2D8}" destId="{7802AA14-2AC1-4BB6-B722-636AC49819EA}" srcOrd="1" destOrd="0" presId="urn:microsoft.com/office/officeart/2016/7/layout/VerticalDownArrowProcess"/>
    <dgm:cxn modelId="{AF0AB625-DDBC-498C-A50B-BC300E8A30DC}" type="presParOf" srcId="{2087870E-4E83-4349-A94D-C4299CE6D8D8}" destId="{8695B2C1-223D-4119-9472-FEAA5BD6AD16}" srcOrd="1" destOrd="0" presId="urn:microsoft.com/office/officeart/2016/7/layout/VerticalDownArrowProcess"/>
    <dgm:cxn modelId="{ABF32E95-AB7A-4C9F-869C-023BC3B8FAFA}" type="presParOf" srcId="{2087870E-4E83-4349-A94D-C4299CE6D8D8}" destId="{C2F890C2-B8AF-4086-85A4-B19C919DC3C0}" srcOrd="2" destOrd="0" presId="urn:microsoft.com/office/officeart/2016/7/layout/VerticalDownArrowProcess"/>
    <dgm:cxn modelId="{94E285DD-7105-466A-9D7E-78F9CEBF20FB}" type="presParOf" srcId="{C2F890C2-B8AF-4086-85A4-B19C919DC3C0}" destId="{84BED596-C135-429B-8DD1-022BC65B6A7B}" srcOrd="0" destOrd="0" presId="urn:microsoft.com/office/officeart/2016/7/layout/VerticalDownArrowProcess"/>
    <dgm:cxn modelId="{09AB9FD9-6B03-4990-A0A4-A2169BD012D5}" type="presParOf" srcId="{C2F890C2-B8AF-4086-85A4-B19C919DC3C0}" destId="{BD9AC3A2-C044-4C81-BD07-AA8B3A4B65FB}" srcOrd="1" destOrd="0" presId="urn:microsoft.com/office/officeart/2016/7/layout/VerticalDownArrowProcess"/>
    <dgm:cxn modelId="{20B17B5B-8F1E-4955-8737-3778959AF685}" type="presParOf" srcId="{C2F890C2-B8AF-4086-85A4-B19C919DC3C0}" destId="{682712AA-C9F6-44A2-ADA6-EB228E3308AB}" srcOrd="2" destOrd="0" presId="urn:microsoft.com/office/officeart/2016/7/layout/VerticalDownArrowProcess"/>
    <dgm:cxn modelId="{3263274C-50A6-45F2-8F96-CA19DA4A1A91}" type="presParOf" srcId="{2087870E-4E83-4349-A94D-C4299CE6D8D8}" destId="{E65FF8EA-1D1E-4A48-A0DB-5134E68BF415}" srcOrd="3" destOrd="0" presId="urn:microsoft.com/office/officeart/2016/7/layout/VerticalDownArrowProcess"/>
    <dgm:cxn modelId="{5C5E8E5C-F9D6-45C7-81F6-C8F59940B8A8}" type="presParOf" srcId="{2087870E-4E83-4349-A94D-C4299CE6D8D8}" destId="{FF0E0761-4BFE-4F7D-9088-6FA79D00C3FC}" srcOrd="4" destOrd="0" presId="urn:microsoft.com/office/officeart/2016/7/layout/VerticalDownArrowProcess"/>
    <dgm:cxn modelId="{899DC4C1-4F27-4833-B8B7-FF5D5FFE10C5}" type="presParOf" srcId="{FF0E0761-4BFE-4F7D-9088-6FA79D00C3FC}" destId="{B52AAA2E-F73A-4FF3-9CD3-203D87CE7D92}" srcOrd="0" destOrd="0" presId="urn:microsoft.com/office/officeart/2016/7/layout/VerticalDownArrowProcess"/>
    <dgm:cxn modelId="{3DDF62B5-0A86-4BDC-B321-9C1B42793EF4}" type="presParOf" srcId="{FF0E0761-4BFE-4F7D-9088-6FA79D00C3FC}" destId="{5614F506-2192-4F37-8FC1-CFA7DF8299DC}" srcOrd="1" destOrd="0" presId="urn:microsoft.com/office/officeart/2016/7/layout/VerticalDownArrowProcess"/>
    <dgm:cxn modelId="{B4FDFBC8-2AAA-4CF4-8C72-C966F61A73D7}" type="presParOf" srcId="{FF0E0761-4BFE-4F7D-9088-6FA79D00C3FC}" destId="{DF58DB0A-ADC7-4733-8020-9744E6D89B6E}" srcOrd="2" destOrd="0" presId="urn:microsoft.com/office/officeart/2016/7/layout/VerticalDownArrowProcess"/>
    <dgm:cxn modelId="{F513D7CB-A7E2-4CF9-86DC-051A29884D39}" type="presParOf" srcId="{2087870E-4E83-4349-A94D-C4299CE6D8D8}" destId="{BF217558-E4E5-4FA3-9982-084A22ECCB50}" srcOrd="5" destOrd="0" presId="urn:microsoft.com/office/officeart/2016/7/layout/VerticalDownArrowProcess"/>
    <dgm:cxn modelId="{97FC6486-963A-40E9-9D55-8CC4C73BF7AD}" type="presParOf" srcId="{2087870E-4E83-4349-A94D-C4299CE6D8D8}" destId="{7E7C949E-98A2-4765-A175-6191A495AB05}" srcOrd="6" destOrd="0" presId="urn:microsoft.com/office/officeart/2016/7/layout/VerticalDownArrowProcess"/>
    <dgm:cxn modelId="{22FAF0CD-1CA8-444B-9A97-01A566E2356A}" type="presParOf" srcId="{7E7C949E-98A2-4765-A175-6191A495AB05}" destId="{E09FAF2E-73A7-439B-BF06-09AF7EC50EBB}" srcOrd="0" destOrd="0" presId="urn:microsoft.com/office/officeart/2016/7/layout/VerticalDownArrowProcess"/>
    <dgm:cxn modelId="{C2FBFD52-991D-48B6-A024-9D5D6874978B}" type="presParOf" srcId="{7E7C949E-98A2-4765-A175-6191A495AB05}" destId="{7A9DE535-EF2F-44BB-866D-CB1342AFA4DD}" srcOrd="1" destOrd="0" presId="urn:microsoft.com/office/officeart/2016/7/layout/VerticalDownArrowProcess"/>
    <dgm:cxn modelId="{E9804DC2-6B73-46A3-BA54-FA9DE7186983}" type="presParOf" srcId="{7E7C949E-98A2-4765-A175-6191A495AB05}" destId="{02851BCC-03B5-4C69-AAF2-CB5ED1F1844A}" srcOrd="2" destOrd="0" presId="urn:microsoft.com/office/officeart/2016/7/layout/VerticalDownArrowProcess"/>
    <dgm:cxn modelId="{1010D416-8D1F-47AF-95A1-CC92C579FC3F}" type="presParOf" srcId="{2087870E-4E83-4349-A94D-C4299CE6D8D8}" destId="{6B58062F-F9FD-4CCC-B3A7-37EBAEBC641B}" srcOrd="7" destOrd="0" presId="urn:microsoft.com/office/officeart/2016/7/layout/VerticalDownArrowProcess"/>
    <dgm:cxn modelId="{EEFB5D1D-99D5-4AD7-97D9-ACB0305DEE31}" type="presParOf" srcId="{2087870E-4E83-4349-A94D-C4299CE6D8D8}" destId="{F76113A6-4981-4BFC-9FFA-91D820F0D4FC}" srcOrd="8" destOrd="0" presId="urn:microsoft.com/office/officeart/2016/7/layout/VerticalDownArrowProcess"/>
    <dgm:cxn modelId="{99B78B5C-94F8-4DBB-AF98-4A48B2D5BF56}" type="presParOf" srcId="{F76113A6-4981-4BFC-9FFA-91D820F0D4FC}" destId="{F205B54A-32B0-450B-BDB4-CCA9520AC8B0}" srcOrd="0" destOrd="0" presId="urn:microsoft.com/office/officeart/2016/7/layout/VerticalDownArrowProcess"/>
    <dgm:cxn modelId="{74C51245-EE23-45B4-914E-4C840A0CEE55}" type="presParOf" srcId="{F76113A6-4981-4BFC-9FFA-91D820F0D4FC}" destId="{AC604011-3865-4513-AABD-EE04B348FF0F}" srcOrd="1" destOrd="0" presId="urn:microsoft.com/office/officeart/2016/7/layout/VerticalDownArrowProcess"/>
    <dgm:cxn modelId="{8A7FA6EE-F073-410F-9074-D251767147A5}" type="presParOf" srcId="{F76113A6-4981-4BFC-9FFA-91D820F0D4FC}" destId="{42159EFD-6E39-4149-82AC-DA2AEEADCB4C}"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00A45-D80A-432A-8C86-5FE7A027DAD6}">
      <dsp:nvSpPr>
        <dsp:cNvPr id="0" name=""/>
        <dsp:cNvSpPr/>
      </dsp:nvSpPr>
      <dsp:spPr>
        <a:xfrm>
          <a:off x="1462474" y="1259"/>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AST ,</a:t>
          </a:r>
          <a:r>
            <a:rPr lang="en-US" sz="4000" kern="1200" dirty="0" err="1" smtClean="0"/>
            <a:t>ALt</a:t>
          </a:r>
          <a:endParaRPr lang="ar-JO" sz="4000" kern="1200" dirty="0"/>
        </a:p>
      </dsp:txBody>
      <dsp:txXfrm>
        <a:off x="1462474" y="1259"/>
        <a:ext cx="2671167" cy="1602700"/>
      </dsp:txXfrm>
    </dsp:sp>
    <dsp:sp modelId="{FFCE48F8-2841-4A98-AF31-BC717C2C68C1}">
      <dsp:nvSpPr>
        <dsp:cNvPr id="0" name=""/>
        <dsp:cNvSpPr/>
      </dsp:nvSpPr>
      <dsp:spPr>
        <a:xfrm>
          <a:off x="4400758" y="1259"/>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kern="1200" dirty="0" smtClean="0"/>
            <a:t>Coagulation profile</a:t>
          </a:r>
          <a:endParaRPr lang="ar-JO" sz="2400" kern="1200" dirty="0"/>
        </a:p>
      </dsp:txBody>
      <dsp:txXfrm>
        <a:off x="4400758" y="1259"/>
        <a:ext cx="2671167" cy="1602700"/>
      </dsp:txXfrm>
    </dsp:sp>
    <dsp:sp modelId="{200D6CB0-42D3-43A7-BD29-9C63B18DABEB}">
      <dsp:nvSpPr>
        <dsp:cNvPr id="0" name=""/>
        <dsp:cNvSpPr/>
      </dsp:nvSpPr>
      <dsp:spPr>
        <a:xfrm>
          <a:off x="1462474" y="1871076"/>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en-US" sz="3400" kern="1200" dirty="0" smtClean="0"/>
            <a:t>Kidney function test</a:t>
          </a:r>
          <a:endParaRPr lang="ar-JO" sz="3400" kern="1200" dirty="0"/>
        </a:p>
      </dsp:txBody>
      <dsp:txXfrm>
        <a:off x="1462474" y="1871076"/>
        <a:ext cx="2671167" cy="1602700"/>
      </dsp:txXfrm>
    </dsp:sp>
    <dsp:sp modelId="{1BAAB4F5-E68A-47AB-A1F5-BD87ACE4122C}">
      <dsp:nvSpPr>
        <dsp:cNvPr id="0" name=""/>
        <dsp:cNvSpPr/>
      </dsp:nvSpPr>
      <dsp:spPr>
        <a:xfrm>
          <a:off x="4400758" y="1871076"/>
          <a:ext cx="2671167" cy="16027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en-US" sz="3400" kern="1200" dirty="0" smtClean="0"/>
            <a:t>APAP levels</a:t>
          </a:r>
          <a:endParaRPr lang="ar-JO" sz="3400" kern="1200" dirty="0"/>
        </a:p>
      </dsp:txBody>
      <dsp:txXfrm>
        <a:off x="4400758" y="1871076"/>
        <a:ext cx="2671167" cy="1602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D55D36-07D6-4828-B01D-6E3D33343976}">
      <dsp:nvSpPr>
        <dsp:cNvPr id="0" name=""/>
        <dsp:cNvSpPr/>
      </dsp:nvSpPr>
      <dsp:spPr>
        <a:xfrm>
          <a:off x="2757011" y="56574"/>
          <a:ext cx="2715577" cy="2715577"/>
        </a:xfrm>
        <a:prstGeom prst="ellipse">
          <a:avLst/>
        </a:prstGeom>
        <a:gradFill rotWithShape="0">
          <a:gsLst>
            <a:gs pos="0">
              <a:schemeClr val="accent2">
                <a:alpha val="50000"/>
                <a:hueOff val="0"/>
                <a:satOff val="0"/>
                <a:lumOff val="0"/>
                <a:alphaOff val="0"/>
                <a:lumMod val="110000"/>
                <a:satMod val="105000"/>
                <a:tint val="67000"/>
              </a:schemeClr>
            </a:gs>
            <a:gs pos="50000">
              <a:schemeClr val="accent2">
                <a:alpha val="50000"/>
                <a:hueOff val="0"/>
                <a:satOff val="0"/>
                <a:lumOff val="0"/>
                <a:alphaOff val="0"/>
                <a:lumMod val="105000"/>
                <a:satMod val="103000"/>
                <a:tint val="73000"/>
              </a:schemeClr>
            </a:gs>
            <a:gs pos="100000">
              <a:schemeClr val="accent2">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Airways problem</a:t>
          </a:r>
          <a:endParaRPr lang="en-GB" sz="2900" kern="1200" dirty="0"/>
        </a:p>
      </dsp:txBody>
      <dsp:txXfrm>
        <a:off x="3119088" y="531800"/>
        <a:ext cx="1991423" cy="1222010"/>
      </dsp:txXfrm>
    </dsp:sp>
    <dsp:sp modelId="{279DCF50-E549-4A99-B39F-58E4CB3E1FFF}">
      <dsp:nvSpPr>
        <dsp:cNvPr id="0" name=""/>
        <dsp:cNvSpPr/>
      </dsp:nvSpPr>
      <dsp:spPr>
        <a:xfrm>
          <a:off x="3736882" y="1753810"/>
          <a:ext cx="2715577" cy="2715577"/>
        </a:xfrm>
        <a:prstGeom prst="ellipse">
          <a:avLst/>
        </a:prstGeom>
        <a:gradFill rotWithShape="0">
          <a:gsLst>
            <a:gs pos="0">
              <a:schemeClr val="accent2">
                <a:alpha val="50000"/>
                <a:hueOff val="-727682"/>
                <a:satOff val="-41964"/>
                <a:lumOff val="4314"/>
                <a:alphaOff val="0"/>
                <a:lumMod val="110000"/>
                <a:satMod val="105000"/>
                <a:tint val="67000"/>
              </a:schemeClr>
            </a:gs>
            <a:gs pos="50000">
              <a:schemeClr val="accent2">
                <a:alpha val="50000"/>
                <a:hueOff val="-727682"/>
                <a:satOff val="-41964"/>
                <a:lumOff val="4314"/>
                <a:alphaOff val="0"/>
                <a:lumMod val="105000"/>
                <a:satMod val="103000"/>
                <a:tint val="73000"/>
              </a:schemeClr>
            </a:gs>
            <a:gs pos="100000">
              <a:schemeClr val="accent2">
                <a:alpha val="50000"/>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GB" sz="2900" kern="1200" dirty="0" smtClean="0"/>
            <a:t>Breathing problems</a:t>
          </a:r>
          <a:endParaRPr lang="en-GB" sz="2900" kern="1200" dirty="0"/>
        </a:p>
      </dsp:txBody>
      <dsp:txXfrm>
        <a:off x="4567396" y="2455334"/>
        <a:ext cx="1629346" cy="1493567"/>
      </dsp:txXfrm>
    </dsp:sp>
    <dsp:sp modelId="{66F6D740-0E25-48B4-9936-6FDCB3414632}">
      <dsp:nvSpPr>
        <dsp:cNvPr id="0" name=""/>
        <dsp:cNvSpPr/>
      </dsp:nvSpPr>
      <dsp:spPr>
        <a:xfrm>
          <a:off x="1777140" y="1753810"/>
          <a:ext cx="2715577" cy="2715577"/>
        </a:xfrm>
        <a:prstGeom prst="ellipse">
          <a:avLst/>
        </a:prstGeom>
        <a:gradFill rotWithShape="0">
          <a:gsLst>
            <a:gs pos="0">
              <a:schemeClr val="accent2">
                <a:alpha val="50000"/>
                <a:hueOff val="-1455363"/>
                <a:satOff val="-83928"/>
                <a:lumOff val="8628"/>
                <a:alphaOff val="0"/>
                <a:lumMod val="110000"/>
                <a:satMod val="105000"/>
                <a:tint val="67000"/>
              </a:schemeClr>
            </a:gs>
            <a:gs pos="50000">
              <a:schemeClr val="accent2">
                <a:alpha val="50000"/>
                <a:hueOff val="-1455363"/>
                <a:satOff val="-83928"/>
                <a:lumOff val="8628"/>
                <a:alphaOff val="0"/>
                <a:lumMod val="105000"/>
                <a:satMod val="103000"/>
                <a:tint val="73000"/>
              </a:schemeClr>
            </a:gs>
            <a:gs pos="100000">
              <a:schemeClr val="accent2">
                <a:alpha val="50000"/>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Circulation problems</a:t>
          </a:r>
          <a:endParaRPr lang="en-GB" sz="2900" kern="1200" dirty="0"/>
        </a:p>
      </dsp:txBody>
      <dsp:txXfrm>
        <a:off x="2032857" y="2455334"/>
        <a:ext cx="1629346" cy="1493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71FFF-3D7F-412C-9D38-27ACB5E06AF4}">
      <dsp:nvSpPr>
        <dsp:cNvPr id="0" name=""/>
        <dsp:cNvSpPr/>
      </dsp:nvSpPr>
      <dsp:spPr>
        <a:xfrm>
          <a:off x="0" y="4891497"/>
          <a:ext cx="1529333" cy="80249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lvl="0" algn="ctr" defTabSz="889000">
            <a:lnSpc>
              <a:spcPct val="90000"/>
            </a:lnSpc>
            <a:spcBef>
              <a:spcPct val="0"/>
            </a:spcBef>
            <a:spcAft>
              <a:spcPct val="35000"/>
            </a:spcAft>
          </a:pPr>
          <a:r>
            <a:rPr lang="en-US" sz="2000" kern="1200"/>
            <a:t>Pressure</a:t>
          </a:r>
        </a:p>
      </dsp:txBody>
      <dsp:txXfrm>
        <a:off x="0" y="4891497"/>
        <a:ext cx="1529333" cy="802490"/>
      </dsp:txXfrm>
    </dsp:sp>
    <dsp:sp modelId="{7802AA14-2AC1-4BB6-B722-636AC49819EA}">
      <dsp:nvSpPr>
        <dsp:cNvPr id="0" name=""/>
        <dsp:cNvSpPr/>
      </dsp:nvSpPr>
      <dsp:spPr>
        <a:xfrm>
          <a:off x="1529333" y="4891497"/>
          <a:ext cx="4588002" cy="80249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lvl="0" algn="l" defTabSz="488950">
            <a:lnSpc>
              <a:spcPct val="90000"/>
            </a:lnSpc>
            <a:spcBef>
              <a:spcPct val="0"/>
            </a:spcBef>
            <a:spcAft>
              <a:spcPct val="35000"/>
            </a:spcAft>
          </a:pPr>
          <a:r>
            <a:rPr lang="en-US" sz="1100" kern="1200"/>
            <a:t>Pressure bandage immobilization is recommended in paralytic snake.</a:t>
          </a:r>
        </a:p>
      </dsp:txBody>
      <dsp:txXfrm>
        <a:off x="1529333" y="4891497"/>
        <a:ext cx="4588002" cy="802490"/>
      </dsp:txXfrm>
    </dsp:sp>
    <dsp:sp modelId="{BD9AC3A2-C044-4C81-BD07-AA8B3A4B65FB}">
      <dsp:nvSpPr>
        <dsp:cNvPr id="0" name=""/>
        <dsp:cNvSpPr/>
      </dsp:nvSpPr>
      <dsp:spPr>
        <a:xfrm rot="10800000">
          <a:off x="0" y="3669304"/>
          <a:ext cx="1529333" cy="1234231"/>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lvl="0" algn="ctr" defTabSz="889000">
            <a:lnSpc>
              <a:spcPct val="90000"/>
            </a:lnSpc>
            <a:spcBef>
              <a:spcPct val="0"/>
            </a:spcBef>
            <a:spcAft>
              <a:spcPct val="35000"/>
            </a:spcAft>
          </a:pPr>
          <a:r>
            <a:rPr lang="en-US" sz="2000" kern="1200"/>
            <a:t>Do not allow</a:t>
          </a:r>
        </a:p>
      </dsp:txBody>
      <dsp:txXfrm rot="-10800000">
        <a:off x="0" y="3669304"/>
        <a:ext cx="1529333" cy="802250"/>
      </dsp:txXfrm>
    </dsp:sp>
    <dsp:sp modelId="{682712AA-C9F6-44A2-ADA6-EB228E3308AB}">
      <dsp:nvSpPr>
        <dsp:cNvPr id="0" name=""/>
        <dsp:cNvSpPr/>
      </dsp:nvSpPr>
      <dsp:spPr>
        <a:xfrm>
          <a:off x="1529333" y="3669304"/>
          <a:ext cx="4588002" cy="802250"/>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lvl="0" algn="l" defTabSz="488950">
            <a:lnSpc>
              <a:spcPct val="90000"/>
            </a:lnSpc>
            <a:spcBef>
              <a:spcPct val="0"/>
            </a:spcBef>
            <a:spcAft>
              <a:spcPct val="35000"/>
            </a:spcAft>
          </a:pPr>
          <a:r>
            <a:rPr lang="en-US" sz="1100" kern="1200"/>
            <a:t>Do not allow the victim to walk because exertion and, with bite wounds on the lower extremity, local muscle contraction may increase snake venom absorption.</a:t>
          </a:r>
        </a:p>
      </dsp:txBody>
      <dsp:txXfrm>
        <a:off x="1529333" y="3669304"/>
        <a:ext cx="4588002" cy="802250"/>
      </dsp:txXfrm>
    </dsp:sp>
    <dsp:sp modelId="{5614F506-2192-4F37-8FC1-CFA7DF8299DC}">
      <dsp:nvSpPr>
        <dsp:cNvPr id="0" name=""/>
        <dsp:cNvSpPr/>
      </dsp:nvSpPr>
      <dsp:spPr>
        <a:xfrm rot="10800000">
          <a:off x="0" y="2447110"/>
          <a:ext cx="1529333" cy="1234231"/>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lvl="0" algn="ctr" defTabSz="889000">
            <a:lnSpc>
              <a:spcPct val="90000"/>
            </a:lnSpc>
            <a:spcBef>
              <a:spcPct val="0"/>
            </a:spcBef>
            <a:spcAft>
              <a:spcPct val="35000"/>
            </a:spcAft>
          </a:pPr>
          <a:r>
            <a:rPr lang="en-US" sz="2000" kern="1200"/>
            <a:t>Fashion</a:t>
          </a:r>
        </a:p>
      </dsp:txBody>
      <dsp:txXfrm rot="-10800000">
        <a:off x="0" y="2447110"/>
        <a:ext cx="1529333" cy="802250"/>
      </dsp:txXfrm>
    </dsp:sp>
    <dsp:sp modelId="{DF58DB0A-ADC7-4733-8020-9744E6D89B6E}">
      <dsp:nvSpPr>
        <dsp:cNvPr id="0" name=""/>
        <dsp:cNvSpPr/>
      </dsp:nvSpPr>
      <dsp:spPr>
        <a:xfrm>
          <a:off x="1529333" y="2447110"/>
          <a:ext cx="4588002" cy="802250"/>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lvl="0" algn="l" defTabSz="488950">
            <a:lnSpc>
              <a:spcPct val="90000"/>
            </a:lnSpc>
            <a:spcBef>
              <a:spcPct val="0"/>
            </a:spcBef>
            <a:spcAft>
              <a:spcPct val="35000"/>
            </a:spcAft>
          </a:pPr>
          <a:r>
            <a:rPr lang="en-US" sz="1100" kern="1200"/>
            <a:t>Fashion </a:t>
          </a:r>
          <a:r>
            <a:rPr lang="en-US" sz="1100" kern="1200" dirty="0"/>
            <a:t>a splint out of any rigid object.</a:t>
          </a:r>
        </a:p>
      </dsp:txBody>
      <dsp:txXfrm>
        <a:off x="1529333" y="2447110"/>
        <a:ext cx="4588002" cy="802250"/>
      </dsp:txXfrm>
    </dsp:sp>
    <dsp:sp modelId="{7A9DE535-EF2F-44BB-866D-CB1342AFA4DD}">
      <dsp:nvSpPr>
        <dsp:cNvPr id="0" name=""/>
        <dsp:cNvSpPr/>
      </dsp:nvSpPr>
      <dsp:spPr>
        <a:xfrm rot="10800000">
          <a:off x="0" y="1224916"/>
          <a:ext cx="1529333" cy="1234231"/>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lvl="0" algn="ctr" defTabSz="889000">
            <a:lnSpc>
              <a:spcPct val="90000"/>
            </a:lnSpc>
            <a:spcBef>
              <a:spcPct val="0"/>
            </a:spcBef>
            <a:spcAft>
              <a:spcPct val="35000"/>
            </a:spcAft>
          </a:pPr>
          <a:r>
            <a:rPr lang="en-US" sz="2000" kern="1200"/>
            <a:t>Immobilize</a:t>
          </a:r>
        </a:p>
      </dsp:txBody>
      <dsp:txXfrm rot="-10800000">
        <a:off x="0" y="1224916"/>
        <a:ext cx="1529333" cy="802250"/>
      </dsp:txXfrm>
    </dsp:sp>
    <dsp:sp modelId="{02851BCC-03B5-4C69-AAF2-CB5ED1F1844A}">
      <dsp:nvSpPr>
        <dsp:cNvPr id="0" name=""/>
        <dsp:cNvSpPr/>
      </dsp:nvSpPr>
      <dsp:spPr>
        <a:xfrm>
          <a:off x="1529333" y="1224916"/>
          <a:ext cx="4588002" cy="802250"/>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lvl="0" algn="l" defTabSz="488950">
            <a:lnSpc>
              <a:spcPct val="90000"/>
            </a:lnSpc>
            <a:spcBef>
              <a:spcPct val="0"/>
            </a:spcBef>
            <a:spcAft>
              <a:spcPct val="35000"/>
            </a:spcAft>
          </a:pPr>
          <a:r>
            <a:rPr lang="en-US" sz="1100" kern="1200"/>
            <a:t>Immobilize the injured part of the body.</a:t>
          </a:r>
        </a:p>
      </dsp:txBody>
      <dsp:txXfrm>
        <a:off x="1529333" y="1224916"/>
        <a:ext cx="4588002" cy="802250"/>
      </dsp:txXfrm>
    </dsp:sp>
    <dsp:sp modelId="{AC604011-3865-4513-AABD-EE04B348FF0F}">
      <dsp:nvSpPr>
        <dsp:cNvPr id="0" name=""/>
        <dsp:cNvSpPr/>
      </dsp:nvSpPr>
      <dsp:spPr>
        <a:xfrm rot="10800000">
          <a:off x="0" y="2723"/>
          <a:ext cx="1529333" cy="1234231"/>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766" tIns="142240" rIns="108766" bIns="142240" numCol="1" spcCol="1270" anchor="ctr" anchorCtr="0">
          <a:noAutofit/>
        </a:bodyPr>
        <a:lstStyle/>
        <a:p>
          <a:pPr lvl="0" algn="ctr" defTabSz="889000">
            <a:lnSpc>
              <a:spcPct val="90000"/>
            </a:lnSpc>
            <a:spcBef>
              <a:spcPct val="0"/>
            </a:spcBef>
            <a:spcAft>
              <a:spcPct val="35000"/>
            </a:spcAft>
          </a:pPr>
          <a:r>
            <a:rPr lang="en-US" sz="2000" kern="1200"/>
            <a:t>Remove</a:t>
          </a:r>
        </a:p>
      </dsp:txBody>
      <dsp:txXfrm rot="-10800000">
        <a:off x="0" y="2723"/>
        <a:ext cx="1529333" cy="802250"/>
      </dsp:txXfrm>
    </dsp:sp>
    <dsp:sp modelId="{42159EFD-6E39-4149-82AC-DA2AEEADCB4C}">
      <dsp:nvSpPr>
        <dsp:cNvPr id="0" name=""/>
        <dsp:cNvSpPr/>
      </dsp:nvSpPr>
      <dsp:spPr>
        <a:xfrm>
          <a:off x="1529333" y="2723"/>
          <a:ext cx="4588002" cy="80225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3066" tIns="139700" rIns="93066" bIns="139700" numCol="1" spcCol="1270" anchor="ctr" anchorCtr="0">
          <a:noAutofit/>
        </a:bodyPr>
        <a:lstStyle/>
        <a:p>
          <a:pPr lvl="0" algn="l" defTabSz="488950">
            <a:lnSpc>
              <a:spcPct val="90000"/>
            </a:lnSpc>
            <a:spcBef>
              <a:spcPct val="0"/>
            </a:spcBef>
            <a:spcAft>
              <a:spcPct val="35000"/>
            </a:spcAft>
          </a:pPr>
          <a:r>
            <a:rPr lang="en-US" sz="1100" kern="1200"/>
            <a:t>Remove any jewelry from the affected extremity.</a:t>
          </a:r>
        </a:p>
      </dsp:txBody>
      <dsp:txXfrm>
        <a:off x="1529333" y="2723"/>
        <a:ext cx="4588002" cy="8022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F2576-E040-F54C-8103-B17D1CAC117F}" type="datetimeFigureOut">
              <a:rPr lang="x-none" smtClean="0"/>
              <a:pPr/>
              <a:t>2/28/2024</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BA800-837E-5A45-9B9E-BE2CF7E3D6F1}" type="slidenum">
              <a:rPr lang="x-none" smtClean="0"/>
              <a:pPr/>
              <a:t>‹#›</a:t>
            </a:fld>
            <a:endParaRPr lang="x-none"/>
          </a:p>
        </p:txBody>
      </p:sp>
    </p:spTree>
    <p:extLst>
      <p:ext uri="{BB962C8B-B14F-4D97-AF65-F5344CB8AC3E}">
        <p14:creationId xmlns:p14="http://schemas.microsoft.com/office/powerpoint/2010/main" val="2658906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tinnitus (concentrations exceed 30 mg/</a:t>
            </a:r>
            <a:r>
              <a:rPr lang="en-US" dirty="0" err="1"/>
              <a:t>dL</a:t>
            </a: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5355FE09-A967-428A-A0CD-12B943E990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0782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C00000"/>
                </a:solidFill>
              </a:rPr>
              <a:t>deferoxamine(</a:t>
            </a:r>
            <a:r>
              <a:rPr lang="en-US" dirty="0"/>
              <a:t>: </a:t>
            </a:r>
            <a:r>
              <a:rPr lang="en-US" sz="1200" b="0" i="0" u="none" strike="noStrike" kern="1200" baseline="0" dirty="0">
                <a:solidFill>
                  <a:schemeClr val="tx1"/>
                </a:solidFill>
                <a:latin typeface="+mn-lt"/>
                <a:ea typeface="+mn-ea"/>
                <a:cs typeface="+mn-cs"/>
              </a:rPr>
              <a:t>Hypotension</a:t>
            </a: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FA1E8B96-BC4C-42B8-9A92-558F53374E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035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JO" dirty="0"/>
          </a:p>
        </p:txBody>
      </p:sp>
      <p:sp>
        <p:nvSpPr>
          <p:cNvPr id="4" name="Slide Number Placeholder 3"/>
          <p:cNvSpPr>
            <a:spLocks noGrp="1"/>
          </p:cNvSpPr>
          <p:nvPr>
            <p:ph type="sldNum" sz="quarter" idx="10"/>
          </p:nvPr>
        </p:nvSpPr>
        <p:spPr/>
        <p:txBody>
          <a:bodyPr/>
          <a:lstStyle/>
          <a:p>
            <a:fld id="{DC6718C0-1D0D-4240-AA71-178775291EFF}" type="slidenum">
              <a:rPr lang="ar-JO" smtClean="0"/>
              <a:pPr/>
              <a:t>57</a:t>
            </a:fld>
            <a:endParaRPr lang="ar-JO"/>
          </a:p>
        </p:txBody>
      </p:sp>
    </p:spTree>
    <p:extLst>
      <p:ext uri="{BB962C8B-B14F-4D97-AF65-F5344CB8AC3E}">
        <p14:creationId xmlns:p14="http://schemas.microsoft.com/office/powerpoint/2010/main" val="404451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7. </a:t>
            </a:r>
            <a:r>
              <a:rPr lang="en-GB" dirty="0" err="1" smtClean="0"/>
              <a:t>Xie</a:t>
            </a:r>
            <a:r>
              <a:rPr lang="en-GB" dirty="0" smtClean="0"/>
              <a:t> C, </a:t>
            </a:r>
            <a:r>
              <a:rPr lang="en-GB" dirty="0" err="1" smtClean="0"/>
              <a:t>Xu</a:t>
            </a:r>
            <a:r>
              <a:rPr lang="en-GB" dirty="0" smtClean="0"/>
              <a:t> S, Ding F, </a:t>
            </a:r>
            <a:r>
              <a:rPr lang="en-GB" dirty="0" err="1" smtClean="0"/>
              <a:t>Xie</a:t>
            </a:r>
            <a:r>
              <a:rPr lang="en-GB" dirty="0" smtClean="0"/>
              <a:t> M, </a:t>
            </a:r>
            <a:r>
              <a:rPr lang="en-GB" dirty="0" err="1" smtClean="0"/>
              <a:t>Lv</a:t>
            </a:r>
            <a:r>
              <a:rPr lang="en-GB" dirty="0" smtClean="0"/>
              <a:t> J, et al. (2013) Clinical Features of Severe Wasp Sting Patients with Dominantly Toxic Reaction: Analysis of 1091 Cases. </a:t>
            </a:r>
            <a:r>
              <a:rPr lang="en-GB" dirty="0" err="1" smtClean="0"/>
              <a:t>PLoS</a:t>
            </a:r>
            <a:r>
              <a:rPr lang="en-GB" dirty="0" smtClean="0"/>
              <a:t> ONE 8(12): e83164. doi:10.1371/journal.pone.0083164</a:t>
            </a:r>
            <a:endParaRPr lang="en-GB" b="1" dirty="0" smtClean="0"/>
          </a:p>
        </p:txBody>
      </p:sp>
      <p:sp>
        <p:nvSpPr>
          <p:cNvPr id="4" name="Slide Number Placeholder 3"/>
          <p:cNvSpPr>
            <a:spLocks noGrp="1"/>
          </p:cNvSpPr>
          <p:nvPr>
            <p:ph type="sldNum" sz="quarter" idx="10"/>
          </p:nvPr>
        </p:nvSpPr>
        <p:spPr/>
        <p:txBody>
          <a:bodyPr/>
          <a:lstStyle/>
          <a:p>
            <a:fld id="{4FA736D1-B79C-4C6D-917D-131CA9F3AE96}" type="slidenum">
              <a:rPr lang="en-GB">
                <a:solidFill>
                  <a:prstClr val="black"/>
                </a:solidFill>
              </a:rPr>
              <a:pPr/>
              <a:t>68</a:t>
            </a:fld>
            <a:endParaRPr lang="en-GB">
              <a:solidFill>
                <a:prstClr val="black"/>
              </a:solidFill>
            </a:endParaRPr>
          </a:p>
        </p:txBody>
      </p:sp>
    </p:spTree>
    <p:extLst>
      <p:ext uri="{BB962C8B-B14F-4D97-AF65-F5344CB8AC3E}">
        <p14:creationId xmlns:p14="http://schemas.microsoft.com/office/powerpoint/2010/main" val="2629585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AAD347D-5ACD-4C99-B74B-A9C85AD731AF}" type="datetimeFigureOut">
              <a:rPr lang="en-US" smtClean="0"/>
              <a:pPr/>
              <a:t>2/28/2024</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57F1E4F-1CFF-5643-939E-02111984F565}" type="slidenum">
              <a:rPr lang="en-US" smtClean="0"/>
              <a:pPr/>
              <a:t>‹#›</a:t>
            </a:fld>
            <a:endParaRPr lang="en-US" dirty="0"/>
          </a:p>
        </p:txBody>
      </p:sp>
      <p:grpSp>
        <p:nvGrpSpPr>
          <p:cNvPr id="8" name="Group 7"/>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1" name="Group 10"/>
          <p:cNvGrpSpPr/>
          <p:nvPr/>
        </p:nvGrpSpPr>
        <p:grpSpPr>
          <a:xfrm>
            <a:off x="1563446"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1" y="559399"/>
            <a:ext cx="2237591"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17985" y="849855"/>
            <a:ext cx="7343889"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1" name="Group 10"/>
          <p:cNvGrpSpPr/>
          <p:nvPr/>
        </p:nvGrpSpPr>
        <p:grpSpPr>
          <a:xfrm rot="5400000">
            <a:off x="6125426" y="2880824"/>
            <a:ext cx="5480154" cy="923330"/>
            <a:chOff x="1815339" y="1496875"/>
            <a:chExt cx="5480154" cy="692497"/>
          </a:xfrm>
        </p:grpSpPr>
        <p:sp>
          <p:nvSpPr>
            <p:cNvPr id="12" name="TextBox 11"/>
            <p:cNvSpPr txBox="1"/>
            <p:nvPr/>
          </p:nvSpPr>
          <p:spPr>
            <a:xfrm>
              <a:off x="4147073" y="1496875"/>
              <a:ext cx="877163" cy="692497"/>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J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89652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6234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J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95568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234539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J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8" name="Footer Placeholder 7"/>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71818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4" name="Footer Placeholder 3"/>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642608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3" name="Footer Placeholder 2"/>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31519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3699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563446"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J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6" name="Footer Placeholder 5"/>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55223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292026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41238C6A-9A19-40CE-8930-41D0FC757F2C}" type="datetimeFigureOut">
              <a:rPr lang="ar-JO">
                <a:solidFill>
                  <a:prstClr val="black">
                    <a:tint val="75000"/>
                  </a:prstClr>
                </a:solidFill>
              </a:rPr>
              <a:pPr/>
              <a:t>19/08/1445</a:t>
            </a:fld>
            <a:endParaRPr lang="ar-JO">
              <a:solidFill>
                <a:prstClr val="black">
                  <a:tint val="75000"/>
                </a:prstClr>
              </a:solidFill>
            </a:endParaRPr>
          </a:p>
        </p:txBody>
      </p:sp>
      <p:sp>
        <p:nvSpPr>
          <p:cNvPr id="5" name="Footer Placeholder 4"/>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p:cNvSpPr>
            <a:spLocks noGrp="1"/>
          </p:cNvSpPr>
          <p:nvPr>
            <p:ph type="sldNum" sz="quarter" idx="12"/>
          </p:nvPr>
        </p:nvSpPr>
        <p:spPr/>
        <p:txBody>
          <a:bodyPr/>
          <a:lstStyle/>
          <a:p>
            <a:fld id="{02AFA14A-3870-47F3-9B79-555AF74F4E2A}" type="slidenum">
              <a:rPr lang="ar-JO">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850331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4BF247-4015-4957-A0FD-9158289041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A04AB0E-C7FE-48A1-996F-D28F98C8FE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B6D3CFF-F48C-4131-B7DF-2D8D22F4831F}"/>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25879BF-3930-4587-856B-9E52C8800B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A0435FB4-59F3-49CA-BDFC-8DF854CC2856}"/>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23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4A718-EFB6-4523-BECD-6E80C6DFF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B9F498-1E0D-46D5-A7AA-BE1471E44A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5C05E5-50C2-419C-94DE-A00589839BEC}"/>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C536CEF-7985-4FBF-AF8D-4F657DEE1C5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7F0BCE11-4684-4407-89C1-7DBC3931DC1B}"/>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924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3DFFB-A9B8-450D-8065-BB011BBD2A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580132-8B6B-4680-8C2B-18981BBFC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E7B05A1-8662-4091-B42E-8942A1141DE7}"/>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40146295-FB9C-48E9-B3C8-253139BFF29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3E9675-32B7-488E-960B-BC1139546683}"/>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71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2AB6C6-9EAE-481C-B121-F3EDB32A9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E4C301E-8576-4D57-857D-7976A0C7C9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645E4CC3-3BEF-4BD3-B709-2636419B04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23E726-8AA0-4964-BF9E-1027D86CCDF9}"/>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0D4666D-2DA8-49FA-9FB9-04DDBA9D337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E2EC5919-7E03-495F-8CDE-71885371325F}"/>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8611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67A1F5-FAB1-40B2-9EAC-C717DA4696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9F4C14D7-F496-485F-9629-BFF78A865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12E4576-4820-42BB-A231-6F0000E812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86DF304-2EF4-4323-A30A-990FA4D7CE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24FA746-43AA-4899-97C4-4F9EF1EA49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34A97D5-0056-4BAD-BF05-A9D3525A4D99}"/>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E579E66B-28ED-4D8E-AA1C-4ACE0FFCCF8C}"/>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9DB1E733-5ABC-412F-8595-99FD6ABB1549}"/>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880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419C6C-5350-4598-954A-1D62BB5299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44D4D9E-2117-42C0-A054-C7A5B305F81A}"/>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7DDB90AA-E784-4437-9C67-64734080CF7B}"/>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62D6B391-9E35-41E1-B764-1AFF8937D3D9}"/>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504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A6FAE51-7006-4119-A35D-148DC0D1F500}"/>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252A11CF-FB71-47BE-AE77-437EDE67C3D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E9D712AE-4AA1-4AEF-AA09-F71DFE2AECA6}"/>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52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6"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932331" y="3767317"/>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pPr/>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720DD6-728E-4E4D-AB9D-3894297EC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A46002-48C1-4314-AC45-6C77F63573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A1AC0EE-2B52-467B-A8A9-C393F7234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35B6C67-6AE6-4249-80FB-A0BA68D7FAE1}"/>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63B6084D-F2C8-491D-916E-9497CC7BF0F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2F7E2A82-0226-4FC8-AE30-6EBFA4594FEF}"/>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440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6EA71-7269-49BE-B4C1-40F7662F4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687D8C7-3BFA-421A-BCBD-7D054A7B9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0585A1-86A8-4EC4-9023-58D57B62E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3680F7E-CDE2-437C-B5CE-E23DBCF4F876}"/>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D030C364-82CA-44F3-B188-084CA92E13E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A9805574-27AB-4195-AC1E-17C7F37B82F3}"/>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690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7E1BF1-37CE-47D2-9E0A-F1493132B1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1A36213-1864-4B77-A3BD-B973CF4F55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20EE83-5687-49B4-ADE5-C5B0AADF1C86}"/>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A9D2D8C4-E823-4BD7-9940-E62C7101F22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6DA539A-FB16-4E59-8886-FD405913E0C3}"/>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938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3B781A5-2C5C-4208-BF31-E81A5FBF13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B8855A-3ECE-4DDB-9FED-5EF264FF2D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443F41-7425-43E4-886B-0945DC02F286}"/>
              </a:ext>
            </a:extLst>
          </p:cNvPr>
          <p:cNvSpPr>
            <a:spLocks noGrp="1"/>
          </p:cNvSpPr>
          <p:nvPr>
            <p:ph type="dt" sz="half" idx="10"/>
          </p:nvPr>
        </p:nvSpPr>
        <p:spPr/>
        <p:txBody>
          <a:bodyPr/>
          <a:lstStyle/>
          <a:p>
            <a:fld id="{38A94584-C4B4-4C2F-BD79-1932C6362B9E}"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EC61A67-5820-490E-B9C7-0BEAB93C274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E2164395-A470-4008-9DD7-31CEBF191034}"/>
              </a:ext>
            </a:extLst>
          </p:cNvPr>
          <p:cNvSpPr>
            <a:spLocks noGrp="1"/>
          </p:cNvSpPr>
          <p:nvPr>
            <p:ph type="sldNum" sz="quarter" idx="12"/>
          </p:nvPr>
        </p:nvSpPr>
        <p:spPr/>
        <p:txBody>
          <a:bodyPr/>
          <a:lstStyle/>
          <a:p>
            <a:fld id="{2AEB26D9-ED30-4B7E-B51B-AF8E3D49A1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1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796027F-7875-4030-9381-8BD8C4F21935}"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pPr/>
              <a:t>2/28/2024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4" name="Group 13"/>
          <p:cNvGrpSpPr/>
          <p:nvPr/>
        </p:nvGrpSpPr>
        <p:grpSpPr>
          <a:xfrm>
            <a:off x="1563446"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pPr/>
              <a:t>2/28/2024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pPr/>
              <a:t>‹#›</a:t>
            </a:fld>
            <a:endParaRPr lang="en-US" dirty="0"/>
          </a:p>
        </p:txBody>
      </p:sp>
      <p:grpSp>
        <p:nvGrpSpPr>
          <p:cNvPr id="10" name="Group 9"/>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pPr/>
              <a:t>2/28/2024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pPr/>
              <a:t>2/28/2024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2330" y="2248348"/>
            <a:ext cx="10327340"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80504" y="6161443"/>
            <a:ext cx="2844800" cy="365125"/>
          </a:xfrm>
          <a:prstGeom prst="rect">
            <a:avLst/>
          </a:prstGeom>
        </p:spPr>
        <p:txBody>
          <a:bodyPr vert="horz" lIns="91440" tIns="45720" rIns="91440" bIns="45720" rtlCol="0" anchor="ctr"/>
          <a:lstStyle>
            <a:lvl1pPr algn="l">
              <a:defRPr sz="1200">
                <a:solidFill>
                  <a:schemeClr val="tx2"/>
                </a:solidFill>
              </a:defRPr>
            </a:lvl1pPr>
          </a:lstStyle>
          <a:p>
            <a:fld id="{4AAD347D-5ACD-4C99-B74B-A9C85AD731AF}" type="datetimeFigureOut">
              <a:rPr lang="en-US" smtClean="0"/>
              <a:pPr/>
              <a:t>2/28/2024</a:t>
            </a:fld>
            <a:endParaRPr lang="en-US" dirty="0"/>
          </a:p>
        </p:txBody>
      </p:sp>
      <p:sp>
        <p:nvSpPr>
          <p:cNvPr id="5" name="Footer Placeholder 4"/>
          <p:cNvSpPr>
            <a:spLocks noGrp="1"/>
          </p:cNvSpPr>
          <p:nvPr>
            <p:ph type="ftr" sz="quarter" idx="3"/>
          </p:nvPr>
        </p:nvSpPr>
        <p:spPr>
          <a:xfrm>
            <a:off x="4165600" y="6161443"/>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8852352" y="6161443"/>
            <a:ext cx="2844800" cy="365125"/>
          </a:xfrm>
          <a:prstGeom prst="rect">
            <a:avLst/>
          </a:prstGeom>
        </p:spPr>
        <p:txBody>
          <a:bodyPr vert="horz" lIns="91440" tIns="45720" rIns="91440" bIns="45720" rtlCol="0" anchor="ctr"/>
          <a:lstStyle>
            <a:lvl1pPr algn="r">
              <a:defRPr sz="1200">
                <a:solidFill>
                  <a:schemeClr val="tx2"/>
                </a:solidFill>
              </a:defRPr>
            </a:lvl1pPr>
          </a:lstStyle>
          <a:p>
            <a:fld id="{D57F1E4F-1CFF-5643-939E-02111984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defTabSz="914400" rtl="1"/>
            <a:fld id="{41238C6A-9A19-40CE-8930-41D0FC757F2C}" type="datetimeFigureOut">
              <a:rPr lang="ar-JO" smtClean="0">
                <a:solidFill>
                  <a:prstClr val="black">
                    <a:tint val="75000"/>
                  </a:prstClr>
                </a:solidFill>
              </a:rPr>
              <a:pPr defTabSz="914400" rtl="1"/>
              <a:t>19/08/1445</a:t>
            </a:fld>
            <a:endParaRPr lang="ar-JO"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defTabSz="914400" rtl="1"/>
            <a:endParaRPr lang="ar-JO" smtClean="0">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defTabSz="914400" rtl="1"/>
            <a:fld id="{02AFA14A-3870-47F3-9B79-555AF74F4E2A}" type="slidenum">
              <a:rPr lang="ar-JO" smtClean="0">
                <a:solidFill>
                  <a:prstClr val="black">
                    <a:tint val="75000"/>
                  </a:prstClr>
                </a:solidFill>
              </a:rPr>
              <a:pPr defTabSz="914400" rtl="1"/>
              <a:t>‹#›</a:t>
            </a:fld>
            <a:endParaRPr lang="ar-JO" smtClean="0">
              <a:solidFill>
                <a:prstClr val="black">
                  <a:tint val="75000"/>
                </a:prstClr>
              </a:solidFill>
            </a:endParaRPr>
          </a:p>
        </p:txBody>
      </p:sp>
    </p:spTree>
    <p:extLst>
      <p:ext uri="{BB962C8B-B14F-4D97-AF65-F5344CB8AC3E}">
        <p14:creationId xmlns:p14="http://schemas.microsoft.com/office/powerpoint/2010/main" val="232257998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FD58F7-80C7-4805-9A2E-88614CCD5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9EE29D-BD3A-45A5-9802-47F054B85E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C2CBDC-53FE-4EF0-B69B-78D61ECDC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8A94584-C4B4-4C2F-BD79-1932C6362B9E}" type="datetimeFigureOut">
              <a:rPr lang="en-US" smtClean="0">
                <a:solidFill>
                  <a:prstClr val="black">
                    <a:tint val="75000"/>
                  </a:prstClr>
                </a:solidFill>
              </a:rPr>
              <a:pPr defTabSz="914400"/>
              <a:t>2/28/2024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1EC1FC30-D5A1-4FD7-AD84-E59E67A71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30B26F6-2620-4C25-B041-3E7CAF122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AEB26D9-ED30-4B7E-B51B-AF8E3D49A15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9735210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download940.mediafire.com/igkd17mmpjgg/5dm6t8rqmqrqnmk/Nelson+Essentials+of+Pediatrics,+7th+Ed.pdf"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8417" y="2142309"/>
            <a:ext cx="9036424" cy="729216"/>
          </a:xfrm>
        </p:spPr>
        <p:txBody>
          <a:bodyPr/>
          <a:lstStyle/>
          <a:p>
            <a:r>
              <a:rPr lang="en-US" dirty="0"/>
              <a:t>Poisoning Approach</a:t>
            </a:r>
          </a:p>
        </p:txBody>
      </p:sp>
      <p:sp>
        <p:nvSpPr>
          <p:cNvPr id="3" name="Subtitle 2"/>
          <p:cNvSpPr>
            <a:spLocks noGrp="1"/>
          </p:cNvSpPr>
          <p:nvPr>
            <p:ph type="subTitle" idx="1"/>
          </p:nvPr>
        </p:nvSpPr>
        <p:spPr>
          <a:xfrm>
            <a:off x="1855413" y="1890452"/>
            <a:ext cx="8534400" cy="4702628"/>
          </a:xfrm>
        </p:spPr>
        <p:txBody>
          <a:bodyPr>
            <a:normAutofit lnSpcReduction="10000"/>
          </a:bodyPr>
          <a:lstStyle/>
          <a:p>
            <a:endParaRPr lang="en-US" dirty="0" smtClean="0"/>
          </a:p>
          <a:p>
            <a:endParaRPr lang="en-US" dirty="0" smtClean="0"/>
          </a:p>
          <a:p>
            <a:endParaRPr lang="en-US" dirty="0" smtClean="0"/>
          </a:p>
          <a:p>
            <a:endParaRPr lang="en-US" dirty="0" smtClean="0"/>
          </a:p>
          <a:p>
            <a:r>
              <a:rPr lang="en-US" dirty="0" smtClean="0"/>
              <a:t>Supervised by </a:t>
            </a:r>
            <a:r>
              <a:rPr lang="en-US" dirty="0" err="1" smtClean="0"/>
              <a:t>dr</a:t>
            </a:r>
            <a:r>
              <a:rPr lang="en-US" dirty="0" smtClean="0"/>
              <a:t> </a:t>
            </a:r>
            <a:r>
              <a:rPr lang="en-US" dirty="0" err="1" smtClean="0"/>
              <a:t>Abdulhadi</a:t>
            </a:r>
            <a:r>
              <a:rPr lang="en-US" dirty="0" smtClean="0"/>
              <a:t> </a:t>
            </a:r>
            <a:r>
              <a:rPr lang="en-US" dirty="0" err="1" smtClean="0"/>
              <a:t>Alzaben</a:t>
            </a:r>
            <a:endParaRPr lang="en-US" dirty="0"/>
          </a:p>
          <a:p>
            <a:endParaRPr lang="en-US" dirty="0" smtClean="0"/>
          </a:p>
          <a:p>
            <a:r>
              <a:rPr lang="en-US" dirty="0" smtClean="0"/>
              <a:t>Presented by :</a:t>
            </a:r>
          </a:p>
          <a:p>
            <a:r>
              <a:rPr lang="en-US" dirty="0" err="1" smtClean="0"/>
              <a:t>Arwa</a:t>
            </a:r>
            <a:r>
              <a:rPr lang="en-US" dirty="0" smtClean="0"/>
              <a:t> </a:t>
            </a:r>
            <a:r>
              <a:rPr lang="en-US" dirty="0" err="1" smtClean="0"/>
              <a:t>Ajaleen</a:t>
            </a:r>
            <a:r>
              <a:rPr lang="en-US" dirty="0" smtClean="0"/>
              <a:t> </a:t>
            </a:r>
          </a:p>
          <a:p>
            <a:r>
              <a:rPr lang="en-US" dirty="0" err="1" smtClean="0"/>
              <a:t>Rahaf</a:t>
            </a:r>
            <a:r>
              <a:rPr lang="en-US" dirty="0" smtClean="0"/>
              <a:t> </a:t>
            </a:r>
            <a:r>
              <a:rPr lang="en-US" dirty="0" err="1" smtClean="0"/>
              <a:t>Abusalm</a:t>
            </a:r>
            <a:endParaRPr lang="en-US" dirty="0" smtClean="0"/>
          </a:p>
          <a:p>
            <a:r>
              <a:rPr lang="en-US" dirty="0" err="1" smtClean="0"/>
              <a:t>Aseel</a:t>
            </a:r>
            <a:r>
              <a:rPr lang="en-US" dirty="0" smtClean="0"/>
              <a:t> </a:t>
            </a:r>
            <a:r>
              <a:rPr lang="en-US" dirty="0" err="1"/>
              <a:t>M</a:t>
            </a:r>
            <a:r>
              <a:rPr lang="en-US" dirty="0" err="1" smtClean="0"/>
              <a:t>aayah</a:t>
            </a:r>
            <a:r>
              <a:rPr lang="en-US" dirty="0" smtClean="0"/>
              <a:t> </a:t>
            </a:r>
          </a:p>
          <a:p>
            <a:r>
              <a:rPr lang="en-US" dirty="0" err="1" smtClean="0"/>
              <a:t>Wajd</a:t>
            </a:r>
            <a:r>
              <a:rPr lang="en-US" dirty="0" smtClean="0"/>
              <a:t> </a:t>
            </a:r>
            <a:r>
              <a:rPr lang="en-US" dirty="0" err="1" smtClean="0"/>
              <a:t>Habashneh</a:t>
            </a:r>
            <a:r>
              <a:rPr lang="en-US" dirty="0" smtClean="0"/>
              <a:t> </a:t>
            </a:r>
          </a:p>
          <a:p>
            <a:endParaRPr lang="en-US" dirty="0" smtClean="0"/>
          </a:p>
          <a:p>
            <a:endParaRPr lang="en-US" dirty="0" smtClean="0"/>
          </a:p>
        </p:txBody>
      </p:sp>
    </p:spTree>
    <p:extLst>
      <p:ext uri="{BB962C8B-B14F-4D97-AF65-F5344CB8AC3E}">
        <p14:creationId xmlns:p14="http://schemas.microsoft.com/office/powerpoint/2010/main" val="60946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dirty="0"/>
              <a:t>In the management of poisoning, you'll want to prevent agents from being further absorbed : </a:t>
            </a:r>
          </a:p>
          <a:p>
            <a:pPr marL="0" indent="0">
              <a:buNone/>
            </a:pPr>
            <a:r>
              <a:rPr lang="en-US" b="1" dirty="0"/>
              <a:t>• Dermal</a:t>
            </a:r>
            <a:r>
              <a:rPr lang="en-US" dirty="0"/>
              <a:t>: Remove clothing, wash skin with water and then soap and water (I </a:t>
            </a:r>
            <a:r>
              <a:rPr lang="en-US" dirty="0" err="1"/>
              <a:t>st</a:t>
            </a:r>
            <a:r>
              <a:rPr lang="en-US" dirty="0"/>
              <a:t>  priority for organophosphate poisoning). </a:t>
            </a:r>
          </a:p>
          <a:p>
            <a:pPr marL="0" indent="0">
              <a:buNone/>
            </a:pPr>
            <a:r>
              <a:rPr lang="en-US" dirty="0"/>
              <a:t>• Ocular: Irrigate eyes with copious (1,000 cc) NS.</a:t>
            </a:r>
          </a:p>
          <a:p>
            <a:pPr marL="0" indent="0">
              <a:buNone/>
            </a:pPr>
            <a:r>
              <a:rPr lang="en-US" dirty="0"/>
              <a:t>• </a:t>
            </a:r>
            <a:r>
              <a:rPr lang="en-US" b="1" dirty="0"/>
              <a:t>Respiratory</a:t>
            </a:r>
            <a:r>
              <a:rPr lang="en-US" dirty="0"/>
              <a:t>: Remove patient to fresh air.</a:t>
            </a:r>
          </a:p>
          <a:p>
            <a:pPr>
              <a:buFont typeface="Arial" pitchFamily="34" charset="0"/>
              <a:buChar char="•"/>
            </a:pPr>
            <a:r>
              <a:rPr lang="en-US" b="1" dirty="0"/>
              <a:t>GI </a:t>
            </a:r>
            <a:r>
              <a:rPr lang="en-US" dirty="0"/>
              <a:t>: There has been great controversy about which methods are the safest and most efficacious.</a:t>
            </a:r>
          </a:p>
          <a:p>
            <a:pPr>
              <a:buFont typeface="Arial" pitchFamily="34" charset="0"/>
              <a:buChar char="•"/>
            </a:pPr>
            <a:endParaRPr lang="en-US" dirty="0"/>
          </a:p>
          <a:p>
            <a:pPr marL="0" indent="0">
              <a:buNone/>
            </a:pPr>
            <a:r>
              <a:rPr lang="en-US" dirty="0"/>
              <a:t> </a:t>
            </a:r>
          </a:p>
        </p:txBody>
      </p:sp>
      <p:sp>
        <p:nvSpPr>
          <p:cNvPr id="2" name="Title 1"/>
          <p:cNvSpPr>
            <a:spLocks noGrp="1"/>
          </p:cNvSpPr>
          <p:nvPr>
            <p:ph type="title"/>
          </p:nvPr>
        </p:nvSpPr>
        <p:spPr/>
        <p:txBody>
          <a:bodyPr/>
          <a:lstStyle/>
          <a:p>
            <a:r>
              <a:rPr lang="en-US" dirty="0"/>
              <a:t>Decontamination</a:t>
            </a:r>
          </a:p>
        </p:txBody>
      </p:sp>
    </p:spTree>
    <p:extLst>
      <p:ext uri="{BB962C8B-B14F-4D97-AF65-F5344CB8AC3E}">
        <p14:creationId xmlns:p14="http://schemas.microsoft.com/office/powerpoint/2010/main" val="373172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509" y="2103120"/>
            <a:ext cx="11443062" cy="4754880"/>
          </a:xfrm>
        </p:spPr>
        <p:txBody>
          <a:bodyPr>
            <a:noAutofit/>
          </a:bodyPr>
          <a:lstStyle/>
          <a:p>
            <a:r>
              <a:rPr lang="en-US" b="1" dirty="0" smtClean="0">
                <a:solidFill>
                  <a:srgbClr val="FF0000"/>
                </a:solidFill>
              </a:rPr>
              <a:t>Single dose Activated charcoal:</a:t>
            </a:r>
            <a:r>
              <a:rPr lang="en-US" dirty="0" smtClean="0">
                <a:solidFill>
                  <a:srgbClr val="FF0000"/>
                </a:solidFill>
              </a:rPr>
              <a:t> </a:t>
            </a:r>
            <a:r>
              <a:rPr lang="en-US" dirty="0" smtClean="0"/>
              <a:t>Is used in the </a:t>
            </a:r>
            <a:r>
              <a:rPr lang="en-US" b="1" dirty="0" smtClean="0"/>
              <a:t>first hour </a:t>
            </a:r>
            <a:r>
              <a:rPr lang="en-US" dirty="0" smtClean="0"/>
              <a:t>to absorb substances and decrease bioavailability</a:t>
            </a:r>
          </a:p>
          <a:p>
            <a:r>
              <a:rPr lang="en-US" dirty="0" smtClean="0"/>
              <a:t>Complications : pulmonary aspiration, emesis, and constipation</a:t>
            </a:r>
          </a:p>
          <a:p>
            <a:r>
              <a:rPr lang="en-US" dirty="0" smtClean="0"/>
              <a:t>Contraindications : G I obstruction or perforation, unprotected airway, or ingestion of caustic or hydrocarbon , </a:t>
            </a:r>
            <a:r>
              <a:rPr lang="en-US" dirty="0" err="1" smtClean="0"/>
              <a:t>unconsious</a:t>
            </a:r>
            <a:r>
              <a:rPr lang="en-US" dirty="0" smtClean="0"/>
              <a:t> patient  </a:t>
            </a:r>
          </a:p>
          <a:p>
            <a:endParaRPr lang="en-US" dirty="0" smtClean="0"/>
          </a:p>
          <a:p>
            <a:r>
              <a:rPr lang="en-US" b="1" dirty="0" smtClean="0">
                <a:solidFill>
                  <a:srgbClr val="FF0000"/>
                </a:solidFill>
              </a:rPr>
              <a:t>Syrup of ipecac</a:t>
            </a:r>
            <a:endParaRPr lang="en-US" dirty="0" smtClean="0">
              <a:solidFill>
                <a:srgbClr val="FF0000"/>
              </a:solidFill>
            </a:endParaRPr>
          </a:p>
          <a:p>
            <a:r>
              <a:rPr lang="en-US" dirty="0" smtClean="0"/>
              <a:t>is an over-the-counter drug that induces vomiting. It is no longer recommended for use in homes or clinical settings because of potential complications and lack of evidence that it improves outcome </a:t>
            </a:r>
          </a:p>
        </p:txBody>
      </p:sp>
      <p:sp>
        <p:nvSpPr>
          <p:cNvPr id="4" name="Title 1"/>
          <p:cNvSpPr txBox="1">
            <a:spLocks/>
          </p:cNvSpPr>
          <p:nvPr/>
        </p:nvSpPr>
        <p:spPr>
          <a:xfrm>
            <a:off x="367002" y="804615"/>
            <a:ext cx="11379521" cy="1054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Gastrointestinal Decontamination</a:t>
            </a:r>
            <a:br>
              <a:rPr lang="en-US" dirty="0"/>
            </a:br>
            <a:endParaRPr lang="en-US" dirty="0"/>
          </a:p>
        </p:txBody>
      </p:sp>
    </p:spTree>
    <p:extLst>
      <p:ext uri="{BB962C8B-B14F-4D97-AF65-F5344CB8AC3E}">
        <p14:creationId xmlns:p14="http://schemas.microsoft.com/office/powerpoint/2010/main" val="128476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70" y="345391"/>
            <a:ext cx="10424159" cy="6247864"/>
          </a:xfrm>
          <a:prstGeom prst="rect">
            <a:avLst/>
          </a:prstGeom>
        </p:spPr>
        <p:txBody>
          <a:bodyPr wrap="square">
            <a:spAutoFit/>
          </a:bodyPr>
          <a:lstStyle/>
          <a:p>
            <a:endParaRPr lang="en-US" sz="1600" dirty="0"/>
          </a:p>
          <a:p>
            <a:r>
              <a:rPr lang="en-US" sz="2400" b="1" dirty="0" smtClean="0">
                <a:solidFill>
                  <a:srgbClr val="FF0000"/>
                </a:solidFill>
              </a:rPr>
              <a:t>gastric </a:t>
            </a:r>
            <a:r>
              <a:rPr lang="en-US" sz="2400" b="1" dirty="0" err="1" smtClean="0">
                <a:solidFill>
                  <a:srgbClr val="FF0000"/>
                </a:solidFill>
              </a:rPr>
              <a:t>lavage</a:t>
            </a:r>
            <a:endParaRPr lang="en-US" sz="2400" dirty="0" smtClean="0">
              <a:solidFill>
                <a:srgbClr val="FF0000"/>
              </a:solidFill>
            </a:endParaRPr>
          </a:p>
          <a:p>
            <a:r>
              <a:rPr lang="en-US" sz="2400" dirty="0" smtClean="0"/>
              <a:t>One worrisome complication is pulmonary aspiration</a:t>
            </a:r>
          </a:p>
          <a:p>
            <a:r>
              <a:rPr lang="en-US" sz="2400" dirty="0" smtClean="0"/>
              <a:t>Contraindications : gastric </a:t>
            </a:r>
            <a:r>
              <a:rPr lang="en-US" sz="2400" dirty="0" err="1" smtClean="0"/>
              <a:t>lavage</a:t>
            </a:r>
            <a:r>
              <a:rPr lang="en-US" sz="2400" dirty="0" smtClean="0"/>
              <a:t> include caustic (both acids and alkalis), hydrocarbon, and sharp-item ingestions</a:t>
            </a:r>
          </a:p>
          <a:p>
            <a:r>
              <a:rPr lang="en-US" sz="2400" dirty="0" smtClean="0"/>
              <a:t> </a:t>
            </a:r>
          </a:p>
          <a:p>
            <a:r>
              <a:rPr lang="en-US" sz="2400" b="1" dirty="0" smtClean="0">
                <a:solidFill>
                  <a:srgbClr val="FF0000"/>
                </a:solidFill>
              </a:rPr>
              <a:t>cathartic</a:t>
            </a:r>
            <a:endParaRPr lang="en-US" sz="2400" dirty="0" smtClean="0">
              <a:solidFill>
                <a:srgbClr val="FF0000"/>
              </a:solidFill>
            </a:endParaRPr>
          </a:p>
          <a:p>
            <a:r>
              <a:rPr lang="en-US" sz="2400" dirty="0" smtClean="0"/>
              <a:t>(</a:t>
            </a:r>
            <a:r>
              <a:rPr lang="en-US" sz="2400" dirty="0" err="1" smtClean="0"/>
              <a:t>sorbitol</a:t>
            </a:r>
            <a:r>
              <a:rPr lang="en-US" sz="2400" dirty="0" smtClean="0"/>
              <a:t> or magnesium citrate) decrease GI transit time, alone has no role in the management of the poisoned patient.</a:t>
            </a:r>
          </a:p>
          <a:p>
            <a:r>
              <a:rPr lang="en-US" sz="2400" dirty="0" smtClean="0"/>
              <a:t> </a:t>
            </a:r>
          </a:p>
          <a:p>
            <a:r>
              <a:rPr lang="en-US" sz="2400" b="1" dirty="0" smtClean="0">
                <a:solidFill>
                  <a:srgbClr val="FF0000"/>
                </a:solidFill>
              </a:rPr>
              <a:t>Whole-bowel irrigation</a:t>
            </a:r>
            <a:endParaRPr lang="en-US" sz="2400" dirty="0" smtClean="0">
              <a:solidFill>
                <a:srgbClr val="FF0000"/>
              </a:solidFill>
            </a:endParaRPr>
          </a:p>
          <a:p>
            <a:r>
              <a:rPr lang="en-US" sz="2400" dirty="0" smtClean="0"/>
              <a:t>using polyethylene glycol (</a:t>
            </a:r>
            <a:r>
              <a:rPr lang="en-US" sz="2400" dirty="0" err="1" smtClean="0"/>
              <a:t>GoLYTELY</a:t>
            </a:r>
            <a:r>
              <a:rPr lang="en-US" sz="2400" dirty="0" smtClean="0"/>
              <a:t>) as a </a:t>
            </a:r>
            <a:r>
              <a:rPr lang="en-US" sz="2400" dirty="0" err="1" smtClean="0"/>
              <a:t>nonabsorbable</a:t>
            </a:r>
            <a:r>
              <a:rPr lang="en-US" sz="2400" dirty="0" smtClean="0"/>
              <a:t> cathartic in flushing of the entire GI tract until the effluent turns clear.</a:t>
            </a:r>
          </a:p>
          <a:p>
            <a:r>
              <a:rPr lang="en-US" sz="2400" dirty="0" smtClean="0"/>
              <a:t>may be effective for toxic ingestion of sustained-release or enteric-coated drugs and for potentially toxic ingestions of iron, lead, zinc, or packets of illicit drugs.</a:t>
            </a:r>
          </a:p>
          <a:p>
            <a:r>
              <a:rPr lang="en-US" sz="2400" dirty="0" smtClean="0"/>
              <a:t>The AACT does not recommend the routine use</a:t>
            </a:r>
            <a:endParaRPr lang="en-US" sz="2400" dirty="0"/>
          </a:p>
        </p:txBody>
      </p:sp>
    </p:spTree>
    <p:extLst>
      <p:ext uri="{BB962C8B-B14F-4D97-AF65-F5344CB8AC3E}">
        <p14:creationId xmlns:p14="http://schemas.microsoft.com/office/powerpoint/2010/main" val="2830268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Enhanced Elimination</a:t>
            </a:r>
            <a:br>
              <a:rPr lang="en-US" dirty="0"/>
            </a:br>
            <a:endParaRPr lang="en-US" dirty="0"/>
          </a:p>
        </p:txBody>
      </p:sp>
      <p:sp>
        <p:nvSpPr>
          <p:cNvPr id="3" name="Rectangle 2"/>
          <p:cNvSpPr/>
          <p:nvPr/>
        </p:nvSpPr>
        <p:spPr>
          <a:xfrm>
            <a:off x="1" y="2076992"/>
            <a:ext cx="12192000" cy="4832092"/>
          </a:xfrm>
          <a:prstGeom prst="rect">
            <a:avLst/>
          </a:prstGeom>
        </p:spPr>
        <p:txBody>
          <a:bodyPr wrap="square">
            <a:spAutoFit/>
          </a:bodyPr>
          <a:lstStyle/>
          <a:p>
            <a:r>
              <a:rPr lang="en-US" sz="2800" dirty="0">
                <a:solidFill>
                  <a:schemeClr val="accent2">
                    <a:lumMod val="75000"/>
                  </a:schemeClr>
                </a:solidFill>
              </a:rPr>
              <a:t>Multiple-dose activated charcoal</a:t>
            </a:r>
          </a:p>
          <a:p>
            <a:r>
              <a:rPr lang="en-US" sz="2800" dirty="0">
                <a:solidFill>
                  <a:schemeClr val="accent2">
                    <a:lumMod val="75000"/>
                  </a:schemeClr>
                </a:solidFill>
              </a:rPr>
              <a:t> </a:t>
            </a:r>
            <a:r>
              <a:rPr lang="en-US" sz="2400" dirty="0"/>
              <a:t>should be considered only if a patient has ingested a life-threatening amount of carbamazepine, </a:t>
            </a:r>
            <a:r>
              <a:rPr lang="en-US" sz="2400" dirty="0" err="1"/>
              <a:t>dapsone</a:t>
            </a:r>
            <a:r>
              <a:rPr lang="en-US" sz="2400" dirty="0"/>
              <a:t>, phenobarbital, quinine, or theophylline.</a:t>
            </a:r>
          </a:p>
          <a:p>
            <a:endParaRPr lang="en-US" sz="2400" dirty="0"/>
          </a:p>
          <a:p>
            <a:r>
              <a:rPr lang="en-US" sz="2800" dirty="0" err="1">
                <a:solidFill>
                  <a:schemeClr val="accent2">
                    <a:lumMod val="75000"/>
                  </a:schemeClr>
                </a:solidFill>
              </a:rPr>
              <a:t>Alkalinization</a:t>
            </a:r>
            <a:r>
              <a:rPr lang="en-US" sz="2800" dirty="0">
                <a:solidFill>
                  <a:schemeClr val="accent2">
                    <a:lumMod val="75000"/>
                  </a:schemeClr>
                </a:solidFill>
              </a:rPr>
              <a:t> of urine </a:t>
            </a:r>
          </a:p>
          <a:p>
            <a:r>
              <a:rPr lang="en-US" sz="2400" dirty="0" smtClean="0"/>
              <a:t>increases poison elimination by the administration of intravenous sodium bicarbonate to produce urine with a pH ≥7.5. may </a:t>
            </a:r>
            <a:r>
              <a:rPr lang="en-US" sz="2400" dirty="0"/>
              <a:t>be helpful for salicylate or methotrexate ingestion. </a:t>
            </a:r>
          </a:p>
          <a:p>
            <a:endParaRPr lang="en-US" sz="2400" dirty="0"/>
          </a:p>
          <a:p>
            <a:r>
              <a:rPr lang="en-US" sz="2800" dirty="0">
                <a:solidFill>
                  <a:schemeClr val="accent2">
                    <a:lumMod val="75000"/>
                  </a:schemeClr>
                </a:solidFill>
              </a:rPr>
              <a:t>Dialysis</a:t>
            </a:r>
          </a:p>
          <a:p>
            <a:r>
              <a:rPr lang="en-US" sz="2800" dirty="0">
                <a:solidFill>
                  <a:schemeClr val="accent2">
                    <a:lumMod val="75000"/>
                  </a:schemeClr>
                </a:solidFill>
              </a:rPr>
              <a:t> </a:t>
            </a:r>
            <a:r>
              <a:rPr lang="en-US" sz="2400" dirty="0"/>
              <a:t>may be used for substances that have a low volume of distribution, low molecular weight, low protein binding, and high degree of water solubility, such as methanol, ethylene glycol, salicylates, theophylline, bromide, and lithium.</a:t>
            </a:r>
          </a:p>
        </p:txBody>
      </p:sp>
    </p:spTree>
    <p:extLst>
      <p:ext uri="{BB962C8B-B14F-4D97-AF65-F5344CB8AC3E}">
        <p14:creationId xmlns:p14="http://schemas.microsoft.com/office/powerpoint/2010/main" val="371656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46" y="558433"/>
            <a:ext cx="10532840" cy="1054250"/>
          </a:xfrm>
        </p:spPr>
        <p:txBody>
          <a:bodyPr/>
          <a:lstStyle/>
          <a:p>
            <a:r>
              <a:rPr lang="en-US" dirty="0"/>
              <a:t>Specific antidotes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861" y="1992925"/>
            <a:ext cx="5049813" cy="486507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206" y="2012073"/>
            <a:ext cx="5199565" cy="4845927"/>
          </a:xfrm>
          <a:prstGeom prst="rect">
            <a:avLst/>
          </a:prstGeom>
        </p:spPr>
      </p:pic>
    </p:spTree>
    <p:extLst>
      <p:ext uri="{BB962C8B-B14F-4D97-AF65-F5344CB8AC3E}">
        <p14:creationId xmlns:p14="http://schemas.microsoft.com/office/powerpoint/2010/main" val="1072796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246" y="1109414"/>
            <a:ext cx="12614031" cy="1054250"/>
          </a:xfrm>
        </p:spPr>
        <p:txBody>
          <a:bodyPr/>
          <a:lstStyle/>
          <a:p>
            <a:r>
              <a:rPr lang="en-US" sz="4000" dirty="0"/>
              <a:t>LABORATORY AND IMAGING STUDIES</a:t>
            </a:r>
            <a:br>
              <a:rPr lang="en-US" sz="4000" dirty="0"/>
            </a:br>
            <a:endParaRPr lang="en-US" sz="4000" dirty="0"/>
          </a:p>
        </p:txBody>
      </p:sp>
      <p:sp>
        <p:nvSpPr>
          <p:cNvPr id="3" name="Rectangle 2"/>
          <p:cNvSpPr/>
          <p:nvPr/>
        </p:nvSpPr>
        <p:spPr>
          <a:xfrm>
            <a:off x="807553" y="2156434"/>
            <a:ext cx="5029200" cy="4524315"/>
          </a:xfrm>
          <a:prstGeom prst="rect">
            <a:avLst/>
          </a:prstGeom>
        </p:spPr>
        <p:txBody>
          <a:bodyPr wrap="square">
            <a:spAutoFit/>
          </a:bodyPr>
          <a:lstStyle/>
          <a:p>
            <a:r>
              <a:rPr lang="en-US" sz="2400" dirty="0"/>
              <a:t>Specific toxin-drug assays</a:t>
            </a:r>
          </a:p>
          <a:p>
            <a:r>
              <a:rPr lang="en-US" sz="2400" dirty="0"/>
              <a:t>arterial blood gases and anion gap</a:t>
            </a:r>
          </a:p>
          <a:p>
            <a:r>
              <a:rPr lang="en-US" sz="2400" dirty="0"/>
              <a:t>Electrolytes</a:t>
            </a:r>
          </a:p>
          <a:p>
            <a:r>
              <a:rPr lang="en-US" sz="2400" dirty="0" err="1"/>
              <a:t>Osmoles</a:t>
            </a:r>
            <a:endParaRPr lang="en-US" sz="2400" dirty="0"/>
          </a:p>
          <a:p>
            <a:r>
              <a:rPr lang="en-US" sz="2400" dirty="0"/>
              <a:t>Glucose.</a:t>
            </a:r>
          </a:p>
          <a:p>
            <a:r>
              <a:rPr lang="en-US" sz="2400" dirty="0"/>
              <a:t>KFT</a:t>
            </a:r>
          </a:p>
          <a:p>
            <a:r>
              <a:rPr lang="en-US" sz="2400" dirty="0"/>
              <a:t>LFT</a:t>
            </a:r>
          </a:p>
          <a:p>
            <a:r>
              <a:rPr lang="en-US" sz="2400" dirty="0"/>
              <a:t>ECG</a:t>
            </a:r>
          </a:p>
          <a:p>
            <a:r>
              <a:rPr lang="en-US" sz="2400" dirty="0"/>
              <a:t>Urine screens for drugs </a:t>
            </a:r>
          </a:p>
          <a:p>
            <a:r>
              <a:rPr lang="en-US" sz="2400" dirty="0"/>
              <a:t>Quantitative toxicology assays are important for some agents</a:t>
            </a:r>
          </a:p>
          <a:p>
            <a:endParaRPr lang="en-US" sz="2400" dirty="0"/>
          </a:p>
        </p:txBody>
      </p:sp>
    </p:spTree>
    <p:extLst>
      <p:ext uri="{BB962C8B-B14F-4D97-AF65-F5344CB8AC3E}">
        <p14:creationId xmlns:p14="http://schemas.microsoft.com/office/powerpoint/2010/main" val="30932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632" y="1992924"/>
            <a:ext cx="6347814" cy="921256"/>
          </a:xfrm>
        </p:spPr>
        <p:txBody>
          <a:bodyPr/>
          <a:lstStyle/>
          <a:p>
            <a:r>
              <a:rPr lang="en-US" dirty="0"/>
              <a:t>Thank you </a:t>
            </a:r>
          </a:p>
        </p:txBody>
      </p:sp>
      <p:sp>
        <p:nvSpPr>
          <p:cNvPr id="3" name="Subtitle 2"/>
          <p:cNvSpPr>
            <a:spLocks noGrp="1"/>
          </p:cNvSpPr>
          <p:nvPr>
            <p:ph type="subTitle" idx="1"/>
          </p:nvPr>
        </p:nvSpPr>
        <p:spPr/>
        <p:txBody>
          <a:bodyPr>
            <a:normAutofit/>
          </a:bodyPr>
          <a:lstStyle/>
          <a:p>
            <a:r>
              <a:rPr lang="en-US" dirty="0"/>
              <a:t/>
            </a:r>
            <a:br>
              <a:rPr lang="en-US" dirty="0"/>
            </a:br>
            <a:r>
              <a:rPr lang="en-US" dirty="0">
                <a:hlinkClick r:id="rId2"/>
              </a:rPr>
              <a:t>Nelson Essentials of Pediatrics, 7th Ed</a:t>
            </a:r>
            <a:endParaRPr lang="en-US" dirty="0"/>
          </a:p>
          <a:p>
            <a:endParaRPr lang="en-US" dirty="0"/>
          </a:p>
        </p:txBody>
      </p:sp>
    </p:spTree>
    <p:extLst>
      <p:ext uri="{BB962C8B-B14F-4D97-AF65-F5344CB8AC3E}">
        <p14:creationId xmlns:p14="http://schemas.microsoft.com/office/powerpoint/2010/main" val="2479717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err="1" smtClean="0"/>
              <a:t>Salicylates</a:t>
            </a:r>
            <a:r>
              <a:rPr lang="en-US" dirty="0" smtClean="0"/>
              <a:t> Poisoning</a:t>
            </a:r>
            <a:endParaRPr lang="ar-JO" dirty="0"/>
          </a:p>
        </p:txBody>
      </p:sp>
      <p:sp>
        <p:nvSpPr>
          <p:cNvPr id="3" name="عنوان فرعي 2"/>
          <p:cNvSpPr>
            <a:spLocks noGrp="1"/>
          </p:cNvSpPr>
          <p:nvPr>
            <p:ph type="subTitle" idx="1"/>
          </p:nvPr>
        </p:nvSpPr>
        <p:spPr/>
        <p:txBody>
          <a:bodyPr/>
          <a:lstStyle/>
          <a:p>
            <a:endParaRPr lang="ar-J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a:t>The incidence of salicylate poisoning in young children has declined dramatically since </a:t>
            </a:r>
            <a:r>
              <a:rPr lang="en-US" dirty="0">
                <a:solidFill>
                  <a:srgbClr val="FF0000"/>
                </a:solidFill>
              </a:rPr>
              <a:t>APAP</a:t>
            </a:r>
            <a:r>
              <a:rPr lang="en-US" dirty="0"/>
              <a:t> and </a:t>
            </a:r>
            <a:r>
              <a:rPr lang="en-US" dirty="0">
                <a:solidFill>
                  <a:srgbClr val="FF0000"/>
                </a:solidFill>
              </a:rPr>
              <a:t>ibuprofen</a:t>
            </a:r>
            <a:r>
              <a:rPr lang="en-US" dirty="0"/>
              <a:t> replaced aspirin as the most commonly used analgesics and antipyretics in pediatrics. </a:t>
            </a:r>
          </a:p>
          <a:p>
            <a:pPr algn="l" rtl="0"/>
            <a:r>
              <a:rPr lang="en-US" dirty="0"/>
              <a:t>However, salicylates remain widely available, not only in aspirin-containing products but also in:</a:t>
            </a:r>
          </a:p>
          <a:p>
            <a:pPr lvl="1" algn="l" rtl="0"/>
            <a:r>
              <a:rPr lang="en-US" dirty="0"/>
              <a:t>antidiarrheal medications, </a:t>
            </a:r>
          </a:p>
          <a:p>
            <a:pPr lvl="1" algn="l" rtl="0"/>
            <a:r>
              <a:rPr lang="en-US" dirty="0"/>
              <a:t>topical agents (e.g., </a:t>
            </a:r>
            <a:r>
              <a:rPr lang="en-US" dirty="0" err="1"/>
              <a:t>keratolytics</a:t>
            </a:r>
            <a:r>
              <a:rPr lang="en-US" dirty="0"/>
              <a:t>, sports creams), </a:t>
            </a:r>
          </a:p>
          <a:p>
            <a:pPr lvl="1" algn="l" rtl="0"/>
            <a:r>
              <a:rPr lang="en-US" dirty="0"/>
              <a:t>oil of wintergreen (contains 5 g of salicylate in1 teaspoon)</a:t>
            </a:r>
          </a:p>
        </p:txBody>
      </p:sp>
      <p:sp>
        <p:nvSpPr>
          <p:cNvPr id="3" name="Title 2"/>
          <p:cNvSpPr>
            <a:spLocks noGrp="1"/>
          </p:cNvSpPr>
          <p:nvPr>
            <p:ph type="title"/>
          </p:nvPr>
        </p:nvSpPr>
        <p:spPr/>
        <p:txBody>
          <a:bodyPr/>
          <a:lstStyle/>
          <a:p>
            <a:r>
              <a:rPr lang="en-US" b="0" dirty="0"/>
              <a:t>Salicylates.</a:t>
            </a:r>
            <a:endParaRPr lang="en-US" dirty="0"/>
          </a:p>
        </p:txBody>
      </p:sp>
    </p:spTree>
    <p:extLst>
      <p:ext uri="{BB962C8B-B14F-4D97-AF65-F5344CB8AC3E}">
        <p14:creationId xmlns:p14="http://schemas.microsoft.com/office/powerpoint/2010/main" val="340595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b="1" dirty="0"/>
              <a:t>Direct stimulation of the respiratory center</a:t>
            </a:r>
          </a:p>
          <a:p>
            <a:pPr algn="l" rtl="0"/>
            <a:r>
              <a:rPr lang="en-US" b="1" dirty="0"/>
              <a:t>Uncoupling of oxidative phosphorylation</a:t>
            </a:r>
          </a:p>
          <a:p>
            <a:pPr algn="l" rtl="0"/>
            <a:r>
              <a:rPr lang="en-US" b="1" dirty="0"/>
              <a:t>Inhibition of the </a:t>
            </a:r>
            <a:r>
              <a:rPr lang="en-US" b="1" dirty="0" err="1"/>
              <a:t>tricarboxylic</a:t>
            </a:r>
            <a:r>
              <a:rPr lang="en-US" b="1" dirty="0"/>
              <a:t> acid cycle</a:t>
            </a:r>
          </a:p>
          <a:p>
            <a:pPr algn="l" rtl="0"/>
            <a:r>
              <a:rPr lang="en-US" b="1" dirty="0"/>
              <a:t>Stimulation of glycolysis and gluconeogenesis. </a:t>
            </a:r>
          </a:p>
          <a:p>
            <a:pPr algn="l" rtl="0"/>
            <a:r>
              <a:rPr lang="en-US" b="1" dirty="0"/>
              <a:t>The acute toxic dose of salicylates is generally considered to be </a:t>
            </a:r>
            <a:r>
              <a:rPr lang="en-US" b="1" dirty="0">
                <a:solidFill>
                  <a:srgbClr val="FF0000"/>
                </a:solidFill>
              </a:rPr>
              <a:t>&gt;150 mg/kg</a:t>
            </a:r>
            <a:r>
              <a:rPr lang="en-US" b="1" dirty="0"/>
              <a:t>. </a:t>
            </a:r>
          </a:p>
          <a:p>
            <a:pPr algn="l" rtl="0"/>
            <a:r>
              <a:rPr lang="en-US" b="1" dirty="0"/>
              <a:t>More significant toxicity is seen after ingestions of </a:t>
            </a:r>
            <a:r>
              <a:rPr lang="en-US" b="1" dirty="0">
                <a:solidFill>
                  <a:srgbClr val="FF0000"/>
                </a:solidFill>
              </a:rPr>
              <a:t>&gt;300 mg/kg</a:t>
            </a:r>
            <a:r>
              <a:rPr lang="en-US" b="1" dirty="0"/>
              <a:t>, </a:t>
            </a:r>
          </a:p>
          <a:p>
            <a:pPr algn="l" rtl="0"/>
            <a:r>
              <a:rPr lang="en-US" b="1" dirty="0"/>
              <a:t>Severe, potentially fatal, toxicity is described after ingestions of </a:t>
            </a:r>
            <a:r>
              <a:rPr lang="en-US" b="1" dirty="0">
                <a:solidFill>
                  <a:srgbClr val="FF0000"/>
                </a:solidFill>
              </a:rPr>
              <a:t>&gt;500 mg/kg</a:t>
            </a:r>
            <a:r>
              <a:rPr lang="en-US" b="1" dirty="0"/>
              <a:t>.</a:t>
            </a:r>
          </a:p>
        </p:txBody>
      </p:sp>
      <p:sp>
        <p:nvSpPr>
          <p:cNvPr id="3" name="Title 2"/>
          <p:cNvSpPr>
            <a:spLocks noGrp="1"/>
          </p:cNvSpPr>
          <p:nvPr>
            <p:ph type="title"/>
          </p:nvPr>
        </p:nvSpPr>
        <p:spPr/>
        <p:txBody>
          <a:bodyPr/>
          <a:lstStyle/>
          <a:p>
            <a:r>
              <a:rPr lang="en-US" b="1" dirty="0"/>
              <a:t>Pathophysiology</a:t>
            </a:r>
          </a:p>
        </p:txBody>
      </p:sp>
    </p:spTree>
    <p:extLst>
      <p:ext uri="{BB962C8B-B14F-4D97-AF65-F5344CB8AC3E}">
        <p14:creationId xmlns:p14="http://schemas.microsoft.com/office/powerpoint/2010/main" val="379103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41432" y="1036171"/>
            <a:ext cx="10582351" cy="808893"/>
          </a:xfrm>
        </p:spPr>
        <p:txBody>
          <a:bodyPr/>
          <a:lstStyle/>
          <a:p>
            <a:r>
              <a:rPr lang="en-US" sz="4800" dirty="0"/>
              <a:t>ETIOLOGY AND EPIDEMIOLOGY</a:t>
            </a:r>
            <a:br>
              <a:rPr lang="en-US" sz="4800" dirty="0"/>
            </a:br>
            <a:endParaRPr lang="en-US" sz="4800" dirty="0"/>
          </a:p>
        </p:txBody>
      </p:sp>
      <p:sp>
        <p:nvSpPr>
          <p:cNvPr id="2" name="Rectangle 1"/>
          <p:cNvSpPr/>
          <p:nvPr/>
        </p:nvSpPr>
        <p:spPr>
          <a:xfrm>
            <a:off x="457202" y="1985554"/>
            <a:ext cx="5930536" cy="4708981"/>
          </a:xfrm>
          <a:prstGeom prst="rect">
            <a:avLst/>
          </a:prstGeom>
        </p:spPr>
        <p:txBody>
          <a:bodyPr wrap="square">
            <a:spAutoFit/>
          </a:bodyPr>
          <a:lstStyle/>
          <a:p>
            <a:r>
              <a:rPr lang="en-US" sz="2000" dirty="0"/>
              <a:t>The </a:t>
            </a:r>
            <a:r>
              <a:rPr lang="en-US" sz="2000" b="1" dirty="0"/>
              <a:t>most common agents </a:t>
            </a:r>
            <a:r>
              <a:rPr lang="en-US" sz="2000" dirty="0"/>
              <a:t>ingested by young children include cosmetics, personal care products, analgesics, and cleaning  solutions.</a:t>
            </a:r>
          </a:p>
          <a:p>
            <a:endParaRPr lang="en-US" sz="2000" dirty="0"/>
          </a:p>
          <a:p>
            <a:r>
              <a:rPr lang="en-US" sz="2000" b="1" dirty="0"/>
              <a:t>Fatal</a:t>
            </a:r>
            <a:r>
              <a:rPr lang="en-US" sz="2000" dirty="0"/>
              <a:t> childhood poisonings are commonly caused by analgesics, antihistamines, sedative/hypnotics, and fumes/gases/vapors..</a:t>
            </a:r>
          </a:p>
          <a:p>
            <a:endParaRPr lang="en-US" sz="2000" dirty="0"/>
          </a:p>
          <a:p>
            <a:r>
              <a:rPr lang="en-US" sz="2000" dirty="0"/>
              <a:t>Most ingestions in young children are </a:t>
            </a:r>
            <a:r>
              <a:rPr lang="en-US" sz="2000" b="1" dirty="0"/>
              <a:t>unintentional</a:t>
            </a:r>
            <a:r>
              <a:rPr lang="en-US" sz="2000" dirty="0"/>
              <a:t>, with intentional ingestions becoming more</a:t>
            </a:r>
          </a:p>
          <a:p>
            <a:r>
              <a:rPr lang="en-US" sz="2000" dirty="0"/>
              <a:t>common in children 13 and older.</a:t>
            </a:r>
          </a:p>
          <a:p>
            <a:endParaRPr lang="en-US" sz="2000" dirty="0"/>
          </a:p>
          <a:p>
            <a:r>
              <a:rPr lang="en-US" sz="2000" dirty="0"/>
              <a:t> Most ingestions occur at </a:t>
            </a:r>
            <a:r>
              <a:rPr lang="en-US" sz="2000" b="1" dirty="0"/>
              <a:t>home</a:t>
            </a:r>
            <a:r>
              <a:rPr lang="en-US" sz="2000" dirty="0"/>
              <a:t> (91%) and are </a:t>
            </a:r>
            <a:r>
              <a:rPr lang="en-US" sz="2000" b="1" dirty="0"/>
              <a:t>single</a:t>
            </a:r>
            <a:r>
              <a:rPr lang="en-US" sz="2000" dirty="0"/>
              <a:t> substance (90%).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3276" y="1956100"/>
            <a:ext cx="4672483" cy="4901900"/>
          </a:xfrm>
          <a:prstGeom prst="rect">
            <a:avLst/>
          </a:prstGeom>
        </p:spPr>
      </p:pic>
    </p:spTree>
    <p:extLst>
      <p:ext uri="{BB962C8B-B14F-4D97-AF65-F5344CB8AC3E}">
        <p14:creationId xmlns:p14="http://schemas.microsoft.com/office/powerpoint/2010/main" val="869496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2777" y="2090928"/>
            <a:ext cx="9784080" cy="4767072"/>
          </a:xfrm>
        </p:spPr>
        <p:txBody>
          <a:bodyPr>
            <a:normAutofit fontScale="85000" lnSpcReduction="20000"/>
          </a:bodyPr>
          <a:lstStyle/>
          <a:p>
            <a:pPr algn="l" rtl="0">
              <a:lnSpc>
                <a:spcPct val="120000"/>
              </a:lnSpc>
            </a:pPr>
            <a:r>
              <a:rPr lang="en-US" dirty="0"/>
              <a:t>Salicylate ingestions are classified as acute or chronic</a:t>
            </a:r>
          </a:p>
          <a:p>
            <a:pPr algn="l" rtl="0">
              <a:lnSpc>
                <a:spcPct val="120000"/>
              </a:lnSpc>
            </a:pPr>
            <a:r>
              <a:rPr lang="en-US" dirty="0">
                <a:solidFill>
                  <a:srgbClr val="FF0000"/>
                </a:solidFill>
              </a:rPr>
              <a:t>Acute</a:t>
            </a:r>
            <a:r>
              <a:rPr lang="en-US" dirty="0"/>
              <a:t> toxicity is far more common in pediatric patients. </a:t>
            </a:r>
          </a:p>
          <a:p>
            <a:pPr algn="l" rtl="0">
              <a:lnSpc>
                <a:spcPct val="120000"/>
              </a:lnSpc>
            </a:pPr>
            <a:r>
              <a:rPr lang="en-US" dirty="0"/>
              <a:t>Early signs of acute </a:t>
            </a:r>
            <a:r>
              <a:rPr lang="en-US" dirty="0" err="1"/>
              <a:t>salicylism</a:t>
            </a:r>
            <a:r>
              <a:rPr lang="en-US" dirty="0"/>
              <a:t> include:</a:t>
            </a:r>
          </a:p>
          <a:p>
            <a:pPr lvl="1" algn="l" rtl="0">
              <a:lnSpc>
                <a:spcPct val="120000"/>
              </a:lnSpc>
            </a:pPr>
            <a:r>
              <a:rPr lang="en-US" dirty="0"/>
              <a:t>Nausea, vomiting, diaphoresis, and tinnitus </a:t>
            </a:r>
          </a:p>
          <a:p>
            <a:pPr lvl="1" algn="l" rtl="0">
              <a:lnSpc>
                <a:spcPct val="120000"/>
              </a:lnSpc>
            </a:pPr>
            <a:r>
              <a:rPr lang="en-US" dirty="0"/>
              <a:t>Moderate toxicity can manifest as tachypnea and hyperpnoea, tachycardia, and altered mental status. </a:t>
            </a:r>
          </a:p>
          <a:p>
            <a:pPr lvl="1" algn="l" rtl="0">
              <a:lnSpc>
                <a:spcPct val="120000"/>
              </a:lnSpc>
            </a:pPr>
            <a:r>
              <a:rPr lang="en-US" dirty="0"/>
              <a:t>Tachycardia results in from marked insensible losses from vomiting, tachypnea, diaphoresis, and uncoupling of  oxidative phosphorylation. </a:t>
            </a:r>
          </a:p>
          <a:p>
            <a:pPr lvl="1" algn="l" rtl="0">
              <a:lnSpc>
                <a:spcPct val="120000"/>
              </a:lnSpc>
            </a:pPr>
            <a:r>
              <a:rPr lang="en-US" dirty="0"/>
              <a:t>Careful attention should be paid to volume status </a:t>
            </a:r>
          </a:p>
          <a:p>
            <a:pPr lvl="1" algn="l" rtl="0">
              <a:lnSpc>
                <a:spcPct val="120000"/>
              </a:lnSpc>
            </a:pPr>
            <a:r>
              <a:rPr lang="en-US" dirty="0"/>
              <a:t>Signs of severe salicylate toxicity include hyperthermia, coma, and seizures. </a:t>
            </a:r>
          </a:p>
          <a:p>
            <a:pPr algn="l" rtl="0">
              <a:lnSpc>
                <a:spcPct val="120000"/>
              </a:lnSpc>
            </a:pPr>
            <a:r>
              <a:rPr lang="en-US" dirty="0">
                <a:solidFill>
                  <a:srgbClr val="FF0000"/>
                </a:solidFill>
              </a:rPr>
              <a:t>Chronic</a:t>
            </a:r>
            <a:r>
              <a:rPr lang="en-US" dirty="0"/>
              <a:t> </a:t>
            </a:r>
            <a:r>
              <a:rPr lang="en-US" dirty="0" err="1"/>
              <a:t>salicylism</a:t>
            </a:r>
            <a:r>
              <a:rPr lang="en-US" dirty="0"/>
              <a:t> can have a more insidious presentation.</a:t>
            </a:r>
          </a:p>
          <a:p>
            <a:pPr algn="l" rtl="0">
              <a:lnSpc>
                <a:spcPct val="120000"/>
              </a:lnSpc>
            </a:pPr>
            <a:r>
              <a:rPr lang="en-US" dirty="0"/>
              <a:t>Patients can show marked toxicity at significantly lower salicylate levels than in acute toxicity.</a:t>
            </a:r>
          </a:p>
        </p:txBody>
      </p:sp>
      <p:sp>
        <p:nvSpPr>
          <p:cNvPr id="3" name="Title 2"/>
          <p:cNvSpPr>
            <a:spLocks noGrp="1"/>
          </p:cNvSpPr>
          <p:nvPr>
            <p:ph type="title"/>
          </p:nvPr>
        </p:nvSpPr>
        <p:spPr/>
        <p:txBody>
          <a:bodyPr/>
          <a:lstStyle/>
          <a:p>
            <a:r>
              <a:rPr lang="en-US" b="0" dirty="0"/>
              <a:t>Clinical</a:t>
            </a:r>
            <a:endParaRPr lang="en-US" dirty="0"/>
          </a:p>
        </p:txBody>
      </p:sp>
    </p:spTree>
    <p:extLst>
      <p:ext uri="{BB962C8B-B14F-4D97-AF65-F5344CB8AC3E}">
        <p14:creationId xmlns:p14="http://schemas.microsoft.com/office/powerpoint/2010/main" val="3874273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2330" y="2248348"/>
            <a:ext cx="10327340" cy="4609652"/>
          </a:xfrm>
        </p:spPr>
        <p:txBody>
          <a:bodyPr>
            <a:normAutofit lnSpcReduction="10000"/>
          </a:bodyPr>
          <a:lstStyle/>
          <a:p>
            <a:pPr algn="l" rtl="0"/>
            <a:r>
              <a:rPr lang="en-US" dirty="0"/>
              <a:t>A primary respiratory alkalosis </a:t>
            </a:r>
          </a:p>
          <a:p>
            <a:pPr algn="l" rtl="0"/>
            <a:r>
              <a:rPr lang="en-US" dirty="0"/>
              <a:t>A primary elevated anion gap metabolic acidosis.</a:t>
            </a:r>
          </a:p>
          <a:p>
            <a:pPr algn="l" rtl="0"/>
            <a:r>
              <a:rPr lang="en-US" dirty="0"/>
              <a:t>Early in the course of acute </a:t>
            </a:r>
            <a:r>
              <a:rPr lang="en-US" dirty="0" err="1"/>
              <a:t>salicylism</a:t>
            </a:r>
            <a:r>
              <a:rPr lang="en-US" dirty="0"/>
              <a:t>, respiratory alkalosis dominates.</a:t>
            </a:r>
          </a:p>
          <a:p>
            <a:pPr algn="l" rtl="0"/>
            <a:r>
              <a:rPr lang="en-US" dirty="0"/>
              <a:t>Hyperglycemia (early) and hypoglycemia (late)</a:t>
            </a:r>
          </a:p>
          <a:p>
            <a:pPr algn="l" rtl="0"/>
            <a:r>
              <a:rPr lang="en-US" dirty="0"/>
              <a:t>Abnormal coagulation studies and acute kidney injury may be seen</a:t>
            </a:r>
          </a:p>
          <a:p>
            <a:pPr algn="l" rtl="0"/>
            <a:r>
              <a:rPr lang="en-US" dirty="0"/>
              <a:t>Serial serum salicylate levels should be closely monitored (every 2-3 hr initially</a:t>
            </a:r>
            <a:r>
              <a:rPr lang="en-US" dirty="0" smtClean="0"/>
              <a:t>)</a:t>
            </a:r>
          </a:p>
          <a:p>
            <a:r>
              <a:rPr lang="en-US" dirty="0" smtClean="0"/>
              <a:t>Serum and urine pH and electrolytes should be followed closely.</a:t>
            </a:r>
          </a:p>
          <a:p>
            <a:r>
              <a:rPr lang="en-US" dirty="0" err="1" smtClean="0"/>
              <a:t>Salicylate</a:t>
            </a:r>
            <a:r>
              <a:rPr lang="en-US" dirty="0" smtClean="0"/>
              <a:t> toxicity can cause a </a:t>
            </a:r>
            <a:r>
              <a:rPr lang="en-US" dirty="0" err="1" smtClean="0"/>
              <a:t>noncardiogenic</a:t>
            </a:r>
            <a:r>
              <a:rPr lang="en-US" dirty="0" smtClean="0"/>
              <a:t> pulmonary edema, especially in chronic overdose; consequently, a chest x-ray is recommended in any patient in respiratory distress</a:t>
            </a:r>
            <a:endParaRPr lang="en-US" dirty="0"/>
          </a:p>
        </p:txBody>
      </p:sp>
      <p:sp>
        <p:nvSpPr>
          <p:cNvPr id="3" name="Title 2"/>
          <p:cNvSpPr>
            <a:spLocks noGrp="1"/>
          </p:cNvSpPr>
          <p:nvPr>
            <p:ph type="title"/>
          </p:nvPr>
        </p:nvSpPr>
        <p:spPr/>
        <p:txBody>
          <a:bodyPr/>
          <a:lstStyle/>
          <a:p>
            <a:r>
              <a:rPr lang="en-US" dirty="0"/>
              <a:t>Investigation</a:t>
            </a:r>
          </a:p>
        </p:txBody>
      </p:sp>
    </p:spTree>
    <p:extLst>
      <p:ext uri="{BB962C8B-B14F-4D97-AF65-F5344CB8AC3E}">
        <p14:creationId xmlns:p14="http://schemas.microsoft.com/office/powerpoint/2010/main" val="1869351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lnSpc>
                <a:spcPct val="120000"/>
              </a:lnSpc>
            </a:pPr>
            <a:r>
              <a:rPr lang="en-US" dirty="0"/>
              <a:t>Therapeutic salicylate levels are </a:t>
            </a:r>
            <a:r>
              <a:rPr lang="en-US" b="1" dirty="0">
                <a:solidFill>
                  <a:srgbClr val="FF0000"/>
                </a:solidFill>
              </a:rPr>
              <a:t>10-20 mg/</a:t>
            </a:r>
            <a:r>
              <a:rPr lang="en-US" b="1" dirty="0" err="1">
                <a:solidFill>
                  <a:srgbClr val="FF0000"/>
                </a:solidFill>
              </a:rPr>
              <a:t>dL</a:t>
            </a:r>
            <a:r>
              <a:rPr lang="en-US" dirty="0"/>
              <a:t>, and </a:t>
            </a:r>
            <a:r>
              <a:rPr lang="en-US" b="1" dirty="0"/>
              <a:t>levels &gt;30 mg/</a:t>
            </a:r>
            <a:r>
              <a:rPr lang="en-US" b="1" dirty="0" err="1"/>
              <a:t>dL</a:t>
            </a:r>
            <a:r>
              <a:rPr lang="en-US" b="1" dirty="0"/>
              <a:t> </a:t>
            </a:r>
            <a:r>
              <a:rPr lang="en-US" dirty="0"/>
              <a:t>warrant treatment.</a:t>
            </a:r>
          </a:p>
          <a:p>
            <a:pPr algn="l" rtl="0">
              <a:lnSpc>
                <a:spcPct val="120000"/>
              </a:lnSpc>
            </a:pPr>
            <a:r>
              <a:rPr lang="en-US" dirty="0"/>
              <a:t>For </a:t>
            </a:r>
            <a:r>
              <a:rPr lang="en-US" b="1" dirty="0"/>
              <a:t>acute ingestion</a:t>
            </a:r>
            <a:r>
              <a:rPr lang="en-US" dirty="0"/>
              <a:t>, initial treatment include </a:t>
            </a:r>
            <a:r>
              <a:rPr lang="en-US" b="1" dirty="0"/>
              <a:t>gastric decontamination </a:t>
            </a:r>
            <a:r>
              <a:rPr lang="en-US" dirty="0"/>
              <a:t>(typically not useful after chronic exposure)  with </a:t>
            </a:r>
            <a:r>
              <a:rPr lang="en-US" b="1" dirty="0"/>
              <a:t>activated charcoal</a:t>
            </a:r>
            <a:r>
              <a:rPr lang="en-US" dirty="0"/>
              <a:t>.</a:t>
            </a:r>
          </a:p>
          <a:p>
            <a:pPr algn="l" rtl="0">
              <a:lnSpc>
                <a:spcPct val="120000"/>
              </a:lnSpc>
            </a:pPr>
            <a:r>
              <a:rPr lang="en-US" dirty="0"/>
              <a:t>Salicylate pills occasionally form concretions called </a:t>
            </a:r>
            <a:r>
              <a:rPr lang="en-US" b="1" dirty="0"/>
              <a:t>bezoars</a:t>
            </a:r>
            <a:r>
              <a:rPr lang="en-US" dirty="0"/>
              <a:t>, which suspected if serum salicylate concentrations continue to </a:t>
            </a:r>
            <a:r>
              <a:rPr lang="en-US" b="1" dirty="0"/>
              <a:t>rise</a:t>
            </a:r>
            <a:r>
              <a:rPr lang="en-US" dirty="0"/>
              <a:t> many hours after ingestion or are persistently </a:t>
            </a:r>
            <a:r>
              <a:rPr lang="en-US" b="1" dirty="0"/>
              <a:t>elevated</a:t>
            </a:r>
            <a:r>
              <a:rPr lang="en-US" dirty="0"/>
              <a:t> in spite of appropriate management. </a:t>
            </a:r>
          </a:p>
          <a:p>
            <a:pPr algn="l" rtl="0">
              <a:lnSpc>
                <a:spcPct val="120000"/>
              </a:lnSpc>
            </a:pPr>
            <a:r>
              <a:rPr lang="en-US" dirty="0"/>
              <a:t>Initial therapy focuses on aggressive </a:t>
            </a:r>
            <a:r>
              <a:rPr lang="en-US" b="1" dirty="0"/>
              <a:t>volume resuscitation </a:t>
            </a:r>
            <a:r>
              <a:rPr lang="en-US" dirty="0"/>
              <a:t>and initiation of </a:t>
            </a:r>
            <a:r>
              <a:rPr lang="en-US" b="1" dirty="0"/>
              <a:t>sodium bicarbonate </a:t>
            </a:r>
            <a:r>
              <a:rPr lang="en-US" dirty="0"/>
              <a:t>therapy in the symptomatic patient, even before obtaining serum salicylate levels. </a:t>
            </a:r>
          </a:p>
        </p:txBody>
      </p:sp>
      <p:sp>
        <p:nvSpPr>
          <p:cNvPr id="3" name="Title 2"/>
          <p:cNvSpPr>
            <a:spLocks noGrp="1"/>
          </p:cNvSpPr>
          <p:nvPr>
            <p:ph type="title"/>
          </p:nvPr>
        </p:nvSpPr>
        <p:spPr/>
        <p:txBody>
          <a:bodyPr/>
          <a:lstStyle/>
          <a:p>
            <a:r>
              <a:rPr lang="en-US" b="0" dirty="0"/>
              <a:t>Treatment.</a:t>
            </a:r>
            <a:endParaRPr lang="en-US" dirty="0"/>
          </a:p>
        </p:txBody>
      </p:sp>
    </p:spTree>
    <p:extLst>
      <p:ext uri="{BB962C8B-B14F-4D97-AF65-F5344CB8AC3E}">
        <p14:creationId xmlns:p14="http://schemas.microsoft.com/office/powerpoint/2010/main" val="39257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n-US" dirty="0"/>
              <a:t>The primary mode of therapy for salicylate toxicity is </a:t>
            </a:r>
            <a:r>
              <a:rPr lang="en-US" b="1" dirty="0">
                <a:solidFill>
                  <a:srgbClr val="00B0F0"/>
                </a:solidFill>
              </a:rPr>
              <a:t>urinary </a:t>
            </a:r>
            <a:r>
              <a:rPr lang="en-US" b="1" dirty="0" err="1">
                <a:solidFill>
                  <a:srgbClr val="00B0F0"/>
                </a:solidFill>
              </a:rPr>
              <a:t>alkalinization</a:t>
            </a:r>
            <a:r>
              <a:rPr lang="en-US" dirty="0">
                <a:solidFill>
                  <a:srgbClr val="00B0F0"/>
                </a:solidFill>
              </a:rPr>
              <a:t>.</a:t>
            </a:r>
          </a:p>
          <a:p>
            <a:pPr algn="l" rtl="0"/>
            <a:r>
              <a:rPr lang="en-US" dirty="0"/>
              <a:t>Urinary </a:t>
            </a:r>
            <a:r>
              <a:rPr lang="en-US" dirty="0" err="1"/>
              <a:t>alkalinization</a:t>
            </a:r>
            <a:r>
              <a:rPr lang="en-US" dirty="0"/>
              <a:t> enhances the elimination of salicylates</a:t>
            </a:r>
          </a:p>
          <a:p>
            <a:pPr algn="l" rtl="0"/>
            <a:r>
              <a:rPr lang="en-US" dirty="0"/>
              <a:t>by converting salicylate to its ionized form, “trapping” it in the renal tubules. </a:t>
            </a:r>
          </a:p>
          <a:p>
            <a:pPr algn="l" rtl="0"/>
            <a:r>
              <a:rPr lang="en-US" dirty="0" err="1">
                <a:solidFill>
                  <a:srgbClr val="00B0F0"/>
                </a:solidFill>
              </a:rPr>
              <a:t>Alkalemic</a:t>
            </a:r>
            <a:r>
              <a:rPr lang="en-US" dirty="0">
                <a:solidFill>
                  <a:srgbClr val="00B0F0"/>
                </a:solidFill>
              </a:rPr>
              <a:t> serum pH </a:t>
            </a:r>
            <a:r>
              <a:rPr lang="en-US" dirty="0"/>
              <a:t>decreases CNS penetration of salicylates because charged particles are less able to cross the blood–brain barrier.</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448150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l" rtl="0"/>
            <a:r>
              <a:rPr lang="en-US" dirty="0" err="1"/>
              <a:t>Alkalinization</a:t>
            </a:r>
            <a:r>
              <a:rPr lang="en-US" dirty="0"/>
              <a:t> is achieved by administration of a </a:t>
            </a:r>
            <a:r>
              <a:rPr lang="en-US" dirty="0">
                <a:solidFill>
                  <a:srgbClr val="FF0000"/>
                </a:solidFill>
              </a:rPr>
              <a:t>sodium bicarbonate </a:t>
            </a:r>
            <a:r>
              <a:rPr lang="en-US" dirty="0"/>
              <a:t>infusion at approximately 2 times maintenance fluid rates. </a:t>
            </a:r>
          </a:p>
          <a:p>
            <a:pPr algn="l" rtl="0"/>
            <a:r>
              <a:rPr lang="en-US" dirty="0"/>
              <a:t>The goals of therapy include a urine pH of </a:t>
            </a:r>
            <a:r>
              <a:rPr lang="en-US" b="1" dirty="0">
                <a:solidFill>
                  <a:srgbClr val="FF0000"/>
                </a:solidFill>
              </a:rPr>
              <a:t>7.5-8</a:t>
            </a:r>
            <a:r>
              <a:rPr lang="en-US" dirty="0"/>
              <a:t>, a serum pH of </a:t>
            </a:r>
            <a:r>
              <a:rPr lang="en-US" b="1" dirty="0">
                <a:solidFill>
                  <a:srgbClr val="FF0000"/>
                </a:solidFill>
              </a:rPr>
              <a:t>7.45-7.55</a:t>
            </a:r>
            <a:r>
              <a:rPr lang="en-US" dirty="0"/>
              <a:t>, and </a:t>
            </a:r>
            <a:r>
              <a:rPr lang="en-US" b="1" dirty="0"/>
              <a:t>decreasing serum salicylate levels</a:t>
            </a:r>
            <a:r>
              <a:rPr lang="en-US" dirty="0"/>
              <a:t>. </a:t>
            </a:r>
          </a:p>
          <a:p>
            <a:pPr algn="l" rtl="0"/>
            <a:r>
              <a:rPr lang="en-US" b="1" dirty="0"/>
              <a:t>Potassium</a:t>
            </a:r>
            <a:r>
              <a:rPr lang="en-US" dirty="0"/>
              <a:t> is often added to the bicarbonate drip; because hypokalemia impairs </a:t>
            </a:r>
            <a:r>
              <a:rPr lang="en-US" dirty="0" err="1"/>
              <a:t>alkalinization</a:t>
            </a:r>
            <a:r>
              <a:rPr lang="en-US" dirty="0"/>
              <a:t> of the urine</a:t>
            </a:r>
          </a:p>
          <a:p>
            <a:pPr algn="l" rtl="0"/>
            <a:r>
              <a:rPr lang="en-US" dirty="0"/>
              <a:t>Repeat doses of </a:t>
            </a:r>
            <a:r>
              <a:rPr lang="en-US" b="1" dirty="0"/>
              <a:t>charcoal</a:t>
            </a:r>
            <a:r>
              <a:rPr lang="en-US" dirty="0"/>
              <a:t> because of the delayed and erratic absorption of aspirin. </a:t>
            </a:r>
          </a:p>
          <a:p>
            <a:pPr algn="l" rtl="0"/>
            <a:r>
              <a:rPr lang="en-US" dirty="0"/>
              <a:t>Parenteral </a:t>
            </a:r>
            <a:r>
              <a:rPr lang="en-US" b="1" dirty="0"/>
              <a:t>glucose</a:t>
            </a:r>
            <a:r>
              <a:rPr lang="en-US" dirty="0"/>
              <a:t> should be provided to any salicylate poisoned patients with altered mental status as they may have CNS hypoglycemia</a:t>
            </a:r>
          </a:p>
        </p:txBody>
      </p:sp>
    </p:spTree>
    <p:extLst>
      <p:ext uri="{BB962C8B-B14F-4D97-AF65-F5344CB8AC3E}">
        <p14:creationId xmlns:p14="http://schemas.microsoft.com/office/powerpoint/2010/main" val="31188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l" rtl="0"/>
            <a:r>
              <a:rPr lang="en-US" dirty="0"/>
              <a:t>In cases of severe toxicity, </a:t>
            </a:r>
            <a:r>
              <a:rPr lang="en-US" b="1" dirty="0">
                <a:solidFill>
                  <a:srgbClr val="00B0F0"/>
                </a:solidFill>
              </a:rPr>
              <a:t>hemodialysis </a:t>
            </a:r>
            <a:r>
              <a:rPr lang="en-US" dirty="0"/>
              <a:t>may be required. </a:t>
            </a:r>
          </a:p>
          <a:p>
            <a:pPr algn="l" rtl="0"/>
            <a:r>
              <a:rPr lang="en-US" b="1" dirty="0">
                <a:solidFill>
                  <a:srgbClr val="FF0000"/>
                </a:solidFill>
              </a:rPr>
              <a:t>Indications for dialysis:</a:t>
            </a:r>
          </a:p>
          <a:p>
            <a:pPr lvl="1" algn="l" rtl="0"/>
            <a:r>
              <a:rPr lang="en-US" dirty="0"/>
              <a:t>severe acid–base abnormalities (specifically severe acidosis and </a:t>
            </a:r>
            <a:r>
              <a:rPr lang="en-US" dirty="0" err="1"/>
              <a:t>acidemia</a:t>
            </a:r>
            <a:r>
              <a:rPr lang="en-US" dirty="0"/>
              <a:t>), </a:t>
            </a:r>
          </a:p>
          <a:p>
            <a:pPr lvl="1" algn="l" rtl="0"/>
            <a:r>
              <a:rPr lang="en-US" dirty="0"/>
              <a:t>A rising salicylate level despite adequate decontamination and properly alkalinized urine</a:t>
            </a:r>
          </a:p>
          <a:p>
            <a:pPr lvl="1" algn="l" rtl="0"/>
            <a:r>
              <a:rPr lang="en-US" dirty="0"/>
              <a:t>Pulmonary edema, </a:t>
            </a:r>
          </a:p>
          <a:p>
            <a:pPr lvl="1" algn="l" rtl="0"/>
            <a:r>
              <a:rPr lang="en-US" dirty="0"/>
              <a:t>Cerebral edema, </a:t>
            </a:r>
          </a:p>
          <a:p>
            <a:pPr lvl="1" algn="l" rtl="0"/>
            <a:r>
              <a:rPr lang="en-US" dirty="0"/>
              <a:t>seizures, </a:t>
            </a:r>
          </a:p>
          <a:p>
            <a:pPr lvl="1" algn="l" rtl="0"/>
            <a:r>
              <a:rPr lang="en-US" dirty="0"/>
              <a:t>renal failure. </a:t>
            </a:r>
          </a:p>
          <a:p>
            <a:pPr algn="l" rtl="0"/>
            <a:r>
              <a:rPr lang="en-US" dirty="0"/>
              <a:t>Serum salicylate concentrations should always be interpreted along with the clinical status of the patient; on their own they are not a clear indicator of the need for dialysis.</a:t>
            </a: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77531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7545" y="2334843"/>
            <a:ext cx="4181532" cy="4176464"/>
          </a:xfrm>
        </p:spPr>
      </p:pic>
      <p:sp>
        <p:nvSpPr>
          <p:cNvPr id="2" name="Title 1"/>
          <p:cNvSpPr>
            <a:spLocks noGrp="1"/>
          </p:cNvSpPr>
          <p:nvPr>
            <p:ph type="title"/>
          </p:nvPr>
        </p:nvSpPr>
        <p:spPr>
          <a:xfrm>
            <a:off x="2495601" y="260649"/>
            <a:ext cx="7514035" cy="1246909"/>
          </a:xfrm>
        </p:spPr>
        <p:txBody>
          <a:bodyPr/>
          <a:lstStyle/>
          <a:p>
            <a:r>
              <a:rPr lang="ar-JO" dirty="0">
                <a:solidFill>
                  <a:srgbClr val="C00000"/>
                </a:solidFill>
                <a:latin typeface="Algerian" pitchFamily="82" charset="0"/>
              </a:rPr>
              <a:t> </a:t>
            </a:r>
            <a:r>
              <a:rPr lang="en-US" dirty="0">
                <a:solidFill>
                  <a:srgbClr val="C00000"/>
                </a:solidFill>
                <a:latin typeface="Algerian" pitchFamily="82" charset="0"/>
              </a:rPr>
              <a:t>IRON Poisoning</a:t>
            </a:r>
            <a:endParaRPr lang="en-US" dirty="0"/>
          </a:p>
        </p:txBody>
      </p:sp>
    </p:spTree>
    <p:extLst>
      <p:ext uri="{BB962C8B-B14F-4D97-AF65-F5344CB8AC3E}">
        <p14:creationId xmlns:p14="http://schemas.microsoft.com/office/powerpoint/2010/main" val="104352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9897" y="2063931"/>
            <a:ext cx="11129554" cy="4794070"/>
          </a:xfrm>
        </p:spPr>
        <p:txBody>
          <a:bodyPr>
            <a:normAutofit/>
          </a:bodyPr>
          <a:lstStyle/>
          <a:p>
            <a:pPr algn="l" rtl="0"/>
            <a:r>
              <a:rPr lang="en-US" dirty="0">
                <a:latin typeface="Comic Sans MS" panose="030F0702030302020204" pitchFamily="66" charset="0"/>
                <a:cs typeface="Times New Roman" panose="02020603050405020304" pitchFamily="18" charset="0"/>
              </a:rPr>
              <a:t>Iron poisoning is a common </a:t>
            </a:r>
            <a:r>
              <a:rPr lang="en-US" dirty="0" err="1">
                <a:latin typeface="Comic Sans MS" panose="030F0702030302020204" pitchFamily="66" charset="0"/>
                <a:cs typeface="Times New Roman" panose="02020603050405020304" pitchFamily="18" charset="0"/>
              </a:rPr>
              <a:t>toxicologic</a:t>
            </a:r>
            <a:r>
              <a:rPr lang="en-US" dirty="0">
                <a:latin typeface="Comic Sans MS" panose="030F0702030302020204" pitchFamily="66" charset="0"/>
                <a:cs typeface="Times New Roman" panose="02020603050405020304" pitchFamily="18" charset="0"/>
              </a:rPr>
              <a:t> emergency in young children. Contributing factors include the availability of iron tablets and their candy like appearance</a:t>
            </a:r>
          </a:p>
          <a:p>
            <a:pPr algn="l" rtl="0">
              <a:buFontTx/>
              <a:buChar char="-"/>
              <a:defRPr/>
            </a:pPr>
            <a:r>
              <a:rPr lang="en-US" dirty="0">
                <a:latin typeface="Comic Sans MS" panose="030F0702030302020204" pitchFamily="66" charset="0"/>
                <a:cs typeface="Times New Roman" panose="02020603050405020304" pitchFamily="18" charset="0"/>
              </a:rPr>
              <a:t>Iron is used in pediatric  for treatment of anemia</a:t>
            </a:r>
          </a:p>
          <a:p>
            <a:pPr algn="l" rtl="0">
              <a:buFontTx/>
              <a:buChar char="-"/>
              <a:defRPr/>
            </a:pPr>
            <a:r>
              <a:rPr lang="en-US" dirty="0">
                <a:latin typeface="Comic Sans MS" panose="030F0702030302020204" pitchFamily="66" charset="0"/>
                <a:cs typeface="Times New Roman" panose="02020603050405020304" pitchFamily="18" charset="0"/>
              </a:rPr>
              <a:t> Iron overload may develop </a:t>
            </a:r>
            <a:r>
              <a:rPr lang="en-US" dirty="0">
                <a:solidFill>
                  <a:srgbClr val="FF0000"/>
                </a:solidFill>
                <a:latin typeface="Comic Sans MS" panose="030F0702030302020204" pitchFamily="66" charset="0"/>
                <a:cs typeface="Times New Roman" panose="02020603050405020304" pitchFamily="18" charset="0"/>
              </a:rPr>
              <a:t>chronically</a:t>
            </a:r>
            <a:r>
              <a:rPr lang="en-US" dirty="0">
                <a:latin typeface="Comic Sans MS" panose="030F0702030302020204" pitchFamily="66" charset="0"/>
                <a:cs typeface="Times New Roman" panose="02020603050405020304" pitchFamily="18" charset="0"/>
              </a:rPr>
              <a:t> as well, especially in patients requiring multiple transfusions of red blood cells  (sickle cell disease, thalassemia).</a:t>
            </a:r>
            <a:endParaRPr lang="ar-JO" dirty="0">
              <a:latin typeface="Comic Sans MS" panose="030F0702030302020204" pitchFamily="66" charset="0"/>
              <a:cs typeface="Times New Roman" panose="02020603050405020304" pitchFamily="18" charset="0"/>
            </a:endParaRPr>
          </a:p>
          <a:p>
            <a:pPr algn="l" rtl="0">
              <a:buFontTx/>
              <a:buChar char="-"/>
              <a:defRPr/>
            </a:pPr>
            <a:r>
              <a:rPr lang="en-US" dirty="0">
                <a:latin typeface="Comic Sans MS" panose="030F0702030302020204" pitchFamily="66" charset="0"/>
              </a:rPr>
              <a:t>Most exposures involve children younger than 6 years who have ingested pediatric </a:t>
            </a:r>
            <a:r>
              <a:rPr lang="en-US" u="sng" dirty="0">
                <a:solidFill>
                  <a:srgbClr val="FF0000"/>
                </a:solidFill>
                <a:latin typeface="Comic Sans MS" panose="030F0702030302020204" pitchFamily="66" charset="0"/>
              </a:rPr>
              <a:t>multivitamin preparations</a:t>
            </a:r>
            <a:r>
              <a:rPr lang="en-US" dirty="0">
                <a:solidFill>
                  <a:srgbClr val="FF0000"/>
                </a:solidFill>
                <a:latin typeface="Comic Sans MS" panose="030F0702030302020204" pitchFamily="66" charset="0"/>
              </a:rPr>
              <a:t>.</a:t>
            </a:r>
            <a:endParaRPr lang="en-US" dirty="0">
              <a:solidFill>
                <a:srgbClr val="FF0000"/>
              </a:solidFill>
              <a:latin typeface="Comic Sans MS" panose="030F0702030302020204" pitchFamily="66" charset="0"/>
              <a:cs typeface="Times New Roman" panose="02020603050405020304" pitchFamily="18" charset="0"/>
            </a:endParaRPr>
          </a:p>
          <a:p>
            <a:pPr marL="0" indent="0" algn="l" rtl="0">
              <a:buNone/>
            </a:pPr>
            <a:r>
              <a:rPr lang="en-US" dirty="0">
                <a:latin typeface="Comic Sans MS" panose="030F0702030302020204" pitchFamily="66" charset="0"/>
                <a:cs typeface="Times New Roman" panose="02020603050405020304" pitchFamily="18" charset="0"/>
              </a:rPr>
              <a:t/>
            </a:r>
            <a:br>
              <a:rPr lang="en-US" dirty="0">
                <a:latin typeface="Comic Sans MS" panose="030F0702030302020204" pitchFamily="66" charset="0"/>
                <a:cs typeface="Times New Roman" panose="02020603050405020304" pitchFamily="18" charset="0"/>
              </a:rPr>
            </a:br>
            <a:endParaRPr lang="en-US" dirty="0">
              <a:latin typeface="Comic Sans MS" panose="030F0702030302020204" pitchFamily="66" charset="0"/>
              <a:cs typeface="Times New Roman" panose="02020603050405020304" pitchFamily="18" charset="0"/>
            </a:endParaRPr>
          </a:p>
          <a:p>
            <a:pPr algn="l" rtl="0"/>
            <a:endParaRPr lang="en-US" dirty="0">
              <a:latin typeface="Comic Sans MS" panose="030F0702030302020204" pitchFamily="66" charset="0"/>
              <a:cs typeface="Times New Roman" panose="02020603050405020304" pitchFamily="18" charset="0"/>
            </a:endParaRPr>
          </a:p>
        </p:txBody>
      </p:sp>
      <p:sp>
        <p:nvSpPr>
          <p:cNvPr id="2" name="Title 1"/>
          <p:cNvSpPr>
            <a:spLocks noGrp="1"/>
          </p:cNvSpPr>
          <p:nvPr>
            <p:ph type="title"/>
          </p:nvPr>
        </p:nvSpPr>
        <p:spPr>
          <a:xfrm>
            <a:off x="2567609" y="404664"/>
            <a:ext cx="7514035" cy="1357744"/>
          </a:xfrm>
        </p:spPr>
        <p:txBody>
          <a:bodyPr>
            <a:normAutofit fontScale="90000"/>
          </a:bodyPr>
          <a:lstStyle/>
          <a:p>
            <a:r>
              <a:rPr lang="en-US" u="sng" dirty="0">
                <a:solidFill>
                  <a:srgbClr val="C00000"/>
                </a:solidFill>
                <a:latin typeface="Rockwell Extra Bold" pitchFamily="18" charset="0"/>
                <a:cs typeface="Akhbar MT" pitchFamily="2" charset="-78"/>
              </a:rPr>
              <a:t>INTRODUCTION</a:t>
            </a:r>
            <a:r>
              <a:rPr lang="en-US" dirty="0">
                <a:solidFill>
                  <a:srgbClr val="002060"/>
                </a:solidFill>
              </a:rPr>
              <a:t/>
            </a:r>
            <a:br>
              <a:rPr lang="en-US" dirty="0">
                <a:solidFill>
                  <a:srgbClr val="002060"/>
                </a:solidFill>
              </a:rPr>
            </a:br>
            <a:endParaRPr lang="en-US" dirty="0"/>
          </a:p>
        </p:txBody>
      </p:sp>
    </p:spTree>
    <p:extLst>
      <p:ext uri="{BB962C8B-B14F-4D97-AF65-F5344CB8AC3E}">
        <p14:creationId xmlns:p14="http://schemas.microsoft.com/office/powerpoint/2010/main" val="326014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2116182"/>
            <a:ext cx="11695611" cy="4741817"/>
          </a:xfrm>
        </p:spPr>
        <p:txBody>
          <a:bodyPr>
            <a:noAutofit/>
          </a:bodyPr>
          <a:lstStyle/>
          <a:p>
            <a:pPr algn="l" rtl="0">
              <a:buFontTx/>
              <a:buChar char="-"/>
              <a:defRPr/>
            </a:pPr>
            <a:r>
              <a:rPr lang="en-US" sz="2000" b="1" dirty="0">
                <a:latin typeface="Comic Sans MS" pitchFamily="66" charset="0"/>
              </a:rPr>
              <a:t>Iron toxicity can be classified as </a:t>
            </a:r>
            <a:r>
              <a:rPr lang="en-US" sz="2000" b="1" u="sng" dirty="0">
                <a:solidFill>
                  <a:srgbClr val="FF0000"/>
                </a:solidFill>
                <a:latin typeface="Comic Sans MS" pitchFamily="66" charset="0"/>
              </a:rPr>
              <a:t>corrosive</a:t>
            </a:r>
            <a:r>
              <a:rPr lang="en-US" sz="2000" b="1" dirty="0">
                <a:solidFill>
                  <a:srgbClr val="FF0000"/>
                </a:solidFill>
                <a:latin typeface="Comic Sans MS" pitchFamily="66" charset="0"/>
              </a:rPr>
              <a:t> </a:t>
            </a:r>
            <a:r>
              <a:rPr lang="en-US" sz="2000" b="1" dirty="0">
                <a:latin typeface="Comic Sans MS" pitchFamily="66" charset="0"/>
              </a:rPr>
              <a:t>or </a:t>
            </a:r>
            <a:r>
              <a:rPr lang="en-US" sz="2000" b="1" u="sng" dirty="0">
                <a:solidFill>
                  <a:srgbClr val="FF0000"/>
                </a:solidFill>
                <a:latin typeface="Comic Sans MS" pitchFamily="66" charset="0"/>
              </a:rPr>
              <a:t>cellular</a:t>
            </a:r>
            <a:r>
              <a:rPr lang="en-US" sz="2000" b="1" dirty="0">
                <a:latin typeface="Comic Sans MS" pitchFamily="66" charset="0"/>
              </a:rPr>
              <a:t>.</a:t>
            </a:r>
            <a:br>
              <a:rPr lang="en-US" sz="2000" b="1" dirty="0">
                <a:latin typeface="Comic Sans MS" pitchFamily="66" charset="0"/>
              </a:rPr>
            </a:br>
            <a:r>
              <a:rPr lang="en-US" sz="2000" b="1" dirty="0">
                <a:latin typeface="Comic Sans MS" pitchFamily="66" charset="0"/>
              </a:rPr>
              <a:t> </a:t>
            </a:r>
          </a:p>
          <a:p>
            <a:pPr algn="l" rtl="0">
              <a:buFontTx/>
              <a:buChar char="-"/>
              <a:defRPr/>
            </a:pPr>
            <a:r>
              <a:rPr lang="en-US" sz="2000" b="1" dirty="0">
                <a:latin typeface="Comic Sans MS" pitchFamily="66" charset="0"/>
              </a:rPr>
              <a:t>Ingested iron can have an extremely </a:t>
            </a:r>
            <a:r>
              <a:rPr lang="en-US" sz="2000" b="1" u="sng" dirty="0">
                <a:latin typeface="Comic Sans MS" pitchFamily="66" charset="0"/>
              </a:rPr>
              <a:t>corrosive</a:t>
            </a:r>
            <a:r>
              <a:rPr lang="en-US" sz="2000" b="1" dirty="0">
                <a:latin typeface="Comic Sans MS" pitchFamily="66" charset="0"/>
              </a:rPr>
              <a:t> effect on the GI mucosa, which can manifest as nausea, vomiting, abdominal pain, hematemesis, and diarrhea; patients may become hypovolemic because of significant fluid and blood loss.</a:t>
            </a:r>
          </a:p>
          <a:p>
            <a:pPr algn="l" rtl="0">
              <a:buFontTx/>
              <a:buChar char="-"/>
              <a:defRPr/>
            </a:pPr>
            <a:r>
              <a:rPr lang="en-US" sz="2000" b="1" u="sng" dirty="0">
                <a:latin typeface="Comic Sans MS" pitchFamily="66" charset="0"/>
              </a:rPr>
              <a:t>Cellular</a:t>
            </a:r>
            <a:r>
              <a:rPr lang="en-US" sz="2000" b="1" dirty="0">
                <a:latin typeface="Comic Sans MS" pitchFamily="66" charset="0"/>
              </a:rPr>
              <a:t> toxicity occurs with the absorption of excessive quantities of ingested iron. overdose causes impaired oxidative phosphorylation and mitochondrial dysfunction, which can result in cellular death.</a:t>
            </a:r>
          </a:p>
          <a:p>
            <a:pPr algn="l" rtl="0">
              <a:buFontTx/>
              <a:buChar char="-"/>
              <a:defRPr/>
            </a:pPr>
            <a:r>
              <a:rPr lang="en-US" sz="2000" b="1" dirty="0">
                <a:latin typeface="Comic Sans MS" pitchFamily="66" charset="0"/>
              </a:rPr>
              <a:t>The </a:t>
            </a:r>
            <a:r>
              <a:rPr lang="en-US" sz="2000" b="1" u="sng" dirty="0">
                <a:solidFill>
                  <a:srgbClr val="FF0000"/>
                </a:solidFill>
                <a:latin typeface="Comic Sans MS" pitchFamily="66" charset="0"/>
              </a:rPr>
              <a:t>liver</a:t>
            </a:r>
            <a:r>
              <a:rPr lang="en-US" sz="2000" b="1" dirty="0">
                <a:latin typeface="Comic Sans MS" pitchFamily="66" charset="0"/>
              </a:rPr>
              <a:t> is one of the organs most affected by cellular iron toxicity, but other organs such as the heart, kidneys, lungs, and the hematologic systems also may be impaired.</a:t>
            </a:r>
            <a:br>
              <a:rPr lang="en-US" sz="2000" b="1" dirty="0">
                <a:latin typeface="Comic Sans MS" pitchFamily="66" charset="0"/>
              </a:rPr>
            </a:br>
            <a:endParaRPr lang="en-US" sz="2000" b="1" dirty="0">
              <a:latin typeface="Comic Sans MS" pitchFamily="66" charset="0"/>
            </a:endParaRPr>
          </a:p>
          <a:p>
            <a:pPr algn="l" rtl="0">
              <a:buFontTx/>
              <a:buChar char="-"/>
              <a:defRPr/>
            </a:pPr>
            <a:r>
              <a:rPr lang="en-US" sz="2000" b="1" dirty="0">
                <a:latin typeface="Comic Sans MS" pitchFamily="66" charset="0"/>
              </a:rPr>
              <a:t>With chronic iron overload, may cause death due to </a:t>
            </a:r>
            <a:r>
              <a:rPr lang="en-US" sz="2000" b="1" dirty="0">
                <a:solidFill>
                  <a:srgbClr val="FF0000"/>
                </a:solidFill>
                <a:latin typeface="Comic Sans MS" pitchFamily="66" charset="0"/>
              </a:rPr>
              <a:t>myocardial </a:t>
            </a:r>
            <a:r>
              <a:rPr lang="en-US" sz="2000" b="1" dirty="0" err="1">
                <a:solidFill>
                  <a:srgbClr val="FF0000"/>
                </a:solidFill>
                <a:latin typeface="Comic Sans MS" pitchFamily="66" charset="0"/>
              </a:rPr>
              <a:t>siderosis</a:t>
            </a:r>
            <a:endParaRPr lang="en-US" sz="2000" dirty="0">
              <a:solidFill>
                <a:srgbClr val="FF0000"/>
              </a:solidFill>
            </a:endParaRPr>
          </a:p>
        </p:txBody>
      </p:sp>
      <p:sp>
        <p:nvSpPr>
          <p:cNvPr id="2" name="Title 1"/>
          <p:cNvSpPr>
            <a:spLocks noGrp="1"/>
          </p:cNvSpPr>
          <p:nvPr>
            <p:ph type="title"/>
          </p:nvPr>
        </p:nvSpPr>
        <p:spPr>
          <a:xfrm>
            <a:off x="3431705" y="188641"/>
            <a:ext cx="5329131" cy="1136073"/>
          </a:xfrm>
        </p:spPr>
        <p:txBody>
          <a:bodyPr>
            <a:normAutofit fontScale="90000"/>
          </a:bodyPr>
          <a:lstStyle/>
          <a:p>
            <a:r>
              <a:rPr lang="en-US" u="sng" dirty="0">
                <a:solidFill>
                  <a:srgbClr val="C00000"/>
                </a:solidFill>
                <a:latin typeface="Rockwell Extra Bold" pitchFamily="18" charset="0"/>
                <a:cs typeface="Akhbar MT" pitchFamily="2" charset="-78"/>
              </a:rPr>
              <a:t>Pathophysiology</a:t>
            </a:r>
            <a:endParaRPr lang="en-US" dirty="0"/>
          </a:p>
        </p:txBody>
      </p:sp>
    </p:spTree>
    <p:extLst>
      <p:ext uri="{BB962C8B-B14F-4D97-AF65-F5344CB8AC3E}">
        <p14:creationId xmlns:p14="http://schemas.microsoft.com/office/powerpoint/2010/main" val="2253565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998616"/>
            <a:ext cx="12192000" cy="4859384"/>
          </a:xfrm>
        </p:spPr>
        <p:txBody>
          <a:bodyPr>
            <a:normAutofit lnSpcReduction="10000"/>
          </a:bodyPr>
          <a:lstStyle/>
          <a:p>
            <a:pPr algn="l" rtl="0"/>
            <a:r>
              <a:rPr lang="en-US" sz="2800" dirty="0">
                <a:latin typeface="Comic Sans MS" panose="030F0702030302020204" pitchFamily="66" charset="0"/>
              </a:rPr>
              <a:t>Different formulations of iron contain varying amounts of elemental iron, as follows:</a:t>
            </a:r>
          </a:p>
          <a:p>
            <a:pPr algn="l" rtl="0"/>
            <a:r>
              <a:rPr lang="en-US" sz="2500" dirty="0">
                <a:solidFill>
                  <a:srgbClr val="00B050"/>
                </a:solidFill>
                <a:latin typeface="Comic Sans MS" panose="030F0702030302020204" pitchFamily="66" charset="0"/>
              </a:rPr>
              <a:t>Ferrous sulfate - </a:t>
            </a:r>
            <a:r>
              <a:rPr lang="en-US" sz="2500" dirty="0">
                <a:solidFill>
                  <a:srgbClr val="FF0000"/>
                </a:solidFill>
                <a:latin typeface="Comic Sans MS" panose="030F0702030302020204" pitchFamily="66" charset="0"/>
              </a:rPr>
              <a:t>20% </a:t>
            </a:r>
            <a:r>
              <a:rPr lang="en-US" sz="2500" dirty="0">
                <a:solidFill>
                  <a:srgbClr val="00B050"/>
                </a:solidFill>
                <a:latin typeface="Comic Sans MS" panose="030F0702030302020204" pitchFamily="66" charset="0"/>
              </a:rPr>
              <a:t>elemental iron</a:t>
            </a:r>
          </a:p>
          <a:p>
            <a:pPr algn="l" rtl="0"/>
            <a:r>
              <a:rPr lang="en-US" sz="2500" dirty="0">
                <a:solidFill>
                  <a:srgbClr val="00B050"/>
                </a:solidFill>
                <a:latin typeface="Comic Sans MS" panose="030F0702030302020204" pitchFamily="66" charset="0"/>
              </a:rPr>
              <a:t>Ferrous gluconate- </a:t>
            </a:r>
            <a:r>
              <a:rPr lang="en-US" sz="2500" dirty="0">
                <a:solidFill>
                  <a:srgbClr val="FF0000"/>
                </a:solidFill>
                <a:latin typeface="Comic Sans MS" panose="030F0702030302020204" pitchFamily="66" charset="0"/>
              </a:rPr>
              <a:t>12%</a:t>
            </a:r>
            <a:r>
              <a:rPr lang="en-US" sz="2500" dirty="0">
                <a:solidFill>
                  <a:srgbClr val="00B050"/>
                </a:solidFill>
                <a:latin typeface="Comic Sans MS" panose="030F0702030302020204" pitchFamily="66" charset="0"/>
              </a:rPr>
              <a:t> elemental iron</a:t>
            </a:r>
          </a:p>
          <a:p>
            <a:pPr algn="l" rtl="0"/>
            <a:r>
              <a:rPr lang="en-US" sz="2500" dirty="0">
                <a:solidFill>
                  <a:srgbClr val="00B050"/>
                </a:solidFill>
                <a:latin typeface="Comic Sans MS" panose="030F0702030302020204" pitchFamily="66" charset="0"/>
              </a:rPr>
              <a:t>Ferrous fumarate - </a:t>
            </a:r>
            <a:r>
              <a:rPr lang="en-US" sz="2500" dirty="0">
                <a:solidFill>
                  <a:srgbClr val="FF0000"/>
                </a:solidFill>
                <a:latin typeface="Comic Sans MS" panose="030F0702030302020204" pitchFamily="66" charset="0"/>
              </a:rPr>
              <a:t>33% </a:t>
            </a:r>
            <a:r>
              <a:rPr lang="en-US" sz="2500" dirty="0">
                <a:solidFill>
                  <a:srgbClr val="00B050"/>
                </a:solidFill>
                <a:latin typeface="Comic Sans MS" panose="030F0702030302020204" pitchFamily="66" charset="0"/>
              </a:rPr>
              <a:t>elemental iron</a:t>
            </a:r>
          </a:p>
          <a:p>
            <a:pPr algn="l" rtl="0"/>
            <a:r>
              <a:rPr lang="en-US" sz="2500" dirty="0">
                <a:solidFill>
                  <a:srgbClr val="00B050"/>
                </a:solidFill>
                <a:latin typeface="Comic Sans MS" panose="030F0702030302020204" pitchFamily="66" charset="0"/>
              </a:rPr>
              <a:t>Ferrous lactate - </a:t>
            </a:r>
            <a:r>
              <a:rPr lang="en-US" sz="2500" dirty="0">
                <a:solidFill>
                  <a:srgbClr val="FF0000"/>
                </a:solidFill>
                <a:latin typeface="Comic Sans MS" panose="030F0702030302020204" pitchFamily="66" charset="0"/>
              </a:rPr>
              <a:t>19%</a:t>
            </a:r>
            <a:r>
              <a:rPr lang="en-US" sz="2500" dirty="0">
                <a:solidFill>
                  <a:srgbClr val="00B050"/>
                </a:solidFill>
                <a:latin typeface="Comic Sans MS" panose="030F0702030302020204" pitchFamily="66" charset="0"/>
              </a:rPr>
              <a:t> elemental iron</a:t>
            </a:r>
          </a:p>
          <a:p>
            <a:pPr algn="l" rtl="0"/>
            <a:r>
              <a:rPr lang="en-US" sz="2500" dirty="0">
                <a:solidFill>
                  <a:srgbClr val="00B050"/>
                </a:solidFill>
                <a:latin typeface="Comic Sans MS" panose="030F0702030302020204" pitchFamily="66" charset="0"/>
              </a:rPr>
              <a:t>Ferrous chloride - </a:t>
            </a:r>
            <a:r>
              <a:rPr lang="en-US" sz="2500" dirty="0">
                <a:solidFill>
                  <a:srgbClr val="FF0000"/>
                </a:solidFill>
                <a:latin typeface="Comic Sans MS" panose="030F0702030302020204" pitchFamily="66" charset="0"/>
              </a:rPr>
              <a:t>28% </a:t>
            </a:r>
            <a:r>
              <a:rPr lang="en-US" sz="2500" dirty="0">
                <a:solidFill>
                  <a:srgbClr val="00B050"/>
                </a:solidFill>
                <a:latin typeface="Comic Sans MS" panose="030F0702030302020204" pitchFamily="66" charset="0"/>
              </a:rPr>
              <a:t>elemental iron</a:t>
            </a:r>
          </a:p>
          <a:p>
            <a:pPr algn="l" rtl="0"/>
            <a:r>
              <a:rPr lang="en-US" sz="2800" b="1" dirty="0">
                <a:latin typeface="Comic Sans MS" panose="030F0702030302020204" pitchFamily="66" charset="0"/>
                <a:cs typeface="Times New Roman" panose="02020603050405020304" pitchFamily="18" charset="0"/>
              </a:rPr>
              <a:t>(</a:t>
            </a:r>
            <a:r>
              <a:rPr lang="en-US" sz="2800" dirty="0">
                <a:latin typeface="Comic Sans MS" panose="030F0702030302020204" pitchFamily="66" charset="0"/>
              </a:rPr>
              <a:t>ingested iron for a </a:t>
            </a:r>
            <a:r>
              <a:rPr lang="en-US" sz="2800" b="1" u="sng" dirty="0">
                <a:latin typeface="Comic Sans MS" panose="030F0702030302020204" pitchFamily="66" charset="0"/>
              </a:rPr>
              <a:t>10-kg</a:t>
            </a:r>
            <a:r>
              <a:rPr lang="en-US" sz="2800" dirty="0">
                <a:latin typeface="Comic Sans MS" panose="030F0702030302020204" pitchFamily="66" charset="0"/>
              </a:rPr>
              <a:t> child who consumed </a:t>
            </a:r>
            <a:r>
              <a:rPr lang="en-US" sz="2800" b="1" u="sng" dirty="0">
                <a:latin typeface="Comic Sans MS" panose="030F0702030302020204" pitchFamily="66" charset="0"/>
              </a:rPr>
              <a:t>ten</a:t>
            </a:r>
            <a:r>
              <a:rPr lang="en-US" sz="2800" b="1" dirty="0">
                <a:latin typeface="Comic Sans MS" panose="030F0702030302020204" pitchFamily="66" charset="0"/>
              </a:rPr>
              <a:t> </a:t>
            </a:r>
            <a:r>
              <a:rPr lang="en-US" sz="2800" b="1" u="sng" dirty="0">
                <a:latin typeface="Comic Sans MS" panose="030F0702030302020204" pitchFamily="66" charset="0"/>
              </a:rPr>
              <a:t>320-mg </a:t>
            </a:r>
            <a:r>
              <a:rPr lang="en-US" sz="2800" dirty="0">
                <a:latin typeface="Comic Sans MS" panose="030F0702030302020204" pitchFamily="66" charset="0"/>
              </a:rPr>
              <a:t>tablets of </a:t>
            </a:r>
            <a:r>
              <a:rPr lang="en-US" sz="2800" u="sng" dirty="0">
                <a:latin typeface="Comic Sans MS" panose="030F0702030302020204" pitchFamily="66" charset="0"/>
              </a:rPr>
              <a:t>ferrous gluconate </a:t>
            </a:r>
            <a:r>
              <a:rPr lang="en-US" sz="2800" dirty="0">
                <a:latin typeface="Comic Sans MS" panose="030F0702030302020204" pitchFamily="66" charset="0"/>
              </a:rPr>
              <a:t>(12% elemental iron per tablet):</a:t>
            </a:r>
          </a:p>
          <a:p>
            <a:pPr algn="l" rtl="0"/>
            <a:r>
              <a:rPr lang="en-US" sz="2800" dirty="0">
                <a:latin typeface="Comic Sans MS" panose="030F0702030302020204" pitchFamily="66" charset="0"/>
              </a:rPr>
              <a:t>10 tablets X 38.4 mg elemental iron per tablet = 384 mg/10 kg = 38.4 mg/kg</a:t>
            </a:r>
            <a:endParaRPr lang="en-US" sz="2800" b="1" dirty="0">
              <a:latin typeface="Comic Sans MS" panose="030F0702030302020204" pitchFamily="66" charset="0"/>
              <a:cs typeface="Times New Roman" panose="02020603050405020304" pitchFamily="18" charset="0"/>
            </a:endParaRPr>
          </a:p>
        </p:txBody>
      </p:sp>
      <p:sp>
        <p:nvSpPr>
          <p:cNvPr id="2" name="Title 1"/>
          <p:cNvSpPr>
            <a:spLocks noGrp="1"/>
          </p:cNvSpPr>
          <p:nvPr>
            <p:ph type="title"/>
          </p:nvPr>
        </p:nvSpPr>
        <p:spPr>
          <a:xfrm>
            <a:off x="2318357" y="705394"/>
            <a:ext cx="7514035" cy="609600"/>
          </a:xfrm>
        </p:spPr>
        <p:txBody>
          <a:bodyPr>
            <a:normAutofit fontScale="90000"/>
          </a:bodyPr>
          <a:lstStyle/>
          <a:p>
            <a:r>
              <a:rPr lang="en-US" u="sng" dirty="0">
                <a:solidFill>
                  <a:srgbClr val="C00000"/>
                </a:solidFill>
                <a:latin typeface="Rockwell Extra Bold" pitchFamily="18" charset="0"/>
                <a:cs typeface="Akhbar MT" pitchFamily="2" charset="-78"/>
              </a:rPr>
              <a:t>Toxicity</a:t>
            </a:r>
            <a:endParaRPr lang="en-US" dirty="0"/>
          </a:p>
        </p:txBody>
      </p:sp>
    </p:spTree>
    <p:extLst>
      <p:ext uri="{BB962C8B-B14F-4D97-AF65-F5344CB8AC3E}">
        <p14:creationId xmlns:p14="http://schemas.microsoft.com/office/powerpoint/2010/main" val="3957707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162" y="2309308"/>
            <a:ext cx="5890501" cy="4248246"/>
          </a:xfrm>
        </p:spPr>
        <p:txBody>
          <a:bodyPr>
            <a:normAutofit/>
          </a:bodyPr>
          <a:lstStyle/>
          <a:p>
            <a:pPr marL="0" indent="0">
              <a:buNone/>
            </a:pPr>
            <a:r>
              <a:rPr lang="en-US" dirty="0"/>
              <a:t>It is often </a:t>
            </a:r>
            <a:r>
              <a:rPr lang="en-US" b="1" dirty="0"/>
              <a:t>difficult</a:t>
            </a:r>
            <a:r>
              <a:rPr lang="en-US" dirty="0"/>
              <a:t> to obtain an accurate history in children who are either too </a:t>
            </a:r>
            <a:r>
              <a:rPr lang="en-US" dirty="0">
                <a:solidFill>
                  <a:srgbClr val="FF0000"/>
                </a:solidFill>
              </a:rPr>
              <a:t>young </a:t>
            </a:r>
            <a:r>
              <a:rPr lang="en-US" dirty="0"/>
              <a:t>to provide specific details or who have an </a:t>
            </a:r>
            <a:r>
              <a:rPr lang="en-US" dirty="0">
                <a:solidFill>
                  <a:srgbClr val="FF0000"/>
                </a:solidFill>
              </a:rPr>
              <a:t>altered level of consciousness </a:t>
            </a:r>
            <a:r>
              <a:rPr lang="en-US" dirty="0"/>
              <a:t>from their ingestion</a:t>
            </a:r>
            <a:r>
              <a:rPr lang="en-US" dirty="0" smtClean="0"/>
              <a:t>.</a:t>
            </a:r>
          </a:p>
          <a:p>
            <a:pPr marL="0" indent="0">
              <a:buNone/>
            </a:pPr>
            <a:endParaRPr lang="en-US" dirty="0"/>
          </a:p>
          <a:p>
            <a:pPr marL="0" indent="0">
              <a:buNone/>
            </a:pPr>
            <a:r>
              <a:rPr lang="en-US" dirty="0"/>
              <a:t>So an </a:t>
            </a:r>
            <a:r>
              <a:rPr lang="en-US" b="1" dirty="0"/>
              <a:t>alternative sources </a:t>
            </a:r>
            <a:r>
              <a:rPr lang="en-US" dirty="0"/>
              <a:t>of information should be considered in order to obtain </a:t>
            </a:r>
            <a:r>
              <a:rPr lang="en-US" b="1" dirty="0"/>
              <a:t>effective but brief history </a:t>
            </a:r>
            <a:r>
              <a:rPr lang="en-US" dirty="0"/>
              <a:t>, it should focus on Essential historical points</a:t>
            </a:r>
          </a:p>
        </p:txBody>
      </p:sp>
      <p:sp>
        <p:nvSpPr>
          <p:cNvPr id="2" name="Title 1"/>
          <p:cNvSpPr>
            <a:spLocks noGrp="1"/>
          </p:cNvSpPr>
          <p:nvPr>
            <p:ph type="title"/>
          </p:nvPr>
        </p:nvSpPr>
        <p:spPr/>
        <p:txBody>
          <a:bodyPr/>
          <a:lstStyle/>
          <a:p>
            <a:r>
              <a:rPr lang="en-US" dirty="0"/>
              <a:t>history</a:t>
            </a:r>
          </a:p>
        </p:txBody>
      </p:sp>
      <p:sp>
        <p:nvSpPr>
          <p:cNvPr id="6" name="Rectangle 5"/>
          <p:cNvSpPr/>
          <p:nvPr/>
        </p:nvSpPr>
        <p:spPr>
          <a:xfrm>
            <a:off x="7020112" y="2363036"/>
            <a:ext cx="3848185" cy="2985433"/>
          </a:xfrm>
          <a:prstGeom prst="rect">
            <a:avLst/>
          </a:prstGeom>
          <a:ln>
            <a:solidFill>
              <a:schemeClr val="accent1"/>
            </a:solidFill>
          </a:ln>
        </p:spPr>
        <p:txBody>
          <a:bodyPr wrap="square">
            <a:spAutoFit/>
          </a:bodyPr>
          <a:lstStyle/>
          <a:p>
            <a:r>
              <a:rPr lang="en-US" sz="2800" dirty="0">
                <a:solidFill>
                  <a:schemeClr val="accent2">
                    <a:lumMod val="75000"/>
                  </a:schemeClr>
                </a:solidFill>
              </a:rPr>
              <a:t>NOTE</a:t>
            </a:r>
          </a:p>
          <a:p>
            <a:r>
              <a:rPr lang="en-US" sz="2000" dirty="0"/>
              <a:t>Any child who presents with unexplained symptoms including altered mental status, seizure, cardiovascular compromise, or metabolic abnormality should be considered to have ingested a poison until proven otherwise.</a:t>
            </a:r>
          </a:p>
        </p:txBody>
      </p:sp>
    </p:spTree>
    <p:extLst>
      <p:ext uri="{BB962C8B-B14F-4D97-AF65-F5344CB8AC3E}">
        <p14:creationId xmlns:p14="http://schemas.microsoft.com/office/powerpoint/2010/main" val="332974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4663" y="1988841"/>
            <a:ext cx="9235440" cy="4433455"/>
          </a:xfrm>
        </p:spPr>
        <p:txBody>
          <a:bodyPr>
            <a:normAutofit/>
          </a:bodyPr>
          <a:lstStyle/>
          <a:p>
            <a:pPr algn="l" rtl="0"/>
            <a:r>
              <a:rPr lang="en-US" sz="2900" b="1" dirty="0">
                <a:latin typeface="Comic Sans MS" panose="030F0702030302020204" pitchFamily="66" charset="0"/>
                <a:cs typeface="Times New Roman" panose="02020603050405020304" pitchFamily="18" charset="0"/>
              </a:rPr>
              <a:t>Children may show signs of toxicity with ingestions of </a:t>
            </a:r>
            <a:r>
              <a:rPr lang="en-US" sz="2900" b="1" dirty="0">
                <a:solidFill>
                  <a:srgbClr val="FF0000"/>
                </a:solidFill>
                <a:latin typeface="Comic Sans MS" panose="030F0702030302020204" pitchFamily="66" charset="0"/>
                <a:cs typeface="Times New Roman" panose="02020603050405020304" pitchFamily="18" charset="0"/>
              </a:rPr>
              <a:t>&lt;20 </a:t>
            </a:r>
            <a:r>
              <a:rPr lang="en-US" sz="2900" b="1" dirty="0">
                <a:latin typeface="Comic Sans MS" panose="030F0702030302020204" pitchFamily="66" charset="0"/>
                <a:cs typeface="Times New Roman" panose="02020603050405020304" pitchFamily="18" charset="0"/>
              </a:rPr>
              <a:t>mg/kg </a:t>
            </a:r>
          </a:p>
          <a:p>
            <a:pPr algn="l" rtl="0"/>
            <a:r>
              <a:rPr lang="en-US" sz="2900" b="1" dirty="0">
                <a:solidFill>
                  <a:srgbClr val="FF0000"/>
                </a:solidFill>
                <a:latin typeface="Comic Sans MS" panose="030F0702030302020204" pitchFamily="66" charset="0"/>
                <a:cs typeface="Times New Roman" panose="02020603050405020304" pitchFamily="18" charset="0"/>
              </a:rPr>
              <a:t>20- 40mg/kg </a:t>
            </a:r>
            <a:r>
              <a:rPr lang="en-US" sz="2900" b="1" dirty="0">
                <a:latin typeface="Comic Sans MS" panose="030F0702030302020204" pitchFamily="66" charset="0"/>
                <a:cs typeface="Times New Roman" panose="02020603050405020304" pitchFamily="18" charset="0"/>
              </a:rPr>
              <a:t>moderate toxicity </a:t>
            </a:r>
          </a:p>
          <a:p>
            <a:pPr algn="l" rtl="0"/>
            <a:r>
              <a:rPr lang="en-US" sz="2900" b="1" dirty="0">
                <a:solidFill>
                  <a:srgbClr val="FF0000"/>
                </a:solidFill>
                <a:latin typeface="Comic Sans MS" panose="030F0702030302020204" pitchFamily="66" charset="0"/>
                <a:cs typeface="Times New Roman" panose="02020603050405020304" pitchFamily="18" charset="0"/>
              </a:rPr>
              <a:t>&gt;60mg/kg </a:t>
            </a:r>
            <a:r>
              <a:rPr lang="en-US" sz="2900" b="1" dirty="0">
                <a:latin typeface="Comic Sans MS" panose="030F0702030302020204" pitchFamily="66" charset="0"/>
                <a:cs typeface="Times New Roman" panose="02020603050405020304" pitchFamily="18" charset="0"/>
              </a:rPr>
              <a:t>sever toxicity </a:t>
            </a:r>
          </a:p>
          <a:p>
            <a:pPr algn="l" rtl="0"/>
            <a:endParaRPr lang="en-US" sz="2900" b="1" dirty="0">
              <a:latin typeface="Comic Sans MS" panose="030F0702030302020204" pitchFamily="66" charset="0"/>
              <a:cs typeface="Times New Roman" panose="02020603050405020304" pitchFamily="18" charset="0"/>
            </a:endParaRPr>
          </a:p>
          <a:p>
            <a:pPr algn="l" rtl="0"/>
            <a:endParaRPr lang="en-US" sz="2900" dirty="0">
              <a:latin typeface="Comic Sans MS" panose="030F0702030302020204" pitchFamily="66" charset="0"/>
            </a:endParaRPr>
          </a:p>
        </p:txBody>
      </p:sp>
    </p:spTree>
    <p:extLst>
      <p:ext uri="{BB962C8B-B14F-4D97-AF65-F5344CB8AC3E}">
        <p14:creationId xmlns:p14="http://schemas.microsoft.com/office/powerpoint/2010/main" val="1323322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3111"/>
            <a:ext cx="12192000" cy="4698946"/>
          </a:xfrm>
        </p:spPr>
        <p:txBody>
          <a:bodyPr>
            <a:normAutofit/>
          </a:bodyPr>
          <a:lstStyle/>
          <a:p>
            <a:pPr algn="l" rtl="0">
              <a:buFontTx/>
              <a:buChar char="-"/>
              <a:defRPr/>
            </a:pPr>
            <a:r>
              <a:rPr lang="en-US" sz="2000" b="1" dirty="0">
                <a:solidFill>
                  <a:srgbClr val="0070C0"/>
                </a:solidFill>
                <a:latin typeface="Comic Sans MS" pitchFamily="66" charset="0"/>
              </a:rPr>
              <a:t>stage 1 </a:t>
            </a:r>
            <a:r>
              <a:rPr lang="en-US" sz="2000" b="1" dirty="0">
                <a:latin typeface="Comic Sans MS" pitchFamily="66" charset="0"/>
              </a:rPr>
              <a:t>(</a:t>
            </a:r>
            <a:r>
              <a:rPr lang="en-US" sz="2000" b="1" dirty="0">
                <a:solidFill>
                  <a:schemeClr val="bg2">
                    <a:lumMod val="50000"/>
                  </a:schemeClr>
                </a:solidFill>
                <a:latin typeface="Comic Sans MS" pitchFamily="66" charset="0"/>
              </a:rPr>
              <a:t>within 6 hours after the overdose</a:t>
            </a:r>
            <a:r>
              <a:rPr lang="en-US" sz="2000" b="1" dirty="0">
                <a:latin typeface="Comic Sans MS" pitchFamily="66" charset="0"/>
              </a:rPr>
              <a:t>), symptoms include vomiting, hematemesis, diarrhea, abdominal pain, irritability, and drowsiness </a:t>
            </a:r>
            <a:r>
              <a:rPr lang="en-US" sz="2000" b="1" dirty="0">
                <a:solidFill>
                  <a:schemeClr val="bg1">
                    <a:lumMod val="50000"/>
                  </a:schemeClr>
                </a:solidFill>
                <a:latin typeface="Comic Sans MS" pitchFamily="66" charset="0"/>
              </a:rPr>
              <a:t>.</a:t>
            </a:r>
            <a:br>
              <a:rPr lang="en-US" sz="2000" b="1" dirty="0">
                <a:solidFill>
                  <a:schemeClr val="bg1">
                    <a:lumMod val="50000"/>
                  </a:schemeClr>
                </a:solidFill>
                <a:latin typeface="Comic Sans MS" pitchFamily="66" charset="0"/>
              </a:rPr>
            </a:br>
            <a:endParaRPr lang="en-US" sz="2000" b="1" dirty="0">
              <a:solidFill>
                <a:schemeClr val="bg1">
                  <a:lumMod val="50000"/>
                </a:schemeClr>
              </a:solidFill>
              <a:latin typeface="Comic Sans MS" pitchFamily="66" charset="0"/>
            </a:endParaRPr>
          </a:p>
          <a:p>
            <a:pPr algn="l" rtl="0">
              <a:buFontTx/>
              <a:buChar char="-"/>
              <a:defRPr/>
            </a:pPr>
            <a:r>
              <a:rPr lang="en-US" sz="2000" b="1" dirty="0">
                <a:solidFill>
                  <a:srgbClr val="0070C0"/>
                </a:solidFill>
                <a:latin typeface="Comic Sans MS" pitchFamily="66" charset="0"/>
              </a:rPr>
              <a:t>stage 2 </a:t>
            </a:r>
            <a:r>
              <a:rPr lang="en-US" sz="2000" b="1" dirty="0">
                <a:solidFill>
                  <a:schemeClr val="bg1">
                    <a:lumMod val="50000"/>
                  </a:schemeClr>
                </a:solidFill>
                <a:latin typeface="Comic Sans MS" pitchFamily="66" charset="0"/>
              </a:rPr>
              <a:t>(</a:t>
            </a:r>
            <a:r>
              <a:rPr lang="en-US" sz="2000" b="1" dirty="0">
                <a:solidFill>
                  <a:schemeClr val="bg2">
                    <a:lumMod val="50000"/>
                  </a:schemeClr>
                </a:solidFill>
                <a:latin typeface="Comic Sans MS" pitchFamily="66" charset="0"/>
              </a:rPr>
              <a:t>6 to 12 hours after the overdose</a:t>
            </a:r>
            <a:r>
              <a:rPr lang="en-US" sz="2000" b="1" dirty="0">
                <a:solidFill>
                  <a:schemeClr val="bg1">
                    <a:lumMod val="50000"/>
                  </a:schemeClr>
                </a:solidFill>
                <a:latin typeface="Comic Sans MS" pitchFamily="66" charset="0"/>
              </a:rPr>
              <a:t>), the patient  condition can appear to recovery </a:t>
            </a:r>
            <a:r>
              <a:rPr lang="en-US" sz="2000" b="1" dirty="0"/>
              <a:t>However, in serious ingestions, it may represent only a temporary respite or may not occur at all; the patient may progress directly to phase 3</a:t>
            </a:r>
            <a:r>
              <a:rPr lang="en-US" sz="2000" b="1" dirty="0">
                <a:solidFill>
                  <a:schemeClr val="bg1">
                    <a:lumMod val="50000"/>
                  </a:schemeClr>
                </a:solidFill>
                <a:latin typeface="Comic Sans MS" pitchFamily="66" charset="0"/>
              </a:rPr>
              <a:t>.</a:t>
            </a:r>
            <a:br>
              <a:rPr lang="en-US" sz="2000" b="1" dirty="0">
                <a:solidFill>
                  <a:schemeClr val="bg1">
                    <a:lumMod val="50000"/>
                  </a:schemeClr>
                </a:solidFill>
                <a:latin typeface="Comic Sans MS" pitchFamily="66" charset="0"/>
              </a:rPr>
            </a:br>
            <a:endParaRPr lang="en-US" sz="2000" b="1" dirty="0">
              <a:solidFill>
                <a:schemeClr val="bg1">
                  <a:lumMod val="50000"/>
                </a:schemeClr>
              </a:solidFill>
              <a:latin typeface="Comic Sans MS" pitchFamily="66" charset="0"/>
            </a:endParaRPr>
          </a:p>
          <a:p>
            <a:pPr algn="l" rtl="0"/>
            <a:endParaRPr lang="en-US" sz="2000" dirty="0"/>
          </a:p>
        </p:txBody>
      </p:sp>
      <p:sp>
        <p:nvSpPr>
          <p:cNvPr id="2" name="Title 1"/>
          <p:cNvSpPr>
            <a:spLocks noGrp="1"/>
          </p:cNvSpPr>
          <p:nvPr>
            <p:ph type="title"/>
          </p:nvPr>
        </p:nvSpPr>
        <p:spPr>
          <a:xfrm>
            <a:off x="2279577" y="476673"/>
            <a:ext cx="7514035" cy="789709"/>
          </a:xfrm>
        </p:spPr>
        <p:txBody>
          <a:bodyPr/>
          <a:lstStyle/>
          <a:p>
            <a:r>
              <a:rPr lang="en-US" u="sng" dirty="0">
                <a:solidFill>
                  <a:srgbClr val="C00000"/>
                </a:solidFill>
                <a:latin typeface="Rockwell Extra Bold" pitchFamily="18" charset="0"/>
                <a:cs typeface="Akhbar MT" pitchFamily="2" charset="-78"/>
              </a:rPr>
              <a:t>Clinical features</a:t>
            </a:r>
            <a:endParaRPr lang="en-US" dirty="0"/>
          </a:p>
        </p:txBody>
      </p:sp>
      <p:sp>
        <p:nvSpPr>
          <p:cNvPr id="4" name="عنصر نائب للمحتوى 2"/>
          <p:cNvSpPr txBox="1">
            <a:spLocks/>
          </p:cNvSpPr>
          <p:nvPr/>
        </p:nvSpPr>
        <p:spPr>
          <a:xfrm>
            <a:off x="0" y="4010297"/>
            <a:ext cx="12192000" cy="2847703"/>
          </a:xfrm>
          <a:prstGeom prst="rect">
            <a:avLst/>
          </a:prstGeom>
        </p:spPr>
        <p:txBody>
          <a:bodyPr vert="horz" lIns="91440" tIns="45720" rIns="91440" bIns="45720" rtlCol="0">
            <a:normAutofit/>
          </a:bodyPr>
          <a:lstStyle/>
          <a:p>
            <a:pPr marL="365760" marR="0" lvl="0" indent="-365760" algn="l" defTabSz="914400" rtl="0" eaLnBrk="1" fontAlgn="auto" latinLnBrk="0" hangingPunct="1">
              <a:lnSpc>
                <a:spcPct val="100000"/>
              </a:lnSpc>
              <a:spcBef>
                <a:spcPct val="20000"/>
              </a:spcBef>
              <a:spcAft>
                <a:spcPts val="0"/>
              </a:spcAft>
              <a:buClr>
                <a:srgbClr val="93A299"/>
              </a:buClr>
              <a:buSzTx/>
              <a:buFontTx/>
              <a:buChar char="-"/>
              <a:tabLst/>
              <a:defRPr/>
            </a:pPr>
            <a:r>
              <a:rPr kumimoji="0" lang="en-US" sz="2000" b="1" i="0" u="none" strike="noStrike" kern="1200" cap="none" spc="0" normalizeH="0" baseline="0" noProof="0" dirty="0" smtClean="0">
                <a:ln>
                  <a:noFill/>
                </a:ln>
                <a:solidFill>
                  <a:srgbClr val="0070C0"/>
                </a:solidFill>
                <a:effectLst/>
                <a:uLnTx/>
                <a:uFillTx/>
                <a:latin typeface="Comic Sans MS" panose="030F0702030302020204" pitchFamily="66" charset="0"/>
                <a:ea typeface="+mn-ea"/>
                <a:cs typeface="+mn-cs"/>
              </a:rPr>
              <a:t>stage 3 </a:t>
            </a:r>
            <a:r>
              <a:rPr kumimoji="0" lang="en-US" sz="2000" b="1" i="0" u="none" strike="noStrike" kern="1200" cap="none" spc="0" normalizeH="0" baseline="0" noProof="0" dirty="0" smtClean="0">
                <a:ln>
                  <a:noFill/>
                </a:ln>
                <a:solidFill>
                  <a:srgbClr val="ECEDD1">
                    <a:lumMod val="50000"/>
                  </a:srgbClr>
                </a:solidFill>
                <a:effectLst/>
                <a:uLnTx/>
                <a:uFillTx/>
                <a:latin typeface="Comic Sans MS" pitchFamily="66" charset="0"/>
                <a:ea typeface="+mn-ea"/>
                <a:cs typeface="+mn-cs"/>
              </a:rPr>
              <a:t>(12 to 24 hours after the overdose</a:t>
            </a:r>
            <a:r>
              <a:rPr kumimoji="0" lang="en-US" sz="2000" b="1" i="0" u="none" strike="noStrike" kern="1200" cap="none" spc="0" normalizeH="0" baseline="0" noProof="0" dirty="0" smtClean="0">
                <a:ln>
                  <a:noFill/>
                </a:ln>
                <a:solidFill>
                  <a:srgbClr val="564B3C"/>
                </a:solidFill>
                <a:effectLst/>
                <a:uLnTx/>
                <a:uFillTx/>
                <a:latin typeface="Comic Sans MS" pitchFamily="66" charset="0"/>
                <a:ea typeface="+mn-ea"/>
                <a:cs typeface="+mn-cs"/>
              </a:rPr>
              <a:t>), shock, jaundice, liver failure , fever, </a:t>
            </a:r>
            <a:r>
              <a:rPr kumimoji="0" lang="en-US" sz="2000" b="1" i="0" u="none" strike="noStrike" kern="1200" cap="none" spc="0" normalizeH="0" baseline="0" noProof="0" dirty="0" err="1" smtClean="0">
                <a:ln>
                  <a:noFill/>
                </a:ln>
                <a:solidFill>
                  <a:srgbClr val="564B3C"/>
                </a:solidFill>
                <a:effectLst/>
                <a:uLnTx/>
                <a:uFillTx/>
                <a:latin typeface="Comic Sans MS" pitchFamily="66" charset="0"/>
                <a:ea typeface="+mn-ea"/>
                <a:cs typeface="+mn-cs"/>
              </a:rPr>
              <a:t>bleeding,sever</a:t>
            </a:r>
            <a:r>
              <a:rPr kumimoji="0" lang="en-US" sz="2000" b="1" i="0" u="none" strike="noStrike" kern="1200" cap="none" spc="0" normalizeH="0" baseline="0" noProof="0" dirty="0" smtClean="0">
                <a:ln>
                  <a:noFill/>
                </a:ln>
                <a:solidFill>
                  <a:srgbClr val="564B3C"/>
                </a:solidFill>
                <a:effectLst/>
                <a:uLnTx/>
                <a:uFillTx/>
                <a:latin typeface="Comic Sans MS" pitchFamily="66" charset="0"/>
                <a:ea typeface="+mn-ea"/>
                <a:cs typeface="+mn-cs"/>
              </a:rPr>
              <a:t> metabolic acidosis, and seizures , </a:t>
            </a:r>
            <a:r>
              <a:rPr kumimoji="0" lang="en-US" sz="2000" b="0" i="0" u="none" strike="noStrike" kern="1200" cap="none" spc="0" normalizeH="0" baseline="0" noProof="0" dirty="0" smtClean="0">
                <a:ln>
                  <a:noFill/>
                </a:ln>
                <a:solidFill>
                  <a:srgbClr val="564B3C"/>
                </a:solidFill>
                <a:effectLst/>
                <a:uLnTx/>
                <a:uFillTx/>
                <a:latin typeface="Comic Sans MS" panose="030F0702030302020204" pitchFamily="66" charset="0"/>
                <a:ea typeface="+mn-ea"/>
                <a:cs typeface="+mn-cs"/>
              </a:rPr>
              <a:t>due to mitochondrial damage and </a:t>
            </a:r>
            <a:r>
              <a:rPr kumimoji="0" lang="en-US" sz="2000" b="0" i="0" u="none" strike="noStrike" kern="1200" cap="none" spc="0" normalizeH="0" baseline="0" noProof="0" dirty="0" err="1" smtClean="0">
                <a:ln>
                  <a:noFill/>
                </a:ln>
                <a:solidFill>
                  <a:srgbClr val="564B3C"/>
                </a:solidFill>
                <a:effectLst/>
                <a:uLnTx/>
                <a:uFillTx/>
                <a:latin typeface="Comic Sans MS" panose="030F0702030302020204" pitchFamily="66" charset="0"/>
                <a:ea typeface="+mn-ea"/>
                <a:cs typeface="+mn-cs"/>
              </a:rPr>
              <a:t>hepatocellular</a:t>
            </a:r>
            <a:r>
              <a:rPr kumimoji="0" lang="en-US" sz="2000" b="0" i="0" u="none" strike="noStrike" kern="1200" cap="none" spc="0" normalizeH="0" baseline="0" noProof="0" dirty="0" smtClean="0">
                <a:ln>
                  <a:noFill/>
                </a:ln>
                <a:solidFill>
                  <a:srgbClr val="564B3C"/>
                </a:solidFill>
                <a:effectLst/>
                <a:uLnTx/>
                <a:uFillTx/>
                <a:latin typeface="Comic Sans MS" panose="030F0702030302020204" pitchFamily="66" charset="0"/>
                <a:ea typeface="+mn-ea"/>
                <a:cs typeface="+mn-cs"/>
              </a:rPr>
              <a:t> injury.</a:t>
            </a:r>
          </a:p>
          <a:p>
            <a:pPr marL="365760" marR="0" lvl="0" indent="-365760" algn="l" defTabSz="914400" rtl="0" eaLnBrk="1" fontAlgn="auto" latinLnBrk="0" hangingPunct="1">
              <a:lnSpc>
                <a:spcPct val="100000"/>
              </a:lnSpc>
              <a:spcBef>
                <a:spcPct val="20000"/>
              </a:spcBef>
              <a:spcAft>
                <a:spcPts val="0"/>
              </a:spcAft>
              <a:buClr>
                <a:srgbClr val="93A299"/>
              </a:buClr>
              <a:buSzTx/>
              <a:buFontTx/>
              <a:buChar char="-"/>
              <a:tabLst/>
              <a:defRPr/>
            </a:pPr>
            <a:r>
              <a:rPr kumimoji="0" lang="en-US" sz="2000" b="1" i="0" u="none" strike="noStrike" kern="1200" cap="none" spc="0" normalizeH="0" baseline="0" noProof="0" dirty="0" smtClean="0">
                <a:ln>
                  <a:noFill/>
                </a:ln>
                <a:solidFill>
                  <a:srgbClr val="0070C0"/>
                </a:solidFill>
                <a:effectLst/>
                <a:uLnTx/>
                <a:uFillTx/>
                <a:latin typeface="Comic Sans MS" pitchFamily="66" charset="0"/>
                <a:ea typeface="+mn-ea"/>
                <a:cs typeface="+mn-cs"/>
              </a:rPr>
              <a:t>stage 4 </a:t>
            </a:r>
            <a:r>
              <a:rPr kumimoji="0" lang="en-US" sz="2000" b="1" i="0" u="none" strike="noStrike" kern="1200" cap="none" spc="0" normalizeH="0" baseline="0" noProof="0" dirty="0" smtClean="0">
                <a:ln>
                  <a:noFill/>
                </a:ln>
                <a:solidFill>
                  <a:prstClr val="white">
                    <a:lumMod val="50000"/>
                  </a:prstClr>
                </a:solidFill>
                <a:effectLst/>
                <a:uLnTx/>
                <a:uFillTx/>
                <a:latin typeface="Comic Sans MS" pitchFamily="66" charset="0"/>
                <a:ea typeface="+mn-ea"/>
                <a:cs typeface="+mn-cs"/>
              </a:rPr>
              <a:t>(</a:t>
            </a:r>
            <a:r>
              <a:rPr kumimoji="0" lang="en-US" sz="2000" b="1" i="0" u="none" strike="noStrike" kern="1200" cap="none" spc="0" normalizeH="0" baseline="0" noProof="0" dirty="0" smtClean="0">
                <a:ln>
                  <a:noFill/>
                </a:ln>
                <a:solidFill>
                  <a:srgbClr val="ECEDD1">
                    <a:lumMod val="50000"/>
                  </a:srgbClr>
                </a:solidFill>
                <a:effectLst/>
                <a:uLnTx/>
                <a:uFillTx/>
                <a:latin typeface="Comic Sans MS" pitchFamily="66" charset="0"/>
                <a:ea typeface="+mn-ea"/>
                <a:cs typeface="+mn-cs"/>
              </a:rPr>
              <a:t>2 to 6 weeks after the overdose</a:t>
            </a:r>
            <a:r>
              <a:rPr kumimoji="0" lang="en-US" sz="2000" b="1" i="0" u="none" strike="noStrike" kern="1200" cap="none" spc="0" normalizeH="0" baseline="0" noProof="0" dirty="0" smtClean="0">
                <a:ln>
                  <a:noFill/>
                </a:ln>
                <a:solidFill>
                  <a:prstClr val="white">
                    <a:lumMod val="50000"/>
                  </a:prstClr>
                </a:solidFill>
                <a:effectLst/>
                <a:uLnTx/>
                <a:uFillTx/>
                <a:latin typeface="Comic Sans MS" pitchFamily="66" charset="0"/>
                <a:ea typeface="+mn-ea"/>
                <a:cs typeface="+mn-cs"/>
              </a:rPr>
              <a:t>), </a:t>
            </a:r>
            <a:r>
              <a:rPr kumimoji="0" lang="en-US" sz="2000" b="1" i="0" u="none" strike="noStrike" kern="1200" cap="none" spc="0" normalizeH="0" baseline="0" noProof="0" dirty="0" smtClean="0">
                <a:ln>
                  <a:noFill/>
                </a:ln>
                <a:solidFill>
                  <a:srgbClr val="564B3C"/>
                </a:solidFill>
                <a:effectLst/>
                <a:uLnTx/>
                <a:uFillTx/>
                <a:latin typeface="Comic Sans MS" pitchFamily="66" charset="0"/>
                <a:ea typeface="+mn-ea"/>
                <a:cs typeface="+mn-cs"/>
              </a:rPr>
              <a:t>the stomach or intestine can become blocked by </a:t>
            </a:r>
            <a:r>
              <a:rPr kumimoji="0" lang="en-US" sz="2000" b="1" i="0" u="sng" strike="noStrike" kern="1200" cap="none" spc="0" normalizeH="0" baseline="0" noProof="0" dirty="0" smtClean="0">
                <a:ln>
                  <a:noFill/>
                </a:ln>
                <a:solidFill>
                  <a:srgbClr val="564B3C"/>
                </a:solidFill>
                <a:effectLst/>
                <a:uLnTx/>
                <a:uFillTx/>
                <a:latin typeface="Comic Sans MS" pitchFamily="66" charset="0"/>
                <a:ea typeface="+mn-ea"/>
                <a:cs typeface="+mn-cs"/>
              </a:rPr>
              <a:t>scars</a:t>
            </a:r>
            <a:r>
              <a:rPr kumimoji="0" lang="en-US" sz="2000" b="1" i="0" u="none" strike="noStrike" kern="1200" cap="none" spc="0" normalizeH="0" baseline="0" noProof="0" dirty="0" smtClean="0">
                <a:ln>
                  <a:noFill/>
                </a:ln>
                <a:solidFill>
                  <a:srgbClr val="564B3C"/>
                </a:solidFill>
                <a:effectLst/>
                <a:uLnTx/>
                <a:uFillTx/>
                <a:latin typeface="Comic Sans MS" pitchFamily="66" charset="0"/>
                <a:ea typeface="+mn-ea"/>
                <a:cs typeface="+mn-cs"/>
              </a:rPr>
              <a:t>. liver Cirrhosis can develop later</a:t>
            </a:r>
          </a:p>
          <a:p>
            <a:pPr marL="0" marR="0" lvl="0" indent="0" algn="l" defTabSz="914400" rtl="0" eaLnBrk="1" fontAlgn="auto" latinLnBrk="0" hangingPunct="1">
              <a:lnSpc>
                <a:spcPct val="100000"/>
              </a:lnSpc>
              <a:spcBef>
                <a:spcPct val="20000"/>
              </a:spcBef>
              <a:spcAft>
                <a:spcPts val="0"/>
              </a:spcAft>
              <a:buClr>
                <a:srgbClr val="93A299"/>
              </a:buClr>
              <a:buSzTx/>
              <a:buFont typeface="Wingdings" pitchFamily="2" charset="2"/>
              <a:buNone/>
              <a:tabLst/>
              <a:defRPr/>
            </a:pPr>
            <a:r>
              <a:rPr kumimoji="0" lang="en-US" sz="2000" b="0" i="0" u="none" strike="noStrike" kern="1200" cap="none" spc="0" normalizeH="0" baseline="0" noProof="0" dirty="0" smtClean="0">
                <a:ln>
                  <a:noFill/>
                </a:ln>
                <a:solidFill>
                  <a:srgbClr val="564B3C"/>
                </a:solidFill>
                <a:effectLst/>
                <a:uLnTx/>
                <a:uFillTx/>
                <a:latin typeface="+mn-lt"/>
                <a:ea typeface="+mn-ea"/>
                <a:cs typeface="+mn-cs"/>
              </a:rPr>
              <a:t>             </a:t>
            </a:r>
          </a:p>
          <a:p>
            <a:pPr marL="0" marR="0" lvl="0" indent="0" algn="l" defTabSz="914400" rtl="0" eaLnBrk="1" fontAlgn="auto" latinLnBrk="0" hangingPunct="1">
              <a:lnSpc>
                <a:spcPct val="100000"/>
              </a:lnSpc>
              <a:spcBef>
                <a:spcPct val="20000"/>
              </a:spcBef>
              <a:spcAft>
                <a:spcPts val="0"/>
              </a:spcAft>
              <a:buClr>
                <a:srgbClr val="93A299"/>
              </a:buClr>
              <a:buSzTx/>
              <a:buFont typeface="Wingdings" pitchFamily="2" charset="2"/>
              <a:buNone/>
              <a:tabLst/>
              <a:defRPr/>
            </a:pPr>
            <a:r>
              <a:rPr kumimoji="0" lang="en-US" sz="2000" b="0" i="0" u="none" strike="noStrike" kern="1200" cap="none" spc="0" normalizeH="0" baseline="0" noProof="0" dirty="0" smtClean="0">
                <a:ln>
                  <a:noFill/>
                </a:ln>
                <a:solidFill>
                  <a:srgbClr val="564B3C"/>
                </a:solidFill>
                <a:effectLst/>
                <a:uLnTx/>
                <a:uFillTx/>
                <a:latin typeface="+mn-lt"/>
                <a:ea typeface="+mn-ea"/>
                <a:cs typeface="+mn-cs"/>
              </a:rPr>
              <a:t>  </a:t>
            </a:r>
            <a:r>
              <a:rPr kumimoji="0" lang="en-US" sz="2000" b="0" i="1" u="none" strike="noStrike" kern="1200" cap="none" spc="0" normalizeH="0" baseline="0" noProof="0" dirty="0" smtClean="0">
                <a:ln>
                  <a:noFill/>
                </a:ln>
                <a:solidFill>
                  <a:srgbClr val="FF0000"/>
                </a:solidFill>
                <a:effectLst/>
                <a:uLnTx/>
                <a:uFillTx/>
                <a:latin typeface="+mn-lt"/>
                <a:ea typeface="+mn-ea"/>
                <a:cs typeface="+mn-cs"/>
              </a:rPr>
              <a:t> * </a:t>
            </a:r>
            <a:r>
              <a:rPr kumimoji="0" lang="en-US" sz="2400" b="0" i="1" u="none" strike="noStrike" kern="1200" cap="none" spc="0" normalizeH="0" baseline="0" noProof="0" dirty="0" smtClean="0">
                <a:ln>
                  <a:noFill/>
                </a:ln>
                <a:solidFill>
                  <a:srgbClr val="FF0000"/>
                </a:solidFill>
                <a:effectLst/>
                <a:uLnTx/>
                <a:uFillTx/>
                <a:latin typeface="+mn-lt"/>
                <a:ea typeface="+mn-ea"/>
                <a:cs typeface="+mn-cs"/>
              </a:rPr>
              <a:t>X-rays: </a:t>
            </a:r>
            <a:r>
              <a:rPr kumimoji="0" lang="en-US" sz="2400" b="0" i="0" u="none" strike="noStrike" kern="1200" cap="none" spc="0" normalizeH="0" baseline="0" noProof="0" dirty="0" smtClean="0">
                <a:ln>
                  <a:noFill/>
                </a:ln>
                <a:solidFill>
                  <a:srgbClr val="FF0000"/>
                </a:solidFill>
                <a:effectLst/>
                <a:uLnTx/>
                <a:uFillTx/>
                <a:latin typeface="+mn-lt"/>
                <a:ea typeface="+mn-ea"/>
                <a:cs typeface="+mn-cs"/>
              </a:rPr>
              <a:t>abdomen to detect radio-opaque tablets</a:t>
            </a:r>
            <a:endParaRPr kumimoji="0" lang="en-US" sz="24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Times New Roman" panose="02020603050405020304" pitchFamily="18" charset="0"/>
            </a:endParaRPr>
          </a:p>
          <a:p>
            <a:pPr marL="365760" marR="0" lvl="0" indent="-365760" algn="l" defTabSz="914400" rtl="0" eaLnBrk="1" fontAlgn="auto" latinLnBrk="0" hangingPunct="1">
              <a:lnSpc>
                <a:spcPct val="100000"/>
              </a:lnSpc>
              <a:spcBef>
                <a:spcPct val="20000"/>
              </a:spcBef>
              <a:spcAft>
                <a:spcPts val="0"/>
              </a:spcAft>
              <a:buClr>
                <a:schemeClr val="accent1"/>
              </a:buClr>
              <a:buSzTx/>
              <a:buFont typeface="Wingdings" pitchFamily="2" charset="2"/>
              <a:buChar char=""/>
              <a:tabLst/>
              <a:defRPr/>
            </a:pPr>
            <a:endParaRPr kumimoji="0" lang="ar-SA" sz="2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p14="http://schemas.microsoft.com/office/powerpoint/2010/main" val="1981240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4583" y="2090057"/>
            <a:ext cx="10842171" cy="4532416"/>
          </a:xfrm>
        </p:spPr>
        <p:txBody>
          <a:bodyPr>
            <a:normAutofit/>
          </a:bodyPr>
          <a:lstStyle/>
          <a:p>
            <a:r>
              <a:rPr lang="en-US" dirty="0">
                <a:latin typeface="Comic Sans MS" panose="030F0702030302020204" pitchFamily="66" charset="0"/>
              </a:rPr>
              <a:t>Treatment including supportive care such as IV fluid , </a:t>
            </a:r>
            <a:r>
              <a:rPr lang="en-US" b="1" dirty="0">
                <a:solidFill>
                  <a:srgbClr val="C00000"/>
                </a:solidFill>
                <a:latin typeface="Comic Sans MS" panose="030F0702030302020204" pitchFamily="66" charset="0"/>
              </a:rPr>
              <a:t>chelating</a:t>
            </a:r>
            <a:r>
              <a:rPr lang="en-US" dirty="0">
                <a:latin typeface="Comic Sans MS" panose="030F0702030302020204" pitchFamily="66" charset="0"/>
              </a:rPr>
              <a:t> with  IV </a:t>
            </a:r>
            <a:r>
              <a:rPr lang="en-US" b="1" dirty="0">
                <a:solidFill>
                  <a:srgbClr val="C00000"/>
                </a:solidFill>
                <a:latin typeface="Comic Sans MS" panose="030F0702030302020204" pitchFamily="66" charset="0"/>
              </a:rPr>
              <a:t>deferoxamine(</a:t>
            </a:r>
            <a:r>
              <a:rPr lang="en-US" dirty="0">
                <a:latin typeface="Comic Sans MS" panose="030F0702030302020204" pitchFamily="66" charset="0"/>
              </a:rPr>
              <a:t>Infusion of 5–15 mg/kg/</a:t>
            </a:r>
            <a:r>
              <a:rPr lang="en-US" dirty="0" err="1">
                <a:latin typeface="Comic Sans MS" panose="030F0702030302020204" pitchFamily="66" charset="0"/>
              </a:rPr>
              <a:t>hr</a:t>
            </a:r>
            <a:r>
              <a:rPr lang="en-US" dirty="0">
                <a:latin typeface="Comic Sans MS" panose="030F0702030302020204" pitchFamily="66" charset="0"/>
              </a:rPr>
              <a:t> IV (max 6 g/24 </a:t>
            </a:r>
            <a:r>
              <a:rPr lang="en-US" dirty="0" err="1">
                <a:latin typeface="Comic Sans MS" panose="030F0702030302020204" pitchFamily="66" charset="0"/>
              </a:rPr>
              <a:t>hr</a:t>
            </a:r>
            <a:r>
              <a:rPr lang="en-US" dirty="0">
                <a:latin typeface="Comic Sans MS" panose="030F0702030302020204" pitchFamily="66" charset="0"/>
              </a:rPr>
              <a:t>)  is recommended in the presence of moderate to sever symptoms OR if serum iron &gt;500mcg/dl .</a:t>
            </a:r>
          </a:p>
          <a:p>
            <a:r>
              <a:rPr lang="en-US" dirty="0">
                <a:latin typeface="Comic Sans MS" panose="030F0702030302020204" pitchFamily="66" charset="0"/>
              </a:rPr>
              <a:t>Some clinicians will consider whole bowel irrigation if large number of pills remain in GI .</a:t>
            </a:r>
          </a:p>
          <a:p>
            <a:pPr marL="0" indent="0">
              <a:buNone/>
            </a:pPr>
            <a:r>
              <a:rPr lang="en-US" sz="2500" i="1" dirty="0">
                <a:latin typeface="Comic Sans MS" panose="030F0702030302020204" pitchFamily="66" charset="0"/>
              </a:rPr>
              <a:t>   “</a:t>
            </a:r>
            <a:r>
              <a:rPr lang="en-US" sz="2500" i="1" dirty="0"/>
              <a:t>Nasogastric polyethylene glycol 25–40 mL/kg/h for 4–6hr</a:t>
            </a:r>
            <a:r>
              <a:rPr lang="en-US" sz="2500" i="1" dirty="0">
                <a:latin typeface="Comic Sans MS" panose="030F0702030302020204" pitchFamily="66" charset="0"/>
              </a:rPr>
              <a:t>”</a:t>
            </a:r>
          </a:p>
          <a:p>
            <a:pPr marL="0" indent="0">
              <a:buNone/>
            </a:pPr>
            <a:endParaRPr lang="en-US" i="1" dirty="0">
              <a:latin typeface="Comic Sans MS" panose="030F0702030302020204" pitchFamily="66" charset="0"/>
            </a:endParaRPr>
          </a:p>
          <a:p>
            <a:r>
              <a:rPr lang="en-US" dirty="0">
                <a:latin typeface="Comic Sans MS" panose="030F0702030302020204" pitchFamily="66" charset="0"/>
              </a:rPr>
              <a:t>Don’t use : gastric lavage or activated charcoal </a:t>
            </a:r>
          </a:p>
        </p:txBody>
      </p:sp>
      <p:sp>
        <p:nvSpPr>
          <p:cNvPr id="2" name="Title 1"/>
          <p:cNvSpPr>
            <a:spLocks noGrp="1"/>
          </p:cNvSpPr>
          <p:nvPr>
            <p:ph type="title"/>
          </p:nvPr>
        </p:nvSpPr>
        <p:spPr>
          <a:xfrm>
            <a:off x="2637233" y="1"/>
            <a:ext cx="7514035" cy="1752599"/>
          </a:xfrm>
        </p:spPr>
        <p:txBody>
          <a:bodyPr/>
          <a:lstStyle/>
          <a:p>
            <a:r>
              <a:rPr lang="en-US" u="sng" dirty="0">
                <a:solidFill>
                  <a:srgbClr val="C00000"/>
                </a:solidFill>
                <a:latin typeface="Rockwell Extra Bold" pitchFamily="18" charset="0"/>
                <a:cs typeface="Akhbar MT" pitchFamily="2" charset="-78"/>
              </a:rPr>
              <a:t>Treatment</a:t>
            </a:r>
            <a:endParaRPr lang="en-US" dirty="0"/>
          </a:p>
        </p:txBody>
      </p:sp>
    </p:spTree>
    <p:extLst>
      <p:ext uri="{BB962C8B-B14F-4D97-AF65-F5344CB8AC3E}">
        <p14:creationId xmlns:p14="http://schemas.microsoft.com/office/powerpoint/2010/main" val="1428109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50" y="167328"/>
            <a:ext cx="6074364" cy="367240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71" y="3861049"/>
            <a:ext cx="6836229" cy="2996951"/>
          </a:xfrm>
          <a:prstGeom prst="rect">
            <a:avLst/>
          </a:prstGeom>
        </p:spPr>
      </p:pic>
      <p:sp>
        <p:nvSpPr>
          <p:cNvPr id="8" name="TextBox 7"/>
          <p:cNvSpPr txBox="1"/>
          <p:nvPr/>
        </p:nvSpPr>
        <p:spPr>
          <a:xfrm>
            <a:off x="6480043" y="1453952"/>
            <a:ext cx="5407157" cy="1231106"/>
          </a:xfrm>
          <a:prstGeom prst="rect">
            <a:avLst/>
          </a:prstGeom>
          <a:noFill/>
        </p:spPr>
        <p:txBody>
          <a:bodyPr wrap="square" rtlCol="1">
            <a:spAutoFit/>
          </a:bodyPr>
          <a:lstStyle/>
          <a:p>
            <a:pPr algn="l" rtl="0"/>
            <a:r>
              <a:rPr lang="en-US" sz="5400" b="1" i="1" dirty="0" err="1" smtClean="0">
                <a:solidFill>
                  <a:schemeClr val="bg1"/>
                </a:solidFill>
              </a:rPr>
              <a:t>Paracetamol</a:t>
            </a:r>
            <a:endParaRPr lang="en-US" sz="5400" b="1" i="1" dirty="0" smtClean="0">
              <a:solidFill>
                <a:schemeClr val="bg1"/>
              </a:solidFill>
            </a:endParaRPr>
          </a:p>
          <a:p>
            <a:pPr rtl="0"/>
            <a:endParaRPr lang="en-US" sz="2000" b="1" i="1" dirty="0" smtClean="0">
              <a:solidFill>
                <a:schemeClr val="bg1"/>
              </a:solidFill>
            </a:endParaRPr>
          </a:p>
        </p:txBody>
      </p:sp>
    </p:spTree>
    <p:extLst>
      <p:ext uri="{BB962C8B-B14F-4D97-AF65-F5344CB8AC3E}">
        <p14:creationId xmlns:p14="http://schemas.microsoft.com/office/powerpoint/2010/main" val="464632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14" y="235131"/>
            <a:ext cx="11821886" cy="5094515"/>
          </a:xfrm>
          <a:prstGeom prst="rect">
            <a:avLst/>
          </a:prstGeom>
        </p:spPr>
        <p:txBody>
          <a:bodyPr>
            <a:noAutofit/>
          </a:bodyPr>
          <a:lstStyle/>
          <a:p>
            <a:pPr algn="l" rtl="0"/>
            <a:r>
              <a:rPr lang="en-US" sz="3200" dirty="0" smtClean="0"/>
              <a:t> </a:t>
            </a:r>
            <a:r>
              <a:rPr lang="en-US" sz="3200" b="1" dirty="0" smtClean="0"/>
              <a:t>Acetaminophen (APAP) </a:t>
            </a:r>
            <a:r>
              <a:rPr lang="en-US" sz="3200" dirty="0" smtClean="0"/>
              <a:t>,</a:t>
            </a:r>
            <a:r>
              <a:rPr lang="en-US" sz="3200" i="1" dirty="0" smtClean="0">
                <a:latin typeface="Comic Sans MS" panose="030F0702030302020204" pitchFamily="66" charset="0"/>
              </a:rPr>
              <a:t> N</a:t>
            </a:r>
            <a:r>
              <a:rPr lang="en-US" sz="3200" dirty="0" smtClean="0">
                <a:latin typeface="Comic Sans MS" panose="030F0702030302020204" pitchFamily="66" charset="0"/>
              </a:rPr>
              <a:t> -acetyl-</a:t>
            </a:r>
            <a:r>
              <a:rPr lang="en-US" sz="3200" i="1" dirty="0" smtClean="0">
                <a:latin typeface="Comic Sans MS" panose="030F0702030302020204" pitchFamily="66" charset="0"/>
              </a:rPr>
              <a:t>p</a:t>
            </a:r>
            <a:r>
              <a:rPr lang="en-US" sz="3200" dirty="0" smtClean="0">
                <a:latin typeface="Comic Sans MS" panose="030F0702030302020204" pitchFamily="66" charset="0"/>
              </a:rPr>
              <a:t> –</a:t>
            </a:r>
            <a:r>
              <a:rPr lang="en-US" sz="3200" dirty="0" err="1" smtClean="0">
                <a:latin typeface="Comic Sans MS" panose="030F0702030302020204" pitchFamily="66" charset="0"/>
              </a:rPr>
              <a:t>aminophenol,</a:t>
            </a:r>
            <a:r>
              <a:rPr lang="en-US" sz="3200" dirty="0" err="1" smtClean="0"/>
              <a:t>is</a:t>
            </a:r>
            <a:r>
              <a:rPr lang="en-US" sz="3200" dirty="0" smtClean="0"/>
              <a:t> the most widely used analgesic and antipyretic in pediatrics, available in multiple formulations, strengths, and combinations.</a:t>
            </a:r>
          </a:p>
          <a:p>
            <a:pPr algn="l" rtl="0"/>
            <a:endParaRPr lang="en-US" sz="3200" dirty="0"/>
          </a:p>
          <a:p>
            <a:pPr algn="l" rtl="0"/>
            <a:r>
              <a:rPr lang="en-US" sz="3200" dirty="0" smtClean="0"/>
              <a:t> Consequently, APAP is commonly available in the home, where it can be unintentionally ingested by young children, taken in an intentional overdose by adolescents and adults, or inappropriately dosed in all ages. APAP toxicity remains the most common cause of acute liver failure in the United States. s, and is the number 1 cause of intentional poisoning death in the United States</a:t>
            </a:r>
            <a:endParaRPr lang="ar-JO" sz="3200" dirty="0"/>
          </a:p>
        </p:txBody>
      </p:sp>
    </p:spTree>
    <p:extLst>
      <p:ext uri="{BB962C8B-B14F-4D97-AF65-F5344CB8AC3E}">
        <p14:creationId xmlns:p14="http://schemas.microsoft.com/office/powerpoint/2010/main" val="242246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4" y="1412776"/>
            <a:ext cx="10544495" cy="5175193"/>
          </a:xfrm>
          <a:prstGeom prst="rect">
            <a:avLst/>
          </a:prstGeom>
        </p:spPr>
      </p:pic>
      <p:sp>
        <p:nvSpPr>
          <p:cNvPr id="2" name="Title 1"/>
          <p:cNvSpPr>
            <a:spLocks noGrp="1"/>
          </p:cNvSpPr>
          <p:nvPr>
            <p:ph type="title"/>
          </p:nvPr>
        </p:nvSpPr>
        <p:spPr>
          <a:xfrm>
            <a:off x="-2160917" y="260648"/>
            <a:ext cx="10972800" cy="1143000"/>
          </a:xfrm>
        </p:spPr>
        <p:txBody>
          <a:bodyPr/>
          <a:lstStyle/>
          <a:p>
            <a:r>
              <a:rPr lang="en-US" dirty="0" smtClean="0"/>
              <a:t>Pathophysiology </a:t>
            </a:r>
            <a:endParaRPr lang="ar-JO" dirty="0"/>
          </a:p>
        </p:txBody>
      </p:sp>
    </p:spTree>
    <p:extLst>
      <p:ext uri="{BB962C8B-B14F-4D97-AF65-F5344CB8AC3E}">
        <p14:creationId xmlns:p14="http://schemas.microsoft.com/office/powerpoint/2010/main" val="112130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476673"/>
            <a:ext cx="10972800" cy="4525963"/>
          </a:xfrm>
          <a:prstGeom prst="rect">
            <a:avLst/>
          </a:prstGeom>
        </p:spPr>
        <p:txBody>
          <a:bodyPr>
            <a:noAutofit/>
          </a:bodyPr>
          <a:lstStyle/>
          <a:p>
            <a:pPr algn="l" rtl="0"/>
            <a:r>
              <a:rPr lang="en-US" sz="2800" dirty="0" smtClean="0"/>
              <a:t>. In overdose, glutathione stores are overwhelmed, and free N-acetyl-p-benzoquinone imine is able to combine with hepatic macromolecules to produce hepatocellular necrosis.</a:t>
            </a:r>
          </a:p>
          <a:p>
            <a:pPr algn="l" rtl="0"/>
            <a:endParaRPr lang="en-US" sz="2800" dirty="0"/>
          </a:p>
          <a:p>
            <a:pPr marL="0" indent="0" algn="l" rtl="0">
              <a:buNone/>
            </a:pPr>
            <a:endParaRPr lang="en-US" sz="2800" dirty="0" smtClean="0"/>
          </a:p>
          <a:p>
            <a:pPr algn="l" rtl="0"/>
            <a:r>
              <a:rPr lang="en-US" sz="2800" dirty="0" smtClean="0"/>
              <a:t> The single acute toxic dose of APAP is generally considered to be &gt;</a:t>
            </a:r>
            <a:r>
              <a:rPr lang="en-US" sz="2800" b="1" dirty="0" smtClean="0"/>
              <a:t>200 mg/kg </a:t>
            </a:r>
            <a:r>
              <a:rPr lang="en-US" sz="2800" dirty="0" smtClean="0"/>
              <a:t>in children and &gt;7.5-10 g in adolescents and adults.</a:t>
            </a:r>
          </a:p>
          <a:p>
            <a:pPr algn="l" rtl="0"/>
            <a:r>
              <a:rPr lang="en-US" sz="2800" dirty="0" smtClean="0"/>
              <a:t>(the minimum toxic dose = 150 mg/kg) </a:t>
            </a:r>
          </a:p>
          <a:p>
            <a:pPr algn="l" rtl="0"/>
            <a:endParaRPr lang="en-US" sz="2800" dirty="0"/>
          </a:p>
          <a:p>
            <a:pPr algn="l" rtl="0"/>
            <a:r>
              <a:rPr lang="en-US" sz="2800" dirty="0" smtClean="0"/>
              <a:t>Repeated administration of APAP at </a:t>
            </a:r>
            <a:r>
              <a:rPr lang="en-US" sz="2800" dirty="0" err="1" smtClean="0"/>
              <a:t>supratherapeutic</a:t>
            </a:r>
            <a:r>
              <a:rPr lang="en-US" sz="2800" dirty="0" smtClean="0"/>
              <a:t> doses (&gt;90 mg/kg/day for consecutive days) can lead to hepatic injury or failure in some children, especially in the setting of fever, dehydration, poor nutrition, and other conditions that serve to reduce glutathione stores.</a:t>
            </a:r>
            <a:endParaRPr lang="ar-JO" sz="2800" dirty="0"/>
          </a:p>
        </p:txBody>
      </p:sp>
    </p:spTree>
    <p:extLst>
      <p:ext uri="{BB962C8B-B14F-4D97-AF65-F5344CB8AC3E}">
        <p14:creationId xmlns:p14="http://schemas.microsoft.com/office/powerpoint/2010/main" val="3549169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0491"/>
            <a:ext cx="12192000" cy="5569527"/>
          </a:xfrm>
          <a:prstGeom prst="rect">
            <a:avLst/>
          </a:prstGeom>
        </p:spPr>
        <p:txBody>
          <a:bodyPr>
            <a:noAutofit/>
          </a:bodyPr>
          <a:lstStyle/>
          <a:p>
            <a:pPr algn="l" rtl="0"/>
            <a:r>
              <a:rPr lang="en-US" sz="2800" b="1" dirty="0" smtClean="0"/>
              <a:t>Stage I</a:t>
            </a:r>
            <a:r>
              <a:rPr lang="en-US" sz="2800" dirty="0" smtClean="0"/>
              <a:t>:(  0.5-24 hr) Anorexia, vomiting, malaise .Labs typically normal, except for acetaminophen level .</a:t>
            </a:r>
          </a:p>
          <a:p>
            <a:pPr algn="l" rtl="0"/>
            <a:endParaRPr lang="en-US" sz="2800" dirty="0" smtClean="0"/>
          </a:p>
          <a:p>
            <a:pPr algn="l" rtl="0"/>
            <a:r>
              <a:rPr lang="en-US" sz="2800" b="1" dirty="0" smtClean="0"/>
              <a:t>Stage II: </a:t>
            </a:r>
            <a:r>
              <a:rPr lang="en-US" sz="2800" dirty="0" smtClean="0"/>
              <a:t>(24-48 </a:t>
            </a:r>
            <a:r>
              <a:rPr lang="en-US" sz="2800" dirty="0" err="1" smtClean="0"/>
              <a:t>hr</a:t>
            </a:r>
            <a:r>
              <a:rPr lang="en-US" sz="2800" dirty="0" smtClean="0"/>
              <a:t>) Resolution of earlier symptoms; right upper quadrant abdominal pain and tenderness</a:t>
            </a:r>
            <a:r>
              <a:rPr lang="en-US" sz="2800" dirty="0" smtClean="0">
                <a:latin typeface="Comic Sans MS" panose="030F0702030302020204" pitchFamily="66" charset="0"/>
              </a:rPr>
              <a:t> decreased urinary output , tachycardia and hypotension</a:t>
            </a:r>
            <a:r>
              <a:rPr lang="en-US" sz="2800" dirty="0" smtClean="0"/>
              <a:t>; elevated hepatic transaminases (aspartate aminotransferase &gt; alanine aminotransferase), INR</a:t>
            </a:r>
          </a:p>
          <a:p>
            <a:pPr algn="l" rtl="0"/>
            <a:endParaRPr lang="en-US" sz="2800" dirty="0" smtClean="0"/>
          </a:p>
          <a:p>
            <a:pPr algn="l" rtl="0"/>
            <a:r>
              <a:rPr lang="en-US" sz="2800" b="1" dirty="0" smtClean="0"/>
              <a:t>Stage  III </a:t>
            </a:r>
            <a:r>
              <a:rPr lang="en-US" sz="2800" dirty="0" smtClean="0"/>
              <a:t>:( 3-5 days</a:t>
            </a:r>
            <a:r>
              <a:rPr lang="en-US" sz="2800" dirty="0" smtClean="0">
                <a:latin typeface="+mj-lt"/>
              </a:rPr>
              <a:t>) Peak transaminase elevations; development of liver failure, multi </a:t>
            </a:r>
            <a:r>
              <a:rPr lang="en-US" sz="2800" dirty="0" err="1" smtClean="0">
                <a:latin typeface="+mj-lt"/>
              </a:rPr>
              <a:t>organsystem</a:t>
            </a:r>
            <a:r>
              <a:rPr lang="en-US" sz="2800" dirty="0" smtClean="0">
                <a:latin typeface="+mj-lt"/>
              </a:rPr>
              <a:t> failure(</a:t>
            </a:r>
            <a:r>
              <a:rPr lang="en-US" sz="2800" b="1" dirty="0" smtClean="0">
                <a:latin typeface="+mj-lt"/>
              </a:rPr>
              <a:t>: </a:t>
            </a:r>
            <a:r>
              <a:rPr lang="en-US" sz="2800" dirty="0" smtClean="0">
                <a:latin typeface="+mj-lt"/>
              </a:rPr>
              <a:t>signs of </a:t>
            </a:r>
            <a:r>
              <a:rPr lang="en-US" sz="2800" b="1" dirty="0" smtClean="0">
                <a:latin typeface="+mj-lt"/>
              </a:rPr>
              <a:t>hepatic failure </a:t>
            </a:r>
            <a:r>
              <a:rPr lang="en-US" sz="2800" dirty="0" smtClean="0">
                <a:latin typeface="+mj-lt"/>
              </a:rPr>
              <a:t>with jaundice, hypoglycemia,  (coagulopathies) , Renal failure).</a:t>
            </a:r>
            <a:endParaRPr lang="en-US" sz="2800" dirty="0" smtClean="0"/>
          </a:p>
          <a:p>
            <a:pPr algn="l" rtl="0"/>
            <a:r>
              <a:rPr lang="en-US" sz="2800" b="1" dirty="0" smtClean="0"/>
              <a:t>Stage  IV</a:t>
            </a:r>
            <a:r>
              <a:rPr lang="en-US" sz="2800" dirty="0" smtClean="0"/>
              <a:t>: (4 days-2 </a:t>
            </a:r>
            <a:r>
              <a:rPr lang="en-US" sz="2800" dirty="0" err="1" smtClean="0"/>
              <a:t>wk</a:t>
            </a:r>
            <a:r>
              <a:rPr lang="en-US" sz="2800" dirty="0" smtClean="0"/>
              <a:t>) Resolution of liver function abnormalities or death  .Clinical recovery precedes histologic recovery</a:t>
            </a:r>
            <a:endParaRPr lang="ar-JO" sz="2800" dirty="0"/>
          </a:p>
        </p:txBody>
      </p:sp>
      <p:sp>
        <p:nvSpPr>
          <p:cNvPr id="2" name="Title 1"/>
          <p:cNvSpPr>
            <a:spLocks noGrp="1"/>
          </p:cNvSpPr>
          <p:nvPr>
            <p:ph type="title"/>
          </p:nvPr>
        </p:nvSpPr>
        <p:spPr>
          <a:xfrm>
            <a:off x="1457193" y="0"/>
            <a:ext cx="8683348" cy="914400"/>
          </a:xfrm>
        </p:spPr>
        <p:txBody>
          <a:bodyPr/>
          <a:lstStyle/>
          <a:p>
            <a:pPr algn="ctr" rtl="0"/>
            <a:r>
              <a:rPr lang="en-US" dirty="0" smtClean="0"/>
              <a:t>Stages :</a:t>
            </a:r>
            <a:endParaRPr lang="ar-JO" dirty="0"/>
          </a:p>
        </p:txBody>
      </p:sp>
    </p:spTree>
    <p:extLst>
      <p:ext uri="{BB962C8B-B14F-4D97-AF65-F5344CB8AC3E}">
        <p14:creationId xmlns:p14="http://schemas.microsoft.com/office/powerpoint/2010/main" val="3358500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4002375192"/>
              </p:ext>
            </p:extLst>
          </p:nvPr>
        </p:nvGraphicFramePr>
        <p:xfrm>
          <a:off x="1524000" y="731839"/>
          <a:ext cx="8534400" cy="3475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6864085" y="4293096"/>
            <a:ext cx="5684427" cy="244827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6" name="TextBox 5"/>
          <p:cNvSpPr txBox="1"/>
          <p:nvPr/>
        </p:nvSpPr>
        <p:spPr>
          <a:xfrm>
            <a:off x="8304245" y="5373217"/>
            <a:ext cx="2400267" cy="830997"/>
          </a:xfrm>
          <a:prstGeom prst="rect">
            <a:avLst/>
          </a:prstGeom>
          <a:noFill/>
        </p:spPr>
        <p:txBody>
          <a:bodyPr wrap="square" rtlCol="1">
            <a:spAutoFit/>
          </a:bodyPr>
          <a:lstStyle/>
          <a:p>
            <a:pPr algn="ctr" rtl="0"/>
            <a:r>
              <a:rPr lang="en-US" sz="4800" dirty="0" smtClean="0">
                <a:solidFill>
                  <a:schemeClr val="accent3"/>
                </a:solidFill>
              </a:rPr>
              <a:t> labs:</a:t>
            </a:r>
            <a:endParaRPr lang="ar-JO" sz="4800" dirty="0">
              <a:solidFill>
                <a:schemeClr val="accent3"/>
              </a:solidFill>
            </a:endParaRPr>
          </a:p>
        </p:txBody>
      </p:sp>
    </p:spTree>
    <p:extLst>
      <p:ext uri="{BB962C8B-B14F-4D97-AF65-F5344CB8AC3E}">
        <p14:creationId xmlns:p14="http://schemas.microsoft.com/office/powerpoint/2010/main" val="280061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97344" cy="1143000"/>
          </a:xfrm>
        </p:spPr>
        <p:txBody>
          <a:bodyPr/>
          <a:lstStyle/>
          <a:p>
            <a:pPr algn="ctr" rtl="0"/>
            <a:r>
              <a:rPr lang="en-US" dirty="0" smtClean="0"/>
              <a:t>Treatment : </a:t>
            </a:r>
            <a:endParaRPr lang="ar-JO" dirty="0"/>
          </a:p>
        </p:txBody>
      </p:sp>
      <p:sp>
        <p:nvSpPr>
          <p:cNvPr id="3" name="Content Placeholder 2"/>
          <p:cNvSpPr>
            <a:spLocks noGrp="1"/>
          </p:cNvSpPr>
          <p:nvPr>
            <p:ph sz="quarter" idx="4294967295"/>
          </p:nvPr>
        </p:nvSpPr>
        <p:spPr>
          <a:xfrm>
            <a:off x="431371" y="955963"/>
            <a:ext cx="11081756" cy="5902037"/>
          </a:xfrm>
          <a:prstGeom prst="rect">
            <a:avLst/>
          </a:prstGeom>
        </p:spPr>
        <p:txBody>
          <a:bodyPr>
            <a:normAutofit/>
          </a:bodyPr>
          <a:lstStyle/>
          <a:p>
            <a:pPr marL="0" indent="0" algn="ctr" rtl="0">
              <a:buNone/>
            </a:pPr>
            <a:r>
              <a:rPr lang="en-US" sz="2800" b="1" dirty="0" smtClean="0"/>
              <a:t>Treatment is according to categories </a:t>
            </a:r>
          </a:p>
          <a:p>
            <a:pPr marL="0" indent="0" algn="l" rtl="0">
              <a:buNone/>
            </a:pPr>
            <a:endParaRPr lang="en-US" sz="2800" dirty="0" smtClean="0"/>
          </a:p>
          <a:p>
            <a:pPr marL="0" indent="0" algn="l" rtl="0">
              <a:buNone/>
            </a:pPr>
            <a:r>
              <a:rPr lang="en-US" sz="2800" dirty="0"/>
              <a:t> </a:t>
            </a:r>
            <a:r>
              <a:rPr lang="en-US" sz="3600" b="1" dirty="0" smtClean="0"/>
              <a:t>1 – prophylaxis  :</a:t>
            </a:r>
            <a:endParaRPr lang="en-US" sz="3600" b="1" dirty="0"/>
          </a:p>
          <a:p>
            <a:pPr marL="0" indent="0" algn="l" rtl="0">
              <a:buNone/>
            </a:pPr>
            <a:r>
              <a:rPr lang="en-US" sz="2800" dirty="0" smtClean="0"/>
              <a:t>By definition, these patients have a normal aspartate aminotransferase (AST).If the APAP level is known and the ingestion is within 24 </a:t>
            </a:r>
            <a:r>
              <a:rPr lang="en-US" sz="2800" dirty="0" err="1" smtClean="0"/>
              <a:t>hr</a:t>
            </a:r>
            <a:r>
              <a:rPr lang="en-US" sz="2800" dirty="0" smtClean="0"/>
              <a:t> of the level being drawn, then treatment decisions are based on where the level falls on the </a:t>
            </a:r>
            <a:r>
              <a:rPr lang="en-US" sz="2800" dirty="0" err="1" smtClean="0"/>
              <a:t>Rumack</a:t>
            </a:r>
            <a:r>
              <a:rPr lang="en-US" sz="2800" dirty="0" smtClean="0"/>
              <a:t> Matthew </a:t>
            </a:r>
            <a:r>
              <a:rPr lang="en-US" sz="2800" dirty="0" err="1" smtClean="0"/>
              <a:t>nomogram</a:t>
            </a:r>
            <a:r>
              <a:rPr lang="en-US" sz="2800" dirty="0" smtClean="0"/>
              <a:t> . Any patient with a serum APAP level in the possible or probable hepatotoxicity range per the </a:t>
            </a:r>
            <a:r>
              <a:rPr lang="en-US" sz="2800" dirty="0" err="1" smtClean="0"/>
              <a:t>nomogram</a:t>
            </a:r>
            <a:r>
              <a:rPr lang="en-US" sz="2800" dirty="0" smtClean="0"/>
              <a:t> should be treated with N-</a:t>
            </a:r>
            <a:r>
              <a:rPr lang="en-US" sz="2800" dirty="0" err="1" smtClean="0"/>
              <a:t>acetylcysteine</a:t>
            </a:r>
            <a:r>
              <a:rPr lang="en-US" sz="2800" dirty="0" smtClean="0"/>
              <a:t> (NAC). </a:t>
            </a:r>
          </a:p>
          <a:p>
            <a:pPr algn="l" rtl="0"/>
            <a:endParaRPr lang="en-US" sz="2800" dirty="0" smtClean="0"/>
          </a:p>
        </p:txBody>
      </p:sp>
    </p:spTree>
    <p:extLst>
      <p:ext uri="{BB962C8B-B14F-4D97-AF65-F5344CB8AC3E}">
        <p14:creationId xmlns:p14="http://schemas.microsoft.com/office/powerpoint/2010/main" val="205962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395046" y="2283546"/>
            <a:ext cx="8728668" cy="3818151"/>
          </a:xfrm>
          <a:prstGeom prst="rect">
            <a:avLst/>
          </a:prstGeom>
        </p:spPr>
      </p:pic>
      <p:sp>
        <p:nvSpPr>
          <p:cNvPr id="2" name="Title 1"/>
          <p:cNvSpPr>
            <a:spLocks noGrp="1"/>
          </p:cNvSpPr>
          <p:nvPr>
            <p:ph type="title"/>
          </p:nvPr>
        </p:nvSpPr>
        <p:spPr>
          <a:xfrm>
            <a:off x="257908" y="570156"/>
            <a:ext cx="11001763" cy="1054250"/>
          </a:xfrm>
        </p:spPr>
        <p:txBody>
          <a:bodyPr/>
          <a:lstStyle/>
          <a:p>
            <a:r>
              <a:rPr lang="en-US" dirty="0"/>
              <a:t>Essential historical points include</a:t>
            </a:r>
          </a:p>
        </p:txBody>
      </p:sp>
    </p:spTree>
    <p:extLst>
      <p:ext uri="{BB962C8B-B14F-4D97-AF65-F5344CB8AC3E}">
        <p14:creationId xmlns:p14="http://schemas.microsoft.com/office/powerpoint/2010/main" val="4009209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23392" y="260648"/>
            <a:ext cx="10849205" cy="6362293"/>
          </a:xfrm>
          <a:prstGeom prst="rect">
            <a:avLst/>
          </a:prstGeom>
        </p:spPr>
      </p:pic>
    </p:spTree>
    <p:extLst>
      <p:ext uri="{BB962C8B-B14F-4D97-AF65-F5344CB8AC3E}">
        <p14:creationId xmlns:p14="http://schemas.microsoft.com/office/powerpoint/2010/main" val="1483505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222069"/>
            <a:ext cx="12192000" cy="6858000"/>
          </a:xfrm>
          <a:prstGeom prst="rect">
            <a:avLst/>
          </a:prstGeom>
        </p:spPr>
        <p:txBody>
          <a:bodyPr>
            <a:normAutofit/>
          </a:bodyPr>
          <a:lstStyle/>
          <a:p>
            <a:pPr algn="l" rtl="0"/>
            <a:r>
              <a:rPr lang="en-US" dirty="0" smtClean="0"/>
              <a:t>This </a:t>
            </a:r>
            <a:r>
              <a:rPr lang="en-US" dirty="0" err="1" smtClean="0"/>
              <a:t>nomogram</a:t>
            </a:r>
            <a:r>
              <a:rPr lang="en-US" dirty="0" smtClean="0"/>
              <a:t> is only intended for use in patients who present within 24 </a:t>
            </a:r>
            <a:r>
              <a:rPr lang="en-US" dirty="0" err="1" smtClean="0"/>
              <a:t>hr</a:t>
            </a:r>
            <a:r>
              <a:rPr lang="en-US" dirty="0" smtClean="0"/>
              <a:t> of a single acute APAP ingestion with a known time of ingestion. If treatment is recommended, they should receive either oral </a:t>
            </a:r>
            <a:r>
              <a:rPr lang="en-US" dirty="0" err="1" smtClean="0"/>
              <a:t>Mucomyst</a:t>
            </a:r>
            <a:r>
              <a:rPr lang="en-US" dirty="0" smtClean="0"/>
              <a:t> or IV </a:t>
            </a:r>
            <a:r>
              <a:rPr lang="en-US" dirty="0" err="1" smtClean="0"/>
              <a:t>Acetadote</a:t>
            </a:r>
            <a:r>
              <a:rPr lang="en-US" dirty="0" smtClean="0"/>
              <a:t> for 24 or 21 </a:t>
            </a:r>
            <a:r>
              <a:rPr lang="en-US" dirty="0" err="1" smtClean="0"/>
              <a:t>hr</a:t>
            </a:r>
            <a:r>
              <a:rPr lang="en-US" dirty="0" smtClean="0"/>
              <a:t>, respectively.</a:t>
            </a:r>
          </a:p>
          <a:p>
            <a:pPr marL="0" indent="0" algn="l" rtl="0">
              <a:buNone/>
            </a:pPr>
            <a:endParaRPr lang="en-US" dirty="0" smtClean="0"/>
          </a:p>
          <a:p>
            <a:pPr algn="l" rtl="0"/>
            <a:r>
              <a:rPr lang="en-US" dirty="0" smtClean="0"/>
              <a:t> Repeat AST and APAP concentration drawn toward the end of that interval should be obtained. If the AST is normal and the APAP becomes </a:t>
            </a:r>
            <a:r>
              <a:rPr lang="en-US" dirty="0" err="1" smtClean="0"/>
              <a:t>nondetectable</a:t>
            </a:r>
            <a:r>
              <a:rPr lang="en-US" dirty="0" smtClean="0"/>
              <a:t>, then treatment may be discontinued. </a:t>
            </a:r>
          </a:p>
          <a:p>
            <a:pPr marL="0" indent="0" algn="l" rtl="0">
              <a:buNone/>
            </a:pPr>
            <a:endParaRPr lang="en-US" dirty="0" smtClean="0"/>
          </a:p>
          <a:p>
            <a:pPr algn="l" rtl="0"/>
            <a:r>
              <a:rPr lang="en-US" dirty="0" smtClean="0"/>
              <a:t>If the AST becomes elevated, then the patient moves into the next category of treatment (injury).. In the case of a patient with a documented APAP level, normal AST, and an unknown time of ingestion, treatment should ensue until the level is </a:t>
            </a:r>
            <a:r>
              <a:rPr lang="en-US" dirty="0" err="1" smtClean="0"/>
              <a:t>nondetectable</a:t>
            </a:r>
            <a:r>
              <a:rPr lang="en-US" dirty="0" smtClean="0"/>
              <a:t>, with normal transaminases.</a:t>
            </a:r>
          </a:p>
          <a:p>
            <a:pPr algn="l" rtl="0"/>
            <a:endParaRPr lang="en-US" dirty="0" smtClean="0"/>
          </a:p>
          <a:p>
            <a:pPr algn="l" rtl="0"/>
            <a:r>
              <a:rPr lang="en-US" dirty="0" smtClean="0"/>
              <a:t>The further out from the 8 </a:t>
            </a:r>
            <a:r>
              <a:rPr lang="en-US" dirty="0" err="1" smtClean="0"/>
              <a:t>hr</a:t>
            </a:r>
            <a:r>
              <a:rPr lang="en-US" dirty="0" smtClean="0"/>
              <a:t> mark the initiation of therapy is delayed, the greater the risk of acute liver failure</a:t>
            </a:r>
            <a:endParaRPr lang="ar-JO" dirty="0" smtClean="0"/>
          </a:p>
          <a:p>
            <a:pPr algn="l" rtl="0"/>
            <a:endParaRPr lang="ar-JO" dirty="0"/>
          </a:p>
        </p:txBody>
      </p:sp>
    </p:spTree>
    <p:extLst>
      <p:ext uri="{BB962C8B-B14F-4D97-AF65-F5344CB8AC3E}">
        <p14:creationId xmlns:p14="http://schemas.microsoft.com/office/powerpoint/2010/main" val="2554735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497874" y="822960"/>
            <a:ext cx="9468544" cy="5636096"/>
          </a:xfrm>
          <a:prstGeom prst="rect">
            <a:avLst/>
          </a:prstGeom>
        </p:spPr>
        <p:txBody>
          <a:bodyPr>
            <a:normAutofit fontScale="92500"/>
          </a:bodyPr>
          <a:lstStyle/>
          <a:p>
            <a:pPr algn="l" rtl="0">
              <a:lnSpc>
                <a:spcPct val="150000"/>
              </a:lnSpc>
            </a:pPr>
            <a:r>
              <a:rPr lang="en-US" sz="3500" b="1" dirty="0" smtClean="0"/>
              <a:t>2. Hepatic Injury:</a:t>
            </a:r>
          </a:p>
          <a:p>
            <a:pPr marL="0" indent="0" algn="l" rtl="0">
              <a:lnSpc>
                <a:spcPct val="150000"/>
              </a:lnSpc>
              <a:buNone/>
            </a:pPr>
            <a:endParaRPr lang="en-US" dirty="0" smtClean="0"/>
          </a:p>
          <a:p>
            <a:pPr marL="0" indent="0" algn="l" rtl="0">
              <a:lnSpc>
                <a:spcPct val="150000"/>
              </a:lnSpc>
              <a:buNone/>
            </a:pPr>
            <a:r>
              <a:rPr lang="en-US" dirty="0" smtClean="0"/>
              <a:t> These patients are exhibiting evidence of hepatocellular necrosis, manifested first as elevated liver transaminases (AST rises first, then the alanine aminotransferase), followed by a rise in the INR. Any patient in this category requires therapy with NAC (IV or oral). When to discontinue therapy in the clinically well patient remains controversial, but in general, the transaminases and INR have peaked and fallen significantly “toward” normal (they do not need to be normal). Most patients’ liver enzymes will peak 3 or 4 days after their ingestion</a:t>
            </a:r>
            <a:endParaRPr lang="ar-JO" dirty="0"/>
          </a:p>
        </p:txBody>
      </p:sp>
    </p:spTree>
    <p:extLst>
      <p:ext uri="{BB962C8B-B14F-4D97-AF65-F5344CB8AC3E}">
        <p14:creationId xmlns:p14="http://schemas.microsoft.com/office/powerpoint/2010/main" val="1595969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23392" y="731520"/>
            <a:ext cx="10273141" cy="6126480"/>
          </a:xfrm>
          <a:prstGeom prst="rect">
            <a:avLst/>
          </a:prstGeom>
        </p:spPr>
        <p:txBody>
          <a:bodyPr>
            <a:normAutofit lnSpcReduction="10000"/>
          </a:bodyPr>
          <a:lstStyle/>
          <a:p>
            <a:pPr algn="l" rtl="0">
              <a:lnSpc>
                <a:spcPct val="150000"/>
              </a:lnSpc>
            </a:pPr>
            <a:r>
              <a:rPr lang="en-US" sz="3200" b="1" dirty="0" smtClean="0"/>
              <a:t>3. Acute Liver Failure: </a:t>
            </a:r>
          </a:p>
          <a:p>
            <a:pPr algn="l" rtl="0">
              <a:lnSpc>
                <a:spcPct val="150000"/>
              </a:lnSpc>
              <a:buNone/>
            </a:pPr>
            <a:endParaRPr lang="en-US" sz="3200" b="1" dirty="0" smtClean="0"/>
          </a:p>
          <a:p>
            <a:pPr algn="l" rtl="0">
              <a:lnSpc>
                <a:spcPct val="150000"/>
              </a:lnSpc>
            </a:pPr>
            <a:r>
              <a:rPr lang="en-US" dirty="0" smtClean="0"/>
              <a:t>The King’s College criteria are used to determine which patients should be referred for consideration of liver transplant. These criteria include </a:t>
            </a:r>
            <a:r>
              <a:rPr lang="en-US" dirty="0" err="1" smtClean="0"/>
              <a:t>acidemia</a:t>
            </a:r>
            <a:r>
              <a:rPr lang="en-US" dirty="0" smtClean="0"/>
              <a:t> (serum pH 6), renal dysfunction (</a:t>
            </a:r>
            <a:r>
              <a:rPr lang="en-US" dirty="0" err="1" smtClean="0"/>
              <a:t>creatinine</a:t>
            </a:r>
            <a:r>
              <a:rPr lang="en-US" dirty="0" smtClean="0"/>
              <a:t> &gt;3.4 mg/</a:t>
            </a:r>
            <a:r>
              <a:rPr lang="en-US" dirty="0" err="1" smtClean="0"/>
              <a:t>dL</a:t>
            </a:r>
            <a:r>
              <a:rPr lang="en-US" dirty="0" smtClean="0"/>
              <a:t>), and grade III or IV hepatic encephalopathy (see Chapter 364). A serum lactic acid &gt;3 </a:t>
            </a:r>
            <a:r>
              <a:rPr lang="en-US" dirty="0" err="1" smtClean="0"/>
              <a:t>mmol</a:t>
            </a:r>
            <a:r>
              <a:rPr lang="en-US" dirty="0" smtClean="0"/>
              <a:t>/L (after IV fluids) adds to both the sensitivity and specificity of the criteria to predict death without liver transplant.</a:t>
            </a:r>
          </a:p>
          <a:p>
            <a:pPr algn="l" rtl="0">
              <a:lnSpc>
                <a:spcPct val="150000"/>
              </a:lnSpc>
            </a:pPr>
            <a:r>
              <a:rPr lang="en-US" dirty="0" smtClean="0"/>
              <a:t> The degree of transaminase elevation does not factor in to this decision making process</a:t>
            </a:r>
            <a:endParaRPr lang="ar-JO" dirty="0"/>
          </a:p>
        </p:txBody>
      </p:sp>
    </p:spTree>
    <p:extLst>
      <p:ext uri="{BB962C8B-B14F-4D97-AF65-F5344CB8AC3E}">
        <p14:creationId xmlns:p14="http://schemas.microsoft.com/office/powerpoint/2010/main" val="1944998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35291" y="1110344"/>
            <a:ext cx="11041227" cy="5394959"/>
          </a:xfrm>
          <a:prstGeom prst="rect">
            <a:avLst/>
          </a:prstGeom>
        </p:spPr>
        <p:txBody>
          <a:bodyPr>
            <a:normAutofit/>
          </a:bodyPr>
          <a:lstStyle/>
          <a:p>
            <a:pPr algn="l" rtl="0"/>
            <a:r>
              <a:rPr lang="en-US" sz="3200" b="1" dirty="0" smtClean="0"/>
              <a:t>4. Repeated </a:t>
            </a:r>
            <a:r>
              <a:rPr lang="en-US" sz="3200" b="1" dirty="0" err="1" smtClean="0"/>
              <a:t>Supratherapeutic</a:t>
            </a:r>
            <a:r>
              <a:rPr lang="en-US" sz="3200" b="1" dirty="0" smtClean="0"/>
              <a:t> Ingestion</a:t>
            </a:r>
          </a:p>
          <a:p>
            <a:pPr marL="0" indent="0" algn="l" rtl="0">
              <a:buNone/>
            </a:pPr>
            <a:endParaRPr lang="en-US" sz="1800" dirty="0" smtClean="0"/>
          </a:p>
          <a:p>
            <a:pPr marL="0" indent="0" algn="l" rtl="0">
              <a:buNone/>
            </a:pPr>
            <a:r>
              <a:rPr lang="en-US" sz="2000" dirty="0" smtClean="0"/>
              <a:t>APAP is particularly prone to unintentional overdose through the ingestion of multiple medications containing the drug or simply because people assume it to be safe at any dose. Ingestion of amounts significantly greater than the recommended daily dose for several days or more puts one at risk for liver injury. Because the </a:t>
            </a:r>
            <a:r>
              <a:rPr lang="en-US" sz="2000" dirty="0" err="1" smtClean="0"/>
              <a:t>Rumack</a:t>
            </a:r>
            <a:r>
              <a:rPr lang="en-US" sz="2000" dirty="0" smtClean="0"/>
              <a:t>-Matthew </a:t>
            </a:r>
            <a:r>
              <a:rPr lang="en-US" sz="2000" dirty="0" err="1" smtClean="0"/>
              <a:t>nomogram</a:t>
            </a:r>
            <a:r>
              <a:rPr lang="en-US" sz="2000" dirty="0" smtClean="0"/>
              <a:t> is not helpful in this scenario, a conservative approach is in order. </a:t>
            </a:r>
          </a:p>
          <a:p>
            <a:pPr marL="0" indent="0" algn="l" rtl="0">
              <a:buNone/>
            </a:pPr>
            <a:endParaRPr lang="en-US" sz="2000" dirty="0" smtClean="0"/>
          </a:p>
          <a:p>
            <a:pPr marL="0" indent="0" algn="l" rtl="0">
              <a:buNone/>
            </a:pPr>
            <a:r>
              <a:rPr lang="en-US" sz="2000" dirty="0" smtClean="0"/>
              <a:t>In the asymptomatic patient, if the AST is normal and the APAP is   &lt;10 µg/mL, then no therapy is indicated. A normal AST and an elevated APAP warrants NAC dosing for at least long enough for the drug to metabolize while the AST remains normal.</a:t>
            </a:r>
          </a:p>
          <a:p>
            <a:pPr marL="0" indent="0" algn="l" rtl="0">
              <a:buNone/>
            </a:pPr>
            <a:endParaRPr lang="en-US" sz="2000" dirty="0" smtClean="0"/>
          </a:p>
          <a:p>
            <a:pPr marL="0" indent="0" algn="l" rtl="0">
              <a:buNone/>
            </a:pPr>
            <a:r>
              <a:rPr lang="en-US" sz="2000" dirty="0" smtClean="0"/>
              <a:t> An elevated AST puts the patient in the “hepatic injury” category  A patient presenting with symptoms (i.e., right upper quadrant pain, vomiting, jaundice) should be empirically  started on NAC pending lab results</a:t>
            </a:r>
            <a:endParaRPr lang="ar-JO" sz="2000" dirty="0"/>
          </a:p>
        </p:txBody>
      </p:sp>
    </p:spTree>
    <p:extLst>
      <p:ext uri="{BB962C8B-B14F-4D97-AF65-F5344CB8AC3E}">
        <p14:creationId xmlns:p14="http://schemas.microsoft.com/office/powerpoint/2010/main" val="888655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82" y="0"/>
            <a:ext cx="8683348" cy="1143000"/>
          </a:xfrm>
        </p:spPr>
        <p:txBody>
          <a:bodyPr/>
          <a:lstStyle/>
          <a:p>
            <a:pPr algn="l" rtl="0"/>
            <a:r>
              <a:rPr lang="en-US" dirty="0" smtClean="0"/>
              <a:t>N -acetyl cysteine</a:t>
            </a:r>
            <a:endParaRPr lang="ar-JO" dirty="0"/>
          </a:p>
        </p:txBody>
      </p:sp>
      <p:sp>
        <p:nvSpPr>
          <p:cNvPr id="3" name="Content Placeholder 2"/>
          <p:cNvSpPr>
            <a:spLocks noGrp="1"/>
          </p:cNvSpPr>
          <p:nvPr>
            <p:ph sz="quarter" idx="4294967295"/>
          </p:nvPr>
        </p:nvSpPr>
        <p:spPr>
          <a:xfrm>
            <a:off x="-46752" y="1529408"/>
            <a:ext cx="9793088" cy="5328592"/>
          </a:xfrm>
          <a:prstGeom prst="rect">
            <a:avLst/>
          </a:prstGeom>
        </p:spPr>
        <p:txBody>
          <a:bodyPr>
            <a:normAutofit fontScale="85000" lnSpcReduction="10000"/>
          </a:bodyPr>
          <a:lstStyle/>
          <a:p>
            <a:pPr algn="l" rtl="0"/>
            <a:r>
              <a:rPr lang="en-US" dirty="0" smtClean="0"/>
              <a:t>NAC is available in oral(</a:t>
            </a:r>
            <a:r>
              <a:rPr lang="en-US" dirty="0" err="1" smtClean="0"/>
              <a:t>mucomyst</a:t>
            </a:r>
            <a:r>
              <a:rPr lang="en-US" dirty="0" smtClean="0"/>
              <a:t>) and intravenous forms(</a:t>
            </a:r>
            <a:r>
              <a:rPr lang="en-US" dirty="0" err="1" smtClean="0"/>
              <a:t>acetadote</a:t>
            </a:r>
            <a:r>
              <a:rPr lang="en-US" dirty="0" smtClean="0"/>
              <a:t>), and both are equally efficacious The intravenous form is used in patients with intractable vomiting, those with evidence of hepatic failure, and pregnant patients.</a:t>
            </a:r>
          </a:p>
          <a:p>
            <a:pPr marL="45720" indent="0" algn="l" rtl="0">
              <a:buNone/>
            </a:pPr>
            <a:endParaRPr lang="en-US" dirty="0" smtClean="0"/>
          </a:p>
          <a:p>
            <a:pPr algn="l" rtl="0"/>
            <a:r>
              <a:rPr lang="en-US" dirty="0" smtClean="0"/>
              <a:t>Administration of IV NAC (as a standard 3% solution to avoid administering excess free water, typically in 5% dextrose), especially the initial loading dose, is associated in some patients with the development of </a:t>
            </a:r>
            <a:r>
              <a:rPr lang="en-US" dirty="0" err="1" smtClean="0"/>
              <a:t>anaphylactoid</a:t>
            </a:r>
            <a:r>
              <a:rPr lang="en-US" dirty="0" smtClean="0"/>
              <a:t> reactions (non–immunoglobulin E mediated). These reactions are typically managed by stopping the infusion; treating with diphenhydramine, albuterol, and/or epinephrine as indicated; and restarting the infusion at a slower rate once symptoms have resolved</a:t>
            </a:r>
            <a:r>
              <a:rPr lang="en-US" b="1" dirty="0" smtClean="0"/>
              <a:t>. </a:t>
            </a:r>
          </a:p>
          <a:p>
            <a:pPr algn="l" rtl="0"/>
            <a:endParaRPr lang="en-US" sz="4200" dirty="0"/>
          </a:p>
          <a:p>
            <a:pPr marL="0" indent="0" algn="l" rtl="0">
              <a:buNone/>
            </a:pPr>
            <a:r>
              <a:rPr lang="en-US" sz="4200" dirty="0" smtClean="0">
                <a:solidFill>
                  <a:srgbClr val="0070C0"/>
                </a:solidFill>
                <a:latin typeface="Comic Sans MS" panose="030F0702030302020204" pitchFamily="66" charset="0"/>
              </a:rPr>
              <a:t>Doses </a:t>
            </a:r>
            <a:r>
              <a:rPr lang="en-US" b="1" dirty="0" smtClean="0">
                <a:solidFill>
                  <a:srgbClr val="0070C0"/>
                </a:solidFill>
                <a:latin typeface="Comic Sans MS" panose="030F0702030302020204" pitchFamily="66" charset="0"/>
              </a:rPr>
              <a:t>:- 140 mg/kg initial dose oral , then 70 mg/kg q4</a:t>
            </a:r>
            <a:r>
              <a:rPr lang="ar-JO" b="1" dirty="0" smtClean="0">
                <a:solidFill>
                  <a:srgbClr val="0070C0"/>
                </a:solidFill>
                <a:latin typeface="Comic Sans MS" panose="030F0702030302020204" pitchFamily="66" charset="0"/>
              </a:rPr>
              <a:t> </a:t>
            </a:r>
            <a:r>
              <a:rPr lang="en-US" b="1" dirty="0" err="1" smtClean="0">
                <a:solidFill>
                  <a:srgbClr val="0070C0"/>
                </a:solidFill>
                <a:latin typeface="Comic Sans MS" panose="030F0702030302020204" pitchFamily="66" charset="0"/>
              </a:rPr>
              <a:t>hr</a:t>
            </a:r>
            <a:r>
              <a:rPr lang="en-US" b="1" dirty="0" smtClean="0">
                <a:solidFill>
                  <a:srgbClr val="0070C0"/>
                </a:solidFill>
                <a:latin typeface="Comic Sans MS" panose="030F0702030302020204" pitchFamily="66" charset="0"/>
              </a:rPr>
              <a:t> × 17 doses</a:t>
            </a:r>
            <a:r>
              <a:rPr lang="ar-JO" b="1" dirty="0" smtClean="0">
                <a:solidFill>
                  <a:srgbClr val="0070C0"/>
                </a:solidFill>
                <a:latin typeface="Comic Sans MS" panose="030F0702030302020204" pitchFamily="66" charset="0"/>
              </a:rPr>
              <a:t> </a:t>
            </a:r>
            <a:r>
              <a:rPr lang="en-US" b="1" dirty="0" smtClean="0">
                <a:solidFill>
                  <a:srgbClr val="0070C0"/>
                </a:solidFill>
                <a:latin typeface="Comic Sans MS" panose="030F0702030302020204" pitchFamily="66" charset="0"/>
              </a:rPr>
              <a:t>.</a:t>
            </a:r>
            <a:endParaRPr lang="ar-JO" b="1" dirty="0" smtClean="0">
              <a:solidFill>
                <a:srgbClr val="0070C0"/>
              </a:solidFill>
              <a:latin typeface="Comic Sans MS" panose="030F0702030302020204" pitchFamily="66" charset="0"/>
            </a:endParaRPr>
          </a:p>
          <a:p>
            <a:pPr marL="0" indent="0" algn="l" rtl="0">
              <a:buNone/>
            </a:pPr>
            <a:r>
              <a:rPr lang="en-US" b="1" dirty="0" smtClean="0">
                <a:solidFill>
                  <a:srgbClr val="0070C0"/>
                </a:solidFill>
                <a:latin typeface="Comic Sans MS" panose="030F0702030302020204" pitchFamily="66" charset="0"/>
              </a:rPr>
              <a:t>- 150 mg/kg IV over 1 </a:t>
            </a:r>
            <a:r>
              <a:rPr lang="en-US" b="1" dirty="0" err="1" smtClean="0">
                <a:solidFill>
                  <a:srgbClr val="0070C0"/>
                </a:solidFill>
                <a:latin typeface="Comic Sans MS" panose="030F0702030302020204" pitchFamily="66" charset="0"/>
              </a:rPr>
              <a:t>hr</a:t>
            </a:r>
            <a:r>
              <a:rPr lang="en-US" b="1" dirty="0" smtClean="0">
                <a:solidFill>
                  <a:srgbClr val="0070C0"/>
                </a:solidFill>
                <a:latin typeface="Comic Sans MS" panose="030F0702030302020204" pitchFamily="66" charset="0"/>
              </a:rPr>
              <a:t>, followed by 50 mg/</a:t>
            </a:r>
            <a:r>
              <a:rPr lang="ar-JO" b="1" dirty="0" smtClean="0">
                <a:solidFill>
                  <a:srgbClr val="0070C0"/>
                </a:solidFill>
                <a:latin typeface="Comic Sans MS" panose="030F0702030302020204" pitchFamily="66" charset="0"/>
              </a:rPr>
              <a:t> </a:t>
            </a:r>
            <a:r>
              <a:rPr lang="en-US" b="1" dirty="0" smtClean="0">
                <a:solidFill>
                  <a:srgbClr val="0070C0"/>
                </a:solidFill>
                <a:latin typeface="Comic Sans MS" panose="030F0702030302020204" pitchFamily="66" charset="0"/>
              </a:rPr>
              <a:t>kg IV over 4 </a:t>
            </a:r>
            <a:r>
              <a:rPr lang="en-US" b="1" dirty="0" err="1" smtClean="0">
                <a:solidFill>
                  <a:srgbClr val="0070C0"/>
                </a:solidFill>
                <a:latin typeface="Comic Sans MS" panose="030F0702030302020204" pitchFamily="66" charset="0"/>
              </a:rPr>
              <a:t>hr</a:t>
            </a:r>
            <a:r>
              <a:rPr lang="en-US" b="1" dirty="0" smtClean="0">
                <a:solidFill>
                  <a:srgbClr val="0070C0"/>
                </a:solidFill>
                <a:latin typeface="Comic Sans MS" panose="030F0702030302020204" pitchFamily="66" charset="0"/>
              </a:rPr>
              <a:t>, followed by 100 mg/kg IV</a:t>
            </a:r>
            <a:r>
              <a:rPr lang="ar-JO" b="1" dirty="0" smtClean="0">
                <a:solidFill>
                  <a:srgbClr val="0070C0"/>
                </a:solidFill>
                <a:latin typeface="Comic Sans MS" panose="030F0702030302020204" pitchFamily="66" charset="0"/>
              </a:rPr>
              <a:t> </a:t>
            </a:r>
            <a:r>
              <a:rPr lang="en-US" b="1" dirty="0" smtClean="0">
                <a:solidFill>
                  <a:srgbClr val="0070C0"/>
                </a:solidFill>
                <a:latin typeface="Comic Sans MS" panose="030F0702030302020204" pitchFamily="66" charset="0"/>
              </a:rPr>
              <a:t>over 16 h</a:t>
            </a:r>
            <a:endParaRPr lang="en-US" b="1" dirty="0" smtClean="0">
              <a:solidFill>
                <a:srgbClr val="0070C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2384" y="188640"/>
            <a:ext cx="2639616" cy="24928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4054" y="2924944"/>
            <a:ext cx="2496277" cy="1872208"/>
          </a:xfrm>
          <a:prstGeom prst="rect">
            <a:avLst/>
          </a:prstGeom>
        </p:spPr>
      </p:pic>
    </p:spTree>
    <p:extLst>
      <p:ext uri="{BB962C8B-B14F-4D97-AF65-F5344CB8AC3E}">
        <p14:creationId xmlns:p14="http://schemas.microsoft.com/office/powerpoint/2010/main" val="2042149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089" y="358782"/>
            <a:ext cx="8683348" cy="1143000"/>
          </a:xfrm>
        </p:spPr>
        <p:txBody>
          <a:bodyPr/>
          <a:lstStyle/>
          <a:p>
            <a:pPr rtl="0"/>
            <a:r>
              <a:rPr lang="en-US" dirty="0" smtClean="0"/>
              <a:t>Carbon monoxide :</a:t>
            </a:r>
            <a:endParaRPr lang="ar-JO" dirty="0"/>
          </a:p>
        </p:txBody>
      </p:sp>
      <p:sp>
        <p:nvSpPr>
          <p:cNvPr id="3" name="Content Placeholder 2"/>
          <p:cNvSpPr>
            <a:spLocks noGrp="1"/>
          </p:cNvSpPr>
          <p:nvPr>
            <p:ph sz="quarter" idx="4294967295"/>
          </p:nvPr>
        </p:nvSpPr>
        <p:spPr>
          <a:xfrm>
            <a:off x="849662" y="2104944"/>
            <a:ext cx="7223184" cy="4478735"/>
          </a:xfrm>
          <a:prstGeom prst="rect">
            <a:avLst/>
          </a:prstGeom>
        </p:spPr>
        <p:txBody>
          <a:bodyPr>
            <a:normAutofit fontScale="92500" lnSpcReduction="10000"/>
          </a:bodyPr>
          <a:lstStyle/>
          <a:p>
            <a:pPr algn="l" rtl="0">
              <a:lnSpc>
                <a:spcPct val="150000"/>
              </a:lnSpc>
            </a:pPr>
            <a:r>
              <a:rPr lang="en-US" dirty="0" smtClean="0"/>
              <a:t>Although many industrial and naturally occurring gases pose a health risk by inhalation, the most common gas involved in pediatric exposures is carbon monoxide (CO). CO is a colorless, odorless gas produced during the combustion of any carbon-containing fuel. . Wood-burning stoves, kerosene heaters, old furnaces or hot water heaters and automobiles are a few of the potential sources of CO, as is any closed space fire.</a:t>
            </a:r>
            <a:endParaRPr lang="ar-J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9336" y="4193704"/>
            <a:ext cx="3952664" cy="2664296"/>
          </a:xfrm>
          <a:prstGeom prst="rect">
            <a:avLst/>
          </a:prstGeom>
        </p:spPr>
      </p:pic>
    </p:spTree>
    <p:extLst>
      <p:ext uri="{BB962C8B-B14F-4D97-AF65-F5344CB8AC3E}">
        <p14:creationId xmlns:p14="http://schemas.microsoft.com/office/powerpoint/2010/main" val="2035290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122" y="0"/>
            <a:ext cx="8683348" cy="1143000"/>
          </a:xfrm>
        </p:spPr>
        <p:txBody>
          <a:bodyPr/>
          <a:lstStyle/>
          <a:p>
            <a:pPr rtl="0"/>
            <a:r>
              <a:rPr lang="en-US" dirty="0" smtClean="0"/>
              <a:t>Pathophysiology </a:t>
            </a:r>
            <a:endParaRPr lang="ar-JO" dirty="0"/>
          </a:p>
        </p:txBody>
      </p:sp>
      <p:sp>
        <p:nvSpPr>
          <p:cNvPr id="3" name="Content Placeholder 2"/>
          <p:cNvSpPr>
            <a:spLocks noGrp="1"/>
          </p:cNvSpPr>
          <p:nvPr>
            <p:ph sz="quarter" idx="4294967295"/>
          </p:nvPr>
        </p:nvSpPr>
        <p:spPr>
          <a:xfrm>
            <a:off x="540443" y="1169368"/>
            <a:ext cx="11233248" cy="5688632"/>
          </a:xfrm>
          <a:prstGeom prst="rect">
            <a:avLst/>
          </a:prstGeom>
        </p:spPr>
        <p:txBody>
          <a:bodyPr>
            <a:normAutofit/>
          </a:bodyPr>
          <a:lstStyle/>
          <a:p>
            <a:pPr algn="l" rtl="0"/>
            <a:r>
              <a:rPr lang="en-US" dirty="0" smtClean="0"/>
              <a:t> </a:t>
            </a:r>
            <a:r>
              <a:rPr lang="en-US" sz="2600" dirty="0" smtClean="0"/>
              <a:t>CO binds to hemoglobin with an affinity &gt;200 times that of oxygen, forming </a:t>
            </a:r>
            <a:r>
              <a:rPr lang="en-US" sz="2600" dirty="0" err="1" smtClean="0"/>
              <a:t>carboxyhemoglobin</a:t>
            </a:r>
            <a:r>
              <a:rPr lang="en-US" sz="2600" dirty="0" smtClean="0"/>
              <a:t> (</a:t>
            </a:r>
            <a:r>
              <a:rPr lang="en-US" sz="2600" dirty="0" err="1" smtClean="0"/>
              <a:t>HbCO</a:t>
            </a:r>
            <a:r>
              <a:rPr lang="en-US" sz="2600" dirty="0" smtClean="0"/>
              <a:t>). In doing so, CO displaces oxygen and creates a conformational change in hemoglobin that impairs the delivery of oxygen to the tissues, leading to tissue hypoxia.</a:t>
            </a:r>
          </a:p>
          <a:p>
            <a:pPr marL="45720" indent="0" algn="l" rtl="0">
              <a:buNone/>
            </a:pPr>
            <a:endParaRPr lang="en-US" sz="2600" dirty="0" smtClean="0"/>
          </a:p>
          <a:p>
            <a:pPr algn="l" rtl="0"/>
            <a:r>
              <a:rPr lang="en-US" sz="2600" dirty="0" smtClean="0"/>
              <a:t> </a:t>
            </a:r>
            <a:r>
              <a:rPr lang="en-US" sz="2600" dirty="0" err="1" smtClean="0"/>
              <a:t>HbCO</a:t>
            </a:r>
            <a:r>
              <a:rPr lang="en-US" sz="2600" dirty="0" smtClean="0"/>
              <a:t> levels are not well correlated with clinical signs of toxicity, likely because CO interacts with multiple proteins in addition to hemoglobin.</a:t>
            </a:r>
          </a:p>
          <a:p>
            <a:pPr algn="l" rtl="0"/>
            <a:r>
              <a:rPr lang="en-US" sz="2600" dirty="0" smtClean="0"/>
              <a:t> CO binds to cytochrome oxidase, disrupting cellular respiration.</a:t>
            </a:r>
          </a:p>
          <a:p>
            <a:pPr marL="0" indent="0" algn="l" rtl="0">
              <a:buNone/>
            </a:pPr>
            <a:endParaRPr lang="en-US" sz="2600" dirty="0" smtClean="0"/>
          </a:p>
          <a:p>
            <a:pPr algn="l" rtl="0"/>
            <a:r>
              <a:rPr lang="en-US" sz="2600" dirty="0" smtClean="0"/>
              <a:t> CO displaces nitric oxide (NO) from proteins, allowing NO to bind with free radicals to form the toxic metabolite </a:t>
            </a:r>
            <a:r>
              <a:rPr lang="en-US" sz="2600" dirty="0" err="1" smtClean="0"/>
              <a:t>peroxynitrite</a:t>
            </a:r>
            <a:r>
              <a:rPr lang="en-US" sz="2600" dirty="0" smtClean="0"/>
              <a:t>. NO is also a potent vasodilator, in part responsible for clinical symptoms including headache, syncope, and hypotension</a:t>
            </a:r>
            <a:r>
              <a:rPr lang="en-US" dirty="0" smtClean="0"/>
              <a:t>.</a:t>
            </a:r>
            <a:endParaRPr lang="ar-JO" dirty="0"/>
          </a:p>
        </p:txBody>
      </p:sp>
    </p:spTree>
    <p:extLst>
      <p:ext uri="{BB962C8B-B14F-4D97-AF65-F5344CB8AC3E}">
        <p14:creationId xmlns:p14="http://schemas.microsoft.com/office/powerpoint/2010/main" val="290927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466" y="0"/>
            <a:ext cx="8683348" cy="1143000"/>
          </a:xfrm>
        </p:spPr>
        <p:txBody>
          <a:bodyPr/>
          <a:lstStyle/>
          <a:p>
            <a:pPr rtl="0"/>
            <a:r>
              <a:rPr lang="en-US" dirty="0" smtClean="0"/>
              <a:t>Clinical picture :</a:t>
            </a:r>
            <a:endParaRPr lang="ar-JO" dirty="0"/>
          </a:p>
        </p:txBody>
      </p:sp>
      <p:sp>
        <p:nvSpPr>
          <p:cNvPr id="3" name="Content Placeholder 2"/>
          <p:cNvSpPr>
            <a:spLocks noGrp="1"/>
          </p:cNvSpPr>
          <p:nvPr>
            <p:ph sz="quarter" idx="4294967295"/>
          </p:nvPr>
        </p:nvSpPr>
        <p:spPr>
          <a:xfrm>
            <a:off x="719403" y="1120842"/>
            <a:ext cx="10657184" cy="5737157"/>
          </a:xfrm>
          <a:prstGeom prst="rect">
            <a:avLst/>
          </a:prstGeom>
        </p:spPr>
        <p:txBody>
          <a:bodyPr>
            <a:normAutofit/>
          </a:bodyPr>
          <a:lstStyle/>
          <a:p>
            <a:pPr marL="0" indent="0" algn="l" rtl="0">
              <a:buNone/>
            </a:pPr>
            <a:r>
              <a:rPr lang="en-US" dirty="0" smtClean="0"/>
              <a:t> Early symptoms are nonspecific and include headache, malaise, nausea, and vomiting. These symptoms are often misdiagnosed as indicating flu or food poisoning.</a:t>
            </a:r>
          </a:p>
          <a:p>
            <a:pPr marL="0" indent="0" algn="l" rtl="0">
              <a:buNone/>
            </a:pPr>
            <a:endParaRPr lang="en-US" dirty="0"/>
          </a:p>
          <a:p>
            <a:pPr marL="0" indent="0" algn="l" rtl="0">
              <a:buNone/>
            </a:pPr>
            <a:r>
              <a:rPr lang="en-US" dirty="0" smtClean="0"/>
              <a:t> At higher exposure levels, patients can develop mental status changes, confusion, ataxia, syncope, tachycardia, and tachypnea. Severe poisoning is manifested by coma, seizures, myocardial ischemia, acidosis, cardiovascular collapse, and potentially death.</a:t>
            </a:r>
          </a:p>
          <a:p>
            <a:pPr marL="0" indent="0" algn="l" rtl="0">
              <a:buNone/>
            </a:pPr>
            <a:endParaRPr lang="en-US" dirty="0" smtClean="0"/>
          </a:p>
          <a:p>
            <a:pPr marL="0" indent="0" algn="l" rtl="0">
              <a:buNone/>
            </a:pPr>
            <a:r>
              <a:rPr lang="en-US" dirty="0" smtClean="0"/>
              <a:t> On exam, patients might have cherry-red </a:t>
            </a:r>
            <a:r>
              <a:rPr lang="en-US" dirty="0" err="1" smtClean="0"/>
              <a:t>skin,burns</a:t>
            </a:r>
            <a:r>
              <a:rPr lang="en-US" dirty="0" smtClean="0"/>
              <a:t> and </a:t>
            </a:r>
            <a:r>
              <a:rPr lang="en-US" dirty="0" err="1" smtClean="0"/>
              <a:t>oropharyngeal</a:t>
            </a:r>
            <a:r>
              <a:rPr lang="en-US" dirty="0" smtClean="0"/>
              <a:t> soot. Emergency department evaluation should include an arterial or venous blood gas with </a:t>
            </a:r>
            <a:r>
              <a:rPr lang="en-US" dirty="0" err="1" smtClean="0"/>
              <a:t>HbCO</a:t>
            </a:r>
            <a:r>
              <a:rPr lang="en-US" dirty="0" smtClean="0"/>
              <a:t> determined by co-</a:t>
            </a:r>
            <a:r>
              <a:rPr lang="en-US" dirty="0" err="1" smtClean="0"/>
              <a:t>oximetry</a:t>
            </a:r>
            <a:r>
              <a:rPr lang="en-US" dirty="0" smtClean="0"/>
              <a:t>, and </a:t>
            </a:r>
            <a:r>
              <a:rPr lang="en-US" dirty="0" err="1" smtClean="0"/>
              <a:t>creatine</a:t>
            </a:r>
            <a:r>
              <a:rPr lang="en-US" dirty="0" smtClean="0"/>
              <a:t> kinase in severely poisoned patients, and an ECG in any patient with cardiac symptoms. </a:t>
            </a:r>
            <a:endParaRPr lang="ar-JO" dirty="0"/>
          </a:p>
        </p:txBody>
      </p:sp>
    </p:spTree>
    <p:extLst>
      <p:ext uri="{BB962C8B-B14F-4D97-AF65-F5344CB8AC3E}">
        <p14:creationId xmlns:p14="http://schemas.microsoft.com/office/powerpoint/2010/main" val="4093416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61" y="116632"/>
            <a:ext cx="8683348" cy="1143000"/>
          </a:xfrm>
        </p:spPr>
        <p:txBody>
          <a:bodyPr/>
          <a:lstStyle/>
          <a:p>
            <a:pPr rtl="0"/>
            <a:r>
              <a:rPr lang="en-US" dirty="0" smtClean="0"/>
              <a:t>Treatment :</a:t>
            </a:r>
            <a:endParaRPr lang="ar-JO" dirty="0"/>
          </a:p>
        </p:txBody>
      </p:sp>
      <p:sp>
        <p:nvSpPr>
          <p:cNvPr id="3" name="Content Placeholder 2"/>
          <p:cNvSpPr>
            <a:spLocks noGrp="1"/>
          </p:cNvSpPr>
          <p:nvPr>
            <p:ph sz="quarter" idx="4294967295"/>
          </p:nvPr>
        </p:nvSpPr>
        <p:spPr>
          <a:xfrm>
            <a:off x="0" y="2037338"/>
            <a:ext cx="10084229" cy="4820662"/>
          </a:xfrm>
          <a:prstGeom prst="rect">
            <a:avLst/>
          </a:prstGeom>
        </p:spPr>
        <p:txBody>
          <a:bodyPr>
            <a:normAutofit/>
          </a:bodyPr>
          <a:lstStyle/>
          <a:p>
            <a:pPr algn="l" rtl="0"/>
            <a:r>
              <a:rPr lang="en-US" dirty="0" smtClean="0"/>
              <a:t>. In addition to general supportive care, treatment requires</a:t>
            </a:r>
          </a:p>
          <a:p>
            <a:pPr algn="l" rtl="0">
              <a:buNone/>
            </a:pPr>
            <a:r>
              <a:rPr lang="en-US" dirty="0" smtClean="0"/>
              <a:t> the administration of </a:t>
            </a:r>
            <a:r>
              <a:rPr lang="en-US" b="1" dirty="0" smtClean="0"/>
              <a:t>100% oxygen </a:t>
            </a:r>
            <a:r>
              <a:rPr lang="en-US" dirty="0" smtClean="0"/>
              <a:t>to enhance elimination of CO. In ambient air, the average half-life of </a:t>
            </a:r>
            <a:r>
              <a:rPr lang="en-US" dirty="0" err="1" smtClean="0"/>
              <a:t>HbCO</a:t>
            </a:r>
            <a:r>
              <a:rPr lang="en-US" dirty="0" smtClean="0"/>
              <a:t> is 4-6 hr. This is dramatically reduced to 60-90 min by providing 100% oxygen at normal atmospheric pressures via a non-</a:t>
            </a:r>
            <a:r>
              <a:rPr lang="en-US" dirty="0" err="1" smtClean="0"/>
              <a:t>rebreather</a:t>
            </a:r>
            <a:r>
              <a:rPr lang="en-US" dirty="0" smtClean="0"/>
              <a:t> facemask. </a:t>
            </a:r>
          </a:p>
          <a:p>
            <a:pPr marL="0" indent="0" algn="l" rtl="0">
              <a:buNone/>
            </a:pPr>
            <a:endParaRPr lang="en-US" dirty="0" smtClean="0"/>
          </a:p>
          <a:p>
            <a:pPr algn="l" rtl="0"/>
            <a:r>
              <a:rPr lang="en-US" dirty="0" smtClean="0"/>
              <a:t>Severely poisoned patients might benefit </a:t>
            </a:r>
            <a:r>
              <a:rPr lang="en-US" b="1" dirty="0" smtClean="0"/>
              <a:t>from hyperbaric oxygen (HBO</a:t>
            </a:r>
            <a:r>
              <a:rPr lang="en-US" dirty="0" smtClean="0"/>
              <a:t>), which decreases the half-life of </a:t>
            </a:r>
            <a:r>
              <a:rPr lang="en-US" dirty="0" err="1" smtClean="0"/>
              <a:t>HbCO</a:t>
            </a:r>
            <a:r>
              <a:rPr lang="en-US" dirty="0" smtClean="0"/>
              <a:t> to 20-30 minutes. Though the clinical benefits and referral guidelines for HBO therapy remain controversial, commonly cited indications include : syncope, coma, seizure, altered mental status, acute coronary </a:t>
            </a:r>
            <a:r>
              <a:rPr lang="en-US" dirty="0" err="1" smtClean="0"/>
              <a:t>syndromee</a:t>
            </a:r>
            <a:r>
              <a:rPr lang="en-US" dirty="0" smtClean="0"/>
              <a:t>, </a:t>
            </a:r>
            <a:r>
              <a:rPr lang="en-US" dirty="0" err="1" smtClean="0"/>
              <a:t>HbCO</a:t>
            </a:r>
            <a:r>
              <a:rPr lang="en-US" dirty="0" smtClean="0"/>
              <a:t> level &gt;25%, abnormal cerebellar examination, and pregnancy.</a:t>
            </a:r>
            <a:endParaRPr lang="ar-J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3648" y="0"/>
            <a:ext cx="3168352" cy="2376264"/>
          </a:xfrm>
          <a:prstGeom prst="rect">
            <a:avLst/>
          </a:prstGeom>
        </p:spPr>
      </p:pic>
    </p:spTree>
    <p:extLst>
      <p:ext uri="{BB962C8B-B14F-4D97-AF65-F5344CB8AC3E}">
        <p14:creationId xmlns:p14="http://schemas.microsoft.com/office/powerpoint/2010/main" val="3997611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38791"/>
            <a:ext cx="5455919" cy="4370427"/>
          </a:xfrm>
          <a:prstGeom prst="rect">
            <a:avLst/>
          </a:prstGeom>
          <a:noFill/>
        </p:spPr>
        <p:txBody>
          <a:bodyPr wrap="square" rtlCol="0">
            <a:spAutoFit/>
          </a:bodyPr>
          <a:lstStyle/>
          <a:p>
            <a:r>
              <a:rPr lang="en-US" sz="2000" b="1" dirty="0"/>
              <a:t>General examination:</a:t>
            </a:r>
          </a:p>
          <a:p>
            <a:r>
              <a:rPr lang="en-US" sz="2000" dirty="0"/>
              <a:t>The level of </a:t>
            </a:r>
            <a:r>
              <a:rPr lang="en-US" sz="2000" dirty="0">
                <a:solidFill>
                  <a:srgbClr val="FF0000"/>
                </a:solidFill>
              </a:rPr>
              <a:t>consciousness</a:t>
            </a:r>
          </a:p>
          <a:p>
            <a:r>
              <a:rPr lang="en-US" sz="2000" dirty="0">
                <a:solidFill>
                  <a:srgbClr val="FF0000"/>
                </a:solidFill>
              </a:rPr>
              <a:t>Looking ill </a:t>
            </a:r>
            <a:r>
              <a:rPr lang="en-US" sz="2000" dirty="0"/>
              <a:t>or well </a:t>
            </a:r>
          </a:p>
          <a:p>
            <a:r>
              <a:rPr lang="en-US" sz="2000" dirty="0"/>
              <a:t>Abnormal </a:t>
            </a:r>
            <a:r>
              <a:rPr lang="en-US" sz="2000" dirty="0">
                <a:solidFill>
                  <a:srgbClr val="FF0000"/>
                </a:solidFill>
              </a:rPr>
              <a:t>movements </a:t>
            </a:r>
          </a:p>
          <a:p>
            <a:r>
              <a:rPr lang="en-US" sz="2000" dirty="0">
                <a:solidFill>
                  <a:srgbClr val="FF0000"/>
                </a:solidFill>
              </a:rPr>
              <a:t>Color</a:t>
            </a:r>
            <a:r>
              <a:rPr lang="en-US" sz="2000" dirty="0"/>
              <a:t> </a:t>
            </a:r>
          </a:p>
          <a:p>
            <a:r>
              <a:rPr lang="en-US" sz="2000" dirty="0"/>
              <a:t>Odor :</a:t>
            </a:r>
          </a:p>
          <a:p>
            <a:r>
              <a:rPr lang="en-US" sz="2000" dirty="0">
                <a:solidFill>
                  <a:srgbClr val="FF0000"/>
                </a:solidFill>
              </a:rPr>
              <a:t>Bitter almonds</a:t>
            </a:r>
            <a:r>
              <a:rPr lang="en-US" sz="2000" dirty="0"/>
              <a:t>.. Cyanide</a:t>
            </a:r>
          </a:p>
          <a:p>
            <a:r>
              <a:rPr lang="en-US" sz="2000" dirty="0">
                <a:solidFill>
                  <a:srgbClr val="FF0000"/>
                </a:solidFill>
              </a:rPr>
              <a:t>Acetone </a:t>
            </a:r>
            <a:r>
              <a:rPr lang="en-US" sz="2000" dirty="0"/>
              <a:t>.. Alcohol, salicylate</a:t>
            </a:r>
          </a:p>
          <a:p>
            <a:r>
              <a:rPr lang="en-US" sz="2000" dirty="0">
                <a:solidFill>
                  <a:srgbClr val="FF0000"/>
                </a:solidFill>
              </a:rPr>
              <a:t>Wintergreen</a:t>
            </a:r>
            <a:r>
              <a:rPr lang="en-US" sz="2000" dirty="0"/>
              <a:t> ..Methyl salicylate</a:t>
            </a:r>
          </a:p>
          <a:p>
            <a:r>
              <a:rPr lang="en-US" sz="2000" dirty="0">
                <a:solidFill>
                  <a:srgbClr val="FF0000"/>
                </a:solidFill>
              </a:rPr>
              <a:t>Garlic</a:t>
            </a:r>
            <a:r>
              <a:rPr lang="en-US" sz="2000" dirty="0"/>
              <a:t>.. Arsenic, thallium, organophosphates, selenium</a:t>
            </a:r>
          </a:p>
          <a:p>
            <a:r>
              <a:rPr lang="en-US" sz="2000" dirty="0">
                <a:solidFill>
                  <a:srgbClr val="FF0000"/>
                </a:solidFill>
              </a:rPr>
              <a:t>Violets</a:t>
            </a:r>
            <a:r>
              <a:rPr lang="en-US" sz="2000" dirty="0"/>
              <a:t> ...Turpentine</a:t>
            </a:r>
          </a:p>
          <a:p>
            <a:endParaRPr lang="en-US" sz="2000" dirty="0"/>
          </a:p>
          <a:p>
            <a:endParaRPr lang="en-US" sz="2000" dirty="0"/>
          </a:p>
        </p:txBody>
      </p:sp>
      <p:sp>
        <p:nvSpPr>
          <p:cNvPr id="4" name="TextBox 3"/>
          <p:cNvSpPr txBox="1"/>
          <p:nvPr/>
        </p:nvSpPr>
        <p:spPr>
          <a:xfrm>
            <a:off x="3657601" y="2138791"/>
            <a:ext cx="2194560" cy="1631216"/>
          </a:xfrm>
          <a:prstGeom prst="rect">
            <a:avLst/>
          </a:prstGeom>
          <a:noFill/>
        </p:spPr>
        <p:txBody>
          <a:bodyPr wrap="square" rtlCol="0">
            <a:spAutoFit/>
          </a:bodyPr>
          <a:lstStyle/>
          <a:p>
            <a:r>
              <a:rPr lang="en-US" sz="2000" b="1" dirty="0"/>
              <a:t>Vitals :</a:t>
            </a:r>
          </a:p>
          <a:p>
            <a:r>
              <a:rPr lang="en-US" sz="2000" dirty="0"/>
              <a:t> </a:t>
            </a:r>
            <a:r>
              <a:rPr lang="en-US" sz="2000" dirty="0">
                <a:solidFill>
                  <a:srgbClr val="FF0000"/>
                </a:solidFill>
              </a:rPr>
              <a:t>the heart rate</a:t>
            </a:r>
          </a:p>
          <a:p>
            <a:r>
              <a:rPr lang="en-US" sz="2000" dirty="0">
                <a:solidFill>
                  <a:srgbClr val="FF0000"/>
                </a:solidFill>
              </a:rPr>
              <a:t> respiratory rate</a:t>
            </a:r>
          </a:p>
          <a:p>
            <a:r>
              <a:rPr lang="en-US" sz="2000" dirty="0">
                <a:solidFill>
                  <a:srgbClr val="FF0000"/>
                </a:solidFill>
              </a:rPr>
              <a:t>blood pressure</a:t>
            </a:r>
          </a:p>
          <a:p>
            <a:r>
              <a:rPr lang="en-US" sz="2000" dirty="0">
                <a:solidFill>
                  <a:srgbClr val="FF0000"/>
                </a:solidFill>
              </a:rPr>
              <a:t>temperature</a:t>
            </a:r>
          </a:p>
        </p:txBody>
      </p:sp>
      <p:sp>
        <p:nvSpPr>
          <p:cNvPr id="5" name="TextBox 4"/>
          <p:cNvSpPr txBox="1"/>
          <p:nvPr/>
        </p:nvSpPr>
        <p:spPr>
          <a:xfrm>
            <a:off x="5983122" y="4474446"/>
            <a:ext cx="5334001" cy="2246769"/>
          </a:xfrm>
          <a:prstGeom prst="rect">
            <a:avLst/>
          </a:prstGeom>
          <a:noFill/>
        </p:spPr>
        <p:txBody>
          <a:bodyPr wrap="square" rtlCol="0">
            <a:spAutoFit/>
          </a:bodyPr>
          <a:lstStyle/>
          <a:p>
            <a:r>
              <a:rPr lang="en-US" sz="2000" b="1" dirty="0"/>
              <a:t>Eye:</a:t>
            </a:r>
          </a:p>
          <a:p>
            <a:r>
              <a:rPr lang="en-US" sz="2000" dirty="0" err="1">
                <a:solidFill>
                  <a:srgbClr val="FF0000"/>
                </a:solidFill>
              </a:rPr>
              <a:t>Miosis</a:t>
            </a:r>
            <a:endParaRPr lang="en-US" sz="2000" dirty="0">
              <a:solidFill>
                <a:srgbClr val="FF0000"/>
              </a:solidFill>
            </a:endParaRPr>
          </a:p>
          <a:p>
            <a:r>
              <a:rPr lang="en-US" sz="2000" dirty="0" err="1">
                <a:solidFill>
                  <a:srgbClr val="FF0000"/>
                </a:solidFill>
              </a:rPr>
              <a:t>Mydriasis</a:t>
            </a:r>
            <a:endParaRPr lang="en-US" sz="2000" dirty="0">
              <a:solidFill>
                <a:srgbClr val="FF0000"/>
              </a:solidFill>
            </a:endParaRPr>
          </a:p>
          <a:p>
            <a:r>
              <a:rPr lang="en-US" sz="2000" dirty="0" err="1">
                <a:solidFill>
                  <a:srgbClr val="FF0000"/>
                </a:solidFill>
              </a:rPr>
              <a:t>Nystagmus</a:t>
            </a:r>
            <a:r>
              <a:rPr lang="en-US" sz="2000" dirty="0"/>
              <a:t>.. Phenytoin, barbiturates</a:t>
            </a:r>
          </a:p>
          <a:p>
            <a:r>
              <a:rPr lang="fr-FR" sz="2000" dirty="0" err="1">
                <a:solidFill>
                  <a:srgbClr val="FF0000"/>
                </a:solidFill>
              </a:rPr>
              <a:t>Lacrimation</a:t>
            </a:r>
            <a:r>
              <a:rPr lang="fr-FR" sz="2000" dirty="0"/>
              <a:t> </a:t>
            </a:r>
          </a:p>
          <a:p>
            <a:r>
              <a:rPr lang="en-US" sz="2000" dirty="0"/>
              <a:t>Retinal hyperemia </a:t>
            </a:r>
          </a:p>
          <a:p>
            <a:r>
              <a:rPr lang="en-US" sz="2000" dirty="0">
                <a:solidFill>
                  <a:srgbClr val="FF0000"/>
                </a:solidFill>
              </a:rPr>
              <a:t>Poor vision</a:t>
            </a:r>
            <a:r>
              <a:rPr lang="en-US" sz="2000" dirty="0"/>
              <a:t>.. botulism, carbon monoxide</a:t>
            </a:r>
          </a:p>
        </p:txBody>
      </p:sp>
      <p:sp>
        <p:nvSpPr>
          <p:cNvPr id="9" name="Title 1"/>
          <p:cNvSpPr>
            <a:spLocks noGrp="1"/>
          </p:cNvSpPr>
          <p:nvPr>
            <p:ph type="title"/>
          </p:nvPr>
        </p:nvSpPr>
        <p:spPr/>
        <p:txBody>
          <a:bodyPr/>
          <a:lstStyle/>
          <a:p>
            <a:r>
              <a:rPr lang="en-US" dirty="0"/>
              <a:t>Physical examination</a:t>
            </a:r>
          </a:p>
        </p:txBody>
      </p:sp>
      <p:sp>
        <p:nvSpPr>
          <p:cNvPr id="10" name="Rectangle 9"/>
          <p:cNvSpPr/>
          <p:nvPr/>
        </p:nvSpPr>
        <p:spPr>
          <a:xfrm>
            <a:off x="5920154" y="2158674"/>
            <a:ext cx="5862543" cy="2554545"/>
          </a:xfrm>
          <a:prstGeom prst="rect">
            <a:avLst/>
          </a:prstGeom>
        </p:spPr>
        <p:txBody>
          <a:bodyPr wrap="square">
            <a:spAutoFit/>
          </a:bodyPr>
          <a:lstStyle/>
          <a:p>
            <a:r>
              <a:rPr lang="en-US" sz="2000" b="1" dirty="0"/>
              <a:t>Mouth</a:t>
            </a:r>
          </a:p>
          <a:p>
            <a:r>
              <a:rPr lang="en-US" sz="2000" dirty="0">
                <a:solidFill>
                  <a:srgbClr val="FF0000"/>
                </a:solidFill>
              </a:rPr>
              <a:t>Salivation</a:t>
            </a:r>
            <a:r>
              <a:rPr lang="en-US" sz="2000" dirty="0"/>
              <a:t> ..salicylate, corrosives.</a:t>
            </a:r>
          </a:p>
          <a:p>
            <a:r>
              <a:rPr lang="en-US" sz="2000" dirty="0">
                <a:solidFill>
                  <a:srgbClr val="FF0000"/>
                </a:solidFill>
              </a:rPr>
              <a:t>Dry mouth </a:t>
            </a:r>
            <a:r>
              <a:rPr lang="en-US" sz="2000" dirty="0"/>
              <a:t>..Amphetamine, </a:t>
            </a:r>
            <a:r>
              <a:rPr lang="en-US" sz="2000" dirty="0" err="1"/>
              <a:t>anticholinergics</a:t>
            </a:r>
            <a:r>
              <a:rPr lang="en-US" sz="2000" dirty="0"/>
              <a:t> , antihistamine</a:t>
            </a:r>
          </a:p>
          <a:p>
            <a:r>
              <a:rPr lang="en-US" sz="2000" dirty="0">
                <a:solidFill>
                  <a:srgbClr val="FF0000"/>
                </a:solidFill>
              </a:rPr>
              <a:t>Burns</a:t>
            </a:r>
            <a:r>
              <a:rPr lang="en-US" sz="2000" dirty="0"/>
              <a:t>.. Corrosives, oxalate-containing plants</a:t>
            </a:r>
          </a:p>
          <a:p>
            <a:r>
              <a:rPr lang="en-US" sz="2000" dirty="0">
                <a:solidFill>
                  <a:srgbClr val="FF0000"/>
                </a:solidFill>
              </a:rPr>
              <a:t>Gum lines </a:t>
            </a:r>
            <a:r>
              <a:rPr lang="en-US" sz="2000" dirty="0"/>
              <a:t>..Lead, mercury, arsenic</a:t>
            </a:r>
          </a:p>
          <a:p>
            <a:r>
              <a:rPr lang="en-US" sz="2000" dirty="0"/>
              <a:t>Dysphagia ..Corrosives, botulism</a:t>
            </a:r>
          </a:p>
          <a:p>
            <a:endParaRPr lang="en-US" sz="2000" dirty="0"/>
          </a:p>
        </p:txBody>
      </p:sp>
    </p:spTree>
    <p:extLst>
      <p:ext uri="{BB962C8B-B14F-4D97-AF65-F5344CB8AC3E}">
        <p14:creationId xmlns:p14="http://schemas.microsoft.com/office/powerpoint/2010/main" val="1925060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71" y="260648"/>
            <a:ext cx="8683348" cy="1143000"/>
          </a:xfrm>
        </p:spPr>
        <p:txBody>
          <a:bodyPr/>
          <a:lstStyle/>
          <a:p>
            <a:pPr algn="l" rtl="0"/>
            <a:r>
              <a:rPr lang="en-US" dirty="0" smtClean="0"/>
              <a:t>Complications :</a:t>
            </a:r>
            <a:endParaRPr lang="ar-JO" dirty="0"/>
          </a:p>
        </p:txBody>
      </p:sp>
      <p:sp>
        <p:nvSpPr>
          <p:cNvPr id="3" name="Content Placeholder 2"/>
          <p:cNvSpPr>
            <a:spLocks noGrp="1"/>
          </p:cNvSpPr>
          <p:nvPr>
            <p:ph sz="quarter" idx="4294967295"/>
          </p:nvPr>
        </p:nvSpPr>
        <p:spPr>
          <a:xfrm>
            <a:off x="809897" y="1948718"/>
            <a:ext cx="10231330" cy="4752528"/>
          </a:xfrm>
          <a:prstGeom prst="rect">
            <a:avLst/>
          </a:prstGeom>
        </p:spPr>
        <p:txBody>
          <a:bodyPr>
            <a:normAutofit fontScale="92500" lnSpcReduction="10000"/>
          </a:bodyPr>
          <a:lstStyle/>
          <a:p>
            <a:pPr algn="l" rtl="0">
              <a:buNone/>
            </a:pPr>
            <a:r>
              <a:rPr lang="en-US" b="1" dirty="0" err="1" smtClean="0">
                <a:solidFill>
                  <a:schemeClr val="tx1">
                    <a:lumMod val="95000"/>
                    <a:lumOff val="5000"/>
                  </a:schemeClr>
                </a:solidFill>
              </a:rPr>
              <a:t>Rhabdomyolysis</a:t>
            </a:r>
            <a:endParaRPr lang="en-US" b="1" dirty="0" smtClean="0">
              <a:solidFill>
                <a:schemeClr val="tx1">
                  <a:lumMod val="95000"/>
                  <a:lumOff val="5000"/>
                </a:schemeClr>
              </a:solidFill>
            </a:endParaRPr>
          </a:p>
          <a:p>
            <a:pPr algn="l" rtl="0">
              <a:buNone/>
            </a:pPr>
            <a:endParaRPr lang="en-US" b="1" dirty="0">
              <a:solidFill>
                <a:schemeClr val="tx1">
                  <a:lumMod val="95000"/>
                  <a:lumOff val="5000"/>
                </a:schemeClr>
              </a:solidFill>
            </a:endParaRPr>
          </a:p>
          <a:p>
            <a:pPr algn="l" rtl="0">
              <a:buNone/>
            </a:pPr>
            <a:r>
              <a:rPr lang="en-US" b="1" dirty="0">
                <a:solidFill>
                  <a:schemeClr val="tx1">
                    <a:lumMod val="95000"/>
                    <a:lumOff val="5000"/>
                  </a:schemeClr>
                </a:solidFill>
              </a:rPr>
              <a:t>Acute respiratory distress syndrome (ARDS</a:t>
            </a:r>
            <a:r>
              <a:rPr lang="en-US" b="1" dirty="0" smtClean="0">
                <a:solidFill>
                  <a:schemeClr val="tx1">
                    <a:lumMod val="95000"/>
                    <a:lumOff val="5000"/>
                  </a:schemeClr>
                </a:solidFill>
              </a:rPr>
              <a:t>)</a:t>
            </a:r>
          </a:p>
          <a:p>
            <a:pPr algn="r" rtl="0">
              <a:buNone/>
            </a:pPr>
            <a:endParaRPr lang="ar-JO" b="1" dirty="0" smtClean="0">
              <a:solidFill>
                <a:schemeClr val="tx1">
                  <a:lumMod val="95000"/>
                  <a:lumOff val="5000"/>
                </a:schemeClr>
              </a:solidFill>
            </a:endParaRPr>
          </a:p>
          <a:p>
            <a:pPr algn="l" rtl="0">
              <a:buNone/>
            </a:pPr>
            <a:r>
              <a:rPr lang="en-US" b="1" dirty="0" smtClean="0">
                <a:solidFill>
                  <a:schemeClr val="tx1">
                    <a:lumMod val="95000"/>
                    <a:lumOff val="5000"/>
                  </a:schemeClr>
                </a:solidFill>
              </a:rPr>
              <a:t>Disseminated </a:t>
            </a:r>
            <a:r>
              <a:rPr lang="en-US" b="1" dirty="0">
                <a:solidFill>
                  <a:schemeClr val="tx1">
                    <a:lumMod val="95000"/>
                    <a:lumOff val="5000"/>
                  </a:schemeClr>
                </a:solidFill>
              </a:rPr>
              <a:t>intravascular coagulation (DIC</a:t>
            </a:r>
            <a:r>
              <a:rPr lang="en-US" b="1" dirty="0" smtClean="0">
                <a:solidFill>
                  <a:schemeClr val="tx1">
                    <a:lumMod val="95000"/>
                    <a:lumOff val="5000"/>
                  </a:schemeClr>
                </a:solidFill>
              </a:rPr>
              <a:t>)</a:t>
            </a:r>
          </a:p>
          <a:p>
            <a:pPr algn="l" rtl="0">
              <a:buNone/>
            </a:pPr>
            <a:endParaRPr lang="en-US" b="1" dirty="0">
              <a:solidFill>
                <a:schemeClr val="tx1">
                  <a:lumMod val="95000"/>
                  <a:lumOff val="5000"/>
                </a:schemeClr>
              </a:solidFill>
            </a:endParaRPr>
          </a:p>
          <a:p>
            <a:pPr algn="l" rtl="0">
              <a:buNone/>
            </a:pPr>
            <a:r>
              <a:rPr lang="en-US" b="1" dirty="0">
                <a:solidFill>
                  <a:schemeClr val="tx1">
                    <a:lumMod val="95000"/>
                    <a:lumOff val="5000"/>
                  </a:schemeClr>
                </a:solidFill>
              </a:rPr>
              <a:t>SIRS or multiple organ dysfunction syndrome </a:t>
            </a:r>
            <a:endParaRPr lang="en-US" b="1" dirty="0" smtClean="0">
              <a:solidFill>
                <a:schemeClr val="tx1">
                  <a:lumMod val="95000"/>
                  <a:lumOff val="5000"/>
                </a:schemeClr>
              </a:solidFill>
            </a:endParaRPr>
          </a:p>
          <a:p>
            <a:pPr algn="l" rtl="0">
              <a:buNone/>
            </a:pPr>
            <a:r>
              <a:rPr lang="en-US" b="1" dirty="0" smtClean="0">
                <a:solidFill>
                  <a:schemeClr val="tx1">
                    <a:lumMod val="95000"/>
                    <a:lumOff val="5000"/>
                  </a:schemeClr>
                </a:solidFill>
              </a:rPr>
              <a:t>(</a:t>
            </a:r>
            <a:r>
              <a:rPr lang="en-US" b="1" dirty="0">
                <a:solidFill>
                  <a:schemeClr val="tx1">
                    <a:lumMod val="95000"/>
                    <a:lumOff val="5000"/>
                  </a:schemeClr>
                </a:solidFill>
              </a:rPr>
              <a:t>MODS</a:t>
            </a:r>
            <a:r>
              <a:rPr lang="en-US" b="1" dirty="0" smtClean="0">
                <a:solidFill>
                  <a:schemeClr val="tx1">
                    <a:lumMod val="95000"/>
                    <a:lumOff val="5000"/>
                  </a:schemeClr>
                </a:solidFill>
              </a:rPr>
              <a:t>)</a:t>
            </a:r>
            <a:endParaRPr lang="en-US" b="1" dirty="0">
              <a:solidFill>
                <a:schemeClr val="tx1">
                  <a:lumMod val="95000"/>
                  <a:lumOff val="5000"/>
                </a:schemeClr>
              </a:solidFill>
            </a:endParaRPr>
          </a:p>
          <a:p>
            <a:pPr algn="l" rtl="0">
              <a:buNone/>
            </a:pPr>
            <a:endParaRPr lang="en-US" b="1" dirty="0" smtClean="0">
              <a:solidFill>
                <a:schemeClr val="tx1">
                  <a:lumMod val="95000"/>
                  <a:lumOff val="5000"/>
                </a:schemeClr>
              </a:solidFill>
            </a:endParaRPr>
          </a:p>
          <a:p>
            <a:pPr algn="l" rtl="0">
              <a:buNone/>
            </a:pPr>
            <a:r>
              <a:rPr lang="en-US" b="1" dirty="0" smtClean="0">
                <a:solidFill>
                  <a:schemeClr val="tx1">
                    <a:lumMod val="95000"/>
                    <a:lumOff val="5000"/>
                  </a:schemeClr>
                </a:solidFill>
              </a:rPr>
              <a:t>Acute </a:t>
            </a:r>
            <a:r>
              <a:rPr lang="en-US" b="1" dirty="0">
                <a:solidFill>
                  <a:schemeClr val="tx1">
                    <a:lumMod val="95000"/>
                    <a:lumOff val="5000"/>
                  </a:schemeClr>
                </a:solidFill>
              </a:rPr>
              <a:t>tubular necrosis (ATN</a:t>
            </a:r>
            <a:r>
              <a:rPr lang="en-US" b="1" dirty="0" smtClean="0">
                <a:solidFill>
                  <a:schemeClr val="tx1">
                    <a:lumMod val="95000"/>
                    <a:lumOff val="5000"/>
                  </a:schemeClr>
                </a:solidFill>
              </a:rPr>
              <a:t>)</a:t>
            </a:r>
          </a:p>
          <a:p>
            <a:pPr algn="l" rtl="0">
              <a:buNone/>
            </a:pPr>
            <a:endParaRPr lang="en-US" b="1" dirty="0">
              <a:solidFill>
                <a:schemeClr val="tx1">
                  <a:lumMod val="95000"/>
                  <a:lumOff val="5000"/>
                </a:schemeClr>
              </a:solidFill>
            </a:endParaRPr>
          </a:p>
          <a:p>
            <a:pPr algn="l">
              <a:buNone/>
            </a:pPr>
            <a:r>
              <a:rPr lang="en-US" b="1" dirty="0">
                <a:solidFill>
                  <a:schemeClr val="tx1">
                    <a:lumMod val="95000"/>
                    <a:lumOff val="5000"/>
                  </a:schemeClr>
                </a:solidFill>
              </a:rPr>
              <a:t>Interval CO syndrome, including </a:t>
            </a:r>
            <a:r>
              <a:rPr lang="en-US" b="1" dirty="0" err="1">
                <a:solidFill>
                  <a:schemeClr val="tx1">
                    <a:lumMod val="95000"/>
                    <a:lumOff val="5000"/>
                  </a:schemeClr>
                </a:solidFill>
              </a:rPr>
              <a:t>leukoencephalopathy</a:t>
            </a:r>
            <a:r>
              <a:rPr lang="en-US" b="1" dirty="0">
                <a:solidFill>
                  <a:schemeClr val="tx1">
                    <a:lumMod val="95000"/>
                    <a:lumOff val="5000"/>
                  </a:schemeClr>
                </a:solidFill>
              </a:rPr>
              <a:t> of the subcortical white matter with ischemic damage to basal ganglia and hippocampus.</a:t>
            </a:r>
          </a:p>
          <a:p>
            <a:endParaRPr lang="ar-JO" dirty="0"/>
          </a:p>
          <a:p>
            <a:pPr algn="l" rtl="0"/>
            <a:endParaRPr lang="ar-JO" dirty="0"/>
          </a:p>
        </p:txBody>
      </p:sp>
    </p:spTree>
    <p:extLst>
      <p:ext uri="{BB962C8B-B14F-4D97-AF65-F5344CB8AC3E}">
        <p14:creationId xmlns:p14="http://schemas.microsoft.com/office/powerpoint/2010/main" val="2205408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
            <a:ext cx="10363200" cy="1125414"/>
          </a:xfrm>
        </p:spPr>
        <p:txBody>
          <a:bodyPr/>
          <a:lstStyle/>
          <a:p>
            <a:pPr algn="ctr"/>
            <a:r>
              <a:rPr lang="en-US" b="1" dirty="0" smtClean="0">
                <a:latin typeface="Times New Roman" pitchFamily="18" charset="0"/>
                <a:cs typeface="Times New Roman" pitchFamily="18" charset="0"/>
              </a:rPr>
              <a:t>Corrosive ingestion </a:t>
            </a:r>
            <a:endParaRPr lang="ar-JO" b="1" dirty="0">
              <a:latin typeface="Times New Roman" pitchFamily="18" charset="0"/>
              <a:cs typeface="Times New Roman" pitchFamily="18" charset="0"/>
            </a:endParaRPr>
          </a:p>
        </p:txBody>
      </p:sp>
      <p:pic>
        <p:nvPicPr>
          <p:cNvPr id="4" name="Picture 3" descr="Hydrocarbons-Ingestion-Help-Someone-Who-Has-Swallowed-Gasoline-Step-10.jpg"/>
          <p:cNvPicPr>
            <a:picLocks noChangeAspect="1"/>
          </p:cNvPicPr>
          <p:nvPr/>
        </p:nvPicPr>
        <p:blipFill>
          <a:blip r:embed="rId2" cstate="print"/>
          <a:stretch>
            <a:fillRect/>
          </a:stretch>
        </p:blipFill>
        <p:spPr>
          <a:xfrm>
            <a:off x="0" y="1289538"/>
            <a:ext cx="5588000" cy="4114800"/>
          </a:xfrm>
          <a:prstGeom prst="rect">
            <a:avLst/>
          </a:prstGeom>
        </p:spPr>
      </p:pic>
      <p:pic>
        <p:nvPicPr>
          <p:cNvPr id="5" name="Picture 4" descr="Corrosive-ingestion-Caustic-Ingestion-Acid-Color.jpg"/>
          <p:cNvPicPr>
            <a:picLocks noChangeAspect="1"/>
          </p:cNvPicPr>
          <p:nvPr/>
        </p:nvPicPr>
        <p:blipFill>
          <a:blip r:embed="rId3" cstate="print"/>
          <a:stretch>
            <a:fillRect/>
          </a:stretch>
        </p:blipFill>
        <p:spPr>
          <a:xfrm>
            <a:off x="5808785" y="1359878"/>
            <a:ext cx="6160765" cy="406603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Acids V.S </a:t>
            </a:r>
            <a:r>
              <a:rPr lang="en-US" dirty="0" err="1" smtClean="0">
                <a:latin typeface="Times New Roman" pitchFamily="18" charset="0"/>
                <a:cs typeface="Times New Roman" pitchFamily="18" charset="0"/>
              </a:rPr>
              <a:t>Alkalies</a:t>
            </a:r>
            <a:r>
              <a:rPr lang="en-US" dirty="0" smtClean="0">
                <a:latin typeface="Times New Roman" pitchFamily="18" charset="0"/>
                <a:cs typeface="Times New Roman" pitchFamily="18" charset="0"/>
              </a:rPr>
              <a:t> </a:t>
            </a:r>
            <a:endParaRPr lang="ar-JO" dirty="0">
              <a:latin typeface="Times New Roman" pitchFamily="18" charset="0"/>
              <a:cs typeface="Times New Roman" pitchFamily="18" charset="0"/>
            </a:endParaRPr>
          </a:p>
        </p:txBody>
      </p:sp>
      <p:graphicFrame>
        <p:nvGraphicFramePr>
          <p:cNvPr id="13" name="Content Placeholder 3"/>
          <p:cNvGraphicFramePr>
            <a:graphicFrameLocks noGrp="1"/>
          </p:cNvGraphicFramePr>
          <p:nvPr>
            <p:ph idx="1"/>
          </p:nvPr>
        </p:nvGraphicFramePr>
        <p:xfrm>
          <a:off x="661851" y="2349591"/>
          <a:ext cx="10972800" cy="3429000"/>
        </p:xfrm>
        <a:graphic>
          <a:graphicData uri="http://schemas.openxmlformats.org/drawingml/2006/table">
            <a:tbl>
              <a:tblPr rtl="1" firstRow="1" bandRow="1">
                <a:tableStyleId>{5C22544A-7EE6-4342-B048-85BDC9FD1C3A}</a:tableStyleId>
              </a:tblPr>
              <a:tblGrid>
                <a:gridCol w="5486400"/>
                <a:gridCol w="5486400"/>
              </a:tblGrid>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Alkaline agents </a:t>
                      </a:r>
                      <a:endParaRPr lang="ar-JO" sz="1800" b="1" dirty="0" smtClean="0">
                        <a:solidFill>
                          <a:schemeClr val="bg1"/>
                        </a:solidFill>
                      </a:endParaRPr>
                    </a:p>
                  </a:txBody>
                  <a:tcPr marL="121920" marR="121920"/>
                </a:tc>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Acidic agents </a:t>
                      </a:r>
                      <a:endParaRPr lang="ar-JO" sz="2000" b="1" dirty="0" smtClean="0">
                        <a:solidFill>
                          <a:schemeClr val="bg1"/>
                        </a:solidFill>
                      </a:endParaRPr>
                    </a:p>
                  </a:txBody>
                  <a:tcPr marL="121920" marR="121920"/>
                </a:tc>
              </a:tr>
              <a:tr h="370840">
                <a:tc>
                  <a:txBody>
                    <a:bodyPr/>
                    <a:lstStyle/>
                    <a:p>
                      <a:pPr algn="l" rtl="1"/>
                      <a:r>
                        <a:rPr lang="en-US" b="1" dirty="0" smtClean="0"/>
                        <a:t>PH&gt;7</a:t>
                      </a:r>
                      <a:endParaRPr lang="ar-JO" b="1" dirty="0"/>
                    </a:p>
                  </a:txBody>
                  <a:tcPr marL="121920" marR="121920"/>
                </a:tc>
                <a:tc>
                  <a:txBody>
                    <a:bodyPr/>
                    <a:lstStyle/>
                    <a:p>
                      <a:pPr algn="l"/>
                      <a:r>
                        <a:rPr lang="en-US" b="1" dirty="0" smtClean="0"/>
                        <a:t>PH&lt;7</a:t>
                      </a:r>
                      <a:endParaRPr lang="ar-JO" b="1" dirty="0"/>
                    </a:p>
                  </a:txBody>
                  <a:tcPr marL="121920" marR="121920"/>
                </a:tc>
              </a:tr>
              <a:tr h="370840">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b="1" dirty="0" err="1" smtClean="0"/>
                        <a:t>Tastless,odorless</a:t>
                      </a:r>
                      <a:r>
                        <a:rPr lang="en-US" b="1" baseline="0" dirty="0" smtClean="0"/>
                        <a:t> (larger amount)</a:t>
                      </a:r>
                      <a:endParaRPr lang="ar-JO" b="1" dirty="0" smtClean="0"/>
                    </a:p>
                    <a:p>
                      <a:pPr algn="l" rtl="1"/>
                      <a:endParaRPr lang="ar-JO" b="1" dirty="0"/>
                    </a:p>
                  </a:txBody>
                  <a:tcPr marL="121920" marR="121920"/>
                </a:tc>
                <a:tc>
                  <a:txBody>
                    <a:bodyPr/>
                    <a:lstStyle/>
                    <a:p>
                      <a:pPr algn="l"/>
                      <a:r>
                        <a:rPr lang="en-US" b="1" dirty="0" smtClean="0"/>
                        <a:t>Pungent</a:t>
                      </a:r>
                      <a:r>
                        <a:rPr lang="en-US" b="1" baseline="0" dirty="0" smtClean="0"/>
                        <a:t> odor and noxious taste</a:t>
                      </a:r>
                      <a:endParaRPr lang="ar-JO" b="1" dirty="0"/>
                    </a:p>
                  </a:txBody>
                  <a:tcPr marL="121920" marR="121920"/>
                </a:tc>
              </a:tr>
              <a:tr h="370840">
                <a:tc>
                  <a:txBody>
                    <a:bodyPr/>
                    <a:lstStyle/>
                    <a:p>
                      <a:pPr algn="l" rtl="1"/>
                      <a:r>
                        <a:rPr kumimoji="0" lang="en-US" b="1" i="0" kern="1200" dirty="0" smtClean="0">
                          <a:solidFill>
                            <a:schemeClr val="dk1"/>
                          </a:solidFill>
                          <a:latin typeface="+mn-lt"/>
                          <a:ea typeface="+mn-ea"/>
                          <a:cs typeface="+mn-cs"/>
                        </a:rPr>
                        <a:t>liquefaction necrosis =&gt; direct extension, deeper injuries</a:t>
                      </a:r>
                      <a:endParaRPr lang="ar-JO" b="1" dirty="0"/>
                    </a:p>
                  </a:txBody>
                  <a:tcPr marL="121920" marR="121920"/>
                </a:tc>
                <a:tc>
                  <a:txBody>
                    <a:bodyPr/>
                    <a:lstStyle/>
                    <a:p>
                      <a:pPr algn="l"/>
                      <a:r>
                        <a:rPr lang="en-US" b="1" dirty="0" smtClean="0"/>
                        <a:t>Coagulation</a:t>
                      </a:r>
                      <a:r>
                        <a:rPr lang="en-US" b="1" baseline="0" dirty="0" smtClean="0"/>
                        <a:t> necrosis=&gt;formation of coagulum layer limit the depth of injury </a:t>
                      </a:r>
                      <a:endParaRPr lang="ar-JO" b="1" dirty="0"/>
                    </a:p>
                  </a:txBody>
                  <a:tcPr marL="121920" marR="121920"/>
                </a:tc>
              </a:tr>
              <a:tr h="370840">
                <a:tc>
                  <a:txBody>
                    <a:bodyPr/>
                    <a:lstStyle/>
                    <a:p>
                      <a:pPr algn="l" rtl="1"/>
                      <a:r>
                        <a:rPr lang="en-US" b="1" dirty="0" smtClean="0"/>
                        <a:t>Common</a:t>
                      </a:r>
                      <a:r>
                        <a:rPr lang="en-US" b="1" baseline="0" dirty="0" smtClean="0"/>
                        <a:t> </a:t>
                      </a:r>
                      <a:endParaRPr lang="ar-JO" b="1" dirty="0"/>
                    </a:p>
                  </a:txBody>
                  <a:tcPr marL="121920" marR="121920"/>
                </a:tc>
                <a:tc>
                  <a:txBody>
                    <a:bodyPr/>
                    <a:lstStyle/>
                    <a:p>
                      <a:pPr algn="l"/>
                      <a:r>
                        <a:rPr lang="en-US" b="1" dirty="0" smtClean="0"/>
                        <a:t>Less esophageal injury </a:t>
                      </a:r>
                      <a:endParaRPr lang="ar-JO" b="1" dirty="0"/>
                    </a:p>
                  </a:txBody>
                  <a:tcPr marL="121920" marR="121920"/>
                </a:tc>
              </a:tr>
              <a:tr h="370840">
                <a:tc>
                  <a:txBody>
                    <a:bodyPr/>
                    <a:lstStyle/>
                    <a:p>
                      <a:pPr algn="l" rtl="1"/>
                      <a:r>
                        <a:rPr kumimoji="0" lang="en-US" b="1" i="0" kern="1200" dirty="0" smtClean="0">
                          <a:solidFill>
                            <a:schemeClr val="dk1"/>
                          </a:solidFill>
                          <a:latin typeface="+mn-lt"/>
                          <a:ea typeface="+mn-ea"/>
                          <a:cs typeface="+mn-cs"/>
                        </a:rPr>
                        <a:t>In stomach, partial neutralization by gastric acid may result limited</a:t>
                      </a:r>
                      <a:endParaRPr lang="ar-JO" b="1" dirty="0"/>
                    </a:p>
                  </a:txBody>
                  <a:tcPr marL="121920" marR="121920"/>
                </a:tc>
                <a:tc>
                  <a:txBody>
                    <a:bodyPr/>
                    <a:lstStyle/>
                    <a:p>
                      <a:pPr algn="l"/>
                      <a:r>
                        <a:rPr lang="en-US" b="1" dirty="0" smtClean="0"/>
                        <a:t>More</a:t>
                      </a:r>
                      <a:r>
                        <a:rPr lang="en-US" b="1" baseline="0" dirty="0" smtClean="0"/>
                        <a:t> gastric injury </a:t>
                      </a:r>
                      <a:endParaRPr lang="ar-JO" b="1" dirty="0"/>
                    </a:p>
                  </a:txBody>
                  <a:tcPr marL="121920" marR="121920"/>
                </a:tc>
              </a:tr>
              <a:tr h="370840">
                <a:tc>
                  <a:txBody>
                    <a:bodyPr/>
                    <a:lstStyle/>
                    <a:p>
                      <a:pPr algn="l" rtl="1"/>
                      <a:endParaRPr lang="ar-JO" b="1"/>
                    </a:p>
                  </a:txBody>
                  <a:tcPr marL="121920" marR="121920"/>
                </a:tc>
                <a:tc>
                  <a:txBody>
                    <a:bodyPr/>
                    <a:lstStyle/>
                    <a:p>
                      <a:pPr algn="l"/>
                      <a:endParaRPr lang="ar-JO" b="1" dirty="0"/>
                    </a:p>
                  </a:txBody>
                  <a:tcPr marL="121920" marR="121920"/>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Severity depend upon</a:t>
            </a:r>
            <a:endParaRPr lang="ar-JO" dirty="0">
              <a:latin typeface="Times New Roman" pitchFamily="18" charset="0"/>
              <a:cs typeface="Times New Roman" pitchFamily="18" charset="0"/>
            </a:endParaRPr>
          </a:p>
        </p:txBody>
      </p:sp>
      <p:sp>
        <p:nvSpPr>
          <p:cNvPr id="6" name="TextBox 5"/>
          <p:cNvSpPr txBox="1"/>
          <p:nvPr/>
        </p:nvSpPr>
        <p:spPr>
          <a:xfrm>
            <a:off x="508000" y="2366554"/>
            <a:ext cx="11684000" cy="2677656"/>
          </a:xfrm>
          <a:prstGeom prst="rect">
            <a:avLst/>
          </a:prstGeom>
          <a:noFill/>
        </p:spPr>
        <p:txBody>
          <a:bodyPr wrap="square" rtlCol="1">
            <a:spAutoFit/>
          </a:bodyPr>
          <a:lstStyle/>
          <a:p>
            <a:pPr>
              <a:buFont typeface="Arial" pitchFamily="34" charset="0"/>
              <a:buChar char="•"/>
            </a:pPr>
            <a:r>
              <a:rPr lang="en-US" sz="2800" b="1" dirty="0" smtClean="0"/>
              <a:t>Corrosive properties of the ingested substance </a:t>
            </a:r>
          </a:p>
          <a:p>
            <a:pPr>
              <a:buFont typeface="Arial" pitchFamily="34" charset="0"/>
              <a:buChar char="•"/>
            </a:pPr>
            <a:r>
              <a:rPr lang="en-US" sz="2800" b="1" dirty="0" smtClean="0"/>
              <a:t> Amount, concentration, and physical form (solid or liquid) of the agent </a:t>
            </a:r>
          </a:p>
          <a:p>
            <a:pPr>
              <a:buFont typeface="Arial" pitchFamily="34" charset="0"/>
              <a:buChar char="•"/>
            </a:pPr>
            <a:r>
              <a:rPr lang="en-US" sz="2800" b="1" dirty="0" smtClean="0"/>
              <a:t> Duration of contact with the mucosa</a:t>
            </a:r>
          </a:p>
          <a:p>
            <a:pPr>
              <a:buFont typeface="Arial" pitchFamily="34" charset="0"/>
              <a:buChar char="•"/>
            </a:pPr>
            <a:r>
              <a:rPr lang="en-US" sz="2800" b="1" dirty="0" smtClean="0"/>
              <a:t>pH</a:t>
            </a:r>
          </a:p>
          <a:p>
            <a:pPr>
              <a:buFont typeface="Arial" pitchFamily="34" charset="0"/>
              <a:buChar char="•"/>
            </a:pPr>
            <a:endParaRPr lang="ar-JO" sz="28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Clinical presentation </a:t>
            </a:r>
            <a:endParaRPr lang="ar-JO" dirty="0">
              <a:latin typeface="Times New Roman" pitchFamily="18" charset="0"/>
              <a:cs typeface="Times New Roman" pitchFamily="18" charset="0"/>
            </a:endParaRPr>
          </a:p>
        </p:txBody>
      </p:sp>
      <p:sp>
        <p:nvSpPr>
          <p:cNvPr id="4" name="TextBox 3"/>
          <p:cNvSpPr txBox="1"/>
          <p:nvPr/>
        </p:nvSpPr>
        <p:spPr>
          <a:xfrm>
            <a:off x="445589" y="2368731"/>
            <a:ext cx="10464800" cy="3477875"/>
          </a:xfrm>
          <a:prstGeom prst="rect">
            <a:avLst/>
          </a:prstGeom>
          <a:noFill/>
        </p:spPr>
        <p:txBody>
          <a:bodyPr wrap="square" rtlCol="1">
            <a:spAutoFit/>
          </a:bodyPr>
          <a:lstStyle/>
          <a:p>
            <a:pPr marL="342900" indent="-342900">
              <a:buFont typeface="Wingdings" pitchFamily="2" charset="2"/>
              <a:buChar char="q"/>
            </a:pPr>
            <a:r>
              <a:rPr lang="en-US" sz="2000" b="1" dirty="0" smtClean="0">
                <a:solidFill>
                  <a:srgbClr val="FF0000"/>
                </a:solidFill>
              </a:rPr>
              <a:t>Vary widely</a:t>
            </a:r>
          </a:p>
          <a:p>
            <a:pPr>
              <a:buFont typeface="Arial" pitchFamily="34" charset="0"/>
              <a:buChar char="•"/>
            </a:pPr>
            <a:r>
              <a:rPr lang="en-US" sz="2000" b="1" dirty="0" smtClean="0"/>
              <a:t> Hoarseness, </a:t>
            </a:r>
            <a:r>
              <a:rPr lang="en-US" sz="2000" b="1" dirty="0" err="1" smtClean="0"/>
              <a:t>stridor</a:t>
            </a:r>
            <a:r>
              <a:rPr lang="en-US" sz="2000" b="1" dirty="0" smtClean="0"/>
              <a:t>, </a:t>
            </a:r>
            <a:r>
              <a:rPr lang="en-US" sz="2000" b="1" dirty="0" err="1" smtClean="0"/>
              <a:t>dyspnea</a:t>
            </a:r>
            <a:r>
              <a:rPr lang="en-US" sz="2000" b="1" dirty="0" smtClean="0"/>
              <a:t> =&gt; Airway evaluation .</a:t>
            </a:r>
          </a:p>
          <a:p>
            <a:pPr>
              <a:buFont typeface="Arial" pitchFamily="34" charset="0"/>
              <a:buChar char="•"/>
            </a:pPr>
            <a:r>
              <a:rPr lang="en-US" sz="2000" b="1" dirty="0" smtClean="0"/>
              <a:t> Perforation: (During first 2 weeks) </a:t>
            </a:r>
          </a:p>
          <a:p>
            <a:pPr>
              <a:buFont typeface="Wingdings" pitchFamily="2" charset="2"/>
              <a:buChar char="ü"/>
            </a:pPr>
            <a:r>
              <a:rPr lang="en-US" sz="2000" b="1" dirty="0" smtClean="0"/>
              <a:t>Retro-</a:t>
            </a:r>
            <a:r>
              <a:rPr lang="en-US" sz="2000" b="1" dirty="0" err="1" smtClean="0"/>
              <a:t>sternal</a:t>
            </a:r>
            <a:r>
              <a:rPr lang="en-US" sz="2000" b="1" dirty="0" smtClean="0"/>
              <a:t> or back pain </a:t>
            </a:r>
          </a:p>
          <a:p>
            <a:pPr>
              <a:buFont typeface="Wingdings" pitchFamily="2" charset="2"/>
              <a:buChar char="ü"/>
            </a:pPr>
            <a:r>
              <a:rPr lang="en-US" sz="2000" b="1" dirty="0" smtClean="0"/>
              <a:t>Localized abdominal tenderness, rebound, rigidity, </a:t>
            </a:r>
            <a:r>
              <a:rPr lang="en-US" sz="2000" b="1" dirty="0" err="1" smtClean="0"/>
              <a:t>Psoas</a:t>
            </a:r>
            <a:r>
              <a:rPr lang="en-US" sz="2000" b="1" dirty="0" smtClean="0"/>
              <a:t> sign, </a:t>
            </a:r>
            <a:r>
              <a:rPr lang="en-US" sz="2000" b="1" dirty="0" err="1" smtClean="0"/>
              <a:t>obturator</a:t>
            </a:r>
            <a:r>
              <a:rPr lang="en-US" sz="2000" b="1" dirty="0" smtClean="0"/>
              <a:t> sign</a:t>
            </a:r>
          </a:p>
          <a:p>
            <a:pPr>
              <a:buFont typeface="Wingdings" pitchFamily="2" charset="2"/>
              <a:buChar char="q"/>
            </a:pPr>
            <a:r>
              <a:rPr lang="en-US" sz="2000" b="1" dirty="0" smtClean="0"/>
              <a:t> Massive </a:t>
            </a:r>
            <a:r>
              <a:rPr lang="en-US" sz="2000" b="1" dirty="0" err="1" smtClean="0"/>
              <a:t>hematemesis</a:t>
            </a:r>
            <a:r>
              <a:rPr lang="en-US" sz="2000" b="1" dirty="0" smtClean="0"/>
              <a:t> </a:t>
            </a:r>
            <a:r>
              <a:rPr lang="en-US" sz="2000" b="1" dirty="0" err="1" smtClean="0"/>
              <a:t>Dysphagia</a:t>
            </a:r>
            <a:r>
              <a:rPr lang="en-US" sz="2000" b="1" dirty="0" smtClean="0"/>
              <a:t>, </a:t>
            </a:r>
            <a:r>
              <a:rPr lang="en-US" sz="2000" b="1" dirty="0" err="1" smtClean="0"/>
              <a:t>odynophagia</a:t>
            </a:r>
            <a:r>
              <a:rPr lang="en-US" sz="2000" b="1" dirty="0" smtClean="0"/>
              <a:t>, drooling, nausea, vomiting</a:t>
            </a:r>
          </a:p>
          <a:p>
            <a:pPr>
              <a:buFont typeface="Wingdings" pitchFamily="2" charset="2"/>
              <a:buChar char="q"/>
            </a:pPr>
            <a:r>
              <a:rPr lang="en-US" sz="2000" b="1" dirty="0" smtClean="0"/>
              <a:t> </a:t>
            </a:r>
            <a:r>
              <a:rPr lang="en-US" sz="2000" b="1" dirty="0" smtClean="0">
                <a:solidFill>
                  <a:srgbClr val="FF0000"/>
                </a:solidFill>
              </a:rPr>
              <a:t>Early signs and symptoms may not correlate with the severity and extent of tissue injury</a:t>
            </a:r>
          </a:p>
          <a:p>
            <a:pPr>
              <a:buFont typeface="Wingdings" pitchFamily="2" charset="2"/>
              <a:buChar char="Ø"/>
            </a:pPr>
            <a:r>
              <a:rPr lang="en-US" sz="2000" b="1" dirty="0" smtClean="0"/>
              <a:t> </a:t>
            </a:r>
            <a:r>
              <a:rPr lang="en-US" sz="2000" b="1" dirty="0" err="1" smtClean="0"/>
              <a:t>Oropharyngeal</a:t>
            </a:r>
            <a:r>
              <a:rPr lang="en-US" sz="2000" b="1" dirty="0" smtClean="0"/>
              <a:t> burns (-) :10-30% esophageal burns(+)</a:t>
            </a:r>
          </a:p>
          <a:p>
            <a:r>
              <a:rPr lang="en-US" sz="2000" b="1" dirty="0" smtClean="0"/>
              <a:t/>
            </a:r>
            <a:br>
              <a:rPr lang="en-US" sz="2000" b="1" dirty="0" smtClean="0"/>
            </a:br>
            <a:endParaRPr lang="ar-JO" sz="2000"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Times New Roman" pitchFamily="18" charset="0"/>
                <a:cs typeface="Times New Roman" pitchFamily="18" charset="0"/>
              </a:rPr>
              <a:t>Initial management </a:t>
            </a:r>
            <a:endParaRPr lang="ar-JO" dirty="0">
              <a:latin typeface="Times New Roman" pitchFamily="18" charset="0"/>
              <a:cs typeface="Times New Roman" pitchFamily="18" charset="0"/>
            </a:endParaRPr>
          </a:p>
        </p:txBody>
      </p:sp>
      <p:sp>
        <p:nvSpPr>
          <p:cNvPr id="4" name="TextBox 3"/>
          <p:cNvSpPr txBox="1"/>
          <p:nvPr/>
        </p:nvSpPr>
        <p:spPr>
          <a:xfrm>
            <a:off x="304800" y="2229395"/>
            <a:ext cx="11887200" cy="2769989"/>
          </a:xfrm>
          <a:prstGeom prst="rect">
            <a:avLst/>
          </a:prstGeom>
          <a:noFill/>
        </p:spPr>
        <p:txBody>
          <a:bodyPr wrap="square" rtlCol="1">
            <a:spAutoFit/>
          </a:bodyPr>
          <a:lstStyle/>
          <a:p>
            <a:pPr>
              <a:buFont typeface="Wingdings" pitchFamily="2" charset="2"/>
              <a:buChar char="q"/>
            </a:pPr>
            <a:r>
              <a:rPr lang="en-US" sz="3600" dirty="0" smtClean="0">
                <a:solidFill>
                  <a:srgbClr val="FF0000"/>
                </a:solidFill>
              </a:rPr>
              <a:t>Avoid: -</a:t>
            </a:r>
          </a:p>
          <a:p>
            <a:pPr>
              <a:buFont typeface="Arial" pitchFamily="34" charset="0"/>
              <a:buChar char="•"/>
            </a:pPr>
            <a:r>
              <a:rPr lang="en-US" sz="2800" b="1" dirty="0" smtClean="0"/>
              <a:t> The use of emetics: re-exposes</a:t>
            </a:r>
          </a:p>
          <a:p>
            <a:pPr>
              <a:buFont typeface="Arial" pitchFamily="34" charset="0"/>
              <a:buChar char="•"/>
            </a:pPr>
            <a:r>
              <a:rPr lang="en-US" sz="2800" b="1" dirty="0" smtClean="0"/>
              <a:t>Gastric </a:t>
            </a:r>
            <a:r>
              <a:rPr lang="en-US" sz="2800" b="1" dirty="0" err="1" smtClean="0"/>
              <a:t>lavage</a:t>
            </a:r>
            <a:r>
              <a:rPr lang="en-US" sz="2800" b="1" dirty="0" smtClean="0"/>
              <a:t>: may induce retching and vomiting which can compound injury</a:t>
            </a:r>
            <a:r>
              <a:rPr lang="en-US" dirty="0" smtClean="0"/>
              <a:t/>
            </a:r>
            <a:br>
              <a:rPr lang="en-US" dirty="0" smtClean="0"/>
            </a:br>
            <a:r>
              <a:rPr lang="en-US" dirty="0" smtClean="0"/>
              <a:t/>
            </a:r>
            <a:br>
              <a:rPr lang="en-US" dirty="0" smtClean="0"/>
            </a:br>
            <a:endParaRPr lang="ar-JO" dirty="0" smtClean="0"/>
          </a:p>
          <a:p>
            <a:endParaRPr lang="ar-JO"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Management</a:t>
            </a:r>
            <a:endParaRPr lang="ar-JO" dirty="0">
              <a:latin typeface="Times New Roman" pitchFamily="18" charset="0"/>
              <a:cs typeface="Times New Roman" pitchFamily="18" charset="0"/>
            </a:endParaRPr>
          </a:p>
        </p:txBody>
      </p:sp>
      <p:sp>
        <p:nvSpPr>
          <p:cNvPr id="5" name="TextBox 4"/>
          <p:cNvSpPr txBox="1"/>
          <p:nvPr/>
        </p:nvSpPr>
        <p:spPr>
          <a:xfrm>
            <a:off x="406400" y="2037807"/>
            <a:ext cx="11074400" cy="5262979"/>
          </a:xfrm>
          <a:prstGeom prst="rect">
            <a:avLst/>
          </a:prstGeom>
          <a:noFill/>
        </p:spPr>
        <p:txBody>
          <a:bodyPr wrap="square" rtlCol="1">
            <a:spAutoFit/>
          </a:bodyPr>
          <a:lstStyle/>
          <a:p>
            <a:pPr>
              <a:buFont typeface="Arial" pitchFamily="34" charset="0"/>
              <a:buChar char="•"/>
            </a:pPr>
            <a:r>
              <a:rPr lang="en-US" sz="2400" b="1" dirty="0" smtClean="0"/>
              <a:t>ABC</a:t>
            </a:r>
          </a:p>
          <a:p>
            <a:pPr>
              <a:buFont typeface="Arial" pitchFamily="34" charset="0"/>
              <a:buChar char="•"/>
            </a:pPr>
            <a:r>
              <a:rPr lang="en-US" sz="2400" b="1" dirty="0" smtClean="0"/>
              <a:t>diluting with water or milk</a:t>
            </a:r>
          </a:p>
          <a:p>
            <a:pPr>
              <a:buFont typeface="Arial" pitchFamily="34" charset="0"/>
              <a:buChar char="•"/>
            </a:pPr>
            <a:r>
              <a:rPr lang="en-US" sz="2400" b="1" dirty="0" smtClean="0"/>
              <a:t>Remove contaminated clothing and rinse the affected skin</a:t>
            </a:r>
          </a:p>
          <a:p>
            <a:pPr>
              <a:buFont typeface="Arial" pitchFamily="34" charset="0"/>
              <a:buChar char="•"/>
            </a:pPr>
            <a:r>
              <a:rPr lang="en-US" sz="2400" b="1" dirty="0" smtClean="0"/>
              <a:t>Keep NPO</a:t>
            </a:r>
          </a:p>
          <a:p>
            <a:pPr>
              <a:buFont typeface="Arial" pitchFamily="34" charset="0"/>
              <a:buChar char="•"/>
            </a:pPr>
            <a:r>
              <a:rPr lang="en-US" sz="2400" b="1" dirty="0" smtClean="0"/>
              <a:t> IV fluids administer Gastric acid suppression with intravenous PPI </a:t>
            </a:r>
          </a:p>
          <a:p>
            <a:pPr>
              <a:buFont typeface="Arial" pitchFamily="34" charset="0"/>
              <a:buChar char="•"/>
            </a:pPr>
            <a:r>
              <a:rPr lang="en-US" sz="2400" b="1" dirty="0" smtClean="0"/>
              <a:t>Adequate pain relief with intravenous narcotics</a:t>
            </a:r>
          </a:p>
          <a:p>
            <a:pPr>
              <a:buFont typeface="Arial" pitchFamily="34" charset="0"/>
              <a:buChar char="•"/>
            </a:pPr>
            <a:r>
              <a:rPr lang="en-US" sz="2400" b="1" dirty="0" smtClean="0"/>
              <a:t> Airway evaluation - </a:t>
            </a:r>
            <a:r>
              <a:rPr lang="en-US" sz="2400" b="1" dirty="0" err="1" smtClean="0"/>
              <a:t>laryngoscopy</a:t>
            </a:r>
            <a:r>
              <a:rPr lang="en-US" sz="2400" b="1" dirty="0" smtClean="0"/>
              <a:t> </a:t>
            </a:r>
          </a:p>
          <a:p>
            <a:pPr>
              <a:buFont typeface="Arial" pitchFamily="34" charset="0"/>
              <a:buChar char="•"/>
            </a:pPr>
            <a:r>
              <a:rPr lang="en-US" sz="2400" b="1" dirty="0" smtClean="0"/>
              <a:t>R/O perforation - Plain films of chest and abdomen </a:t>
            </a:r>
          </a:p>
          <a:p>
            <a:pPr>
              <a:buFont typeface="Arial" pitchFamily="34" charset="0"/>
              <a:buChar char="•"/>
            </a:pPr>
            <a:r>
              <a:rPr lang="en-US" sz="2400" b="1" dirty="0" smtClean="0"/>
              <a:t>Observation for Clinical signs of perforation, </a:t>
            </a:r>
            <a:r>
              <a:rPr lang="en-US" sz="2400" b="1" dirty="0" err="1" smtClean="0"/>
              <a:t>mediastinitis</a:t>
            </a:r>
            <a:r>
              <a:rPr lang="en-US" sz="2400" b="1" dirty="0" smtClean="0"/>
              <a:t>, or peritonitis </a:t>
            </a:r>
          </a:p>
          <a:p>
            <a:pPr>
              <a:buFont typeface="Arial" pitchFamily="34" charset="0"/>
              <a:buChar char="•"/>
            </a:pPr>
            <a:r>
              <a:rPr lang="en-US" sz="2400" b="1" dirty="0" smtClean="0"/>
              <a:t>Broad spectrum antibiotics - given for patients with Grade 3 caustic injury or high suspicion for esophageal perforation. </a:t>
            </a:r>
          </a:p>
          <a:p>
            <a:pPr>
              <a:buFont typeface="Arial" pitchFamily="34" charset="0"/>
              <a:buChar char="•"/>
            </a:pPr>
            <a:r>
              <a:rPr lang="en-US" sz="2400" b="1" dirty="0" smtClean="0"/>
              <a:t>Endoscope</a:t>
            </a:r>
          </a:p>
          <a:p>
            <a:r>
              <a:rPr lang="en-US" sz="2400" b="1" dirty="0" smtClean="0"/>
              <a:t/>
            </a:r>
            <a:br>
              <a:rPr lang="en-US" sz="2400" b="1" dirty="0" smtClean="0"/>
            </a:br>
            <a:endParaRPr lang="ar-JO" sz="24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972800" cy="1252728"/>
          </a:xfrm>
        </p:spPr>
        <p:txBody>
          <a:bodyPr>
            <a:noAutofit/>
          </a:bodyPr>
          <a:lstStyle/>
          <a:p>
            <a:r>
              <a:rPr lang="en-US" sz="4000" dirty="0" smtClean="0">
                <a:latin typeface="Times New Roman" pitchFamily="18" charset="0"/>
                <a:cs typeface="Times New Roman" pitchFamily="18" charset="0"/>
              </a:rPr>
              <a:t>Rule of endoscopy</a:t>
            </a:r>
            <a:br>
              <a:rPr lang="en-US" sz="4000" dirty="0" smtClean="0">
                <a:latin typeface="Times New Roman" pitchFamily="18" charset="0"/>
                <a:cs typeface="Times New Roman" pitchFamily="18" charset="0"/>
              </a:rPr>
            </a:br>
            <a:endParaRPr lang="ar-JO" sz="4000" dirty="0">
              <a:latin typeface="Times New Roman" pitchFamily="18" charset="0"/>
              <a:cs typeface="Times New Roman" pitchFamily="18" charset="0"/>
            </a:endParaRPr>
          </a:p>
        </p:txBody>
      </p:sp>
      <p:sp>
        <p:nvSpPr>
          <p:cNvPr id="5" name="TextBox 4"/>
          <p:cNvSpPr txBox="1"/>
          <p:nvPr/>
        </p:nvSpPr>
        <p:spPr>
          <a:xfrm>
            <a:off x="757646" y="2288178"/>
            <a:ext cx="10972800" cy="4401205"/>
          </a:xfrm>
          <a:prstGeom prst="rect">
            <a:avLst/>
          </a:prstGeom>
          <a:noFill/>
        </p:spPr>
        <p:txBody>
          <a:bodyPr wrap="square" rtlCol="1">
            <a:spAutoFit/>
          </a:bodyPr>
          <a:lstStyle/>
          <a:p>
            <a:pPr>
              <a:buFont typeface="Arial" pitchFamily="34" charset="0"/>
              <a:buChar char="•"/>
            </a:pPr>
            <a:r>
              <a:rPr lang="en-US" sz="2800" b="1" dirty="0" smtClean="0"/>
              <a:t>Endoscopy can be performed </a:t>
            </a:r>
            <a:r>
              <a:rPr lang="en-US" sz="2800" b="1" dirty="0" smtClean="0">
                <a:solidFill>
                  <a:srgbClr val="FF0000"/>
                </a:solidFill>
              </a:rPr>
              <a:t>within 12-24 </a:t>
            </a:r>
            <a:r>
              <a:rPr lang="en-US" sz="2800" b="1" dirty="0" smtClean="0"/>
              <a:t>hr of ingestion for </a:t>
            </a:r>
            <a:r>
              <a:rPr lang="en-US" sz="2800" b="1" dirty="0" smtClean="0">
                <a:solidFill>
                  <a:srgbClr val="FF0000"/>
                </a:solidFill>
              </a:rPr>
              <a:t>prognostic and diagnostic </a:t>
            </a:r>
            <a:r>
              <a:rPr lang="en-US" sz="2800" b="1" dirty="0" smtClean="0"/>
              <a:t>purposes .</a:t>
            </a:r>
          </a:p>
          <a:p>
            <a:r>
              <a:rPr lang="en-US" sz="2800" b="1" dirty="0" smtClean="0"/>
              <a:t>(usually to patients suspected with strictures)</a:t>
            </a:r>
          </a:p>
          <a:p>
            <a:pPr>
              <a:buFont typeface="Arial" pitchFamily="34" charset="0"/>
              <a:buChar char="•"/>
            </a:pPr>
            <a:r>
              <a:rPr lang="en-US" sz="2800" b="1" dirty="0" smtClean="0"/>
              <a:t>  in symptomatic patients or those with suspected injury on the basis of history and known characteristics of the ingested product.  Endoscopy's role is purely </a:t>
            </a:r>
            <a:r>
              <a:rPr lang="en-US" sz="2800" b="1" dirty="0" smtClean="0">
                <a:solidFill>
                  <a:srgbClr val="FF0000"/>
                </a:solidFill>
              </a:rPr>
              <a:t>diagnostic.</a:t>
            </a:r>
          </a:p>
          <a:p>
            <a:pPr>
              <a:buFont typeface="Arial" pitchFamily="34" charset="0"/>
              <a:buChar char="•"/>
            </a:pPr>
            <a:r>
              <a:rPr lang="en-US" sz="2800" b="1" dirty="0" smtClean="0"/>
              <a:t>Endoscopy is contraindicated in such patients, who instead require immediate surgical consultation. </a:t>
            </a:r>
          </a:p>
          <a:p>
            <a:endParaRPr lang="ar-JO" sz="2800" b="1" dirty="0" smtClean="0"/>
          </a:p>
          <a:p>
            <a:endParaRPr lang="ar-JO" sz="28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Endoscopy</a:t>
            </a:r>
            <a:endParaRPr lang="ar-JO" b="0" dirty="0">
              <a:latin typeface="Times New Roman" pitchFamily="18" charset="0"/>
              <a:cs typeface="Times New Roman" pitchFamily="18" charset="0"/>
            </a:endParaRPr>
          </a:p>
        </p:txBody>
      </p:sp>
      <p:sp>
        <p:nvSpPr>
          <p:cNvPr id="5" name="TextBox 4"/>
          <p:cNvSpPr txBox="1"/>
          <p:nvPr/>
        </p:nvSpPr>
        <p:spPr>
          <a:xfrm>
            <a:off x="406400" y="2037806"/>
            <a:ext cx="9956800" cy="5262979"/>
          </a:xfrm>
          <a:prstGeom prst="rect">
            <a:avLst/>
          </a:prstGeom>
          <a:noFill/>
        </p:spPr>
        <p:txBody>
          <a:bodyPr wrap="square" rtlCol="1">
            <a:spAutoFit/>
          </a:bodyPr>
          <a:lstStyle/>
          <a:p>
            <a:pPr marL="342900" indent="-342900">
              <a:buFont typeface="Wingdings" pitchFamily="2" charset="2"/>
              <a:buChar char="q"/>
            </a:pPr>
            <a:r>
              <a:rPr lang="en-US" sz="2400" b="1" dirty="0" smtClean="0">
                <a:solidFill>
                  <a:srgbClr val="FF0000"/>
                </a:solidFill>
              </a:rPr>
              <a:t>Patients with mild or no injury may be discharged</a:t>
            </a:r>
            <a:r>
              <a:rPr lang="en-US" sz="2400" b="1" dirty="0" smtClean="0"/>
              <a:t>.</a:t>
            </a:r>
          </a:p>
          <a:p>
            <a:pPr marL="342900" indent="-342900">
              <a:buFont typeface="Wingdings" pitchFamily="2" charset="2"/>
              <a:buChar char="q"/>
            </a:pPr>
            <a:r>
              <a:rPr lang="en-US" sz="2400" b="1" dirty="0" smtClean="0"/>
              <a:t> </a:t>
            </a:r>
            <a:r>
              <a:rPr lang="en-US" sz="2400" b="1" dirty="0" smtClean="0">
                <a:solidFill>
                  <a:srgbClr val="FF0000"/>
                </a:solidFill>
              </a:rPr>
              <a:t>Patients with grade 1 or 2A injury </a:t>
            </a:r>
          </a:p>
          <a:p>
            <a:pPr marL="342900" indent="-342900">
              <a:buFont typeface="Arial" pitchFamily="34" charset="0"/>
              <a:buChar char="•"/>
            </a:pPr>
            <a:r>
              <a:rPr lang="en-US" sz="2400" b="1" dirty="0" smtClean="0"/>
              <a:t>require no therapy. </a:t>
            </a:r>
          </a:p>
          <a:p>
            <a:pPr marL="342900" indent="-342900">
              <a:buFont typeface="Arial" pitchFamily="34" charset="0"/>
              <a:buChar char="•"/>
            </a:pPr>
            <a:r>
              <a:rPr lang="en-US" sz="2400" b="1" dirty="0" smtClean="0"/>
              <a:t>a liquid diet may be initiated advanced to a regular diet in 24 to 48 hours</a:t>
            </a:r>
          </a:p>
          <a:p>
            <a:pPr marL="342900" indent="-342900">
              <a:buFont typeface="Wingdings" pitchFamily="2" charset="2"/>
              <a:buChar char="q"/>
            </a:pPr>
            <a:r>
              <a:rPr lang="en-US" sz="2400" b="1" dirty="0" smtClean="0"/>
              <a:t> </a:t>
            </a:r>
            <a:r>
              <a:rPr lang="en-US" sz="2400" b="1" dirty="0" smtClean="0">
                <a:solidFill>
                  <a:srgbClr val="FF0000"/>
                </a:solidFill>
              </a:rPr>
              <a:t>Patients with grade 2B or 3 injuries </a:t>
            </a:r>
          </a:p>
          <a:p>
            <a:pPr marL="342900" indent="-342900">
              <a:buFont typeface="Arial" pitchFamily="34" charset="0"/>
              <a:buChar char="•"/>
            </a:pPr>
            <a:r>
              <a:rPr lang="en-US" sz="2400" b="1" dirty="0" smtClean="0"/>
              <a:t>should have </a:t>
            </a:r>
            <a:r>
              <a:rPr lang="en-US" sz="2400" b="1" dirty="0" err="1" smtClean="0"/>
              <a:t>nasoenteric</a:t>
            </a:r>
            <a:r>
              <a:rPr lang="en-US" sz="2400" b="1" dirty="0" smtClean="0"/>
              <a:t> tube feeding initiated after 24 hours.</a:t>
            </a:r>
          </a:p>
          <a:p>
            <a:pPr marL="342900" indent="-342900">
              <a:buFont typeface="Arial" pitchFamily="34" charset="0"/>
              <a:buChar char="•"/>
            </a:pPr>
            <a:r>
              <a:rPr lang="en-US" sz="2400" b="1" dirty="0" smtClean="0"/>
              <a:t> oral liquids are allowed after the first 48 hours if the patient is able to swallow saliva. </a:t>
            </a:r>
          </a:p>
          <a:p>
            <a:pPr marL="342900" indent="-342900">
              <a:buFont typeface="Wingdings" pitchFamily="2" charset="2"/>
              <a:buChar char="Ø"/>
            </a:pPr>
            <a:r>
              <a:rPr lang="en-US" sz="2400" b="1" dirty="0" smtClean="0"/>
              <a:t>*Patients with grade 3 injuries should be carefully observed for signs of perforation over at least a one-week. Prophylactic esophageal </a:t>
            </a:r>
            <a:r>
              <a:rPr lang="en-US" sz="2400" b="1" dirty="0" err="1" smtClean="0"/>
              <a:t>stenting</a:t>
            </a:r>
            <a:r>
              <a:rPr lang="en-US" sz="2400" b="1" dirty="0" smtClean="0"/>
              <a:t> is not recommended.</a:t>
            </a:r>
          </a:p>
          <a:p>
            <a:r>
              <a:rPr lang="en-US" sz="2400" b="1" dirty="0" smtClean="0"/>
              <a:t/>
            </a:r>
            <a:br>
              <a:rPr lang="en-US" sz="2400" b="1" dirty="0" smtClean="0"/>
            </a:br>
            <a:endParaRPr lang="ar-JO" sz="24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06400" y="381000"/>
            <a:ext cx="10769600" cy="1673352"/>
          </a:xfrm>
        </p:spPr>
        <p:txBody>
          <a:bodyPr/>
          <a:lstStyle/>
          <a:p>
            <a:pPr algn="ctr"/>
            <a:r>
              <a:rPr lang="en-US" dirty="0" smtClean="0"/>
              <a:t>Foreign body ingestion </a:t>
            </a:r>
            <a:br>
              <a:rPr lang="en-US" dirty="0" smtClean="0"/>
            </a:br>
            <a:endParaRPr lang="ar-JO" dirty="0"/>
          </a:p>
        </p:txBody>
      </p:sp>
      <p:sp>
        <p:nvSpPr>
          <p:cNvPr id="7" name="Subtitle 6"/>
          <p:cNvSpPr>
            <a:spLocks noGrp="1"/>
          </p:cNvSpPr>
          <p:nvPr>
            <p:ph type="subTitle" idx="1"/>
          </p:nvPr>
        </p:nvSpPr>
        <p:spPr>
          <a:xfrm>
            <a:off x="724263" y="3463834"/>
            <a:ext cx="10769600" cy="1499616"/>
          </a:xfrm>
        </p:spPr>
        <p:txBody>
          <a:bodyPr>
            <a:noAutofit/>
          </a:bodyPr>
          <a:lstStyle/>
          <a:p>
            <a:r>
              <a:rPr lang="en-US" sz="4000" dirty="0" smtClean="0">
                <a:solidFill>
                  <a:srgbClr val="FFC000"/>
                </a:solidFill>
                <a:latin typeface="Times New Roman" pitchFamily="18" charset="0"/>
                <a:cs typeface="Times New Roman" pitchFamily="18" charset="0"/>
              </a:rPr>
              <a:t>Disk Battery Ingestion Treatment &amp; Management</a:t>
            </a:r>
          </a:p>
          <a:p>
            <a:r>
              <a:rPr lang="en-US" sz="4000" dirty="0" smtClean="0">
                <a:solidFill>
                  <a:srgbClr val="FFC000"/>
                </a:solidFill>
                <a:latin typeface="Times New Roman" pitchFamily="18" charset="0"/>
                <a:cs typeface="Times New Roman" pitchFamily="18" charset="0"/>
              </a:rPr>
              <a:t/>
            </a:r>
            <a:br>
              <a:rPr lang="en-US" sz="4000" dirty="0" smtClean="0">
                <a:solidFill>
                  <a:srgbClr val="FFC000"/>
                </a:solidFill>
                <a:latin typeface="Times New Roman" pitchFamily="18" charset="0"/>
                <a:cs typeface="Times New Roman" pitchFamily="18" charset="0"/>
              </a:rPr>
            </a:br>
            <a:endParaRPr lang="ar-JO" sz="4000" dirty="0">
              <a:solidFill>
                <a:srgbClr val="FFC000"/>
              </a:solidFill>
              <a:latin typeface="Times New Roman" pitchFamily="18" charset="0"/>
              <a:cs typeface="Times New Roman" pitchFamily="18" charset="0"/>
            </a:endParaRPr>
          </a:p>
        </p:txBody>
      </p:sp>
      <p:pic>
        <p:nvPicPr>
          <p:cNvPr id="12" name="Picture 11" descr="button-battery-safety.jpg"/>
          <p:cNvPicPr>
            <a:picLocks noChangeAspect="1"/>
          </p:cNvPicPr>
          <p:nvPr/>
        </p:nvPicPr>
        <p:blipFill>
          <a:blip r:embed="rId2" cstate="print"/>
          <a:stretch>
            <a:fillRect/>
          </a:stretch>
        </p:blipFill>
        <p:spPr>
          <a:xfrm>
            <a:off x="6852194" y="4127863"/>
            <a:ext cx="4775200" cy="2362199"/>
          </a:xfrm>
          <a:prstGeom prst="rect">
            <a:avLst/>
          </a:prstGeom>
        </p:spPr>
      </p:pic>
      <p:pic>
        <p:nvPicPr>
          <p:cNvPr id="13" name="Picture 12" descr="swallowed-button-bsatteries.jpg"/>
          <p:cNvPicPr>
            <a:picLocks noChangeAspect="1"/>
          </p:cNvPicPr>
          <p:nvPr/>
        </p:nvPicPr>
        <p:blipFill>
          <a:blip r:embed="rId3" cstate="print"/>
          <a:stretch>
            <a:fillRect/>
          </a:stretch>
        </p:blipFill>
        <p:spPr>
          <a:xfrm>
            <a:off x="548641" y="4191000"/>
            <a:ext cx="5252060" cy="2286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82693"/>
            <a:ext cx="5442857" cy="2554545"/>
          </a:xfrm>
          <a:prstGeom prst="rect">
            <a:avLst/>
          </a:prstGeom>
        </p:spPr>
        <p:txBody>
          <a:bodyPr wrap="square">
            <a:spAutoFit/>
          </a:bodyPr>
          <a:lstStyle/>
          <a:p>
            <a:r>
              <a:rPr lang="en-US" sz="2000" b="1" dirty="0"/>
              <a:t>Skin</a:t>
            </a:r>
          </a:p>
          <a:p>
            <a:r>
              <a:rPr lang="en-US" sz="2000" dirty="0">
                <a:solidFill>
                  <a:srgbClr val="FF0000"/>
                </a:solidFill>
              </a:rPr>
              <a:t>Dry, hot skin </a:t>
            </a:r>
            <a:r>
              <a:rPr lang="en-US" sz="2000" dirty="0"/>
              <a:t>..Anticholinergic agents, botulism</a:t>
            </a:r>
          </a:p>
          <a:p>
            <a:r>
              <a:rPr lang="en-US" sz="2000" dirty="0">
                <a:solidFill>
                  <a:srgbClr val="FF0000"/>
                </a:solidFill>
              </a:rPr>
              <a:t>Diaphoresis</a:t>
            </a:r>
            <a:r>
              <a:rPr lang="en-US" sz="2000" dirty="0"/>
              <a:t> .. muscarinic mushrooms, aspirin, cocaine</a:t>
            </a:r>
          </a:p>
          <a:p>
            <a:r>
              <a:rPr lang="en-US" sz="2000" dirty="0">
                <a:solidFill>
                  <a:srgbClr val="FF0000"/>
                </a:solidFill>
              </a:rPr>
              <a:t>Alopecia</a:t>
            </a:r>
            <a:r>
              <a:rPr lang="en-US" sz="2000" dirty="0"/>
              <a:t> ..Thallium, arsenic, lead, mercury</a:t>
            </a:r>
          </a:p>
          <a:p>
            <a:r>
              <a:rPr lang="en-US" sz="2000" dirty="0">
                <a:solidFill>
                  <a:srgbClr val="FF0000"/>
                </a:solidFill>
              </a:rPr>
              <a:t>Erythema</a:t>
            </a:r>
            <a:r>
              <a:rPr lang="en-US" sz="2000" dirty="0"/>
              <a:t>.. Boric acid, mercury, cyanide, </a:t>
            </a:r>
            <a:r>
              <a:rPr lang="en-US" sz="2000" dirty="0" err="1"/>
              <a:t>anticholinergics</a:t>
            </a:r>
            <a:endParaRPr lang="en-US" sz="2000" dirty="0"/>
          </a:p>
        </p:txBody>
      </p:sp>
      <p:sp>
        <p:nvSpPr>
          <p:cNvPr id="5" name="Rectangle 4"/>
          <p:cNvSpPr/>
          <p:nvPr/>
        </p:nvSpPr>
        <p:spPr>
          <a:xfrm>
            <a:off x="6557051" y="3990764"/>
            <a:ext cx="5321440" cy="2246769"/>
          </a:xfrm>
          <a:prstGeom prst="rect">
            <a:avLst/>
          </a:prstGeom>
        </p:spPr>
        <p:txBody>
          <a:bodyPr wrap="square">
            <a:spAutoFit/>
          </a:bodyPr>
          <a:lstStyle/>
          <a:p>
            <a:r>
              <a:rPr lang="en-US" sz="2000" b="1" dirty="0"/>
              <a:t>CVS</a:t>
            </a:r>
          </a:p>
          <a:p>
            <a:r>
              <a:rPr lang="en-US" sz="2000" dirty="0">
                <a:solidFill>
                  <a:srgbClr val="FF0000"/>
                </a:solidFill>
              </a:rPr>
              <a:t>Tachycardia</a:t>
            </a:r>
            <a:r>
              <a:rPr lang="en-US" sz="2000" dirty="0"/>
              <a:t> ..Atropine , amphetamine</a:t>
            </a:r>
          </a:p>
          <a:p>
            <a:r>
              <a:rPr lang="en-US" sz="2000" dirty="0" err="1">
                <a:solidFill>
                  <a:srgbClr val="FF0000"/>
                </a:solidFill>
              </a:rPr>
              <a:t>Bradycardia</a:t>
            </a:r>
            <a:r>
              <a:rPr lang="en-US" sz="2000" dirty="0"/>
              <a:t> .. Narcotics , </a:t>
            </a:r>
            <a:r>
              <a:rPr lang="el-GR" sz="2000" dirty="0"/>
              <a:t>β-</a:t>
            </a:r>
            <a:r>
              <a:rPr lang="en-US" sz="2000" dirty="0"/>
              <a:t>blockers, CCB</a:t>
            </a:r>
          </a:p>
          <a:p>
            <a:r>
              <a:rPr lang="en-US" sz="2000" dirty="0">
                <a:solidFill>
                  <a:srgbClr val="FF0000"/>
                </a:solidFill>
              </a:rPr>
              <a:t>Hypertension</a:t>
            </a:r>
            <a:r>
              <a:rPr lang="en-US" sz="2000" dirty="0"/>
              <a:t> ..Amphetamine</a:t>
            </a:r>
          </a:p>
          <a:p>
            <a:r>
              <a:rPr lang="en-US" sz="2000" dirty="0">
                <a:solidFill>
                  <a:srgbClr val="FF0000"/>
                </a:solidFill>
              </a:rPr>
              <a:t>Hypotension</a:t>
            </a:r>
            <a:r>
              <a:rPr lang="en-US" sz="2000" dirty="0"/>
              <a:t> .. </a:t>
            </a:r>
            <a:r>
              <a:rPr lang="en-US" sz="2000" dirty="0" err="1"/>
              <a:t>Phenothiazines</a:t>
            </a:r>
            <a:r>
              <a:rPr lang="en-US" sz="2000" dirty="0"/>
              <a:t>, barbiturates, </a:t>
            </a:r>
            <a:r>
              <a:rPr lang="el-GR" sz="2000" dirty="0"/>
              <a:t>β-</a:t>
            </a:r>
            <a:r>
              <a:rPr lang="en-US" sz="2000" dirty="0"/>
              <a:t>blockers, calcium channel blockers, clonidine, narcotics</a:t>
            </a:r>
          </a:p>
        </p:txBody>
      </p:sp>
      <p:sp>
        <p:nvSpPr>
          <p:cNvPr id="6" name="Rectangle 5"/>
          <p:cNvSpPr/>
          <p:nvPr/>
        </p:nvSpPr>
        <p:spPr>
          <a:xfrm>
            <a:off x="6518366" y="2103627"/>
            <a:ext cx="5076093" cy="1631216"/>
          </a:xfrm>
          <a:prstGeom prst="rect">
            <a:avLst/>
          </a:prstGeom>
        </p:spPr>
        <p:txBody>
          <a:bodyPr wrap="square">
            <a:spAutoFit/>
          </a:bodyPr>
          <a:lstStyle/>
          <a:p>
            <a:r>
              <a:rPr lang="en-US" sz="2000" b="1" dirty="0"/>
              <a:t>GIT</a:t>
            </a:r>
          </a:p>
          <a:p>
            <a:r>
              <a:rPr lang="en-US" sz="2000" dirty="0">
                <a:solidFill>
                  <a:srgbClr val="FF0000"/>
                </a:solidFill>
              </a:rPr>
              <a:t>Diarrhea</a:t>
            </a:r>
            <a:r>
              <a:rPr lang="en-US" sz="2000" dirty="0"/>
              <a:t> …</a:t>
            </a:r>
            <a:r>
              <a:rPr lang="en-US" sz="2000" dirty="0" err="1"/>
              <a:t>cholinergics</a:t>
            </a:r>
            <a:endParaRPr lang="en-US" sz="2000" dirty="0"/>
          </a:p>
          <a:p>
            <a:r>
              <a:rPr lang="en-US" sz="2000" dirty="0">
                <a:solidFill>
                  <a:srgbClr val="FF0000"/>
                </a:solidFill>
              </a:rPr>
              <a:t>Constipation</a:t>
            </a:r>
            <a:r>
              <a:rPr lang="en-US" sz="2000" dirty="0"/>
              <a:t> ..Lead, narcotics, botulism</a:t>
            </a:r>
          </a:p>
          <a:p>
            <a:r>
              <a:rPr lang="en-US" sz="2000" dirty="0">
                <a:solidFill>
                  <a:srgbClr val="FF0000"/>
                </a:solidFill>
              </a:rPr>
              <a:t>Hematemesis</a:t>
            </a:r>
            <a:r>
              <a:rPr lang="en-US" sz="2000" dirty="0"/>
              <a:t> ...Corrosives ,salicylates, NSAIDs</a:t>
            </a:r>
          </a:p>
        </p:txBody>
      </p:sp>
      <p:sp>
        <p:nvSpPr>
          <p:cNvPr id="8" name="Rectangle 7"/>
          <p:cNvSpPr/>
          <p:nvPr/>
        </p:nvSpPr>
        <p:spPr>
          <a:xfrm>
            <a:off x="291736" y="4795469"/>
            <a:ext cx="5351418" cy="1631216"/>
          </a:xfrm>
          <a:prstGeom prst="rect">
            <a:avLst/>
          </a:prstGeom>
        </p:spPr>
        <p:txBody>
          <a:bodyPr wrap="square">
            <a:spAutoFit/>
          </a:bodyPr>
          <a:lstStyle/>
          <a:p>
            <a:r>
              <a:rPr lang="en-US" sz="2000" b="1" dirty="0"/>
              <a:t>RS</a:t>
            </a:r>
          </a:p>
          <a:p>
            <a:r>
              <a:rPr lang="en-US" sz="2000" dirty="0">
                <a:solidFill>
                  <a:srgbClr val="FF0000"/>
                </a:solidFill>
              </a:rPr>
              <a:t>Depressed</a:t>
            </a:r>
            <a:r>
              <a:rPr lang="en-US" sz="2000" dirty="0"/>
              <a:t> respiration.. narcotics, barbiturates</a:t>
            </a:r>
          </a:p>
          <a:p>
            <a:r>
              <a:rPr lang="en-US" sz="2000" dirty="0">
                <a:solidFill>
                  <a:srgbClr val="FF0000"/>
                </a:solidFill>
              </a:rPr>
              <a:t>Increased</a:t>
            </a:r>
            <a:r>
              <a:rPr lang="en-US" sz="2000" dirty="0"/>
              <a:t> respiration.. Amphetamines, carbon monoxide, cyanide</a:t>
            </a:r>
          </a:p>
          <a:p>
            <a:r>
              <a:rPr lang="en-US" sz="2000" dirty="0"/>
              <a:t>Pulmonary </a:t>
            </a:r>
            <a:r>
              <a:rPr lang="en-US" sz="2000" dirty="0">
                <a:solidFill>
                  <a:srgbClr val="FF0000"/>
                </a:solidFill>
              </a:rPr>
              <a:t>edema</a:t>
            </a:r>
            <a:r>
              <a:rPr lang="en-US" sz="2000" dirty="0"/>
              <a:t> ..Hydrocarbons</a:t>
            </a:r>
          </a:p>
        </p:txBody>
      </p:sp>
      <p:sp>
        <p:nvSpPr>
          <p:cNvPr id="9" name="Title 1"/>
          <p:cNvSpPr>
            <a:spLocks noGrp="1"/>
          </p:cNvSpPr>
          <p:nvPr>
            <p:ph type="title"/>
          </p:nvPr>
        </p:nvSpPr>
        <p:spPr/>
        <p:txBody>
          <a:bodyPr/>
          <a:lstStyle/>
          <a:p>
            <a:r>
              <a:rPr lang="en-US" dirty="0"/>
              <a:t>Physical examination</a:t>
            </a:r>
          </a:p>
        </p:txBody>
      </p:sp>
    </p:spTree>
    <p:extLst>
      <p:ext uri="{BB962C8B-B14F-4D97-AF65-F5344CB8AC3E}">
        <p14:creationId xmlns:p14="http://schemas.microsoft.com/office/powerpoint/2010/main" val="17938073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1"/>
            <a:ext cx="12192000" cy="830997"/>
          </a:xfrm>
          <a:prstGeom prst="rect">
            <a:avLst/>
          </a:prstGeom>
          <a:noFill/>
        </p:spPr>
        <p:txBody>
          <a:bodyPr wrap="square" rtlCol="1">
            <a:spAutoFit/>
          </a:bodyPr>
          <a:lstStyle/>
          <a:p>
            <a:pPr marL="457200" indent="-457200">
              <a:buFont typeface="Wingdings" pitchFamily="2" charset="2"/>
              <a:buChar char="v"/>
            </a:pPr>
            <a:r>
              <a:rPr lang="en-US" sz="2400" b="1" dirty="0" smtClean="0">
                <a:solidFill>
                  <a:srgbClr val="FF0000"/>
                </a:solidFill>
                <a:latin typeface="Times New Roman" pitchFamily="18" charset="0"/>
                <a:cs typeface="Times New Roman" pitchFamily="18" charset="0"/>
              </a:rPr>
              <a:t>The recommended management algorithm for dealing with the ingestion of disk batteries is shown in the image below.</a:t>
            </a:r>
            <a:r>
              <a:rPr lang="ar-JO" sz="2400" b="1" dirty="0" smtClean="0">
                <a:solidFill>
                  <a:srgbClr val="FF0000"/>
                </a:solidFill>
                <a:latin typeface="Times New Roman" pitchFamily="18" charset="0"/>
                <a:cs typeface="Times New Roman" pitchFamily="18" charset="0"/>
              </a:rPr>
              <a:t>  </a:t>
            </a:r>
            <a:endParaRPr lang="ar-JO" sz="2400" b="1" dirty="0">
              <a:solidFill>
                <a:srgbClr val="FF0000"/>
              </a:solidFill>
              <a:latin typeface="Times New Roman" pitchFamily="18" charset="0"/>
              <a:cs typeface="Times New Roman" pitchFamily="18" charset="0"/>
            </a:endParaRPr>
          </a:p>
        </p:txBody>
      </p:sp>
      <p:pic>
        <p:nvPicPr>
          <p:cNvPr id="5" name="Picture 4" descr="40379tn.jpg"/>
          <p:cNvPicPr>
            <a:picLocks noChangeAspect="1"/>
          </p:cNvPicPr>
          <p:nvPr/>
        </p:nvPicPr>
        <p:blipFill>
          <a:blip r:embed="rId2" cstate="print"/>
          <a:stretch>
            <a:fillRect/>
          </a:stretch>
        </p:blipFill>
        <p:spPr>
          <a:xfrm>
            <a:off x="406400" y="1600200"/>
            <a:ext cx="10871200" cy="46482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938992"/>
          </a:xfrm>
          <a:prstGeom prst="rect">
            <a:avLst/>
          </a:prstGeom>
          <a:noFill/>
        </p:spPr>
        <p:txBody>
          <a:bodyPr wrap="square" rtlCol="1">
            <a:spAutoFit/>
          </a:bodyPr>
          <a:lstStyle/>
          <a:p>
            <a:pPr>
              <a:buFont typeface="Arial" pitchFamily="34" charset="0"/>
              <a:buChar char="•"/>
            </a:pPr>
            <a:r>
              <a:rPr lang="en-US" sz="2400" b="1" dirty="0" smtClean="0"/>
              <a:t>ABCs, and resuscitate the patient as necessary.</a:t>
            </a:r>
          </a:p>
          <a:p>
            <a:pPr>
              <a:buFont typeface="Arial" pitchFamily="34" charset="0"/>
              <a:buChar char="•"/>
            </a:pPr>
            <a:r>
              <a:rPr lang="en-US" sz="2400" b="1" dirty="0" smtClean="0"/>
              <a:t> Make sure the patient is not given anything by mouth.</a:t>
            </a:r>
          </a:p>
          <a:p>
            <a:pPr>
              <a:buFont typeface="Arial" pitchFamily="34" charset="0"/>
              <a:buChar char="•"/>
            </a:pPr>
            <a:r>
              <a:rPr lang="en-US" sz="2400" b="1" dirty="0" smtClean="0"/>
              <a:t>Obtain an initial radiograph of the chest and abdomen to determine the battery location. </a:t>
            </a:r>
          </a:p>
          <a:p>
            <a:endParaRPr lang="ar-JO" sz="2400" b="1" dirty="0"/>
          </a:p>
        </p:txBody>
      </p:sp>
      <p:pic>
        <p:nvPicPr>
          <p:cNvPr id="3" name="Picture 2" descr="40381.jpg"/>
          <p:cNvPicPr>
            <a:picLocks noChangeAspect="1"/>
          </p:cNvPicPr>
          <p:nvPr/>
        </p:nvPicPr>
        <p:blipFill>
          <a:blip r:embed="rId2" cstate="print"/>
          <a:stretch>
            <a:fillRect/>
          </a:stretch>
        </p:blipFill>
        <p:spPr>
          <a:xfrm>
            <a:off x="5689600" y="1676400"/>
            <a:ext cx="3556000" cy="4191000"/>
          </a:xfrm>
          <a:prstGeom prst="rect">
            <a:avLst/>
          </a:prstGeom>
        </p:spPr>
      </p:pic>
      <p:sp>
        <p:nvSpPr>
          <p:cNvPr id="6" name="TextBox 5"/>
          <p:cNvSpPr txBox="1"/>
          <p:nvPr/>
        </p:nvSpPr>
        <p:spPr>
          <a:xfrm>
            <a:off x="5689600" y="5934671"/>
            <a:ext cx="3352800" cy="923330"/>
          </a:xfrm>
          <a:prstGeom prst="rect">
            <a:avLst/>
          </a:prstGeom>
          <a:noFill/>
        </p:spPr>
        <p:txBody>
          <a:bodyPr wrap="square" rtlCol="1">
            <a:spAutoFit/>
          </a:bodyPr>
          <a:lstStyle/>
          <a:p>
            <a:r>
              <a:rPr lang="en-US" b="1" dirty="0" smtClean="0"/>
              <a:t>Disk battery in the stomach of an 18-month-old child.</a:t>
            </a:r>
            <a:br>
              <a:rPr lang="en-US" b="1" dirty="0" smtClean="0"/>
            </a:br>
            <a:endParaRPr lang="ar-JO" b="1" dirty="0"/>
          </a:p>
        </p:txBody>
      </p:sp>
      <p:sp>
        <p:nvSpPr>
          <p:cNvPr id="7" name="TextBox 6"/>
          <p:cNvSpPr txBox="1"/>
          <p:nvPr/>
        </p:nvSpPr>
        <p:spPr>
          <a:xfrm>
            <a:off x="406400" y="6096001"/>
            <a:ext cx="3860800" cy="646331"/>
          </a:xfrm>
          <a:prstGeom prst="rect">
            <a:avLst/>
          </a:prstGeom>
          <a:noFill/>
        </p:spPr>
        <p:txBody>
          <a:bodyPr wrap="square" rtlCol="1">
            <a:spAutoFit/>
          </a:bodyPr>
          <a:lstStyle/>
          <a:p>
            <a:r>
              <a:rPr lang="en-US" b="1" dirty="0" smtClean="0"/>
              <a:t>Disk battery located in the esophagus  </a:t>
            </a:r>
            <a:endParaRPr lang="ar-JO" dirty="0"/>
          </a:p>
        </p:txBody>
      </p:sp>
      <p:pic>
        <p:nvPicPr>
          <p:cNvPr id="8" name="Picture 7" descr="9c3a29bd8a4a6cc411dfd89b15741f_jumbo.jpeg"/>
          <p:cNvPicPr>
            <a:picLocks noChangeAspect="1"/>
          </p:cNvPicPr>
          <p:nvPr/>
        </p:nvPicPr>
        <p:blipFill>
          <a:blip r:embed="rId3" cstate="print"/>
          <a:stretch>
            <a:fillRect/>
          </a:stretch>
        </p:blipFill>
        <p:spPr>
          <a:xfrm>
            <a:off x="406400" y="1676400"/>
            <a:ext cx="3962400" cy="4343400"/>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buFont typeface="Arial" pitchFamily="34" charset="0"/>
              <a:buChar char="•"/>
            </a:pPr>
            <a:r>
              <a:rPr lang="en-US" sz="2400" b="1" dirty="0" smtClean="0"/>
              <a:t>Do not force the patients with disk batteries located in the stomach to vomit or expectorate . This may result in the battery becoming lodged in the esophagus by retrograde movement during emesis. Emergent endoscopic removal required.</a:t>
            </a:r>
          </a:p>
          <a:p>
            <a:r>
              <a:rPr lang="en-US" sz="2400" b="1" dirty="0" smtClean="0">
                <a:solidFill>
                  <a:srgbClr val="FFC000"/>
                </a:solidFill>
              </a:rPr>
              <a:t>Confirm battery passage </a:t>
            </a:r>
            <a:r>
              <a:rPr lang="en-US" sz="2400" b="1" dirty="0" smtClean="0"/>
              <a:t>by </a:t>
            </a:r>
            <a:r>
              <a:rPr lang="en-US" sz="2400" b="1" dirty="0" smtClean="0">
                <a:solidFill>
                  <a:srgbClr val="FF0000"/>
                </a:solidFill>
              </a:rPr>
              <a:t>daily inspections of all stools</a:t>
            </a:r>
            <a:r>
              <a:rPr lang="en-US" sz="2400" b="1" dirty="0" smtClean="0"/>
              <a:t>. </a:t>
            </a:r>
            <a:r>
              <a:rPr lang="en-US" sz="2400" b="1" dirty="0" smtClean="0">
                <a:solidFill>
                  <a:srgbClr val="FF0000"/>
                </a:solidFill>
              </a:rPr>
              <a:t>Weekly radiographs </a:t>
            </a:r>
            <a:r>
              <a:rPr lang="en-US" sz="2400" b="1" dirty="0" smtClean="0"/>
              <a:t>are recommended to confirm battery passage and to observe for battery fragmentation.</a:t>
            </a:r>
            <a:endParaRPr lang="en-US" sz="2400" b="1" dirty="0"/>
          </a:p>
        </p:txBody>
      </p:sp>
      <p:pic>
        <p:nvPicPr>
          <p:cNvPr id="3" name="Picture 2" descr="40380.jpg"/>
          <p:cNvPicPr>
            <a:picLocks noChangeAspect="1"/>
          </p:cNvPicPr>
          <p:nvPr/>
        </p:nvPicPr>
        <p:blipFill>
          <a:blip r:embed="rId2" cstate="print"/>
          <a:stretch>
            <a:fillRect/>
          </a:stretch>
        </p:blipFill>
        <p:spPr>
          <a:xfrm>
            <a:off x="304800" y="2743200"/>
            <a:ext cx="5080000" cy="3810000"/>
          </a:xfrm>
          <a:prstGeom prst="rect">
            <a:avLst/>
          </a:prstGeom>
        </p:spPr>
      </p:pic>
      <p:sp>
        <p:nvSpPr>
          <p:cNvPr id="4" name="TextBox 3"/>
          <p:cNvSpPr txBox="1"/>
          <p:nvPr/>
        </p:nvSpPr>
        <p:spPr>
          <a:xfrm>
            <a:off x="5588000" y="5562600"/>
            <a:ext cx="5588000" cy="646331"/>
          </a:xfrm>
          <a:prstGeom prst="rect">
            <a:avLst/>
          </a:prstGeom>
          <a:noFill/>
        </p:spPr>
        <p:txBody>
          <a:bodyPr wrap="square" rtlCol="1">
            <a:spAutoFit/>
          </a:bodyPr>
          <a:lstStyle/>
          <a:p>
            <a:r>
              <a:rPr lang="en-US" b="1" dirty="0" smtClean="0"/>
              <a:t>Radiograph of child 1 week after ingestion of a disk battery. The battery has passed into the rectum</a:t>
            </a:r>
            <a:endParaRPr lang="ar-JO"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10769600" cy="1673352"/>
          </a:xfrm>
        </p:spPr>
        <p:txBody>
          <a:bodyPr>
            <a:noAutofit/>
          </a:bodyPr>
          <a:lstStyle/>
          <a:p>
            <a:pPr algn="ctr"/>
            <a:r>
              <a:rPr lang="en-US" sz="4800" dirty="0" smtClean="0">
                <a:latin typeface="Times New Roman" pitchFamily="18" charset="0"/>
                <a:cs typeface="Times New Roman" pitchFamily="18" charset="0"/>
              </a:rPr>
              <a:t>Insect Bites </a:t>
            </a:r>
            <a:br>
              <a:rPr lang="en-US" sz="4800" dirty="0" smtClean="0">
                <a:latin typeface="Times New Roman" pitchFamily="18" charset="0"/>
                <a:cs typeface="Times New Roman" pitchFamily="18" charset="0"/>
              </a:rPr>
            </a:br>
            <a:endParaRPr lang="ar-JO" sz="4800" dirty="0">
              <a:latin typeface="Times New Roman" pitchFamily="18" charset="0"/>
              <a:cs typeface="Times New Roman" pitchFamily="18" charset="0"/>
            </a:endParaRPr>
          </a:p>
        </p:txBody>
      </p:sp>
      <p:pic>
        <p:nvPicPr>
          <p:cNvPr id="6" name="Picture 5" descr="sting.jpg"/>
          <p:cNvPicPr>
            <a:picLocks noChangeAspect="1"/>
          </p:cNvPicPr>
          <p:nvPr/>
        </p:nvPicPr>
        <p:blipFill>
          <a:blip r:embed="rId2" cstate="print"/>
          <a:stretch>
            <a:fillRect/>
          </a:stretch>
        </p:blipFill>
        <p:spPr>
          <a:xfrm>
            <a:off x="304800" y="1676400"/>
            <a:ext cx="6705600" cy="3505200"/>
          </a:xfrm>
          <a:prstGeom prst="rect">
            <a:avLst/>
          </a:prstGeom>
        </p:spPr>
      </p:pic>
      <p:pic>
        <p:nvPicPr>
          <p:cNvPr id="7" name="Picture 6" descr="easy-ways-to-protect-new-borns-from-mosquito-bites.jpg"/>
          <p:cNvPicPr>
            <a:picLocks noChangeAspect="1"/>
          </p:cNvPicPr>
          <p:nvPr/>
        </p:nvPicPr>
        <p:blipFill>
          <a:blip r:embed="rId3" cstate="print"/>
          <a:stretch>
            <a:fillRect/>
          </a:stretch>
        </p:blipFill>
        <p:spPr>
          <a:xfrm>
            <a:off x="7213600" y="1676400"/>
            <a:ext cx="4978400" cy="3505200"/>
          </a:xfrm>
          <a:prstGeom prst="rect">
            <a:avLst/>
          </a:prstGeom>
        </p:spPr>
      </p:pic>
    </p:spTree>
    <p:extLst>
      <p:ext uri="{BB962C8B-B14F-4D97-AF65-F5344CB8AC3E}">
        <p14:creationId xmlns:p14="http://schemas.microsoft.com/office/powerpoint/2010/main" val="4981311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864" y="501161"/>
            <a:ext cx="7151114" cy="230987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862" y="2811034"/>
            <a:ext cx="7225116" cy="3038475"/>
          </a:xfrm>
          <a:prstGeom prst="rect">
            <a:avLst/>
          </a:prstGeom>
        </p:spPr>
      </p:pic>
    </p:spTree>
    <p:extLst>
      <p:ext uri="{BB962C8B-B14F-4D97-AF65-F5344CB8AC3E}">
        <p14:creationId xmlns:p14="http://schemas.microsoft.com/office/powerpoint/2010/main" val="1421428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Diseases transmitted by insect bites</a:t>
            </a:r>
          </a:p>
        </p:txBody>
      </p:sp>
      <p:sp>
        <p:nvSpPr>
          <p:cNvPr id="5" name="TextBox 4"/>
          <p:cNvSpPr txBox="1"/>
          <p:nvPr/>
        </p:nvSpPr>
        <p:spPr>
          <a:xfrm>
            <a:off x="724263" y="2161904"/>
            <a:ext cx="10058400" cy="2677656"/>
          </a:xfrm>
          <a:prstGeom prst="rect">
            <a:avLst/>
          </a:prstGeom>
          <a:noFill/>
        </p:spPr>
        <p:txBody>
          <a:bodyPr wrap="square" rtlCol="1">
            <a:spAutoFit/>
          </a:bodyPr>
          <a:lstStyle/>
          <a:p>
            <a:pPr marL="457200" indent="-457200">
              <a:buFont typeface="+mj-lt"/>
              <a:buAutoNum type="arabicPeriod"/>
            </a:pPr>
            <a:r>
              <a:rPr lang="en-US" sz="2800" b="1" dirty="0" smtClean="0">
                <a:solidFill>
                  <a:srgbClr val="FF0000"/>
                </a:solidFill>
              </a:rPr>
              <a:t>Lyme disease</a:t>
            </a:r>
            <a:r>
              <a:rPr lang="en-US" sz="2800" b="1" dirty="0" smtClean="0">
                <a:solidFill>
                  <a:prstClr val="black"/>
                </a:solidFill>
              </a:rPr>
              <a:t> transmitted to humans via tick bites.</a:t>
            </a:r>
            <a:endParaRPr lang="en-US" sz="2800" b="1" dirty="0" smtClean="0">
              <a:solidFill>
                <a:srgbClr val="00B0F0"/>
              </a:solidFill>
            </a:endParaRPr>
          </a:p>
          <a:p>
            <a:pPr marL="457200" indent="-457200">
              <a:buFont typeface="+mj-lt"/>
              <a:buAutoNum type="arabicPeriod"/>
            </a:pPr>
            <a:r>
              <a:rPr lang="en-US" sz="2800" b="1" dirty="0" smtClean="0">
                <a:solidFill>
                  <a:srgbClr val="FF0000"/>
                </a:solidFill>
              </a:rPr>
              <a:t>Malaria</a:t>
            </a:r>
            <a:r>
              <a:rPr lang="en-US" sz="2800" b="1" dirty="0" smtClean="0">
                <a:solidFill>
                  <a:prstClr val="black"/>
                </a:solidFill>
              </a:rPr>
              <a:t> is transmitted exclusively by </a:t>
            </a:r>
            <a:r>
              <a:rPr lang="en-US" sz="2800" b="1" dirty="0" err="1" smtClean="0">
                <a:solidFill>
                  <a:prstClr val="black"/>
                </a:solidFill>
              </a:rPr>
              <a:t>mosquitos</a:t>
            </a:r>
            <a:r>
              <a:rPr lang="en-US" sz="2800" b="1" dirty="0" smtClean="0">
                <a:solidFill>
                  <a:prstClr val="black"/>
                </a:solidFill>
              </a:rPr>
              <a:t>.</a:t>
            </a:r>
            <a:endParaRPr lang="en-US" sz="2800" b="1" i="1" dirty="0" smtClean="0">
              <a:solidFill>
                <a:srgbClr val="00B0F0"/>
              </a:solidFill>
            </a:endParaRPr>
          </a:p>
          <a:p>
            <a:pPr marL="457200" indent="-457200">
              <a:buFont typeface="+mj-lt"/>
              <a:buAutoNum type="arabicPeriod"/>
            </a:pPr>
            <a:r>
              <a:rPr lang="en-US" sz="2800" b="1" dirty="0" smtClean="0">
                <a:solidFill>
                  <a:srgbClr val="FF0000"/>
                </a:solidFill>
              </a:rPr>
              <a:t>Mosquito and tick-borne </a:t>
            </a:r>
            <a:r>
              <a:rPr lang="en-US" sz="2800" b="1" i="1" dirty="0" smtClean="0">
                <a:solidFill>
                  <a:srgbClr val="FF0000"/>
                </a:solidFill>
              </a:rPr>
              <a:t>encephalitis</a:t>
            </a:r>
            <a:r>
              <a:rPr lang="en-US" sz="2800" b="1" dirty="0" smtClean="0">
                <a:solidFill>
                  <a:srgbClr val="00B0F0"/>
                </a:solidFill>
              </a:rPr>
              <a:t> </a:t>
            </a:r>
            <a:r>
              <a:rPr lang="en-US" sz="2800" b="1" dirty="0" smtClean="0">
                <a:solidFill>
                  <a:prstClr val="black"/>
                </a:solidFill>
              </a:rPr>
              <a:t>such as those produced by the </a:t>
            </a:r>
            <a:r>
              <a:rPr lang="en-US" sz="2800" b="1" u="sng" dirty="0" smtClean="0">
                <a:solidFill>
                  <a:prstClr val="black"/>
                </a:solidFill>
              </a:rPr>
              <a:t>eastern equine virus or the West Nile virus</a:t>
            </a:r>
            <a:r>
              <a:rPr lang="en-US" sz="2800" b="1" dirty="0" smtClean="0">
                <a:solidFill>
                  <a:prstClr val="black"/>
                </a:solidFill>
              </a:rPr>
              <a:t>.</a:t>
            </a:r>
          </a:p>
          <a:p>
            <a:pPr marL="457200" indent="-457200">
              <a:buFont typeface="+mj-lt"/>
              <a:buAutoNum type="arabicPeriod"/>
            </a:pPr>
            <a:r>
              <a:rPr lang="en-US" sz="2800" b="1" dirty="0" err="1" smtClean="0">
                <a:solidFill>
                  <a:srgbClr val="FF0000"/>
                </a:solidFill>
              </a:rPr>
              <a:t>Chagas</a:t>
            </a:r>
            <a:r>
              <a:rPr lang="en-US" sz="2800" b="1" dirty="0" smtClean="0">
                <a:solidFill>
                  <a:srgbClr val="FF0000"/>
                </a:solidFill>
              </a:rPr>
              <a:t> disease </a:t>
            </a:r>
            <a:r>
              <a:rPr lang="en-US" sz="2800" b="1" dirty="0" smtClean="0">
                <a:solidFill>
                  <a:prstClr val="black"/>
                </a:solidFill>
              </a:rPr>
              <a:t>: should be considered, particularly when the bite site is on the soft skin of the </a:t>
            </a:r>
            <a:r>
              <a:rPr lang="en-US" sz="2800" b="1" dirty="0" err="1" smtClean="0">
                <a:solidFill>
                  <a:prstClr val="black"/>
                </a:solidFill>
              </a:rPr>
              <a:t>periorbital</a:t>
            </a:r>
            <a:r>
              <a:rPr lang="en-US" sz="2800" b="1" dirty="0" smtClean="0">
                <a:solidFill>
                  <a:prstClr val="black"/>
                </a:solidFill>
              </a:rPr>
              <a:t> or lips.</a:t>
            </a:r>
            <a:endParaRPr lang="ar-JO" sz="2800" b="1" dirty="0">
              <a:solidFill>
                <a:prstClr val="black"/>
              </a:solidFill>
            </a:endParaRPr>
          </a:p>
        </p:txBody>
      </p:sp>
    </p:spTree>
    <p:extLst>
      <p:ext uri="{BB962C8B-B14F-4D97-AF65-F5344CB8AC3E}">
        <p14:creationId xmlns:p14="http://schemas.microsoft.com/office/powerpoint/2010/main" val="20663867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478" y="879697"/>
            <a:ext cx="9221624" cy="4525963"/>
          </a:xfrm>
        </p:spPr>
        <p:txBody>
          <a:bodyPr>
            <a:normAutofit/>
          </a:bodyPr>
          <a:lstStyle/>
          <a:p>
            <a:pPr marL="0" indent="0" algn="l">
              <a:buNone/>
            </a:pPr>
            <a:r>
              <a:rPr lang="en-GB" sz="2000" dirty="0"/>
              <a:t>Local:</a:t>
            </a:r>
            <a:r>
              <a:rPr lang="en-GB" sz="1800" dirty="0"/>
              <a:t> Insect </a:t>
            </a:r>
            <a:r>
              <a:rPr lang="en-GB" sz="1800" dirty="0"/>
              <a:t>bites are usually urticarial but may </a:t>
            </a:r>
            <a:r>
              <a:rPr lang="en-GB" sz="1800" dirty="0" smtClean="0"/>
              <a:t>be </a:t>
            </a:r>
            <a:r>
              <a:rPr lang="en-GB" sz="1800" dirty="0" err="1" smtClean="0"/>
              <a:t>papular</a:t>
            </a:r>
            <a:r>
              <a:rPr lang="en-GB" sz="1800" dirty="0" smtClean="0"/>
              <a:t> </a:t>
            </a:r>
            <a:r>
              <a:rPr lang="en-GB" sz="1800" dirty="0"/>
              <a:t>or </a:t>
            </a:r>
            <a:r>
              <a:rPr lang="en-GB" sz="1800" dirty="0"/>
              <a:t>vesicular, limited swelling &lt;24 </a:t>
            </a:r>
            <a:r>
              <a:rPr lang="en-GB" sz="1800" dirty="0" err="1"/>
              <a:t>hrs</a:t>
            </a:r>
            <a:endParaRPr lang="en-GB" sz="1800" dirty="0"/>
          </a:p>
          <a:p>
            <a:pPr algn="l"/>
            <a:endParaRPr lang="en-US" sz="1800" dirty="0"/>
          </a:p>
          <a:p>
            <a:pPr marL="0" indent="0" algn="l">
              <a:buNone/>
            </a:pPr>
            <a:r>
              <a:rPr lang="en-GB" sz="2000" dirty="0"/>
              <a:t>Large local:</a:t>
            </a:r>
            <a:r>
              <a:rPr lang="en-GB" sz="1800" dirty="0"/>
              <a:t> an </a:t>
            </a:r>
            <a:r>
              <a:rPr lang="en-GB" sz="1800" dirty="0"/>
              <a:t>area of induration with a diameter of 10 cm or more; which peaks between 24 hours and 48 hours and then </a:t>
            </a:r>
            <a:r>
              <a:rPr lang="en-GB" sz="1800" dirty="0"/>
              <a:t>subsides, may last for </a:t>
            </a:r>
            <a:r>
              <a:rPr lang="en-GB" sz="1800" dirty="0" smtClean="0"/>
              <a:t>days</a:t>
            </a:r>
            <a:endParaRPr lang="ar-JO" sz="1800" dirty="0" smtClean="0"/>
          </a:p>
          <a:p>
            <a:pPr marL="0" indent="0" algn="l">
              <a:buNone/>
            </a:pPr>
            <a:endParaRPr lang="ar-JO" sz="1800" dirty="0"/>
          </a:p>
          <a:p>
            <a:pPr marL="0" indent="0" algn="l">
              <a:buNone/>
            </a:pPr>
            <a:r>
              <a:rPr lang="en-GB" sz="1800" dirty="0" smtClean="0"/>
              <a:t>Generalized cutaneous reactions </a:t>
            </a:r>
          </a:p>
          <a:p>
            <a:pPr marL="0" indent="0" algn="l">
              <a:buNone/>
            </a:pPr>
            <a:r>
              <a:rPr lang="en-GB" sz="1800" dirty="0" smtClean="0"/>
              <a:t>Typically progress within minutes and include cutaneous symptoms of:</a:t>
            </a:r>
          </a:p>
          <a:p>
            <a:pPr marL="274320" lvl="1" indent="0" algn="l">
              <a:buNone/>
            </a:pPr>
            <a:r>
              <a:rPr lang="en-GB" sz="1600" dirty="0" err="1" smtClean="0"/>
              <a:t>i</a:t>
            </a:r>
            <a:r>
              <a:rPr lang="en-GB" sz="1600" dirty="0" smtClean="0"/>
              <a:t>. </a:t>
            </a:r>
            <a:r>
              <a:rPr lang="en-GB" sz="1600" dirty="0" err="1" smtClean="0"/>
              <a:t>Urticaria</a:t>
            </a:r>
            <a:r>
              <a:rPr lang="en-GB" sz="1600" dirty="0" smtClean="0"/>
              <a:t>  </a:t>
            </a:r>
          </a:p>
          <a:p>
            <a:pPr marL="274320" lvl="1" indent="0" algn="l">
              <a:buNone/>
            </a:pPr>
            <a:r>
              <a:rPr lang="en-GB" sz="1600" dirty="0" smtClean="0"/>
              <a:t>ii. Angioedema</a:t>
            </a:r>
          </a:p>
          <a:p>
            <a:pPr marL="274320" lvl="1" indent="0" algn="l">
              <a:buNone/>
            </a:pPr>
            <a:r>
              <a:rPr lang="en-GB" sz="1600" dirty="0" smtClean="0"/>
              <a:t>iii. Pruritus </a:t>
            </a:r>
            <a:endParaRPr lang="ar-JO" sz="1600" dirty="0" smtClean="0"/>
          </a:p>
          <a:p>
            <a:pPr marL="274320" lvl="1" indent="0" algn="l">
              <a:buNone/>
            </a:pPr>
            <a:endParaRPr lang="ar-JO" sz="1600" dirty="0" smtClean="0"/>
          </a:p>
          <a:p>
            <a:pPr marL="274320" lvl="1" indent="0" algn="l">
              <a:buNone/>
            </a:pPr>
            <a:endParaRPr lang="ar-JO" sz="1600" dirty="0"/>
          </a:p>
          <a:p>
            <a:pPr marL="274320" lvl="1" indent="0" algn="l">
              <a:buNone/>
            </a:pPr>
            <a:endParaRPr lang="ar-JO" sz="1600" dirty="0"/>
          </a:p>
          <a:p>
            <a:pPr marL="274320" lvl="1" indent="0" algn="l">
              <a:buNone/>
            </a:pPr>
            <a:endParaRPr lang="en-GB" sz="1600" dirty="0" smtClean="0"/>
          </a:p>
          <a:p>
            <a:pPr marL="0" indent="0" algn="l">
              <a:buNone/>
            </a:pPr>
            <a:endParaRPr lang="en-GB" sz="1800" dirty="0" smtClean="0"/>
          </a:p>
          <a:p>
            <a:pPr marL="0" indent="0" algn="l">
              <a:buNone/>
            </a:pPr>
            <a:endParaRPr lang="ar-JO" sz="1800" dirty="0" smtClean="0"/>
          </a:p>
          <a:p>
            <a:pPr marL="0" indent="0" algn="l">
              <a:buNone/>
            </a:pPr>
            <a:endParaRPr lang="ar-JO" sz="1800" dirty="0"/>
          </a:p>
          <a:p>
            <a:pPr marL="0" indent="0" algn="l">
              <a:buNone/>
            </a:pPr>
            <a:endParaRPr lang="en-GB" sz="1800" dirty="0"/>
          </a:p>
          <a:p>
            <a:endParaRPr lang="en-US" dirty="0"/>
          </a:p>
          <a:p>
            <a:endParaRPr lang="en-GB" dirty="0"/>
          </a:p>
          <a:p>
            <a:endParaRPr lang="en-US" dirty="0"/>
          </a:p>
          <a:p>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rPr>
              <a:pPr/>
              <a:t>66</a:t>
            </a:fld>
            <a:endParaRPr lang="en-US">
              <a:solidFill>
                <a:prstClr val="black">
                  <a:tint val="75000"/>
                </a:prstClr>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0540" y="3560962"/>
            <a:ext cx="3409950" cy="329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7415" y="417321"/>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89878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rPr>
              <a:pPr/>
              <a:t>67</a:t>
            </a:fld>
            <a:endParaRPr lang="en-US">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462" y="1815306"/>
            <a:ext cx="8065031"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981200" y="274638"/>
            <a:ext cx="8229600" cy="1143000"/>
          </a:xfrm>
        </p:spPr>
        <p:txBody>
          <a:bodyPr/>
          <a:lstStyle/>
          <a:p>
            <a:pPr algn="l"/>
            <a:r>
              <a:rPr lang="en-US" dirty="0" smtClean="0"/>
              <a:t>Systemic</a:t>
            </a:r>
            <a:endParaRPr lang="en-GB"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0620" y="135172"/>
            <a:ext cx="2504158" cy="3537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78956" y="4150581"/>
            <a:ext cx="2941026" cy="2205769"/>
          </a:xfrm>
          <a:prstGeom prst="rect">
            <a:avLst/>
          </a:prstGeom>
        </p:spPr>
      </p:pic>
    </p:spTree>
    <p:extLst>
      <p:ext uri="{BB962C8B-B14F-4D97-AF65-F5344CB8AC3E}">
        <p14:creationId xmlns:p14="http://schemas.microsoft.com/office/powerpoint/2010/main" val="166629035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562600"/>
          </a:xfrm>
        </p:spPr>
        <p:txBody>
          <a:bodyPr>
            <a:normAutofit/>
          </a:bodyPr>
          <a:lstStyle/>
          <a:p>
            <a:pPr marL="0" indent="0" algn="l">
              <a:buNone/>
            </a:pPr>
            <a:r>
              <a:rPr lang="en-US" dirty="0"/>
              <a:t>Toxic reaction:</a:t>
            </a:r>
            <a:r>
              <a:rPr lang="en-GB" dirty="0" smtClean="0"/>
              <a:t> </a:t>
            </a:r>
            <a:r>
              <a:rPr lang="en-GB" b="1" dirty="0" smtClean="0"/>
              <a:t>in mass </a:t>
            </a:r>
            <a:r>
              <a:rPr lang="en-GB" b="1" dirty="0"/>
              <a:t>bee envenomation </a:t>
            </a:r>
            <a:r>
              <a:rPr lang="en-GB" b="1" dirty="0" smtClean="0"/>
              <a:t>due </a:t>
            </a:r>
            <a:r>
              <a:rPr lang="en-GB" b="1" dirty="0"/>
              <a:t>to the direct action of large amount of </a:t>
            </a:r>
            <a:r>
              <a:rPr lang="en-GB" b="1" dirty="0" smtClean="0"/>
              <a:t>venom, not due to allergic reaction </a:t>
            </a:r>
          </a:p>
          <a:p>
            <a:pPr marL="0" indent="0" algn="l">
              <a:buNone/>
            </a:pPr>
            <a:endParaRPr lang="en-US" dirty="0"/>
          </a:p>
          <a:p>
            <a:pPr marL="0" indent="0" algn="l">
              <a:buNone/>
            </a:pPr>
            <a:r>
              <a:rPr lang="en-GB" dirty="0" smtClean="0"/>
              <a:t>Fever  </a:t>
            </a:r>
          </a:p>
          <a:p>
            <a:pPr marL="0" indent="0" algn="l">
              <a:buNone/>
            </a:pPr>
            <a:r>
              <a:rPr lang="en-GB" dirty="0" smtClean="0"/>
              <a:t>Malaise </a:t>
            </a:r>
          </a:p>
          <a:p>
            <a:pPr marL="0" indent="0" algn="l">
              <a:buNone/>
            </a:pPr>
            <a:r>
              <a:rPr lang="en-GB" dirty="0" smtClean="0"/>
              <a:t>Vomiting</a:t>
            </a:r>
          </a:p>
          <a:p>
            <a:pPr marL="0" indent="0" algn="l">
              <a:buNone/>
            </a:pPr>
            <a:r>
              <a:rPr lang="en-GB" dirty="0" smtClean="0"/>
              <a:t>Nausea </a:t>
            </a:r>
          </a:p>
          <a:p>
            <a:pPr marL="0" indent="0" algn="l">
              <a:buNone/>
            </a:pPr>
            <a:endParaRPr lang="en-GB" dirty="0"/>
          </a:p>
          <a:p>
            <a:pPr marL="0" indent="0" algn="l">
              <a:buNone/>
            </a:pPr>
            <a:r>
              <a:rPr lang="en-GB" dirty="0" smtClean="0">
                <a:solidFill>
                  <a:srgbClr val="FF0000"/>
                </a:solidFill>
              </a:rPr>
              <a:t>*due </a:t>
            </a:r>
            <a:r>
              <a:rPr lang="en-GB" dirty="0">
                <a:solidFill>
                  <a:srgbClr val="FF0000"/>
                </a:solidFill>
              </a:rPr>
              <a:t>to the chemical properties of the venom in large doses</a:t>
            </a:r>
            <a:r>
              <a:rPr lang="en-GB" dirty="0" smtClean="0">
                <a:solidFill>
                  <a:srgbClr val="FF0000"/>
                </a:solidFill>
              </a:rPr>
              <a:t>.</a:t>
            </a:r>
            <a:endParaRPr lang="en-US" dirty="0"/>
          </a:p>
          <a:p>
            <a:pPr marL="0" indent="0" algn="l">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val="30536461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62" y="-85458"/>
            <a:ext cx="10515600" cy="5742773"/>
          </a:xfrm>
        </p:spPr>
        <p:txBody>
          <a:bodyPr>
            <a:normAutofit/>
          </a:bodyPr>
          <a:lstStyle/>
          <a:p>
            <a:pPr algn="l"/>
            <a:r>
              <a:rPr lang="en-GB" sz="3600" b="1" dirty="0" smtClean="0"/>
              <a:t>Anaphylaxis</a:t>
            </a:r>
            <a:r>
              <a:rPr lang="en-GB" sz="2800" b="1" dirty="0" smtClean="0"/>
              <a:t/>
            </a:r>
            <a:br>
              <a:rPr lang="en-GB" sz="2800" b="1" dirty="0" smtClean="0"/>
            </a:br>
            <a:r>
              <a:rPr lang="en-GB" sz="2000" dirty="0" smtClean="0"/>
              <a:t> is a severe, life threatening, generalised or systemic hypersensitivity reaction. </a:t>
            </a:r>
            <a:r>
              <a:rPr lang="ar-JO" sz="2000" dirty="0" smtClean="0"/>
              <a:t/>
            </a:r>
            <a:br>
              <a:rPr lang="ar-JO" sz="2000" dirty="0" smtClean="0"/>
            </a:br>
            <a:r>
              <a:rPr lang="ar-JO" sz="2000" dirty="0"/>
              <a:t/>
            </a:r>
            <a:br>
              <a:rPr lang="ar-JO" sz="2000" dirty="0"/>
            </a:br>
            <a:r>
              <a:rPr lang="ar-JO" sz="2000" dirty="0" smtClean="0"/>
              <a:t/>
            </a:r>
            <a:br>
              <a:rPr lang="ar-JO" sz="2000" dirty="0" smtClean="0"/>
            </a:br>
            <a:r>
              <a:rPr lang="ar-JO" sz="2000" dirty="0"/>
              <a:t/>
            </a:r>
            <a:br>
              <a:rPr lang="ar-JO" sz="2000" dirty="0"/>
            </a:br>
            <a:r>
              <a:rPr lang="ar-JO" sz="2000" dirty="0" smtClean="0"/>
              <a:t/>
            </a:r>
            <a:br>
              <a:rPr lang="ar-JO" sz="2000" dirty="0" smtClean="0"/>
            </a:br>
            <a:r>
              <a:rPr lang="ar-JO" sz="2000" dirty="0"/>
              <a:t/>
            </a:r>
            <a:br>
              <a:rPr lang="ar-JO" sz="2000" dirty="0"/>
            </a:br>
            <a:r>
              <a:rPr lang="ar-JO" sz="2000" dirty="0" smtClean="0"/>
              <a:t/>
            </a:r>
            <a:br>
              <a:rPr lang="ar-JO" sz="2000" dirty="0" smtClean="0"/>
            </a:br>
            <a:r>
              <a:rPr lang="ar-JO" sz="2000" dirty="0"/>
              <a:t/>
            </a:r>
            <a:br>
              <a:rPr lang="ar-JO" sz="2000" dirty="0"/>
            </a:br>
            <a:r>
              <a:rPr lang="ar-JO" sz="2000" dirty="0" smtClean="0"/>
              <a:t/>
            </a:r>
            <a:br>
              <a:rPr lang="ar-JO" sz="2000" dirty="0" smtClean="0"/>
            </a:br>
            <a:r>
              <a:rPr lang="ar-JO" sz="2000" dirty="0"/>
              <a:t/>
            </a:r>
            <a:br>
              <a:rPr lang="ar-JO" sz="2000" dirty="0"/>
            </a:br>
            <a:r>
              <a:rPr lang="ar-JO" sz="2000" dirty="0" smtClean="0"/>
              <a:t/>
            </a:r>
            <a:br>
              <a:rPr lang="ar-JO" sz="2000" dirty="0" smtClean="0"/>
            </a:br>
            <a:r>
              <a:rPr lang="ar-JO" sz="2000" dirty="0"/>
              <a:t/>
            </a:r>
            <a:br>
              <a:rPr lang="ar-JO" sz="2000" dirty="0"/>
            </a:br>
            <a:r>
              <a:rPr lang="ar-JO" sz="2000" dirty="0" smtClean="0"/>
              <a:t/>
            </a:r>
            <a:br>
              <a:rPr lang="ar-JO" sz="2000" dirty="0" smtClean="0"/>
            </a:br>
            <a:r>
              <a:rPr lang="ar-JO" sz="2000" dirty="0"/>
              <a:t/>
            </a:r>
            <a:br>
              <a:rPr lang="ar-JO" sz="2000" dirty="0"/>
            </a:br>
            <a:endParaRPr lang="en-GB" sz="2000" dirty="0"/>
          </a:p>
        </p:txBody>
      </p:sp>
      <p:graphicFrame>
        <p:nvGraphicFramePr>
          <p:cNvPr id="5" name="Content Placeholder 4"/>
          <p:cNvGraphicFramePr>
            <a:graphicFrameLocks noGrp="1"/>
          </p:cNvGraphicFramePr>
          <p:nvPr>
            <p:ph idx="1"/>
            <p:extLst/>
          </p:nvPr>
        </p:nvGraphicFramePr>
        <p:xfrm>
          <a:off x="1269051" y="20018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644355" y="1592099"/>
            <a:ext cx="2667000" cy="1200329"/>
          </a:xfrm>
          <a:prstGeom prst="rect">
            <a:avLst/>
          </a:prstGeom>
        </p:spPr>
        <p:txBody>
          <a:bodyPr wrap="square">
            <a:spAutoFit/>
          </a:bodyPr>
          <a:lstStyle/>
          <a:p>
            <a:pPr algn="r" defTabSz="914400" rtl="1"/>
            <a:r>
              <a:rPr lang="en-GB" sz="2400" dirty="0">
                <a:solidFill>
                  <a:prstClr val="black"/>
                </a:solidFill>
              </a:rPr>
              <a:t>Airway </a:t>
            </a:r>
            <a:r>
              <a:rPr lang="en-GB" sz="2400" dirty="0" smtClean="0">
                <a:solidFill>
                  <a:prstClr val="black"/>
                </a:solidFill>
              </a:rPr>
              <a:t>swelling</a:t>
            </a:r>
            <a:endParaRPr lang="en-GB" sz="2400" dirty="0">
              <a:solidFill>
                <a:prstClr val="black"/>
              </a:solidFill>
            </a:endParaRPr>
          </a:p>
          <a:p>
            <a:pPr algn="r" defTabSz="914400" rtl="1"/>
            <a:r>
              <a:rPr lang="en-GB" sz="2400" dirty="0">
                <a:solidFill>
                  <a:prstClr val="black"/>
                </a:solidFill>
              </a:rPr>
              <a:t>Hoarse </a:t>
            </a:r>
            <a:r>
              <a:rPr lang="en-GB" sz="2400" dirty="0" smtClean="0">
                <a:solidFill>
                  <a:prstClr val="black"/>
                </a:solidFill>
              </a:rPr>
              <a:t>voice</a:t>
            </a:r>
            <a:endParaRPr lang="en-GB" sz="2400" dirty="0">
              <a:solidFill>
                <a:prstClr val="black"/>
              </a:solidFill>
            </a:endParaRPr>
          </a:p>
          <a:p>
            <a:pPr algn="r" defTabSz="914400" rtl="1"/>
            <a:r>
              <a:rPr lang="en-GB" sz="2400" dirty="0" smtClean="0">
                <a:solidFill>
                  <a:prstClr val="black"/>
                </a:solidFill>
              </a:rPr>
              <a:t>Stridor</a:t>
            </a:r>
            <a:endParaRPr lang="en-GB" sz="2400" dirty="0">
              <a:solidFill>
                <a:prstClr val="black"/>
              </a:solidFill>
            </a:endParaRPr>
          </a:p>
        </p:txBody>
      </p:sp>
      <p:sp>
        <p:nvSpPr>
          <p:cNvPr id="7" name="Rectangle 6"/>
          <p:cNvSpPr/>
          <p:nvPr/>
        </p:nvSpPr>
        <p:spPr>
          <a:xfrm>
            <a:off x="7634955" y="3506624"/>
            <a:ext cx="2019299" cy="3046988"/>
          </a:xfrm>
          <a:prstGeom prst="rect">
            <a:avLst/>
          </a:prstGeom>
        </p:spPr>
        <p:txBody>
          <a:bodyPr wrap="square">
            <a:spAutoFit/>
          </a:bodyPr>
          <a:lstStyle/>
          <a:p>
            <a:pPr algn="r" defTabSz="914400" rtl="1"/>
            <a:r>
              <a:rPr lang="en-GB" sz="2400" dirty="0" smtClean="0">
                <a:solidFill>
                  <a:prstClr val="black"/>
                </a:solidFill>
              </a:rPr>
              <a:t>Dyspnoea</a:t>
            </a:r>
            <a:endParaRPr lang="en-GB" sz="2400" dirty="0">
              <a:solidFill>
                <a:prstClr val="black"/>
              </a:solidFill>
            </a:endParaRPr>
          </a:p>
          <a:p>
            <a:pPr algn="r" defTabSz="914400" rtl="1"/>
            <a:r>
              <a:rPr lang="en-GB" sz="2400" dirty="0" smtClean="0">
                <a:solidFill>
                  <a:prstClr val="black"/>
                </a:solidFill>
              </a:rPr>
              <a:t>Wheeze</a:t>
            </a:r>
          </a:p>
          <a:p>
            <a:pPr algn="r" defTabSz="914400" rtl="1"/>
            <a:r>
              <a:rPr lang="en-US" sz="2400" dirty="0" smtClean="0">
                <a:solidFill>
                  <a:prstClr val="black"/>
                </a:solidFill>
              </a:rPr>
              <a:t>Hypoxia leading to confusion</a:t>
            </a:r>
            <a:endParaRPr lang="en-GB" sz="2400" dirty="0">
              <a:solidFill>
                <a:prstClr val="black"/>
              </a:solidFill>
            </a:endParaRPr>
          </a:p>
          <a:p>
            <a:pPr algn="r" defTabSz="914400" rtl="1"/>
            <a:r>
              <a:rPr lang="en-GB" sz="2400" dirty="0" smtClean="0">
                <a:solidFill>
                  <a:prstClr val="black"/>
                </a:solidFill>
              </a:rPr>
              <a:t>Cyanosis</a:t>
            </a:r>
            <a:endParaRPr lang="en-GB" sz="2400" dirty="0">
              <a:solidFill>
                <a:prstClr val="black"/>
              </a:solidFill>
            </a:endParaRPr>
          </a:p>
          <a:p>
            <a:pPr algn="r" defTabSz="914400" rtl="1"/>
            <a:r>
              <a:rPr lang="en-GB" sz="2400" dirty="0" smtClean="0">
                <a:solidFill>
                  <a:prstClr val="black"/>
                </a:solidFill>
              </a:rPr>
              <a:t>Respiratory </a:t>
            </a:r>
            <a:r>
              <a:rPr lang="en-GB" sz="2400" dirty="0">
                <a:solidFill>
                  <a:prstClr val="black"/>
                </a:solidFill>
              </a:rPr>
              <a:t>arrest</a:t>
            </a:r>
          </a:p>
        </p:txBody>
      </p:sp>
      <p:sp>
        <p:nvSpPr>
          <p:cNvPr id="8" name="Rectangle 7"/>
          <p:cNvSpPr/>
          <p:nvPr/>
        </p:nvSpPr>
        <p:spPr>
          <a:xfrm>
            <a:off x="981742" y="4060622"/>
            <a:ext cx="1905000" cy="1938992"/>
          </a:xfrm>
          <a:prstGeom prst="rect">
            <a:avLst/>
          </a:prstGeom>
        </p:spPr>
        <p:txBody>
          <a:bodyPr wrap="square">
            <a:spAutoFit/>
          </a:bodyPr>
          <a:lstStyle/>
          <a:p>
            <a:pPr algn="r" defTabSz="914400" rtl="1"/>
            <a:r>
              <a:rPr lang="en-GB" sz="2400" dirty="0" smtClean="0">
                <a:solidFill>
                  <a:prstClr val="black"/>
                </a:solidFill>
              </a:rPr>
              <a:t>Shock</a:t>
            </a:r>
            <a:endParaRPr lang="en-GB" sz="2400" dirty="0">
              <a:solidFill>
                <a:prstClr val="black"/>
              </a:solidFill>
            </a:endParaRPr>
          </a:p>
          <a:p>
            <a:pPr algn="r" defTabSz="914400" rtl="1"/>
            <a:r>
              <a:rPr lang="en-GB" sz="2400" dirty="0" smtClean="0">
                <a:solidFill>
                  <a:prstClr val="black"/>
                </a:solidFill>
              </a:rPr>
              <a:t>Faintness</a:t>
            </a:r>
          </a:p>
          <a:p>
            <a:pPr algn="r" defTabSz="914400" rtl="1"/>
            <a:r>
              <a:rPr lang="en-GB" sz="2400" dirty="0">
                <a:solidFill>
                  <a:prstClr val="black"/>
                </a:solidFill>
              </a:rPr>
              <a:t>P</a:t>
            </a:r>
            <a:r>
              <a:rPr lang="en-GB" sz="2400" dirty="0" smtClean="0">
                <a:solidFill>
                  <a:prstClr val="black"/>
                </a:solidFill>
              </a:rPr>
              <a:t>alpitations</a:t>
            </a:r>
            <a:endParaRPr lang="en-GB" sz="2400" dirty="0">
              <a:solidFill>
                <a:prstClr val="black"/>
              </a:solidFill>
            </a:endParaRPr>
          </a:p>
          <a:p>
            <a:pPr algn="r" defTabSz="914400" rtl="1"/>
            <a:r>
              <a:rPr lang="en-GB" sz="2400" dirty="0">
                <a:solidFill>
                  <a:prstClr val="black"/>
                </a:solidFill>
              </a:rPr>
              <a:t>Cardiac arrest </a:t>
            </a:r>
          </a:p>
        </p:txBody>
      </p:sp>
    </p:spTree>
    <p:extLst>
      <p:ext uri="{BB962C8B-B14F-4D97-AF65-F5344CB8AC3E}">
        <p14:creationId xmlns:p14="http://schemas.microsoft.com/office/powerpoint/2010/main" val="273751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0788" y="2332618"/>
            <a:ext cx="9444445" cy="3416320"/>
          </a:xfrm>
          <a:prstGeom prst="rect">
            <a:avLst/>
          </a:prstGeom>
        </p:spPr>
        <p:txBody>
          <a:bodyPr wrap="square">
            <a:spAutoFit/>
          </a:bodyPr>
          <a:lstStyle/>
          <a:p>
            <a:r>
              <a:rPr lang="en-US" sz="2400" b="1" dirty="0"/>
              <a:t>CNS</a:t>
            </a:r>
          </a:p>
          <a:p>
            <a:r>
              <a:rPr lang="en-US" sz="2400" dirty="0">
                <a:solidFill>
                  <a:srgbClr val="FF0000"/>
                </a:solidFill>
              </a:rPr>
              <a:t>Ataxia</a:t>
            </a:r>
            <a:r>
              <a:rPr lang="en-US" sz="2400" dirty="0"/>
              <a:t> ..barbiturates, </a:t>
            </a:r>
            <a:r>
              <a:rPr lang="en-US" sz="2400" dirty="0" err="1"/>
              <a:t>anticholinergics</a:t>
            </a:r>
            <a:r>
              <a:rPr lang="en-US" sz="2400" dirty="0"/>
              <a:t>, narcotics</a:t>
            </a:r>
          </a:p>
          <a:p>
            <a:r>
              <a:rPr lang="en-US" sz="2400" dirty="0">
                <a:solidFill>
                  <a:srgbClr val="FF0000"/>
                </a:solidFill>
              </a:rPr>
              <a:t>Coma</a:t>
            </a:r>
            <a:r>
              <a:rPr lang="en-US" sz="2400" dirty="0"/>
              <a:t> ..Sedatives, narcotics, barbiturates, salicylate, cyanide , carbon monoxide</a:t>
            </a:r>
          </a:p>
          <a:p>
            <a:r>
              <a:rPr lang="en-US" sz="2400" dirty="0">
                <a:solidFill>
                  <a:srgbClr val="FF0000"/>
                </a:solidFill>
              </a:rPr>
              <a:t>Hyperpyrexia</a:t>
            </a:r>
            <a:r>
              <a:rPr lang="en-US" sz="2400" dirty="0"/>
              <a:t> ..</a:t>
            </a:r>
            <a:r>
              <a:rPr lang="en-US" sz="2400" dirty="0" err="1"/>
              <a:t>Anticholinergics</a:t>
            </a:r>
            <a:r>
              <a:rPr lang="en-US" sz="2400" dirty="0"/>
              <a:t>, salicylates, amphetamine, cocaine</a:t>
            </a:r>
          </a:p>
          <a:p>
            <a:r>
              <a:rPr lang="en-US" sz="2400" dirty="0">
                <a:solidFill>
                  <a:srgbClr val="FF0000"/>
                </a:solidFill>
              </a:rPr>
              <a:t>Muscle fasciculation </a:t>
            </a:r>
            <a:r>
              <a:rPr lang="en-US" sz="2400" dirty="0"/>
              <a:t>…Organophosphates, theophylline</a:t>
            </a:r>
          </a:p>
          <a:p>
            <a:r>
              <a:rPr lang="en-US" sz="2400" dirty="0"/>
              <a:t>Muscle </a:t>
            </a:r>
            <a:r>
              <a:rPr lang="en-US" sz="2400" dirty="0">
                <a:solidFill>
                  <a:srgbClr val="FF0000"/>
                </a:solidFill>
              </a:rPr>
              <a:t>rigidity</a:t>
            </a:r>
            <a:r>
              <a:rPr lang="en-US" sz="2400" dirty="0"/>
              <a:t> ..</a:t>
            </a:r>
          </a:p>
          <a:p>
            <a:r>
              <a:rPr lang="en-US" sz="2400" dirty="0">
                <a:solidFill>
                  <a:srgbClr val="FF0000"/>
                </a:solidFill>
              </a:rPr>
              <a:t>Peripheral neuropathy </a:t>
            </a:r>
            <a:r>
              <a:rPr lang="en-US" sz="2400" dirty="0"/>
              <a:t>..Lead, arsenic, mercury</a:t>
            </a:r>
          </a:p>
          <a:p>
            <a:r>
              <a:rPr lang="en-US" sz="2400" dirty="0">
                <a:solidFill>
                  <a:srgbClr val="FF0000"/>
                </a:solidFill>
              </a:rPr>
              <a:t>Altered behavior </a:t>
            </a:r>
            <a:r>
              <a:rPr lang="en-US" sz="2400" dirty="0"/>
              <a:t>..amphetamines, cocaine, </a:t>
            </a:r>
            <a:r>
              <a:rPr lang="en-US" sz="2400" dirty="0" err="1"/>
              <a:t>anticholinergics</a:t>
            </a:r>
            <a:endParaRPr lang="en-US" sz="2400" dirty="0"/>
          </a:p>
        </p:txBody>
      </p:sp>
      <p:sp>
        <p:nvSpPr>
          <p:cNvPr id="6" name="Title 1"/>
          <p:cNvSpPr>
            <a:spLocks noGrp="1"/>
          </p:cNvSpPr>
          <p:nvPr>
            <p:ph type="title"/>
          </p:nvPr>
        </p:nvSpPr>
        <p:spPr/>
        <p:txBody>
          <a:bodyPr/>
          <a:lstStyle/>
          <a:p>
            <a:r>
              <a:rPr lang="en-US" dirty="0"/>
              <a:t>Physical examination</a:t>
            </a:r>
          </a:p>
        </p:txBody>
      </p:sp>
    </p:spTree>
    <p:extLst>
      <p:ext uri="{BB962C8B-B14F-4D97-AF65-F5344CB8AC3E}">
        <p14:creationId xmlns:p14="http://schemas.microsoft.com/office/powerpoint/2010/main" val="35246949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43" y="-87802"/>
            <a:ext cx="10515600" cy="1325563"/>
          </a:xfrm>
        </p:spPr>
        <p:txBody>
          <a:bodyPr/>
          <a:lstStyle/>
          <a:p>
            <a:pPr algn="l"/>
            <a:r>
              <a:rPr lang="en-US" dirty="0" smtClean="0"/>
              <a:t>Management </a:t>
            </a:r>
            <a:endParaRPr lang="ar-JO"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043" y="1999718"/>
            <a:ext cx="8606518" cy="451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482" y="217061"/>
            <a:ext cx="3811438" cy="294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728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956" y="2496075"/>
            <a:ext cx="10515600" cy="1325563"/>
          </a:xfrm>
        </p:spPr>
        <p:txBody>
          <a:bodyPr>
            <a:noAutofit/>
          </a:bodyPr>
          <a:lstStyle/>
          <a:p>
            <a:pPr algn="ctr"/>
            <a:r>
              <a:rPr lang="en-US" sz="9600" dirty="0" smtClean="0"/>
              <a:t>Snakes</a:t>
            </a:r>
            <a:endParaRPr lang="ar-JO" sz="9600" dirty="0"/>
          </a:p>
        </p:txBody>
      </p:sp>
    </p:spTree>
    <p:extLst>
      <p:ext uri="{BB962C8B-B14F-4D97-AF65-F5344CB8AC3E}">
        <p14:creationId xmlns:p14="http://schemas.microsoft.com/office/powerpoint/2010/main" val="1343759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6CB9F1-681B-479D-A6AF-EFC3A971DF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C111EB25-08F7-48BA-90CB-B914D804718B}"/>
              </a:ext>
            </a:extLst>
          </p:cNvPr>
          <p:cNvSpPr>
            <a:spLocks noGrp="1"/>
          </p:cNvSpPr>
          <p:nvPr>
            <p:ph idx="1"/>
          </p:nvPr>
        </p:nvSpPr>
        <p:spPr/>
        <p:txBody>
          <a:bodyPr>
            <a:normAutofit/>
          </a:bodyPr>
          <a:lstStyle/>
          <a:p>
            <a:endParaRPr lang="en-US" b="0" i="0" dirty="0" smtClean="0">
              <a:solidFill>
                <a:srgbClr val="333333"/>
              </a:solidFill>
              <a:effectLst/>
              <a:latin typeface="Georgia" panose="02040502050405020303" pitchFamily="18" charset="0"/>
            </a:endParaRPr>
          </a:p>
          <a:p>
            <a:endParaRPr lang="en-US" dirty="0">
              <a:solidFill>
                <a:srgbClr val="333333"/>
              </a:solidFill>
              <a:latin typeface="Georgia" panose="02040502050405020303" pitchFamily="18" charset="0"/>
            </a:endParaRPr>
          </a:p>
          <a:p>
            <a:r>
              <a:rPr lang="en-US" b="0" i="0" dirty="0" smtClean="0">
                <a:solidFill>
                  <a:srgbClr val="333333"/>
                </a:solidFill>
                <a:effectLst/>
                <a:latin typeface="Georgia" panose="02040502050405020303" pitchFamily="18" charset="0"/>
              </a:rPr>
              <a:t>37  </a:t>
            </a:r>
            <a:r>
              <a:rPr lang="en-US" b="0" i="0" dirty="0">
                <a:solidFill>
                  <a:srgbClr val="333333"/>
                </a:solidFill>
                <a:effectLst/>
                <a:latin typeface="Georgia" panose="02040502050405020303" pitchFamily="18" charset="0"/>
              </a:rPr>
              <a:t>species have been recorded from Jordan, only 7 are venomous</a:t>
            </a:r>
            <a:r>
              <a:rPr lang="ar-EG" b="0" i="0" dirty="0">
                <a:solidFill>
                  <a:srgbClr val="333333"/>
                </a:solidFill>
                <a:effectLst/>
                <a:latin typeface="Georgia" panose="02040502050405020303" pitchFamily="18" charset="0"/>
              </a:rPr>
              <a:t> </a:t>
            </a:r>
            <a:endParaRPr lang="en-US" b="0" i="0" dirty="0">
              <a:solidFill>
                <a:srgbClr val="333333"/>
              </a:solidFill>
              <a:effectLst/>
              <a:latin typeface="Georgia" panose="02040502050405020303" pitchFamily="18" charset="0"/>
            </a:endParaRPr>
          </a:p>
          <a:p>
            <a:r>
              <a:rPr lang="en-US" dirty="0">
                <a:solidFill>
                  <a:srgbClr val="333333"/>
                </a:solidFill>
                <a:latin typeface="Georgia" panose="02040502050405020303" pitchFamily="18" charset="0"/>
              </a:rPr>
              <a:t>Snakes are classified to 2 major families: </a:t>
            </a:r>
            <a:r>
              <a:rPr lang="en-US" dirty="0" err="1">
                <a:solidFill>
                  <a:srgbClr val="333333"/>
                </a:solidFill>
                <a:latin typeface="Georgia" panose="02040502050405020303" pitchFamily="18" charset="0"/>
              </a:rPr>
              <a:t>Elapidae</a:t>
            </a:r>
            <a:r>
              <a:rPr lang="en-US" dirty="0">
                <a:solidFill>
                  <a:srgbClr val="333333"/>
                </a:solidFill>
                <a:latin typeface="Georgia" panose="02040502050405020303" pitchFamily="18" charset="0"/>
              </a:rPr>
              <a:t> and </a:t>
            </a:r>
            <a:r>
              <a:rPr lang="en-US" dirty="0" err="1" smtClean="0">
                <a:solidFill>
                  <a:srgbClr val="333333"/>
                </a:solidFill>
                <a:latin typeface="Georgia" panose="02040502050405020303" pitchFamily="18" charset="0"/>
              </a:rPr>
              <a:t>Viperidae</a:t>
            </a:r>
            <a:r>
              <a:rPr lang="en-US" dirty="0" smtClean="0">
                <a:solidFill>
                  <a:srgbClr val="333333"/>
                </a:solidFill>
                <a:latin typeface="Georgia" panose="02040502050405020303" pitchFamily="18" charset="0"/>
              </a:rPr>
              <a:t> </a:t>
            </a:r>
            <a:endParaRPr lang="en-US"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29780135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xmlns="" id="{8CA06CD6-90CA-4C45-856C-6771339E1E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a:extLst>
              <a:ext uri="{FF2B5EF4-FFF2-40B4-BE49-F238E27FC236}">
                <a16:creationId xmlns:a16="http://schemas.microsoft.com/office/drawing/2014/main" xmlns="" id="{DA1B462D-06C4-41D9-AC25-FE095E499165}"/>
              </a:ext>
            </a:extLst>
          </p:cNvPr>
          <p:cNvSpPr>
            <a:spLocks noGrp="1"/>
          </p:cNvSpPr>
          <p:nvPr>
            <p:ph type="title"/>
          </p:nvPr>
        </p:nvSpPr>
        <p:spPr>
          <a:xfrm>
            <a:off x="838200" y="963507"/>
            <a:ext cx="3494362" cy="4930986"/>
          </a:xfrm>
        </p:spPr>
        <p:txBody>
          <a:bodyPr>
            <a:normAutofit/>
          </a:bodyPr>
          <a:lstStyle/>
          <a:p>
            <a:pPr marL="0" marR="0" algn="r" rtl="0">
              <a:spcBef>
                <a:spcPts val="0"/>
              </a:spcBef>
              <a:spcAft>
                <a:spcPts val="0"/>
              </a:spcAft>
            </a:pPr>
            <a: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t>It is to be mentioned that:</a:t>
            </a: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dirty="0">
                <a:solidFill>
                  <a:schemeClr val="accent1"/>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dirty="0">
              <a:solidFill>
                <a:schemeClr val="accent1"/>
              </a:solidFill>
            </a:endParaRPr>
          </a:p>
        </p:txBody>
      </p:sp>
      <p:cxnSp>
        <p:nvCxnSpPr>
          <p:cNvPr id="16" name="Straight Connector 10">
            <a:extLst>
              <a:ext uri="{FF2B5EF4-FFF2-40B4-BE49-F238E27FC236}">
                <a16:creationId xmlns:a16="http://schemas.microsoft.com/office/drawing/2014/main" xmlns="" id="{5021601D-2758-4B15-A31C-FDA184C51B3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F2EB8826-E290-430B-8822-631E5D95E85C}"/>
              </a:ext>
            </a:extLst>
          </p:cNvPr>
          <p:cNvSpPr>
            <a:spLocks noGrp="1"/>
          </p:cNvSpPr>
          <p:nvPr>
            <p:ph sz="half" idx="1"/>
          </p:nvPr>
        </p:nvSpPr>
        <p:spPr>
          <a:xfrm>
            <a:off x="4976030" y="963507"/>
            <a:ext cx="6250940" cy="2304627"/>
          </a:xfrm>
        </p:spPr>
        <p:txBody>
          <a:bodyPr anchor="b">
            <a:normAutofit/>
          </a:bodyPr>
          <a:lstStyle/>
          <a:p>
            <a:r>
              <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rPr>
              <a:t>Family Viperidae is mainly </a:t>
            </a:r>
            <a:r>
              <a:rPr lang="en-US" sz="3200" dirty="0" err="1">
                <a:effectLst/>
                <a:latin typeface="Times New Roman" panose="02020603050405020304" pitchFamily="18" charset="0"/>
                <a:ea typeface="Times New Roman" panose="02020603050405020304" pitchFamily="18" charset="0"/>
                <a:cs typeface="Traditional Arabic" panose="02020603050405020304" pitchFamily="18" charset="-78"/>
              </a:rPr>
              <a:t>vasculotoxic</a:t>
            </a:r>
            <a:endParaRPr lang="en-US" sz="3200" dirty="0"/>
          </a:p>
        </p:txBody>
      </p:sp>
      <p:sp>
        <p:nvSpPr>
          <p:cNvPr id="4" name="Content Placeholder 3">
            <a:extLst>
              <a:ext uri="{FF2B5EF4-FFF2-40B4-BE49-F238E27FC236}">
                <a16:creationId xmlns:a16="http://schemas.microsoft.com/office/drawing/2014/main" xmlns="" id="{F0CA5E00-EBBE-4E71-B501-D4BF63E03A75}"/>
              </a:ext>
            </a:extLst>
          </p:cNvPr>
          <p:cNvSpPr>
            <a:spLocks noGrp="1"/>
          </p:cNvSpPr>
          <p:nvPr>
            <p:ph sz="half" idx="2"/>
          </p:nvPr>
        </p:nvSpPr>
        <p:spPr>
          <a:xfrm>
            <a:off x="4976030" y="3589866"/>
            <a:ext cx="6250940" cy="2304628"/>
          </a:xfrm>
        </p:spPr>
        <p:txBody>
          <a:bodyPr>
            <a:normAutofit/>
          </a:bodyPr>
          <a:lstStyle/>
          <a:p>
            <a:r>
              <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rPr>
              <a:t> Family </a:t>
            </a:r>
            <a:r>
              <a:rPr lang="en-US" sz="3200" dirty="0" err="1">
                <a:effectLst/>
                <a:latin typeface="Times New Roman" panose="02020603050405020304" pitchFamily="18" charset="0"/>
                <a:ea typeface="Times New Roman" panose="02020603050405020304" pitchFamily="18" charset="0"/>
                <a:cs typeface="Traditional Arabic" panose="02020603050405020304" pitchFamily="18" charset="-78"/>
              </a:rPr>
              <a:t>Elapidae</a:t>
            </a:r>
            <a:r>
              <a:rPr lang="en-US" sz="3200" dirty="0">
                <a:effectLst/>
                <a:latin typeface="Times New Roman" panose="02020603050405020304" pitchFamily="18" charset="0"/>
                <a:ea typeface="Times New Roman" panose="02020603050405020304" pitchFamily="18" charset="0"/>
                <a:cs typeface="Traditional Arabic" panose="02020603050405020304" pitchFamily="18" charset="-78"/>
              </a:rPr>
              <a:t> is mainly neurotoxic.</a:t>
            </a:r>
            <a:endParaRPr lang="en-US" sz="3200" dirty="0"/>
          </a:p>
        </p:txBody>
      </p:sp>
    </p:spTree>
    <p:extLst>
      <p:ext uri="{BB962C8B-B14F-4D97-AF65-F5344CB8AC3E}">
        <p14:creationId xmlns:p14="http://schemas.microsoft.com/office/powerpoint/2010/main" val="12052001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a:extLst>
              <a:ext uri="{FF2B5EF4-FFF2-40B4-BE49-F238E27FC236}">
                <a16:creationId xmlns:a16="http://schemas.microsoft.com/office/drawing/2014/main" xmlns="" id="{82F4DC89-C9BD-4EB7-BD2A-657AA679B9DF}"/>
              </a:ext>
            </a:extLst>
          </p:cNvPr>
          <p:cNvSpPr>
            <a:spLocks noGrp="1"/>
          </p:cNvSpPr>
          <p:nvPr>
            <p:ph type="title"/>
          </p:nvPr>
        </p:nvSpPr>
        <p:spPr>
          <a:xfrm>
            <a:off x="643467" y="321734"/>
            <a:ext cx="10905066" cy="1135737"/>
          </a:xfrm>
        </p:spPr>
        <p:txBody>
          <a:bodyPr>
            <a:normAutofit/>
          </a:bodyPr>
          <a:lstStyle/>
          <a:p>
            <a:r>
              <a:rPr lang="en-US" sz="1800" b="1" u="sng" dirty="0">
                <a:effectLst/>
                <a:latin typeface="Times New Roman" panose="02020603050405020304" pitchFamily="18" charset="0"/>
                <a:ea typeface="Times New Roman" panose="02020603050405020304" pitchFamily="18" charset="0"/>
                <a:cs typeface="Traditional Arabic" panose="02020603050405020304" pitchFamily="18" charset="-78"/>
              </a:rPr>
              <a:t>Clinical presentation:</a:t>
            </a: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sz="3600" dirty="0"/>
          </a:p>
        </p:txBody>
      </p:sp>
      <p:sp>
        <p:nvSpPr>
          <p:cNvPr id="3" name="Content Placeholder 2">
            <a:extLst>
              <a:ext uri="{FF2B5EF4-FFF2-40B4-BE49-F238E27FC236}">
                <a16:creationId xmlns:a16="http://schemas.microsoft.com/office/drawing/2014/main" xmlns="" id="{319A4470-7DAF-4E81-9EC6-C930810DA21E}"/>
              </a:ext>
            </a:extLst>
          </p:cNvPr>
          <p:cNvSpPr>
            <a:spLocks noGrp="1"/>
          </p:cNvSpPr>
          <p:nvPr>
            <p:ph idx="1"/>
          </p:nvPr>
        </p:nvSpPr>
        <p:spPr>
          <a:xfrm>
            <a:off x="643467" y="1782981"/>
            <a:ext cx="10905066" cy="4393982"/>
          </a:xfrm>
        </p:spPr>
        <p:txBody>
          <a:bodyPr>
            <a:normAutofit/>
          </a:bodyPr>
          <a:lstStyle/>
          <a:p>
            <a:pPr marL="0" marR="0" indent="0" algn="justLow" rtl="0">
              <a:lnSpc>
                <a:spcPct val="150000"/>
              </a:lnSpc>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raditional Arabic" panose="02020603050405020304" pitchFamily="18" charset="-78"/>
              </a:rPr>
              <a:t> (I)Local manifestations:</a:t>
            </a:r>
            <a:endPar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1800" dirty="0">
                <a:latin typeface="Times New Roman" panose="02020603050405020304" pitchFamily="18" charset="0"/>
                <a:ea typeface="Times New Roman" panose="02020603050405020304" pitchFamily="18" charset="0"/>
                <a:cs typeface="Traditional Arabic" panose="02020603050405020304" pitchFamily="18" charset="-78"/>
              </a:rPr>
              <a:t>(</a:t>
            </a:r>
            <a:r>
              <a:rPr lang="en-US" sz="18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more </a:t>
            </a:r>
            <a:r>
              <a:rPr lang="en-US" sz="1800" b="1" dirty="0">
                <a:effectLst/>
                <a:latin typeface="Times New Roman" panose="02020603050405020304" pitchFamily="18" charset="0"/>
                <a:ea typeface="Times New Roman" panose="02020603050405020304" pitchFamily="18" charset="0"/>
                <a:cs typeface="Traditional Arabic" panose="02020603050405020304" pitchFamily="18" charset="-78"/>
              </a:rPr>
              <a:t>marked with the hemorrhagic </a:t>
            </a:r>
            <a:r>
              <a:rPr lang="en-US" sz="18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vipers)</a:t>
            </a:r>
          </a:p>
          <a:p>
            <a:pPr marL="0" marR="0" indent="0" algn="justLow" rtl="0">
              <a:lnSpc>
                <a:spcPct val="150000"/>
              </a:lnSpc>
              <a:spcBef>
                <a:spcPts val="0"/>
              </a:spcBef>
              <a:spcAft>
                <a:spcPts val="0"/>
              </a:spcAft>
              <a:buNone/>
            </a:pPr>
            <a:r>
              <a:rPr lang="en-US" sz="18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1) Fang </a:t>
            </a:r>
            <a:r>
              <a:rPr lang="en-US" sz="1800" dirty="0" smtClean="0">
                <a:effectLst/>
                <a:latin typeface="Times New Roman" panose="02020603050405020304" pitchFamily="18" charset="0"/>
                <a:ea typeface="Times New Roman" panose="02020603050405020304" pitchFamily="18" charset="0"/>
                <a:cs typeface="Traditional Arabic" panose="02020603050405020304" pitchFamily="18" charset="-78"/>
              </a:rPr>
              <a:t>marks</a:t>
            </a:r>
          </a:p>
          <a:p>
            <a:pPr marL="0" marR="0" indent="0" algn="justLow" rtl="0">
              <a:lnSpc>
                <a:spcPct val="150000"/>
              </a:lnSpc>
              <a:spcBef>
                <a:spcPts val="0"/>
              </a:spcBef>
              <a:spcAft>
                <a:spcPts val="0"/>
              </a:spcAft>
              <a:buNone/>
            </a:pPr>
            <a:r>
              <a:rPr lang="en-US" sz="18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(2 ) Local pain: It varies from mild to intolerable pain.</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(3) Swelling and edema.</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(4) Hemorrhagic bullae &amp; regional lymphadenopathy.</a:t>
            </a:r>
          </a:p>
          <a:p>
            <a:pPr marL="0" marR="0" indent="0" algn="justLow"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raditional Arabic" panose="02020603050405020304" pitchFamily="18" charset="-78"/>
              </a:rPr>
              <a:t>      (5) Tissue necrosis at the site of bite.</a:t>
            </a:r>
            <a:endParaRPr lang="en-US" sz="2000" dirty="0"/>
          </a:p>
        </p:txBody>
      </p:sp>
      <p:sp>
        <p:nvSpPr>
          <p:cNvPr id="15"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a:solidFill>
                <a:prstClr val="white"/>
              </a:solidFill>
            </a:endParaRPr>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a:solidFill>
                <a:prstClr val="white"/>
              </a:solidFill>
            </a:endParaRPr>
          </a:p>
        </p:txBody>
      </p:sp>
      <p:pic>
        <p:nvPicPr>
          <p:cNvPr id="9" name="Picture 2" descr="Snake - Visual Dictionary">
            <a:extLst>
              <a:ext uri="{FF2B5EF4-FFF2-40B4-BE49-F238E27FC236}">
                <a16:creationId xmlns:a16="http://schemas.microsoft.com/office/drawing/2014/main" xmlns="" id="{67281E89-D97E-4021-AA74-999E96475B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084"/>
          <a:stretch/>
        </p:blipFill>
        <p:spPr bwMode="auto">
          <a:xfrm>
            <a:off x="6690749" y="3571469"/>
            <a:ext cx="5179518" cy="29129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593" y="60097"/>
            <a:ext cx="3265829" cy="3368903"/>
          </a:xfrm>
          <a:prstGeom prst="rect">
            <a:avLst/>
          </a:prstGeom>
        </p:spPr>
      </p:pic>
    </p:spTree>
    <p:extLst>
      <p:ext uri="{BB962C8B-B14F-4D97-AF65-F5344CB8AC3E}">
        <p14:creationId xmlns:p14="http://schemas.microsoft.com/office/powerpoint/2010/main" val="22720364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a:extLst>
              <a:ext uri="{FF2B5EF4-FFF2-40B4-BE49-F238E27FC236}">
                <a16:creationId xmlns:a16="http://schemas.microsoft.com/office/drawing/2014/main" xmlns="" id="{593DEE6D-D4BC-41A5-A32A-A21B4D9EEAC2}"/>
              </a:ext>
            </a:extLst>
          </p:cNvPr>
          <p:cNvSpPr>
            <a:spLocks noGrp="1"/>
          </p:cNvSpPr>
          <p:nvPr>
            <p:ph type="title"/>
          </p:nvPr>
        </p:nvSpPr>
        <p:spPr>
          <a:xfrm>
            <a:off x="686834" y="1153572"/>
            <a:ext cx="3200400" cy="4461163"/>
          </a:xfrm>
        </p:spPr>
        <p:txBody>
          <a:bodyPr>
            <a:normAutofit/>
          </a:bodyPr>
          <a:lstStyle/>
          <a:p>
            <a:r>
              <a:rPr lang="en-US" sz="3700" dirty="0">
                <a:solidFill>
                  <a:srgbClr val="FFFFFF"/>
                </a:solidFill>
              </a:rPr>
              <a:t>Systemic manifestations: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dirty="0">
              <a:solidFill>
                <a:prstClr val="black"/>
              </a:solidFill>
            </a:endParaRPr>
          </a:p>
        </p:txBody>
      </p:sp>
      <p:sp>
        <p:nvSpPr>
          <p:cNvPr id="3" name="Content Placeholder 2">
            <a:extLst>
              <a:ext uri="{FF2B5EF4-FFF2-40B4-BE49-F238E27FC236}">
                <a16:creationId xmlns:a16="http://schemas.microsoft.com/office/drawing/2014/main" xmlns="" id="{67119D49-3E51-4690-883C-3BD9E9B6BADD}"/>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a:pPr>
            <a:r>
              <a:rPr lang="en-US" b="0" i="0" u="none" strike="noStrike" baseline="0" dirty="0">
                <a:latin typeface="Verdana" panose="020B0604030504040204" pitchFamily="34" charset="0"/>
              </a:rPr>
              <a:t>Neuromuscular </a:t>
            </a:r>
            <a:r>
              <a:rPr lang="en-US" b="0" i="0" u="none" strike="noStrike" baseline="0" dirty="0" smtClean="0">
                <a:latin typeface="Verdana" panose="020B0604030504040204" pitchFamily="34" charset="0"/>
              </a:rPr>
              <a:t>: </a:t>
            </a:r>
            <a:r>
              <a:rPr lang="en-US" b="0" i="0" u="none" strike="noStrike" baseline="0" dirty="0">
                <a:latin typeface="Verdana" panose="020B0604030504040204" pitchFamily="34" charset="0"/>
              </a:rPr>
              <a:t>Ptosis, Diplopia, Dysphagia, Bulbar palsy: "drooling“ pooling of secretions in pharynx, Dyspnea, Limb weakness.</a:t>
            </a:r>
          </a:p>
          <a:p>
            <a:pPr marL="514350" indent="-514350">
              <a:buFont typeface="+mj-lt"/>
              <a:buAutoNum type="arabicPeriod"/>
            </a:pPr>
            <a:r>
              <a:rPr lang="en-US" b="0" i="0" u="none" strike="noStrike" baseline="0" dirty="0">
                <a:latin typeface="Verdana" panose="020B0604030504040204" pitchFamily="34" charset="0"/>
              </a:rPr>
              <a:t>Coagulopathy: bleeding tendency.</a:t>
            </a:r>
          </a:p>
          <a:p>
            <a:pPr marL="514350" indent="-514350">
              <a:buFont typeface="+mj-lt"/>
              <a:buAutoNum type="arabicPeriod"/>
            </a:pPr>
            <a:r>
              <a:rPr lang="en-US" dirty="0">
                <a:latin typeface="Verdana" panose="020B0604030504040204" pitchFamily="34" charset="0"/>
              </a:rPr>
              <a:t>Cardiovascular: hypotension, </a:t>
            </a:r>
            <a:r>
              <a:rPr lang="en-US" dirty="0" err="1">
                <a:latin typeface="Verdana" panose="020B0604030504040204" pitchFamily="34" charset="0"/>
              </a:rPr>
              <a:t>arrythmia</a:t>
            </a:r>
            <a:r>
              <a:rPr lang="en-US" dirty="0">
                <a:latin typeface="Verdana" panose="020B0604030504040204" pitchFamily="34" charset="0"/>
              </a:rPr>
              <a:t>, ECG changes.</a:t>
            </a:r>
          </a:p>
          <a:p>
            <a:pPr marL="514350" indent="-514350">
              <a:buFont typeface="+mj-lt"/>
              <a:buAutoNum type="arabicPeriod"/>
            </a:pPr>
            <a:r>
              <a:rPr lang="en-US" b="0" i="0" u="none" strike="noStrike" baseline="0" dirty="0" err="1">
                <a:latin typeface="Verdana" panose="020B0604030504040204" pitchFamily="34" charset="0"/>
              </a:rPr>
              <a:t>Rhabdomyolysis</a:t>
            </a:r>
            <a:r>
              <a:rPr lang="en-US" b="0" i="0" u="none" strike="noStrike" baseline="0" dirty="0">
                <a:latin typeface="Verdana" panose="020B0604030504040204" pitchFamily="34" charset="0"/>
              </a:rPr>
              <a:t>: red urine, oliguria.</a:t>
            </a:r>
            <a:endParaRPr lang="en-US" dirty="0"/>
          </a:p>
        </p:txBody>
      </p:sp>
    </p:spTree>
    <p:extLst>
      <p:ext uri="{BB962C8B-B14F-4D97-AF65-F5344CB8AC3E}">
        <p14:creationId xmlns:p14="http://schemas.microsoft.com/office/powerpoint/2010/main" val="39088227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5666830-9A19-4E01-8505-D6C7F9AC56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4" name="Content Placeholder 3">
            <a:extLst>
              <a:ext uri="{FF2B5EF4-FFF2-40B4-BE49-F238E27FC236}">
                <a16:creationId xmlns:a16="http://schemas.microsoft.com/office/drawing/2014/main" xmlns="" id="{D46AD265-C9E5-4096-A556-E672C5579B3A}"/>
              </a:ext>
            </a:extLst>
          </p:cNvPr>
          <p:cNvPicPr>
            <a:picLocks noGrp="1" noChangeAspect="1"/>
          </p:cNvPicPr>
          <p:nvPr>
            <p:ph idx="1"/>
          </p:nvPr>
        </p:nvPicPr>
        <p:blipFill rotWithShape="1">
          <a:blip r:embed="rId2"/>
          <a:srcRect l="3699" r="7841" b="-2"/>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xmlns="" id="{AE9FC877-7FB6-4D22-9988-35420644E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en-US">
              <a:solidFill>
                <a:prstClr val="white"/>
              </a:solidFill>
            </a:endParaRPr>
          </a:p>
        </p:txBody>
      </p:sp>
      <p:sp useBgFill="1">
        <p:nvSpPr>
          <p:cNvPr id="13" name="Freeform: Shape 12">
            <a:extLst>
              <a:ext uri="{FF2B5EF4-FFF2-40B4-BE49-F238E27FC236}">
                <a16:creationId xmlns:a16="http://schemas.microsoft.com/office/drawing/2014/main" xmlns="" id="{E41809D1-F12E-46BB-B804-5F209D325E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defRPr/>
            </a:pPr>
            <a:endParaRPr lang="en-US">
              <a:solidFill>
                <a:prstClr val="white"/>
              </a:solidFill>
            </a:endParaRPr>
          </a:p>
        </p:txBody>
      </p:sp>
      <p:sp>
        <p:nvSpPr>
          <p:cNvPr id="2" name="Title 1">
            <a:extLst>
              <a:ext uri="{FF2B5EF4-FFF2-40B4-BE49-F238E27FC236}">
                <a16:creationId xmlns:a16="http://schemas.microsoft.com/office/drawing/2014/main" xmlns="" id="{CD826F06-A9B6-473D-AC02-183B003E7B6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000" b="0" i="0" dirty="0">
                <a:effectLst/>
              </a:rPr>
              <a:t>A patient bitten by </a:t>
            </a:r>
            <a:r>
              <a:rPr lang="en-US" sz="3000" b="0" i="1" dirty="0">
                <a:effectLst/>
              </a:rPr>
              <a:t>D. </a:t>
            </a:r>
            <a:r>
              <a:rPr lang="en-US" sz="3000" b="0" i="1" dirty="0" err="1">
                <a:effectLst/>
              </a:rPr>
              <a:t>palaestinae</a:t>
            </a:r>
            <a:r>
              <a:rPr lang="en-US" sz="3000" b="0" i="1" dirty="0">
                <a:effectLst/>
              </a:rPr>
              <a:t> (Palestine viper)</a:t>
            </a:r>
            <a:r>
              <a:rPr lang="en-US" sz="3000" b="0" i="0" dirty="0">
                <a:effectLst/>
              </a:rPr>
              <a:t>, showing extensive </a:t>
            </a:r>
            <a:r>
              <a:rPr lang="en-US" sz="3000" b="0" i="0" dirty="0" smtClean="0">
                <a:effectLst/>
              </a:rPr>
              <a:t>hemorrhage</a:t>
            </a:r>
            <a:endParaRPr lang="en-US" sz="3000" dirty="0"/>
          </a:p>
        </p:txBody>
      </p:sp>
      <p:sp>
        <p:nvSpPr>
          <p:cNvPr id="15" name="Rectangle 14">
            <a:extLst>
              <a:ext uri="{FF2B5EF4-FFF2-40B4-BE49-F238E27FC236}">
                <a16:creationId xmlns:a16="http://schemas.microsoft.com/office/drawing/2014/main" xmlns=""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
        <p:nvSpPr>
          <p:cNvPr id="17" name="Rectangle 16">
            <a:extLst>
              <a:ext uri="{FF2B5EF4-FFF2-40B4-BE49-F238E27FC236}">
                <a16:creationId xmlns:a16="http://schemas.microsoft.com/office/drawing/2014/main" xmlns=""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endParaRPr>
          </a:p>
        </p:txBody>
      </p:sp>
    </p:spTree>
    <p:extLst>
      <p:ext uri="{BB962C8B-B14F-4D97-AF65-F5344CB8AC3E}">
        <p14:creationId xmlns:p14="http://schemas.microsoft.com/office/powerpoint/2010/main" val="64597269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2"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2" name="Title 1">
            <a:extLst>
              <a:ext uri="{FF2B5EF4-FFF2-40B4-BE49-F238E27FC236}">
                <a16:creationId xmlns:a16="http://schemas.microsoft.com/office/drawing/2014/main" xmlns="" id="{06AC1B46-CC7E-4A08-A02F-E0F87908307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Investigations: </a:t>
            </a:r>
          </a:p>
        </p:txBody>
      </p:sp>
      <p:sp>
        <p:nvSpPr>
          <p:cNvPr id="3" name="Content Placeholder 2">
            <a:extLst>
              <a:ext uri="{FF2B5EF4-FFF2-40B4-BE49-F238E27FC236}">
                <a16:creationId xmlns:a16="http://schemas.microsoft.com/office/drawing/2014/main" xmlns="" id="{338C9AC8-290D-44A1-87F7-BB449CF9FEF5}"/>
              </a:ext>
            </a:extLst>
          </p:cNvPr>
          <p:cNvSpPr>
            <a:spLocks noGrp="1"/>
          </p:cNvSpPr>
          <p:nvPr>
            <p:ph idx="1"/>
          </p:nvPr>
        </p:nvSpPr>
        <p:spPr>
          <a:xfrm>
            <a:off x="1367624" y="2490436"/>
            <a:ext cx="9708995" cy="3567173"/>
          </a:xfrm>
        </p:spPr>
        <p:txBody>
          <a:bodyPr anchor="ctr">
            <a:normAutofit/>
          </a:bodyPr>
          <a:lstStyle/>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20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Baseline studies, including: C.B.C., serum electrolytes, urine &amp;stool analyses.</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 Coagulation </a:t>
            </a:r>
            <a:r>
              <a:rPr lang="en-US" sz="2000" dirty="0" smtClean="0">
                <a:effectLst/>
                <a:latin typeface="Times New Roman" panose="02020603050405020304" pitchFamily="18" charset="0"/>
                <a:ea typeface="Times New Roman" panose="02020603050405020304" pitchFamily="18" charset="0"/>
                <a:cs typeface="Traditional Arabic" panose="02020603050405020304" pitchFamily="18" charset="-78"/>
              </a:rPr>
              <a:t>study </a:t>
            </a:r>
            <a:endPar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*BUN &amp;serum creatinine.</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*Arterial blood gases: monitor acid-base balance. </a:t>
            </a:r>
          </a:p>
          <a:p>
            <a:pPr marL="0" marR="0" indent="0" rtl="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2000" dirty="0" smtClean="0">
                <a:effectLst/>
                <a:latin typeface="Times New Roman" panose="02020603050405020304" pitchFamily="18" charset="0"/>
                <a:ea typeface="Times New Roman" panose="02020603050405020304" pitchFamily="18" charset="0"/>
                <a:cs typeface="Traditional Arabic" panose="02020603050405020304" pitchFamily="18" charset="-78"/>
              </a:rPr>
              <a:t>*C.P.K.</a:t>
            </a:r>
          </a:p>
          <a:p>
            <a:pPr marL="0" marR="0" indent="0" rtl="0">
              <a:spcBef>
                <a:spcPts val="0"/>
              </a:spcBef>
              <a:spcAft>
                <a:spcPts val="600"/>
              </a:spcAft>
              <a:buNone/>
            </a:pPr>
            <a:r>
              <a:rPr lang="en-US" sz="2000" dirty="0" smtClean="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sz="2000" dirty="0">
                <a:effectLst/>
                <a:latin typeface="Times New Roman" panose="02020603050405020304" pitchFamily="18" charset="0"/>
                <a:ea typeface="Times New Roman" panose="02020603050405020304" pitchFamily="18" charset="0"/>
                <a:cs typeface="Traditional Arabic" panose="02020603050405020304" pitchFamily="18" charset="-78"/>
              </a:rPr>
              <a:t>ECG and continuous cardiac monitoring.</a:t>
            </a:r>
            <a:endParaRPr lang="en-US" sz="2000" dirty="0"/>
          </a:p>
        </p:txBody>
      </p:sp>
    </p:spTree>
    <p:extLst>
      <p:ext uri="{BB962C8B-B14F-4D97-AF65-F5344CB8AC3E}">
        <p14:creationId xmlns:p14="http://schemas.microsoft.com/office/powerpoint/2010/main" val="8869527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D55CD764-972B-4CA5-A885-53E55C63E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1" name="Rectangle 10">
            <a:extLst>
              <a:ext uri="{FF2B5EF4-FFF2-40B4-BE49-F238E27FC236}">
                <a16:creationId xmlns:a16="http://schemas.microsoft.com/office/drawing/2014/main" xmlns="" id="{34165AB3-7006-4430-BCE3-25476BE133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a:extLst>
              <a:ext uri="{FF2B5EF4-FFF2-40B4-BE49-F238E27FC236}">
                <a16:creationId xmlns:a16="http://schemas.microsoft.com/office/drawing/2014/main" xmlns="" id="{82CDA040-5F4F-4A08-9EBC-5903FD892D4D}"/>
              </a:ext>
            </a:extLst>
          </p:cNvPr>
          <p:cNvSpPr>
            <a:spLocks noGrp="1"/>
          </p:cNvSpPr>
          <p:nvPr>
            <p:ph type="title"/>
          </p:nvPr>
        </p:nvSpPr>
        <p:spPr>
          <a:xfrm>
            <a:off x="594360" y="1209086"/>
            <a:ext cx="3876848" cy="4064925"/>
          </a:xfrm>
        </p:spPr>
        <p:txBody>
          <a:bodyPr anchor="ctr">
            <a:normAutofit/>
          </a:bodyPr>
          <a:lstStyle/>
          <a:p>
            <a:r>
              <a:rPr lang="en-US" sz="5000" b="1" i="0" u="none" strike="noStrike" baseline="0">
                <a:latin typeface="Arial-BoldMT"/>
              </a:rPr>
              <a:t>General principles</a:t>
            </a:r>
            <a:endParaRPr lang="en-US" sz="5000"/>
          </a:p>
        </p:txBody>
      </p:sp>
      <p:grpSp>
        <p:nvGrpSpPr>
          <p:cNvPr id="13" name="Group 12">
            <a:extLst>
              <a:ext uri="{FF2B5EF4-FFF2-40B4-BE49-F238E27FC236}">
                <a16:creationId xmlns:a16="http://schemas.microsoft.com/office/drawing/2014/main" xmlns="" id="{22725F33-435F-480E-996D-205671CDC4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94360" y="73152"/>
            <a:ext cx="1178966" cy="232963"/>
            <a:chOff x="594360" y="73152"/>
            <a:chExt cx="1178966" cy="232963"/>
          </a:xfrm>
        </p:grpSpPr>
        <p:sp>
          <p:nvSpPr>
            <p:cNvPr id="14" name="Rectangle 64">
              <a:extLst>
                <a:ext uri="{FF2B5EF4-FFF2-40B4-BE49-F238E27FC236}">
                  <a16:creationId xmlns:a16="http://schemas.microsoft.com/office/drawing/2014/main" xmlns="" id="{07687CC5-056E-447F-A348-E9196E738B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18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5" name="Rectangle 66">
              <a:extLst>
                <a:ext uri="{FF2B5EF4-FFF2-40B4-BE49-F238E27FC236}">
                  <a16:creationId xmlns:a16="http://schemas.microsoft.com/office/drawing/2014/main" xmlns="" id="{4B7194FF-E2A4-49A6-A54A-A0B6A1AC24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18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6" name="Rectangle 64">
              <a:extLst>
                <a:ext uri="{FF2B5EF4-FFF2-40B4-BE49-F238E27FC236}">
                  <a16:creationId xmlns:a16="http://schemas.microsoft.com/office/drawing/2014/main" xmlns="" id="{7ED6E1D0-56BF-487D-9BD1-5D8FD79389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922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7" name="Rectangle 66">
              <a:extLst>
                <a:ext uri="{FF2B5EF4-FFF2-40B4-BE49-F238E27FC236}">
                  <a16:creationId xmlns:a16="http://schemas.microsoft.com/office/drawing/2014/main" xmlns="" id="{AD27C1B6-91C6-4DFC-99E9-F0B83DC5DC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6922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Rectangle 64">
              <a:extLst>
                <a:ext uri="{FF2B5EF4-FFF2-40B4-BE49-F238E27FC236}">
                  <a16:creationId xmlns:a16="http://schemas.microsoft.com/office/drawing/2014/main" xmlns="" id="{B4A16B45-8536-4A38-B36E-A26F7ACEDA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427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9" name="Rectangle 66">
              <a:extLst>
                <a:ext uri="{FF2B5EF4-FFF2-40B4-BE49-F238E27FC236}">
                  <a16:creationId xmlns:a16="http://schemas.microsoft.com/office/drawing/2014/main" xmlns="" id="{F64F5F52-7BB7-4B43-BB5B-67DB66689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84427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0" name="Rectangle 64">
              <a:extLst>
                <a:ext uri="{FF2B5EF4-FFF2-40B4-BE49-F238E27FC236}">
                  <a16:creationId xmlns:a16="http://schemas.microsoft.com/office/drawing/2014/main" xmlns="" id="{789C00E1-E374-485E-A40E-BCF0E6C8AD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1931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1" name="Rectangle 66">
              <a:extLst>
                <a:ext uri="{FF2B5EF4-FFF2-40B4-BE49-F238E27FC236}">
                  <a16:creationId xmlns:a16="http://schemas.microsoft.com/office/drawing/2014/main" xmlns="" id="{9AEDDA19-1BE9-4BD1-A087-1107139056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1931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2" name="Rectangle 64">
              <a:extLst>
                <a:ext uri="{FF2B5EF4-FFF2-40B4-BE49-F238E27FC236}">
                  <a16:creationId xmlns:a16="http://schemas.microsoft.com/office/drawing/2014/main" xmlns="" id="{9BF3970B-5A82-4527-AB38-536DF5FCFD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436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3" name="Rectangle 66">
              <a:extLst>
                <a:ext uri="{FF2B5EF4-FFF2-40B4-BE49-F238E27FC236}">
                  <a16:creationId xmlns:a16="http://schemas.microsoft.com/office/drawing/2014/main" xmlns="" id="{B0A9D7D8-F150-43E1-83AD-CE553B3BD7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9436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4" name="Rectangle 64">
              <a:extLst>
                <a:ext uri="{FF2B5EF4-FFF2-40B4-BE49-F238E27FC236}">
                  <a16:creationId xmlns:a16="http://schemas.microsoft.com/office/drawing/2014/main" xmlns="" id="{5F94325E-CD9B-4404-A2CF-D130B5387D9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71895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5" name="Rectangle 66">
              <a:extLst>
                <a:ext uri="{FF2B5EF4-FFF2-40B4-BE49-F238E27FC236}">
                  <a16:creationId xmlns:a16="http://schemas.microsoft.com/office/drawing/2014/main" xmlns="" id="{7E5DF248-D56C-4D96-920E-D1FC7FDDA6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71895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6" name="Rectangle 64">
              <a:extLst>
                <a:ext uri="{FF2B5EF4-FFF2-40B4-BE49-F238E27FC236}">
                  <a16:creationId xmlns:a16="http://schemas.microsoft.com/office/drawing/2014/main" xmlns="" id="{C0B1AD48-9001-4AEF-AA30-56CAEC2B73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400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7" name="Rectangle 66">
              <a:extLst>
                <a:ext uri="{FF2B5EF4-FFF2-40B4-BE49-F238E27FC236}">
                  <a16:creationId xmlns:a16="http://schemas.microsoft.com/office/drawing/2014/main" xmlns="" id="{4864399F-6339-4CD7-A92C-52BA2D57AAE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400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Rectangle 64">
              <a:extLst>
                <a:ext uri="{FF2B5EF4-FFF2-40B4-BE49-F238E27FC236}">
                  <a16:creationId xmlns:a16="http://schemas.microsoft.com/office/drawing/2014/main" xmlns="" id="{BA4AC9BF-79DA-4D77-8227-BC5CC7563E7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6904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9" name="Rectangle 66">
              <a:extLst>
                <a:ext uri="{FF2B5EF4-FFF2-40B4-BE49-F238E27FC236}">
                  <a16:creationId xmlns:a16="http://schemas.microsoft.com/office/drawing/2014/main" xmlns="" id="{84310BC6-6BB6-49A0-88BA-4302E8E4F8A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46904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0" name="Rectangle 64">
              <a:extLst>
                <a:ext uri="{FF2B5EF4-FFF2-40B4-BE49-F238E27FC236}">
                  <a16:creationId xmlns:a16="http://schemas.microsoft.com/office/drawing/2014/main" xmlns="" id="{4840B5CD-1F12-405E-89D3-92A9D17389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4409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1" name="Rectangle 66">
              <a:extLst>
                <a:ext uri="{FF2B5EF4-FFF2-40B4-BE49-F238E27FC236}">
                  <a16:creationId xmlns:a16="http://schemas.microsoft.com/office/drawing/2014/main" xmlns="" id="{AD8181A7-FF60-4734-B51C-E622917E1BD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34409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2" name="Rectangle 64">
              <a:extLst>
                <a:ext uri="{FF2B5EF4-FFF2-40B4-BE49-F238E27FC236}">
                  <a16:creationId xmlns:a16="http://schemas.microsoft.com/office/drawing/2014/main" xmlns="" id="{BF5BAC90-7E94-452F-B85C-17EB7C2486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1913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33" name="Rectangle 66">
              <a:extLst>
                <a:ext uri="{FF2B5EF4-FFF2-40B4-BE49-F238E27FC236}">
                  <a16:creationId xmlns:a16="http://schemas.microsoft.com/office/drawing/2014/main" xmlns="" id="{7DABFDCB-F31D-4192-A6C4-9841F0E4E5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21913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35" name="Rectangle 34">
            <a:extLst>
              <a:ext uri="{FF2B5EF4-FFF2-40B4-BE49-F238E27FC236}">
                <a16:creationId xmlns:a16="http://schemas.microsoft.com/office/drawing/2014/main" xmlns="" id="{E3E51905-F374-4E1A-97CF-B741584B74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aphicFrame>
        <p:nvGraphicFramePr>
          <p:cNvPr id="5" name="Content Placeholder 2">
            <a:extLst>
              <a:ext uri="{FF2B5EF4-FFF2-40B4-BE49-F238E27FC236}">
                <a16:creationId xmlns:a16="http://schemas.microsoft.com/office/drawing/2014/main" xmlns="" id="{EF297070-A727-4552-AEA7-23A2534186DF}"/>
              </a:ext>
            </a:extLst>
          </p:cNvPr>
          <p:cNvGraphicFramePr>
            <a:graphicFrameLocks noGrp="1"/>
          </p:cNvGraphicFramePr>
          <p:nvPr>
            <p:ph idx="1"/>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476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xmlns="" id="{B6CDA21F-E7AF-4C75-8395-33F58D5B0E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27" name="Group 20">
            <a:extLst>
              <a:ext uri="{FF2B5EF4-FFF2-40B4-BE49-F238E27FC236}">
                <a16:creationId xmlns:a16="http://schemas.microsoft.com/office/drawing/2014/main" xmlns=""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 y="1216597"/>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xmlns=""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9" name="Rectangle 22">
              <a:extLst>
                <a:ext uri="{FF2B5EF4-FFF2-40B4-BE49-F238E27FC236}">
                  <a16:creationId xmlns:a16="http://schemas.microsoft.com/office/drawing/2014/main" xmlns=""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4" name="Rectangle 23">
              <a:extLst>
                <a:ext uri="{FF2B5EF4-FFF2-40B4-BE49-F238E27FC236}">
                  <a16:creationId xmlns:a16="http://schemas.microsoft.com/office/drawing/2014/main" xmlns=""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6" name="Rectangle 25">
            <a:extLst>
              <a:ext uri="{FF2B5EF4-FFF2-40B4-BE49-F238E27FC236}">
                <a16:creationId xmlns:a16="http://schemas.microsoft.com/office/drawing/2014/main" xmlns=""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a:extLst>
              <a:ext uri="{FF2B5EF4-FFF2-40B4-BE49-F238E27FC236}">
                <a16:creationId xmlns:a16="http://schemas.microsoft.com/office/drawing/2014/main" xmlns="" id="{F6673F78-BAE8-4731-9376-CD709C87C43B}"/>
              </a:ext>
            </a:extLst>
          </p:cNvPr>
          <p:cNvSpPr>
            <a:spLocks noGrp="1"/>
          </p:cNvSpPr>
          <p:nvPr>
            <p:ph type="title"/>
          </p:nvPr>
        </p:nvSpPr>
        <p:spPr>
          <a:xfrm>
            <a:off x="1043631" y="809898"/>
            <a:ext cx="9942716" cy="1554480"/>
          </a:xfrm>
        </p:spPr>
        <p:txBody>
          <a:bodyPr anchor="ctr">
            <a:normAutofit/>
          </a:bodyPr>
          <a:lstStyle/>
          <a:p>
            <a:r>
              <a:rPr lang="en-US" sz="4800" b="1" i="0" u="none" strike="noStrike" baseline="0">
                <a:latin typeface="Arial-BoldMT"/>
              </a:rPr>
              <a:t>Methods to avoid</a:t>
            </a:r>
            <a:endParaRPr lang="en-US" sz="4800"/>
          </a:p>
        </p:txBody>
      </p:sp>
      <p:sp>
        <p:nvSpPr>
          <p:cNvPr id="3" name="Content Placeholder 2">
            <a:extLst>
              <a:ext uri="{FF2B5EF4-FFF2-40B4-BE49-F238E27FC236}">
                <a16:creationId xmlns:a16="http://schemas.microsoft.com/office/drawing/2014/main" xmlns="" id="{32F0E120-C518-4E4E-878B-26EC7DAAC8DD}"/>
              </a:ext>
            </a:extLst>
          </p:cNvPr>
          <p:cNvSpPr>
            <a:spLocks noGrp="1"/>
          </p:cNvSpPr>
          <p:nvPr>
            <p:ph idx="1"/>
          </p:nvPr>
        </p:nvSpPr>
        <p:spPr>
          <a:xfrm>
            <a:off x="1045028" y="3017522"/>
            <a:ext cx="9941319" cy="3124658"/>
          </a:xfrm>
        </p:spPr>
        <p:txBody>
          <a:bodyPr anchor="ctr">
            <a:normAutofit/>
          </a:bodyPr>
          <a:lstStyle/>
          <a:p>
            <a:pPr marL="0" indent="0">
              <a:buNone/>
            </a:pPr>
            <a:r>
              <a:rPr lang="en-US" sz="2400" dirty="0"/>
              <a:t>● Incision and oral suction</a:t>
            </a:r>
          </a:p>
          <a:p>
            <a:pPr marL="0" indent="0">
              <a:buNone/>
            </a:pPr>
            <a:r>
              <a:rPr lang="en-US" sz="2400" dirty="0"/>
              <a:t>● Mechanical suction devices</a:t>
            </a:r>
          </a:p>
          <a:p>
            <a:pPr marL="0" indent="0">
              <a:buNone/>
            </a:pPr>
            <a:r>
              <a:rPr lang="en-US" sz="2400" dirty="0" smtClean="0"/>
              <a:t>● </a:t>
            </a:r>
            <a:r>
              <a:rPr lang="en-US" sz="2400" dirty="0"/>
              <a:t>Tourniquets</a:t>
            </a:r>
          </a:p>
        </p:txBody>
      </p:sp>
      <p:cxnSp>
        <p:nvCxnSpPr>
          <p:cNvPr id="28" name="Straight Connector 27">
            <a:extLst>
              <a:ext uri="{FF2B5EF4-FFF2-40B4-BE49-F238E27FC236}">
                <a16:creationId xmlns:a16="http://schemas.microsoft.com/office/drawing/2014/main" xmlns=""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748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Steps of management</a:t>
            </a:r>
          </a:p>
        </p:txBody>
      </p:sp>
      <p:sp>
        <p:nvSpPr>
          <p:cNvPr id="4" name="Rectangle 3"/>
          <p:cNvSpPr/>
          <p:nvPr/>
        </p:nvSpPr>
        <p:spPr>
          <a:xfrm>
            <a:off x="1125415" y="2545305"/>
            <a:ext cx="6096000" cy="2062103"/>
          </a:xfrm>
          <a:prstGeom prst="rect">
            <a:avLst/>
          </a:prstGeom>
        </p:spPr>
        <p:txBody>
          <a:bodyPr>
            <a:spAutoFit/>
          </a:bodyPr>
          <a:lstStyle/>
          <a:p>
            <a:pPr marL="285750" indent="-285750">
              <a:buFont typeface="Wingdings" pitchFamily="2" charset="2"/>
              <a:buChar char="v"/>
            </a:pPr>
            <a:r>
              <a:rPr lang="en-US" sz="3200" dirty="0"/>
              <a:t>Supportive Care </a:t>
            </a:r>
          </a:p>
          <a:p>
            <a:pPr marL="285750" indent="-285750">
              <a:buFont typeface="Wingdings" pitchFamily="2" charset="2"/>
              <a:buChar char="v"/>
            </a:pPr>
            <a:r>
              <a:rPr lang="en-US" sz="3200" dirty="0"/>
              <a:t>Decontamination</a:t>
            </a:r>
          </a:p>
          <a:p>
            <a:pPr marL="285750" indent="-285750">
              <a:buFont typeface="Wingdings" pitchFamily="2" charset="2"/>
              <a:buChar char="v"/>
            </a:pPr>
            <a:r>
              <a:rPr lang="en-US" sz="3200" dirty="0"/>
              <a:t>Enhanced elimination</a:t>
            </a:r>
          </a:p>
          <a:p>
            <a:pPr marL="285750" indent="-285750">
              <a:buFont typeface="Wingdings" pitchFamily="2" charset="2"/>
              <a:buChar char="v"/>
            </a:pPr>
            <a:r>
              <a:rPr lang="en-US" sz="3200" dirty="0"/>
              <a:t>Specific antidotes.</a:t>
            </a:r>
          </a:p>
        </p:txBody>
      </p:sp>
    </p:spTree>
    <p:extLst>
      <p:ext uri="{BB962C8B-B14F-4D97-AF65-F5344CB8AC3E}">
        <p14:creationId xmlns:p14="http://schemas.microsoft.com/office/powerpoint/2010/main" val="35000698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2" name="Rectangle 21">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24" name="Picture 23">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22D6ADC-A73B-45BE-80D3-90B79DF4802B}"/>
              </a:ext>
            </a:extLst>
          </p:cNvPr>
          <p:cNvSpPr>
            <a:spLocks noGrp="1"/>
          </p:cNvSpPr>
          <p:nvPr>
            <p:ph type="title"/>
          </p:nvPr>
        </p:nvSpPr>
        <p:spPr>
          <a:xfrm>
            <a:off x="323884" y="293207"/>
            <a:ext cx="3669161" cy="2760098"/>
          </a:xfrm>
        </p:spPr>
        <p:txBody>
          <a:bodyPr>
            <a:normAutofit/>
          </a:bodyPr>
          <a:lstStyle/>
          <a:p>
            <a:r>
              <a:rPr lang="en-US" sz="2400" dirty="0">
                <a:solidFill>
                  <a:srgbClr val="FFFFFF"/>
                </a:solidFill>
              </a:rPr>
              <a:t> (II)Definitive therapy: (At hospital):</a:t>
            </a:r>
          </a:p>
        </p:txBody>
      </p:sp>
      <p:sp>
        <p:nvSpPr>
          <p:cNvPr id="3" name="Content Placeholder 2">
            <a:extLst>
              <a:ext uri="{FF2B5EF4-FFF2-40B4-BE49-F238E27FC236}">
                <a16:creationId xmlns:a16="http://schemas.microsoft.com/office/drawing/2014/main" xmlns="" id="{C0EFE627-50D7-4ACB-BD10-0BB204C01E01}"/>
              </a:ext>
            </a:extLst>
          </p:cNvPr>
          <p:cNvSpPr>
            <a:spLocks noGrp="1"/>
          </p:cNvSpPr>
          <p:nvPr>
            <p:ph idx="1"/>
          </p:nvPr>
        </p:nvSpPr>
        <p:spPr>
          <a:xfrm>
            <a:off x="5295814" y="434397"/>
            <a:ext cx="6101425" cy="2112250"/>
          </a:xfrm>
        </p:spPr>
        <p:txBody>
          <a:bodyPr anchor="ctr">
            <a:normAutofit/>
          </a:bodyPr>
          <a:lstStyle/>
          <a:p>
            <a:pPr marL="514350" indent="-514350">
              <a:buFont typeface="+mj-lt"/>
              <a:buAutoNum type="arabicPeriod"/>
            </a:pPr>
            <a:r>
              <a:rPr lang="en-US" sz="1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Life-threatening manifestations: advanced life support.</a:t>
            </a:r>
          </a:p>
          <a:p>
            <a:pPr marL="514350" indent="-514350">
              <a:buFont typeface="+mj-lt"/>
              <a:buAutoNum type="arabicPeriod"/>
            </a:pPr>
            <a:r>
              <a:rPr lang="en-US" sz="1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Specific measures (</a:t>
            </a:r>
            <a:r>
              <a:rPr lang="en-US" sz="1600" b="1" dirty="0" err="1">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Antivenom</a:t>
            </a:r>
            <a:r>
              <a:rPr lang="en-US" sz="1600" b="1"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a:t>
            </a:r>
            <a:endParaRPr lang="en-US" sz="1600" b="1" dirty="0">
              <a:solidFill>
                <a:srgbClr val="000000"/>
              </a:solidFill>
              <a:latin typeface="Times New Roman" panose="02020603050405020304" pitchFamily="18" charset="0"/>
              <a:ea typeface="Times New Roman" panose="02020603050405020304" pitchFamily="18" charset="0"/>
              <a:cs typeface="Traditional Arabic" panose="02020603050405020304" pitchFamily="18" charset="-78"/>
            </a:endParaRPr>
          </a:p>
          <a:p>
            <a:pPr marL="457200" lvl="1" indent="0">
              <a:buNone/>
            </a:pPr>
            <a:r>
              <a:rPr lang="en-US" sz="1600" dirty="0" err="1">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Antivenom</a:t>
            </a:r>
            <a:r>
              <a:rPr lang="en-US" sz="1600"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rPr>
              <a:t> is a suspension of venom-neutralizing antibodies from the sera of hyper- immunized animals (horses) &amp; so we must do sensitivity test before injection.</a:t>
            </a:r>
          </a:p>
          <a:p>
            <a:pPr marL="457200" lvl="1" indent="0">
              <a:buNone/>
            </a:pPr>
            <a:endParaRPr lang="en-US" dirty="0">
              <a:solidFill>
                <a:srgbClr val="000000"/>
              </a:solidFill>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514350" indent="-514350">
              <a:buFont typeface="+mj-lt"/>
              <a:buAutoNum type="arabicPeriod"/>
            </a:pPr>
            <a:endParaRPr lang="en-US" sz="2400" dirty="0">
              <a:solidFill>
                <a:srgbClr val="000000"/>
              </a:solidFill>
            </a:endParaRPr>
          </a:p>
        </p:txBody>
      </p:sp>
      <p:graphicFrame>
        <p:nvGraphicFramePr>
          <p:cNvPr id="7" name="Content Placeholder 4">
            <a:extLst>
              <a:ext uri="{FF2B5EF4-FFF2-40B4-BE49-F238E27FC236}">
                <a16:creationId xmlns:a16="http://schemas.microsoft.com/office/drawing/2014/main" xmlns="" id="{43037584-64A4-4DEB-913B-220B9AAE26B6}"/>
              </a:ext>
            </a:extLst>
          </p:cNvPr>
          <p:cNvGraphicFramePr>
            <a:graphicFrameLocks/>
          </p:cNvGraphicFramePr>
          <p:nvPr>
            <p:extLst/>
          </p:nvPr>
        </p:nvGraphicFramePr>
        <p:xfrm>
          <a:off x="2341191" y="2138756"/>
          <a:ext cx="9597551" cy="4343400"/>
        </p:xfrm>
        <a:graphic>
          <a:graphicData uri="http://schemas.openxmlformats.org/drawingml/2006/table">
            <a:tbl>
              <a:tblPr firstRow="1" bandRow="1">
                <a:tableStyleId>{5C22544A-7EE6-4342-B048-85BDC9FD1C3A}</a:tableStyleId>
              </a:tblPr>
              <a:tblGrid>
                <a:gridCol w="1819172">
                  <a:extLst>
                    <a:ext uri="{9D8B030D-6E8A-4147-A177-3AD203B41FA5}">
                      <a16:colId xmlns:a16="http://schemas.microsoft.com/office/drawing/2014/main" xmlns="" val="2616109799"/>
                    </a:ext>
                  </a:extLst>
                </a:gridCol>
                <a:gridCol w="5661334">
                  <a:extLst>
                    <a:ext uri="{9D8B030D-6E8A-4147-A177-3AD203B41FA5}">
                      <a16:colId xmlns:a16="http://schemas.microsoft.com/office/drawing/2014/main" xmlns="" val="932575525"/>
                    </a:ext>
                  </a:extLst>
                </a:gridCol>
                <a:gridCol w="2117045">
                  <a:extLst>
                    <a:ext uri="{9D8B030D-6E8A-4147-A177-3AD203B41FA5}">
                      <a16:colId xmlns:a16="http://schemas.microsoft.com/office/drawing/2014/main" xmlns="" val="1005832105"/>
                    </a:ext>
                  </a:extLst>
                </a:gridCol>
              </a:tblGrid>
              <a:tr h="720072">
                <a:tc>
                  <a:txBody>
                    <a:bodyPr/>
                    <a:lstStyle/>
                    <a:p>
                      <a:pPr marL="0" algn="justLow">
                        <a:lnSpc>
                          <a:spcPct val="150000"/>
                        </a:lnSpc>
                        <a:spcBef>
                          <a:spcPts val="0"/>
                        </a:spcBef>
                        <a:spcAft>
                          <a:spcPts val="0"/>
                        </a:spcAft>
                      </a:pPr>
                      <a:r>
                        <a:rPr lang="en-US" sz="1900" dirty="0">
                          <a:effectLst/>
                        </a:rPr>
                        <a:t>      Envenomation</a:t>
                      </a:r>
                      <a:endParaRPr lang="en-US" sz="1900" b="1" dirty="0">
                        <a:effectLst/>
                        <a:latin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a:effectLst/>
                        </a:rPr>
                        <a:t>          Reaction</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dirty="0">
                          <a:effectLst/>
                        </a:rPr>
                        <a:t>             Dose (Vials)</a:t>
                      </a:r>
                      <a:endParaRPr lang="en-US" sz="19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xmlns="" val="902115669"/>
                  </a:ext>
                </a:extLst>
              </a:tr>
              <a:tr h="472067">
                <a:tc>
                  <a:txBody>
                    <a:bodyPr/>
                    <a:lstStyle/>
                    <a:p>
                      <a:pPr marL="0" marR="0" algn="justLow" rtl="0">
                        <a:lnSpc>
                          <a:spcPct val="150000"/>
                        </a:lnSpc>
                        <a:spcBef>
                          <a:spcPts val="0"/>
                        </a:spcBef>
                        <a:spcAft>
                          <a:spcPts val="0"/>
                        </a:spcAft>
                      </a:pPr>
                      <a:r>
                        <a:rPr lang="en-US" sz="1900">
                          <a:effectLst/>
                        </a:rPr>
                        <a:t>   None</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defTabSz="914400" rtl="0" eaLnBrk="1" latinLnBrk="0" hangingPunct="1">
                        <a:lnSpc>
                          <a:spcPct val="150000"/>
                        </a:lnSpc>
                        <a:spcBef>
                          <a:spcPts val="0"/>
                        </a:spcBef>
                        <a:spcAft>
                          <a:spcPts val="0"/>
                        </a:spcAft>
                      </a:pPr>
                      <a:r>
                        <a:rPr lang="en-US" sz="1900" kern="1200" dirty="0">
                          <a:solidFill>
                            <a:schemeClr val="dk1"/>
                          </a:solidFill>
                          <a:effectLst/>
                          <a:latin typeface="+mn-lt"/>
                          <a:ea typeface="+mn-ea"/>
                          <a:cs typeface="+mn-cs"/>
                        </a:rPr>
                        <a:t>    - No local &amp; no systemic  manifestations (dry bite or nonvenomous snake)</a:t>
                      </a:r>
                    </a:p>
                  </a:txBody>
                  <a:tcPr marL="50387" marR="50387" marT="0" marB="0"/>
                </a:tc>
                <a:tc>
                  <a:txBody>
                    <a:bodyPr/>
                    <a:lstStyle/>
                    <a:p>
                      <a:pPr marL="0" algn="l" rtl="0">
                        <a:lnSpc>
                          <a:spcPct val="150000"/>
                        </a:lnSpc>
                        <a:spcBef>
                          <a:spcPts val="0"/>
                        </a:spcBef>
                        <a:spcAft>
                          <a:spcPts val="0"/>
                        </a:spcAft>
                      </a:pPr>
                      <a:r>
                        <a:rPr lang="en-US" sz="1900">
                          <a:effectLst/>
                        </a:rPr>
                        <a:t>  </a:t>
                      </a:r>
                      <a:r>
                        <a:rPr lang="en-US" sz="1900" kern="1200">
                          <a:solidFill>
                            <a:schemeClr val="dk1"/>
                          </a:solidFill>
                          <a:effectLst/>
                          <a:latin typeface="+mn-lt"/>
                          <a:ea typeface="+mn-ea"/>
                          <a:cs typeface="+mn-cs"/>
                        </a:rPr>
                        <a:t>Nothing, </a:t>
                      </a:r>
                      <a:r>
                        <a:rPr lang="en-US" sz="1900">
                          <a:effectLst/>
                        </a:rPr>
                        <a:t>just observation</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xmlns="" val="3210170683"/>
                  </a:ext>
                </a:extLst>
              </a:tr>
              <a:tr h="223190">
                <a:tc>
                  <a:txBody>
                    <a:bodyPr/>
                    <a:lstStyle/>
                    <a:p>
                      <a:pPr marL="0" marR="0" algn="justLow" rtl="0">
                        <a:lnSpc>
                          <a:spcPct val="150000"/>
                        </a:lnSpc>
                        <a:spcBef>
                          <a:spcPts val="0"/>
                        </a:spcBef>
                        <a:spcAft>
                          <a:spcPts val="0"/>
                        </a:spcAft>
                      </a:pPr>
                      <a:r>
                        <a:rPr lang="en-US" sz="1900">
                          <a:effectLst/>
                        </a:rPr>
                        <a:t>   Minimal</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defTabSz="914400" rtl="0" eaLnBrk="1" latinLnBrk="0" hangingPunct="1">
                        <a:lnSpc>
                          <a:spcPct val="150000"/>
                        </a:lnSpc>
                        <a:spcBef>
                          <a:spcPts val="0"/>
                        </a:spcBef>
                        <a:spcAft>
                          <a:spcPts val="0"/>
                        </a:spcAft>
                      </a:pPr>
                      <a:r>
                        <a:rPr lang="en-US" sz="1900" kern="1200" dirty="0">
                          <a:solidFill>
                            <a:schemeClr val="dk1"/>
                          </a:solidFill>
                          <a:effectLst/>
                          <a:latin typeface="+mn-lt"/>
                          <a:ea typeface="+mn-ea"/>
                          <a:cs typeface="+mn-cs"/>
                        </a:rPr>
                        <a:t>  - Local with no systemic  manifestations</a:t>
                      </a:r>
                    </a:p>
                  </a:txBody>
                  <a:tcPr marL="50387" marR="50387" marT="0" marB="0"/>
                </a:tc>
                <a:tc>
                  <a:txBody>
                    <a:bodyPr/>
                    <a:lstStyle/>
                    <a:p>
                      <a:pPr marL="0" marR="0" algn="l" rtl="0">
                        <a:lnSpc>
                          <a:spcPct val="150000"/>
                        </a:lnSpc>
                        <a:spcBef>
                          <a:spcPts val="0"/>
                        </a:spcBef>
                        <a:spcAft>
                          <a:spcPts val="0"/>
                        </a:spcAft>
                      </a:pPr>
                      <a:r>
                        <a:rPr lang="en-US" sz="1900">
                          <a:effectLst/>
                        </a:rPr>
                        <a:t>   3-5 vials</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xmlns="" val="1858536965"/>
                  </a:ext>
                </a:extLst>
              </a:tr>
              <a:tr h="720072">
                <a:tc>
                  <a:txBody>
                    <a:bodyPr/>
                    <a:lstStyle/>
                    <a:p>
                      <a:pPr marL="0" marR="0" algn="justLow" rtl="0">
                        <a:lnSpc>
                          <a:spcPct val="150000"/>
                        </a:lnSpc>
                        <a:spcBef>
                          <a:spcPts val="0"/>
                        </a:spcBef>
                        <a:spcAft>
                          <a:spcPts val="0"/>
                        </a:spcAft>
                      </a:pPr>
                      <a:r>
                        <a:rPr lang="en-US" sz="1900">
                          <a:effectLst/>
                        </a:rPr>
                        <a:t>  Moderate</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a:effectLst/>
                        </a:rPr>
                        <a:t>  -Local manifestations  beyond the site of bite, moderate manifestations and laboratory   changes. </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l" rtl="0">
                        <a:lnSpc>
                          <a:spcPct val="150000"/>
                        </a:lnSpc>
                        <a:spcBef>
                          <a:spcPts val="0"/>
                        </a:spcBef>
                        <a:spcAft>
                          <a:spcPts val="0"/>
                        </a:spcAft>
                      </a:pPr>
                      <a:r>
                        <a:rPr lang="en-US" sz="1900">
                          <a:effectLst/>
                        </a:rPr>
                        <a:t>   5-10 vials</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xmlns="" val="583269351"/>
                  </a:ext>
                </a:extLst>
              </a:tr>
              <a:tr h="968950">
                <a:tc>
                  <a:txBody>
                    <a:bodyPr/>
                    <a:lstStyle/>
                    <a:p>
                      <a:pPr marL="0" marR="0" algn="justLow" rtl="0">
                        <a:lnSpc>
                          <a:spcPct val="150000"/>
                        </a:lnSpc>
                        <a:spcBef>
                          <a:spcPts val="0"/>
                        </a:spcBef>
                        <a:spcAft>
                          <a:spcPts val="0"/>
                        </a:spcAft>
                      </a:pPr>
                      <a:r>
                        <a:rPr lang="en-US" sz="1900">
                          <a:effectLst/>
                        </a:rPr>
                        <a:t>   Severe</a:t>
                      </a:r>
                      <a:endParaRPr lang="en-US" sz="190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justLow" rtl="0">
                        <a:lnSpc>
                          <a:spcPct val="150000"/>
                        </a:lnSpc>
                        <a:spcBef>
                          <a:spcPts val="0"/>
                        </a:spcBef>
                        <a:spcAft>
                          <a:spcPts val="0"/>
                        </a:spcAft>
                      </a:pPr>
                      <a:r>
                        <a:rPr lang="en-US" sz="1900" dirty="0">
                          <a:effectLst/>
                        </a:rPr>
                        <a:t> -Severe local manifestation   and severe systemic</a:t>
                      </a:r>
                    </a:p>
                    <a:p>
                      <a:pPr marL="0" marR="0" algn="justLow" rtl="0">
                        <a:lnSpc>
                          <a:spcPct val="150000"/>
                        </a:lnSpc>
                        <a:spcBef>
                          <a:spcPts val="0"/>
                        </a:spcBef>
                        <a:spcAft>
                          <a:spcPts val="0"/>
                        </a:spcAft>
                      </a:pPr>
                      <a:r>
                        <a:rPr lang="en-US" sz="1900" dirty="0">
                          <a:effectLst/>
                        </a:rPr>
                        <a:t>manifestations with serious  laboratory changes. </a:t>
                      </a:r>
                      <a:endParaRPr lang="en-US" sz="19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tc>
                  <a:txBody>
                    <a:bodyPr/>
                    <a:lstStyle/>
                    <a:p>
                      <a:pPr marL="0" marR="0" algn="l" rtl="0">
                        <a:lnSpc>
                          <a:spcPct val="150000"/>
                        </a:lnSpc>
                        <a:spcBef>
                          <a:spcPts val="0"/>
                        </a:spcBef>
                        <a:spcAft>
                          <a:spcPts val="0"/>
                        </a:spcAft>
                      </a:pPr>
                      <a:r>
                        <a:rPr lang="en-US" sz="1900" dirty="0">
                          <a:effectLst/>
                        </a:rPr>
                        <a:t>  10-15 vials or more.</a:t>
                      </a:r>
                    </a:p>
                    <a:p>
                      <a:pPr marL="0" marR="0" algn="l" rtl="0">
                        <a:lnSpc>
                          <a:spcPct val="150000"/>
                        </a:lnSpc>
                        <a:spcBef>
                          <a:spcPts val="0"/>
                        </a:spcBef>
                        <a:spcAft>
                          <a:spcPts val="0"/>
                        </a:spcAft>
                      </a:pPr>
                      <a:r>
                        <a:rPr lang="en-US" sz="1900" dirty="0">
                          <a:effectLst/>
                        </a:rPr>
                        <a:t> </a:t>
                      </a:r>
                      <a:endParaRPr lang="en-US" sz="1900" dirty="0">
                        <a:effectLst/>
                        <a:latin typeface="Times New Roman" panose="02020603050405020304" pitchFamily="18" charset="0"/>
                        <a:ea typeface="Times New Roman" panose="02020603050405020304" pitchFamily="18" charset="0"/>
                        <a:cs typeface="Traditional Arabic" panose="02020603050405020304" pitchFamily="18" charset="-78"/>
                      </a:endParaRPr>
                    </a:p>
                  </a:txBody>
                  <a:tcPr marL="50387" marR="50387" marT="0" marB="0"/>
                </a:tc>
                <a:extLst>
                  <a:ext uri="{0D108BD9-81ED-4DB2-BD59-A6C34878D82A}">
                    <a16:rowId xmlns:a16="http://schemas.microsoft.com/office/drawing/2014/main" xmlns="" val="290611278"/>
                  </a:ext>
                </a:extLst>
              </a:tr>
            </a:tbl>
          </a:graphicData>
        </a:graphic>
      </p:graphicFrame>
    </p:spTree>
    <p:extLst>
      <p:ext uri="{BB962C8B-B14F-4D97-AF65-F5344CB8AC3E}">
        <p14:creationId xmlns:p14="http://schemas.microsoft.com/office/powerpoint/2010/main" val="14117933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263" y="2653590"/>
            <a:ext cx="10515600" cy="1325563"/>
          </a:xfrm>
        </p:spPr>
        <p:txBody>
          <a:bodyPr>
            <a:noAutofit/>
          </a:bodyPr>
          <a:lstStyle/>
          <a:p>
            <a:r>
              <a:rPr lang="en-US" sz="11500" dirty="0" smtClean="0"/>
              <a:t>Scorpions</a:t>
            </a:r>
            <a:endParaRPr lang="ar-JO" sz="11500" dirty="0"/>
          </a:p>
        </p:txBody>
      </p:sp>
    </p:spTree>
    <p:extLst>
      <p:ext uri="{BB962C8B-B14F-4D97-AF65-F5344CB8AC3E}">
        <p14:creationId xmlns:p14="http://schemas.microsoft.com/office/powerpoint/2010/main" val="8887002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xmlns="" id="{827B839B-9ADE-406B-8590-F1CAEDED4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17" name="Freeform 45">
            <a:extLst>
              <a:ext uri="{FF2B5EF4-FFF2-40B4-BE49-F238E27FC236}">
                <a16:creationId xmlns:a16="http://schemas.microsoft.com/office/drawing/2014/main" xmlns="" id="{CFE45BF0-46DB-408C-B5F7-7B11716805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sp>
        <p:nvSpPr>
          <p:cNvPr id="19" name="Freeform 46">
            <a:extLst>
              <a:ext uri="{FF2B5EF4-FFF2-40B4-BE49-F238E27FC236}">
                <a16:creationId xmlns:a16="http://schemas.microsoft.com/office/drawing/2014/main" xmlns="" id="{2AEBC8F2-97B1-41B4-93F1-2D289E197F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sp>
        <p:nvSpPr>
          <p:cNvPr id="14" name="Freeform 47">
            <a:extLst>
              <a:ext uri="{FF2B5EF4-FFF2-40B4-BE49-F238E27FC236}">
                <a16:creationId xmlns:a16="http://schemas.microsoft.com/office/drawing/2014/main" xmlns="" id="{472E3A19-F5D5-48FC-BB9C-48C2F68F59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sp>
        <p:nvSpPr>
          <p:cNvPr id="16" name="Freeform 44">
            <a:extLst>
              <a:ext uri="{FF2B5EF4-FFF2-40B4-BE49-F238E27FC236}">
                <a16:creationId xmlns:a16="http://schemas.microsoft.com/office/drawing/2014/main" xmlns="" id="{7A62E32F-BB65-43A8-8EB5-92346890E5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sp>
        <p:nvSpPr>
          <p:cNvPr id="18" name="Rectangle 17">
            <a:extLst>
              <a:ext uri="{FF2B5EF4-FFF2-40B4-BE49-F238E27FC236}">
                <a16:creationId xmlns:a16="http://schemas.microsoft.com/office/drawing/2014/main" xmlns="" id="{14E91B64-9FCC-451E-AFB4-A827D6329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lgn="r" defTabSz="914400" rtl="1"/>
            <a:endParaRPr lang="en-US">
              <a:solidFill>
                <a:prstClr val="black"/>
              </a:solidFill>
            </a:endParaRPr>
          </a:p>
        </p:txBody>
      </p:sp>
      <p:sp>
        <p:nvSpPr>
          <p:cNvPr id="2" name="Title 1">
            <a:extLst>
              <a:ext uri="{FF2B5EF4-FFF2-40B4-BE49-F238E27FC236}">
                <a16:creationId xmlns:a16="http://schemas.microsoft.com/office/drawing/2014/main" xmlns="" id="{9B2487DA-A2BA-47C3-8175-C89FF0B7FEE0}"/>
              </a:ext>
            </a:extLst>
          </p:cNvPr>
          <p:cNvSpPr>
            <a:spLocks noGrp="1"/>
          </p:cNvSpPr>
          <p:nvPr>
            <p:ph type="title"/>
          </p:nvPr>
        </p:nvSpPr>
        <p:spPr>
          <a:xfrm>
            <a:off x="958506" y="800392"/>
            <a:ext cx="10264697" cy="1212102"/>
          </a:xfrm>
        </p:spPr>
        <p:txBody>
          <a:bodyPr>
            <a:normAutofit/>
          </a:bodyPr>
          <a:lstStyle/>
          <a:p>
            <a:r>
              <a:rPr lang="en-US" sz="4000" b="1" u="sng">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Clinical Presentation</a:t>
            </a:r>
            <a:r>
              <a:rPr lang="en-US" sz="4000" b="1">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a:t>
            </a:r>
            <a:r>
              <a:rPr lang="en-US" sz="400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sz="400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sz="4000">
              <a:solidFill>
                <a:srgbClr val="FFFFFF"/>
              </a:solidFill>
            </a:endParaRPr>
          </a:p>
        </p:txBody>
      </p:sp>
      <p:sp>
        <p:nvSpPr>
          <p:cNvPr id="3" name="Content Placeholder 2">
            <a:extLst>
              <a:ext uri="{FF2B5EF4-FFF2-40B4-BE49-F238E27FC236}">
                <a16:creationId xmlns:a16="http://schemas.microsoft.com/office/drawing/2014/main" xmlns="" id="{3B72525C-9DE1-402F-A167-7C7057852CB7}"/>
              </a:ext>
            </a:extLst>
          </p:cNvPr>
          <p:cNvSpPr>
            <a:spLocks noGrp="1"/>
          </p:cNvSpPr>
          <p:nvPr>
            <p:ph idx="1"/>
          </p:nvPr>
        </p:nvSpPr>
        <p:spPr>
          <a:xfrm>
            <a:off x="1316765" y="2897242"/>
            <a:ext cx="9708995" cy="3567173"/>
          </a:xfrm>
        </p:spPr>
        <p:txBody>
          <a:bodyPr anchor="ctr">
            <a:normAutofit/>
          </a:bodyPr>
          <a:lstStyle/>
          <a:p>
            <a:r>
              <a:rPr lang="en-US" sz="2400" dirty="0"/>
              <a:t>Generally, the scorpion stings are dangerous in children (below 10 years) and in elderly (above 60 years).</a:t>
            </a:r>
          </a:p>
          <a:p>
            <a:r>
              <a:rPr lang="en-US" sz="2400" dirty="0"/>
              <a:t>The clinical course of envenomation can be divided into 4 grades as in the following scale:</a:t>
            </a:r>
          </a:p>
          <a:p>
            <a:pPr marL="514350" indent="-514350">
              <a:buFont typeface="+mj-lt"/>
              <a:buAutoNum type="arabicPeriod"/>
            </a:pPr>
            <a:r>
              <a:rPr lang="en-US" sz="2400" dirty="0"/>
              <a:t>Grade I: Local pain or paresthesia at the site of sting.</a:t>
            </a:r>
          </a:p>
          <a:p>
            <a:pPr marL="514350" indent="-514350">
              <a:buFont typeface="+mj-lt"/>
              <a:buAutoNum type="arabicPeriod"/>
            </a:pPr>
            <a:r>
              <a:rPr lang="en-US" sz="2400" dirty="0"/>
              <a:t>Grade II: Pain or paresthesia away from the site of sting.</a:t>
            </a:r>
          </a:p>
          <a:p>
            <a:pPr marL="514350" indent="-514350">
              <a:buFont typeface="+mj-lt"/>
              <a:buAutoNum type="arabicPeriod"/>
            </a:pPr>
            <a:r>
              <a:rPr lang="en-US" sz="2400" dirty="0"/>
              <a:t>Grade III: One or more of the following systemic effects.</a:t>
            </a:r>
          </a:p>
          <a:p>
            <a:pPr marL="514350" indent="-514350">
              <a:buFont typeface="+mj-lt"/>
              <a:buAutoNum type="arabicPeriod"/>
            </a:pPr>
            <a:r>
              <a:rPr lang="en-US" sz="2400" dirty="0"/>
              <a:t>Grade IV: The patient has local &amp;systemic effects.</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38749261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299452-9CB1-4A31-B047-2CCF4E808BC7}"/>
              </a:ext>
            </a:extLst>
          </p:cNvPr>
          <p:cNvSpPr>
            <a:spLocks noGrp="1"/>
          </p:cNvSpPr>
          <p:nvPr>
            <p:ph type="title"/>
          </p:nvPr>
        </p:nvSpPr>
        <p:spPr>
          <a:xfrm>
            <a:off x="1653363" y="365760"/>
            <a:ext cx="9367203" cy="1188720"/>
          </a:xfrm>
        </p:spPr>
        <p:txBody>
          <a:bodyPr>
            <a:normAutofit/>
          </a:bodyPr>
          <a:lstStyle/>
          <a:p>
            <a:r>
              <a:rPr lang="en-US" dirty="0"/>
              <a:t>Systemic manifestations</a:t>
            </a:r>
            <a:r>
              <a:rPr lang="en-US" dirty="0" smtClean="0"/>
              <a:t>:</a:t>
            </a:r>
            <a:br>
              <a:rPr lang="en-US" dirty="0" smtClean="0"/>
            </a:br>
            <a:r>
              <a:rPr lang="en-US" sz="2000" b="1" dirty="0" smtClean="0"/>
              <a:t>scorpion venom is mainly neurotoxic</a:t>
            </a:r>
            <a:endParaRPr lang="en-US" sz="2000" b="1" dirty="0"/>
          </a:p>
        </p:txBody>
      </p:sp>
      <p:sp>
        <p:nvSpPr>
          <p:cNvPr id="14" name="Freeform: Shape 7">
            <a:extLst>
              <a:ext uri="{FF2B5EF4-FFF2-40B4-BE49-F238E27FC236}">
                <a16:creationId xmlns:a16="http://schemas.microsoft.com/office/drawing/2014/main" xmlns=""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rtl="1"/>
            <a:endParaRPr lang="en-US">
              <a:solidFill>
                <a:prstClr val="white"/>
              </a:solidFill>
            </a:endParaRPr>
          </a:p>
        </p:txBody>
      </p:sp>
      <p:sp>
        <p:nvSpPr>
          <p:cNvPr id="15" name="Freeform: Shape 9">
            <a:extLst>
              <a:ext uri="{FF2B5EF4-FFF2-40B4-BE49-F238E27FC236}">
                <a16:creationId xmlns:a16="http://schemas.microsoft.com/office/drawing/2014/main" xmlns=""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rtl="1"/>
            <a:endParaRPr lang="en-US">
              <a:solidFill>
                <a:prstClr val="white"/>
              </a:solidFill>
            </a:endParaRPr>
          </a:p>
        </p:txBody>
      </p:sp>
      <p:sp>
        <p:nvSpPr>
          <p:cNvPr id="16" name="Freeform: Shape 11">
            <a:extLst>
              <a:ext uri="{FF2B5EF4-FFF2-40B4-BE49-F238E27FC236}">
                <a16:creationId xmlns:a16="http://schemas.microsoft.com/office/drawing/2014/main" xmlns=""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rtl="1"/>
            <a:endParaRPr lang="en-US">
              <a:solidFill>
                <a:prstClr val="white"/>
              </a:solidFill>
            </a:endParaRPr>
          </a:p>
        </p:txBody>
      </p:sp>
      <p:sp>
        <p:nvSpPr>
          <p:cNvPr id="3" name="Content Placeholder 2">
            <a:extLst>
              <a:ext uri="{FF2B5EF4-FFF2-40B4-BE49-F238E27FC236}">
                <a16:creationId xmlns:a16="http://schemas.microsoft.com/office/drawing/2014/main" xmlns="" id="{03634CE4-63ED-48DC-91E8-5DFCDCA0F2C0}"/>
              </a:ext>
            </a:extLst>
          </p:cNvPr>
          <p:cNvSpPr>
            <a:spLocks noGrp="1"/>
          </p:cNvSpPr>
          <p:nvPr>
            <p:ph idx="1"/>
          </p:nvPr>
        </p:nvSpPr>
        <p:spPr>
          <a:xfrm>
            <a:off x="1653363" y="2176272"/>
            <a:ext cx="9367204" cy="4041648"/>
          </a:xfrm>
        </p:spPr>
        <p:txBody>
          <a:bodyPr anchor="t">
            <a:normAutofit/>
          </a:bodyPr>
          <a:lstStyle/>
          <a:p>
            <a:pPr marL="514350" indent="-514350">
              <a:buFont typeface="+mj-lt"/>
              <a:buAutoNum type="arabicPeriod"/>
            </a:pPr>
            <a:r>
              <a:rPr lang="en-US" sz="1900" dirty="0"/>
              <a:t>General manifestations:</a:t>
            </a:r>
          </a:p>
          <a:p>
            <a:pPr marL="971550" lvl="1" indent="-514350">
              <a:buFont typeface="+mj-lt"/>
              <a:buAutoNum type="arabicPeriod"/>
            </a:pPr>
            <a:r>
              <a:rPr lang="en-US" sz="1900" dirty="0"/>
              <a:t>Sweating and cold </a:t>
            </a:r>
            <a:r>
              <a:rPr lang="en-US" sz="1900" dirty="0" smtClean="0"/>
              <a:t>extremities, dehydration </a:t>
            </a:r>
            <a:r>
              <a:rPr lang="en-US" sz="1900" dirty="0"/>
              <a:t>and fever up to 42° C.</a:t>
            </a:r>
          </a:p>
          <a:p>
            <a:pPr marL="514350" indent="-514350">
              <a:buFont typeface="+mj-lt"/>
              <a:buAutoNum type="arabicPeriod"/>
            </a:pPr>
            <a:r>
              <a:rPr lang="en-US" sz="1900" dirty="0"/>
              <a:t>Neuropsychiatric manifestations</a:t>
            </a:r>
          </a:p>
          <a:p>
            <a:pPr marL="971550" lvl="1" indent="-514350">
              <a:buFont typeface="+mj-lt"/>
              <a:buAutoNum type="arabicPeriod"/>
            </a:pPr>
            <a:r>
              <a:rPr lang="en-US" sz="1900" dirty="0">
                <a:effectLst/>
                <a:latin typeface="Times New Roman" panose="02020603050405020304" pitchFamily="18" charset="0"/>
                <a:ea typeface="Times New Roman" panose="02020603050405020304" pitchFamily="18" charset="0"/>
                <a:cs typeface="Traditional Arabic" panose="02020603050405020304" pitchFamily="18" charset="-78"/>
              </a:rPr>
              <a:t>Cranial nerve dysfunction: blurred vision, dysphagia, tinnitus.</a:t>
            </a:r>
          </a:p>
          <a:p>
            <a:pPr marL="971550" lvl="1" indent="-514350">
              <a:buFont typeface="+mj-lt"/>
              <a:buAutoNum type="arabicPeriod"/>
            </a:pPr>
            <a:r>
              <a:rPr lang="en-US" sz="1900" dirty="0">
                <a:effectLst/>
                <a:latin typeface="Times New Roman" panose="02020603050405020304" pitchFamily="18" charset="0"/>
                <a:ea typeface="Times New Roman" panose="02020603050405020304" pitchFamily="18" charset="0"/>
                <a:cs typeface="Traditional Arabic" panose="02020603050405020304" pitchFamily="18" charset="-78"/>
              </a:rPr>
              <a:t>Neurological dysfunction</a:t>
            </a:r>
            <a:r>
              <a:rPr lang="en-US" sz="1900" dirty="0">
                <a:latin typeface="Times New Roman" panose="02020603050405020304" pitchFamily="18" charset="0"/>
                <a:ea typeface="Times New Roman" panose="02020603050405020304" pitchFamily="18" charset="0"/>
                <a:cs typeface="Traditional Arabic" panose="02020603050405020304" pitchFamily="18" charset="-78"/>
              </a:rPr>
              <a:t>: involuntary </a:t>
            </a:r>
            <a:r>
              <a:rPr lang="en-US" sz="1900" dirty="0" err="1">
                <a:latin typeface="Times New Roman" panose="02020603050405020304" pitchFamily="18" charset="0"/>
                <a:ea typeface="Times New Roman" panose="02020603050405020304" pitchFamily="18" charset="0"/>
                <a:cs typeface="Traditional Arabic" panose="02020603050405020304" pitchFamily="18" charset="-78"/>
              </a:rPr>
              <a:t>movememnts</a:t>
            </a:r>
            <a:r>
              <a:rPr lang="en-US" sz="1900" dirty="0">
                <a:latin typeface="Times New Roman" panose="02020603050405020304" pitchFamily="18" charset="0"/>
                <a:ea typeface="Times New Roman" panose="02020603050405020304" pitchFamily="18" charset="0"/>
                <a:cs typeface="Traditional Arabic" panose="02020603050405020304" pitchFamily="18" charset="-78"/>
              </a:rPr>
              <a:t>, agitations, convulsions, malignant hyperthermia, coma.</a:t>
            </a:r>
          </a:p>
          <a:p>
            <a:pPr marL="514350" indent="-514350">
              <a:buFont typeface="+mj-lt"/>
              <a:buAutoNum type="arabicPeriod"/>
            </a:pPr>
            <a:r>
              <a:rPr lang="en-US" sz="1900" b="1" dirty="0">
                <a:effectLst/>
                <a:latin typeface="Times New Roman" panose="02020603050405020304" pitchFamily="18" charset="0"/>
                <a:ea typeface="Times New Roman" panose="02020603050405020304" pitchFamily="18" charset="0"/>
                <a:cs typeface="Traditional Arabic" panose="02020603050405020304" pitchFamily="18" charset="-78"/>
              </a:rPr>
              <a:t>Cardiovascular manifestations: </a:t>
            </a:r>
          </a:p>
          <a:p>
            <a:pPr marL="971550" lvl="1" indent="-514350">
              <a:buFont typeface="+mj-lt"/>
              <a:buAutoNum type="arabicPeriod"/>
            </a:pPr>
            <a:r>
              <a:rPr lang="en-US" sz="1900" dirty="0"/>
              <a:t> </a:t>
            </a:r>
            <a:r>
              <a:rPr lang="en-US" sz="1900" dirty="0" err="1"/>
              <a:t>Tachyarrhythmias</a:t>
            </a:r>
            <a:r>
              <a:rPr lang="en-US" sz="1900" dirty="0"/>
              <a:t> &amp; hypertension.</a:t>
            </a:r>
          </a:p>
          <a:p>
            <a:pPr marL="971550" lvl="1" indent="-514350">
              <a:buFont typeface="+mj-lt"/>
              <a:buAutoNum type="arabicPeriod"/>
            </a:pPr>
            <a:r>
              <a:rPr lang="en-US" sz="1900" dirty="0"/>
              <a:t>  Heart failure, hypotension, and circulatory collapse.</a:t>
            </a:r>
          </a:p>
          <a:p>
            <a:pPr marL="971550" lvl="1" indent="-514350">
              <a:buFont typeface="+mj-lt"/>
              <a:buAutoNum type="arabicPeriod"/>
            </a:pPr>
            <a:r>
              <a:rPr lang="en-US" sz="1900" dirty="0"/>
              <a:t>   Cardiomyopathy &amp; toxic myocarditis.</a:t>
            </a:r>
          </a:p>
          <a:p>
            <a:pPr marL="971550" lvl="1" indent="-514350">
              <a:buFont typeface="+mj-lt"/>
              <a:buAutoNum type="arabicPeriod"/>
            </a:pPr>
            <a:r>
              <a:rPr lang="en-US" sz="1900" dirty="0"/>
              <a:t>   ECG changes: Depressed S-T segment &amp; inverted T-wave (injury pattern).</a:t>
            </a:r>
          </a:p>
          <a:p>
            <a:pPr marL="514350" indent="-514350">
              <a:buFont typeface="+mj-lt"/>
              <a:buAutoNum type="arabicPeriod"/>
            </a:pPr>
            <a:endParaRPr lang="en-US" sz="1900" dirty="0"/>
          </a:p>
        </p:txBody>
      </p:sp>
    </p:spTree>
    <p:extLst>
      <p:ext uri="{BB962C8B-B14F-4D97-AF65-F5344CB8AC3E}">
        <p14:creationId xmlns:p14="http://schemas.microsoft.com/office/powerpoint/2010/main" val="30258212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a:extLst>
              <a:ext uri="{FF2B5EF4-FFF2-40B4-BE49-F238E27FC236}">
                <a16:creationId xmlns:a16="http://schemas.microsoft.com/office/drawing/2014/main" xmlns="" id="{421BC3D1-EC62-4D74-9E3C-755361B27E2F}"/>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rtl="1"/>
            <a:endParaRPr lang="en-US" dirty="0">
              <a:solidFill>
                <a:prstClr val="black"/>
              </a:solidFill>
            </a:endParaRPr>
          </a:p>
        </p:txBody>
      </p:sp>
      <p:sp>
        <p:nvSpPr>
          <p:cNvPr id="3" name="Content Placeholder 2">
            <a:extLst>
              <a:ext uri="{FF2B5EF4-FFF2-40B4-BE49-F238E27FC236}">
                <a16:creationId xmlns:a16="http://schemas.microsoft.com/office/drawing/2014/main" xmlns="" id="{12E71A30-2D4D-4FC9-9366-80B7C0BB91E1}"/>
              </a:ext>
            </a:extLst>
          </p:cNvPr>
          <p:cNvSpPr>
            <a:spLocks noGrp="1"/>
          </p:cNvSpPr>
          <p:nvPr>
            <p:ph idx="1"/>
          </p:nvPr>
        </p:nvSpPr>
        <p:spPr>
          <a:xfrm>
            <a:off x="4447308" y="591344"/>
            <a:ext cx="6906491" cy="5585619"/>
          </a:xfrm>
        </p:spPr>
        <p:txBody>
          <a:bodyPr anchor="ctr">
            <a:normAutofit/>
          </a:bodyPr>
          <a:lstStyle/>
          <a:p>
            <a:pPr marL="514350" indent="-514350">
              <a:buFont typeface="+mj-lt"/>
              <a:buAutoNum type="arabicPeriod" startAt="4"/>
            </a:pPr>
            <a:r>
              <a:rPr lang="en-US" dirty="0"/>
              <a:t>Respiratory manifestations:</a:t>
            </a:r>
          </a:p>
          <a:p>
            <a:pPr marL="971550" lvl="1" indent="-514350">
              <a:buFont typeface="+mj-lt"/>
              <a:buAutoNum type="arabicPeriod"/>
            </a:pPr>
            <a:r>
              <a:rPr lang="en-US" dirty="0"/>
              <a:t>Tachypnea &amp;respiratory distress.</a:t>
            </a:r>
          </a:p>
          <a:p>
            <a:pPr marL="971550" lvl="1" indent="-514350">
              <a:buFont typeface="+mj-lt"/>
              <a:buAutoNum type="arabicPeriod"/>
            </a:pPr>
            <a:r>
              <a:rPr lang="en-US" dirty="0"/>
              <a:t> Rhonchi &amp;crepitations.</a:t>
            </a:r>
          </a:p>
          <a:p>
            <a:pPr marL="971550" lvl="1" indent="-514350">
              <a:buFont typeface="+mj-lt"/>
              <a:buAutoNum type="arabicPeriod"/>
            </a:pPr>
            <a:r>
              <a:rPr lang="en-US" dirty="0"/>
              <a:t>  Pulmonary oedema.</a:t>
            </a:r>
          </a:p>
          <a:p>
            <a:pPr marL="514350" indent="-514350">
              <a:buFont typeface="+mj-lt"/>
              <a:buAutoNum type="arabicPeriod" startAt="4"/>
            </a:pPr>
            <a:r>
              <a:rPr lang="en-US" dirty="0"/>
              <a:t>GIT manifestations: severe vomiting, diarrhea, and may be hematemesis.</a:t>
            </a:r>
          </a:p>
          <a:p>
            <a:pPr marL="514350" indent="-514350">
              <a:buFont typeface="+mj-lt"/>
              <a:buAutoNum type="arabicPeriod" startAt="4"/>
            </a:pPr>
            <a:r>
              <a:rPr lang="en-US" dirty="0"/>
              <a:t>Genitourinary manifestations: Priapism: It is a very common finding in scorpion sting, but its exact      mechanism is unclear.</a:t>
            </a:r>
          </a:p>
          <a:p>
            <a:pPr marL="514350" indent="-514350">
              <a:buFont typeface="+mj-lt"/>
              <a:buAutoNum type="arabicPeriod" startAt="4"/>
            </a:pPr>
            <a:endParaRPr lang="en-US"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514350" indent="-514350">
              <a:buFont typeface="+mj-lt"/>
              <a:buAutoNum type="arabicPeriod" startAt="4"/>
            </a:pPr>
            <a:endParaRPr lang="en-US" dirty="0"/>
          </a:p>
          <a:p>
            <a:pPr marL="971550" lvl="1" indent="-514350">
              <a:buFont typeface="+mj-lt"/>
              <a:buAutoNum type="arabicPeriod"/>
            </a:pPr>
            <a:endParaRPr lang="en-US" dirty="0"/>
          </a:p>
        </p:txBody>
      </p:sp>
    </p:spTree>
    <p:extLst>
      <p:ext uri="{BB962C8B-B14F-4D97-AF65-F5344CB8AC3E}">
        <p14:creationId xmlns:p14="http://schemas.microsoft.com/office/powerpoint/2010/main" val="741192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a:extLst>
              <a:ext uri="{FF2B5EF4-FFF2-40B4-BE49-F238E27FC236}">
                <a16:creationId xmlns:a16="http://schemas.microsoft.com/office/drawing/2014/main" xmlns="" id="{28A0D86D-2C2F-423F-B35D-33B9CDFE6E06}"/>
              </a:ext>
            </a:extLst>
          </p:cNvPr>
          <p:cNvSpPr>
            <a:spLocks noGrp="1"/>
          </p:cNvSpPr>
          <p:nvPr>
            <p:ph type="title"/>
          </p:nvPr>
        </p:nvSpPr>
        <p:spPr>
          <a:xfrm>
            <a:off x="686834" y="1153572"/>
            <a:ext cx="3200400" cy="4461163"/>
          </a:xfrm>
        </p:spPr>
        <p:txBody>
          <a:bodyPr>
            <a:normAutofit/>
          </a:bodyPr>
          <a:lstStyle/>
          <a:p>
            <a:r>
              <a:rPr lang="en-US" sz="3700" b="1" u="sng">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Investigations</a:t>
            </a:r>
            <a:r>
              <a:rPr lang="en-US" sz="3700" b="1">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a:t>
            </a:r>
            <a:r>
              <a:rPr lang="en-US" sz="370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sz="370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sz="370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rtl="1"/>
            <a:endParaRPr lang="en-US" dirty="0">
              <a:solidFill>
                <a:prstClr val="black"/>
              </a:solidFill>
            </a:endParaRPr>
          </a:p>
        </p:txBody>
      </p:sp>
      <p:sp>
        <p:nvSpPr>
          <p:cNvPr id="3" name="Content Placeholder 2">
            <a:extLst>
              <a:ext uri="{FF2B5EF4-FFF2-40B4-BE49-F238E27FC236}">
                <a16:creationId xmlns:a16="http://schemas.microsoft.com/office/drawing/2014/main" xmlns="" id="{E00A1781-AFB5-4638-BC0D-A4CF39522D16}"/>
              </a:ext>
            </a:extLst>
          </p:cNvPr>
          <p:cNvSpPr>
            <a:spLocks noGrp="1"/>
          </p:cNvSpPr>
          <p:nvPr>
            <p:ph idx="1"/>
          </p:nvPr>
        </p:nvSpPr>
        <p:spPr>
          <a:xfrm>
            <a:off x="4447308" y="591344"/>
            <a:ext cx="6906491" cy="5585619"/>
          </a:xfrm>
        </p:spPr>
        <p:txBody>
          <a:bodyPr anchor="ctr">
            <a:normAutofit/>
          </a:bodyPr>
          <a:lstStyle/>
          <a:p>
            <a:pPr marL="0" marR="0" rtl="0">
              <a:spcBef>
                <a:spcPts val="0"/>
              </a:spcBef>
              <a:spcAft>
                <a:spcPts val="600"/>
              </a:spcAft>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 Complete blood count (C.B.C).</a:t>
            </a:r>
          </a:p>
          <a:p>
            <a:pPr marL="0" marR="0" rtl="0">
              <a:spcBef>
                <a:spcPts val="0"/>
              </a:spcBef>
              <a:spcAft>
                <a:spcPts val="600"/>
              </a:spcAft>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  Serum electrolytes (Na, K, CL, HCO3….</a:t>
            </a:r>
            <a:r>
              <a:rPr lang="en-US" dirty="0" err="1">
                <a:effectLst/>
                <a:latin typeface="Times New Roman" panose="02020603050405020304" pitchFamily="18" charset="0"/>
                <a:ea typeface="Times New Roman" panose="02020603050405020304" pitchFamily="18" charset="0"/>
                <a:cs typeface="Traditional Arabic" panose="02020603050405020304" pitchFamily="18" charset="-78"/>
              </a:rPr>
              <a:t>etc</a:t>
            </a: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a:t>
            </a:r>
          </a:p>
          <a:p>
            <a:pPr marL="0" marR="0" rtl="0">
              <a:spcBef>
                <a:spcPts val="0"/>
              </a:spcBef>
              <a:spcAft>
                <a:spcPts val="600"/>
              </a:spcAft>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  Arterial blood gases.</a:t>
            </a:r>
          </a:p>
          <a:p>
            <a:pPr marL="0" marR="0" rtl="0">
              <a:spcBef>
                <a:spcPts val="0"/>
              </a:spcBef>
              <a:spcAft>
                <a:spcPts val="600"/>
              </a:spcAft>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  BUN &amp; serum creatinine.</a:t>
            </a:r>
          </a:p>
          <a:p>
            <a:pPr marL="0" marR="0" rtl="0">
              <a:spcBef>
                <a:spcPts val="0"/>
              </a:spcBef>
              <a:spcAft>
                <a:spcPts val="600"/>
              </a:spcAft>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  Serum enzymes (C.P.K</a:t>
            </a:r>
            <a:r>
              <a:rPr lang="en-US" dirty="0" smtClean="0">
                <a:effectLst/>
                <a:latin typeface="Times New Roman" panose="02020603050405020304" pitchFamily="18" charset="0"/>
                <a:ea typeface="Times New Roman" panose="02020603050405020304" pitchFamily="18" charset="0"/>
                <a:cs typeface="Traditional Arabic" panose="02020603050405020304" pitchFamily="18" charset="-78"/>
              </a:rPr>
              <a:t>.</a:t>
            </a:r>
          </a:p>
          <a:p>
            <a:pPr marL="0" marR="0" rtl="0">
              <a:spcBef>
                <a:spcPts val="0"/>
              </a:spcBef>
              <a:spcAft>
                <a:spcPts val="600"/>
              </a:spcAft>
            </a:pPr>
            <a:r>
              <a:rPr lang="en-US" dirty="0" smtClean="0">
                <a:effectLst/>
                <a:latin typeface="Times New Roman" panose="02020603050405020304" pitchFamily="18" charset="0"/>
                <a:ea typeface="Times New Roman" panose="02020603050405020304" pitchFamily="18" charset="0"/>
                <a:cs typeface="Traditional Arabic" panose="02020603050405020304" pitchFamily="18" charset="-78"/>
              </a:rPr>
              <a:t> </a:t>
            </a: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ECG, chest X-ray, and echocardiography.</a:t>
            </a:r>
            <a:endParaRPr lang="en-US" dirty="0"/>
          </a:p>
        </p:txBody>
      </p:sp>
    </p:spTree>
    <p:extLst>
      <p:ext uri="{BB962C8B-B14F-4D97-AF65-F5344CB8AC3E}">
        <p14:creationId xmlns:p14="http://schemas.microsoft.com/office/powerpoint/2010/main" val="25489614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7" name="Freeform: Shape 26">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rtl="1"/>
            <a:endParaRPr lang="en-US">
              <a:solidFill>
                <a:prstClr val="white"/>
              </a:solidFill>
            </a:endParaRPr>
          </a:p>
        </p:txBody>
      </p:sp>
      <p:sp>
        <p:nvSpPr>
          <p:cNvPr id="2" name="Title 1">
            <a:extLst>
              <a:ext uri="{FF2B5EF4-FFF2-40B4-BE49-F238E27FC236}">
                <a16:creationId xmlns:a16="http://schemas.microsoft.com/office/drawing/2014/main" xmlns="" id="{6DD65BE2-F57F-4001-8B4C-6E9B717E543C}"/>
              </a:ext>
            </a:extLst>
          </p:cNvPr>
          <p:cNvSpPr>
            <a:spLocks noGrp="1"/>
          </p:cNvSpPr>
          <p:nvPr>
            <p:ph type="title"/>
          </p:nvPr>
        </p:nvSpPr>
        <p:spPr>
          <a:xfrm>
            <a:off x="686834" y="1153572"/>
            <a:ext cx="3200400" cy="4461163"/>
          </a:xfrm>
        </p:spPr>
        <p:txBody>
          <a:bodyPr>
            <a:normAutofit/>
          </a:bodyPr>
          <a:lstStyle/>
          <a:p>
            <a:r>
              <a:rPr lang="en-US" b="1" u="sng" dirty="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Treatment</a:t>
            </a:r>
            <a:r>
              <a:rPr lang="en-US" b="1" dirty="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a:t>
            </a:r>
            <a:r>
              <a:rPr lang="en-US" dirty="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t/>
            </a:r>
            <a:br>
              <a:rPr lang="en-US" dirty="0">
                <a:solidFill>
                  <a:srgbClr val="FFFFFF"/>
                </a:solidFill>
                <a:effectLst/>
                <a:latin typeface="Times New Roman" panose="02020603050405020304" pitchFamily="18" charset="0"/>
                <a:ea typeface="Times New Roman" panose="02020603050405020304" pitchFamily="18" charset="0"/>
                <a:cs typeface="Traditional Arabic" panose="02020603050405020304" pitchFamily="18" charset="-78"/>
              </a:rPr>
            </a:br>
            <a:endParaRPr lang="en-US" dirty="0">
              <a:solidFill>
                <a:srgbClr val="FFFFFF"/>
              </a:solidFill>
            </a:endParaRPr>
          </a:p>
        </p:txBody>
      </p:sp>
      <p:sp>
        <p:nvSpPr>
          <p:cNvPr id="29" name="Arc 28">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rtl="1"/>
            <a:endParaRPr lang="en-US" dirty="0">
              <a:solidFill>
                <a:prstClr val="black"/>
              </a:solidFill>
            </a:endParaRPr>
          </a:p>
        </p:txBody>
      </p:sp>
      <p:sp>
        <p:nvSpPr>
          <p:cNvPr id="3" name="Content Placeholder 2">
            <a:extLst>
              <a:ext uri="{FF2B5EF4-FFF2-40B4-BE49-F238E27FC236}">
                <a16:creationId xmlns:a16="http://schemas.microsoft.com/office/drawing/2014/main" xmlns="" id="{EAA1C9B4-788A-495F-B14D-D3CB33DEB9B8}"/>
              </a:ext>
            </a:extLst>
          </p:cNvPr>
          <p:cNvSpPr>
            <a:spLocks noGrp="1"/>
          </p:cNvSpPr>
          <p:nvPr>
            <p:ph idx="1"/>
          </p:nvPr>
        </p:nvSpPr>
        <p:spPr>
          <a:xfrm>
            <a:off x="4167272" y="591344"/>
            <a:ext cx="7186527" cy="5585619"/>
          </a:xfrm>
        </p:spPr>
        <p:txBody>
          <a:bodyPr anchor="ctr">
            <a:normAutofit lnSpcReduction="10000"/>
          </a:bodyPr>
          <a:lstStyle/>
          <a:p>
            <a:pPr marL="114300" marR="0" indent="-342900" rtl="0">
              <a:lnSpc>
                <a:spcPct val="110000"/>
              </a:lnSpc>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First-aid measures:</a:t>
            </a:r>
            <a:r>
              <a:rPr lang="en-US" sz="2400" b="1" dirty="0">
                <a:latin typeface="Times New Roman" panose="02020603050405020304" pitchFamily="18" charset="0"/>
                <a:ea typeface="Times New Roman" panose="02020603050405020304" pitchFamily="18" charset="0"/>
                <a:cs typeface="Traditional Arabic" panose="02020603050405020304" pitchFamily="18" charset="-78"/>
              </a:rPr>
              <a:t> </a:t>
            </a:r>
            <a:r>
              <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rPr>
              <a:t>The same as in case of snake bite (See before).</a:t>
            </a:r>
          </a:p>
          <a:p>
            <a:pPr marL="114300" marR="0" indent="-342900" rtl="0">
              <a:lnSpc>
                <a:spcPct val="110000"/>
              </a:lnSpc>
              <a:spcBef>
                <a:spcPts val="0"/>
              </a:spcBef>
              <a:spcAft>
                <a:spcPts val="0"/>
              </a:spcAft>
              <a:buFont typeface="+mj-lt"/>
              <a:buAutoNum type="arabicPeriod"/>
            </a:pP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Definitive Therapy: (At hospital) in the form of: </a:t>
            </a:r>
            <a:endParaRPr lang="en-US" sz="2400" b="1" dirty="0" smtClean="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indent="0" rtl="0">
              <a:lnSpc>
                <a:spcPct val="110000"/>
              </a:lnSpc>
              <a:spcBef>
                <a:spcPts val="0"/>
              </a:spcBef>
              <a:spcAft>
                <a:spcPts val="0"/>
              </a:spcAft>
              <a:buNone/>
            </a:pPr>
            <a:r>
              <a:rPr lang="en-US" sz="24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If no </a:t>
            </a: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manifestations</a:t>
            </a:r>
            <a:r>
              <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rPr>
              <a:t>: Close observation for 3-4 hr. </a:t>
            </a:r>
            <a:endParaRPr lang="en-US" sz="2400" dirty="0" smtClean="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0" marR="0" indent="0" rtl="0">
              <a:lnSpc>
                <a:spcPct val="110000"/>
              </a:lnSpc>
              <a:spcBef>
                <a:spcPts val="0"/>
              </a:spcBef>
              <a:spcAft>
                <a:spcPts val="0"/>
              </a:spcAft>
              <a:buNone/>
            </a:pPr>
            <a:r>
              <a:rPr lang="en-US" sz="24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Life-threatening </a:t>
            </a: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manifestations: life support.</a:t>
            </a:r>
          </a:p>
          <a:p>
            <a:pPr marL="0" indent="0">
              <a:lnSpc>
                <a:spcPct val="110000"/>
              </a:lnSpc>
              <a:spcBef>
                <a:spcPts val="0"/>
              </a:spcBef>
              <a:buNone/>
            </a:pPr>
            <a:r>
              <a:rPr lang="en-US" sz="2400" b="1" dirty="0" smtClean="0">
                <a:latin typeface="Times New Roman" panose="02020603050405020304" pitchFamily="18" charset="0"/>
                <a:ea typeface="Times New Roman" panose="02020603050405020304" pitchFamily="18" charset="0"/>
                <a:cs typeface="Traditional Arabic" panose="02020603050405020304" pitchFamily="18" charset="-78"/>
              </a:rPr>
              <a:t>3. </a:t>
            </a:r>
            <a:r>
              <a:rPr lang="en-US" sz="24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Specific </a:t>
            </a: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measures (Antivenom): in clinical  overt cases and after life support measures.</a:t>
            </a:r>
          </a:p>
          <a:p>
            <a:pPr marL="571500" lvl="1" indent="-342900">
              <a:lnSpc>
                <a:spcPct val="110000"/>
              </a:lnSpc>
              <a:spcBef>
                <a:spcPts val="0"/>
              </a:spcBef>
              <a:buFont typeface="+mj-lt"/>
              <a:buAutoNum type="arabicPeriod"/>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Skin test (hypersensitivity) must be performed before the administration to avoid anaphylaxis.</a:t>
            </a:r>
          </a:p>
          <a:p>
            <a:pPr marL="571500" lvl="1" indent="-342900">
              <a:lnSpc>
                <a:spcPct val="110000"/>
              </a:lnSpc>
              <a:spcBef>
                <a:spcPts val="0"/>
              </a:spcBef>
              <a:buFont typeface="+mj-lt"/>
              <a:buAutoNum type="arabicPeriod"/>
            </a:pP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Dose: Infuse contents of 3 vials IV over 10 minutes; </a:t>
            </a:r>
            <a:r>
              <a:rPr lang="en-US" dirty="0" smtClean="0">
                <a:effectLst/>
                <a:latin typeface="Times New Roman" panose="02020603050405020304" pitchFamily="18" charset="0"/>
                <a:ea typeface="Times New Roman" panose="02020603050405020304" pitchFamily="18" charset="0"/>
                <a:cs typeface="Traditional Arabic" panose="02020603050405020304" pitchFamily="18" charset="-78"/>
              </a:rPr>
              <a:t>Additional </a:t>
            </a:r>
            <a:r>
              <a:rPr lang="en-US" dirty="0">
                <a:effectLst/>
                <a:latin typeface="Times New Roman" panose="02020603050405020304" pitchFamily="18" charset="0"/>
                <a:ea typeface="Times New Roman" panose="02020603050405020304" pitchFamily="18" charset="0"/>
                <a:cs typeface="Traditional Arabic" panose="02020603050405020304" pitchFamily="18" charset="-78"/>
              </a:rPr>
              <a:t>doses may be used if needed; infuse 1 vial at a time at 30-60 minutes intervals.</a:t>
            </a:r>
          </a:p>
          <a:p>
            <a:pPr marL="0" indent="0">
              <a:lnSpc>
                <a:spcPct val="110000"/>
              </a:lnSpc>
              <a:spcBef>
                <a:spcPts val="0"/>
              </a:spcBef>
              <a:buNone/>
            </a:pPr>
            <a:r>
              <a:rPr lang="en-US" sz="2400" b="1" dirty="0" smtClean="0">
                <a:effectLst/>
                <a:latin typeface="Times New Roman" panose="02020603050405020304" pitchFamily="18" charset="0"/>
                <a:ea typeface="Times New Roman" panose="02020603050405020304" pitchFamily="18" charset="0"/>
                <a:cs typeface="Traditional Arabic" panose="02020603050405020304" pitchFamily="18" charset="-78"/>
              </a:rPr>
              <a:t>4. Symptomatic </a:t>
            </a:r>
            <a:r>
              <a:rPr lang="en-US" sz="2400" b="1" dirty="0">
                <a:effectLst/>
                <a:latin typeface="Times New Roman" panose="02020603050405020304" pitchFamily="18" charset="0"/>
                <a:ea typeface="Times New Roman" panose="02020603050405020304" pitchFamily="18" charset="0"/>
                <a:cs typeface="Traditional Arabic" panose="02020603050405020304" pitchFamily="18" charset="-78"/>
              </a:rPr>
              <a:t>&amp;supportive measures:</a:t>
            </a:r>
            <a:r>
              <a:rPr lang="en-US" sz="2400" b="1" dirty="0">
                <a:latin typeface="Times New Roman" panose="02020603050405020304" pitchFamily="18" charset="0"/>
                <a:ea typeface="Times New Roman" panose="02020603050405020304" pitchFamily="18" charset="0"/>
                <a:cs typeface="Traditional Arabic" panose="02020603050405020304" pitchFamily="18" charset="-78"/>
              </a:rPr>
              <a:t> analgesic for pain, </a:t>
            </a:r>
            <a:r>
              <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rPr>
              <a:t>antihypertensive, antitetanic, antibiotic…. </a:t>
            </a:r>
          </a:p>
          <a:p>
            <a:pPr marL="571500" lvl="1" indent="-342900">
              <a:lnSpc>
                <a:spcPct val="110000"/>
              </a:lnSpc>
              <a:spcBef>
                <a:spcPts val="0"/>
              </a:spcBef>
              <a:buFont typeface="+mj-lt"/>
              <a:buAutoNum type="arabicPeriod"/>
            </a:pPr>
            <a:endParaRPr lang="en-US"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114300" marR="0" indent="-342900" rtl="0">
              <a:lnSpc>
                <a:spcPct val="110000"/>
              </a:lnSpc>
              <a:spcBef>
                <a:spcPts val="0"/>
              </a:spcBef>
              <a:spcAft>
                <a:spcPts val="0"/>
              </a:spcAft>
              <a:buFont typeface="+mj-lt"/>
              <a:buAutoNum type="arabicPeriod"/>
            </a:pP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marL="114300" marR="0" indent="-342900" rtl="0">
              <a:lnSpc>
                <a:spcPct val="110000"/>
              </a:lnSpc>
              <a:spcBef>
                <a:spcPts val="0"/>
              </a:spcBef>
              <a:spcAft>
                <a:spcPts val="0"/>
              </a:spcAft>
              <a:buFont typeface="+mj-lt"/>
              <a:buAutoNum type="arabicPeriod"/>
            </a:pPr>
            <a:endParaRPr lang="en-US" sz="2400" dirty="0">
              <a:effectLst/>
              <a:latin typeface="Times New Roman" panose="02020603050405020304" pitchFamily="18" charset="0"/>
              <a:ea typeface="Times New Roman" panose="02020603050405020304" pitchFamily="18" charset="0"/>
              <a:cs typeface="Traditional Arabic" panose="02020603050405020304" pitchFamily="18" charset="-78"/>
            </a:endParaRPr>
          </a:p>
          <a:p>
            <a:pPr>
              <a:lnSpc>
                <a:spcPct val="110000"/>
              </a:lnSpc>
            </a:pPr>
            <a:endParaRPr lang="en-US" sz="2400" dirty="0"/>
          </a:p>
        </p:txBody>
      </p:sp>
    </p:spTree>
    <p:extLst>
      <p:ext uri="{BB962C8B-B14F-4D97-AF65-F5344CB8AC3E}">
        <p14:creationId xmlns:p14="http://schemas.microsoft.com/office/powerpoint/2010/main" val="8896566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Tetanus prophylaxis </a:t>
            </a:r>
            <a:endParaRPr lang="ar-JO"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50436"/>
          <a:stretch/>
        </p:blipFill>
        <p:spPr>
          <a:xfrm>
            <a:off x="1284126" y="2475936"/>
            <a:ext cx="9623748" cy="3617215"/>
          </a:xfrm>
        </p:spPr>
      </p:pic>
    </p:spTree>
    <p:extLst>
      <p:ext uri="{BB962C8B-B14F-4D97-AF65-F5344CB8AC3E}">
        <p14:creationId xmlns:p14="http://schemas.microsoft.com/office/powerpoint/2010/main" val="165560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987" y="921846"/>
            <a:ext cx="10341684" cy="1054250"/>
          </a:xfrm>
        </p:spPr>
        <p:txBody>
          <a:bodyPr/>
          <a:lstStyle/>
          <a:p>
            <a:r>
              <a:rPr lang="en-US" dirty="0"/>
              <a:t>Supportive Care</a:t>
            </a:r>
            <a:br>
              <a:rPr lang="en-US" dirty="0"/>
            </a:br>
            <a:endParaRPr lang="en-US" dirty="0"/>
          </a:p>
        </p:txBody>
      </p:sp>
      <p:sp>
        <p:nvSpPr>
          <p:cNvPr id="3" name="Rectangle 2"/>
          <p:cNvSpPr/>
          <p:nvPr/>
        </p:nvSpPr>
        <p:spPr>
          <a:xfrm>
            <a:off x="1359877" y="2350874"/>
            <a:ext cx="8686800" cy="3416320"/>
          </a:xfrm>
          <a:prstGeom prst="rect">
            <a:avLst/>
          </a:prstGeom>
        </p:spPr>
        <p:txBody>
          <a:bodyPr wrap="square">
            <a:spAutoFit/>
          </a:bodyPr>
          <a:lstStyle/>
          <a:p>
            <a:r>
              <a:rPr lang="en-US" sz="2400" dirty="0"/>
              <a:t>Supportive care is the mainstay of treatment in most cases.</a:t>
            </a:r>
          </a:p>
          <a:p>
            <a:endParaRPr lang="en-US" sz="2400" dirty="0"/>
          </a:p>
          <a:p>
            <a:r>
              <a:rPr lang="en-US" sz="2400" dirty="0"/>
              <a:t>Prompt attention must be given to protecting and maintaining</a:t>
            </a:r>
          </a:p>
          <a:p>
            <a:r>
              <a:rPr lang="en-US" sz="2400" dirty="0"/>
              <a:t>the </a:t>
            </a:r>
            <a:r>
              <a:rPr lang="en-US" sz="2400" b="1" dirty="0"/>
              <a:t>airway</a:t>
            </a:r>
            <a:r>
              <a:rPr lang="en-US" sz="2400" dirty="0"/>
              <a:t>, establishing effective </a:t>
            </a:r>
            <a:r>
              <a:rPr lang="en-US" sz="2400" b="1" dirty="0"/>
              <a:t>breathing</a:t>
            </a:r>
            <a:r>
              <a:rPr lang="en-US" sz="2400" dirty="0"/>
              <a:t>, and supporting</a:t>
            </a:r>
          </a:p>
          <a:p>
            <a:r>
              <a:rPr lang="en-US" sz="2400" dirty="0"/>
              <a:t>the </a:t>
            </a:r>
            <a:r>
              <a:rPr lang="en-US" sz="2400" b="1" dirty="0"/>
              <a:t>circulation</a:t>
            </a:r>
            <a:r>
              <a:rPr lang="en-US" sz="2400" dirty="0"/>
              <a:t>. </a:t>
            </a:r>
          </a:p>
          <a:p>
            <a:endParaRPr lang="en-US" sz="2400" dirty="0"/>
          </a:p>
          <a:p>
            <a:r>
              <a:rPr lang="en-US" sz="2400" dirty="0"/>
              <a:t>If the level of consciousness is depressed, and a toxic substance is </a:t>
            </a:r>
            <a:r>
              <a:rPr lang="en-US" sz="2400" dirty="0" smtClean="0"/>
              <a:t>suspected, </a:t>
            </a:r>
            <a:r>
              <a:rPr lang="en-US" sz="2400" b="1" dirty="0" smtClean="0"/>
              <a:t>glucose</a:t>
            </a:r>
            <a:r>
              <a:rPr lang="en-US" sz="2400" dirty="0" smtClean="0"/>
              <a:t> </a:t>
            </a:r>
            <a:r>
              <a:rPr lang="en-US" sz="2400" dirty="0"/>
              <a:t>(1 g/kg intravenously), 100% </a:t>
            </a:r>
            <a:r>
              <a:rPr lang="en-US" sz="2400" b="1" dirty="0"/>
              <a:t>oxygen</a:t>
            </a:r>
            <a:r>
              <a:rPr lang="en-US" sz="2400" dirty="0"/>
              <a:t>, and </a:t>
            </a:r>
            <a:r>
              <a:rPr lang="en-US" sz="2400" b="1" dirty="0" err="1" smtClean="0"/>
              <a:t>naloxone</a:t>
            </a:r>
            <a:r>
              <a:rPr lang="en-US" sz="2400" b="1" dirty="0" smtClean="0"/>
              <a:t> </a:t>
            </a:r>
            <a:r>
              <a:rPr lang="en-US" sz="2400" dirty="0" smtClean="0"/>
              <a:t>should </a:t>
            </a:r>
            <a:r>
              <a:rPr lang="en-US" sz="2400" dirty="0"/>
              <a:t>be administered.</a:t>
            </a:r>
          </a:p>
        </p:txBody>
      </p:sp>
    </p:spTree>
    <p:extLst>
      <p:ext uri="{BB962C8B-B14F-4D97-AF65-F5344CB8AC3E}">
        <p14:creationId xmlns:p14="http://schemas.microsoft.com/office/powerpoint/2010/main" val="16584971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TotalTime>
  <Words>5141</Words>
  <Application>Microsoft Office PowerPoint</Application>
  <PresentationFormat>Widescreen</PresentationFormat>
  <Paragraphs>580</Paragraphs>
  <Slides>87</Slides>
  <Notes>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87</vt:i4>
      </vt:variant>
    </vt:vector>
  </HeadingPairs>
  <TitlesOfParts>
    <vt:vector size="104" baseType="lpstr">
      <vt:lpstr>Akhbar MT</vt:lpstr>
      <vt:lpstr>Algerian</vt:lpstr>
      <vt:lpstr>Arial</vt:lpstr>
      <vt:lpstr>Arial-BoldMT</vt:lpstr>
      <vt:lpstr>Book Antiqua</vt:lpstr>
      <vt:lpstr>Calibri</vt:lpstr>
      <vt:lpstr>Calibri Light</vt:lpstr>
      <vt:lpstr>Comic Sans MS</vt:lpstr>
      <vt:lpstr>Georgia</vt:lpstr>
      <vt:lpstr>Rockwell Extra Bold</vt:lpstr>
      <vt:lpstr>Times New Roman</vt:lpstr>
      <vt:lpstr>Traditional Arabic</vt:lpstr>
      <vt:lpstr>Verdana</vt:lpstr>
      <vt:lpstr>Wingdings</vt:lpstr>
      <vt:lpstr>Hardcover</vt:lpstr>
      <vt:lpstr>Office Theme</vt:lpstr>
      <vt:lpstr>1_Office Theme</vt:lpstr>
      <vt:lpstr>Poisoning Approach</vt:lpstr>
      <vt:lpstr>ETIOLOGY AND EPIDEMIOLOGY </vt:lpstr>
      <vt:lpstr>history</vt:lpstr>
      <vt:lpstr>Essential historical points include</vt:lpstr>
      <vt:lpstr>Physical examination</vt:lpstr>
      <vt:lpstr>Physical examination</vt:lpstr>
      <vt:lpstr>Physical examination</vt:lpstr>
      <vt:lpstr>Steps of management</vt:lpstr>
      <vt:lpstr>Supportive Care </vt:lpstr>
      <vt:lpstr>Decontamination</vt:lpstr>
      <vt:lpstr>PowerPoint Presentation</vt:lpstr>
      <vt:lpstr>PowerPoint Presentation</vt:lpstr>
      <vt:lpstr>Enhanced Elimination </vt:lpstr>
      <vt:lpstr>Specific antidotes</vt:lpstr>
      <vt:lpstr>LABORATORY AND IMAGING STUDIES </vt:lpstr>
      <vt:lpstr>Thank you </vt:lpstr>
      <vt:lpstr>Salicylates Poisoning</vt:lpstr>
      <vt:lpstr>Salicylates.</vt:lpstr>
      <vt:lpstr>Pathophysiology</vt:lpstr>
      <vt:lpstr>Clinical</vt:lpstr>
      <vt:lpstr>Investigation</vt:lpstr>
      <vt:lpstr>Treatment.</vt:lpstr>
      <vt:lpstr>PowerPoint Presentation</vt:lpstr>
      <vt:lpstr>PowerPoint Presentation</vt:lpstr>
      <vt:lpstr>PowerPoint Presentation</vt:lpstr>
      <vt:lpstr> IRON Poisoning</vt:lpstr>
      <vt:lpstr>INTRODUCTION </vt:lpstr>
      <vt:lpstr>Pathophysiology</vt:lpstr>
      <vt:lpstr>Toxicity</vt:lpstr>
      <vt:lpstr>PowerPoint Presentation</vt:lpstr>
      <vt:lpstr>Clinical features</vt:lpstr>
      <vt:lpstr>Treatment</vt:lpstr>
      <vt:lpstr>PowerPoint Presentation</vt:lpstr>
      <vt:lpstr>PowerPoint Presentation</vt:lpstr>
      <vt:lpstr>Pathophysiology </vt:lpstr>
      <vt:lpstr>PowerPoint Presentation</vt:lpstr>
      <vt:lpstr>Stages :</vt:lpstr>
      <vt:lpstr>PowerPoint Presentation</vt:lpstr>
      <vt:lpstr>Treatment : </vt:lpstr>
      <vt:lpstr>PowerPoint Presentation</vt:lpstr>
      <vt:lpstr>PowerPoint Presentation</vt:lpstr>
      <vt:lpstr>PowerPoint Presentation</vt:lpstr>
      <vt:lpstr>PowerPoint Presentation</vt:lpstr>
      <vt:lpstr>PowerPoint Presentation</vt:lpstr>
      <vt:lpstr>N -acetyl cysteine</vt:lpstr>
      <vt:lpstr>Carbon monoxide :</vt:lpstr>
      <vt:lpstr>Pathophysiology </vt:lpstr>
      <vt:lpstr>Clinical picture :</vt:lpstr>
      <vt:lpstr>Treatment :</vt:lpstr>
      <vt:lpstr>Complications :</vt:lpstr>
      <vt:lpstr>Corrosive ingestion </vt:lpstr>
      <vt:lpstr>Acids V.S Alkalies </vt:lpstr>
      <vt:lpstr>Severity depend upon</vt:lpstr>
      <vt:lpstr>Clinical presentation </vt:lpstr>
      <vt:lpstr>Initial management </vt:lpstr>
      <vt:lpstr>Management</vt:lpstr>
      <vt:lpstr>Rule of endoscopy </vt:lpstr>
      <vt:lpstr>Endoscopy</vt:lpstr>
      <vt:lpstr>Foreign body ingestion  </vt:lpstr>
      <vt:lpstr>PowerPoint Presentation</vt:lpstr>
      <vt:lpstr>PowerPoint Presentation</vt:lpstr>
      <vt:lpstr>PowerPoint Presentation</vt:lpstr>
      <vt:lpstr>Insect Bites  </vt:lpstr>
      <vt:lpstr>PowerPoint Presentation</vt:lpstr>
      <vt:lpstr>Diseases transmitted by insect bites</vt:lpstr>
      <vt:lpstr>PowerPoint Presentation</vt:lpstr>
      <vt:lpstr>Systemic</vt:lpstr>
      <vt:lpstr>PowerPoint Presentation</vt:lpstr>
      <vt:lpstr>Anaphylaxis  is a severe, life threatening, generalised or systemic hypersensitivity reaction.               </vt:lpstr>
      <vt:lpstr>Management </vt:lpstr>
      <vt:lpstr>Snakes</vt:lpstr>
      <vt:lpstr>PowerPoint Presentation</vt:lpstr>
      <vt:lpstr>  It is to be mentioned that:   </vt:lpstr>
      <vt:lpstr>Clinical presentation: </vt:lpstr>
      <vt:lpstr>Systemic manifestations:</vt:lpstr>
      <vt:lpstr>A patient bitten by D. palaestinae (Palestine viper), showing extensive hemorrhage</vt:lpstr>
      <vt:lpstr>Investigations: </vt:lpstr>
      <vt:lpstr>General principles</vt:lpstr>
      <vt:lpstr>Methods to avoid</vt:lpstr>
      <vt:lpstr> (II)Definitive therapy: (At hospital):</vt:lpstr>
      <vt:lpstr>Scorpions</vt:lpstr>
      <vt:lpstr>Clinical Presentation: </vt:lpstr>
      <vt:lpstr>Systemic manifestations: scorpion venom is mainly neurotoxic</vt:lpstr>
      <vt:lpstr>PowerPoint Presentation</vt:lpstr>
      <vt:lpstr>Investigations: </vt:lpstr>
      <vt:lpstr>Treatment: </vt:lpstr>
      <vt:lpstr>Tetanus prophylaxis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TCC</cp:lastModifiedBy>
  <cp:revision>41</cp:revision>
  <dcterms:created xsi:type="dcterms:W3CDTF">2018-09-24T17:51:42Z</dcterms:created>
  <dcterms:modified xsi:type="dcterms:W3CDTF">2024-02-28T17:04:06Z</dcterms:modified>
</cp:coreProperties>
</file>