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8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19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9" r:id="rId2"/>
    <p:sldId id="257" r:id="rId3"/>
    <p:sldId id="258" r:id="rId4"/>
    <p:sldId id="261" r:id="rId5"/>
    <p:sldId id="260" r:id="rId6"/>
    <p:sldId id="262" r:id="rId7"/>
    <p:sldId id="300" r:id="rId8"/>
    <p:sldId id="263" r:id="rId9"/>
    <p:sldId id="280" r:id="rId10"/>
    <p:sldId id="298" r:id="rId11"/>
    <p:sldId id="281" r:id="rId12"/>
    <p:sldId id="302" r:id="rId13"/>
    <p:sldId id="282" r:id="rId14"/>
    <p:sldId id="283" r:id="rId15"/>
    <p:sldId id="308" r:id="rId16"/>
    <p:sldId id="294" r:id="rId17"/>
    <p:sldId id="304" r:id="rId18"/>
    <p:sldId id="296" r:id="rId19"/>
    <p:sldId id="284" r:id="rId20"/>
    <p:sldId id="269" r:id="rId21"/>
    <p:sldId id="270" r:id="rId22"/>
    <p:sldId id="285" r:id="rId23"/>
    <p:sldId id="286" r:id="rId24"/>
    <p:sldId id="287" r:id="rId25"/>
    <p:sldId id="288" r:id="rId26"/>
    <p:sldId id="289" r:id="rId27"/>
    <p:sldId id="290" r:id="rId28"/>
    <p:sldId id="277" r:id="rId29"/>
    <p:sldId id="306" r:id="rId30"/>
    <p:sldId id="292" r:id="rId31"/>
    <p:sldId id="27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B8FF0-032F-4176-B7EF-89D27BA590F1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10D13-E8F9-408A-BB2F-147BFB01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024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8401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0694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6389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342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8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0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1pPr>
            <a:lvl2pPr marL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2pPr>
            <a:lvl3pPr marL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3pPr>
            <a:lvl4pPr marL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4pPr>
            <a:lvl5pPr marL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5pPr>
            <a:lvl6pPr marL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6pPr>
            <a:lvl7pPr marL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7pPr>
            <a:lvl8pPr marL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8pPr>
            <a:lvl9pPr marL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7412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3201" y="6477001"/>
            <a:ext cx="10518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7918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0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7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6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5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2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2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0D70-D95F-45F0-8905-AA5C2473F2C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5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>
          <a:xfrm>
            <a:off x="683491" y="900545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5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GLAND</a:t>
            </a:r>
            <a: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1"/>
          </p:nvPr>
        </p:nvSpPr>
        <p:spPr>
          <a:xfrm>
            <a:off x="609600" y="2452254"/>
            <a:ext cx="10972800" cy="3415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4400" b="1" i="1" u="none" strike="noStrike" cap="none" dirty="0" err="1" smtClean="0">
                <a:solidFill>
                  <a:srgbClr val="FF0000"/>
                </a:solidFill>
                <a:sym typeface="Arial"/>
              </a:rPr>
              <a:t>Dr.Yousef</a:t>
            </a:r>
            <a:r>
              <a:rPr lang="en-US" sz="4400" b="1" i="1" u="none" strike="noStrike" cap="none" dirty="0" smtClean="0">
                <a:solidFill>
                  <a:srgbClr val="FF0000"/>
                </a:solidFill>
                <a:sym typeface="Arial"/>
              </a:rPr>
              <a:t> Al-</a:t>
            </a:r>
            <a:r>
              <a:rPr lang="en-US" sz="4400" b="1" i="1" u="none" strike="noStrike" cap="none" dirty="0" err="1" smtClean="0">
                <a:solidFill>
                  <a:srgbClr val="FF0000"/>
                </a:solidFill>
                <a:sym typeface="Arial"/>
              </a:rPr>
              <a:t>Bustanji</a:t>
            </a:r>
            <a:r>
              <a:rPr lang="en-US" sz="4400" b="1" i="1" u="none" strike="noStrike" cap="none" dirty="0" smtClean="0">
                <a:solidFill>
                  <a:srgbClr val="FF0000"/>
                </a:solidFill>
                <a:sym typeface="Arial"/>
              </a:rPr>
              <a:t> </a:t>
            </a:r>
            <a:endParaRPr sz="6000" b="1" dirty="0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>
                <a:solidFill>
                  <a:srgbClr val="FF0000"/>
                </a:solidFill>
                <a:sym typeface="Arial"/>
              </a:rPr>
              <a:t>Department of Surgery</a:t>
            </a:r>
            <a:endParaRPr sz="4800" b="1" dirty="0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>
                <a:solidFill>
                  <a:srgbClr val="C00000"/>
                </a:solidFill>
                <a:sym typeface="Arial"/>
              </a:rPr>
              <a:t>Faculty of Medicine</a:t>
            </a:r>
            <a:endParaRPr sz="4800" b="1" dirty="0">
              <a:solidFill>
                <a:srgbClr val="C0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 err="1" smtClean="0">
                <a:solidFill>
                  <a:srgbClr val="C00000"/>
                </a:solidFill>
                <a:sym typeface="Arial"/>
              </a:rPr>
              <a:t>Mu’tah</a:t>
            </a:r>
            <a:r>
              <a:rPr lang="en-US" sz="3200" b="1" i="1" u="none" strike="noStrike" cap="none" dirty="0" smtClean="0">
                <a:solidFill>
                  <a:srgbClr val="C00000"/>
                </a:solidFill>
                <a:sym typeface="Arial"/>
              </a:rPr>
              <a:t> university </a:t>
            </a:r>
            <a:endParaRPr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1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600" y="0"/>
            <a:ext cx="58928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498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: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History &amp; Physical examination </a:t>
            </a:r>
          </a:p>
          <a:p>
            <a:pPr algn="l" rtl="0"/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TSH </a:t>
            </a:r>
          </a:p>
          <a:p>
            <a:pPr algn="l" rtl="0"/>
            <a:r>
              <a:rPr lang="en-US" dirty="0" smtClean="0"/>
              <a:t>Free T3 , Free T4 </a:t>
            </a:r>
          </a:p>
          <a:p>
            <a:pPr algn="l" rtl="0"/>
            <a:r>
              <a:rPr lang="en-US" dirty="0" smtClean="0"/>
              <a:t>Thyroid Antibodies </a:t>
            </a:r>
          </a:p>
          <a:p>
            <a:pPr algn="l" rtl="0"/>
            <a:r>
              <a:rPr lang="en-US" dirty="0" smtClean="0"/>
              <a:t>Thyroid US </a:t>
            </a:r>
          </a:p>
          <a:p>
            <a:pPr algn="l" rtl="0"/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Isotope Studies </a:t>
            </a:r>
            <a:r>
              <a:rPr lang="en-US" sz="1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Hot , cold , diffuse . </a:t>
            </a:r>
            <a:endParaRPr lang="en-US" sz="1800" dirty="0" smtClean="0"/>
          </a:p>
          <a:p>
            <a:pPr algn="l" rtl="0"/>
            <a:r>
              <a:rPr lang="en-US" dirty="0" smtClean="0"/>
              <a:t>FNA 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1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7" y="0"/>
            <a:ext cx="8957733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53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for surgery 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3200" dirty="0" smtClean="0"/>
              <a:t>Obstructive </a:t>
            </a:r>
            <a:r>
              <a:rPr lang="en-US" sz="3200" dirty="0"/>
              <a:t>symptoms </a:t>
            </a:r>
            <a:endParaRPr lang="en-US" sz="3200" dirty="0" smtClean="0"/>
          </a:p>
          <a:p>
            <a:pPr algn="l" rtl="0"/>
            <a:r>
              <a:rPr lang="en-US" sz="3200" dirty="0" smtClean="0"/>
              <a:t>Cosmetic </a:t>
            </a:r>
            <a:r>
              <a:rPr lang="en-US" sz="3200" dirty="0"/>
              <a:t>reasons. </a:t>
            </a:r>
            <a:endParaRPr lang="en-US" sz="3200" dirty="0" smtClean="0"/>
          </a:p>
          <a:p>
            <a:pPr algn="l" rtl="0"/>
            <a:r>
              <a:rPr lang="en-US" sz="3200" dirty="0" smtClean="0"/>
              <a:t>Suspected Malignancy.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3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5910"/>
            <a:ext cx="10972800" cy="113334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Thyroid nodule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994" y="1569076"/>
            <a:ext cx="10972800" cy="3886200"/>
          </a:xfrm>
        </p:spPr>
        <p:txBody>
          <a:bodyPr/>
          <a:lstStyle/>
          <a:p>
            <a:pPr algn="l" rtl="0"/>
            <a:r>
              <a:rPr lang="en-US" dirty="0"/>
              <a:t>lump in the thyroid </a:t>
            </a:r>
            <a:r>
              <a:rPr lang="en-US" dirty="0" smtClean="0"/>
              <a:t>gland , More common in females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Mostly detected by routine physical exam or radiological </a:t>
            </a:r>
            <a:r>
              <a:rPr lang="en-US" dirty="0" smtClean="0"/>
              <a:t>procedure.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/>
              <a:t>Nodules can be found in about 5% of the general population. 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Thyroid </a:t>
            </a:r>
            <a:r>
              <a:rPr lang="en-US" dirty="0"/>
              <a:t>cancer accounts for 4 to 6.5% of all thyroid nodules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/>
              <a:t>Most </a:t>
            </a:r>
            <a:r>
              <a:rPr lang="en-US" dirty="0" smtClean="0"/>
              <a:t>of them represent </a:t>
            </a:r>
            <a:r>
              <a:rPr lang="en-US" dirty="0"/>
              <a:t>a variety of benign diagnoses, including colloid nodules, degenerative cysts, hyperplasia, thyroiditis, or benign neoplasms.</a:t>
            </a:r>
          </a:p>
        </p:txBody>
      </p:sp>
    </p:spTree>
    <p:extLst>
      <p:ext uri="{BB962C8B-B14F-4D97-AF65-F5344CB8AC3E}">
        <p14:creationId xmlns:p14="http://schemas.microsoft.com/office/powerpoint/2010/main" val="15173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0" y="0"/>
            <a:ext cx="8314267" cy="565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04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33" y="0"/>
            <a:ext cx="54356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7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469" y="70297"/>
            <a:ext cx="7508382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418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333" y="0"/>
            <a:ext cx="82804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91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6896"/>
            <a:ext cx="10972800" cy="137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Thyroid cancer 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68192"/>
            <a:ext cx="10972800" cy="4399208"/>
          </a:xfrm>
        </p:spPr>
        <p:txBody>
          <a:bodyPr/>
          <a:lstStyle/>
          <a:p>
            <a:pPr algn="l" rtl="0"/>
            <a:r>
              <a:rPr lang="en-US" dirty="0"/>
              <a:t>Most primary thyroid malignancies are derived from </a:t>
            </a:r>
            <a:r>
              <a:rPr lang="en-US" b="1" dirty="0"/>
              <a:t>follicular epithelial cells. </a:t>
            </a:r>
            <a:endParaRPr lang="en-US" b="1" dirty="0" smtClean="0"/>
          </a:p>
          <a:p>
            <a:pPr algn="l" rtl="0"/>
            <a:r>
              <a:rPr lang="en-US" dirty="0" smtClean="0"/>
              <a:t>&gt;&gt;</a:t>
            </a:r>
            <a:r>
              <a:rPr lang="en-US" b="1" dirty="0" smtClean="0"/>
              <a:t>differentiated</a:t>
            </a:r>
            <a:r>
              <a:rPr lang="en-US" dirty="0" smtClean="0"/>
              <a:t> thyroid cancer (papillary</a:t>
            </a:r>
            <a:r>
              <a:rPr lang="en-US" dirty="0"/>
              <a:t>, follicular)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&gt;&gt;&gt;</a:t>
            </a:r>
            <a:r>
              <a:rPr lang="en-US" b="1" dirty="0" smtClean="0"/>
              <a:t>undifferentiated</a:t>
            </a:r>
            <a:r>
              <a:rPr lang="en-US" dirty="0" smtClean="0"/>
              <a:t> thyroid cancer (anaplastic</a:t>
            </a:r>
            <a:r>
              <a:rPr lang="en-US" dirty="0"/>
              <a:t>).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b="1" dirty="0" err="1" smtClean="0"/>
              <a:t>Parafollicular</a:t>
            </a:r>
            <a:r>
              <a:rPr lang="en-US" b="1" dirty="0" smtClean="0"/>
              <a:t> </a:t>
            </a:r>
            <a:r>
              <a:rPr lang="en-US" b="1" dirty="0"/>
              <a:t>C cells </a:t>
            </a:r>
            <a:r>
              <a:rPr lang="en-US" dirty="0" smtClean="0"/>
              <a:t>&gt;&gt; medullary thyroid  carcinoma. </a:t>
            </a:r>
          </a:p>
          <a:p>
            <a:pPr algn="l" rtl="0"/>
            <a:r>
              <a:rPr lang="en-US" b="1" dirty="0" smtClean="0"/>
              <a:t>2ndry or metastases </a:t>
            </a:r>
            <a:r>
              <a:rPr lang="en-US" dirty="0"/>
              <a:t>(most commonly from renal cell carcinoma).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single most important etiological factor in differentiated thyroid carcinoma, particularly papillary, is </a:t>
            </a:r>
            <a:r>
              <a:rPr lang="en-US" u="sng" dirty="0"/>
              <a:t>irradiation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Embryology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/>
              <a:t>of the body's endocrine glands to develop, on approximately the third week (24th day) of </a:t>
            </a:r>
            <a:r>
              <a:rPr lang="en-US" dirty="0" smtClean="0"/>
              <a:t>gestation.</a:t>
            </a:r>
          </a:p>
          <a:p>
            <a:endParaRPr lang="en-US" dirty="0" smtClean="0"/>
          </a:p>
          <a:p>
            <a:r>
              <a:rPr lang="en-US" dirty="0" smtClean="0"/>
              <a:t>Endoderm</a:t>
            </a:r>
          </a:p>
          <a:p>
            <a:endParaRPr lang="en-US" dirty="0" smtClean="0"/>
          </a:p>
          <a:p>
            <a:r>
              <a:rPr lang="en-US" dirty="0" smtClean="0"/>
              <a:t>Fourth </a:t>
            </a:r>
            <a:r>
              <a:rPr lang="en-US" dirty="0"/>
              <a:t>pharyngeal </a:t>
            </a:r>
            <a:r>
              <a:rPr lang="en-US" dirty="0" smtClean="0"/>
              <a:t>pouch</a:t>
            </a:r>
          </a:p>
          <a:p>
            <a:endParaRPr lang="en-US" dirty="0" smtClean="0"/>
          </a:p>
          <a:p>
            <a:r>
              <a:rPr lang="en-US" dirty="0"/>
              <a:t>The production of Thyroxin starts at the 20th week of gestation.</a:t>
            </a:r>
          </a:p>
        </p:txBody>
      </p:sp>
    </p:spTree>
    <p:extLst>
      <p:ext uri="{BB962C8B-B14F-4D97-AF65-F5344CB8AC3E}">
        <p14:creationId xmlns:p14="http://schemas.microsoft.com/office/powerpoint/2010/main" val="33425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0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Cancer</a:t>
            </a:r>
            <a:endParaRPr/>
          </a:p>
        </p:txBody>
      </p:sp>
      <p:sp>
        <p:nvSpPr>
          <p:cNvPr id="197" name="Google Shape;197;p30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002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r>
              <a:rPr lang="en-US" sz="1800" b="1" i="0" u="none" strike="noStrike" cap="none" dirty="0" smtClean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Wide </a:t>
            </a:r>
            <a:r>
              <a:rPr lang="en-US" sz="18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spectrum of biological </a:t>
            </a:r>
            <a:r>
              <a:rPr lang="en-US" sz="1800" b="1" i="0" u="none" strike="noStrike" cap="none" dirty="0" err="1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behaveour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If treated appropriately there is high survival </a:t>
            </a:r>
            <a:r>
              <a:rPr lang="en-US" sz="1800" b="1" i="0" u="none" strike="noStrike" cap="none" dirty="0" smtClean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rate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Types :Papillary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Follicular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Anaplastic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Medullary 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Lymphoma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Rare secondary</a:t>
            </a:r>
            <a:endParaRPr dirty="0"/>
          </a:p>
          <a:p>
            <a:pPr marL="342900" marR="0" lvl="0" indent="-228600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</a:pPr>
            <a:endParaRPr sz="2400" b="1" i="0" u="none" strike="noStrike" cap="none" dirty="0"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56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1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Papillary Carcinoma</a:t>
            </a:r>
            <a:endParaRPr dirty="0"/>
          </a:p>
        </p:txBody>
      </p:sp>
      <p:sp>
        <p:nvSpPr>
          <p:cNvPr id="203" name="Google Shape;203;p31"/>
          <p:cNvSpPr txBox="1">
            <a:spLocks noGrp="1"/>
          </p:cNvSpPr>
          <p:nvPr>
            <p:ph type="body" idx="1"/>
          </p:nvPr>
        </p:nvSpPr>
        <p:spPr>
          <a:xfrm>
            <a:off x="609600" y="1545465"/>
            <a:ext cx="10972800" cy="41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80-85% </a:t>
            </a:r>
            <a:r>
              <a:rPr lang="en-US" sz="2400" dirty="0"/>
              <a:t>of all thyroid cancers</a:t>
            </a:r>
            <a:r>
              <a:rPr lang="en-US" sz="2400" dirty="0" smtClean="0"/>
              <a:t>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The </a:t>
            </a:r>
            <a:r>
              <a:rPr lang="en-US" sz="2400" dirty="0"/>
              <a:t>average age at diagnosis is rather young; 30 to 40 years. </a:t>
            </a: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Women and children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Most tumor following neck XRT.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The </a:t>
            </a:r>
            <a:r>
              <a:rPr lang="en-US" sz="2400" dirty="0"/>
              <a:t>prognosis is excellent, with a 10-year survival rate above 95%. </a:t>
            </a: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0346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Papillary Carcinoma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/>
              <a:t>About 50% found to have 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dirty="0" err="1"/>
              <a:t>sammoma</a:t>
            </a:r>
            <a:r>
              <a:rPr lang="en-US" dirty="0"/>
              <a:t> bodies, which are round calcifications.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 smtClean="0"/>
              <a:t>Spreads </a:t>
            </a:r>
            <a:r>
              <a:rPr lang="en-US" dirty="0"/>
              <a:t>via the </a:t>
            </a:r>
            <a:r>
              <a:rPr lang="en-US" dirty="0" err="1"/>
              <a:t>lymphatics</a:t>
            </a:r>
            <a:r>
              <a:rPr lang="en-US" dirty="0"/>
              <a:t>, and positive cervical lymph nodes do not affect the prognosis, prognosis depends on local invasion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 smtClean="0"/>
              <a:t>Most </a:t>
            </a:r>
            <a:r>
              <a:rPr lang="en-US" dirty="0"/>
              <a:t>common site for distant metastasis is the lung , </a:t>
            </a:r>
            <a:r>
              <a:rPr lang="en-US" dirty="0" smtClean="0"/>
              <a:t>late and rare 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/>
              <a:t> Thyroglobulin is a tumor marker </a:t>
            </a:r>
            <a:r>
              <a:rPr lang="en-US" dirty="0" smtClean="0"/>
              <a:t>.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4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Follicular thyroid cancer 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Second </a:t>
            </a:r>
            <a:r>
              <a:rPr lang="en-US" dirty="0"/>
              <a:t>most common type, </a:t>
            </a:r>
            <a:r>
              <a:rPr lang="en-US" dirty="0" smtClean="0"/>
              <a:t>about </a:t>
            </a:r>
            <a:r>
              <a:rPr lang="en-US" dirty="0"/>
              <a:t>10% of thyroid cancers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Women and older adults (50-60)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Low iodine diet </a:t>
            </a:r>
          </a:p>
          <a:p>
            <a:pPr marL="142875" indent="0" algn="l" rtl="0">
              <a:buNone/>
            </a:pP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Blood </a:t>
            </a:r>
            <a:r>
              <a:rPr lang="en-US" dirty="0"/>
              <a:t>borne metastasis is more common than it is for papillary thyroid cancer. </a:t>
            </a:r>
            <a:r>
              <a:rPr lang="en-US" dirty="0" smtClean="0"/>
              <a:t> (</a:t>
            </a: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vascular invasion </a:t>
            </a:r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Most </a:t>
            </a:r>
            <a:r>
              <a:rPr lang="en-US" dirty="0"/>
              <a:t>commonly spread to the bone with lytic lesions.</a:t>
            </a:r>
          </a:p>
          <a:p>
            <a:pPr marL="142875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Follicular thyroid cancer 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en-US" dirty="0"/>
              <a:t>It is more aggressive than papillary cancer and has a higher mortality rate, but overall still excellent compared to most </a:t>
            </a:r>
            <a:r>
              <a:rPr lang="en-US" dirty="0" smtClean="0"/>
              <a:t>cancers</a:t>
            </a:r>
          </a:p>
          <a:p>
            <a:pPr lvl="0" algn="l" rtl="0"/>
            <a:endParaRPr lang="en-US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rtl="0"/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5-year survival rate -70%, depends on stage</a:t>
            </a:r>
          </a:p>
          <a:p>
            <a:pPr lvl="0" algn="l" rtl="0"/>
            <a:endParaRPr lang="en-US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rtl="0"/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Cannot </a:t>
            </a: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diagnosed by FNAC.</a:t>
            </a:r>
            <a:endParaRPr lang="en-US" b="1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Hürthle</a:t>
            </a:r>
            <a:r>
              <a:rPr lang="en-US" dirty="0"/>
              <a:t> </a:t>
            </a:r>
            <a:r>
              <a:rPr lang="en-US" dirty="0" smtClean="0"/>
              <a:t>cell thyroid  </a:t>
            </a:r>
            <a:r>
              <a:rPr lang="en-US" dirty="0"/>
              <a:t>cancer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W</a:t>
            </a:r>
            <a:r>
              <a:rPr lang="en-US" dirty="0" smtClean="0"/>
              <a:t>as </a:t>
            </a:r>
            <a:r>
              <a:rPr lang="en-US" dirty="0"/>
              <a:t>considered a variant of follicular thyroid cancer but recent studies indicate that it is a </a:t>
            </a:r>
            <a:r>
              <a:rPr lang="en-US" i="1" dirty="0"/>
              <a:t>distinct tumor type </a:t>
            </a:r>
            <a:endParaRPr lang="en-US" i="1" dirty="0" smtClean="0"/>
          </a:p>
          <a:p>
            <a:pPr algn="l" rtl="0"/>
            <a:endParaRPr lang="en-US" i="1" dirty="0" smtClean="0"/>
          </a:p>
          <a:p>
            <a:pPr algn="l" rtl="0"/>
            <a:r>
              <a:rPr lang="en-US" dirty="0" smtClean="0"/>
              <a:t>Similar </a:t>
            </a:r>
            <a:r>
              <a:rPr lang="en-US" dirty="0"/>
              <a:t>clinical presentation as follicular, but unlike follicular carcinoma it commonly spreads to lymph nodes, has poor radioactive iodine uptake and a worse </a:t>
            </a:r>
            <a:r>
              <a:rPr lang="en-US" dirty="0" smtClean="0"/>
              <a:t>prognosis.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Only </a:t>
            </a:r>
            <a:r>
              <a:rPr lang="en-US" dirty="0"/>
              <a:t>5% of thyroid cancers</a:t>
            </a:r>
          </a:p>
        </p:txBody>
      </p:sp>
    </p:spTree>
    <p:extLst>
      <p:ext uri="{BB962C8B-B14F-4D97-AF65-F5344CB8AC3E}">
        <p14:creationId xmlns:p14="http://schemas.microsoft.com/office/powerpoint/2010/main" val="33840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049628"/>
          </a:xfrm>
        </p:spPr>
        <p:txBody>
          <a:bodyPr/>
          <a:lstStyle/>
          <a:p>
            <a:r>
              <a:rPr lang="en-US" dirty="0"/>
              <a:t>Medullary </a:t>
            </a:r>
            <a:r>
              <a:rPr lang="en-US" dirty="0" smtClean="0"/>
              <a:t>Thyroid carcinoma 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61375"/>
            <a:ext cx="10972800" cy="4726546"/>
          </a:xfrm>
        </p:spPr>
        <p:txBody>
          <a:bodyPr/>
          <a:lstStyle/>
          <a:p>
            <a:pPr algn="l" rtl="0"/>
            <a:r>
              <a:rPr lang="en-US" dirty="0" smtClean="0"/>
              <a:t>5</a:t>
            </a:r>
            <a:r>
              <a:rPr lang="en-US" dirty="0"/>
              <a:t>% of thyroid cancers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The male to female =1:1.5. </a:t>
            </a:r>
          </a:p>
          <a:p>
            <a:pPr algn="l" rtl="0"/>
            <a:r>
              <a:rPr lang="en-US" dirty="0" err="1" smtClean="0"/>
              <a:t>lymphatics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hematogenously</a:t>
            </a:r>
            <a:r>
              <a:rPr lang="en-US" dirty="0" smtClean="0"/>
              <a:t>, </a:t>
            </a:r>
            <a:r>
              <a:rPr lang="en-US" dirty="0"/>
              <a:t>commonly </a:t>
            </a:r>
            <a:r>
              <a:rPr lang="en-US" dirty="0" smtClean="0"/>
              <a:t>to </a:t>
            </a:r>
            <a:r>
              <a:rPr lang="en-US" dirty="0"/>
              <a:t>liver, lung and bone.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prognosis depends on whether or not lymph nodes are involved.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10-year survival rate without lymph node involvement is about 80%, while it is only 45% with lymph node involvement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High </a:t>
            </a:r>
            <a:r>
              <a:rPr lang="en-US" dirty="0"/>
              <a:t>levels of </a:t>
            </a:r>
            <a:r>
              <a:rPr lang="en-US" b="1" dirty="0"/>
              <a:t>serum calcitonin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smtClean="0"/>
              <a:t>CEA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Pathology :</a:t>
            </a:r>
            <a:r>
              <a:rPr lang="en-US" b="1" dirty="0" smtClean="0"/>
              <a:t>amyloid </a:t>
            </a:r>
            <a:r>
              <a:rPr lang="en-US" b="1" dirty="0" err="1"/>
              <a:t>stroma</a:t>
            </a:r>
            <a:r>
              <a:rPr lang="en-US" b="1" dirty="0" smtClean="0"/>
              <a:t>.</a:t>
            </a:r>
          </a:p>
          <a:p>
            <a:pPr algn="l" rtl="0"/>
            <a:r>
              <a:rPr lang="en-US" dirty="0" smtClean="0"/>
              <a:t>10-20</a:t>
            </a:r>
            <a:r>
              <a:rPr lang="en-US" dirty="0"/>
              <a:t>% </a:t>
            </a:r>
            <a:r>
              <a:rPr lang="en-US" dirty="0" smtClean="0"/>
              <a:t>:familial  or as </a:t>
            </a:r>
            <a:r>
              <a:rPr lang="en-US" dirty="0"/>
              <a:t>part of </a:t>
            </a:r>
            <a:r>
              <a:rPr lang="en-US" dirty="0" smtClean="0"/>
              <a:t>MEN type </a:t>
            </a:r>
            <a:r>
              <a:rPr lang="en-US" dirty="0"/>
              <a:t>2A </a:t>
            </a:r>
            <a:r>
              <a:rPr lang="en-US" dirty="0" smtClean="0"/>
              <a:t>,2B.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7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Anaplastic thyroid  </a:t>
            </a:r>
            <a:r>
              <a:rPr lang="en-US" dirty="0"/>
              <a:t>carcinoma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Most </a:t>
            </a:r>
            <a:r>
              <a:rPr lang="en-US" dirty="0"/>
              <a:t>aggressive </a:t>
            </a:r>
            <a:endParaRPr lang="en-US" dirty="0" smtClean="0"/>
          </a:p>
          <a:p>
            <a:pPr algn="l" rtl="0"/>
            <a:r>
              <a:rPr lang="en-US" dirty="0" smtClean="0"/>
              <a:t>Elderly patients </a:t>
            </a:r>
          </a:p>
          <a:p>
            <a:pPr algn="l" rtl="0"/>
            <a:r>
              <a:rPr lang="en-US" dirty="0" smtClean="0"/>
              <a:t>Long standing goiters . </a:t>
            </a:r>
          </a:p>
          <a:p>
            <a:pPr algn="l" rtl="0"/>
            <a:r>
              <a:rPr lang="en-US" dirty="0" smtClean="0"/>
              <a:t>2</a:t>
            </a:r>
            <a:r>
              <a:rPr lang="en-US" dirty="0"/>
              <a:t>% of thyroid cancers.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prognosis is dismal; disease specific mortality approaches 100%. </a:t>
            </a:r>
            <a:endParaRPr lang="en-US" dirty="0" smtClean="0"/>
          </a:p>
          <a:p>
            <a:pPr algn="l" rtl="0"/>
            <a:r>
              <a:rPr lang="en-US" dirty="0" smtClean="0"/>
              <a:t>Almost </a:t>
            </a:r>
            <a:r>
              <a:rPr lang="en-US" dirty="0"/>
              <a:t>all patients die within six months. </a:t>
            </a:r>
            <a:endParaRPr lang="en-US" dirty="0" smtClean="0"/>
          </a:p>
          <a:p>
            <a:pPr algn="l" rtl="0"/>
            <a:r>
              <a:rPr lang="en-US" dirty="0"/>
              <a:t>D</a:t>
            </a:r>
            <a:r>
              <a:rPr lang="en-US" dirty="0" smtClean="0"/>
              <a:t>istant </a:t>
            </a:r>
            <a:r>
              <a:rPr lang="en-US" dirty="0"/>
              <a:t>spread is apparent at time of diagnosis, most commonly found in the lungs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Surgery , chemotherapy , radiotherapy.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7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Treatment of differentiated thyroid carcinoma</a:t>
            </a:r>
            <a:endParaRPr/>
          </a:p>
        </p:txBody>
      </p:sp>
      <p:sp>
        <p:nvSpPr>
          <p:cNvPr id="239" name="Google Shape;239;p37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32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Surgery :lobectomy or total Thyroidectomy: +- lymph node dissection in the central/lateral neck compartment.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0" u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Treatment objectives: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Eradicate the primary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Reduce the incidence of metastasis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Facilitate treatment of metastasis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Minimal morbidity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77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67" y="0"/>
            <a:ext cx="6925733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8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Anatomy &amp; Physiology 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10-20g .</a:t>
            </a:r>
          </a:p>
          <a:p>
            <a:endParaRPr lang="en-US" dirty="0" smtClean="0"/>
          </a:p>
          <a:p>
            <a:r>
              <a:rPr lang="en-US" dirty="0"/>
              <a:t>The functioning unit is the lobule, which consists of 24-40 follicles 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Hypothalamus (TRH )&gt;&gt;Pituitary (TSH ) &gt;&gt;Thyroid (T3 , T4)</a:t>
            </a:r>
          </a:p>
          <a:p>
            <a:endParaRPr lang="en-US" dirty="0" smtClean="0"/>
          </a:p>
          <a:p>
            <a:r>
              <a:rPr lang="en-US" dirty="0" smtClean="0"/>
              <a:t>Negative feedback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1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 of thyroid surgery: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• Hematoma </a:t>
            </a:r>
          </a:p>
          <a:p>
            <a:pPr algn="l" rtl="0"/>
            <a:r>
              <a:rPr lang="en-US" dirty="0" smtClean="0"/>
              <a:t>• Hypocalcaemia</a:t>
            </a:r>
          </a:p>
          <a:p>
            <a:pPr algn="l" rtl="0"/>
            <a:r>
              <a:rPr lang="en-US" dirty="0" smtClean="0"/>
              <a:t>• </a:t>
            </a:r>
            <a:r>
              <a:rPr lang="en-US" dirty="0"/>
              <a:t>Recurrent laryngeal nerve injury: 1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4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8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 operative treatment</a:t>
            </a:r>
            <a:endParaRPr/>
          </a:p>
        </p:txBody>
      </p:sp>
      <p:sp>
        <p:nvSpPr>
          <p:cNvPr id="245" name="Google Shape;245;p38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Thyroxin  T4</a:t>
            </a:r>
            <a:endParaRPr/>
          </a:p>
          <a:p>
            <a:pPr marL="20574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Replacement</a:t>
            </a:r>
            <a:endParaRPr/>
          </a:p>
          <a:p>
            <a:pPr marL="20574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Suppress TSH</a:t>
            </a:r>
            <a:endParaRPr/>
          </a:p>
          <a:p>
            <a:pPr marL="1600200" marR="0" lvl="3" indent="-14858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Thyroglobuline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Sensitive indicator for residual or recurrent tumor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Radioactive Iodine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Detect metastatic disease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Ablation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57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Anatomy &amp; Physiology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Only free T3 , free T4 are active ( protein bound not active 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T4:T3 serum ratio </a:t>
            </a:r>
            <a:r>
              <a:rPr lang="en-US" dirty="0" smtClean="0"/>
              <a:t>20:1</a:t>
            </a:r>
          </a:p>
          <a:p>
            <a:endParaRPr lang="en-US" dirty="0"/>
          </a:p>
          <a:p>
            <a:r>
              <a:rPr lang="en-US" dirty="0"/>
              <a:t>T3 more active (4X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Most T3 ( from T4&gt;T3 conversion in periphery ) by </a:t>
            </a:r>
            <a:r>
              <a:rPr lang="en-US" dirty="0" err="1"/>
              <a:t>deiodinasase</a:t>
            </a:r>
            <a:r>
              <a:rPr lang="en-US" dirty="0"/>
              <a:t> </a:t>
            </a:r>
            <a:r>
              <a:rPr lang="en-US" dirty="0" smtClean="0">
                <a:solidFill>
                  <a:srgbClr val="C00000"/>
                </a:solidFill>
              </a:rPr>
              <a:t>!</a:t>
            </a:r>
          </a:p>
          <a:p>
            <a:endParaRPr lang="en-US" dirty="0"/>
          </a:p>
          <a:p>
            <a:r>
              <a:rPr lang="en-US" dirty="0"/>
              <a:t>Thyroglobulin : stores T3 T4 in colloid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Thyroid binding globulin : transport majority of T3 T4 in blood stream</a:t>
            </a:r>
          </a:p>
        </p:txBody>
      </p:sp>
    </p:spTree>
    <p:extLst>
      <p:ext uri="{BB962C8B-B14F-4D97-AF65-F5344CB8AC3E}">
        <p14:creationId xmlns:p14="http://schemas.microsoft.com/office/powerpoint/2010/main" val="3987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supply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Superior thyroid artery :ECA</a:t>
            </a:r>
          </a:p>
          <a:p>
            <a:r>
              <a:rPr lang="en-US" dirty="0" smtClean="0"/>
              <a:t>Inferior thyroid artery : </a:t>
            </a:r>
            <a:r>
              <a:rPr lang="en-US" dirty="0" err="1"/>
              <a:t>thyrocervical</a:t>
            </a:r>
            <a:r>
              <a:rPr lang="en-US" dirty="0"/>
              <a:t> </a:t>
            </a:r>
            <a:r>
              <a:rPr lang="en-US" dirty="0" smtClean="0"/>
              <a:t>trunk </a:t>
            </a:r>
          </a:p>
          <a:p>
            <a:r>
              <a:rPr lang="en-US" dirty="0" smtClean="0"/>
              <a:t>3</a:t>
            </a:r>
            <a:r>
              <a:rPr lang="en-US" dirty="0"/>
              <a:t>% of the population </a:t>
            </a:r>
            <a:r>
              <a:rPr lang="en-US" b="1" dirty="0"/>
              <a:t>a </a:t>
            </a:r>
            <a:r>
              <a:rPr lang="en-US" b="1" dirty="0" err="1"/>
              <a:t>thyroidea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artery </a:t>
            </a:r>
            <a:r>
              <a:rPr lang="en-US" dirty="0"/>
              <a:t>is </a:t>
            </a:r>
            <a:r>
              <a:rPr lang="en-US" dirty="0" smtClean="0"/>
              <a:t>found, from </a:t>
            </a:r>
            <a:r>
              <a:rPr lang="en-US" dirty="0"/>
              <a:t>the aortic arch or brachiocephalic artery and courses to the inferior portion of the isthmus or inferior thyroid lobes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Sup &amp;middle thyroid vein &gt;&gt; IJV </a:t>
            </a:r>
          </a:p>
          <a:p>
            <a:r>
              <a:rPr lang="en-US" dirty="0" smtClean="0"/>
              <a:t>Inf. Thyroid vein &gt;&gt;Innominate vein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Superior laryngeal nerve :</a:t>
            </a:r>
          </a:p>
          <a:p>
            <a:r>
              <a:rPr lang="en-US" dirty="0" smtClean="0"/>
              <a:t>Close to Superior thyroid artery .</a:t>
            </a:r>
          </a:p>
          <a:p>
            <a:r>
              <a:rPr lang="en-US" dirty="0" smtClean="0"/>
              <a:t>MC nerve injured with thyroidectomy &gt;&gt;easy voice fatigability .</a:t>
            </a:r>
          </a:p>
          <a:p>
            <a:r>
              <a:rPr lang="en-US" dirty="0" smtClean="0"/>
              <a:t>Internal Sensory &amp;external  motor branches </a:t>
            </a:r>
          </a:p>
          <a:p>
            <a:r>
              <a:rPr lang="en-US" b="1" dirty="0" smtClean="0"/>
              <a:t>Recurrent laryngeal nerve :</a:t>
            </a:r>
          </a:p>
          <a:p>
            <a:pPr marL="0" indent="0">
              <a:buNone/>
            </a:pPr>
            <a:r>
              <a:rPr lang="en-US" dirty="0" smtClean="0"/>
              <a:t>Post &amp; medial to thyroid lobes in the </a:t>
            </a:r>
            <a:r>
              <a:rPr lang="en-US" dirty="0" err="1" smtClean="0"/>
              <a:t>tracheo</a:t>
            </a:r>
            <a:r>
              <a:rPr lang="en-US" dirty="0" smtClean="0"/>
              <a:t>-esophageal groove </a:t>
            </a:r>
          </a:p>
          <a:p>
            <a:pPr marL="0" indent="0">
              <a:buNone/>
            </a:pPr>
            <a:r>
              <a:rPr lang="en-US" dirty="0" smtClean="0"/>
              <a:t>Motor </a:t>
            </a:r>
            <a:r>
              <a:rPr lang="en-US" dirty="0"/>
              <a:t>function for vocal cord abduction and </a:t>
            </a:r>
            <a:r>
              <a:rPr lang="en-US" dirty="0" smtClean="0"/>
              <a:t>adduction </a:t>
            </a:r>
            <a:r>
              <a:rPr lang="en-US" dirty="0" smtClean="0">
                <a:solidFill>
                  <a:srgbClr val="C00000"/>
                </a:solidFill>
              </a:rPr>
              <a:t>Except ??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Injury &gt; Asymptomatic  ….  Hoarseness if ( Unilateral )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airway Obstruction  … Profound Aspiration ( BILATERAL 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7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0"/>
            <a:ext cx="82296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5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SIGNS AND SYMPTOMS 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b="1" dirty="0" smtClean="0"/>
              <a:t>MASS EFFECTS </a:t>
            </a:r>
            <a:r>
              <a:rPr lang="en-US" dirty="0" smtClean="0"/>
              <a:t>due </a:t>
            </a:r>
            <a:r>
              <a:rPr lang="en-US" dirty="0"/>
              <a:t>to goiter (dysphagia, stridor, shortness of breath, and feeling of a </a:t>
            </a:r>
            <a:r>
              <a:rPr lang="en-US" dirty="0" smtClean="0"/>
              <a:t>lump, voice changes ).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-</a:t>
            </a:r>
            <a:r>
              <a:rPr lang="en-US" b="1" dirty="0" smtClean="0"/>
              <a:t>HYPER/HYPOTHYROIDISM.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982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Goiter :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Abnormal </a:t>
            </a:r>
            <a:r>
              <a:rPr lang="en-US" dirty="0"/>
              <a:t>growth of the thyroid gland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Diffuse </a:t>
            </a:r>
            <a:r>
              <a:rPr lang="en-US" dirty="0"/>
              <a:t>or </a:t>
            </a:r>
            <a:r>
              <a:rPr lang="en-US" dirty="0" smtClean="0"/>
              <a:t>nodular.</a:t>
            </a:r>
          </a:p>
          <a:p>
            <a:r>
              <a:rPr lang="en-US" dirty="0" smtClean="0"/>
              <a:t>Normal</a:t>
            </a:r>
            <a:r>
              <a:rPr lang="en-US" dirty="0"/>
              <a:t>, decreased or increased thyroid hormone production. </a:t>
            </a:r>
            <a:endParaRPr lang="en-US" dirty="0" smtClean="0"/>
          </a:p>
          <a:p>
            <a:r>
              <a:rPr lang="en-US" dirty="0" smtClean="0"/>
              <a:t>If associated </a:t>
            </a:r>
            <a:r>
              <a:rPr lang="en-US" dirty="0"/>
              <a:t>with increased production of thyroid hormone is termed </a:t>
            </a:r>
            <a:r>
              <a:rPr lang="en-US" b="1" u="sng" dirty="0"/>
              <a:t>toxic</a:t>
            </a:r>
            <a:r>
              <a:rPr lang="en-US" dirty="0"/>
              <a:t>, </a:t>
            </a:r>
            <a:r>
              <a:rPr lang="en-US" dirty="0" smtClean="0"/>
              <a:t> if not </a:t>
            </a:r>
            <a:r>
              <a:rPr lang="en-US" dirty="0"/>
              <a:t>associated with an increased production is termed </a:t>
            </a:r>
            <a:r>
              <a:rPr lang="en-US" dirty="0" smtClean="0"/>
              <a:t>non-toxic or simple . </a:t>
            </a:r>
          </a:p>
          <a:p>
            <a:r>
              <a:rPr lang="en-US" dirty="0" smtClean="0"/>
              <a:t>Most </a:t>
            </a:r>
            <a:r>
              <a:rPr lang="en-US" dirty="0"/>
              <a:t>goiters are </a:t>
            </a:r>
            <a:r>
              <a:rPr lang="en-US" dirty="0" err="1"/>
              <a:t>euthyroid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MCC &gt;&gt; Iodine deficiency.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6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0D8CD6-2DAC-4413-A07E-32969743BE29}"/>
</file>

<file path=customXml/itemProps2.xml><?xml version="1.0" encoding="utf-8"?>
<ds:datastoreItem xmlns:ds="http://schemas.openxmlformats.org/officeDocument/2006/customXml" ds:itemID="{DDE6F695-0608-475D-8701-26461AB7DC3A}"/>
</file>

<file path=customXml/itemProps3.xml><?xml version="1.0" encoding="utf-8"?>
<ds:datastoreItem xmlns:ds="http://schemas.openxmlformats.org/officeDocument/2006/customXml" ds:itemID="{4915839A-B1E0-4C85-A294-C24A73EE1FF9}"/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1039</Words>
  <Application>Microsoft Office PowerPoint</Application>
  <PresentationFormat>Custom</PresentationFormat>
  <Paragraphs>182</Paragraphs>
  <Slides>31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THYROID GLAND </vt:lpstr>
      <vt:lpstr>Embryology</vt:lpstr>
      <vt:lpstr>Anatomy &amp; Physiology :</vt:lpstr>
      <vt:lpstr>Anatomy &amp; Physiology :</vt:lpstr>
      <vt:lpstr>Blood supply :</vt:lpstr>
      <vt:lpstr>PowerPoint Presentation</vt:lpstr>
      <vt:lpstr>PowerPoint Presentation</vt:lpstr>
      <vt:lpstr>SIGNS AND SYMPTOMS :</vt:lpstr>
      <vt:lpstr>Goiter :</vt:lpstr>
      <vt:lpstr>PowerPoint Presentation</vt:lpstr>
      <vt:lpstr>Approach : </vt:lpstr>
      <vt:lpstr>PowerPoint Presentation</vt:lpstr>
      <vt:lpstr>Indications for surgery :</vt:lpstr>
      <vt:lpstr>Thyroid nodule</vt:lpstr>
      <vt:lpstr>PowerPoint Presentation</vt:lpstr>
      <vt:lpstr>PowerPoint Presentation</vt:lpstr>
      <vt:lpstr>PowerPoint Presentation</vt:lpstr>
      <vt:lpstr>PowerPoint Presentation</vt:lpstr>
      <vt:lpstr>Thyroid cancer :</vt:lpstr>
      <vt:lpstr>Thyroid Cancer</vt:lpstr>
      <vt:lpstr>Papillary Carcinoma</vt:lpstr>
      <vt:lpstr>Papillary Carcinoma</vt:lpstr>
      <vt:lpstr>Follicular thyroid cancer </vt:lpstr>
      <vt:lpstr>Follicular thyroid cancer :</vt:lpstr>
      <vt:lpstr>Hürthle cell thyroid  cancer</vt:lpstr>
      <vt:lpstr>Medullary Thyroid carcinoma :</vt:lpstr>
      <vt:lpstr>Anaplastic thyroid  carcinoma</vt:lpstr>
      <vt:lpstr>Treatment of differentiated thyroid carcinoma</vt:lpstr>
      <vt:lpstr>PowerPoint Presentation</vt:lpstr>
      <vt:lpstr>Complications of thyroid surgery:  </vt:lpstr>
      <vt:lpstr>Post operative treatment</vt:lpstr>
    </vt:vector>
  </TitlesOfParts>
  <Company>KHCC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Yousef Albustanji</dc:creator>
  <cp:lastModifiedBy>Ashbal</cp:lastModifiedBy>
  <cp:revision>58</cp:revision>
  <dcterms:created xsi:type="dcterms:W3CDTF">2021-08-09T13:21:36Z</dcterms:created>
  <dcterms:modified xsi:type="dcterms:W3CDTF">2021-11-10T15:00:44Z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