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3.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24" r:id="rId3"/>
    <p:sldId id="327" r:id="rId4"/>
    <p:sldId id="334" r:id="rId5"/>
    <p:sldId id="335" r:id="rId6"/>
    <p:sldId id="337" r:id="rId7"/>
    <p:sldId id="315" r:id="rId8"/>
    <p:sldId id="314" r:id="rId9"/>
    <p:sldId id="299" r:id="rId10"/>
    <p:sldId id="341" r:id="rId11"/>
    <p:sldId id="342" r:id="rId12"/>
    <p:sldId id="257" r:id="rId13"/>
    <p:sldId id="258" r:id="rId14"/>
    <p:sldId id="263" r:id="rId15"/>
    <p:sldId id="287" r:id="rId16"/>
    <p:sldId id="311" r:id="rId17"/>
    <p:sldId id="262" r:id="rId18"/>
    <p:sldId id="268" r:id="rId19"/>
    <p:sldId id="269" r:id="rId20"/>
    <p:sldId id="270" r:id="rId21"/>
    <p:sldId id="340" r:id="rId22"/>
    <p:sldId id="264" r:id="rId23"/>
    <p:sldId id="328" r:id="rId24"/>
    <p:sldId id="295" r:id="rId25"/>
    <p:sldId id="298" r:id="rId26"/>
    <p:sldId id="271" r:id="rId27"/>
    <p:sldId id="296" r:id="rId28"/>
    <p:sldId id="330" r:id="rId29"/>
    <p:sldId id="338" r:id="rId30"/>
    <p:sldId id="339" r:id="rId31"/>
    <p:sldId id="310" r:id="rId32"/>
    <p:sldId id="331" r:id="rId33"/>
    <p:sldId id="332" r:id="rId34"/>
    <p:sldId id="333" r:id="rId35"/>
    <p:sldId id="309" r:id="rId36"/>
    <p:sldId id="32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434" autoAdjust="0"/>
  </p:normalViewPr>
  <p:slideViewPr>
    <p:cSldViewPr snapToGrid="0">
      <p:cViewPr>
        <p:scale>
          <a:sx n="71" d="100"/>
          <a:sy n="71" d="100"/>
        </p:scale>
        <p:origin x="5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36C4BC-0E7A-42C3-8B29-7408DE2E6E85}" type="doc">
      <dgm:prSet loTypeId="urn:microsoft.com/office/officeart/2005/8/layout/vProcess5" loCatId="process" qsTypeId="urn:microsoft.com/office/officeart/2005/8/quickstyle/simple5" qsCatId="simple" csTypeId="urn:microsoft.com/office/officeart/2005/8/colors/accent5_1" csCatId="accent5" phldr="1"/>
      <dgm:spPr/>
      <dgm:t>
        <a:bodyPr/>
        <a:lstStyle/>
        <a:p>
          <a:endParaRPr lang="en-GB"/>
        </a:p>
      </dgm:t>
    </dgm:pt>
    <dgm:pt modelId="{9ACFF67E-4486-43DF-B6E0-E9E83E35FC98}">
      <dgm:prSet phldrT="[Text]" custT="1"/>
      <dgm:spPr/>
      <dgm:t>
        <a:bodyPr/>
        <a:lstStyle/>
        <a:p>
          <a:r>
            <a:rPr lang="en-GB" sz="1800" b="1" i="0" dirty="0"/>
            <a:t>-A shift from public (free) services to expansion of for-profit (fee-for service) hospitals</a:t>
          </a:r>
        </a:p>
        <a:p>
          <a:r>
            <a:rPr lang="en-US" sz="1800" b="1" i="0" dirty="0"/>
            <a:t>-Introduction of new services.</a:t>
          </a:r>
        </a:p>
        <a:p>
          <a:r>
            <a:rPr lang="en-US" sz="1800" b="1" i="0" dirty="0"/>
            <a:t>-Growth of elective procedures</a:t>
          </a:r>
          <a:endParaRPr lang="en-GB" sz="1800" b="1" i="0" dirty="0"/>
        </a:p>
      </dgm:t>
    </dgm:pt>
    <dgm:pt modelId="{B0E3ED7A-7A1C-4EBA-ACBF-AC5541610934}" type="parTrans" cxnId="{F79A4E96-2A5A-4659-A0C1-E6F334B8A36A}">
      <dgm:prSet/>
      <dgm:spPr/>
      <dgm:t>
        <a:bodyPr/>
        <a:lstStyle/>
        <a:p>
          <a:endParaRPr lang="en-GB"/>
        </a:p>
      </dgm:t>
    </dgm:pt>
    <dgm:pt modelId="{B3E07C1F-2AA7-4AA8-B06B-BAC51A7B455E}" type="sibTrans" cxnId="{F79A4E96-2A5A-4659-A0C1-E6F334B8A36A}">
      <dgm:prSet/>
      <dgm:spPr/>
      <dgm:t>
        <a:bodyPr/>
        <a:lstStyle/>
        <a:p>
          <a:endParaRPr lang="en-GB"/>
        </a:p>
      </dgm:t>
    </dgm:pt>
    <dgm:pt modelId="{9F07644D-0682-4062-BF92-FD79AAD5D70F}">
      <dgm:prSet phldrT="[Text]" custT="1"/>
      <dgm:spPr/>
      <dgm:t>
        <a:bodyPr/>
        <a:lstStyle/>
        <a:p>
          <a:r>
            <a:rPr lang="en-US" sz="1800" b="1" dirty="0"/>
            <a:t>With all this expansion and improvement came </a:t>
          </a:r>
          <a:r>
            <a:rPr lang="en-US" sz="2000" b="1" u="sng" dirty="0"/>
            <a:t>competition</a:t>
          </a:r>
          <a:endParaRPr lang="en-GB" sz="2000" b="1" u="sng" dirty="0"/>
        </a:p>
      </dgm:t>
    </dgm:pt>
    <dgm:pt modelId="{0B27E2D4-C6A9-4BC0-A780-30BB3CCC26AF}" type="parTrans" cxnId="{F1B44B29-0FB0-4E7E-8E7E-729FE342698B}">
      <dgm:prSet/>
      <dgm:spPr/>
      <dgm:t>
        <a:bodyPr/>
        <a:lstStyle/>
        <a:p>
          <a:endParaRPr lang="en-GB"/>
        </a:p>
      </dgm:t>
    </dgm:pt>
    <dgm:pt modelId="{95019533-CD00-44A9-9712-B89FD2251191}" type="sibTrans" cxnId="{F1B44B29-0FB0-4E7E-8E7E-729FE342698B}">
      <dgm:prSet/>
      <dgm:spPr/>
      <dgm:t>
        <a:bodyPr/>
        <a:lstStyle/>
        <a:p>
          <a:endParaRPr lang="en-GB"/>
        </a:p>
      </dgm:t>
    </dgm:pt>
    <dgm:pt modelId="{FFD3311E-4737-4E36-8C61-F2C7E0D90E61}">
      <dgm:prSet phldrT="[Text]"/>
      <dgm:spPr/>
      <dgm:t>
        <a:bodyPr/>
        <a:lstStyle/>
        <a:p>
          <a:r>
            <a:rPr lang="en-US" b="1" dirty="0"/>
            <a:t>More health care </a:t>
          </a:r>
          <a:r>
            <a:rPr lang="en-US" b="1" dirty="0" smtClean="0"/>
            <a:t>(consumers) have </a:t>
          </a:r>
          <a:r>
            <a:rPr lang="en-US" b="1" dirty="0"/>
            <a:t>more choices (options) of what service to have as well as from whom to get those services. The final decision belongs to the </a:t>
          </a:r>
          <a:r>
            <a:rPr lang="en-US" b="1" dirty="0" smtClean="0"/>
            <a:t>consumer. </a:t>
          </a:r>
          <a:endParaRPr lang="en-GB" b="1" dirty="0"/>
        </a:p>
      </dgm:t>
    </dgm:pt>
    <dgm:pt modelId="{4472DF99-E354-4230-BE92-7A0CA9340811}" type="parTrans" cxnId="{4A78A3C3-082C-4476-BA92-B8FDDFDAEC85}">
      <dgm:prSet/>
      <dgm:spPr/>
      <dgm:t>
        <a:bodyPr/>
        <a:lstStyle/>
        <a:p>
          <a:endParaRPr lang="en-GB"/>
        </a:p>
      </dgm:t>
    </dgm:pt>
    <dgm:pt modelId="{60640532-6520-4BCA-B4D0-C5B98DF73EF0}" type="sibTrans" cxnId="{4A78A3C3-082C-4476-BA92-B8FDDFDAEC85}">
      <dgm:prSet/>
      <dgm:spPr/>
      <dgm:t>
        <a:bodyPr/>
        <a:lstStyle/>
        <a:p>
          <a:endParaRPr lang="en-GB"/>
        </a:p>
      </dgm:t>
    </dgm:pt>
    <dgm:pt modelId="{A84878E9-5FED-40C6-AC72-4A50F3ACF9A1}">
      <dgm:prSet/>
      <dgm:spPr/>
      <dgm:t>
        <a:bodyPr/>
        <a:lstStyle/>
        <a:p>
          <a:r>
            <a:rPr lang="en-US" b="1" dirty="0"/>
            <a:t>Every business (remember, health care is a business</a:t>
          </a:r>
          <a:r>
            <a:rPr lang="en-US" b="1" dirty="0" smtClean="0"/>
            <a:t>)</a:t>
          </a:r>
          <a:r>
            <a:rPr lang="en-GB" b="1" dirty="0" smtClean="0"/>
            <a:t> </a:t>
          </a:r>
          <a:r>
            <a:rPr lang="en-GB" b="1" dirty="0"/>
            <a:t>survive and thrive only if people utilize their services. So, </a:t>
          </a:r>
          <a:r>
            <a:rPr lang="en-GB" b="1" dirty="0" smtClean="0"/>
            <a:t>there is a need for </a:t>
          </a:r>
          <a:r>
            <a:rPr lang="en-GB" b="1" dirty="0"/>
            <a:t>the marketing of </a:t>
          </a:r>
          <a:r>
            <a:rPr lang="en-GB" b="1" dirty="0" smtClean="0"/>
            <a:t>healthcare services</a:t>
          </a:r>
          <a:r>
            <a:rPr lang="en-GB" b="1" dirty="0"/>
            <a:t>.</a:t>
          </a:r>
        </a:p>
      </dgm:t>
    </dgm:pt>
    <dgm:pt modelId="{68045187-9C3B-433D-A902-FA1FE369F15E}" type="parTrans" cxnId="{1F0CB916-C9AA-409C-A18E-E248081EFE4C}">
      <dgm:prSet/>
      <dgm:spPr/>
      <dgm:t>
        <a:bodyPr/>
        <a:lstStyle/>
        <a:p>
          <a:endParaRPr lang="en-GB"/>
        </a:p>
      </dgm:t>
    </dgm:pt>
    <dgm:pt modelId="{53E78D73-E295-4889-BE85-11A386036C53}" type="sibTrans" cxnId="{1F0CB916-C9AA-409C-A18E-E248081EFE4C}">
      <dgm:prSet/>
      <dgm:spPr/>
      <dgm:t>
        <a:bodyPr/>
        <a:lstStyle/>
        <a:p>
          <a:endParaRPr lang="en-GB"/>
        </a:p>
      </dgm:t>
    </dgm:pt>
    <dgm:pt modelId="{84EB0AEE-7A9C-450F-916C-F89C7F504226}">
      <dgm:prSet/>
      <dgm:spPr/>
      <dgm:t>
        <a:bodyPr/>
        <a:lstStyle/>
        <a:p>
          <a:r>
            <a:rPr lang="en-US" b="1" dirty="0"/>
            <a:t>The role of the provider has changed to focus on supporting the </a:t>
          </a:r>
          <a:r>
            <a:rPr lang="en-US" b="1" dirty="0" smtClean="0"/>
            <a:t>consumer </a:t>
          </a:r>
          <a:r>
            <a:rPr lang="en-US" b="1" dirty="0"/>
            <a:t>by giving more confidence about the outcome or reduce fear about their choice . This is done by  communication with the </a:t>
          </a:r>
          <a:r>
            <a:rPr lang="en-US" b="1" dirty="0" smtClean="0"/>
            <a:t>consumer.</a:t>
          </a:r>
          <a:endParaRPr lang="en-GB" b="1" dirty="0"/>
        </a:p>
      </dgm:t>
    </dgm:pt>
    <dgm:pt modelId="{73E171C7-B397-477F-A25E-D7E9E6CFBE5C}" type="parTrans" cxnId="{6238948F-B0BC-4090-9DDD-272B6710CC62}">
      <dgm:prSet/>
      <dgm:spPr/>
      <dgm:t>
        <a:bodyPr/>
        <a:lstStyle/>
        <a:p>
          <a:endParaRPr lang="en-GB"/>
        </a:p>
      </dgm:t>
    </dgm:pt>
    <dgm:pt modelId="{0F9C6E4E-55C0-49BD-8A5F-09719F91BC89}" type="sibTrans" cxnId="{6238948F-B0BC-4090-9DDD-272B6710CC62}">
      <dgm:prSet/>
      <dgm:spPr/>
      <dgm:t>
        <a:bodyPr/>
        <a:lstStyle/>
        <a:p>
          <a:endParaRPr lang="en-GB"/>
        </a:p>
      </dgm:t>
    </dgm:pt>
    <dgm:pt modelId="{0D9C20BD-B2CD-4FE7-A675-2C1CE2EFE30B}" type="pres">
      <dgm:prSet presAssocID="{0036C4BC-0E7A-42C3-8B29-7408DE2E6E85}" presName="outerComposite" presStyleCnt="0">
        <dgm:presLayoutVars>
          <dgm:chMax val="5"/>
          <dgm:dir/>
          <dgm:resizeHandles val="exact"/>
        </dgm:presLayoutVars>
      </dgm:prSet>
      <dgm:spPr/>
      <dgm:t>
        <a:bodyPr/>
        <a:lstStyle/>
        <a:p>
          <a:endParaRPr lang="en-GB"/>
        </a:p>
      </dgm:t>
    </dgm:pt>
    <dgm:pt modelId="{CFA2A4EE-4969-4C6A-98A5-60A708877D8A}" type="pres">
      <dgm:prSet presAssocID="{0036C4BC-0E7A-42C3-8B29-7408DE2E6E85}" presName="dummyMaxCanvas" presStyleCnt="0">
        <dgm:presLayoutVars/>
      </dgm:prSet>
      <dgm:spPr/>
    </dgm:pt>
    <dgm:pt modelId="{9F6D536F-C9CC-421E-89BA-EB2CE048D680}" type="pres">
      <dgm:prSet presAssocID="{0036C4BC-0E7A-42C3-8B29-7408DE2E6E85}" presName="FiveNodes_1" presStyleLbl="node1" presStyleIdx="0" presStyleCnt="5" custScaleY="119463">
        <dgm:presLayoutVars>
          <dgm:bulletEnabled val="1"/>
        </dgm:presLayoutVars>
      </dgm:prSet>
      <dgm:spPr/>
      <dgm:t>
        <a:bodyPr/>
        <a:lstStyle/>
        <a:p>
          <a:endParaRPr lang="en-GB"/>
        </a:p>
      </dgm:t>
    </dgm:pt>
    <dgm:pt modelId="{01C76B60-5381-437E-80E3-B4146AF30C30}" type="pres">
      <dgm:prSet presAssocID="{0036C4BC-0E7A-42C3-8B29-7408DE2E6E85}" presName="FiveNodes_2" presStyleLbl="node1" presStyleIdx="1" presStyleCnt="5" custLinFactNeighborX="162" custLinFactNeighborY="6234">
        <dgm:presLayoutVars>
          <dgm:bulletEnabled val="1"/>
        </dgm:presLayoutVars>
      </dgm:prSet>
      <dgm:spPr/>
      <dgm:t>
        <a:bodyPr/>
        <a:lstStyle/>
        <a:p>
          <a:endParaRPr lang="en-GB"/>
        </a:p>
      </dgm:t>
    </dgm:pt>
    <dgm:pt modelId="{634EAA77-4FFB-43AD-AB10-5E695BAE76E0}" type="pres">
      <dgm:prSet presAssocID="{0036C4BC-0E7A-42C3-8B29-7408DE2E6E85}" presName="FiveNodes_3" presStyleLbl="node1" presStyleIdx="2" presStyleCnt="5">
        <dgm:presLayoutVars>
          <dgm:bulletEnabled val="1"/>
        </dgm:presLayoutVars>
      </dgm:prSet>
      <dgm:spPr/>
      <dgm:t>
        <a:bodyPr/>
        <a:lstStyle/>
        <a:p>
          <a:endParaRPr lang="en-GB"/>
        </a:p>
      </dgm:t>
    </dgm:pt>
    <dgm:pt modelId="{D7574437-5959-49B3-9077-7681E4877900}" type="pres">
      <dgm:prSet presAssocID="{0036C4BC-0E7A-42C3-8B29-7408DE2E6E85}" presName="FiveNodes_4" presStyleLbl="node1" presStyleIdx="3" presStyleCnt="5">
        <dgm:presLayoutVars>
          <dgm:bulletEnabled val="1"/>
        </dgm:presLayoutVars>
      </dgm:prSet>
      <dgm:spPr/>
      <dgm:t>
        <a:bodyPr/>
        <a:lstStyle/>
        <a:p>
          <a:endParaRPr lang="en-GB"/>
        </a:p>
      </dgm:t>
    </dgm:pt>
    <dgm:pt modelId="{ACADDD18-C6E9-475C-BDE6-CCB00E6F5698}" type="pres">
      <dgm:prSet presAssocID="{0036C4BC-0E7A-42C3-8B29-7408DE2E6E85}" presName="FiveNodes_5" presStyleLbl="node1" presStyleIdx="4" presStyleCnt="5">
        <dgm:presLayoutVars>
          <dgm:bulletEnabled val="1"/>
        </dgm:presLayoutVars>
      </dgm:prSet>
      <dgm:spPr/>
      <dgm:t>
        <a:bodyPr/>
        <a:lstStyle/>
        <a:p>
          <a:endParaRPr lang="en-GB"/>
        </a:p>
      </dgm:t>
    </dgm:pt>
    <dgm:pt modelId="{BDBAD5EA-AE30-4E46-BE60-81AFDBC90505}" type="pres">
      <dgm:prSet presAssocID="{0036C4BC-0E7A-42C3-8B29-7408DE2E6E85}" presName="FiveConn_1-2" presStyleLbl="fgAccFollowNode1" presStyleIdx="0" presStyleCnt="4">
        <dgm:presLayoutVars>
          <dgm:bulletEnabled val="1"/>
        </dgm:presLayoutVars>
      </dgm:prSet>
      <dgm:spPr/>
      <dgm:t>
        <a:bodyPr/>
        <a:lstStyle/>
        <a:p>
          <a:endParaRPr lang="en-GB"/>
        </a:p>
      </dgm:t>
    </dgm:pt>
    <dgm:pt modelId="{E9E22567-052A-48EE-BE18-F770853C5F55}" type="pres">
      <dgm:prSet presAssocID="{0036C4BC-0E7A-42C3-8B29-7408DE2E6E85}" presName="FiveConn_2-3" presStyleLbl="fgAccFollowNode1" presStyleIdx="1" presStyleCnt="4">
        <dgm:presLayoutVars>
          <dgm:bulletEnabled val="1"/>
        </dgm:presLayoutVars>
      </dgm:prSet>
      <dgm:spPr/>
      <dgm:t>
        <a:bodyPr/>
        <a:lstStyle/>
        <a:p>
          <a:endParaRPr lang="en-GB"/>
        </a:p>
      </dgm:t>
    </dgm:pt>
    <dgm:pt modelId="{9F5D6E70-1854-4F22-81AF-4574688B26B6}" type="pres">
      <dgm:prSet presAssocID="{0036C4BC-0E7A-42C3-8B29-7408DE2E6E85}" presName="FiveConn_3-4" presStyleLbl="fgAccFollowNode1" presStyleIdx="2" presStyleCnt="4">
        <dgm:presLayoutVars>
          <dgm:bulletEnabled val="1"/>
        </dgm:presLayoutVars>
      </dgm:prSet>
      <dgm:spPr/>
      <dgm:t>
        <a:bodyPr/>
        <a:lstStyle/>
        <a:p>
          <a:endParaRPr lang="en-GB"/>
        </a:p>
      </dgm:t>
    </dgm:pt>
    <dgm:pt modelId="{E3DC6261-97BB-4583-B334-ED2B4EAB2A86}" type="pres">
      <dgm:prSet presAssocID="{0036C4BC-0E7A-42C3-8B29-7408DE2E6E85}" presName="FiveConn_4-5" presStyleLbl="fgAccFollowNode1" presStyleIdx="3" presStyleCnt="4">
        <dgm:presLayoutVars>
          <dgm:bulletEnabled val="1"/>
        </dgm:presLayoutVars>
      </dgm:prSet>
      <dgm:spPr/>
      <dgm:t>
        <a:bodyPr/>
        <a:lstStyle/>
        <a:p>
          <a:endParaRPr lang="en-GB"/>
        </a:p>
      </dgm:t>
    </dgm:pt>
    <dgm:pt modelId="{079D0DA9-A160-4373-BCDC-DC906C4833AF}" type="pres">
      <dgm:prSet presAssocID="{0036C4BC-0E7A-42C3-8B29-7408DE2E6E85}" presName="FiveNodes_1_text" presStyleLbl="node1" presStyleIdx="4" presStyleCnt="5">
        <dgm:presLayoutVars>
          <dgm:bulletEnabled val="1"/>
        </dgm:presLayoutVars>
      </dgm:prSet>
      <dgm:spPr/>
      <dgm:t>
        <a:bodyPr/>
        <a:lstStyle/>
        <a:p>
          <a:endParaRPr lang="en-GB"/>
        </a:p>
      </dgm:t>
    </dgm:pt>
    <dgm:pt modelId="{87A6154A-C63E-46BB-A376-3DFCD2ECE657}" type="pres">
      <dgm:prSet presAssocID="{0036C4BC-0E7A-42C3-8B29-7408DE2E6E85}" presName="FiveNodes_2_text" presStyleLbl="node1" presStyleIdx="4" presStyleCnt="5">
        <dgm:presLayoutVars>
          <dgm:bulletEnabled val="1"/>
        </dgm:presLayoutVars>
      </dgm:prSet>
      <dgm:spPr/>
      <dgm:t>
        <a:bodyPr/>
        <a:lstStyle/>
        <a:p>
          <a:endParaRPr lang="en-GB"/>
        </a:p>
      </dgm:t>
    </dgm:pt>
    <dgm:pt modelId="{A3F44605-C0DE-40AB-8FE6-12CC8EC4C186}" type="pres">
      <dgm:prSet presAssocID="{0036C4BC-0E7A-42C3-8B29-7408DE2E6E85}" presName="FiveNodes_3_text" presStyleLbl="node1" presStyleIdx="4" presStyleCnt="5">
        <dgm:presLayoutVars>
          <dgm:bulletEnabled val="1"/>
        </dgm:presLayoutVars>
      </dgm:prSet>
      <dgm:spPr/>
      <dgm:t>
        <a:bodyPr/>
        <a:lstStyle/>
        <a:p>
          <a:endParaRPr lang="en-GB"/>
        </a:p>
      </dgm:t>
    </dgm:pt>
    <dgm:pt modelId="{9405DDDE-8DDD-491A-A16D-43890F4E3DE9}" type="pres">
      <dgm:prSet presAssocID="{0036C4BC-0E7A-42C3-8B29-7408DE2E6E85}" presName="FiveNodes_4_text" presStyleLbl="node1" presStyleIdx="4" presStyleCnt="5">
        <dgm:presLayoutVars>
          <dgm:bulletEnabled val="1"/>
        </dgm:presLayoutVars>
      </dgm:prSet>
      <dgm:spPr/>
      <dgm:t>
        <a:bodyPr/>
        <a:lstStyle/>
        <a:p>
          <a:endParaRPr lang="en-GB"/>
        </a:p>
      </dgm:t>
    </dgm:pt>
    <dgm:pt modelId="{D0B40844-991F-4E65-A160-1735889AF0C6}" type="pres">
      <dgm:prSet presAssocID="{0036C4BC-0E7A-42C3-8B29-7408DE2E6E85}" presName="FiveNodes_5_text" presStyleLbl="node1" presStyleIdx="4" presStyleCnt="5">
        <dgm:presLayoutVars>
          <dgm:bulletEnabled val="1"/>
        </dgm:presLayoutVars>
      </dgm:prSet>
      <dgm:spPr/>
      <dgm:t>
        <a:bodyPr/>
        <a:lstStyle/>
        <a:p>
          <a:endParaRPr lang="en-GB"/>
        </a:p>
      </dgm:t>
    </dgm:pt>
  </dgm:ptLst>
  <dgm:cxnLst>
    <dgm:cxn modelId="{736FD886-C94B-43BB-AE0A-C53A8062C81E}" type="presOf" srcId="{FFD3311E-4737-4E36-8C61-F2C7E0D90E61}" destId="{634EAA77-4FFB-43AD-AB10-5E695BAE76E0}" srcOrd="0" destOrd="0" presId="urn:microsoft.com/office/officeart/2005/8/layout/vProcess5"/>
    <dgm:cxn modelId="{EF42604D-9873-40B8-AEEC-854CDEA1AD05}" type="presOf" srcId="{95019533-CD00-44A9-9712-B89FD2251191}" destId="{E9E22567-052A-48EE-BE18-F770853C5F55}" srcOrd="0" destOrd="0" presId="urn:microsoft.com/office/officeart/2005/8/layout/vProcess5"/>
    <dgm:cxn modelId="{F960B653-99B4-4E46-ACBF-9AA9F401A5BA}" type="presOf" srcId="{9F07644D-0682-4062-BF92-FD79AAD5D70F}" destId="{87A6154A-C63E-46BB-A376-3DFCD2ECE657}" srcOrd="1" destOrd="0" presId="urn:microsoft.com/office/officeart/2005/8/layout/vProcess5"/>
    <dgm:cxn modelId="{BE88CEEA-50C9-4DFF-B339-831A2B4190C7}" type="presOf" srcId="{84EB0AEE-7A9C-450F-916C-F89C7F504226}" destId="{9405DDDE-8DDD-491A-A16D-43890F4E3DE9}" srcOrd="1" destOrd="0" presId="urn:microsoft.com/office/officeart/2005/8/layout/vProcess5"/>
    <dgm:cxn modelId="{F79A4E96-2A5A-4659-A0C1-E6F334B8A36A}" srcId="{0036C4BC-0E7A-42C3-8B29-7408DE2E6E85}" destId="{9ACFF67E-4486-43DF-B6E0-E9E83E35FC98}" srcOrd="0" destOrd="0" parTransId="{B0E3ED7A-7A1C-4EBA-ACBF-AC5541610934}" sibTransId="{B3E07C1F-2AA7-4AA8-B06B-BAC51A7B455E}"/>
    <dgm:cxn modelId="{1F0CB916-C9AA-409C-A18E-E248081EFE4C}" srcId="{0036C4BC-0E7A-42C3-8B29-7408DE2E6E85}" destId="{A84878E9-5FED-40C6-AC72-4A50F3ACF9A1}" srcOrd="4" destOrd="0" parTransId="{68045187-9C3B-433D-A902-FA1FE369F15E}" sibTransId="{53E78D73-E295-4889-BE85-11A386036C53}"/>
    <dgm:cxn modelId="{A1AB9A41-29E5-4C1E-9227-E78FF5D23E72}" type="presOf" srcId="{9ACFF67E-4486-43DF-B6E0-E9E83E35FC98}" destId="{079D0DA9-A160-4373-BCDC-DC906C4833AF}" srcOrd="1" destOrd="0" presId="urn:microsoft.com/office/officeart/2005/8/layout/vProcess5"/>
    <dgm:cxn modelId="{4A78A3C3-082C-4476-BA92-B8FDDFDAEC85}" srcId="{0036C4BC-0E7A-42C3-8B29-7408DE2E6E85}" destId="{FFD3311E-4737-4E36-8C61-F2C7E0D90E61}" srcOrd="2" destOrd="0" parTransId="{4472DF99-E354-4230-BE92-7A0CA9340811}" sibTransId="{60640532-6520-4BCA-B4D0-C5B98DF73EF0}"/>
    <dgm:cxn modelId="{F1B44B29-0FB0-4E7E-8E7E-729FE342698B}" srcId="{0036C4BC-0E7A-42C3-8B29-7408DE2E6E85}" destId="{9F07644D-0682-4062-BF92-FD79AAD5D70F}" srcOrd="1" destOrd="0" parTransId="{0B27E2D4-C6A9-4BC0-A780-30BB3CCC26AF}" sibTransId="{95019533-CD00-44A9-9712-B89FD2251191}"/>
    <dgm:cxn modelId="{9D22CFDA-B370-424A-9000-413236D4FAE3}" type="presOf" srcId="{60640532-6520-4BCA-B4D0-C5B98DF73EF0}" destId="{9F5D6E70-1854-4F22-81AF-4574688B26B6}" srcOrd="0" destOrd="0" presId="urn:microsoft.com/office/officeart/2005/8/layout/vProcess5"/>
    <dgm:cxn modelId="{6238948F-B0BC-4090-9DDD-272B6710CC62}" srcId="{0036C4BC-0E7A-42C3-8B29-7408DE2E6E85}" destId="{84EB0AEE-7A9C-450F-916C-F89C7F504226}" srcOrd="3" destOrd="0" parTransId="{73E171C7-B397-477F-A25E-D7E9E6CFBE5C}" sibTransId="{0F9C6E4E-55C0-49BD-8A5F-09719F91BC89}"/>
    <dgm:cxn modelId="{23B9B154-E7F5-411A-A5A3-E028C898325E}" type="presOf" srcId="{0F9C6E4E-55C0-49BD-8A5F-09719F91BC89}" destId="{E3DC6261-97BB-4583-B334-ED2B4EAB2A86}" srcOrd="0" destOrd="0" presId="urn:microsoft.com/office/officeart/2005/8/layout/vProcess5"/>
    <dgm:cxn modelId="{701DC955-C4B9-4DE3-ADBF-86164FAEE42C}" type="presOf" srcId="{9ACFF67E-4486-43DF-B6E0-E9E83E35FC98}" destId="{9F6D536F-C9CC-421E-89BA-EB2CE048D680}" srcOrd="0" destOrd="0" presId="urn:microsoft.com/office/officeart/2005/8/layout/vProcess5"/>
    <dgm:cxn modelId="{B5F5C517-B7AC-470F-96BC-3288125D7560}" type="presOf" srcId="{B3E07C1F-2AA7-4AA8-B06B-BAC51A7B455E}" destId="{BDBAD5EA-AE30-4E46-BE60-81AFDBC90505}" srcOrd="0" destOrd="0" presId="urn:microsoft.com/office/officeart/2005/8/layout/vProcess5"/>
    <dgm:cxn modelId="{692C0BED-FA09-495E-8011-3E7612501B63}" type="presOf" srcId="{84EB0AEE-7A9C-450F-916C-F89C7F504226}" destId="{D7574437-5959-49B3-9077-7681E4877900}" srcOrd="0" destOrd="0" presId="urn:microsoft.com/office/officeart/2005/8/layout/vProcess5"/>
    <dgm:cxn modelId="{B0B8784D-D376-48A5-A9E5-18345D0078DC}" type="presOf" srcId="{FFD3311E-4737-4E36-8C61-F2C7E0D90E61}" destId="{A3F44605-C0DE-40AB-8FE6-12CC8EC4C186}" srcOrd="1" destOrd="0" presId="urn:microsoft.com/office/officeart/2005/8/layout/vProcess5"/>
    <dgm:cxn modelId="{A9E4B811-B7F6-4136-9F04-196B15F9D794}" type="presOf" srcId="{0036C4BC-0E7A-42C3-8B29-7408DE2E6E85}" destId="{0D9C20BD-B2CD-4FE7-A675-2C1CE2EFE30B}" srcOrd="0" destOrd="0" presId="urn:microsoft.com/office/officeart/2005/8/layout/vProcess5"/>
    <dgm:cxn modelId="{5D2221BC-5E54-41DE-B93F-B1B99F033CD5}" type="presOf" srcId="{A84878E9-5FED-40C6-AC72-4A50F3ACF9A1}" destId="{ACADDD18-C6E9-475C-BDE6-CCB00E6F5698}" srcOrd="0" destOrd="0" presId="urn:microsoft.com/office/officeart/2005/8/layout/vProcess5"/>
    <dgm:cxn modelId="{98C9EF3C-0F07-4BC3-85FD-BDBF63C26BFE}" type="presOf" srcId="{A84878E9-5FED-40C6-AC72-4A50F3ACF9A1}" destId="{D0B40844-991F-4E65-A160-1735889AF0C6}" srcOrd="1" destOrd="0" presId="urn:microsoft.com/office/officeart/2005/8/layout/vProcess5"/>
    <dgm:cxn modelId="{CD165D5F-B270-4EC4-923A-42D177EE1226}" type="presOf" srcId="{9F07644D-0682-4062-BF92-FD79AAD5D70F}" destId="{01C76B60-5381-437E-80E3-B4146AF30C30}" srcOrd="0" destOrd="0" presId="urn:microsoft.com/office/officeart/2005/8/layout/vProcess5"/>
    <dgm:cxn modelId="{825A4BF8-3804-4D66-8580-5245685405DD}" type="presParOf" srcId="{0D9C20BD-B2CD-4FE7-A675-2C1CE2EFE30B}" destId="{CFA2A4EE-4969-4C6A-98A5-60A708877D8A}" srcOrd="0" destOrd="0" presId="urn:microsoft.com/office/officeart/2005/8/layout/vProcess5"/>
    <dgm:cxn modelId="{75C8BF81-057F-4409-BD2D-BCD2A4A15371}" type="presParOf" srcId="{0D9C20BD-B2CD-4FE7-A675-2C1CE2EFE30B}" destId="{9F6D536F-C9CC-421E-89BA-EB2CE048D680}" srcOrd="1" destOrd="0" presId="urn:microsoft.com/office/officeart/2005/8/layout/vProcess5"/>
    <dgm:cxn modelId="{ED273FD4-6BA8-42BE-B447-B3FC119B70D4}" type="presParOf" srcId="{0D9C20BD-B2CD-4FE7-A675-2C1CE2EFE30B}" destId="{01C76B60-5381-437E-80E3-B4146AF30C30}" srcOrd="2" destOrd="0" presId="urn:microsoft.com/office/officeart/2005/8/layout/vProcess5"/>
    <dgm:cxn modelId="{5249B6B5-383C-4710-8BF1-C8EF79F88F4A}" type="presParOf" srcId="{0D9C20BD-B2CD-4FE7-A675-2C1CE2EFE30B}" destId="{634EAA77-4FFB-43AD-AB10-5E695BAE76E0}" srcOrd="3" destOrd="0" presId="urn:microsoft.com/office/officeart/2005/8/layout/vProcess5"/>
    <dgm:cxn modelId="{76FB328A-D69E-469F-954B-DCA333C15D6D}" type="presParOf" srcId="{0D9C20BD-B2CD-4FE7-A675-2C1CE2EFE30B}" destId="{D7574437-5959-49B3-9077-7681E4877900}" srcOrd="4" destOrd="0" presId="urn:microsoft.com/office/officeart/2005/8/layout/vProcess5"/>
    <dgm:cxn modelId="{CEC8FFF5-AE42-4558-971F-2EA2EB244869}" type="presParOf" srcId="{0D9C20BD-B2CD-4FE7-A675-2C1CE2EFE30B}" destId="{ACADDD18-C6E9-475C-BDE6-CCB00E6F5698}" srcOrd="5" destOrd="0" presId="urn:microsoft.com/office/officeart/2005/8/layout/vProcess5"/>
    <dgm:cxn modelId="{35A96CF2-A7E5-4C0E-AC15-B8A91768A961}" type="presParOf" srcId="{0D9C20BD-B2CD-4FE7-A675-2C1CE2EFE30B}" destId="{BDBAD5EA-AE30-4E46-BE60-81AFDBC90505}" srcOrd="6" destOrd="0" presId="urn:microsoft.com/office/officeart/2005/8/layout/vProcess5"/>
    <dgm:cxn modelId="{A39BABC4-1FB5-4F92-B57F-783E43BC8E42}" type="presParOf" srcId="{0D9C20BD-B2CD-4FE7-A675-2C1CE2EFE30B}" destId="{E9E22567-052A-48EE-BE18-F770853C5F55}" srcOrd="7" destOrd="0" presId="urn:microsoft.com/office/officeart/2005/8/layout/vProcess5"/>
    <dgm:cxn modelId="{3B25D3E2-04BB-48AA-8EFC-AC6095660DE6}" type="presParOf" srcId="{0D9C20BD-B2CD-4FE7-A675-2C1CE2EFE30B}" destId="{9F5D6E70-1854-4F22-81AF-4574688B26B6}" srcOrd="8" destOrd="0" presId="urn:microsoft.com/office/officeart/2005/8/layout/vProcess5"/>
    <dgm:cxn modelId="{05FD1776-8C9F-41B8-BFCB-3C1FB7ECDCF9}" type="presParOf" srcId="{0D9C20BD-B2CD-4FE7-A675-2C1CE2EFE30B}" destId="{E3DC6261-97BB-4583-B334-ED2B4EAB2A86}" srcOrd="9" destOrd="0" presId="urn:microsoft.com/office/officeart/2005/8/layout/vProcess5"/>
    <dgm:cxn modelId="{227C6032-B330-4CBE-9561-322F0CA3EBDA}" type="presParOf" srcId="{0D9C20BD-B2CD-4FE7-A675-2C1CE2EFE30B}" destId="{079D0DA9-A160-4373-BCDC-DC906C4833AF}" srcOrd="10" destOrd="0" presId="urn:microsoft.com/office/officeart/2005/8/layout/vProcess5"/>
    <dgm:cxn modelId="{C54C4C0E-0A59-4B48-9EC7-96B3FB8902C0}" type="presParOf" srcId="{0D9C20BD-B2CD-4FE7-A675-2C1CE2EFE30B}" destId="{87A6154A-C63E-46BB-A376-3DFCD2ECE657}" srcOrd="11" destOrd="0" presId="urn:microsoft.com/office/officeart/2005/8/layout/vProcess5"/>
    <dgm:cxn modelId="{65625452-0C51-4276-9B75-29F70AEA55EB}" type="presParOf" srcId="{0D9C20BD-B2CD-4FE7-A675-2C1CE2EFE30B}" destId="{A3F44605-C0DE-40AB-8FE6-12CC8EC4C186}" srcOrd="12" destOrd="0" presId="urn:microsoft.com/office/officeart/2005/8/layout/vProcess5"/>
    <dgm:cxn modelId="{7FA56D21-4DFB-4314-85DA-4D817A013257}" type="presParOf" srcId="{0D9C20BD-B2CD-4FE7-A675-2C1CE2EFE30B}" destId="{9405DDDE-8DDD-491A-A16D-43890F4E3DE9}" srcOrd="13" destOrd="0" presId="urn:microsoft.com/office/officeart/2005/8/layout/vProcess5"/>
    <dgm:cxn modelId="{89F20BAA-B794-4ACA-87CF-D4A8B006D8CA}" type="presParOf" srcId="{0D9C20BD-B2CD-4FE7-A675-2C1CE2EFE30B}" destId="{D0B40844-991F-4E65-A160-1735889AF0C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F314A1-2580-49FC-8D8B-204BD63925E0}"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GB"/>
        </a:p>
      </dgm:t>
    </dgm:pt>
    <dgm:pt modelId="{7CFAC4DF-D1D9-47DB-9B93-450597EBD203}">
      <dgm:prSet phldrT="[Text]"/>
      <dgm:spPr/>
      <dgm:t>
        <a:bodyPr/>
        <a:lstStyle/>
        <a:p>
          <a:r>
            <a:rPr lang="en-GB" dirty="0"/>
            <a:t>Print</a:t>
          </a:r>
        </a:p>
      </dgm:t>
    </dgm:pt>
    <dgm:pt modelId="{39D92823-F523-4F01-A549-5180764010F4}" type="parTrans" cxnId="{ADA564C3-EE64-4879-8387-2DA0A6003A8F}">
      <dgm:prSet/>
      <dgm:spPr/>
      <dgm:t>
        <a:bodyPr/>
        <a:lstStyle/>
        <a:p>
          <a:endParaRPr lang="en-GB"/>
        </a:p>
      </dgm:t>
    </dgm:pt>
    <dgm:pt modelId="{0FDB7B5E-D5DD-40F8-B068-EA36351A163A}" type="sibTrans" cxnId="{ADA564C3-EE64-4879-8387-2DA0A6003A8F}">
      <dgm:prSet/>
      <dgm:spPr/>
      <dgm:t>
        <a:bodyPr/>
        <a:lstStyle/>
        <a:p>
          <a:endParaRPr lang="en-GB"/>
        </a:p>
      </dgm:t>
    </dgm:pt>
    <dgm:pt modelId="{CB6A574E-B53A-4837-A748-36AC5A213EF5}">
      <dgm:prSet phldrT="[Text]"/>
      <dgm:spPr/>
      <dgm:t>
        <a:bodyPr/>
        <a:lstStyle/>
        <a:p>
          <a:r>
            <a:rPr lang="en-GB" dirty="0"/>
            <a:t>Newspapers</a:t>
          </a:r>
        </a:p>
      </dgm:t>
    </dgm:pt>
    <dgm:pt modelId="{27580288-A794-45AB-8754-C2A0CE6389F2}" type="parTrans" cxnId="{4CFEFDCF-5AE0-410E-94FE-E68E6E5F921D}">
      <dgm:prSet/>
      <dgm:spPr/>
      <dgm:t>
        <a:bodyPr/>
        <a:lstStyle/>
        <a:p>
          <a:endParaRPr lang="en-GB"/>
        </a:p>
      </dgm:t>
    </dgm:pt>
    <dgm:pt modelId="{ED138364-C20E-4EA9-ACDD-A1BFEA70C057}" type="sibTrans" cxnId="{4CFEFDCF-5AE0-410E-94FE-E68E6E5F921D}">
      <dgm:prSet/>
      <dgm:spPr/>
      <dgm:t>
        <a:bodyPr/>
        <a:lstStyle/>
        <a:p>
          <a:endParaRPr lang="en-GB"/>
        </a:p>
      </dgm:t>
    </dgm:pt>
    <dgm:pt modelId="{F313BDDE-4F58-410F-9A5D-39A8C38A351D}">
      <dgm:prSet phldrT="[Text]"/>
      <dgm:spPr/>
      <dgm:t>
        <a:bodyPr/>
        <a:lstStyle/>
        <a:p>
          <a:r>
            <a:rPr lang="en-GB" dirty="0"/>
            <a:t>Electronic</a:t>
          </a:r>
        </a:p>
      </dgm:t>
    </dgm:pt>
    <dgm:pt modelId="{FF60419F-CE08-4EE6-8105-CFB65CF894AF}" type="parTrans" cxnId="{BF371BE7-BD1C-4385-9A65-3B08214E5501}">
      <dgm:prSet/>
      <dgm:spPr/>
      <dgm:t>
        <a:bodyPr/>
        <a:lstStyle/>
        <a:p>
          <a:endParaRPr lang="en-GB"/>
        </a:p>
      </dgm:t>
    </dgm:pt>
    <dgm:pt modelId="{677585B3-D172-435B-A854-0B688FB6FC98}" type="sibTrans" cxnId="{BF371BE7-BD1C-4385-9A65-3B08214E5501}">
      <dgm:prSet/>
      <dgm:spPr/>
      <dgm:t>
        <a:bodyPr/>
        <a:lstStyle/>
        <a:p>
          <a:endParaRPr lang="en-GB"/>
        </a:p>
      </dgm:t>
    </dgm:pt>
    <dgm:pt modelId="{EA88F6C7-3E10-4573-B0E8-B06AAE157A6B}">
      <dgm:prSet phldrT="[Text]"/>
      <dgm:spPr/>
      <dgm:t>
        <a:bodyPr/>
        <a:lstStyle/>
        <a:p>
          <a:r>
            <a:rPr lang="en-GB" dirty="0"/>
            <a:t>Television</a:t>
          </a:r>
        </a:p>
      </dgm:t>
    </dgm:pt>
    <dgm:pt modelId="{B5582C26-C766-4E5F-AE0C-9424639FD65D}" type="parTrans" cxnId="{C5B0FC1C-18B2-4362-87ED-035B39F2DF00}">
      <dgm:prSet/>
      <dgm:spPr/>
      <dgm:t>
        <a:bodyPr/>
        <a:lstStyle/>
        <a:p>
          <a:endParaRPr lang="en-GB"/>
        </a:p>
      </dgm:t>
    </dgm:pt>
    <dgm:pt modelId="{1586604D-BD41-4BB3-B6C3-23665F8D4428}" type="sibTrans" cxnId="{C5B0FC1C-18B2-4362-87ED-035B39F2DF00}">
      <dgm:prSet/>
      <dgm:spPr/>
      <dgm:t>
        <a:bodyPr/>
        <a:lstStyle/>
        <a:p>
          <a:endParaRPr lang="en-GB"/>
        </a:p>
      </dgm:t>
    </dgm:pt>
    <dgm:pt modelId="{9D497F09-63A7-4FE0-9E35-BA6AA81E9415}">
      <dgm:prSet phldrT="[Text]"/>
      <dgm:spPr/>
      <dgm:t>
        <a:bodyPr/>
        <a:lstStyle/>
        <a:p>
          <a:r>
            <a:rPr lang="en-GB" dirty="0"/>
            <a:t>Outdoor</a:t>
          </a:r>
        </a:p>
      </dgm:t>
    </dgm:pt>
    <dgm:pt modelId="{04DB1890-B687-470E-97F6-BFB0B82EECD5}" type="parTrans" cxnId="{8B9A7CAC-E2FB-4FCF-B55B-C5A98899A5FC}">
      <dgm:prSet/>
      <dgm:spPr/>
      <dgm:t>
        <a:bodyPr/>
        <a:lstStyle/>
        <a:p>
          <a:endParaRPr lang="en-GB"/>
        </a:p>
      </dgm:t>
    </dgm:pt>
    <dgm:pt modelId="{3EAAC9FC-8E63-404F-BD68-1AB8FEB83901}" type="sibTrans" cxnId="{8B9A7CAC-E2FB-4FCF-B55B-C5A98899A5FC}">
      <dgm:prSet/>
      <dgm:spPr/>
      <dgm:t>
        <a:bodyPr/>
        <a:lstStyle/>
        <a:p>
          <a:endParaRPr lang="en-GB"/>
        </a:p>
      </dgm:t>
    </dgm:pt>
    <dgm:pt modelId="{F0088582-956A-4142-B930-DE9D513B1070}">
      <dgm:prSet phldrT="[Text]"/>
      <dgm:spPr/>
      <dgm:t>
        <a:bodyPr/>
        <a:lstStyle/>
        <a:p>
          <a:r>
            <a:rPr lang="en-GB" dirty="0"/>
            <a:t>Billboards</a:t>
          </a:r>
        </a:p>
      </dgm:t>
    </dgm:pt>
    <dgm:pt modelId="{0AFE27B8-B9E5-4EFB-A29D-2E7C2181B0BF}" type="parTrans" cxnId="{17D5A761-9129-4B19-A0CE-EB6D1634472F}">
      <dgm:prSet/>
      <dgm:spPr/>
      <dgm:t>
        <a:bodyPr/>
        <a:lstStyle/>
        <a:p>
          <a:endParaRPr lang="en-GB"/>
        </a:p>
      </dgm:t>
    </dgm:pt>
    <dgm:pt modelId="{E7CFEC08-EB15-4F6E-BA49-B34F733A48B6}" type="sibTrans" cxnId="{17D5A761-9129-4B19-A0CE-EB6D1634472F}">
      <dgm:prSet/>
      <dgm:spPr/>
      <dgm:t>
        <a:bodyPr/>
        <a:lstStyle/>
        <a:p>
          <a:endParaRPr lang="en-GB"/>
        </a:p>
      </dgm:t>
    </dgm:pt>
    <dgm:pt modelId="{2945008B-61CF-46BB-B896-A85376D432CC}">
      <dgm:prSet/>
      <dgm:spPr/>
      <dgm:t>
        <a:bodyPr/>
        <a:lstStyle/>
        <a:p>
          <a:r>
            <a:rPr lang="en-GB"/>
            <a:t>Display</a:t>
          </a:r>
        </a:p>
      </dgm:t>
    </dgm:pt>
    <dgm:pt modelId="{EA3F4CD6-94FF-4A7A-8693-2F6CEEB23AE8}" type="parTrans" cxnId="{54F98EF2-65E1-489D-BDCC-47CDA11F8911}">
      <dgm:prSet/>
      <dgm:spPr/>
      <dgm:t>
        <a:bodyPr/>
        <a:lstStyle/>
        <a:p>
          <a:endParaRPr lang="en-GB"/>
        </a:p>
      </dgm:t>
    </dgm:pt>
    <dgm:pt modelId="{027EC71D-2CD0-479B-B4C1-EF5AD54C0B47}" type="sibTrans" cxnId="{54F98EF2-65E1-489D-BDCC-47CDA11F8911}">
      <dgm:prSet/>
      <dgm:spPr/>
      <dgm:t>
        <a:bodyPr/>
        <a:lstStyle/>
        <a:p>
          <a:endParaRPr lang="en-GB"/>
        </a:p>
      </dgm:t>
    </dgm:pt>
    <dgm:pt modelId="{91AC8F8A-9804-4A47-9DCB-020A816231BB}">
      <dgm:prSet/>
      <dgm:spPr/>
      <dgm:t>
        <a:bodyPr/>
        <a:lstStyle/>
        <a:p>
          <a:r>
            <a:rPr lang="en-GB" dirty="0"/>
            <a:t>Magazines</a:t>
          </a:r>
        </a:p>
      </dgm:t>
    </dgm:pt>
    <dgm:pt modelId="{DC567123-B186-4DA6-93E6-2B048C1332B9}" type="parTrans" cxnId="{19CFC6F4-4651-47AA-B7CC-9A9CBC1791FD}">
      <dgm:prSet/>
      <dgm:spPr/>
      <dgm:t>
        <a:bodyPr/>
        <a:lstStyle/>
        <a:p>
          <a:endParaRPr lang="en-GB"/>
        </a:p>
      </dgm:t>
    </dgm:pt>
    <dgm:pt modelId="{FEFEFFCF-79EE-401D-96CD-9F78540D4C32}" type="sibTrans" cxnId="{19CFC6F4-4651-47AA-B7CC-9A9CBC1791FD}">
      <dgm:prSet/>
      <dgm:spPr/>
      <dgm:t>
        <a:bodyPr/>
        <a:lstStyle/>
        <a:p>
          <a:endParaRPr lang="en-GB"/>
        </a:p>
      </dgm:t>
    </dgm:pt>
    <dgm:pt modelId="{6E38984F-D150-49F1-BFF2-9EAB24D7F6EF}">
      <dgm:prSet/>
      <dgm:spPr/>
      <dgm:t>
        <a:bodyPr/>
        <a:lstStyle/>
        <a:p>
          <a:r>
            <a:rPr lang="en-GB" dirty="0"/>
            <a:t>Journals</a:t>
          </a:r>
        </a:p>
      </dgm:t>
    </dgm:pt>
    <dgm:pt modelId="{ED0B512B-2A68-46D4-9E39-B8156A2B093D}" type="parTrans" cxnId="{1D498A1A-EE9D-4161-98CA-91A84FBA5AF4}">
      <dgm:prSet/>
      <dgm:spPr/>
      <dgm:t>
        <a:bodyPr/>
        <a:lstStyle/>
        <a:p>
          <a:endParaRPr lang="en-GB"/>
        </a:p>
      </dgm:t>
    </dgm:pt>
    <dgm:pt modelId="{387F0E52-C678-4D4C-9BC2-AE4EA61AD2FC}" type="sibTrans" cxnId="{1D498A1A-EE9D-4161-98CA-91A84FBA5AF4}">
      <dgm:prSet/>
      <dgm:spPr/>
      <dgm:t>
        <a:bodyPr/>
        <a:lstStyle/>
        <a:p>
          <a:endParaRPr lang="en-GB"/>
        </a:p>
      </dgm:t>
    </dgm:pt>
    <dgm:pt modelId="{3012D052-7C24-4BCD-A516-68687BD850E3}">
      <dgm:prSet/>
      <dgm:spPr/>
      <dgm:t>
        <a:bodyPr/>
        <a:lstStyle/>
        <a:p>
          <a:r>
            <a:rPr lang="en-GB" dirty="0"/>
            <a:t>Newsletters</a:t>
          </a:r>
        </a:p>
      </dgm:t>
    </dgm:pt>
    <dgm:pt modelId="{4000EF74-48F8-4BDE-B921-B2C0700DD19D}" type="parTrans" cxnId="{A7D340D1-BFF8-4759-BFA2-8199CA40EF30}">
      <dgm:prSet/>
      <dgm:spPr/>
      <dgm:t>
        <a:bodyPr/>
        <a:lstStyle/>
        <a:p>
          <a:endParaRPr lang="en-GB"/>
        </a:p>
      </dgm:t>
    </dgm:pt>
    <dgm:pt modelId="{D4423DEB-DC36-4AF6-8A0D-699E3A338248}" type="sibTrans" cxnId="{A7D340D1-BFF8-4759-BFA2-8199CA40EF30}">
      <dgm:prSet/>
      <dgm:spPr/>
      <dgm:t>
        <a:bodyPr/>
        <a:lstStyle/>
        <a:p>
          <a:endParaRPr lang="en-GB"/>
        </a:p>
      </dgm:t>
    </dgm:pt>
    <dgm:pt modelId="{5F26D26A-9CAF-456A-B547-F87DC10E8D8B}">
      <dgm:prSet/>
      <dgm:spPr/>
      <dgm:t>
        <a:bodyPr/>
        <a:lstStyle/>
        <a:p>
          <a:r>
            <a:rPr lang="en-GB" dirty="0"/>
            <a:t>Brochures/flyers</a:t>
          </a:r>
        </a:p>
      </dgm:t>
    </dgm:pt>
    <dgm:pt modelId="{E1EF7987-E3B7-4E47-BC54-331E3FF9154C}" type="parTrans" cxnId="{08EDC23E-2BF1-4023-B293-7467DE48AC05}">
      <dgm:prSet/>
      <dgm:spPr/>
      <dgm:t>
        <a:bodyPr/>
        <a:lstStyle/>
        <a:p>
          <a:endParaRPr lang="en-GB"/>
        </a:p>
      </dgm:t>
    </dgm:pt>
    <dgm:pt modelId="{87CC7885-CE5C-4291-9E7D-F062854C5902}" type="sibTrans" cxnId="{08EDC23E-2BF1-4023-B293-7467DE48AC05}">
      <dgm:prSet/>
      <dgm:spPr/>
      <dgm:t>
        <a:bodyPr/>
        <a:lstStyle/>
        <a:p>
          <a:endParaRPr lang="en-GB"/>
        </a:p>
      </dgm:t>
    </dgm:pt>
    <dgm:pt modelId="{609979F3-F50A-477E-A996-421463292291}">
      <dgm:prSet/>
      <dgm:spPr/>
      <dgm:t>
        <a:bodyPr/>
        <a:lstStyle/>
        <a:p>
          <a:r>
            <a:rPr lang="en-GB" dirty="0"/>
            <a:t>Radio</a:t>
          </a:r>
        </a:p>
      </dgm:t>
    </dgm:pt>
    <dgm:pt modelId="{87F58710-8D1F-4C02-801D-20E69AF7E24A}" type="parTrans" cxnId="{713F925B-A666-41F0-B7EF-9F3EFC0A4B2B}">
      <dgm:prSet/>
      <dgm:spPr/>
      <dgm:t>
        <a:bodyPr/>
        <a:lstStyle/>
        <a:p>
          <a:endParaRPr lang="en-GB"/>
        </a:p>
      </dgm:t>
    </dgm:pt>
    <dgm:pt modelId="{65F1A98B-1489-4C4F-8F91-FC8ACDA1544F}" type="sibTrans" cxnId="{713F925B-A666-41F0-B7EF-9F3EFC0A4B2B}">
      <dgm:prSet/>
      <dgm:spPr/>
      <dgm:t>
        <a:bodyPr/>
        <a:lstStyle/>
        <a:p>
          <a:endParaRPr lang="en-GB"/>
        </a:p>
      </dgm:t>
    </dgm:pt>
    <dgm:pt modelId="{E86DF938-87FD-45A6-B501-BABBBED0863C}">
      <dgm:prSet/>
      <dgm:spPr/>
      <dgm:t>
        <a:bodyPr/>
        <a:lstStyle/>
        <a:p>
          <a:r>
            <a:rPr lang="en-GB" dirty="0"/>
            <a:t>Internet</a:t>
          </a:r>
        </a:p>
      </dgm:t>
    </dgm:pt>
    <dgm:pt modelId="{B62EFCF2-3999-4E7E-A043-D3E1335A773F}" type="parTrans" cxnId="{F804A81B-BFD7-47C7-B3DD-DE65CDDAE8A8}">
      <dgm:prSet/>
      <dgm:spPr/>
      <dgm:t>
        <a:bodyPr/>
        <a:lstStyle/>
        <a:p>
          <a:endParaRPr lang="en-GB"/>
        </a:p>
      </dgm:t>
    </dgm:pt>
    <dgm:pt modelId="{D07225A4-16DD-4C91-98FE-E1EA04024898}" type="sibTrans" cxnId="{F804A81B-BFD7-47C7-B3DD-DE65CDDAE8A8}">
      <dgm:prSet/>
      <dgm:spPr/>
      <dgm:t>
        <a:bodyPr/>
        <a:lstStyle/>
        <a:p>
          <a:endParaRPr lang="en-GB"/>
        </a:p>
      </dgm:t>
    </dgm:pt>
    <dgm:pt modelId="{66BFEBCB-3C1A-4166-BE58-92E2F331095C}">
      <dgm:prSet/>
      <dgm:spPr/>
      <dgm:t>
        <a:bodyPr/>
        <a:lstStyle/>
        <a:p>
          <a:r>
            <a:rPr lang="en-GB" dirty="0"/>
            <a:t>Transportation venues</a:t>
          </a:r>
        </a:p>
      </dgm:t>
    </dgm:pt>
    <dgm:pt modelId="{C26176E8-1570-4085-952E-AE676AF44A8A}" type="parTrans" cxnId="{6DB3D0B7-A311-46AC-A2B3-5E9FF30099B8}">
      <dgm:prSet/>
      <dgm:spPr/>
      <dgm:t>
        <a:bodyPr/>
        <a:lstStyle/>
        <a:p>
          <a:endParaRPr lang="en-GB"/>
        </a:p>
      </dgm:t>
    </dgm:pt>
    <dgm:pt modelId="{0E52527F-1F5B-43B8-AD0B-A3656AE6916D}" type="sibTrans" cxnId="{6DB3D0B7-A311-46AC-A2B3-5E9FF30099B8}">
      <dgm:prSet/>
      <dgm:spPr/>
      <dgm:t>
        <a:bodyPr/>
        <a:lstStyle/>
        <a:p>
          <a:endParaRPr lang="en-GB"/>
        </a:p>
      </dgm:t>
    </dgm:pt>
    <dgm:pt modelId="{EDFB25B1-31DA-472A-B0A3-6E93D4607D03}">
      <dgm:prSet/>
      <dgm:spPr/>
      <dgm:t>
        <a:bodyPr/>
        <a:lstStyle/>
        <a:p>
          <a:r>
            <a:rPr lang="en-GB"/>
            <a:t>Store displays</a:t>
          </a:r>
        </a:p>
      </dgm:t>
    </dgm:pt>
    <dgm:pt modelId="{42777E72-8530-4128-BCFA-675C09785E8F}" type="parTrans" cxnId="{95B0D7A5-0EA5-428A-8E18-E710C4F69B07}">
      <dgm:prSet/>
      <dgm:spPr/>
      <dgm:t>
        <a:bodyPr/>
        <a:lstStyle/>
        <a:p>
          <a:endParaRPr lang="en-GB"/>
        </a:p>
      </dgm:t>
    </dgm:pt>
    <dgm:pt modelId="{F58DB2DA-4469-4F8E-8E7D-806AD3FB5C15}" type="sibTrans" cxnId="{95B0D7A5-0EA5-428A-8E18-E710C4F69B07}">
      <dgm:prSet/>
      <dgm:spPr/>
      <dgm:t>
        <a:bodyPr/>
        <a:lstStyle/>
        <a:p>
          <a:endParaRPr lang="en-GB"/>
        </a:p>
      </dgm:t>
    </dgm:pt>
    <dgm:pt modelId="{5B0C90AF-F61C-49D4-A7BB-9047C02AC607}">
      <dgm:prSet/>
      <dgm:spPr/>
      <dgm:t>
        <a:bodyPr/>
        <a:lstStyle/>
        <a:p>
          <a:r>
            <a:rPr lang="en-GB"/>
            <a:t>Posters</a:t>
          </a:r>
        </a:p>
      </dgm:t>
    </dgm:pt>
    <dgm:pt modelId="{1CBAF1A8-0CDA-4D11-A4D7-4BBECA933F9B}" type="parTrans" cxnId="{A653D38A-9007-47D6-8F5C-4B922F9ADC90}">
      <dgm:prSet/>
      <dgm:spPr/>
      <dgm:t>
        <a:bodyPr/>
        <a:lstStyle/>
        <a:p>
          <a:endParaRPr lang="en-GB"/>
        </a:p>
      </dgm:t>
    </dgm:pt>
    <dgm:pt modelId="{836DCBCE-22D3-4671-A73F-3B2F6BE420F6}" type="sibTrans" cxnId="{A653D38A-9007-47D6-8F5C-4B922F9ADC90}">
      <dgm:prSet/>
      <dgm:spPr/>
      <dgm:t>
        <a:bodyPr/>
        <a:lstStyle/>
        <a:p>
          <a:endParaRPr lang="en-GB"/>
        </a:p>
      </dgm:t>
    </dgm:pt>
    <dgm:pt modelId="{EFD5B413-8F4C-426C-A827-F46967B633C4}" type="pres">
      <dgm:prSet presAssocID="{3CF314A1-2580-49FC-8D8B-204BD63925E0}" presName="Name0" presStyleCnt="0">
        <dgm:presLayoutVars>
          <dgm:dir/>
          <dgm:animLvl val="lvl"/>
          <dgm:resizeHandles val="exact"/>
        </dgm:presLayoutVars>
      </dgm:prSet>
      <dgm:spPr/>
      <dgm:t>
        <a:bodyPr/>
        <a:lstStyle/>
        <a:p>
          <a:endParaRPr lang="en-GB"/>
        </a:p>
      </dgm:t>
    </dgm:pt>
    <dgm:pt modelId="{4B785D57-4F6C-4AD9-BA16-7A8AE5DB5BA2}" type="pres">
      <dgm:prSet presAssocID="{7CFAC4DF-D1D9-47DB-9B93-450597EBD203}" presName="composite" presStyleCnt="0"/>
      <dgm:spPr/>
    </dgm:pt>
    <dgm:pt modelId="{9D28CA1D-E4B4-4654-A835-FB051DCA5875}" type="pres">
      <dgm:prSet presAssocID="{7CFAC4DF-D1D9-47DB-9B93-450597EBD203}" presName="parTx" presStyleLbl="alignNode1" presStyleIdx="0" presStyleCnt="4">
        <dgm:presLayoutVars>
          <dgm:chMax val="0"/>
          <dgm:chPref val="0"/>
          <dgm:bulletEnabled val="1"/>
        </dgm:presLayoutVars>
      </dgm:prSet>
      <dgm:spPr/>
      <dgm:t>
        <a:bodyPr/>
        <a:lstStyle/>
        <a:p>
          <a:endParaRPr lang="en-GB"/>
        </a:p>
      </dgm:t>
    </dgm:pt>
    <dgm:pt modelId="{005BD155-7734-48BF-BDE0-278CBFB916F4}" type="pres">
      <dgm:prSet presAssocID="{7CFAC4DF-D1D9-47DB-9B93-450597EBD203}" presName="desTx" presStyleLbl="alignAccFollowNode1" presStyleIdx="0" presStyleCnt="4">
        <dgm:presLayoutVars>
          <dgm:bulletEnabled val="1"/>
        </dgm:presLayoutVars>
      </dgm:prSet>
      <dgm:spPr/>
      <dgm:t>
        <a:bodyPr/>
        <a:lstStyle/>
        <a:p>
          <a:endParaRPr lang="en-GB"/>
        </a:p>
      </dgm:t>
    </dgm:pt>
    <dgm:pt modelId="{1103A5E3-E2E4-4DAF-99F4-28C53C9D1B19}" type="pres">
      <dgm:prSet presAssocID="{0FDB7B5E-D5DD-40F8-B068-EA36351A163A}" presName="space" presStyleCnt="0"/>
      <dgm:spPr/>
    </dgm:pt>
    <dgm:pt modelId="{75FC6142-64A3-48B8-AC77-C65ABC39C271}" type="pres">
      <dgm:prSet presAssocID="{F313BDDE-4F58-410F-9A5D-39A8C38A351D}" presName="composite" presStyleCnt="0"/>
      <dgm:spPr/>
    </dgm:pt>
    <dgm:pt modelId="{AC351D02-8DF0-4140-B122-CDBE3F7E29FC}" type="pres">
      <dgm:prSet presAssocID="{F313BDDE-4F58-410F-9A5D-39A8C38A351D}" presName="parTx" presStyleLbl="alignNode1" presStyleIdx="1" presStyleCnt="4">
        <dgm:presLayoutVars>
          <dgm:chMax val="0"/>
          <dgm:chPref val="0"/>
          <dgm:bulletEnabled val="1"/>
        </dgm:presLayoutVars>
      </dgm:prSet>
      <dgm:spPr/>
      <dgm:t>
        <a:bodyPr/>
        <a:lstStyle/>
        <a:p>
          <a:endParaRPr lang="en-GB"/>
        </a:p>
      </dgm:t>
    </dgm:pt>
    <dgm:pt modelId="{7390C716-C0FC-46A1-A9DB-101110952EB3}" type="pres">
      <dgm:prSet presAssocID="{F313BDDE-4F58-410F-9A5D-39A8C38A351D}" presName="desTx" presStyleLbl="alignAccFollowNode1" presStyleIdx="1" presStyleCnt="4">
        <dgm:presLayoutVars>
          <dgm:bulletEnabled val="1"/>
        </dgm:presLayoutVars>
      </dgm:prSet>
      <dgm:spPr/>
      <dgm:t>
        <a:bodyPr/>
        <a:lstStyle/>
        <a:p>
          <a:endParaRPr lang="en-GB"/>
        </a:p>
      </dgm:t>
    </dgm:pt>
    <dgm:pt modelId="{1CB58741-9096-45C4-9472-9B1437674CDD}" type="pres">
      <dgm:prSet presAssocID="{677585B3-D172-435B-A854-0B688FB6FC98}" presName="space" presStyleCnt="0"/>
      <dgm:spPr/>
    </dgm:pt>
    <dgm:pt modelId="{945B106F-4988-4B25-90FC-31587FBA6981}" type="pres">
      <dgm:prSet presAssocID="{9D497F09-63A7-4FE0-9E35-BA6AA81E9415}" presName="composite" presStyleCnt="0"/>
      <dgm:spPr/>
    </dgm:pt>
    <dgm:pt modelId="{89F1C976-410C-490C-83DE-5CC2BB0A28B0}" type="pres">
      <dgm:prSet presAssocID="{9D497F09-63A7-4FE0-9E35-BA6AA81E9415}" presName="parTx" presStyleLbl="alignNode1" presStyleIdx="2" presStyleCnt="4">
        <dgm:presLayoutVars>
          <dgm:chMax val="0"/>
          <dgm:chPref val="0"/>
          <dgm:bulletEnabled val="1"/>
        </dgm:presLayoutVars>
      </dgm:prSet>
      <dgm:spPr/>
      <dgm:t>
        <a:bodyPr/>
        <a:lstStyle/>
        <a:p>
          <a:endParaRPr lang="en-GB"/>
        </a:p>
      </dgm:t>
    </dgm:pt>
    <dgm:pt modelId="{62361F7C-FD08-42AD-857D-8B8E7272CEC1}" type="pres">
      <dgm:prSet presAssocID="{9D497F09-63A7-4FE0-9E35-BA6AA81E9415}" presName="desTx" presStyleLbl="alignAccFollowNode1" presStyleIdx="2" presStyleCnt="4">
        <dgm:presLayoutVars>
          <dgm:bulletEnabled val="1"/>
        </dgm:presLayoutVars>
      </dgm:prSet>
      <dgm:spPr/>
      <dgm:t>
        <a:bodyPr/>
        <a:lstStyle/>
        <a:p>
          <a:endParaRPr lang="en-GB"/>
        </a:p>
      </dgm:t>
    </dgm:pt>
    <dgm:pt modelId="{7D5FFA03-8412-4CF0-BB87-59817D911B3E}" type="pres">
      <dgm:prSet presAssocID="{3EAAC9FC-8E63-404F-BD68-1AB8FEB83901}" presName="space" presStyleCnt="0"/>
      <dgm:spPr/>
    </dgm:pt>
    <dgm:pt modelId="{8B64451E-E018-43BC-9845-A6AE7337BE1D}" type="pres">
      <dgm:prSet presAssocID="{2945008B-61CF-46BB-B896-A85376D432CC}" presName="composite" presStyleCnt="0"/>
      <dgm:spPr/>
    </dgm:pt>
    <dgm:pt modelId="{6D8AA604-0528-44B4-840D-D573F3E33F75}" type="pres">
      <dgm:prSet presAssocID="{2945008B-61CF-46BB-B896-A85376D432CC}" presName="parTx" presStyleLbl="alignNode1" presStyleIdx="3" presStyleCnt="4">
        <dgm:presLayoutVars>
          <dgm:chMax val="0"/>
          <dgm:chPref val="0"/>
          <dgm:bulletEnabled val="1"/>
        </dgm:presLayoutVars>
      </dgm:prSet>
      <dgm:spPr/>
      <dgm:t>
        <a:bodyPr/>
        <a:lstStyle/>
        <a:p>
          <a:endParaRPr lang="en-GB"/>
        </a:p>
      </dgm:t>
    </dgm:pt>
    <dgm:pt modelId="{20BCBF7F-5998-4B96-BC1A-434EF74353C4}" type="pres">
      <dgm:prSet presAssocID="{2945008B-61CF-46BB-B896-A85376D432CC}" presName="desTx" presStyleLbl="alignAccFollowNode1" presStyleIdx="3" presStyleCnt="4">
        <dgm:presLayoutVars>
          <dgm:bulletEnabled val="1"/>
        </dgm:presLayoutVars>
      </dgm:prSet>
      <dgm:spPr/>
      <dgm:t>
        <a:bodyPr/>
        <a:lstStyle/>
        <a:p>
          <a:endParaRPr lang="en-GB"/>
        </a:p>
      </dgm:t>
    </dgm:pt>
  </dgm:ptLst>
  <dgm:cxnLst>
    <dgm:cxn modelId="{6D2EFC63-B0E6-4816-A153-2D39BCDFBD90}" type="presOf" srcId="{91AC8F8A-9804-4A47-9DCB-020A816231BB}" destId="{005BD155-7734-48BF-BDE0-278CBFB916F4}" srcOrd="0" destOrd="1" presId="urn:microsoft.com/office/officeart/2005/8/layout/hList1"/>
    <dgm:cxn modelId="{A7D340D1-BFF8-4759-BFA2-8199CA40EF30}" srcId="{7CFAC4DF-D1D9-47DB-9B93-450597EBD203}" destId="{3012D052-7C24-4BCD-A516-68687BD850E3}" srcOrd="3" destOrd="0" parTransId="{4000EF74-48F8-4BDE-B921-B2C0700DD19D}" sibTransId="{D4423DEB-DC36-4AF6-8A0D-699E3A338248}"/>
    <dgm:cxn modelId="{00FDFA43-AB1B-4A0C-BB49-E1ADE00489B2}" type="presOf" srcId="{E86DF938-87FD-45A6-B501-BABBBED0863C}" destId="{7390C716-C0FC-46A1-A9DB-101110952EB3}" srcOrd="0" destOrd="2" presId="urn:microsoft.com/office/officeart/2005/8/layout/hList1"/>
    <dgm:cxn modelId="{18B0B8FE-0E97-407A-94A7-2AD1D5095956}" type="presOf" srcId="{EDFB25B1-31DA-472A-B0A3-6E93D4607D03}" destId="{20BCBF7F-5998-4B96-BC1A-434EF74353C4}" srcOrd="0" destOrd="0" presId="urn:microsoft.com/office/officeart/2005/8/layout/hList1"/>
    <dgm:cxn modelId="{9BC6304B-067F-418D-8AB2-8BABB3B7DA29}" type="presOf" srcId="{F0088582-956A-4142-B930-DE9D513B1070}" destId="{62361F7C-FD08-42AD-857D-8B8E7272CEC1}" srcOrd="0" destOrd="0" presId="urn:microsoft.com/office/officeart/2005/8/layout/hList1"/>
    <dgm:cxn modelId="{6DB3D0B7-A311-46AC-A2B3-5E9FF30099B8}" srcId="{9D497F09-63A7-4FE0-9E35-BA6AA81E9415}" destId="{66BFEBCB-3C1A-4166-BE58-92E2F331095C}" srcOrd="1" destOrd="0" parTransId="{C26176E8-1570-4085-952E-AE676AF44A8A}" sibTransId="{0E52527F-1F5B-43B8-AD0B-A3656AE6916D}"/>
    <dgm:cxn modelId="{11AEEC00-FB85-4D88-AFE8-D0FD4F1C36C0}" type="presOf" srcId="{5B0C90AF-F61C-49D4-A7BB-9047C02AC607}" destId="{20BCBF7F-5998-4B96-BC1A-434EF74353C4}" srcOrd="0" destOrd="1" presId="urn:microsoft.com/office/officeart/2005/8/layout/hList1"/>
    <dgm:cxn modelId="{ACB52267-E4D7-4EBA-975F-9418E7A4715E}" type="presOf" srcId="{CB6A574E-B53A-4837-A748-36AC5A213EF5}" destId="{005BD155-7734-48BF-BDE0-278CBFB916F4}" srcOrd="0" destOrd="0" presId="urn:microsoft.com/office/officeart/2005/8/layout/hList1"/>
    <dgm:cxn modelId="{17D5A761-9129-4B19-A0CE-EB6D1634472F}" srcId="{9D497F09-63A7-4FE0-9E35-BA6AA81E9415}" destId="{F0088582-956A-4142-B930-DE9D513B1070}" srcOrd="0" destOrd="0" parTransId="{0AFE27B8-B9E5-4EFB-A29D-2E7C2181B0BF}" sibTransId="{E7CFEC08-EB15-4F6E-BA49-B34F733A48B6}"/>
    <dgm:cxn modelId="{67A73E70-BC70-42E6-B89F-FBA607FAD606}" type="presOf" srcId="{6E38984F-D150-49F1-BFF2-9EAB24D7F6EF}" destId="{005BD155-7734-48BF-BDE0-278CBFB916F4}" srcOrd="0" destOrd="2" presId="urn:microsoft.com/office/officeart/2005/8/layout/hList1"/>
    <dgm:cxn modelId="{AEA9474C-7BCB-4BF1-AB1E-D05F4AAF87B4}" type="presOf" srcId="{7CFAC4DF-D1D9-47DB-9B93-450597EBD203}" destId="{9D28CA1D-E4B4-4654-A835-FB051DCA5875}" srcOrd="0" destOrd="0" presId="urn:microsoft.com/office/officeart/2005/8/layout/hList1"/>
    <dgm:cxn modelId="{C5B0FC1C-18B2-4362-87ED-035B39F2DF00}" srcId="{F313BDDE-4F58-410F-9A5D-39A8C38A351D}" destId="{EA88F6C7-3E10-4573-B0E8-B06AAE157A6B}" srcOrd="0" destOrd="0" parTransId="{B5582C26-C766-4E5F-AE0C-9424639FD65D}" sibTransId="{1586604D-BD41-4BB3-B6C3-23665F8D4428}"/>
    <dgm:cxn modelId="{F75FD074-8A85-43F4-916C-1547B93DA31D}" type="presOf" srcId="{5F26D26A-9CAF-456A-B547-F87DC10E8D8B}" destId="{005BD155-7734-48BF-BDE0-278CBFB916F4}" srcOrd="0" destOrd="4" presId="urn:microsoft.com/office/officeart/2005/8/layout/hList1"/>
    <dgm:cxn modelId="{DCC18781-5C5B-4891-9A1A-B5547DC4EBAA}" type="presOf" srcId="{F313BDDE-4F58-410F-9A5D-39A8C38A351D}" destId="{AC351D02-8DF0-4140-B122-CDBE3F7E29FC}" srcOrd="0" destOrd="0" presId="urn:microsoft.com/office/officeart/2005/8/layout/hList1"/>
    <dgm:cxn modelId="{19CFC6F4-4651-47AA-B7CC-9A9CBC1791FD}" srcId="{7CFAC4DF-D1D9-47DB-9B93-450597EBD203}" destId="{91AC8F8A-9804-4A47-9DCB-020A816231BB}" srcOrd="1" destOrd="0" parTransId="{DC567123-B186-4DA6-93E6-2B048C1332B9}" sibTransId="{FEFEFFCF-79EE-401D-96CD-9F78540D4C32}"/>
    <dgm:cxn modelId="{54F98EF2-65E1-489D-BDCC-47CDA11F8911}" srcId="{3CF314A1-2580-49FC-8D8B-204BD63925E0}" destId="{2945008B-61CF-46BB-B896-A85376D432CC}" srcOrd="3" destOrd="0" parTransId="{EA3F4CD6-94FF-4A7A-8693-2F6CEEB23AE8}" sibTransId="{027EC71D-2CD0-479B-B4C1-EF5AD54C0B47}"/>
    <dgm:cxn modelId="{0B71D5C7-67B1-46E3-B5CD-C2557A3A93AE}" type="presOf" srcId="{3012D052-7C24-4BCD-A516-68687BD850E3}" destId="{005BD155-7734-48BF-BDE0-278CBFB916F4}" srcOrd="0" destOrd="3" presId="urn:microsoft.com/office/officeart/2005/8/layout/hList1"/>
    <dgm:cxn modelId="{8B9A7CAC-E2FB-4FCF-B55B-C5A98899A5FC}" srcId="{3CF314A1-2580-49FC-8D8B-204BD63925E0}" destId="{9D497F09-63A7-4FE0-9E35-BA6AA81E9415}" srcOrd="2" destOrd="0" parTransId="{04DB1890-B687-470E-97F6-BFB0B82EECD5}" sibTransId="{3EAAC9FC-8E63-404F-BD68-1AB8FEB83901}"/>
    <dgm:cxn modelId="{ADA564C3-EE64-4879-8387-2DA0A6003A8F}" srcId="{3CF314A1-2580-49FC-8D8B-204BD63925E0}" destId="{7CFAC4DF-D1D9-47DB-9B93-450597EBD203}" srcOrd="0" destOrd="0" parTransId="{39D92823-F523-4F01-A549-5180764010F4}" sibTransId="{0FDB7B5E-D5DD-40F8-B068-EA36351A163A}"/>
    <dgm:cxn modelId="{F30FCA50-CF1E-459A-8B63-F8D1A671E8F7}" type="presOf" srcId="{2945008B-61CF-46BB-B896-A85376D432CC}" destId="{6D8AA604-0528-44B4-840D-D573F3E33F75}" srcOrd="0" destOrd="0" presId="urn:microsoft.com/office/officeart/2005/8/layout/hList1"/>
    <dgm:cxn modelId="{713F925B-A666-41F0-B7EF-9F3EFC0A4B2B}" srcId="{F313BDDE-4F58-410F-9A5D-39A8C38A351D}" destId="{609979F3-F50A-477E-A996-421463292291}" srcOrd="1" destOrd="0" parTransId="{87F58710-8D1F-4C02-801D-20E69AF7E24A}" sibTransId="{65F1A98B-1489-4C4F-8F91-FC8ACDA1544F}"/>
    <dgm:cxn modelId="{C83046CC-CD7E-4E53-AF8E-D9776D44A7B7}" type="presOf" srcId="{EA88F6C7-3E10-4573-B0E8-B06AAE157A6B}" destId="{7390C716-C0FC-46A1-A9DB-101110952EB3}" srcOrd="0" destOrd="0" presId="urn:microsoft.com/office/officeart/2005/8/layout/hList1"/>
    <dgm:cxn modelId="{103772E7-F2C9-4865-BD49-D77207E2CD68}" type="presOf" srcId="{66BFEBCB-3C1A-4166-BE58-92E2F331095C}" destId="{62361F7C-FD08-42AD-857D-8B8E7272CEC1}" srcOrd="0" destOrd="1" presId="urn:microsoft.com/office/officeart/2005/8/layout/hList1"/>
    <dgm:cxn modelId="{95B0D7A5-0EA5-428A-8E18-E710C4F69B07}" srcId="{2945008B-61CF-46BB-B896-A85376D432CC}" destId="{EDFB25B1-31DA-472A-B0A3-6E93D4607D03}" srcOrd="0" destOrd="0" parTransId="{42777E72-8530-4128-BCFA-675C09785E8F}" sibTransId="{F58DB2DA-4469-4F8E-8E7D-806AD3FB5C15}"/>
    <dgm:cxn modelId="{1D498A1A-EE9D-4161-98CA-91A84FBA5AF4}" srcId="{7CFAC4DF-D1D9-47DB-9B93-450597EBD203}" destId="{6E38984F-D150-49F1-BFF2-9EAB24D7F6EF}" srcOrd="2" destOrd="0" parTransId="{ED0B512B-2A68-46D4-9E39-B8156A2B093D}" sibTransId="{387F0E52-C678-4D4C-9BC2-AE4EA61AD2FC}"/>
    <dgm:cxn modelId="{FC3338C8-8A82-4DA8-9CBF-372BE465117B}" type="presOf" srcId="{9D497F09-63A7-4FE0-9E35-BA6AA81E9415}" destId="{89F1C976-410C-490C-83DE-5CC2BB0A28B0}" srcOrd="0" destOrd="0" presId="urn:microsoft.com/office/officeart/2005/8/layout/hList1"/>
    <dgm:cxn modelId="{A653D38A-9007-47D6-8F5C-4B922F9ADC90}" srcId="{2945008B-61CF-46BB-B896-A85376D432CC}" destId="{5B0C90AF-F61C-49D4-A7BB-9047C02AC607}" srcOrd="1" destOrd="0" parTransId="{1CBAF1A8-0CDA-4D11-A4D7-4BBECA933F9B}" sibTransId="{836DCBCE-22D3-4671-A73F-3B2F6BE420F6}"/>
    <dgm:cxn modelId="{358B99D7-19C8-49E2-9038-24E711F838D0}" type="presOf" srcId="{3CF314A1-2580-49FC-8D8B-204BD63925E0}" destId="{EFD5B413-8F4C-426C-A827-F46967B633C4}" srcOrd="0" destOrd="0" presId="urn:microsoft.com/office/officeart/2005/8/layout/hList1"/>
    <dgm:cxn modelId="{F804A81B-BFD7-47C7-B3DD-DE65CDDAE8A8}" srcId="{F313BDDE-4F58-410F-9A5D-39A8C38A351D}" destId="{E86DF938-87FD-45A6-B501-BABBBED0863C}" srcOrd="2" destOrd="0" parTransId="{B62EFCF2-3999-4E7E-A043-D3E1335A773F}" sibTransId="{D07225A4-16DD-4C91-98FE-E1EA04024898}"/>
    <dgm:cxn modelId="{08EDC23E-2BF1-4023-B293-7467DE48AC05}" srcId="{7CFAC4DF-D1D9-47DB-9B93-450597EBD203}" destId="{5F26D26A-9CAF-456A-B547-F87DC10E8D8B}" srcOrd="4" destOrd="0" parTransId="{E1EF7987-E3B7-4E47-BC54-331E3FF9154C}" sibTransId="{87CC7885-CE5C-4291-9E7D-F062854C5902}"/>
    <dgm:cxn modelId="{4CFEFDCF-5AE0-410E-94FE-E68E6E5F921D}" srcId="{7CFAC4DF-D1D9-47DB-9B93-450597EBD203}" destId="{CB6A574E-B53A-4837-A748-36AC5A213EF5}" srcOrd="0" destOrd="0" parTransId="{27580288-A794-45AB-8754-C2A0CE6389F2}" sibTransId="{ED138364-C20E-4EA9-ACDD-A1BFEA70C057}"/>
    <dgm:cxn modelId="{BF371BE7-BD1C-4385-9A65-3B08214E5501}" srcId="{3CF314A1-2580-49FC-8D8B-204BD63925E0}" destId="{F313BDDE-4F58-410F-9A5D-39A8C38A351D}" srcOrd="1" destOrd="0" parTransId="{FF60419F-CE08-4EE6-8105-CFB65CF894AF}" sibTransId="{677585B3-D172-435B-A854-0B688FB6FC98}"/>
    <dgm:cxn modelId="{D4BD1A93-FEE3-4826-B5D0-15E66934142D}" type="presOf" srcId="{609979F3-F50A-477E-A996-421463292291}" destId="{7390C716-C0FC-46A1-A9DB-101110952EB3}" srcOrd="0" destOrd="1" presId="urn:microsoft.com/office/officeart/2005/8/layout/hList1"/>
    <dgm:cxn modelId="{FCED2871-2C14-473F-A452-FA05D9398BA1}" type="presParOf" srcId="{EFD5B413-8F4C-426C-A827-F46967B633C4}" destId="{4B785D57-4F6C-4AD9-BA16-7A8AE5DB5BA2}" srcOrd="0" destOrd="0" presId="urn:microsoft.com/office/officeart/2005/8/layout/hList1"/>
    <dgm:cxn modelId="{7573AEF4-281D-47BC-90F2-8B8C57DD0BDB}" type="presParOf" srcId="{4B785D57-4F6C-4AD9-BA16-7A8AE5DB5BA2}" destId="{9D28CA1D-E4B4-4654-A835-FB051DCA5875}" srcOrd="0" destOrd="0" presId="urn:microsoft.com/office/officeart/2005/8/layout/hList1"/>
    <dgm:cxn modelId="{F4500CE3-A1A5-496E-802F-F8BA0B18E1F7}" type="presParOf" srcId="{4B785D57-4F6C-4AD9-BA16-7A8AE5DB5BA2}" destId="{005BD155-7734-48BF-BDE0-278CBFB916F4}" srcOrd="1" destOrd="0" presId="urn:microsoft.com/office/officeart/2005/8/layout/hList1"/>
    <dgm:cxn modelId="{45DB7C8E-9749-4AB7-93E4-C36138FBE0B5}" type="presParOf" srcId="{EFD5B413-8F4C-426C-A827-F46967B633C4}" destId="{1103A5E3-E2E4-4DAF-99F4-28C53C9D1B19}" srcOrd="1" destOrd="0" presId="urn:microsoft.com/office/officeart/2005/8/layout/hList1"/>
    <dgm:cxn modelId="{2816B57E-E09D-4055-98D3-C997F4B6660C}" type="presParOf" srcId="{EFD5B413-8F4C-426C-A827-F46967B633C4}" destId="{75FC6142-64A3-48B8-AC77-C65ABC39C271}" srcOrd="2" destOrd="0" presId="urn:microsoft.com/office/officeart/2005/8/layout/hList1"/>
    <dgm:cxn modelId="{1686A199-76F6-45BB-A704-A3470CA0AC3E}" type="presParOf" srcId="{75FC6142-64A3-48B8-AC77-C65ABC39C271}" destId="{AC351D02-8DF0-4140-B122-CDBE3F7E29FC}" srcOrd="0" destOrd="0" presId="urn:microsoft.com/office/officeart/2005/8/layout/hList1"/>
    <dgm:cxn modelId="{56CA9DB3-5D6A-4DE3-9329-2DDA6E4DFEF8}" type="presParOf" srcId="{75FC6142-64A3-48B8-AC77-C65ABC39C271}" destId="{7390C716-C0FC-46A1-A9DB-101110952EB3}" srcOrd="1" destOrd="0" presId="urn:microsoft.com/office/officeart/2005/8/layout/hList1"/>
    <dgm:cxn modelId="{FAE5DA4A-AB94-4228-B083-CD9F9042F613}" type="presParOf" srcId="{EFD5B413-8F4C-426C-A827-F46967B633C4}" destId="{1CB58741-9096-45C4-9472-9B1437674CDD}" srcOrd="3" destOrd="0" presId="urn:microsoft.com/office/officeart/2005/8/layout/hList1"/>
    <dgm:cxn modelId="{0E68F76B-36FF-492B-82FF-7042714D65D2}" type="presParOf" srcId="{EFD5B413-8F4C-426C-A827-F46967B633C4}" destId="{945B106F-4988-4B25-90FC-31587FBA6981}" srcOrd="4" destOrd="0" presId="urn:microsoft.com/office/officeart/2005/8/layout/hList1"/>
    <dgm:cxn modelId="{188F45C4-8DD8-4DD9-B1EA-D2F9C6FA5669}" type="presParOf" srcId="{945B106F-4988-4B25-90FC-31587FBA6981}" destId="{89F1C976-410C-490C-83DE-5CC2BB0A28B0}" srcOrd="0" destOrd="0" presId="urn:microsoft.com/office/officeart/2005/8/layout/hList1"/>
    <dgm:cxn modelId="{355F52B1-9AD7-4BE3-B21F-81A400F1211D}" type="presParOf" srcId="{945B106F-4988-4B25-90FC-31587FBA6981}" destId="{62361F7C-FD08-42AD-857D-8B8E7272CEC1}" srcOrd="1" destOrd="0" presId="urn:microsoft.com/office/officeart/2005/8/layout/hList1"/>
    <dgm:cxn modelId="{D28040B0-F6AA-469A-8C54-3962F489FD69}" type="presParOf" srcId="{EFD5B413-8F4C-426C-A827-F46967B633C4}" destId="{7D5FFA03-8412-4CF0-BB87-59817D911B3E}" srcOrd="5" destOrd="0" presId="urn:microsoft.com/office/officeart/2005/8/layout/hList1"/>
    <dgm:cxn modelId="{A8624106-9215-4606-B073-1A167233506B}" type="presParOf" srcId="{EFD5B413-8F4C-426C-A827-F46967B633C4}" destId="{8B64451E-E018-43BC-9845-A6AE7337BE1D}" srcOrd="6" destOrd="0" presId="urn:microsoft.com/office/officeart/2005/8/layout/hList1"/>
    <dgm:cxn modelId="{16C8F823-EFE5-45DD-A29D-C7982CBF5045}" type="presParOf" srcId="{8B64451E-E018-43BC-9845-A6AE7337BE1D}" destId="{6D8AA604-0528-44B4-840D-D573F3E33F75}" srcOrd="0" destOrd="0" presId="urn:microsoft.com/office/officeart/2005/8/layout/hList1"/>
    <dgm:cxn modelId="{D0F73254-EECD-4945-A8B8-AFBD9D60CC06}" type="presParOf" srcId="{8B64451E-E018-43BC-9845-A6AE7337BE1D}" destId="{20BCBF7F-5998-4B96-BC1A-434EF74353C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D536F-C9CC-421E-89BA-EB2CE048D680}">
      <dsp:nvSpPr>
        <dsp:cNvPr id="0" name=""/>
        <dsp:cNvSpPr/>
      </dsp:nvSpPr>
      <dsp:spPr>
        <a:xfrm>
          <a:off x="0" y="-51714"/>
          <a:ext cx="8191400" cy="126968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i="0" kern="1200" dirty="0"/>
            <a:t>-A shift from public (free) services to expansion of for-profit (fee-for service) hospitals</a:t>
          </a:r>
        </a:p>
        <a:p>
          <a:pPr lvl="0" algn="l" defTabSz="800100">
            <a:lnSpc>
              <a:spcPct val="90000"/>
            </a:lnSpc>
            <a:spcBef>
              <a:spcPct val="0"/>
            </a:spcBef>
            <a:spcAft>
              <a:spcPct val="35000"/>
            </a:spcAft>
          </a:pPr>
          <a:r>
            <a:rPr lang="en-US" sz="1800" b="1" i="0" kern="1200" dirty="0"/>
            <a:t>-Introduction of new services.</a:t>
          </a:r>
        </a:p>
        <a:p>
          <a:pPr lvl="0" algn="l" defTabSz="800100">
            <a:lnSpc>
              <a:spcPct val="90000"/>
            </a:lnSpc>
            <a:spcBef>
              <a:spcPct val="0"/>
            </a:spcBef>
            <a:spcAft>
              <a:spcPct val="35000"/>
            </a:spcAft>
          </a:pPr>
          <a:r>
            <a:rPr lang="en-US" sz="1800" b="1" i="0" kern="1200" dirty="0"/>
            <a:t>-Growth of elective procedures</a:t>
          </a:r>
          <a:endParaRPr lang="en-GB" sz="1800" b="1" i="0" kern="1200" dirty="0"/>
        </a:p>
      </dsp:txBody>
      <dsp:txXfrm>
        <a:off x="37188" y="-14526"/>
        <a:ext cx="6908057" cy="1195311"/>
      </dsp:txXfrm>
    </dsp:sp>
    <dsp:sp modelId="{01C76B60-5381-437E-80E3-B4146AF30C30}">
      <dsp:nvSpPr>
        <dsp:cNvPr id="0" name=""/>
        <dsp:cNvSpPr/>
      </dsp:nvSpPr>
      <dsp:spPr>
        <a:xfrm>
          <a:off x="624965" y="1328415"/>
          <a:ext cx="8191400" cy="106282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a:t>With all this expansion and improvement came </a:t>
          </a:r>
          <a:r>
            <a:rPr lang="en-US" sz="2000" b="1" u="sng" kern="1200" dirty="0"/>
            <a:t>competition</a:t>
          </a:r>
          <a:endParaRPr lang="en-GB" sz="2000" b="1" u="sng" kern="1200" dirty="0"/>
        </a:p>
      </dsp:txBody>
      <dsp:txXfrm>
        <a:off x="656094" y="1359544"/>
        <a:ext cx="6826608" cy="1000570"/>
      </dsp:txXfrm>
    </dsp:sp>
    <dsp:sp modelId="{634EAA77-4FFB-43AD-AB10-5E695BAE76E0}">
      <dsp:nvSpPr>
        <dsp:cNvPr id="0" name=""/>
        <dsp:cNvSpPr/>
      </dsp:nvSpPr>
      <dsp:spPr>
        <a:xfrm>
          <a:off x="1223391" y="2472602"/>
          <a:ext cx="8191400" cy="106282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a:t>More health care </a:t>
          </a:r>
          <a:r>
            <a:rPr lang="en-US" sz="1700" b="1" kern="1200" dirty="0" smtClean="0"/>
            <a:t>(consumers) have </a:t>
          </a:r>
          <a:r>
            <a:rPr lang="en-US" sz="1700" b="1" kern="1200" dirty="0"/>
            <a:t>more choices (options) of what service to have as well as from whom to get those services. The final decision belongs to the </a:t>
          </a:r>
          <a:r>
            <a:rPr lang="en-US" sz="1700" b="1" kern="1200" dirty="0" smtClean="0"/>
            <a:t>consumer. </a:t>
          </a:r>
          <a:endParaRPr lang="en-GB" sz="1700" b="1" kern="1200" dirty="0"/>
        </a:p>
      </dsp:txBody>
      <dsp:txXfrm>
        <a:off x="1254520" y="2503731"/>
        <a:ext cx="6826608" cy="1000570"/>
      </dsp:txXfrm>
    </dsp:sp>
    <dsp:sp modelId="{D7574437-5959-49B3-9077-7681E4877900}">
      <dsp:nvSpPr>
        <dsp:cNvPr id="0" name=""/>
        <dsp:cNvSpPr/>
      </dsp:nvSpPr>
      <dsp:spPr>
        <a:xfrm>
          <a:off x="1835086" y="3683046"/>
          <a:ext cx="8191400" cy="106282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a:t>The role of the provider has changed to focus on supporting the </a:t>
          </a:r>
          <a:r>
            <a:rPr lang="en-US" sz="1700" b="1" kern="1200" dirty="0" smtClean="0"/>
            <a:t>consumer </a:t>
          </a:r>
          <a:r>
            <a:rPr lang="en-US" sz="1700" b="1" kern="1200" dirty="0"/>
            <a:t>by giving more confidence about the outcome or reduce fear about their choice . This is done by  communication with the </a:t>
          </a:r>
          <a:r>
            <a:rPr lang="en-US" sz="1700" b="1" kern="1200" dirty="0" smtClean="0"/>
            <a:t>consumer.</a:t>
          </a:r>
          <a:endParaRPr lang="en-GB" sz="1700" b="1" kern="1200" dirty="0"/>
        </a:p>
      </dsp:txBody>
      <dsp:txXfrm>
        <a:off x="1866215" y="3714175"/>
        <a:ext cx="6826608" cy="1000570"/>
      </dsp:txXfrm>
    </dsp:sp>
    <dsp:sp modelId="{ACADDD18-C6E9-475C-BDE6-CCB00E6F5698}">
      <dsp:nvSpPr>
        <dsp:cNvPr id="0" name=""/>
        <dsp:cNvSpPr/>
      </dsp:nvSpPr>
      <dsp:spPr>
        <a:xfrm>
          <a:off x="2446782" y="4893489"/>
          <a:ext cx="8191400" cy="106282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a:t>Every business (remember, health care is a business</a:t>
          </a:r>
          <a:r>
            <a:rPr lang="en-US" sz="1700" b="1" kern="1200" dirty="0" smtClean="0"/>
            <a:t>)</a:t>
          </a:r>
          <a:r>
            <a:rPr lang="en-GB" sz="1700" b="1" kern="1200" dirty="0" smtClean="0"/>
            <a:t> </a:t>
          </a:r>
          <a:r>
            <a:rPr lang="en-GB" sz="1700" b="1" kern="1200" dirty="0"/>
            <a:t>survive and thrive only if people utilize their services. So, </a:t>
          </a:r>
          <a:r>
            <a:rPr lang="en-GB" sz="1700" b="1" kern="1200" dirty="0" smtClean="0"/>
            <a:t>there is a need for </a:t>
          </a:r>
          <a:r>
            <a:rPr lang="en-GB" sz="1700" b="1" kern="1200" dirty="0"/>
            <a:t>the marketing of </a:t>
          </a:r>
          <a:r>
            <a:rPr lang="en-GB" sz="1700" b="1" kern="1200" dirty="0" smtClean="0"/>
            <a:t>healthcare services</a:t>
          </a:r>
          <a:r>
            <a:rPr lang="en-GB" sz="1700" b="1" kern="1200" dirty="0"/>
            <a:t>.</a:t>
          </a:r>
        </a:p>
      </dsp:txBody>
      <dsp:txXfrm>
        <a:off x="2477911" y="4924618"/>
        <a:ext cx="6826608" cy="1000570"/>
      </dsp:txXfrm>
    </dsp:sp>
    <dsp:sp modelId="{BDBAD5EA-AE30-4E46-BE60-81AFDBC90505}">
      <dsp:nvSpPr>
        <dsp:cNvPr id="0" name=""/>
        <dsp:cNvSpPr/>
      </dsp:nvSpPr>
      <dsp:spPr>
        <a:xfrm>
          <a:off x="7500562" y="828170"/>
          <a:ext cx="690838" cy="690838"/>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5">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a:p>
      </dsp:txBody>
      <dsp:txXfrm>
        <a:off x="7656001" y="828170"/>
        <a:ext cx="379960" cy="519856"/>
      </dsp:txXfrm>
    </dsp:sp>
    <dsp:sp modelId="{E9E22567-052A-48EE-BE18-F770853C5F55}">
      <dsp:nvSpPr>
        <dsp:cNvPr id="0" name=""/>
        <dsp:cNvSpPr/>
      </dsp:nvSpPr>
      <dsp:spPr>
        <a:xfrm>
          <a:off x="8112257" y="2038613"/>
          <a:ext cx="690838" cy="690838"/>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5">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a:p>
      </dsp:txBody>
      <dsp:txXfrm>
        <a:off x="8267696" y="2038613"/>
        <a:ext cx="379960" cy="519856"/>
      </dsp:txXfrm>
    </dsp:sp>
    <dsp:sp modelId="{9F5D6E70-1854-4F22-81AF-4574688B26B6}">
      <dsp:nvSpPr>
        <dsp:cNvPr id="0" name=""/>
        <dsp:cNvSpPr/>
      </dsp:nvSpPr>
      <dsp:spPr>
        <a:xfrm>
          <a:off x="8723953" y="3231343"/>
          <a:ext cx="690838" cy="690838"/>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5">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a:p>
      </dsp:txBody>
      <dsp:txXfrm>
        <a:off x="8879392" y="3231343"/>
        <a:ext cx="379960" cy="519856"/>
      </dsp:txXfrm>
    </dsp:sp>
    <dsp:sp modelId="{E3DC6261-97BB-4583-B334-ED2B4EAB2A86}">
      <dsp:nvSpPr>
        <dsp:cNvPr id="0" name=""/>
        <dsp:cNvSpPr/>
      </dsp:nvSpPr>
      <dsp:spPr>
        <a:xfrm>
          <a:off x="9335648" y="4453596"/>
          <a:ext cx="690838" cy="690838"/>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5">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a:p>
      </dsp:txBody>
      <dsp:txXfrm>
        <a:off x="9491087" y="4453596"/>
        <a:ext cx="379960" cy="519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8CA1D-E4B4-4654-A835-FB051DCA5875}">
      <dsp:nvSpPr>
        <dsp:cNvPr id="0" name=""/>
        <dsp:cNvSpPr/>
      </dsp:nvSpPr>
      <dsp:spPr>
        <a:xfrm>
          <a:off x="4190" y="550200"/>
          <a:ext cx="2519614" cy="662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GB" sz="2300" kern="1200" dirty="0"/>
            <a:t>Print</a:t>
          </a:r>
        </a:p>
      </dsp:txBody>
      <dsp:txXfrm>
        <a:off x="4190" y="550200"/>
        <a:ext cx="2519614" cy="662400"/>
      </dsp:txXfrm>
    </dsp:sp>
    <dsp:sp modelId="{005BD155-7734-48BF-BDE0-278CBFB916F4}">
      <dsp:nvSpPr>
        <dsp:cNvPr id="0" name=""/>
        <dsp:cNvSpPr/>
      </dsp:nvSpPr>
      <dsp:spPr>
        <a:xfrm>
          <a:off x="4190" y="1212600"/>
          <a:ext cx="2519614" cy="214658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Newspapers</a:t>
          </a:r>
        </a:p>
        <a:p>
          <a:pPr marL="228600" lvl="1" indent="-228600" algn="l" defTabSz="1022350">
            <a:lnSpc>
              <a:spcPct val="90000"/>
            </a:lnSpc>
            <a:spcBef>
              <a:spcPct val="0"/>
            </a:spcBef>
            <a:spcAft>
              <a:spcPct val="15000"/>
            </a:spcAft>
            <a:buChar char="••"/>
          </a:pPr>
          <a:r>
            <a:rPr lang="en-GB" sz="2300" kern="1200" dirty="0"/>
            <a:t>Magazines</a:t>
          </a:r>
        </a:p>
        <a:p>
          <a:pPr marL="228600" lvl="1" indent="-228600" algn="l" defTabSz="1022350">
            <a:lnSpc>
              <a:spcPct val="90000"/>
            </a:lnSpc>
            <a:spcBef>
              <a:spcPct val="0"/>
            </a:spcBef>
            <a:spcAft>
              <a:spcPct val="15000"/>
            </a:spcAft>
            <a:buChar char="••"/>
          </a:pPr>
          <a:r>
            <a:rPr lang="en-GB" sz="2300" kern="1200" dirty="0"/>
            <a:t>Journals</a:t>
          </a:r>
        </a:p>
        <a:p>
          <a:pPr marL="228600" lvl="1" indent="-228600" algn="l" defTabSz="1022350">
            <a:lnSpc>
              <a:spcPct val="90000"/>
            </a:lnSpc>
            <a:spcBef>
              <a:spcPct val="0"/>
            </a:spcBef>
            <a:spcAft>
              <a:spcPct val="15000"/>
            </a:spcAft>
            <a:buChar char="••"/>
          </a:pPr>
          <a:r>
            <a:rPr lang="en-GB" sz="2300" kern="1200" dirty="0"/>
            <a:t>Newsletters</a:t>
          </a:r>
        </a:p>
        <a:p>
          <a:pPr marL="228600" lvl="1" indent="-228600" algn="l" defTabSz="1022350">
            <a:lnSpc>
              <a:spcPct val="90000"/>
            </a:lnSpc>
            <a:spcBef>
              <a:spcPct val="0"/>
            </a:spcBef>
            <a:spcAft>
              <a:spcPct val="15000"/>
            </a:spcAft>
            <a:buChar char="••"/>
          </a:pPr>
          <a:r>
            <a:rPr lang="en-GB" sz="2300" kern="1200" dirty="0"/>
            <a:t>Brochures/flyers</a:t>
          </a:r>
        </a:p>
      </dsp:txBody>
      <dsp:txXfrm>
        <a:off x="4190" y="1212600"/>
        <a:ext cx="2519614" cy="2146589"/>
      </dsp:txXfrm>
    </dsp:sp>
    <dsp:sp modelId="{AC351D02-8DF0-4140-B122-CDBE3F7E29FC}">
      <dsp:nvSpPr>
        <dsp:cNvPr id="0" name=""/>
        <dsp:cNvSpPr/>
      </dsp:nvSpPr>
      <dsp:spPr>
        <a:xfrm>
          <a:off x="2876551" y="550200"/>
          <a:ext cx="2519614" cy="662400"/>
        </a:xfrm>
        <a:prstGeom prst="rect">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GB" sz="2300" kern="1200" dirty="0"/>
            <a:t>Electronic</a:t>
          </a:r>
        </a:p>
      </dsp:txBody>
      <dsp:txXfrm>
        <a:off x="2876551" y="550200"/>
        <a:ext cx="2519614" cy="662400"/>
      </dsp:txXfrm>
    </dsp:sp>
    <dsp:sp modelId="{7390C716-C0FC-46A1-A9DB-101110952EB3}">
      <dsp:nvSpPr>
        <dsp:cNvPr id="0" name=""/>
        <dsp:cNvSpPr/>
      </dsp:nvSpPr>
      <dsp:spPr>
        <a:xfrm>
          <a:off x="2876551" y="1212600"/>
          <a:ext cx="2519614" cy="2146589"/>
        </a:xfrm>
        <a:prstGeom prst="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Television</a:t>
          </a:r>
        </a:p>
        <a:p>
          <a:pPr marL="228600" lvl="1" indent="-228600" algn="l" defTabSz="1022350">
            <a:lnSpc>
              <a:spcPct val="90000"/>
            </a:lnSpc>
            <a:spcBef>
              <a:spcPct val="0"/>
            </a:spcBef>
            <a:spcAft>
              <a:spcPct val="15000"/>
            </a:spcAft>
            <a:buChar char="••"/>
          </a:pPr>
          <a:r>
            <a:rPr lang="en-GB" sz="2300" kern="1200" dirty="0"/>
            <a:t>Radio</a:t>
          </a:r>
        </a:p>
        <a:p>
          <a:pPr marL="228600" lvl="1" indent="-228600" algn="l" defTabSz="1022350">
            <a:lnSpc>
              <a:spcPct val="90000"/>
            </a:lnSpc>
            <a:spcBef>
              <a:spcPct val="0"/>
            </a:spcBef>
            <a:spcAft>
              <a:spcPct val="15000"/>
            </a:spcAft>
            <a:buChar char="••"/>
          </a:pPr>
          <a:r>
            <a:rPr lang="en-GB" sz="2300" kern="1200" dirty="0"/>
            <a:t>Internet</a:t>
          </a:r>
        </a:p>
      </dsp:txBody>
      <dsp:txXfrm>
        <a:off x="2876551" y="1212600"/>
        <a:ext cx="2519614" cy="2146589"/>
      </dsp:txXfrm>
    </dsp:sp>
    <dsp:sp modelId="{89F1C976-410C-490C-83DE-5CC2BB0A28B0}">
      <dsp:nvSpPr>
        <dsp:cNvPr id="0" name=""/>
        <dsp:cNvSpPr/>
      </dsp:nvSpPr>
      <dsp:spPr>
        <a:xfrm>
          <a:off x="5748912" y="550200"/>
          <a:ext cx="2519614" cy="662400"/>
        </a:xfrm>
        <a:prstGeom prst="rect">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GB" sz="2300" kern="1200" dirty="0"/>
            <a:t>Outdoor</a:t>
          </a:r>
        </a:p>
      </dsp:txBody>
      <dsp:txXfrm>
        <a:off x="5748912" y="550200"/>
        <a:ext cx="2519614" cy="662400"/>
      </dsp:txXfrm>
    </dsp:sp>
    <dsp:sp modelId="{62361F7C-FD08-42AD-857D-8B8E7272CEC1}">
      <dsp:nvSpPr>
        <dsp:cNvPr id="0" name=""/>
        <dsp:cNvSpPr/>
      </dsp:nvSpPr>
      <dsp:spPr>
        <a:xfrm>
          <a:off x="5748912" y="1212600"/>
          <a:ext cx="2519614" cy="2146589"/>
        </a:xfrm>
        <a:prstGeom prst="rect">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Billboards</a:t>
          </a:r>
        </a:p>
        <a:p>
          <a:pPr marL="228600" lvl="1" indent="-228600" algn="l" defTabSz="1022350">
            <a:lnSpc>
              <a:spcPct val="90000"/>
            </a:lnSpc>
            <a:spcBef>
              <a:spcPct val="0"/>
            </a:spcBef>
            <a:spcAft>
              <a:spcPct val="15000"/>
            </a:spcAft>
            <a:buChar char="••"/>
          </a:pPr>
          <a:r>
            <a:rPr lang="en-GB" sz="2300" kern="1200" dirty="0"/>
            <a:t>Transportation venues</a:t>
          </a:r>
        </a:p>
      </dsp:txBody>
      <dsp:txXfrm>
        <a:off x="5748912" y="1212600"/>
        <a:ext cx="2519614" cy="2146589"/>
      </dsp:txXfrm>
    </dsp:sp>
    <dsp:sp modelId="{6D8AA604-0528-44B4-840D-D573F3E33F75}">
      <dsp:nvSpPr>
        <dsp:cNvPr id="0" name=""/>
        <dsp:cNvSpPr/>
      </dsp:nvSpPr>
      <dsp:spPr>
        <a:xfrm>
          <a:off x="8621272" y="550200"/>
          <a:ext cx="2519614" cy="6624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GB" sz="2300" kern="1200"/>
            <a:t>Display</a:t>
          </a:r>
        </a:p>
      </dsp:txBody>
      <dsp:txXfrm>
        <a:off x="8621272" y="550200"/>
        <a:ext cx="2519614" cy="662400"/>
      </dsp:txXfrm>
    </dsp:sp>
    <dsp:sp modelId="{20BCBF7F-5998-4B96-BC1A-434EF74353C4}">
      <dsp:nvSpPr>
        <dsp:cNvPr id="0" name=""/>
        <dsp:cNvSpPr/>
      </dsp:nvSpPr>
      <dsp:spPr>
        <a:xfrm>
          <a:off x="8621272" y="1212600"/>
          <a:ext cx="2519614" cy="2146589"/>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a:t>Store displays</a:t>
          </a:r>
        </a:p>
        <a:p>
          <a:pPr marL="228600" lvl="1" indent="-228600" algn="l" defTabSz="1022350">
            <a:lnSpc>
              <a:spcPct val="90000"/>
            </a:lnSpc>
            <a:spcBef>
              <a:spcPct val="0"/>
            </a:spcBef>
            <a:spcAft>
              <a:spcPct val="15000"/>
            </a:spcAft>
            <a:buChar char="••"/>
          </a:pPr>
          <a:r>
            <a:rPr lang="en-GB" sz="2300" kern="1200"/>
            <a:t>Posters</a:t>
          </a:r>
        </a:p>
      </dsp:txBody>
      <dsp:txXfrm>
        <a:off x="8621272" y="1212600"/>
        <a:ext cx="2519614" cy="214658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294EBD-CE90-42B5-BA9F-DB3BED81A412}" type="datetimeFigureOut">
              <a:rPr lang="en-GB" smtClean="0"/>
              <a:t>04/04/2021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F7636-6923-41DA-8BF4-E583C00C2721}" type="slidenum">
              <a:rPr lang="en-GB" smtClean="0"/>
              <a:t>‹#›</a:t>
            </a:fld>
            <a:endParaRPr lang="en-GB"/>
          </a:p>
        </p:txBody>
      </p:sp>
    </p:spTree>
    <p:extLst>
      <p:ext uri="{BB962C8B-B14F-4D97-AF65-F5344CB8AC3E}">
        <p14:creationId xmlns:p14="http://schemas.microsoft.com/office/powerpoint/2010/main" val="21518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healthcare, the term consumer refers to any person with the potential to consume a good or service. Everyone is likely to use healthcare goods or services and, thus, be involved in the healthcare system at some time or another. (sick and non-patients nowadays)</a:t>
            </a:r>
            <a:endParaRPr lang="en-GB" dirty="0"/>
          </a:p>
        </p:txBody>
      </p:sp>
      <p:sp>
        <p:nvSpPr>
          <p:cNvPr id="4" name="Slide Number Placeholder 3"/>
          <p:cNvSpPr>
            <a:spLocks noGrp="1"/>
          </p:cNvSpPr>
          <p:nvPr>
            <p:ph type="sldNum" sz="quarter" idx="10"/>
          </p:nvPr>
        </p:nvSpPr>
        <p:spPr/>
        <p:txBody>
          <a:bodyPr/>
          <a:lstStyle/>
          <a:p>
            <a:fld id="{6AAF7636-6923-41DA-8BF4-E583C00C2721}" type="slidenum">
              <a:rPr lang="en-GB" smtClean="0"/>
              <a:t>2</a:t>
            </a:fld>
            <a:endParaRPr lang="en-GB"/>
          </a:p>
        </p:txBody>
      </p:sp>
    </p:spTree>
    <p:extLst>
      <p:ext uri="{BB962C8B-B14F-4D97-AF65-F5344CB8AC3E}">
        <p14:creationId xmlns:p14="http://schemas.microsoft.com/office/powerpoint/2010/main" val="2366085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2868CA-7E1D-45CB-9F15-6F631422696E}" type="datetimeFigureOut">
              <a:rPr lang="en-US" smtClean="0"/>
              <a:pPr/>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067A9-5236-459C-B53B-2CE5DE788067}" type="slidenum">
              <a:rPr lang="en-US" smtClean="0"/>
              <a:pPr/>
              <a:t>‹#›</a:t>
            </a:fld>
            <a:endParaRPr lang="en-US"/>
          </a:p>
        </p:txBody>
      </p:sp>
    </p:spTree>
    <p:extLst>
      <p:ext uri="{BB962C8B-B14F-4D97-AF65-F5344CB8AC3E}">
        <p14:creationId xmlns:p14="http://schemas.microsoft.com/office/powerpoint/2010/main" val="310564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868CA-7E1D-45CB-9F15-6F631422696E}" type="datetimeFigureOut">
              <a:rPr lang="en-US" smtClean="0"/>
              <a:pPr/>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067A9-5236-459C-B53B-2CE5DE788067}" type="slidenum">
              <a:rPr lang="en-US" smtClean="0"/>
              <a:pPr/>
              <a:t>‹#›</a:t>
            </a:fld>
            <a:endParaRPr lang="en-US"/>
          </a:p>
        </p:txBody>
      </p:sp>
    </p:spTree>
    <p:extLst>
      <p:ext uri="{BB962C8B-B14F-4D97-AF65-F5344CB8AC3E}">
        <p14:creationId xmlns:p14="http://schemas.microsoft.com/office/powerpoint/2010/main" val="2882594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868CA-7E1D-45CB-9F15-6F631422696E}" type="datetimeFigureOut">
              <a:rPr lang="en-US" smtClean="0"/>
              <a:pPr/>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067A9-5236-459C-B53B-2CE5DE788067}" type="slidenum">
              <a:rPr lang="en-US" smtClean="0"/>
              <a:pPr/>
              <a:t>‹#›</a:t>
            </a:fld>
            <a:endParaRPr lang="en-US"/>
          </a:p>
        </p:txBody>
      </p:sp>
    </p:spTree>
    <p:extLst>
      <p:ext uri="{BB962C8B-B14F-4D97-AF65-F5344CB8AC3E}">
        <p14:creationId xmlns:p14="http://schemas.microsoft.com/office/powerpoint/2010/main" val="3622781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868CA-7E1D-45CB-9F15-6F631422696E}" type="datetimeFigureOut">
              <a:rPr lang="en-US" smtClean="0"/>
              <a:pPr/>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067A9-5236-459C-B53B-2CE5DE788067}" type="slidenum">
              <a:rPr lang="en-US" smtClean="0"/>
              <a:pPr/>
              <a:t>‹#›</a:t>
            </a:fld>
            <a:endParaRPr lang="en-US"/>
          </a:p>
        </p:txBody>
      </p:sp>
    </p:spTree>
    <p:extLst>
      <p:ext uri="{BB962C8B-B14F-4D97-AF65-F5344CB8AC3E}">
        <p14:creationId xmlns:p14="http://schemas.microsoft.com/office/powerpoint/2010/main" val="226083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2868CA-7E1D-45CB-9F15-6F631422696E}" type="datetimeFigureOut">
              <a:rPr lang="en-US" smtClean="0"/>
              <a:pPr/>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067A9-5236-459C-B53B-2CE5DE788067}" type="slidenum">
              <a:rPr lang="en-US" smtClean="0"/>
              <a:pPr/>
              <a:t>‹#›</a:t>
            </a:fld>
            <a:endParaRPr lang="en-US"/>
          </a:p>
        </p:txBody>
      </p:sp>
    </p:spTree>
    <p:extLst>
      <p:ext uri="{BB962C8B-B14F-4D97-AF65-F5344CB8AC3E}">
        <p14:creationId xmlns:p14="http://schemas.microsoft.com/office/powerpoint/2010/main" val="3154697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2868CA-7E1D-45CB-9F15-6F631422696E}" type="datetimeFigureOut">
              <a:rPr lang="en-US" smtClean="0"/>
              <a:pPr/>
              <a:t>4/4/2021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067A9-5236-459C-B53B-2CE5DE788067}" type="slidenum">
              <a:rPr lang="en-US" smtClean="0"/>
              <a:pPr/>
              <a:t>‹#›</a:t>
            </a:fld>
            <a:endParaRPr lang="en-US"/>
          </a:p>
        </p:txBody>
      </p:sp>
    </p:spTree>
    <p:extLst>
      <p:ext uri="{BB962C8B-B14F-4D97-AF65-F5344CB8AC3E}">
        <p14:creationId xmlns:p14="http://schemas.microsoft.com/office/powerpoint/2010/main" val="84913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2868CA-7E1D-45CB-9F15-6F631422696E}" type="datetimeFigureOut">
              <a:rPr lang="en-US" smtClean="0"/>
              <a:pPr/>
              <a:t>4/4/2021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0067A9-5236-459C-B53B-2CE5DE788067}" type="slidenum">
              <a:rPr lang="en-US" smtClean="0"/>
              <a:pPr/>
              <a:t>‹#›</a:t>
            </a:fld>
            <a:endParaRPr lang="en-US"/>
          </a:p>
        </p:txBody>
      </p:sp>
    </p:spTree>
    <p:extLst>
      <p:ext uri="{BB962C8B-B14F-4D97-AF65-F5344CB8AC3E}">
        <p14:creationId xmlns:p14="http://schemas.microsoft.com/office/powerpoint/2010/main" val="419963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2868CA-7E1D-45CB-9F15-6F631422696E}" type="datetimeFigureOut">
              <a:rPr lang="en-US" smtClean="0"/>
              <a:pPr/>
              <a:t>4/4/2021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0067A9-5236-459C-B53B-2CE5DE788067}" type="slidenum">
              <a:rPr lang="en-US" smtClean="0"/>
              <a:pPr/>
              <a:t>‹#›</a:t>
            </a:fld>
            <a:endParaRPr lang="en-US"/>
          </a:p>
        </p:txBody>
      </p:sp>
    </p:spTree>
    <p:extLst>
      <p:ext uri="{BB962C8B-B14F-4D97-AF65-F5344CB8AC3E}">
        <p14:creationId xmlns:p14="http://schemas.microsoft.com/office/powerpoint/2010/main" val="425576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868CA-7E1D-45CB-9F15-6F631422696E}" type="datetimeFigureOut">
              <a:rPr lang="en-US" smtClean="0"/>
              <a:pPr/>
              <a:t>4/4/2021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0067A9-5236-459C-B53B-2CE5DE788067}" type="slidenum">
              <a:rPr lang="en-US" smtClean="0"/>
              <a:pPr/>
              <a:t>‹#›</a:t>
            </a:fld>
            <a:endParaRPr lang="en-US"/>
          </a:p>
        </p:txBody>
      </p:sp>
    </p:spTree>
    <p:extLst>
      <p:ext uri="{BB962C8B-B14F-4D97-AF65-F5344CB8AC3E}">
        <p14:creationId xmlns:p14="http://schemas.microsoft.com/office/powerpoint/2010/main" val="2885876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2868CA-7E1D-45CB-9F15-6F631422696E}" type="datetimeFigureOut">
              <a:rPr lang="en-US" smtClean="0"/>
              <a:pPr/>
              <a:t>4/4/2021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067A9-5236-459C-B53B-2CE5DE788067}" type="slidenum">
              <a:rPr lang="en-US" smtClean="0"/>
              <a:pPr/>
              <a:t>‹#›</a:t>
            </a:fld>
            <a:endParaRPr lang="en-US"/>
          </a:p>
        </p:txBody>
      </p:sp>
    </p:spTree>
    <p:extLst>
      <p:ext uri="{BB962C8B-B14F-4D97-AF65-F5344CB8AC3E}">
        <p14:creationId xmlns:p14="http://schemas.microsoft.com/office/powerpoint/2010/main" val="176661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2868CA-7E1D-45CB-9F15-6F631422696E}" type="datetimeFigureOut">
              <a:rPr lang="en-US" smtClean="0"/>
              <a:pPr/>
              <a:t>4/4/2021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067A9-5236-459C-B53B-2CE5DE788067}" type="slidenum">
              <a:rPr lang="en-US" smtClean="0"/>
              <a:pPr/>
              <a:t>‹#›</a:t>
            </a:fld>
            <a:endParaRPr lang="en-US"/>
          </a:p>
        </p:txBody>
      </p:sp>
    </p:spTree>
    <p:extLst>
      <p:ext uri="{BB962C8B-B14F-4D97-AF65-F5344CB8AC3E}">
        <p14:creationId xmlns:p14="http://schemas.microsoft.com/office/powerpoint/2010/main" val="66042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868CA-7E1D-45CB-9F15-6F631422696E}" type="datetimeFigureOut">
              <a:rPr lang="en-US" smtClean="0"/>
              <a:pPr/>
              <a:t>4/4/2021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067A9-5236-459C-B53B-2CE5DE788067}" type="slidenum">
              <a:rPr lang="en-US" smtClean="0"/>
              <a:pPr/>
              <a:t>‹#›</a:t>
            </a:fld>
            <a:endParaRPr lang="en-US"/>
          </a:p>
        </p:txBody>
      </p:sp>
    </p:spTree>
    <p:extLst>
      <p:ext uri="{BB962C8B-B14F-4D97-AF65-F5344CB8AC3E}">
        <p14:creationId xmlns:p14="http://schemas.microsoft.com/office/powerpoint/2010/main" val="1716419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58067" y="175845"/>
            <a:ext cx="9174055" cy="1012874"/>
          </a:xfrm>
          <a:noFill/>
        </p:spPr>
        <p:txBody>
          <a:bodyPr>
            <a:noAutofit/>
          </a:bodyPr>
          <a:lstStyle/>
          <a:p>
            <a:r>
              <a:rPr lang="en-US" sz="8000" b="1" dirty="0">
                <a:solidFill>
                  <a:srgbClr val="FFFF00"/>
                </a:solidFill>
                <a:effectLst>
                  <a:outerShdw blurRad="38100" dist="38100" dir="2700000" algn="tl">
                    <a:srgbClr val="000000">
                      <a:alpha val="43137"/>
                    </a:srgbClr>
                  </a:outerShdw>
                </a:effectLst>
              </a:rPr>
              <a:t>Healthcare Marketing</a:t>
            </a:r>
          </a:p>
        </p:txBody>
      </p:sp>
      <p:sp>
        <p:nvSpPr>
          <p:cNvPr id="3" name="Subtitle 2"/>
          <p:cNvSpPr>
            <a:spLocks noGrp="1"/>
          </p:cNvSpPr>
          <p:nvPr>
            <p:ph type="subTitle" idx="1"/>
          </p:nvPr>
        </p:nvSpPr>
        <p:spPr>
          <a:xfrm>
            <a:off x="7108874" y="5373860"/>
            <a:ext cx="4933070" cy="1364566"/>
          </a:xfrm>
          <a:noFill/>
        </p:spPr>
        <p:txBody>
          <a:bodyPr>
            <a:normAutofit fontScale="85000" lnSpcReduction="20000"/>
          </a:bodyPr>
          <a:lstStyle/>
          <a:p>
            <a:r>
              <a:rPr lang="en-US" dirty="0"/>
              <a:t>Dr. Israa Al-</a:t>
            </a:r>
            <a:r>
              <a:rPr lang="en-US" dirty="0" err="1"/>
              <a:t>Rawashdeh</a:t>
            </a:r>
            <a:r>
              <a:rPr lang="en-US" dirty="0"/>
              <a:t> MD, MPH, PhD</a:t>
            </a:r>
          </a:p>
          <a:p>
            <a:r>
              <a:rPr lang="en-US" dirty="0"/>
              <a:t>Faculty of Medicine</a:t>
            </a:r>
          </a:p>
          <a:p>
            <a:r>
              <a:rPr lang="en-US" dirty="0" err="1"/>
              <a:t>Mutah</a:t>
            </a:r>
            <a:r>
              <a:rPr lang="en-US" dirty="0"/>
              <a:t> University</a:t>
            </a:r>
          </a:p>
          <a:p>
            <a:r>
              <a:rPr lang="en-US" dirty="0" smtClean="0"/>
              <a:t>202</a:t>
            </a:r>
            <a:r>
              <a:rPr lang="ar-JO" dirty="0" smtClean="0"/>
              <a:t>1</a:t>
            </a:r>
            <a:endParaRPr lang="en-US" dirty="0"/>
          </a:p>
          <a:p>
            <a:endParaRPr lang="en-US" dirty="0"/>
          </a:p>
        </p:txBody>
      </p:sp>
    </p:spTree>
    <p:extLst>
      <p:ext uri="{BB962C8B-B14F-4D97-AF65-F5344CB8AC3E}">
        <p14:creationId xmlns:p14="http://schemas.microsoft.com/office/powerpoint/2010/main" val="3042303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026" y="225288"/>
            <a:ext cx="11582400" cy="1115318"/>
          </a:xfrm>
          <a:solidFill>
            <a:schemeClr val="accent2">
              <a:lumMod val="60000"/>
              <a:lumOff val="40000"/>
            </a:schemeClr>
          </a:solidFill>
        </p:spPr>
        <p:txBody>
          <a:bodyPr>
            <a:noAutofit/>
          </a:bodyPr>
          <a:lstStyle/>
          <a:p>
            <a:r>
              <a:rPr lang="en-US" sz="3600" b="1" i="1" dirty="0">
                <a:latin typeface="Arial Black" panose="020B0A04020102020204" pitchFamily="34" charset="0"/>
              </a:rPr>
              <a:t/>
            </a:r>
            <a:br>
              <a:rPr lang="en-US" sz="3600" b="1" i="1" dirty="0">
                <a:latin typeface="Arial Black" panose="020B0A04020102020204" pitchFamily="34" charset="0"/>
              </a:rPr>
            </a:br>
            <a:r>
              <a:rPr lang="en-US" sz="3600" b="1" i="1" dirty="0">
                <a:latin typeface="Arial Black" panose="020B0A04020102020204" pitchFamily="34" charset="0"/>
              </a:rPr>
              <a:t/>
            </a:r>
            <a:br>
              <a:rPr lang="en-US" sz="3600" b="1" i="1" dirty="0">
                <a:latin typeface="Arial Black" panose="020B0A04020102020204" pitchFamily="34" charset="0"/>
              </a:rPr>
            </a:br>
            <a:r>
              <a:rPr lang="en-US" sz="3600" b="1" i="1" dirty="0">
                <a:latin typeface="Arial Black" panose="020B0A04020102020204" pitchFamily="34" charset="0"/>
              </a:rPr>
              <a:t/>
            </a:r>
            <a:br>
              <a:rPr lang="en-US" sz="3600" b="1" i="1" dirty="0">
                <a:latin typeface="Arial Black" panose="020B0A04020102020204" pitchFamily="34" charset="0"/>
              </a:rPr>
            </a:br>
            <a:r>
              <a:rPr lang="en-US" sz="3600" b="1" i="1" dirty="0">
                <a:latin typeface="Arial Black" panose="020B0A04020102020204" pitchFamily="34" charset="0"/>
              </a:rPr>
              <a:t/>
            </a:r>
            <a:br>
              <a:rPr lang="en-US" sz="3600" b="1" i="1" dirty="0">
                <a:latin typeface="Arial Black" panose="020B0A04020102020204" pitchFamily="34" charset="0"/>
              </a:rPr>
            </a:br>
            <a:r>
              <a:rPr lang="en-US" sz="3600" b="1" i="1" dirty="0">
                <a:latin typeface="Arial Black" panose="020B0A04020102020204" pitchFamily="34" charset="0"/>
              </a:rPr>
              <a:t/>
            </a:r>
            <a:br>
              <a:rPr lang="en-US" sz="3600" b="1" i="1" dirty="0">
                <a:latin typeface="Arial Black" panose="020B0A04020102020204" pitchFamily="34" charset="0"/>
              </a:rPr>
            </a:br>
            <a:r>
              <a:rPr lang="en-US" sz="3600" b="1" i="1" dirty="0">
                <a:latin typeface="Arial Black" panose="020B0A04020102020204" pitchFamily="34" charset="0"/>
              </a:rPr>
              <a:t/>
            </a:r>
            <a:br>
              <a:rPr lang="en-US" sz="3600" b="1" i="1" dirty="0">
                <a:latin typeface="Arial Black" panose="020B0A04020102020204" pitchFamily="34" charset="0"/>
              </a:rPr>
            </a:br>
            <a:r>
              <a:rPr lang="en-US" sz="3600" b="1" i="1" dirty="0">
                <a:latin typeface="Arial Black" panose="020B0A04020102020204" pitchFamily="34" charset="0"/>
              </a:rPr>
              <a:t/>
            </a:r>
            <a:br>
              <a:rPr lang="en-US" sz="3600" b="1" i="1" dirty="0">
                <a:latin typeface="Arial Black" panose="020B0A04020102020204" pitchFamily="34" charset="0"/>
              </a:rPr>
            </a:br>
            <a:r>
              <a:rPr lang="en-US" sz="3600" b="1" i="1" dirty="0">
                <a:latin typeface="Arial Black" panose="020B0A04020102020204" pitchFamily="34" charset="0"/>
              </a:rPr>
              <a:t/>
            </a:r>
            <a:br>
              <a:rPr lang="en-US" sz="3600" b="1" i="1" dirty="0">
                <a:latin typeface="Arial Black" panose="020B0A04020102020204" pitchFamily="34" charset="0"/>
              </a:rPr>
            </a:br>
            <a:r>
              <a:rPr lang="en-US" sz="3600" b="1" i="1" dirty="0">
                <a:latin typeface="Arial Black" panose="020B0A04020102020204" pitchFamily="34" charset="0"/>
              </a:rPr>
              <a:t/>
            </a:r>
            <a:br>
              <a:rPr lang="en-US" sz="3600" b="1" i="1" dirty="0">
                <a:latin typeface="Arial Black" panose="020B0A04020102020204" pitchFamily="34" charset="0"/>
              </a:rPr>
            </a:br>
            <a:r>
              <a:rPr lang="en-US" sz="3600" b="1" dirty="0">
                <a:latin typeface="Arial Black" panose="020B0A04020102020204" pitchFamily="34" charset="0"/>
              </a:rPr>
              <a:t>Why Healthcare Is Different from Other Industries?</a:t>
            </a:r>
          </a:p>
        </p:txBody>
      </p:sp>
      <p:sp>
        <p:nvSpPr>
          <p:cNvPr id="3" name="Subtitle 2"/>
          <p:cNvSpPr>
            <a:spLocks noGrp="1"/>
          </p:cNvSpPr>
          <p:nvPr>
            <p:ph type="subTitle" idx="1"/>
          </p:nvPr>
        </p:nvSpPr>
        <p:spPr>
          <a:xfrm>
            <a:off x="965381" y="1666645"/>
            <a:ext cx="10363200" cy="2388522"/>
          </a:xfrm>
          <a:solidFill>
            <a:schemeClr val="accent6">
              <a:lumMod val="40000"/>
              <a:lumOff val="60000"/>
            </a:schemeClr>
          </a:solidFill>
        </p:spPr>
        <p:txBody>
          <a:bodyPr>
            <a:noAutofit/>
          </a:bodyPr>
          <a:lstStyle/>
          <a:p>
            <a:pPr algn="just" rtl="0"/>
            <a:r>
              <a:rPr lang="en-US" sz="4400" dirty="0"/>
              <a:t>H</a:t>
            </a:r>
            <a:r>
              <a:rPr lang="en-US" sz="4400" dirty="0">
                <a:solidFill>
                  <a:schemeClr val="tx1"/>
                </a:solidFill>
              </a:rPr>
              <a:t>ealthcare marketing requires its own unique approach and takes on characteristics unlike those of marketing in other industries. </a:t>
            </a:r>
            <a:endParaRPr lang="en-US" sz="4400" dirty="0">
              <a:solidFill>
                <a:schemeClr val="tx1"/>
              </a:solidFill>
              <a:effectLst>
                <a:outerShdw blurRad="38100" dist="38100" dir="2700000" algn="tl">
                  <a:srgbClr val="000000">
                    <a:alpha val="43137"/>
                  </a:srgbClr>
                </a:outerShdw>
              </a:effectLst>
            </a:endParaRPr>
          </a:p>
        </p:txBody>
      </p:sp>
      <p:sp>
        <p:nvSpPr>
          <p:cNvPr id="4" name="TextBox 3">
            <a:extLst>
              <a:ext uri="{FF2B5EF4-FFF2-40B4-BE49-F238E27FC236}">
                <a16:creationId xmlns="" xmlns:a16="http://schemas.microsoft.com/office/drawing/2014/main" id="{05C0C77F-9DF2-4305-B706-B2CD5F013DB2}"/>
              </a:ext>
            </a:extLst>
          </p:cNvPr>
          <p:cNvSpPr txBox="1"/>
          <p:nvPr/>
        </p:nvSpPr>
        <p:spPr>
          <a:xfrm>
            <a:off x="1007435" y="4381207"/>
            <a:ext cx="10321146" cy="1446550"/>
          </a:xfrm>
          <a:prstGeom prst="rect">
            <a:avLst/>
          </a:prstGeom>
          <a:solidFill>
            <a:schemeClr val="accent1"/>
          </a:solidFill>
        </p:spPr>
        <p:txBody>
          <a:bodyPr wrap="square" rtlCol="0">
            <a:spAutoFit/>
          </a:bodyPr>
          <a:lstStyle/>
          <a:p>
            <a:r>
              <a:rPr lang="en-US" sz="4400" b="1" dirty="0"/>
              <a:t>Marketing in healthcare is different for </a:t>
            </a:r>
            <a:r>
              <a:rPr lang="en-US" sz="4400" b="1" dirty="0">
                <a:effectLst>
                  <a:outerShdw blurRad="38100" dist="38100" dir="2700000" algn="tl">
                    <a:srgbClr val="000000">
                      <a:alpha val="43137"/>
                    </a:srgbClr>
                  </a:outerShdw>
                </a:effectLst>
              </a:rPr>
              <a:t>the following reasons:</a:t>
            </a:r>
            <a:endParaRPr lang="en-GB" b="1" dirty="0"/>
          </a:p>
        </p:txBody>
      </p:sp>
    </p:spTree>
    <p:extLst>
      <p:ext uri="{BB962C8B-B14F-4D97-AF65-F5344CB8AC3E}">
        <p14:creationId xmlns:p14="http://schemas.microsoft.com/office/powerpoint/2010/main" val="1152554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3392" y="1603513"/>
            <a:ext cx="11137237" cy="4777815"/>
          </a:xfrm>
        </p:spPr>
        <p:txBody>
          <a:bodyPr>
            <a:noAutofit/>
          </a:bodyPr>
          <a:lstStyle/>
          <a:p>
            <a:pPr marL="457200" indent="-457200" algn="l">
              <a:buFont typeface="+mj-lt"/>
              <a:buAutoNum type="arabicParenR"/>
            </a:pPr>
            <a:r>
              <a:rPr lang="en-US" dirty="0"/>
              <a:t>It is more challenging to market </a:t>
            </a:r>
            <a:r>
              <a:rPr lang="en-US" u="sng" dirty="0"/>
              <a:t>services</a:t>
            </a:r>
            <a:r>
              <a:rPr lang="en-US" dirty="0"/>
              <a:t> than goods</a:t>
            </a:r>
            <a:endParaRPr lang="en-US" sz="2400" dirty="0">
              <a:solidFill>
                <a:schemeClr val="tx1"/>
              </a:solidFill>
            </a:endParaRPr>
          </a:p>
          <a:p>
            <a:pPr marL="457200" indent="-457200" algn="l" rtl="0">
              <a:buFont typeface="+mj-lt"/>
              <a:buAutoNum type="arabicParenR"/>
            </a:pPr>
            <a:r>
              <a:rPr lang="en-US" sz="2400" dirty="0">
                <a:solidFill>
                  <a:schemeClr val="tx1"/>
                </a:solidFill>
              </a:rPr>
              <a:t>The demand for many health services is </a:t>
            </a:r>
            <a:r>
              <a:rPr lang="en-US" sz="2400" i="1" dirty="0">
                <a:solidFill>
                  <a:schemeClr val="tx1"/>
                </a:solidFill>
              </a:rPr>
              <a:t>relatively low </a:t>
            </a:r>
            <a:r>
              <a:rPr lang="en-US" sz="2400" dirty="0">
                <a:solidFill>
                  <a:schemeClr val="tx1"/>
                </a:solidFill>
              </a:rPr>
              <a:t>and </a:t>
            </a:r>
            <a:r>
              <a:rPr lang="en-US" sz="2400" i="1" dirty="0">
                <a:solidFill>
                  <a:schemeClr val="tx1"/>
                </a:solidFill>
              </a:rPr>
              <a:t>highly unpredictable</a:t>
            </a:r>
            <a:r>
              <a:rPr lang="en-US" sz="2400" dirty="0">
                <a:solidFill>
                  <a:schemeClr val="tx1"/>
                </a:solidFill>
              </a:rPr>
              <a:t>.</a:t>
            </a:r>
          </a:p>
          <a:p>
            <a:pPr marL="457200" indent="-457200" algn="l" rtl="0">
              <a:buFont typeface="+mj-lt"/>
              <a:buAutoNum type="arabicParenR"/>
            </a:pPr>
            <a:r>
              <a:rPr lang="en-US" sz="2400" dirty="0">
                <a:solidFill>
                  <a:schemeClr val="tx1"/>
                </a:solidFill>
              </a:rPr>
              <a:t>The end user may not be the target for the marketing campaign.</a:t>
            </a:r>
          </a:p>
          <a:p>
            <a:pPr marL="457200" indent="-457200" algn="l" rtl="0">
              <a:buFont typeface="+mj-lt"/>
              <a:buAutoNum type="arabicParenR"/>
            </a:pPr>
            <a:r>
              <a:rPr lang="en-US" sz="2400" dirty="0">
                <a:solidFill>
                  <a:schemeClr val="tx1"/>
                </a:solidFill>
              </a:rPr>
              <a:t>The product being marketed may be highly complex and may not lend itself to easy categorization.</a:t>
            </a:r>
          </a:p>
          <a:p>
            <a:pPr marL="457200" indent="-457200" algn="l" rtl="0">
              <a:buFont typeface="+mj-lt"/>
              <a:buAutoNum type="arabicParenR"/>
            </a:pPr>
            <a:r>
              <a:rPr lang="en-US" dirty="0"/>
              <a:t>Not all potential customers ae considered “desirable” in healthcare.</a:t>
            </a:r>
            <a:endParaRPr lang="en-US" sz="2400" dirty="0">
              <a:solidFill>
                <a:schemeClr val="tx1"/>
              </a:solidFill>
            </a:endParaRPr>
          </a:p>
          <a:p>
            <a:pPr algn="l" rtl="0"/>
            <a:endParaRPr lang="en-US" sz="2400" dirty="0">
              <a:solidFill>
                <a:schemeClr val="tx1"/>
              </a:solidFill>
            </a:endParaRPr>
          </a:p>
          <a:p>
            <a:pPr marL="457200" indent="-457200" algn="l" rtl="0">
              <a:buFont typeface="+mj-lt"/>
              <a:buAutoNum type="arabicParenR"/>
            </a:pPr>
            <a:endParaRPr lang="en-US" sz="2400" dirty="0">
              <a:solidFill>
                <a:schemeClr val="tx1"/>
              </a:solidFill>
            </a:endParaRPr>
          </a:p>
          <a:p>
            <a:pPr marL="457200" indent="-457200" algn="l" rtl="0">
              <a:buFont typeface="+mj-lt"/>
              <a:buAutoNum type="arabicParenR"/>
            </a:pPr>
            <a:endParaRPr lang="en-US" sz="2400" dirty="0">
              <a:solidFill>
                <a:schemeClr val="tx1"/>
              </a:solidFill>
            </a:endParaRPr>
          </a:p>
        </p:txBody>
      </p:sp>
      <p:sp>
        <p:nvSpPr>
          <p:cNvPr id="6" name="Title 1">
            <a:extLst>
              <a:ext uri="{FF2B5EF4-FFF2-40B4-BE49-F238E27FC236}">
                <a16:creationId xmlns="" xmlns:a16="http://schemas.microsoft.com/office/drawing/2014/main" id="{6CD39905-2C9B-4C31-88A3-7B11A817E548}"/>
              </a:ext>
            </a:extLst>
          </p:cNvPr>
          <p:cNvSpPr txBox="1">
            <a:spLocks/>
          </p:cNvSpPr>
          <p:nvPr/>
        </p:nvSpPr>
        <p:spPr>
          <a:xfrm>
            <a:off x="159026" y="225288"/>
            <a:ext cx="11582400" cy="1115318"/>
          </a:xfrm>
          <a:prstGeom prst="rect">
            <a:avLst/>
          </a:prstGeom>
          <a:solidFill>
            <a:schemeClr val="accent2">
              <a:lumMod val="60000"/>
              <a:lumOff val="4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i="1" dirty="0">
                <a:latin typeface="Arial Black" panose="020B0A04020102020204" pitchFamily="34" charset="0"/>
              </a:rPr>
              <a:t/>
            </a:r>
            <a:br>
              <a:rPr lang="en-US" sz="3600" b="1" i="1" dirty="0">
                <a:latin typeface="Arial Black" panose="020B0A04020102020204" pitchFamily="34" charset="0"/>
              </a:rPr>
            </a:br>
            <a:r>
              <a:rPr lang="en-US" sz="3600" b="1" i="1" dirty="0">
                <a:latin typeface="Arial Black" panose="020B0A04020102020204" pitchFamily="34" charset="0"/>
              </a:rPr>
              <a:t/>
            </a:r>
            <a:br>
              <a:rPr lang="en-US" sz="3600" b="1" i="1" dirty="0">
                <a:latin typeface="Arial Black" panose="020B0A04020102020204" pitchFamily="34" charset="0"/>
              </a:rPr>
            </a:br>
            <a:r>
              <a:rPr lang="en-US" sz="3600" b="1" i="1" dirty="0">
                <a:latin typeface="Arial Black" panose="020B0A04020102020204" pitchFamily="34" charset="0"/>
              </a:rPr>
              <a:t/>
            </a:r>
            <a:br>
              <a:rPr lang="en-US" sz="3600" b="1" i="1" dirty="0">
                <a:latin typeface="Arial Black" panose="020B0A04020102020204" pitchFamily="34" charset="0"/>
              </a:rPr>
            </a:br>
            <a:r>
              <a:rPr lang="en-US" sz="3600" b="1" i="1" dirty="0">
                <a:latin typeface="Arial Black" panose="020B0A04020102020204" pitchFamily="34" charset="0"/>
              </a:rPr>
              <a:t/>
            </a:r>
            <a:br>
              <a:rPr lang="en-US" sz="3600" b="1" i="1" dirty="0">
                <a:latin typeface="Arial Black" panose="020B0A04020102020204" pitchFamily="34" charset="0"/>
              </a:rPr>
            </a:br>
            <a:r>
              <a:rPr lang="en-US" sz="3600" b="1" i="1" dirty="0">
                <a:latin typeface="Arial Black" panose="020B0A04020102020204" pitchFamily="34" charset="0"/>
              </a:rPr>
              <a:t/>
            </a:r>
            <a:br>
              <a:rPr lang="en-US" sz="3600" b="1" i="1" dirty="0">
                <a:latin typeface="Arial Black" panose="020B0A04020102020204" pitchFamily="34" charset="0"/>
              </a:rPr>
            </a:br>
            <a:r>
              <a:rPr lang="en-US" sz="3600" b="1" i="1" dirty="0">
                <a:latin typeface="Arial Black" panose="020B0A04020102020204" pitchFamily="34" charset="0"/>
              </a:rPr>
              <a:t/>
            </a:r>
            <a:br>
              <a:rPr lang="en-US" sz="3600" b="1" i="1" dirty="0">
                <a:latin typeface="Arial Black" panose="020B0A04020102020204" pitchFamily="34" charset="0"/>
              </a:rPr>
            </a:br>
            <a:r>
              <a:rPr lang="en-US" sz="3600" b="1" i="1" dirty="0">
                <a:latin typeface="Arial Black" panose="020B0A04020102020204" pitchFamily="34" charset="0"/>
              </a:rPr>
              <a:t/>
            </a:r>
            <a:br>
              <a:rPr lang="en-US" sz="3600" b="1" i="1" dirty="0">
                <a:latin typeface="Arial Black" panose="020B0A04020102020204" pitchFamily="34" charset="0"/>
              </a:rPr>
            </a:br>
            <a:r>
              <a:rPr lang="en-US" sz="3600" b="1" i="1" dirty="0">
                <a:latin typeface="Arial Black" panose="020B0A04020102020204" pitchFamily="34" charset="0"/>
              </a:rPr>
              <a:t/>
            </a:r>
            <a:br>
              <a:rPr lang="en-US" sz="3600" b="1" i="1" dirty="0">
                <a:latin typeface="Arial Black" panose="020B0A04020102020204" pitchFamily="34" charset="0"/>
              </a:rPr>
            </a:br>
            <a:r>
              <a:rPr lang="en-US" sz="3600" b="1" i="1" dirty="0">
                <a:latin typeface="Arial Black" panose="020B0A04020102020204" pitchFamily="34" charset="0"/>
              </a:rPr>
              <a:t/>
            </a:r>
            <a:br>
              <a:rPr lang="en-US" sz="3600" b="1" i="1" dirty="0">
                <a:latin typeface="Arial Black" panose="020B0A04020102020204" pitchFamily="34" charset="0"/>
              </a:rPr>
            </a:br>
            <a:r>
              <a:rPr lang="en-US" sz="3600" b="1" dirty="0">
                <a:latin typeface="Arial Black" panose="020B0A04020102020204" pitchFamily="34" charset="0"/>
              </a:rPr>
              <a:t>Why Healthcare Is Different from Other Industries?</a:t>
            </a:r>
          </a:p>
        </p:txBody>
      </p:sp>
    </p:spTree>
    <p:extLst>
      <p:ext uri="{BB962C8B-B14F-4D97-AF65-F5344CB8AC3E}">
        <p14:creationId xmlns:p14="http://schemas.microsoft.com/office/powerpoint/2010/main" val="392434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C43542-A78A-45BB-82D5-E742C5B7EA99}"/>
              </a:ext>
            </a:extLst>
          </p:cNvPr>
          <p:cNvSpPr>
            <a:spLocks noGrp="1"/>
          </p:cNvSpPr>
          <p:nvPr>
            <p:ph type="title"/>
          </p:nvPr>
        </p:nvSpPr>
        <p:spPr>
          <a:xfrm>
            <a:off x="1653363" y="365760"/>
            <a:ext cx="9367203" cy="1188720"/>
          </a:xfrm>
        </p:spPr>
        <p:txBody>
          <a:bodyPr>
            <a:normAutofit/>
          </a:bodyPr>
          <a:lstStyle/>
          <a:p>
            <a:r>
              <a:rPr lang="en-GB" b="1" dirty="0"/>
              <a:t>“Levels” of Marketing</a:t>
            </a:r>
            <a:endParaRPr lang="en-GB" dirty="0"/>
          </a:p>
        </p:txBody>
      </p:sp>
      <p:sp>
        <p:nvSpPr>
          <p:cNvPr id="8" name="Freeform: Shape 7">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 xmlns:a16="http://schemas.microsoft.com/office/drawing/2014/main" id="{56B6A68F-0141-4A1B-A41E-930893078814}"/>
              </a:ext>
            </a:extLst>
          </p:cNvPr>
          <p:cNvSpPr>
            <a:spLocks noGrp="1"/>
          </p:cNvSpPr>
          <p:nvPr>
            <p:ph idx="1"/>
          </p:nvPr>
        </p:nvSpPr>
        <p:spPr>
          <a:xfrm>
            <a:off x="1653363" y="2176272"/>
            <a:ext cx="9367204" cy="4041648"/>
          </a:xfrm>
        </p:spPr>
        <p:txBody>
          <a:bodyPr anchor="t">
            <a:normAutofit/>
          </a:bodyPr>
          <a:lstStyle/>
          <a:p>
            <a:r>
              <a:rPr lang="en-GB" sz="4400" dirty="0"/>
              <a:t>According to the scope of the market, these include:</a:t>
            </a:r>
          </a:p>
          <a:p>
            <a:pPr marL="514350" indent="-514350">
              <a:buAutoNum type="arabicPeriod"/>
            </a:pPr>
            <a:r>
              <a:rPr lang="en-GB" sz="4400" dirty="0"/>
              <a:t>Mass marketing</a:t>
            </a:r>
          </a:p>
          <a:p>
            <a:pPr marL="514350" indent="-514350">
              <a:buAutoNum type="arabicPeriod"/>
            </a:pPr>
            <a:r>
              <a:rPr lang="en-GB" sz="4400" dirty="0"/>
              <a:t>Target marketing </a:t>
            </a:r>
          </a:p>
        </p:txBody>
      </p:sp>
    </p:spTree>
    <p:extLst>
      <p:ext uri="{BB962C8B-B14F-4D97-AF65-F5344CB8AC3E}">
        <p14:creationId xmlns:p14="http://schemas.microsoft.com/office/powerpoint/2010/main" val="4459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57EFA0-F5A7-473E-AE3B-BB44CD2F987D}"/>
              </a:ext>
            </a:extLst>
          </p:cNvPr>
          <p:cNvSpPr>
            <a:spLocks noGrp="1"/>
          </p:cNvSpPr>
          <p:nvPr>
            <p:ph type="title"/>
          </p:nvPr>
        </p:nvSpPr>
        <p:spPr>
          <a:xfrm>
            <a:off x="1653363" y="365760"/>
            <a:ext cx="9367203" cy="1188720"/>
          </a:xfrm>
        </p:spPr>
        <p:txBody>
          <a:bodyPr>
            <a:normAutofit/>
          </a:bodyPr>
          <a:lstStyle/>
          <a:p>
            <a:r>
              <a:rPr lang="en-GB" sz="3700" b="1" i="1"/>
              <a:t>1. Mass Marketing</a:t>
            </a:r>
            <a:br>
              <a:rPr lang="en-GB" sz="3700" b="1" i="1"/>
            </a:br>
            <a:endParaRPr lang="en-GB" sz="3700"/>
          </a:p>
        </p:txBody>
      </p:sp>
      <p:sp>
        <p:nvSpPr>
          <p:cNvPr id="8" name="Freeform: Shape 7">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 xmlns:a16="http://schemas.microsoft.com/office/drawing/2014/main" id="{2E9AE065-773A-4FB0-9EE5-261543DC8A5F}"/>
              </a:ext>
            </a:extLst>
          </p:cNvPr>
          <p:cNvSpPr>
            <a:spLocks noGrp="1"/>
          </p:cNvSpPr>
          <p:nvPr>
            <p:ph idx="1"/>
          </p:nvPr>
        </p:nvSpPr>
        <p:spPr>
          <a:xfrm>
            <a:off x="1116106" y="1695372"/>
            <a:ext cx="10067709" cy="4826452"/>
          </a:xfrm>
        </p:spPr>
        <p:txBody>
          <a:bodyPr anchor="t">
            <a:normAutofit/>
          </a:bodyPr>
          <a:lstStyle/>
          <a:p>
            <a:r>
              <a:rPr lang="en-GB" sz="3200" b="1" dirty="0">
                <a:solidFill>
                  <a:srgbClr val="FF0000"/>
                </a:solidFill>
              </a:rPr>
              <a:t>Mass marketing :</a:t>
            </a:r>
          </a:p>
          <a:p>
            <a:pPr>
              <a:buFontTx/>
              <a:buChar char="-"/>
            </a:pPr>
            <a:r>
              <a:rPr lang="en-GB" sz="3200" dirty="0"/>
              <a:t>Involves the use of broad scope media that essentially target the entire population.</a:t>
            </a:r>
          </a:p>
          <a:p>
            <a:pPr>
              <a:buFontTx/>
              <a:buChar char="-"/>
            </a:pPr>
            <a:r>
              <a:rPr lang="en-GB" sz="3200" dirty="0"/>
              <a:t>Most frequently utilized by large national firms.</a:t>
            </a:r>
          </a:p>
          <a:p>
            <a:pPr>
              <a:buFontTx/>
              <a:buChar char="-"/>
            </a:pPr>
            <a:r>
              <a:rPr lang="en-GB" sz="3200" dirty="0"/>
              <a:t>In the early days of healthcare marketing, healthcare </a:t>
            </a:r>
            <a:r>
              <a:rPr lang="en-GB" sz="3200" dirty="0" smtClean="0"/>
              <a:t>organizations</a:t>
            </a:r>
            <a:r>
              <a:rPr lang="ar-JO" sz="3200" dirty="0" smtClean="0"/>
              <a:t> </a:t>
            </a:r>
            <a:r>
              <a:rPr lang="en-GB" sz="3200" dirty="0" smtClean="0"/>
              <a:t>used </a:t>
            </a:r>
            <a:r>
              <a:rPr lang="en-GB" sz="3200" dirty="0"/>
              <a:t>mass media to promote all services to all members of the target audience without regard for the fact that different segments of the audience might require different services.</a:t>
            </a:r>
          </a:p>
        </p:txBody>
      </p:sp>
    </p:spTree>
    <p:extLst>
      <p:ext uri="{BB962C8B-B14F-4D97-AF65-F5344CB8AC3E}">
        <p14:creationId xmlns:p14="http://schemas.microsoft.com/office/powerpoint/2010/main" val="1304045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26ECD6-448F-43F8-B477-33FD34E658C6}"/>
              </a:ext>
            </a:extLst>
          </p:cNvPr>
          <p:cNvSpPr>
            <a:spLocks noGrp="1"/>
          </p:cNvSpPr>
          <p:nvPr>
            <p:ph type="title"/>
          </p:nvPr>
        </p:nvSpPr>
        <p:spPr>
          <a:xfrm>
            <a:off x="1653363" y="365760"/>
            <a:ext cx="9367203" cy="1188720"/>
          </a:xfrm>
        </p:spPr>
        <p:txBody>
          <a:bodyPr>
            <a:normAutofit/>
          </a:bodyPr>
          <a:lstStyle/>
          <a:p>
            <a:r>
              <a:rPr lang="en-GB" sz="3700" b="1" i="1"/>
              <a:t>Target Marketing</a:t>
            </a:r>
            <a:br>
              <a:rPr lang="en-GB" sz="3700" b="1" i="1"/>
            </a:br>
            <a:endParaRPr lang="en-GB" sz="3700"/>
          </a:p>
        </p:txBody>
      </p:sp>
      <p:sp>
        <p:nvSpPr>
          <p:cNvPr id="8" name="Freeform: Shape 7">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 xmlns:a16="http://schemas.microsoft.com/office/drawing/2014/main" id="{E0A21633-BAB0-46AA-806C-B8998E031ED9}"/>
              </a:ext>
            </a:extLst>
          </p:cNvPr>
          <p:cNvSpPr>
            <a:spLocks noGrp="1"/>
          </p:cNvSpPr>
          <p:nvPr>
            <p:ph idx="1"/>
          </p:nvPr>
        </p:nvSpPr>
        <p:spPr>
          <a:xfrm>
            <a:off x="1653363" y="2176271"/>
            <a:ext cx="9367204" cy="4318657"/>
          </a:xfrm>
        </p:spPr>
        <p:txBody>
          <a:bodyPr anchor="t">
            <a:normAutofit fontScale="92500" lnSpcReduction="20000"/>
          </a:bodyPr>
          <a:lstStyle/>
          <a:p>
            <a:pPr marL="0" indent="0">
              <a:buNone/>
            </a:pPr>
            <a:r>
              <a:rPr lang="en-GB" sz="3600" b="1" dirty="0">
                <a:solidFill>
                  <a:srgbClr val="FF0000"/>
                </a:solidFill>
              </a:rPr>
              <a:t>Target marketing:</a:t>
            </a:r>
          </a:p>
          <a:p>
            <a:pPr>
              <a:buFontTx/>
              <a:buChar char="-"/>
            </a:pPr>
            <a:r>
              <a:rPr lang="en-GB" sz="3600" dirty="0"/>
              <a:t>Focus on a market segment to which an organization </a:t>
            </a:r>
            <a:r>
              <a:rPr lang="en-GB" sz="3600" dirty="0" smtClean="0"/>
              <a:t>desires </a:t>
            </a:r>
            <a:r>
              <a:rPr lang="en-GB" sz="3600" dirty="0"/>
              <a:t>to offer goods/services.</a:t>
            </a:r>
          </a:p>
          <a:p>
            <a:pPr>
              <a:buFontTx/>
              <a:buChar char="-"/>
            </a:pPr>
            <a:r>
              <a:rPr lang="en-GB" sz="3600" dirty="0"/>
              <a:t>Target markets in healthcare may be defined based on geography, demographics, lifestyles, insurance coverage, usage rates and/or other customer attributes</a:t>
            </a:r>
          </a:p>
          <a:p>
            <a:pPr>
              <a:buFontTx/>
              <a:buChar char="-"/>
            </a:pPr>
            <a:r>
              <a:rPr lang="en-US" sz="3600" b="1" i="1" dirty="0"/>
              <a:t>Primary target market </a:t>
            </a:r>
            <a:r>
              <a:rPr lang="en-US" sz="3600" dirty="0"/>
              <a:t>the largest group of people with the biggest and most frequent need or want for your product or service.</a:t>
            </a:r>
          </a:p>
          <a:p>
            <a:pPr>
              <a:buFontTx/>
              <a:buChar char="-"/>
            </a:pPr>
            <a:endParaRPr lang="en-GB" sz="3600" dirty="0"/>
          </a:p>
        </p:txBody>
      </p:sp>
    </p:spTree>
    <p:extLst>
      <p:ext uri="{BB962C8B-B14F-4D97-AF65-F5344CB8AC3E}">
        <p14:creationId xmlns:p14="http://schemas.microsoft.com/office/powerpoint/2010/main" val="336126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96"/>
            <a:ext cx="6586330" cy="943043"/>
          </a:xfrm>
          <a:solidFill>
            <a:schemeClr val="accent6">
              <a:lumMod val="40000"/>
              <a:lumOff val="60000"/>
            </a:schemeClr>
          </a:solidFill>
        </p:spPr>
        <p:txBody>
          <a:bodyPr/>
          <a:lstStyle/>
          <a:p>
            <a:r>
              <a:rPr lang="en-US" b="1" dirty="0"/>
              <a:t>Marketing Mix </a:t>
            </a:r>
            <a:r>
              <a:rPr lang="en-GB" dirty="0"/>
              <a:t>4Ps and 4Cs</a:t>
            </a:r>
            <a:endParaRPr lang="en-US" dirty="0"/>
          </a:p>
        </p:txBody>
      </p:sp>
      <p:sp>
        <p:nvSpPr>
          <p:cNvPr id="5" name="Text Placeholder 4"/>
          <p:cNvSpPr>
            <a:spLocks noGrp="1"/>
          </p:cNvSpPr>
          <p:nvPr>
            <p:ph type="body" idx="1"/>
          </p:nvPr>
        </p:nvSpPr>
        <p:spPr>
          <a:xfrm>
            <a:off x="31781" y="973754"/>
            <a:ext cx="6017352" cy="995568"/>
          </a:xfrm>
          <a:solidFill>
            <a:schemeClr val="accent4">
              <a:lumMod val="20000"/>
              <a:lumOff val="80000"/>
            </a:schemeClr>
          </a:solidFill>
        </p:spPr>
        <p:txBody>
          <a:bodyPr>
            <a:normAutofit lnSpcReduction="10000"/>
          </a:bodyPr>
          <a:lstStyle/>
          <a:p>
            <a:r>
              <a:rPr lang="en-US" b="0" dirty="0" smtClean="0"/>
              <a:t>Marketing </a:t>
            </a:r>
            <a:r>
              <a:rPr lang="en-US" b="0" dirty="0"/>
              <a:t>Mix: </a:t>
            </a:r>
            <a:r>
              <a:rPr lang="en-GB" b="0" dirty="0"/>
              <a:t>marketers formulate the marketing mix for each customer </a:t>
            </a:r>
            <a:r>
              <a:rPr lang="en-GB" b="0" dirty="0" smtClean="0"/>
              <a:t>group after target marketing is done.</a:t>
            </a:r>
            <a:endParaRPr lang="en-US" dirty="0"/>
          </a:p>
        </p:txBody>
      </p:sp>
      <p:sp>
        <p:nvSpPr>
          <p:cNvPr id="3" name="Content Placeholder 2"/>
          <p:cNvSpPr>
            <a:spLocks noGrp="1"/>
          </p:cNvSpPr>
          <p:nvPr>
            <p:ph sz="half" idx="2"/>
          </p:nvPr>
        </p:nvSpPr>
        <p:spPr>
          <a:xfrm>
            <a:off x="177075" y="2120348"/>
            <a:ext cx="5995125" cy="4453145"/>
          </a:xfrm>
          <a:solidFill>
            <a:schemeClr val="bg2">
              <a:lumMod val="90000"/>
            </a:schemeClr>
          </a:solidFill>
        </p:spPr>
        <p:txBody>
          <a:bodyPr>
            <a:normAutofit fontScale="77500" lnSpcReduction="20000"/>
          </a:bodyPr>
          <a:lstStyle/>
          <a:p>
            <a:r>
              <a:rPr lang="en-GB" b="1" dirty="0"/>
              <a:t>The 4Ps of Marketing</a:t>
            </a:r>
          </a:p>
          <a:p>
            <a:pPr marL="0" indent="0">
              <a:buNone/>
            </a:pPr>
            <a:r>
              <a:rPr lang="en-GB" dirty="0"/>
              <a:t>1. Product</a:t>
            </a:r>
          </a:p>
          <a:p>
            <a:pPr marL="0" indent="0">
              <a:buNone/>
            </a:pPr>
            <a:r>
              <a:rPr lang="en-GB" dirty="0"/>
              <a:t>2. Price</a:t>
            </a:r>
          </a:p>
          <a:p>
            <a:pPr marL="0" indent="0">
              <a:buNone/>
            </a:pPr>
            <a:r>
              <a:rPr lang="en-GB" dirty="0"/>
              <a:t>3. Place</a:t>
            </a:r>
          </a:p>
          <a:p>
            <a:pPr marL="0" indent="0">
              <a:buNone/>
            </a:pPr>
            <a:r>
              <a:rPr lang="en-GB" dirty="0"/>
              <a:t>4. Promotion</a:t>
            </a:r>
            <a:endParaRPr lang="ar-JO" dirty="0"/>
          </a:p>
          <a:p>
            <a:r>
              <a:rPr lang="en-US" b="1" dirty="0"/>
              <a:t>These 4Ps of the providers are linked to the 4Cs of the consumers, </a:t>
            </a:r>
          </a:p>
          <a:p>
            <a:pPr marL="514350" indent="-514350">
              <a:buAutoNum type="arabicPeriod"/>
            </a:pPr>
            <a:r>
              <a:rPr lang="en-US" sz="2900" dirty="0"/>
              <a:t>Customer solution</a:t>
            </a:r>
          </a:p>
          <a:p>
            <a:pPr marL="514350" indent="-514350">
              <a:buAutoNum type="arabicPeriod"/>
            </a:pPr>
            <a:r>
              <a:rPr lang="en-US" sz="2900" dirty="0"/>
              <a:t>Customer cost, </a:t>
            </a:r>
          </a:p>
          <a:p>
            <a:pPr marL="514350" indent="-514350">
              <a:buAutoNum type="arabicPeriod"/>
            </a:pPr>
            <a:r>
              <a:rPr lang="en-US" sz="2900" dirty="0"/>
              <a:t>Convenience </a:t>
            </a:r>
          </a:p>
          <a:p>
            <a:pPr marL="514350" indent="-514350">
              <a:buAutoNum type="arabicPeriod"/>
            </a:pPr>
            <a:r>
              <a:rPr lang="en-US" sz="2900" dirty="0"/>
              <a:t>Communication in that order.</a:t>
            </a:r>
          </a:p>
          <a:p>
            <a:r>
              <a:rPr lang="en-US" b="1" dirty="0"/>
              <a:t> People</a:t>
            </a:r>
            <a:r>
              <a:rPr lang="en-US" dirty="0"/>
              <a:t>, </a:t>
            </a:r>
            <a:r>
              <a:rPr lang="en-US" b="1" dirty="0"/>
              <a:t>Process</a:t>
            </a:r>
            <a:r>
              <a:rPr lang="en-US" dirty="0"/>
              <a:t> &amp; </a:t>
            </a:r>
            <a:r>
              <a:rPr lang="en-US" b="1" dirty="0"/>
              <a:t>Physical evidence </a:t>
            </a:r>
            <a:r>
              <a:rPr lang="en-US" dirty="0"/>
              <a:t>are the </a:t>
            </a:r>
            <a:r>
              <a:rPr lang="en-US" i="1" u="sng" dirty="0"/>
              <a:t>extended marketing mix. </a:t>
            </a:r>
          </a:p>
        </p:txBody>
      </p:sp>
      <p:sp>
        <p:nvSpPr>
          <p:cNvPr id="6" name="Text Placeholder 5"/>
          <p:cNvSpPr>
            <a:spLocks noGrp="1"/>
          </p:cNvSpPr>
          <p:nvPr>
            <p:ph type="body" sz="quarter" idx="3"/>
          </p:nvPr>
        </p:nvSpPr>
        <p:spPr/>
        <p:txBody>
          <a:bodyPr>
            <a:normAutofit/>
          </a:bodyPr>
          <a:lstStyle/>
          <a:p>
            <a:endParaRPr lang="en-US"/>
          </a:p>
        </p:txBody>
      </p:sp>
      <p:sp>
        <p:nvSpPr>
          <p:cNvPr id="7" name="Content Placeholder 6"/>
          <p:cNvSpPr>
            <a:spLocks noGrp="1"/>
          </p:cNvSpPr>
          <p:nvPr>
            <p:ph sz="quarter" idx="4"/>
          </p:nvPr>
        </p:nvSpPr>
        <p:spPr/>
        <p:txBody>
          <a:bodyPr>
            <a:normAutofit/>
          </a:bodyPr>
          <a:lstStyle/>
          <a:p>
            <a:endParaRPr lang="en-US"/>
          </a:p>
        </p:txBody>
      </p:sp>
      <p:pic>
        <p:nvPicPr>
          <p:cNvPr id="31750" name="Picture 6" descr="Image result for 4ps and 4cs of marketing"/>
          <p:cNvPicPr>
            <a:picLocks noChangeAspect="1" noChangeArrowheads="1"/>
          </p:cNvPicPr>
          <p:nvPr/>
        </p:nvPicPr>
        <p:blipFill>
          <a:blip r:embed="rId2" cstate="print"/>
          <a:srcRect/>
          <a:stretch>
            <a:fillRect/>
          </a:stretch>
        </p:blipFill>
        <p:spPr bwMode="auto">
          <a:xfrm>
            <a:off x="6194427" y="3605212"/>
            <a:ext cx="5734594" cy="3143250"/>
          </a:xfrm>
          <a:prstGeom prst="rect">
            <a:avLst/>
          </a:prstGeom>
          <a:noFill/>
        </p:spPr>
      </p:pic>
      <p:pic>
        <p:nvPicPr>
          <p:cNvPr id="31752" name="Picture 8" descr="Image result for 4ps and 4cs of marketing"/>
          <p:cNvPicPr>
            <a:picLocks noChangeAspect="1" noChangeArrowheads="1"/>
          </p:cNvPicPr>
          <p:nvPr/>
        </p:nvPicPr>
        <p:blipFill rotWithShape="1">
          <a:blip r:embed="rId3" cstate="print"/>
          <a:srcRect r="14225"/>
          <a:stretch/>
        </p:blipFill>
        <p:spPr bwMode="auto">
          <a:xfrm>
            <a:off x="6381956" y="179388"/>
            <a:ext cx="5359536" cy="2867025"/>
          </a:xfrm>
          <a:prstGeom prst="rect">
            <a:avLst/>
          </a:prstGeom>
          <a:noFill/>
        </p:spPr>
      </p:pic>
    </p:spTree>
    <p:extLst>
      <p:ext uri="{BB962C8B-B14F-4D97-AF65-F5344CB8AC3E}">
        <p14:creationId xmlns:p14="http://schemas.microsoft.com/office/powerpoint/2010/main" val="4210119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53250" name="Picture 2" descr="Image result for MARKETING FUNNY"/>
          <p:cNvPicPr>
            <a:picLocks noChangeAspect="1" noChangeArrowheads="1"/>
          </p:cNvPicPr>
          <p:nvPr/>
        </p:nvPicPr>
        <p:blipFill>
          <a:blip r:embed="rId2" cstate="print"/>
          <a:srcRect/>
          <a:stretch>
            <a:fillRect/>
          </a:stretch>
        </p:blipFill>
        <p:spPr bwMode="auto">
          <a:xfrm>
            <a:off x="2521898" y="668337"/>
            <a:ext cx="6741372" cy="545551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5292"/>
          </a:xfrm>
          <a:solidFill>
            <a:schemeClr val="accent6">
              <a:lumMod val="60000"/>
              <a:lumOff val="40000"/>
            </a:schemeClr>
          </a:solidFill>
        </p:spPr>
        <p:txBody>
          <a:bodyPr>
            <a:normAutofit fontScale="90000"/>
          </a:bodyPr>
          <a:lstStyle/>
          <a:p>
            <a:pPr algn="ctr"/>
            <a:r>
              <a:rPr lang="en-US" dirty="0"/>
              <a:t/>
            </a:r>
            <a:br>
              <a:rPr lang="en-US" dirty="0"/>
            </a:br>
            <a:r>
              <a:rPr lang="en-US" b="1" dirty="0">
                <a:latin typeface="Arial Black" panose="020B0A04020102020204" pitchFamily="34" charset="0"/>
              </a:rPr>
              <a:t>Marketing Planning</a:t>
            </a:r>
            <a:r>
              <a:rPr lang="en-US" dirty="0"/>
              <a:t/>
            </a:r>
            <a:br>
              <a:rPr lang="en-US" dirty="0"/>
            </a:br>
            <a:endParaRPr lang="en-US" dirty="0"/>
          </a:p>
        </p:txBody>
      </p:sp>
      <p:sp>
        <p:nvSpPr>
          <p:cNvPr id="3" name="Content Placeholder 2"/>
          <p:cNvSpPr>
            <a:spLocks noGrp="1"/>
          </p:cNvSpPr>
          <p:nvPr>
            <p:ph idx="1"/>
          </p:nvPr>
        </p:nvSpPr>
        <p:spPr>
          <a:xfrm>
            <a:off x="522889" y="1020417"/>
            <a:ext cx="11417319" cy="5264769"/>
          </a:xfrm>
        </p:spPr>
        <p:txBody>
          <a:bodyPr>
            <a:normAutofit/>
          </a:bodyPr>
          <a:lstStyle/>
          <a:p>
            <a:endParaRPr lang="en-US" dirty="0"/>
          </a:p>
          <a:p>
            <a:r>
              <a:rPr lang="en-US" dirty="0" smtClean="0"/>
              <a:t>a </a:t>
            </a:r>
            <a:r>
              <a:rPr lang="en-US" dirty="0"/>
              <a:t>marketing plan </a:t>
            </a:r>
            <a:r>
              <a:rPr lang="en-US" dirty="0" smtClean="0"/>
              <a:t>is needed to </a:t>
            </a:r>
            <a:r>
              <a:rPr lang="en-US" dirty="0"/>
              <a:t>let your </a:t>
            </a:r>
            <a:r>
              <a:rPr lang="en-US" dirty="0" smtClean="0"/>
              <a:t>consumer </a:t>
            </a:r>
            <a:r>
              <a:rPr lang="en-US" dirty="0"/>
              <a:t>population, both current and prospective, know who you are and what you do. </a:t>
            </a:r>
            <a:r>
              <a:rPr lang="en-US" i="1" dirty="0"/>
              <a:t>A sign on the door stating “Doctor’s Office” is no longer enough information.</a:t>
            </a:r>
          </a:p>
          <a:p>
            <a:r>
              <a:rPr lang="en-US" i="1" u="sng" dirty="0"/>
              <a:t>A written plan </a:t>
            </a:r>
            <a:r>
              <a:rPr lang="en-US" dirty="0" smtClean="0"/>
              <a:t>is preferred to prevent </a:t>
            </a:r>
            <a:r>
              <a:rPr lang="en-US" dirty="0"/>
              <a:t>the waste of efforts and money. </a:t>
            </a:r>
          </a:p>
          <a:p>
            <a:r>
              <a:rPr lang="en-US" dirty="0"/>
              <a:t>The plan should establish the activities for </a:t>
            </a:r>
            <a:r>
              <a:rPr lang="en-US" b="1" dirty="0"/>
              <a:t>two important stages</a:t>
            </a:r>
            <a:r>
              <a:rPr lang="en-US" dirty="0"/>
              <a:t>: </a:t>
            </a:r>
            <a:r>
              <a:rPr lang="en-US" i="1" dirty="0">
                <a:solidFill>
                  <a:srgbClr val="FF0000"/>
                </a:solidFill>
              </a:rPr>
              <a:t>presence </a:t>
            </a:r>
            <a:r>
              <a:rPr lang="en-US" dirty="0"/>
              <a:t>and </a:t>
            </a:r>
            <a:r>
              <a:rPr lang="en-US" i="1" dirty="0">
                <a:solidFill>
                  <a:srgbClr val="FF0000"/>
                </a:solidFill>
              </a:rPr>
              <a:t>reinforcement</a:t>
            </a:r>
            <a:r>
              <a:rPr lang="en-US" dirty="0"/>
              <a:t>. </a:t>
            </a:r>
          </a:p>
          <a:p>
            <a:r>
              <a:rPr lang="en-US" dirty="0"/>
              <a:t>Stage one establishes </a:t>
            </a:r>
            <a:r>
              <a:rPr lang="en-US" dirty="0" smtClean="0"/>
              <a:t>the presence </a:t>
            </a:r>
            <a:r>
              <a:rPr lang="en-US" dirty="0"/>
              <a:t>in the community and attaches the </a:t>
            </a:r>
            <a:r>
              <a:rPr lang="en-US" dirty="0">
                <a:solidFill>
                  <a:srgbClr val="FF0000"/>
                </a:solidFill>
              </a:rPr>
              <a:t>image</a:t>
            </a:r>
            <a:r>
              <a:rPr lang="en-US" dirty="0"/>
              <a:t> of what kind of health care provider you are, and stage two will maintain that presence in between campaigns.</a:t>
            </a:r>
          </a:p>
          <a:p>
            <a:r>
              <a:rPr lang="en-US" dirty="0">
                <a:effectLst>
                  <a:outerShdw blurRad="38100" dist="38100" dir="2700000" algn="tl">
                    <a:srgbClr val="000000">
                      <a:alpha val="43137"/>
                    </a:srgbClr>
                  </a:outerShdw>
                </a:effectLst>
              </a:rPr>
              <a:t>10-80-10 rule.</a:t>
            </a:r>
          </a:p>
          <a:p>
            <a:endParaRPr lang="en-US" dirty="0"/>
          </a:p>
        </p:txBody>
      </p:sp>
    </p:spTree>
    <p:extLst>
      <p:ext uri="{BB962C8B-B14F-4D97-AF65-F5344CB8AC3E}">
        <p14:creationId xmlns:p14="http://schemas.microsoft.com/office/powerpoint/2010/main" val="2813409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plan steps</a:t>
            </a:r>
            <a:br>
              <a:rPr lang="en-US" dirty="0"/>
            </a:br>
            <a:endParaRPr lang="en-US" dirty="0"/>
          </a:p>
        </p:txBody>
      </p:sp>
      <p:sp>
        <p:nvSpPr>
          <p:cNvPr id="3" name="Content Placeholder 2"/>
          <p:cNvSpPr>
            <a:spLocks noGrp="1"/>
          </p:cNvSpPr>
          <p:nvPr>
            <p:ph idx="1"/>
          </p:nvPr>
        </p:nvSpPr>
        <p:spPr>
          <a:xfrm>
            <a:off x="838200" y="1690688"/>
            <a:ext cx="10515600" cy="4486275"/>
          </a:xfrm>
        </p:spPr>
        <p:txBody>
          <a:bodyPr>
            <a:normAutofit fontScale="92500" lnSpcReduction="20000"/>
          </a:bodyPr>
          <a:lstStyle/>
          <a:p>
            <a:endParaRPr lang="en-US" dirty="0"/>
          </a:p>
          <a:p>
            <a:pPr marL="514350" indent="-514350">
              <a:buAutoNum type="arabicPeriod"/>
            </a:pPr>
            <a:r>
              <a:rPr lang="en-US" dirty="0"/>
              <a:t>Determine the audience (a clear identification of </a:t>
            </a:r>
            <a:r>
              <a:rPr lang="en-US" dirty="0" smtClean="0"/>
              <a:t>primary </a:t>
            </a:r>
            <a:r>
              <a:rPr lang="en-US" dirty="0"/>
              <a:t>target </a:t>
            </a:r>
            <a:r>
              <a:rPr lang="en-US" dirty="0" smtClean="0"/>
              <a:t>market) </a:t>
            </a:r>
            <a:r>
              <a:rPr lang="en-US" dirty="0"/>
              <a:t>. </a:t>
            </a:r>
          </a:p>
          <a:p>
            <a:pPr marL="514350" indent="-514350">
              <a:buAutoNum type="arabicPeriod"/>
            </a:pPr>
            <a:r>
              <a:rPr lang="en-US" dirty="0"/>
              <a:t>Spend all effort and money communicating with this target market. (not a process of exclusion, rather is a process of focus).</a:t>
            </a:r>
          </a:p>
          <a:p>
            <a:pPr marL="514350" indent="-514350">
              <a:buAutoNum type="arabicPeriod"/>
            </a:pPr>
            <a:r>
              <a:rPr lang="en-US" dirty="0"/>
              <a:t>Build support and enthusiasm – Find the experts who will help support </a:t>
            </a:r>
            <a:r>
              <a:rPr lang="en-US" dirty="0" smtClean="0"/>
              <a:t>marketing </a:t>
            </a:r>
            <a:r>
              <a:rPr lang="en-US" dirty="0"/>
              <a:t>efforts through speaking engagements, newspaper interviews, and quotes for newsletters and </a:t>
            </a:r>
            <a:r>
              <a:rPr lang="en-US" dirty="0" smtClean="0"/>
              <a:t>media. </a:t>
            </a:r>
            <a:endParaRPr lang="en-US" dirty="0"/>
          </a:p>
          <a:p>
            <a:pPr marL="514350" indent="-514350">
              <a:buAutoNum type="arabicPeriod"/>
            </a:pPr>
            <a:r>
              <a:rPr lang="en-US" dirty="0"/>
              <a:t> Comparative analysis </a:t>
            </a:r>
            <a:r>
              <a:rPr lang="en-US" dirty="0" smtClean="0"/>
              <a:t>–competitors analysis ( current and </a:t>
            </a:r>
            <a:r>
              <a:rPr lang="en-US" dirty="0"/>
              <a:t>any </a:t>
            </a:r>
            <a:r>
              <a:rPr lang="en-US" dirty="0" smtClean="0"/>
              <a:t>future new services). </a:t>
            </a:r>
            <a:endParaRPr lang="en-US" dirty="0"/>
          </a:p>
          <a:p>
            <a:pPr marL="514350" indent="-514350">
              <a:buAutoNum type="arabicPeriod"/>
            </a:pPr>
            <a:r>
              <a:rPr lang="en-US" dirty="0"/>
              <a:t>Measure and evaluate: </a:t>
            </a:r>
            <a:r>
              <a:rPr lang="en-US" dirty="0" smtClean="0"/>
              <a:t>–track (new) consumers calls </a:t>
            </a:r>
            <a:r>
              <a:rPr lang="en-US" dirty="0"/>
              <a:t>for information, physician referrals, website hits, patient/procedure </a:t>
            </a:r>
            <a:r>
              <a:rPr lang="en-US" dirty="0" smtClean="0"/>
              <a:t>records. </a:t>
            </a:r>
            <a:endParaRPr lang="en-US" dirty="0"/>
          </a:p>
          <a:p>
            <a:pPr marL="514350" indent="-514350">
              <a:buAutoNum type="arabicPeriod"/>
            </a:pPr>
            <a:r>
              <a:rPr lang="en-US" dirty="0"/>
              <a:t>Timing is everything.</a:t>
            </a:r>
          </a:p>
          <a:p>
            <a:pPr marL="514350" indent="-514350">
              <a:buAutoNum type="arabicPeriod"/>
            </a:pPr>
            <a:endParaRPr lang="en-US" dirty="0"/>
          </a:p>
          <a:p>
            <a:pPr marL="514350" indent="-514350">
              <a:buAutoNum type="arabicPeriod"/>
            </a:pPr>
            <a:endParaRPr lang="en-US" dirty="0"/>
          </a:p>
          <a:p>
            <a:endParaRPr lang="en-US" dirty="0"/>
          </a:p>
        </p:txBody>
      </p:sp>
      <p:pic>
        <p:nvPicPr>
          <p:cNvPr id="18434" name="Picture 2" descr="Image result for MARKETING FUNNY"/>
          <p:cNvPicPr>
            <a:picLocks noChangeAspect="1" noChangeArrowheads="1"/>
          </p:cNvPicPr>
          <p:nvPr/>
        </p:nvPicPr>
        <p:blipFill>
          <a:blip r:embed="rId2" cstate="print"/>
          <a:srcRect b="4115"/>
          <a:stretch>
            <a:fillRect/>
          </a:stretch>
        </p:blipFill>
        <p:spPr bwMode="auto">
          <a:xfrm>
            <a:off x="7893935" y="166031"/>
            <a:ext cx="4016416" cy="1917412"/>
          </a:xfrm>
          <a:prstGeom prst="rect">
            <a:avLst/>
          </a:prstGeom>
          <a:noFill/>
        </p:spPr>
      </p:pic>
    </p:spTree>
    <p:extLst>
      <p:ext uri="{BB962C8B-B14F-4D97-AF65-F5344CB8AC3E}">
        <p14:creationId xmlns:p14="http://schemas.microsoft.com/office/powerpoint/2010/main" val="902775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Research</a:t>
            </a:r>
          </a:p>
        </p:txBody>
      </p:sp>
      <p:sp>
        <p:nvSpPr>
          <p:cNvPr id="3" name="Content Placeholder 2"/>
          <p:cNvSpPr>
            <a:spLocks noGrp="1"/>
          </p:cNvSpPr>
          <p:nvPr>
            <p:ph idx="1"/>
          </p:nvPr>
        </p:nvSpPr>
        <p:spPr>
          <a:solidFill>
            <a:schemeClr val="accent5">
              <a:lumMod val="40000"/>
              <a:lumOff val="60000"/>
            </a:schemeClr>
          </a:solidFill>
        </p:spPr>
        <p:txBody>
          <a:bodyPr>
            <a:normAutofit/>
          </a:bodyPr>
          <a:lstStyle/>
          <a:p>
            <a:r>
              <a:rPr lang="en-US" dirty="0"/>
              <a:t>Demographics and Psychographics</a:t>
            </a:r>
          </a:p>
          <a:p>
            <a:r>
              <a:rPr lang="en-US" dirty="0"/>
              <a:t>A target market profile consists of demographic and psychographic descriptors. </a:t>
            </a:r>
          </a:p>
          <a:p>
            <a:r>
              <a:rPr lang="en-US" dirty="0" smtClean="0"/>
              <a:t>Demographics: describe </a:t>
            </a:r>
            <a:r>
              <a:rPr lang="en-US" dirty="0"/>
              <a:t>a person or group of persons. Divide the general population into segments determined by age, gender, and </a:t>
            </a:r>
            <a:r>
              <a:rPr lang="en-US" dirty="0" smtClean="0"/>
              <a:t>income, occupation, education, location, marital status. </a:t>
            </a:r>
          </a:p>
          <a:p>
            <a:r>
              <a:rPr lang="en-US" dirty="0"/>
              <a:t>N</a:t>
            </a:r>
            <a:r>
              <a:rPr lang="en-US" dirty="0" smtClean="0"/>
              <a:t>arrow </a:t>
            </a:r>
            <a:r>
              <a:rPr lang="en-US" dirty="0"/>
              <a:t>the target market as </a:t>
            </a:r>
            <a:r>
              <a:rPr lang="en-US" dirty="0" smtClean="0"/>
              <a:t>possible using these segments. </a:t>
            </a:r>
            <a:endParaRPr lang="en-US" dirty="0"/>
          </a:p>
        </p:txBody>
      </p:sp>
    </p:spTree>
    <p:extLst>
      <p:ext uri="{BB962C8B-B14F-4D97-AF65-F5344CB8AC3E}">
        <p14:creationId xmlns:p14="http://schemas.microsoft.com/office/powerpoint/2010/main" val="169612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4CF630-1C79-45EF-961F-6AAA71E8E72B}"/>
              </a:ext>
            </a:extLst>
          </p:cNvPr>
          <p:cNvSpPr>
            <a:spLocks noGrp="1"/>
          </p:cNvSpPr>
          <p:nvPr>
            <p:ph type="title"/>
          </p:nvPr>
        </p:nvSpPr>
        <p:spPr>
          <a:xfrm>
            <a:off x="162339" y="92005"/>
            <a:ext cx="10515600" cy="589032"/>
          </a:xfrm>
          <a:solidFill>
            <a:schemeClr val="accent4">
              <a:lumMod val="60000"/>
              <a:lumOff val="40000"/>
            </a:schemeClr>
          </a:solidFill>
        </p:spPr>
        <p:txBody>
          <a:bodyPr>
            <a:normAutofit fontScale="90000"/>
          </a:bodyPr>
          <a:lstStyle/>
          <a:p>
            <a:r>
              <a:rPr lang="en-GB" dirty="0" smtClean="0"/>
              <a:t>Background</a:t>
            </a:r>
            <a:endParaRPr lang="en-GB" dirty="0"/>
          </a:p>
        </p:txBody>
      </p:sp>
      <p:graphicFrame>
        <p:nvGraphicFramePr>
          <p:cNvPr id="4" name="Content Placeholder 3">
            <a:extLst>
              <a:ext uri="{FF2B5EF4-FFF2-40B4-BE49-F238E27FC236}">
                <a16:creationId xmlns="" xmlns:a16="http://schemas.microsoft.com/office/drawing/2014/main" id="{F36DE86B-E1FC-495E-AB56-D910B19C8DD9}"/>
              </a:ext>
            </a:extLst>
          </p:cNvPr>
          <p:cNvGraphicFramePr>
            <a:graphicFrameLocks noGrp="1"/>
          </p:cNvGraphicFramePr>
          <p:nvPr>
            <p:ph idx="1"/>
            <p:extLst>
              <p:ext uri="{D42A27DB-BD31-4B8C-83A1-F6EECF244321}">
                <p14:modId xmlns:p14="http://schemas.microsoft.com/office/powerpoint/2010/main" val="3668540272"/>
              </p:ext>
            </p:extLst>
          </p:nvPr>
        </p:nvGraphicFramePr>
        <p:xfrm>
          <a:off x="715617" y="861391"/>
          <a:ext cx="10638183" cy="5904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418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Basic psychographics describes </a:t>
            </a:r>
            <a:r>
              <a:rPr lang="en-GB" dirty="0" smtClean="0"/>
              <a:t>internal </a:t>
            </a:r>
            <a:r>
              <a:rPr lang="en-GB" dirty="0"/>
              <a:t>characteristics — personality, values, beliefs, lifestyle, attitudes, </a:t>
            </a:r>
            <a:r>
              <a:rPr lang="en-GB" dirty="0" smtClean="0"/>
              <a:t>interests— </a:t>
            </a:r>
            <a:r>
              <a:rPr lang="en-GB" dirty="0"/>
              <a:t>so you can </a:t>
            </a:r>
            <a:r>
              <a:rPr lang="en-GB" b="1" dirty="0"/>
              <a:t>market</a:t>
            </a:r>
            <a:r>
              <a:rPr lang="en-GB" dirty="0"/>
              <a:t> accordingly</a:t>
            </a:r>
            <a:r>
              <a:rPr lang="en-GB" dirty="0" smtClean="0"/>
              <a:t>.</a:t>
            </a:r>
          </a:p>
          <a:p>
            <a:r>
              <a:rPr lang="en-US" dirty="0" smtClean="0"/>
              <a:t>Mind-set</a:t>
            </a:r>
            <a:r>
              <a:rPr lang="en-US" dirty="0"/>
              <a:t>, refers to the consumers’ frame of mind while experiencing </a:t>
            </a:r>
            <a:r>
              <a:rPr lang="en-US" dirty="0" smtClean="0"/>
              <a:t>the marketed message</a:t>
            </a:r>
            <a:r>
              <a:rPr lang="en-US" dirty="0"/>
              <a:t>. </a:t>
            </a:r>
            <a:r>
              <a:rPr lang="en-US" dirty="0" smtClean="0"/>
              <a:t>marketers </a:t>
            </a:r>
            <a:r>
              <a:rPr lang="en-US" dirty="0"/>
              <a:t>must be certain to communicate </a:t>
            </a:r>
            <a:r>
              <a:rPr lang="en-US" dirty="0" smtClean="0"/>
              <a:t>message with consumers </a:t>
            </a:r>
            <a:r>
              <a:rPr lang="en-US" dirty="0"/>
              <a:t>when they are psychologically ready to absorb the information. </a:t>
            </a:r>
            <a:r>
              <a:rPr lang="en-US" dirty="0">
                <a:solidFill>
                  <a:srgbClr val="C00000"/>
                </a:solidFill>
                <a:effectLst>
                  <a:outerShdw blurRad="38100" dist="38100" dir="2700000" algn="tl">
                    <a:srgbClr val="000000">
                      <a:alpha val="43137"/>
                    </a:srgbClr>
                  </a:outerShdw>
                </a:effectLst>
              </a:rPr>
              <a:t>“you have a problem,” followed by “we have a solution” </a:t>
            </a:r>
          </a:p>
          <a:p>
            <a:endParaRPr lang="en-US" dirty="0"/>
          </a:p>
        </p:txBody>
      </p:sp>
      <p:pic>
        <p:nvPicPr>
          <p:cNvPr id="4" name="Picture 3"/>
          <p:cNvPicPr>
            <a:picLocks noChangeAspect="1"/>
          </p:cNvPicPr>
          <p:nvPr/>
        </p:nvPicPr>
        <p:blipFill rotWithShape="1">
          <a:blip r:embed="rId2" cstate="print"/>
          <a:srcRect l="40568" t="37424" r="5909" b="26515"/>
          <a:stretch/>
        </p:blipFill>
        <p:spPr>
          <a:xfrm>
            <a:off x="3441659" y="4912016"/>
            <a:ext cx="5134782" cy="1677970"/>
          </a:xfrm>
          <a:prstGeom prst="rect">
            <a:avLst/>
          </a:prstGeom>
        </p:spPr>
      </p:pic>
    </p:spTree>
    <p:extLst>
      <p:ext uri="{BB962C8B-B14F-4D97-AF65-F5344CB8AC3E}">
        <p14:creationId xmlns:p14="http://schemas.microsoft.com/office/powerpoint/2010/main" val="357153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1219200" y="876300"/>
            <a:ext cx="9753600" cy="5105400"/>
          </a:xfrm>
          <a:prstGeom prst="rect">
            <a:avLst/>
          </a:prstGeom>
        </p:spPr>
      </p:pic>
    </p:spTree>
    <p:extLst>
      <p:ext uri="{BB962C8B-B14F-4D97-AF65-F5344CB8AC3E}">
        <p14:creationId xmlns:p14="http://schemas.microsoft.com/office/powerpoint/2010/main" val="3134230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AAC0AC-A83A-4521-9A31-9E7C9D119854}"/>
              </a:ext>
            </a:extLst>
          </p:cNvPr>
          <p:cNvSpPr>
            <a:spLocks noGrp="1"/>
          </p:cNvSpPr>
          <p:nvPr>
            <p:ph type="title"/>
          </p:nvPr>
        </p:nvSpPr>
        <p:spPr>
          <a:xfrm>
            <a:off x="838200" y="365125"/>
            <a:ext cx="10094843" cy="668545"/>
          </a:xfrm>
          <a:solidFill>
            <a:schemeClr val="accent4"/>
          </a:solidFill>
        </p:spPr>
        <p:txBody>
          <a:bodyPr>
            <a:normAutofit fontScale="90000"/>
          </a:bodyPr>
          <a:lstStyle/>
          <a:p>
            <a:pPr algn="ctr"/>
            <a:r>
              <a:rPr lang="en-GB" b="1" dirty="0"/>
              <a:t/>
            </a:r>
            <a:br>
              <a:rPr lang="en-GB" b="1" dirty="0"/>
            </a:br>
            <a:r>
              <a:rPr lang="en-GB" b="1" dirty="0">
                <a:latin typeface="Arial Black" panose="020B0A04020102020204" pitchFamily="34" charset="0"/>
              </a:rPr>
              <a:t>Promotion</a:t>
            </a:r>
            <a:r>
              <a:rPr lang="en-GB" b="1" dirty="0"/>
              <a:t/>
            </a:r>
            <a:br>
              <a:rPr lang="en-GB" b="1" dirty="0"/>
            </a:br>
            <a:endParaRPr lang="en-GB" dirty="0"/>
          </a:p>
        </p:txBody>
      </p:sp>
      <p:sp>
        <p:nvSpPr>
          <p:cNvPr id="3" name="Content Placeholder 2">
            <a:extLst>
              <a:ext uri="{FF2B5EF4-FFF2-40B4-BE49-F238E27FC236}">
                <a16:creationId xmlns="" xmlns:a16="http://schemas.microsoft.com/office/drawing/2014/main" id="{14859445-AE68-49AA-848E-BD45810B3393}"/>
              </a:ext>
            </a:extLst>
          </p:cNvPr>
          <p:cNvSpPr>
            <a:spLocks noGrp="1"/>
          </p:cNvSpPr>
          <p:nvPr>
            <p:ph idx="1"/>
          </p:nvPr>
        </p:nvSpPr>
        <p:spPr>
          <a:xfrm>
            <a:off x="838200" y="1152939"/>
            <a:ext cx="10515600" cy="5024024"/>
          </a:xfrm>
        </p:spPr>
        <p:txBody>
          <a:bodyPr>
            <a:normAutofit/>
          </a:bodyPr>
          <a:lstStyle/>
          <a:p>
            <a:r>
              <a:rPr lang="en-GB" u="sng" dirty="0"/>
              <a:t>Promotion is the action component of the marketing mix.</a:t>
            </a:r>
          </a:p>
          <a:p>
            <a:r>
              <a:rPr lang="en-GB" dirty="0"/>
              <a:t>T</a:t>
            </a:r>
            <a:r>
              <a:rPr lang="en-GB" dirty="0" smtClean="0"/>
              <a:t>he </a:t>
            </a:r>
            <a:r>
              <a:rPr lang="en-GB" dirty="0"/>
              <a:t>variety of techniques used to reach </a:t>
            </a:r>
            <a:r>
              <a:rPr lang="en-GB" dirty="0" smtClean="0"/>
              <a:t>consumers with </a:t>
            </a:r>
            <a:r>
              <a:rPr lang="en-GB" dirty="0"/>
              <a:t>the purpose of promoting an idea, organization, or product. </a:t>
            </a:r>
            <a:endParaRPr lang="en-GB" dirty="0" smtClean="0"/>
          </a:p>
          <a:p>
            <a:r>
              <a:rPr lang="en-GB" b="1" dirty="0"/>
              <a:t>Traditional promotional activities includes familiar techniques such as:</a:t>
            </a:r>
          </a:p>
          <a:p>
            <a:pPr marL="514350" indent="-514350">
              <a:buFont typeface="+mj-lt"/>
              <a:buAutoNum type="arabicPeriod"/>
            </a:pPr>
            <a:r>
              <a:rPr lang="en-GB" dirty="0"/>
              <a:t>Public relations</a:t>
            </a:r>
          </a:p>
          <a:p>
            <a:pPr marL="514350" indent="-514350">
              <a:buFont typeface="+mj-lt"/>
              <a:buAutoNum type="arabicPeriod"/>
            </a:pPr>
            <a:r>
              <a:rPr lang="en-GB" dirty="0"/>
              <a:t>Advertising, sales</a:t>
            </a:r>
          </a:p>
          <a:p>
            <a:endParaRPr lang="en-GB" dirty="0"/>
          </a:p>
        </p:txBody>
      </p:sp>
    </p:spTree>
    <p:extLst>
      <p:ext uri="{BB962C8B-B14F-4D97-AF65-F5344CB8AC3E}">
        <p14:creationId xmlns:p14="http://schemas.microsoft.com/office/powerpoint/2010/main" val="449111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7F4436-D53C-4577-B06A-D0A9DD024417}"/>
              </a:ext>
            </a:extLst>
          </p:cNvPr>
          <p:cNvSpPr>
            <a:spLocks noGrp="1"/>
          </p:cNvSpPr>
          <p:nvPr>
            <p:ph type="title"/>
          </p:nvPr>
        </p:nvSpPr>
        <p:spPr>
          <a:xfrm>
            <a:off x="838200" y="0"/>
            <a:ext cx="10515600" cy="761310"/>
          </a:xfrm>
        </p:spPr>
        <p:txBody>
          <a:bodyPr/>
          <a:lstStyle/>
          <a:p>
            <a:r>
              <a:rPr lang="en-GB" b="1" i="1" dirty="0"/>
              <a:t>Public Relations and Communication</a:t>
            </a:r>
            <a:endParaRPr lang="en-GB" dirty="0"/>
          </a:p>
        </p:txBody>
      </p:sp>
      <p:sp>
        <p:nvSpPr>
          <p:cNvPr id="5" name="TextBox 4">
            <a:extLst>
              <a:ext uri="{FF2B5EF4-FFF2-40B4-BE49-F238E27FC236}">
                <a16:creationId xmlns="" xmlns:a16="http://schemas.microsoft.com/office/drawing/2014/main" id="{D7031F5B-0F4B-4AC9-A1C4-4AC6ACBD10D6}"/>
              </a:ext>
            </a:extLst>
          </p:cNvPr>
          <p:cNvSpPr txBox="1"/>
          <p:nvPr/>
        </p:nvSpPr>
        <p:spPr>
          <a:xfrm>
            <a:off x="937048" y="860542"/>
            <a:ext cx="10515600" cy="1477328"/>
          </a:xfrm>
          <a:prstGeom prst="rect">
            <a:avLst/>
          </a:prstGeom>
          <a:solidFill>
            <a:schemeClr val="accent4">
              <a:lumMod val="20000"/>
              <a:lumOff val="80000"/>
            </a:schemeClr>
          </a:solidFill>
        </p:spPr>
        <p:txBody>
          <a:bodyPr wrap="square" rtlCol="0">
            <a:spAutoFit/>
          </a:bodyPr>
          <a:lstStyle/>
          <a:p>
            <a:pPr lvl="0"/>
            <a:r>
              <a:rPr lang="en-US" sz="2400" b="1" dirty="0"/>
              <a:t>Public relations</a:t>
            </a:r>
            <a:r>
              <a:rPr lang="en-US" sz="2400" dirty="0"/>
              <a:t>: the process of building good will and trust with the public.</a:t>
            </a:r>
            <a:endParaRPr lang="en-GB" sz="2400" dirty="0"/>
          </a:p>
          <a:p>
            <a:pPr lvl="0"/>
            <a:r>
              <a:rPr lang="en-GB" sz="2400" dirty="0"/>
              <a:t>Involves distribution and information dissemination to influence feelings, opinions or beliefs about an organization and its services</a:t>
            </a:r>
          </a:p>
          <a:p>
            <a:endParaRPr lang="en-GB" dirty="0"/>
          </a:p>
        </p:txBody>
      </p:sp>
      <p:sp>
        <p:nvSpPr>
          <p:cNvPr id="7" name="Content Placeholder 6">
            <a:extLst>
              <a:ext uri="{FF2B5EF4-FFF2-40B4-BE49-F238E27FC236}">
                <a16:creationId xmlns="" xmlns:a16="http://schemas.microsoft.com/office/drawing/2014/main" id="{4CB61FBC-7F8F-49B2-9896-389A50331D74}"/>
              </a:ext>
            </a:extLst>
          </p:cNvPr>
          <p:cNvSpPr>
            <a:spLocks noGrp="1"/>
          </p:cNvSpPr>
          <p:nvPr>
            <p:ph idx="1"/>
          </p:nvPr>
        </p:nvSpPr>
        <p:spPr>
          <a:xfrm>
            <a:off x="937048" y="2330105"/>
            <a:ext cx="10515600" cy="4198627"/>
          </a:xfrm>
          <a:solidFill>
            <a:schemeClr val="accent1">
              <a:lumMod val="20000"/>
              <a:lumOff val="80000"/>
            </a:schemeClr>
          </a:solidFill>
        </p:spPr>
        <p:txBody>
          <a:bodyPr>
            <a:normAutofit fontScale="92500" lnSpcReduction="20000"/>
          </a:bodyPr>
          <a:lstStyle/>
          <a:p>
            <a:pPr marL="0" indent="0">
              <a:buNone/>
            </a:pPr>
            <a:r>
              <a:rPr lang="en-GB" b="1" u="sng" dirty="0">
                <a:solidFill>
                  <a:srgbClr val="FF0000"/>
                </a:solidFill>
              </a:rPr>
              <a:t>Public relations include:</a:t>
            </a:r>
          </a:p>
          <a:p>
            <a:pPr marL="0" indent="0">
              <a:buNone/>
            </a:pPr>
            <a:r>
              <a:rPr lang="en-GB" dirty="0"/>
              <a:t>● Collateral materials (including e-collateral)</a:t>
            </a:r>
          </a:p>
          <a:p>
            <a:pPr marL="0" indent="0">
              <a:buNone/>
            </a:pPr>
            <a:r>
              <a:rPr lang="en-GB" dirty="0"/>
              <a:t>° Brochures</a:t>
            </a:r>
          </a:p>
          <a:p>
            <a:pPr marL="0" indent="0">
              <a:buNone/>
            </a:pPr>
            <a:r>
              <a:rPr lang="en-GB" dirty="0"/>
              <a:t>° Letterhead</a:t>
            </a:r>
          </a:p>
          <a:p>
            <a:pPr marL="0" indent="0">
              <a:buNone/>
            </a:pPr>
            <a:r>
              <a:rPr lang="en-GB" dirty="0"/>
              <a:t>° Business cards</a:t>
            </a:r>
          </a:p>
          <a:p>
            <a:pPr marL="0" indent="0">
              <a:buNone/>
            </a:pPr>
            <a:r>
              <a:rPr lang="en-GB" dirty="0"/>
              <a:t>● Press releases</a:t>
            </a:r>
          </a:p>
          <a:p>
            <a:pPr marL="0" indent="0">
              <a:buNone/>
            </a:pPr>
            <a:r>
              <a:rPr lang="en-GB" dirty="0"/>
              <a:t>● Press conferences</a:t>
            </a:r>
          </a:p>
          <a:p>
            <a:pPr marL="0" indent="0">
              <a:buNone/>
            </a:pPr>
            <a:r>
              <a:rPr lang="en-GB" dirty="0"/>
              <a:t>● Distribution of feature stories to the media</a:t>
            </a:r>
          </a:p>
          <a:p>
            <a:pPr marL="0" indent="0">
              <a:buNone/>
            </a:pPr>
            <a:r>
              <a:rPr lang="en-GB" dirty="0"/>
              <a:t>● Public service announcements</a:t>
            </a:r>
          </a:p>
          <a:p>
            <a:pPr marL="0" indent="0">
              <a:buNone/>
            </a:pPr>
            <a:r>
              <a:rPr lang="en-GB" dirty="0"/>
              <a:t>● Event sponsorships</a:t>
            </a:r>
          </a:p>
          <a:p>
            <a:endParaRPr lang="en-GB" dirty="0"/>
          </a:p>
        </p:txBody>
      </p:sp>
    </p:spTree>
    <p:extLst>
      <p:ext uri="{BB962C8B-B14F-4D97-AF65-F5344CB8AC3E}">
        <p14:creationId xmlns:p14="http://schemas.microsoft.com/office/powerpoint/2010/main" val="2613006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0823"/>
          </a:xfrm>
          <a:solidFill>
            <a:schemeClr val="accent4"/>
          </a:solidFill>
        </p:spPr>
        <p:txBody>
          <a:bodyPr/>
          <a:lstStyle/>
          <a:p>
            <a:pPr algn="ctr"/>
            <a:r>
              <a:rPr lang="en-US" dirty="0"/>
              <a:t>Communication</a:t>
            </a:r>
          </a:p>
        </p:txBody>
      </p:sp>
      <p:sp>
        <p:nvSpPr>
          <p:cNvPr id="3" name="Content Placeholder 2"/>
          <p:cNvSpPr>
            <a:spLocks noGrp="1"/>
          </p:cNvSpPr>
          <p:nvPr>
            <p:ph idx="1"/>
          </p:nvPr>
        </p:nvSpPr>
        <p:spPr>
          <a:xfrm>
            <a:off x="838200" y="1338470"/>
            <a:ext cx="10515600" cy="4838493"/>
          </a:xfrm>
          <a:solidFill>
            <a:schemeClr val="accent5">
              <a:lumMod val="20000"/>
              <a:lumOff val="80000"/>
            </a:schemeClr>
          </a:solidFill>
        </p:spPr>
        <p:txBody>
          <a:bodyPr>
            <a:normAutofit/>
          </a:bodyPr>
          <a:lstStyle/>
          <a:p>
            <a:endParaRPr lang="en-US" dirty="0"/>
          </a:p>
          <a:p>
            <a:r>
              <a:rPr lang="en-US" dirty="0"/>
              <a:t>It is an opportunity to tell </a:t>
            </a:r>
            <a:r>
              <a:rPr lang="en-US" dirty="0" smtClean="0"/>
              <a:t>what </a:t>
            </a:r>
            <a:r>
              <a:rPr lang="en-US" dirty="0"/>
              <a:t>services </a:t>
            </a:r>
            <a:r>
              <a:rPr lang="en-US" dirty="0" smtClean="0"/>
              <a:t>can be offer </a:t>
            </a:r>
            <a:r>
              <a:rPr lang="en-US" dirty="0"/>
              <a:t>to </a:t>
            </a:r>
            <a:r>
              <a:rPr lang="en-US" dirty="0" smtClean="0"/>
              <a:t>consumers. </a:t>
            </a:r>
            <a:endParaRPr lang="en-US" dirty="0"/>
          </a:p>
          <a:p>
            <a:r>
              <a:rPr lang="en-US" dirty="0"/>
              <a:t>The message to the referring provider would be similar to the message communicated directly to patients: </a:t>
            </a:r>
            <a:r>
              <a:rPr lang="en-US" dirty="0" smtClean="0"/>
              <a:t>e.g. </a:t>
            </a:r>
            <a:r>
              <a:rPr lang="en-US" dirty="0" smtClean="0">
                <a:effectLst>
                  <a:outerShdw blurRad="38100" dist="38100" dir="2700000" algn="tl">
                    <a:srgbClr val="000000">
                      <a:alpha val="43137"/>
                    </a:srgbClr>
                  </a:outerShdw>
                </a:effectLst>
              </a:rPr>
              <a:t>the </a:t>
            </a:r>
            <a:r>
              <a:rPr lang="en-US" dirty="0">
                <a:effectLst>
                  <a:outerShdw blurRad="38100" dist="38100" dir="2700000" algn="tl">
                    <a:srgbClr val="000000">
                      <a:alpha val="43137"/>
                    </a:srgbClr>
                  </a:outerShdw>
                </a:effectLst>
              </a:rPr>
              <a:t>organization’s mission, the staff’s skill and knowledge, accolades provided by accrediting bodies, and the assurance that the facility will give the best possible care to referred patients</a:t>
            </a:r>
            <a:r>
              <a:rPr lang="en-US" dirty="0"/>
              <a: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4020"/>
          </a:xfrm>
          <a:solidFill>
            <a:schemeClr val="accent4">
              <a:lumMod val="20000"/>
              <a:lumOff val="80000"/>
            </a:schemeClr>
          </a:solidFill>
        </p:spPr>
        <p:txBody>
          <a:bodyPr>
            <a:normAutofit fontScale="90000"/>
          </a:bodyPr>
          <a:lstStyle/>
          <a:p>
            <a:pPr algn="ctr"/>
            <a:r>
              <a:rPr lang="en-US" dirty="0"/>
              <a:t/>
            </a:r>
            <a:br>
              <a:rPr lang="en-US" dirty="0"/>
            </a:br>
            <a:r>
              <a:rPr lang="en-US" dirty="0"/>
              <a:t>Crafting the Message</a:t>
            </a:r>
            <a:br>
              <a:rPr lang="en-US" dirty="0"/>
            </a:br>
            <a:endParaRPr lang="en-US" dirty="0"/>
          </a:p>
        </p:txBody>
      </p:sp>
      <p:sp>
        <p:nvSpPr>
          <p:cNvPr id="3" name="Content Placeholder 2"/>
          <p:cNvSpPr>
            <a:spLocks noGrp="1"/>
          </p:cNvSpPr>
          <p:nvPr>
            <p:ph idx="1"/>
          </p:nvPr>
        </p:nvSpPr>
        <p:spPr>
          <a:xfrm>
            <a:off x="838200" y="1181686"/>
            <a:ext cx="10515600" cy="4995277"/>
          </a:xfrm>
          <a:solidFill>
            <a:schemeClr val="bg1">
              <a:lumMod val="95000"/>
            </a:schemeClr>
          </a:solidFill>
        </p:spPr>
        <p:txBody>
          <a:bodyPr>
            <a:normAutofit lnSpcReduction="10000"/>
          </a:bodyPr>
          <a:lstStyle/>
          <a:p>
            <a:r>
              <a:rPr lang="en-US" dirty="0"/>
              <a:t>To ensure the message to be effective and successful:</a:t>
            </a:r>
          </a:p>
          <a:p>
            <a:r>
              <a:rPr lang="en-US" dirty="0"/>
              <a:t>1.	Wants, Needs, Benefits: </a:t>
            </a:r>
            <a:r>
              <a:rPr lang="en-US" dirty="0" smtClean="0"/>
              <a:t>explain </a:t>
            </a:r>
            <a:r>
              <a:rPr lang="en-US" dirty="0"/>
              <a:t>that you understand </a:t>
            </a:r>
            <a:r>
              <a:rPr lang="en-US" dirty="0" smtClean="0"/>
              <a:t>consumers want </a:t>
            </a:r>
            <a:r>
              <a:rPr lang="en-US" dirty="0"/>
              <a:t>or </a:t>
            </a:r>
            <a:r>
              <a:rPr lang="en-US" dirty="0" smtClean="0"/>
              <a:t>need, </a:t>
            </a:r>
            <a:r>
              <a:rPr lang="en-US" dirty="0"/>
              <a:t>and explain the benefit to them for choosing your facility to address that want or need. Competition should not be discussed at all. </a:t>
            </a:r>
            <a:r>
              <a:rPr lang="en-US" dirty="0" err="1" smtClean="0"/>
              <a:t>Cosumer’s</a:t>
            </a:r>
            <a:r>
              <a:rPr lang="en-US" dirty="0" smtClean="0"/>
              <a:t> </a:t>
            </a:r>
            <a:r>
              <a:rPr lang="en-US" dirty="0"/>
              <a:t>attention should be focused on what you can do for them. </a:t>
            </a:r>
          </a:p>
          <a:p>
            <a:r>
              <a:rPr lang="en-US" dirty="0"/>
              <a:t>2.	The K.I.S.S. Principle: </a:t>
            </a:r>
            <a:r>
              <a:rPr lang="en-US" b="1" dirty="0">
                <a:solidFill>
                  <a:srgbClr val="FF0000"/>
                </a:solidFill>
              </a:rPr>
              <a:t>Keep it short and sweet. </a:t>
            </a:r>
            <a:r>
              <a:rPr lang="en-US" dirty="0"/>
              <a:t>Choose the most important benefit of your services and focus the message on that point. If you have several important benefits, consider creating a series of ads, with each concentrating on one key detail. communicating too much too quickly, the audience will end up </a:t>
            </a:r>
            <a:r>
              <a:rPr lang="en-US" dirty="0" smtClean="0"/>
              <a:t>with </a:t>
            </a:r>
            <a:r>
              <a:rPr lang="en-US" dirty="0"/>
              <a:t>nothing. Keep the visuals clear and clean. ( easy website’s home page).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bg2"/>
          </a:solidFill>
        </p:spPr>
        <p:txBody>
          <a:bodyPr>
            <a:normAutofit/>
          </a:bodyPr>
          <a:lstStyle/>
          <a:p>
            <a:r>
              <a:rPr lang="en-US" dirty="0"/>
              <a:t>3.	Unique identity: not ready made, not copied, distinctive and unique, easily recognized, appealing to the primary target market (language, expressing their needs). </a:t>
            </a:r>
          </a:p>
          <a:p>
            <a:r>
              <a:rPr lang="en-US" dirty="0"/>
              <a:t>4.	Consistent Message: statements should be backed by facts that carry real meaning. </a:t>
            </a:r>
          </a:p>
          <a:p>
            <a:endParaRPr lang="en-US" dirty="0"/>
          </a:p>
        </p:txBody>
      </p:sp>
    </p:spTree>
    <p:extLst>
      <p:ext uri="{BB962C8B-B14F-4D97-AF65-F5344CB8AC3E}">
        <p14:creationId xmlns:p14="http://schemas.microsoft.com/office/powerpoint/2010/main" val="3128727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8130" name="Picture 2" descr="Image result for ‫مستشفى فكتوريا السعوديه‬‎"/>
          <p:cNvPicPr>
            <a:picLocks noChangeAspect="1" noChangeArrowheads="1"/>
          </p:cNvPicPr>
          <p:nvPr/>
        </p:nvPicPr>
        <p:blipFill>
          <a:blip r:embed="rId2" cstate="print"/>
          <a:srcRect/>
          <a:stretch>
            <a:fillRect/>
          </a:stretch>
        </p:blipFill>
        <p:spPr bwMode="auto">
          <a:xfrm>
            <a:off x="239657" y="725213"/>
            <a:ext cx="4091151" cy="2727434"/>
          </a:xfrm>
          <a:prstGeom prst="rect">
            <a:avLst/>
          </a:prstGeom>
          <a:noFill/>
        </p:spPr>
      </p:pic>
      <p:pic>
        <p:nvPicPr>
          <p:cNvPr id="48132" name="Picture 4" descr="Related image"/>
          <p:cNvPicPr>
            <a:picLocks noChangeAspect="1" noChangeArrowheads="1"/>
          </p:cNvPicPr>
          <p:nvPr/>
        </p:nvPicPr>
        <p:blipFill>
          <a:blip r:embed="rId3" cstate="print"/>
          <a:srcRect/>
          <a:stretch>
            <a:fillRect/>
          </a:stretch>
        </p:blipFill>
        <p:spPr bwMode="auto">
          <a:xfrm>
            <a:off x="4181037" y="2033202"/>
            <a:ext cx="3985501" cy="2417436"/>
          </a:xfrm>
          <a:prstGeom prst="rect">
            <a:avLst/>
          </a:prstGeom>
          <a:noFill/>
        </p:spPr>
      </p:pic>
      <p:pic>
        <p:nvPicPr>
          <p:cNvPr id="48134" name="Picture 6" descr="Image result for ‫مستشفى فكتوريا السعوديه‬‎"/>
          <p:cNvPicPr>
            <a:picLocks noChangeAspect="1" noChangeArrowheads="1"/>
          </p:cNvPicPr>
          <p:nvPr/>
        </p:nvPicPr>
        <p:blipFill>
          <a:blip r:embed="rId4" cstate="print"/>
          <a:srcRect/>
          <a:stretch>
            <a:fillRect/>
          </a:stretch>
        </p:blipFill>
        <p:spPr bwMode="auto">
          <a:xfrm>
            <a:off x="7746124" y="3741683"/>
            <a:ext cx="3703843" cy="2467686"/>
          </a:xfrm>
          <a:prstGeom prst="rect">
            <a:avLst/>
          </a:prstGeom>
          <a:noFill/>
        </p:spPr>
      </p:pic>
      <p:pic>
        <p:nvPicPr>
          <p:cNvPr id="48136" name="Picture 8" descr="Related image"/>
          <p:cNvPicPr>
            <a:picLocks noChangeAspect="1" noChangeArrowheads="1"/>
          </p:cNvPicPr>
          <p:nvPr/>
        </p:nvPicPr>
        <p:blipFill>
          <a:blip r:embed="rId5" cstate="print"/>
          <a:srcRect/>
          <a:stretch>
            <a:fillRect/>
          </a:stretch>
        </p:blipFill>
        <p:spPr bwMode="auto">
          <a:xfrm>
            <a:off x="1217119" y="3867807"/>
            <a:ext cx="3377580" cy="2247627"/>
          </a:xfrm>
          <a:prstGeom prst="rect">
            <a:avLst/>
          </a:prstGeom>
          <a:noFill/>
        </p:spPr>
      </p:pic>
      <p:pic>
        <p:nvPicPr>
          <p:cNvPr id="48138" name="Picture 10" descr="Image result for ‫مستشفى فكتوريا‬‎"/>
          <p:cNvPicPr>
            <a:picLocks noChangeAspect="1" noChangeArrowheads="1"/>
          </p:cNvPicPr>
          <p:nvPr/>
        </p:nvPicPr>
        <p:blipFill>
          <a:blip r:embed="rId6" cstate="print"/>
          <a:srcRect/>
          <a:stretch>
            <a:fillRect/>
          </a:stretch>
        </p:blipFill>
        <p:spPr bwMode="auto">
          <a:xfrm>
            <a:off x="8195989" y="453860"/>
            <a:ext cx="3155183" cy="315518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5E9FB7-576D-465A-A4E6-C02E5999DE64}"/>
              </a:ext>
            </a:extLst>
          </p:cNvPr>
          <p:cNvSpPr>
            <a:spLocks noGrp="1"/>
          </p:cNvSpPr>
          <p:nvPr>
            <p:ph type="title"/>
          </p:nvPr>
        </p:nvSpPr>
        <p:spPr>
          <a:xfrm>
            <a:off x="838200" y="365126"/>
            <a:ext cx="10515600" cy="655292"/>
          </a:xfrm>
          <a:solidFill>
            <a:srgbClr val="92D050"/>
          </a:solidFill>
        </p:spPr>
        <p:txBody>
          <a:bodyPr>
            <a:normAutofit fontScale="90000"/>
          </a:bodyPr>
          <a:lstStyle/>
          <a:p>
            <a:pPr algn="ctr"/>
            <a:r>
              <a:rPr lang="en-GB" b="1" i="1" dirty="0"/>
              <a:t>Advertising</a:t>
            </a:r>
            <a:endParaRPr lang="en-GB" dirty="0"/>
          </a:p>
        </p:txBody>
      </p:sp>
      <p:sp>
        <p:nvSpPr>
          <p:cNvPr id="3" name="Content Placeholder 2">
            <a:extLst>
              <a:ext uri="{FF2B5EF4-FFF2-40B4-BE49-F238E27FC236}">
                <a16:creationId xmlns="" xmlns:a16="http://schemas.microsoft.com/office/drawing/2014/main" id="{697FEED4-3482-483D-9A25-6FA6EB8F8200}"/>
              </a:ext>
            </a:extLst>
          </p:cNvPr>
          <p:cNvSpPr>
            <a:spLocks noGrp="1"/>
          </p:cNvSpPr>
          <p:nvPr>
            <p:ph idx="1"/>
          </p:nvPr>
        </p:nvSpPr>
        <p:spPr>
          <a:xfrm>
            <a:off x="838200" y="1020419"/>
            <a:ext cx="10515600" cy="1192694"/>
          </a:xfrm>
          <a:solidFill>
            <a:schemeClr val="accent4">
              <a:lumMod val="60000"/>
              <a:lumOff val="40000"/>
            </a:schemeClr>
          </a:solidFill>
        </p:spPr>
        <p:txBody>
          <a:bodyPr>
            <a:normAutofit/>
          </a:bodyPr>
          <a:lstStyle/>
          <a:p>
            <a:r>
              <a:rPr lang="en-GB" dirty="0"/>
              <a:t>Advertising refers to </a:t>
            </a:r>
            <a:r>
              <a:rPr lang="en-US" dirty="0"/>
              <a:t>direct methods for calling attention to something or someone.</a:t>
            </a:r>
          </a:p>
          <a:p>
            <a:endParaRPr lang="en-GB" dirty="0"/>
          </a:p>
        </p:txBody>
      </p:sp>
      <p:graphicFrame>
        <p:nvGraphicFramePr>
          <p:cNvPr id="4" name="Diagram 3">
            <a:extLst>
              <a:ext uri="{FF2B5EF4-FFF2-40B4-BE49-F238E27FC236}">
                <a16:creationId xmlns="" xmlns:a16="http://schemas.microsoft.com/office/drawing/2014/main" id="{37320697-A654-46DC-A62A-F9389DA8907D}"/>
              </a:ext>
            </a:extLst>
          </p:cNvPr>
          <p:cNvGraphicFramePr/>
          <p:nvPr>
            <p:extLst>
              <p:ext uri="{D42A27DB-BD31-4B8C-83A1-F6EECF244321}">
                <p14:modId xmlns:p14="http://schemas.microsoft.com/office/powerpoint/2010/main" val="497805128"/>
              </p:ext>
            </p:extLst>
          </p:nvPr>
        </p:nvGraphicFramePr>
        <p:xfrm>
          <a:off x="583096" y="2451652"/>
          <a:ext cx="11145078" cy="3909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0301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9BC3EB0A-02C2-49F7-A344-3B3D5CC9156C}"/>
              </a:ext>
            </a:extLst>
          </p:cNvPr>
          <p:cNvSpPr>
            <a:spLocks noGrp="1"/>
          </p:cNvSpPr>
          <p:nvPr>
            <p:ph type="title"/>
          </p:nvPr>
        </p:nvSpPr>
        <p:spPr>
          <a:xfrm>
            <a:off x="1366160" y="4376508"/>
            <a:ext cx="9623404" cy="1257202"/>
          </a:xfrm>
        </p:spPr>
        <p:txBody>
          <a:bodyPr vert="horz" lIns="91440" tIns="45720" rIns="91440" bIns="45720" rtlCol="0" anchor="b">
            <a:normAutofit/>
          </a:bodyPr>
          <a:lstStyle/>
          <a:p>
            <a:endParaRPr lang="en-US" sz="6600"/>
          </a:p>
        </p:txBody>
      </p:sp>
      <p:pic>
        <p:nvPicPr>
          <p:cNvPr id="12" name="Picture 11" descr="A close up of a newspaper&#10;&#10;Description automatically generated">
            <a:extLst>
              <a:ext uri="{FF2B5EF4-FFF2-40B4-BE49-F238E27FC236}">
                <a16:creationId xmlns="" xmlns:a16="http://schemas.microsoft.com/office/drawing/2014/main" id="{6B307A24-221C-4CA5-8C86-6B0F96B97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599" y="37662"/>
            <a:ext cx="5633857" cy="3774683"/>
          </a:xfrm>
          <a:prstGeom prst="rect">
            <a:avLst/>
          </a:prstGeom>
          <a:effectLst>
            <a:outerShdw blurRad="406400" dist="317500" dir="5400000" sx="89000" sy="89000" rotWithShape="0">
              <a:prstClr val="black">
                <a:alpha val="15000"/>
              </a:prstClr>
            </a:outerShdw>
          </a:effectLst>
        </p:spPr>
      </p:pic>
      <p:pic>
        <p:nvPicPr>
          <p:cNvPr id="14" name="Picture 13" descr="A close up of a person&#10;&#10;Description automatically generated">
            <a:extLst>
              <a:ext uri="{FF2B5EF4-FFF2-40B4-BE49-F238E27FC236}">
                <a16:creationId xmlns="" xmlns:a16="http://schemas.microsoft.com/office/drawing/2014/main" id="{3480F720-1614-40E9-BD91-639CCDCD6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536" y="3404139"/>
            <a:ext cx="4944865" cy="3201799"/>
          </a:xfrm>
          <a:prstGeom prst="rect">
            <a:avLst/>
          </a:prstGeom>
          <a:effectLst>
            <a:outerShdw blurRad="406400" dist="317500" dir="5400000" sx="89000" sy="89000" rotWithShape="0">
              <a:prstClr val="black">
                <a:alpha val="15000"/>
              </a:prstClr>
            </a:outerShdw>
          </a:effectLst>
        </p:spPr>
      </p:pic>
      <p:pic>
        <p:nvPicPr>
          <p:cNvPr id="10" name="Content Placeholder 9" descr="A close up of text on a white surface&#10;&#10;Description automatically generated">
            <a:extLst>
              <a:ext uri="{FF2B5EF4-FFF2-40B4-BE49-F238E27FC236}">
                <a16:creationId xmlns="" xmlns:a16="http://schemas.microsoft.com/office/drawing/2014/main" id="{FFB38FC3-DD5F-4766-A73C-0B38D989AF1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78536" y="289865"/>
            <a:ext cx="5321130" cy="2900015"/>
          </a:xfrm>
          <a:prstGeom prst="rect">
            <a:avLst/>
          </a:prstGeom>
          <a:effectLst>
            <a:outerShdw blurRad="406400" dist="317500" dir="5400000" sx="89000" sy="89000" rotWithShape="0">
              <a:prstClr val="black">
                <a:alpha val="15000"/>
              </a:prstClr>
            </a:outerShdw>
          </a:effectLst>
        </p:spPr>
      </p:pic>
      <p:pic>
        <p:nvPicPr>
          <p:cNvPr id="15" name="Picture 14">
            <a:extLst>
              <a:ext uri="{FF2B5EF4-FFF2-40B4-BE49-F238E27FC236}">
                <a16:creationId xmlns="" xmlns:a16="http://schemas.microsoft.com/office/drawing/2014/main" id="{77B536E2-B178-4767-899C-FB37CB6EA9DC}"/>
              </a:ext>
            </a:extLst>
          </p:cNvPr>
          <p:cNvPicPr>
            <a:picLocks noChangeAspect="1"/>
          </p:cNvPicPr>
          <p:nvPr/>
        </p:nvPicPr>
        <p:blipFill>
          <a:blip r:embed="rId5"/>
          <a:stretch>
            <a:fillRect/>
          </a:stretch>
        </p:blipFill>
        <p:spPr>
          <a:xfrm>
            <a:off x="495306" y="3627411"/>
            <a:ext cx="4944865" cy="3192927"/>
          </a:xfrm>
          <a:prstGeom prst="rect">
            <a:avLst/>
          </a:prstGeom>
        </p:spPr>
      </p:pic>
    </p:spTree>
    <p:extLst>
      <p:ext uri="{BB962C8B-B14F-4D97-AF65-F5344CB8AC3E}">
        <p14:creationId xmlns:p14="http://schemas.microsoft.com/office/powerpoint/2010/main" val="257350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E75149-89E4-4DE5-9CB0-1F8DF161B0D6}"/>
              </a:ext>
            </a:extLst>
          </p:cNvPr>
          <p:cNvSpPr>
            <a:spLocks noGrp="1"/>
          </p:cNvSpPr>
          <p:nvPr>
            <p:ph type="title"/>
          </p:nvPr>
        </p:nvSpPr>
        <p:spPr>
          <a:solidFill>
            <a:schemeClr val="bg2">
              <a:lumMod val="90000"/>
            </a:schemeClr>
          </a:solidFill>
        </p:spPr>
        <p:txBody>
          <a:bodyPr/>
          <a:lstStyle/>
          <a:p>
            <a:pPr algn="ctr"/>
            <a:r>
              <a:rPr lang="en-GB" b="1" dirty="0">
                <a:latin typeface="Arial Black" panose="020B0A04020102020204" pitchFamily="34" charset="0"/>
              </a:rPr>
              <a:t>Definitions:</a:t>
            </a:r>
          </a:p>
        </p:txBody>
      </p:sp>
      <p:sp>
        <p:nvSpPr>
          <p:cNvPr id="3" name="Content Placeholder 2">
            <a:extLst>
              <a:ext uri="{FF2B5EF4-FFF2-40B4-BE49-F238E27FC236}">
                <a16:creationId xmlns="" xmlns:a16="http://schemas.microsoft.com/office/drawing/2014/main" id="{44E5DA9F-A17F-477F-8FF0-5FE80B31424E}"/>
              </a:ext>
            </a:extLst>
          </p:cNvPr>
          <p:cNvSpPr>
            <a:spLocks noGrp="1"/>
          </p:cNvSpPr>
          <p:nvPr>
            <p:ph idx="1"/>
          </p:nvPr>
        </p:nvSpPr>
        <p:spPr>
          <a:xfrm>
            <a:off x="838200" y="1825625"/>
            <a:ext cx="10515600" cy="1447662"/>
          </a:xfrm>
          <a:solidFill>
            <a:srgbClr val="FFC000"/>
          </a:solidFill>
        </p:spPr>
        <p:txBody>
          <a:bodyPr>
            <a:normAutofit fontScale="92500" lnSpcReduction="10000"/>
          </a:bodyPr>
          <a:lstStyle/>
          <a:p>
            <a:pPr marL="0" indent="0">
              <a:buNone/>
            </a:pPr>
            <a:r>
              <a:rPr lang="en-GB" b="1" dirty="0"/>
              <a:t>Marketing:</a:t>
            </a:r>
            <a:r>
              <a:rPr lang="en-GB" dirty="0"/>
              <a:t> </a:t>
            </a:r>
            <a:r>
              <a:rPr lang="en-GB" i="1" dirty="0"/>
              <a:t>a management process that involves the assessment of customer wants and needs, and the performance of all activities associated with the development, pricing, provision, and promotion of product solutions that satisfy those wants and needs</a:t>
            </a:r>
            <a:r>
              <a:rPr lang="en-GB" dirty="0"/>
              <a:t>.</a:t>
            </a:r>
            <a:endParaRPr lang="en-GB" dirty="0"/>
          </a:p>
        </p:txBody>
      </p:sp>
      <p:sp>
        <p:nvSpPr>
          <p:cNvPr id="4" name="TextBox 3">
            <a:extLst>
              <a:ext uri="{FF2B5EF4-FFF2-40B4-BE49-F238E27FC236}">
                <a16:creationId xmlns="" xmlns:a16="http://schemas.microsoft.com/office/drawing/2014/main" id="{5EDDF61B-D41A-4864-ADB4-5B359759A276}"/>
              </a:ext>
            </a:extLst>
          </p:cNvPr>
          <p:cNvSpPr txBox="1"/>
          <p:nvPr/>
        </p:nvSpPr>
        <p:spPr>
          <a:xfrm>
            <a:off x="838200" y="3527947"/>
            <a:ext cx="10515600" cy="1661993"/>
          </a:xfrm>
          <a:prstGeom prst="rect">
            <a:avLst/>
          </a:prstGeom>
          <a:solidFill>
            <a:schemeClr val="accent6">
              <a:lumMod val="60000"/>
              <a:lumOff val="40000"/>
            </a:schemeClr>
          </a:solidFill>
        </p:spPr>
        <p:txBody>
          <a:bodyPr wrap="square" rtlCol="0">
            <a:spAutoFit/>
          </a:bodyPr>
          <a:lstStyle/>
          <a:p>
            <a:r>
              <a:rPr lang="en-GB" sz="2800" b="1" dirty="0"/>
              <a:t>Healthcare marketing: </a:t>
            </a:r>
            <a:r>
              <a:rPr lang="en-GB" sz="2800" dirty="0" smtClean="0"/>
              <a:t>involves any activities that relate to the development, packaging, pricing and distribution of healthcare products and to any mechanisms used for promoting these products.</a:t>
            </a:r>
          </a:p>
          <a:p>
            <a:endParaRPr lang="en-GB" dirty="0"/>
          </a:p>
        </p:txBody>
      </p:sp>
    </p:spTree>
    <p:extLst>
      <p:ext uri="{BB962C8B-B14F-4D97-AF65-F5344CB8AC3E}">
        <p14:creationId xmlns:p14="http://schemas.microsoft.com/office/powerpoint/2010/main" val="19741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4" name="Picture 6" descr="Image result for healthcare a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147" y="3603145"/>
            <a:ext cx="3249509" cy="3249509"/>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descr="Image result for shadi al shaikh"/>
          <p:cNvPicPr>
            <a:picLocks noChangeAspect="1" noChangeArrowheads="1"/>
          </p:cNvPicPr>
          <p:nvPr/>
        </p:nvPicPr>
        <p:blipFill>
          <a:blip r:embed="rId3" cstate="print"/>
          <a:srcRect/>
          <a:stretch>
            <a:fillRect/>
          </a:stretch>
        </p:blipFill>
        <p:spPr bwMode="auto">
          <a:xfrm>
            <a:off x="7802998" y="2464805"/>
            <a:ext cx="3680701" cy="1362422"/>
          </a:xfrm>
          <a:prstGeom prst="rect">
            <a:avLst/>
          </a:prstGeom>
          <a:noFill/>
        </p:spPr>
      </p:pic>
      <p:pic>
        <p:nvPicPr>
          <p:cNvPr id="29702" name="Picture 6" descr="Related image"/>
          <p:cNvPicPr>
            <a:picLocks noChangeAspect="1" noChangeArrowheads="1"/>
          </p:cNvPicPr>
          <p:nvPr/>
        </p:nvPicPr>
        <p:blipFill>
          <a:blip r:embed="rId4" cstate="print"/>
          <a:srcRect b="13812"/>
          <a:stretch>
            <a:fillRect/>
          </a:stretch>
        </p:blipFill>
        <p:spPr bwMode="auto">
          <a:xfrm>
            <a:off x="7578696" y="365125"/>
            <a:ext cx="3972910" cy="2112579"/>
          </a:xfrm>
          <a:prstGeom prst="rect">
            <a:avLst/>
          </a:prstGeom>
          <a:noFill/>
        </p:spPr>
      </p:pic>
      <p:pic>
        <p:nvPicPr>
          <p:cNvPr id="4" name="Picture 3"/>
          <p:cNvPicPr>
            <a:picLocks noChangeAspect="1"/>
          </p:cNvPicPr>
          <p:nvPr/>
        </p:nvPicPr>
        <p:blipFill>
          <a:blip r:embed="rId5"/>
          <a:stretch>
            <a:fillRect/>
          </a:stretch>
        </p:blipFill>
        <p:spPr>
          <a:xfrm>
            <a:off x="7746984" y="3790368"/>
            <a:ext cx="3763924" cy="3062287"/>
          </a:xfrm>
          <a:prstGeom prst="rect">
            <a:avLst/>
          </a:prstGeom>
        </p:spPr>
      </p:pic>
      <p:pic>
        <p:nvPicPr>
          <p:cNvPr id="5" name="Picture 4"/>
          <p:cNvPicPr>
            <a:picLocks noChangeAspect="1"/>
          </p:cNvPicPr>
          <p:nvPr/>
        </p:nvPicPr>
        <p:blipFill>
          <a:blip r:embed="rId6"/>
          <a:stretch>
            <a:fillRect/>
          </a:stretch>
        </p:blipFill>
        <p:spPr>
          <a:xfrm>
            <a:off x="3769063" y="2914266"/>
            <a:ext cx="3645102" cy="3645102"/>
          </a:xfrm>
          <a:prstGeom prst="rect">
            <a:avLst/>
          </a:prstGeom>
        </p:spPr>
      </p:pic>
      <p:pic>
        <p:nvPicPr>
          <p:cNvPr id="1028" name="Picture 4" descr="وزارة الصحة - الصفحة الرئيسية"/>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3582"/>
            <a:ext cx="3502349" cy="35023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8" cstate="print"/>
          <a:srcRect/>
          <a:stretch>
            <a:fillRect/>
          </a:stretch>
        </p:blipFill>
        <p:spPr bwMode="auto">
          <a:xfrm>
            <a:off x="3502349" y="-13200"/>
            <a:ext cx="3479364" cy="1677798"/>
          </a:xfrm>
          <a:prstGeom prst="rect">
            <a:avLst/>
          </a:prstGeom>
          <a:noFill/>
        </p:spPr>
      </p:pic>
      <p:pic>
        <p:nvPicPr>
          <p:cNvPr id="1030" name="Picture 6" descr="فيروس كورونا: &quot;متر ونص&quot; حملة توعية ووقاية تطلقها وزارة الصحة في السعودية -  BBC News عربي"/>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8769" y="1243278"/>
            <a:ext cx="2792020" cy="157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372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68253"/>
          </a:xfrm>
          <a:solidFill>
            <a:schemeClr val="accent4">
              <a:lumMod val="20000"/>
              <a:lumOff val="80000"/>
            </a:schemeClr>
          </a:solidFill>
        </p:spPr>
        <p:txBody>
          <a:bodyPr/>
          <a:lstStyle/>
          <a:p>
            <a:pPr algn="ctr"/>
            <a:r>
              <a:rPr lang="en-US" b="1" dirty="0">
                <a:latin typeface="Arial Black" panose="020B0A04020102020204" pitchFamily="34" charset="0"/>
              </a:rPr>
              <a:t>Advertising/Print material</a:t>
            </a:r>
          </a:p>
        </p:txBody>
      </p:sp>
      <p:sp>
        <p:nvSpPr>
          <p:cNvPr id="3" name="Content Placeholder 2"/>
          <p:cNvSpPr>
            <a:spLocks noGrp="1"/>
          </p:cNvSpPr>
          <p:nvPr>
            <p:ph idx="1"/>
          </p:nvPr>
        </p:nvSpPr>
        <p:spPr>
          <a:xfrm>
            <a:off x="706582" y="1825624"/>
            <a:ext cx="10647218" cy="4575175"/>
          </a:xfrm>
        </p:spPr>
        <p:txBody>
          <a:bodyPr>
            <a:normAutofit fontScale="85000" lnSpcReduction="20000"/>
          </a:bodyPr>
          <a:lstStyle/>
          <a:p>
            <a:r>
              <a:rPr lang="en-US" b="1" dirty="0"/>
              <a:t>Print media </a:t>
            </a:r>
            <a:r>
              <a:rPr lang="en-US" dirty="0"/>
              <a:t>includes magazines and newspapers—in both paper and electronic formats. </a:t>
            </a:r>
            <a:endParaRPr lang="en-US" dirty="0" smtClean="0"/>
          </a:p>
          <a:p>
            <a:r>
              <a:rPr lang="en-US" b="1" dirty="0" smtClean="0"/>
              <a:t>Flyers </a:t>
            </a:r>
            <a:r>
              <a:rPr lang="en-US" b="1" dirty="0"/>
              <a:t>and brochures </a:t>
            </a:r>
            <a:r>
              <a:rPr lang="en-US" dirty="0"/>
              <a:t>on general good health, such as healthy eating, getting exercise, lifting heavy objects </a:t>
            </a:r>
            <a:r>
              <a:rPr lang="en-US" dirty="0" smtClean="0"/>
              <a:t>properly (with </a:t>
            </a:r>
            <a:r>
              <a:rPr lang="en-US" dirty="0"/>
              <a:t>the name and address of the health care facility or </a:t>
            </a:r>
            <a:r>
              <a:rPr lang="en-US" dirty="0" smtClean="0"/>
              <a:t>provider) support </a:t>
            </a:r>
            <a:r>
              <a:rPr lang="en-US" dirty="0"/>
              <a:t>the patient by educating him or her about these important ongoing healthy habits, while at the same time reminding them about provider services. </a:t>
            </a:r>
          </a:p>
          <a:p>
            <a:r>
              <a:rPr lang="en-US" b="1" dirty="0"/>
              <a:t>Article, </a:t>
            </a:r>
            <a:r>
              <a:rPr lang="en-US" dirty="0"/>
              <a:t>or series of articles published in a local magazine, newspaper, or on Facebook or LinkedIn can also establish a relationship with potential </a:t>
            </a:r>
            <a:r>
              <a:rPr lang="en-US" dirty="0" smtClean="0"/>
              <a:t>consumers. </a:t>
            </a:r>
            <a:endParaRPr lang="en-US" dirty="0"/>
          </a:p>
          <a:p>
            <a:r>
              <a:rPr lang="en-US" dirty="0"/>
              <a:t>These materials </a:t>
            </a:r>
            <a:r>
              <a:rPr lang="en-US" dirty="0" smtClean="0"/>
              <a:t>provide space </a:t>
            </a:r>
            <a:r>
              <a:rPr lang="en-US" dirty="0"/>
              <a:t>to completely </a:t>
            </a:r>
            <a:r>
              <a:rPr lang="en-US" dirty="0" smtClean="0"/>
              <a:t>describe </a:t>
            </a:r>
            <a:r>
              <a:rPr lang="en-US" dirty="0"/>
              <a:t>a type of procedure and provide all details necessary to get the </a:t>
            </a:r>
            <a:r>
              <a:rPr lang="en-US" dirty="0" smtClean="0"/>
              <a:t>patient/consumer </a:t>
            </a:r>
            <a:r>
              <a:rPr lang="en-US" dirty="0"/>
              <a:t>to contact the provider regarding the service. </a:t>
            </a:r>
            <a:r>
              <a:rPr lang="en-US" dirty="0"/>
              <a:t>A</a:t>
            </a:r>
            <a:r>
              <a:rPr lang="en-US" dirty="0" smtClean="0"/>
              <a:t>udience </a:t>
            </a:r>
            <a:r>
              <a:rPr lang="en-US" dirty="0"/>
              <a:t>can choose how much time to spend getting information</a:t>
            </a:r>
            <a:r>
              <a:rPr lang="en-US" dirty="0" smtClean="0"/>
              <a:t>.</a:t>
            </a:r>
            <a:endParaRPr lang="en-US" dirty="0"/>
          </a:p>
          <a:p>
            <a:r>
              <a:rPr lang="en-US" dirty="0"/>
              <a:t>Can be used in waiting area, or have a presence at a health </a:t>
            </a:r>
            <a:r>
              <a:rPr lang="en-US" dirty="0" smtClean="0"/>
              <a:t>occasions/fairs, </a:t>
            </a:r>
            <a:r>
              <a:rPr lang="en-US" dirty="0"/>
              <a:t>these make great leave-behinds to deliver the message in a nonintrusive manner.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DE9A8B-8320-46AA-A8F2-29765ABF574B}"/>
              </a:ext>
            </a:extLst>
          </p:cNvPr>
          <p:cNvSpPr>
            <a:spLocks noGrp="1"/>
          </p:cNvSpPr>
          <p:nvPr>
            <p:ph type="title"/>
          </p:nvPr>
        </p:nvSpPr>
        <p:spPr>
          <a:solidFill>
            <a:schemeClr val="accent6">
              <a:lumMod val="20000"/>
              <a:lumOff val="80000"/>
            </a:schemeClr>
          </a:solidFill>
        </p:spPr>
        <p:txBody>
          <a:bodyPr/>
          <a:lstStyle/>
          <a:p>
            <a:pPr algn="ctr"/>
            <a:r>
              <a:rPr lang="en-GB" dirty="0"/>
              <a:t>Electronic</a:t>
            </a:r>
          </a:p>
        </p:txBody>
      </p:sp>
      <p:sp>
        <p:nvSpPr>
          <p:cNvPr id="3" name="Content Placeholder 2">
            <a:extLst>
              <a:ext uri="{FF2B5EF4-FFF2-40B4-BE49-F238E27FC236}">
                <a16:creationId xmlns="" xmlns:a16="http://schemas.microsoft.com/office/drawing/2014/main" id="{CCA07D23-02F1-4D29-B80A-5F92971954B9}"/>
              </a:ext>
            </a:extLst>
          </p:cNvPr>
          <p:cNvSpPr>
            <a:spLocks noGrp="1"/>
          </p:cNvSpPr>
          <p:nvPr>
            <p:ph idx="1"/>
          </p:nvPr>
        </p:nvSpPr>
        <p:spPr>
          <a:xfrm>
            <a:off x="838200" y="1406769"/>
            <a:ext cx="10515600" cy="4770194"/>
          </a:xfrm>
          <a:solidFill>
            <a:schemeClr val="accent4">
              <a:lumMod val="40000"/>
              <a:lumOff val="60000"/>
            </a:schemeClr>
          </a:solidFill>
        </p:spPr>
        <p:txBody>
          <a:bodyPr>
            <a:normAutofit fontScale="92500" lnSpcReduction="10000"/>
          </a:bodyPr>
          <a:lstStyle/>
          <a:p>
            <a:r>
              <a:rPr lang="en-GB" i="1" dirty="0"/>
              <a:t>Television </a:t>
            </a:r>
            <a:r>
              <a:rPr lang="en-GB" dirty="0"/>
              <a:t>is a popular advertising medium and have several advantages. These include:</a:t>
            </a:r>
          </a:p>
          <a:p>
            <a:pPr marL="0" indent="0">
              <a:buNone/>
            </a:pPr>
            <a:r>
              <a:rPr lang="en-GB" dirty="0"/>
              <a:t>(1) the ability to build a high level of awareness</a:t>
            </a:r>
          </a:p>
          <a:p>
            <a:pPr marL="0" indent="0">
              <a:buNone/>
            </a:pPr>
            <a:r>
              <a:rPr lang="en-GB" dirty="0"/>
              <a:t>(2) access to large audiences</a:t>
            </a:r>
          </a:p>
          <a:p>
            <a:pPr marL="0" indent="0">
              <a:buNone/>
            </a:pPr>
            <a:r>
              <a:rPr lang="en-GB" dirty="0"/>
              <a:t>(3) the ability to demonstrate a product (using sound and vision)</a:t>
            </a:r>
          </a:p>
          <a:p>
            <a:pPr marL="0" indent="0">
              <a:buNone/>
            </a:pPr>
            <a:r>
              <a:rPr lang="en-GB" dirty="0"/>
              <a:t>(4) compulsiveness;</a:t>
            </a:r>
          </a:p>
          <a:p>
            <a:pPr marL="0" indent="0">
              <a:buNone/>
            </a:pPr>
            <a:r>
              <a:rPr lang="en-GB" dirty="0"/>
              <a:t>(5) a comfortable, at-home viewing environment. </a:t>
            </a:r>
          </a:p>
          <a:p>
            <a:r>
              <a:rPr lang="en-GB" dirty="0"/>
              <a:t>The disadvantages: </a:t>
            </a:r>
          </a:p>
          <a:p>
            <a:r>
              <a:rPr lang="en-GB" dirty="0" smtClean="0"/>
              <a:t>commercial </a:t>
            </a:r>
            <a:r>
              <a:rPr lang="en-GB" dirty="0"/>
              <a:t>breaks may be seen as irritating, the medium is considered to be </a:t>
            </a:r>
            <a:r>
              <a:rPr lang="en-GB" dirty="0" smtClean="0"/>
              <a:t>transient (short periods) , </a:t>
            </a:r>
            <a:r>
              <a:rPr lang="en-GB" dirty="0"/>
              <a:t>and the audience cannot be very targeted. In addition, television advertising time is very expensive.</a:t>
            </a:r>
          </a:p>
          <a:p>
            <a:endParaRPr lang="en-GB" dirty="0"/>
          </a:p>
        </p:txBody>
      </p:sp>
    </p:spTree>
    <p:extLst>
      <p:ext uri="{BB962C8B-B14F-4D97-AF65-F5344CB8AC3E}">
        <p14:creationId xmlns:p14="http://schemas.microsoft.com/office/powerpoint/2010/main" val="139373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CAABE1-D925-45D3-887A-1433A11592F9}"/>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A44153E1-9FD1-421F-87B0-3EEF936CC513}"/>
              </a:ext>
            </a:extLst>
          </p:cNvPr>
          <p:cNvSpPr>
            <a:spLocks noGrp="1"/>
          </p:cNvSpPr>
          <p:nvPr>
            <p:ph idx="1"/>
          </p:nvPr>
        </p:nvSpPr>
        <p:spPr>
          <a:xfrm>
            <a:off x="838200" y="1825625"/>
            <a:ext cx="10880188" cy="4667250"/>
          </a:xfrm>
          <a:solidFill>
            <a:schemeClr val="accent4">
              <a:lumMod val="40000"/>
              <a:lumOff val="60000"/>
            </a:schemeClr>
          </a:solidFill>
        </p:spPr>
        <p:txBody>
          <a:bodyPr>
            <a:normAutofit/>
          </a:bodyPr>
          <a:lstStyle/>
          <a:p>
            <a:r>
              <a:rPr lang="en-GB" i="1" dirty="0"/>
              <a:t>Radio </a:t>
            </a:r>
            <a:r>
              <a:rPr lang="en-GB" dirty="0"/>
              <a:t>is a longstanding advertising medium that has a lot of advantages.</a:t>
            </a:r>
          </a:p>
          <a:p>
            <a:r>
              <a:rPr lang="en-GB" dirty="0"/>
              <a:t> Radios are often considered as “companions”.</a:t>
            </a:r>
          </a:p>
          <a:p>
            <a:r>
              <a:rPr lang="en-GB" dirty="0"/>
              <a:t> </a:t>
            </a:r>
            <a:r>
              <a:rPr lang="en-GB" dirty="0" smtClean="0"/>
              <a:t>Can target </a:t>
            </a:r>
            <a:r>
              <a:rPr lang="en-GB" dirty="0"/>
              <a:t>the </a:t>
            </a:r>
            <a:r>
              <a:rPr lang="en-GB" dirty="0" smtClean="0"/>
              <a:t>audience (the station type and  the time </a:t>
            </a:r>
            <a:r>
              <a:rPr lang="en-GB" dirty="0"/>
              <a:t>of </a:t>
            </a:r>
            <a:r>
              <a:rPr lang="en-GB" dirty="0" smtClean="0"/>
              <a:t>day to advertise).</a:t>
            </a:r>
            <a:endParaRPr lang="en-GB" dirty="0"/>
          </a:p>
          <a:p>
            <a:r>
              <a:rPr lang="en-GB" dirty="0"/>
              <a:t>Disadvantages: </a:t>
            </a:r>
          </a:p>
          <a:p>
            <a:pPr marL="0" indent="0">
              <a:buNone/>
            </a:pPr>
            <a:r>
              <a:rPr lang="en-GB" dirty="0"/>
              <a:t>Lacking visual attributes</a:t>
            </a:r>
          </a:p>
          <a:p>
            <a:pPr marL="0" indent="0">
              <a:buNone/>
            </a:pPr>
            <a:r>
              <a:rPr lang="en-GB" dirty="0"/>
              <a:t>Having a small audience. </a:t>
            </a:r>
          </a:p>
        </p:txBody>
      </p:sp>
    </p:spTree>
    <p:extLst>
      <p:ext uri="{BB962C8B-B14F-4D97-AF65-F5344CB8AC3E}">
        <p14:creationId xmlns:p14="http://schemas.microsoft.com/office/powerpoint/2010/main" val="233921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E8BE7B-C5B4-470A-BD75-94BD9F07C5B1}"/>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9FDF2CC8-76A9-44BF-9432-5A440E2A79EB}"/>
              </a:ext>
            </a:extLst>
          </p:cNvPr>
          <p:cNvSpPr>
            <a:spLocks noGrp="1"/>
          </p:cNvSpPr>
          <p:nvPr>
            <p:ph idx="1"/>
          </p:nvPr>
        </p:nvSpPr>
        <p:spPr>
          <a:solidFill>
            <a:schemeClr val="accent5">
              <a:lumMod val="20000"/>
              <a:lumOff val="80000"/>
            </a:schemeClr>
          </a:solidFill>
        </p:spPr>
        <p:txBody>
          <a:bodyPr/>
          <a:lstStyle/>
          <a:p>
            <a:r>
              <a:rPr lang="en-GB" i="1" dirty="0"/>
              <a:t>Internet </a:t>
            </a:r>
            <a:r>
              <a:rPr lang="en-GB" dirty="0"/>
              <a:t>advertising: </a:t>
            </a:r>
            <a:r>
              <a:rPr lang="en-GB" dirty="0">
                <a:solidFill>
                  <a:srgbClr val="FF0000"/>
                </a:solidFill>
              </a:rPr>
              <a:t>pop-up ads</a:t>
            </a:r>
            <a:r>
              <a:rPr lang="en-GB" dirty="0"/>
              <a:t>.</a:t>
            </a:r>
          </a:p>
          <a:p>
            <a:pPr marL="0" indent="0">
              <a:buNone/>
            </a:pPr>
            <a:r>
              <a:rPr lang="en-GB" u="sng" dirty="0"/>
              <a:t>Advantages:</a:t>
            </a:r>
          </a:p>
          <a:p>
            <a:pPr marL="0" indent="0">
              <a:buNone/>
            </a:pPr>
            <a:r>
              <a:rPr lang="en-GB" dirty="0"/>
              <a:t>Can reach both general public and targeted consumer groups.</a:t>
            </a:r>
          </a:p>
          <a:p>
            <a:pPr marL="0" indent="0">
              <a:buNone/>
            </a:pPr>
            <a:r>
              <a:rPr lang="en-GB" dirty="0"/>
              <a:t>Low relative cost</a:t>
            </a:r>
          </a:p>
          <a:p>
            <a:pPr marL="0" indent="0">
              <a:buNone/>
            </a:pPr>
            <a:r>
              <a:rPr lang="en-GB" dirty="0"/>
              <a:t>Interactive</a:t>
            </a:r>
          </a:p>
          <a:p>
            <a:pPr marL="0" indent="0">
              <a:buNone/>
            </a:pPr>
            <a:r>
              <a:rPr lang="en-GB" u="sng" dirty="0"/>
              <a:t>Disadvantage:</a:t>
            </a:r>
          </a:p>
          <a:p>
            <a:pPr marL="0" indent="0">
              <a:buNone/>
            </a:pPr>
            <a:r>
              <a:rPr lang="en-GB" dirty="0"/>
              <a:t>Irritating to some audience</a:t>
            </a:r>
          </a:p>
        </p:txBody>
      </p:sp>
    </p:spTree>
    <p:extLst>
      <p:ext uri="{BB962C8B-B14F-4D97-AF65-F5344CB8AC3E}">
        <p14:creationId xmlns:p14="http://schemas.microsoft.com/office/powerpoint/2010/main" val="1708231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4420"/>
          </a:xfrm>
          <a:solidFill>
            <a:schemeClr val="accent5">
              <a:lumMod val="20000"/>
              <a:lumOff val="80000"/>
            </a:schemeClr>
          </a:solidFill>
        </p:spPr>
        <p:txBody>
          <a:bodyPr/>
          <a:lstStyle/>
          <a:p>
            <a:pPr algn="ctr"/>
            <a:r>
              <a:rPr lang="en-US" dirty="0"/>
              <a:t>Advertising</a:t>
            </a:r>
          </a:p>
        </p:txBody>
      </p:sp>
      <p:sp>
        <p:nvSpPr>
          <p:cNvPr id="3" name="Content Placeholder 2"/>
          <p:cNvSpPr>
            <a:spLocks noGrp="1"/>
          </p:cNvSpPr>
          <p:nvPr>
            <p:ph idx="1"/>
          </p:nvPr>
        </p:nvSpPr>
        <p:spPr/>
        <p:txBody>
          <a:bodyPr>
            <a:normAutofit/>
          </a:bodyPr>
          <a:lstStyle/>
          <a:p>
            <a:r>
              <a:rPr lang="en-US" b="1" dirty="0"/>
              <a:t>Outdoor advertising </a:t>
            </a:r>
            <a:r>
              <a:rPr lang="en-US" dirty="0"/>
              <a:t>:</a:t>
            </a:r>
          </a:p>
          <a:p>
            <a:pPr>
              <a:buFontTx/>
              <a:buChar char="-"/>
            </a:pPr>
            <a:r>
              <a:rPr lang="en-US" dirty="0"/>
              <a:t>The large signs alongside highways known as</a:t>
            </a:r>
            <a:r>
              <a:rPr lang="en-US" b="1" dirty="0"/>
              <a:t> billboards</a:t>
            </a:r>
            <a:r>
              <a:rPr lang="en-US" dirty="0"/>
              <a:t>. </a:t>
            </a:r>
            <a:r>
              <a:rPr lang="en-US" dirty="0"/>
              <a:t>C</a:t>
            </a:r>
            <a:r>
              <a:rPr lang="en-US" dirty="0" smtClean="0"/>
              <a:t>an </a:t>
            </a:r>
            <a:r>
              <a:rPr lang="en-US" dirty="0"/>
              <a:t>be seen and identified with from a distance in a very short amount of time.</a:t>
            </a:r>
          </a:p>
          <a:p>
            <a:endParaRPr lang="en-US" dirty="0"/>
          </a:p>
        </p:txBody>
      </p:sp>
      <p:pic>
        <p:nvPicPr>
          <p:cNvPr id="4" name="Picture 3"/>
          <p:cNvPicPr>
            <a:picLocks noChangeAspect="1"/>
          </p:cNvPicPr>
          <p:nvPr/>
        </p:nvPicPr>
        <p:blipFill>
          <a:blip r:embed="rId2"/>
          <a:stretch>
            <a:fillRect/>
          </a:stretch>
        </p:blipFill>
        <p:spPr>
          <a:xfrm>
            <a:off x="4074459" y="3299426"/>
            <a:ext cx="4557356" cy="341361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33CD251C-A887-4D2F-925B-FC0971985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 xmlns:a16="http://schemas.microsoft.com/office/drawing/2014/main" id="{770AE191-D2EA-45C9-A44D-830C188F74C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72021" y="518649"/>
            <a:ext cx="1128382" cy="847206"/>
            <a:chOff x="8183879" y="1000124"/>
            <a:chExt cx="1562267" cy="1172973"/>
          </a:xfrm>
        </p:grpSpPr>
        <p:sp>
          <p:nvSpPr>
            <p:cNvPr id="14" name="Freeform 5">
              <a:extLst>
                <a:ext uri="{FF2B5EF4-FFF2-40B4-BE49-F238E27FC236}">
                  <a16:creationId xmlns="" xmlns:a16="http://schemas.microsoft.com/office/drawing/2014/main" id="{23A0E4C1-B7A6-4637-AC51-4A5AE3841FF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 xmlns:a16="http://schemas.microsoft.com/office/drawing/2014/main" id="{F4E8C039-CC58-44F3-8A7B-E0A934C1D01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p:cNvSpPr>
            <a:spLocks noGrp="1"/>
          </p:cNvSpPr>
          <p:nvPr>
            <p:ph idx="1"/>
          </p:nvPr>
        </p:nvSpPr>
        <p:spPr>
          <a:xfrm>
            <a:off x="472020" y="1255781"/>
            <a:ext cx="3587053" cy="5083569"/>
          </a:xfrm>
        </p:spPr>
        <p:txBody>
          <a:bodyPr anchor="t">
            <a:normAutofit lnSpcReduction="10000"/>
          </a:bodyPr>
          <a:lstStyle/>
          <a:p>
            <a:pPr>
              <a:buFontTx/>
              <a:buChar char="-"/>
            </a:pPr>
            <a:r>
              <a:rPr lang="en-GB" b="1" dirty="0"/>
              <a:t>Transportation venues or </a:t>
            </a:r>
            <a:r>
              <a:rPr lang="en-US" b="1" dirty="0"/>
              <a:t>Signage </a:t>
            </a:r>
            <a:r>
              <a:rPr lang="en-US" dirty="0"/>
              <a:t>on bus stop shelters, inside the bus itself, signage in and on trains, and the kiosk signs along the walkways within shopping mall. </a:t>
            </a:r>
          </a:p>
          <a:p>
            <a:pPr>
              <a:buFontTx/>
              <a:buChar char="-"/>
            </a:pPr>
            <a:r>
              <a:rPr lang="en-US" dirty="0"/>
              <a:t>Message should be super short: the rule of thumb is no more than six words plus your logo. </a:t>
            </a:r>
          </a:p>
          <a:p>
            <a:endParaRPr lang="en-GB" sz="2000" dirty="0"/>
          </a:p>
        </p:txBody>
      </p:sp>
      <p:pic>
        <p:nvPicPr>
          <p:cNvPr id="4" name="Picture 3"/>
          <p:cNvPicPr>
            <a:picLocks noChangeAspect="1"/>
          </p:cNvPicPr>
          <p:nvPr/>
        </p:nvPicPr>
        <p:blipFill rotWithShape="1">
          <a:blip r:embed="rId2"/>
          <a:srcRect t="9339" r="-3" b="-3"/>
          <a:stretch/>
        </p:blipFill>
        <p:spPr>
          <a:xfrm>
            <a:off x="4636963" y="1"/>
            <a:ext cx="3731799" cy="3383280"/>
          </a:xfrm>
          <a:prstGeom prst="rect">
            <a:avLst/>
          </a:prstGeom>
        </p:spPr>
      </p:pic>
      <p:pic>
        <p:nvPicPr>
          <p:cNvPr id="6" name="Picture 5">
            <a:extLst>
              <a:ext uri="{FF2B5EF4-FFF2-40B4-BE49-F238E27FC236}">
                <a16:creationId xmlns="" xmlns:a16="http://schemas.microsoft.com/office/drawing/2014/main" id="{F2389710-BEBC-4B86-844C-371A67BF4BAE}"/>
              </a:ext>
            </a:extLst>
          </p:cNvPr>
          <p:cNvPicPr>
            <a:picLocks noChangeAspect="1"/>
          </p:cNvPicPr>
          <p:nvPr/>
        </p:nvPicPr>
        <p:blipFill rotWithShape="1">
          <a:blip r:embed="rId3"/>
          <a:srcRect l="11488" r="14883" b="-3"/>
          <a:stretch/>
        </p:blipFill>
        <p:spPr>
          <a:xfrm>
            <a:off x="8460201" y="10"/>
            <a:ext cx="3731799" cy="3383270"/>
          </a:xfrm>
          <a:prstGeom prst="rect">
            <a:avLst/>
          </a:prstGeom>
        </p:spPr>
      </p:pic>
      <p:pic>
        <p:nvPicPr>
          <p:cNvPr id="5" name="Picture 4">
            <a:extLst>
              <a:ext uri="{FF2B5EF4-FFF2-40B4-BE49-F238E27FC236}">
                <a16:creationId xmlns="" xmlns:a16="http://schemas.microsoft.com/office/drawing/2014/main" id="{DEBBAE89-A0C8-43B9-A6FC-1A759422BD14}"/>
              </a:ext>
            </a:extLst>
          </p:cNvPr>
          <p:cNvPicPr>
            <a:picLocks noChangeAspect="1"/>
          </p:cNvPicPr>
          <p:nvPr/>
        </p:nvPicPr>
        <p:blipFill rotWithShape="1">
          <a:blip r:embed="rId4"/>
          <a:srcRect t="15856" r="-2" b="17035"/>
          <a:stretch/>
        </p:blipFill>
        <p:spPr>
          <a:xfrm>
            <a:off x="4639055" y="3474720"/>
            <a:ext cx="7552944" cy="3383280"/>
          </a:xfrm>
          <a:prstGeom prst="rect">
            <a:avLst/>
          </a:prstGeom>
        </p:spPr>
      </p:pic>
    </p:spTree>
    <p:extLst>
      <p:ext uri="{BB962C8B-B14F-4D97-AF65-F5344CB8AC3E}">
        <p14:creationId xmlns:p14="http://schemas.microsoft.com/office/powerpoint/2010/main" val="35771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Wants and Needs</a:t>
            </a:r>
            <a:endParaRPr lang="en-GB" dirty="0"/>
          </a:p>
        </p:txBody>
      </p:sp>
      <p:sp>
        <p:nvSpPr>
          <p:cNvPr id="3" name="Content Placeholder 2"/>
          <p:cNvSpPr>
            <a:spLocks noGrp="1"/>
          </p:cNvSpPr>
          <p:nvPr>
            <p:ph idx="1"/>
          </p:nvPr>
        </p:nvSpPr>
        <p:spPr/>
        <p:txBody>
          <a:bodyPr/>
          <a:lstStyle/>
          <a:p>
            <a:pPr marL="0" indent="0">
              <a:buNone/>
            </a:pPr>
            <a:r>
              <a:rPr lang="en-GB" dirty="0" smtClean="0"/>
              <a:t>First, assessing </a:t>
            </a:r>
            <a:r>
              <a:rPr lang="en-GB" dirty="0"/>
              <a:t>the wants and needs of </a:t>
            </a:r>
            <a:r>
              <a:rPr lang="en-GB" dirty="0" smtClean="0"/>
              <a:t>consumers.</a:t>
            </a:r>
          </a:p>
          <a:p>
            <a:pPr marL="0" indent="0">
              <a:buNone/>
            </a:pPr>
            <a:r>
              <a:rPr lang="en-GB" dirty="0" smtClean="0"/>
              <a:t>NEED: </a:t>
            </a:r>
            <a:r>
              <a:rPr lang="en-GB" dirty="0"/>
              <a:t>is something that a person requires for well-being and possibly </a:t>
            </a:r>
            <a:r>
              <a:rPr lang="en-GB" dirty="0" smtClean="0"/>
              <a:t>survival.</a:t>
            </a:r>
          </a:p>
          <a:p>
            <a:pPr marL="0" indent="0">
              <a:buNone/>
            </a:pPr>
            <a:r>
              <a:rPr lang="en-GB" dirty="0" smtClean="0"/>
              <a:t>WANT: is </a:t>
            </a:r>
            <a:r>
              <a:rPr lang="en-GB" dirty="0"/>
              <a:t>something that a person simply desires. </a:t>
            </a:r>
            <a:endParaRPr lang="en-GB" dirty="0" smtClean="0"/>
          </a:p>
          <a:p>
            <a:pPr marL="0" indent="0">
              <a:buNone/>
            </a:pPr>
            <a:r>
              <a:rPr lang="en-GB" dirty="0" smtClean="0"/>
              <a:t>For example: </a:t>
            </a:r>
            <a:r>
              <a:rPr lang="en-GB" dirty="0"/>
              <a:t>coronary artery bypass surgery </a:t>
            </a:r>
            <a:r>
              <a:rPr lang="en-GB" dirty="0" smtClean="0"/>
              <a:t>( need), elective </a:t>
            </a:r>
            <a:r>
              <a:rPr lang="en-GB" dirty="0"/>
              <a:t>cosmetic surgery </a:t>
            </a:r>
            <a:r>
              <a:rPr lang="en-GB" dirty="0" smtClean="0"/>
              <a:t>(want).</a:t>
            </a:r>
            <a:endParaRPr lang="en-GB" dirty="0"/>
          </a:p>
        </p:txBody>
      </p:sp>
    </p:spTree>
    <p:extLst>
      <p:ext uri="{BB962C8B-B14F-4D97-AF65-F5344CB8AC3E}">
        <p14:creationId xmlns:p14="http://schemas.microsoft.com/office/powerpoint/2010/main" val="132382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Products</a:t>
            </a:r>
            <a:r>
              <a:rPr lang="en-GB" b="1" dirty="0" smtClean="0"/>
              <a:t>:</a:t>
            </a:r>
            <a:endParaRPr lang="en-GB" dirty="0"/>
          </a:p>
        </p:txBody>
      </p:sp>
      <p:sp>
        <p:nvSpPr>
          <p:cNvPr id="3" name="Content Placeholder 2"/>
          <p:cNvSpPr>
            <a:spLocks noGrp="1"/>
          </p:cNvSpPr>
          <p:nvPr>
            <p:ph idx="1"/>
          </p:nvPr>
        </p:nvSpPr>
        <p:spPr/>
        <p:txBody>
          <a:bodyPr/>
          <a:lstStyle/>
          <a:p>
            <a:pPr marL="0" indent="0">
              <a:buNone/>
            </a:pPr>
            <a:r>
              <a:rPr lang="en-GB" dirty="0" smtClean="0"/>
              <a:t>The </a:t>
            </a:r>
            <a:r>
              <a:rPr lang="en-GB" dirty="0"/>
              <a:t>term product refers to any offer provided by an entity for purchase and consumption. </a:t>
            </a:r>
            <a:endParaRPr lang="en-GB" dirty="0" smtClean="0"/>
          </a:p>
        </p:txBody>
      </p:sp>
    </p:spTree>
    <p:extLst>
      <p:ext uri="{BB962C8B-B14F-4D97-AF65-F5344CB8AC3E}">
        <p14:creationId xmlns:p14="http://schemas.microsoft.com/office/powerpoint/2010/main" val="240563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C3C46F-8F9D-4458-A588-D89AC147BD8E}"/>
              </a:ext>
            </a:extLst>
          </p:cNvPr>
          <p:cNvSpPr>
            <a:spLocks noGrp="1"/>
          </p:cNvSpPr>
          <p:nvPr>
            <p:ph type="title"/>
          </p:nvPr>
        </p:nvSpPr>
        <p:spPr>
          <a:xfrm>
            <a:off x="838200" y="365126"/>
            <a:ext cx="10515600" cy="589032"/>
          </a:xfrm>
        </p:spPr>
        <p:txBody>
          <a:bodyPr>
            <a:normAutofit fontScale="90000"/>
          </a:bodyPr>
          <a:lstStyle/>
          <a:p>
            <a:r>
              <a:rPr lang="en-GB" b="1" dirty="0"/>
              <a:t>The Nature of Healthcare Products</a:t>
            </a:r>
            <a:endParaRPr lang="en-GB" dirty="0"/>
          </a:p>
        </p:txBody>
      </p:sp>
      <p:sp>
        <p:nvSpPr>
          <p:cNvPr id="3" name="Content Placeholder 2">
            <a:extLst>
              <a:ext uri="{FF2B5EF4-FFF2-40B4-BE49-F238E27FC236}">
                <a16:creationId xmlns="" xmlns:a16="http://schemas.microsoft.com/office/drawing/2014/main" id="{1F163EF4-3521-4DBA-A65A-05DA49E08CC0}"/>
              </a:ext>
            </a:extLst>
          </p:cNvPr>
          <p:cNvSpPr>
            <a:spLocks noGrp="1"/>
          </p:cNvSpPr>
          <p:nvPr>
            <p:ph idx="1"/>
          </p:nvPr>
        </p:nvSpPr>
        <p:spPr>
          <a:xfrm>
            <a:off x="838200" y="954158"/>
            <a:ext cx="10515600" cy="5222805"/>
          </a:xfrm>
        </p:spPr>
        <p:txBody>
          <a:bodyPr>
            <a:normAutofit fontScale="92500" lnSpcReduction="20000"/>
          </a:bodyPr>
          <a:lstStyle/>
          <a:p>
            <a:pPr marL="0" indent="0">
              <a:buNone/>
            </a:pPr>
            <a:r>
              <a:rPr lang="en-GB" sz="3300" b="1" i="1" dirty="0">
                <a:solidFill>
                  <a:srgbClr val="FF0000"/>
                </a:solidFill>
              </a:rPr>
              <a:t>1. Ideas:</a:t>
            </a:r>
          </a:p>
          <a:p>
            <a:r>
              <a:rPr lang="en-GB" dirty="0"/>
              <a:t>Concepts that are intended to deliver a perception to the consumer. </a:t>
            </a:r>
          </a:p>
          <a:p>
            <a:r>
              <a:rPr lang="en-GB" dirty="0"/>
              <a:t>Example: The organization’s image, quality care, professionalism, value. Etc.</a:t>
            </a:r>
          </a:p>
          <a:p>
            <a:r>
              <a:rPr lang="en-GB" dirty="0"/>
              <a:t>Aims to increase familiarity------------utilization.</a:t>
            </a:r>
          </a:p>
          <a:p>
            <a:pPr marL="0" indent="0">
              <a:buNone/>
            </a:pPr>
            <a:r>
              <a:rPr lang="en-GB" sz="3300" b="1" i="1" dirty="0">
                <a:solidFill>
                  <a:srgbClr val="FF0000"/>
                </a:solidFill>
              </a:rPr>
              <a:t>2. Goods:</a:t>
            </a:r>
          </a:p>
          <a:p>
            <a:r>
              <a:rPr lang="en-GB" dirty="0"/>
              <a:t>A </a:t>
            </a:r>
            <a:r>
              <a:rPr lang="en-GB" dirty="0" smtClean="0"/>
              <a:t>(tangible) </a:t>
            </a:r>
            <a:r>
              <a:rPr lang="en-GB" dirty="0"/>
              <a:t>product that is typically purchased on a one-at-a-time basis.</a:t>
            </a:r>
          </a:p>
          <a:p>
            <a:r>
              <a:rPr lang="en-GB" dirty="0"/>
              <a:t>Example: Health products (e.g</a:t>
            </a:r>
            <a:r>
              <a:rPr lang="en-GB" dirty="0" smtClean="0"/>
              <a:t>. </a:t>
            </a:r>
            <a:r>
              <a:rPr lang="en-GB" dirty="0"/>
              <a:t>band-aids, toothpaste, pharmaceuticals, home testing kits and therapeutic equipment (sale and rental).</a:t>
            </a:r>
          </a:p>
          <a:p>
            <a:pPr marL="0" indent="0">
              <a:buNone/>
            </a:pPr>
            <a:r>
              <a:rPr lang="en-GB" sz="3300" b="1" i="1" dirty="0">
                <a:solidFill>
                  <a:srgbClr val="FF0000"/>
                </a:solidFill>
              </a:rPr>
              <a:t>3. Services:</a:t>
            </a:r>
          </a:p>
          <a:p>
            <a:r>
              <a:rPr lang="en-GB" dirty="0" smtClean="0"/>
              <a:t>Services </a:t>
            </a:r>
            <a:r>
              <a:rPr lang="en-GB" dirty="0"/>
              <a:t>are </a:t>
            </a:r>
            <a:r>
              <a:rPr lang="en-GB" dirty="0" smtClean="0"/>
              <a:t>(intangible) </a:t>
            </a:r>
            <a:r>
              <a:rPr lang="en-GB" dirty="0"/>
              <a:t>(</a:t>
            </a:r>
            <a:r>
              <a:rPr lang="en-GB" dirty="0" smtClean="0"/>
              <a:t>e.g. physical examinations, medical advice) </a:t>
            </a:r>
            <a:r>
              <a:rPr lang="en-GB" dirty="0"/>
              <a:t>.</a:t>
            </a:r>
          </a:p>
          <a:p>
            <a:r>
              <a:rPr lang="en-GB" dirty="0"/>
              <a:t>It is more difficult to quantify and evaluate services than goods.</a:t>
            </a:r>
          </a:p>
          <a:p>
            <a:r>
              <a:rPr lang="en-GB" dirty="0" smtClean="0"/>
              <a:t>Services </a:t>
            </a:r>
            <a:r>
              <a:rPr lang="en-GB" dirty="0"/>
              <a:t>cannot be stored and once provided they have no residual value.</a:t>
            </a:r>
          </a:p>
          <a:p>
            <a:pPr marL="0" indent="0">
              <a:buNone/>
            </a:pPr>
            <a:endParaRPr lang="en-GB" b="1" i="1" dirty="0"/>
          </a:p>
          <a:p>
            <a:pPr marL="0" indent="0">
              <a:buNone/>
            </a:pPr>
            <a:endParaRPr lang="en-GB" b="1" i="1" dirty="0"/>
          </a:p>
          <a:p>
            <a:pPr marL="0" indent="0">
              <a:buNone/>
            </a:pPr>
            <a:endParaRPr lang="en-GB" dirty="0"/>
          </a:p>
        </p:txBody>
      </p:sp>
      <p:sp>
        <p:nvSpPr>
          <p:cNvPr id="4" name="TextBox 3">
            <a:extLst>
              <a:ext uri="{FF2B5EF4-FFF2-40B4-BE49-F238E27FC236}">
                <a16:creationId xmlns="" xmlns:a16="http://schemas.microsoft.com/office/drawing/2014/main" id="{2F81BA44-4453-49F5-9A39-8AFBFC19F0DA}"/>
              </a:ext>
            </a:extLst>
          </p:cNvPr>
          <p:cNvSpPr txBox="1"/>
          <p:nvPr/>
        </p:nvSpPr>
        <p:spPr>
          <a:xfrm>
            <a:off x="838200" y="6294783"/>
            <a:ext cx="10108096" cy="369332"/>
          </a:xfrm>
          <a:prstGeom prst="rect">
            <a:avLst/>
          </a:prstGeom>
          <a:solidFill>
            <a:schemeClr val="accent4">
              <a:lumMod val="60000"/>
              <a:lumOff val="40000"/>
            </a:schemeClr>
          </a:solidFill>
        </p:spPr>
        <p:txBody>
          <a:bodyPr wrap="square" rtlCol="0">
            <a:spAutoFit/>
          </a:bodyPr>
          <a:lstStyle/>
          <a:p>
            <a:r>
              <a:rPr lang="en-GB" dirty="0"/>
              <a:t>The purchase of goods tends to be a one-shot episode, while services may represent an on-going process.</a:t>
            </a:r>
          </a:p>
        </p:txBody>
      </p:sp>
    </p:spTree>
    <p:extLst>
      <p:ext uri="{BB962C8B-B14F-4D97-AF65-F5344CB8AC3E}">
        <p14:creationId xmlns:p14="http://schemas.microsoft.com/office/powerpoint/2010/main" val="257956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85016AEC-0320-4ED0-8ECB-FE11DDDFE1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D3CDB30C-1F82-41E6-A067-831D6E8918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2DDA86DD-F997-4F66-A87C-5B58AB6D19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D241B827-437E-40A3-A732-669230D6A5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3984" y="1054121"/>
            <a:ext cx="9465131" cy="1184111"/>
          </a:xfrm>
        </p:spPr>
        <p:txBody>
          <a:bodyPr>
            <a:normAutofit/>
          </a:bodyPr>
          <a:lstStyle/>
          <a:p>
            <a:r>
              <a:rPr lang="en-US" sz="3700" b="1" i="1"/>
              <a:t>Brief history, stages of Healthcare Marketing</a:t>
            </a:r>
            <a:br>
              <a:rPr lang="en-US" sz="3700" b="1" i="1"/>
            </a:br>
            <a:endParaRPr lang="en-GB" sz="3700"/>
          </a:p>
        </p:txBody>
      </p:sp>
      <p:sp>
        <p:nvSpPr>
          <p:cNvPr id="3" name="Content Placeholder 2"/>
          <p:cNvSpPr>
            <a:spLocks noGrp="1"/>
          </p:cNvSpPr>
          <p:nvPr>
            <p:ph idx="1"/>
          </p:nvPr>
        </p:nvSpPr>
        <p:spPr>
          <a:xfrm>
            <a:off x="1524000" y="1948721"/>
            <a:ext cx="9465564" cy="3851347"/>
          </a:xfrm>
        </p:spPr>
        <p:txBody>
          <a:bodyPr>
            <a:normAutofit/>
          </a:bodyPr>
          <a:lstStyle/>
          <a:p>
            <a:r>
              <a:rPr lang="en-US" sz="2000" b="1" dirty="0"/>
              <a:t>The 1950s: </a:t>
            </a:r>
            <a:r>
              <a:rPr lang="en-US" sz="2000" dirty="0"/>
              <a:t>Most of hospitals and physicians considered marketing (read: advertising) to be </a:t>
            </a:r>
            <a:r>
              <a:rPr lang="en-US" sz="2000" i="1" dirty="0"/>
              <a:t>inappropriate and even unethical</a:t>
            </a:r>
            <a:r>
              <a:rPr lang="en-US" sz="2000" dirty="0"/>
              <a:t>.</a:t>
            </a:r>
          </a:p>
          <a:p>
            <a:endParaRPr lang="en-US" sz="2000" dirty="0"/>
          </a:p>
          <a:p>
            <a:r>
              <a:rPr lang="en-US" sz="2000" b="1" dirty="0"/>
              <a:t>The 1960s: </a:t>
            </a:r>
            <a:r>
              <a:rPr lang="en-US" sz="2000" dirty="0"/>
              <a:t>The Media relations in this </a:t>
            </a:r>
            <a:r>
              <a:rPr lang="en-US" sz="2000" dirty="0" smtClean="0"/>
              <a:t>period </a:t>
            </a:r>
            <a:r>
              <a:rPr lang="en-US" sz="2000" dirty="0"/>
              <a:t>often consisted of answering reporters’ questions about patients’ conditions</a:t>
            </a:r>
            <a:r>
              <a:rPr lang="en-US" sz="2000" dirty="0" smtClean="0"/>
              <a:t>. (Pre-marketing)</a:t>
            </a:r>
            <a:endParaRPr lang="en-US" sz="2000" dirty="0"/>
          </a:p>
          <a:p>
            <a:endParaRPr lang="en-US" sz="2000" dirty="0"/>
          </a:p>
          <a:p>
            <a:r>
              <a:rPr lang="en-US" sz="2000" b="1" dirty="0"/>
              <a:t>The 1970s: </a:t>
            </a:r>
            <a:r>
              <a:rPr lang="en-US" sz="2000" dirty="0" smtClean="0"/>
              <a:t>advertising </a:t>
            </a:r>
            <a:r>
              <a:rPr lang="en-US" sz="2000" dirty="0"/>
              <a:t>health services were made, and interest in marketing research </a:t>
            </a:r>
            <a:r>
              <a:rPr lang="en-US" sz="2000" dirty="0" smtClean="0"/>
              <a:t>emerged. </a:t>
            </a:r>
            <a:r>
              <a:rPr lang="en-US" sz="2000" dirty="0"/>
              <a:t>Marketing by the healthcare establishment was officially recognized in a conference on </a:t>
            </a:r>
            <a:r>
              <a:rPr lang="en-US" sz="2000" dirty="0" smtClean="0"/>
              <a:t>marketing strategy during </a:t>
            </a:r>
            <a:r>
              <a:rPr lang="en-US" sz="2000" dirty="0"/>
              <a:t>the </a:t>
            </a:r>
            <a:r>
              <a:rPr lang="en-US" sz="2000" dirty="0" smtClean="0"/>
              <a:t>1977 by </a:t>
            </a:r>
            <a:r>
              <a:rPr lang="en-US" sz="2000" dirty="0"/>
              <a:t>American Hospital Association (AHA).</a:t>
            </a:r>
          </a:p>
          <a:p>
            <a:endParaRPr lang="en-GB" sz="2000" dirty="0"/>
          </a:p>
        </p:txBody>
      </p:sp>
    </p:spTree>
    <p:extLst>
      <p:ext uri="{BB962C8B-B14F-4D97-AF65-F5344CB8AC3E}">
        <p14:creationId xmlns:p14="http://schemas.microsoft.com/office/powerpoint/2010/main" val="388076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85016AEC-0320-4ED0-8ECB-FE11DDDFE1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D3CDB30C-1F82-41E6-A067-831D6E8918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2DDA86DD-F997-4F66-A87C-5B58AB6D19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D241B827-437E-40A3-A732-669230D6A5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3984" y="1054121"/>
            <a:ext cx="9465131" cy="1184111"/>
          </a:xfrm>
        </p:spPr>
        <p:txBody>
          <a:bodyPr>
            <a:normAutofit/>
          </a:bodyPr>
          <a:lstStyle/>
          <a:p>
            <a:r>
              <a:rPr lang="en-US" sz="4100" b="1" i="1"/>
              <a:t>Brief history, stages of Healthcare Marketing</a:t>
            </a:r>
            <a:endParaRPr lang="en-GB" sz="4100"/>
          </a:p>
        </p:txBody>
      </p:sp>
      <p:sp>
        <p:nvSpPr>
          <p:cNvPr id="3" name="Content Placeholder 2"/>
          <p:cNvSpPr>
            <a:spLocks noGrp="1"/>
          </p:cNvSpPr>
          <p:nvPr>
            <p:ph idx="1"/>
          </p:nvPr>
        </p:nvSpPr>
        <p:spPr>
          <a:xfrm>
            <a:off x="1524000" y="2068643"/>
            <a:ext cx="9465564" cy="4056588"/>
          </a:xfrm>
        </p:spPr>
        <p:txBody>
          <a:bodyPr>
            <a:normAutofit/>
          </a:bodyPr>
          <a:lstStyle/>
          <a:p>
            <a:r>
              <a:rPr lang="en-US" sz="2200" b="1" dirty="0"/>
              <a:t>The 1980s: </a:t>
            </a:r>
            <a:r>
              <a:rPr lang="en-GB" sz="2400" dirty="0" smtClean="0"/>
              <a:t>direct-to-consumer </a:t>
            </a:r>
            <a:r>
              <a:rPr lang="en-GB" sz="2400" dirty="0"/>
              <a:t>movement was </a:t>
            </a:r>
            <a:r>
              <a:rPr lang="en-GB" sz="2400" dirty="0" smtClean="0"/>
              <a:t>initiated. Marketing </a:t>
            </a:r>
            <a:r>
              <a:rPr lang="en-US" sz="2200" dirty="0" smtClean="0"/>
              <a:t>for </a:t>
            </a:r>
            <a:r>
              <a:rPr lang="en-US" sz="2200" dirty="0"/>
              <a:t>such services as obstetrics, cosmetic surgery, and outpatient care could </a:t>
            </a:r>
            <a:r>
              <a:rPr lang="en-US" sz="2200" i="1" dirty="0"/>
              <a:t>generate revenue and enhance market share.</a:t>
            </a:r>
            <a:r>
              <a:rPr lang="en-US" sz="2200" dirty="0"/>
              <a:t> Changes in the healthcare during the 1980s (particularly the increase in competition) resulted in an increase of interest in marketing.</a:t>
            </a:r>
          </a:p>
          <a:p>
            <a:r>
              <a:rPr lang="en-US" sz="2200" b="1" dirty="0"/>
              <a:t>The 1990s: </a:t>
            </a:r>
            <a:r>
              <a:rPr lang="en-US" sz="2200" dirty="0"/>
              <a:t>healthcare marketing was maturing as a field, </a:t>
            </a:r>
            <a:r>
              <a:rPr lang="en-US" sz="2200" dirty="0" smtClean="0"/>
              <a:t>hospital </a:t>
            </a:r>
            <a:r>
              <a:rPr lang="en-US" sz="2200" dirty="0"/>
              <a:t>administrators and healthcare marketers </a:t>
            </a:r>
            <a:r>
              <a:rPr lang="en-US" sz="2200" dirty="0" smtClean="0"/>
              <a:t>became more. </a:t>
            </a:r>
            <a:r>
              <a:rPr lang="en-GB" sz="2400" dirty="0" smtClean="0"/>
              <a:t>T</a:t>
            </a:r>
            <a:r>
              <a:rPr lang="en-GB" sz="2400" dirty="0" smtClean="0"/>
              <a:t>he </a:t>
            </a:r>
            <a:r>
              <a:rPr lang="en-GB" sz="2400" dirty="0"/>
              <a:t>emphasis shifted from sick people to </a:t>
            </a:r>
            <a:r>
              <a:rPr lang="en-GB" sz="2400" dirty="0" smtClean="0"/>
              <a:t>well (all) people.</a:t>
            </a:r>
            <a:endParaRPr lang="en-US" sz="2200" dirty="0"/>
          </a:p>
          <a:p>
            <a:r>
              <a:rPr lang="en-US" sz="2200" dirty="0"/>
              <a:t>By the turn of the </a:t>
            </a:r>
            <a:r>
              <a:rPr lang="en-US" sz="2200" b="1" dirty="0"/>
              <a:t>twenty-first century</a:t>
            </a:r>
            <a:r>
              <a:rPr lang="en-US" sz="2200" dirty="0"/>
              <a:t>, </a:t>
            </a:r>
            <a:r>
              <a:rPr lang="en-US" sz="2200" dirty="0" smtClean="0"/>
              <a:t>marketing became </a:t>
            </a:r>
            <a:r>
              <a:rPr lang="en-US" sz="2200" b="1" u="sng" dirty="0">
                <a:effectLst>
                  <a:outerShdw blurRad="38100" dist="38100" dir="2700000" algn="tl">
                    <a:srgbClr val="000000">
                      <a:alpha val="43137"/>
                    </a:srgbClr>
                  </a:outerShdw>
                </a:effectLst>
              </a:rPr>
              <a:t>an essential function </a:t>
            </a:r>
            <a:r>
              <a:rPr lang="en-US" sz="2200" dirty="0"/>
              <a:t>for healthcare organizations</a:t>
            </a:r>
            <a:r>
              <a:rPr lang="en-US" sz="2200" dirty="0" smtClean="0"/>
              <a:t>. </a:t>
            </a:r>
            <a:r>
              <a:rPr lang="en-GB" sz="2400" dirty="0"/>
              <a:t>Internet </a:t>
            </a:r>
            <a:r>
              <a:rPr lang="en-GB" sz="2400" dirty="0" smtClean="0"/>
              <a:t>presence (e.g. social media, chat services)</a:t>
            </a:r>
            <a:endParaRPr lang="en-US" sz="2200" dirty="0"/>
          </a:p>
          <a:p>
            <a:endParaRPr lang="en-US" sz="2200" dirty="0"/>
          </a:p>
          <a:p>
            <a:endParaRPr lang="en-GB" sz="2200" dirty="0"/>
          </a:p>
        </p:txBody>
      </p:sp>
    </p:spTree>
    <p:extLst>
      <p:ext uri="{BB962C8B-B14F-4D97-AF65-F5344CB8AC3E}">
        <p14:creationId xmlns:p14="http://schemas.microsoft.com/office/powerpoint/2010/main" val="574357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60" y="333421"/>
            <a:ext cx="7474172" cy="1325563"/>
          </a:xfrm>
        </p:spPr>
        <p:txBody>
          <a:bodyPr>
            <a:normAutofit/>
          </a:bodyPr>
          <a:lstStyle/>
          <a:p>
            <a:r>
              <a:rPr lang="en-US" dirty="0"/>
              <a:t>Nowadays! </a:t>
            </a:r>
          </a:p>
        </p:txBody>
      </p:sp>
      <p:sp>
        <p:nvSpPr>
          <p:cNvPr id="3" name="Content Placeholder 2"/>
          <p:cNvSpPr>
            <a:spLocks noGrp="1"/>
          </p:cNvSpPr>
          <p:nvPr>
            <p:ph idx="1"/>
          </p:nvPr>
        </p:nvSpPr>
        <p:spPr>
          <a:xfrm>
            <a:off x="287382" y="1097280"/>
            <a:ext cx="8665069" cy="5486400"/>
          </a:xfrm>
        </p:spPr>
        <p:txBody>
          <a:bodyPr anchor="ctr">
            <a:normAutofit/>
          </a:bodyPr>
          <a:lstStyle/>
          <a:p>
            <a:r>
              <a:rPr lang="en-US" sz="2000" dirty="0"/>
              <a:t>H</a:t>
            </a:r>
            <a:r>
              <a:rPr lang="en-US" sz="2000" dirty="0" smtClean="0"/>
              <a:t>ealth </a:t>
            </a:r>
            <a:r>
              <a:rPr lang="en-US" sz="2000" dirty="0"/>
              <a:t>care organizations spend </a:t>
            </a:r>
            <a:r>
              <a:rPr lang="en-US" sz="2000" dirty="0" err="1" smtClean="0"/>
              <a:t>alot</a:t>
            </a:r>
            <a:r>
              <a:rPr lang="en-US" sz="2000" dirty="0" smtClean="0"/>
              <a:t> </a:t>
            </a:r>
            <a:r>
              <a:rPr lang="en-US" sz="2000" dirty="0"/>
              <a:t>on marketing, advertising, and public relations activities on communication.</a:t>
            </a:r>
          </a:p>
          <a:p>
            <a:r>
              <a:rPr lang="en-US" sz="2000" dirty="0"/>
              <a:t>The money spent on marketing, advertising, and public relations is now viewed as an investment that will return more money in revenues, even though this will appear on the “expenses” side of the facility’s financial balance sheet.</a:t>
            </a:r>
          </a:p>
          <a:p>
            <a:r>
              <a:rPr lang="en-US" sz="2000" dirty="0"/>
              <a:t>A line item to cover marketing, advertising and public relations activities should be included in the facility’s budget . </a:t>
            </a:r>
          </a:p>
          <a:p>
            <a:endParaRPr lang="en-US" sz="2000" dirty="0"/>
          </a:p>
          <a:p>
            <a:endParaRPr lang="en-US" sz="2000" dirty="0"/>
          </a:p>
        </p:txBody>
      </p:sp>
      <p:sp>
        <p:nvSpPr>
          <p:cNvPr id="10" name="Rectangle 9">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6" descr="Dollar">
            <a:extLst>
              <a:ext uri="{FF2B5EF4-FFF2-40B4-BE49-F238E27FC236}">
                <a16:creationId xmlns="" xmlns:a16="http://schemas.microsoft.com/office/drawing/2014/main" id="{362E33F5-C9A4-441C-BF67-A1935FB1830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413987" y="2857501"/>
            <a:ext cx="1142998" cy="114299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C6ECF21D8D394895988B178CDBBB78" ma:contentTypeVersion="2" ma:contentTypeDescription="Create a new document." ma:contentTypeScope="" ma:versionID="695e0414708e65dfa95e780b0ad8fdc7">
  <xsd:schema xmlns:xsd="http://www.w3.org/2001/XMLSchema" xmlns:xs="http://www.w3.org/2001/XMLSchema" xmlns:p="http://schemas.microsoft.com/office/2006/metadata/properties" xmlns:ns2="6953981d-8640-4453-b34b-78c7feb0cbf1" targetNamespace="http://schemas.microsoft.com/office/2006/metadata/properties" ma:root="true" ma:fieldsID="8fb5509252342fcf4de017b7c43de8be" ns2:_="">
    <xsd:import namespace="6953981d-8640-4453-b34b-78c7feb0cbf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53981d-8640-4453-b34b-78c7feb0cb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145903-E449-45AA-AF9D-EEF70E9642B2}"/>
</file>

<file path=customXml/itemProps2.xml><?xml version="1.0" encoding="utf-8"?>
<ds:datastoreItem xmlns:ds="http://schemas.openxmlformats.org/officeDocument/2006/customXml" ds:itemID="{C0845FD4-15D8-4349-9D5C-C548F8398B9D}"/>
</file>

<file path=customXml/itemProps3.xml><?xml version="1.0" encoding="utf-8"?>
<ds:datastoreItem xmlns:ds="http://schemas.openxmlformats.org/officeDocument/2006/customXml" ds:itemID="{48020B37-9463-4942-A7E3-0E128766260F}"/>
</file>

<file path=docProps/app.xml><?xml version="1.0" encoding="utf-8"?>
<Properties xmlns="http://schemas.openxmlformats.org/officeDocument/2006/extended-properties" xmlns:vt="http://schemas.openxmlformats.org/officeDocument/2006/docPropsVTypes">
  <TotalTime>819</TotalTime>
  <Words>2088</Words>
  <Application>Microsoft Office PowerPoint</Application>
  <PresentationFormat>Widescreen</PresentationFormat>
  <Paragraphs>193</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Black</vt:lpstr>
      <vt:lpstr>Calibri</vt:lpstr>
      <vt:lpstr>Calibri Light</vt:lpstr>
      <vt:lpstr>Office Theme</vt:lpstr>
      <vt:lpstr>Healthcare Marketing</vt:lpstr>
      <vt:lpstr>Background</vt:lpstr>
      <vt:lpstr>Definitions:</vt:lpstr>
      <vt:lpstr>Wants and Needs</vt:lpstr>
      <vt:lpstr>Products:</vt:lpstr>
      <vt:lpstr>The Nature of Healthcare Products</vt:lpstr>
      <vt:lpstr>Brief history, stages of Healthcare Marketing </vt:lpstr>
      <vt:lpstr>Brief history, stages of Healthcare Marketing</vt:lpstr>
      <vt:lpstr>Nowadays! </vt:lpstr>
      <vt:lpstr>         Why Healthcare Is Different from Other Industries?</vt:lpstr>
      <vt:lpstr>PowerPoint Presentation</vt:lpstr>
      <vt:lpstr>“Levels” of Marketing</vt:lpstr>
      <vt:lpstr>1. Mass Marketing </vt:lpstr>
      <vt:lpstr>Target Marketing </vt:lpstr>
      <vt:lpstr>Marketing Mix 4Ps and 4Cs</vt:lpstr>
      <vt:lpstr>PowerPoint Presentation</vt:lpstr>
      <vt:lpstr> Marketing Planning </vt:lpstr>
      <vt:lpstr>Marketing plan steps </vt:lpstr>
      <vt:lpstr>Marketing Research</vt:lpstr>
      <vt:lpstr>PowerPoint Presentation</vt:lpstr>
      <vt:lpstr>PowerPoint Presentation</vt:lpstr>
      <vt:lpstr> Promotion </vt:lpstr>
      <vt:lpstr>Public Relations and Communication</vt:lpstr>
      <vt:lpstr>Communication</vt:lpstr>
      <vt:lpstr> Crafting the Message </vt:lpstr>
      <vt:lpstr>PowerPoint Presentation</vt:lpstr>
      <vt:lpstr>PowerPoint Presentation</vt:lpstr>
      <vt:lpstr>Advertising</vt:lpstr>
      <vt:lpstr>PowerPoint Presentation</vt:lpstr>
      <vt:lpstr>PowerPoint Presentation</vt:lpstr>
      <vt:lpstr>Advertising/Print material</vt:lpstr>
      <vt:lpstr>Electronic</vt:lpstr>
      <vt:lpstr>PowerPoint Presentation</vt:lpstr>
      <vt:lpstr>PowerPoint Presentation</vt:lpstr>
      <vt:lpstr>Advertising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Marketing</dc:title>
  <dc:creator>Judah, Hassan</dc:creator>
  <cp:lastModifiedBy>israa rawashdeh</cp:lastModifiedBy>
  <cp:revision>121</cp:revision>
  <dcterms:created xsi:type="dcterms:W3CDTF">2020-03-08T21:19:20Z</dcterms:created>
  <dcterms:modified xsi:type="dcterms:W3CDTF">2021-04-04T21:29:53Z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0x010100B3C6ECF21D8D394895988B178CDBBB78</vt:lpwstr>
  </property>
</Properties>
</file>