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56"/>
  </p:notesMasterIdLst>
  <p:sldIdLst>
    <p:sldId id="256" r:id="rId2"/>
    <p:sldId id="257" r:id="rId3"/>
    <p:sldId id="310" r:id="rId4"/>
    <p:sldId id="429" r:id="rId5"/>
    <p:sldId id="267" r:id="rId6"/>
    <p:sldId id="430" r:id="rId7"/>
    <p:sldId id="431" r:id="rId8"/>
    <p:sldId id="432" r:id="rId9"/>
    <p:sldId id="433" r:id="rId10"/>
    <p:sldId id="435" r:id="rId11"/>
    <p:sldId id="434" r:id="rId12"/>
    <p:sldId id="436" r:id="rId13"/>
    <p:sldId id="396" r:id="rId14"/>
    <p:sldId id="395" r:id="rId15"/>
    <p:sldId id="272" r:id="rId16"/>
    <p:sldId id="438" r:id="rId17"/>
    <p:sldId id="439" r:id="rId18"/>
    <p:sldId id="444" r:id="rId19"/>
    <p:sldId id="440" r:id="rId20"/>
    <p:sldId id="441" r:id="rId21"/>
    <p:sldId id="445" r:id="rId22"/>
    <p:sldId id="446" r:id="rId23"/>
    <p:sldId id="447" r:id="rId24"/>
    <p:sldId id="260" r:id="rId25"/>
    <p:sldId id="448" r:id="rId26"/>
    <p:sldId id="423" r:id="rId27"/>
    <p:sldId id="424" r:id="rId28"/>
    <p:sldId id="425" r:id="rId29"/>
    <p:sldId id="442" r:id="rId30"/>
    <p:sldId id="468" r:id="rId31"/>
    <p:sldId id="270" r:id="rId32"/>
    <p:sldId id="426" r:id="rId33"/>
    <p:sldId id="427" r:id="rId34"/>
    <p:sldId id="428" r:id="rId35"/>
    <p:sldId id="462" r:id="rId36"/>
    <p:sldId id="455" r:id="rId37"/>
    <p:sldId id="456" r:id="rId38"/>
    <p:sldId id="457" r:id="rId39"/>
    <p:sldId id="458" r:id="rId40"/>
    <p:sldId id="459" r:id="rId41"/>
    <p:sldId id="460" r:id="rId42"/>
    <p:sldId id="469" r:id="rId43"/>
    <p:sldId id="470" r:id="rId44"/>
    <p:sldId id="467" r:id="rId45"/>
    <p:sldId id="449" r:id="rId46"/>
    <p:sldId id="450" r:id="rId47"/>
    <p:sldId id="451" r:id="rId48"/>
    <p:sldId id="471" r:id="rId49"/>
    <p:sldId id="452" r:id="rId50"/>
    <p:sldId id="453" r:id="rId51"/>
    <p:sldId id="454" r:id="rId52"/>
    <p:sldId id="472" r:id="rId53"/>
    <p:sldId id="463" r:id="rId54"/>
    <p:sldId id="281" r:id="rId55"/>
  </p:sldIdLst>
  <p:sldSz cx="17921288" cy="10080625"/>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76" userDrawn="1">
          <p15:clr>
            <a:srgbClr val="A4A3A4"/>
          </p15:clr>
        </p15:guide>
        <p15:guide id="2" pos="564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418" autoAdjust="0"/>
    <p:restoredTop sz="94737" autoAdjust="0"/>
  </p:normalViewPr>
  <p:slideViewPr>
    <p:cSldViewPr>
      <p:cViewPr varScale="1">
        <p:scale>
          <a:sx n="56" d="100"/>
          <a:sy n="56" d="100"/>
        </p:scale>
        <p:origin x="365" y="62"/>
      </p:cViewPr>
      <p:guideLst>
        <p:guide orient="horz" pos="3176"/>
        <p:guide pos="5645"/>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theme" Target="theme/theme1.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54" Type="http://schemas.openxmlformats.org/officeDocument/2006/relationships/slide" Target="slides/slide53.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viewProps" Target="view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presProps" Target="presProp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tableStyles" Target="tableStyle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notesMaster" Target="notesMasters/notesMaster1.xml" /><Relationship Id="rId8" Type="http://schemas.openxmlformats.org/officeDocument/2006/relationships/slide" Target="slides/slide7.xml" /><Relationship Id="rId51" Type="http://schemas.openxmlformats.org/officeDocument/2006/relationships/slide" Target="slides/slide50.xml" /><Relationship Id="rId3" Type="http://schemas.openxmlformats.org/officeDocument/2006/relationships/slide" Target="slides/slide2.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9F2751-3690-4AFB-A579-67A12F3827FF}" type="datetimeFigureOut">
              <a:rPr lang="en-US" smtClean="0"/>
              <a:pPr/>
              <a:t>8/5/2023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50ECE1-F716-40FC-A305-E50044E84178}" type="slidenum">
              <a:rPr lang="en-US" smtClean="0"/>
              <a:pPr/>
              <a:t>‹#›</a:t>
            </a:fld>
            <a:endParaRPr lang="en-US"/>
          </a:p>
        </p:txBody>
      </p:sp>
    </p:spTree>
    <p:extLst>
      <p:ext uri="{BB962C8B-B14F-4D97-AF65-F5344CB8AC3E}">
        <p14:creationId xmlns:p14="http://schemas.microsoft.com/office/powerpoint/2010/main" val="1312178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ar-JO" dirty="0"/>
          </a:p>
        </p:txBody>
      </p:sp>
      <p:sp>
        <p:nvSpPr>
          <p:cNvPr id="4" name="Slide Number Placeholder 3"/>
          <p:cNvSpPr>
            <a:spLocks noGrp="1"/>
          </p:cNvSpPr>
          <p:nvPr>
            <p:ph type="sldNum" sz="quarter" idx="10"/>
          </p:nvPr>
        </p:nvSpPr>
        <p:spPr/>
        <p:txBody>
          <a:bodyPr/>
          <a:lstStyle/>
          <a:p>
            <a:fld id="{4E50ECE1-F716-40FC-A305-E50044E84178}" type="slidenum">
              <a:rPr lang="en-US" smtClean="0"/>
              <a:pPr/>
              <a:t>5</a:t>
            </a:fld>
            <a:endParaRPr lang="en-US"/>
          </a:p>
        </p:txBody>
      </p:sp>
    </p:spTree>
    <p:extLst>
      <p:ext uri="{BB962C8B-B14F-4D97-AF65-F5344CB8AC3E}">
        <p14:creationId xmlns:p14="http://schemas.microsoft.com/office/powerpoint/2010/main" val="3277961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ar-JO" dirty="0"/>
          </a:p>
        </p:txBody>
      </p:sp>
      <p:sp>
        <p:nvSpPr>
          <p:cNvPr id="4" name="Slide Number Placeholder 3"/>
          <p:cNvSpPr>
            <a:spLocks noGrp="1"/>
          </p:cNvSpPr>
          <p:nvPr>
            <p:ph type="sldNum" sz="quarter" idx="10"/>
          </p:nvPr>
        </p:nvSpPr>
        <p:spPr/>
        <p:txBody>
          <a:bodyPr/>
          <a:lstStyle/>
          <a:p>
            <a:fld id="{4E50ECE1-F716-40FC-A305-E50044E84178}" type="slidenum">
              <a:rPr lang="en-US" smtClean="0"/>
              <a:pPr/>
              <a:t>10</a:t>
            </a:fld>
            <a:endParaRPr lang="en-US"/>
          </a:p>
        </p:txBody>
      </p:sp>
    </p:spTree>
    <p:extLst>
      <p:ext uri="{BB962C8B-B14F-4D97-AF65-F5344CB8AC3E}">
        <p14:creationId xmlns:p14="http://schemas.microsoft.com/office/powerpoint/2010/main" val="1711198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50ECE1-F716-40FC-A305-E50044E84178}" type="slidenum">
              <a:rPr lang="en-US" smtClean="0"/>
              <a:pPr/>
              <a:t>13</a:t>
            </a:fld>
            <a:endParaRPr lang="en-US"/>
          </a:p>
        </p:txBody>
      </p:sp>
    </p:spTree>
    <p:extLst>
      <p:ext uri="{BB962C8B-B14F-4D97-AF65-F5344CB8AC3E}">
        <p14:creationId xmlns:p14="http://schemas.microsoft.com/office/powerpoint/2010/main" val="2170851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CSF leak persists for more than 7 days, antibiotics is indicated</a:t>
            </a:r>
            <a:endParaRPr lang="ar-JO" dirty="0"/>
          </a:p>
        </p:txBody>
      </p:sp>
      <p:sp>
        <p:nvSpPr>
          <p:cNvPr id="4" name="Slide Number Placeholder 3"/>
          <p:cNvSpPr>
            <a:spLocks noGrp="1"/>
          </p:cNvSpPr>
          <p:nvPr>
            <p:ph type="sldNum" sz="quarter" idx="10"/>
          </p:nvPr>
        </p:nvSpPr>
        <p:spPr/>
        <p:txBody>
          <a:bodyPr/>
          <a:lstStyle/>
          <a:p>
            <a:fld id="{4E50ECE1-F716-40FC-A305-E50044E84178}" type="slidenum">
              <a:rPr lang="en-US" smtClean="0"/>
              <a:pPr/>
              <a:t>23</a:t>
            </a:fld>
            <a:endParaRPr lang="en-US"/>
          </a:p>
        </p:txBody>
      </p:sp>
    </p:spTree>
    <p:extLst>
      <p:ext uri="{BB962C8B-B14F-4D97-AF65-F5344CB8AC3E}">
        <p14:creationId xmlns:p14="http://schemas.microsoft.com/office/powerpoint/2010/main" val="2287957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Compound</a:t>
            </a:r>
            <a:r>
              <a:rPr lang="en-US" baseline="0" dirty="0"/>
              <a:t> : </a:t>
            </a:r>
            <a:r>
              <a:rPr lang="en-US" dirty="0"/>
              <a:t>Depressed skull fractures and scalp laceration communicating intracranial cavity</a:t>
            </a:r>
          </a:p>
          <a:p>
            <a:endParaRPr lang="ar-JO" dirty="0"/>
          </a:p>
        </p:txBody>
      </p:sp>
      <p:sp>
        <p:nvSpPr>
          <p:cNvPr id="4" name="Slide Number Placeholder 3"/>
          <p:cNvSpPr>
            <a:spLocks noGrp="1"/>
          </p:cNvSpPr>
          <p:nvPr>
            <p:ph type="sldNum" sz="quarter" idx="10"/>
          </p:nvPr>
        </p:nvSpPr>
        <p:spPr/>
        <p:txBody>
          <a:bodyPr/>
          <a:lstStyle/>
          <a:p>
            <a:fld id="{4E50ECE1-F716-40FC-A305-E50044E84178}" type="slidenum">
              <a:rPr lang="en-US" smtClean="0"/>
              <a:pPr/>
              <a:t>25</a:t>
            </a:fld>
            <a:endParaRPr lang="en-US"/>
          </a:p>
        </p:txBody>
      </p:sp>
    </p:spTree>
    <p:extLst>
      <p:ext uri="{BB962C8B-B14F-4D97-AF65-F5344CB8AC3E}">
        <p14:creationId xmlns:p14="http://schemas.microsoft.com/office/powerpoint/2010/main" val="706245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ar-JO" dirty="0"/>
          </a:p>
        </p:txBody>
      </p:sp>
      <p:sp>
        <p:nvSpPr>
          <p:cNvPr id="4" name="Slide Number Placeholder 3"/>
          <p:cNvSpPr>
            <a:spLocks noGrp="1"/>
          </p:cNvSpPr>
          <p:nvPr>
            <p:ph type="sldNum" sz="quarter" idx="10"/>
          </p:nvPr>
        </p:nvSpPr>
        <p:spPr/>
        <p:txBody>
          <a:bodyPr/>
          <a:lstStyle/>
          <a:p>
            <a:fld id="{4E50ECE1-F716-40FC-A305-E50044E84178}" type="slidenum">
              <a:rPr lang="en-US" smtClean="0"/>
              <a:pPr/>
              <a:t>27</a:t>
            </a:fld>
            <a:endParaRPr lang="en-US"/>
          </a:p>
        </p:txBody>
      </p:sp>
    </p:spTree>
    <p:extLst>
      <p:ext uri="{BB962C8B-B14F-4D97-AF65-F5344CB8AC3E}">
        <p14:creationId xmlns:p14="http://schemas.microsoft.com/office/powerpoint/2010/main" val="25150594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7916621" cy="10078000"/>
          </a:xfrm>
          <a:prstGeom prst="rect">
            <a:avLst/>
          </a:prstGeom>
        </p:spPr>
      </p:pic>
      <p:sp>
        <p:nvSpPr>
          <p:cNvPr id="2" name="Title 1"/>
          <p:cNvSpPr>
            <a:spLocks noGrp="1"/>
          </p:cNvSpPr>
          <p:nvPr>
            <p:ph type="ctrTitle"/>
          </p:nvPr>
        </p:nvSpPr>
        <p:spPr>
          <a:xfrm>
            <a:off x="3957616" y="2750390"/>
            <a:ext cx="10018501" cy="2227693"/>
          </a:xfrm>
        </p:spPr>
        <p:txBody>
          <a:bodyPr anchor="b">
            <a:noAutofit/>
          </a:bodyPr>
          <a:lstStyle>
            <a:lvl1pPr algn="ctr">
              <a:defRPr sz="7937">
                <a:effectLst/>
              </a:defRPr>
            </a:lvl1pPr>
          </a:lstStyle>
          <a:p>
            <a:r>
              <a:rPr lang="en-US"/>
              <a:t>Click to edit Master title style</a:t>
            </a:r>
            <a:endParaRPr lang="en-US" dirty="0"/>
          </a:p>
        </p:txBody>
      </p:sp>
      <p:sp>
        <p:nvSpPr>
          <p:cNvPr id="3" name="Subtitle 2"/>
          <p:cNvSpPr>
            <a:spLocks noGrp="1"/>
          </p:cNvSpPr>
          <p:nvPr>
            <p:ph type="subTitle" idx="1"/>
          </p:nvPr>
        </p:nvSpPr>
        <p:spPr>
          <a:xfrm>
            <a:off x="3957616" y="5376329"/>
            <a:ext cx="10018501" cy="1941457"/>
          </a:xfrm>
        </p:spPr>
        <p:txBody>
          <a:bodyPr anchor="t">
            <a:normAutofit/>
          </a:bodyPr>
          <a:lstStyle>
            <a:lvl1pPr marL="0" indent="0" algn="ctr">
              <a:buNone/>
              <a:defRPr sz="3087">
                <a:solidFill>
                  <a:schemeClr val="tx1"/>
                </a:solidFill>
              </a:defRPr>
            </a:lvl1pPr>
            <a:lvl2pPr marL="672038" indent="0" algn="ctr">
              <a:buNone/>
              <a:defRPr>
                <a:solidFill>
                  <a:schemeClr val="tx1">
                    <a:tint val="75000"/>
                  </a:schemeClr>
                </a:solidFill>
              </a:defRPr>
            </a:lvl2pPr>
            <a:lvl3pPr marL="1344077" indent="0" algn="ctr">
              <a:buNone/>
              <a:defRPr>
                <a:solidFill>
                  <a:schemeClr val="tx1">
                    <a:tint val="75000"/>
                  </a:schemeClr>
                </a:solidFill>
              </a:defRPr>
            </a:lvl3pPr>
            <a:lvl4pPr marL="2016115" indent="0" algn="ctr">
              <a:buNone/>
              <a:defRPr>
                <a:solidFill>
                  <a:schemeClr val="tx1">
                    <a:tint val="75000"/>
                  </a:schemeClr>
                </a:solidFill>
              </a:defRPr>
            </a:lvl4pPr>
            <a:lvl5pPr marL="2688153" indent="0" algn="ctr">
              <a:buNone/>
              <a:defRPr>
                <a:solidFill>
                  <a:schemeClr val="tx1">
                    <a:tint val="75000"/>
                  </a:schemeClr>
                </a:solidFill>
              </a:defRPr>
            </a:lvl5pPr>
            <a:lvl6pPr marL="3360191" indent="0" algn="ctr">
              <a:buNone/>
              <a:defRPr>
                <a:solidFill>
                  <a:schemeClr val="tx1">
                    <a:tint val="75000"/>
                  </a:schemeClr>
                </a:solidFill>
              </a:defRPr>
            </a:lvl6pPr>
            <a:lvl7pPr marL="4032230" indent="0" algn="ctr">
              <a:buNone/>
              <a:defRPr>
                <a:solidFill>
                  <a:schemeClr val="tx1">
                    <a:tint val="75000"/>
                  </a:schemeClr>
                </a:solidFill>
              </a:defRPr>
            </a:lvl7pPr>
            <a:lvl8pPr marL="4704268" indent="0" algn="ctr">
              <a:buNone/>
              <a:defRPr>
                <a:solidFill>
                  <a:schemeClr val="tx1">
                    <a:tint val="75000"/>
                  </a:schemeClr>
                </a:solidFill>
              </a:defRPr>
            </a:lvl8pPr>
            <a:lvl9pPr marL="537630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1734729" y="7404898"/>
            <a:ext cx="1319206" cy="410692"/>
          </a:xfrm>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a:xfrm>
            <a:off x="3957614" y="7404898"/>
            <a:ext cx="7665106" cy="410692"/>
          </a:xfrm>
        </p:spPr>
        <p:txBody>
          <a:bodyPr/>
          <a:lstStyle/>
          <a:p>
            <a:endParaRPr lang="en-US"/>
          </a:p>
        </p:txBody>
      </p:sp>
      <p:sp>
        <p:nvSpPr>
          <p:cNvPr id="6" name="Slide Number Placeholder 5"/>
          <p:cNvSpPr>
            <a:spLocks noGrp="1"/>
          </p:cNvSpPr>
          <p:nvPr>
            <p:ph type="sldNum" sz="quarter" idx="12"/>
          </p:nvPr>
        </p:nvSpPr>
        <p:spPr>
          <a:xfrm>
            <a:off x="13165945" y="7404898"/>
            <a:ext cx="810172" cy="410692"/>
          </a:xfrm>
        </p:spPr>
        <p:txBody>
          <a:bodyPr/>
          <a:lstStyle/>
          <a:p>
            <a:fld id="{B6F15528-21DE-4FAA-801E-634DDDAF4B2B}" type="slidenum">
              <a:rPr lang="en-US" smtClean="0"/>
              <a:pPr/>
              <a:t>‹#›</a:t>
            </a:fld>
            <a:endParaRPr lang="en-US"/>
          </a:p>
        </p:txBody>
      </p:sp>
      <p:cxnSp>
        <p:nvCxnSpPr>
          <p:cNvPr id="15" name="Straight Connector 14"/>
          <p:cNvCxnSpPr/>
          <p:nvPr/>
        </p:nvCxnSpPr>
        <p:spPr>
          <a:xfrm>
            <a:off x="3957616" y="5177206"/>
            <a:ext cx="10018500"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3393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04138" y="7078214"/>
            <a:ext cx="14125459" cy="833052"/>
          </a:xfrm>
        </p:spPr>
        <p:txBody>
          <a:bodyPr anchor="b">
            <a:normAutofit/>
          </a:bodyPr>
          <a:lstStyle>
            <a:lvl1pPr algn="ctr">
              <a:defRPr sz="3528"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30816" y="1530761"/>
            <a:ext cx="14854990" cy="490341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352"/>
            </a:lvl1pPr>
            <a:lvl2pPr marL="672038" indent="0">
              <a:buNone/>
              <a:defRPr sz="2352"/>
            </a:lvl2pPr>
            <a:lvl3pPr marL="1344077" indent="0">
              <a:buNone/>
              <a:defRPr sz="2352"/>
            </a:lvl3pPr>
            <a:lvl4pPr marL="2016115" indent="0">
              <a:buNone/>
              <a:defRPr sz="2352"/>
            </a:lvl4pPr>
            <a:lvl5pPr marL="2688153" indent="0">
              <a:buNone/>
              <a:defRPr sz="2352"/>
            </a:lvl5pPr>
            <a:lvl6pPr marL="3360191" indent="0">
              <a:buNone/>
              <a:defRPr sz="2352"/>
            </a:lvl6pPr>
            <a:lvl7pPr marL="4032230" indent="0">
              <a:buNone/>
              <a:defRPr sz="2352"/>
            </a:lvl7pPr>
            <a:lvl8pPr marL="4704268" indent="0">
              <a:buNone/>
              <a:defRPr sz="2352"/>
            </a:lvl8pPr>
            <a:lvl9pPr marL="5376306" indent="0">
              <a:buNone/>
              <a:defRPr sz="2352"/>
            </a:lvl9pPr>
          </a:lstStyle>
          <a:p>
            <a:r>
              <a:rPr lang="en-US"/>
              <a:t>Click icon to add picture</a:t>
            </a:r>
            <a:endParaRPr lang="en-US" dirty="0"/>
          </a:p>
        </p:txBody>
      </p:sp>
      <p:sp>
        <p:nvSpPr>
          <p:cNvPr id="4" name="Text Placeholder 3"/>
          <p:cNvSpPr>
            <a:spLocks noGrp="1"/>
          </p:cNvSpPr>
          <p:nvPr>
            <p:ph type="body" sz="half" idx="2"/>
          </p:nvPr>
        </p:nvSpPr>
        <p:spPr>
          <a:xfrm>
            <a:off x="1904138" y="7911267"/>
            <a:ext cx="14125459" cy="725711"/>
          </a:xfrm>
        </p:spPr>
        <p:txBody>
          <a:bodyPr>
            <a:normAutofit/>
          </a:bodyPr>
          <a:lstStyle>
            <a:lvl1pPr marL="0" indent="0" algn="ctr">
              <a:buNone/>
              <a:defRPr sz="2058"/>
            </a:lvl1pPr>
            <a:lvl2pPr marL="672038" indent="0">
              <a:buNone/>
              <a:defRPr sz="1764"/>
            </a:lvl2pPr>
            <a:lvl3pPr marL="1344077" indent="0">
              <a:buNone/>
              <a:defRPr sz="1470"/>
            </a:lvl3pPr>
            <a:lvl4pPr marL="2016115" indent="0">
              <a:buNone/>
              <a:defRPr sz="1323"/>
            </a:lvl4pPr>
            <a:lvl5pPr marL="2688153" indent="0">
              <a:buNone/>
              <a:defRPr sz="1323"/>
            </a:lvl5pPr>
            <a:lvl6pPr marL="3360191" indent="0">
              <a:buNone/>
              <a:defRPr sz="1323"/>
            </a:lvl6pPr>
            <a:lvl7pPr marL="4032230" indent="0">
              <a:buNone/>
              <a:defRPr sz="1323"/>
            </a:lvl7pPr>
            <a:lvl8pPr marL="4704268" indent="0">
              <a:buNone/>
              <a:defRPr sz="1323"/>
            </a:lvl8pPr>
            <a:lvl9pPr marL="5376306" indent="0">
              <a:buNone/>
              <a:defRPr sz="1323"/>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6879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16584" y="1443643"/>
            <a:ext cx="14100567" cy="4343382"/>
          </a:xfrm>
        </p:spPr>
        <p:txBody>
          <a:bodyPr anchor="ctr">
            <a:normAutofit/>
          </a:bodyPr>
          <a:lstStyle>
            <a:lvl1pPr algn="ctr">
              <a:defRPr sz="4704" b="0" cap="none"/>
            </a:lvl1pPr>
          </a:lstStyle>
          <a:p>
            <a:r>
              <a:rPr lang="en-US"/>
              <a:t>Click to edit Master title style</a:t>
            </a:r>
            <a:endParaRPr lang="en-US" dirty="0"/>
          </a:p>
        </p:txBody>
      </p:sp>
      <p:sp>
        <p:nvSpPr>
          <p:cNvPr id="3" name="Text Placeholder 2"/>
          <p:cNvSpPr>
            <a:spLocks noGrp="1"/>
          </p:cNvSpPr>
          <p:nvPr>
            <p:ph type="body" idx="1"/>
          </p:nvPr>
        </p:nvSpPr>
        <p:spPr>
          <a:xfrm>
            <a:off x="1916584" y="6384395"/>
            <a:ext cx="14100567" cy="2252585"/>
          </a:xfrm>
        </p:spPr>
        <p:txBody>
          <a:bodyPr anchor="ctr">
            <a:normAutofit/>
          </a:bodyPr>
          <a:lstStyle>
            <a:lvl1pPr marL="0" indent="0" algn="ctr">
              <a:buNone/>
              <a:defRPr sz="2940">
                <a:solidFill>
                  <a:schemeClr val="tx1"/>
                </a:solidFill>
              </a:defRPr>
            </a:lvl1pPr>
            <a:lvl2pPr marL="672038" indent="0">
              <a:buNone/>
              <a:defRPr sz="2646">
                <a:solidFill>
                  <a:schemeClr val="tx1">
                    <a:tint val="75000"/>
                  </a:schemeClr>
                </a:solidFill>
              </a:defRPr>
            </a:lvl2pPr>
            <a:lvl3pPr marL="1344077" indent="0">
              <a:buNone/>
              <a:defRPr sz="2352">
                <a:solidFill>
                  <a:schemeClr val="tx1">
                    <a:tint val="75000"/>
                  </a:schemeClr>
                </a:solidFill>
              </a:defRPr>
            </a:lvl3pPr>
            <a:lvl4pPr marL="2016115" indent="0">
              <a:buNone/>
              <a:defRPr sz="2058">
                <a:solidFill>
                  <a:schemeClr val="tx1">
                    <a:tint val="75000"/>
                  </a:schemeClr>
                </a:solidFill>
              </a:defRPr>
            </a:lvl4pPr>
            <a:lvl5pPr marL="2688153" indent="0">
              <a:buNone/>
              <a:defRPr sz="2058">
                <a:solidFill>
                  <a:schemeClr val="tx1">
                    <a:tint val="75000"/>
                  </a:schemeClr>
                </a:solidFill>
              </a:defRPr>
            </a:lvl5pPr>
            <a:lvl6pPr marL="3360191" indent="0">
              <a:buNone/>
              <a:defRPr sz="2058">
                <a:solidFill>
                  <a:schemeClr val="tx1">
                    <a:tint val="75000"/>
                  </a:schemeClr>
                </a:solidFill>
              </a:defRPr>
            </a:lvl6pPr>
            <a:lvl7pPr marL="4032230" indent="0">
              <a:buNone/>
              <a:defRPr sz="2058">
                <a:solidFill>
                  <a:schemeClr val="tx1">
                    <a:tint val="75000"/>
                  </a:schemeClr>
                </a:solidFill>
              </a:defRPr>
            </a:lvl7pPr>
            <a:lvl8pPr marL="4704268" indent="0">
              <a:buNone/>
              <a:defRPr sz="2058">
                <a:solidFill>
                  <a:schemeClr val="tx1">
                    <a:tint val="75000"/>
                  </a:schemeClr>
                </a:solidFill>
              </a:defRPr>
            </a:lvl8pPr>
            <a:lvl9pPr marL="5376306" indent="0">
              <a:buNone/>
              <a:defRPr sz="205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2052259" y="6085709"/>
            <a:ext cx="1382799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2039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25820" y="1443643"/>
            <a:ext cx="13664979" cy="3484662"/>
          </a:xfrm>
        </p:spPr>
        <p:txBody>
          <a:bodyPr anchor="ctr">
            <a:normAutofit/>
          </a:bodyPr>
          <a:lstStyle>
            <a:lvl1pPr algn="ctr">
              <a:defRPr sz="4704"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61843" y="4928306"/>
            <a:ext cx="12992937" cy="858720"/>
          </a:xfrm>
        </p:spPr>
        <p:txBody>
          <a:bodyPr anchor="ctr">
            <a:normAutofit/>
          </a:bodyPr>
          <a:lstStyle>
            <a:lvl1pPr marL="0" indent="0" algn="r">
              <a:buFontTx/>
              <a:buNone/>
              <a:defRPr sz="2940"/>
            </a:lvl1pPr>
            <a:lvl2pPr marL="672038" indent="0">
              <a:buFontTx/>
              <a:buNone/>
              <a:defRPr/>
            </a:lvl2pPr>
            <a:lvl3pPr marL="1344077" indent="0">
              <a:buFontTx/>
              <a:buNone/>
              <a:defRPr/>
            </a:lvl3pPr>
            <a:lvl4pPr marL="2016115" indent="0">
              <a:buFontTx/>
              <a:buNone/>
              <a:defRPr/>
            </a:lvl4pPr>
            <a:lvl5pPr marL="2688153" indent="0">
              <a:buFontTx/>
              <a:buNone/>
              <a:defRPr/>
            </a:lvl5pPr>
          </a:lstStyle>
          <a:p>
            <a:pPr lvl="0"/>
            <a:r>
              <a:rPr lang="en-US"/>
              <a:t>Edit Master text styles</a:t>
            </a:r>
          </a:p>
        </p:txBody>
      </p:sp>
      <p:sp>
        <p:nvSpPr>
          <p:cNvPr id="3" name="Text Placeholder 2"/>
          <p:cNvSpPr>
            <a:spLocks noGrp="1"/>
          </p:cNvSpPr>
          <p:nvPr>
            <p:ph type="body" idx="1"/>
          </p:nvPr>
        </p:nvSpPr>
        <p:spPr>
          <a:xfrm>
            <a:off x="1904138" y="6384395"/>
            <a:ext cx="14125459" cy="2252585"/>
          </a:xfrm>
        </p:spPr>
        <p:txBody>
          <a:bodyPr anchor="ctr">
            <a:normAutofit/>
          </a:bodyPr>
          <a:lstStyle>
            <a:lvl1pPr marL="0" indent="0" algn="ctr">
              <a:buNone/>
              <a:defRPr sz="2940">
                <a:solidFill>
                  <a:schemeClr val="tx1"/>
                </a:solidFill>
              </a:defRPr>
            </a:lvl1pPr>
            <a:lvl2pPr marL="672038" indent="0">
              <a:buNone/>
              <a:defRPr sz="2646">
                <a:solidFill>
                  <a:schemeClr val="tx1">
                    <a:tint val="75000"/>
                  </a:schemeClr>
                </a:solidFill>
              </a:defRPr>
            </a:lvl2pPr>
            <a:lvl3pPr marL="1344077" indent="0">
              <a:buNone/>
              <a:defRPr sz="2352">
                <a:solidFill>
                  <a:schemeClr val="tx1">
                    <a:tint val="75000"/>
                  </a:schemeClr>
                </a:solidFill>
              </a:defRPr>
            </a:lvl3pPr>
            <a:lvl4pPr marL="2016115" indent="0">
              <a:buNone/>
              <a:defRPr sz="2058">
                <a:solidFill>
                  <a:schemeClr val="tx1">
                    <a:tint val="75000"/>
                  </a:schemeClr>
                </a:solidFill>
              </a:defRPr>
            </a:lvl4pPr>
            <a:lvl5pPr marL="2688153" indent="0">
              <a:buNone/>
              <a:defRPr sz="2058">
                <a:solidFill>
                  <a:schemeClr val="tx1">
                    <a:tint val="75000"/>
                  </a:schemeClr>
                </a:solidFill>
              </a:defRPr>
            </a:lvl5pPr>
            <a:lvl6pPr marL="3360191" indent="0">
              <a:buNone/>
              <a:defRPr sz="2058">
                <a:solidFill>
                  <a:schemeClr val="tx1">
                    <a:tint val="75000"/>
                  </a:schemeClr>
                </a:solidFill>
              </a:defRPr>
            </a:lvl6pPr>
            <a:lvl7pPr marL="4032230" indent="0">
              <a:buNone/>
              <a:defRPr sz="2058">
                <a:solidFill>
                  <a:schemeClr val="tx1">
                    <a:tint val="75000"/>
                  </a:schemeClr>
                </a:solidFill>
              </a:defRPr>
            </a:lvl7pPr>
            <a:lvl8pPr marL="4704268" indent="0">
              <a:buNone/>
              <a:defRPr sz="2058">
                <a:solidFill>
                  <a:schemeClr val="tx1">
                    <a:tint val="75000"/>
                  </a:schemeClr>
                </a:solidFill>
              </a:defRPr>
            </a:lvl8pPr>
            <a:lvl9pPr marL="5376306" indent="0">
              <a:buNone/>
              <a:defRPr sz="205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4" name="TextBox 13"/>
          <p:cNvSpPr txBox="1"/>
          <p:nvPr/>
        </p:nvSpPr>
        <p:spPr>
          <a:xfrm>
            <a:off x="1267092" y="1293461"/>
            <a:ext cx="896064" cy="859567"/>
          </a:xfrm>
          <a:prstGeom prst="rect">
            <a:avLst/>
          </a:prstGeom>
        </p:spPr>
        <p:txBody>
          <a:bodyPr vert="horz" lIns="134408" tIns="67204" rIns="134408" bIns="67204" rtlCol="0" anchor="ctr">
            <a:noAutofit/>
          </a:bodyPr>
          <a:lstStyle/>
          <a:p>
            <a:pPr lvl="0"/>
            <a:r>
              <a:rPr lang="en-US" sz="11759" dirty="0">
                <a:solidFill>
                  <a:schemeClr val="tx1"/>
                </a:solidFill>
                <a:effectLst/>
              </a:rPr>
              <a:t>“</a:t>
            </a:r>
          </a:p>
        </p:txBody>
      </p:sp>
      <p:sp>
        <p:nvSpPr>
          <p:cNvPr id="15" name="TextBox 14"/>
          <p:cNvSpPr txBox="1"/>
          <p:nvPr/>
        </p:nvSpPr>
        <p:spPr>
          <a:xfrm>
            <a:off x="15581565" y="4156707"/>
            <a:ext cx="896064" cy="859567"/>
          </a:xfrm>
          <a:prstGeom prst="rect">
            <a:avLst/>
          </a:prstGeom>
        </p:spPr>
        <p:txBody>
          <a:bodyPr vert="horz" lIns="134408" tIns="67204" rIns="134408" bIns="67204" rtlCol="0" anchor="ctr">
            <a:noAutofit/>
          </a:bodyPr>
          <a:lstStyle/>
          <a:p>
            <a:pPr lvl="0" algn="r"/>
            <a:r>
              <a:rPr lang="en-US" sz="11759" dirty="0">
                <a:solidFill>
                  <a:schemeClr val="tx1"/>
                </a:solidFill>
                <a:effectLst/>
              </a:rPr>
              <a:t>”</a:t>
            </a:r>
          </a:p>
        </p:txBody>
      </p:sp>
      <p:cxnSp>
        <p:nvCxnSpPr>
          <p:cNvPr id="19" name="Straight Connector 18"/>
          <p:cNvCxnSpPr/>
          <p:nvPr/>
        </p:nvCxnSpPr>
        <p:spPr>
          <a:xfrm>
            <a:off x="2052259" y="6085709"/>
            <a:ext cx="1382799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564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04140" y="4863308"/>
            <a:ext cx="14125462" cy="2159000"/>
          </a:xfrm>
        </p:spPr>
        <p:txBody>
          <a:bodyPr anchor="b">
            <a:normAutofit/>
          </a:bodyPr>
          <a:lstStyle>
            <a:lvl1pPr algn="l">
              <a:defRPr sz="4704" b="0" cap="none"/>
            </a:lvl1pPr>
          </a:lstStyle>
          <a:p>
            <a:r>
              <a:rPr lang="en-US"/>
              <a:t>Click to edit Master title style</a:t>
            </a:r>
            <a:endParaRPr lang="en-US" dirty="0"/>
          </a:p>
        </p:txBody>
      </p:sp>
      <p:sp>
        <p:nvSpPr>
          <p:cNvPr id="3" name="Text Placeholder 2"/>
          <p:cNvSpPr>
            <a:spLocks noGrp="1"/>
          </p:cNvSpPr>
          <p:nvPr>
            <p:ph type="body" idx="1"/>
          </p:nvPr>
        </p:nvSpPr>
        <p:spPr>
          <a:xfrm>
            <a:off x="1904138" y="7022308"/>
            <a:ext cx="14125462" cy="1264708"/>
          </a:xfrm>
        </p:spPr>
        <p:txBody>
          <a:bodyPr anchor="t">
            <a:normAutofit/>
          </a:bodyPr>
          <a:lstStyle>
            <a:lvl1pPr marL="0" indent="0" algn="l">
              <a:buNone/>
              <a:defRPr sz="2940">
                <a:solidFill>
                  <a:schemeClr val="tx1"/>
                </a:solidFill>
              </a:defRPr>
            </a:lvl1pPr>
            <a:lvl2pPr marL="672038" indent="0">
              <a:buNone/>
              <a:defRPr sz="2646">
                <a:solidFill>
                  <a:schemeClr val="tx1">
                    <a:tint val="75000"/>
                  </a:schemeClr>
                </a:solidFill>
              </a:defRPr>
            </a:lvl2pPr>
            <a:lvl3pPr marL="1344077" indent="0">
              <a:buNone/>
              <a:defRPr sz="2352">
                <a:solidFill>
                  <a:schemeClr val="tx1">
                    <a:tint val="75000"/>
                  </a:schemeClr>
                </a:solidFill>
              </a:defRPr>
            </a:lvl3pPr>
            <a:lvl4pPr marL="2016115" indent="0">
              <a:buNone/>
              <a:defRPr sz="2058">
                <a:solidFill>
                  <a:schemeClr val="tx1">
                    <a:tint val="75000"/>
                  </a:schemeClr>
                </a:solidFill>
              </a:defRPr>
            </a:lvl4pPr>
            <a:lvl5pPr marL="2688153" indent="0">
              <a:buNone/>
              <a:defRPr sz="2058">
                <a:solidFill>
                  <a:schemeClr val="tx1">
                    <a:tint val="75000"/>
                  </a:schemeClr>
                </a:solidFill>
              </a:defRPr>
            </a:lvl5pPr>
            <a:lvl6pPr marL="3360191" indent="0">
              <a:buNone/>
              <a:defRPr sz="2058">
                <a:solidFill>
                  <a:schemeClr val="tx1">
                    <a:tint val="75000"/>
                  </a:schemeClr>
                </a:solidFill>
              </a:defRPr>
            </a:lvl6pPr>
            <a:lvl7pPr marL="4032230" indent="0">
              <a:buNone/>
              <a:defRPr sz="2058">
                <a:solidFill>
                  <a:schemeClr val="tx1">
                    <a:tint val="75000"/>
                  </a:schemeClr>
                </a:solidFill>
              </a:defRPr>
            </a:lvl7pPr>
            <a:lvl8pPr marL="4704268" indent="0">
              <a:buNone/>
              <a:defRPr sz="2058">
                <a:solidFill>
                  <a:schemeClr val="tx1">
                    <a:tint val="75000"/>
                  </a:schemeClr>
                </a:solidFill>
              </a:defRPr>
            </a:lvl8pPr>
            <a:lvl9pPr marL="5376306" indent="0">
              <a:buNone/>
              <a:defRPr sz="205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8605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2125820" y="1443643"/>
            <a:ext cx="13664979" cy="3297984"/>
          </a:xfrm>
        </p:spPr>
        <p:txBody>
          <a:bodyPr anchor="ctr">
            <a:normAutofit/>
          </a:bodyPr>
          <a:lstStyle>
            <a:lvl1pPr algn="ctr">
              <a:defRPr sz="4704"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904138" y="5349452"/>
            <a:ext cx="14125462" cy="1303761"/>
          </a:xfrm>
        </p:spPr>
        <p:txBody>
          <a:bodyPr anchor="b">
            <a:normAutofit/>
          </a:bodyPr>
          <a:lstStyle>
            <a:lvl1pPr marL="0" indent="0" algn="l">
              <a:spcBef>
                <a:spcPts val="0"/>
              </a:spcBef>
              <a:buNone/>
              <a:defRPr sz="3528">
                <a:solidFill>
                  <a:schemeClr val="tx1"/>
                </a:solidFill>
              </a:defRPr>
            </a:lvl1pPr>
            <a:lvl2pPr marL="672038" indent="0">
              <a:buNone/>
              <a:defRPr sz="2646">
                <a:solidFill>
                  <a:schemeClr val="tx1">
                    <a:tint val="75000"/>
                  </a:schemeClr>
                </a:solidFill>
              </a:defRPr>
            </a:lvl2pPr>
            <a:lvl3pPr marL="1344077" indent="0">
              <a:buNone/>
              <a:defRPr sz="2352">
                <a:solidFill>
                  <a:schemeClr val="tx1">
                    <a:tint val="75000"/>
                  </a:schemeClr>
                </a:solidFill>
              </a:defRPr>
            </a:lvl3pPr>
            <a:lvl4pPr marL="2016115" indent="0">
              <a:buNone/>
              <a:defRPr sz="2058">
                <a:solidFill>
                  <a:schemeClr val="tx1">
                    <a:tint val="75000"/>
                  </a:schemeClr>
                </a:solidFill>
              </a:defRPr>
            </a:lvl4pPr>
            <a:lvl5pPr marL="2688153" indent="0">
              <a:buNone/>
              <a:defRPr sz="2058">
                <a:solidFill>
                  <a:schemeClr val="tx1">
                    <a:tint val="75000"/>
                  </a:schemeClr>
                </a:solidFill>
              </a:defRPr>
            </a:lvl5pPr>
            <a:lvl6pPr marL="3360191" indent="0">
              <a:buNone/>
              <a:defRPr sz="2058">
                <a:solidFill>
                  <a:schemeClr val="tx1">
                    <a:tint val="75000"/>
                  </a:schemeClr>
                </a:solidFill>
              </a:defRPr>
            </a:lvl6pPr>
            <a:lvl7pPr marL="4032230" indent="0">
              <a:buNone/>
              <a:defRPr sz="2058">
                <a:solidFill>
                  <a:schemeClr val="tx1">
                    <a:tint val="75000"/>
                  </a:schemeClr>
                </a:solidFill>
              </a:defRPr>
            </a:lvl7pPr>
            <a:lvl8pPr marL="4704268" indent="0">
              <a:buNone/>
              <a:defRPr sz="2058">
                <a:solidFill>
                  <a:schemeClr val="tx1">
                    <a:tint val="75000"/>
                  </a:schemeClr>
                </a:solidFill>
              </a:defRPr>
            </a:lvl8pPr>
            <a:lvl9pPr marL="5376306" indent="0">
              <a:buNone/>
              <a:defRPr sz="2058">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904138" y="6658191"/>
            <a:ext cx="14125462" cy="1978789"/>
          </a:xfrm>
        </p:spPr>
        <p:txBody>
          <a:bodyPr anchor="t">
            <a:normAutofit/>
          </a:bodyPr>
          <a:lstStyle>
            <a:lvl1pPr marL="0" indent="0" algn="l">
              <a:buNone/>
              <a:defRPr sz="2646">
                <a:solidFill>
                  <a:schemeClr val="tx1"/>
                </a:solidFill>
              </a:defRPr>
            </a:lvl1pPr>
            <a:lvl2pPr marL="672038" indent="0">
              <a:buNone/>
              <a:defRPr sz="2646">
                <a:solidFill>
                  <a:schemeClr val="tx1">
                    <a:tint val="75000"/>
                  </a:schemeClr>
                </a:solidFill>
              </a:defRPr>
            </a:lvl2pPr>
            <a:lvl3pPr marL="1344077" indent="0">
              <a:buNone/>
              <a:defRPr sz="2352">
                <a:solidFill>
                  <a:schemeClr val="tx1">
                    <a:tint val="75000"/>
                  </a:schemeClr>
                </a:solidFill>
              </a:defRPr>
            </a:lvl3pPr>
            <a:lvl4pPr marL="2016115" indent="0">
              <a:buNone/>
              <a:defRPr sz="2058">
                <a:solidFill>
                  <a:schemeClr val="tx1">
                    <a:tint val="75000"/>
                  </a:schemeClr>
                </a:solidFill>
              </a:defRPr>
            </a:lvl4pPr>
            <a:lvl5pPr marL="2688153" indent="0">
              <a:buNone/>
              <a:defRPr sz="2058">
                <a:solidFill>
                  <a:schemeClr val="tx1">
                    <a:tint val="75000"/>
                  </a:schemeClr>
                </a:solidFill>
              </a:defRPr>
            </a:lvl5pPr>
            <a:lvl6pPr marL="3360191" indent="0">
              <a:buNone/>
              <a:defRPr sz="2058">
                <a:solidFill>
                  <a:schemeClr val="tx1">
                    <a:tint val="75000"/>
                  </a:schemeClr>
                </a:solidFill>
              </a:defRPr>
            </a:lvl6pPr>
            <a:lvl7pPr marL="4032230" indent="0">
              <a:buNone/>
              <a:defRPr sz="2058">
                <a:solidFill>
                  <a:schemeClr val="tx1">
                    <a:tint val="75000"/>
                  </a:schemeClr>
                </a:solidFill>
              </a:defRPr>
            </a:lvl7pPr>
            <a:lvl8pPr marL="4704268" indent="0">
              <a:buNone/>
              <a:defRPr sz="2058">
                <a:solidFill>
                  <a:schemeClr val="tx1">
                    <a:tint val="75000"/>
                  </a:schemeClr>
                </a:solidFill>
              </a:defRPr>
            </a:lvl8pPr>
            <a:lvl9pPr marL="5376306" indent="0">
              <a:buNone/>
              <a:defRPr sz="205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2" name="TextBox 11"/>
          <p:cNvSpPr txBox="1"/>
          <p:nvPr/>
        </p:nvSpPr>
        <p:spPr>
          <a:xfrm>
            <a:off x="1267092" y="1293461"/>
            <a:ext cx="896064" cy="859567"/>
          </a:xfrm>
          <a:prstGeom prst="rect">
            <a:avLst/>
          </a:prstGeom>
        </p:spPr>
        <p:txBody>
          <a:bodyPr vert="horz" lIns="134408" tIns="67204" rIns="134408" bIns="67204" rtlCol="0" anchor="ctr">
            <a:noAutofit/>
          </a:bodyPr>
          <a:lstStyle/>
          <a:p>
            <a:pPr lvl="0"/>
            <a:r>
              <a:rPr lang="en-US" sz="11759" dirty="0">
                <a:solidFill>
                  <a:schemeClr val="tx1"/>
                </a:solidFill>
                <a:effectLst/>
              </a:rPr>
              <a:t>“</a:t>
            </a:r>
          </a:p>
        </p:txBody>
      </p:sp>
      <p:sp>
        <p:nvSpPr>
          <p:cNvPr id="13" name="TextBox 12"/>
          <p:cNvSpPr txBox="1"/>
          <p:nvPr/>
        </p:nvSpPr>
        <p:spPr>
          <a:xfrm>
            <a:off x="15581565" y="3820673"/>
            <a:ext cx="896064" cy="859567"/>
          </a:xfrm>
          <a:prstGeom prst="rect">
            <a:avLst/>
          </a:prstGeom>
        </p:spPr>
        <p:txBody>
          <a:bodyPr vert="horz" lIns="134408" tIns="67204" rIns="134408" bIns="67204" rtlCol="0" anchor="ctr">
            <a:noAutofit/>
          </a:bodyPr>
          <a:lstStyle/>
          <a:p>
            <a:pPr lvl="0" algn="r"/>
            <a:r>
              <a:rPr lang="en-US" sz="11759" dirty="0">
                <a:solidFill>
                  <a:schemeClr val="tx1"/>
                </a:solidFill>
                <a:effectLst/>
              </a:rPr>
              <a:t>”</a:t>
            </a:r>
          </a:p>
        </p:txBody>
      </p:sp>
      <p:cxnSp>
        <p:nvCxnSpPr>
          <p:cNvPr id="26" name="Straight Connector 25"/>
          <p:cNvCxnSpPr/>
          <p:nvPr/>
        </p:nvCxnSpPr>
        <p:spPr>
          <a:xfrm>
            <a:off x="2052259" y="5040313"/>
            <a:ext cx="1382799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9598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04138" y="1443643"/>
            <a:ext cx="14125459" cy="3297984"/>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904138" y="5336011"/>
            <a:ext cx="14125462" cy="1236557"/>
          </a:xfrm>
        </p:spPr>
        <p:txBody>
          <a:bodyPr anchor="b">
            <a:normAutofit/>
          </a:bodyPr>
          <a:lstStyle>
            <a:lvl1pPr marL="0" indent="0" algn="l">
              <a:spcBef>
                <a:spcPts val="0"/>
              </a:spcBef>
              <a:buNone/>
              <a:defRPr sz="4116">
                <a:solidFill>
                  <a:schemeClr val="tx1"/>
                </a:solidFill>
              </a:defRPr>
            </a:lvl1pPr>
            <a:lvl2pPr marL="672038" indent="0">
              <a:buNone/>
              <a:defRPr sz="2646">
                <a:solidFill>
                  <a:schemeClr val="tx1">
                    <a:tint val="75000"/>
                  </a:schemeClr>
                </a:solidFill>
              </a:defRPr>
            </a:lvl2pPr>
            <a:lvl3pPr marL="1344077" indent="0">
              <a:buNone/>
              <a:defRPr sz="2352">
                <a:solidFill>
                  <a:schemeClr val="tx1">
                    <a:tint val="75000"/>
                  </a:schemeClr>
                </a:solidFill>
              </a:defRPr>
            </a:lvl3pPr>
            <a:lvl4pPr marL="2016115" indent="0">
              <a:buNone/>
              <a:defRPr sz="2058">
                <a:solidFill>
                  <a:schemeClr val="tx1">
                    <a:tint val="75000"/>
                  </a:schemeClr>
                </a:solidFill>
              </a:defRPr>
            </a:lvl4pPr>
            <a:lvl5pPr marL="2688153" indent="0">
              <a:buNone/>
              <a:defRPr sz="2058">
                <a:solidFill>
                  <a:schemeClr val="tx1">
                    <a:tint val="75000"/>
                  </a:schemeClr>
                </a:solidFill>
              </a:defRPr>
            </a:lvl5pPr>
            <a:lvl6pPr marL="3360191" indent="0">
              <a:buNone/>
              <a:defRPr sz="2058">
                <a:solidFill>
                  <a:schemeClr val="tx1">
                    <a:tint val="75000"/>
                  </a:schemeClr>
                </a:solidFill>
              </a:defRPr>
            </a:lvl6pPr>
            <a:lvl7pPr marL="4032230" indent="0">
              <a:buNone/>
              <a:defRPr sz="2058">
                <a:solidFill>
                  <a:schemeClr val="tx1">
                    <a:tint val="75000"/>
                  </a:schemeClr>
                </a:solidFill>
              </a:defRPr>
            </a:lvl7pPr>
            <a:lvl8pPr marL="4704268" indent="0">
              <a:buNone/>
              <a:defRPr sz="2058">
                <a:solidFill>
                  <a:schemeClr val="tx1">
                    <a:tint val="75000"/>
                  </a:schemeClr>
                </a:solidFill>
              </a:defRPr>
            </a:lvl8pPr>
            <a:lvl9pPr marL="5376306" indent="0">
              <a:buNone/>
              <a:defRPr sz="2058">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904137" y="6571074"/>
            <a:ext cx="14125465" cy="2065906"/>
          </a:xfrm>
        </p:spPr>
        <p:txBody>
          <a:bodyPr anchor="t">
            <a:normAutofit/>
          </a:bodyPr>
          <a:lstStyle>
            <a:lvl1pPr marL="0" indent="0" algn="l">
              <a:buNone/>
              <a:defRPr sz="2646">
                <a:solidFill>
                  <a:schemeClr val="tx1"/>
                </a:solidFill>
              </a:defRPr>
            </a:lvl1pPr>
            <a:lvl2pPr marL="672038" indent="0">
              <a:buNone/>
              <a:defRPr sz="2646">
                <a:solidFill>
                  <a:schemeClr val="tx1">
                    <a:tint val="75000"/>
                  </a:schemeClr>
                </a:solidFill>
              </a:defRPr>
            </a:lvl2pPr>
            <a:lvl3pPr marL="1344077" indent="0">
              <a:buNone/>
              <a:defRPr sz="2352">
                <a:solidFill>
                  <a:schemeClr val="tx1">
                    <a:tint val="75000"/>
                  </a:schemeClr>
                </a:solidFill>
              </a:defRPr>
            </a:lvl3pPr>
            <a:lvl4pPr marL="2016115" indent="0">
              <a:buNone/>
              <a:defRPr sz="2058">
                <a:solidFill>
                  <a:schemeClr val="tx1">
                    <a:tint val="75000"/>
                  </a:schemeClr>
                </a:solidFill>
              </a:defRPr>
            </a:lvl4pPr>
            <a:lvl5pPr marL="2688153" indent="0">
              <a:buNone/>
              <a:defRPr sz="2058">
                <a:solidFill>
                  <a:schemeClr val="tx1">
                    <a:tint val="75000"/>
                  </a:schemeClr>
                </a:solidFill>
              </a:defRPr>
            </a:lvl5pPr>
            <a:lvl6pPr marL="3360191" indent="0">
              <a:buNone/>
              <a:defRPr sz="2058">
                <a:solidFill>
                  <a:schemeClr val="tx1">
                    <a:tint val="75000"/>
                  </a:schemeClr>
                </a:solidFill>
              </a:defRPr>
            </a:lvl6pPr>
            <a:lvl7pPr marL="4032230" indent="0">
              <a:buNone/>
              <a:defRPr sz="2058">
                <a:solidFill>
                  <a:schemeClr val="tx1">
                    <a:tint val="75000"/>
                  </a:schemeClr>
                </a:solidFill>
              </a:defRPr>
            </a:lvl7pPr>
            <a:lvl8pPr marL="4704268" indent="0">
              <a:buNone/>
              <a:defRPr sz="2058">
                <a:solidFill>
                  <a:schemeClr val="tx1">
                    <a:tint val="75000"/>
                  </a:schemeClr>
                </a:solidFill>
              </a:defRPr>
            </a:lvl8pPr>
            <a:lvl9pPr marL="5376306" indent="0">
              <a:buNone/>
              <a:defRPr sz="205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2052259" y="5040313"/>
            <a:ext cx="1382799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0591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52259" y="3559331"/>
            <a:ext cx="1382799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7064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28351" y="1443643"/>
            <a:ext cx="2779468" cy="719333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904135" y="1443643"/>
            <a:ext cx="10925966" cy="7193336"/>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13029226" y="1456091"/>
            <a:ext cx="0" cy="7168444"/>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8707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2052259" y="3559331"/>
            <a:ext cx="13827994"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9969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61994" y="2576168"/>
            <a:ext cx="11992634" cy="2678927"/>
          </a:xfrm>
        </p:spPr>
        <p:txBody>
          <a:bodyPr anchor="b">
            <a:normAutofit/>
          </a:bodyPr>
          <a:lstStyle>
            <a:lvl1pPr algn="ctr">
              <a:defRPr sz="6468" b="0" cap="none"/>
            </a:lvl1pPr>
          </a:lstStyle>
          <a:p>
            <a:r>
              <a:rPr lang="en-US"/>
              <a:t>Click to edit Master title style</a:t>
            </a:r>
            <a:endParaRPr lang="en-US" dirty="0"/>
          </a:p>
        </p:txBody>
      </p:sp>
      <p:sp>
        <p:nvSpPr>
          <p:cNvPr id="3" name="Text Placeholder 2"/>
          <p:cNvSpPr>
            <a:spLocks noGrp="1"/>
          </p:cNvSpPr>
          <p:nvPr>
            <p:ph type="body" idx="1"/>
          </p:nvPr>
        </p:nvSpPr>
        <p:spPr>
          <a:xfrm>
            <a:off x="2961991" y="5653339"/>
            <a:ext cx="11992637" cy="1403096"/>
          </a:xfrm>
        </p:spPr>
        <p:txBody>
          <a:bodyPr anchor="t">
            <a:normAutofit/>
          </a:bodyPr>
          <a:lstStyle>
            <a:lvl1pPr marL="0" indent="0" algn="ctr">
              <a:buNone/>
              <a:defRPr sz="3528">
                <a:solidFill>
                  <a:schemeClr val="tx1"/>
                </a:solidFill>
              </a:defRPr>
            </a:lvl1pPr>
            <a:lvl2pPr marL="672038" indent="0">
              <a:buNone/>
              <a:defRPr sz="2646">
                <a:solidFill>
                  <a:schemeClr val="tx1">
                    <a:tint val="75000"/>
                  </a:schemeClr>
                </a:solidFill>
              </a:defRPr>
            </a:lvl2pPr>
            <a:lvl3pPr marL="1344077" indent="0">
              <a:buNone/>
              <a:defRPr sz="2352">
                <a:solidFill>
                  <a:schemeClr val="tx1">
                    <a:tint val="75000"/>
                  </a:schemeClr>
                </a:solidFill>
              </a:defRPr>
            </a:lvl3pPr>
            <a:lvl4pPr marL="2016115" indent="0">
              <a:buNone/>
              <a:defRPr sz="2058">
                <a:solidFill>
                  <a:schemeClr val="tx1">
                    <a:tint val="75000"/>
                  </a:schemeClr>
                </a:solidFill>
              </a:defRPr>
            </a:lvl4pPr>
            <a:lvl5pPr marL="2688153" indent="0">
              <a:buNone/>
              <a:defRPr sz="2058">
                <a:solidFill>
                  <a:schemeClr val="tx1">
                    <a:tint val="75000"/>
                  </a:schemeClr>
                </a:solidFill>
              </a:defRPr>
            </a:lvl5pPr>
            <a:lvl6pPr marL="3360191" indent="0">
              <a:buNone/>
              <a:defRPr sz="2058">
                <a:solidFill>
                  <a:schemeClr val="tx1">
                    <a:tint val="75000"/>
                  </a:schemeClr>
                </a:solidFill>
              </a:defRPr>
            </a:lvl6pPr>
            <a:lvl7pPr marL="4032230" indent="0">
              <a:buNone/>
              <a:defRPr sz="2058">
                <a:solidFill>
                  <a:schemeClr val="tx1">
                    <a:tint val="75000"/>
                  </a:schemeClr>
                </a:solidFill>
              </a:defRPr>
            </a:lvl7pPr>
            <a:lvl8pPr marL="4704268" indent="0">
              <a:buNone/>
              <a:defRPr sz="2058">
                <a:solidFill>
                  <a:schemeClr val="tx1">
                    <a:tint val="75000"/>
                  </a:schemeClr>
                </a:solidFill>
              </a:defRPr>
            </a:lvl8pPr>
            <a:lvl9pPr marL="5376306" indent="0">
              <a:buNone/>
              <a:defRPr sz="205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2958546" y="5454216"/>
            <a:ext cx="11999531"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6983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2052259" y="3559331"/>
            <a:ext cx="1382799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08617" y="3763433"/>
            <a:ext cx="6935538" cy="486558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086093" y="3763433"/>
            <a:ext cx="6935538" cy="486558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9594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904137" y="3907797"/>
            <a:ext cx="6935538" cy="847052"/>
          </a:xfrm>
        </p:spPr>
        <p:txBody>
          <a:bodyPr anchor="b">
            <a:noAutofit/>
          </a:bodyPr>
          <a:lstStyle>
            <a:lvl1pPr marL="0" indent="0">
              <a:buNone/>
              <a:defRPr sz="4116" b="0">
                <a:solidFill>
                  <a:schemeClr val="accent1"/>
                </a:solidFill>
              </a:defRPr>
            </a:lvl1pPr>
            <a:lvl2pPr marL="672038" indent="0">
              <a:buNone/>
              <a:defRPr sz="2940" b="1"/>
            </a:lvl2pPr>
            <a:lvl3pPr marL="1344077" indent="0">
              <a:buNone/>
              <a:defRPr sz="2646" b="1"/>
            </a:lvl3pPr>
            <a:lvl4pPr marL="2016115" indent="0">
              <a:buNone/>
              <a:defRPr sz="2352" b="1"/>
            </a:lvl4pPr>
            <a:lvl5pPr marL="2688153" indent="0">
              <a:buNone/>
              <a:defRPr sz="2352" b="1"/>
            </a:lvl5pPr>
            <a:lvl6pPr marL="3360191" indent="0">
              <a:buNone/>
              <a:defRPr sz="2352" b="1"/>
            </a:lvl6pPr>
            <a:lvl7pPr marL="4032230" indent="0">
              <a:buNone/>
              <a:defRPr sz="2352" b="1"/>
            </a:lvl7pPr>
            <a:lvl8pPr marL="4704268" indent="0">
              <a:buNone/>
              <a:defRPr sz="2352" b="1"/>
            </a:lvl8pPr>
            <a:lvl9pPr marL="5376306" indent="0">
              <a:buNone/>
              <a:defRPr sz="2352" b="1"/>
            </a:lvl9pPr>
          </a:lstStyle>
          <a:p>
            <a:pPr lvl="0"/>
            <a:r>
              <a:rPr lang="en-US"/>
              <a:t>Edit Master text styles</a:t>
            </a:r>
          </a:p>
        </p:txBody>
      </p:sp>
      <p:sp>
        <p:nvSpPr>
          <p:cNvPr id="4" name="Content Placeholder 3"/>
          <p:cNvSpPr>
            <a:spLocks noGrp="1"/>
          </p:cNvSpPr>
          <p:nvPr>
            <p:ph sz="half" idx="2"/>
          </p:nvPr>
        </p:nvSpPr>
        <p:spPr>
          <a:xfrm>
            <a:off x="1904137" y="4767295"/>
            <a:ext cx="6935538" cy="386968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085104" y="3907797"/>
            <a:ext cx="6935538" cy="847052"/>
          </a:xfrm>
        </p:spPr>
        <p:txBody>
          <a:bodyPr anchor="b">
            <a:noAutofit/>
          </a:bodyPr>
          <a:lstStyle>
            <a:lvl1pPr marL="0" indent="0">
              <a:buNone/>
              <a:defRPr sz="4116" b="0">
                <a:solidFill>
                  <a:schemeClr val="accent1"/>
                </a:solidFill>
              </a:defRPr>
            </a:lvl1pPr>
            <a:lvl2pPr marL="672038" indent="0">
              <a:buNone/>
              <a:defRPr sz="2940" b="1"/>
            </a:lvl2pPr>
            <a:lvl3pPr marL="1344077" indent="0">
              <a:buNone/>
              <a:defRPr sz="2646" b="1"/>
            </a:lvl3pPr>
            <a:lvl4pPr marL="2016115" indent="0">
              <a:buNone/>
              <a:defRPr sz="2352" b="1"/>
            </a:lvl4pPr>
            <a:lvl5pPr marL="2688153" indent="0">
              <a:buNone/>
              <a:defRPr sz="2352" b="1"/>
            </a:lvl5pPr>
            <a:lvl6pPr marL="3360191" indent="0">
              <a:buNone/>
              <a:defRPr sz="2352" b="1"/>
            </a:lvl6pPr>
            <a:lvl7pPr marL="4032230" indent="0">
              <a:buNone/>
              <a:defRPr sz="2352" b="1"/>
            </a:lvl7pPr>
            <a:lvl8pPr marL="4704268" indent="0">
              <a:buNone/>
              <a:defRPr sz="2352" b="1"/>
            </a:lvl8pPr>
            <a:lvl9pPr marL="5376306" indent="0">
              <a:buNone/>
              <a:defRPr sz="2352" b="1"/>
            </a:lvl9pPr>
          </a:lstStyle>
          <a:p>
            <a:pPr lvl="0"/>
            <a:r>
              <a:rPr lang="en-US"/>
              <a:t>Edit Master text styles</a:t>
            </a:r>
          </a:p>
        </p:txBody>
      </p:sp>
      <p:sp>
        <p:nvSpPr>
          <p:cNvPr id="6" name="Content Placeholder 5"/>
          <p:cNvSpPr>
            <a:spLocks noGrp="1"/>
          </p:cNvSpPr>
          <p:nvPr>
            <p:ph sz="quarter" idx="4"/>
          </p:nvPr>
        </p:nvSpPr>
        <p:spPr>
          <a:xfrm>
            <a:off x="9085104" y="4767295"/>
            <a:ext cx="6935538" cy="386968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8/5/2023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8" name="Straight Connector 17"/>
          <p:cNvCxnSpPr/>
          <p:nvPr/>
        </p:nvCxnSpPr>
        <p:spPr>
          <a:xfrm>
            <a:off x="2052259" y="3559331"/>
            <a:ext cx="1382799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2849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8/5/2023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52259" y="3559331"/>
            <a:ext cx="1382799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3184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313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01802" y="2041016"/>
            <a:ext cx="5465838" cy="2016125"/>
          </a:xfrm>
        </p:spPr>
        <p:txBody>
          <a:bodyPr anchor="b">
            <a:normAutofit/>
          </a:bodyPr>
          <a:lstStyle>
            <a:lvl1pPr algn="ctr">
              <a:defRPr sz="3528" b="0"/>
            </a:lvl1pPr>
          </a:lstStyle>
          <a:p>
            <a:r>
              <a:rPr lang="en-US"/>
              <a:t>Click to edit Master title style</a:t>
            </a:r>
            <a:endParaRPr lang="en-US" dirty="0"/>
          </a:p>
        </p:txBody>
      </p:sp>
      <p:sp>
        <p:nvSpPr>
          <p:cNvPr id="3" name="Content Placeholder 2"/>
          <p:cNvSpPr>
            <a:spLocks noGrp="1"/>
          </p:cNvSpPr>
          <p:nvPr>
            <p:ph idx="1"/>
          </p:nvPr>
        </p:nvSpPr>
        <p:spPr>
          <a:xfrm>
            <a:off x="7965019" y="1443643"/>
            <a:ext cx="8039688" cy="7193337"/>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01802" y="4455385"/>
            <a:ext cx="5465838" cy="3584228"/>
          </a:xfrm>
        </p:spPr>
        <p:txBody>
          <a:bodyPr anchor="t">
            <a:normAutofit/>
          </a:bodyPr>
          <a:lstStyle>
            <a:lvl1pPr marL="0" indent="0" algn="ctr">
              <a:buNone/>
              <a:defRPr sz="2352"/>
            </a:lvl1pPr>
            <a:lvl2pPr marL="672038" indent="0">
              <a:buNone/>
              <a:defRPr sz="1764"/>
            </a:lvl2pPr>
            <a:lvl3pPr marL="1344077" indent="0">
              <a:buNone/>
              <a:defRPr sz="1470"/>
            </a:lvl3pPr>
            <a:lvl4pPr marL="2016115" indent="0">
              <a:buNone/>
              <a:defRPr sz="1323"/>
            </a:lvl4pPr>
            <a:lvl5pPr marL="2688153" indent="0">
              <a:buNone/>
              <a:defRPr sz="1323"/>
            </a:lvl5pPr>
            <a:lvl6pPr marL="3360191" indent="0">
              <a:buNone/>
              <a:defRPr sz="1323"/>
            </a:lvl6pPr>
            <a:lvl7pPr marL="4032230" indent="0">
              <a:buNone/>
              <a:defRPr sz="1323"/>
            </a:lvl7pPr>
            <a:lvl8pPr marL="4704268" indent="0">
              <a:buNone/>
              <a:defRPr sz="1323"/>
            </a:lvl8pPr>
            <a:lvl9pPr marL="5376306" indent="0">
              <a:buNone/>
              <a:defRPr sz="1323"/>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2052259" y="4281154"/>
            <a:ext cx="516603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7718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04135" y="2769059"/>
            <a:ext cx="9174982" cy="2016125"/>
          </a:xfrm>
        </p:spPr>
        <p:txBody>
          <a:bodyPr anchor="b">
            <a:normAutofit/>
          </a:bodyPr>
          <a:lstStyle>
            <a:lvl1pPr algn="ctr">
              <a:defRPr sz="4116"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11898770" y="1530762"/>
            <a:ext cx="4502881" cy="7019102"/>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352"/>
            </a:lvl1pPr>
            <a:lvl2pPr marL="672038" indent="0">
              <a:buNone/>
              <a:defRPr sz="2352"/>
            </a:lvl2pPr>
            <a:lvl3pPr marL="1344077" indent="0">
              <a:buNone/>
              <a:defRPr sz="2352"/>
            </a:lvl3pPr>
            <a:lvl4pPr marL="2016115" indent="0">
              <a:buNone/>
              <a:defRPr sz="2352"/>
            </a:lvl4pPr>
            <a:lvl5pPr marL="2688153" indent="0">
              <a:buNone/>
              <a:defRPr sz="2352"/>
            </a:lvl5pPr>
            <a:lvl6pPr marL="3360191" indent="0">
              <a:buNone/>
              <a:defRPr sz="2352"/>
            </a:lvl6pPr>
            <a:lvl7pPr marL="4032230" indent="0">
              <a:buNone/>
              <a:defRPr sz="2352"/>
            </a:lvl7pPr>
            <a:lvl8pPr marL="4704268" indent="0">
              <a:buNone/>
              <a:defRPr sz="2352"/>
            </a:lvl8pPr>
            <a:lvl9pPr marL="5376306" indent="0">
              <a:buNone/>
              <a:defRPr sz="2352"/>
            </a:lvl9pPr>
          </a:lstStyle>
          <a:p>
            <a:r>
              <a:rPr lang="en-US"/>
              <a:t>Click icon to add picture</a:t>
            </a:r>
            <a:endParaRPr lang="en-US" dirty="0"/>
          </a:p>
        </p:txBody>
      </p:sp>
      <p:sp>
        <p:nvSpPr>
          <p:cNvPr id="4" name="Text Placeholder 3"/>
          <p:cNvSpPr>
            <a:spLocks noGrp="1"/>
          </p:cNvSpPr>
          <p:nvPr>
            <p:ph type="body" sz="half" idx="2"/>
          </p:nvPr>
        </p:nvSpPr>
        <p:spPr>
          <a:xfrm>
            <a:off x="1904135" y="4785183"/>
            <a:ext cx="9174982" cy="2688167"/>
          </a:xfrm>
        </p:spPr>
        <p:txBody>
          <a:bodyPr anchor="t">
            <a:normAutofit/>
          </a:bodyPr>
          <a:lstStyle>
            <a:lvl1pPr marL="0" indent="0" algn="ctr">
              <a:buNone/>
              <a:defRPr sz="2646"/>
            </a:lvl1pPr>
            <a:lvl2pPr marL="672038" indent="0">
              <a:buNone/>
              <a:defRPr sz="1764"/>
            </a:lvl2pPr>
            <a:lvl3pPr marL="1344077" indent="0">
              <a:buNone/>
              <a:defRPr sz="1470"/>
            </a:lvl3pPr>
            <a:lvl4pPr marL="2016115" indent="0">
              <a:buNone/>
              <a:defRPr sz="1323"/>
            </a:lvl4pPr>
            <a:lvl5pPr marL="2688153" indent="0">
              <a:buNone/>
              <a:defRPr sz="1323"/>
            </a:lvl5pPr>
            <a:lvl6pPr marL="3360191" indent="0">
              <a:buNone/>
              <a:defRPr sz="1323"/>
            </a:lvl6pPr>
            <a:lvl7pPr marL="4032230" indent="0">
              <a:buNone/>
              <a:defRPr sz="1323"/>
            </a:lvl7pPr>
            <a:lvl8pPr marL="4704268" indent="0">
              <a:buNone/>
              <a:defRPr sz="1323"/>
            </a:lvl8pPr>
            <a:lvl9pPr marL="5376306" indent="0">
              <a:buNone/>
              <a:defRPr sz="1323"/>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5204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image" Target="../media/image3.png"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0"/>
            <a:ext cx="17916621" cy="10078000"/>
          </a:xfrm>
          <a:prstGeom prst="rect">
            <a:avLst/>
          </a:prstGeom>
        </p:spPr>
      </p:pic>
      <p:sp>
        <p:nvSpPr>
          <p:cNvPr id="2" name="Title Placeholder 1"/>
          <p:cNvSpPr>
            <a:spLocks noGrp="1"/>
          </p:cNvSpPr>
          <p:nvPr>
            <p:ph type="title"/>
          </p:nvPr>
        </p:nvSpPr>
        <p:spPr>
          <a:xfrm>
            <a:off x="1904140" y="1443644"/>
            <a:ext cx="14113008" cy="1916564"/>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904139" y="3758453"/>
            <a:ext cx="14113008" cy="4878529"/>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755249" y="8773877"/>
            <a:ext cx="2352169" cy="410692"/>
          </a:xfrm>
          <a:prstGeom prst="rect">
            <a:avLst/>
          </a:prstGeom>
        </p:spPr>
        <p:txBody>
          <a:bodyPr vert="horz" lIns="91440" tIns="45720" rIns="91440" bIns="45720" rtlCol="0" anchor="ctr"/>
          <a:lstStyle>
            <a:lvl1pPr algn="r">
              <a:defRPr sz="1470" b="0" i="0">
                <a:solidFill>
                  <a:schemeClr val="tx1"/>
                </a:solidFill>
                <a:effectLst/>
                <a:latin typeface="+mn-lt"/>
              </a:defRPr>
            </a:lvl1pPr>
          </a:lstStyle>
          <a:p>
            <a:fld id="{1D8BD707-D9CF-40AE-B4C6-C98DA3205C09}" type="datetimeFigureOut">
              <a:rPr lang="en-US" smtClean="0"/>
              <a:pPr/>
              <a:t>8/5/2023</a:t>
            </a:fld>
            <a:endParaRPr lang="en-US"/>
          </a:p>
        </p:txBody>
      </p:sp>
      <p:sp>
        <p:nvSpPr>
          <p:cNvPr id="5" name="Footer Placeholder 4"/>
          <p:cNvSpPr>
            <a:spLocks noGrp="1"/>
          </p:cNvSpPr>
          <p:nvPr>
            <p:ph type="ftr" sz="quarter" idx="3"/>
          </p:nvPr>
        </p:nvSpPr>
        <p:spPr>
          <a:xfrm>
            <a:off x="1904138" y="8773877"/>
            <a:ext cx="10739103" cy="410692"/>
          </a:xfrm>
          <a:prstGeom prst="rect">
            <a:avLst/>
          </a:prstGeom>
        </p:spPr>
        <p:txBody>
          <a:bodyPr vert="horz" lIns="91440" tIns="45720" rIns="91440" bIns="45720" rtlCol="0" anchor="ctr"/>
          <a:lstStyle>
            <a:lvl1pPr algn="l">
              <a:defRPr sz="147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5219427" y="8773877"/>
            <a:ext cx="797722" cy="410692"/>
          </a:xfrm>
          <a:prstGeom prst="rect">
            <a:avLst/>
          </a:prstGeom>
        </p:spPr>
        <p:txBody>
          <a:bodyPr vert="horz" lIns="91440" tIns="45720" rIns="91440" bIns="45720" rtlCol="0" anchor="ctr"/>
          <a:lstStyle>
            <a:lvl1pPr algn="r">
              <a:defRPr sz="1470" b="0" i="0">
                <a:solidFill>
                  <a:schemeClr val="tx1"/>
                </a:solidFill>
                <a:effectLst/>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2198063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Lst>
  <p:txStyles>
    <p:titleStyle>
      <a:lvl1pPr algn="ctr" defTabSz="672038" rtl="1" eaLnBrk="1" latinLnBrk="0" hangingPunct="1">
        <a:spcBef>
          <a:spcPct val="0"/>
        </a:spcBef>
        <a:buNone/>
        <a:defRPr sz="6468" kern="1200" cap="none">
          <a:ln w="3175" cmpd="sng">
            <a:noFill/>
          </a:ln>
          <a:solidFill>
            <a:schemeClr val="tx1">
              <a:lumMod val="85000"/>
              <a:lumOff val="15000"/>
            </a:schemeClr>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420024" indent="-420024" algn="r" defTabSz="672038" rtl="1" eaLnBrk="1" latinLnBrk="0" hangingPunct="1">
        <a:spcBef>
          <a:spcPct val="20000"/>
        </a:spcBef>
        <a:spcAft>
          <a:spcPts val="882"/>
        </a:spcAft>
        <a:buClr>
          <a:schemeClr val="accent1"/>
        </a:buClr>
        <a:buSzPct val="115000"/>
        <a:buFont typeface="Arial"/>
        <a:buChar char="•"/>
        <a:defRPr sz="3528" kern="1200" cap="none">
          <a:solidFill>
            <a:schemeClr val="tx1">
              <a:lumMod val="85000"/>
              <a:lumOff val="15000"/>
            </a:schemeClr>
          </a:solidFill>
          <a:effectLst/>
          <a:latin typeface="+mn-lt"/>
          <a:ea typeface="+mn-ea"/>
          <a:cs typeface="+mn-cs"/>
        </a:defRPr>
      </a:lvl1pPr>
      <a:lvl2pPr marL="1092062" indent="-420024" algn="r" defTabSz="672038" rtl="1" eaLnBrk="1" latinLnBrk="0" hangingPunct="1">
        <a:spcBef>
          <a:spcPct val="20000"/>
        </a:spcBef>
        <a:spcAft>
          <a:spcPts val="882"/>
        </a:spcAft>
        <a:buClr>
          <a:schemeClr val="accent1"/>
        </a:buClr>
        <a:buSzPct val="115000"/>
        <a:buFont typeface="Arial"/>
        <a:buChar char="•"/>
        <a:defRPr sz="2940" kern="1200" cap="none">
          <a:solidFill>
            <a:schemeClr val="tx1">
              <a:lumMod val="85000"/>
              <a:lumOff val="15000"/>
            </a:schemeClr>
          </a:solidFill>
          <a:effectLst/>
          <a:latin typeface="+mn-lt"/>
          <a:ea typeface="+mn-ea"/>
          <a:cs typeface="+mn-cs"/>
        </a:defRPr>
      </a:lvl2pPr>
      <a:lvl3pPr marL="1764100" indent="-420024" algn="r" defTabSz="672038" rtl="1" eaLnBrk="1" latinLnBrk="0" hangingPunct="1">
        <a:spcBef>
          <a:spcPct val="20000"/>
        </a:spcBef>
        <a:spcAft>
          <a:spcPts val="882"/>
        </a:spcAft>
        <a:buClr>
          <a:schemeClr val="accent1"/>
        </a:buClr>
        <a:buSzPct val="115000"/>
        <a:buFont typeface="Arial"/>
        <a:buChar char="•"/>
        <a:defRPr sz="2646" kern="1200" cap="none">
          <a:solidFill>
            <a:schemeClr val="tx1">
              <a:lumMod val="85000"/>
              <a:lumOff val="15000"/>
            </a:schemeClr>
          </a:solidFill>
          <a:effectLst/>
          <a:latin typeface="+mn-lt"/>
          <a:ea typeface="+mn-ea"/>
          <a:cs typeface="+mn-cs"/>
        </a:defRPr>
      </a:lvl3pPr>
      <a:lvl4pPr marL="2268129" indent="-252014" algn="r" defTabSz="672038" rtl="1" eaLnBrk="1" latinLnBrk="0" hangingPunct="1">
        <a:spcBef>
          <a:spcPct val="20000"/>
        </a:spcBef>
        <a:spcAft>
          <a:spcPts val="882"/>
        </a:spcAft>
        <a:buClr>
          <a:schemeClr val="accent1"/>
        </a:buClr>
        <a:buSzPct val="115000"/>
        <a:buFont typeface="Arial"/>
        <a:buChar char="•"/>
        <a:defRPr sz="2352" kern="1200" cap="none">
          <a:solidFill>
            <a:schemeClr val="tx1">
              <a:lumMod val="85000"/>
              <a:lumOff val="15000"/>
            </a:schemeClr>
          </a:solidFill>
          <a:effectLst/>
          <a:latin typeface="+mn-lt"/>
          <a:ea typeface="+mn-ea"/>
          <a:cs typeface="+mn-cs"/>
        </a:defRPr>
      </a:lvl4pPr>
      <a:lvl5pPr marL="2940167" indent="-252014" algn="r" defTabSz="672038" rtl="1" eaLnBrk="1" latinLnBrk="0" hangingPunct="1">
        <a:spcBef>
          <a:spcPct val="20000"/>
        </a:spcBef>
        <a:spcAft>
          <a:spcPts val="882"/>
        </a:spcAft>
        <a:buClr>
          <a:schemeClr val="accent1"/>
        </a:buClr>
        <a:buSzPct val="115000"/>
        <a:buFont typeface="Arial"/>
        <a:buChar char="•"/>
        <a:defRPr sz="2058" kern="1200" cap="none">
          <a:solidFill>
            <a:schemeClr val="tx1">
              <a:lumMod val="85000"/>
              <a:lumOff val="15000"/>
            </a:schemeClr>
          </a:solidFill>
          <a:effectLst/>
          <a:latin typeface="+mn-lt"/>
          <a:ea typeface="+mn-ea"/>
          <a:cs typeface="+mn-cs"/>
        </a:defRPr>
      </a:lvl5pPr>
      <a:lvl6pPr marL="3696211" indent="-336019" algn="r" defTabSz="672038" rtl="1" eaLnBrk="1" latinLnBrk="0" hangingPunct="1">
        <a:spcBef>
          <a:spcPct val="20000"/>
        </a:spcBef>
        <a:spcAft>
          <a:spcPts val="882"/>
        </a:spcAft>
        <a:buClr>
          <a:schemeClr val="accent1"/>
        </a:buClr>
        <a:buSzPct val="115000"/>
        <a:buFont typeface="Arial"/>
        <a:buChar char="•"/>
        <a:defRPr sz="2058" kern="1200" cap="none">
          <a:solidFill>
            <a:schemeClr val="tx1">
              <a:lumMod val="85000"/>
              <a:lumOff val="15000"/>
            </a:schemeClr>
          </a:solidFill>
          <a:effectLst/>
          <a:latin typeface="+mn-lt"/>
          <a:ea typeface="+mn-ea"/>
          <a:cs typeface="+mn-cs"/>
        </a:defRPr>
      </a:lvl6pPr>
      <a:lvl7pPr marL="4368249" indent="-336019" algn="r" defTabSz="672038" rtl="1" eaLnBrk="1" latinLnBrk="0" hangingPunct="1">
        <a:spcBef>
          <a:spcPct val="20000"/>
        </a:spcBef>
        <a:spcAft>
          <a:spcPts val="882"/>
        </a:spcAft>
        <a:buClr>
          <a:schemeClr val="accent1"/>
        </a:buClr>
        <a:buSzPct val="115000"/>
        <a:buFont typeface="Arial"/>
        <a:buChar char="•"/>
        <a:defRPr sz="2058" kern="1200" cap="none">
          <a:solidFill>
            <a:schemeClr val="tx1">
              <a:lumMod val="85000"/>
              <a:lumOff val="15000"/>
            </a:schemeClr>
          </a:solidFill>
          <a:effectLst/>
          <a:latin typeface="+mn-lt"/>
          <a:ea typeface="+mn-ea"/>
          <a:cs typeface="+mn-cs"/>
        </a:defRPr>
      </a:lvl7pPr>
      <a:lvl8pPr marL="5040287" indent="-336019" algn="r" defTabSz="672038" rtl="1" eaLnBrk="1" latinLnBrk="0" hangingPunct="1">
        <a:spcBef>
          <a:spcPct val="20000"/>
        </a:spcBef>
        <a:spcAft>
          <a:spcPts val="882"/>
        </a:spcAft>
        <a:buClr>
          <a:schemeClr val="accent1"/>
        </a:buClr>
        <a:buSzPct val="115000"/>
        <a:buFont typeface="Arial"/>
        <a:buChar char="•"/>
        <a:defRPr sz="2058" kern="1200" cap="none">
          <a:solidFill>
            <a:schemeClr val="tx1">
              <a:lumMod val="85000"/>
              <a:lumOff val="15000"/>
            </a:schemeClr>
          </a:solidFill>
          <a:effectLst/>
          <a:latin typeface="+mn-lt"/>
          <a:ea typeface="+mn-ea"/>
          <a:cs typeface="+mn-cs"/>
        </a:defRPr>
      </a:lvl8pPr>
      <a:lvl9pPr marL="5712325" indent="-336019" algn="r" defTabSz="672038" rtl="1" eaLnBrk="1" latinLnBrk="0" hangingPunct="1">
        <a:spcBef>
          <a:spcPct val="20000"/>
        </a:spcBef>
        <a:spcAft>
          <a:spcPts val="882"/>
        </a:spcAft>
        <a:buClr>
          <a:schemeClr val="accent1"/>
        </a:buClr>
        <a:buSzPct val="115000"/>
        <a:buFont typeface="Arial"/>
        <a:buChar char="•"/>
        <a:defRPr sz="2058" kern="1200" cap="none">
          <a:solidFill>
            <a:schemeClr val="tx1">
              <a:lumMod val="85000"/>
              <a:lumOff val="15000"/>
            </a:schemeClr>
          </a:solidFill>
          <a:effectLst/>
          <a:latin typeface="+mn-lt"/>
          <a:ea typeface="+mn-ea"/>
          <a:cs typeface="+mn-cs"/>
        </a:defRPr>
      </a:lvl9pPr>
    </p:bodyStyle>
    <p:otherStyle>
      <a:defPPr>
        <a:defRPr lang="en-US"/>
      </a:defPPr>
      <a:lvl1pPr marL="0" algn="r" defTabSz="672038" rtl="1" eaLnBrk="1" latinLnBrk="0" hangingPunct="1">
        <a:defRPr sz="2646" kern="1200">
          <a:solidFill>
            <a:schemeClr val="tx1"/>
          </a:solidFill>
          <a:latin typeface="+mn-lt"/>
          <a:ea typeface="+mn-ea"/>
          <a:cs typeface="+mn-cs"/>
        </a:defRPr>
      </a:lvl1pPr>
      <a:lvl2pPr marL="672038" algn="r" defTabSz="672038" rtl="1" eaLnBrk="1" latinLnBrk="0" hangingPunct="1">
        <a:defRPr sz="2646" kern="1200">
          <a:solidFill>
            <a:schemeClr val="tx1"/>
          </a:solidFill>
          <a:latin typeface="+mn-lt"/>
          <a:ea typeface="+mn-ea"/>
          <a:cs typeface="+mn-cs"/>
        </a:defRPr>
      </a:lvl2pPr>
      <a:lvl3pPr marL="1344077" algn="r" defTabSz="672038" rtl="1" eaLnBrk="1" latinLnBrk="0" hangingPunct="1">
        <a:defRPr sz="2646" kern="1200">
          <a:solidFill>
            <a:schemeClr val="tx1"/>
          </a:solidFill>
          <a:latin typeface="+mn-lt"/>
          <a:ea typeface="+mn-ea"/>
          <a:cs typeface="+mn-cs"/>
        </a:defRPr>
      </a:lvl3pPr>
      <a:lvl4pPr marL="2016115" algn="r" defTabSz="672038" rtl="1" eaLnBrk="1" latinLnBrk="0" hangingPunct="1">
        <a:defRPr sz="2646" kern="1200">
          <a:solidFill>
            <a:schemeClr val="tx1"/>
          </a:solidFill>
          <a:latin typeface="+mn-lt"/>
          <a:ea typeface="+mn-ea"/>
          <a:cs typeface="+mn-cs"/>
        </a:defRPr>
      </a:lvl4pPr>
      <a:lvl5pPr marL="2688153" algn="r" defTabSz="672038" rtl="1" eaLnBrk="1" latinLnBrk="0" hangingPunct="1">
        <a:defRPr sz="2646" kern="1200">
          <a:solidFill>
            <a:schemeClr val="tx1"/>
          </a:solidFill>
          <a:latin typeface="+mn-lt"/>
          <a:ea typeface="+mn-ea"/>
          <a:cs typeface="+mn-cs"/>
        </a:defRPr>
      </a:lvl5pPr>
      <a:lvl6pPr marL="3360191" algn="r" defTabSz="672038" rtl="1" eaLnBrk="1" latinLnBrk="0" hangingPunct="1">
        <a:defRPr sz="2646" kern="1200">
          <a:solidFill>
            <a:schemeClr val="tx1"/>
          </a:solidFill>
          <a:latin typeface="+mn-lt"/>
          <a:ea typeface="+mn-ea"/>
          <a:cs typeface="+mn-cs"/>
        </a:defRPr>
      </a:lvl6pPr>
      <a:lvl7pPr marL="4032230" algn="r" defTabSz="672038" rtl="1" eaLnBrk="1" latinLnBrk="0" hangingPunct="1">
        <a:defRPr sz="2646" kern="1200">
          <a:solidFill>
            <a:schemeClr val="tx1"/>
          </a:solidFill>
          <a:latin typeface="+mn-lt"/>
          <a:ea typeface="+mn-ea"/>
          <a:cs typeface="+mn-cs"/>
        </a:defRPr>
      </a:lvl7pPr>
      <a:lvl8pPr marL="4704268" algn="r" defTabSz="672038" rtl="1" eaLnBrk="1" latinLnBrk="0" hangingPunct="1">
        <a:defRPr sz="2646" kern="1200">
          <a:solidFill>
            <a:schemeClr val="tx1"/>
          </a:solidFill>
          <a:latin typeface="+mn-lt"/>
          <a:ea typeface="+mn-ea"/>
          <a:cs typeface="+mn-cs"/>
        </a:defRPr>
      </a:lvl8pPr>
      <a:lvl9pPr marL="5376306" algn="r" defTabSz="672038" rtl="1" eaLnBrk="1" latinLnBrk="0" hangingPunct="1">
        <a:defRPr sz="264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11.emf"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15.jpe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2" Type="http://schemas.openxmlformats.org/officeDocument/2006/relationships/image" Target="../media/image18.emf"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3" Type="http://schemas.openxmlformats.org/officeDocument/2006/relationships/image" Target="../media/image20.emf" /><Relationship Id="rId2" Type="http://schemas.openxmlformats.org/officeDocument/2006/relationships/image" Target="../media/image19.emf" /><Relationship Id="rId1" Type="http://schemas.openxmlformats.org/officeDocument/2006/relationships/slideLayout" Target="../slideLayouts/slideLayout2.xml" /><Relationship Id="rId4" Type="http://schemas.openxmlformats.org/officeDocument/2006/relationships/image" Target="../media/image21.emf" /></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notesSlide" Target="../notesSlides/notesSlide5.xml"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23.pn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image" Target="../media/image27.png"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2" Type="http://schemas.openxmlformats.org/officeDocument/2006/relationships/image" Target="../media/image29.pn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2" Type="http://schemas.openxmlformats.org/officeDocument/2006/relationships/image" Target="../media/image31.emf"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3" Type="http://schemas.openxmlformats.org/officeDocument/2006/relationships/image" Target="../media/image33.png" /><Relationship Id="rId2" Type="http://schemas.openxmlformats.org/officeDocument/2006/relationships/image" Target="../media/image32.png"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3" Type="http://schemas.openxmlformats.org/officeDocument/2006/relationships/image" Target="../media/image36.png" /><Relationship Id="rId2" Type="http://schemas.openxmlformats.org/officeDocument/2006/relationships/image" Target="../media/image35.png" /><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3" Type="http://schemas.openxmlformats.org/officeDocument/2006/relationships/image" Target="../media/image39.png" /><Relationship Id="rId2" Type="http://schemas.openxmlformats.org/officeDocument/2006/relationships/image" Target="../media/image38.png" /><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2" Type="http://schemas.openxmlformats.org/officeDocument/2006/relationships/image" Target="../media/image40.png" /><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8.jpeg" /><Relationship Id="rId2" Type="http://schemas.openxmlformats.org/officeDocument/2006/relationships/image" Target="../media/image7.jpe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10.emf"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12222" i="1" dirty="0"/>
              <a:t>Head Injury</a:t>
            </a:r>
          </a:p>
        </p:txBody>
      </p:sp>
      <p:sp>
        <p:nvSpPr>
          <p:cNvPr id="6" name="Subtitle 5">
            <a:extLst>
              <a:ext uri="{FF2B5EF4-FFF2-40B4-BE49-F238E27FC236}">
                <a16:creationId xmlns:a16="http://schemas.microsoft.com/office/drawing/2014/main" id="{4ED5379D-925A-D015-1E44-EF9A182BDC50}"/>
              </a:ext>
            </a:extLst>
          </p:cNvPr>
          <p:cNvSpPr>
            <a:spLocks noGrp="1"/>
          </p:cNvSpPr>
          <p:nvPr>
            <p:ph type="subTitle" idx="1"/>
          </p:nvPr>
        </p:nvSpPr>
        <p:spPr/>
        <p:txBody>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Subgaleal hematoma</a:t>
            </a:r>
            <a:endParaRPr lang="ar-JO" dirty="0"/>
          </a:p>
        </p:txBody>
      </p:sp>
      <p:sp>
        <p:nvSpPr>
          <p:cNvPr id="3" name="Content Placeholder 2"/>
          <p:cNvSpPr>
            <a:spLocks noGrp="1"/>
          </p:cNvSpPr>
          <p:nvPr>
            <p:ph idx="1"/>
          </p:nvPr>
        </p:nvSpPr>
        <p:spPr>
          <a:xfrm>
            <a:off x="2104896" y="3668712"/>
            <a:ext cx="12633552" cy="5625906"/>
          </a:xfrm>
        </p:spPr>
        <p:txBody>
          <a:bodyPr>
            <a:normAutofit/>
          </a:bodyPr>
          <a:lstStyle/>
          <a:p>
            <a:pPr algn="l" rtl="0">
              <a:spcBef>
                <a:spcPts val="0"/>
              </a:spcBef>
              <a:spcAft>
                <a:spcPts val="0"/>
              </a:spcAft>
              <a:buClr>
                <a:srgbClr val="D9B247"/>
              </a:buClr>
            </a:pPr>
            <a:r>
              <a:rPr lang="en-US" dirty="0"/>
              <a:t>Blood loss may be massive and </a:t>
            </a:r>
            <a:r>
              <a:rPr lang="en-US" dirty="0">
                <a:solidFill>
                  <a:prstClr val="black">
                    <a:lumMod val="85000"/>
                    <a:lumOff val="15000"/>
                  </a:prstClr>
                </a:solidFill>
              </a:rPr>
              <a:t>Patients may present with </a:t>
            </a:r>
            <a:r>
              <a:rPr lang="en-US" dirty="0">
                <a:solidFill>
                  <a:srgbClr val="FF0000"/>
                </a:solidFill>
              </a:rPr>
              <a:t>hemorrhagic shock</a:t>
            </a:r>
            <a:endParaRPr lang="en-US" dirty="0"/>
          </a:p>
          <a:p>
            <a:pPr marL="1552275" lvl="2" indent="0" algn="l" rtl="0">
              <a:buNone/>
            </a:pPr>
            <a:r>
              <a:rPr lang="en-US" sz="2716" dirty="0"/>
              <a:t>Usually develop slowly 12–72 hours after delivery</a:t>
            </a:r>
          </a:p>
          <a:p>
            <a:pPr marL="1552275" lvl="2" indent="0" algn="l" rtl="0">
              <a:buNone/>
            </a:pPr>
            <a:r>
              <a:rPr lang="en-US" sz="2716" dirty="0"/>
              <a:t>may be noted immediately after delivery in severe cases</a:t>
            </a:r>
          </a:p>
          <a:p>
            <a:pPr marL="1552275" lvl="2" indent="0" algn="l" rtl="0">
              <a:buNone/>
            </a:pPr>
            <a:endParaRPr lang="en-US" sz="2716" dirty="0"/>
          </a:p>
          <a:p>
            <a:pPr algn="l" rtl="0"/>
            <a:r>
              <a:rPr lang="en-US" dirty="0"/>
              <a:t>Symptoms signify extensive blood loss</a:t>
            </a:r>
          </a:p>
          <a:p>
            <a:pPr lvl="1" algn="l" rtl="0">
              <a:spcBef>
                <a:spcPts val="0"/>
              </a:spcBef>
              <a:spcAft>
                <a:spcPts val="0"/>
              </a:spcAft>
            </a:pPr>
            <a:r>
              <a:rPr lang="en-US" dirty="0"/>
              <a:t>Increased circumference</a:t>
            </a:r>
          </a:p>
          <a:p>
            <a:pPr lvl="1" algn="l" rtl="0">
              <a:spcBef>
                <a:spcPts val="0"/>
              </a:spcBef>
              <a:spcAft>
                <a:spcPts val="0"/>
              </a:spcAft>
            </a:pPr>
            <a:r>
              <a:rPr lang="en-US" dirty="0"/>
              <a:t>Decreased hematocrit; increased bilirubin</a:t>
            </a:r>
          </a:p>
          <a:p>
            <a:pPr lvl="1" algn="l" rtl="0">
              <a:spcBef>
                <a:spcPts val="0"/>
              </a:spcBef>
              <a:spcAft>
                <a:spcPts val="0"/>
              </a:spcAft>
            </a:pPr>
            <a:r>
              <a:rPr lang="en-US" dirty="0"/>
              <a:t>Neurological disturbances </a:t>
            </a:r>
            <a:r>
              <a:rPr lang="en-US" sz="2716" dirty="0"/>
              <a:t>(seizures, etc.)</a:t>
            </a:r>
          </a:p>
          <a:p>
            <a:pPr lvl="1" algn="l" rtl="0">
              <a:spcBef>
                <a:spcPts val="0"/>
              </a:spcBef>
              <a:spcAft>
                <a:spcPts val="0"/>
              </a:spcAft>
            </a:pPr>
            <a:endParaRPr lang="en-US" sz="2716" dirty="0"/>
          </a:p>
        </p:txBody>
      </p:sp>
    </p:spTree>
    <p:extLst>
      <p:ext uri="{BB962C8B-B14F-4D97-AF65-F5344CB8AC3E}">
        <p14:creationId xmlns:p14="http://schemas.microsoft.com/office/powerpoint/2010/main" val="1591199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Subgaleal hematoma</a:t>
            </a:r>
            <a:endParaRPr lang="ar-JO" dirty="0"/>
          </a:p>
        </p:txBody>
      </p:sp>
      <p:pic>
        <p:nvPicPr>
          <p:cNvPr id="4" name="Content Placeholder 3"/>
          <p:cNvPicPr>
            <a:picLocks noGrp="1" noChangeAspect="1"/>
          </p:cNvPicPr>
          <p:nvPr>
            <p:ph idx="1"/>
          </p:nvPr>
        </p:nvPicPr>
        <p:blipFill>
          <a:blip r:embed="rId2"/>
          <a:stretch>
            <a:fillRect/>
          </a:stretch>
        </p:blipFill>
        <p:spPr>
          <a:xfrm>
            <a:off x="10254185" y="3173848"/>
            <a:ext cx="5653762" cy="5632278"/>
          </a:xfrm>
          <a:prstGeom prst="rect">
            <a:avLst/>
          </a:prstGeom>
        </p:spPr>
      </p:pic>
      <p:pic>
        <p:nvPicPr>
          <p:cNvPr id="6" name="Picture 5"/>
          <p:cNvPicPr>
            <a:picLocks noChangeAspect="1"/>
          </p:cNvPicPr>
          <p:nvPr/>
        </p:nvPicPr>
        <p:blipFill>
          <a:blip r:embed="rId3"/>
          <a:stretch>
            <a:fillRect/>
          </a:stretch>
        </p:blipFill>
        <p:spPr>
          <a:xfrm>
            <a:off x="1716835" y="3173850"/>
            <a:ext cx="5281944" cy="5817144"/>
          </a:xfrm>
          <a:prstGeom prst="rect">
            <a:avLst/>
          </a:prstGeom>
        </p:spPr>
      </p:pic>
    </p:spTree>
    <p:extLst>
      <p:ext uri="{BB962C8B-B14F-4D97-AF65-F5344CB8AC3E}">
        <p14:creationId xmlns:p14="http://schemas.microsoft.com/office/powerpoint/2010/main" val="3070081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n-US" dirty="0" err="1"/>
              <a:t>Subperiostal</a:t>
            </a:r>
            <a:r>
              <a:rPr lang="en-US" dirty="0"/>
              <a:t> cephalhematoma</a:t>
            </a:r>
            <a:endParaRPr lang="ar-JO" dirty="0"/>
          </a:p>
        </p:txBody>
      </p:sp>
      <p:sp>
        <p:nvSpPr>
          <p:cNvPr id="3" name="Content Placeholder 2"/>
          <p:cNvSpPr>
            <a:spLocks noGrp="1"/>
          </p:cNvSpPr>
          <p:nvPr>
            <p:ph idx="1"/>
          </p:nvPr>
        </p:nvSpPr>
        <p:spPr>
          <a:xfrm>
            <a:off x="1904140" y="3668712"/>
            <a:ext cx="13653547" cy="5625906"/>
          </a:xfrm>
        </p:spPr>
        <p:txBody>
          <a:bodyPr>
            <a:normAutofit/>
          </a:bodyPr>
          <a:lstStyle/>
          <a:p>
            <a:pPr lvl="0" algn="l" rtl="0">
              <a:buClr>
                <a:srgbClr val="D9B247"/>
              </a:buClr>
            </a:pPr>
            <a:r>
              <a:rPr lang="en-US" dirty="0">
                <a:solidFill>
                  <a:srgbClr val="FF0000"/>
                </a:solidFill>
              </a:rPr>
              <a:t>blood </a:t>
            </a:r>
            <a:r>
              <a:rPr lang="en-US" dirty="0">
                <a:solidFill>
                  <a:schemeClr val="tx1"/>
                </a:solidFill>
              </a:rPr>
              <a:t>between the </a:t>
            </a:r>
            <a:r>
              <a:rPr lang="en-US" dirty="0">
                <a:solidFill>
                  <a:srgbClr val="FF0000"/>
                </a:solidFill>
              </a:rPr>
              <a:t>skull and the periosteum </a:t>
            </a:r>
            <a:r>
              <a:rPr lang="en-US" dirty="0">
                <a:solidFill>
                  <a:prstClr val="black">
                    <a:lumMod val="85000"/>
                    <a:lumOff val="15000"/>
                  </a:prstClr>
                </a:solidFill>
              </a:rPr>
              <a:t>secondary to rupture of a </a:t>
            </a:r>
            <a:r>
              <a:rPr lang="en-US" dirty="0">
                <a:solidFill>
                  <a:srgbClr val="FF0000"/>
                </a:solidFill>
              </a:rPr>
              <a:t>blood vessel crossing the periosteum</a:t>
            </a:r>
            <a:r>
              <a:rPr lang="en-US" dirty="0">
                <a:solidFill>
                  <a:prstClr val="black">
                    <a:lumMod val="85000"/>
                    <a:lumOff val="15000"/>
                  </a:prstClr>
                </a:solidFill>
              </a:rPr>
              <a:t>.</a:t>
            </a:r>
          </a:p>
          <a:p>
            <a:pPr lvl="1" algn="l" rtl="0">
              <a:spcBef>
                <a:spcPts val="764"/>
              </a:spcBef>
              <a:spcAft>
                <a:spcPts val="0"/>
              </a:spcAft>
              <a:buClr>
                <a:srgbClr val="D9B247"/>
              </a:buClr>
            </a:pPr>
            <a:r>
              <a:rPr lang="en-US" sz="4075" dirty="0">
                <a:solidFill>
                  <a:srgbClr val="FF0000"/>
                </a:solidFill>
              </a:rPr>
              <a:t>firm</a:t>
            </a:r>
            <a:endParaRPr lang="en-US" sz="4075" dirty="0">
              <a:solidFill>
                <a:prstClr val="black">
                  <a:lumMod val="85000"/>
                  <a:lumOff val="15000"/>
                </a:prstClr>
              </a:solidFill>
            </a:endParaRPr>
          </a:p>
          <a:p>
            <a:pPr lvl="1" algn="l" rtl="0">
              <a:spcBef>
                <a:spcPts val="764"/>
              </a:spcBef>
              <a:spcAft>
                <a:spcPts val="0"/>
              </a:spcAft>
              <a:buClr>
                <a:srgbClr val="D9B247"/>
              </a:buClr>
            </a:pPr>
            <a:r>
              <a:rPr lang="en-US" sz="4075" dirty="0">
                <a:solidFill>
                  <a:srgbClr val="FF0000"/>
                </a:solidFill>
              </a:rPr>
              <a:t>Scalp moves freely</a:t>
            </a:r>
            <a:r>
              <a:rPr lang="en-US" sz="4075" dirty="0">
                <a:solidFill>
                  <a:prstClr val="black">
                    <a:lumMod val="85000"/>
                    <a:lumOff val="15000"/>
                  </a:prstClr>
                </a:solidFill>
              </a:rPr>
              <a:t> over the mass.</a:t>
            </a:r>
          </a:p>
          <a:p>
            <a:pPr lvl="1" algn="l" rtl="0">
              <a:spcBef>
                <a:spcPts val="764"/>
              </a:spcBef>
              <a:spcAft>
                <a:spcPts val="0"/>
              </a:spcAft>
              <a:buClr>
                <a:srgbClr val="D9B247"/>
              </a:buClr>
            </a:pPr>
            <a:r>
              <a:rPr lang="en-US" sz="4075" dirty="0">
                <a:solidFill>
                  <a:prstClr val="black">
                    <a:lumMod val="85000"/>
                    <a:lumOff val="15000"/>
                  </a:prstClr>
                </a:solidFill>
              </a:rPr>
              <a:t>Usually over the parietal bone</a:t>
            </a:r>
          </a:p>
          <a:p>
            <a:pPr lvl="1" algn="l" rtl="0">
              <a:spcBef>
                <a:spcPts val="764"/>
              </a:spcBef>
              <a:spcAft>
                <a:spcPts val="0"/>
              </a:spcAft>
              <a:buClr>
                <a:srgbClr val="D9B247"/>
              </a:buClr>
            </a:pPr>
            <a:r>
              <a:rPr lang="en-US" sz="4075" dirty="0">
                <a:solidFill>
                  <a:prstClr val="black">
                    <a:lumMod val="85000"/>
                    <a:lumOff val="15000"/>
                  </a:prstClr>
                </a:solidFill>
              </a:rPr>
              <a:t>Mostly </a:t>
            </a:r>
            <a:r>
              <a:rPr lang="en-US" sz="4075" dirty="0">
                <a:solidFill>
                  <a:srgbClr val="FF0000"/>
                </a:solidFill>
              </a:rPr>
              <a:t>doesn’t cross the midline</a:t>
            </a:r>
            <a:r>
              <a:rPr lang="en-US" sz="4075" dirty="0">
                <a:solidFill>
                  <a:prstClr val="black">
                    <a:lumMod val="85000"/>
                    <a:lumOff val="15000"/>
                  </a:prstClr>
                </a:solidFill>
              </a:rPr>
              <a:t>. / Bound by sutures</a:t>
            </a:r>
          </a:p>
          <a:p>
            <a:pPr lvl="1" algn="l" rtl="0">
              <a:spcBef>
                <a:spcPts val="764"/>
              </a:spcBef>
              <a:spcAft>
                <a:spcPts val="0"/>
              </a:spcAft>
              <a:buClr>
                <a:srgbClr val="D9B247"/>
              </a:buClr>
            </a:pPr>
            <a:r>
              <a:rPr lang="en-US" sz="4075" dirty="0">
                <a:solidFill>
                  <a:prstClr val="black">
                    <a:lumMod val="85000"/>
                    <a:lumOff val="15000"/>
                  </a:prstClr>
                </a:solidFill>
              </a:rPr>
              <a:t>Well defined margins</a:t>
            </a:r>
          </a:p>
          <a:p>
            <a:pPr lvl="0" algn="l" rtl="0">
              <a:buClr>
                <a:srgbClr val="D9B247"/>
              </a:buClr>
            </a:pPr>
            <a:endParaRPr lang="en-US" dirty="0">
              <a:solidFill>
                <a:prstClr val="black">
                  <a:lumMod val="85000"/>
                  <a:lumOff val="15000"/>
                </a:prstClr>
              </a:solidFill>
            </a:endParaRPr>
          </a:p>
        </p:txBody>
      </p:sp>
    </p:spTree>
    <p:extLst>
      <p:ext uri="{BB962C8B-B14F-4D97-AF65-F5344CB8AC3E}">
        <p14:creationId xmlns:p14="http://schemas.microsoft.com/office/powerpoint/2010/main" val="2868772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2) </a:t>
            </a:r>
            <a:r>
              <a:rPr lang="en-US" dirty="0" err="1"/>
              <a:t>Subperiostal</a:t>
            </a:r>
            <a:r>
              <a:rPr lang="en-US" dirty="0"/>
              <a:t> cephalhematoma</a:t>
            </a:r>
          </a:p>
        </p:txBody>
      </p:sp>
      <p:sp>
        <p:nvSpPr>
          <p:cNvPr id="2" name="Content Placeholder 1"/>
          <p:cNvSpPr>
            <a:spLocks noGrp="1"/>
          </p:cNvSpPr>
          <p:nvPr>
            <p:ph idx="1"/>
          </p:nvPr>
        </p:nvSpPr>
        <p:spPr>
          <a:xfrm>
            <a:off x="2234251" y="3446544"/>
            <a:ext cx="12504198" cy="5848074"/>
          </a:xfrm>
        </p:spPr>
        <p:txBody>
          <a:bodyPr/>
          <a:lstStyle/>
          <a:p>
            <a:pPr algn="l" rtl="0">
              <a:spcBef>
                <a:spcPts val="679"/>
              </a:spcBef>
              <a:spcAft>
                <a:spcPts val="0"/>
              </a:spcAft>
            </a:pPr>
            <a:r>
              <a:rPr lang="en-US" dirty="0"/>
              <a:t>Caused by vacuum/forceps assisted delivery</a:t>
            </a:r>
          </a:p>
          <a:p>
            <a:pPr algn="l" rtl="0">
              <a:spcBef>
                <a:spcPts val="679"/>
              </a:spcBef>
              <a:spcAft>
                <a:spcPts val="0"/>
              </a:spcAft>
            </a:pPr>
            <a:endParaRPr lang="en-US" dirty="0"/>
          </a:p>
          <a:p>
            <a:pPr algn="l" rtl="0">
              <a:spcBef>
                <a:spcPts val="679"/>
              </a:spcBef>
              <a:spcAft>
                <a:spcPts val="0"/>
              </a:spcAft>
            </a:pPr>
            <a:r>
              <a:rPr lang="en-US" dirty="0"/>
              <a:t>In 80% of cases </a:t>
            </a:r>
            <a:r>
              <a:rPr lang="en-US" dirty="0" err="1"/>
              <a:t>treatement</a:t>
            </a:r>
            <a:r>
              <a:rPr lang="en-US" dirty="0"/>
              <a:t> is conservative.</a:t>
            </a:r>
          </a:p>
          <a:p>
            <a:pPr marL="0" indent="0" algn="l" rtl="0">
              <a:spcBef>
                <a:spcPts val="679"/>
              </a:spcBef>
              <a:spcAft>
                <a:spcPts val="0"/>
              </a:spcAft>
              <a:buNone/>
            </a:pPr>
            <a:endParaRPr lang="en-US" dirty="0"/>
          </a:p>
          <a:p>
            <a:pPr lvl="0" algn="l" rtl="0">
              <a:buClr>
                <a:srgbClr val="D9B247"/>
              </a:buClr>
            </a:pPr>
            <a:r>
              <a:rPr lang="en-US" dirty="0">
                <a:solidFill>
                  <a:prstClr val="black">
                    <a:lumMod val="85000"/>
                    <a:lumOff val="15000"/>
                  </a:prstClr>
                </a:solidFill>
              </a:rPr>
              <a:t>Observe, give good </a:t>
            </a:r>
            <a:r>
              <a:rPr lang="en-US" dirty="0">
                <a:solidFill>
                  <a:srgbClr val="FF0000"/>
                </a:solidFill>
              </a:rPr>
              <a:t>analgesia</a:t>
            </a:r>
            <a:r>
              <a:rPr lang="en-US" dirty="0">
                <a:solidFill>
                  <a:prstClr val="black">
                    <a:lumMod val="85000"/>
                    <a:lumOff val="15000"/>
                  </a:prstClr>
                </a:solidFill>
              </a:rPr>
              <a:t> and avoid </a:t>
            </a:r>
          </a:p>
          <a:p>
            <a:pPr marL="0" indent="0" algn="l" rtl="0">
              <a:buClr>
                <a:srgbClr val="D9B247"/>
              </a:buClr>
              <a:buNone/>
            </a:pPr>
            <a:r>
              <a:rPr lang="en-US" dirty="0">
                <a:solidFill>
                  <a:prstClr val="black">
                    <a:lumMod val="85000"/>
                    <a:lumOff val="15000"/>
                  </a:prstClr>
                </a:solidFill>
              </a:rPr>
              <a:t>aspiration in newborns </a:t>
            </a:r>
            <a:r>
              <a:rPr lang="en-US" sz="3395" dirty="0">
                <a:solidFill>
                  <a:prstClr val="black">
                    <a:lumMod val="85000"/>
                    <a:lumOff val="15000"/>
                  </a:prstClr>
                </a:solidFill>
              </a:rPr>
              <a:t>(</a:t>
            </a:r>
            <a:r>
              <a:rPr lang="en-US" sz="3056" dirty="0">
                <a:solidFill>
                  <a:prstClr val="black">
                    <a:lumMod val="85000"/>
                    <a:lumOff val="15000"/>
                  </a:prstClr>
                </a:solidFill>
              </a:rPr>
              <a:t>risk of infection and abscess).</a:t>
            </a:r>
          </a:p>
          <a:p>
            <a:pPr algn="l" rtl="0">
              <a:spcBef>
                <a:spcPts val="679"/>
              </a:spcBef>
              <a:spcAft>
                <a:spcPts val="0"/>
              </a:spcAft>
            </a:pPr>
            <a:endParaRPr lang="en-US" dirty="0"/>
          </a:p>
          <a:p>
            <a:pPr marL="0" indent="0" algn="l" rtl="0">
              <a:buNone/>
            </a:pPr>
            <a:endParaRPr lang="ar-JO" dirty="0"/>
          </a:p>
        </p:txBody>
      </p:sp>
      <p:pic>
        <p:nvPicPr>
          <p:cNvPr id="4" name="Picture 3"/>
          <p:cNvPicPr>
            <a:picLocks noChangeAspect="1"/>
          </p:cNvPicPr>
          <p:nvPr/>
        </p:nvPicPr>
        <p:blipFill>
          <a:blip r:embed="rId3"/>
          <a:stretch>
            <a:fillRect/>
          </a:stretch>
        </p:blipFill>
        <p:spPr>
          <a:xfrm>
            <a:off x="12366783" y="3135312"/>
            <a:ext cx="4743332" cy="615930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92959" y="773238"/>
            <a:ext cx="13064727" cy="2213386"/>
          </a:xfrm>
        </p:spPr>
        <p:txBody>
          <a:bodyPr>
            <a:normAutofit fontScale="90000"/>
          </a:bodyPr>
          <a:lstStyle/>
          <a:p>
            <a:pPr algn="r" rtl="0"/>
            <a:r>
              <a:rPr lang="en-US" sz="5433" dirty="0"/>
              <a:t>Subgaleal hematoma </a:t>
            </a:r>
            <a:r>
              <a:rPr lang="en-US" sz="6112" dirty="0"/>
              <a:t>V/S</a:t>
            </a:r>
            <a:r>
              <a:rPr lang="en-US" sz="5433" dirty="0"/>
              <a:t> Subperiosteal hematoma</a:t>
            </a:r>
            <a:br>
              <a:rPr lang="en-US" sz="5433" dirty="0"/>
            </a:br>
            <a:endParaRPr lang="en-US" sz="5433" dirty="0"/>
          </a:p>
        </p:txBody>
      </p:sp>
      <p:pic>
        <p:nvPicPr>
          <p:cNvPr id="5125" name="Picture 5" descr="C:\Users\Elmo\Desktop\jjjjjjj.png"/>
          <p:cNvPicPr>
            <a:picLocks noGrp="1" noChangeAspect="1" noChangeArrowheads="1"/>
          </p:cNvPicPr>
          <p:nvPr>
            <p:ph idx="1"/>
          </p:nvPr>
        </p:nvPicPr>
        <p:blipFill>
          <a:blip r:embed="rId2" cstate="print"/>
          <a:stretch>
            <a:fillRect/>
          </a:stretch>
        </p:blipFill>
        <p:spPr bwMode="auto">
          <a:xfrm>
            <a:off x="1950244" y="3744646"/>
            <a:ext cx="10210800" cy="5486666"/>
          </a:xfrm>
          <a:prstGeom prst="rect">
            <a:avLst/>
          </a:prstGeom>
          <a:noFill/>
        </p:spPr>
      </p:pic>
      <p:graphicFrame>
        <p:nvGraphicFramePr>
          <p:cNvPr id="4" name="Table 3"/>
          <p:cNvGraphicFramePr>
            <a:graphicFrameLocks noGrp="1"/>
          </p:cNvGraphicFramePr>
          <p:nvPr>
            <p:extLst>
              <p:ext uri="{D42A27DB-BD31-4B8C-83A1-F6EECF244321}">
                <p14:modId xmlns:p14="http://schemas.microsoft.com/office/powerpoint/2010/main" val="142605303"/>
              </p:ext>
            </p:extLst>
          </p:nvPr>
        </p:nvGraphicFramePr>
        <p:xfrm>
          <a:off x="7055644" y="3766644"/>
          <a:ext cx="8811339" cy="4476154"/>
        </p:xfrm>
        <a:graphic>
          <a:graphicData uri="http://schemas.openxmlformats.org/drawingml/2006/table">
            <a:tbl>
              <a:tblPr rtl="1" firstRow="1" bandRow="1">
                <a:tableStyleId>{5C22544A-7EE6-4342-B048-85BDC9FD1C3A}</a:tableStyleId>
              </a:tblPr>
              <a:tblGrid>
                <a:gridCol w="2889803">
                  <a:extLst>
                    <a:ext uri="{9D8B030D-6E8A-4147-A177-3AD203B41FA5}">
                      <a16:colId xmlns:a16="http://schemas.microsoft.com/office/drawing/2014/main" val="2117878765"/>
                    </a:ext>
                  </a:extLst>
                </a:gridCol>
                <a:gridCol w="3307183">
                  <a:extLst>
                    <a:ext uri="{9D8B030D-6E8A-4147-A177-3AD203B41FA5}">
                      <a16:colId xmlns:a16="http://schemas.microsoft.com/office/drawing/2014/main" val="1985614251"/>
                    </a:ext>
                  </a:extLst>
                </a:gridCol>
                <a:gridCol w="2614353">
                  <a:extLst>
                    <a:ext uri="{9D8B030D-6E8A-4147-A177-3AD203B41FA5}">
                      <a16:colId xmlns:a16="http://schemas.microsoft.com/office/drawing/2014/main" val="1115152674"/>
                    </a:ext>
                  </a:extLst>
                </a:gridCol>
              </a:tblGrid>
              <a:tr h="636657">
                <a:tc>
                  <a:txBody>
                    <a:bodyPr/>
                    <a:lstStyle/>
                    <a:p>
                      <a:pPr algn="l" rtl="0"/>
                      <a:r>
                        <a:rPr lang="en-US" sz="3500" dirty="0"/>
                        <a:t>Subperiosteal</a:t>
                      </a:r>
                      <a:endParaRPr lang="ar-JO" sz="3500" dirty="0"/>
                    </a:p>
                  </a:txBody>
                  <a:tcPr marL="155225" marR="155225" marT="77612" marB="77612"/>
                </a:tc>
                <a:tc>
                  <a:txBody>
                    <a:bodyPr/>
                    <a:lstStyle/>
                    <a:p>
                      <a:pPr algn="l" rtl="0"/>
                      <a:r>
                        <a:rPr lang="en-US" sz="3500" dirty="0" err="1"/>
                        <a:t>Subgleal</a:t>
                      </a:r>
                      <a:endParaRPr lang="ar-JO" sz="3500" dirty="0"/>
                    </a:p>
                  </a:txBody>
                  <a:tcPr marL="155225" marR="155225" marT="77612" marB="77612"/>
                </a:tc>
                <a:tc>
                  <a:txBody>
                    <a:bodyPr/>
                    <a:lstStyle/>
                    <a:p>
                      <a:pPr rtl="1"/>
                      <a:endParaRPr lang="ar-JO" sz="3500"/>
                    </a:p>
                  </a:txBody>
                  <a:tcPr marL="155225" marR="155225" marT="77612" marB="77612"/>
                </a:tc>
                <a:extLst>
                  <a:ext uri="{0D108BD9-81ED-4DB2-BD59-A6C34878D82A}">
                    <a16:rowId xmlns:a16="http://schemas.microsoft.com/office/drawing/2014/main" val="3529949864"/>
                  </a:ext>
                </a:extLst>
              </a:tr>
              <a:tr h="1608533">
                <a:tc>
                  <a:txBody>
                    <a:bodyPr/>
                    <a:lstStyle/>
                    <a:p>
                      <a:pPr algn="l" rtl="0"/>
                      <a:r>
                        <a:rPr lang="en-US" sz="3500" dirty="0"/>
                        <a:t>under the periosteum</a:t>
                      </a:r>
                    </a:p>
                    <a:p>
                      <a:pPr rtl="1"/>
                      <a:endParaRPr lang="ar-JO" sz="3500" dirty="0"/>
                    </a:p>
                  </a:txBody>
                  <a:tcPr marL="155225" marR="155225" marT="77612" marB="77612"/>
                </a:tc>
                <a:tc>
                  <a:txBody>
                    <a:bodyPr/>
                    <a:lstStyle/>
                    <a:p>
                      <a:pPr algn="l" rtl="0"/>
                      <a:r>
                        <a:rPr lang="en-US" sz="2400" dirty="0"/>
                        <a:t>Between aponeurosis of the</a:t>
                      </a:r>
                      <a:r>
                        <a:rPr lang="en-US" sz="2400" baseline="0" dirty="0"/>
                        <a:t> </a:t>
                      </a:r>
                      <a:r>
                        <a:rPr lang="en-US" sz="2400" dirty="0"/>
                        <a:t>scalp muscle and periosteum</a:t>
                      </a:r>
                      <a:endParaRPr lang="ar-JO" sz="2400" dirty="0"/>
                    </a:p>
                  </a:txBody>
                  <a:tcPr marL="155225" marR="155225" marT="77612" marB="77612"/>
                </a:tc>
                <a:tc>
                  <a:txBody>
                    <a:bodyPr/>
                    <a:lstStyle/>
                    <a:p>
                      <a:pPr algn="l" rtl="0"/>
                      <a:r>
                        <a:rPr lang="en-US" sz="3500" dirty="0"/>
                        <a:t>Site </a:t>
                      </a:r>
                      <a:endParaRPr lang="ar-JO" sz="3500" dirty="0"/>
                    </a:p>
                  </a:txBody>
                  <a:tcPr marL="155225" marR="155225" marT="77612" marB="77612"/>
                </a:tc>
                <a:extLst>
                  <a:ext uri="{0D108BD9-81ED-4DB2-BD59-A6C34878D82A}">
                    <a16:rowId xmlns:a16="http://schemas.microsoft.com/office/drawing/2014/main" val="4177387302"/>
                  </a:ext>
                </a:extLst>
              </a:tr>
              <a:tr h="810082">
                <a:tc>
                  <a:txBody>
                    <a:bodyPr/>
                    <a:lstStyle/>
                    <a:p>
                      <a:pPr algn="l" rtl="0"/>
                      <a:r>
                        <a:rPr lang="en-US" sz="3500" dirty="0"/>
                        <a:t>Doesn’t cross</a:t>
                      </a:r>
                      <a:endParaRPr lang="ar-JO" sz="3500" dirty="0"/>
                    </a:p>
                  </a:txBody>
                  <a:tcPr marL="155225" marR="155225" marT="77612" marB="77612"/>
                </a:tc>
                <a:tc>
                  <a:txBody>
                    <a:bodyPr/>
                    <a:lstStyle/>
                    <a:p>
                      <a:pPr algn="l" rtl="0"/>
                      <a:r>
                        <a:rPr lang="en-US" sz="3500" dirty="0"/>
                        <a:t>Cross sutures </a:t>
                      </a:r>
                      <a:endParaRPr lang="ar-JO" sz="3500" dirty="0"/>
                    </a:p>
                  </a:txBody>
                  <a:tcPr marL="155225" marR="155225" marT="77612" marB="77612"/>
                </a:tc>
                <a:tc>
                  <a:txBody>
                    <a:bodyPr/>
                    <a:lstStyle/>
                    <a:p>
                      <a:pPr algn="l" rtl="0"/>
                      <a:r>
                        <a:rPr lang="en-US" sz="3500" dirty="0"/>
                        <a:t>Cross suture</a:t>
                      </a:r>
                      <a:endParaRPr lang="ar-JO" sz="3500" dirty="0"/>
                    </a:p>
                  </a:txBody>
                  <a:tcPr marL="155225" marR="155225" marT="77612" marB="77612"/>
                </a:tc>
                <a:extLst>
                  <a:ext uri="{0D108BD9-81ED-4DB2-BD59-A6C34878D82A}">
                    <a16:rowId xmlns:a16="http://schemas.microsoft.com/office/drawing/2014/main" val="1480097384"/>
                  </a:ext>
                </a:extLst>
              </a:tr>
              <a:tr h="1119767">
                <a:tc>
                  <a:txBody>
                    <a:bodyPr/>
                    <a:lstStyle/>
                    <a:p>
                      <a:pPr algn="l" rtl="0"/>
                      <a:r>
                        <a:rPr lang="en-US" sz="3500" dirty="0"/>
                        <a:t>analgesia + observation</a:t>
                      </a:r>
                      <a:endParaRPr lang="ar-JO" sz="3500" dirty="0"/>
                    </a:p>
                  </a:txBody>
                  <a:tcPr marL="155225" marR="155225" marT="77612" marB="77612"/>
                </a:tc>
                <a:tc>
                  <a:txBody>
                    <a:bodyPr/>
                    <a:lstStyle/>
                    <a:p>
                      <a:pPr algn="l" rtl="1"/>
                      <a:r>
                        <a:rPr lang="en-US" sz="3500" dirty="0"/>
                        <a:t>Observation</a:t>
                      </a:r>
                      <a:endParaRPr lang="ar-JO" sz="3500" dirty="0"/>
                    </a:p>
                  </a:txBody>
                  <a:tcPr marL="155225" marR="155225" marT="77612" marB="77612"/>
                </a:tc>
                <a:tc>
                  <a:txBody>
                    <a:bodyPr/>
                    <a:lstStyle/>
                    <a:p>
                      <a:pPr algn="l" rtl="0"/>
                      <a:r>
                        <a:rPr lang="en-US" sz="3500" dirty="0"/>
                        <a:t>Treatment</a:t>
                      </a:r>
                      <a:endParaRPr lang="ar-JO" sz="3500" dirty="0"/>
                    </a:p>
                  </a:txBody>
                  <a:tcPr marL="155225" marR="155225" marT="77612" marB="77612"/>
                </a:tc>
                <a:extLst>
                  <a:ext uri="{0D108BD9-81ED-4DB2-BD59-A6C34878D82A}">
                    <a16:rowId xmlns:a16="http://schemas.microsoft.com/office/drawing/2014/main" val="236858149"/>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11204" dirty="0"/>
              <a:t>Skull fractures</a:t>
            </a:r>
          </a:p>
        </p:txBody>
      </p:sp>
      <p:sp>
        <p:nvSpPr>
          <p:cNvPr id="2" name="Content Placeholder 1"/>
          <p:cNvSpPr>
            <a:spLocks noGrp="1"/>
          </p:cNvSpPr>
          <p:nvPr>
            <p:ph idx="1"/>
          </p:nvPr>
        </p:nvSpPr>
        <p:spPr>
          <a:xfrm>
            <a:off x="1904139" y="3592513"/>
            <a:ext cx="14113008" cy="5044470"/>
          </a:xfrm>
        </p:spPr>
        <p:txBody>
          <a:bodyPr>
            <a:normAutofit/>
          </a:bodyPr>
          <a:lstStyle/>
          <a:p>
            <a:pPr algn="l" rtl="0"/>
            <a:endParaRPr lang="en-US" dirty="0"/>
          </a:p>
          <a:p>
            <a:pPr algn="l" rtl="0"/>
            <a:r>
              <a:rPr lang="en-US" b="1" dirty="0"/>
              <a:t>Linear fractures </a:t>
            </a:r>
            <a:r>
              <a:rPr lang="en-US" dirty="0"/>
              <a:t>which are the most common.</a:t>
            </a:r>
          </a:p>
          <a:p>
            <a:pPr algn="l" rtl="0"/>
            <a:r>
              <a:rPr lang="en-US" b="1" dirty="0"/>
              <a:t>Depressed fractures</a:t>
            </a:r>
            <a:r>
              <a:rPr lang="en-US" dirty="0"/>
              <a:t>.</a:t>
            </a:r>
          </a:p>
          <a:p>
            <a:pPr algn="l" rtl="0"/>
            <a:r>
              <a:rPr lang="en-US" b="1" dirty="0"/>
              <a:t>Skull base fracture</a:t>
            </a:r>
            <a:r>
              <a:rPr lang="en-US" dirty="0"/>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skull fractures</a:t>
            </a:r>
            <a:endParaRPr lang="ar-JO" dirty="0"/>
          </a:p>
        </p:txBody>
      </p:sp>
      <p:sp>
        <p:nvSpPr>
          <p:cNvPr id="3" name="Content Placeholder 2"/>
          <p:cNvSpPr>
            <a:spLocks noGrp="1"/>
          </p:cNvSpPr>
          <p:nvPr>
            <p:ph idx="1"/>
          </p:nvPr>
        </p:nvSpPr>
        <p:spPr>
          <a:xfrm>
            <a:off x="1975543" y="3516312"/>
            <a:ext cx="12762905" cy="5778306"/>
          </a:xfrm>
        </p:spPr>
        <p:txBody>
          <a:bodyPr/>
          <a:lstStyle/>
          <a:p>
            <a:pPr algn="l" rtl="0"/>
            <a:r>
              <a:rPr lang="en-US" dirty="0"/>
              <a:t>A break in the bone that transverses the full thickness of the skull from the outer to inner table, most commonly caused </a:t>
            </a:r>
            <a:r>
              <a:rPr lang="en-US" b="1" dirty="0">
                <a:solidFill>
                  <a:schemeClr val="tx1"/>
                </a:solidFill>
              </a:rPr>
              <a:t>a blunt trauma.</a:t>
            </a:r>
          </a:p>
          <a:p>
            <a:pPr algn="l" rtl="0"/>
            <a:r>
              <a:rPr lang="en-US" dirty="0"/>
              <a:t> usually of little clinical significance</a:t>
            </a:r>
          </a:p>
        </p:txBody>
      </p:sp>
      <p:pic>
        <p:nvPicPr>
          <p:cNvPr id="4" name="Picture 3" descr="Image result for linear skull fractures ct">
            <a:extLst>
              <a:ext uri="{FF2B5EF4-FFF2-40B4-BE49-F238E27FC236}">
                <a16:creationId xmlns:a16="http://schemas.microsoft.com/office/drawing/2014/main" id="{9E4BD5D2-D61C-4B91-A6E2-32CB2148A8D5}"/>
              </a:ext>
            </a:extLst>
          </p:cNvPr>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3045" y="4654772"/>
            <a:ext cx="3962400" cy="44957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7990490" y="6259512"/>
            <a:ext cx="4704548" cy="2797638"/>
          </a:xfrm>
          <a:prstGeom prst="rect">
            <a:avLst/>
          </a:prstGeom>
        </p:spPr>
      </p:pic>
    </p:spTree>
    <p:extLst>
      <p:ext uri="{BB962C8B-B14F-4D97-AF65-F5344CB8AC3E}">
        <p14:creationId xmlns:p14="http://schemas.microsoft.com/office/powerpoint/2010/main" val="345489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7217" y="1806469"/>
            <a:ext cx="11541230" cy="1180150"/>
          </a:xfrm>
        </p:spPr>
        <p:txBody>
          <a:bodyPr>
            <a:normAutofit fontScale="90000"/>
          </a:bodyPr>
          <a:lstStyle/>
          <a:p>
            <a:r>
              <a:rPr lang="en-US" dirty="0"/>
              <a:t>Conditions that might complicate a linear skull fracture</a:t>
            </a:r>
            <a:br>
              <a:rPr lang="en-US" dirty="0"/>
            </a:br>
            <a:endParaRPr lang="ar-JO" dirty="0"/>
          </a:p>
        </p:txBody>
      </p:sp>
      <p:sp>
        <p:nvSpPr>
          <p:cNvPr id="3" name="Content Placeholder 2"/>
          <p:cNvSpPr>
            <a:spLocks noGrp="1"/>
          </p:cNvSpPr>
          <p:nvPr>
            <p:ph idx="1"/>
          </p:nvPr>
        </p:nvSpPr>
        <p:spPr>
          <a:xfrm>
            <a:off x="2234251" y="3446544"/>
            <a:ext cx="13194082" cy="5848074"/>
          </a:xfrm>
        </p:spPr>
        <p:txBody>
          <a:bodyPr/>
          <a:lstStyle/>
          <a:p>
            <a:pPr algn="l" rtl="0"/>
            <a:r>
              <a:rPr lang="en-US" sz="3395" b="1" dirty="0">
                <a:solidFill>
                  <a:srgbClr val="FF0000"/>
                </a:solidFill>
              </a:rPr>
              <a:t>Bleeding</a:t>
            </a:r>
            <a:r>
              <a:rPr lang="en-US" sz="3395" dirty="0"/>
              <a:t> from a fractured bone might leak into the epidural space and cause epidural hematoma. </a:t>
            </a:r>
          </a:p>
          <a:p>
            <a:pPr algn="l" rtl="0"/>
            <a:endParaRPr lang="en-US" sz="3395" dirty="0"/>
          </a:p>
          <a:p>
            <a:pPr algn="l" rtl="0"/>
            <a:r>
              <a:rPr lang="en-US" sz="3395" dirty="0"/>
              <a:t>Venous sinus injury if the fracture is </a:t>
            </a:r>
            <a:r>
              <a:rPr lang="en-US" sz="3395" dirty="0">
                <a:solidFill>
                  <a:srgbClr val="FF0000"/>
                </a:solidFill>
              </a:rPr>
              <a:t>near to a venous sinus.</a:t>
            </a:r>
          </a:p>
          <a:p>
            <a:pPr algn="l" rtl="0"/>
            <a:endParaRPr lang="en-US" sz="3395" dirty="0"/>
          </a:p>
          <a:p>
            <a:pPr algn="l" rtl="0"/>
            <a:r>
              <a:rPr lang="en-US" sz="3395" dirty="0">
                <a:solidFill>
                  <a:srgbClr val="FF0000"/>
                </a:solidFill>
              </a:rPr>
              <a:t>Diastatic fracture: </a:t>
            </a:r>
            <a:r>
              <a:rPr lang="en-US" sz="3395" dirty="0"/>
              <a:t>occur when the fracture line transverses one or more sutures of the skull causing a widening of the suture.</a:t>
            </a:r>
          </a:p>
          <a:p>
            <a:pPr algn="l" rtl="0"/>
            <a:endParaRPr lang="ar-JO" dirty="0"/>
          </a:p>
        </p:txBody>
      </p:sp>
    </p:spTree>
    <p:extLst>
      <p:ext uri="{BB962C8B-B14F-4D97-AF65-F5344CB8AC3E}">
        <p14:creationId xmlns:p14="http://schemas.microsoft.com/office/powerpoint/2010/main" val="4192015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Diastatic fracture</a:t>
            </a:r>
            <a:endParaRPr lang="ar-JO" dirty="0"/>
          </a:p>
        </p:txBody>
      </p:sp>
      <p:sp>
        <p:nvSpPr>
          <p:cNvPr id="3" name="Content Placeholder 2"/>
          <p:cNvSpPr>
            <a:spLocks noGrp="1"/>
          </p:cNvSpPr>
          <p:nvPr>
            <p:ph idx="1"/>
          </p:nvPr>
        </p:nvSpPr>
        <p:spPr>
          <a:xfrm>
            <a:off x="2234251" y="3229363"/>
            <a:ext cx="12439518" cy="6065255"/>
          </a:xfrm>
        </p:spPr>
        <p:txBody>
          <a:bodyPr/>
          <a:lstStyle/>
          <a:p>
            <a:pPr algn="l" rtl="0">
              <a:spcBef>
                <a:spcPts val="516"/>
              </a:spcBef>
              <a:spcAft>
                <a:spcPts val="509"/>
              </a:spcAft>
              <a:buClr>
                <a:srgbClr val="D9B247"/>
              </a:buClr>
            </a:pPr>
            <a:r>
              <a:rPr lang="en-US" sz="3565" dirty="0">
                <a:solidFill>
                  <a:prstClr val="black">
                    <a:lumMod val="85000"/>
                    <a:lumOff val="15000"/>
                  </a:prstClr>
                </a:solidFill>
              </a:rPr>
              <a:t>While this type of fracture is </a:t>
            </a:r>
            <a:r>
              <a:rPr lang="en-US" sz="3565" u="sng" dirty="0">
                <a:solidFill>
                  <a:prstClr val="black">
                    <a:lumMod val="85000"/>
                    <a:lumOff val="15000"/>
                  </a:prstClr>
                </a:solidFill>
              </a:rPr>
              <a:t>usually seen</a:t>
            </a:r>
            <a:r>
              <a:rPr lang="en-US" sz="3565" dirty="0">
                <a:solidFill>
                  <a:prstClr val="black">
                    <a:lumMod val="85000"/>
                    <a:lumOff val="15000"/>
                  </a:prstClr>
                </a:solidFill>
              </a:rPr>
              <a:t> </a:t>
            </a:r>
            <a:r>
              <a:rPr lang="en-US" sz="3565" dirty="0">
                <a:solidFill>
                  <a:srgbClr val="FF0000"/>
                </a:solidFill>
              </a:rPr>
              <a:t>in infants and young children </a:t>
            </a:r>
            <a:r>
              <a:rPr lang="en-US" sz="3565" dirty="0">
                <a:solidFill>
                  <a:prstClr val="black">
                    <a:lumMod val="85000"/>
                    <a:lumOff val="15000"/>
                  </a:prstClr>
                </a:solidFill>
              </a:rPr>
              <a:t>as the sutures are not yet fused it can also </a:t>
            </a:r>
            <a:r>
              <a:rPr lang="en-US" sz="3565" u="sng" dirty="0">
                <a:solidFill>
                  <a:prstClr val="black">
                    <a:lumMod val="85000"/>
                    <a:lumOff val="15000"/>
                  </a:prstClr>
                </a:solidFill>
              </a:rPr>
              <a:t>occur in adults. </a:t>
            </a:r>
          </a:p>
          <a:p>
            <a:pPr algn="l" rtl="0">
              <a:spcBef>
                <a:spcPts val="516"/>
              </a:spcBef>
              <a:spcAft>
                <a:spcPts val="509"/>
              </a:spcAft>
              <a:buClr>
                <a:srgbClr val="D9B247"/>
              </a:buClr>
            </a:pPr>
            <a:endParaRPr lang="en-US" sz="3565" dirty="0">
              <a:solidFill>
                <a:prstClr val="black">
                  <a:lumMod val="85000"/>
                  <a:lumOff val="15000"/>
                </a:prstClr>
              </a:solidFill>
            </a:endParaRPr>
          </a:p>
          <a:p>
            <a:pPr algn="l" rtl="0">
              <a:spcBef>
                <a:spcPts val="516"/>
              </a:spcBef>
              <a:spcAft>
                <a:spcPts val="509"/>
              </a:spcAft>
              <a:buClr>
                <a:srgbClr val="D9B247"/>
              </a:buClr>
            </a:pPr>
            <a:r>
              <a:rPr lang="en-US" sz="3565" dirty="0">
                <a:solidFill>
                  <a:prstClr val="black">
                    <a:lumMod val="85000"/>
                    <a:lumOff val="15000"/>
                  </a:prstClr>
                </a:solidFill>
              </a:rPr>
              <a:t>in adults it usually affects the </a:t>
            </a:r>
            <a:r>
              <a:rPr lang="en-US" sz="3565" dirty="0">
                <a:solidFill>
                  <a:srgbClr val="FF0000"/>
                </a:solidFill>
              </a:rPr>
              <a:t>lambdoidal suture</a:t>
            </a:r>
            <a:r>
              <a:rPr lang="en-US" sz="3565" dirty="0">
                <a:solidFill>
                  <a:prstClr val="black">
                    <a:lumMod val="85000"/>
                    <a:lumOff val="15000"/>
                  </a:prstClr>
                </a:solidFill>
              </a:rPr>
              <a:t> </a:t>
            </a:r>
          </a:p>
          <a:p>
            <a:pPr marL="0" indent="0" algn="l" rtl="0">
              <a:spcBef>
                <a:spcPts val="516"/>
              </a:spcBef>
              <a:spcAft>
                <a:spcPts val="509"/>
              </a:spcAft>
              <a:buClr>
                <a:srgbClr val="D9B247"/>
              </a:buClr>
              <a:buNone/>
            </a:pPr>
            <a:r>
              <a:rPr lang="en-US" sz="3565" dirty="0">
                <a:solidFill>
                  <a:prstClr val="black">
                    <a:lumMod val="85000"/>
                    <a:lumOff val="15000"/>
                  </a:prstClr>
                </a:solidFill>
              </a:rPr>
              <a:t>as this suture does not fully fuse in adults until</a:t>
            </a:r>
          </a:p>
          <a:p>
            <a:pPr marL="0" indent="0" algn="l" rtl="0">
              <a:spcBef>
                <a:spcPts val="516"/>
              </a:spcBef>
              <a:spcAft>
                <a:spcPts val="509"/>
              </a:spcAft>
              <a:buClr>
                <a:srgbClr val="D9B247"/>
              </a:buClr>
              <a:buNone/>
            </a:pPr>
            <a:r>
              <a:rPr lang="en-US" sz="3565" dirty="0">
                <a:solidFill>
                  <a:prstClr val="black">
                    <a:lumMod val="85000"/>
                    <a:lumOff val="15000"/>
                  </a:prstClr>
                </a:solidFill>
              </a:rPr>
              <a:t> about the age of 60 years.</a:t>
            </a:r>
          </a:p>
          <a:p>
            <a:pPr algn="l" rtl="0"/>
            <a:endParaRPr lang="ar-JO" dirty="0"/>
          </a:p>
        </p:txBody>
      </p:sp>
      <p:pic>
        <p:nvPicPr>
          <p:cNvPr id="4" name="Picture 3"/>
          <p:cNvPicPr>
            <a:picLocks noChangeAspect="1"/>
          </p:cNvPicPr>
          <p:nvPr/>
        </p:nvPicPr>
        <p:blipFill>
          <a:blip r:embed="rId2"/>
          <a:stretch>
            <a:fillRect/>
          </a:stretch>
        </p:blipFill>
        <p:spPr>
          <a:xfrm>
            <a:off x="12770644" y="4707678"/>
            <a:ext cx="4282285" cy="4624946"/>
          </a:xfrm>
          <a:prstGeom prst="rect">
            <a:avLst/>
          </a:prstGeom>
        </p:spPr>
      </p:pic>
    </p:spTree>
    <p:extLst>
      <p:ext uri="{BB962C8B-B14F-4D97-AF65-F5344CB8AC3E}">
        <p14:creationId xmlns:p14="http://schemas.microsoft.com/office/powerpoint/2010/main" val="3629393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Skull base fracture</a:t>
            </a:r>
            <a:endParaRPr lang="ar-JO" b="1" dirty="0"/>
          </a:p>
        </p:txBody>
      </p:sp>
      <p:sp>
        <p:nvSpPr>
          <p:cNvPr id="3" name="Content Placeholder 2"/>
          <p:cNvSpPr>
            <a:spLocks noGrp="1"/>
          </p:cNvSpPr>
          <p:nvPr>
            <p:ph idx="1"/>
          </p:nvPr>
        </p:nvSpPr>
        <p:spPr>
          <a:xfrm>
            <a:off x="2234253" y="3592513"/>
            <a:ext cx="13452788" cy="5791200"/>
          </a:xfrm>
        </p:spPr>
        <p:txBody>
          <a:bodyPr>
            <a:normAutofit lnSpcReduction="10000"/>
          </a:bodyPr>
          <a:lstStyle/>
          <a:p>
            <a:pPr algn="l" rtl="0"/>
            <a:r>
              <a:rPr lang="en-US" sz="3200" dirty="0"/>
              <a:t> Refers to any fracture found at the base of the skull. </a:t>
            </a:r>
          </a:p>
          <a:p>
            <a:pPr algn="l" rtl="0"/>
            <a:endParaRPr lang="en-US" sz="3200" dirty="0"/>
          </a:p>
          <a:p>
            <a:pPr algn="l" rtl="0">
              <a:spcAft>
                <a:spcPts val="0"/>
              </a:spcAft>
            </a:pPr>
            <a:r>
              <a:rPr lang="en-US" sz="3200" dirty="0"/>
              <a:t> The temporal bone is involved in 75% of cases, but the occipital, sphenoid, and ethmoid bones may also be involved.</a:t>
            </a:r>
          </a:p>
          <a:p>
            <a:pPr algn="l" rtl="0">
              <a:spcAft>
                <a:spcPts val="0"/>
              </a:spcAft>
            </a:pPr>
            <a:endParaRPr lang="en-US" sz="3200" dirty="0"/>
          </a:p>
          <a:p>
            <a:pPr algn="l" rtl="0"/>
            <a:r>
              <a:rPr lang="en-US" sz="3200" b="1" dirty="0"/>
              <a:t>Traumatic cerebrospinal fluid (CSF) leaks </a:t>
            </a:r>
            <a:r>
              <a:rPr lang="en-US" sz="3200" dirty="0"/>
              <a:t>occur in 10-30% of basilar skull fractures( either through the nose (</a:t>
            </a:r>
            <a:r>
              <a:rPr lang="en-US" sz="3200" dirty="0">
                <a:solidFill>
                  <a:srgbClr val="FF0000"/>
                </a:solidFill>
              </a:rPr>
              <a:t>rhinorrhea</a:t>
            </a:r>
            <a:r>
              <a:rPr lang="en-US" sz="3200" dirty="0"/>
              <a:t>) or through the external auditory meatus (</a:t>
            </a:r>
            <a:r>
              <a:rPr lang="en-US" sz="3200" dirty="0" err="1">
                <a:solidFill>
                  <a:srgbClr val="FF0000"/>
                </a:solidFill>
              </a:rPr>
              <a:t>otorrhea</a:t>
            </a:r>
            <a:r>
              <a:rPr lang="en-US" sz="3200" dirty="0"/>
              <a:t>)</a:t>
            </a:r>
          </a:p>
          <a:p>
            <a:pPr algn="l" rtl="0"/>
            <a:r>
              <a:rPr lang="en-US" sz="3200" dirty="0"/>
              <a:t>They require more force to cause than other areas of the </a:t>
            </a:r>
            <a:r>
              <a:rPr lang="en-US" sz="3200" dirty="0" err="1"/>
              <a:t>neurocranium</a:t>
            </a:r>
            <a:r>
              <a:rPr lang="en-US" sz="3200" dirty="0"/>
              <a:t>; thus they are rare (4%).</a:t>
            </a:r>
          </a:p>
          <a:p>
            <a:pPr algn="l" rtl="0"/>
            <a:endParaRPr lang="en-US" sz="3200" dirty="0"/>
          </a:p>
          <a:p>
            <a:pPr algn="l" rtl="0"/>
            <a:endParaRPr lang="en-US" sz="3200" dirty="0"/>
          </a:p>
          <a:p>
            <a:pPr algn="l" rtl="0"/>
            <a:endParaRPr lang="ar-JO" sz="3200" dirty="0"/>
          </a:p>
        </p:txBody>
      </p:sp>
    </p:spTree>
    <p:extLst>
      <p:ext uri="{BB962C8B-B14F-4D97-AF65-F5344CB8AC3E}">
        <p14:creationId xmlns:p14="http://schemas.microsoft.com/office/powerpoint/2010/main" val="3034527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Introduction</a:t>
            </a:r>
            <a:endParaRPr lang="ar-JO" dirty="0"/>
          </a:p>
        </p:txBody>
      </p:sp>
      <p:sp>
        <p:nvSpPr>
          <p:cNvPr id="6" name="Content Placeholder 5"/>
          <p:cNvSpPr>
            <a:spLocks noGrp="1"/>
          </p:cNvSpPr>
          <p:nvPr>
            <p:ph idx="1"/>
          </p:nvPr>
        </p:nvSpPr>
        <p:spPr/>
        <p:txBody>
          <a:bodyPr>
            <a:normAutofit/>
          </a:bodyPr>
          <a:lstStyle/>
          <a:p>
            <a:pPr lvl="0" algn="l" rtl="0">
              <a:buClr>
                <a:srgbClr val="D9B247"/>
              </a:buClr>
            </a:pPr>
            <a:r>
              <a:rPr lang="en-US" dirty="0">
                <a:solidFill>
                  <a:srgbClr val="FF0000"/>
                </a:solidFill>
              </a:rPr>
              <a:t>Head injury </a:t>
            </a:r>
            <a:r>
              <a:rPr lang="en-US" dirty="0">
                <a:solidFill>
                  <a:prstClr val="black">
                    <a:lumMod val="85000"/>
                    <a:lumOff val="15000"/>
                  </a:prstClr>
                </a:solidFill>
              </a:rPr>
              <a:t>is any trauma that leads to injury of the scalp, skull, or brain which is produced by mechanical forces</a:t>
            </a:r>
          </a:p>
          <a:p>
            <a:pPr lvl="0" algn="l" rtl="0">
              <a:buClr>
                <a:srgbClr val="D9B247"/>
              </a:buClr>
            </a:pPr>
            <a:r>
              <a:rPr lang="en-US" dirty="0">
                <a:solidFill>
                  <a:prstClr val="black">
                    <a:lumMod val="85000"/>
                    <a:lumOff val="15000"/>
                  </a:prstClr>
                </a:solidFill>
              </a:rPr>
              <a:t>These injuries most often occur in individuals who are </a:t>
            </a:r>
            <a:r>
              <a:rPr lang="en-US" dirty="0">
                <a:solidFill>
                  <a:srgbClr val="FF0000"/>
                </a:solidFill>
              </a:rPr>
              <a:t>15-24 years </a:t>
            </a:r>
            <a:r>
              <a:rPr lang="en-US" dirty="0">
                <a:solidFill>
                  <a:prstClr val="black">
                    <a:lumMod val="85000"/>
                    <a:lumOff val="15000"/>
                  </a:prstClr>
                </a:solidFill>
              </a:rPr>
              <a:t>old and are twice as common in men</a:t>
            </a:r>
          </a:p>
          <a:p>
            <a:pPr lvl="0" algn="l" rtl="0">
              <a:buClr>
                <a:srgbClr val="D9B247"/>
              </a:buClr>
            </a:pPr>
            <a:r>
              <a:rPr lang="en-US" dirty="0">
                <a:solidFill>
                  <a:srgbClr val="FF0000"/>
                </a:solidFill>
              </a:rPr>
              <a:t>Vehicular accidents </a:t>
            </a:r>
            <a:r>
              <a:rPr lang="en-US" dirty="0">
                <a:solidFill>
                  <a:prstClr val="black">
                    <a:lumMod val="85000"/>
                    <a:lumOff val="15000"/>
                  </a:prstClr>
                </a:solidFill>
              </a:rPr>
              <a:t>being most common in those under 25 years</a:t>
            </a:r>
          </a:p>
          <a:p>
            <a:pPr lvl="0" algn="l" rtl="0">
              <a:buClr>
                <a:srgbClr val="D9B247"/>
              </a:buClr>
            </a:pPr>
            <a:r>
              <a:rPr lang="en-US" dirty="0">
                <a:solidFill>
                  <a:srgbClr val="FF0000"/>
                </a:solidFill>
              </a:rPr>
              <a:t>Falls</a:t>
            </a:r>
            <a:r>
              <a:rPr lang="en-US" dirty="0">
                <a:solidFill>
                  <a:prstClr val="black">
                    <a:lumMod val="85000"/>
                    <a:lumOff val="15000"/>
                  </a:prstClr>
                </a:solidFill>
              </a:rPr>
              <a:t> in those over 75 years</a:t>
            </a:r>
          </a:p>
          <a:p>
            <a:endParaRPr lang="ar-JO"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1023" y="1677117"/>
            <a:ext cx="13064726" cy="1309505"/>
          </a:xfrm>
        </p:spPr>
        <p:txBody>
          <a:bodyPr>
            <a:noAutofit/>
          </a:bodyPr>
          <a:lstStyle/>
          <a:p>
            <a:r>
              <a:rPr lang="en-US" dirty="0"/>
              <a:t>Symptoms and signs of basilar skull fracture</a:t>
            </a:r>
            <a:br>
              <a:rPr lang="en-US" dirty="0"/>
            </a:br>
            <a:endParaRPr lang="ar-JO" dirty="0"/>
          </a:p>
        </p:txBody>
      </p:sp>
      <p:sp>
        <p:nvSpPr>
          <p:cNvPr id="3" name="Content Placeholder 2"/>
          <p:cNvSpPr>
            <a:spLocks noGrp="1"/>
          </p:cNvSpPr>
          <p:nvPr>
            <p:ph idx="1"/>
          </p:nvPr>
        </p:nvSpPr>
        <p:spPr>
          <a:xfrm>
            <a:off x="3197216" y="3446544"/>
            <a:ext cx="12489823" cy="5848074"/>
          </a:xfrm>
        </p:spPr>
        <p:txBody>
          <a:bodyPr>
            <a:normAutofit fontScale="92500" lnSpcReduction="10000"/>
          </a:bodyPr>
          <a:lstStyle/>
          <a:p>
            <a:pPr algn="l" rtl="0"/>
            <a:r>
              <a:rPr lang="en-US" dirty="0">
                <a:solidFill>
                  <a:srgbClr val="FF0000"/>
                </a:solidFill>
              </a:rPr>
              <a:t>Rhinorrhea: </a:t>
            </a:r>
            <a:r>
              <a:rPr lang="en-US" dirty="0"/>
              <a:t>CSF leak through the nose. ask the patient if any watery colorless fluid is coming out of his nose.</a:t>
            </a:r>
          </a:p>
          <a:p>
            <a:pPr algn="l" rtl="0"/>
            <a:r>
              <a:rPr lang="en-US" dirty="0" err="1">
                <a:solidFill>
                  <a:srgbClr val="FF0000"/>
                </a:solidFill>
              </a:rPr>
              <a:t>Otorrhea</a:t>
            </a:r>
            <a:r>
              <a:rPr lang="en-US" dirty="0">
                <a:solidFill>
                  <a:srgbClr val="FF0000"/>
                </a:solidFill>
              </a:rPr>
              <a:t>: </a:t>
            </a:r>
            <a:r>
              <a:rPr lang="en-US" dirty="0"/>
              <a:t>CSF leak through the ear, accompanied with tympanic membrane tear.</a:t>
            </a:r>
          </a:p>
          <a:p>
            <a:pPr algn="l" rtl="0"/>
            <a:r>
              <a:rPr lang="en-US" dirty="0" err="1">
                <a:solidFill>
                  <a:srgbClr val="FF0000"/>
                </a:solidFill>
              </a:rPr>
              <a:t>Hemotympanum</a:t>
            </a:r>
            <a:r>
              <a:rPr lang="en-US" dirty="0"/>
              <a:t>: accumulation of CSF and blood behind the tympanic membrane.</a:t>
            </a:r>
          </a:p>
          <a:p>
            <a:pPr algn="l" rtl="0"/>
            <a:r>
              <a:rPr lang="en-US" b="1" dirty="0">
                <a:solidFill>
                  <a:srgbClr val="FF0000"/>
                </a:solidFill>
              </a:rPr>
              <a:t>Battle’s sign</a:t>
            </a:r>
            <a:r>
              <a:rPr lang="en-US" dirty="0"/>
              <a:t>: Ecchymosis over the mastoid process, indicates a fracture of the posterior cranial fossa.</a:t>
            </a:r>
          </a:p>
          <a:p>
            <a:pPr algn="l" rtl="0"/>
            <a:r>
              <a:rPr lang="en-US" b="1" dirty="0" err="1">
                <a:solidFill>
                  <a:srgbClr val="FF0000"/>
                </a:solidFill>
              </a:rPr>
              <a:t>Racoon</a:t>
            </a:r>
            <a:r>
              <a:rPr lang="en-US" b="1" dirty="0">
                <a:solidFill>
                  <a:srgbClr val="FF0000"/>
                </a:solidFill>
              </a:rPr>
              <a:t> eyes:  </a:t>
            </a:r>
            <a:r>
              <a:rPr lang="en-US" dirty="0"/>
              <a:t>Periorbital ecchymosis, indicates fracture to the frontal portion of the skull base.</a:t>
            </a:r>
            <a:endParaRPr lang="ar-JO" dirty="0"/>
          </a:p>
        </p:txBody>
      </p:sp>
    </p:spTree>
    <p:extLst>
      <p:ext uri="{BB962C8B-B14F-4D97-AF65-F5344CB8AC3E}">
        <p14:creationId xmlns:p14="http://schemas.microsoft.com/office/powerpoint/2010/main" val="2749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7216" y="1547764"/>
            <a:ext cx="12619176" cy="1438858"/>
          </a:xfrm>
        </p:spPr>
        <p:txBody>
          <a:bodyPr>
            <a:noAutofit/>
          </a:bodyPr>
          <a:lstStyle/>
          <a:p>
            <a:r>
              <a:rPr lang="en-US" dirty="0"/>
              <a:t>Symptoms and signs of basilar skull fracture</a:t>
            </a:r>
            <a:br>
              <a:rPr lang="en-US" dirty="0"/>
            </a:br>
            <a:endParaRPr lang="ar-JO" dirty="0"/>
          </a:p>
        </p:txBody>
      </p:sp>
      <p:sp>
        <p:nvSpPr>
          <p:cNvPr id="3" name="Content Placeholder 2"/>
          <p:cNvSpPr>
            <a:spLocks noGrp="1"/>
          </p:cNvSpPr>
          <p:nvPr>
            <p:ph idx="1"/>
          </p:nvPr>
        </p:nvSpPr>
        <p:spPr>
          <a:xfrm>
            <a:off x="2104896" y="3446544"/>
            <a:ext cx="11253775" cy="5848074"/>
          </a:xfrm>
        </p:spPr>
        <p:txBody>
          <a:bodyPr>
            <a:normAutofit/>
          </a:bodyPr>
          <a:lstStyle/>
          <a:p>
            <a:pPr algn="l" rtl="0"/>
            <a:r>
              <a:rPr lang="en-US" dirty="0"/>
              <a:t>Conductive hearing loss.</a:t>
            </a:r>
          </a:p>
          <a:p>
            <a:pPr algn="l" rtl="0"/>
            <a:r>
              <a:rPr lang="en-US" dirty="0"/>
              <a:t>Anosmia.</a:t>
            </a:r>
          </a:p>
          <a:p>
            <a:pPr algn="l" rtl="0"/>
            <a:r>
              <a:rPr lang="en-US" dirty="0"/>
              <a:t>Nystagmus.</a:t>
            </a:r>
          </a:p>
          <a:p>
            <a:pPr algn="l" rtl="0"/>
            <a:r>
              <a:rPr lang="en-US" dirty="0"/>
              <a:t>CSF mixed with blood forms the halo sign when allowed to drip onto filter paper. Contrary to traditional teaching, this sign is not specific to CSF, and may result in false-positives.</a:t>
            </a:r>
            <a:endParaRPr lang="ar-JO" dirty="0"/>
          </a:p>
        </p:txBody>
      </p:sp>
      <p:pic>
        <p:nvPicPr>
          <p:cNvPr id="5" name="Picture 4"/>
          <p:cNvPicPr>
            <a:picLocks noChangeAspect="1"/>
          </p:cNvPicPr>
          <p:nvPr/>
        </p:nvPicPr>
        <p:blipFill>
          <a:blip r:embed="rId2"/>
          <a:stretch>
            <a:fillRect/>
          </a:stretch>
        </p:blipFill>
        <p:spPr>
          <a:xfrm>
            <a:off x="14142244" y="6209117"/>
            <a:ext cx="2975137" cy="3085501"/>
          </a:xfrm>
          <a:prstGeom prst="rect">
            <a:avLst/>
          </a:prstGeom>
        </p:spPr>
      </p:pic>
    </p:spTree>
    <p:extLst>
      <p:ext uri="{BB962C8B-B14F-4D97-AF65-F5344CB8AC3E}">
        <p14:creationId xmlns:p14="http://schemas.microsoft.com/office/powerpoint/2010/main" val="1273504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677074" y="1289059"/>
            <a:ext cx="4427411" cy="7227640"/>
          </a:xfrm>
          <a:prstGeom prst="rect">
            <a:avLst/>
          </a:prstGeom>
        </p:spPr>
      </p:pic>
      <p:pic>
        <p:nvPicPr>
          <p:cNvPr id="5" name="Picture 4"/>
          <p:cNvPicPr>
            <a:picLocks noChangeAspect="1"/>
          </p:cNvPicPr>
          <p:nvPr/>
        </p:nvPicPr>
        <p:blipFill>
          <a:blip r:embed="rId3"/>
          <a:stretch>
            <a:fillRect/>
          </a:stretch>
        </p:blipFill>
        <p:spPr>
          <a:xfrm>
            <a:off x="6713354" y="1267500"/>
            <a:ext cx="4764220" cy="7285469"/>
          </a:xfrm>
          <a:prstGeom prst="rect">
            <a:avLst/>
          </a:prstGeom>
        </p:spPr>
      </p:pic>
      <p:pic>
        <p:nvPicPr>
          <p:cNvPr id="6" name="Picture 5"/>
          <p:cNvPicPr>
            <a:picLocks noChangeAspect="1"/>
          </p:cNvPicPr>
          <p:nvPr/>
        </p:nvPicPr>
        <p:blipFill>
          <a:blip r:embed="rId4"/>
          <a:stretch>
            <a:fillRect/>
          </a:stretch>
        </p:blipFill>
        <p:spPr>
          <a:xfrm>
            <a:off x="2115829" y="1289056"/>
            <a:ext cx="4398027" cy="7328587"/>
          </a:xfrm>
          <a:prstGeom prst="rect">
            <a:avLst/>
          </a:prstGeom>
        </p:spPr>
      </p:pic>
    </p:spTree>
    <p:extLst>
      <p:ext uri="{BB962C8B-B14F-4D97-AF65-F5344CB8AC3E}">
        <p14:creationId xmlns:p14="http://schemas.microsoft.com/office/powerpoint/2010/main" val="3541131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Management</a:t>
            </a:r>
            <a:endParaRPr lang="ar-JO" b="1" dirty="0"/>
          </a:p>
        </p:txBody>
      </p:sp>
      <p:sp>
        <p:nvSpPr>
          <p:cNvPr id="3" name="Content Placeholder 2"/>
          <p:cNvSpPr>
            <a:spLocks noGrp="1"/>
          </p:cNvSpPr>
          <p:nvPr>
            <p:ph idx="1"/>
          </p:nvPr>
        </p:nvSpPr>
        <p:spPr>
          <a:xfrm>
            <a:off x="2331245" y="3592512"/>
            <a:ext cx="13226440" cy="6363246"/>
          </a:xfrm>
        </p:spPr>
        <p:txBody>
          <a:bodyPr>
            <a:normAutofit/>
          </a:bodyPr>
          <a:lstStyle/>
          <a:p>
            <a:pPr algn="l" rtl="0"/>
            <a:r>
              <a:rPr lang="en-US" dirty="0"/>
              <a:t>All patients with basilar skull fractures should be admitted for observation. </a:t>
            </a:r>
          </a:p>
          <a:p>
            <a:pPr algn="l" rtl="0"/>
            <a:r>
              <a:rPr lang="en-US" dirty="0"/>
              <a:t>stabilize airway, ventilation, and circulatory issues is the priority.</a:t>
            </a:r>
          </a:p>
          <a:p>
            <a:pPr algn="l" rtl="0"/>
            <a:r>
              <a:rPr lang="en-US" dirty="0"/>
              <a:t>cervical spine immobilization</a:t>
            </a:r>
          </a:p>
          <a:p>
            <a:pPr algn="l" rtl="0"/>
            <a:r>
              <a:rPr lang="en-US" dirty="0"/>
              <a:t>Neurological assessment every 2hrs. </a:t>
            </a:r>
          </a:p>
          <a:p>
            <a:pPr algn="l" rtl="0"/>
            <a:r>
              <a:rPr lang="en-US" dirty="0"/>
              <a:t>Antibiotics.</a:t>
            </a:r>
          </a:p>
          <a:p>
            <a:pPr algn="l" rtl="0"/>
            <a:r>
              <a:rPr lang="en-US" dirty="0"/>
              <a:t>Most post-traumatic CSF leaks heal with a conservative management of bed rest and head elevation.</a:t>
            </a:r>
          </a:p>
          <a:p>
            <a:pPr algn="l" rtl="0"/>
            <a:endParaRPr lang="en-US" dirty="0"/>
          </a:p>
          <a:p>
            <a:pPr algn="l" rtl="0"/>
            <a:endParaRPr lang="en-US" dirty="0"/>
          </a:p>
          <a:p>
            <a:pPr algn="l" rtl="0"/>
            <a:endParaRPr lang="ar-JO" dirty="0"/>
          </a:p>
        </p:txBody>
      </p:sp>
    </p:spTree>
    <p:extLst>
      <p:ext uri="{BB962C8B-B14F-4D97-AF65-F5344CB8AC3E}">
        <p14:creationId xmlns:p14="http://schemas.microsoft.com/office/powerpoint/2010/main" val="64011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3604" y="2601912"/>
            <a:ext cx="13668630" cy="6836429"/>
          </a:xfrm>
        </p:spPr>
        <p:txBody>
          <a:bodyPr>
            <a:normAutofit fontScale="47500" lnSpcReduction="20000"/>
          </a:bodyPr>
          <a:lstStyle/>
          <a:p>
            <a:pPr algn="l" rtl="0">
              <a:buFont typeface="Wingdings" pitchFamily="2" charset="2"/>
              <a:buChar char="§"/>
            </a:pPr>
            <a:r>
              <a:rPr lang="en-US" sz="12478" b="1" dirty="0"/>
              <a:t>Surgery: if there’s</a:t>
            </a:r>
          </a:p>
          <a:p>
            <a:pPr lvl="1" algn="l" rtl="0">
              <a:buFontTx/>
              <a:buChar char="-"/>
            </a:pPr>
            <a:r>
              <a:rPr lang="en-US" sz="11799" dirty="0"/>
              <a:t>Traumatic aneurysms.</a:t>
            </a:r>
          </a:p>
          <a:p>
            <a:pPr lvl="1" algn="l" rtl="0">
              <a:buFontTx/>
              <a:buChar char="-"/>
            </a:pPr>
            <a:r>
              <a:rPr lang="en-US" sz="11799" dirty="0"/>
              <a:t>Posttraumatic carotid cavernous fistula.</a:t>
            </a:r>
          </a:p>
          <a:p>
            <a:pPr lvl="1" algn="l" rtl="0">
              <a:buFontTx/>
              <a:buChar char="-"/>
            </a:pPr>
            <a:r>
              <a:rPr lang="en-US" sz="11799" dirty="0"/>
              <a:t>Meningitis or cerebral abscess.</a:t>
            </a:r>
          </a:p>
          <a:p>
            <a:pPr lvl="1" algn="l" rtl="0">
              <a:buFontTx/>
              <a:buChar char="-"/>
            </a:pPr>
            <a:r>
              <a:rPr lang="en-US" sz="11799" dirty="0"/>
              <a:t>Facial palsy.</a:t>
            </a:r>
          </a:p>
          <a:p>
            <a:pPr lvl="1" algn="l" rtl="0">
              <a:buFontTx/>
              <a:buChar char="-"/>
            </a:pPr>
            <a:r>
              <a:rPr lang="en-US" sz="11799" dirty="0"/>
              <a:t>Cosmetic deformities.</a:t>
            </a:r>
          </a:p>
          <a:p>
            <a:pPr algn="l" rtl="0"/>
            <a:endParaRPr lang="en-GB" dirty="0"/>
          </a:p>
        </p:txBody>
      </p:sp>
    </p:spTree>
    <p:extLst>
      <p:ext uri="{BB962C8B-B14F-4D97-AF65-F5344CB8AC3E}">
        <p14:creationId xmlns:p14="http://schemas.microsoft.com/office/powerpoint/2010/main" val="3973049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Depressed skull fracture</a:t>
            </a:r>
            <a:endParaRPr lang="ar-JO" b="1" dirty="0"/>
          </a:p>
        </p:txBody>
      </p:sp>
      <p:sp>
        <p:nvSpPr>
          <p:cNvPr id="3" name="Content Placeholder 2"/>
          <p:cNvSpPr>
            <a:spLocks noGrp="1"/>
          </p:cNvSpPr>
          <p:nvPr>
            <p:ph idx="1"/>
          </p:nvPr>
        </p:nvSpPr>
        <p:spPr>
          <a:xfrm>
            <a:off x="2104898" y="3821112"/>
            <a:ext cx="13323435" cy="5473506"/>
          </a:xfrm>
        </p:spPr>
        <p:txBody>
          <a:bodyPr>
            <a:normAutofit/>
          </a:bodyPr>
          <a:lstStyle/>
          <a:p>
            <a:pPr algn="l" rtl="0"/>
            <a:r>
              <a:rPr lang="en-US" dirty="0"/>
              <a:t>A fracture of where part of the fractured bone is folded (depressed) inward into the cerebral parenchyma.</a:t>
            </a:r>
          </a:p>
          <a:p>
            <a:pPr algn="l" rtl="0"/>
            <a:r>
              <a:rPr lang="en-US" dirty="0"/>
              <a:t>75-90 % are compound.</a:t>
            </a:r>
          </a:p>
          <a:p>
            <a:pPr algn="l" rtl="0"/>
            <a:r>
              <a:rPr lang="en-US" dirty="0"/>
              <a:t>10-15% are associated with sinus injury.</a:t>
            </a:r>
          </a:p>
          <a:p>
            <a:pPr algn="l" rtl="0">
              <a:spcAft>
                <a:spcPts val="0"/>
              </a:spcAft>
            </a:pPr>
            <a:r>
              <a:rPr lang="en-US" dirty="0"/>
              <a:t>2 types:</a:t>
            </a:r>
          </a:p>
          <a:p>
            <a:pPr lvl="2" algn="l" rtl="0">
              <a:spcAft>
                <a:spcPts val="0"/>
              </a:spcAft>
            </a:pPr>
            <a:r>
              <a:rPr lang="en-US" dirty="0"/>
              <a:t>One piece fracture.</a:t>
            </a:r>
          </a:p>
          <a:p>
            <a:pPr lvl="2" algn="l" rtl="0">
              <a:spcAft>
                <a:spcPts val="0"/>
              </a:spcAft>
            </a:pPr>
            <a:r>
              <a:rPr lang="en-US" dirty="0"/>
              <a:t>Comminuted fracture (multiple pieces).</a:t>
            </a:r>
          </a:p>
          <a:p>
            <a:pPr algn="l" rtl="0"/>
            <a:endParaRPr lang="ar-JO" dirty="0"/>
          </a:p>
        </p:txBody>
      </p:sp>
      <p:pic>
        <p:nvPicPr>
          <p:cNvPr id="4" name="Picture 3"/>
          <p:cNvPicPr>
            <a:picLocks noChangeAspect="1"/>
          </p:cNvPicPr>
          <p:nvPr/>
        </p:nvPicPr>
        <p:blipFill>
          <a:blip r:embed="rId3"/>
          <a:stretch>
            <a:fillRect/>
          </a:stretch>
        </p:blipFill>
        <p:spPr>
          <a:xfrm>
            <a:off x="11932444" y="4760888"/>
            <a:ext cx="5174150" cy="4533730"/>
          </a:xfrm>
          <a:prstGeom prst="rect">
            <a:avLst/>
          </a:prstGeom>
        </p:spPr>
      </p:pic>
    </p:spTree>
    <p:extLst>
      <p:ext uri="{BB962C8B-B14F-4D97-AF65-F5344CB8AC3E}">
        <p14:creationId xmlns:p14="http://schemas.microsoft.com/office/powerpoint/2010/main" val="3236705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Depressed fractures</a:t>
            </a:r>
            <a:endParaRPr lang="en-GB" dirty="0"/>
          </a:p>
        </p:txBody>
      </p:sp>
      <p:sp>
        <p:nvSpPr>
          <p:cNvPr id="3" name="Content Placeholder 2"/>
          <p:cNvSpPr>
            <a:spLocks noGrp="1"/>
          </p:cNvSpPr>
          <p:nvPr>
            <p:ph idx="1"/>
          </p:nvPr>
        </p:nvSpPr>
        <p:spPr>
          <a:xfrm>
            <a:off x="2881022" y="3746775"/>
            <a:ext cx="11000241" cy="5659226"/>
          </a:xfrm>
        </p:spPr>
        <p:txBody>
          <a:bodyPr>
            <a:noAutofit/>
          </a:bodyPr>
          <a:lstStyle/>
          <a:p>
            <a:pPr algn="l" rtl="0"/>
            <a:r>
              <a:rPr lang="en-US" sz="3565" dirty="0"/>
              <a:t>Treatment could be:</a:t>
            </a:r>
          </a:p>
          <a:p>
            <a:pPr algn="l" rtl="0"/>
            <a:endParaRPr lang="en-US" sz="3565" dirty="0"/>
          </a:p>
          <a:p>
            <a:pPr marL="794571" indent="-654867" algn="l" rtl="0">
              <a:buFont typeface="+mj-lt"/>
              <a:buAutoNum type="arabicPeriod"/>
            </a:pPr>
            <a:r>
              <a:rPr lang="en-US" sz="3565" dirty="0"/>
              <a:t>Conservative.</a:t>
            </a:r>
          </a:p>
          <a:p>
            <a:pPr marL="794571" indent="-654867" algn="l" rtl="0">
              <a:buFont typeface="+mj-lt"/>
              <a:buAutoNum type="arabicPeriod"/>
            </a:pPr>
            <a:r>
              <a:rPr lang="en-US" sz="3565" dirty="0"/>
              <a:t>Elevation.</a:t>
            </a:r>
          </a:p>
          <a:p>
            <a:pPr marL="794571" indent="-654867" algn="l" rtl="0">
              <a:buFont typeface="+mj-lt"/>
              <a:buAutoNum type="arabicPeriod"/>
            </a:pPr>
            <a:r>
              <a:rPr lang="en-US" sz="3565" dirty="0"/>
              <a:t>Craniectomy with immediate/delayed cranioplasty.</a:t>
            </a:r>
          </a:p>
          <a:p>
            <a:pPr algn="l" rtl="0"/>
            <a:endParaRPr lang="en-GB" sz="3565" dirty="0"/>
          </a:p>
        </p:txBody>
      </p:sp>
    </p:spTree>
    <p:extLst>
      <p:ext uri="{BB962C8B-B14F-4D97-AF65-F5344CB8AC3E}">
        <p14:creationId xmlns:p14="http://schemas.microsoft.com/office/powerpoint/2010/main" val="1209552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7001" y="1082369"/>
            <a:ext cx="9841233" cy="1513439"/>
          </a:xfrm>
        </p:spPr>
        <p:txBody>
          <a:bodyPr/>
          <a:lstStyle/>
          <a:p>
            <a:r>
              <a:rPr lang="en-US" dirty="0"/>
              <a:t>Depressed fractures</a:t>
            </a:r>
            <a:endParaRPr lang="en-GB" dirty="0"/>
          </a:p>
        </p:txBody>
      </p:sp>
      <p:sp>
        <p:nvSpPr>
          <p:cNvPr id="3" name="Content Placeholder 2"/>
          <p:cNvSpPr>
            <a:spLocks noGrp="1"/>
          </p:cNvSpPr>
          <p:nvPr>
            <p:ph idx="1"/>
          </p:nvPr>
        </p:nvSpPr>
        <p:spPr>
          <a:xfrm>
            <a:off x="2104898" y="3100006"/>
            <a:ext cx="12676667" cy="6079626"/>
          </a:xfrm>
        </p:spPr>
        <p:txBody>
          <a:bodyPr>
            <a:noAutofit/>
          </a:bodyPr>
          <a:lstStyle/>
          <a:p>
            <a:pPr algn="l" rtl="0"/>
            <a:r>
              <a:rPr lang="en-US" sz="3565" b="1" dirty="0"/>
              <a:t>Criteria to elevate a depressed skull (surgical management):</a:t>
            </a:r>
          </a:p>
          <a:p>
            <a:pPr marL="794571" indent="-654867" algn="l" rtl="0">
              <a:spcAft>
                <a:spcPts val="0"/>
              </a:spcAft>
              <a:buFont typeface="Arial" panose="020B0604020202020204" pitchFamily="34" charset="0"/>
              <a:buChar char="•"/>
            </a:pPr>
            <a:r>
              <a:rPr lang="en-US" sz="3565" dirty="0"/>
              <a:t>Full thickness or more than 1 cm bone depression.</a:t>
            </a:r>
          </a:p>
          <a:p>
            <a:pPr marL="794571" indent="-654867" algn="l" rtl="0">
              <a:spcAft>
                <a:spcPts val="0"/>
              </a:spcAft>
              <a:buFont typeface="Arial" panose="020B0604020202020204" pitchFamily="34" charset="0"/>
              <a:buChar char="•"/>
            </a:pPr>
            <a:r>
              <a:rPr lang="en-US" sz="3565" dirty="0"/>
              <a:t>CSF leak.</a:t>
            </a:r>
          </a:p>
          <a:p>
            <a:pPr marL="794571" indent="-654867" algn="l" rtl="0">
              <a:spcAft>
                <a:spcPts val="0"/>
              </a:spcAft>
              <a:buFont typeface="Arial" panose="020B0604020202020204" pitchFamily="34" charset="0"/>
              <a:buChar char="•"/>
            </a:pPr>
            <a:r>
              <a:rPr lang="en-US" sz="3565" dirty="0"/>
              <a:t>Seizures.</a:t>
            </a:r>
          </a:p>
          <a:p>
            <a:pPr marL="794571" indent="-654867" algn="l" rtl="0">
              <a:spcAft>
                <a:spcPts val="0"/>
              </a:spcAft>
              <a:buFont typeface="Arial" panose="020B0604020202020204" pitchFamily="34" charset="0"/>
              <a:buChar char="•"/>
            </a:pPr>
            <a:r>
              <a:rPr lang="en-US" sz="3565" dirty="0"/>
              <a:t>Compound fracture.</a:t>
            </a:r>
          </a:p>
          <a:p>
            <a:pPr marL="794571" indent="-654867" algn="l" rtl="0">
              <a:spcAft>
                <a:spcPts val="0"/>
              </a:spcAft>
              <a:buFont typeface="Arial" panose="020B0604020202020204" pitchFamily="34" charset="0"/>
              <a:buChar char="•"/>
            </a:pPr>
            <a:r>
              <a:rPr lang="en-US" sz="3565" dirty="0"/>
              <a:t>Neurological signs.</a:t>
            </a:r>
          </a:p>
          <a:p>
            <a:pPr marL="794571" indent="-654867" algn="l" rtl="0">
              <a:spcAft>
                <a:spcPts val="0"/>
              </a:spcAft>
              <a:buFont typeface="Arial" panose="020B0604020202020204" pitchFamily="34" charset="0"/>
              <a:buChar char="•"/>
            </a:pPr>
            <a:r>
              <a:rPr lang="en-US" sz="3565" dirty="0"/>
              <a:t>Cosmetic. </a:t>
            </a:r>
          </a:p>
          <a:p>
            <a:pPr marL="794571" indent="-654867" algn="l" rtl="0">
              <a:spcAft>
                <a:spcPts val="0"/>
              </a:spcAft>
              <a:buFont typeface="Arial" panose="020B0604020202020204" pitchFamily="34" charset="0"/>
              <a:buChar char="•"/>
            </a:pPr>
            <a:r>
              <a:rPr lang="en-US" sz="3565" dirty="0"/>
              <a:t>Overlying an eloquent area of the brain.</a:t>
            </a:r>
          </a:p>
          <a:p>
            <a:pPr marL="794571" indent="-654867" algn="l" rtl="0">
              <a:spcAft>
                <a:spcPts val="0"/>
              </a:spcAft>
              <a:buFont typeface="Arial" panose="020B0604020202020204" pitchFamily="34" charset="0"/>
              <a:buChar char="•"/>
            </a:pPr>
            <a:r>
              <a:rPr lang="en-US" sz="3565" dirty="0"/>
              <a:t>associated intracranial hematoma with mass effect that requires evacuation.</a:t>
            </a:r>
          </a:p>
          <a:p>
            <a:pPr marL="794571" indent="-654867" algn="l" rtl="0">
              <a:spcAft>
                <a:spcPts val="0"/>
              </a:spcAft>
              <a:buFont typeface="Arial" panose="020B0604020202020204" pitchFamily="34" charset="0"/>
              <a:buChar char="•"/>
            </a:pPr>
            <a:endParaRPr lang="en-US" sz="3565" dirty="0"/>
          </a:p>
          <a:p>
            <a:pPr algn="l" rtl="0">
              <a:buFont typeface="Arial" panose="020B0604020202020204" pitchFamily="34" charset="0"/>
              <a:buChar char="•"/>
            </a:pPr>
            <a:endParaRPr lang="en-US" sz="3565" dirty="0"/>
          </a:p>
          <a:p>
            <a:pPr algn="l" rtl="0">
              <a:buFont typeface="Arial" panose="020B0604020202020204" pitchFamily="34" charset="0"/>
              <a:buChar char="•"/>
            </a:pPr>
            <a:endParaRPr lang="en-GB" sz="3565" dirty="0"/>
          </a:p>
        </p:txBody>
      </p:sp>
    </p:spTree>
    <p:extLst>
      <p:ext uri="{BB962C8B-B14F-4D97-AF65-F5344CB8AC3E}">
        <p14:creationId xmlns:p14="http://schemas.microsoft.com/office/powerpoint/2010/main" val="3320693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4164" y="1226505"/>
            <a:ext cx="9841233" cy="1513439"/>
          </a:xfrm>
        </p:spPr>
        <p:txBody>
          <a:bodyPr/>
          <a:lstStyle/>
          <a:p>
            <a:r>
              <a:rPr lang="en-US" dirty="0"/>
              <a:t>Depressed fractures</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6424" y="3135312"/>
            <a:ext cx="7570108" cy="598972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6532" y="3135312"/>
            <a:ext cx="7772313" cy="5989724"/>
          </a:xfrm>
          <a:prstGeom prst="rect">
            <a:avLst/>
          </a:prstGeom>
        </p:spPr>
      </p:pic>
    </p:spTree>
    <p:extLst>
      <p:ext uri="{BB962C8B-B14F-4D97-AF65-F5344CB8AC3E}">
        <p14:creationId xmlns:p14="http://schemas.microsoft.com/office/powerpoint/2010/main" val="1645590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86497" y="771641"/>
            <a:ext cx="9886165" cy="8163149"/>
          </a:xfrm>
          <a:prstGeom prst="rect">
            <a:avLst/>
          </a:prstGeom>
        </p:spPr>
      </p:pic>
    </p:spTree>
    <p:extLst>
      <p:ext uri="{BB962C8B-B14F-4D97-AF65-F5344CB8AC3E}">
        <p14:creationId xmlns:p14="http://schemas.microsoft.com/office/powerpoint/2010/main" val="291730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Classification</a:t>
            </a:r>
          </a:p>
        </p:txBody>
      </p:sp>
      <p:sp>
        <p:nvSpPr>
          <p:cNvPr id="2" name="Content Placeholder 1"/>
          <p:cNvSpPr>
            <a:spLocks noGrp="1"/>
          </p:cNvSpPr>
          <p:nvPr>
            <p:ph idx="1"/>
          </p:nvPr>
        </p:nvSpPr>
        <p:spPr/>
        <p:txBody>
          <a:bodyPr>
            <a:noAutofit/>
          </a:bodyPr>
          <a:lstStyle/>
          <a:p>
            <a:pPr algn="l" rtl="0"/>
            <a:r>
              <a:rPr lang="en-US" sz="3395" dirty="0"/>
              <a:t>Head injuries can be classified broadly into:</a:t>
            </a:r>
          </a:p>
          <a:p>
            <a:pPr algn="l" rtl="0"/>
            <a:endParaRPr lang="en-US" sz="3395" dirty="0"/>
          </a:p>
          <a:p>
            <a:pPr algn="l" rtl="0"/>
            <a:r>
              <a:rPr lang="en-US" sz="3395" dirty="0"/>
              <a:t>Scalp injury.</a:t>
            </a:r>
          </a:p>
          <a:p>
            <a:pPr algn="l" rtl="0"/>
            <a:endParaRPr lang="en-US" sz="3395" dirty="0"/>
          </a:p>
          <a:p>
            <a:pPr algn="l" rtl="0"/>
            <a:r>
              <a:rPr lang="en-US" sz="3395" dirty="0"/>
              <a:t>Skull injury.</a:t>
            </a:r>
          </a:p>
          <a:p>
            <a:pPr algn="l" rtl="0"/>
            <a:endParaRPr lang="en-US" sz="3395" dirty="0"/>
          </a:p>
          <a:p>
            <a:pPr algn="l" rtl="0"/>
            <a:r>
              <a:rPr lang="en-US" sz="3395" dirty="0"/>
              <a:t>Brain injury.</a:t>
            </a:r>
          </a:p>
          <a:p>
            <a:endParaRPr lang="en-US" sz="3395" dirty="0"/>
          </a:p>
          <a:p>
            <a:pPr marL="1059427" indent="-873154">
              <a:buFont typeface="+mj-lt"/>
              <a:buAutoNum type="arabicPeriod"/>
            </a:pPr>
            <a:endParaRPr lang="en-US" sz="3395" dirty="0"/>
          </a:p>
          <a:p>
            <a:pPr marL="1059427" indent="-873154">
              <a:buFont typeface="+mj-lt"/>
              <a:buAutoNum type="arabicPeriod"/>
            </a:pPr>
            <a:endParaRPr lang="en-US" sz="3395"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0000"/>
                </a:solidFill>
              </a:rPr>
              <a:t>In adult and Children </a:t>
            </a:r>
          </a:p>
        </p:txBody>
      </p:sp>
      <p:sp>
        <p:nvSpPr>
          <p:cNvPr id="3" name="Content Placeholder 2"/>
          <p:cNvSpPr>
            <a:spLocks noGrp="1"/>
          </p:cNvSpPr>
          <p:nvPr>
            <p:ph idx="1"/>
          </p:nvPr>
        </p:nvSpPr>
        <p:spPr/>
        <p:txBody>
          <a:bodyPr>
            <a:normAutofit/>
          </a:bodyPr>
          <a:lstStyle/>
          <a:p>
            <a:pPr algn="l"/>
            <a:r>
              <a:rPr lang="en-GB" sz="4400" b="1" dirty="0">
                <a:solidFill>
                  <a:srgbClr val="FF0000"/>
                </a:solidFill>
              </a:rPr>
              <a:t>The parietal bone is most frequently fractured, followed by the temporal, occipital, and frontal bones . Linear fractures are the most common, followed by depressed   </a:t>
            </a:r>
            <a:r>
              <a:rPr lang="ar-JO" sz="4400" b="1" dirty="0">
                <a:solidFill>
                  <a:srgbClr val="FF0000"/>
                </a:solidFill>
              </a:rPr>
              <a:t> </a:t>
            </a:r>
            <a:r>
              <a:rPr lang="en-GB" sz="4400" b="1" dirty="0">
                <a:solidFill>
                  <a:srgbClr val="FF0000"/>
                </a:solidFill>
              </a:rPr>
              <a:t> and basilar skull fractures</a:t>
            </a:r>
          </a:p>
        </p:txBody>
      </p:sp>
    </p:spTree>
    <p:extLst>
      <p:ext uri="{BB962C8B-B14F-4D97-AF65-F5344CB8AC3E}">
        <p14:creationId xmlns:p14="http://schemas.microsoft.com/office/powerpoint/2010/main" val="2037627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7961" y="3324536"/>
            <a:ext cx="13615406" cy="3196238"/>
          </a:xfrm>
        </p:spPr>
        <p:txBody>
          <a:bodyPr>
            <a:normAutofit/>
          </a:bodyPr>
          <a:lstStyle/>
          <a:p>
            <a:r>
              <a:rPr lang="en-GB" sz="10185" b="1" dirty="0"/>
              <a:t>Brain injury</a:t>
            </a:r>
          </a:p>
        </p:txBody>
      </p:sp>
    </p:spTree>
    <p:extLst>
      <p:ext uri="{BB962C8B-B14F-4D97-AF65-F5344CB8AC3E}">
        <p14:creationId xmlns:p14="http://schemas.microsoft.com/office/powerpoint/2010/main" val="781467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4196" y="807675"/>
            <a:ext cx="15766373" cy="8504085"/>
          </a:xfrm>
        </p:spPr>
      </p:pic>
    </p:spTree>
    <p:extLst>
      <p:ext uri="{BB962C8B-B14F-4D97-AF65-F5344CB8AC3E}">
        <p14:creationId xmlns:p14="http://schemas.microsoft.com/office/powerpoint/2010/main" val="26649770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brain injury</a:t>
            </a:r>
            <a:endParaRPr lang="en-GB" dirty="0"/>
          </a:p>
        </p:txBody>
      </p:sp>
      <p:sp>
        <p:nvSpPr>
          <p:cNvPr id="3" name="Content Placeholder 2"/>
          <p:cNvSpPr>
            <a:spLocks noGrp="1"/>
          </p:cNvSpPr>
          <p:nvPr>
            <p:ph idx="1"/>
          </p:nvPr>
        </p:nvSpPr>
        <p:spPr>
          <a:xfrm>
            <a:off x="1434474" y="3578716"/>
            <a:ext cx="15187609" cy="5677613"/>
          </a:xfrm>
        </p:spPr>
        <p:txBody>
          <a:bodyPr>
            <a:normAutofit/>
          </a:bodyPr>
          <a:lstStyle/>
          <a:p>
            <a:pPr algn="l" rtl="0"/>
            <a:r>
              <a:rPr lang="en-US" sz="3565" dirty="0"/>
              <a:t>Primary brain injury occurs at the time of trauma. </a:t>
            </a:r>
          </a:p>
          <a:p>
            <a:pPr algn="l" rtl="0"/>
            <a:endParaRPr lang="en-US" sz="3565" dirty="0"/>
          </a:p>
          <a:p>
            <a:pPr algn="l" rtl="0"/>
            <a:r>
              <a:rPr lang="en-US" sz="3565" dirty="0"/>
              <a:t>It results from external mechanical forces transferred to intracranial contents. </a:t>
            </a:r>
          </a:p>
          <a:p>
            <a:pPr algn="l" rtl="0"/>
            <a:endParaRPr lang="en-US" sz="3565" dirty="0"/>
          </a:p>
          <a:p>
            <a:pPr algn="l" rtl="0"/>
            <a:r>
              <a:rPr lang="en-US" sz="3565" dirty="0"/>
              <a:t>The damage that results includes a combination of focal contusions and hematomas, as well as shearing of white matter tracts (diffuse axonal injury) along with cerebral edema and swelling.</a:t>
            </a:r>
          </a:p>
          <a:p>
            <a:pPr algn="l" rtl="0"/>
            <a:endParaRPr lang="en-US" sz="3565" dirty="0"/>
          </a:p>
        </p:txBody>
      </p:sp>
    </p:spTree>
    <p:extLst>
      <p:ext uri="{BB962C8B-B14F-4D97-AF65-F5344CB8AC3E}">
        <p14:creationId xmlns:p14="http://schemas.microsoft.com/office/powerpoint/2010/main" val="3985400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brain injury</a:t>
            </a:r>
            <a:endParaRPr lang="en-GB" dirty="0"/>
          </a:p>
        </p:txBody>
      </p:sp>
      <p:sp>
        <p:nvSpPr>
          <p:cNvPr id="3" name="Content Placeholder 2"/>
          <p:cNvSpPr>
            <a:spLocks noGrp="1"/>
          </p:cNvSpPr>
          <p:nvPr>
            <p:ph idx="1"/>
          </p:nvPr>
        </p:nvSpPr>
        <p:spPr>
          <a:xfrm>
            <a:off x="1334690" y="3700672"/>
            <a:ext cx="13964289" cy="5600001"/>
          </a:xfrm>
        </p:spPr>
        <p:txBody>
          <a:bodyPr>
            <a:normAutofit/>
          </a:bodyPr>
          <a:lstStyle/>
          <a:p>
            <a:pPr algn="l" rtl="0"/>
            <a:r>
              <a:rPr lang="en-US" sz="3565" dirty="0"/>
              <a:t>Common mechanisms include:</a:t>
            </a:r>
          </a:p>
          <a:p>
            <a:pPr algn="l" rtl="0"/>
            <a:endParaRPr lang="en-US" sz="3565" dirty="0"/>
          </a:p>
          <a:p>
            <a:pPr marL="794571" indent="-654867" algn="l" rtl="0">
              <a:buFont typeface="+mj-lt"/>
              <a:buAutoNum type="arabicPeriod"/>
            </a:pPr>
            <a:r>
              <a:rPr lang="en-US" sz="3565" dirty="0"/>
              <a:t>Direct trauma.</a:t>
            </a:r>
          </a:p>
          <a:p>
            <a:pPr marL="794571" indent="-654867" algn="l" rtl="0">
              <a:buFont typeface="+mj-lt"/>
              <a:buAutoNum type="arabicPeriod"/>
            </a:pPr>
            <a:endParaRPr lang="en-US" sz="3565" dirty="0"/>
          </a:p>
          <a:p>
            <a:pPr marL="794571" indent="-654867" algn="l" rtl="0">
              <a:buFont typeface="+mj-lt"/>
              <a:buAutoNum type="arabicPeriod"/>
            </a:pPr>
            <a:r>
              <a:rPr lang="en-US" sz="3565" dirty="0"/>
              <a:t>Acceleration/ deceleration injuries.</a:t>
            </a:r>
          </a:p>
          <a:p>
            <a:pPr marL="794571" indent="-654867" algn="l" rtl="0">
              <a:buFont typeface="+mj-lt"/>
              <a:buAutoNum type="arabicPeriod"/>
            </a:pPr>
            <a:endParaRPr lang="en-US" sz="3565" dirty="0"/>
          </a:p>
          <a:p>
            <a:pPr marL="794571" indent="-654867" algn="l" rtl="0">
              <a:buFont typeface="+mj-lt"/>
              <a:buAutoNum type="arabicPeriod"/>
            </a:pPr>
            <a:r>
              <a:rPr lang="en-US" sz="3565" dirty="0"/>
              <a:t>Shearing forces.</a:t>
            </a:r>
          </a:p>
          <a:p>
            <a:pPr algn="l" rtl="0"/>
            <a:endParaRPr lang="en-GB" dirty="0"/>
          </a:p>
        </p:txBody>
      </p:sp>
    </p:spTree>
    <p:extLst>
      <p:ext uri="{BB962C8B-B14F-4D97-AF65-F5344CB8AC3E}">
        <p14:creationId xmlns:p14="http://schemas.microsoft.com/office/powerpoint/2010/main" val="2825444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75244" y="3776492"/>
            <a:ext cx="4212701" cy="4285859"/>
          </a:xfrm>
          <a:prstGeom prst="rect">
            <a:avLst/>
          </a:prstGeom>
        </p:spPr>
      </p:pic>
      <p:pic>
        <p:nvPicPr>
          <p:cNvPr id="7" name="Picture 6"/>
          <p:cNvPicPr>
            <a:picLocks noChangeAspect="1"/>
          </p:cNvPicPr>
          <p:nvPr/>
        </p:nvPicPr>
        <p:blipFill>
          <a:blip r:embed="rId3"/>
          <a:stretch>
            <a:fillRect/>
          </a:stretch>
        </p:blipFill>
        <p:spPr>
          <a:xfrm>
            <a:off x="2407444" y="5497512"/>
            <a:ext cx="408467" cy="280440"/>
          </a:xfrm>
          <a:prstGeom prst="rect">
            <a:avLst/>
          </a:prstGeom>
        </p:spPr>
      </p:pic>
      <p:sp>
        <p:nvSpPr>
          <p:cNvPr id="2" name="Title 1"/>
          <p:cNvSpPr>
            <a:spLocks noGrp="1"/>
          </p:cNvSpPr>
          <p:nvPr>
            <p:ph type="title"/>
          </p:nvPr>
        </p:nvSpPr>
        <p:spPr/>
        <p:txBody>
          <a:bodyPr/>
          <a:lstStyle/>
          <a:p>
            <a:r>
              <a:rPr lang="en-US" dirty="0"/>
              <a:t>Secondary brain injury </a:t>
            </a:r>
            <a:endParaRPr lang="ar-JO" dirty="0"/>
          </a:p>
        </p:txBody>
      </p:sp>
      <p:sp>
        <p:nvSpPr>
          <p:cNvPr id="3" name="Content Placeholder 2"/>
          <p:cNvSpPr>
            <a:spLocks noGrp="1"/>
          </p:cNvSpPr>
          <p:nvPr>
            <p:ph idx="1"/>
          </p:nvPr>
        </p:nvSpPr>
        <p:spPr/>
        <p:txBody>
          <a:bodyPr/>
          <a:lstStyle/>
          <a:p>
            <a:pPr algn="l" rtl="0"/>
            <a:r>
              <a:rPr lang="en-US" dirty="0"/>
              <a:t>Secondary brain injury occur after hours to days </a:t>
            </a:r>
          </a:p>
          <a:p>
            <a:pPr marL="0" indent="0" algn="l" rtl="0">
              <a:buNone/>
            </a:pPr>
            <a:r>
              <a:rPr lang="en-US" dirty="0"/>
              <a:t>after trauma       impairment in CBF          edema  </a:t>
            </a:r>
          </a:p>
          <a:p>
            <a:pPr marL="0" indent="0" algn="l" rtl="0">
              <a:buNone/>
            </a:pPr>
            <a:r>
              <a:rPr lang="en-US" dirty="0"/>
              <a:t>        increase ICB .</a:t>
            </a:r>
          </a:p>
          <a:p>
            <a:pPr algn="l" rtl="0"/>
            <a:endParaRPr lang="ar-JO" dirty="0"/>
          </a:p>
        </p:txBody>
      </p:sp>
      <p:pic>
        <p:nvPicPr>
          <p:cNvPr id="5" name="Picture 4"/>
          <p:cNvPicPr>
            <a:picLocks noChangeAspect="1"/>
          </p:cNvPicPr>
          <p:nvPr/>
        </p:nvPicPr>
        <p:blipFill>
          <a:blip r:embed="rId3"/>
          <a:stretch>
            <a:fillRect/>
          </a:stretch>
        </p:blipFill>
        <p:spPr>
          <a:xfrm>
            <a:off x="4388644" y="4735512"/>
            <a:ext cx="408467" cy="280440"/>
          </a:xfrm>
          <a:prstGeom prst="rect">
            <a:avLst/>
          </a:prstGeom>
        </p:spPr>
      </p:pic>
      <p:pic>
        <p:nvPicPr>
          <p:cNvPr id="6" name="Picture 5"/>
          <p:cNvPicPr>
            <a:picLocks noChangeAspect="1"/>
          </p:cNvPicPr>
          <p:nvPr/>
        </p:nvPicPr>
        <p:blipFill>
          <a:blip r:embed="rId3"/>
          <a:stretch>
            <a:fillRect/>
          </a:stretch>
        </p:blipFill>
        <p:spPr>
          <a:xfrm>
            <a:off x="8756409" y="4735512"/>
            <a:ext cx="408467" cy="280440"/>
          </a:xfrm>
          <a:prstGeom prst="rect">
            <a:avLst/>
          </a:prstGeom>
        </p:spPr>
      </p:pic>
    </p:spTree>
    <p:extLst>
      <p:ext uri="{BB962C8B-B14F-4D97-AF65-F5344CB8AC3E}">
        <p14:creationId xmlns:p14="http://schemas.microsoft.com/office/powerpoint/2010/main" val="2240510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Cerebral contusions</a:t>
            </a:r>
            <a:endParaRPr lang="ar-JO" b="1" dirty="0"/>
          </a:p>
        </p:txBody>
      </p:sp>
      <p:sp>
        <p:nvSpPr>
          <p:cNvPr id="3" name="Content Placeholder 2"/>
          <p:cNvSpPr>
            <a:spLocks noGrp="1"/>
          </p:cNvSpPr>
          <p:nvPr>
            <p:ph idx="1"/>
          </p:nvPr>
        </p:nvSpPr>
        <p:spPr>
          <a:xfrm>
            <a:off x="959644" y="3592512"/>
            <a:ext cx="14986101" cy="5702106"/>
          </a:xfrm>
        </p:spPr>
        <p:txBody>
          <a:bodyPr/>
          <a:lstStyle/>
          <a:p>
            <a:pPr algn="l" rtl="0"/>
            <a:r>
              <a:rPr lang="en-US" dirty="0"/>
              <a:t>Contusions simply are bruising of brain parenchyma.</a:t>
            </a:r>
          </a:p>
          <a:p>
            <a:pPr marL="0" indent="0" algn="l" rtl="0">
              <a:buNone/>
            </a:pPr>
            <a:endParaRPr lang="en-US" dirty="0"/>
          </a:p>
          <a:p>
            <a:pPr algn="l" rtl="0"/>
            <a:r>
              <a:rPr lang="en-US" dirty="0"/>
              <a:t>refers to a focal region of necrosis and hemorrhage</a:t>
            </a:r>
          </a:p>
          <a:p>
            <a:pPr marL="0" indent="0" algn="l" rtl="0">
              <a:buNone/>
            </a:pPr>
            <a:r>
              <a:rPr lang="en-US" dirty="0"/>
              <a:t> usually involving the cerebral cortex and subcortical </a:t>
            </a:r>
          </a:p>
          <a:p>
            <a:pPr marL="0" indent="0" algn="l" rtl="0">
              <a:buNone/>
            </a:pPr>
            <a:r>
              <a:rPr lang="en-US" dirty="0"/>
              <a:t>white matter.</a:t>
            </a:r>
            <a:endParaRPr lang="ar-JO" dirty="0"/>
          </a:p>
        </p:txBody>
      </p:sp>
      <p:pic>
        <p:nvPicPr>
          <p:cNvPr id="4" name="Picture 3"/>
          <p:cNvPicPr>
            <a:picLocks noChangeAspect="1"/>
          </p:cNvPicPr>
          <p:nvPr/>
        </p:nvPicPr>
        <p:blipFill>
          <a:blip r:embed="rId2"/>
          <a:stretch>
            <a:fillRect/>
          </a:stretch>
        </p:blipFill>
        <p:spPr>
          <a:xfrm>
            <a:off x="10484644" y="4430712"/>
            <a:ext cx="6629400" cy="4888465"/>
          </a:xfrm>
          <a:prstGeom prst="rect">
            <a:avLst/>
          </a:prstGeom>
        </p:spPr>
      </p:pic>
    </p:spTree>
    <p:extLst>
      <p:ext uri="{BB962C8B-B14F-4D97-AF65-F5344CB8AC3E}">
        <p14:creationId xmlns:p14="http://schemas.microsoft.com/office/powerpoint/2010/main" val="4014139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l" rtl="0"/>
            <a:r>
              <a:rPr lang="en-US" dirty="0"/>
              <a:t>Contusions may be present in any part of the brain but are most common in </a:t>
            </a:r>
            <a:r>
              <a:rPr lang="en-US" dirty="0">
                <a:solidFill>
                  <a:srgbClr val="FF0000"/>
                </a:solidFill>
              </a:rPr>
              <a:t>the frontal </a:t>
            </a:r>
            <a:r>
              <a:rPr lang="en-US" dirty="0">
                <a:solidFill>
                  <a:schemeClr val="tx1"/>
                </a:solidFill>
              </a:rPr>
              <a:t>and</a:t>
            </a:r>
            <a:r>
              <a:rPr lang="en-US" dirty="0">
                <a:solidFill>
                  <a:srgbClr val="FF0000"/>
                </a:solidFill>
              </a:rPr>
              <a:t> temporal lobes</a:t>
            </a:r>
            <a:r>
              <a:rPr lang="en-US" dirty="0"/>
              <a:t>. particularly in places where the brain comes into contact with the irregular contours of the skull base </a:t>
            </a:r>
          </a:p>
          <a:p>
            <a:pPr algn="l" rtl="0"/>
            <a:r>
              <a:rPr lang="en-US" dirty="0"/>
              <a:t>Contusions can range in appearance from the more solid hematoma to a classic salt-and-pepper appearance.</a:t>
            </a:r>
          </a:p>
          <a:p>
            <a:pPr algn="l" rtl="0"/>
            <a:endParaRPr lang="ar-JO" dirty="0"/>
          </a:p>
        </p:txBody>
      </p:sp>
    </p:spTree>
    <p:extLst>
      <p:ext uri="{BB962C8B-B14F-4D97-AF65-F5344CB8AC3E}">
        <p14:creationId xmlns:p14="http://schemas.microsoft.com/office/powerpoint/2010/main" val="120809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l" rtl="0"/>
            <a:r>
              <a:rPr lang="en-US" dirty="0"/>
              <a:t>About half of contusions managed conservatively would progress radiologically over time in hospital.</a:t>
            </a:r>
          </a:p>
          <a:p>
            <a:pPr algn="l" rtl="0"/>
            <a:endParaRPr lang="en-US" dirty="0"/>
          </a:p>
          <a:p>
            <a:pPr algn="l" rtl="0">
              <a:spcBef>
                <a:spcPts val="0"/>
              </a:spcBef>
              <a:spcAft>
                <a:spcPts val="0"/>
              </a:spcAft>
            </a:pPr>
            <a:r>
              <a:rPr lang="en-US" dirty="0">
                <a:solidFill>
                  <a:srgbClr val="000000"/>
                </a:solidFill>
                <a:latin typeface="Calibri" panose="020F0502020204030204" pitchFamily="34" charset="0"/>
              </a:rPr>
              <a:t>Patients with a poor initial GCS score and large contusions are at an increased risk of requiring delayed surgical intervention.</a:t>
            </a:r>
            <a:endParaRPr lang="en-US" dirty="0"/>
          </a:p>
          <a:p>
            <a:pPr algn="l" rtl="0">
              <a:spcBef>
                <a:spcPts val="1698"/>
              </a:spcBef>
              <a:spcAft>
                <a:spcPts val="0"/>
              </a:spcAft>
            </a:pPr>
            <a:r>
              <a:rPr lang="en-US" dirty="0">
                <a:solidFill>
                  <a:srgbClr val="000000"/>
                </a:solidFill>
                <a:latin typeface="Calibri" panose="020F0502020204030204" pitchFamily="34" charset="0"/>
              </a:rPr>
              <a:t>Routine serial imaging for patients with small contusions and normal GCS score is less likely to alter their management, especially beyond 48 hours.</a:t>
            </a:r>
            <a:endParaRPr lang="en-US" dirty="0"/>
          </a:p>
          <a:p>
            <a:pPr algn="l" rtl="0"/>
            <a:endParaRPr lang="ar-JO" dirty="0"/>
          </a:p>
        </p:txBody>
      </p:sp>
    </p:spTree>
    <p:extLst>
      <p:ext uri="{BB962C8B-B14F-4D97-AF65-F5344CB8AC3E}">
        <p14:creationId xmlns:p14="http://schemas.microsoft.com/office/powerpoint/2010/main" val="623381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63606" y="1418409"/>
            <a:ext cx="13995013" cy="7761224"/>
          </a:xfrm>
          <a:prstGeom prst="rect">
            <a:avLst/>
          </a:prstGeom>
        </p:spPr>
      </p:pic>
    </p:spTree>
    <p:extLst>
      <p:ext uri="{BB962C8B-B14F-4D97-AF65-F5344CB8AC3E}">
        <p14:creationId xmlns:p14="http://schemas.microsoft.com/office/powerpoint/2010/main" val="1989178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Scalp anatomy</a:t>
            </a:r>
            <a:endParaRPr lang="ar-JO" dirty="0"/>
          </a:p>
        </p:txBody>
      </p:sp>
      <p:sp>
        <p:nvSpPr>
          <p:cNvPr id="6" name="Content Placeholder 2"/>
          <p:cNvSpPr txBox="1">
            <a:spLocks/>
          </p:cNvSpPr>
          <p:nvPr/>
        </p:nvSpPr>
        <p:spPr>
          <a:xfrm>
            <a:off x="1904140" y="3559929"/>
            <a:ext cx="11971955" cy="5634078"/>
          </a:xfrm>
          <a:prstGeom prst="rect">
            <a:avLst/>
          </a:prstGeom>
        </p:spPr>
        <p:txBody>
          <a:bodyPr vert="horz" lIns="155225" tIns="77612" rIns="155225" bIns="77612" rtlCol="0" anchor="t">
            <a:normAutofit/>
          </a:bodyPr>
          <a:lstStyle>
            <a:lvl1pPr marL="285750" indent="-285750" algn="r" defTabSz="457200" rtl="1"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lgn="l" rtl="0">
              <a:buClr>
                <a:srgbClr val="D9B247"/>
              </a:buClr>
            </a:pPr>
            <a:r>
              <a:rPr lang="en-US" sz="4075" dirty="0">
                <a:solidFill>
                  <a:sysClr val="windowText" lastClr="000000">
                    <a:lumMod val="85000"/>
                    <a:lumOff val="15000"/>
                  </a:sysClr>
                </a:solidFill>
                <a:latin typeface="Garamond" panose="02020404030301010803"/>
              </a:rPr>
              <a:t>Skin</a:t>
            </a:r>
          </a:p>
          <a:p>
            <a:pPr algn="l" rtl="0">
              <a:buClr>
                <a:srgbClr val="D9B247"/>
              </a:buClr>
            </a:pPr>
            <a:r>
              <a:rPr lang="en-US" sz="4075" dirty="0">
                <a:solidFill>
                  <a:sysClr val="windowText" lastClr="000000">
                    <a:lumMod val="85000"/>
                    <a:lumOff val="15000"/>
                  </a:sysClr>
                </a:solidFill>
                <a:latin typeface="Garamond" panose="02020404030301010803"/>
              </a:rPr>
              <a:t>Connective tissue </a:t>
            </a:r>
          </a:p>
          <a:p>
            <a:pPr algn="l" rtl="0">
              <a:buClr>
                <a:srgbClr val="D9B247"/>
              </a:buClr>
            </a:pPr>
            <a:r>
              <a:rPr lang="en-US" sz="4075" dirty="0">
                <a:solidFill>
                  <a:sysClr val="windowText" lastClr="000000">
                    <a:lumMod val="85000"/>
                    <a:lumOff val="15000"/>
                  </a:sysClr>
                </a:solidFill>
                <a:latin typeface="Garamond" panose="02020404030301010803"/>
              </a:rPr>
              <a:t>Aponeurosis</a:t>
            </a:r>
          </a:p>
          <a:p>
            <a:pPr algn="l" rtl="0">
              <a:buClr>
                <a:srgbClr val="D9B247"/>
              </a:buClr>
            </a:pPr>
            <a:r>
              <a:rPr lang="en-US" sz="4075" dirty="0">
                <a:solidFill>
                  <a:sysClr val="windowText" lastClr="000000">
                    <a:lumMod val="85000"/>
                    <a:lumOff val="15000"/>
                  </a:sysClr>
                </a:solidFill>
                <a:latin typeface="Garamond" panose="02020404030301010803"/>
              </a:rPr>
              <a:t>Loose connective tissue</a:t>
            </a:r>
          </a:p>
          <a:p>
            <a:pPr algn="l" rtl="0">
              <a:buClr>
                <a:srgbClr val="D9B247"/>
              </a:buClr>
            </a:pPr>
            <a:r>
              <a:rPr lang="en-US" sz="4075" dirty="0">
                <a:solidFill>
                  <a:sysClr val="windowText" lastClr="000000">
                    <a:lumMod val="85000"/>
                    <a:lumOff val="15000"/>
                  </a:sysClr>
                </a:solidFill>
                <a:latin typeface="Garamond" panose="02020404030301010803"/>
              </a:rPr>
              <a:t>Periosteum</a:t>
            </a:r>
          </a:p>
          <a:p>
            <a:pPr algn="l" rtl="0">
              <a:buClr>
                <a:srgbClr val="D9B247"/>
              </a:buClr>
            </a:pPr>
            <a:endParaRPr lang="ar-JO" sz="4075" dirty="0">
              <a:solidFill>
                <a:sysClr val="windowText" lastClr="000000">
                  <a:lumMod val="85000"/>
                  <a:lumOff val="15000"/>
                </a:sysClr>
              </a:solidFill>
              <a:latin typeface="Garamond" panose="02020404030301010803"/>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10254184" y="3304456"/>
            <a:ext cx="4977962" cy="5867994"/>
          </a:xfrm>
          <a:prstGeom prst="rect">
            <a:avLst/>
          </a:prstGeom>
        </p:spPr>
      </p:pic>
    </p:spTree>
    <p:extLst>
      <p:ext uri="{BB962C8B-B14F-4D97-AF65-F5344CB8AC3E}">
        <p14:creationId xmlns:p14="http://schemas.microsoft.com/office/powerpoint/2010/main" val="41471994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844" y="1687512"/>
            <a:ext cx="14859000" cy="1653872"/>
          </a:xfrm>
        </p:spPr>
        <p:txBody>
          <a:bodyPr>
            <a:normAutofit/>
          </a:bodyPr>
          <a:lstStyle/>
          <a:p>
            <a:r>
              <a:rPr lang="en-US" b="1" dirty="0"/>
              <a:t>Coup or </a:t>
            </a:r>
            <a:r>
              <a:rPr lang="en-US" b="1" dirty="0" err="1"/>
              <a:t>Contrecoup</a:t>
            </a:r>
            <a:r>
              <a:rPr lang="en-US" b="1" dirty="0"/>
              <a:t> contusions</a:t>
            </a:r>
            <a:endParaRPr lang="ar-JO" b="1" dirty="0"/>
          </a:p>
        </p:txBody>
      </p:sp>
      <p:sp>
        <p:nvSpPr>
          <p:cNvPr id="3" name="Content Placeholder 2"/>
          <p:cNvSpPr>
            <a:spLocks noGrp="1"/>
          </p:cNvSpPr>
          <p:nvPr>
            <p:ph idx="1"/>
          </p:nvPr>
        </p:nvSpPr>
        <p:spPr>
          <a:xfrm>
            <a:off x="1797844" y="3955833"/>
            <a:ext cx="15312082" cy="5238174"/>
          </a:xfrm>
        </p:spPr>
        <p:txBody>
          <a:bodyPr/>
          <a:lstStyle/>
          <a:p>
            <a:pPr algn="l" rtl="0"/>
            <a:r>
              <a:rPr lang="en-US" dirty="0"/>
              <a:t>Coup contusions occur at the location of impact.</a:t>
            </a:r>
          </a:p>
          <a:p>
            <a:pPr algn="l" rtl="0"/>
            <a:r>
              <a:rPr lang="en-US" dirty="0" err="1"/>
              <a:t>Contrecoup</a:t>
            </a:r>
            <a:r>
              <a:rPr lang="en-US" dirty="0"/>
              <a:t> contusions occur on the opposite </a:t>
            </a:r>
          </a:p>
          <a:p>
            <a:pPr marL="0" indent="0" algn="l" rtl="0">
              <a:buNone/>
            </a:pPr>
            <a:r>
              <a:rPr lang="en-US" dirty="0"/>
              <a:t>side or at a point distant from the impact. </a:t>
            </a:r>
            <a:endParaRPr lang="ar-JO" dirty="0"/>
          </a:p>
        </p:txBody>
      </p:sp>
      <p:pic>
        <p:nvPicPr>
          <p:cNvPr id="4" name="Picture 3"/>
          <p:cNvPicPr>
            <a:picLocks noChangeAspect="1"/>
          </p:cNvPicPr>
          <p:nvPr/>
        </p:nvPicPr>
        <p:blipFill>
          <a:blip r:embed="rId2"/>
          <a:stretch>
            <a:fillRect/>
          </a:stretch>
        </p:blipFill>
        <p:spPr>
          <a:xfrm>
            <a:off x="11094244" y="4747035"/>
            <a:ext cx="6029824" cy="4472079"/>
          </a:xfrm>
          <a:prstGeom prst="rect">
            <a:avLst/>
          </a:prstGeom>
        </p:spPr>
      </p:pic>
    </p:spTree>
    <p:extLst>
      <p:ext uri="{BB962C8B-B14F-4D97-AF65-F5344CB8AC3E}">
        <p14:creationId xmlns:p14="http://schemas.microsoft.com/office/powerpoint/2010/main" val="3690573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16844" y="1458912"/>
            <a:ext cx="7660618" cy="7660618"/>
          </a:xfrm>
          <a:prstGeom prst="rect">
            <a:avLst/>
          </a:prstGeom>
        </p:spPr>
      </p:pic>
      <p:pic>
        <p:nvPicPr>
          <p:cNvPr id="5" name="Picture 4"/>
          <p:cNvPicPr>
            <a:picLocks noChangeAspect="1"/>
          </p:cNvPicPr>
          <p:nvPr/>
        </p:nvPicPr>
        <p:blipFill>
          <a:blip r:embed="rId3"/>
          <a:stretch>
            <a:fillRect/>
          </a:stretch>
        </p:blipFill>
        <p:spPr>
          <a:xfrm>
            <a:off x="9341644" y="1458912"/>
            <a:ext cx="7658405" cy="7703737"/>
          </a:xfrm>
          <a:prstGeom prst="rect">
            <a:avLst/>
          </a:prstGeom>
        </p:spPr>
      </p:pic>
    </p:spTree>
    <p:extLst>
      <p:ext uri="{BB962C8B-B14F-4D97-AF65-F5344CB8AC3E}">
        <p14:creationId xmlns:p14="http://schemas.microsoft.com/office/powerpoint/2010/main" val="777063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Concussion </a:t>
            </a:r>
          </a:p>
        </p:txBody>
      </p:sp>
      <p:sp>
        <p:nvSpPr>
          <p:cNvPr id="3" name="Content Placeholder 2"/>
          <p:cNvSpPr>
            <a:spLocks noGrp="1"/>
          </p:cNvSpPr>
          <p:nvPr>
            <p:ph idx="1"/>
          </p:nvPr>
        </p:nvSpPr>
        <p:spPr/>
        <p:txBody>
          <a:bodyPr/>
          <a:lstStyle/>
          <a:p>
            <a:pPr algn="l"/>
            <a:r>
              <a:rPr lang="en-GB" dirty="0"/>
              <a:t>1- No structural deformity to the brain</a:t>
            </a:r>
          </a:p>
          <a:p>
            <a:pPr algn="l"/>
            <a:r>
              <a:rPr lang="en-GB" dirty="0"/>
              <a:t>2- unconscious then return consciousness</a:t>
            </a:r>
          </a:p>
          <a:p>
            <a:pPr algn="l"/>
            <a:r>
              <a:rPr lang="en-GB" dirty="0"/>
              <a:t>3- Retrograde amnesia  </a:t>
            </a:r>
          </a:p>
        </p:txBody>
      </p:sp>
    </p:spTree>
    <p:extLst>
      <p:ext uri="{BB962C8B-B14F-4D97-AF65-F5344CB8AC3E}">
        <p14:creationId xmlns:p14="http://schemas.microsoft.com/office/powerpoint/2010/main" val="38522296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Diffuse axonal injuries </a:t>
            </a:r>
          </a:p>
        </p:txBody>
      </p:sp>
      <p:sp>
        <p:nvSpPr>
          <p:cNvPr id="3" name="Content Placeholder 2"/>
          <p:cNvSpPr>
            <a:spLocks noGrp="1"/>
          </p:cNvSpPr>
          <p:nvPr>
            <p:ph idx="1"/>
          </p:nvPr>
        </p:nvSpPr>
        <p:spPr/>
        <p:txBody>
          <a:bodyPr/>
          <a:lstStyle/>
          <a:p>
            <a:pPr algn="l"/>
            <a:r>
              <a:rPr lang="en-GB" dirty="0"/>
              <a:t>1- is the most common cause of prolonged COMA after TRAUMA </a:t>
            </a:r>
          </a:p>
          <a:p>
            <a:pPr algn="l"/>
            <a:r>
              <a:rPr lang="en-GB" dirty="0"/>
              <a:t>2- lesion occur mainly at ( </a:t>
            </a:r>
            <a:r>
              <a:rPr lang="en-GB" dirty="0" err="1"/>
              <a:t>Corpous</a:t>
            </a:r>
            <a:r>
              <a:rPr lang="en-GB" dirty="0"/>
              <a:t> </a:t>
            </a:r>
            <a:r>
              <a:rPr lang="en-GB" dirty="0" err="1"/>
              <a:t>callusum</a:t>
            </a:r>
            <a:r>
              <a:rPr lang="en-GB" dirty="0"/>
              <a:t> , periventricular white matter , Basal </a:t>
            </a:r>
            <a:r>
              <a:rPr lang="en-GB" dirty="0" err="1"/>
              <a:t>gangelia</a:t>
            </a:r>
            <a:r>
              <a:rPr lang="en-GB" dirty="0"/>
              <a:t> and Brain stem ) </a:t>
            </a:r>
          </a:p>
        </p:txBody>
      </p:sp>
    </p:spTree>
    <p:extLst>
      <p:ext uri="{BB962C8B-B14F-4D97-AF65-F5344CB8AC3E}">
        <p14:creationId xmlns:p14="http://schemas.microsoft.com/office/powerpoint/2010/main" val="1546031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140" y="2373312"/>
            <a:ext cx="14113008" cy="3581400"/>
          </a:xfrm>
        </p:spPr>
        <p:txBody>
          <a:bodyPr>
            <a:normAutofit fontScale="90000"/>
          </a:bodyPr>
          <a:lstStyle/>
          <a:p>
            <a:r>
              <a:rPr lang="en-US" dirty="0"/>
              <a:t>COMPLICATIONS</a:t>
            </a:r>
            <a:br>
              <a:rPr lang="en-US" dirty="0"/>
            </a:br>
            <a:br>
              <a:rPr lang="en-US" dirty="0"/>
            </a:br>
            <a:r>
              <a:rPr lang="en-US" dirty="0"/>
              <a:t>• INTRACRANIAL HAEMORRHAGES :</a:t>
            </a:r>
            <a:br>
              <a:rPr lang="en-US" dirty="0"/>
            </a:br>
            <a:endParaRPr lang="ar-JO" dirty="0"/>
          </a:p>
        </p:txBody>
      </p:sp>
    </p:spTree>
    <p:extLst>
      <p:ext uri="{BB962C8B-B14F-4D97-AF65-F5344CB8AC3E}">
        <p14:creationId xmlns:p14="http://schemas.microsoft.com/office/powerpoint/2010/main" val="11588988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7217" y="2323885"/>
            <a:ext cx="11541230" cy="776123"/>
          </a:xfrm>
        </p:spPr>
        <p:txBody>
          <a:bodyPr>
            <a:normAutofit fontScale="90000"/>
          </a:bodyPr>
          <a:lstStyle/>
          <a:p>
            <a:r>
              <a:rPr lang="en-US" b="1" dirty="0"/>
              <a:t>Acute epidural hematoma</a:t>
            </a:r>
            <a:br>
              <a:rPr lang="en-US" b="1" dirty="0"/>
            </a:br>
            <a:endParaRPr lang="ar-JO" b="1" dirty="0"/>
          </a:p>
        </p:txBody>
      </p:sp>
      <p:sp>
        <p:nvSpPr>
          <p:cNvPr id="3" name="Content Placeholder 2"/>
          <p:cNvSpPr>
            <a:spLocks noGrp="1"/>
          </p:cNvSpPr>
          <p:nvPr>
            <p:ph idx="1"/>
          </p:nvPr>
        </p:nvSpPr>
        <p:spPr>
          <a:xfrm>
            <a:off x="2104896" y="3488072"/>
            <a:ext cx="14228911" cy="5848074"/>
          </a:xfrm>
        </p:spPr>
        <p:txBody>
          <a:bodyPr>
            <a:normAutofit fontScale="92500" lnSpcReduction="20000"/>
          </a:bodyPr>
          <a:lstStyle/>
          <a:p>
            <a:pPr algn="l" rtl="0"/>
            <a:r>
              <a:rPr lang="en-US" dirty="0"/>
              <a:t>Accumulation of acute blood in the epidural space </a:t>
            </a:r>
            <a:r>
              <a:rPr lang="en-US" sz="3395" dirty="0"/>
              <a:t>( between inner periosteum and dura matter).</a:t>
            </a:r>
          </a:p>
          <a:p>
            <a:pPr algn="l" rtl="0"/>
            <a:r>
              <a:rPr lang="en-US" sz="3395" dirty="0"/>
              <a:t>Most commonly appears as a biconvex ( lens shaped) , </a:t>
            </a:r>
          </a:p>
          <a:p>
            <a:pPr marL="0" indent="0" algn="l" rtl="0">
              <a:buNone/>
            </a:pPr>
            <a:r>
              <a:rPr lang="en-US" sz="3395" dirty="0"/>
              <a:t>extra-axial </a:t>
            </a:r>
            <a:r>
              <a:rPr lang="en-US" sz="3395" dirty="0" err="1"/>
              <a:t>hyperdense</a:t>
            </a:r>
            <a:r>
              <a:rPr lang="en-US" sz="3395" dirty="0"/>
              <a:t> lesion.</a:t>
            </a:r>
          </a:p>
          <a:p>
            <a:pPr marL="0" indent="0" algn="l" rtl="0">
              <a:buNone/>
            </a:pPr>
            <a:r>
              <a:rPr lang="en-GB" sz="3395" dirty="0">
                <a:solidFill>
                  <a:srgbClr val="FF0000"/>
                </a:solidFill>
              </a:rPr>
              <a:t>•Lesion cant cross suture lines</a:t>
            </a:r>
            <a:endParaRPr lang="en-US" sz="3395" dirty="0">
              <a:solidFill>
                <a:srgbClr val="FF0000"/>
              </a:solidFill>
            </a:endParaRPr>
          </a:p>
          <a:p>
            <a:pPr algn="l" rtl="0" fontAlgn="base">
              <a:spcBef>
                <a:spcPts val="0"/>
              </a:spcBef>
              <a:spcAft>
                <a:spcPts val="0"/>
              </a:spcAft>
              <a:buFont typeface="Arial" panose="020B0604020202020204" pitchFamily="34" charset="0"/>
              <a:buChar char="•"/>
            </a:pPr>
            <a:r>
              <a:rPr lang="en-US" sz="3395" dirty="0">
                <a:solidFill>
                  <a:srgbClr val="000000"/>
                </a:solidFill>
                <a:latin typeface="Calibri" panose="020F0502020204030204" pitchFamily="34" charset="0"/>
              </a:rPr>
              <a:t>EDH can result from injury to the:</a:t>
            </a:r>
            <a:endParaRPr lang="en-US" sz="3395" dirty="0">
              <a:solidFill>
                <a:srgbClr val="000000"/>
              </a:solidFill>
              <a:latin typeface="Arial" panose="020B0604020202020204" pitchFamily="34" charset="0"/>
            </a:endParaRPr>
          </a:p>
          <a:p>
            <a:pPr marL="0" indent="0" algn="l" rtl="0">
              <a:spcBef>
                <a:spcPts val="1698"/>
              </a:spcBef>
              <a:spcAft>
                <a:spcPts val="0"/>
              </a:spcAft>
              <a:buNone/>
            </a:pPr>
            <a:r>
              <a:rPr lang="en-US" sz="3395" dirty="0">
                <a:solidFill>
                  <a:srgbClr val="FF0000"/>
                </a:solidFill>
                <a:latin typeface="Calibri" panose="020F0502020204030204" pitchFamily="34" charset="0"/>
              </a:rPr>
              <a:t>      - middle meningeal artery (main source)</a:t>
            </a:r>
            <a:endParaRPr lang="en-US" sz="3395" dirty="0"/>
          </a:p>
          <a:p>
            <a:pPr marL="0" indent="0" algn="l" rtl="0">
              <a:spcBef>
                <a:spcPts val="1698"/>
              </a:spcBef>
              <a:spcAft>
                <a:spcPts val="0"/>
              </a:spcAft>
              <a:buNone/>
            </a:pPr>
            <a:r>
              <a:rPr lang="en-US" sz="3395" dirty="0">
                <a:solidFill>
                  <a:srgbClr val="000000"/>
                </a:solidFill>
                <a:latin typeface="Calibri" panose="020F0502020204030204" pitchFamily="34" charset="0"/>
              </a:rPr>
              <a:t>      - The middle meningeal vein</a:t>
            </a:r>
            <a:endParaRPr lang="en-US" sz="3395" dirty="0"/>
          </a:p>
          <a:p>
            <a:pPr marL="0" indent="0" algn="l" rtl="0">
              <a:spcBef>
                <a:spcPts val="1698"/>
              </a:spcBef>
              <a:spcAft>
                <a:spcPts val="0"/>
              </a:spcAft>
              <a:buNone/>
            </a:pPr>
            <a:r>
              <a:rPr lang="en-US" sz="3395" dirty="0">
                <a:solidFill>
                  <a:srgbClr val="000000"/>
                </a:solidFill>
                <a:latin typeface="Calibri" panose="020F0502020204030204" pitchFamily="34" charset="0"/>
              </a:rPr>
              <a:t>      - The </a:t>
            </a:r>
            <a:r>
              <a:rPr lang="en-US" sz="3395" dirty="0" err="1">
                <a:solidFill>
                  <a:srgbClr val="000000"/>
                </a:solidFill>
                <a:latin typeface="Calibri" panose="020F0502020204030204" pitchFamily="34" charset="0"/>
              </a:rPr>
              <a:t>diploic</a:t>
            </a:r>
            <a:r>
              <a:rPr lang="en-US" sz="3395" dirty="0">
                <a:solidFill>
                  <a:srgbClr val="000000"/>
                </a:solidFill>
                <a:latin typeface="Calibri" panose="020F0502020204030204" pitchFamily="34" charset="0"/>
              </a:rPr>
              <a:t> veins (fractured skull bone).</a:t>
            </a:r>
            <a:endParaRPr lang="en-US" sz="3395" dirty="0"/>
          </a:p>
          <a:p>
            <a:pPr marL="0" indent="0" algn="l" rtl="0">
              <a:spcBef>
                <a:spcPts val="1698"/>
              </a:spcBef>
              <a:spcAft>
                <a:spcPts val="0"/>
              </a:spcAft>
              <a:buNone/>
            </a:pPr>
            <a:r>
              <a:rPr lang="en-US" sz="3395" dirty="0">
                <a:solidFill>
                  <a:srgbClr val="000000"/>
                </a:solidFill>
                <a:latin typeface="Calibri" panose="020F0502020204030204" pitchFamily="34" charset="0"/>
              </a:rPr>
              <a:t>      - The venous sinuses. </a:t>
            </a:r>
            <a:endParaRPr lang="en-US" sz="3395" dirty="0"/>
          </a:p>
          <a:p>
            <a:pPr marL="0" indent="0" algn="l" rtl="0">
              <a:buNone/>
            </a:pPr>
            <a:endParaRPr lang="ar-JO" sz="3395" dirty="0"/>
          </a:p>
        </p:txBody>
      </p:sp>
      <p:pic>
        <p:nvPicPr>
          <p:cNvPr id="4" name="Picture 3"/>
          <p:cNvPicPr>
            <a:picLocks noChangeAspect="1"/>
          </p:cNvPicPr>
          <p:nvPr/>
        </p:nvPicPr>
        <p:blipFill>
          <a:blip r:embed="rId2"/>
          <a:stretch>
            <a:fillRect/>
          </a:stretch>
        </p:blipFill>
        <p:spPr>
          <a:xfrm>
            <a:off x="12502942" y="4246414"/>
            <a:ext cx="4471010" cy="5089732"/>
          </a:xfrm>
          <a:prstGeom prst="rect">
            <a:avLst/>
          </a:prstGeom>
        </p:spPr>
      </p:pic>
    </p:spTree>
    <p:extLst>
      <p:ext uri="{BB962C8B-B14F-4D97-AF65-F5344CB8AC3E}">
        <p14:creationId xmlns:p14="http://schemas.microsoft.com/office/powerpoint/2010/main" val="8572362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7217" y="1418407"/>
            <a:ext cx="11541230" cy="1810953"/>
          </a:xfrm>
        </p:spPr>
        <p:txBody>
          <a:bodyPr/>
          <a:lstStyle/>
          <a:p>
            <a:r>
              <a:rPr lang="en-US" dirty="0"/>
              <a:t>Indications for surgery</a:t>
            </a:r>
          </a:p>
        </p:txBody>
      </p:sp>
      <p:sp>
        <p:nvSpPr>
          <p:cNvPr id="3" name="Content Placeholder 2"/>
          <p:cNvSpPr>
            <a:spLocks noGrp="1"/>
          </p:cNvSpPr>
          <p:nvPr>
            <p:ph idx="1"/>
          </p:nvPr>
        </p:nvSpPr>
        <p:spPr/>
        <p:txBody>
          <a:bodyPr/>
          <a:lstStyle/>
          <a:p>
            <a:pPr algn="l" rtl="0"/>
            <a:r>
              <a:rPr lang="en-US" dirty="0"/>
              <a:t>Hematoma maximal thickness &gt; 15 mm.</a:t>
            </a:r>
          </a:p>
          <a:p>
            <a:pPr algn="l" rtl="0"/>
            <a:r>
              <a:rPr lang="en-US" dirty="0"/>
              <a:t>Hematoma volume &gt; 30 cc.</a:t>
            </a:r>
          </a:p>
          <a:p>
            <a:pPr algn="l" rtl="0"/>
            <a:r>
              <a:rPr lang="en-US" dirty="0"/>
              <a:t>Midline shift &gt; 5 mm.</a:t>
            </a:r>
          </a:p>
          <a:p>
            <a:pPr algn="l" rtl="0"/>
            <a:r>
              <a:rPr lang="en-US" dirty="0"/>
              <a:t>Focal neurological deficit caused by the hematoma.</a:t>
            </a:r>
          </a:p>
          <a:p>
            <a:pPr algn="l" rtl="0"/>
            <a:endParaRPr lang="ar-JO" dirty="0"/>
          </a:p>
        </p:txBody>
      </p:sp>
    </p:spTree>
    <p:extLst>
      <p:ext uri="{BB962C8B-B14F-4D97-AF65-F5344CB8AC3E}">
        <p14:creationId xmlns:p14="http://schemas.microsoft.com/office/powerpoint/2010/main" val="26285524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187219" y="1879928"/>
            <a:ext cx="6370465" cy="7299707"/>
          </a:xfrm>
          <a:prstGeom prst="rect">
            <a:avLst/>
          </a:prstGeom>
        </p:spPr>
      </p:pic>
      <p:pic>
        <p:nvPicPr>
          <p:cNvPr id="5" name="Picture 4"/>
          <p:cNvPicPr>
            <a:picLocks noChangeAspect="1"/>
          </p:cNvPicPr>
          <p:nvPr/>
        </p:nvPicPr>
        <p:blipFill>
          <a:blip r:embed="rId3"/>
          <a:stretch>
            <a:fillRect/>
          </a:stretch>
        </p:blipFill>
        <p:spPr>
          <a:xfrm>
            <a:off x="2363606" y="1944602"/>
            <a:ext cx="6597040" cy="7235029"/>
          </a:xfrm>
          <a:prstGeom prst="rect">
            <a:avLst/>
          </a:prstGeom>
        </p:spPr>
      </p:pic>
    </p:spTree>
    <p:extLst>
      <p:ext uri="{BB962C8B-B14F-4D97-AF65-F5344CB8AC3E}">
        <p14:creationId xmlns:p14="http://schemas.microsoft.com/office/powerpoint/2010/main" val="12320088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0000"/>
                </a:solidFill>
              </a:rPr>
              <a:t>Symptoms </a:t>
            </a:r>
          </a:p>
        </p:txBody>
      </p:sp>
      <p:sp>
        <p:nvSpPr>
          <p:cNvPr id="3" name="Content Placeholder 2"/>
          <p:cNvSpPr>
            <a:spLocks noGrp="1"/>
          </p:cNvSpPr>
          <p:nvPr>
            <p:ph idx="1"/>
          </p:nvPr>
        </p:nvSpPr>
        <p:spPr/>
        <p:txBody>
          <a:bodyPr>
            <a:normAutofit/>
          </a:bodyPr>
          <a:lstStyle/>
          <a:p>
            <a:pPr algn="l"/>
            <a:r>
              <a:rPr lang="en-GB" sz="5400" b="1" dirty="0">
                <a:solidFill>
                  <a:srgbClr val="FF0000"/>
                </a:solidFill>
              </a:rPr>
              <a:t>1- headache </a:t>
            </a:r>
          </a:p>
          <a:p>
            <a:pPr algn="l"/>
            <a:r>
              <a:rPr lang="en-GB" sz="5400" b="1" dirty="0">
                <a:solidFill>
                  <a:srgbClr val="FF0000"/>
                </a:solidFill>
              </a:rPr>
              <a:t>2- loss of conciseness</a:t>
            </a:r>
          </a:p>
          <a:p>
            <a:pPr algn="l"/>
            <a:r>
              <a:rPr lang="en-GB" sz="5400" b="1" dirty="0">
                <a:solidFill>
                  <a:srgbClr val="FF0000"/>
                </a:solidFill>
              </a:rPr>
              <a:t>3- Lucid interval  </a:t>
            </a:r>
          </a:p>
        </p:txBody>
      </p:sp>
    </p:spTree>
    <p:extLst>
      <p:ext uri="{BB962C8B-B14F-4D97-AF65-F5344CB8AC3E}">
        <p14:creationId xmlns:p14="http://schemas.microsoft.com/office/powerpoint/2010/main" val="24647627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7217" y="2323886"/>
            <a:ext cx="12231114" cy="662736"/>
          </a:xfrm>
        </p:spPr>
        <p:txBody>
          <a:bodyPr>
            <a:normAutofit fontScale="90000"/>
          </a:bodyPr>
          <a:lstStyle/>
          <a:p>
            <a:r>
              <a:rPr lang="en-US" b="1" dirty="0"/>
              <a:t>Acute subdural hematoma (ASDH)</a:t>
            </a:r>
            <a:br>
              <a:rPr lang="en-US" b="1" dirty="0"/>
            </a:br>
            <a:endParaRPr lang="ar-JO" b="1" dirty="0"/>
          </a:p>
        </p:txBody>
      </p:sp>
      <p:sp>
        <p:nvSpPr>
          <p:cNvPr id="3" name="Content Placeholder 2"/>
          <p:cNvSpPr>
            <a:spLocks noGrp="1"/>
          </p:cNvSpPr>
          <p:nvPr>
            <p:ph idx="1"/>
          </p:nvPr>
        </p:nvSpPr>
        <p:spPr>
          <a:xfrm>
            <a:off x="1846191" y="3744911"/>
            <a:ext cx="12892260" cy="6210847"/>
          </a:xfrm>
        </p:spPr>
        <p:txBody>
          <a:bodyPr>
            <a:normAutofit lnSpcReduction="10000"/>
          </a:bodyPr>
          <a:lstStyle/>
          <a:p>
            <a:pPr algn="l" rtl="0"/>
            <a:r>
              <a:rPr lang="en-US" sz="3200" dirty="0"/>
              <a:t>Accumulation of acute blood between the dura matter and the arachnoid matter.</a:t>
            </a:r>
          </a:p>
          <a:p>
            <a:pPr algn="l" rtl="0"/>
            <a:r>
              <a:rPr lang="en-US" sz="3200" dirty="0">
                <a:solidFill>
                  <a:srgbClr val="FF0000"/>
                </a:solidFill>
              </a:rPr>
              <a:t>It is the most common brain hematoma </a:t>
            </a:r>
          </a:p>
          <a:p>
            <a:pPr algn="l" rtl="0"/>
            <a:r>
              <a:rPr lang="en-US" sz="3200" dirty="0">
                <a:solidFill>
                  <a:srgbClr val="FF0000"/>
                </a:solidFill>
              </a:rPr>
              <a:t>It is the most dangerous brain hematoma </a:t>
            </a:r>
          </a:p>
          <a:p>
            <a:pPr algn="l" rtl="0"/>
            <a:r>
              <a:rPr lang="en-US" sz="3200" dirty="0"/>
              <a:t>Most commonly appears as a crescent shape, extra-axial </a:t>
            </a:r>
            <a:r>
              <a:rPr lang="en-US" sz="3200" dirty="0" err="1"/>
              <a:t>hyperdense</a:t>
            </a:r>
            <a:r>
              <a:rPr lang="en-US" sz="3200" dirty="0"/>
              <a:t> lesion.</a:t>
            </a:r>
          </a:p>
          <a:p>
            <a:pPr algn="l" rtl="0"/>
            <a:r>
              <a:rPr lang="en-US" sz="3200" dirty="0"/>
              <a:t>ASDH can result from injury to the:</a:t>
            </a:r>
          </a:p>
          <a:p>
            <a:pPr marL="0" indent="0" algn="l" rtl="0">
              <a:spcAft>
                <a:spcPts val="0"/>
              </a:spcAft>
              <a:buNone/>
            </a:pPr>
            <a:r>
              <a:rPr lang="en-US" sz="3200" dirty="0"/>
              <a:t>      - </a:t>
            </a:r>
            <a:r>
              <a:rPr lang="en-US" sz="3200" dirty="0">
                <a:solidFill>
                  <a:srgbClr val="FF0000"/>
                </a:solidFill>
              </a:rPr>
              <a:t>bridging veins (main source)</a:t>
            </a:r>
          </a:p>
          <a:p>
            <a:pPr marL="0" indent="0" algn="l" rtl="0">
              <a:spcAft>
                <a:spcPts val="0"/>
              </a:spcAft>
              <a:buNone/>
            </a:pPr>
            <a:r>
              <a:rPr lang="en-US" sz="3200" dirty="0"/>
              <a:t>      - cortical artery.</a:t>
            </a:r>
          </a:p>
          <a:p>
            <a:pPr marL="0" indent="0" algn="l" rtl="0">
              <a:spcAft>
                <a:spcPts val="0"/>
              </a:spcAft>
              <a:buNone/>
            </a:pPr>
            <a:r>
              <a:rPr lang="en-US" sz="3200" dirty="0"/>
              <a:t>      - cortical veins.</a:t>
            </a:r>
          </a:p>
          <a:p>
            <a:pPr marL="0" indent="0" algn="l" rtl="0">
              <a:spcAft>
                <a:spcPts val="0"/>
              </a:spcAft>
              <a:buNone/>
            </a:pPr>
            <a:r>
              <a:rPr lang="en-US" sz="3200" dirty="0"/>
              <a:t>      - The venous sinuses. </a:t>
            </a:r>
          </a:p>
          <a:p>
            <a:pPr algn="l" rtl="0"/>
            <a:endParaRPr lang="en-US" sz="3200" dirty="0"/>
          </a:p>
          <a:p>
            <a:pPr algn="l" rtl="0"/>
            <a:endParaRPr lang="ar-JO" sz="3200" dirty="0"/>
          </a:p>
        </p:txBody>
      </p:sp>
      <p:pic>
        <p:nvPicPr>
          <p:cNvPr id="4" name="Picture 3"/>
          <p:cNvPicPr>
            <a:picLocks noChangeAspect="1"/>
          </p:cNvPicPr>
          <p:nvPr/>
        </p:nvPicPr>
        <p:blipFill>
          <a:blip r:embed="rId2"/>
          <a:stretch>
            <a:fillRect/>
          </a:stretch>
        </p:blipFill>
        <p:spPr>
          <a:xfrm>
            <a:off x="12008644" y="5649911"/>
            <a:ext cx="5021750" cy="3605997"/>
          </a:xfrm>
          <a:prstGeom prst="rect">
            <a:avLst/>
          </a:prstGeom>
        </p:spPr>
      </p:pic>
    </p:spTree>
    <p:extLst>
      <p:ext uri="{BB962C8B-B14F-4D97-AF65-F5344CB8AC3E}">
        <p14:creationId xmlns:p14="http://schemas.microsoft.com/office/powerpoint/2010/main" val="2664867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9371" y="1103373"/>
            <a:ext cx="13038857" cy="2328368"/>
          </a:xfrm>
        </p:spPr>
        <p:txBody>
          <a:bodyPr/>
          <a:lstStyle/>
          <a:p>
            <a:r>
              <a:rPr lang="en-US" dirty="0"/>
              <a:t>Scalp injury</a:t>
            </a:r>
          </a:p>
        </p:txBody>
      </p:sp>
      <p:sp>
        <p:nvSpPr>
          <p:cNvPr id="2" name="Content Placeholder 1"/>
          <p:cNvSpPr>
            <a:spLocks noGrp="1"/>
          </p:cNvSpPr>
          <p:nvPr>
            <p:ph idx="1"/>
          </p:nvPr>
        </p:nvSpPr>
        <p:spPr>
          <a:xfrm>
            <a:off x="1209370" y="3744912"/>
            <a:ext cx="13038859" cy="6434509"/>
          </a:xfrm>
        </p:spPr>
        <p:txBody>
          <a:bodyPr>
            <a:normAutofit/>
          </a:bodyPr>
          <a:lstStyle/>
          <a:p>
            <a:pPr algn="l" rtl="0"/>
            <a:r>
              <a:rPr lang="en-US" dirty="0"/>
              <a:t>It can manifest as:</a:t>
            </a:r>
          </a:p>
          <a:p>
            <a:pPr algn="l" rtl="0"/>
            <a:endParaRPr lang="en-US" dirty="0"/>
          </a:p>
          <a:p>
            <a:pPr marL="1059427" indent="-873154" algn="l" rtl="0">
              <a:buFont typeface="+mj-lt"/>
              <a:buAutoNum type="arabicPeriod"/>
            </a:pPr>
            <a:r>
              <a:rPr lang="en-US" dirty="0"/>
              <a:t>Abrasion.</a:t>
            </a:r>
          </a:p>
          <a:p>
            <a:pPr marL="1059427" indent="-873154" algn="l" rtl="0">
              <a:buFont typeface="+mj-lt"/>
              <a:buAutoNum type="arabicPeriod"/>
            </a:pPr>
            <a:r>
              <a:rPr lang="en-US" dirty="0"/>
              <a:t>Bruising.</a:t>
            </a:r>
          </a:p>
          <a:p>
            <a:pPr marL="1059427" indent="-873154" algn="l" rtl="0">
              <a:buFont typeface="+mj-lt"/>
              <a:buAutoNum type="arabicPeriod"/>
            </a:pPr>
            <a:r>
              <a:rPr lang="en-US" dirty="0"/>
              <a:t>Laceration.</a:t>
            </a:r>
          </a:p>
          <a:p>
            <a:pPr marL="1059427" indent="-873154" algn="l" rtl="0">
              <a:buFont typeface="+mj-lt"/>
              <a:buAutoNum type="arabicPeriod"/>
            </a:pPr>
            <a:r>
              <a:rPr lang="en-US" dirty="0"/>
              <a:t>Neonatal scalp hematomas</a:t>
            </a:r>
          </a:p>
        </p:txBody>
      </p:sp>
      <p:pic>
        <p:nvPicPr>
          <p:cNvPr id="6" name="Picture 5"/>
          <p:cNvPicPr>
            <a:picLocks noChangeAspect="1"/>
          </p:cNvPicPr>
          <p:nvPr/>
        </p:nvPicPr>
        <p:blipFill>
          <a:blip r:embed="rId3"/>
          <a:stretch>
            <a:fillRect/>
          </a:stretch>
        </p:blipFill>
        <p:spPr>
          <a:xfrm>
            <a:off x="7284244" y="5106846"/>
            <a:ext cx="9903281" cy="4261883"/>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7217" y="2582591"/>
            <a:ext cx="11541230" cy="404029"/>
          </a:xfrm>
        </p:spPr>
        <p:txBody>
          <a:bodyPr>
            <a:normAutofit fontScale="90000"/>
          </a:bodyPr>
          <a:lstStyle/>
          <a:p>
            <a:r>
              <a:rPr lang="en-US" dirty="0"/>
              <a:t>Indications for surgery</a:t>
            </a:r>
            <a:br>
              <a:rPr lang="en-US" dirty="0"/>
            </a:br>
            <a:endParaRPr lang="ar-JO" dirty="0"/>
          </a:p>
        </p:txBody>
      </p:sp>
      <p:sp>
        <p:nvSpPr>
          <p:cNvPr id="3" name="Content Placeholder 2"/>
          <p:cNvSpPr>
            <a:spLocks noGrp="1"/>
          </p:cNvSpPr>
          <p:nvPr>
            <p:ph idx="1"/>
          </p:nvPr>
        </p:nvSpPr>
        <p:spPr/>
        <p:txBody>
          <a:bodyPr/>
          <a:lstStyle/>
          <a:p>
            <a:pPr algn="l" rtl="0"/>
            <a:r>
              <a:rPr lang="en-US" dirty="0"/>
              <a:t>Hematoma maximal thickness &gt; 10 mm.</a:t>
            </a:r>
          </a:p>
          <a:p>
            <a:pPr algn="l" rtl="0"/>
            <a:r>
              <a:rPr lang="en-US" dirty="0"/>
              <a:t>Hematoma volume &gt; 30 cc.</a:t>
            </a:r>
          </a:p>
          <a:p>
            <a:pPr algn="l" rtl="0"/>
            <a:r>
              <a:rPr lang="en-US" dirty="0"/>
              <a:t>Midline shift &gt; 5 mm.</a:t>
            </a:r>
          </a:p>
          <a:p>
            <a:pPr algn="l" rtl="0"/>
            <a:r>
              <a:rPr lang="en-US" dirty="0"/>
              <a:t>Focal neurological deficit caused by the hematoma.</a:t>
            </a:r>
          </a:p>
          <a:p>
            <a:pPr algn="l" rtl="0"/>
            <a:endParaRPr lang="ar-JO" dirty="0"/>
          </a:p>
        </p:txBody>
      </p:sp>
    </p:spTree>
    <p:extLst>
      <p:ext uri="{BB962C8B-B14F-4D97-AF65-F5344CB8AC3E}">
        <p14:creationId xmlns:p14="http://schemas.microsoft.com/office/powerpoint/2010/main" val="24097291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a:t>  </a:t>
            </a:r>
          </a:p>
        </p:txBody>
      </p:sp>
      <p:pic>
        <p:nvPicPr>
          <p:cNvPr id="4" name="Content Placeholder 3"/>
          <p:cNvPicPr>
            <a:picLocks noGrp="1" noChangeAspect="1"/>
          </p:cNvPicPr>
          <p:nvPr>
            <p:ph idx="1"/>
          </p:nvPr>
        </p:nvPicPr>
        <p:blipFill>
          <a:blip r:embed="rId2"/>
          <a:stretch>
            <a:fillRect/>
          </a:stretch>
        </p:blipFill>
        <p:spPr>
          <a:xfrm>
            <a:off x="9478062" y="1970303"/>
            <a:ext cx="5855256" cy="6890087"/>
          </a:xfrm>
          <a:prstGeom prst="rect">
            <a:avLst/>
          </a:prstGeom>
        </p:spPr>
      </p:pic>
      <p:pic>
        <p:nvPicPr>
          <p:cNvPr id="11" name="Picture 10"/>
          <p:cNvPicPr>
            <a:picLocks noChangeAspect="1"/>
          </p:cNvPicPr>
          <p:nvPr/>
        </p:nvPicPr>
        <p:blipFill>
          <a:blip r:embed="rId3"/>
          <a:stretch>
            <a:fillRect/>
          </a:stretch>
        </p:blipFill>
        <p:spPr>
          <a:xfrm>
            <a:off x="3091019" y="1970303"/>
            <a:ext cx="5998982" cy="6890087"/>
          </a:xfrm>
          <a:prstGeom prst="rect">
            <a:avLst/>
          </a:prstGeom>
        </p:spPr>
      </p:pic>
    </p:spTree>
    <p:extLst>
      <p:ext uri="{BB962C8B-B14F-4D97-AF65-F5344CB8AC3E}">
        <p14:creationId xmlns:p14="http://schemas.microsoft.com/office/powerpoint/2010/main" val="2558197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l"/>
            <a:endParaRPr lang="en-GB" sz="4400" b="1" dirty="0">
              <a:solidFill>
                <a:srgbClr val="FF0000"/>
              </a:solidFill>
            </a:endParaRPr>
          </a:p>
          <a:p>
            <a:pPr algn="l"/>
            <a:r>
              <a:rPr lang="en-GB" sz="4400" b="1" dirty="0">
                <a:solidFill>
                  <a:srgbClr val="FF0000"/>
                </a:solidFill>
              </a:rPr>
              <a:t>Classic history is confusion weeks after head injury</a:t>
            </a:r>
          </a:p>
          <a:p>
            <a:pPr algn="l"/>
            <a:r>
              <a:rPr lang="en-GB" sz="4400" b="1" dirty="0">
                <a:solidFill>
                  <a:srgbClr val="FF0000"/>
                </a:solidFill>
              </a:rPr>
              <a:t>•Classic injury in shaken baby syndrome</a:t>
            </a:r>
          </a:p>
          <a:p>
            <a:pPr algn="l"/>
            <a:endParaRPr lang="en-GB" sz="4400" b="1" dirty="0">
              <a:solidFill>
                <a:srgbClr val="FF0000"/>
              </a:solidFill>
            </a:endParaRPr>
          </a:p>
        </p:txBody>
      </p:sp>
    </p:spTree>
    <p:extLst>
      <p:ext uri="{BB962C8B-B14F-4D97-AF65-F5344CB8AC3E}">
        <p14:creationId xmlns:p14="http://schemas.microsoft.com/office/powerpoint/2010/main" val="9881313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2644" y="2220912"/>
            <a:ext cx="13914504" cy="1139296"/>
          </a:xfrm>
        </p:spPr>
        <p:txBody>
          <a:bodyPr>
            <a:normAutofit fontScale="90000"/>
          </a:bodyPr>
          <a:lstStyle/>
          <a:p>
            <a:r>
              <a:rPr lang="en-US" b="1" dirty="0"/>
              <a:t>SUB ARACHNOID HEMORRHAGE</a:t>
            </a:r>
            <a:br>
              <a:rPr lang="en-US" b="1" dirty="0"/>
            </a:br>
            <a:endParaRPr lang="ar-JO" b="1" dirty="0"/>
          </a:p>
        </p:txBody>
      </p:sp>
      <p:sp>
        <p:nvSpPr>
          <p:cNvPr id="3" name="Content Placeholder 2"/>
          <p:cNvSpPr>
            <a:spLocks noGrp="1"/>
          </p:cNvSpPr>
          <p:nvPr>
            <p:ph idx="1"/>
          </p:nvPr>
        </p:nvSpPr>
        <p:spPr>
          <a:xfrm>
            <a:off x="959644" y="3758453"/>
            <a:ext cx="15057503" cy="4878529"/>
          </a:xfrm>
        </p:spPr>
        <p:txBody>
          <a:bodyPr>
            <a:normAutofit/>
          </a:bodyPr>
          <a:lstStyle/>
          <a:p>
            <a:pPr algn="l" rtl="0"/>
            <a:r>
              <a:rPr lang="en-US" dirty="0"/>
              <a:t>Trauma is the most common cause of Subarachnoid hemorrhage</a:t>
            </a:r>
          </a:p>
          <a:p>
            <a:pPr algn="l" rtl="0"/>
            <a:r>
              <a:rPr lang="en-US" dirty="0"/>
              <a:t>Bleeding occurs between the arachnoid and pia mater.. SAH may be complicated by hydrocephalus.</a:t>
            </a:r>
          </a:p>
          <a:p>
            <a:pPr algn="l" rtl="0"/>
            <a:r>
              <a:rPr lang="en-US" dirty="0"/>
              <a:t>Mostly treated conservatively.</a:t>
            </a:r>
          </a:p>
          <a:p>
            <a:pPr algn="l" rtl="0"/>
            <a:r>
              <a:rPr lang="en-US" dirty="0"/>
              <a:t>Usually cortical and unlike aneurysmal subarachnoid hemorrhage.</a:t>
            </a:r>
          </a:p>
          <a:p>
            <a:pPr algn="l" rtl="0"/>
            <a:endParaRPr lang="ar-JO" dirty="0"/>
          </a:p>
        </p:txBody>
      </p:sp>
      <p:pic>
        <p:nvPicPr>
          <p:cNvPr id="4" name="Picture 3"/>
          <p:cNvPicPr>
            <a:picLocks noChangeAspect="1"/>
          </p:cNvPicPr>
          <p:nvPr/>
        </p:nvPicPr>
        <p:blipFill>
          <a:blip r:embed="rId2"/>
          <a:stretch>
            <a:fillRect/>
          </a:stretch>
        </p:blipFill>
        <p:spPr>
          <a:xfrm>
            <a:off x="14294644" y="6347093"/>
            <a:ext cx="2932664" cy="2874501"/>
          </a:xfrm>
          <a:prstGeom prst="rect">
            <a:avLst/>
          </a:prstGeom>
        </p:spPr>
      </p:pic>
    </p:spTree>
    <p:extLst>
      <p:ext uri="{BB962C8B-B14F-4D97-AF65-F5344CB8AC3E}">
        <p14:creationId xmlns:p14="http://schemas.microsoft.com/office/powerpoint/2010/main" val="33356094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2865" y="4364256"/>
            <a:ext cx="9841233" cy="1513439"/>
          </a:xfrm>
        </p:spPr>
        <p:txBody>
          <a:bodyPr>
            <a:normAutofit/>
          </a:bodyPr>
          <a:lstStyle/>
          <a:p>
            <a:r>
              <a:rPr lang="en-GB" sz="6366" dirty="0"/>
              <a:t>Thank you</a:t>
            </a:r>
          </a:p>
        </p:txBody>
      </p:sp>
    </p:spTree>
    <p:extLst>
      <p:ext uri="{BB962C8B-B14F-4D97-AF65-F5344CB8AC3E}">
        <p14:creationId xmlns:p14="http://schemas.microsoft.com/office/powerpoint/2010/main" val="194233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Neonatal scalp hematomas</a:t>
            </a:r>
            <a:endParaRPr lang="ar-JO" dirty="0"/>
          </a:p>
        </p:txBody>
      </p:sp>
      <p:pic>
        <p:nvPicPr>
          <p:cNvPr id="1026" name="Picture 2" descr="Image result for neonatal subperiosteal hematoma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07413" y="3617423"/>
            <a:ext cx="6208979" cy="44141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eonatal subperiosteal hemato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957" y="3746778"/>
            <a:ext cx="5561887" cy="4414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117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Neonatal scalp hematomas</a:t>
            </a:r>
            <a:br>
              <a:rPr lang="en-US" dirty="0"/>
            </a:br>
            <a:endParaRPr lang="ar-JO" dirty="0"/>
          </a:p>
        </p:txBody>
      </p:sp>
      <p:sp>
        <p:nvSpPr>
          <p:cNvPr id="3" name="Content Placeholder 2"/>
          <p:cNvSpPr>
            <a:spLocks noGrp="1"/>
          </p:cNvSpPr>
          <p:nvPr>
            <p:ph idx="1"/>
          </p:nvPr>
        </p:nvSpPr>
        <p:spPr>
          <a:xfrm>
            <a:off x="2331244" y="3744912"/>
            <a:ext cx="13355795" cy="5549706"/>
          </a:xfrm>
        </p:spPr>
        <p:txBody>
          <a:bodyPr>
            <a:normAutofit fontScale="92500" lnSpcReduction="20000"/>
          </a:bodyPr>
          <a:lstStyle/>
          <a:p>
            <a:pPr algn="l" rtl="0"/>
            <a:r>
              <a:rPr lang="en-US" dirty="0"/>
              <a:t>Neonatal scalp hematoma is a swelling that occurs to a baby’s scalp shortly after delivery. During childbirth, especially during head-first deliveries, pressure exerted on a baby’s head can damage the scalp, leading to scalp hematomas.</a:t>
            </a:r>
          </a:p>
          <a:p>
            <a:pPr algn="l" rtl="0"/>
            <a:r>
              <a:rPr lang="en-US" dirty="0"/>
              <a:t>three types:</a:t>
            </a:r>
          </a:p>
          <a:p>
            <a:pPr lvl="1" algn="l" rtl="0"/>
            <a:r>
              <a:rPr lang="en-US" sz="2546" dirty="0"/>
              <a:t>Caput succedaneum.</a:t>
            </a:r>
          </a:p>
          <a:p>
            <a:pPr lvl="1" algn="l" rtl="0"/>
            <a:r>
              <a:rPr lang="en-US" sz="2546" dirty="0"/>
              <a:t>Subgaleal hematoma</a:t>
            </a:r>
          </a:p>
          <a:p>
            <a:pPr lvl="1" algn="l" rtl="0"/>
            <a:r>
              <a:rPr lang="en-US" sz="2546" dirty="0"/>
              <a:t>Subperiosteal cephalhematoma</a:t>
            </a:r>
            <a:r>
              <a:rPr lang="en-US" dirty="0"/>
              <a:t>.</a:t>
            </a:r>
          </a:p>
          <a:p>
            <a:pPr algn="l" rtl="0"/>
            <a:r>
              <a:rPr lang="en-US" dirty="0"/>
              <a:t>Subdivided by location, BUT</a:t>
            </a:r>
          </a:p>
          <a:p>
            <a:pPr marL="776137" lvl="1" indent="0" algn="l" rtl="0">
              <a:buNone/>
            </a:pPr>
            <a:r>
              <a:rPr lang="en-US" dirty="0"/>
              <a:t>Ultrasound cannot identify the layers of the scalp, so we must generally rely on other features to distinguish one type of hematoma from another</a:t>
            </a:r>
          </a:p>
          <a:p>
            <a:pPr algn="l" rtl="0"/>
            <a:endParaRPr lang="ar-JO" dirty="0"/>
          </a:p>
        </p:txBody>
      </p:sp>
    </p:spTree>
    <p:extLst>
      <p:ext uri="{BB962C8B-B14F-4D97-AF65-F5344CB8AC3E}">
        <p14:creationId xmlns:p14="http://schemas.microsoft.com/office/powerpoint/2010/main" val="3565180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 Caput succedaneum</a:t>
            </a:r>
            <a:br>
              <a:rPr lang="en-US" dirty="0"/>
            </a:br>
            <a:endParaRPr lang="ar-JO" dirty="0"/>
          </a:p>
        </p:txBody>
      </p:sp>
      <p:sp>
        <p:nvSpPr>
          <p:cNvPr id="3" name="Content Placeholder 2"/>
          <p:cNvSpPr>
            <a:spLocks noGrp="1"/>
          </p:cNvSpPr>
          <p:nvPr>
            <p:ph idx="1"/>
          </p:nvPr>
        </p:nvSpPr>
        <p:spPr>
          <a:xfrm>
            <a:off x="1904141" y="3668712"/>
            <a:ext cx="13006776" cy="5625906"/>
          </a:xfrm>
        </p:spPr>
        <p:txBody>
          <a:bodyPr/>
          <a:lstStyle/>
          <a:p>
            <a:pPr algn="l" rtl="0"/>
            <a:r>
              <a:rPr lang="en-US" dirty="0"/>
              <a:t>caput Succedaneum</a:t>
            </a:r>
            <a:r>
              <a:rPr lang="en-US" sz="3056" dirty="0"/>
              <a:t>: poorly defined; localized soft tissue </a:t>
            </a:r>
            <a:r>
              <a:rPr lang="en-US" sz="3056" b="1" dirty="0"/>
              <a:t>edema</a:t>
            </a:r>
          </a:p>
          <a:p>
            <a:pPr lvl="1" algn="l" rtl="0">
              <a:buFont typeface="Wingdings" panose="05000000000000000000" pitchFamily="2" charset="2"/>
              <a:buChar char="ü"/>
            </a:pPr>
            <a:r>
              <a:rPr lang="en-US" sz="3056" dirty="0"/>
              <a:t>Maximal size at birth &amp; gradual resolves over hours or days</a:t>
            </a:r>
          </a:p>
          <a:p>
            <a:pPr lvl="1" algn="l" rtl="0">
              <a:buFont typeface="Wingdings" panose="05000000000000000000" pitchFamily="2" charset="2"/>
              <a:buChar char="ü"/>
            </a:pPr>
            <a:r>
              <a:rPr lang="en-US" sz="3056" dirty="0"/>
              <a:t>Caused by pressure of skull against dilating cervix or vacuum assisted delivery</a:t>
            </a:r>
          </a:p>
          <a:p>
            <a:pPr lvl="1" algn="l" rtl="0">
              <a:buFont typeface="Wingdings" panose="05000000000000000000" pitchFamily="2" charset="2"/>
              <a:buChar char="ü"/>
            </a:pPr>
            <a:r>
              <a:rPr lang="en-US" sz="3056" dirty="0"/>
              <a:t>Located at the presenting portion of the skull or vacuum placement</a:t>
            </a:r>
          </a:p>
          <a:p>
            <a:pPr marL="672038" lvl="1" indent="0" algn="l" rtl="0">
              <a:buNone/>
            </a:pPr>
            <a:r>
              <a:rPr lang="en-US" sz="3056" dirty="0"/>
              <a:t> site</a:t>
            </a:r>
            <a:endParaRPr lang="ar-JO" sz="3056" dirty="0"/>
          </a:p>
        </p:txBody>
      </p:sp>
      <p:pic>
        <p:nvPicPr>
          <p:cNvPr id="4" name="Picture 3"/>
          <p:cNvPicPr>
            <a:picLocks noChangeAspect="1"/>
          </p:cNvPicPr>
          <p:nvPr/>
        </p:nvPicPr>
        <p:blipFill>
          <a:blip r:embed="rId2"/>
          <a:stretch>
            <a:fillRect/>
          </a:stretch>
        </p:blipFill>
        <p:spPr>
          <a:xfrm>
            <a:off x="13761244" y="6008464"/>
            <a:ext cx="3395536" cy="3372490"/>
          </a:xfrm>
          <a:prstGeom prst="rect">
            <a:avLst/>
          </a:prstGeom>
        </p:spPr>
      </p:pic>
    </p:spTree>
    <p:extLst>
      <p:ext uri="{BB962C8B-B14F-4D97-AF65-F5344CB8AC3E}">
        <p14:creationId xmlns:p14="http://schemas.microsoft.com/office/powerpoint/2010/main" val="4174102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Subgaleal hematoma</a:t>
            </a:r>
            <a:endParaRPr lang="ar-JO" dirty="0"/>
          </a:p>
        </p:txBody>
      </p:sp>
      <p:sp>
        <p:nvSpPr>
          <p:cNvPr id="3" name="Content Placeholder 2"/>
          <p:cNvSpPr>
            <a:spLocks noGrp="1"/>
          </p:cNvSpPr>
          <p:nvPr>
            <p:ph idx="1"/>
          </p:nvPr>
        </p:nvSpPr>
        <p:spPr>
          <a:xfrm>
            <a:off x="1904141" y="3592512"/>
            <a:ext cx="11704704" cy="6363242"/>
          </a:xfrm>
        </p:spPr>
        <p:txBody>
          <a:bodyPr>
            <a:normAutofit/>
          </a:bodyPr>
          <a:lstStyle/>
          <a:p>
            <a:pPr algn="l" rtl="0">
              <a:spcBef>
                <a:spcPts val="0"/>
              </a:spcBef>
              <a:spcAft>
                <a:spcPts val="0"/>
              </a:spcAft>
            </a:pPr>
            <a:r>
              <a:rPr lang="en-US" dirty="0"/>
              <a:t>Caused by vacuum/forceps assisted delivery or head trauma </a:t>
            </a:r>
          </a:p>
          <a:p>
            <a:pPr marL="0" indent="0" algn="l" rtl="0">
              <a:spcBef>
                <a:spcPts val="0"/>
              </a:spcBef>
              <a:spcAft>
                <a:spcPts val="0"/>
              </a:spcAft>
              <a:buNone/>
            </a:pPr>
            <a:r>
              <a:rPr lang="en-US" sz="3056" dirty="0"/>
              <a:t>         such as intracranial hemorrhage or skull fracture.</a:t>
            </a:r>
          </a:p>
          <a:p>
            <a:pPr marL="776137" lvl="1" indent="0" algn="l" rtl="0">
              <a:spcBef>
                <a:spcPts val="0"/>
              </a:spcBef>
              <a:spcAft>
                <a:spcPts val="0"/>
              </a:spcAft>
              <a:buNone/>
            </a:pPr>
            <a:endParaRPr lang="en-US" sz="3056" dirty="0"/>
          </a:p>
          <a:p>
            <a:pPr algn="l" rtl="0">
              <a:spcBef>
                <a:spcPts val="0"/>
              </a:spcBef>
              <a:spcAft>
                <a:spcPts val="0"/>
              </a:spcAft>
            </a:pPr>
            <a:r>
              <a:rPr lang="en-US" sz="3735" dirty="0"/>
              <a:t>Results from bleeding from the emissary veins into the loose connective tissue layer</a:t>
            </a:r>
          </a:p>
          <a:p>
            <a:pPr marL="776137" lvl="1" indent="0" algn="l" rtl="0">
              <a:spcBef>
                <a:spcPts val="0"/>
              </a:spcBef>
              <a:spcAft>
                <a:spcPts val="0"/>
              </a:spcAft>
              <a:buNone/>
            </a:pPr>
            <a:endParaRPr lang="en-US" sz="3056" dirty="0"/>
          </a:p>
          <a:p>
            <a:pPr algn="l" rtl="0">
              <a:spcBef>
                <a:spcPts val="0"/>
              </a:spcBef>
              <a:spcAft>
                <a:spcPts val="0"/>
              </a:spcAft>
            </a:pPr>
            <a:r>
              <a:rPr lang="en-US" dirty="0"/>
              <a:t>Wide-spread</a:t>
            </a:r>
          </a:p>
          <a:p>
            <a:pPr marL="776137" lvl="1" indent="0" algn="l" rtl="0">
              <a:spcBef>
                <a:spcPts val="0"/>
              </a:spcBef>
              <a:spcAft>
                <a:spcPts val="0"/>
              </a:spcAft>
              <a:buNone/>
            </a:pPr>
            <a:r>
              <a:rPr lang="en-US" sz="3056" dirty="0"/>
              <a:t>Sub-</a:t>
            </a:r>
            <a:r>
              <a:rPr lang="en-US" sz="3056" dirty="0" err="1"/>
              <a:t>galeal</a:t>
            </a:r>
            <a:r>
              <a:rPr lang="en-US" sz="3056" dirty="0"/>
              <a:t> space covers the entire cranium</a:t>
            </a:r>
          </a:p>
          <a:p>
            <a:pPr algn="l" rtl="0">
              <a:spcBef>
                <a:spcPts val="0"/>
              </a:spcBef>
              <a:spcAft>
                <a:spcPts val="0"/>
              </a:spcAft>
            </a:pPr>
            <a:r>
              <a:rPr lang="en-US" dirty="0"/>
              <a:t>So </a:t>
            </a:r>
          </a:p>
          <a:p>
            <a:pPr marL="776137" lvl="1" indent="0" algn="l" rtl="0">
              <a:spcBef>
                <a:spcPts val="0"/>
              </a:spcBef>
              <a:spcAft>
                <a:spcPts val="0"/>
              </a:spcAft>
              <a:buNone/>
            </a:pPr>
            <a:r>
              <a:rPr lang="en-US" dirty="0"/>
              <a:t>Not limited by sutures / No barriers to limit bleeding</a:t>
            </a:r>
          </a:p>
          <a:p>
            <a:pPr marL="776137" lvl="1" indent="0" algn="l" rtl="0">
              <a:spcBef>
                <a:spcPts val="0"/>
              </a:spcBef>
              <a:spcAft>
                <a:spcPts val="0"/>
              </a:spcAft>
              <a:buNone/>
            </a:pPr>
            <a:r>
              <a:rPr lang="en-US" dirty="0"/>
              <a:t>Blood will shift</a:t>
            </a:r>
            <a:endParaRPr lang="ar-JO" dirty="0"/>
          </a:p>
        </p:txBody>
      </p:sp>
      <p:pic>
        <p:nvPicPr>
          <p:cNvPr id="5" name="Picture 4"/>
          <p:cNvPicPr>
            <a:picLocks noChangeAspect="1"/>
          </p:cNvPicPr>
          <p:nvPr/>
        </p:nvPicPr>
        <p:blipFill>
          <a:blip r:embed="rId2"/>
          <a:stretch>
            <a:fillRect/>
          </a:stretch>
        </p:blipFill>
        <p:spPr>
          <a:xfrm>
            <a:off x="12958577" y="5145922"/>
            <a:ext cx="4348830" cy="4248027"/>
          </a:xfrm>
          <a:prstGeom prst="rect">
            <a:avLst/>
          </a:prstGeom>
        </p:spPr>
      </p:pic>
    </p:spTree>
    <p:extLst>
      <p:ext uri="{BB962C8B-B14F-4D97-AF65-F5344CB8AC3E}">
        <p14:creationId xmlns:p14="http://schemas.microsoft.com/office/powerpoint/2010/main" val="250965495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image" Target="../media/image1.jpeg" /></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614</TotalTime>
  <Words>1758</Words>
  <Application>Microsoft Office PowerPoint</Application>
  <PresentationFormat>مخصص</PresentationFormat>
  <Paragraphs>265</Paragraphs>
  <Slides>54</Slides>
  <Notes>6</Notes>
  <HiddenSlides>0</HiddenSlides>
  <MMClips>0</MMClips>
  <ScaleCrop>false</ScaleCrop>
  <HeadingPairs>
    <vt:vector size="4" baseType="variant">
      <vt:variant>
        <vt:lpstr>نسق</vt:lpstr>
      </vt:variant>
      <vt:variant>
        <vt:i4>1</vt:i4>
      </vt:variant>
      <vt:variant>
        <vt:lpstr>عناوين الشرائح</vt:lpstr>
      </vt:variant>
      <vt:variant>
        <vt:i4>54</vt:i4>
      </vt:variant>
    </vt:vector>
  </HeadingPairs>
  <TitlesOfParts>
    <vt:vector size="55" baseType="lpstr">
      <vt:lpstr>Organic</vt:lpstr>
      <vt:lpstr>Head Injury</vt:lpstr>
      <vt:lpstr>Introduction</vt:lpstr>
      <vt:lpstr>Classification</vt:lpstr>
      <vt:lpstr>Scalp anatomy</vt:lpstr>
      <vt:lpstr>Scalp injury</vt:lpstr>
      <vt:lpstr>Neonatal scalp hematomas</vt:lpstr>
      <vt:lpstr>Neonatal scalp hematomas </vt:lpstr>
      <vt:lpstr>1) Caput succedaneum </vt:lpstr>
      <vt:lpstr>2) Subgaleal hematoma</vt:lpstr>
      <vt:lpstr>2) Subgaleal hematoma</vt:lpstr>
      <vt:lpstr>2) Subgaleal hematoma</vt:lpstr>
      <vt:lpstr>2) Subperiostal cephalhematoma</vt:lpstr>
      <vt:lpstr>2) Subperiostal cephalhematoma</vt:lpstr>
      <vt:lpstr>Subgaleal hematoma V/S Subperiosteal hematoma </vt:lpstr>
      <vt:lpstr>Skull fractures</vt:lpstr>
      <vt:lpstr>Linear skull fractures</vt:lpstr>
      <vt:lpstr>Conditions that might complicate a linear skull fracture </vt:lpstr>
      <vt:lpstr>Diastatic fracture</vt:lpstr>
      <vt:lpstr>Skull base fracture</vt:lpstr>
      <vt:lpstr>Symptoms and signs of basilar skull fracture </vt:lpstr>
      <vt:lpstr>Symptoms and signs of basilar skull fracture </vt:lpstr>
      <vt:lpstr>عرض تقديمي في PowerPoint</vt:lpstr>
      <vt:lpstr>Management</vt:lpstr>
      <vt:lpstr>عرض تقديمي في PowerPoint</vt:lpstr>
      <vt:lpstr>Depressed skull fracture</vt:lpstr>
      <vt:lpstr>Depressed fractures</vt:lpstr>
      <vt:lpstr>Depressed fractures</vt:lpstr>
      <vt:lpstr>Depressed fractures</vt:lpstr>
      <vt:lpstr>عرض تقديمي في PowerPoint</vt:lpstr>
      <vt:lpstr>In adult and Children </vt:lpstr>
      <vt:lpstr>Brain injury</vt:lpstr>
      <vt:lpstr>عرض تقديمي في PowerPoint</vt:lpstr>
      <vt:lpstr>Primary brain injury</vt:lpstr>
      <vt:lpstr>Primary brain injury</vt:lpstr>
      <vt:lpstr>Secondary brain injury </vt:lpstr>
      <vt:lpstr>Cerebral contusions</vt:lpstr>
      <vt:lpstr>عرض تقديمي في PowerPoint</vt:lpstr>
      <vt:lpstr>عرض تقديمي في PowerPoint</vt:lpstr>
      <vt:lpstr>عرض تقديمي في PowerPoint</vt:lpstr>
      <vt:lpstr>Coup or Contrecoup contusions</vt:lpstr>
      <vt:lpstr>عرض تقديمي في PowerPoint</vt:lpstr>
      <vt:lpstr>Concussion </vt:lpstr>
      <vt:lpstr>Diffuse axonal injuries </vt:lpstr>
      <vt:lpstr>COMPLICATIONS  • INTRACRANIAL HAEMORRHAGES : </vt:lpstr>
      <vt:lpstr>Acute epidural hematoma </vt:lpstr>
      <vt:lpstr>Indications for surgery</vt:lpstr>
      <vt:lpstr>عرض تقديمي في PowerPoint</vt:lpstr>
      <vt:lpstr>Symptoms </vt:lpstr>
      <vt:lpstr>Acute subdural hematoma (ASDH) </vt:lpstr>
      <vt:lpstr>Indications for surgery </vt:lpstr>
      <vt:lpstr>  </vt:lpstr>
      <vt:lpstr>عرض تقديمي في PowerPoint</vt:lpstr>
      <vt:lpstr>SUB ARACHNOID HEMORRHAGE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 Injuries</dc:title>
  <dc:creator>Elmo</dc:creator>
  <cp:lastModifiedBy>Khaleel Ra'ed AbuAwad</cp:lastModifiedBy>
  <cp:revision>239</cp:revision>
  <dcterms:created xsi:type="dcterms:W3CDTF">2006-08-16T00:00:00Z</dcterms:created>
  <dcterms:modified xsi:type="dcterms:W3CDTF">2023-08-05T18:02:32Z</dcterms:modified>
</cp:coreProperties>
</file>