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23"/>
  </p:notesMasterIdLst>
  <p:sldIdLst>
    <p:sldId id="314" r:id="rId2"/>
    <p:sldId id="320" r:id="rId3"/>
    <p:sldId id="321" r:id="rId4"/>
    <p:sldId id="280" r:id="rId5"/>
    <p:sldId id="281" r:id="rId6"/>
    <p:sldId id="282" r:id="rId7"/>
    <p:sldId id="283" r:id="rId8"/>
    <p:sldId id="313" r:id="rId9"/>
    <p:sldId id="284" r:id="rId10"/>
    <p:sldId id="285" r:id="rId11"/>
    <p:sldId id="286" r:id="rId12"/>
    <p:sldId id="319" r:id="rId13"/>
    <p:sldId id="304" r:id="rId14"/>
    <p:sldId id="312" r:id="rId15"/>
    <p:sldId id="306" r:id="rId16"/>
    <p:sldId id="307" r:id="rId17"/>
    <p:sldId id="308" r:id="rId18"/>
    <p:sldId id="309" r:id="rId19"/>
    <p:sldId id="322" r:id="rId20"/>
    <p:sldId id="310" r:id="rId21"/>
    <p:sldId id="31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6" autoAdjust="0"/>
    <p:restoredTop sz="94291" autoAdjust="0"/>
  </p:normalViewPr>
  <p:slideViewPr>
    <p:cSldViewPr>
      <p:cViewPr varScale="1">
        <p:scale>
          <a:sx n="73" d="100"/>
          <a:sy n="73" d="100"/>
        </p:scale>
        <p:origin x="-13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18B397-B7D1-4E1D-962B-8C50232434DB}" type="datetimeFigureOut">
              <a:rPr lang="en-US" smtClean="0"/>
              <a:pPr/>
              <a:t>4/27/2021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B07B36-2CC1-4D61-8922-25FA100E34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en-US" sz="1200" b="0" i="0" kern="1200" dirty="0">
                <a:solidFill>
                  <a:schemeClr val="tx1"/>
                </a:solidFill>
                <a:latin typeface="+mn-lt"/>
                <a:ea typeface="+mn-ea"/>
                <a:cs typeface="+mn-cs"/>
              </a:rPr>
              <a:t>An </a:t>
            </a:r>
            <a:r>
              <a:rPr lang="en-US" sz="1200" b="1" i="0" kern="1200" dirty="0" err="1">
                <a:solidFill>
                  <a:schemeClr val="tx1"/>
                </a:solidFill>
                <a:latin typeface="+mn-lt"/>
                <a:ea typeface="+mn-ea"/>
                <a:cs typeface="+mn-cs"/>
              </a:rPr>
              <a:t>axostyle</a:t>
            </a:r>
            <a:r>
              <a:rPr lang="en-US" sz="1200" b="0" i="0" kern="1200" dirty="0">
                <a:solidFill>
                  <a:schemeClr val="tx1"/>
                </a:solidFill>
                <a:latin typeface="+mn-lt"/>
                <a:ea typeface="+mn-ea"/>
                <a:cs typeface="+mn-cs"/>
              </a:rPr>
              <a:t> is a sheet of microtubules found in certain microbial eukaryotes. It arises from the bases of the flagella, sometimes projecting beyond the end of the cell, and is often flexible or contractile, and so may be involved in movement and provides support for the cell.</a:t>
            </a:r>
            <a:endParaRPr lang="ar-SA" dirty="0"/>
          </a:p>
        </p:txBody>
      </p:sp>
      <p:sp>
        <p:nvSpPr>
          <p:cNvPr id="4" name="عنصر نائب لرقم الشريحة 3"/>
          <p:cNvSpPr>
            <a:spLocks noGrp="1"/>
          </p:cNvSpPr>
          <p:nvPr>
            <p:ph type="sldNum" sz="quarter" idx="10"/>
          </p:nvPr>
        </p:nvSpPr>
        <p:spPr/>
        <p:txBody>
          <a:bodyPr/>
          <a:lstStyle/>
          <a:p>
            <a:fld id="{F7B07B36-2CC1-4D61-8922-25FA100E34EE}"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r>
              <a:rPr lang="en-US" sz="1200" b="0" i="0" kern="1200" dirty="0">
                <a:solidFill>
                  <a:schemeClr val="tx1"/>
                </a:solidFill>
                <a:latin typeface="+mn-lt"/>
                <a:ea typeface="+mn-ea"/>
                <a:cs typeface="+mn-cs"/>
              </a:rPr>
              <a:t>A </a:t>
            </a:r>
            <a:r>
              <a:rPr lang="en-US" sz="1200" b="1" i="0" kern="1200" dirty="0" err="1">
                <a:solidFill>
                  <a:schemeClr val="tx1"/>
                </a:solidFill>
                <a:latin typeface="+mn-lt"/>
                <a:ea typeface="+mn-ea"/>
                <a:cs typeface="+mn-cs"/>
              </a:rPr>
              <a:t>percutaneous</a:t>
            </a:r>
            <a:r>
              <a:rPr lang="en-US" sz="1200" b="1" i="0" kern="1200" dirty="0">
                <a:solidFill>
                  <a:schemeClr val="tx1"/>
                </a:solidFill>
                <a:latin typeface="+mn-lt"/>
                <a:ea typeface="+mn-ea"/>
                <a:cs typeface="+mn-cs"/>
              </a:rPr>
              <a:t> </a:t>
            </a:r>
            <a:r>
              <a:rPr lang="en-US" sz="1200" b="1" i="0" kern="1200" dirty="0" err="1">
                <a:solidFill>
                  <a:schemeClr val="tx1"/>
                </a:solidFill>
                <a:latin typeface="+mn-lt"/>
                <a:ea typeface="+mn-ea"/>
                <a:cs typeface="+mn-cs"/>
              </a:rPr>
              <a:t>nephrostomy</a:t>
            </a:r>
            <a:r>
              <a:rPr lang="en-US" sz="1200" b="0" i="0" kern="1200" dirty="0">
                <a:solidFill>
                  <a:schemeClr val="tx1"/>
                </a:solidFill>
                <a:latin typeface="+mn-lt"/>
                <a:ea typeface="+mn-ea"/>
                <a:cs typeface="+mn-cs"/>
              </a:rPr>
              <a:t> is the placement of a small, flexible rubber tube (catheter) through your skin into your kidney to drain your urine</a:t>
            </a:r>
            <a:endParaRPr lang="ar-SA" dirty="0"/>
          </a:p>
        </p:txBody>
      </p:sp>
      <p:sp>
        <p:nvSpPr>
          <p:cNvPr id="4" name="عنصر نائب لرقم الشريحة 3"/>
          <p:cNvSpPr>
            <a:spLocks noGrp="1"/>
          </p:cNvSpPr>
          <p:nvPr>
            <p:ph type="sldNum" sz="quarter" idx="10"/>
          </p:nvPr>
        </p:nvSpPr>
        <p:spPr/>
        <p:txBody>
          <a:bodyPr/>
          <a:lstStyle/>
          <a:p>
            <a:fld id="{F7B07B36-2CC1-4D61-8922-25FA100E34EE}"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AFBF5349-8007-4F48-BEB5-1A1E5492980A}" type="datetime1">
              <a:rPr lang="en-US" smtClean="0"/>
              <a:pPr/>
              <a:t>4/27/2021</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B310BBF1-6E71-45DC-B770-BF1E5B8D2D33}" type="datetime1">
              <a:rPr lang="en-US" smtClean="0"/>
              <a:pPr/>
              <a:t>4/27/2021</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4404798-D219-4DC9-BF16-A1E14848BC3D}" type="datetime1">
              <a:rPr lang="en-US" smtClean="0"/>
              <a:pPr/>
              <a:t>4/27/2021</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2AB7A475-4CA0-45B9-AEAE-0E749A08BB1B}" type="datetime1">
              <a:rPr lang="en-US" smtClean="0"/>
              <a:pPr/>
              <a:t>4/27/2021</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D7B8CFB-431B-43DE-9A0F-0E963B7D7A75}" type="datetime1">
              <a:rPr lang="en-US" smtClean="0"/>
              <a:pPr/>
              <a:t>4/27/2021</a:t>
            </a:fld>
            <a:endParaRPr lang="en-US"/>
          </a:p>
        </p:txBody>
      </p:sp>
      <p:sp>
        <p:nvSpPr>
          <p:cNvPr id="5" name="عنصر نائب للتذييل 4"/>
          <p:cNvSpPr>
            <a:spLocks noGrp="1"/>
          </p:cNvSpPr>
          <p:nvPr>
            <p:ph type="ftr" sz="quarter" idx="11"/>
          </p:nvPr>
        </p:nvSpPr>
        <p:spPr/>
        <p:txBody>
          <a:bodyPr/>
          <a:lstStyle/>
          <a:p>
            <a:r>
              <a:rPr lang="en-US"/>
              <a:t>Dr. Mona El Sobky</a:t>
            </a:r>
          </a:p>
        </p:txBody>
      </p:sp>
      <p:sp>
        <p:nvSpPr>
          <p:cNvPr id="6" name="عنصر نائب لرقم الشريحة 5"/>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AC2E86B7-929C-49B2-BF56-678D09FDEF66}" type="datetime1">
              <a:rPr lang="en-US" smtClean="0"/>
              <a:pPr/>
              <a:t>4/27/2021</a:t>
            </a:fld>
            <a:endParaRPr lang="en-US"/>
          </a:p>
        </p:txBody>
      </p:sp>
      <p:sp>
        <p:nvSpPr>
          <p:cNvPr id="6" name="عنصر نائب للتذييل 5"/>
          <p:cNvSpPr>
            <a:spLocks noGrp="1"/>
          </p:cNvSpPr>
          <p:nvPr>
            <p:ph type="ftr" sz="quarter" idx="11"/>
          </p:nvPr>
        </p:nvSpPr>
        <p:spPr/>
        <p:txBody>
          <a:bodyPr/>
          <a:lstStyle/>
          <a:p>
            <a:r>
              <a:rPr lang="en-US"/>
              <a:t>Dr. Mona El Sobky</a:t>
            </a:r>
          </a:p>
        </p:txBody>
      </p:sp>
      <p:sp>
        <p:nvSpPr>
          <p:cNvPr id="7" name="عنصر نائب لرقم الشريحة 6"/>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27AFB9F9-0D65-464C-B4AA-B540F6388160}" type="datetime1">
              <a:rPr lang="en-US" smtClean="0"/>
              <a:pPr/>
              <a:t>4/27/2021</a:t>
            </a:fld>
            <a:endParaRPr lang="en-US"/>
          </a:p>
        </p:txBody>
      </p:sp>
      <p:sp>
        <p:nvSpPr>
          <p:cNvPr id="8" name="عنصر نائب للتذييل 7"/>
          <p:cNvSpPr>
            <a:spLocks noGrp="1"/>
          </p:cNvSpPr>
          <p:nvPr>
            <p:ph type="ftr" sz="quarter" idx="11"/>
          </p:nvPr>
        </p:nvSpPr>
        <p:spPr/>
        <p:txBody>
          <a:bodyPr/>
          <a:lstStyle/>
          <a:p>
            <a:r>
              <a:rPr lang="en-US"/>
              <a:t>Dr. Mona El Sobky</a:t>
            </a:r>
          </a:p>
        </p:txBody>
      </p:sp>
      <p:sp>
        <p:nvSpPr>
          <p:cNvPr id="9" name="عنصر نائب لرقم الشريحة 8"/>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F501C5E8-D366-4B74-8B11-1DBFCFA644C3}" type="datetime1">
              <a:rPr lang="en-US" smtClean="0"/>
              <a:pPr/>
              <a:t>4/27/2021</a:t>
            </a:fld>
            <a:endParaRPr lang="en-US"/>
          </a:p>
        </p:txBody>
      </p:sp>
      <p:sp>
        <p:nvSpPr>
          <p:cNvPr id="4" name="عنصر نائب للتذييل 3"/>
          <p:cNvSpPr>
            <a:spLocks noGrp="1"/>
          </p:cNvSpPr>
          <p:nvPr>
            <p:ph type="ftr" sz="quarter" idx="11"/>
          </p:nvPr>
        </p:nvSpPr>
        <p:spPr/>
        <p:txBody>
          <a:bodyPr/>
          <a:lstStyle/>
          <a:p>
            <a:r>
              <a:rPr lang="en-US"/>
              <a:t>Dr. Mona El Sobky</a:t>
            </a:r>
          </a:p>
        </p:txBody>
      </p:sp>
      <p:sp>
        <p:nvSpPr>
          <p:cNvPr id="5" name="عنصر نائب لرقم الشريحة 4"/>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D3A44B7-7545-41C1-A99C-31C5AF9C97F5}" type="datetime1">
              <a:rPr lang="en-US" smtClean="0"/>
              <a:pPr/>
              <a:t>4/27/2021</a:t>
            </a:fld>
            <a:endParaRPr lang="en-US"/>
          </a:p>
        </p:txBody>
      </p:sp>
      <p:sp>
        <p:nvSpPr>
          <p:cNvPr id="3" name="عنصر نائب للتذييل 2"/>
          <p:cNvSpPr>
            <a:spLocks noGrp="1"/>
          </p:cNvSpPr>
          <p:nvPr>
            <p:ph type="ftr" sz="quarter" idx="11"/>
          </p:nvPr>
        </p:nvSpPr>
        <p:spPr/>
        <p:txBody>
          <a:bodyPr/>
          <a:lstStyle/>
          <a:p>
            <a:r>
              <a:rPr lang="en-US"/>
              <a:t>Dr. Mona El Sobky</a:t>
            </a:r>
          </a:p>
        </p:txBody>
      </p:sp>
      <p:sp>
        <p:nvSpPr>
          <p:cNvPr id="4" name="عنصر نائب لرقم الشريحة 3"/>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4D6552E4-3C1E-4C49-936A-4CCEF737BE69}" type="datetime1">
              <a:rPr lang="en-US" smtClean="0"/>
              <a:pPr/>
              <a:t>4/27/2021</a:t>
            </a:fld>
            <a:endParaRPr lang="en-US"/>
          </a:p>
        </p:txBody>
      </p:sp>
      <p:sp>
        <p:nvSpPr>
          <p:cNvPr id="6" name="عنصر نائب للتذييل 5"/>
          <p:cNvSpPr>
            <a:spLocks noGrp="1"/>
          </p:cNvSpPr>
          <p:nvPr>
            <p:ph type="ftr" sz="quarter" idx="11"/>
          </p:nvPr>
        </p:nvSpPr>
        <p:spPr/>
        <p:txBody>
          <a:bodyPr/>
          <a:lstStyle/>
          <a:p>
            <a:r>
              <a:rPr lang="en-US"/>
              <a:t>Dr. Mona El Sobky</a:t>
            </a:r>
          </a:p>
        </p:txBody>
      </p:sp>
      <p:sp>
        <p:nvSpPr>
          <p:cNvPr id="7" name="عنصر نائب لرقم الشريحة 6"/>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36F7A7-3A7C-496B-B557-2DD104340CA0}" type="datetime1">
              <a:rPr lang="en-US" smtClean="0"/>
              <a:pPr/>
              <a:t>4/27/2021</a:t>
            </a:fld>
            <a:endParaRPr lang="en-US"/>
          </a:p>
        </p:txBody>
      </p:sp>
      <p:sp>
        <p:nvSpPr>
          <p:cNvPr id="6" name="عنصر نائب للتذييل 5"/>
          <p:cNvSpPr>
            <a:spLocks noGrp="1"/>
          </p:cNvSpPr>
          <p:nvPr>
            <p:ph type="ftr" sz="quarter" idx="11"/>
          </p:nvPr>
        </p:nvSpPr>
        <p:spPr/>
        <p:txBody>
          <a:bodyPr/>
          <a:lstStyle/>
          <a:p>
            <a:r>
              <a:rPr lang="en-US"/>
              <a:t>Dr. Mona El Sobky</a:t>
            </a:r>
          </a:p>
        </p:txBody>
      </p:sp>
      <p:sp>
        <p:nvSpPr>
          <p:cNvPr id="7" name="عنصر نائب لرقم الشريحة 6"/>
          <p:cNvSpPr>
            <a:spLocks noGrp="1"/>
          </p:cNvSpPr>
          <p:nvPr>
            <p:ph type="sldNum" sz="quarter" idx="12"/>
          </p:nvPr>
        </p:nvSpPr>
        <p:spPr/>
        <p:txBody>
          <a:bodyPr/>
          <a:lstStyle/>
          <a:p>
            <a:fld id="{E016DC59-9287-4228-A682-A7DBB3FA74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71FF6DE-C59B-4197-A569-0A24525186EE}" type="datetime1">
              <a:rPr lang="en-US" smtClean="0"/>
              <a:pPr/>
              <a:t>4/27/2021</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a:t>Dr. Mona El Sobky</a:t>
            </a: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016DC59-9287-4228-A682-A7DBB3FA74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sldNum="0"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000108"/>
            <a:ext cx="7772400" cy="1470025"/>
          </a:xfrm>
        </p:spPr>
        <p:txBody>
          <a:bodyPr>
            <a:noAutofit/>
          </a:bodyPr>
          <a:lstStyle/>
          <a:p>
            <a:r>
              <a:rPr lang="en-US" b="1" dirty="0">
                <a:solidFill>
                  <a:srgbClr val="FF0000"/>
                </a:solidFill>
              </a:rPr>
              <a:t>T. vaginalis &amp; Candida </a:t>
            </a:r>
            <a:br>
              <a:rPr lang="en-US" b="1" dirty="0">
                <a:solidFill>
                  <a:srgbClr val="FF0000"/>
                </a:solidFill>
              </a:rPr>
            </a:br>
            <a:r>
              <a:rPr lang="en-US" b="1" dirty="0">
                <a:solidFill>
                  <a:srgbClr val="FF0000"/>
                </a:solidFill>
              </a:rPr>
              <a:t>UGT Module</a:t>
            </a:r>
            <a:br>
              <a:rPr lang="en-US" b="1" dirty="0">
                <a:solidFill>
                  <a:srgbClr val="FF0000"/>
                </a:solidFill>
              </a:rPr>
            </a:br>
            <a:r>
              <a:rPr lang="en-US" b="1" dirty="0">
                <a:solidFill>
                  <a:srgbClr val="FF0000"/>
                </a:solidFill>
              </a:rPr>
              <a:t>202-2021</a:t>
            </a:r>
          </a:p>
        </p:txBody>
      </p:sp>
      <p:sp>
        <p:nvSpPr>
          <p:cNvPr id="3" name="Subtitle 2"/>
          <p:cNvSpPr>
            <a:spLocks noGrp="1"/>
          </p:cNvSpPr>
          <p:nvPr>
            <p:ph type="subTitle" idx="1"/>
          </p:nvPr>
        </p:nvSpPr>
        <p:spPr/>
        <p:txBody>
          <a:bodyPr/>
          <a:lstStyle/>
          <a:p>
            <a:r>
              <a:rPr lang="en-US" dirty="0"/>
              <a:t>Dr. Mohammad </a:t>
            </a:r>
            <a:r>
              <a:rPr lang="en-US" dirty="0" err="1"/>
              <a:t>Odaibat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43108" y="285728"/>
            <a:ext cx="4286280"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Laboratory  diagnosis</a:t>
            </a:r>
            <a:endParaRPr lang="ar-EG" sz="2800" b="1" dirty="0">
              <a:solidFill>
                <a:srgbClr val="C00000"/>
              </a:solidFill>
              <a:latin typeface="Arial" pitchFamily="34" charset="0"/>
              <a:cs typeface="Arial" pitchFamily="34" charset="0"/>
            </a:endParaRPr>
          </a:p>
        </p:txBody>
      </p:sp>
      <p:cxnSp>
        <p:nvCxnSpPr>
          <p:cNvPr id="8" name="Straight Connector 7"/>
          <p:cNvCxnSpPr/>
          <p:nvPr/>
        </p:nvCxnSpPr>
        <p:spPr>
          <a:xfrm rot="5400000">
            <a:off x="4072728" y="1070752"/>
            <a:ext cx="285752" cy="1588"/>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714480" y="1196752"/>
            <a:ext cx="2497480" cy="1767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211960" y="1196752"/>
            <a:ext cx="3217560" cy="1925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1571604" y="1357298"/>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7286644" y="1357298"/>
            <a:ext cx="286546"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142976" y="1571612"/>
            <a:ext cx="114300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Direct</a:t>
            </a:r>
            <a:endParaRPr lang="ar-EG" sz="2400" b="1" dirty="0">
              <a:solidFill>
                <a:srgbClr val="C00000"/>
              </a:solidFill>
              <a:latin typeface="Arial" pitchFamily="34" charset="0"/>
              <a:cs typeface="Arial" pitchFamily="34" charset="0"/>
            </a:endParaRPr>
          </a:p>
        </p:txBody>
      </p:sp>
      <p:sp>
        <p:nvSpPr>
          <p:cNvPr id="22" name="TextBox 21"/>
          <p:cNvSpPr txBox="1"/>
          <p:nvPr/>
        </p:nvSpPr>
        <p:spPr>
          <a:xfrm>
            <a:off x="6786578" y="1643050"/>
            <a:ext cx="1357322"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r>
              <a:rPr lang="en-US" sz="2400" b="1" dirty="0">
                <a:solidFill>
                  <a:srgbClr val="C00000"/>
                </a:solidFill>
                <a:latin typeface="Arial" pitchFamily="34" charset="0"/>
                <a:cs typeface="Arial" pitchFamily="34" charset="0"/>
              </a:rPr>
              <a:t>Indirect</a:t>
            </a:r>
            <a:endParaRPr lang="ar-EG" sz="2400" b="1" dirty="0">
              <a:solidFill>
                <a:srgbClr val="C00000"/>
              </a:solidFill>
              <a:latin typeface="Arial" pitchFamily="34" charset="0"/>
              <a:cs typeface="Arial" pitchFamily="34" charset="0"/>
            </a:endParaRPr>
          </a:p>
        </p:txBody>
      </p:sp>
      <p:sp>
        <p:nvSpPr>
          <p:cNvPr id="23" name="TextBox 22"/>
          <p:cNvSpPr txBox="1"/>
          <p:nvPr/>
        </p:nvSpPr>
        <p:spPr>
          <a:xfrm>
            <a:off x="285720" y="2357430"/>
            <a:ext cx="4929222" cy="3970318"/>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marL="342900" indent="-342900" algn="just">
              <a:buAutoNum type="alphaLcParenR"/>
            </a:pPr>
            <a:r>
              <a:rPr lang="en-US" b="1" dirty="0">
                <a:solidFill>
                  <a:srgbClr val="C00000"/>
                </a:solidFill>
              </a:rPr>
              <a:t>Microscopic:</a:t>
            </a:r>
          </a:p>
          <a:p>
            <a:pPr marL="342900" indent="-342900" algn="just"/>
            <a:r>
              <a:rPr lang="en-US" b="1" dirty="0">
                <a:solidFill>
                  <a:srgbClr val="00B050"/>
                </a:solidFill>
              </a:rPr>
              <a:t>In women:</a:t>
            </a:r>
          </a:p>
          <a:p>
            <a:pPr marL="342900" indent="-342900" algn="just"/>
            <a:r>
              <a:rPr lang="en-US" b="1" dirty="0">
                <a:solidFill>
                  <a:srgbClr val="C00000"/>
                </a:solidFill>
              </a:rPr>
              <a:t>1-Wet film </a:t>
            </a:r>
            <a:r>
              <a:rPr lang="en-US" b="1" dirty="0">
                <a:solidFill>
                  <a:srgbClr val="002060"/>
                </a:solidFill>
              </a:rPr>
              <a:t>preparation from vaginal discharge, vaginal scraping or </a:t>
            </a:r>
            <a:r>
              <a:rPr lang="en-US" b="1" dirty="0" err="1">
                <a:solidFill>
                  <a:srgbClr val="002060"/>
                </a:solidFill>
              </a:rPr>
              <a:t>sedimented</a:t>
            </a:r>
            <a:r>
              <a:rPr lang="en-US" b="1" dirty="0">
                <a:solidFill>
                  <a:srgbClr val="002060"/>
                </a:solidFill>
              </a:rPr>
              <a:t> urine for </a:t>
            </a:r>
            <a:r>
              <a:rPr lang="en-US" b="1" dirty="0" err="1">
                <a:solidFill>
                  <a:srgbClr val="C00000"/>
                </a:solidFill>
              </a:rPr>
              <a:t>trophozoite</a:t>
            </a:r>
            <a:r>
              <a:rPr lang="en-US" b="1" dirty="0">
                <a:solidFill>
                  <a:srgbClr val="002060"/>
                </a:solidFill>
              </a:rPr>
              <a:t>. </a:t>
            </a:r>
          </a:p>
          <a:p>
            <a:pPr marL="342900" indent="-342900" algn="just"/>
            <a:r>
              <a:rPr lang="en-US" b="1" dirty="0">
                <a:solidFill>
                  <a:srgbClr val="002060"/>
                </a:solidFill>
              </a:rPr>
              <a:t>2- </a:t>
            </a:r>
            <a:r>
              <a:rPr lang="en-US" b="1" dirty="0">
                <a:solidFill>
                  <a:srgbClr val="C00000"/>
                </a:solidFill>
              </a:rPr>
              <a:t>Vaginal swab </a:t>
            </a:r>
            <a:r>
              <a:rPr lang="en-US" b="1" dirty="0">
                <a:solidFill>
                  <a:srgbClr val="002060"/>
                </a:solidFill>
              </a:rPr>
              <a:t>lies in a tube containing 1 ml saline.</a:t>
            </a:r>
          </a:p>
          <a:p>
            <a:pPr marL="342900" lvl="0" indent="-342900" algn="just"/>
            <a:r>
              <a:rPr lang="en-US" b="1" dirty="0">
                <a:solidFill>
                  <a:srgbClr val="00B050"/>
                </a:solidFill>
              </a:rPr>
              <a:t>In men:</a:t>
            </a:r>
          </a:p>
          <a:p>
            <a:pPr lvl="0" indent="-342900" algn="just"/>
            <a:r>
              <a:rPr lang="en-US" b="1" i="1" dirty="0">
                <a:solidFill>
                  <a:srgbClr val="002060"/>
                </a:solidFill>
              </a:rPr>
              <a:t>T. vaginalis</a:t>
            </a:r>
            <a:r>
              <a:rPr lang="en-US" b="1" dirty="0">
                <a:solidFill>
                  <a:srgbClr val="002060"/>
                </a:solidFill>
              </a:rPr>
              <a:t> </a:t>
            </a:r>
            <a:r>
              <a:rPr lang="en-US" b="1" dirty="0" err="1">
                <a:solidFill>
                  <a:srgbClr val="002060"/>
                </a:solidFill>
              </a:rPr>
              <a:t>trophozoite</a:t>
            </a:r>
            <a:r>
              <a:rPr lang="en-US" b="1" dirty="0">
                <a:solidFill>
                  <a:srgbClr val="002060"/>
                </a:solidFill>
              </a:rPr>
              <a:t> can be detected in urethral discharge, prostatic secretion or </a:t>
            </a:r>
            <a:r>
              <a:rPr lang="en-US" b="1" dirty="0" err="1">
                <a:solidFill>
                  <a:srgbClr val="002060"/>
                </a:solidFill>
              </a:rPr>
              <a:t>sedimented</a:t>
            </a:r>
            <a:r>
              <a:rPr lang="en-US" b="1" dirty="0">
                <a:solidFill>
                  <a:srgbClr val="002060"/>
                </a:solidFill>
              </a:rPr>
              <a:t> urine.</a:t>
            </a:r>
          </a:p>
          <a:p>
            <a:pPr marL="342900" indent="-342900" algn="just"/>
            <a:r>
              <a:rPr lang="en-US" b="1" dirty="0">
                <a:solidFill>
                  <a:srgbClr val="C00000"/>
                </a:solidFill>
              </a:rPr>
              <a:t>b) Culture: </a:t>
            </a:r>
            <a:r>
              <a:rPr lang="en-US" b="1" dirty="0">
                <a:solidFill>
                  <a:srgbClr val="002060"/>
                </a:solidFill>
              </a:rPr>
              <a:t>More sensitive than microscopic examination but </a:t>
            </a:r>
            <a:r>
              <a:rPr lang="en-US" b="1" dirty="0">
                <a:solidFill>
                  <a:srgbClr val="C00000"/>
                </a:solidFill>
              </a:rPr>
              <a:t>not widely used</a:t>
            </a:r>
            <a:r>
              <a:rPr lang="en-US" b="1" dirty="0">
                <a:solidFill>
                  <a:srgbClr val="002060"/>
                </a:solidFill>
              </a:rPr>
              <a:t>.</a:t>
            </a:r>
          </a:p>
          <a:p>
            <a:pPr marL="342900" indent="-342900" algn="just"/>
            <a:r>
              <a:rPr lang="en-US" b="1" dirty="0">
                <a:solidFill>
                  <a:srgbClr val="C00000"/>
                </a:solidFill>
              </a:rPr>
              <a:t>c) Direct </a:t>
            </a:r>
            <a:r>
              <a:rPr lang="en-US" b="1" dirty="0" err="1">
                <a:solidFill>
                  <a:srgbClr val="C00000"/>
                </a:solidFill>
              </a:rPr>
              <a:t>immunofluorescent</a:t>
            </a:r>
            <a:r>
              <a:rPr lang="en-US" b="1" dirty="0">
                <a:solidFill>
                  <a:srgbClr val="C00000"/>
                </a:solidFill>
              </a:rPr>
              <a:t> antibody staining.</a:t>
            </a:r>
            <a:endParaRPr lang="ar-EG" dirty="0">
              <a:solidFill>
                <a:srgbClr val="C00000"/>
              </a:solidFill>
            </a:endParaRPr>
          </a:p>
        </p:txBody>
      </p:sp>
      <p:sp>
        <p:nvSpPr>
          <p:cNvPr id="25" name="TextBox 24"/>
          <p:cNvSpPr txBox="1"/>
          <p:nvPr/>
        </p:nvSpPr>
        <p:spPr>
          <a:xfrm>
            <a:off x="6858016" y="2571744"/>
            <a:ext cx="1071570"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400" b="1" dirty="0">
                <a:solidFill>
                  <a:srgbClr val="002060"/>
                </a:solidFill>
              </a:rPr>
              <a:t>PCR</a:t>
            </a:r>
            <a:endParaRPr lang="ar-EG" sz="2400" b="1" dirty="0">
              <a:solidFill>
                <a:srgbClr val="002060"/>
              </a:solidFill>
            </a:endParaRPr>
          </a:p>
        </p:txBody>
      </p:sp>
      <p:cxnSp>
        <p:nvCxnSpPr>
          <p:cNvPr id="27" name="Straight Arrow Connector 26"/>
          <p:cNvCxnSpPr/>
          <p:nvPr/>
        </p:nvCxnSpPr>
        <p:spPr>
          <a:xfrm rot="5400000">
            <a:off x="7215206" y="2357430"/>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par>
                                <p:cTn id="13" presetID="18" presetClass="entr" presetSubtype="1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Left)">
                                      <p:cBhvr>
                                        <p:cTn id="15" dur="500"/>
                                        <p:tgtEl>
                                          <p:spTgt spid="10"/>
                                        </p:tgtEl>
                                      </p:cBhvr>
                                    </p:animEffect>
                                  </p:childTnLst>
                                </p:cTn>
                              </p:par>
                              <p:par>
                                <p:cTn id="16" presetID="18" presetClass="entr" presetSubtype="12"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strips(downLeft)">
                                      <p:cBhvr>
                                        <p:cTn id="18" dur="500"/>
                                        <p:tgtEl>
                                          <p:spTgt spid="16"/>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strips(downLeft)">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23">
                                            <p:txEl>
                                              <p:pRg st="0" end="0"/>
                                            </p:txEl>
                                          </p:spTgt>
                                        </p:tgtEl>
                                        <p:attrNameLst>
                                          <p:attrName>style.visibility</p:attrName>
                                        </p:attrNameLst>
                                      </p:cBhvr>
                                      <p:to>
                                        <p:strVal val="visible"/>
                                      </p:to>
                                    </p:set>
                                    <p:animEffect transition="in" filter="strips(downLeft)">
                                      <p:cBhvr>
                                        <p:cTn id="26" dur="500"/>
                                        <p:tgtEl>
                                          <p:spTgt spid="2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23">
                                            <p:txEl>
                                              <p:pRg st="1" end="1"/>
                                            </p:txEl>
                                          </p:spTgt>
                                        </p:tgtEl>
                                        <p:attrNameLst>
                                          <p:attrName>style.visibility</p:attrName>
                                        </p:attrNameLst>
                                      </p:cBhvr>
                                      <p:to>
                                        <p:strVal val="visible"/>
                                      </p:to>
                                    </p:set>
                                    <p:animEffect transition="in" filter="strips(downLeft)">
                                      <p:cBhvr>
                                        <p:cTn id="31" dur="500"/>
                                        <p:tgtEl>
                                          <p:spTgt spid="2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23">
                                            <p:txEl>
                                              <p:pRg st="2" end="2"/>
                                            </p:txEl>
                                          </p:spTgt>
                                        </p:tgtEl>
                                        <p:attrNameLst>
                                          <p:attrName>style.visibility</p:attrName>
                                        </p:attrNameLst>
                                      </p:cBhvr>
                                      <p:to>
                                        <p:strVal val="visible"/>
                                      </p:to>
                                    </p:set>
                                    <p:animEffect transition="in" filter="strips(downLeft)">
                                      <p:cBhvr>
                                        <p:cTn id="36" dur="500"/>
                                        <p:tgtEl>
                                          <p:spTgt spid="2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nodeType="clickEffect">
                                  <p:stCondLst>
                                    <p:cond delay="0"/>
                                  </p:stCondLst>
                                  <p:childTnLst>
                                    <p:set>
                                      <p:cBhvr>
                                        <p:cTn id="40" dur="1" fill="hold">
                                          <p:stCondLst>
                                            <p:cond delay="0"/>
                                          </p:stCondLst>
                                        </p:cTn>
                                        <p:tgtEl>
                                          <p:spTgt spid="23">
                                            <p:txEl>
                                              <p:pRg st="3" end="3"/>
                                            </p:txEl>
                                          </p:spTgt>
                                        </p:tgtEl>
                                        <p:attrNameLst>
                                          <p:attrName>style.visibility</p:attrName>
                                        </p:attrNameLst>
                                      </p:cBhvr>
                                      <p:to>
                                        <p:strVal val="visible"/>
                                      </p:to>
                                    </p:set>
                                    <p:animEffect transition="in" filter="strips(downLeft)">
                                      <p:cBhvr>
                                        <p:cTn id="41" dur="500"/>
                                        <p:tgtEl>
                                          <p:spTgt spid="2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nodeType="clickEffect">
                                  <p:stCondLst>
                                    <p:cond delay="0"/>
                                  </p:stCondLst>
                                  <p:childTnLst>
                                    <p:set>
                                      <p:cBhvr>
                                        <p:cTn id="45" dur="1" fill="hold">
                                          <p:stCondLst>
                                            <p:cond delay="0"/>
                                          </p:stCondLst>
                                        </p:cTn>
                                        <p:tgtEl>
                                          <p:spTgt spid="23">
                                            <p:txEl>
                                              <p:pRg st="4" end="4"/>
                                            </p:txEl>
                                          </p:spTgt>
                                        </p:tgtEl>
                                        <p:attrNameLst>
                                          <p:attrName>style.visibility</p:attrName>
                                        </p:attrNameLst>
                                      </p:cBhvr>
                                      <p:to>
                                        <p:strVal val="visible"/>
                                      </p:to>
                                    </p:set>
                                    <p:animEffect transition="in" filter="strips(downLeft)">
                                      <p:cBhvr>
                                        <p:cTn id="46" dur="500"/>
                                        <p:tgtEl>
                                          <p:spTgt spid="2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23">
                                            <p:txEl>
                                              <p:pRg st="5" end="5"/>
                                            </p:txEl>
                                          </p:spTgt>
                                        </p:tgtEl>
                                        <p:attrNameLst>
                                          <p:attrName>style.visibility</p:attrName>
                                        </p:attrNameLst>
                                      </p:cBhvr>
                                      <p:to>
                                        <p:strVal val="visible"/>
                                      </p:to>
                                    </p:set>
                                    <p:animEffect transition="in" filter="strips(downLeft)">
                                      <p:cBhvr>
                                        <p:cTn id="51" dur="500"/>
                                        <p:tgtEl>
                                          <p:spTgt spid="2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12" fill="hold" nodeType="clickEffect">
                                  <p:stCondLst>
                                    <p:cond delay="0"/>
                                  </p:stCondLst>
                                  <p:childTnLst>
                                    <p:set>
                                      <p:cBhvr>
                                        <p:cTn id="55" dur="1" fill="hold">
                                          <p:stCondLst>
                                            <p:cond delay="0"/>
                                          </p:stCondLst>
                                        </p:cTn>
                                        <p:tgtEl>
                                          <p:spTgt spid="23">
                                            <p:txEl>
                                              <p:pRg st="6" end="6"/>
                                            </p:txEl>
                                          </p:spTgt>
                                        </p:tgtEl>
                                        <p:attrNameLst>
                                          <p:attrName>style.visibility</p:attrName>
                                        </p:attrNameLst>
                                      </p:cBhvr>
                                      <p:to>
                                        <p:strVal val="visible"/>
                                      </p:to>
                                    </p:set>
                                    <p:animEffect transition="in" filter="strips(downLeft)">
                                      <p:cBhvr>
                                        <p:cTn id="56" dur="500"/>
                                        <p:tgtEl>
                                          <p:spTgt spid="2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8" presetClass="entr" presetSubtype="12" fill="hold" nodeType="clickEffect">
                                  <p:stCondLst>
                                    <p:cond delay="0"/>
                                  </p:stCondLst>
                                  <p:childTnLst>
                                    <p:set>
                                      <p:cBhvr>
                                        <p:cTn id="60" dur="1" fill="hold">
                                          <p:stCondLst>
                                            <p:cond delay="0"/>
                                          </p:stCondLst>
                                        </p:cTn>
                                        <p:tgtEl>
                                          <p:spTgt spid="23">
                                            <p:txEl>
                                              <p:pRg st="7" end="7"/>
                                            </p:txEl>
                                          </p:spTgt>
                                        </p:tgtEl>
                                        <p:attrNameLst>
                                          <p:attrName>style.visibility</p:attrName>
                                        </p:attrNameLst>
                                      </p:cBhvr>
                                      <p:to>
                                        <p:strVal val="visible"/>
                                      </p:to>
                                    </p:set>
                                    <p:animEffect transition="in" filter="strips(downLeft)">
                                      <p:cBhvr>
                                        <p:cTn id="61" dur="500"/>
                                        <p:tgtEl>
                                          <p:spTgt spid="23">
                                            <p:txEl>
                                              <p:pRg st="7" end="7"/>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8" presetClass="entr" presetSubtype="12" fill="hold" nodeType="click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strips(downLeft)">
                                      <p:cBhvr>
                                        <p:cTn id="66" dur="500"/>
                                        <p:tgtEl>
                                          <p:spTgt spid="8"/>
                                        </p:tgtEl>
                                      </p:cBhvr>
                                    </p:animEffect>
                                  </p:childTnLst>
                                </p:cTn>
                              </p:par>
                              <p:par>
                                <p:cTn id="67" presetID="18" presetClass="entr" presetSubtype="12" fill="hold" nodeType="with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strips(downLeft)">
                                      <p:cBhvr>
                                        <p:cTn id="69" dur="500"/>
                                        <p:tgtEl>
                                          <p:spTgt spid="13"/>
                                        </p:tgtEl>
                                      </p:cBhvr>
                                    </p:animEffect>
                                  </p:childTnLst>
                                </p:cTn>
                              </p:par>
                              <p:par>
                                <p:cTn id="70" presetID="18" presetClass="entr" presetSubtype="12" fill="hold" nodeType="with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strips(downLeft)">
                                      <p:cBhvr>
                                        <p:cTn id="72" dur="500"/>
                                        <p:tgtEl>
                                          <p:spTgt spid="18"/>
                                        </p:tgtEl>
                                      </p:cBhvr>
                                    </p:animEffect>
                                  </p:childTnLst>
                                </p:cTn>
                              </p:par>
                              <p:par>
                                <p:cTn id="73" presetID="18" presetClass="entr" presetSubtype="12" fill="hold" grpId="0" nodeType="with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strips(downLeft)">
                                      <p:cBhvr>
                                        <p:cTn id="75" dur="500"/>
                                        <p:tgtEl>
                                          <p:spTgt spid="22"/>
                                        </p:tgtEl>
                                      </p:cBhvr>
                                    </p:animEffect>
                                  </p:childTnLst>
                                </p:cTn>
                              </p:par>
                              <p:par>
                                <p:cTn id="76" presetID="18" presetClass="entr" presetSubtype="12"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strips(downLeft)">
                                      <p:cBhvr>
                                        <p:cTn id="78" dur="500"/>
                                        <p:tgtEl>
                                          <p:spTgt spid="25"/>
                                        </p:tgtEl>
                                      </p:cBhvr>
                                    </p:animEffect>
                                  </p:childTnLst>
                                </p:cTn>
                              </p:par>
                              <p:par>
                                <p:cTn id="79" presetID="18" presetClass="entr" presetSubtype="12" fill="hold" nodeType="withEffect">
                                  <p:stCondLst>
                                    <p:cond delay="0"/>
                                  </p:stCondLst>
                                  <p:childTnLst>
                                    <p:set>
                                      <p:cBhvr>
                                        <p:cTn id="80" dur="1" fill="hold">
                                          <p:stCondLst>
                                            <p:cond delay="0"/>
                                          </p:stCondLst>
                                        </p:cTn>
                                        <p:tgtEl>
                                          <p:spTgt spid="27"/>
                                        </p:tgtEl>
                                        <p:attrNameLst>
                                          <p:attrName>style.visibility</p:attrName>
                                        </p:attrNameLst>
                                      </p:cBhvr>
                                      <p:to>
                                        <p:strVal val="visible"/>
                                      </p:to>
                                    </p:set>
                                    <p:animEffect transition="in" filter="strips(downLeft)">
                                      <p:cBhvr>
                                        <p:cTn id="8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1" grpId="0" animBg="1"/>
      <p:bldP spid="22" grpId="0" animBg="1"/>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71802" y="428604"/>
            <a:ext cx="2214578"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Treatment</a:t>
            </a:r>
            <a:endParaRPr lang="ar-EG" sz="2800" b="1" dirty="0">
              <a:solidFill>
                <a:srgbClr val="C00000"/>
              </a:solidFill>
              <a:latin typeface="Arial" pitchFamily="34" charset="0"/>
              <a:cs typeface="Arial" pitchFamily="34" charset="0"/>
            </a:endParaRPr>
          </a:p>
        </p:txBody>
      </p:sp>
      <p:cxnSp>
        <p:nvCxnSpPr>
          <p:cNvPr id="8" name="Straight Connector 7"/>
          <p:cNvCxnSpPr/>
          <p:nvPr/>
        </p:nvCxnSpPr>
        <p:spPr>
          <a:xfrm rot="5400000">
            <a:off x="3965571" y="1249347"/>
            <a:ext cx="35719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1785918" y="1428736"/>
            <a:ext cx="2214578"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000496" y="1428736"/>
            <a:ext cx="2643206"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1608117" y="1607331"/>
            <a:ext cx="356396"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6501620" y="1571612"/>
            <a:ext cx="284958"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2976" y="1857364"/>
            <a:ext cx="185738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1-Systemic</a:t>
            </a:r>
            <a:endParaRPr lang="ar-EG" sz="2400" b="1" dirty="0">
              <a:solidFill>
                <a:srgbClr val="C00000"/>
              </a:solidFill>
              <a:latin typeface="Arial" pitchFamily="34" charset="0"/>
              <a:cs typeface="Arial" pitchFamily="34" charset="0"/>
            </a:endParaRPr>
          </a:p>
        </p:txBody>
      </p:sp>
      <p:sp>
        <p:nvSpPr>
          <p:cNvPr id="21" name="TextBox 20"/>
          <p:cNvSpPr txBox="1"/>
          <p:nvPr/>
        </p:nvSpPr>
        <p:spPr>
          <a:xfrm>
            <a:off x="6143636" y="1857364"/>
            <a:ext cx="142876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2-Local</a:t>
            </a:r>
            <a:endParaRPr lang="ar-EG" b="1" dirty="0">
              <a:solidFill>
                <a:srgbClr val="C00000"/>
              </a:solidFill>
            </a:endParaRPr>
          </a:p>
        </p:txBody>
      </p:sp>
      <p:sp>
        <p:nvSpPr>
          <p:cNvPr id="22" name="TextBox 21"/>
          <p:cNvSpPr txBox="1"/>
          <p:nvPr/>
        </p:nvSpPr>
        <p:spPr>
          <a:xfrm>
            <a:off x="611560" y="3140968"/>
            <a:ext cx="235745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400" b="1" dirty="0" err="1">
                <a:solidFill>
                  <a:srgbClr val="002060"/>
                </a:solidFill>
                <a:latin typeface="Arial" pitchFamily="34" charset="0"/>
                <a:cs typeface="Arial" pitchFamily="34" charset="0"/>
              </a:rPr>
              <a:t>Metronidazole</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Flagyl</a:t>
            </a:r>
            <a:r>
              <a:rPr lang="en-US" sz="2400" b="1" dirty="0">
                <a:solidFill>
                  <a:srgbClr val="002060"/>
                </a:solidFill>
                <a:latin typeface="Arial" pitchFamily="34" charset="0"/>
                <a:cs typeface="Arial" pitchFamily="34" charset="0"/>
              </a:rPr>
              <a:t>)</a:t>
            </a:r>
            <a:endParaRPr lang="ar-EG" sz="2400" b="1" dirty="0">
              <a:solidFill>
                <a:srgbClr val="002060"/>
              </a:solidFill>
              <a:latin typeface="Arial" pitchFamily="34" charset="0"/>
              <a:cs typeface="Arial" pitchFamily="34" charset="0"/>
            </a:endParaRPr>
          </a:p>
        </p:txBody>
      </p:sp>
      <p:sp>
        <p:nvSpPr>
          <p:cNvPr id="23" name="TextBox 22"/>
          <p:cNvSpPr txBox="1"/>
          <p:nvPr/>
        </p:nvSpPr>
        <p:spPr>
          <a:xfrm>
            <a:off x="5000628" y="2996952"/>
            <a:ext cx="3429024" cy="337015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a:lnSpc>
                <a:spcPct val="150000"/>
              </a:lnSpc>
              <a:buClr>
                <a:srgbClr val="C00000"/>
              </a:buClr>
              <a:buFont typeface="Arial" pitchFamily="34" charset="0"/>
              <a:buChar char="•"/>
            </a:pPr>
            <a:r>
              <a:rPr lang="en-US" sz="2400" b="1" dirty="0" err="1">
                <a:solidFill>
                  <a:srgbClr val="002060"/>
                </a:solidFill>
              </a:rPr>
              <a:t>Flagyl</a:t>
            </a:r>
            <a:r>
              <a:rPr lang="en-US" sz="2400" b="1" dirty="0">
                <a:solidFill>
                  <a:srgbClr val="002060"/>
                </a:solidFill>
              </a:rPr>
              <a:t> vaginal insert.</a:t>
            </a:r>
          </a:p>
          <a:p>
            <a:pPr lvl="0" algn="just">
              <a:lnSpc>
                <a:spcPct val="150000"/>
              </a:lnSpc>
              <a:buClr>
                <a:srgbClr val="C00000"/>
              </a:buClr>
              <a:buFont typeface="Arial" pitchFamily="34" charset="0"/>
              <a:buChar char="•"/>
            </a:pPr>
            <a:r>
              <a:rPr lang="en-US" sz="2400" b="1" dirty="0">
                <a:solidFill>
                  <a:srgbClr val="C00000"/>
                </a:solidFill>
              </a:rPr>
              <a:t>Acidifying vaginal douches:</a:t>
            </a:r>
            <a:r>
              <a:rPr lang="en-US" sz="2400" b="1" dirty="0">
                <a:solidFill>
                  <a:srgbClr val="002060"/>
                </a:solidFill>
              </a:rPr>
              <a:t> Lactic acid douche to maintain the acidity of the vagina. </a:t>
            </a:r>
            <a:endParaRPr lang="ar-EG" dirty="0">
              <a:solidFill>
                <a:srgbClr val="002060"/>
              </a:solidFill>
            </a:endParaRPr>
          </a:p>
        </p:txBody>
      </p:sp>
      <p:cxnSp>
        <p:nvCxnSpPr>
          <p:cNvPr id="25" name="Straight Arrow Connector 24"/>
          <p:cNvCxnSpPr/>
          <p:nvPr/>
        </p:nvCxnSpPr>
        <p:spPr>
          <a:xfrm rot="5400000">
            <a:off x="1607323" y="2678901"/>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6500826" y="2643182"/>
            <a:ext cx="428628"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par>
                                <p:cTn id="13" presetID="18" presetClass="entr" presetSubtype="1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Left)">
                                      <p:cBhvr>
                                        <p:cTn id="15" dur="500"/>
                                        <p:tgtEl>
                                          <p:spTgt spid="10"/>
                                        </p:tgtEl>
                                      </p:cBhvr>
                                    </p:animEffect>
                                  </p:childTnLst>
                                </p:cTn>
                              </p:par>
                              <p:par>
                                <p:cTn id="16" presetID="18" presetClass="entr" presetSubtype="12"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trips(downLeft)">
                                      <p:cBhvr>
                                        <p:cTn id="21" dur="500"/>
                                        <p:tgtEl>
                                          <p:spTgt spid="15"/>
                                        </p:tgtEl>
                                      </p:cBhvr>
                                    </p:animEffect>
                                  </p:childTnLst>
                                </p:cTn>
                              </p:par>
                              <p:par>
                                <p:cTn id="22" presetID="18" presetClass="entr" presetSubtype="12"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strips(downLeft)">
                                      <p:cBhvr>
                                        <p:cTn id="24" dur="500"/>
                                        <p:tgtEl>
                                          <p:spTgt spid="17"/>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strips(downLeft)">
                                      <p:cBhvr>
                                        <p:cTn id="27" dur="500"/>
                                        <p:tgtEl>
                                          <p:spTgt spid="20"/>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strips(downLeft)">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strips(downLeft)">
                                      <p:cBhvr>
                                        <p:cTn id="35" dur="500"/>
                                        <p:tgtEl>
                                          <p:spTgt spid="22"/>
                                        </p:tgtEl>
                                      </p:cBhvr>
                                    </p:animEffect>
                                  </p:childTnLst>
                                </p:cTn>
                              </p:par>
                              <p:par>
                                <p:cTn id="36" presetID="18" presetClass="entr" presetSubtype="12"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strips(downLeft)">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strips(downLeft)">
                                      <p:cBhvr>
                                        <p:cTn id="43" dur="500"/>
                                        <p:tgtEl>
                                          <p:spTgt spid="23"/>
                                        </p:tgtEl>
                                      </p:cBhvr>
                                    </p:animEffect>
                                  </p:childTnLst>
                                </p:cTn>
                              </p:par>
                              <p:par>
                                <p:cTn id="44" presetID="18" presetClass="entr" presetSubtype="12" fill="hold"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strips(downLeft)">
                                      <p:cBhvr>
                                        <p:cTn id="4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animBg="1"/>
      <p:bldP spid="21" grpId="0" animBg="1"/>
      <p:bldP spid="22" grpId="0" animBg="1"/>
      <p:bldP spid="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6">
            <a:extLst>
              <a:ext uri="{FF2B5EF4-FFF2-40B4-BE49-F238E27FC236}">
                <a16:creationId xmlns:a16="http://schemas.microsoft.com/office/drawing/2014/main" xmlns="" id="{8B2AB14B-8E37-4428-823A-D047668C6B48}"/>
              </a:ext>
            </a:extLst>
          </p:cNvPr>
          <p:cNvSpPr/>
          <p:nvPr/>
        </p:nvSpPr>
        <p:spPr>
          <a:xfrm>
            <a:off x="1475656" y="2500330"/>
            <a:ext cx="6820810" cy="92867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4400" b="1" dirty="0">
                <a:solidFill>
                  <a:srgbClr val="C00000"/>
                </a:solidFill>
                <a:latin typeface="Arial" pitchFamily="34" charset="0"/>
                <a:cs typeface="Arial" pitchFamily="34" charset="0"/>
              </a:rPr>
              <a:t>Urogenital Candidiasis</a:t>
            </a:r>
          </a:p>
        </p:txBody>
      </p:sp>
    </p:spTree>
    <p:extLst>
      <p:ext uri="{BB962C8B-B14F-4D97-AF65-F5344CB8AC3E}">
        <p14:creationId xmlns:p14="http://schemas.microsoft.com/office/powerpoint/2010/main" xmlns="" val="351065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1225689"/>
            <a:ext cx="6072230" cy="5632311"/>
          </a:xfrm>
          <a:prstGeom prst="rect">
            <a:avLst/>
          </a:prstGeom>
          <a:noFill/>
        </p:spPr>
        <p:txBody>
          <a:bodyPr wrap="square" rtlCol="0">
            <a:spAutoFit/>
          </a:bodyPr>
          <a:lstStyle/>
          <a:p>
            <a:pPr algn="just" rtl="0">
              <a:lnSpc>
                <a:spcPct val="150000"/>
              </a:lnSpc>
              <a:buClr>
                <a:srgbClr val="C00000"/>
              </a:buClr>
              <a:buFont typeface="Wingdings" pitchFamily="2" charset="2"/>
              <a:buChar char="Ø"/>
            </a:pPr>
            <a:r>
              <a:rPr lang="en-US" sz="2000" b="1" i="1" dirty="0">
                <a:solidFill>
                  <a:srgbClr val="C00000"/>
                </a:solidFill>
                <a:latin typeface="Arial" pitchFamily="34" charset="0"/>
                <a:cs typeface="Arial" pitchFamily="34" charset="0"/>
              </a:rPr>
              <a:t>Candida </a:t>
            </a:r>
            <a:r>
              <a:rPr lang="en-US" sz="2000" b="1" i="1" dirty="0" err="1">
                <a:solidFill>
                  <a:srgbClr val="C00000"/>
                </a:solidFill>
                <a:latin typeface="Arial" pitchFamily="34" charset="0"/>
                <a:cs typeface="Arial" pitchFamily="34" charset="0"/>
              </a:rPr>
              <a:t>albicans</a:t>
            </a:r>
            <a:r>
              <a:rPr lang="en-US" sz="2000" b="1" i="1" dirty="0">
                <a:solidFill>
                  <a:srgbClr val="C00000"/>
                </a:solidFill>
                <a:latin typeface="Arial" pitchFamily="34" charset="0"/>
                <a:cs typeface="Arial" pitchFamily="34" charset="0"/>
              </a:rPr>
              <a:t> </a:t>
            </a:r>
            <a:r>
              <a:rPr lang="en-US" sz="2000" b="1" dirty="0">
                <a:solidFill>
                  <a:srgbClr val="002060"/>
                </a:solidFill>
                <a:latin typeface="Arial" pitchFamily="34" charset="0"/>
                <a:cs typeface="Arial" pitchFamily="34" charset="0"/>
              </a:rPr>
              <a:t>is the most important species of </a:t>
            </a:r>
            <a:r>
              <a:rPr lang="en-US" sz="2000" b="1" dirty="0" err="1">
                <a:solidFill>
                  <a:srgbClr val="002060"/>
                </a:solidFill>
                <a:latin typeface="Arial" pitchFamily="34" charset="0"/>
                <a:cs typeface="Arial" pitchFamily="34" charset="0"/>
              </a:rPr>
              <a:t>candida</a:t>
            </a:r>
            <a:r>
              <a:rPr lang="en-US" sz="2000" b="1" dirty="0">
                <a:solidFill>
                  <a:srgbClr val="002060"/>
                </a:solidFill>
                <a:latin typeface="Arial" pitchFamily="34" charset="0"/>
                <a:cs typeface="Arial" pitchFamily="34" charset="0"/>
              </a:rPr>
              <a:t>.</a:t>
            </a:r>
          </a:p>
          <a:p>
            <a:pPr algn="just" rtl="0">
              <a:lnSpc>
                <a:spcPct val="150000"/>
              </a:lnSpc>
              <a:buClr>
                <a:srgbClr val="C00000"/>
              </a:buClr>
              <a:buFont typeface="Wingdings" pitchFamily="2" charset="2"/>
              <a:buChar char="Ø"/>
            </a:pPr>
            <a:r>
              <a:rPr lang="en-US" sz="2000" b="1" i="1" dirty="0">
                <a:solidFill>
                  <a:srgbClr val="002060"/>
                </a:solidFill>
                <a:latin typeface="Arial" pitchFamily="34" charset="0"/>
                <a:cs typeface="Arial" pitchFamily="34" charset="0"/>
              </a:rPr>
              <a:t>Candida </a:t>
            </a:r>
            <a:r>
              <a:rPr lang="en-US" sz="2000" b="1" i="1" dirty="0" err="1">
                <a:solidFill>
                  <a:srgbClr val="002060"/>
                </a:solidFill>
                <a:latin typeface="Arial" pitchFamily="34" charset="0"/>
                <a:cs typeface="Arial" pitchFamily="34" charset="0"/>
              </a:rPr>
              <a:t>albicans</a:t>
            </a:r>
            <a:r>
              <a:rPr lang="en-US" sz="2000" b="1" i="1" dirty="0">
                <a:solidFill>
                  <a:srgbClr val="002060"/>
                </a:solidFill>
                <a:latin typeface="Arial" pitchFamily="34" charset="0"/>
                <a:cs typeface="Arial" pitchFamily="34" charset="0"/>
              </a:rPr>
              <a:t> </a:t>
            </a:r>
            <a:r>
              <a:rPr lang="en-US" sz="2000" b="1" dirty="0">
                <a:solidFill>
                  <a:srgbClr val="002060"/>
                </a:solidFill>
                <a:latin typeface="Arial" pitchFamily="34" charset="0"/>
                <a:cs typeface="Arial" pitchFamily="34" charset="0"/>
              </a:rPr>
              <a:t>is oval gram positive budding yeast which produce </a:t>
            </a:r>
            <a:r>
              <a:rPr lang="en-US" sz="2000" b="1" dirty="0" err="1">
                <a:solidFill>
                  <a:srgbClr val="002060"/>
                </a:solidFill>
                <a:latin typeface="Arial" pitchFamily="34" charset="0"/>
                <a:cs typeface="Arial" pitchFamily="34" charset="0"/>
              </a:rPr>
              <a:t>pseudohyphae</a:t>
            </a:r>
            <a:r>
              <a:rPr lang="en-US" sz="2000" b="1" dirty="0">
                <a:solidFill>
                  <a:srgbClr val="002060"/>
                </a:solidFill>
                <a:latin typeface="Arial" pitchFamily="34" charset="0"/>
                <a:cs typeface="Arial" pitchFamily="34" charset="0"/>
              </a:rPr>
              <a:t>.</a:t>
            </a:r>
          </a:p>
          <a:p>
            <a:pPr algn="just" rtl="0">
              <a:lnSpc>
                <a:spcPct val="150000"/>
              </a:lnSpc>
              <a:buClr>
                <a:srgbClr val="C00000"/>
              </a:buClr>
              <a:buFont typeface="Wingdings" pitchFamily="2" charset="2"/>
              <a:buChar char="Ø"/>
            </a:pPr>
            <a:r>
              <a:rPr lang="en-US" sz="2000" b="1" i="1" dirty="0">
                <a:solidFill>
                  <a:srgbClr val="002060"/>
                </a:solidFill>
                <a:latin typeface="Arial" pitchFamily="34" charset="0"/>
                <a:cs typeface="Arial" pitchFamily="34" charset="0"/>
              </a:rPr>
              <a:t>C. albicans</a:t>
            </a:r>
            <a:r>
              <a:rPr lang="en-US" sz="2000" b="1" dirty="0">
                <a:solidFill>
                  <a:srgbClr val="002060"/>
                </a:solidFill>
                <a:latin typeface="Arial" pitchFamily="34" charset="0"/>
                <a:cs typeface="Arial" pitchFamily="34" charset="0"/>
              </a:rPr>
              <a:t>  ferments glucose &amp; maltose with acid &amp; gas production. </a:t>
            </a:r>
          </a:p>
          <a:p>
            <a:pPr algn="just" rtl="0">
              <a:lnSpc>
                <a:spcPct val="150000"/>
              </a:lnSpc>
              <a:buClr>
                <a:srgbClr val="C00000"/>
              </a:buClr>
              <a:buFont typeface="Wingdings" pitchFamily="2" charset="2"/>
              <a:buChar char="Ø"/>
            </a:pPr>
            <a:r>
              <a:rPr lang="en-US" sz="2000" b="1" dirty="0">
                <a:solidFill>
                  <a:srgbClr val="002060"/>
                </a:solidFill>
                <a:latin typeface="Arial" pitchFamily="34" charset="0"/>
                <a:cs typeface="Arial" pitchFamily="34" charset="0"/>
              </a:rPr>
              <a:t>It is one of the </a:t>
            </a:r>
            <a:r>
              <a:rPr lang="en-US" sz="2000" b="1" dirty="0">
                <a:solidFill>
                  <a:srgbClr val="C00000"/>
                </a:solidFill>
                <a:latin typeface="Arial" pitchFamily="34" charset="0"/>
                <a:cs typeface="Arial" pitchFamily="34" charset="0"/>
              </a:rPr>
              <a:t>normal flora  </a:t>
            </a:r>
            <a:r>
              <a:rPr lang="en-US" sz="2000" b="1" dirty="0">
                <a:solidFill>
                  <a:srgbClr val="002060"/>
                </a:solidFill>
                <a:latin typeface="Arial" pitchFamily="34" charset="0"/>
                <a:cs typeface="Arial" pitchFamily="34" charset="0"/>
              </a:rPr>
              <a:t>of the mucous membranes of the</a:t>
            </a:r>
            <a:r>
              <a:rPr lang="en-US" sz="2000" b="1" dirty="0">
                <a:latin typeface="Arial" pitchFamily="34" charset="0"/>
                <a:cs typeface="Arial" pitchFamily="34" charset="0"/>
              </a:rPr>
              <a:t>  </a:t>
            </a:r>
            <a:r>
              <a:rPr lang="en-US" sz="2000" b="1" dirty="0">
                <a:solidFill>
                  <a:srgbClr val="C00000"/>
                </a:solidFill>
                <a:latin typeface="Arial" pitchFamily="34" charset="0"/>
                <a:cs typeface="Arial" pitchFamily="34" charset="0"/>
              </a:rPr>
              <a:t>upper respiratory, GIT &amp; female genital tracts</a:t>
            </a:r>
            <a:r>
              <a:rPr lang="en-US" sz="2000" b="1" dirty="0">
                <a:latin typeface="Arial" pitchFamily="34" charset="0"/>
                <a:cs typeface="Arial" pitchFamily="34" charset="0"/>
              </a:rPr>
              <a:t>.</a:t>
            </a:r>
          </a:p>
          <a:p>
            <a:pPr algn="just" rtl="0">
              <a:lnSpc>
                <a:spcPct val="150000"/>
              </a:lnSpc>
              <a:buClr>
                <a:srgbClr val="C00000"/>
              </a:buClr>
              <a:buFont typeface="Wingdings" pitchFamily="2" charset="2"/>
              <a:buChar char="Ø"/>
            </a:pPr>
            <a:r>
              <a:rPr lang="en-US" sz="2000" b="1" dirty="0">
                <a:solidFill>
                  <a:srgbClr val="002060"/>
                </a:solidFill>
                <a:latin typeface="Arial" pitchFamily="34" charset="0"/>
                <a:cs typeface="Arial" pitchFamily="34" charset="0"/>
              </a:rPr>
              <a:t>It predominate with lowering in immunity causing infection so it is one of </a:t>
            </a:r>
            <a:r>
              <a:rPr lang="en-US" sz="2000" b="1" dirty="0">
                <a:solidFill>
                  <a:srgbClr val="C00000"/>
                </a:solidFill>
                <a:latin typeface="Arial" pitchFamily="34" charset="0"/>
                <a:cs typeface="Arial" pitchFamily="34" charset="0"/>
              </a:rPr>
              <a:t>the opportunistic fungi</a:t>
            </a:r>
            <a:r>
              <a:rPr lang="en-US" sz="2000" b="1" dirty="0">
                <a:latin typeface="Arial" pitchFamily="34" charset="0"/>
                <a:cs typeface="Arial" pitchFamily="34" charset="0"/>
              </a:rPr>
              <a:t>.    </a:t>
            </a:r>
          </a:p>
        </p:txBody>
      </p:sp>
      <p:sp>
        <p:nvSpPr>
          <p:cNvPr id="7" name="Horizontal Scroll 6"/>
          <p:cNvSpPr/>
          <p:nvPr/>
        </p:nvSpPr>
        <p:spPr>
          <a:xfrm>
            <a:off x="2214546" y="214290"/>
            <a:ext cx="5000660" cy="92867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3200" b="1" dirty="0" err="1">
                <a:solidFill>
                  <a:srgbClr val="C00000"/>
                </a:solidFill>
                <a:latin typeface="Arial" pitchFamily="34" charset="0"/>
                <a:cs typeface="Arial" pitchFamily="34" charset="0"/>
              </a:rPr>
              <a:t>Urogenital</a:t>
            </a:r>
            <a:r>
              <a:rPr lang="en-US" sz="3200" b="1" dirty="0">
                <a:solidFill>
                  <a:srgbClr val="C00000"/>
                </a:solidFill>
                <a:latin typeface="Arial" pitchFamily="34" charset="0"/>
                <a:cs typeface="Arial" pitchFamily="34" charset="0"/>
              </a:rPr>
              <a:t> </a:t>
            </a:r>
            <a:r>
              <a:rPr lang="en-US" sz="3200" b="1" dirty="0" err="1">
                <a:solidFill>
                  <a:srgbClr val="C00000"/>
                </a:solidFill>
                <a:latin typeface="Arial" pitchFamily="34" charset="0"/>
                <a:cs typeface="Arial" pitchFamily="34" charset="0"/>
              </a:rPr>
              <a:t>Candidiasis</a:t>
            </a:r>
            <a:endParaRPr lang="en-US" sz="3200" b="1" dirty="0">
              <a:solidFill>
                <a:srgbClr val="C00000"/>
              </a:solidFill>
              <a:latin typeface="Arial" pitchFamily="34" charset="0"/>
              <a:cs typeface="Arial" pitchFamily="34" charset="0"/>
            </a:endParaRPr>
          </a:p>
        </p:txBody>
      </p:sp>
      <p:pic>
        <p:nvPicPr>
          <p:cNvPr id="2" name="Picture 1">
            <a:extLst>
              <a:ext uri="{FF2B5EF4-FFF2-40B4-BE49-F238E27FC236}">
                <a16:creationId xmlns:a16="http://schemas.microsoft.com/office/drawing/2014/main" xmlns="" id="{CB3B99C0-DB6E-4BC4-A040-044CB5013979}"/>
              </a:ext>
            </a:extLst>
          </p:cNvPr>
          <p:cNvPicPr>
            <a:picLocks noChangeAspect="1"/>
          </p:cNvPicPr>
          <p:nvPr/>
        </p:nvPicPr>
        <p:blipFill>
          <a:blip r:embed="rId2" cstate="print"/>
          <a:stretch>
            <a:fillRect/>
          </a:stretch>
        </p:blipFill>
        <p:spPr>
          <a:xfrm>
            <a:off x="6249241" y="1844824"/>
            <a:ext cx="2771775" cy="352425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2048" y="5085184"/>
            <a:ext cx="8676456" cy="1224136"/>
          </a:xfrm>
        </p:spPr>
        <p:txBody>
          <a:bodyPr>
            <a:normAutofit/>
          </a:bodyPr>
          <a:lstStyle/>
          <a:p>
            <a:pPr marL="0" algn="just" rtl="0">
              <a:buFontTx/>
              <a:buChar char="-"/>
            </a:pPr>
            <a:r>
              <a:rPr lang="en-US" sz="2000" b="1" dirty="0"/>
              <a:t>Diabetes – Glucose in vaginal secretions promote Yeast growth. (overgrowth)</a:t>
            </a:r>
          </a:p>
        </p:txBody>
      </p:sp>
      <p:sp>
        <p:nvSpPr>
          <p:cNvPr id="6" name="Horizontal Scroll 8"/>
          <p:cNvSpPr/>
          <p:nvPr/>
        </p:nvSpPr>
        <p:spPr>
          <a:xfrm>
            <a:off x="928662" y="-27384"/>
            <a:ext cx="7286676" cy="1214446"/>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3200" b="1" dirty="0">
                <a:solidFill>
                  <a:srgbClr val="C00000"/>
                </a:solidFill>
                <a:latin typeface="Arial" pitchFamily="34" charset="0"/>
                <a:cs typeface="Arial" pitchFamily="34" charset="0"/>
              </a:rPr>
              <a:t>Predisposing factors to </a:t>
            </a:r>
            <a:r>
              <a:rPr lang="en-US" sz="3200" b="1" i="1" dirty="0">
                <a:solidFill>
                  <a:srgbClr val="C00000"/>
                </a:solidFill>
                <a:latin typeface="Arial" pitchFamily="34" charset="0"/>
                <a:cs typeface="Arial" pitchFamily="34" charset="0"/>
              </a:rPr>
              <a:t>Candida</a:t>
            </a:r>
            <a:r>
              <a:rPr lang="en-US" sz="3200" b="1" dirty="0">
                <a:solidFill>
                  <a:srgbClr val="C00000"/>
                </a:solidFill>
                <a:latin typeface="Arial" pitchFamily="34" charset="0"/>
                <a:cs typeface="Arial" pitchFamily="34" charset="0"/>
              </a:rPr>
              <a:t> infections</a:t>
            </a:r>
          </a:p>
        </p:txBody>
      </p:sp>
      <p:sp>
        <p:nvSpPr>
          <p:cNvPr id="8" name="مستطيل 7"/>
          <p:cNvSpPr/>
          <p:nvPr/>
        </p:nvSpPr>
        <p:spPr>
          <a:xfrm>
            <a:off x="680152" y="2132856"/>
            <a:ext cx="3027752" cy="954107"/>
          </a:xfrm>
          <a:prstGeom prst="rect">
            <a:avLst/>
          </a:prstGeom>
        </p:spPr>
        <p:txBody>
          <a:bodyPr wrap="none">
            <a:spAutoFit/>
          </a:bodyPr>
          <a:lstStyle/>
          <a:p>
            <a:pPr algn="ctr"/>
            <a:r>
              <a:rPr lang="en-US" sz="2800" dirty="0">
                <a:solidFill>
                  <a:prstClr val="black"/>
                </a:solidFill>
              </a:rPr>
              <a:t>Weakened Immune</a:t>
            </a:r>
          </a:p>
          <a:p>
            <a:pPr algn="ctr"/>
            <a:r>
              <a:rPr lang="en-US" sz="2800" dirty="0">
                <a:solidFill>
                  <a:prstClr val="black"/>
                </a:solidFill>
              </a:rPr>
              <a:t>System </a:t>
            </a:r>
            <a:endParaRPr lang="ar-SA" sz="2800" dirty="0">
              <a:solidFill>
                <a:prstClr val="black"/>
              </a:solidFill>
            </a:endParaRPr>
          </a:p>
        </p:txBody>
      </p:sp>
      <p:sp>
        <p:nvSpPr>
          <p:cNvPr id="9" name="مستطيل 8"/>
          <p:cNvSpPr/>
          <p:nvPr/>
        </p:nvSpPr>
        <p:spPr>
          <a:xfrm>
            <a:off x="5292080" y="2132856"/>
            <a:ext cx="3066181" cy="523220"/>
          </a:xfrm>
          <a:prstGeom prst="rect">
            <a:avLst/>
          </a:prstGeom>
        </p:spPr>
        <p:txBody>
          <a:bodyPr wrap="square">
            <a:spAutoFit/>
          </a:bodyPr>
          <a:lstStyle/>
          <a:p>
            <a:r>
              <a:rPr lang="en-US" sz="2800" dirty="0">
                <a:solidFill>
                  <a:prstClr val="black"/>
                </a:solidFill>
              </a:rPr>
              <a:t>Associating Factors </a:t>
            </a:r>
            <a:endParaRPr lang="ar-SA" sz="1600" dirty="0"/>
          </a:p>
        </p:txBody>
      </p:sp>
      <p:sp>
        <p:nvSpPr>
          <p:cNvPr id="10" name="مستطيل 9"/>
          <p:cNvSpPr/>
          <p:nvPr/>
        </p:nvSpPr>
        <p:spPr>
          <a:xfrm>
            <a:off x="323528" y="2996952"/>
            <a:ext cx="3528392" cy="646331"/>
          </a:xfrm>
          <a:prstGeom prst="rect">
            <a:avLst/>
          </a:prstGeom>
        </p:spPr>
        <p:txBody>
          <a:bodyPr wrap="square">
            <a:spAutoFit/>
          </a:bodyPr>
          <a:lstStyle/>
          <a:p>
            <a:pPr>
              <a:buFont typeface="Arial" pitchFamily="34" charset="0"/>
              <a:buChar char="•"/>
            </a:pPr>
            <a:r>
              <a:rPr lang="en-US" dirty="0"/>
              <a:t>Babies less than one month old.</a:t>
            </a:r>
          </a:p>
          <a:p>
            <a:pPr>
              <a:buFont typeface="Arial" pitchFamily="34" charset="0"/>
              <a:buChar char="•"/>
            </a:pPr>
            <a:r>
              <a:rPr lang="en-US" dirty="0"/>
              <a:t>Elderly </a:t>
            </a:r>
            <a:endParaRPr lang="ar-SA" dirty="0"/>
          </a:p>
        </p:txBody>
      </p:sp>
      <p:sp>
        <p:nvSpPr>
          <p:cNvPr id="12" name="مستطيل 11"/>
          <p:cNvSpPr/>
          <p:nvPr/>
        </p:nvSpPr>
        <p:spPr>
          <a:xfrm>
            <a:off x="4283968" y="2560836"/>
            <a:ext cx="4860032" cy="2585323"/>
          </a:xfrm>
          <a:prstGeom prst="rect">
            <a:avLst/>
          </a:prstGeom>
        </p:spPr>
        <p:txBody>
          <a:bodyPr wrap="square">
            <a:spAutoFit/>
          </a:bodyPr>
          <a:lstStyle/>
          <a:p>
            <a:pPr>
              <a:buFont typeface="Arial" pitchFamily="34" charset="0"/>
              <a:buChar char="•"/>
            </a:pPr>
            <a:r>
              <a:rPr lang="en-US" dirty="0"/>
              <a:t>Poor hygiene.</a:t>
            </a:r>
          </a:p>
          <a:p>
            <a:pPr>
              <a:buFont typeface="Arial" pitchFamily="34" charset="0"/>
              <a:buChar char="•"/>
            </a:pPr>
            <a:r>
              <a:rPr lang="en-US" dirty="0"/>
              <a:t>HIV/AIDS.</a:t>
            </a:r>
          </a:p>
          <a:p>
            <a:pPr>
              <a:buFont typeface="Arial" pitchFamily="34" charset="0"/>
              <a:buChar char="•"/>
            </a:pPr>
            <a:r>
              <a:rPr lang="en-US" dirty="0"/>
              <a:t>Cancer Treatments. </a:t>
            </a:r>
          </a:p>
          <a:p>
            <a:pPr>
              <a:buFont typeface="Arial" pitchFamily="34" charset="0"/>
              <a:buChar char="•"/>
            </a:pPr>
            <a:r>
              <a:rPr lang="en-US" dirty="0"/>
              <a:t>Organ Transplantation.</a:t>
            </a:r>
          </a:p>
          <a:p>
            <a:pPr>
              <a:buFont typeface="Arial" pitchFamily="34" charset="0"/>
              <a:buChar char="•"/>
            </a:pPr>
            <a:r>
              <a:rPr lang="en-US" dirty="0"/>
              <a:t>Diabetes •Corticosteroid use • Broad Spectrum Antibiotic use.</a:t>
            </a:r>
          </a:p>
          <a:p>
            <a:pPr>
              <a:buFont typeface="Arial" pitchFamily="34" charset="0"/>
              <a:buChar char="•"/>
            </a:pPr>
            <a:r>
              <a:rPr lang="en-US" dirty="0"/>
              <a:t>Urinary catheters.</a:t>
            </a:r>
          </a:p>
          <a:p>
            <a:pPr>
              <a:buFont typeface="Arial" pitchFamily="34" charset="0"/>
              <a:buChar char="•"/>
            </a:pPr>
            <a:r>
              <a:rPr lang="en-US" dirty="0"/>
              <a:t>Urinary tract obstruction.</a:t>
            </a:r>
            <a:endParaRPr lang="ar-SA" dirty="0"/>
          </a:p>
          <a:p>
            <a:endParaRPr lang="ar-SA" dirty="0"/>
          </a:p>
        </p:txBody>
      </p:sp>
      <p:sp>
        <p:nvSpPr>
          <p:cNvPr id="14" name="مربع نص 13"/>
          <p:cNvSpPr txBox="1"/>
          <p:nvPr/>
        </p:nvSpPr>
        <p:spPr>
          <a:xfrm>
            <a:off x="3563888" y="1124744"/>
            <a:ext cx="1889428" cy="523220"/>
          </a:xfrm>
          <a:prstGeom prst="rect">
            <a:avLst/>
          </a:prstGeom>
          <a:noFill/>
        </p:spPr>
        <p:txBody>
          <a:bodyPr wrap="none" rtlCol="1">
            <a:spAutoFit/>
          </a:bodyPr>
          <a:lstStyle/>
          <a:p>
            <a:r>
              <a:rPr lang="en-US" sz="2800" b="1" dirty="0">
                <a:solidFill>
                  <a:srgbClr val="FF0000"/>
                </a:solidFill>
              </a:rPr>
              <a:t>Risk factors</a:t>
            </a:r>
            <a:endParaRPr lang="ar-SA" sz="2800" b="1" dirty="0">
              <a:solidFill>
                <a:srgbClr val="FF0000"/>
              </a:solidFill>
            </a:endParaRPr>
          </a:p>
        </p:txBody>
      </p:sp>
      <p:sp>
        <p:nvSpPr>
          <p:cNvPr id="15" name="قوس كبير أيسر 14"/>
          <p:cNvSpPr/>
          <p:nvPr/>
        </p:nvSpPr>
        <p:spPr>
          <a:xfrm rot="5400000">
            <a:off x="4188532" y="-363996"/>
            <a:ext cx="576064" cy="4561656"/>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down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trips(down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strips(downLeft)">
                                      <p:cBhvr>
                                        <p:cTn id="32" dur="500"/>
                                        <p:tgtEl>
                                          <p:spTgt spid="10">
                                            <p:txEl>
                                              <p:pRg st="0" end="0"/>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animEffect transition="in" filter="strips(downLeft)">
                                      <p:cBhvr>
                                        <p:cTn id="35" dur="500"/>
                                        <p:tgtEl>
                                          <p:spTgt spid="10">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nodeType="click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strips(downLeft)">
                                      <p:cBhvr>
                                        <p:cTn id="40" dur="500"/>
                                        <p:tgtEl>
                                          <p:spTgt spid="12">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nodeType="clickEffect">
                                  <p:stCondLst>
                                    <p:cond delay="0"/>
                                  </p:stCondLst>
                                  <p:childTnLst>
                                    <p:set>
                                      <p:cBhvr>
                                        <p:cTn id="44" dur="1" fill="hold">
                                          <p:stCondLst>
                                            <p:cond delay="0"/>
                                          </p:stCondLst>
                                        </p:cTn>
                                        <p:tgtEl>
                                          <p:spTgt spid="12">
                                            <p:txEl>
                                              <p:pRg st="1" end="1"/>
                                            </p:txEl>
                                          </p:spTgt>
                                        </p:tgtEl>
                                        <p:attrNameLst>
                                          <p:attrName>style.visibility</p:attrName>
                                        </p:attrNameLst>
                                      </p:cBhvr>
                                      <p:to>
                                        <p:strVal val="visible"/>
                                      </p:to>
                                    </p:set>
                                    <p:animEffect transition="in" filter="strips(downLeft)">
                                      <p:cBhvr>
                                        <p:cTn id="45" dur="500"/>
                                        <p:tgtEl>
                                          <p:spTgt spid="12">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nodeType="clickEffect">
                                  <p:stCondLst>
                                    <p:cond delay="0"/>
                                  </p:stCondLst>
                                  <p:childTnLst>
                                    <p:set>
                                      <p:cBhvr>
                                        <p:cTn id="49" dur="1" fill="hold">
                                          <p:stCondLst>
                                            <p:cond delay="0"/>
                                          </p:stCondLst>
                                        </p:cTn>
                                        <p:tgtEl>
                                          <p:spTgt spid="12">
                                            <p:txEl>
                                              <p:pRg st="2" end="2"/>
                                            </p:txEl>
                                          </p:spTgt>
                                        </p:tgtEl>
                                        <p:attrNameLst>
                                          <p:attrName>style.visibility</p:attrName>
                                        </p:attrNameLst>
                                      </p:cBhvr>
                                      <p:to>
                                        <p:strVal val="visible"/>
                                      </p:to>
                                    </p:set>
                                    <p:animEffect transition="in" filter="strips(downLeft)">
                                      <p:cBhvr>
                                        <p:cTn id="50" dur="500"/>
                                        <p:tgtEl>
                                          <p:spTgt spid="12">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8" presetClass="entr" presetSubtype="12" fill="hold" nodeType="clickEffect">
                                  <p:stCondLst>
                                    <p:cond delay="0"/>
                                  </p:stCondLst>
                                  <p:childTnLst>
                                    <p:set>
                                      <p:cBhvr>
                                        <p:cTn id="54" dur="1" fill="hold">
                                          <p:stCondLst>
                                            <p:cond delay="0"/>
                                          </p:stCondLst>
                                        </p:cTn>
                                        <p:tgtEl>
                                          <p:spTgt spid="12">
                                            <p:txEl>
                                              <p:pRg st="3" end="3"/>
                                            </p:txEl>
                                          </p:spTgt>
                                        </p:tgtEl>
                                        <p:attrNameLst>
                                          <p:attrName>style.visibility</p:attrName>
                                        </p:attrNameLst>
                                      </p:cBhvr>
                                      <p:to>
                                        <p:strVal val="visible"/>
                                      </p:to>
                                    </p:set>
                                    <p:animEffect transition="in" filter="strips(downLeft)">
                                      <p:cBhvr>
                                        <p:cTn id="55" dur="500"/>
                                        <p:tgtEl>
                                          <p:spTgt spid="12">
                                            <p:txEl>
                                              <p:pRg st="3" end="3"/>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12" fill="hold" nodeType="clickEffect">
                                  <p:stCondLst>
                                    <p:cond delay="0"/>
                                  </p:stCondLst>
                                  <p:childTnLst>
                                    <p:set>
                                      <p:cBhvr>
                                        <p:cTn id="59" dur="1" fill="hold">
                                          <p:stCondLst>
                                            <p:cond delay="0"/>
                                          </p:stCondLst>
                                        </p:cTn>
                                        <p:tgtEl>
                                          <p:spTgt spid="12">
                                            <p:txEl>
                                              <p:pRg st="4" end="4"/>
                                            </p:txEl>
                                          </p:spTgt>
                                        </p:tgtEl>
                                        <p:attrNameLst>
                                          <p:attrName>style.visibility</p:attrName>
                                        </p:attrNameLst>
                                      </p:cBhvr>
                                      <p:to>
                                        <p:strVal val="visible"/>
                                      </p:to>
                                    </p:set>
                                    <p:animEffect transition="in" filter="strips(downLeft)">
                                      <p:cBhvr>
                                        <p:cTn id="60" dur="500"/>
                                        <p:tgtEl>
                                          <p:spTgt spid="12">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8" presetClass="entr" presetSubtype="12" fill="hold" nodeType="clickEffect">
                                  <p:stCondLst>
                                    <p:cond delay="0"/>
                                  </p:stCondLst>
                                  <p:childTnLst>
                                    <p:set>
                                      <p:cBhvr>
                                        <p:cTn id="64" dur="1" fill="hold">
                                          <p:stCondLst>
                                            <p:cond delay="0"/>
                                          </p:stCondLst>
                                        </p:cTn>
                                        <p:tgtEl>
                                          <p:spTgt spid="12">
                                            <p:txEl>
                                              <p:pRg st="5" end="5"/>
                                            </p:txEl>
                                          </p:spTgt>
                                        </p:tgtEl>
                                        <p:attrNameLst>
                                          <p:attrName>style.visibility</p:attrName>
                                        </p:attrNameLst>
                                      </p:cBhvr>
                                      <p:to>
                                        <p:strVal val="visible"/>
                                      </p:to>
                                    </p:set>
                                    <p:animEffect transition="in" filter="strips(downLeft)">
                                      <p:cBhvr>
                                        <p:cTn id="65" dur="500"/>
                                        <p:tgtEl>
                                          <p:spTgt spid="12">
                                            <p:txEl>
                                              <p:pRg st="5" end="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8" presetClass="entr" presetSubtype="12" fill="hold" nodeType="clickEffect">
                                  <p:stCondLst>
                                    <p:cond delay="0"/>
                                  </p:stCondLst>
                                  <p:childTnLst>
                                    <p:set>
                                      <p:cBhvr>
                                        <p:cTn id="69" dur="1" fill="hold">
                                          <p:stCondLst>
                                            <p:cond delay="0"/>
                                          </p:stCondLst>
                                        </p:cTn>
                                        <p:tgtEl>
                                          <p:spTgt spid="12">
                                            <p:txEl>
                                              <p:pRg st="6" end="6"/>
                                            </p:txEl>
                                          </p:spTgt>
                                        </p:tgtEl>
                                        <p:attrNameLst>
                                          <p:attrName>style.visibility</p:attrName>
                                        </p:attrNameLst>
                                      </p:cBhvr>
                                      <p:to>
                                        <p:strVal val="visible"/>
                                      </p:to>
                                    </p:set>
                                    <p:animEffect transition="in" filter="strips(downLeft)">
                                      <p:cBhvr>
                                        <p:cTn id="70" dur="500"/>
                                        <p:tgtEl>
                                          <p:spTgt spid="12">
                                            <p:txEl>
                                              <p:pRg st="6" end="6"/>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8" presetClass="entr" presetSubtype="12" fill="hold" grpId="0" nodeType="clickEffect">
                                  <p:stCondLst>
                                    <p:cond delay="0"/>
                                  </p:stCondLst>
                                  <p:childTnLst>
                                    <p:set>
                                      <p:cBhvr>
                                        <p:cTn id="74" dur="1" fill="hold">
                                          <p:stCondLst>
                                            <p:cond delay="0"/>
                                          </p:stCondLst>
                                        </p:cTn>
                                        <p:tgtEl>
                                          <p:spTgt spid="3">
                                            <p:txEl>
                                              <p:pRg st="0" end="0"/>
                                            </p:txEl>
                                          </p:spTgt>
                                        </p:tgtEl>
                                        <p:attrNameLst>
                                          <p:attrName>style.visibility</p:attrName>
                                        </p:attrNameLst>
                                      </p:cBhvr>
                                      <p:to>
                                        <p:strVal val="visible"/>
                                      </p:to>
                                    </p:set>
                                    <p:animEffect transition="in" filter="strips(downLeft)">
                                      <p:cBhvr>
                                        <p:cTn id="7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8" grpId="0"/>
      <p:bldP spid="9" grpId="0"/>
      <p:bldP spid="14" grpId="0"/>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2143108" y="-27384"/>
            <a:ext cx="5000660" cy="92867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3200" b="1" dirty="0" err="1">
                <a:solidFill>
                  <a:srgbClr val="C00000"/>
                </a:solidFill>
                <a:latin typeface="Arial" pitchFamily="34" charset="0"/>
                <a:cs typeface="Arial" pitchFamily="34" charset="0"/>
              </a:rPr>
              <a:t>Urogenital</a:t>
            </a:r>
            <a:r>
              <a:rPr lang="en-US" sz="3200" b="1" dirty="0">
                <a:solidFill>
                  <a:srgbClr val="C00000"/>
                </a:solidFill>
                <a:latin typeface="Arial" pitchFamily="34" charset="0"/>
                <a:cs typeface="Arial" pitchFamily="34" charset="0"/>
              </a:rPr>
              <a:t> </a:t>
            </a:r>
            <a:r>
              <a:rPr lang="en-US" sz="3200" b="1" dirty="0" err="1">
                <a:solidFill>
                  <a:srgbClr val="C00000"/>
                </a:solidFill>
                <a:latin typeface="Arial" pitchFamily="34" charset="0"/>
                <a:cs typeface="Arial" pitchFamily="34" charset="0"/>
              </a:rPr>
              <a:t>Candidiasis</a:t>
            </a:r>
            <a:endParaRPr lang="en-US" sz="3200" b="1" dirty="0">
              <a:solidFill>
                <a:srgbClr val="C00000"/>
              </a:solidFill>
              <a:latin typeface="Arial" pitchFamily="34" charset="0"/>
              <a:cs typeface="Arial" pitchFamily="34" charset="0"/>
            </a:endParaRPr>
          </a:p>
        </p:txBody>
      </p:sp>
      <p:sp>
        <p:nvSpPr>
          <p:cNvPr id="15" name="Explosion 1 14"/>
          <p:cNvSpPr/>
          <p:nvPr/>
        </p:nvSpPr>
        <p:spPr>
          <a:xfrm>
            <a:off x="4572000" y="3643314"/>
            <a:ext cx="4572000" cy="3214686"/>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7" name="TextBox 16"/>
          <p:cNvSpPr txBox="1"/>
          <p:nvPr/>
        </p:nvSpPr>
        <p:spPr>
          <a:xfrm>
            <a:off x="5214942" y="4714884"/>
            <a:ext cx="3071834" cy="1661993"/>
          </a:xfrm>
          <a:prstGeom prst="rect">
            <a:avLst/>
          </a:prstGeom>
          <a:noFill/>
        </p:spPr>
        <p:txBody>
          <a:bodyPr wrap="square" rtlCol="1">
            <a:spAutoFit/>
          </a:bodyPr>
          <a:lstStyle/>
          <a:p>
            <a:pPr algn="ctr" rtl="0"/>
            <a:r>
              <a:rPr lang="en-US" sz="2800" b="1" dirty="0">
                <a:solidFill>
                  <a:srgbClr val="C00000"/>
                </a:solidFill>
                <a:latin typeface="Arial" pitchFamily="34" charset="0"/>
                <a:cs typeface="Arial" pitchFamily="34" charset="0"/>
              </a:rPr>
              <a:t>3-Vulvovaginal </a:t>
            </a:r>
            <a:r>
              <a:rPr lang="en-US" sz="2800" b="1" dirty="0" err="1">
                <a:solidFill>
                  <a:srgbClr val="C00000"/>
                </a:solidFill>
                <a:latin typeface="Arial" pitchFamily="34" charset="0"/>
                <a:cs typeface="Arial" pitchFamily="34" charset="0"/>
              </a:rPr>
              <a:t>candidiasis</a:t>
            </a:r>
            <a:endParaRPr lang="en-US" sz="2800" b="1" dirty="0">
              <a:solidFill>
                <a:srgbClr val="C00000"/>
              </a:solidFill>
              <a:latin typeface="Arial" pitchFamily="34" charset="0"/>
              <a:cs typeface="Arial" pitchFamily="34" charset="0"/>
            </a:endParaRPr>
          </a:p>
          <a:p>
            <a:pPr algn="ctr" rtl="0"/>
            <a:r>
              <a:rPr lang="en-US" sz="2800" b="1" dirty="0">
                <a:solidFill>
                  <a:srgbClr val="C00000"/>
                </a:solidFill>
                <a:latin typeface="Arial" pitchFamily="34" charset="0"/>
                <a:cs typeface="Arial" pitchFamily="34" charset="0"/>
              </a:rPr>
              <a:t>in female</a:t>
            </a:r>
            <a:endParaRPr lang="ar-EG" sz="2800" b="1" dirty="0">
              <a:solidFill>
                <a:srgbClr val="C00000"/>
              </a:solidFill>
              <a:latin typeface="Arial" pitchFamily="34" charset="0"/>
              <a:cs typeface="Arial" pitchFamily="34" charset="0"/>
            </a:endParaRPr>
          </a:p>
          <a:p>
            <a:pPr algn="l" rtl="0"/>
            <a:endParaRPr lang="ar-EG" dirty="0"/>
          </a:p>
        </p:txBody>
      </p:sp>
      <p:sp>
        <p:nvSpPr>
          <p:cNvPr id="18" name="Explosion 1 17"/>
          <p:cNvSpPr/>
          <p:nvPr/>
        </p:nvSpPr>
        <p:spPr>
          <a:xfrm>
            <a:off x="357158" y="3714752"/>
            <a:ext cx="4143404" cy="3143248"/>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sz="2800" dirty="0">
              <a:solidFill>
                <a:srgbClr val="C00000"/>
              </a:solidFill>
              <a:latin typeface="Arial" pitchFamily="34" charset="0"/>
              <a:cs typeface="Arial" pitchFamily="34" charset="0"/>
            </a:endParaRPr>
          </a:p>
        </p:txBody>
      </p:sp>
      <p:sp>
        <p:nvSpPr>
          <p:cNvPr id="20" name="TextBox 19"/>
          <p:cNvSpPr txBox="1"/>
          <p:nvPr/>
        </p:nvSpPr>
        <p:spPr>
          <a:xfrm>
            <a:off x="1285852" y="4643446"/>
            <a:ext cx="2214578" cy="1384995"/>
          </a:xfrm>
          <a:prstGeom prst="rect">
            <a:avLst/>
          </a:prstGeom>
          <a:noFill/>
        </p:spPr>
        <p:txBody>
          <a:bodyPr wrap="square" rtlCol="1">
            <a:spAutoFit/>
          </a:bodyPr>
          <a:lstStyle/>
          <a:p>
            <a:pPr algn="ctr" rtl="0"/>
            <a:r>
              <a:rPr lang="en-US" sz="2800" b="1" dirty="0">
                <a:solidFill>
                  <a:srgbClr val="C00000"/>
                </a:solidFill>
                <a:latin typeface="Arial" pitchFamily="34" charset="0"/>
                <a:cs typeface="Arial" pitchFamily="34" charset="0"/>
              </a:rPr>
              <a:t>4-Candidal </a:t>
            </a:r>
            <a:r>
              <a:rPr lang="en-US" sz="2800" b="1" dirty="0" err="1">
                <a:solidFill>
                  <a:srgbClr val="C00000"/>
                </a:solidFill>
                <a:latin typeface="Arial" pitchFamily="34" charset="0"/>
                <a:cs typeface="Arial" pitchFamily="34" charset="0"/>
              </a:rPr>
              <a:t>balanitis</a:t>
            </a:r>
            <a:r>
              <a:rPr lang="en-US" sz="2800" b="1" dirty="0">
                <a:solidFill>
                  <a:srgbClr val="C00000"/>
                </a:solidFill>
                <a:latin typeface="Arial" pitchFamily="34" charset="0"/>
                <a:cs typeface="Arial" pitchFamily="34" charset="0"/>
              </a:rPr>
              <a:t> </a:t>
            </a:r>
          </a:p>
          <a:p>
            <a:pPr algn="ctr" rtl="0"/>
            <a:r>
              <a:rPr lang="en-US" sz="2800" b="1" dirty="0">
                <a:solidFill>
                  <a:srgbClr val="C00000"/>
                </a:solidFill>
                <a:latin typeface="Arial" pitchFamily="34" charset="0"/>
                <a:cs typeface="Arial" pitchFamily="34" charset="0"/>
              </a:rPr>
              <a:t>in male</a:t>
            </a:r>
            <a:endParaRPr lang="ar-EG" sz="2800" dirty="0">
              <a:solidFill>
                <a:srgbClr val="C00000"/>
              </a:solidFill>
            </a:endParaRPr>
          </a:p>
        </p:txBody>
      </p:sp>
      <p:sp>
        <p:nvSpPr>
          <p:cNvPr id="23" name="Explosion 1 22"/>
          <p:cNvSpPr/>
          <p:nvPr/>
        </p:nvSpPr>
        <p:spPr>
          <a:xfrm>
            <a:off x="4786314" y="1142984"/>
            <a:ext cx="4143404" cy="2643206"/>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sz="2800" dirty="0">
              <a:solidFill>
                <a:srgbClr val="C00000"/>
              </a:solidFill>
              <a:latin typeface="Arial" pitchFamily="34" charset="0"/>
              <a:cs typeface="Arial" pitchFamily="34" charset="0"/>
            </a:endParaRPr>
          </a:p>
        </p:txBody>
      </p:sp>
      <p:sp>
        <p:nvSpPr>
          <p:cNvPr id="24" name="Explosion 1 23"/>
          <p:cNvSpPr/>
          <p:nvPr/>
        </p:nvSpPr>
        <p:spPr>
          <a:xfrm>
            <a:off x="214282" y="1142984"/>
            <a:ext cx="4143404" cy="2643206"/>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sz="2800" dirty="0">
              <a:solidFill>
                <a:srgbClr val="C00000"/>
              </a:solidFill>
              <a:latin typeface="Arial" pitchFamily="34" charset="0"/>
              <a:cs typeface="Arial" pitchFamily="34" charset="0"/>
            </a:endParaRPr>
          </a:p>
        </p:txBody>
      </p:sp>
      <p:sp>
        <p:nvSpPr>
          <p:cNvPr id="26" name="TextBox 25"/>
          <p:cNvSpPr txBox="1"/>
          <p:nvPr/>
        </p:nvSpPr>
        <p:spPr>
          <a:xfrm>
            <a:off x="1142976" y="1857364"/>
            <a:ext cx="2286016" cy="1384995"/>
          </a:xfrm>
          <a:prstGeom prst="rect">
            <a:avLst/>
          </a:prstGeom>
          <a:noFill/>
        </p:spPr>
        <p:txBody>
          <a:bodyPr wrap="square" rtlCol="1">
            <a:spAutoFit/>
          </a:bodyPr>
          <a:lstStyle/>
          <a:p>
            <a:pPr algn="ctr" rtl="0"/>
            <a:r>
              <a:rPr lang="en-US" sz="2800" b="1" dirty="0">
                <a:solidFill>
                  <a:srgbClr val="C00000"/>
                </a:solidFill>
                <a:latin typeface="Arial" pitchFamily="34" charset="0"/>
                <a:cs typeface="Arial" pitchFamily="34" charset="0"/>
              </a:rPr>
              <a:t>1-Renal </a:t>
            </a:r>
            <a:r>
              <a:rPr lang="en-US" sz="2800" b="1" dirty="0" err="1">
                <a:solidFill>
                  <a:srgbClr val="C00000"/>
                </a:solidFill>
                <a:latin typeface="Arial" pitchFamily="34" charset="0"/>
                <a:cs typeface="Arial" pitchFamily="34" charset="0"/>
              </a:rPr>
              <a:t>candidiasis</a:t>
            </a:r>
            <a:endParaRPr lang="ar-EG" sz="2800" b="1" dirty="0">
              <a:solidFill>
                <a:srgbClr val="C00000"/>
              </a:solidFill>
              <a:latin typeface="Arial" pitchFamily="34" charset="0"/>
              <a:cs typeface="Arial" pitchFamily="34" charset="0"/>
            </a:endParaRPr>
          </a:p>
          <a:p>
            <a:pPr algn="ctr" rtl="0"/>
            <a:endParaRPr lang="ar-EG" sz="2800" dirty="0"/>
          </a:p>
        </p:txBody>
      </p:sp>
      <p:sp>
        <p:nvSpPr>
          <p:cNvPr id="27" name="TextBox 26"/>
          <p:cNvSpPr txBox="1"/>
          <p:nvPr/>
        </p:nvSpPr>
        <p:spPr>
          <a:xfrm>
            <a:off x="5715008" y="1928802"/>
            <a:ext cx="2214578" cy="954107"/>
          </a:xfrm>
          <a:prstGeom prst="rect">
            <a:avLst/>
          </a:prstGeom>
          <a:noFill/>
        </p:spPr>
        <p:txBody>
          <a:bodyPr wrap="square" rtlCol="1">
            <a:spAutoFit/>
          </a:bodyPr>
          <a:lstStyle/>
          <a:p>
            <a:pPr algn="ctr"/>
            <a:r>
              <a:rPr lang="en-US" sz="2800" b="1" dirty="0">
                <a:solidFill>
                  <a:srgbClr val="C00000"/>
                </a:solidFill>
                <a:latin typeface="Arial" pitchFamily="34" charset="0"/>
                <a:cs typeface="Arial" pitchFamily="34" charset="0"/>
              </a:rPr>
              <a:t>2-Bladder </a:t>
            </a:r>
            <a:r>
              <a:rPr lang="en-US" sz="2800" b="1" dirty="0" err="1">
                <a:solidFill>
                  <a:srgbClr val="C00000"/>
                </a:solidFill>
                <a:latin typeface="Arial" pitchFamily="34" charset="0"/>
                <a:cs typeface="Arial" pitchFamily="34" charset="0"/>
              </a:rPr>
              <a:t>candidiasis</a:t>
            </a:r>
            <a:endParaRPr lang="ar-EG" sz="2800" b="1" dirty="0">
              <a:solidFill>
                <a:srgbClr val="C0000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strips(downLeft)">
                                      <p:cBhvr>
                                        <p:cTn id="12" dur="500"/>
                                        <p:tgtEl>
                                          <p:spTgt spid="24"/>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strips(downLeft)">
                                      <p:cBhvr>
                                        <p:cTn id="15" dur="500"/>
                                        <p:tgtEl>
                                          <p:spTgt spid="2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strips(downLeft)">
                                      <p:cBhvr>
                                        <p:cTn id="20" dur="500"/>
                                        <p:tgtEl>
                                          <p:spTgt spid="23"/>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strips(downLeft)">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strips(downLeft)">
                                      <p:cBhvr>
                                        <p:cTn id="28" dur="500"/>
                                        <p:tgtEl>
                                          <p:spTgt spid="18"/>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strips(downLeft)">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downLeft)">
                                      <p:cBhvr>
                                        <p:cTn id="36" dur="500"/>
                                        <p:tgtEl>
                                          <p:spTgt spid="15"/>
                                        </p:tgtEl>
                                      </p:cBhvr>
                                    </p:animEffect>
                                  </p:childTnLst>
                                </p:cTn>
                              </p:par>
                              <p:par>
                                <p:cTn id="37" presetID="18" presetClass="entr" presetSubtype="12"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strips(downLeft)">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7" grpId="0"/>
      <p:bldP spid="18" grpId="0" animBg="1"/>
      <p:bldP spid="20" grpId="0"/>
      <p:bldP spid="23" grpId="0" animBg="1"/>
      <p:bldP spid="24" grpId="0" animBg="1"/>
      <p:bldP spid="26"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2500298" y="116632"/>
            <a:ext cx="3929090" cy="720080"/>
          </a:xfrm>
          <a:prstGeom prst="flowChartAlternateProcess">
            <a:avLst/>
          </a:prstGeom>
          <a:solidFill>
            <a:schemeClr val="bg2">
              <a:lumMod val="9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7" name="TextBox 6"/>
          <p:cNvSpPr txBox="1"/>
          <p:nvPr/>
        </p:nvSpPr>
        <p:spPr>
          <a:xfrm>
            <a:off x="2798020" y="188640"/>
            <a:ext cx="3286148" cy="523220"/>
          </a:xfrm>
          <a:prstGeom prst="rect">
            <a:avLst/>
          </a:prstGeom>
          <a:noFill/>
        </p:spPr>
        <p:txBody>
          <a:bodyPr wrap="square" rtlCol="1">
            <a:spAutoFit/>
          </a:bodyPr>
          <a:lstStyle/>
          <a:p>
            <a:pPr algn="ctr" rtl="0"/>
            <a:r>
              <a:rPr lang="en-US" sz="2800" b="1" dirty="0">
                <a:solidFill>
                  <a:srgbClr val="002060"/>
                </a:solidFill>
                <a:latin typeface="Arial" pitchFamily="34" charset="0"/>
                <a:cs typeface="Arial" pitchFamily="34" charset="0"/>
              </a:rPr>
              <a:t>Renal </a:t>
            </a:r>
            <a:r>
              <a:rPr lang="en-US" sz="2800" b="1" dirty="0" err="1">
                <a:solidFill>
                  <a:srgbClr val="002060"/>
                </a:solidFill>
                <a:latin typeface="Arial" pitchFamily="34" charset="0"/>
                <a:cs typeface="Arial" pitchFamily="34" charset="0"/>
              </a:rPr>
              <a:t>candidiasis</a:t>
            </a:r>
            <a:endParaRPr lang="ar-EG" sz="2800" b="1" dirty="0">
              <a:solidFill>
                <a:srgbClr val="002060"/>
              </a:solidFill>
              <a:latin typeface="Arial" pitchFamily="34" charset="0"/>
              <a:cs typeface="Arial" pitchFamily="34" charset="0"/>
            </a:endParaRPr>
          </a:p>
        </p:txBody>
      </p:sp>
      <p:sp>
        <p:nvSpPr>
          <p:cNvPr id="8" name="TextBox 7"/>
          <p:cNvSpPr txBox="1"/>
          <p:nvPr/>
        </p:nvSpPr>
        <p:spPr>
          <a:xfrm>
            <a:off x="285720" y="1142984"/>
            <a:ext cx="8501122" cy="236988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buClr>
                <a:srgbClr val="002060"/>
              </a:buClr>
              <a:buFont typeface="Wingdings" pitchFamily="2" charset="2"/>
              <a:buChar char="Ø"/>
            </a:pPr>
            <a:r>
              <a:rPr lang="en-US" sz="2800" dirty="0"/>
              <a:t> </a:t>
            </a:r>
            <a:r>
              <a:rPr lang="en-US" sz="2400" b="1" dirty="0">
                <a:solidFill>
                  <a:srgbClr val="002060"/>
                </a:solidFill>
                <a:latin typeface="Arial" pitchFamily="34" charset="0"/>
                <a:cs typeface="Arial" pitchFamily="34" charset="0"/>
              </a:rPr>
              <a:t>Spreads either by ascending route or </a:t>
            </a:r>
            <a:r>
              <a:rPr lang="en-US" sz="2400" b="1" dirty="0" err="1">
                <a:solidFill>
                  <a:srgbClr val="002060"/>
                </a:solidFill>
                <a:latin typeface="Arial" pitchFamily="34" charset="0"/>
                <a:cs typeface="Arial" pitchFamily="34" charset="0"/>
              </a:rPr>
              <a:t>hematogenous</a:t>
            </a:r>
            <a:r>
              <a:rPr lang="en-US" sz="2400" b="1" dirty="0">
                <a:solidFill>
                  <a:srgbClr val="002060"/>
                </a:solidFill>
                <a:latin typeface="Arial" pitchFamily="34" charset="0"/>
                <a:cs typeface="Arial" pitchFamily="34" charset="0"/>
              </a:rPr>
              <a:t> spread.</a:t>
            </a:r>
          </a:p>
          <a:p>
            <a:pPr algn="just" rtl="0">
              <a:buClr>
                <a:srgbClr val="002060"/>
              </a:buClr>
              <a:buFont typeface="Wingdings" pitchFamily="2" charset="2"/>
              <a:buChar char="Ø"/>
            </a:pPr>
            <a:r>
              <a:rPr lang="en-US" sz="2400" b="1" dirty="0">
                <a:solidFill>
                  <a:srgbClr val="002060"/>
                </a:solidFill>
                <a:latin typeface="Arial" pitchFamily="34" charset="0"/>
                <a:cs typeface="Arial" pitchFamily="34" charset="0"/>
              </a:rPr>
              <a:t>Candida may cause a fungus ball or an obstructive fungal mass with symptoms as renal colic.</a:t>
            </a:r>
          </a:p>
          <a:p>
            <a:pPr algn="just" rtl="0">
              <a:buClr>
                <a:srgbClr val="002060"/>
              </a:buClr>
              <a:buFont typeface="Wingdings" pitchFamily="2" charset="2"/>
              <a:buChar char="Ø"/>
            </a:pPr>
            <a:r>
              <a:rPr lang="en-US" sz="2400" b="1" dirty="0">
                <a:solidFill>
                  <a:srgbClr val="002060"/>
                </a:solidFill>
                <a:latin typeface="Arial" pitchFamily="34" charset="0"/>
                <a:cs typeface="Arial" pitchFamily="34" charset="0"/>
              </a:rPr>
              <a:t>Risk factors: patients with diabetes, renal stones, or obstruction of the urinary tract.</a:t>
            </a:r>
            <a:endParaRPr lang="ar-EG" sz="2400" b="1" dirty="0">
              <a:solidFill>
                <a:srgbClr val="002060"/>
              </a:solidFill>
              <a:latin typeface="Arial" pitchFamily="34" charset="0"/>
              <a:cs typeface="Arial" pitchFamily="34" charset="0"/>
            </a:endParaRPr>
          </a:p>
        </p:txBody>
      </p:sp>
      <p:sp>
        <p:nvSpPr>
          <p:cNvPr id="9" name="Flowchart: Alternate Process 8"/>
          <p:cNvSpPr/>
          <p:nvPr/>
        </p:nvSpPr>
        <p:spPr>
          <a:xfrm>
            <a:off x="428596" y="3643314"/>
            <a:ext cx="2286016"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a:p>
        </p:txBody>
      </p:sp>
      <p:sp>
        <p:nvSpPr>
          <p:cNvPr id="10" name="TextBox 9"/>
          <p:cNvSpPr txBox="1"/>
          <p:nvPr/>
        </p:nvSpPr>
        <p:spPr>
          <a:xfrm>
            <a:off x="571472" y="3714752"/>
            <a:ext cx="2143140" cy="523220"/>
          </a:xfrm>
          <a:prstGeom prst="rect">
            <a:avLst/>
          </a:prstGeom>
          <a:noFill/>
        </p:spPr>
        <p:txBody>
          <a:bodyPr wrap="square" rtlCol="1">
            <a:spAutoFit/>
          </a:bodyPr>
          <a:lstStyle/>
          <a:p>
            <a:pPr algn="ctr"/>
            <a:r>
              <a:rPr lang="en-US" sz="2800" b="1" dirty="0">
                <a:solidFill>
                  <a:srgbClr val="C00000"/>
                </a:solidFill>
                <a:latin typeface="Arial" pitchFamily="34" charset="0"/>
                <a:cs typeface="Arial" pitchFamily="34" charset="0"/>
              </a:rPr>
              <a:t>Diagnosis</a:t>
            </a:r>
            <a:endParaRPr lang="ar-EG" sz="2800" b="1" dirty="0">
              <a:solidFill>
                <a:srgbClr val="C00000"/>
              </a:solidFill>
              <a:latin typeface="Arial" pitchFamily="34" charset="0"/>
              <a:cs typeface="Arial" pitchFamily="34" charset="0"/>
            </a:endParaRPr>
          </a:p>
        </p:txBody>
      </p:sp>
      <p:sp>
        <p:nvSpPr>
          <p:cNvPr id="11" name="TextBox 10"/>
          <p:cNvSpPr txBox="1"/>
          <p:nvPr/>
        </p:nvSpPr>
        <p:spPr>
          <a:xfrm>
            <a:off x="357158" y="4357694"/>
            <a:ext cx="8072494" cy="461665"/>
          </a:xfrm>
          <a:prstGeom prst="rect">
            <a:avLst/>
          </a:prstGeom>
          <a:noFill/>
        </p:spPr>
        <p:txBody>
          <a:bodyPr wrap="square" rtlCol="1">
            <a:spAutoFit/>
          </a:bodyPr>
          <a:lstStyle/>
          <a:p>
            <a:pPr algn="l" rtl="0"/>
            <a:r>
              <a:rPr lang="en-US" sz="2400" b="1" dirty="0">
                <a:solidFill>
                  <a:srgbClr val="002060"/>
                </a:solidFill>
                <a:latin typeface="Arial" pitchFamily="34" charset="0"/>
                <a:cs typeface="Arial" pitchFamily="34" charset="0"/>
              </a:rPr>
              <a:t>Ultrasound &amp; Intravenous </a:t>
            </a:r>
            <a:r>
              <a:rPr lang="en-US" sz="2400" b="1" dirty="0" err="1">
                <a:solidFill>
                  <a:srgbClr val="002060"/>
                </a:solidFill>
                <a:latin typeface="Arial" pitchFamily="34" charset="0"/>
                <a:cs typeface="Arial" pitchFamily="34" charset="0"/>
              </a:rPr>
              <a:t>urography</a:t>
            </a:r>
            <a:r>
              <a:rPr lang="en-US" sz="2400" b="1" dirty="0">
                <a:solidFill>
                  <a:srgbClr val="002060"/>
                </a:solidFill>
                <a:latin typeface="Arial" pitchFamily="34" charset="0"/>
                <a:cs typeface="Arial" pitchFamily="34" charset="0"/>
              </a:rPr>
              <a:t>.   </a:t>
            </a:r>
            <a:endParaRPr lang="ar-EG" sz="2400" b="1" dirty="0">
              <a:solidFill>
                <a:srgbClr val="002060"/>
              </a:solidFill>
              <a:latin typeface="Arial" pitchFamily="34" charset="0"/>
              <a:cs typeface="Arial" pitchFamily="34" charset="0"/>
            </a:endParaRPr>
          </a:p>
        </p:txBody>
      </p:sp>
      <p:sp>
        <p:nvSpPr>
          <p:cNvPr id="12" name="Flowchart: Alternate Process 11"/>
          <p:cNvSpPr/>
          <p:nvPr/>
        </p:nvSpPr>
        <p:spPr>
          <a:xfrm>
            <a:off x="428596" y="4857760"/>
            <a:ext cx="2286016"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a:p>
        </p:txBody>
      </p:sp>
      <p:sp>
        <p:nvSpPr>
          <p:cNvPr id="13" name="TextBox 12"/>
          <p:cNvSpPr txBox="1"/>
          <p:nvPr/>
        </p:nvSpPr>
        <p:spPr>
          <a:xfrm>
            <a:off x="500034" y="4929198"/>
            <a:ext cx="2071702" cy="523220"/>
          </a:xfrm>
          <a:prstGeom prst="rect">
            <a:avLst/>
          </a:prstGeom>
          <a:noFill/>
        </p:spPr>
        <p:txBody>
          <a:bodyPr wrap="square" rtlCol="1">
            <a:spAutoFit/>
          </a:bodyPr>
          <a:lstStyle/>
          <a:p>
            <a:pPr algn="l" rtl="0"/>
            <a:r>
              <a:rPr lang="en-US" sz="2800" b="1" dirty="0">
                <a:solidFill>
                  <a:srgbClr val="C00000"/>
                </a:solidFill>
                <a:latin typeface="Arial" pitchFamily="34" charset="0"/>
                <a:cs typeface="Arial" pitchFamily="34" charset="0"/>
              </a:rPr>
              <a:t>Treatment</a:t>
            </a:r>
            <a:endParaRPr lang="ar-EG" sz="2800" b="1" dirty="0">
              <a:solidFill>
                <a:srgbClr val="C00000"/>
              </a:solidFill>
              <a:latin typeface="Arial" pitchFamily="34" charset="0"/>
              <a:cs typeface="Arial" pitchFamily="34" charset="0"/>
            </a:endParaRPr>
          </a:p>
        </p:txBody>
      </p:sp>
      <p:sp>
        <p:nvSpPr>
          <p:cNvPr id="14" name="TextBox 13"/>
          <p:cNvSpPr txBox="1"/>
          <p:nvPr/>
        </p:nvSpPr>
        <p:spPr>
          <a:xfrm>
            <a:off x="106778" y="5589240"/>
            <a:ext cx="8929718" cy="1200329"/>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buFont typeface="Wingdings" pitchFamily="2" charset="2"/>
              <a:buChar char="Ø"/>
            </a:pPr>
            <a:r>
              <a:rPr lang="en-US" sz="2400" b="1" dirty="0" err="1">
                <a:solidFill>
                  <a:srgbClr val="002060"/>
                </a:solidFill>
                <a:latin typeface="Arial" pitchFamily="34" charset="0"/>
                <a:cs typeface="Arial" pitchFamily="34" charset="0"/>
              </a:rPr>
              <a:t>Fluconazole</a:t>
            </a:r>
            <a:r>
              <a:rPr lang="en-US" sz="2400" b="1" dirty="0">
                <a:solidFill>
                  <a:srgbClr val="002060"/>
                </a:solidFill>
                <a:latin typeface="Arial" pitchFamily="34" charset="0"/>
                <a:cs typeface="Arial" pitchFamily="34" charset="0"/>
              </a:rPr>
              <a:t> (orally).        </a:t>
            </a:r>
          </a:p>
          <a:p>
            <a:pPr algn="l" rtl="0">
              <a:buFont typeface="Wingdings" pitchFamily="2" charset="2"/>
              <a:buChar char="Ø"/>
            </a:pPr>
            <a:r>
              <a:rPr lang="en-US" sz="2400" b="1" dirty="0" err="1">
                <a:solidFill>
                  <a:srgbClr val="002060"/>
                </a:solidFill>
                <a:latin typeface="Arial" pitchFamily="34" charset="0"/>
                <a:cs typeface="Arial" pitchFamily="34" charset="0"/>
              </a:rPr>
              <a:t>Amphotericin</a:t>
            </a:r>
            <a:r>
              <a:rPr lang="en-US" sz="2400" b="1" dirty="0">
                <a:solidFill>
                  <a:srgbClr val="002060"/>
                </a:solidFill>
                <a:latin typeface="Arial" pitchFamily="34" charset="0"/>
                <a:cs typeface="Arial" pitchFamily="34" charset="0"/>
              </a:rPr>
              <a:t> B (IV).</a:t>
            </a:r>
          </a:p>
          <a:p>
            <a:pPr algn="l" rtl="0">
              <a:buFont typeface="Wingdings" pitchFamily="2" charset="2"/>
              <a:buChar char="Ø"/>
            </a:pP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Percutaneous</a:t>
            </a:r>
            <a:r>
              <a:rPr lang="en-US" sz="2400" b="1" dirty="0">
                <a:solidFill>
                  <a:srgbClr val="002060"/>
                </a:solidFill>
                <a:latin typeface="Arial" pitchFamily="34" charset="0"/>
                <a:cs typeface="Arial" pitchFamily="34" charset="0"/>
              </a:rPr>
              <a:t> </a:t>
            </a:r>
            <a:r>
              <a:rPr lang="en-US" sz="2400" b="1" dirty="0" err="1">
                <a:solidFill>
                  <a:srgbClr val="002060"/>
                </a:solidFill>
                <a:latin typeface="Arial" pitchFamily="34" charset="0"/>
                <a:cs typeface="Arial" pitchFamily="34" charset="0"/>
              </a:rPr>
              <a:t>nephrostomy</a:t>
            </a:r>
            <a:r>
              <a:rPr lang="en-US" sz="2400" b="1" dirty="0">
                <a:solidFill>
                  <a:srgbClr val="002060"/>
                </a:solidFill>
                <a:latin typeface="Arial" pitchFamily="34" charset="0"/>
                <a:cs typeface="Arial" pitchFamily="34" charset="0"/>
              </a:rPr>
              <a:t> if urinary obstruction occurs.</a:t>
            </a:r>
            <a:endParaRPr lang="ar-EG" sz="2400" b="1" dirty="0">
              <a:solidFill>
                <a:srgbClr val="002060"/>
              </a:solidFill>
              <a:latin typeface="Arial" pitchFamily="34" charset="0"/>
              <a:cs typeface="Arial" pitchFamily="34" charset="0"/>
            </a:endParaRPr>
          </a:p>
        </p:txBody>
      </p:sp>
      <p:pic>
        <p:nvPicPr>
          <p:cNvPr id="15" name="Picture 3"/>
          <p:cNvPicPr>
            <a:picLocks noChangeAspect="1" noChangeArrowheads="1"/>
          </p:cNvPicPr>
          <p:nvPr/>
        </p:nvPicPr>
        <p:blipFill>
          <a:blip r:embed="rId3" cstate="print"/>
          <a:srcRect/>
          <a:stretch>
            <a:fillRect/>
          </a:stretch>
        </p:blipFill>
        <p:spPr bwMode="auto">
          <a:xfrm>
            <a:off x="6444208" y="3645024"/>
            <a:ext cx="2400443" cy="1800200"/>
          </a:xfrm>
          <a:prstGeom prst="rect">
            <a:avLst/>
          </a:prstGeom>
          <a:noFill/>
          <a:ln w="9525">
            <a:noFill/>
            <a:round/>
            <a:headEnd/>
            <a:tailEnd/>
          </a:ln>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strips(downLeft)">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strips(downLeft)">
                                      <p:cBhvr>
                                        <p:cTn id="20" dur="500"/>
                                        <p:tgtEl>
                                          <p:spTgt spid="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Effect transition="in" filter="strips(downLeft)">
                                      <p:cBhvr>
                                        <p:cTn id="25" dur="500"/>
                                        <p:tgtEl>
                                          <p:spTgt spid="8">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trips(downLeft)">
                                      <p:cBhvr>
                                        <p:cTn id="30" dur="500"/>
                                        <p:tgtEl>
                                          <p:spTgt spid="9"/>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strips(downLeft)">
                                      <p:cBhvr>
                                        <p:cTn id="33" dur="500"/>
                                        <p:tgtEl>
                                          <p:spTgt spid="10"/>
                                        </p:tgtEl>
                                      </p:cBhvr>
                                    </p:animEffect>
                                  </p:childTnLst>
                                </p:cTn>
                              </p:par>
                              <p:par>
                                <p:cTn id="34" presetID="18" presetClass="entr" presetSubtype="12"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trips(downLeft)">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strips(downLeft)">
                                      <p:cBhvr>
                                        <p:cTn id="41" dur="500"/>
                                        <p:tgtEl>
                                          <p:spTgt spid="12"/>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strips(downLeft)">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12"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strips(downLeft)">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P spid="11" grpId="0"/>
      <p:bldP spid="12" grpId="0" animBg="1"/>
      <p:bldP spid="13" grpId="0"/>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2555776" y="144016"/>
            <a:ext cx="3929090" cy="692696"/>
          </a:xfrm>
          <a:prstGeom prst="flowChartAlternateProcess">
            <a:avLst/>
          </a:prstGeom>
          <a:solidFill>
            <a:schemeClr val="bg2">
              <a:lumMod val="9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7" name="TextBox 6"/>
          <p:cNvSpPr txBox="1"/>
          <p:nvPr/>
        </p:nvSpPr>
        <p:spPr>
          <a:xfrm>
            <a:off x="2627214" y="260648"/>
            <a:ext cx="3857652" cy="523220"/>
          </a:xfrm>
          <a:prstGeom prst="rect">
            <a:avLst/>
          </a:prstGeom>
          <a:noFill/>
        </p:spPr>
        <p:txBody>
          <a:bodyPr wrap="square" rtlCol="1">
            <a:spAutoFit/>
          </a:bodyPr>
          <a:lstStyle/>
          <a:p>
            <a:pPr algn="ctr" rtl="0"/>
            <a:r>
              <a:rPr lang="en-US" sz="2800" b="1" dirty="0">
                <a:solidFill>
                  <a:srgbClr val="002060"/>
                </a:solidFill>
                <a:latin typeface="Arial" pitchFamily="34" charset="0"/>
                <a:cs typeface="Arial" pitchFamily="34" charset="0"/>
              </a:rPr>
              <a:t>Bladder </a:t>
            </a:r>
            <a:r>
              <a:rPr lang="en-US" sz="2800" b="1" dirty="0" err="1">
                <a:solidFill>
                  <a:srgbClr val="002060"/>
                </a:solidFill>
                <a:latin typeface="Arial" pitchFamily="34" charset="0"/>
                <a:cs typeface="Arial" pitchFamily="34" charset="0"/>
              </a:rPr>
              <a:t>candidiasis</a:t>
            </a:r>
            <a:endParaRPr lang="ar-EG" dirty="0">
              <a:solidFill>
                <a:srgbClr val="002060"/>
              </a:solidFill>
            </a:endParaRPr>
          </a:p>
        </p:txBody>
      </p:sp>
      <p:sp>
        <p:nvSpPr>
          <p:cNvPr id="8" name="TextBox 7"/>
          <p:cNvSpPr txBox="1"/>
          <p:nvPr/>
        </p:nvSpPr>
        <p:spPr>
          <a:xfrm>
            <a:off x="214282" y="1857364"/>
            <a:ext cx="3357586" cy="1323439"/>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r>
              <a:rPr lang="en-US" sz="2000" b="1" dirty="0">
                <a:solidFill>
                  <a:srgbClr val="002060"/>
                </a:solidFill>
                <a:latin typeface="Arial" pitchFamily="34" charset="0"/>
                <a:cs typeface="Arial" pitchFamily="34" charset="0"/>
              </a:rPr>
              <a:t>Dysuria, frequency of micturition; often confused with a bacterial infection.</a:t>
            </a:r>
            <a:endParaRPr lang="ar-EG" sz="2000" b="1" dirty="0">
              <a:solidFill>
                <a:srgbClr val="002060"/>
              </a:solidFill>
              <a:latin typeface="Arial" pitchFamily="34" charset="0"/>
              <a:cs typeface="Arial" pitchFamily="34" charset="0"/>
            </a:endParaRPr>
          </a:p>
        </p:txBody>
      </p:sp>
      <p:sp>
        <p:nvSpPr>
          <p:cNvPr id="9" name="Flowchart: Alternate Process 8"/>
          <p:cNvSpPr/>
          <p:nvPr/>
        </p:nvSpPr>
        <p:spPr>
          <a:xfrm>
            <a:off x="571472" y="1071546"/>
            <a:ext cx="200026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4" name="TextBox 13"/>
          <p:cNvSpPr txBox="1"/>
          <p:nvPr/>
        </p:nvSpPr>
        <p:spPr>
          <a:xfrm>
            <a:off x="642910" y="1142984"/>
            <a:ext cx="1857388" cy="461665"/>
          </a:xfrm>
          <a:prstGeom prst="rect">
            <a:avLst/>
          </a:prstGeom>
          <a:noFill/>
        </p:spPr>
        <p:txBody>
          <a:bodyPr wrap="square" rtlCol="1">
            <a:spAutoFit/>
          </a:bodyPr>
          <a:lstStyle/>
          <a:p>
            <a:pPr algn="ctr" rtl="0"/>
            <a:r>
              <a:rPr lang="en-US" sz="2400" b="1" dirty="0">
                <a:solidFill>
                  <a:srgbClr val="C00000"/>
                </a:solidFill>
                <a:latin typeface="Arial" pitchFamily="34" charset="0"/>
                <a:cs typeface="Arial" pitchFamily="34" charset="0"/>
              </a:rPr>
              <a:t>Symptoms</a:t>
            </a:r>
            <a:endParaRPr lang="ar-EG" sz="2400" b="1" dirty="0">
              <a:solidFill>
                <a:srgbClr val="C00000"/>
              </a:solidFill>
              <a:latin typeface="Arial" pitchFamily="34" charset="0"/>
              <a:cs typeface="Arial" pitchFamily="34" charset="0"/>
            </a:endParaRPr>
          </a:p>
        </p:txBody>
      </p:sp>
      <p:sp>
        <p:nvSpPr>
          <p:cNvPr id="15" name="Flowchart: Alternate Process 14"/>
          <p:cNvSpPr/>
          <p:nvPr/>
        </p:nvSpPr>
        <p:spPr>
          <a:xfrm>
            <a:off x="5857884" y="1142984"/>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6" name="TextBox 15"/>
          <p:cNvSpPr txBox="1"/>
          <p:nvPr/>
        </p:nvSpPr>
        <p:spPr>
          <a:xfrm>
            <a:off x="5857884" y="1214422"/>
            <a:ext cx="2357454" cy="461665"/>
          </a:xfrm>
          <a:prstGeom prst="rect">
            <a:avLst/>
          </a:prstGeom>
          <a:noFill/>
        </p:spPr>
        <p:txBody>
          <a:bodyPr wrap="square" rtlCol="1">
            <a:spAutoFit/>
          </a:bodyPr>
          <a:lstStyle/>
          <a:p>
            <a:pPr algn="l" rtl="0"/>
            <a:r>
              <a:rPr lang="en-US" sz="2400" b="1" dirty="0">
                <a:solidFill>
                  <a:srgbClr val="C00000"/>
                </a:solidFill>
                <a:latin typeface="Arial" pitchFamily="34" charset="0"/>
                <a:cs typeface="Arial" pitchFamily="34" charset="0"/>
              </a:rPr>
              <a:t>Complications</a:t>
            </a:r>
            <a:endParaRPr lang="ar-EG" sz="2400" b="1" dirty="0">
              <a:solidFill>
                <a:srgbClr val="C00000"/>
              </a:solidFill>
              <a:latin typeface="Arial" pitchFamily="34" charset="0"/>
              <a:cs typeface="Arial" pitchFamily="34" charset="0"/>
            </a:endParaRPr>
          </a:p>
        </p:txBody>
      </p:sp>
      <p:sp>
        <p:nvSpPr>
          <p:cNvPr id="17" name="TextBox 16"/>
          <p:cNvSpPr txBox="1"/>
          <p:nvPr/>
        </p:nvSpPr>
        <p:spPr>
          <a:xfrm>
            <a:off x="5429256" y="1928802"/>
            <a:ext cx="3286148" cy="1323439"/>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buClr>
                <a:srgbClr val="002060"/>
              </a:buClr>
              <a:buFont typeface="Wingdings" pitchFamily="2" charset="2"/>
              <a:buChar char="Ø"/>
            </a:pPr>
            <a:r>
              <a:rPr lang="en-US" dirty="0"/>
              <a:t> </a:t>
            </a:r>
            <a:r>
              <a:rPr lang="en-US" sz="2000" b="1" dirty="0" err="1">
                <a:solidFill>
                  <a:srgbClr val="002060"/>
                </a:solidFill>
                <a:latin typeface="Arial" pitchFamily="34" charset="0"/>
                <a:cs typeface="Arial" pitchFamily="34" charset="0"/>
              </a:rPr>
              <a:t>Candiduria</a:t>
            </a:r>
            <a:r>
              <a:rPr lang="en-US" sz="2000" b="1" dirty="0">
                <a:solidFill>
                  <a:srgbClr val="002060"/>
                </a:solidFill>
                <a:latin typeface="Arial" pitchFamily="34" charset="0"/>
                <a:cs typeface="Arial" pitchFamily="34" charset="0"/>
              </a:rPr>
              <a:t> may persist after treatment due to fungal resistances.</a:t>
            </a:r>
          </a:p>
          <a:p>
            <a:pPr algn="just" rtl="0">
              <a:buClr>
                <a:srgbClr val="002060"/>
              </a:buClr>
              <a:buFont typeface="Wingdings" pitchFamily="2" charset="2"/>
              <a:buChar char="Ø"/>
            </a:pPr>
            <a:r>
              <a:rPr lang="en-US" sz="2000" b="1" dirty="0">
                <a:solidFill>
                  <a:srgbClr val="002060"/>
                </a:solidFill>
                <a:latin typeface="Arial" pitchFamily="34" charset="0"/>
                <a:cs typeface="Arial" pitchFamily="34" charset="0"/>
              </a:rPr>
              <a:t> Prostatitis &amp; orchitis. </a:t>
            </a:r>
            <a:endParaRPr lang="ar-EG" sz="2000" b="1" dirty="0">
              <a:solidFill>
                <a:srgbClr val="002060"/>
              </a:solidFill>
              <a:latin typeface="Arial" pitchFamily="34" charset="0"/>
              <a:cs typeface="Arial" pitchFamily="34" charset="0"/>
            </a:endParaRPr>
          </a:p>
        </p:txBody>
      </p:sp>
      <p:sp>
        <p:nvSpPr>
          <p:cNvPr id="19" name="Flowchart: Alternate Process 18"/>
          <p:cNvSpPr/>
          <p:nvPr/>
        </p:nvSpPr>
        <p:spPr>
          <a:xfrm>
            <a:off x="428596" y="3643314"/>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20" name="TextBox 19"/>
          <p:cNvSpPr txBox="1"/>
          <p:nvPr/>
        </p:nvSpPr>
        <p:spPr>
          <a:xfrm>
            <a:off x="714348" y="3714752"/>
            <a:ext cx="1643074" cy="461665"/>
          </a:xfrm>
          <a:prstGeom prst="rect">
            <a:avLst/>
          </a:prstGeom>
          <a:noFill/>
        </p:spPr>
        <p:txBody>
          <a:bodyPr wrap="square" rtlCol="1">
            <a:spAutoFit/>
          </a:bodyPr>
          <a:lstStyle/>
          <a:p>
            <a:pPr algn="l" rtl="0"/>
            <a:r>
              <a:rPr lang="en-US" sz="2400" b="1" dirty="0">
                <a:solidFill>
                  <a:srgbClr val="C00000"/>
                </a:solidFill>
                <a:latin typeface="Arial" pitchFamily="34" charset="0"/>
                <a:cs typeface="Arial" pitchFamily="34" charset="0"/>
              </a:rPr>
              <a:t>Treatment</a:t>
            </a:r>
            <a:endParaRPr lang="ar-EG" sz="2400" b="1" dirty="0">
              <a:solidFill>
                <a:srgbClr val="C00000"/>
              </a:solidFill>
              <a:latin typeface="Arial" pitchFamily="34" charset="0"/>
              <a:cs typeface="Arial" pitchFamily="34" charset="0"/>
            </a:endParaRPr>
          </a:p>
        </p:txBody>
      </p:sp>
      <p:sp>
        <p:nvSpPr>
          <p:cNvPr id="21" name="TextBox 20"/>
          <p:cNvSpPr txBox="1"/>
          <p:nvPr/>
        </p:nvSpPr>
        <p:spPr>
          <a:xfrm>
            <a:off x="285720" y="4572008"/>
            <a:ext cx="3500462" cy="1631216"/>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buFont typeface="Wingdings" pitchFamily="2" charset="2"/>
              <a:buChar char="Ø"/>
            </a:pPr>
            <a:r>
              <a:rPr lang="en-US" sz="2000" b="1" dirty="0">
                <a:solidFill>
                  <a:srgbClr val="002060"/>
                </a:solidFill>
                <a:latin typeface="Arial" pitchFamily="34" charset="0"/>
                <a:cs typeface="Arial" pitchFamily="34" charset="0"/>
              </a:rPr>
              <a:t>Antifungal drugs as </a:t>
            </a:r>
            <a:r>
              <a:rPr lang="en-US" sz="2000" b="1" dirty="0" err="1">
                <a:solidFill>
                  <a:srgbClr val="002060"/>
                </a:solidFill>
                <a:latin typeface="Arial" pitchFamily="34" charset="0"/>
                <a:cs typeface="Arial" pitchFamily="34" charset="0"/>
              </a:rPr>
              <a:t>Fluconazole</a:t>
            </a:r>
            <a:r>
              <a:rPr lang="en-US" sz="2000" b="1" dirty="0">
                <a:solidFill>
                  <a:srgbClr val="002060"/>
                </a:solidFill>
                <a:latin typeface="Arial" pitchFamily="34" charset="0"/>
                <a:cs typeface="Arial" pitchFamily="34" charset="0"/>
              </a:rPr>
              <a:t> (orally) &amp; </a:t>
            </a:r>
            <a:r>
              <a:rPr lang="en-US" sz="2000" b="1" dirty="0" err="1">
                <a:solidFill>
                  <a:srgbClr val="002060"/>
                </a:solidFill>
                <a:latin typeface="Arial" pitchFamily="34" charset="0"/>
                <a:cs typeface="Arial" pitchFamily="34" charset="0"/>
              </a:rPr>
              <a:t>Amphotericin</a:t>
            </a:r>
            <a:r>
              <a:rPr lang="en-US" sz="2000" b="1" dirty="0">
                <a:solidFill>
                  <a:srgbClr val="002060"/>
                </a:solidFill>
                <a:latin typeface="Arial" pitchFamily="34" charset="0"/>
                <a:cs typeface="Arial" pitchFamily="34" charset="0"/>
              </a:rPr>
              <a:t> B (IV) </a:t>
            </a:r>
          </a:p>
          <a:p>
            <a:pPr algn="l" rtl="0">
              <a:buFont typeface="Wingdings" pitchFamily="2" charset="2"/>
              <a:buChar char="Ø"/>
            </a:pPr>
            <a:r>
              <a:rPr lang="en-US" sz="2000" b="1" dirty="0">
                <a:solidFill>
                  <a:srgbClr val="002060"/>
                </a:solidFill>
                <a:latin typeface="Arial" pitchFamily="34" charset="0"/>
                <a:cs typeface="Arial" pitchFamily="34" charset="0"/>
              </a:rPr>
              <a:t> If catheter  is inserted, it should be removed.</a:t>
            </a:r>
            <a:endParaRPr lang="ar-EG" sz="2000" b="1" dirty="0">
              <a:solidFill>
                <a:srgbClr val="002060"/>
              </a:solidFill>
              <a:latin typeface="Arial" pitchFamily="34" charset="0"/>
              <a:cs typeface="Arial" pitchFamily="34" charset="0"/>
            </a:endParaRPr>
          </a:p>
        </p:txBody>
      </p:sp>
      <p:sp>
        <p:nvSpPr>
          <p:cNvPr id="23" name="Flowchart: Alternate Process 22"/>
          <p:cNvSpPr/>
          <p:nvPr/>
        </p:nvSpPr>
        <p:spPr>
          <a:xfrm>
            <a:off x="5724128" y="3717032"/>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24" name="TextBox 23"/>
          <p:cNvSpPr txBox="1"/>
          <p:nvPr/>
        </p:nvSpPr>
        <p:spPr>
          <a:xfrm>
            <a:off x="5796136" y="3831431"/>
            <a:ext cx="2214578" cy="461665"/>
          </a:xfrm>
          <a:prstGeom prst="rect">
            <a:avLst/>
          </a:prstGeom>
          <a:noFill/>
        </p:spPr>
        <p:txBody>
          <a:bodyPr wrap="square" rtlCol="1">
            <a:spAutoFit/>
          </a:bodyPr>
          <a:lstStyle/>
          <a:p>
            <a:pPr algn="ctr"/>
            <a:r>
              <a:rPr lang="en-US" sz="2400" b="1" dirty="0">
                <a:solidFill>
                  <a:srgbClr val="C00000"/>
                </a:solidFill>
                <a:latin typeface="Arial" pitchFamily="34" charset="0"/>
                <a:cs typeface="Arial" pitchFamily="34" charset="0"/>
              </a:rPr>
              <a:t>Diagnosis</a:t>
            </a:r>
            <a:endParaRPr lang="ar-EG" sz="2400" b="1" dirty="0">
              <a:solidFill>
                <a:srgbClr val="C00000"/>
              </a:solidFill>
              <a:latin typeface="Arial" pitchFamily="34" charset="0"/>
              <a:cs typeface="Arial" pitchFamily="34" charset="0"/>
            </a:endParaRPr>
          </a:p>
        </p:txBody>
      </p:sp>
      <p:sp>
        <p:nvSpPr>
          <p:cNvPr id="25" name="TextBox 24"/>
          <p:cNvSpPr txBox="1"/>
          <p:nvPr/>
        </p:nvSpPr>
        <p:spPr>
          <a:xfrm>
            <a:off x="5286380" y="4714884"/>
            <a:ext cx="3429024" cy="1323439"/>
          </a:xfrm>
          <a:prstGeom prst="rect">
            <a:avLst/>
          </a:prstGeom>
        </p:spPr>
        <p:style>
          <a:lnRef idx="2">
            <a:schemeClr val="accent4"/>
          </a:lnRef>
          <a:fillRef idx="1">
            <a:schemeClr val="lt1"/>
          </a:fillRef>
          <a:effectRef idx="0">
            <a:schemeClr val="accent4"/>
          </a:effectRef>
          <a:fontRef idx="minor">
            <a:schemeClr val="dk1"/>
          </a:fontRef>
        </p:style>
        <p:txBody>
          <a:bodyPr wrap="square" rtlCol="1">
            <a:spAutoFit/>
          </a:bodyPr>
          <a:lstStyle/>
          <a:p>
            <a:pPr algn="just" rtl="0">
              <a:buFont typeface="Wingdings" pitchFamily="2" charset="2"/>
              <a:buChar char="Ø"/>
            </a:pPr>
            <a:r>
              <a:rPr lang="en-US" sz="2000" b="1" dirty="0">
                <a:solidFill>
                  <a:srgbClr val="002060"/>
                </a:solidFill>
                <a:latin typeface="Arial" pitchFamily="34" charset="0"/>
                <a:cs typeface="Arial" pitchFamily="34" charset="0"/>
              </a:rPr>
              <a:t>Urine can cultured on </a:t>
            </a:r>
            <a:r>
              <a:rPr lang="en-US" sz="2000" b="1" dirty="0" err="1">
                <a:solidFill>
                  <a:srgbClr val="002060"/>
                </a:solidFill>
                <a:latin typeface="Arial" pitchFamily="34" charset="0"/>
                <a:cs typeface="Arial" pitchFamily="34" charset="0"/>
              </a:rPr>
              <a:t>MacConkey</a:t>
            </a:r>
            <a:r>
              <a:rPr lang="en-US" sz="2000" b="1" dirty="0">
                <a:solidFill>
                  <a:srgbClr val="002060"/>
                </a:solidFill>
                <a:latin typeface="Arial" pitchFamily="34" charset="0"/>
                <a:cs typeface="Arial" pitchFamily="34" charset="0"/>
              </a:rPr>
              <a:t> and blood agar or</a:t>
            </a:r>
            <a:r>
              <a:rPr lang="en-US" sz="2000" dirty="0"/>
              <a:t> </a:t>
            </a:r>
            <a:r>
              <a:rPr lang="en-US" sz="2000" b="1" dirty="0" err="1">
                <a:solidFill>
                  <a:srgbClr val="002060"/>
                </a:solidFill>
                <a:latin typeface="Arial" pitchFamily="34" charset="0"/>
                <a:cs typeface="Arial" pitchFamily="34" charset="0"/>
              </a:rPr>
              <a:t>Sabouraud</a:t>
            </a:r>
            <a:r>
              <a:rPr lang="en-US" sz="2000" b="1" dirty="0">
                <a:solidFill>
                  <a:srgbClr val="002060"/>
                </a:solidFill>
                <a:latin typeface="Arial" pitchFamily="34" charset="0"/>
                <a:cs typeface="Arial" pitchFamily="34" charset="0"/>
              </a:rPr>
              <a:t> dextrose (SD) agar.</a:t>
            </a:r>
            <a:endParaRPr lang="ar-EG" sz="2000" b="1" dirty="0">
              <a:solidFill>
                <a:srgbClr val="00206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trips(downLeft)">
                                      <p:cBhvr>
                                        <p:cTn id="15" dur="500"/>
                                        <p:tgtEl>
                                          <p:spTgt spid="8"/>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strips(downLeft)">
                                      <p:cBhvr>
                                        <p:cTn id="18" dur="500"/>
                                        <p:tgtEl>
                                          <p:spTgt spid="9"/>
                                        </p:tgtEl>
                                      </p:cBhvr>
                                    </p:animEffect>
                                  </p:childTnLst>
                                </p:cTn>
                              </p:par>
                              <p:par>
                                <p:cTn id="19" presetID="18" presetClass="entr" presetSubtype="1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trips(downLeft)">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strips(downLeft)">
                                      <p:cBhvr>
                                        <p:cTn id="26" dur="500"/>
                                        <p:tgtEl>
                                          <p:spTgt spid="15"/>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strips(downLeft)">
                                      <p:cBhvr>
                                        <p:cTn id="29" dur="500"/>
                                        <p:tgtEl>
                                          <p:spTgt spid="16"/>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strips(downLeft)">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strips(downLeft)">
                                      <p:cBhvr>
                                        <p:cTn id="37" dur="500"/>
                                        <p:tgtEl>
                                          <p:spTgt spid="19"/>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strips(downLeft)">
                                      <p:cBhvr>
                                        <p:cTn id="40" dur="500"/>
                                        <p:tgtEl>
                                          <p:spTgt spid="20"/>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strips(downLeft)">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strips(downLeft)">
                                      <p:cBhvr>
                                        <p:cTn id="48" dur="500"/>
                                        <p:tgtEl>
                                          <p:spTgt spid="23"/>
                                        </p:tgtEl>
                                      </p:cBhvr>
                                    </p:animEffect>
                                  </p:childTnLst>
                                </p:cTn>
                              </p:par>
                              <p:par>
                                <p:cTn id="49" presetID="18" presetClass="entr" presetSubtype="12"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strips(downLeft)">
                                      <p:cBhvr>
                                        <p:cTn id="51" dur="500"/>
                                        <p:tgtEl>
                                          <p:spTgt spid="24"/>
                                        </p:tgtEl>
                                      </p:cBhvr>
                                    </p:animEffect>
                                  </p:childTnLst>
                                </p:cTn>
                              </p:par>
                              <p:par>
                                <p:cTn id="52" presetID="18" presetClass="entr" presetSubtype="12"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strips(downLeft)">
                                      <p:cBhvr>
                                        <p:cTn id="5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animBg="1"/>
      <p:bldP spid="14" grpId="0"/>
      <p:bldP spid="15" grpId="0" animBg="1"/>
      <p:bldP spid="16" grpId="0"/>
      <p:bldP spid="17" grpId="0" animBg="1"/>
      <p:bldP spid="19" grpId="0" animBg="1"/>
      <p:bldP spid="20" grpId="0"/>
      <p:bldP spid="21" grpId="0" animBg="1"/>
      <p:bldP spid="23" grpId="0" animBg="1"/>
      <p:bldP spid="24" grpId="0"/>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orizontal Scroll 8"/>
          <p:cNvSpPr/>
          <p:nvPr/>
        </p:nvSpPr>
        <p:spPr>
          <a:xfrm>
            <a:off x="395536" y="0"/>
            <a:ext cx="8064896" cy="1052736"/>
          </a:xfrm>
          <a:prstGeom prst="horizontalScroll">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rtl="0"/>
            <a:endParaRPr lang="ar-EG" sz="2800" dirty="0"/>
          </a:p>
        </p:txBody>
      </p:sp>
      <p:sp>
        <p:nvSpPr>
          <p:cNvPr id="10" name="TextBox 9"/>
          <p:cNvSpPr txBox="1"/>
          <p:nvPr/>
        </p:nvSpPr>
        <p:spPr>
          <a:xfrm>
            <a:off x="2267744" y="313492"/>
            <a:ext cx="5026880" cy="523220"/>
          </a:xfrm>
          <a:prstGeom prst="rect">
            <a:avLst/>
          </a:prstGeom>
          <a:noFill/>
        </p:spPr>
        <p:txBody>
          <a:bodyPr wrap="square" rtlCol="1">
            <a:spAutoFit/>
          </a:bodyPr>
          <a:lstStyle/>
          <a:p>
            <a:pPr algn="ctr"/>
            <a:r>
              <a:rPr lang="en-US" sz="2800" b="1" dirty="0" err="1">
                <a:solidFill>
                  <a:srgbClr val="002060"/>
                </a:solidFill>
                <a:latin typeface="Arial" pitchFamily="34" charset="0"/>
                <a:cs typeface="Arial" pitchFamily="34" charset="0"/>
              </a:rPr>
              <a:t>Vulvovaginal</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candidiasis</a:t>
            </a:r>
            <a:endParaRPr lang="ar-EG" sz="2800" b="1" dirty="0">
              <a:solidFill>
                <a:srgbClr val="002060"/>
              </a:solidFill>
              <a:latin typeface="Arial" pitchFamily="34" charset="0"/>
              <a:cs typeface="Arial" pitchFamily="34" charset="0"/>
            </a:endParaRPr>
          </a:p>
        </p:txBody>
      </p:sp>
      <p:sp>
        <p:nvSpPr>
          <p:cNvPr id="11" name="Flowchart: Alternate Process 10"/>
          <p:cNvSpPr/>
          <p:nvPr/>
        </p:nvSpPr>
        <p:spPr>
          <a:xfrm>
            <a:off x="357158" y="1142984"/>
            <a:ext cx="2000264" cy="571504"/>
          </a:xfrm>
          <a:prstGeom prst="flowChartAlternateProcess">
            <a:avLst/>
          </a:prstGeom>
          <a:solidFill>
            <a:schemeClr val="bg2">
              <a:lumMod val="90000"/>
            </a:schemeClr>
          </a:solidFill>
          <a:ln>
            <a:solidFill>
              <a:schemeClr val="accent2">
                <a:lumMod val="60000"/>
                <a:lumOff val="40000"/>
              </a:schemeClr>
            </a:solidFill>
          </a:ln>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2" name="TextBox 11"/>
          <p:cNvSpPr txBox="1"/>
          <p:nvPr/>
        </p:nvSpPr>
        <p:spPr>
          <a:xfrm>
            <a:off x="428596" y="1214422"/>
            <a:ext cx="1857388" cy="461665"/>
          </a:xfrm>
          <a:prstGeom prst="rect">
            <a:avLst/>
          </a:prstGeom>
          <a:noFill/>
        </p:spPr>
        <p:txBody>
          <a:bodyPr wrap="square" rtlCol="1">
            <a:spAutoFit/>
          </a:bodyPr>
          <a:lstStyle/>
          <a:p>
            <a:pPr algn="ctr" rtl="0"/>
            <a:r>
              <a:rPr lang="en-US" sz="2400" b="1" dirty="0">
                <a:solidFill>
                  <a:srgbClr val="C00000"/>
                </a:solidFill>
                <a:latin typeface="Arial" pitchFamily="34" charset="0"/>
                <a:cs typeface="Arial" pitchFamily="34" charset="0"/>
              </a:rPr>
              <a:t>Symptoms</a:t>
            </a:r>
            <a:endParaRPr lang="ar-EG" sz="2400" b="1" dirty="0">
              <a:solidFill>
                <a:srgbClr val="C00000"/>
              </a:solidFill>
              <a:latin typeface="Arial" pitchFamily="34" charset="0"/>
              <a:cs typeface="Arial" pitchFamily="34" charset="0"/>
            </a:endParaRPr>
          </a:p>
        </p:txBody>
      </p:sp>
      <p:sp>
        <p:nvSpPr>
          <p:cNvPr id="13" name="TextBox 12"/>
          <p:cNvSpPr txBox="1"/>
          <p:nvPr/>
        </p:nvSpPr>
        <p:spPr>
          <a:xfrm>
            <a:off x="285720" y="1857364"/>
            <a:ext cx="8501122"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a:buFont typeface="Wingdings" pitchFamily="2" charset="2"/>
              <a:buChar char="Ø"/>
            </a:pPr>
            <a:r>
              <a:rPr lang="en-US" sz="2000" b="1" dirty="0">
                <a:solidFill>
                  <a:srgbClr val="002060"/>
                </a:solidFill>
                <a:latin typeface="Arial" pitchFamily="34" charset="0"/>
                <a:cs typeface="Arial" pitchFamily="34" charset="0"/>
              </a:rPr>
              <a:t>Itching, dysuria,</a:t>
            </a:r>
            <a:r>
              <a:rPr lang="en-US" sz="2000" dirty="0">
                <a:solidFill>
                  <a:srgbClr val="002060"/>
                </a:solidFill>
              </a:rPr>
              <a:t> </a:t>
            </a:r>
            <a:r>
              <a:rPr lang="en-US" sz="2000" b="1" dirty="0">
                <a:solidFill>
                  <a:srgbClr val="002060"/>
                </a:solidFill>
                <a:latin typeface="Arial" pitchFamily="34" charset="0"/>
                <a:cs typeface="Arial" pitchFamily="34" charset="0"/>
              </a:rPr>
              <a:t>dyspareunia, whitish malodorous thick vaginal discharge.</a:t>
            </a:r>
          </a:p>
          <a:p>
            <a:pPr algn="just" rtl="0">
              <a:buFont typeface="Wingdings" pitchFamily="2" charset="2"/>
              <a:buChar char="Ø"/>
            </a:pPr>
            <a:r>
              <a:rPr lang="en-US" sz="2000" b="1" dirty="0">
                <a:solidFill>
                  <a:srgbClr val="002060"/>
                </a:solidFill>
                <a:latin typeface="Arial" pitchFamily="34" charset="0"/>
                <a:cs typeface="Arial" pitchFamily="34" charset="0"/>
              </a:rPr>
              <a:t>Vulvar and vaginal erythema, edema &amp; fissures.</a:t>
            </a:r>
            <a:endParaRPr lang="ar-EG" sz="2000" b="1" dirty="0">
              <a:solidFill>
                <a:srgbClr val="002060"/>
              </a:solidFill>
              <a:latin typeface="Arial" pitchFamily="34" charset="0"/>
              <a:cs typeface="Arial" pitchFamily="34" charset="0"/>
            </a:endParaRPr>
          </a:p>
        </p:txBody>
      </p:sp>
      <p:sp>
        <p:nvSpPr>
          <p:cNvPr id="14" name="Flowchart: Alternate Process 13"/>
          <p:cNvSpPr/>
          <p:nvPr/>
        </p:nvSpPr>
        <p:spPr>
          <a:xfrm>
            <a:off x="285720" y="3000372"/>
            <a:ext cx="1785950"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a:p>
        </p:txBody>
      </p:sp>
      <p:sp>
        <p:nvSpPr>
          <p:cNvPr id="15" name="TextBox 14"/>
          <p:cNvSpPr txBox="1"/>
          <p:nvPr/>
        </p:nvSpPr>
        <p:spPr>
          <a:xfrm>
            <a:off x="285720" y="3071810"/>
            <a:ext cx="1714512" cy="461665"/>
          </a:xfrm>
          <a:prstGeom prst="rect">
            <a:avLst/>
          </a:prstGeom>
          <a:noFill/>
        </p:spPr>
        <p:txBody>
          <a:bodyPr wrap="square" rtlCol="1">
            <a:spAutoFit/>
          </a:bodyPr>
          <a:lstStyle/>
          <a:p>
            <a:pPr algn="ctr"/>
            <a:r>
              <a:rPr lang="en-US" sz="2400" b="1" dirty="0">
                <a:solidFill>
                  <a:srgbClr val="C00000"/>
                </a:solidFill>
                <a:latin typeface="Arial" pitchFamily="34" charset="0"/>
                <a:cs typeface="Arial" pitchFamily="34" charset="0"/>
              </a:rPr>
              <a:t>Diagnosis</a:t>
            </a:r>
            <a:endParaRPr lang="ar-EG" sz="2400" b="1" dirty="0">
              <a:solidFill>
                <a:srgbClr val="C00000"/>
              </a:solidFill>
              <a:latin typeface="Arial" pitchFamily="34" charset="0"/>
              <a:cs typeface="Arial" pitchFamily="34" charset="0"/>
            </a:endParaRPr>
          </a:p>
        </p:txBody>
      </p:sp>
      <p:sp>
        <p:nvSpPr>
          <p:cNvPr id="16" name="TextBox 15"/>
          <p:cNvSpPr txBox="1"/>
          <p:nvPr/>
        </p:nvSpPr>
        <p:spPr>
          <a:xfrm>
            <a:off x="214282" y="3786190"/>
            <a:ext cx="8429684"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just" rtl="0">
              <a:buFont typeface="Wingdings" pitchFamily="2" charset="2"/>
              <a:buChar char="Ø"/>
            </a:pPr>
            <a:r>
              <a:rPr lang="en-US" sz="2000" b="1" dirty="0">
                <a:solidFill>
                  <a:srgbClr val="002060"/>
                </a:solidFill>
                <a:latin typeface="Arial" pitchFamily="34" charset="0"/>
                <a:cs typeface="Arial" pitchFamily="34" charset="0"/>
              </a:rPr>
              <a:t>Microscopic examination of discharge using </a:t>
            </a:r>
            <a:r>
              <a:rPr lang="en-US" sz="2000" dirty="0">
                <a:latin typeface="Arial" pitchFamily="34" charset="0"/>
                <a:cs typeface="Arial" pitchFamily="34" charset="0"/>
              </a:rPr>
              <a:t> </a:t>
            </a:r>
            <a:r>
              <a:rPr lang="en-US" sz="2000" b="1" dirty="0">
                <a:solidFill>
                  <a:srgbClr val="002060"/>
                </a:solidFill>
                <a:latin typeface="Arial" pitchFamily="34" charset="0"/>
                <a:cs typeface="Arial" pitchFamily="34" charset="0"/>
              </a:rPr>
              <a:t>10% potassium hydroxide (KOH) preparation.</a:t>
            </a:r>
          </a:p>
          <a:p>
            <a:pPr algn="just" rtl="0">
              <a:buFont typeface="Wingdings" pitchFamily="2" charset="2"/>
              <a:buChar char="Ø"/>
            </a:pPr>
            <a:r>
              <a:rPr lang="en-US" sz="2000" b="1" dirty="0">
                <a:solidFill>
                  <a:srgbClr val="002060"/>
                </a:solidFill>
                <a:latin typeface="Arial" pitchFamily="34" charset="0"/>
                <a:cs typeface="Arial" pitchFamily="34" charset="0"/>
              </a:rPr>
              <a:t>Culture on </a:t>
            </a:r>
            <a:r>
              <a:rPr lang="en-US" sz="2000" b="1" dirty="0" err="1">
                <a:solidFill>
                  <a:srgbClr val="002060"/>
                </a:solidFill>
                <a:latin typeface="Arial" pitchFamily="34" charset="0"/>
                <a:cs typeface="Arial" pitchFamily="34" charset="0"/>
              </a:rPr>
              <a:t>Sabouraud</a:t>
            </a:r>
            <a:r>
              <a:rPr lang="en-US" sz="2000" b="1" dirty="0">
                <a:solidFill>
                  <a:srgbClr val="002060"/>
                </a:solidFill>
                <a:latin typeface="Arial" pitchFamily="34" charset="0"/>
                <a:cs typeface="Arial" pitchFamily="34" charset="0"/>
              </a:rPr>
              <a:t> dextrose (SD) agar. </a:t>
            </a:r>
            <a:endParaRPr lang="ar-EG" sz="2000" dirty="0"/>
          </a:p>
        </p:txBody>
      </p:sp>
      <p:sp>
        <p:nvSpPr>
          <p:cNvPr id="17" name="Flowchart: Alternate Process 16"/>
          <p:cNvSpPr/>
          <p:nvPr/>
        </p:nvSpPr>
        <p:spPr>
          <a:xfrm>
            <a:off x="357158" y="4929198"/>
            <a:ext cx="1857388"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8" name="TextBox 17"/>
          <p:cNvSpPr txBox="1"/>
          <p:nvPr/>
        </p:nvSpPr>
        <p:spPr>
          <a:xfrm>
            <a:off x="500034" y="5000636"/>
            <a:ext cx="1643074" cy="461665"/>
          </a:xfrm>
          <a:prstGeom prst="rect">
            <a:avLst/>
          </a:prstGeom>
          <a:noFill/>
        </p:spPr>
        <p:txBody>
          <a:bodyPr wrap="square" rtlCol="1">
            <a:spAutoFit/>
          </a:bodyPr>
          <a:lstStyle/>
          <a:p>
            <a:pPr algn="l" rtl="0"/>
            <a:r>
              <a:rPr lang="en-US" sz="2400" b="1" dirty="0">
                <a:solidFill>
                  <a:srgbClr val="C00000"/>
                </a:solidFill>
                <a:latin typeface="Arial" pitchFamily="34" charset="0"/>
                <a:cs typeface="Arial" pitchFamily="34" charset="0"/>
              </a:rPr>
              <a:t>Treatment</a:t>
            </a:r>
            <a:endParaRPr lang="ar-EG" sz="2400" b="1" dirty="0">
              <a:solidFill>
                <a:srgbClr val="C00000"/>
              </a:solidFill>
              <a:latin typeface="Arial" pitchFamily="34" charset="0"/>
              <a:cs typeface="Arial" pitchFamily="34" charset="0"/>
            </a:endParaRPr>
          </a:p>
        </p:txBody>
      </p:sp>
      <p:sp>
        <p:nvSpPr>
          <p:cNvPr id="19" name="TextBox 18"/>
          <p:cNvSpPr txBox="1"/>
          <p:nvPr/>
        </p:nvSpPr>
        <p:spPr>
          <a:xfrm>
            <a:off x="285720" y="5643578"/>
            <a:ext cx="8286808"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r>
              <a:rPr lang="en-US" sz="2000" b="1" dirty="0">
                <a:solidFill>
                  <a:srgbClr val="002060"/>
                </a:solidFill>
                <a:latin typeface="Arial" pitchFamily="34" charset="0"/>
                <a:cs typeface="Arial" pitchFamily="34" charset="0"/>
              </a:rPr>
              <a:t>Locally: </a:t>
            </a:r>
            <a:r>
              <a:rPr lang="en-US" sz="2000" b="1" dirty="0" err="1">
                <a:solidFill>
                  <a:srgbClr val="002060"/>
                </a:solidFill>
                <a:latin typeface="Arial" pitchFamily="34" charset="0"/>
                <a:cs typeface="Arial" pitchFamily="34" charset="0"/>
              </a:rPr>
              <a:t>Azole</a:t>
            </a:r>
            <a:r>
              <a:rPr lang="en-US" sz="2000" b="1" dirty="0">
                <a:solidFill>
                  <a:srgbClr val="002060"/>
                </a:solidFill>
                <a:latin typeface="Arial" pitchFamily="34" charset="0"/>
                <a:cs typeface="Arial" pitchFamily="34" charset="0"/>
              </a:rPr>
              <a:t>.</a:t>
            </a:r>
          </a:p>
          <a:p>
            <a:pPr algn="l" rtl="0"/>
            <a:r>
              <a:rPr lang="en-US" sz="2000" b="1" dirty="0">
                <a:solidFill>
                  <a:srgbClr val="002060"/>
                </a:solidFill>
                <a:latin typeface="Arial" pitchFamily="34" charset="0"/>
                <a:cs typeface="Arial" pitchFamily="34" charset="0"/>
              </a:rPr>
              <a:t>Orally: </a:t>
            </a:r>
            <a:r>
              <a:rPr lang="en-US" sz="2000" b="1" dirty="0" err="1">
                <a:solidFill>
                  <a:srgbClr val="002060"/>
                </a:solidFill>
                <a:latin typeface="Arial" pitchFamily="34" charset="0"/>
                <a:cs typeface="Arial" pitchFamily="34" charset="0"/>
              </a:rPr>
              <a:t>Fluconazole</a:t>
            </a:r>
            <a:r>
              <a:rPr lang="en-US" sz="2000" b="1" dirty="0">
                <a:solidFill>
                  <a:srgbClr val="002060"/>
                </a:solidFill>
                <a:latin typeface="Arial" pitchFamily="34" charset="0"/>
                <a:cs typeface="Arial" pitchFamily="34" charset="0"/>
              </a:rPr>
              <a:t>  or </a:t>
            </a:r>
            <a:r>
              <a:rPr lang="en-US" sz="2000" b="1" dirty="0" err="1">
                <a:solidFill>
                  <a:srgbClr val="002060"/>
                </a:solidFill>
                <a:latin typeface="Arial" pitchFamily="34" charset="0"/>
                <a:cs typeface="Arial" pitchFamily="34" charset="0"/>
              </a:rPr>
              <a:t>ketoconazole</a:t>
            </a:r>
            <a:r>
              <a:rPr lang="en-US" sz="2000" b="1" dirty="0">
                <a:solidFill>
                  <a:srgbClr val="002060"/>
                </a:solidFill>
                <a:latin typeface="Arial" pitchFamily="34" charset="0"/>
                <a:cs typeface="Arial" pitchFamily="34" charset="0"/>
              </a:rPr>
              <a:t> .</a:t>
            </a:r>
          </a:p>
          <a:p>
            <a:pPr algn="l" rtl="0"/>
            <a:r>
              <a:rPr lang="en-US" sz="2000" b="1" dirty="0">
                <a:solidFill>
                  <a:srgbClr val="002060"/>
                </a:solidFill>
                <a:latin typeface="Arial" pitchFamily="34" charset="0"/>
                <a:cs typeface="Arial" pitchFamily="34" charset="0"/>
              </a:rPr>
              <a:t>Vaginal tablets: </a:t>
            </a:r>
            <a:r>
              <a:rPr lang="en-US" sz="2000" b="1" dirty="0" err="1">
                <a:solidFill>
                  <a:srgbClr val="002060"/>
                </a:solidFill>
                <a:latin typeface="Arial" pitchFamily="34" charset="0"/>
                <a:cs typeface="Arial" pitchFamily="34" charset="0"/>
              </a:rPr>
              <a:t>Fluconazole</a:t>
            </a:r>
            <a:r>
              <a:rPr lang="en-US" sz="2000" b="1" dirty="0">
                <a:solidFill>
                  <a:srgbClr val="002060"/>
                </a:solidFill>
                <a:latin typeface="Arial" pitchFamily="34" charset="0"/>
                <a:cs typeface="Arial" pitchFamily="34" charset="0"/>
              </a:rPr>
              <a:t>  or </a:t>
            </a:r>
            <a:r>
              <a:rPr lang="en-US" sz="2000" b="1" dirty="0" err="1">
                <a:solidFill>
                  <a:srgbClr val="002060"/>
                </a:solidFill>
                <a:latin typeface="Arial" pitchFamily="34" charset="0"/>
                <a:cs typeface="Arial" pitchFamily="34" charset="0"/>
              </a:rPr>
              <a:t>ketoconazole</a:t>
            </a:r>
            <a:r>
              <a:rPr lang="en-US" sz="2000" b="1" dirty="0">
                <a:solidFill>
                  <a:srgbClr val="002060"/>
                </a:solidFill>
                <a:latin typeface="Arial" pitchFamily="34" charset="0"/>
                <a:cs typeface="Arial" pitchFamily="34" charset="0"/>
              </a:rPr>
              <a:t> </a:t>
            </a:r>
            <a:endParaRPr lang="ar-EG" sz="2000" b="1" dirty="0">
              <a:solidFill>
                <a:srgbClr val="00206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Left)">
                                      <p:cBhvr>
                                        <p:cTn id="7" dur="500"/>
                                        <p:tgtEl>
                                          <p:spTgt spid="9"/>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Left)">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Lef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trips(downLeft)">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strips(downLeft)">
                                      <p:cBhvr>
                                        <p:cTn id="25" dur="500"/>
                                        <p:tgtEl>
                                          <p:spTgt spid="14"/>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strips(downLeft)">
                                      <p:cBhvr>
                                        <p:cTn id="28" dur="500"/>
                                        <p:tgtEl>
                                          <p:spTgt spid="15"/>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strips(downLeft)">
                                      <p:cBhvr>
                                        <p:cTn id="31" dur="500"/>
                                        <p:tgtEl>
                                          <p:spTgt spid="16"/>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strips(downLeft)">
                                      <p:cBhvr>
                                        <p:cTn id="34" dur="500"/>
                                        <p:tgtEl>
                                          <p:spTgt spid="17"/>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trips(downLeft)">
                                      <p:cBhvr>
                                        <p:cTn id="37" dur="500"/>
                                        <p:tgtEl>
                                          <p:spTgt spid="18"/>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strips(downLeft)">
                                      <p:cBhvr>
                                        <p:cTn id="4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3" grpId="0" animBg="1"/>
      <p:bldP spid="14" grpId="0" animBg="1"/>
      <p:bldP spid="15" grpId="0"/>
      <p:bldP spid="16" grpId="0" animBg="1"/>
      <p:bldP spid="17" grpId="0" animBg="1"/>
      <p:bldP spid="18" grpId="0"/>
      <p:bldP spid="1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02973BC5-A028-4800-880C-62671AA8279C}"/>
              </a:ext>
            </a:extLst>
          </p:cNvPr>
          <p:cNvPicPr>
            <a:picLocks noChangeAspect="1"/>
          </p:cNvPicPr>
          <p:nvPr/>
        </p:nvPicPr>
        <p:blipFill>
          <a:blip r:embed="rId2" cstate="print"/>
          <a:stretch>
            <a:fillRect/>
          </a:stretch>
        </p:blipFill>
        <p:spPr>
          <a:xfrm>
            <a:off x="251520" y="679858"/>
            <a:ext cx="8177212" cy="5498284"/>
          </a:xfrm>
          <a:prstGeom prst="rect">
            <a:avLst/>
          </a:prstGeom>
        </p:spPr>
      </p:pic>
    </p:spTree>
    <p:extLst>
      <p:ext uri="{BB962C8B-B14F-4D97-AF65-F5344CB8AC3E}">
        <p14:creationId xmlns:p14="http://schemas.microsoft.com/office/powerpoint/2010/main" xmlns="" val="245254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F57879-257B-489C-A154-845921B1906E}"/>
              </a:ext>
            </a:extLst>
          </p:cNvPr>
          <p:cNvSpPr>
            <a:spLocks noGrp="1"/>
          </p:cNvSpPr>
          <p:nvPr>
            <p:ph type="title"/>
          </p:nvPr>
        </p:nvSpPr>
        <p:spPr>
          <a:xfrm>
            <a:off x="1153985" y="1087032"/>
            <a:ext cx="2890664" cy="566936"/>
          </a:xfrm>
        </p:spPr>
        <p:txBody>
          <a:bodyPr>
            <a:normAutofit fontScale="90000"/>
          </a:bodyPr>
          <a:lstStyle/>
          <a:p>
            <a:r>
              <a:rPr lang="en-US" dirty="0"/>
              <a:t>Parasites </a:t>
            </a:r>
          </a:p>
        </p:txBody>
      </p:sp>
      <p:sp>
        <p:nvSpPr>
          <p:cNvPr id="6" name="Right Brace 5">
            <a:extLst>
              <a:ext uri="{FF2B5EF4-FFF2-40B4-BE49-F238E27FC236}">
                <a16:creationId xmlns:a16="http://schemas.microsoft.com/office/drawing/2014/main" xmlns="" id="{1F9F5628-274B-49D6-AB94-8069BA11EC98}"/>
              </a:ext>
            </a:extLst>
          </p:cNvPr>
          <p:cNvSpPr/>
          <p:nvPr/>
        </p:nvSpPr>
        <p:spPr>
          <a:xfrm rot="16200000">
            <a:off x="2298576" y="370706"/>
            <a:ext cx="504056" cy="28906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xmlns="" id="{B3EA14F7-2CFF-46C4-ADEE-173739312030}"/>
              </a:ext>
            </a:extLst>
          </p:cNvPr>
          <p:cNvSpPr txBox="1"/>
          <p:nvPr/>
        </p:nvSpPr>
        <p:spPr>
          <a:xfrm>
            <a:off x="568426" y="2060848"/>
            <a:ext cx="1073692" cy="369332"/>
          </a:xfrm>
          <a:prstGeom prst="rect">
            <a:avLst/>
          </a:prstGeom>
          <a:noFill/>
        </p:spPr>
        <p:txBody>
          <a:bodyPr wrap="none" rtlCol="0">
            <a:spAutoFit/>
          </a:bodyPr>
          <a:lstStyle/>
          <a:p>
            <a:r>
              <a:rPr lang="en-US" dirty="0"/>
              <a:t>Protozoa</a:t>
            </a:r>
          </a:p>
        </p:txBody>
      </p:sp>
      <p:sp>
        <p:nvSpPr>
          <p:cNvPr id="8" name="TextBox 7">
            <a:extLst>
              <a:ext uri="{FF2B5EF4-FFF2-40B4-BE49-F238E27FC236}">
                <a16:creationId xmlns:a16="http://schemas.microsoft.com/office/drawing/2014/main" xmlns="" id="{81E7708D-9A95-41F3-8E6A-99E49369991A}"/>
              </a:ext>
            </a:extLst>
          </p:cNvPr>
          <p:cNvSpPr txBox="1"/>
          <p:nvPr/>
        </p:nvSpPr>
        <p:spPr>
          <a:xfrm>
            <a:off x="3311057" y="2199728"/>
            <a:ext cx="1246175" cy="369332"/>
          </a:xfrm>
          <a:prstGeom prst="rect">
            <a:avLst/>
          </a:prstGeom>
          <a:noFill/>
        </p:spPr>
        <p:txBody>
          <a:bodyPr wrap="none" rtlCol="0">
            <a:spAutoFit/>
          </a:bodyPr>
          <a:lstStyle/>
          <a:p>
            <a:r>
              <a:rPr lang="en-US" dirty="0"/>
              <a:t>Helminths</a:t>
            </a:r>
          </a:p>
        </p:txBody>
      </p:sp>
      <p:cxnSp>
        <p:nvCxnSpPr>
          <p:cNvPr id="10" name="Straight Arrow Connector 9">
            <a:extLst>
              <a:ext uri="{FF2B5EF4-FFF2-40B4-BE49-F238E27FC236}">
                <a16:creationId xmlns:a16="http://schemas.microsoft.com/office/drawing/2014/main" xmlns="" id="{92CD0C93-8942-4C57-8717-A922DDC2A7FA}"/>
              </a:ext>
            </a:extLst>
          </p:cNvPr>
          <p:cNvCxnSpPr>
            <a:cxnSpLocks/>
            <a:stCxn id="7" idx="2"/>
          </p:cNvCxnSpPr>
          <p:nvPr/>
        </p:nvCxnSpPr>
        <p:spPr>
          <a:xfrm>
            <a:off x="1105272" y="2430180"/>
            <a:ext cx="0" cy="19256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xmlns="" id="{4DF4CC73-0FFC-40CD-80C0-FB11D08E0B0E}"/>
              </a:ext>
            </a:extLst>
          </p:cNvPr>
          <p:cNvSpPr txBox="1"/>
          <p:nvPr/>
        </p:nvSpPr>
        <p:spPr>
          <a:xfrm>
            <a:off x="-36512" y="4387170"/>
            <a:ext cx="2496389" cy="369332"/>
          </a:xfrm>
          <a:prstGeom prst="rect">
            <a:avLst/>
          </a:prstGeom>
          <a:noFill/>
        </p:spPr>
        <p:txBody>
          <a:bodyPr wrap="none" rtlCol="0">
            <a:spAutoFit/>
          </a:bodyPr>
          <a:lstStyle/>
          <a:p>
            <a:r>
              <a:rPr lang="en-US" dirty="0"/>
              <a:t>Single celled organisms</a:t>
            </a:r>
          </a:p>
        </p:txBody>
      </p:sp>
      <p:pic>
        <p:nvPicPr>
          <p:cNvPr id="14" name="Picture 13">
            <a:extLst>
              <a:ext uri="{FF2B5EF4-FFF2-40B4-BE49-F238E27FC236}">
                <a16:creationId xmlns:a16="http://schemas.microsoft.com/office/drawing/2014/main" xmlns="" id="{AD18AE57-0788-4313-A095-5D6C24C6E28D}"/>
              </a:ext>
            </a:extLst>
          </p:cNvPr>
          <p:cNvPicPr>
            <a:picLocks noChangeAspect="1"/>
          </p:cNvPicPr>
          <p:nvPr/>
        </p:nvPicPr>
        <p:blipFill>
          <a:blip r:embed="rId2" cstate="print"/>
          <a:stretch>
            <a:fillRect/>
          </a:stretch>
        </p:blipFill>
        <p:spPr>
          <a:xfrm>
            <a:off x="255424" y="4841555"/>
            <a:ext cx="1063760" cy="696946"/>
          </a:xfrm>
          <a:prstGeom prst="rect">
            <a:avLst/>
          </a:prstGeom>
        </p:spPr>
      </p:pic>
      <p:cxnSp>
        <p:nvCxnSpPr>
          <p:cNvPr id="15" name="Straight Arrow Connector 14">
            <a:extLst>
              <a:ext uri="{FF2B5EF4-FFF2-40B4-BE49-F238E27FC236}">
                <a16:creationId xmlns:a16="http://schemas.microsoft.com/office/drawing/2014/main" xmlns="" id="{F5E47E1C-F394-4F83-B5A7-6AEBCC4C6CE0}"/>
              </a:ext>
            </a:extLst>
          </p:cNvPr>
          <p:cNvCxnSpPr>
            <a:cxnSpLocks/>
          </p:cNvCxnSpPr>
          <p:nvPr/>
        </p:nvCxnSpPr>
        <p:spPr>
          <a:xfrm>
            <a:off x="1428192" y="5336341"/>
            <a:ext cx="8395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xmlns="" id="{7BF83961-DC59-45CE-8F21-75DF21559EAF}"/>
              </a:ext>
            </a:extLst>
          </p:cNvPr>
          <p:cNvCxnSpPr>
            <a:cxnSpLocks/>
          </p:cNvCxnSpPr>
          <p:nvPr/>
        </p:nvCxnSpPr>
        <p:spPr>
          <a:xfrm>
            <a:off x="4370864" y="5382508"/>
            <a:ext cx="6534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xmlns="" id="{2DE87899-01C7-4AFF-A45C-97B2F3269B06}"/>
              </a:ext>
            </a:extLst>
          </p:cNvPr>
          <p:cNvSpPr txBox="1"/>
          <p:nvPr/>
        </p:nvSpPr>
        <p:spPr>
          <a:xfrm>
            <a:off x="2213863" y="5011900"/>
            <a:ext cx="2157001" cy="646331"/>
          </a:xfrm>
          <a:prstGeom prst="rect">
            <a:avLst/>
          </a:prstGeom>
          <a:noFill/>
        </p:spPr>
        <p:txBody>
          <a:bodyPr wrap="none" rtlCol="0">
            <a:spAutoFit/>
          </a:bodyPr>
          <a:lstStyle/>
          <a:p>
            <a:pPr algn="ctr"/>
            <a:r>
              <a:rPr lang="en-US" dirty="0"/>
              <a:t>Classification based</a:t>
            </a:r>
          </a:p>
          <a:p>
            <a:pPr algn="ctr"/>
            <a:r>
              <a:rPr lang="en-US" dirty="0"/>
              <a:t>on motility</a:t>
            </a:r>
          </a:p>
        </p:txBody>
      </p:sp>
      <p:sp>
        <p:nvSpPr>
          <p:cNvPr id="27" name="TextBox 26">
            <a:extLst>
              <a:ext uri="{FF2B5EF4-FFF2-40B4-BE49-F238E27FC236}">
                <a16:creationId xmlns:a16="http://schemas.microsoft.com/office/drawing/2014/main" xmlns="" id="{A1FEEF93-D7BB-416B-8AC1-11D5D1A9F226}"/>
              </a:ext>
            </a:extLst>
          </p:cNvPr>
          <p:cNvSpPr txBox="1"/>
          <p:nvPr/>
        </p:nvSpPr>
        <p:spPr>
          <a:xfrm>
            <a:off x="4487618" y="3167583"/>
            <a:ext cx="1691490" cy="369332"/>
          </a:xfrm>
          <a:prstGeom prst="rect">
            <a:avLst/>
          </a:prstGeom>
          <a:noFill/>
        </p:spPr>
        <p:txBody>
          <a:bodyPr wrap="none" rtlCol="0">
            <a:spAutoFit/>
          </a:bodyPr>
          <a:lstStyle/>
          <a:p>
            <a:pPr algn="ctr"/>
            <a:r>
              <a:rPr lang="en-US" b="1" dirty="0">
                <a:solidFill>
                  <a:srgbClr val="C00000"/>
                </a:solidFill>
                <a:latin typeface="Arial" pitchFamily="34" charset="0"/>
                <a:cs typeface="Arial" pitchFamily="34" charset="0"/>
              </a:rPr>
              <a:t>Pseudopodia</a:t>
            </a:r>
            <a:r>
              <a:rPr lang="en-US" dirty="0"/>
              <a:t> </a:t>
            </a:r>
          </a:p>
        </p:txBody>
      </p:sp>
      <p:sp>
        <p:nvSpPr>
          <p:cNvPr id="29" name="Rectangle 28">
            <a:extLst>
              <a:ext uri="{FF2B5EF4-FFF2-40B4-BE49-F238E27FC236}">
                <a16:creationId xmlns:a16="http://schemas.microsoft.com/office/drawing/2014/main" xmlns="" id="{115D7ECC-1B4B-47DB-B79D-3FA416499D52}"/>
              </a:ext>
            </a:extLst>
          </p:cNvPr>
          <p:cNvSpPr/>
          <p:nvPr/>
        </p:nvSpPr>
        <p:spPr>
          <a:xfrm>
            <a:off x="6588224" y="3172326"/>
            <a:ext cx="1125629" cy="369332"/>
          </a:xfrm>
          <a:prstGeom prst="rect">
            <a:avLst/>
          </a:prstGeom>
        </p:spPr>
        <p:txBody>
          <a:bodyPr wrap="none">
            <a:spAutoFit/>
          </a:bodyPr>
          <a:lstStyle/>
          <a:p>
            <a:r>
              <a:rPr lang="en-US" dirty="0"/>
              <a:t>Amoebae</a:t>
            </a:r>
          </a:p>
        </p:txBody>
      </p:sp>
      <p:cxnSp>
        <p:nvCxnSpPr>
          <p:cNvPr id="31" name="Straight Arrow Connector 30">
            <a:extLst>
              <a:ext uri="{FF2B5EF4-FFF2-40B4-BE49-F238E27FC236}">
                <a16:creationId xmlns:a16="http://schemas.microsoft.com/office/drawing/2014/main" xmlns="" id="{F1C01F5D-EB93-4604-93BC-E7E423CB7171}"/>
              </a:ext>
            </a:extLst>
          </p:cNvPr>
          <p:cNvCxnSpPr>
            <a:cxnSpLocks/>
          </p:cNvCxnSpPr>
          <p:nvPr/>
        </p:nvCxnSpPr>
        <p:spPr>
          <a:xfrm>
            <a:off x="6132697" y="6347292"/>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1B82C85F-A453-4E12-ADF4-6BF5A0570C75}"/>
              </a:ext>
            </a:extLst>
          </p:cNvPr>
          <p:cNvCxnSpPr>
            <a:cxnSpLocks/>
          </p:cNvCxnSpPr>
          <p:nvPr/>
        </p:nvCxnSpPr>
        <p:spPr>
          <a:xfrm flipH="1" flipV="1">
            <a:off x="6084168" y="3356992"/>
            <a:ext cx="27411" cy="2990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xmlns="" id="{D3447F57-BB21-429A-B4BD-9AC2CC00D62A}"/>
              </a:ext>
            </a:extLst>
          </p:cNvPr>
          <p:cNvCxnSpPr>
            <a:cxnSpLocks/>
          </p:cNvCxnSpPr>
          <p:nvPr/>
        </p:nvCxnSpPr>
        <p:spPr>
          <a:xfrm>
            <a:off x="6160108" y="5411188"/>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xmlns="" id="{BAE4F440-4430-4229-89D4-C7DC5C5F33EE}"/>
              </a:ext>
            </a:extLst>
          </p:cNvPr>
          <p:cNvCxnSpPr>
            <a:cxnSpLocks/>
          </p:cNvCxnSpPr>
          <p:nvPr/>
        </p:nvCxnSpPr>
        <p:spPr>
          <a:xfrm>
            <a:off x="6084168" y="4515734"/>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xmlns="" id="{0B511375-D7CD-4A8C-8C42-010EAE4BFCA8}"/>
              </a:ext>
            </a:extLst>
          </p:cNvPr>
          <p:cNvCxnSpPr>
            <a:cxnSpLocks/>
          </p:cNvCxnSpPr>
          <p:nvPr/>
        </p:nvCxnSpPr>
        <p:spPr>
          <a:xfrm>
            <a:off x="6084168" y="3356992"/>
            <a:ext cx="5275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7028CE6D-0A5E-43AD-966C-08C4BCFE934C}"/>
              </a:ext>
            </a:extLst>
          </p:cNvPr>
          <p:cNvSpPr txBox="1"/>
          <p:nvPr/>
        </p:nvSpPr>
        <p:spPr>
          <a:xfrm>
            <a:off x="4706867" y="4355812"/>
            <a:ext cx="1377301" cy="369332"/>
          </a:xfrm>
          <a:prstGeom prst="rect">
            <a:avLst/>
          </a:prstGeom>
          <a:noFill/>
        </p:spPr>
        <p:txBody>
          <a:bodyPr wrap="none" rtlCol="0">
            <a:spAutoFit/>
          </a:bodyPr>
          <a:lstStyle/>
          <a:p>
            <a:r>
              <a:rPr lang="en-US" b="1" dirty="0">
                <a:solidFill>
                  <a:srgbClr val="C00000"/>
                </a:solidFill>
                <a:latin typeface="Arial" pitchFamily="34" charset="0"/>
                <a:cs typeface="Arial" pitchFamily="34" charset="0"/>
              </a:rPr>
              <a:t>Flagellates</a:t>
            </a:r>
          </a:p>
        </p:txBody>
      </p:sp>
      <p:sp>
        <p:nvSpPr>
          <p:cNvPr id="39" name="TextBox 38">
            <a:extLst>
              <a:ext uri="{FF2B5EF4-FFF2-40B4-BE49-F238E27FC236}">
                <a16:creationId xmlns:a16="http://schemas.microsoft.com/office/drawing/2014/main" xmlns="" id="{3A1610BB-26EC-42B4-AC3A-8EF1191B8FC4}"/>
              </a:ext>
            </a:extLst>
          </p:cNvPr>
          <p:cNvSpPr txBox="1"/>
          <p:nvPr/>
        </p:nvSpPr>
        <p:spPr>
          <a:xfrm>
            <a:off x="6611703" y="4310744"/>
            <a:ext cx="945259" cy="369332"/>
          </a:xfrm>
          <a:prstGeom prst="rect">
            <a:avLst/>
          </a:prstGeom>
          <a:noFill/>
        </p:spPr>
        <p:txBody>
          <a:bodyPr wrap="none" rtlCol="0">
            <a:spAutoFit/>
          </a:bodyPr>
          <a:lstStyle/>
          <a:p>
            <a:r>
              <a:rPr lang="en-US" dirty="0"/>
              <a:t>Flagella</a:t>
            </a:r>
          </a:p>
        </p:txBody>
      </p:sp>
      <p:sp>
        <p:nvSpPr>
          <p:cNvPr id="40" name="TextBox 39">
            <a:extLst>
              <a:ext uri="{FF2B5EF4-FFF2-40B4-BE49-F238E27FC236}">
                <a16:creationId xmlns:a16="http://schemas.microsoft.com/office/drawing/2014/main" xmlns="" id="{C1F20743-F575-48E6-897F-687E9DCCF9FA}"/>
              </a:ext>
            </a:extLst>
          </p:cNvPr>
          <p:cNvSpPr txBox="1"/>
          <p:nvPr/>
        </p:nvSpPr>
        <p:spPr>
          <a:xfrm>
            <a:off x="5101148" y="5169169"/>
            <a:ext cx="1005403" cy="369332"/>
          </a:xfrm>
          <a:prstGeom prst="rect">
            <a:avLst/>
          </a:prstGeom>
          <a:noFill/>
        </p:spPr>
        <p:txBody>
          <a:bodyPr wrap="none" rtlCol="0">
            <a:spAutoFit/>
          </a:bodyPr>
          <a:lstStyle/>
          <a:p>
            <a:r>
              <a:rPr lang="en-US" b="1" dirty="0">
                <a:solidFill>
                  <a:srgbClr val="C00000"/>
                </a:solidFill>
                <a:latin typeface="Arial" pitchFamily="34" charset="0"/>
                <a:cs typeface="Arial" pitchFamily="34" charset="0"/>
              </a:rPr>
              <a:t>Ciliates</a:t>
            </a:r>
          </a:p>
        </p:txBody>
      </p:sp>
      <p:sp>
        <p:nvSpPr>
          <p:cNvPr id="41" name="TextBox 40">
            <a:extLst>
              <a:ext uri="{FF2B5EF4-FFF2-40B4-BE49-F238E27FC236}">
                <a16:creationId xmlns:a16="http://schemas.microsoft.com/office/drawing/2014/main" xmlns="" id="{DB4C618F-9618-4D53-A137-82E2BC60B32E}"/>
              </a:ext>
            </a:extLst>
          </p:cNvPr>
          <p:cNvSpPr txBox="1"/>
          <p:nvPr/>
        </p:nvSpPr>
        <p:spPr>
          <a:xfrm>
            <a:off x="6732240" y="5190028"/>
            <a:ext cx="641521" cy="369332"/>
          </a:xfrm>
          <a:prstGeom prst="rect">
            <a:avLst/>
          </a:prstGeom>
          <a:noFill/>
        </p:spPr>
        <p:txBody>
          <a:bodyPr wrap="none" rtlCol="0">
            <a:spAutoFit/>
          </a:bodyPr>
          <a:lstStyle/>
          <a:p>
            <a:r>
              <a:rPr lang="en-US" dirty="0"/>
              <a:t>Cilia</a:t>
            </a:r>
          </a:p>
        </p:txBody>
      </p:sp>
      <p:sp>
        <p:nvSpPr>
          <p:cNvPr id="42" name="TextBox 41">
            <a:extLst>
              <a:ext uri="{FF2B5EF4-FFF2-40B4-BE49-F238E27FC236}">
                <a16:creationId xmlns:a16="http://schemas.microsoft.com/office/drawing/2014/main" xmlns="" id="{4707672B-0531-42D8-BF92-34FD4D6CE57A}"/>
              </a:ext>
            </a:extLst>
          </p:cNvPr>
          <p:cNvSpPr txBox="1"/>
          <p:nvPr/>
        </p:nvSpPr>
        <p:spPr>
          <a:xfrm>
            <a:off x="4734246" y="6015111"/>
            <a:ext cx="1277914" cy="646331"/>
          </a:xfrm>
          <a:prstGeom prst="rect">
            <a:avLst/>
          </a:prstGeom>
          <a:noFill/>
        </p:spPr>
        <p:txBody>
          <a:bodyPr wrap="none" rtlCol="0">
            <a:spAutoFit/>
          </a:bodyPr>
          <a:lstStyle/>
          <a:p>
            <a:r>
              <a:rPr lang="en-US" b="1" dirty="0" err="1">
                <a:solidFill>
                  <a:srgbClr val="C00000"/>
                </a:solidFill>
                <a:latin typeface="Arial" pitchFamily="34" charset="0"/>
                <a:cs typeface="Arial" pitchFamily="34" charset="0"/>
              </a:rPr>
              <a:t>Sporozoa</a:t>
            </a:r>
            <a:endParaRPr lang="en-US" b="1" dirty="0">
              <a:solidFill>
                <a:srgbClr val="C00000"/>
              </a:solidFill>
              <a:latin typeface="Arial" pitchFamily="34" charset="0"/>
              <a:cs typeface="Arial" pitchFamily="34" charset="0"/>
            </a:endParaRPr>
          </a:p>
          <a:p>
            <a:r>
              <a:rPr lang="en-US" dirty="0"/>
              <a:t>(</a:t>
            </a:r>
            <a:r>
              <a:rPr lang="en-US" b="1" dirty="0">
                <a:solidFill>
                  <a:srgbClr val="C00000"/>
                </a:solidFill>
                <a:latin typeface="Arial" pitchFamily="34" charset="0"/>
                <a:cs typeface="Arial" pitchFamily="34" charset="0"/>
              </a:rPr>
              <a:t>coccidia</a:t>
            </a:r>
            <a:r>
              <a:rPr lang="en-US" dirty="0"/>
              <a:t>)</a:t>
            </a:r>
          </a:p>
        </p:txBody>
      </p:sp>
      <p:sp>
        <p:nvSpPr>
          <p:cNvPr id="43" name="TextBox 42">
            <a:extLst>
              <a:ext uri="{FF2B5EF4-FFF2-40B4-BE49-F238E27FC236}">
                <a16:creationId xmlns:a16="http://schemas.microsoft.com/office/drawing/2014/main" xmlns="" id="{8C4BE05F-DCD6-48CF-BF07-87622E6C2015}"/>
              </a:ext>
            </a:extLst>
          </p:cNvPr>
          <p:cNvSpPr txBox="1"/>
          <p:nvPr/>
        </p:nvSpPr>
        <p:spPr>
          <a:xfrm>
            <a:off x="6223093" y="6165304"/>
            <a:ext cx="2525371" cy="646331"/>
          </a:xfrm>
          <a:prstGeom prst="rect">
            <a:avLst/>
          </a:prstGeom>
          <a:noFill/>
        </p:spPr>
        <p:txBody>
          <a:bodyPr wrap="none" rtlCol="0">
            <a:spAutoFit/>
          </a:bodyPr>
          <a:lstStyle/>
          <a:p>
            <a:pPr algn="ctr"/>
            <a:r>
              <a:rPr lang="en-US" dirty="0"/>
              <a:t>Non-motile</a:t>
            </a:r>
          </a:p>
          <a:p>
            <a:pPr algn="ctr"/>
            <a:r>
              <a:rPr lang="en-US" dirty="0"/>
              <a:t>Obligatory intracellular</a:t>
            </a:r>
          </a:p>
        </p:txBody>
      </p:sp>
      <p:sp>
        <p:nvSpPr>
          <p:cNvPr id="3" name="TextBox 2">
            <a:extLst>
              <a:ext uri="{FF2B5EF4-FFF2-40B4-BE49-F238E27FC236}">
                <a16:creationId xmlns:a16="http://schemas.microsoft.com/office/drawing/2014/main" xmlns="" id="{9A1919E4-A359-458B-ACEC-9A2864CE3BF1}"/>
              </a:ext>
            </a:extLst>
          </p:cNvPr>
          <p:cNvSpPr txBox="1"/>
          <p:nvPr/>
        </p:nvSpPr>
        <p:spPr>
          <a:xfrm>
            <a:off x="3181224" y="32462"/>
            <a:ext cx="3106043" cy="769441"/>
          </a:xfrm>
          <a:prstGeom prst="rect">
            <a:avLst/>
          </a:prstGeom>
          <a:noFill/>
        </p:spPr>
        <p:txBody>
          <a:bodyPr wrap="none" rtlCol="0">
            <a:spAutoFit/>
          </a:bodyPr>
          <a:lstStyle/>
          <a:p>
            <a:r>
              <a:rPr lang="en-US" sz="4400" b="1" u="sng" dirty="0">
                <a:solidFill>
                  <a:srgbClr val="7030A0"/>
                </a:solidFill>
              </a:rPr>
              <a:t>Introduction</a:t>
            </a:r>
          </a:p>
        </p:txBody>
      </p:sp>
    </p:spTree>
    <p:extLst>
      <p:ext uri="{BB962C8B-B14F-4D97-AF65-F5344CB8AC3E}">
        <p14:creationId xmlns:p14="http://schemas.microsoft.com/office/powerpoint/2010/main" xmlns="" val="412210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par>
                                <p:cTn id="52" presetID="10"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500"/>
                                        <p:tgtEl>
                                          <p:spTgt spid="37"/>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fade">
                                      <p:cBhvr>
                                        <p:cTn id="59" dur="500"/>
                                        <p:tgtEl>
                                          <p:spTgt spid="38"/>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fade">
                                      <p:cBhvr>
                                        <p:cTn id="64" dur="500"/>
                                        <p:tgtEl>
                                          <p:spTgt spid="3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fade">
                                      <p:cBhvr>
                                        <p:cTn id="67" dur="500"/>
                                        <p:tgtEl>
                                          <p:spTgt spid="39"/>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40"/>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fade">
                                      <p:cBhvr>
                                        <p:cTn id="76" dur="500"/>
                                        <p:tgtEl>
                                          <p:spTgt spid="41"/>
                                        </p:tgtEl>
                                      </p:cBhvr>
                                    </p:animEffect>
                                  </p:childTnLst>
                                </p:cTn>
                              </p:par>
                              <p:par>
                                <p:cTn id="77" presetID="10" presetClass="entr" presetSubtype="0" fill="hold" nodeType="with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500"/>
                                        <p:tgtEl>
                                          <p:spTgt spid="35"/>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500"/>
                                        <p:tgtEl>
                                          <p:spTgt spid="42"/>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fade">
                                      <p:cBhvr>
                                        <p:cTn id="89" dur="500"/>
                                        <p:tgtEl>
                                          <p:spTgt spid="31"/>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p:bldP spid="8" grpId="0"/>
      <p:bldP spid="13" grpId="0"/>
      <p:bldP spid="26" grpId="0"/>
      <p:bldP spid="27" grpId="0"/>
      <p:bldP spid="29" grpId="0"/>
      <p:bldP spid="38" grpId="0"/>
      <p:bldP spid="39" grpId="0"/>
      <p:bldP spid="40" grpId="0"/>
      <p:bldP spid="41" grpId="0"/>
      <p:bldP spid="42" grpId="0"/>
      <p:bldP spid="4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Alternate Process 5"/>
          <p:cNvSpPr/>
          <p:nvPr/>
        </p:nvSpPr>
        <p:spPr>
          <a:xfrm>
            <a:off x="323528" y="216024"/>
            <a:ext cx="8604448" cy="620688"/>
          </a:xfrm>
          <a:prstGeom prst="flowChartAlternateProcess">
            <a:avLst/>
          </a:prstGeom>
          <a:solidFill>
            <a:schemeClr val="bg2">
              <a:lumMod val="9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7" name="TextBox 6"/>
          <p:cNvSpPr txBox="1"/>
          <p:nvPr/>
        </p:nvSpPr>
        <p:spPr>
          <a:xfrm>
            <a:off x="251520" y="216024"/>
            <a:ext cx="8352928" cy="523220"/>
          </a:xfrm>
          <a:prstGeom prst="rect">
            <a:avLst/>
          </a:prstGeom>
          <a:noFill/>
        </p:spPr>
        <p:txBody>
          <a:bodyPr wrap="square" rtlCol="1">
            <a:spAutoFit/>
          </a:bodyPr>
          <a:lstStyle/>
          <a:p>
            <a:pPr algn="ctr" rtl="0"/>
            <a:r>
              <a:rPr lang="en-US" sz="2800" b="1" dirty="0" err="1">
                <a:solidFill>
                  <a:srgbClr val="002060"/>
                </a:solidFill>
                <a:latin typeface="Arial" pitchFamily="34" charset="0"/>
                <a:cs typeface="Arial" pitchFamily="34" charset="0"/>
              </a:rPr>
              <a:t>Candidal</a:t>
            </a:r>
            <a:r>
              <a:rPr lang="en-US" sz="2800" b="1" dirty="0">
                <a:solidFill>
                  <a:srgbClr val="002060"/>
                </a:solidFill>
                <a:latin typeface="Arial" pitchFamily="34" charset="0"/>
                <a:cs typeface="Arial" pitchFamily="34" charset="0"/>
              </a:rPr>
              <a:t> balanitis in male</a:t>
            </a:r>
            <a:endParaRPr lang="ar-EG" dirty="0">
              <a:solidFill>
                <a:srgbClr val="002060"/>
              </a:solidFill>
            </a:endParaRPr>
          </a:p>
        </p:txBody>
      </p:sp>
      <p:sp>
        <p:nvSpPr>
          <p:cNvPr id="8" name="TextBox 7"/>
          <p:cNvSpPr txBox="1"/>
          <p:nvPr/>
        </p:nvSpPr>
        <p:spPr>
          <a:xfrm>
            <a:off x="500034" y="1142984"/>
            <a:ext cx="8143932" cy="1569660"/>
          </a:xfrm>
          <a:prstGeom prst="rect">
            <a:avLst/>
          </a:prstGeom>
          <a:noFill/>
        </p:spPr>
        <p:txBody>
          <a:bodyPr wrap="square" rtlCol="1">
            <a:spAutoFit/>
          </a:bodyPr>
          <a:lstStyle/>
          <a:p>
            <a:pPr algn="just" rtl="0">
              <a:buClr>
                <a:srgbClr val="C00000"/>
              </a:buClr>
              <a:buFont typeface="Wingdings" pitchFamily="2" charset="2"/>
              <a:buChar char="Ø"/>
            </a:pPr>
            <a:r>
              <a:rPr lang="en-US" sz="2400" b="1" dirty="0">
                <a:solidFill>
                  <a:srgbClr val="002060"/>
                </a:solidFill>
                <a:latin typeface="Arial" pitchFamily="34" charset="0"/>
                <a:cs typeface="Arial" pitchFamily="34" charset="0"/>
              </a:rPr>
              <a:t>Inflammation of the </a:t>
            </a:r>
            <a:r>
              <a:rPr lang="en-US" sz="2400" b="1" dirty="0" err="1">
                <a:solidFill>
                  <a:srgbClr val="002060"/>
                </a:solidFill>
                <a:latin typeface="Arial" pitchFamily="34" charset="0"/>
                <a:cs typeface="Arial" pitchFamily="34" charset="0"/>
              </a:rPr>
              <a:t>glans</a:t>
            </a:r>
            <a:r>
              <a:rPr lang="en-US" sz="2400" b="1" dirty="0">
                <a:solidFill>
                  <a:srgbClr val="002060"/>
                </a:solidFill>
                <a:latin typeface="Arial" pitchFamily="34" charset="0"/>
                <a:cs typeface="Arial" pitchFamily="34" charset="0"/>
              </a:rPr>
              <a:t> penis.</a:t>
            </a:r>
          </a:p>
          <a:p>
            <a:pPr algn="just" rtl="0">
              <a:buClr>
                <a:srgbClr val="C00000"/>
              </a:buClr>
              <a:buFont typeface="Wingdings" pitchFamily="2" charset="2"/>
              <a:buChar char="Ø"/>
            </a:pPr>
            <a:r>
              <a:rPr lang="en-US" sz="2400" b="1" dirty="0">
                <a:solidFill>
                  <a:srgbClr val="002060"/>
                </a:solidFill>
                <a:latin typeface="Arial" pitchFamily="34" charset="0"/>
                <a:cs typeface="Arial" pitchFamily="34" charset="0"/>
              </a:rPr>
              <a:t>Sexually transmitted.</a:t>
            </a:r>
          </a:p>
          <a:p>
            <a:pPr algn="just" rtl="0">
              <a:buClr>
                <a:srgbClr val="C00000"/>
              </a:buClr>
              <a:buFont typeface="Wingdings" pitchFamily="2" charset="2"/>
              <a:buChar char="Ø"/>
            </a:pPr>
            <a:r>
              <a:rPr lang="en-US" sz="2400" b="1" dirty="0">
                <a:solidFill>
                  <a:srgbClr val="002060"/>
                </a:solidFill>
                <a:latin typeface="Arial" pitchFamily="34" charset="0"/>
                <a:cs typeface="Arial" pitchFamily="34" charset="0"/>
              </a:rPr>
              <a:t>Risk factors include diabetes mellitus, </a:t>
            </a:r>
            <a:r>
              <a:rPr lang="en-US" sz="2400" b="1" dirty="0" err="1">
                <a:solidFill>
                  <a:srgbClr val="002060"/>
                </a:solidFill>
                <a:latin typeface="Arial" pitchFamily="34" charset="0"/>
                <a:cs typeface="Arial" pitchFamily="34" charset="0"/>
              </a:rPr>
              <a:t>immunosuppression</a:t>
            </a:r>
            <a:r>
              <a:rPr lang="en-US" sz="2400" b="1" dirty="0">
                <a:solidFill>
                  <a:srgbClr val="002060"/>
                </a:solidFill>
                <a:latin typeface="Arial" pitchFamily="34" charset="0"/>
                <a:cs typeface="Arial" pitchFamily="34" charset="0"/>
              </a:rPr>
              <a:t>, and being uncircumcised.</a:t>
            </a:r>
            <a:endParaRPr lang="ar-EG" sz="2400" b="1" dirty="0">
              <a:solidFill>
                <a:srgbClr val="002060"/>
              </a:solidFill>
              <a:latin typeface="Arial" pitchFamily="34" charset="0"/>
              <a:cs typeface="Arial" pitchFamily="34" charset="0"/>
            </a:endParaRPr>
          </a:p>
        </p:txBody>
      </p:sp>
      <p:sp>
        <p:nvSpPr>
          <p:cNvPr id="9" name="Flowchart: Alternate Process 8"/>
          <p:cNvSpPr/>
          <p:nvPr/>
        </p:nvSpPr>
        <p:spPr>
          <a:xfrm>
            <a:off x="428596" y="3214686"/>
            <a:ext cx="200026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0" name="TextBox 9"/>
          <p:cNvSpPr txBox="1"/>
          <p:nvPr/>
        </p:nvSpPr>
        <p:spPr>
          <a:xfrm>
            <a:off x="571472" y="3286124"/>
            <a:ext cx="1857388" cy="461665"/>
          </a:xfrm>
          <a:prstGeom prst="rect">
            <a:avLst/>
          </a:prstGeom>
          <a:noFill/>
        </p:spPr>
        <p:txBody>
          <a:bodyPr wrap="square" rtlCol="1">
            <a:spAutoFit/>
          </a:bodyPr>
          <a:lstStyle/>
          <a:p>
            <a:pPr algn="ctr" rtl="0"/>
            <a:r>
              <a:rPr lang="en-US" sz="2400" b="1" dirty="0">
                <a:solidFill>
                  <a:srgbClr val="C00000"/>
                </a:solidFill>
                <a:latin typeface="Arial" pitchFamily="34" charset="0"/>
                <a:cs typeface="Arial" pitchFamily="34" charset="0"/>
              </a:rPr>
              <a:t>Symptoms</a:t>
            </a:r>
            <a:endParaRPr lang="ar-EG" sz="2400" b="1" dirty="0">
              <a:solidFill>
                <a:srgbClr val="C00000"/>
              </a:solidFill>
              <a:latin typeface="Arial" pitchFamily="34" charset="0"/>
              <a:cs typeface="Arial" pitchFamily="34" charset="0"/>
            </a:endParaRPr>
          </a:p>
        </p:txBody>
      </p:sp>
      <p:sp>
        <p:nvSpPr>
          <p:cNvPr id="11" name="TextBox 10"/>
          <p:cNvSpPr txBox="1"/>
          <p:nvPr/>
        </p:nvSpPr>
        <p:spPr>
          <a:xfrm>
            <a:off x="357158" y="3929066"/>
            <a:ext cx="8143932" cy="461665"/>
          </a:xfrm>
          <a:prstGeom prst="rect">
            <a:avLst/>
          </a:prstGeom>
          <a:noFill/>
        </p:spPr>
        <p:txBody>
          <a:bodyPr wrap="square" rtlCol="1">
            <a:spAutoFit/>
          </a:bodyPr>
          <a:lstStyle/>
          <a:p>
            <a:pPr algn="l" rtl="0">
              <a:buClr>
                <a:srgbClr val="C00000"/>
              </a:buClr>
              <a:buFont typeface="Wingdings" pitchFamily="2" charset="2"/>
              <a:buChar char="Ø"/>
            </a:pPr>
            <a:r>
              <a:rPr lang="en-US" sz="2400" b="1" dirty="0">
                <a:solidFill>
                  <a:srgbClr val="002060"/>
                </a:solidFill>
                <a:latin typeface="Arial" pitchFamily="34" charset="0"/>
                <a:cs typeface="Arial" pitchFamily="34" charset="0"/>
              </a:rPr>
              <a:t>Itching, swelling, and redness of the </a:t>
            </a:r>
            <a:r>
              <a:rPr lang="en-US" sz="2400" b="1" dirty="0" err="1">
                <a:solidFill>
                  <a:srgbClr val="002060"/>
                </a:solidFill>
                <a:latin typeface="Arial" pitchFamily="34" charset="0"/>
                <a:cs typeface="Arial" pitchFamily="34" charset="0"/>
              </a:rPr>
              <a:t>glans</a:t>
            </a:r>
            <a:r>
              <a:rPr lang="en-US" sz="2400" b="1" dirty="0">
                <a:solidFill>
                  <a:srgbClr val="002060"/>
                </a:solidFill>
                <a:latin typeface="Arial" pitchFamily="34" charset="0"/>
                <a:cs typeface="Arial" pitchFamily="34" charset="0"/>
              </a:rPr>
              <a:t> penis.</a:t>
            </a:r>
            <a:endParaRPr lang="ar-EG" sz="2400" b="1" dirty="0">
              <a:solidFill>
                <a:srgbClr val="002060"/>
              </a:solidFill>
              <a:latin typeface="Arial" pitchFamily="34" charset="0"/>
              <a:cs typeface="Arial" pitchFamily="34" charset="0"/>
            </a:endParaRPr>
          </a:p>
        </p:txBody>
      </p:sp>
      <p:sp>
        <p:nvSpPr>
          <p:cNvPr id="12" name="Rectangle 11"/>
          <p:cNvSpPr/>
          <p:nvPr/>
        </p:nvSpPr>
        <p:spPr>
          <a:xfrm>
            <a:off x="357158" y="5357826"/>
            <a:ext cx="8072494" cy="830997"/>
          </a:xfrm>
          <a:prstGeom prst="rect">
            <a:avLst/>
          </a:prstGeom>
        </p:spPr>
        <p:txBody>
          <a:bodyPr wrap="square">
            <a:spAutoFit/>
          </a:bodyPr>
          <a:lstStyle/>
          <a:p>
            <a:pPr algn="l" rtl="0">
              <a:buClr>
                <a:srgbClr val="C00000"/>
              </a:buClr>
              <a:buFont typeface="Wingdings" pitchFamily="2" charset="2"/>
              <a:buChar char="Ø"/>
            </a:pPr>
            <a:r>
              <a:rPr lang="en-US" sz="2400" b="1" dirty="0">
                <a:solidFill>
                  <a:srgbClr val="002060"/>
                </a:solidFill>
                <a:latin typeface="Arial" pitchFamily="34" charset="0"/>
                <a:cs typeface="Arial" pitchFamily="34" charset="0"/>
              </a:rPr>
              <a:t>Diagnosis is based mostly on clinical appearance.</a:t>
            </a:r>
          </a:p>
          <a:p>
            <a:pPr algn="l" rtl="0">
              <a:buClr>
                <a:srgbClr val="C00000"/>
              </a:buClr>
              <a:buFont typeface="Wingdings" pitchFamily="2" charset="2"/>
              <a:buChar char="Ø"/>
            </a:pPr>
            <a:r>
              <a:rPr lang="en-US" sz="2400" b="1" dirty="0">
                <a:solidFill>
                  <a:srgbClr val="002060"/>
                </a:solidFill>
                <a:latin typeface="Arial" pitchFamily="34" charset="0"/>
                <a:cs typeface="Arial" pitchFamily="34" charset="0"/>
              </a:rPr>
              <a:t>Confirmed by microscopic examination / or culture.</a:t>
            </a:r>
          </a:p>
        </p:txBody>
      </p:sp>
      <p:sp>
        <p:nvSpPr>
          <p:cNvPr id="13" name="Flowchart: Alternate Process 12"/>
          <p:cNvSpPr/>
          <p:nvPr/>
        </p:nvSpPr>
        <p:spPr>
          <a:xfrm>
            <a:off x="428596" y="4572008"/>
            <a:ext cx="2357454" cy="642942"/>
          </a:xfrm>
          <a:prstGeom prst="flowChartAlternateProcess">
            <a:avLst/>
          </a:prstGeom>
          <a:solidFill>
            <a:schemeClr val="bg2">
              <a:lumMod val="90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EG" dirty="0"/>
          </a:p>
        </p:txBody>
      </p:sp>
      <p:sp>
        <p:nvSpPr>
          <p:cNvPr id="14" name="TextBox 13"/>
          <p:cNvSpPr txBox="1"/>
          <p:nvPr/>
        </p:nvSpPr>
        <p:spPr>
          <a:xfrm>
            <a:off x="500034" y="4643446"/>
            <a:ext cx="2214578" cy="461665"/>
          </a:xfrm>
          <a:prstGeom prst="rect">
            <a:avLst/>
          </a:prstGeom>
          <a:noFill/>
        </p:spPr>
        <p:txBody>
          <a:bodyPr wrap="square" rtlCol="1">
            <a:spAutoFit/>
          </a:bodyPr>
          <a:lstStyle/>
          <a:p>
            <a:pPr algn="ctr"/>
            <a:r>
              <a:rPr lang="en-US" sz="2400" b="1" dirty="0">
                <a:solidFill>
                  <a:srgbClr val="C00000"/>
                </a:solidFill>
                <a:latin typeface="Arial" pitchFamily="34" charset="0"/>
                <a:cs typeface="Arial" pitchFamily="34" charset="0"/>
              </a:rPr>
              <a:t>Diagnosis</a:t>
            </a:r>
            <a:endParaRPr lang="ar-EG" sz="2400" b="1" dirty="0">
              <a:solidFill>
                <a:srgbClr val="C00000"/>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strips(downLeft)">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strips(downLeft)">
                                      <p:cBhvr>
                                        <p:cTn id="20" dur="500"/>
                                        <p:tgtEl>
                                          <p:spTgt spid="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Effect transition="in" filter="strips(downLeft)">
                                      <p:cBhvr>
                                        <p:cTn id="25" dur="500"/>
                                        <p:tgtEl>
                                          <p:spTgt spid="8">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trips(downLeft)">
                                      <p:cBhvr>
                                        <p:cTn id="30" dur="500"/>
                                        <p:tgtEl>
                                          <p:spTgt spid="9"/>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strips(downLeft)">
                                      <p:cBhvr>
                                        <p:cTn id="33" dur="500"/>
                                        <p:tgtEl>
                                          <p:spTgt spid="10"/>
                                        </p:tgtEl>
                                      </p:cBhvr>
                                    </p:animEffect>
                                  </p:childTnLst>
                                </p:cTn>
                              </p:par>
                              <p:par>
                                <p:cTn id="34" presetID="18" presetClass="entr" presetSubtype="12"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trips(downLeft)">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strips(downLeft)">
                                      <p:cBhvr>
                                        <p:cTn id="41" dur="500"/>
                                        <p:tgtEl>
                                          <p:spTgt spid="12"/>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strips(downLeft)">
                                      <p:cBhvr>
                                        <p:cTn id="44" dur="500"/>
                                        <p:tgtEl>
                                          <p:spTgt spid="13"/>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strips(downLeft)">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P spid="11" grpId="0"/>
      <p:bldP spid="12" grpId="0"/>
      <p:bldP spid="13" grpId="0" animBg="1"/>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dirty="0">
                <a:solidFill>
                  <a:srgbClr val="FF0000"/>
                </a:solidFill>
              </a:rPr>
              <a:t>PREVENTION</a:t>
            </a:r>
            <a:endParaRPr lang="ar-SA" b="1"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marL="514350" indent="-514350" algn="just" rtl="0">
              <a:buFont typeface="+mj-lt"/>
              <a:buAutoNum type="arabicPeriod"/>
            </a:pPr>
            <a:r>
              <a:rPr lang="en-US" dirty="0"/>
              <a:t>By keeping skin clean and dry, by using antibiotics only as your doctor directs, and by following a healthy lifestyle, including proper nutrition.</a:t>
            </a:r>
          </a:p>
          <a:p>
            <a:pPr marL="514350" indent="-514350" algn="just" rtl="0">
              <a:buFont typeface="+mj-lt"/>
              <a:buAutoNum type="arabicPeriod"/>
            </a:pPr>
            <a:r>
              <a:rPr lang="en-US" dirty="0"/>
              <a:t>People with diabetes should try to keep their blood sugar under tight control. </a:t>
            </a:r>
          </a:p>
          <a:p>
            <a:pPr marL="514350" indent="-514350" algn="just" rtl="0">
              <a:buFont typeface="+mj-lt"/>
              <a:buAutoNum type="arabicPeriod"/>
            </a:pPr>
            <a:r>
              <a:rPr lang="en-US" dirty="0"/>
              <a:t>If you have HIV or another cause of recurrent episodes of thrush, then antifungal drugs can help to minimize flare-ups</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1736" y="357166"/>
            <a:ext cx="3857652"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rtl="0"/>
            <a:r>
              <a:rPr lang="en-US" sz="3200" b="1" dirty="0">
                <a:solidFill>
                  <a:srgbClr val="C00000"/>
                </a:solidFill>
                <a:cs typeface="Arial" pitchFamily="34" charset="0"/>
              </a:rPr>
              <a:t>Protozoa</a:t>
            </a:r>
            <a:endParaRPr lang="ar-EG" sz="3200" b="1" dirty="0">
              <a:solidFill>
                <a:srgbClr val="C00000"/>
              </a:solidFill>
              <a:cs typeface="Arial" pitchFamily="34" charset="0"/>
            </a:endParaRPr>
          </a:p>
        </p:txBody>
      </p:sp>
      <p:cxnSp>
        <p:nvCxnSpPr>
          <p:cNvPr id="6" name="Straight Connector 5"/>
          <p:cNvCxnSpPr/>
          <p:nvPr/>
        </p:nvCxnSpPr>
        <p:spPr>
          <a:xfrm rot="5400000">
            <a:off x="4287042" y="1356504"/>
            <a:ext cx="28575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1071538" y="1500174"/>
            <a:ext cx="342902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500562" y="1500174"/>
            <a:ext cx="321471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893737" y="1677975"/>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7537471" y="1678769"/>
            <a:ext cx="356396"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179753" y="1677975"/>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5394331" y="1677975"/>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00034" y="2000240"/>
            <a:ext cx="1643074"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l" rtl="0"/>
            <a:r>
              <a:rPr lang="en-US" sz="2400" b="1" dirty="0">
                <a:solidFill>
                  <a:srgbClr val="C00000"/>
                </a:solidFill>
                <a:cs typeface="Arial" pitchFamily="34" charset="0"/>
              </a:rPr>
              <a:t>Amoebae</a:t>
            </a:r>
            <a:endParaRPr lang="ar-EG" sz="2400" b="1" dirty="0">
              <a:solidFill>
                <a:srgbClr val="C00000"/>
              </a:solidFill>
              <a:cs typeface="Arial" pitchFamily="34" charset="0"/>
            </a:endParaRPr>
          </a:p>
        </p:txBody>
      </p:sp>
      <p:sp>
        <p:nvSpPr>
          <p:cNvPr id="24" name="TextBox 23"/>
          <p:cNvSpPr txBox="1"/>
          <p:nvPr/>
        </p:nvSpPr>
        <p:spPr>
          <a:xfrm>
            <a:off x="2714612" y="2000240"/>
            <a:ext cx="135732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cs typeface="Arial" pitchFamily="34" charset="0"/>
              </a:rPr>
              <a:t>Ciliates</a:t>
            </a:r>
            <a:endParaRPr lang="ar-EG" sz="2400" b="1" dirty="0">
              <a:solidFill>
                <a:srgbClr val="C00000"/>
              </a:solidFill>
              <a:cs typeface="Arial" pitchFamily="34" charset="0"/>
            </a:endParaRPr>
          </a:p>
        </p:txBody>
      </p:sp>
      <p:sp>
        <p:nvSpPr>
          <p:cNvPr id="31" name="TextBox 30"/>
          <p:cNvSpPr txBox="1"/>
          <p:nvPr/>
        </p:nvSpPr>
        <p:spPr>
          <a:xfrm>
            <a:off x="4714876" y="2000240"/>
            <a:ext cx="178595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rtl="0"/>
            <a:r>
              <a:rPr lang="en-US" sz="2400" b="1" dirty="0">
                <a:solidFill>
                  <a:srgbClr val="C00000"/>
                </a:solidFill>
                <a:cs typeface="Arial" pitchFamily="34" charset="0"/>
              </a:rPr>
              <a:t>Flagellates</a:t>
            </a:r>
            <a:endParaRPr lang="ar-EG" sz="2400" b="1" dirty="0">
              <a:solidFill>
                <a:srgbClr val="C00000"/>
              </a:solidFill>
              <a:cs typeface="Arial" pitchFamily="34" charset="0"/>
            </a:endParaRPr>
          </a:p>
        </p:txBody>
      </p:sp>
      <p:sp>
        <p:nvSpPr>
          <p:cNvPr id="33" name="TextBox 32"/>
          <p:cNvSpPr txBox="1"/>
          <p:nvPr/>
        </p:nvSpPr>
        <p:spPr>
          <a:xfrm>
            <a:off x="6929454" y="2000240"/>
            <a:ext cx="178595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en-US" sz="2400" b="1" dirty="0" err="1">
                <a:solidFill>
                  <a:srgbClr val="C00000"/>
                </a:solidFill>
                <a:cs typeface="Arial" pitchFamily="34" charset="0"/>
              </a:rPr>
              <a:t>Sporozoa</a:t>
            </a:r>
            <a:endParaRPr lang="en-US" sz="2400" b="1" dirty="0">
              <a:solidFill>
                <a:srgbClr val="C00000"/>
              </a:solidFill>
              <a:cs typeface="Arial" pitchFamily="34" charset="0"/>
            </a:endParaRPr>
          </a:p>
          <a:p>
            <a:r>
              <a:rPr lang="en-US" sz="2400" dirty="0"/>
              <a:t>(</a:t>
            </a:r>
            <a:r>
              <a:rPr lang="en-US" sz="2400" b="1" dirty="0">
                <a:solidFill>
                  <a:srgbClr val="C00000"/>
                </a:solidFill>
                <a:cs typeface="Arial" pitchFamily="34" charset="0"/>
              </a:rPr>
              <a:t>coccidia</a:t>
            </a:r>
            <a:r>
              <a:rPr lang="en-US" sz="2400" dirty="0"/>
              <a:t>)</a:t>
            </a:r>
            <a:endParaRPr lang="ar-EG" sz="2400" b="1" dirty="0">
              <a:solidFill>
                <a:srgbClr val="C00000"/>
              </a:solidFill>
              <a:cs typeface="Arial" pitchFamily="34" charset="0"/>
            </a:endParaRPr>
          </a:p>
        </p:txBody>
      </p:sp>
      <p:cxnSp>
        <p:nvCxnSpPr>
          <p:cNvPr id="35" name="Straight Arrow Connector 34"/>
          <p:cNvCxnSpPr/>
          <p:nvPr/>
        </p:nvCxnSpPr>
        <p:spPr>
          <a:xfrm rot="5400000">
            <a:off x="858018" y="2855216"/>
            <a:ext cx="570710"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cxnSpLocks/>
          </p:cNvCxnSpPr>
          <p:nvPr/>
        </p:nvCxnSpPr>
        <p:spPr>
          <a:xfrm>
            <a:off x="3419872" y="2564904"/>
            <a:ext cx="0" cy="129614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p:cNvCxnSpPr>
          <p:nvPr/>
        </p:nvCxnSpPr>
        <p:spPr>
          <a:xfrm>
            <a:off x="5644364" y="2643976"/>
            <a:ext cx="35649" cy="2182793"/>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cxnSpLocks/>
          </p:cNvCxnSpPr>
          <p:nvPr/>
        </p:nvCxnSpPr>
        <p:spPr>
          <a:xfrm>
            <a:off x="7786710" y="3085927"/>
            <a:ext cx="25650" cy="631105"/>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51520" y="3246075"/>
            <a:ext cx="1857388" cy="707886"/>
          </a:xfrm>
          <a:prstGeom prst="rect">
            <a:avLst/>
          </a:prstGeom>
        </p:spPr>
        <p:style>
          <a:lnRef idx="2">
            <a:schemeClr val="accent4"/>
          </a:lnRef>
          <a:fillRef idx="1">
            <a:schemeClr val="lt1"/>
          </a:fillRef>
          <a:effectRef idx="0">
            <a:schemeClr val="accent4"/>
          </a:effectRef>
          <a:fontRef idx="minor">
            <a:schemeClr val="dk1"/>
          </a:fontRef>
        </p:style>
        <p:txBody>
          <a:bodyPr wrap="square" rtlCol="1">
            <a:spAutoFit/>
          </a:bodyPr>
          <a:lstStyle/>
          <a:p>
            <a:pPr algn="ctr" rtl="0"/>
            <a:r>
              <a:rPr lang="en-US" sz="2000" b="1" i="1" dirty="0" err="1">
                <a:solidFill>
                  <a:srgbClr val="002060"/>
                </a:solidFill>
                <a:cs typeface="Arial" pitchFamily="34" charset="0"/>
              </a:rPr>
              <a:t>Entamoeba</a:t>
            </a:r>
            <a:r>
              <a:rPr lang="en-US" sz="2000" b="1" i="1" dirty="0">
                <a:solidFill>
                  <a:srgbClr val="002060"/>
                </a:solidFill>
                <a:cs typeface="Arial" pitchFamily="34" charset="0"/>
              </a:rPr>
              <a:t>  </a:t>
            </a:r>
            <a:r>
              <a:rPr lang="en-US" sz="2000" b="1" i="1" dirty="0" err="1">
                <a:solidFill>
                  <a:srgbClr val="002060"/>
                </a:solidFill>
                <a:cs typeface="Arial" pitchFamily="34" charset="0"/>
              </a:rPr>
              <a:t>histolytica</a:t>
            </a:r>
            <a:endParaRPr lang="en-US" sz="2000" b="1" i="1" dirty="0">
              <a:solidFill>
                <a:srgbClr val="002060"/>
              </a:solidFill>
              <a:cs typeface="Arial" pitchFamily="34" charset="0"/>
            </a:endParaRPr>
          </a:p>
        </p:txBody>
      </p:sp>
      <p:sp>
        <p:nvSpPr>
          <p:cNvPr id="50" name="TextBox 49"/>
          <p:cNvSpPr txBox="1"/>
          <p:nvPr/>
        </p:nvSpPr>
        <p:spPr>
          <a:xfrm>
            <a:off x="2339752" y="3933056"/>
            <a:ext cx="2160240" cy="400110"/>
          </a:xfrm>
          <a:prstGeom prst="rect">
            <a:avLst/>
          </a:prstGeom>
          <a:noFill/>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r>
              <a:rPr lang="en-US" sz="2000" b="1" i="1" dirty="0" err="1">
                <a:solidFill>
                  <a:srgbClr val="002060"/>
                </a:solidFill>
                <a:cs typeface="Arial" pitchFamily="34" charset="0"/>
              </a:rPr>
              <a:t>Balantidium</a:t>
            </a:r>
            <a:r>
              <a:rPr lang="en-US" sz="2000" b="1" i="1" dirty="0">
                <a:solidFill>
                  <a:srgbClr val="002060"/>
                </a:solidFill>
                <a:cs typeface="Arial" pitchFamily="34" charset="0"/>
              </a:rPr>
              <a:t> coli</a:t>
            </a:r>
            <a:endParaRPr lang="ar-EG" sz="2000" b="1" i="1" dirty="0">
              <a:solidFill>
                <a:srgbClr val="002060"/>
              </a:solidFill>
              <a:cs typeface="Arial" pitchFamily="34" charset="0"/>
            </a:endParaRPr>
          </a:p>
        </p:txBody>
      </p:sp>
      <p:sp>
        <p:nvSpPr>
          <p:cNvPr id="53" name="TextBox 52"/>
          <p:cNvSpPr txBox="1"/>
          <p:nvPr/>
        </p:nvSpPr>
        <p:spPr>
          <a:xfrm>
            <a:off x="6732240" y="3789040"/>
            <a:ext cx="2232248" cy="400110"/>
          </a:xfrm>
          <a:prstGeom prst="rect">
            <a:avLst/>
          </a:prstGeom>
          <a:noFill/>
        </p:spPr>
        <p:style>
          <a:lnRef idx="2">
            <a:schemeClr val="accent3"/>
          </a:lnRef>
          <a:fillRef idx="1">
            <a:schemeClr val="lt1"/>
          </a:fillRef>
          <a:effectRef idx="0">
            <a:schemeClr val="accent3"/>
          </a:effectRef>
          <a:fontRef idx="minor">
            <a:schemeClr val="dk1"/>
          </a:fontRef>
        </p:style>
        <p:txBody>
          <a:bodyPr wrap="square" rtlCol="1">
            <a:spAutoFit/>
          </a:bodyPr>
          <a:lstStyle/>
          <a:p>
            <a:pPr algn="l" rtl="0"/>
            <a:r>
              <a:rPr lang="en-US" sz="2000" b="1" i="1" dirty="0">
                <a:solidFill>
                  <a:srgbClr val="002060"/>
                </a:solidFill>
                <a:cs typeface="Arial" pitchFamily="34" charset="0"/>
              </a:rPr>
              <a:t>Cryptosporidium</a:t>
            </a:r>
            <a:endParaRPr lang="ar-EG" sz="2000" b="1" i="1" dirty="0">
              <a:solidFill>
                <a:srgbClr val="002060"/>
              </a:solidFill>
              <a:cs typeface="Arial" pitchFamily="34" charset="0"/>
            </a:endParaRPr>
          </a:p>
        </p:txBody>
      </p:sp>
      <p:sp>
        <p:nvSpPr>
          <p:cNvPr id="23" name="Slide Number Placeholder 22"/>
          <p:cNvSpPr>
            <a:spLocks noGrp="1"/>
          </p:cNvSpPr>
          <p:nvPr>
            <p:ph type="sldNum" sz="quarter" idx="12"/>
          </p:nvPr>
        </p:nvSpPr>
        <p:spPr/>
        <p:txBody>
          <a:bodyPr/>
          <a:lstStyle/>
          <a:p>
            <a:fld id="{57D64A79-B223-4036-9832-18220EC4574C}" type="slidenum">
              <a:rPr lang="ar-EG" sz="1100" smtClean="0"/>
              <a:pPr/>
              <a:t>3</a:t>
            </a:fld>
            <a:endParaRPr lang="ar-EG" sz="1100"/>
          </a:p>
        </p:txBody>
      </p:sp>
      <p:sp>
        <p:nvSpPr>
          <p:cNvPr id="3" name="Rectangle 2">
            <a:extLst>
              <a:ext uri="{FF2B5EF4-FFF2-40B4-BE49-F238E27FC236}">
                <a16:creationId xmlns:a16="http://schemas.microsoft.com/office/drawing/2014/main" xmlns="" id="{66374314-CC66-4AAA-A344-199D80E9E5A3}"/>
              </a:ext>
            </a:extLst>
          </p:cNvPr>
          <p:cNvSpPr/>
          <p:nvPr/>
        </p:nvSpPr>
        <p:spPr>
          <a:xfrm flipH="1">
            <a:off x="4563267" y="5661248"/>
            <a:ext cx="3096343" cy="432048"/>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noFill/>
            </a:endParaRPr>
          </a:p>
        </p:txBody>
      </p:sp>
      <p:sp>
        <p:nvSpPr>
          <p:cNvPr id="28" name="مستطيل 27"/>
          <p:cNvSpPr/>
          <p:nvPr/>
        </p:nvSpPr>
        <p:spPr>
          <a:xfrm>
            <a:off x="4635277" y="4869160"/>
            <a:ext cx="3609131" cy="1200329"/>
          </a:xfrm>
          <a:prstGeom prst="rect">
            <a:avLst/>
          </a:prstGeom>
        </p:spPr>
        <p:txBody>
          <a:bodyPr wrap="square">
            <a:spAutoFit/>
          </a:bodyPr>
          <a:lstStyle/>
          <a:p>
            <a:pPr lvl="0"/>
            <a:r>
              <a:rPr lang="en-US" sz="2400" i="1" dirty="0" err="1">
                <a:solidFill>
                  <a:srgbClr val="002060"/>
                </a:solidFill>
                <a:cs typeface="Arial" pitchFamily="34" charset="0"/>
              </a:rPr>
              <a:t>Giardia</a:t>
            </a:r>
            <a:r>
              <a:rPr lang="en-US" sz="2400" i="1" dirty="0">
                <a:solidFill>
                  <a:srgbClr val="002060"/>
                </a:solidFill>
                <a:cs typeface="Arial" pitchFamily="34" charset="0"/>
              </a:rPr>
              <a:t> </a:t>
            </a:r>
            <a:r>
              <a:rPr lang="en-US" sz="2400" i="1" dirty="0" err="1">
                <a:solidFill>
                  <a:srgbClr val="002060"/>
                </a:solidFill>
                <a:cs typeface="Arial" pitchFamily="34" charset="0"/>
              </a:rPr>
              <a:t>lamblia</a:t>
            </a:r>
            <a:endParaRPr lang="en-US" sz="2400" i="1" dirty="0">
              <a:solidFill>
                <a:srgbClr val="002060"/>
              </a:solidFill>
              <a:cs typeface="Arial" pitchFamily="34" charset="0"/>
            </a:endParaRPr>
          </a:p>
          <a:p>
            <a:pPr lvl="0"/>
            <a:r>
              <a:rPr lang="en-US" sz="2400" dirty="0" err="1">
                <a:solidFill>
                  <a:prstClr val="black"/>
                </a:solidFill>
              </a:rPr>
              <a:t>Haemoflagellates</a:t>
            </a:r>
            <a:endParaRPr lang="en-US" sz="2400" dirty="0">
              <a:solidFill>
                <a:prstClr val="black"/>
              </a:solidFill>
            </a:endParaRPr>
          </a:p>
          <a:p>
            <a:pPr lvl="0"/>
            <a:r>
              <a:rPr lang="en-US" sz="2400" i="1" dirty="0">
                <a:solidFill>
                  <a:prstClr val="black"/>
                </a:solidFill>
              </a:rPr>
              <a:t>Trichomonas Vaginalis</a:t>
            </a:r>
            <a:endParaRPr lang="ar-EG" sz="2400" i="1" dirty="0">
              <a:solidFill>
                <a:srgbClr val="002060"/>
              </a:solidFill>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par>
                                <p:cTn id="12" presetID="10"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par>
                                <p:cTn id="21" presetID="10"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fade">
                                      <p:cBhvr>
                                        <p:cTn id="38" dur="500"/>
                                        <p:tgtEl>
                                          <p:spTgt spid="3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fade">
                                      <p:cBhvr>
                                        <p:cTn id="46" dur="500"/>
                                        <p:tgtEl>
                                          <p:spTgt spid="3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fade">
                                      <p:cBhvr>
                                        <p:cTn id="49" dur="500"/>
                                        <p:tgtEl>
                                          <p:spTgt spid="4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500"/>
                                        <p:tgtEl>
                                          <p:spTgt spid="3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500"/>
                                        <p:tgtEl>
                                          <p:spTgt spid="50"/>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44"/>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5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strips(downLeft)">
                                      <p:cBhvr>
                                        <p:cTn id="68" dur="500"/>
                                        <p:tgtEl>
                                          <p:spTgt spid="41"/>
                                        </p:tgtEl>
                                      </p:cBhvr>
                                    </p:animEffect>
                                  </p:childTnLst>
                                </p:cTn>
                              </p:par>
                            </p:childTnLst>
                          </p:cTn>
                        </p:par>
                      </p:childTnLst>
                    </p:cTn>
                  </p:par>
                  <p:par>
                    <p:cTn id="69" fill="hold">
                      <p:stCondLst>
                        <p:cond delay="indefinite"/>
                      </p:stCondLst>
                      <p:childTnLst>
                        <p:par>
                          <p:cTn id="70" fill="hold">
                            <p:stCondLst>
                              <p:cond delay="0"/>
                            </p:stCondLst>
                            <p:childTnLst>
                              <p:par>
                                <p:cTn id="71" presetID="18" presetClass="entr" presetSubtype="12" fill="hold" nodeType="clickEffect">
                                  <p:stCondLst>
                                    <p:cond delay="0"/>
                                  </p:stCondLst>
                                  <p:childTnLst>
                                    <p:set>
                                      <p:cBhvr>
                                        <p:cTn id="72" dur="1" fill="hold">
                                          <p:stCondLst>
                                            <p:cond delay="0"/>
                                          </p:stCondLst>
                                        </p:cTn>
                                        <p:tgtEl>
                                          <p:spTgt spid="28">
                                            <p:txEl>
                                              <p:pRg st="0" end="0"/>
                                            </p:txEl>
                                          </p:spTgt>
                                        </p:tgtEl>
                                        <p:attrNameLst>
                                          <p:attrName>style.visibility</p:attrName>
                                        </p:attrNameLst>
                                      </p:cBhvr>
                                      <p:to>
                                        <p:strVal val="visible"/>
                                      </p:to>
                                    </p:set>
                                    <p:animEffect transition="in" filter="strips(downLeft)">
                                      <p:cBhvr>
                                        <p:cTn id="73" dur="500"/>
                                        <p:tgtEl>
                                          <p:spTgt spid="28">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8" presetClass="entr" presetSubtype="12" fill="hold" nodeType="clickEffect">
                                  <p:stCondLst>
                                    <p:cond delay="0"/>
                                  </p:stCondLst>
                                  <p:childTnLst>
                                    <p:set>
                                      <p:cBhvr>
                                        <p:cTn id="77" dur="1" fill="hold">
                                          <p:stCondLst>
                                            <p:cond delay="0"/>
                                          </p:stCondLst>
                                        </p:cTn>
                                        <p:tgtEl>
                                          <p:spTgt spid="28">
                                            <p:txEl>
                                              <p:pRg st="1" end="1"/>
                                            </p:txEl>
                                          </p:spTgt>
                                        </p:tgtEl>
                                        <p:attrNameLst>
                                          <p:attrName>style.visibility</p:attrName>
                                        </p:attrNameLst>
                                      </p:cBhvr>
                                      <p:to>
                                        <p:strVal val="visible"/>
                                      </p:to>
                                    </p:set>
                                    <p:animEffect transition="in" filter="strips(downLeft)">
                                      <p:cBhvr>
                                        <p:cTn id="78" dur="500"/>
                                        <p:tgtEl>
                                          <p:spTgt spid="28">
                                            <p:txEl>
                                              <p:pRg st="1" end="1"/>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8" presetClass="entr" presetSubtype="12" fill="hold" nodeType="clickEffect">
                                  <p:stCondLst>
                                    <p:cond delay="0"/>
                                  </p:stCondLst>
                                  <p:childTnLst>
                                    <p:set>
                                      <p:cBhvr>
                                        <p:cTn id="82" dur="1" fill="hold">
                                          <p:stCondLst>
                                            <p:cond delay="0"/>
                                          </p:stCondLst>
                                        </p:cTn>
                                        <p:tgtEl>
                                          <p:spTgt spid="28">
                                            <p:txEl>
                                              <p:pRg st="2" end="2"/>
                                            </p:txEl>
                                          </p:spTgt>
                                        </p:tgtEl>
                                        <p:attrNameLst>
                                          <p:attrName>style.visibility</p:attrName>
                                        </p:attrNameLst>
                                      </p:cBhvr>
                                      <p:to>
                                        <p:strVal val="visible"/>
                                      </p:to>
                                    </p:set>
                                    <p:animEffect transition="in" filter="strips(downLeft)">
                                      <p:cBhvr>
                                        <p:cTn id="83" dur="500"/>
                                        <p:tgtEl>
                                          <p:spTgt spid="28">
                                            <p:txEl>
                                              <p:pRg st="2" end="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8" presetClass="entr" presetSubtype="12" fill="hold" grpId="0" nodeType="clickEffect">
                                  <p:stCondLst>
                                    <p:cond delay="0"/>
                                  </p:stCondLst>
                                  <p:childTnLst>
                                    <p:set>
                                      <p:cBhvr>
                                        <p:cTn id="87" dur="1" fill="hold">
                                          <p:stCondLst>
                                            <p:cond delay="0"/>
                                          </p:stCondLst>
                                        </p:cTn>
                                        <p:tgtEl>
                                          <p:spTgt spid="3"/>
                                        </p:tgtEl>
                                        <p:attrNameLst>
                                          <p:attrName>style.visibility</p:attrName>
                                        </p:attrNameLst>
                                      </p:cBhvr>
                                      <p:to>
                                        <p:strVal val="visible"/>
                                      </p:to>
                                    </p:set>
                                    <p:animEffect transition="in" filter="strips(downLeft)">
                                      <p:cBhvr>
                                        <p:cTn id="8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animBg="1"/>
      <p:bldP spid="24" grpId="0" animBg="1"/>
      <p:bldP spid="31" grpId="0" animBg="1"/>
      <p:bldP spid="33" grpId="0" animBg="1"/>
      <p:bldP spid="48" grpId="0" animBg="1"/>
      <p:bldP spid="50" grpId="0" animBg="1"/>
      <p:bldP spid="53"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57422" y="0"/>
            <a:ext cx="4071966"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i="1" dirty="0">
                <a:solidFill>
                  <a:srgbClr val="C00000"/>
                </a:solidFill>
                <a:latin typeface="Arial" pitchFamily="34" charset="0"/>
                <a:cs typeface="Arial" pitchFamily="34" charset="0"/>
              </a:rPr>
              <a:t>Trichomonas vaginalis</a:t>
            </a:r>
            <a:endParaRPr lang="ar-EG" sz="2800" b="1" dirty="0">
              <a:solidFill>
                <a:srgbClr val="C00000"/>
              </a:solidFill>
              <a:latin typeface="Arial" pitchFamily="34" charset="0"/>
              <a:cs typeface="Arial" pitchFamily="34" charset="0"/>
            </a:endParaRPr>
          </a:p>
        </p:txBody>
      </p:sp>
      <p:sp>
        <p:nvSpPr>
          <p:cNvPr id="7" name="TextBox 6"/>
          <p:cNvSpPr txBox="1"/>
          <p:nvPr/>
        </p:nvSpPr>
        <p:spPr>
          <a:xfrm>
            <a:off x="214282" y="1071546"/>
            <a:ext cx="8572560" cy="1938992"/>
          </a:xfrm>
          <a:prstGeom prst="rect">
            <a:avLst/>
          </a:prstGeom>
          <a:noFill/>
        </p:spPr>
        <p:txBody>
          <a:bodyPr wrap="square" rtlCol="1">
            <a:spAutoFit/>
          </a:bodyPr>
          <a:lstStyle/>
          <a:p>
            <a:pPr>
              <a:lnSpc>
                <a:spcPct val="150000"/>
              </a:lnSpc>
              <a:buFont typeface="Wingdings" pitchFamily="2" charset="2"/>
              <a:buChar char="v"/>
            </a:pPr>
            <a:r>
              <a:rPr lang="en-US" sz="2000" b="1" dirty="0">
                <a:solidFill>
                  <a:srgbClr val="C00000"/>
                </a:solidFill>
                <a:latin typeface="Arial" pitchFamily="34" charset="0"/>
                <a:cs typeface="Arial" pitchFamily="34" charset="0"/>
              </a:rPr>
              <a:t>Geographical distribution: </a:t>
            </a:r>
            <a:r>
              <a:rPr lang="en-US" sz="2000" b="1" dirty="0">
                <a:solidFill>
                  <a:srgbClr val="002060"/>
                </a:solidFill>
                <a:latin typeface="Arial" pitchFamily="34" charset="0"/>
                <a:cs typeface="Arial" pitchFamily="34" charset="0"/>
              </a:rPr>
              <a:t>Cosmopolitan.</a:t>
            </a:r>
          </a:p>
          <a:p>
            <a:pPr algn="just">
              <a:lnSpc>
                <a:spcPct val="150000"/>
              </a:lnSpc>
              <a:buClr>
                <a:srgbClr val="C00000"/>
              </a:buClr>
              <a:buFont typeface="Wingdings" pitchFamily="2" charset="2"/>
              <a:buChar char="v"/>
            </a:pP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Habitat:</a:t>
            </a:r>
            <a:r>
              <a:rPr lang="en-US" sz="2000" dirty="0"/>
              <a:t> </a:t>
            </a:r>
            <a:r>
              <a:rPr lang="en-US" sz="2000" b="1" dirty="0">
                <a:solidFill>
                  <a:srgbClr val="002060"/>
                </a:solidFill>
                <a:latin typeface="Arial" pitchFamily="34" charset="0"/>
                <a:cs typeface="Arial" pitchFamily="34" charset="0"/>
              </a:rPr>
              <a:t>Vagina, cervix and urethra in female &amp; prostate and urethra in male. </a:t>
            </a:r>
          </a:p>
          <a:p>
            <a:pPr>
              <a:lnSpc>
                <a:spcPct val="150000"/>
              </a:lnSpc>
              <a:buClr>
                <a:srgbClr val="C00000"/>
              </a:buClr>
              <a:buFont typeface="Wingdings" pitchFamily="2" charset="2"/>
              <a:buChar char="v"/>
            </a:pP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D.H:</a:t>
            </a:r>
            <a:r>
              <a:rPr lang="en-US" sz="2000" b="1" dirty="0">
                <a:solidFill>
                  <a:srgbClr val="002060"/>
                </a:solidFill>
                <a:latin typeface="Arial" pitchFamily="34" charset="0"/>
                <a:cs typeface="Arial" pitchFamily="34" charset="0"/>
              </a:rPr>
              <a:t> Man </a:t>
            </a:r>
            <a:endParaRPr lang="ar-EG" sz="2000" b="1" dirty="0">
              <a:solidFill>
                <a:srgbClr val="002060"/>
              </a:solidFill>
              <a:latin typeface="Arial" pitchFamily="34" charset="0"/>
              <a:cs typeface="Arial" pitchFamily="34" charset="0"/>
            </a:endParaRPr>
          </a:p>
        </p:txBody>
      </p:sp>
      <p:sp>
        <p:nvSpPr>
          <p:cNvPr id="8" name="TextBox 7"/>
          <p:cNvSpPr txBox="1"/>
          <p:nvPr/>
        </p:nvSpPr>
        <p:spPr>
          <a:xfrm>
            <a:off x="2214546" y="2643182"/>
            <a:ext cx="4643470"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Morphological characters</a:t>
            </a:r>
            <a:endParaRPr lang="ar-EG" sz="2800" b="1" dirty="0">
              <a:solidFill>
                <a:srgbClr val="C00000"/>
              </a:solidFill>
              <a:latin typeface="Arial" pitchFamily="34" charset="0"/>
              <a:cs typeface="Arial" pitchFamily="34" charset="0"/>
            </a:endParaRPr>
          </a:p>
        </p:txBody>
      </p:sp>
      <p:pic>
        <p:nvPicPr>
          <p:cNvPr id="9" name="Picture 8" descr="F:\Cestode\pict arthropodes 2\t v troph.jpg"/>
          <p:cNvPicPr/>
          <p:nvPr/>
        </p:nvPicPr>
        <p:blipFill>
          <a:blip r:embed="rId3" cstate="print"/>
          <a:srcRect/>
          <a:stretch>
            <a:fillRect/>
          </a:stretch>
        </p:blipFill>
        <p:spPr bwMode="auto">
          <a:xfrm>
            <a:off x="5143504" y="3571876"/>
            <a:ext cx="3714776" cy="3071834"/>
          </a:xfrm>
          <a:prstGeom prst="rect">
            <a:avLst/>
          </a:prstGeom>
          <a:noFill/>
          <a:ln w="9525">
            <a:solidFill>
              <a:srgbClr val="0070C0"/>
            </a:solidFill>
            <a:miter lim="800000"/>
            <a:headEnd/>
            <a:tailEnd/>
          </a:ln>
        </p:spPr>
      </p:pic>
      <p:pic>
        <p:nvPicPr>
          <p:cNvPr id="36866" name="Picture 2" descr="C:\Users\Matrix\Downloads\T. vaginalis 2.jpg"/>
          <p:cNvPicPr>
            <a:picLocks noChangeAspect="1" noChangeArrowheads="1"/>
          </p:cNvPicPr>
          <p:nvPr/>
        </p:nvPicPr>
        <p:blipFill>
          <a:blip r:embed="rId4" cstate="print"/>
          <a:srcRect l="8047" t="10714" r="9871" b="22857"/>
          <a:stretch>
            <a:fillRect/>
          </a:stretch>
        </p:blipFill>
        <p:spPr bwMode="auto">
          <a:xfrm>
            <a:off x="500034" y="3929066"/>
            <a:ext cx="4214842" cy="2714644"/>
          </a:xfrm>
          <a:prstGeom prst="rect">
            <a:avLst/>
          </a:prstGeom>
          <a:noFill/>
          <a:ln>
            <a:solidFill>
              <a:srgbClr val="0070C0"/>
            </a:solidFill>
          </a:ln>
        </p:spPr>
      </p:pic>
      <p:sp>
        <p:nvSpPr>
          <p:cNvPr id="11" name="TextBox 10"/>
          <p:cNvSpPr txBox="1"/>
          <p:nvPr/>
        </p:nvSpPr>
        <p:spPr>
          <a:xfrm>
            <a:off x="428596" y="3357562"/>
            <a:ext cx="350046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en-US" sz="2400" b="1" dirty="0" err="1">
                <a:solidFill>
                  <a:srgbClr val="C00000"/>
                </a:solidFill>
                <a:latin typeface="Arial" pitchFamily="34" charset="0"/>
                <a:cs typeface="Arial" pitchFamily="34" charset="0"/>
              </a:rPr>
              <a:t>Trophozoite</a:t>
            </a:r>
            <a:r>
              <a:rPr lang="en-US" sz="2400" b="1" dirty="0">
                <a:solidFill>
                  <a:srgbClr val="C00000"/>
                </a:solidFill>
                <a:latin typeface="Arial" pitchFamily="34" charset="0"/>
                <a:cs typeface="Arial" pitchFamily="34" charset="0"/>
              </a:rPr>
              <a:t> (D.s &amp; I.S)</a:t>
            </a:r>
            <a:endParaRPr lang="ar-EG" sz="2400" b="1" dirty="0">
              <a:solidFill>
                <a:srgbClr val="C00000"/>
              </a:solidFill>
              <a:latin typeface="Arial" pitchFamily="34" charset="0"/>
              <a:cs typeface="Arial" pitchFamily="34" charset="0"/>
            </a:endParaRPr>
          </a:p>
        </p:txBody>
      </p:sp>
      <p:sp>
        <p:nvSpPr>
          <p:cNvPr id="12" name="TextBox 11"/>
          <p:cNvSpPr txBox="1"/>
          <p:nvPr/>
        </p:nvSpPr>
        <p:spPr>
          <a:xfrm>
            <a:off x="2500298" y="571480"/>
            <a:ext cx="4071966"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Urogenital flagellate</a:t>
            </a:r>
            <a:endParaRPr lang="ar-EG" sz="24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animEffect transition="in" filter="fade">
                                      <p:cBhvr>
                                        <p:cTn id="16" dur="500"/>
                                        <p:tgtEl>
                                          <p:spTgt spid="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500"/>
                                        <p:tgtEl>
                                          <p:spTgt spid="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5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par>
                                <p:cTn id="37" presetID="10" presetClass="entr" presetSubtype="0" fill="hold" nodeType="withEffect">
                                  <p:stCondLst>
                                    <p:cond delay="0"/>
                                  </p:stCondLst>
                                  <p:childTnLst>
                                    <p:set>
                                      <p:cBhvr>
                                        <p:cTn id="38" dur="1" fill="hold">
                                          <p:stCondLst>
                                            <p:cond delay="0"/>
                                          </p:stCondLst>
                                        </p:cTn>
                                        <p:tgtEl>
                                          <p:spTgt spid="36866"/>
                                        </p:tgtEl>
                                        <p:attrNameLst>
                                          <p:attrName>style.visibility</p:attrName>
                                        </p:attrNameLst>
                                      </p:cBhvr>
                                      <p:to>
                                        <p:strVal val="visible"/>
                                      </p:to>
                                    </p:set>
                                    <p:animEffect transition="in" filter="fade">
                                      <p:cBhvr>
                                        <p:cTn id="39" dur="500"/>
                                        <p:tgtEl>
                                          <p:spTgt spid="36866"/>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Hatem\Desktop\New folder (2)\p21.jpg"/>
          <p:cNvPicPr/>
          <p:nvPr/>
        </p:nvPicPr>
        <p:blipFill>
          <a:blip r:embed="rId2" cstate="print"/>
          <a:srcRect l="10156" t="13541" r="9375" b="13541"/>
          <a:stretch>
            <a:fillRect/>
          </a:stretch>
        </p:blipFill>
        <p:spPr bwMode="auto">
          <a:xfrm>
            <a:off x="0" y="-44624"/>
            <a:ext cx="9144000" cy="6858000"/>
          </a:xfrm>
          <a:prstGeom prst="rect">
            <a:avLst/>
          </a:prstGeom>
          <a:noFill/>
          <a:ln w="9525">
            <a:noFill/>
            <a:miter lim="800000"/>
            <a:headEnd/>
            <a:tailEnd/>
          </a:ln>
        </p:spPr>
      </p:pic>
      <p:sp>
        <p:nvSpPr>
          <p:cNvPr id="3" name="TextBox 2">
            <a:extLst>
              <a:ext uri="{FF2B5EF4-FFF2-40B4-BE49-F238E27FC236}">
                <a16:creationId xmlns:a16="http://schemas.microsoft.com/office/drawing/2014/main" xmlns="" id="{0BFB6D67-DD41-4E08-9A97-E97DC4EC93EE}"/>
              </a:ext>
            </a:extLst>
          </p:cNvPr>
          <p:cNvSpPr txBox="1"/>
          <p:nvPr/>
        </p:nvSpPr>
        <p:spPr>
          <a:xfrm>
            <a:off x="2571736" y="147"/>
            <a:ext cx="4000528" cy="46166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Mode of transmission</a:t>
            </a:r>
            <a:endParaRPr lang="ar-EG" sz="24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5984" y="116632"/>
            <a:ext cx="4000528"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Mode of transmission</a:t>
            </a:r>
            <a:endParaRPr lang="ar-EG" sz="2800" b="1" dirty="0">
              <a:solidFill>
                <a:srgbClr val="C00000"/>
              </a:solidFill>
              <a:latin typeface="Arial" pitchFamily="34" charset="0"/>
              <a:cs typeface="Arial" pitchFamily="34" charset="0"/>
            </a:endParaRPr>
          </a:p>
        </p:txBody>
      </p:sp>
      <p:pic>
        <p:nvPicPr>
          <p:cNvPr id="27656" name="Picture 8"/>
          <p:cNvPicPr>
            <a:picLocks noChangeAspect="1" noChangeArrowheads="1"/>
          </p:cNvPicPr>
          <p:nvPr/>
        </p:nvPicPr>
        <p:blipFill>
          <a:blip r:embed="rId2" cstate="print"/>
          <a:srcRect/>
          <a:stretch>
            <a:fillRect/>
          </a:stretch>
        </p:blipFill>
        <p:spPr bwMode="auto">
          <a:xfrm>
            <a:off x="1835696" y="1240127"/>
            <a:ext cx="6840760" cy="5016657"/>
          </a:xfrm>
          <a:prstGeom prst="rect">
            <a:avLst/>
          </a:prstGeom>
          <a:noFill/>
          <a:ln w="9525">
            <a:noFill/>
            <a:miter lim="800000"/>
            <a:headEnd/>
            <a:tailEnd/>
          </a:ln>
        </p:spPr>
      </p:pic>
      <p:pic>
        <p:nvPicPr>
          <p:cNvPr id="15" name="Picture 1"/>
          <p:cNvPicPr>
            <a:picLocks noChangeAspect="1" noChangeArrowheads="1"/>
          </p:cNvPicPr>
          <p:nvPr/>
        </p:nvPicPr>
        <p:blipFill>
          <a:blip r:embed="rId3" cstate="print"/>
          <a:srcRect/>
          <a:stretch>
            <a:fillRect/>
          </a:stretch>
        </p:blipFill>
        <p:spPr bwMode="auto">
          <a:xfrm>
            <a:off x="323528" y="2420888"/>
            <a:ext cx="1362075" cy="895350"/>
          </a:xfrm>
          <a:prstGeom prst="rect">
            <a:avLst/>
          </a:prstGeom>
          <a:ln w="88900" cap="sq" cmpd="thickThin">
            <a:solidFill>
              <a:srgbClr val="000000"/>
            </a:solidFill>
            <a:prstDash val="solid"/>
            <a:miter lim="800000"/>
          </a:ln>
          <a:effectLst>
            <a:innerShdw blurRad="76200">
              <a:srgbClr val="000000"/>
            </a:innerShdw>
          </a:effectLst>
        </p:spPr>
      </p:pic>
      <p:pic>
        <p:nvPicPr>
          <p:cNvPr id="16" name="Picture 2"/>
          <p:cNvPicPr>
            <a:picLocks noChangeAspect="1" noChangeArrowheads="1"/>
          </p:cNvPicPr>
          <p:nvPr/>
        </p:nvPicPr>
        <p:blipFill>
          <a:blip r:embed="rId4" cstate="print"/>
          <a:srcRect/>
          <a:stretch>
            <a:fillRect/>
          </a:stretch>
        </p:blipFill>
        <p:spPr bwMode="auto">
          <a:xfrm>
            <a:off x="830605" y="4812010"/>
            <a:ext cx="1310370" cy="714747"/>
          </a:xfrm>
          <a:prstGeom prst="rect">
            <a:avLst/>
          </a:prstGeom>
          <a:noFill/>
          <a:ln w="9525">
            <a:noFill/>
            <a:miter lim="800000"/>
            <a:headEnd/>
            <a:tailEnd/>
          </a:ln>
        </p:spPr>
      </p:pic>
      <p:pic>
        <p:nvPicPr>
          <p:cNvPr id="17" name="Picture 3"/>
          <p:cNvPicPr>
            <a:picLocks noChangeAspect="1" noChangeArrowheads="1"/>
          </p:cNvPicPr>
          <p:nvPr/>
        </p:nvPicPr>
        <p:blipFill>
          <a:blip r:embed="rId5" cstate="print"/>
          <a:srcRect/>
          <a:stretch>
            <a:fillRect/>
          </a:stretch>
        </p:blipFill>
        <p:spPr bwMode="auto">
          <a:xfrm>
            <a:off x="4355976" y="5013176"/>
            <a:ext cx="1691569" cy="416936"/>
          </a:xfrm>
          <a:prstGeom prst="rect">
            <a:avLst/>
          </a:prstGeom>
          <a:noFill/>
          <a:ln w="9525">
            <a:noFill/>
            <a:miter lim="800000"/>
            <a:headEnd/>
            <a:tailEnd/>
          </a:ln>
        </p:spPr>
      </p:pic>
      <p:pic>
        <p:nvPicPr>
          <p:cNvPr id="18" name="Picture 4"/>
          <p:cNvPicPr>
            <a:picLocks noChangeAspect="1" noChangeArrowheads="1"/>
          </p:cNvPicPr>
          <p:nvPr/>
        </p:nvPicPr>
        <p:blipFill>
          <a:blip r:embed="rId6" cstate="print"/>
          <a:srcRect/>
          <a:stretch>
            <a:fillRect/>
          </a:stretch>
        </p:blipFill>
        <p:spPr bwMode="auto">
          <a:xfrm>
            <a:off x="4283968" y="5677961"/>
            <a:ext cx="2144242" cy="631360"/>
          </a:xfrm>
          <a:prstGeom prst="rect">
            <a:avLst/>
          </a:prstGeom>
          <a:noFill/>
          <a:ln w="9525">
            <a:noFill/>
            <a:miter lim="800000"/>
            <a:headEnd/>
            <a:tailEnd/>
          </a:ln>
        </p:spPr>
      </p:pic>
      <p:pic>
        <p:nvPicPr>
          <p:cNvPr id="19" name="Picture 5"/>
          <p:cNvPicPr>
            <a:picLocks noChangeAspect="1" noChangeArrowheads="1"/>
          </p:cNvPicPr>
          <p:nvPr/>
        </p:nvPicPr>
        <p:blipFill>
          <a:blip r:embed="rId7" cstate="print"/>
          <a:srcRect/>
          <a:stretch>
            <a:fillRect/>
          </a:stretch>
        </p:blipFill>
        <p:spPr bwMode="auto">
          <a:xfrm>
            <a:off x="326549" y="5689873"/>
            <a:ext cx="2013203" cy="619447"/>
          </a:xfrm>
          <a:prstGeom prst="rect">
            <a:avLst/>
          </a:prstGeom>
          <a:noFill/>
          <a:ln w="9525">
            <a:noFill/>
            <a:miter lim="800000"/>
            <a:headEnd/>
            <a:tailEnd/>
          </a:ln>
        </p:spPr>
      </p:pic>
      <p:pic>
        <p:nvPicPr>
          <p:cNvPr id="20" name="Picture 6"/>
          <p:cNvPicPr>
            <a:picLocks noChangeAspect="1" noChangeArrowheads="1"/>
          </p:cNvPicPr>
          <p:nvPr/>
        </p:nvPicPr>
        <p:blipFill>
          <a:blip r:embed="rId8" cstate="print"/>
          <a:srcRect/>
          <a:stretch>
            <a:fillRect/>
          </a:stretch>
        </p:blipFill>
        <p:spPr bwMode="auto">
          <a:xfrm>
            <a:off x="4067944" y="1124744"/>
            <a:ext cx="2232248" cy="994566"/>
          </a:xfrm>
          <a:prstGeom prst="rect">
            <a:avLst/>
          </a:prstGeom>
          <a:noFill/>
          <a:ln w="9525">
            <a:noFill/>
            <a:miter lim="800000"/>
            <a:headEnd/>
            <a:tailEnd/>
          </a:ln>
        </p:spPr>
      </p:pic>
      <p:pic>
        <p:nvPicPr>
          <p:cNvPr id="21" name="Picture 7"/>
          <p:cNvPicPr>
            <a:picLocks noChangeAspect="1" noChangeArrowheads="1"/>
          </p:cNvPicPr>
          <p:nvPr/>
        </p:nvPicPr>
        <p:blipFill>
          <a:blip r:embed="rId9" cstate="print"/>
          <a:srcRect/>
          <a:stretch>
            <a:fillRect/>
          </a:stretch>
        </p:blipFill>
        <p:spPr bwMode="auto">
          <a:xfrm>
            <a:off x="4211960" y="4221088"/>
            <a:ext cx="1739217" cy="45267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7656"/>
                                        </p:tgtEl>
                                        <p:attrNameLst>
                                          <p:attrName>style.visibility</p:attrName>
                                        </p:attrNameLst>
                                      </p:cBhvr>
                                      <p:to>
                                        <p:strVal val="visible"/>
                                      </p:to>
                                    </p:set>
                                    <p:animEffect transition="in" filter="strips(downLeft)">
                                      <p:cBhvr>
                                        <p:cTn id="12" dur="500"/>
                                        <p:tgtEl>
                                          <p:spTgt spid="2765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strips(downLeft)">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strips(down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strips(downLef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strips(downLeft)">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strips(downLeft)">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18" presetClass="entr" presetSubtype="12" fill="hold"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strips(downLeft)">
                                      <p:cBhvr>
                                        <p:cTn id="4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53500" y="285728"/>
            <a:ext cx="2714644"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Pathogenesis</a:t>
            </a:r>
            <a:endParaRPr lang="ar-EG" sz="2800" b="1" dirty="0">
              <a:solidFill>
                <a:srgbClr val="C00000"/>
              </a:solidFill>
              <a:latin typeface="Arial" pitchFamily="34" charset="0"/>
              <a:cs typeface="Arial" pitchFamily="34" charset="0"/>
            </a:endParaRPr>
          </a:p>
        </p:txBody>
      </p:sp>
      <p:sp>
        <p:nvSpPr>
          <p:cNvPr id="7" name="TextBox 6"/>
          <p:cNvSpPr txBox="1"/>
          <p:nvPr/>
        </p:nvSpPr>
        <p:spPr>
          <a:xfrm>
            <a:off x="1142976" y="1000108"/>
            <a:ext cx="6929486"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en-US" sz="2000" b="1" dirty="0">
                <a:solidFill>
                  <a:srgbClr val="C00000"/>
                </a:solidFill>
                <a:latin typeface="Arial" pitchFamily="34" charset="0"/>
                <a:cs typeface="Arial" pitchFamily="34" charset="0"/>
              </a:rPr>
              <a:t>Disease:</a:t>
            </a:r>
            <a:r>
              <a:rPr lang="en-US" sz="2000" dirty="0">
                <a:solidFill>
                  <a:srgbClr val="C0000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a:t>
            </a:r>
            <a:r>
              <a:rPr lang="en-US" sz="2000" b="1" dirty="0" err="1">
                <a:solidFill>
                  <a:srgbClr val="002060"/>
                </a:solidFill>
                <a:latin typeface="Arial" pitchFamily="34" charset="0"/>
                <a:cs typeface="Arial" pitchFamily="34" charset="0"/>
              </a:rPr>
              <a:t>richomoniasis</a:t>
            </a: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(sexually transmitted disease)</a:t>
            </a:r>
            <a:endParaRPr lang="ar-EG" sz="2000" dirty="0">
              <a:solidFill>
                <a:srgbClr val="C00000"/>
              </a:solidFill>
              <a:latin typeface="Arial" pitchFamily="34" charset="0"/>
              <a:cs typeface="Arial" pitchFamily="34" charset="0"/>
            </a:endParaRPr>
          </a:p>
        </p:txBody>
      </p:sp>
      <p:cxnSp>
        <p:nvCxnSpPr>
          <p:cNvPr id="9" name="Straight Connector 8"/>
          <p:cNvCxnSpPr/>
          <p:nvPr/>
        </p:nvCxnSpPr>
        <p:spPr>
          <a:xfrm rot="5400000">
            <a:off x="4429918" y="1642256"/>
            <a:ext cx="28575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1285852" y="1785926"/>
            <a:ext cx="307183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357686" y="1785926"/>
            <a:ext cx="357190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1143770" y="1928802"/>
            <a:ext cx="284958"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429124" y="192880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7786710" y="192880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4282" y="2132856"/>
            <a:ext cx="2928958" cy="4093428"/>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sz="2000" b="1" dirty="0">
                <a:solidFill>
                  <a:srgbClr val="C00000"/>
                </a:solidFill>
                <a:latin typeface="Arial" pitchFamily="34" charset="0"/>
                <a:cs typeface="Arial" pitchFamily="34" charset="0"/>
              </a:rPr>
              <a:t>Normally</a:t>
            </a:r>
            <a:r>
              <a:rPr lang="en-US" sz="2000" b="1" dirty="0">
                <a:solidFill>
                  <a:srgbClr val="002060"/>
                </a:solidFill>
                <a:latin typeface="Arial" pitchFamily="34" charset="0"/>
                <a:cs typeface="Arial" pitchFamily="34" charset="0"/>
              </a:rPr>
              <a:t> the vaginal acidity (pH 3.8-4.5) is the protective barrier against infections. This acidity is maintained by the action of </a:t>
            </a:r>
            <a:r>
              <a:rPr lang="en-US" sz="2000" b="1" i="1" dirty="0">
                <a:solidFill>
                  <a:srgbClr val="C00000"/>
                </a:solidFill>
                <a:latin typeface="Arial" pitchFamily="34" charset="0"/>
                <a:cs typeface="Arial" pitchFamily="34" charset="0"/>
              </a:rPr>
              <a:t>lactobacilli</a:t>
            </a:r>
            <a:r>
              <a:rPr lang="en-US" sz="2000" b="1" dirty="0">
                <a:solidFill>
                  <a:srgbClr val="002060"/>
                </a:solidFill>
                <a:latin typeface="Arial" pitchFamily="34" charset="0"/>
                <a:cs typeface="Arial" pitchFamily="34" charset="0"/>
              </a:rPr>
              <a:t> (vaginal bacterial flora) on the </a:t>
            </a:r>
            <a:r>
              <a:rPr lang="en-US" sz="2000" b="1" dirty="0">
                <a:solidFill>
                  <a:srgbClr val="C00000"/>
                </a:solidFill>
                <a:latin typeface="Arial" pitchFamily="34" charset="0"/>
                <a:cs typeface="Arial" pitchFamily="34" charset="0"/>
              </a:rPr>
              <a:t>glycogen</a:t>
            </a:r>
            <a:r>
              <a:rPr lang="en-US" sz="2000" b="1" dirty="0">
                <a:solidFill>
                  <a:srgbClr val="002060"/>
                </a:solidFill>
                <a:latin typeface="Arial" pitchFamily="34" charset="0"/>
                <a:cs typeface="Arial" pitchFamily="34" charset="0"/>
              </a:rPr>
              <a:t> present in the vaginal epithelium leading to the production of </a:t>
            </a:r>
            <a:r>
              <a:rPr lang="en-US" sz="2000" b="1" dirty="0">
                <a:solidFill>
                  <a:srgbClr val="C00000"/>
                </a:solidFill>
                <a:latin typeface="Arial" pitchFamily="34" charset="0"/>
                <a:cs typeface="Arial" pitchFamily="34" charset="0"/>
              </a:rPr>
              <a:t>lactic acid.</a:t>
            </a:r>
            <a:endParaRPr lang="ar-EG" dirty="0">
              <a:solidFill>
                <a:srgbClr val="C00000"/>
              </a:solidFill>
            </a:endParaRPr>
          </a:p>
        </p:txBody>
      </p:sp>
      <p:sp>
        <p:nvSpPr>
          <p:cNvPr id="25" name="TextBox 24"/>
          <p:cNvSpPr txBox="1"/>
          <p:nvPr/>
        </p:nvSpPr>
        <p:spPr>
          <a:xfrm>
            <a:off x="3297516" y="2143116"/>
            <a:ext cx="2714644"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sz="2000" b="1" dirty="0">
                <a:solidFill>
                  <a:srgbClr val="002060"/>
                </a:solidFill>
                <a:latin typeface="Arial" pitchFamily="34" charset="0"/>
                <a:cs typeface="Arial" pitchFamily="34" charset="0"/>
              </a:rPr>
              <a:t>Due to </a:t>
            </a:r>
            <a:r>
              <a:rPr lang="en-US" sz="2000" b="1" dirty="0">
                <a:solidFill>
                  <a:srgbClr val="C00000"/>
                </a:solidFill>
                <a:latin typeface="Arial" pitchFamily="34" charset="0"/>
                <a:cs typeface="Arial" pitchFamily="34" charset="0"/>
              </a:rPr>
              <a:t>excess use of vaginal disinfectants or prolonged use of antibiotics </a:t>
            </a:r>
            <a:r>
              <a:rPr lang="en-US" sz="2000" b="1" dirty="0">
                <a:solidFill>
                  <a:srgbClr val="002060"/>
                </a:solidFill>
                <a:latin typeface="Arial" pitchFamily="34" charset="0"/>
                <a:cs typeface="Arial" pitchFamily="34" charset="0"/>
              </a:rPr>
              <a:t> the </a:t>
            </a:r>
            <a:r>
              <a:rPr lang="en-US" sz="2000" b="1" i="1" dirty="0">
                <a:solidFill>
                  <a:srgbClr val="C00000"/>
                </a:solidFill>
                <a:latin typeface="Arial" pitchFamily="34" charset="0"/>
                <a:cs typeface="Arial" pitchFamily="34" charset="0"/>
              </a:rPr>
              <a:t>lactobacilli </a:t>
            </a:r>
            <a:r>
              <a:rPr lang="en-US" sz="2000" b="1" dirty="0">
                <a:solidFill>
                  <a:srgbClr val="002060"/>
                </a:solidFill>
                <a:latin typeface="Arial" pitchFamily="34" charset="0"/>
                <a:cs typeface="Arial" pitchFamily="34" charset="0"/>
              </a:rPr>
              <a:t>decreases </a:t>
            </a:r>
            <a:r>
              <a:rPr lang="en-US" sz="2000" b="1" dirty="0">
                <a:solidFill>
                  <a:srgbClr val="002060"/>
                </a:solidFill>
                <a:latin typeface="Arial" pitchFamily="34" charset="0"/>
                <a:cs typeface="Arial" pitchFamily="34" charset="0"/>
                <a:sym typeface="Wingdings"/>
              </a:rPr>
              <a:t></a:t>
            </a:r>
            <a:r>
              <a:rPr lang="en-US" sz="2000" b="1" dirty="0">
                <a:solidFill>
                  <a:srgbClr val="002060"/>
                </a:solidFill>
                <a:latin typeface="Arial" pitchFamily="34" charset="0"/>
                <a:cs typeface="Arial" pitchFamily="34" charset="0"/>
              </a:rPr>
              <a:t> decrease the production of lactic acid </a:t>
            </a:r>
            <a:r>
              <a:rPr lang="en-US" sz="2000" b="1" dirty="0">
                <a:solidFill>
                  <a:srgbClr val="002060"/>
                </a:solidFill>
                <a:latin typeface="Arial" pitchFamily="34" charset="0"/>
                <a:cs typeface="Arial" pitchFamily="34" charset="0"/>
                <a:sym typeface="Wingdings"/>
              </a:rPr>
              <a:t></a:t>
            </a:r>
            <a:r>
              <a:rPr lang="en-US" sz="2000" b="1" dirty="0">
                <a:solidFill>
                  <a:srgbClr val="002060"/>
                </a:solidFill>
                <a:latin typeface="Arial" pitchFamily="34" charset="0"/>
                <a:cs typeface="Arial" pitchFamily="34" charset="0"/>
              </a:rPr>
              <a:t> decrease the vaginal acidity (pH 5-7) which becomes suitable for the growth of </a:t>
            </a:r>
            <a:r>
              <a:rPr lang="en-US" sz="2000" b="1" i="1" dirty="0">
                <a:solidFill>
                  <a:srgbClr val="C00000"/>
                </a:solidFill>
                <a:latin typeface="Arial" pitchFamily="34" charset="0"/>
                <a:cs typeface="Arial" pitchFamily="34" charset="0"/>
              </a:rPr>
              <a:t>T. vaginalis</a:t>
            </a:r>
            <a:r>
              <a:rPr lang="en-US" sz="2000" b="1" dirty="0">
                <a:solidFill>
                  <a:srgbClr val="C00000"/>
                </a:solidFill>
                <a:latin typeface="Arial" pitchFamily="34" charset="0"/>
                <a:cs typeface="Arial" pitchFamily="34" charset="0"/>
              </a:rPr>
              <a:t>.</a:t>
            </a:r>
            <a:r>
              <a:rPr lang="en-US" sz="2000" b="1" dirty="0">
                <a:solidFill>
                  <a:srgbClr val="002060"/>
                </a:solidFill>
                <a:latin typeface="Arial" pitchFamily="34" charset="0"/>
                <a:cs typeface="Arial" pitchFamily="34" charset="0"/>
              </a:rPr>
              <a:t> </a:t>
            </a:r>
            <a:endParaRPr lang="ar-EG" b="1" dirty="0">
              <a:solidFill>
                <a:srgbClr val="002060"/>
              </a:solidFill>
            </a:endParaRPr>
          </a:p>
        </p:txBody>
      </p:sp>
      <p:sp>
        <p:nvSpPr>
          <p:cNvPr id="26" name="TextBox 25"/>
          <p:cNvSpPr txBox="1"/>
          <p:nvPr/>
        </p:nvSpPr>
        <p:spPr>
          <a:xfrm>
            <a:off x="6286512" y="2143116"/>
            <a:ext cx="2643206"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sz="2000" b="1" dirty="0">
                <a:solidFill>
                  <a:srgbClr val="002060"/>
                </a:solidFill>
                <a:latin typeface="Arial" pitchFamily="34" charset="0"/>
                <a:cs typeface="Arial" pitchFamily="34" charset="0"/>
              </a:rPr>
              <a:t>The </a:t>
            </a:r>
            <a:r>
              <a:rPr lang="en-US" sz="2000" b="1" dirty="0" err="1">
                <a:solidFill>
                  <a:srgbClr val="002060"/>
                </a:solidFill>
                <a:latin typeface="Arial" pitchFamily="34" charset="0"/>
                <a:cs typeface="Arial" pitchFamily="34" charset="0"/>
              </a:rPr>
              <a:t>trophozoite</a:t>
            </a:r>
            <a:r>
              <a:rPr lang="en-US" sz="2000" b="1" dirty="0">
                <a:solidFill>
                  <a:srgbClr val="002060"/>
                </a:solidFill>
                <a:latin typeface="Arial" pitchFamily="34" charset="0"/>
                <a:cs typeface="Arial" pitchFamily="34" charset="0"/>
              </a:rPr>
              <a:t> exists either free in the vaginal cavity or adherent to the vaginal epithelium causing its damage </a:t>
            </a:r>
            <a:r>
              <a:rPr lang="en-US" sz="2000" b="1" dirty="0">
                <a:solidFill>
                  <a:srgbClr val="002060"/>
                </a:solidFill>
                <a:latin typeface="Arial" pitchFamily="34" charset="0"/>
                <a:cs typeface="Arial" pitchFamily="34" charset="0"/>
                <a:sym typeface="Wingdings"/>
              </a:rPr>
              <a:t></a:t>
            </a:r>
            <a:r>
              <a:rPr lang="en-US" sz="2000" b="1" dirty="0">
                <a:solidFill>
                  <a:srgbClr val="002060"/>
                </a:solidFill>
                <a:latin typeface="Arial" pitchFamily="34" charset="0"/>
                <a:cs typeface="Arial" pitchFamily="34" charset="0"/>
              </a:rPr>
              <a:t> </a:t>
            </a:r>
            <a:r>
              <a:rPr lang="en-US" sz="2000" b="1" dirty="0">
                <a:solidFill>
                  <a:srgbClr val="C00000"/>
                </a:solidFill>
                <a:latin typeface="Arial" pitchFamily="34" charset="0"/>
                <a:cs typeface="Arial" pitchFamily="34" charset="0"/>
              </a:rPr>
              <a:t>micro-ulcerations </a:t>
            </a:r>
            <a:r>
              <a:rPr lang="en-US" sz="2000" b="1" dirty="0">
                <a:solidFill>
                  <a:srgbClr val="002060"/>
                </a:solidFill>
                <a:latin typeface="Arial" pitchFamily="34" charset="0"/>
                <a:cs typeface="Arial" pitchFamily="34" charset="0"/>
              </a:rPr>
              <a:t>which increases the woman's susceptibility to an </a:t>
            </a:r>
            <a:r>
              <a:rPr lang="en-US" sz="2000" b="1" dirty="0">
                <a:solidFill>
                  <a:srgbClr val="C00000"/>
                </a:solidFill>
                <a:latin typeface="Arial" pitchFamily="34" charset="0"/>
                <a:cs typeface="Arial" pitchFamily="34" charset="0"/>
              </a:rPr>
              <a:t>HIV infection (AIDS) and other sexually transmitted diseases.</a:t>
            </a:r>
            <a:endParaRPr lang="ar-EG" sz="2000"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Left)">
                                      <p:cBhvr>
                                        <p:cTn id="17" dur="500"/>
                                        <p:tgtEl>
                                          <p:spTgt spid="9"/>
                                        </p:tgtEl>
                                      </p:cBhvr>
                                    </p:animEffect>
                                  </p:childTnLst>
                                </p:cTn>
                              </p:par>
                              <p:par>
                                <p:cTn id="18" presetID="18" presetClass="entr" presetSubtype="12"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trips(downLeft)">
                                      <p:cBhvr>
                                        <p:cTn id="20" dur="500"/>
                                        <p:tgtEl>
                                          <p:spTgt spid="11"/>
                                        </p:tgtEl>
                                      </p:cBhvr>
                                    </p:animEffect>
                                  </p:childTnLst>
                                </p:cTn>
                              </p:par>
                              <p:par>
                                <p:cTn id="21" presetID="18" presetClass="entr" presetSubtype="12"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strips(downLeft)">
                                      <p:cBhvr>
                                        <p:cTn id="23" dur="500"/>
                                        <p:tgtEl>
                                          <p:spTgt spid="14"/>
                                        </p:tgtEl>
                                      </p:cBhvr>
                                    </p:animEffect>
                                  </p:childTnLst>
                                </p:cTn>
                              </p:par>
                              <p:par>
                                <p:cTn id="24" presetID="18" presetClass="entr" presetSubtype="12"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strips(downLeft)">
                                      <p:cBhvr>
                                        <p:cTn id="26" dur="500"/>
                                        <p:tgtEl>
                                          <p:spTgt spid="17"/>
                                        </p:tgtEl>
                                      </p:cBhvr>
                                    </p:animEffect>
                                  </p:childTnLst>
                                </p:cTn>
                              </p:par>
                              <p:par>
                                <p:cTn id="27" presetID="18" presetClass="entr" presetSubtype="12"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strips(downLeft)">
                                      <p:cBhvr>
                                        <p:cTn id="29" dur="500"/>
                                        <p:tgtEl>
                                          <p:spTgt spid="19"/>
                                        </p:tgtEl>
                                      </p:cBhvr>
                                    </p:animEffect>
                                  </p:childTnLst>
                                </p:cTn>
                              </p:par>
                              <p:par>
                                <p:cTn id="30" presetID="18" presetClass="entr" presetSubtype="12"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strips(downLeft)">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strips(downLeft)">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strips(downLeft)">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strips(downLeft)">
                                      <p:cBhvr>
                                        <p:cTn id="4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4" grpId="0" animBg="1"/>
      <p:bldP spid="25"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5286380" y="4214818"/>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5286380" y="4786322"/>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5286380" y="535782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5286380" y="1428736"/>
            <a:ext cx="1071570" cy="50006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5286380" y="1928802"/>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5286380" y="250030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5286380" y="3071810"/>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5286380" y="3643314"/>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2500298" y="428625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2500298" y="4857760"/>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2500298" y="5429264"/>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2500298" y="1428736"/>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2500298" y="2000240"/>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2500298" y="2571744"/>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2500298" y="3143248"/>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2500298" y="3714752"/>
            <a:ext cx="1071570" cy="57150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3923777" y="3051991"/>
            <a:ext cx="525740" cy="686829"/>
          </a:xfrm>
          <a:custGeom>
            <a:avLst/>
            <a:gdLst>
              <a:gd name="connsiteX0" fmla="*/ 135713 w 519171"/>
              <a:gd name="connsiteY0" fmla="*/ 162233 h 648929"/>
              <a:gd name="connsiteX1" fmla="*/ 179958 w 519171"/>
              <a:gd name="connsiteY1" fmla="*/ 73742 h 648929"/>
              <a:gd name="connsiteX2" fmla="*/ 283196 w 519171"/>
              <a:gd name="connsiteY2" fmla="*/ 44246 h 648929"/>
              <a:gd name="connsiteX3" fmla="*/ 371687 w 519171"/>
              <a:gd name="connsiteY3" fmla="*/ 14749 h 648929"/>
              <a:gd name="connsiteX4" fmla="*/ 415932 w 519171"/>
              <a:gd name="connsiteY4" fmla="*/ 0 h 648929"/>
              <a:gd name="connsiteX5" fmla="*/ 489674 w 519171"/>
              <a:gd name="connsiteY5" fmla="*/ 103239 h 648929"/>
              <a:gd name="connsiteX6" fmla="*/ 504422 w 519171"/>
              <a:gd name="connsiteY6" fmla="*/ 147484 h 648929"/>
              <a:gd name="connsiteX7" fmla="*/ 519171 w 519171"/>
              <a:gd name="connsiteY7" fmla="*/ 191729 h 648929"/>
              <a:gd name="connsiteX8" fmla="*/ 489674 w 519171"/>
              <a:gd name="connsiteY8" fmla="*/ 368710 h 648929"/>
              <a:gd name="connsiteX9" fmla="*/ 460177 w 519171"/>
              <a:gd name="connsiteY9" fmla="*/ 412955 h 648929"/>
              <a:gd name="connsiteX10" fmla="*/ 445429 w 519171"/>
              <a:gd name="connsiteY10" fmla="*/ 457200 h 648929"/>
              <a:gd name="connsiteX11" fmla="*/ 415932 w 519171"/>
              <a:gd name="connsiteY11" fmla="*/ 501446 h 648929"/>
              <a:gd name="connsiteX12" fmla="*/ 401184 w 519171"/>
              <a:gd name="connsiteY12" fmla="*/ 648929 h 648929"/>
              <a:gd name="connsiteX13" fmla="*/ 356938 w 519171"/>
              <a:gd name="connsiteY13" fmla="*/ 634181 h 648929"/>
              <a:gd name="connsiteX14" fmla="*/ 327442 w 519171"/>
              <a:gd name="connsiteY14" fmla="*/ 589936 h 648929"/>
              <a:gd name="connsiteX15" fmla="*/ 283196 w 519171"/>
              <a:gd name="connsiteY15" fmla="*/ 545691 h 648929"/>
              <a:gd name="connsiteX16" fmla="*/ 268448 w 519171"/>
              <a:gd name="connsiteY16" fmla="*/ 501446 h 648929"/>
              <a:gd name="connsiteX17" fmla="*/ 224203 w 519171"/>
              <a:gd name="connsiteY17" fmla="*/ 486697 h 648929"/>
              <a:gd name="connsiteX18" fmla="*/ 179958 w 519171"/>
              <a:gd name="connsiteY18" fmla="*/ 457200 h 648929"/>
              <a:gd name="connsiteX19" fmla="*/ 91467 w 519171"/>
              <a:gd name="connsiteY19" fmla="*/ 427704 h 648929"/>
              <a:gd name="connsiteX20" fmla="*/ 47222 w 519171"/>
              <a:gd name="connsiteY20" fmla="*/ 398207 h 648929"/>
              <a:gd name="connsiteX21" fmla="*/ 32474 w 519171"/>
              <a:gd name="connsiteY21" fmla="*/ 353962 h 648929"/>
              <a:gd name="connsiteX22" fmla="*/ 2977 w 519171"/>
              <a:gd name="connsiteY22" fmla="*/ 309716 h 648929"/>
              <a:gd name="connsiteX23" fmla="*/ 17725 w 519171"/>
              <a:gd name="connsiteY23" fmla="*/ 191729 h 648929"/>
              <a:gd name="connsiteX24" fmla="*/ 76719 w 519171"/>
              <a:gd name="connsiteY24" fmla="*/ 162233 h 648929"/>
              <a:gd name="connsiteX25" fmla="*/ 135713 w 519171"/>
              <a:gd name="connsiteY25" fmla="*/ 162233 h 648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19171" h="648929">
                <a:moveTo>
                  <a:pt x="135713" y="162233"/>
                </a:moveTo>
                <a:cubicBezTo>
                  <a:pt x="152919" y="147485"/>
                  <a:pt x="153966" y="94536"/>
                  <a:pt x="179958" y="73742"/>
                </a:cubicBezTo>
                <a:cubicBezTo>
                  <a:pt x="189871" y="65812"/>
                  <a:pt x="278957" y="45518"/>
                  <a:pt x="283196" y="44246"/>
                </a:cubicBezTo>
                <a:cubicBezTo>
                  <a:pt x="312977" y="35312"/>
                  <a:pt x="342190" y="24581"/>
                  <a:pt x="371687" y="14749"/>
                </a:cubicBezTo>
                <a:lnTo>
                  <a:pt x="415932" y="0"/>
                </a:lnTo>
                <a:cubicBezTo>
                  <a:pt x="489673" y="24582"/>
                  <a:pt x="455261" y="1"/>
                  <a:pt x="489674" y="103239"/>
                </a:cubicBezTo>
                <a:lnTo>
                  <a:pt x="504422" y="147484"/>
                </a:lnTo>
                <a:lnTo>
                  <a:pt x="519171" y="191729"/>
                </a:lnTo>
                <a:cubicBezTo>
                  <a:pt x="514499" y="233779"/>
                  <a:pt x="514381" y="319296"/>
                  <a:pt x="489674" y="368710"/>
                </a:cubicBezTo>
                <a:cubicBezTo>
                  <a:pt x="481747" y="384564"/>
                  <a:pt x="470009" y="398207"/>
                  <a:pt x="460177" y="412955"/>
                </a:cubicBezTo>
                <a:cubicBezTo>
                  <a:pt x="455261" y="427703"/>
                  <a:pt x="452381" y="443295"/>
                  <a:pt x="445429" y="457200"/>
                </a:cubicBezTo>
                <a:cubicBezTo>
                  <a:pt x="437502" y="473054"/>
                  <a:pt x="419918" y="484174"/>
                  <a:pt x="415932" y="501446"/>
                </a:cubicBezTo>
                <a:cubicBezTo>
                  <a:pt x="404823" y="549587"/>
                  <a:pt x="406100" y="599768"/>
                  <a:pt x="401184" y="648929"/>
                </a:cubicBezTo>
                <a:cubicBezTo>
                  <a:pt x="386435" y="644013"/>
                  <a:pt x="369078" y="643893"/>
                  <a:pt x="356938" y="634181"/>
                </a:cubicBezTo>
                <a:cubicBezTo>
                  <a:pt x="343097" y="623108"/>
                  <a:pt x="338789" y="603553"/>
                  <a:pt x="327442" y="589936"/>
                </a:cubicBezTo>
                <a:cubicBezTo>
                  <a:pt x="314089" y="573913"/>
                  <a:pt x="297945" y="560439"/>
                  <a:pt x="283196" y="545691"/>
                </a:cubicBezTo>
                <a:cubicBezTo>
                  <a:pt x="278280" y="530943"/>
                  <a:pt x="279441" y="512439"/>
                  <a:pt x="268448" y="501446"/>
                </a:cubicBezTo>
                <a:cubicBezTo>
                  <a:pt x="257455" y="490453"/>
                  <a:pt x="238108" y="493650"/>
                  <a:pt x="224203" y="486697"/>
                </a:cubicBezTo>
                <a:cubicBezTo>
                  <a:pt x="208349" y="478770"/>
                  <a:pt x="196156" y="464399"/>
                  <a:pt x="179958" y="457200"/>
                </a:cubicBezTo>
                <a:cubicBezTo>
                  <a:pt x="151545" y="444572"/>
                  <a:pt x="91467" y="427704"/>
                  <a:pt x="91467" y="427704"/>
                </a:cubicBezTo>
                <a:cubicBezTo>
                  <a:pt x="76719" y="417872"/>
                  <a:pt x="58295" y="412048"/>
                  <a:pt x="47222" y="398207"/>
                </a:cubicBezTo>
                <a:cubicBezTo>
                  <a:pt x="37511" y="386068"/>
                  <a:pt x="39426" y="367867"/>
                  <a:pt x="32474" y="353962"/>
                </a:cubicBezTo>
                <a:cubicBezTo>
                  <a:pt x="24547" y="338108"/>
                  <a:pt x="12809" y="324465"/>
                  <a:pt x="2977" y="309716"/>
                </a:cubicBezTo>
                <a:cubicBezTo>
                  <a:pt x="7893" y="270387"/>
                  <a:pt x="0" y="227180"/>
                  <a:pt x="17725" y="191729"/>
                </a:cubicBezTo>
                <a:cubicBezTo>
                  <a:pt x="27557" y="172064"/>
                  <a:pt x="56511" y="170894"/>
                  <a:pt x="76719" y="162233"/>
                </a:cubicBezTo>
                <a:cubicBezTo>
                  <a:pt x="118389" y="144375"/>
                  <a:pt x="118507" y="176981"/>
                  <a:pt x="135713" y="16223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3587540" y="2642988"/>
            <a:ext cx="614923" cy="464110"/>
          </a:xfrm>
          <a:custGeom>
            <a:avLst/>
            <a:gdLst>
              <a:gd name="connsiteX0" fmla="*/ 589936 w 607240"/>
              <a:gd name="connsiteY0" fmla="*/ 438500 h 438500"/>
              <a:gd name="connsiteX1" fmla="*/ 604684 w 607240"/>
              <a:gd name="connsiteY1" fmla="*/ 394255 h 438500"/>
              <a:gd name="connsiteX2" fmla="*/ 575187 w 607240"/>
              <a:gd name="connsiteY2" fmla="*/ 350010 h 438500"/>
              <a:gd name="connsiteX3" fmla="*/ 501445 w 607240"/>
              <a:gd name="connsiteY3" fmla="*/ 232023 h 438500"/>
              <a:gd name="connsiteX4" fmla="*/ 471949 w 607240"/>
              <a:gd name="connsiteY4" fmla="*/ 187778 h 438500"/>
              <a:gd name="connsiteX5" fmla="*/ 383458 w 607240"/>
              <a:gd name="connsiteY5" fmla="*/ 99287 h 438500"/>
              <a:gd name="connsiteX6" fmla="*/ 206478 w 607240"/>
              <a:gd name="connsiteY6" fmla="*/ 84539 h 438500"/>
              <a:gd name="connsiteX7" fmla="*/ 117987 w 607240"/>
              <a:gd name="connsiteY7" fmla="*/ 40294 h 438500"/>
              <a:gd name="connsiteX8" fmla="*/ 73742 w 607240"/>
              <a:gd name="connsiteY8" fmla="*/ 10797 h 438500"/>
              <a:gd name="connsiteX9" fmla="*/ 0 w 607240"/>
              <a:gd name="connsiteY9" fmla="*/ 55042 h 43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7240" h="438500">
                <a:moveTo>
                  <a:pt x="589936" y="438500"/>
                </a:moveTo>
                <a:cubicBezTo>
                  <a:pt x="594852" y="423752"/>
                  <a:pt x="607240" y="409590"/>
                  <a:pt x="604684" y="394255"/>
                </a:cubicBezTo>
                <a:cubicBezTo>
                  <a:pt x="601770" y="376771"/>
                  <a:pt x="583981" y="365400"/>
                  <a:pt x="575187" y="350010"/>
                </a:cubicBezTo>
                <a:cubicBezTo>
                  <a:pt x="495985" y="211408"/>
                  <a:pt x="602162" y="373028"/>
                  <a:pt x="501445" y="232023"/>
                </a:cubicBezTo>
                <a:cubicBezTo>
                  <a:pt x="491142" y="217599"/>
                  <a:pt x="483725" y="201026"/>
                  <a:pt x="471949" y="187778"/>
                </a:cubicBezTo>
                <a:cubicBezTo>
                  <a:pt x="444235" y="156600"/>
                  <a:pt x="425029" y="102751"/>
                  <a:pt x="383458" y="99287"/>
                </a:cubicBezTo>
                <a:lnTo>
                  <a:pt x="206478" y="84539"/>
                </a:lnTo>
                <a:cubicBezTo>
                  <a:pt x="79669" y="0"/>
                  <a:pt x="240115" y="101358"/>
                  <a:pt x="117987" y="40294"/>
                </a:cubicBezTo>
                <a:cubicBezTo>
                  <a:pt x="102133" y="32367"/>
                  <a:pt x="88490" y="20629"/>
                  <a:pt x="73742" y="10797"/>
                </a:cubicBezTo>
                <a:cubicBezTo>
                  <a:pt x="16306" y="29942"/>
                  <a:pt x="40490" y="14552"/>
                  <a:pt x="0" y="5504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3587540" y="2898146"/>
            <a:ext cx="627269" cy="459416"/>
          </a:xfrm>
          <a:custGeom>
            <a:avLst/>
            <a:gdLst>
              <a:gd name="connsiteX0" fmla="*/ 619432 w 619432"/>
              <a:gd name="connsiteY0" fmla="*/ 198091 h 434065"/>
              <a:gd name="connsiteX1" fmla="*/ 589936 w 619432"/>
              <a:gd name="connsiteY1" fmla="*/ 153845 h 434065"/>
              <a:gd name="connsiteX2" fmla="*/ 486697 w 619432"/>
              <a:gd name="connsiteY2" fmla="*/ 109600 h 434065"/>
              <a:gd name="connsiteX3" fmla="*/ 398207 w 619432"/>
              <a:gd name="connsiteY3" fmla="*/ 65355 h 434065"/>
              <a:gd name="connsiteX4" fmla="*/ 353961 w 619432"/>
              <a:gd name="connsiteY4" fmla="*/ 35858 h 434065"/>
              <a:gd name="connsiteX5" fmla="*/ 132736 w 619432"/>
              <a:gd name="connsiteY5" fmla="*/ 35858 h 434065"/>
              <a:gd name="connsiteX6" fmla="*/ 103239 w 619432"/>
              <a:gd name="connsiteY6" fmla="*/ 124349 h 434065"/>
              <a:gd name="connsiteX7" fmla="*/ 58994 w 619432"/>
              <a:gd name="connsiteY7" fmla="*/ 316078 h 434065"/>
              <a:gd name="connsiteX8" fmla="*/ 29497 w 619432"/>
              <a:gd name="connsiteY8" fmla="*/ 360323 h 434065"/>
              <a:gd name="connsiteX9" fmla="*/ 0 w 619432"/>
              <a:gd name="connsiteY9" fmla="*/ 434065 h 43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9432" h="434065">
                <a:moveTo>
                  <a:pt x="619432" y="198091"/>
                </a:moveTo>
                <a:cubicBezTo>
                  <a:pt x="609600" y="183342"/>
                  <a:pt x="603553" y="165193"/>
                  <a:pt x="589936" y="153845"/>
                </a:cubicBezTo>
                <a:cubicBezTo>
                  <a:pt x="543908" y="115488"/>
                  <a:pt x="532799" y="132651"/>
                  <a:pt x="486697" y="109600"/>
                </a:cubicBezTo>
                <a:cubicBezTo>
                  <a:pt x="372345" y="52423"/>
                  <a:pt x="509411" y="102422"/>
                  <a:pt x="398207" y="65355"/>
                </a:cubicBezTo>
                <a:cubicBezTo>
                  <a:pt x="383458" y="55523"/>
                  <a:pt x="369815" y="43785"/>
                  <a:pt x="353961" y="35858"/>
                </a:cubicBezTo>
                <a:cubicBezTo>
                  <a:pt x="282244" y="0"/>
                  <a:pt x="215968" y="28922"/>
                  <a:pt x="132736" y="35858"/>
                </a:cubicBezTo>
                <a:cubicBezTo>
                  <a:pt x="122904" y="65355"/>
                  <a:pt x="109337" y="93860"/>
                  <a:pt x="103239" y="124349"/>
                </a:cubicBezTo>
                <a:cubicBezTo>
                  <a:pt x="96254" y="159273"/>
                  <a:pt x="69156" y="300835"/>
                  <a:pt x="58994" y="316078"/>
                </a:cubicBezTo>
                <a:lnTo>
                  <a:pt x="29497" y="360323"/>
                </a:lnTo>
                <a:cubicBezTo>
                  <a:pt x="11273" y="414997"/>
                  <a:pt x="21702" y="390663"/>
                  <a:pt x="0" y="43406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3572792" y="2788360"/>
            <a:ext cx="627269" cy="279028"/>
          </a:xfrm>
          <a:custGeom>
            <a:avLst/>
            <a:gdLst>
              <a:gd name="connsiteX0" fmla="*/ 619432 w 619432"/>
              <a:gd name="connsiteY0" fmla="*/ 263631 h 263631"/>
              <a:gd name="connsiteX1" fmla="*/ 589935 w 619432"/>
              <a:gd name="connsiteY1" fmla="*/ 219386 h 263631"/>
              <a:gd name="connsiteX2" fmla="*/ 442451 w 619432"/>
              <a:gd name="connsiteY2" fmla="*/ 116147 h 263631"/>
              <a:gd name="connsiteX3" fmla="*/ 353961 w 619432"/>
              <a:gd name="connsiteY3" fmla="*/ 57154 h 263631"/>
              <a:gd name="connsiteX4" fmla="*/ 309716 w 619432"/>
              <a:gd name="connsiteY4" fmla="*/ 27657 h 263631"/>
              <a:gd name="connsiteX5" fmla="*/ 250722 w 619432"/>
              <a:gd name="connsiteY5" fmla="*/ 12909 h 263631"/>
              <a:gd name="connsiteX6" fmla="*/ 44245 w 619432"/>
              <a:gd name="connsiteY6" fmla="*/ 27657 h 263631"/>
              <a:gd name="connsiteX7" fmla="*/ 14748 w 619432"/>
              <a:gd name="connsiteY7" fmla="*/ 116147 h 263631"/>
              <a:gd name="connsiteX8" fmla="*/ 0 w 619432"/>
              <a:gd name="connsiteY8" fmla="*/ 130896 h 263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9432" h="263631">
                <a:moveTo>
                  <a:pt x="619432" y="263631"/>
                </a:moveTo>
                <a:cubicBezTo>
                  <a:pt x="609600" y="248883"/>
                  <a:pt x="602469" y="231920"/>
                  <a:pt x="589935" y="219386"/>
                </a:cubicBezTo>
                <a:cubicBezTo>
                  <a:pt x="568096" y="197547"/>
                  <a:pt x="456907" y="125784"/>
                  <a:pt x="442451" y="116147"/>
                </a:cubicBezTo>
                <a:lnTo>
                  <a:pt x="353961" y="57154"/>
                </a:lnTo>
                <a:cubicBezTo>
                  <a:pt x="339213" y="47322"/>
                  <a:pt x="326912" y="31956"/>
                  <a:pt x="309716" y="27657"/>
                </a:cubicBezTo>
                <a:lnTo>
                  <a:pt x="250722" y="12909"/>
                </a:lnTo>
                <a:cubicBezTo>
                  <a:pt x="181896" y="17825"/>
                  <a:pt x="107461" y="0"/>
                  <a:pt x="44245" y="27657"/>
                </a:cubicBezTo>
                <a:cubicBezTo>
                  <a:pt x="15760" y="40119"/>
                  <a:pt x="36733" y="94161"/>
                  <a:pt x="14748" y="116147"/>
                </a:cubicBezTo>
                <a:lnTo>
                  <a:pt x="0" y="130896"/>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3929058" y="4286256"/>
            <a:ext cx="525740" cy="686829"/>
          </a:xfrm>
          <a:custGeom>
            <a:avLst/>
            <a:gdLst>
              <a:gd name="connsiteX0" fmla="*/ 135713 w 519171"/>
              <a:gd name="connsiteY0" fmla="*/ 162233 h 648929"/>
              <a:gd name="connsiteX1" fmla="*/ 179958 w 519171"/>
              <a:gd name="connsiteY1" fmla="*/ 73742 h 648929"/>
              <a:gd name="connsiteX2" fmla="*/ 283196 w 519171"/>
              <a:gd name="connsiteY2" fmla="*/ 44246 h 648929"/>
              <a:gd name="connsiteX3" fmla="*/ 371687 w 519171"/>
              <a:gd name="connsiteY3" fmla="*/ 14749 h 648929"/>
              <a:gd name="connsiteX4" fmla="*/ 415932 w 519171"/>
              <a:gd name="connsiteY4" fmla="*/ 0 h 648929"/>
              <a:gd name="connsiteX5" fmla="*/ 489674 w 519171"/>
              <a:gd name="connsiteY5" fmla="*/ 103239 h 648929"/>
              <a:gd name="connsiteX6" fmla="*/ 504422 w 519171"/>
              <a:gd name="connsiteY6" fmla="*/ 147484 h 648929"/>
              <a:gd name="connsiteX7" fmla="*/ 519171 w 519171"/>
              <a:gd name="connsiteY7" fmla="*/ 191729 h 648929"/>
              <a:gd name="connsiteX8" fmla="*/ 489674 w 519171"/>
              <a:gd name="connsiteY8" fmla="*/ 368710 h 648929"/>
              <a:gd name="connsiteX9" fmla="*/ 460177 w 519171"/>
              <a:gd name="connsiteY9" fmla="*/ 412955 h 648929"/>
              <a:gd name="connsiteX10" fmla="*/ 445429 w 519171"/>
              <a:gd name="connsiteY10" fmla="*/ 457200 h 648929"/>
              <a:gd name="connsiteX11" fmla="*/ 415932 w 519171"/>
              <a:gd name="connsiteY11" fmla="*/ 501446 h 648929"/>
              <a:gd name="connsiteX12" fmla="*/ 401184 w 519171"/>
              <a:gd name="connsiteY12" fmla="*/ 648929 h 648929"/>
              <a:gd name="connsiteX13" fmla="*/ 356938 w 519171"/>
              <a:gd name="connsiteY13" fmla="*/ 634181 h 648929"/>
              <a:gd name="connsiteX14" fmla="*/ 327442 w 519171"/>
              <a:gd name="connsiteY14" fmla="*/ 589936 h 648929"/>
              <a:gd name="connsiteX15" fmla="*/ 283196 w 519171"/>
              <a:gd name="connsiteY15" fmla="*/ 545691 h 648929"/>
              <a:gd name="connsiteX16" fmla="*/ 268448 w 519171"/>
              <a:gd name="connsiteY16" fmla="*/ 501446 h 648929"/>
              <a:gd name="connsiteX17" fmla="*/ 224203 w 519171"/>
              <a:gd name="connsiteY17" fmla="*/ 486697 h 648929"/>
              <a:gd name="connsiteX18" fmla="*/ 179958 w 519171"/>
              <a:gd name="connsiteY18" fmla="*/ 457200 h 648929"/>
              <a:gd name="connsiteX19" fmla="*/ 91467 w 519171"/>
              <a:gd name="connsiteY19" fmla="*/ 427704 h 648929"/>
              <a:gd name="connsiteX20" fmla="*/ 47222 w 519171"/>
              <a:gd name="connsiteY20" fmla="*/ 398207 h 648929"/>
              <a:gd name="connsiteX21" fmla="*/ 32474 w 519171"/>
              <a:gd name="connsiteY21" fmla="*/ 353962 h 648929"/>
              <a:gd name="connsiteX22" fmla="*/ 2977 w 519171"/>
              <a:gd name="connsiteY22" fmla="*/ 309716 h 648929"/>
              <a:gd name="connsiteX23" fmla="*/ 17725 w 519171"/>
              <a:gd name="connsiteY23" fmla="*/ 191729 h 648929"/>
              <a:gd name="connsiteX24" fmla="*/ 76719 w 519171"/>
              <a:gd name="connsiteY24" fmla="*/ 162233 h 648929"/>
              <a:gd name="connsiteX25" fmla="*/ 135713 w 519171"/>
              <a:gd name="connsiteY25" fmla="*/ 162233 h 648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19171" h="648929">
                <a:moveTo>
                  <a:pt x="135713" y="162233"/>
                </a:moveTo>
                <a:cubicBezTo>
                  <a:pt x="152919" y="147485"/>
                  <a:pt x="153966" y="94536"/>
                  <a:pt x="179958" y="73742"/>
                </a:cubicBezTo>
                <a:cubicBezTo>
                  <a:pt x="189871" y="65812"/>
                  <a:pt x="278957" y="45518"/>
                  <a:pt x="283196" y="44246"/>
                </a:cubicBezTo>
                <a:cubicBezTo>
                  <a:pt x="312977" y="35312"/>
                  <a:pt x="342190" y="24581"/>
                  <a:pt x="371687" y="14749"/>
                </a:cubicBezTo>
                <a:lnTo>
                  <a:pt x="415932" y="0"/>
                </a:lnTo>
                <a:cubicBezTo>
                  <a:pt x="489673" y="24582"/>
                  <a:pt x="455261" y="1"/>
                  <a:pt x="489674" y="103239"/>
                </a:cubicBezTo>
                <a:lnTo>
                  <a:pt x="504422" y="147484"/>
                </a:lnTo>
                <a:lnTo>
                  <a:pt x="519171" y="191729"/>
                </a:lnTo>
                <a:cubicBezTo>
                  <a:pt x="514499" y="233779"/>
                  <a:pt x="514381" y="319296"/>
                  <a:pt x="489674" y="368710"/>
                </a:cubicBezTo>
                <a:cubicBezTo>
                  <a:pt x="481747" y="384564"/>
                  <a:pt x="470009" y="398207"/>
                  <a:pt x="460177" y="412955"/>
                </a:cubicBezTo>
                <a:cubicBezTo>
                  <a:pt x="455261" y="427703"/>
                  <a:pt x="452381" y="443295"/>
                  <a:pt x="445429" y="457200"/>
                </a:cubicBezTo>
                <a:cubicBezTo>
                  <a:pt x="437502" y="473054"/>
                  <a:pt x="419918" y="484174"/>
                  <a:pt x="415932" y="501446"/>
                </a:cubicBezTo>
                <a:cubicBezTo>
                  <a:pt x="404823" y="549587"/>
                  <a:pt x="406100" y="599768"/>
                  <a:pt x="401184" y="648929"/>
                </a:cubicBezTo>
                <a:cubicBezTo>
                  <a:pt x="386435" y="644013"/>
                  <a:pt x="369078" y="643893"/>
                  <a:pt x="356938" y="634181"/>
                </a:cubicBezTo>
                <a:cubicBezTo>
                  <a:pt x="343097" y="623108"/>
                  <a:pt x="338789" y="603553"/>
                  <a:pt x="327442" y="589936"/>
                </a:cubicBezTo>
                <a:cubicBezTo>
                  <a:pt x="314089" y="573913"/>
                  <a:pt x="297945" y="560439"/>
                  <a:pt x="283196" y="545691"/>
                </a:cubicBezTo>
                <a:cubicBezTo>
                  <a:pt x="278280" y="530943"/>
                  <a:pt x="279441" y="512439"/>
                  <a:pt x="268448" y="501446"/>
                </a:cubicBezTo>
                <a:cubicBezTo>
                  <a:pt x="257455" y="490453"/>
                  <a:pt x="238108" y="493650"/>
                  <a:pt x="224203" y="486697"/>
                </a:cubicBezTo>
                <a:cubicBezTo>
                  <a:pt x="208349" y="478770"/>
                  <a:pt x="196156" y="464399"/>
                  <a:pt x="179958" y="457200"/>
                </a:cubicBezTo>
                <a:cubicBezTo>
                  <a:pt x="151545" y="444572"/>
                  <a:pt x="91467" y="427704"/>
                  <a:pt x="91467" y="427704"/>
                </a:cubicBezTo>
                <a:cubicBezTo>
                  <a:pt x="76719" y="417872"/>
                  <a:pt x="58295" y="412048"/>
                  <a:pt x="47222" y="398207"/>
                </a:cubicBezTo>
                <a:cubicBezTo>
                  <a:pt x="37511" y="386068"/>
                  <a:pt x="39426" y="367867"/>
                  <a:pt x="32474" y="353962"/>
                </a:cubicBezTo>
                <a:cubicBezTo>
                  <a:pt x="24547" y="338108"/>
                  <a:pt x="12809" y="324465"/>
                  <a:pt x="2977" y="309716"/>
                </a:cubicBezTo>
                <a:cubicBezTo>
                  <a:pt x="7893" y="270387"/>
                  <a:pt x="0" y="227180"/>
                  <a:pt x="17725" y="191729"/>
                </a:cubicBezTo>
                <a:cubicBezTo>
                  <a:pt x="27557" y="172064"/>
                  <a:pt x="56511" y="170894"/>
                  <a:pt x="76719" y="162233"/>
                </a:cubicBezTo>
                <a:cubicBezTo>
                  <a:pt x="118389" y="144375"/>
                  <a:pt x="118507" y="176981"/>
                  <a:pt x="135713" y="16223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3592821" y="3877253"/>
            <a:ext cx="614923" cy="464110"/>
          </a:xfrm>
          <a:custGeom>
            <a:avLst/>
            <a:gdLst>
              <a:gd name="connsiteX0" fmla="*/ 589936 w 607240"/>
              <a:gd name="connsiteY0" fmla="*/ 438500 h 438500"/>
              <a:gd name="connsiteX1" fmla="*/ 604684 w 607240"/>
              <a:gd name="connsiteY1" fmla="*/ 394255 h 438500"/>
              <a:gd name="connsiteX2" fmla="*/ 575187 w 607240"/>
              <a:gd name="connsiteY2" fmla="*/ 350010 h 438500"/>
              <a:gd name="connsiteX3" fmla="*/ 501445 w 607240"/>
              <a:gd name="connsiteY3" fmla="*/ 232023 h 438500"/>
              <a:gd name="connsiteX4" fmla="*/ 471949 w 607240"/>
              <a:gd name="connsiteY4" fmla="*/ 187778 h 438500"/>
              <a:gd name="connsiteX5" fmla="*/ 383458 w 607240"/>
              <a:gd name="connsiteY5" fmla="*/ 99287 h 438500"/>
              <a:gd name="connsiteX6" fmla="*/ 206478 w 607240"/>
              <a:gd name="connsiteY6" fmla="*/ 84539 h 438500"/>
              <a:gd name="connsiteX7" fmla="*/ 117987 w 607240"/>
              <a:gd name="connsiteY7" fmla="*/ 40294 h 438500"/>
              <a:gd name="connsiteX8" fmla="*/ 73742 w 607240"/>
              <a:gd name="connsiteY8" fmla="*/ 10797 h 438500"/>
              <a:gd name="connsiteX9" fmla="*/ 0 w 607240"/>
              <a:gd name="connsiteY9" fmla="*/ 55042 h 43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7240" h="438500">
                <a:moveTo>
                  <a:pt x="589936" y="438500"/>
                </a:moveTo>
                <a:cubicBezTo>
                  <a:pt x="594852" y="423752"/>
                  <a:pt x="607240" y="409590"/>
                  <a:pt x="604684" y="394255"/>
                </a:cubicBezTo>
                <a:cubicBezTo>
                  <a:pt x="601770" y="376771"/>
                  <a:pt x="583981" y="365400"/>
                  <a:pt x="575187" y="350010"/>
                </a:cubicBezTo>
                <a:cubicBezTo>
                  <a:pt x="495985" y="211408"/>
                  <a:pt x="602162" y="373028"/>
                  <a:pt x="501445" y="232023"/>
                </a:cubicBezTo>
                <a:cubicBezTo>
                  <a:pt x="491142" y="217599"/>
                  <a:pt x="483725" y="201026"/>
                  <a:pt x="471949" y="187778"/>
                </a:cubicBezTo>
                <a:cubicBezTo>
                  <a:pt x="444235" y="156600"/>
                  <a:pt x="425029" y="102751"/>
                  <a:pt x="383458" y="99287"/>
                </a:cubicBezTo>
                <a:lnTo>
                  <a:pt x="206478" y="84539"/>
                </a:lnTo>
                <a:cubicBezTo>
                  <a:pt x="79669" y="0"/>
                  <a:pt x="240115" y="101358"/>
                  <a:pt x="117987" y="40294"/>
                </a:cubicBezTo>
                <a:cubicBezTo>
                  <a:pt x="102133" y="32367"/>
                  <a:pt x="88490" y="20629"/>
                  <a:pt x="73742" y="10797"/>
                </a:cubicBezTo>
                <a:cubicBezTo>
                  <a:pt x="16306" y="29942"/>
                  <a:pt x="40490" y="14552"/>
                  <a:pt x="0" y="5504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3592821" y="4132411"/>
            <a:ext cx="627269" cy="459416"/>
          </a:xfrm>
          <a:custGeom>
            <a:avLst/>
            <a:gdLst>
              <a:gd name="connsiteX0" fmla="*/ 619432 w 619432"/>
              <a:gd name="connsiteY0" fmla="*/ 198091 h 434065"/>
              <a:gd name="connsiteX1" fmla="*/ 589936 w 619432"/>
              <a:gd name="connsiteY1" fmla="*/ 153845 h 434065"/>
              <a:gd name="connsiteX2" fmla="*/ 486697 w 619432"/>
              <a:gd name="connsiteY2" fmla="*/ 109600 h 434065"/>
              <a:gd name="connsiteX3" fmla="*/ 398207 w 619432"/>
              <a:gd name="connsiteY3" fmla="*/ 65355 h 434065"/>
              <a:gd name="connsiteX4" fmla="*/ 353961 w 619432"/>
              <a:gd name="connsiteY4" fmla="*/ 35858 h 434065"/>
              <a:gd name="connsiteX5" fmla="*/ 132736 w 619432"/>
              <a:gd name="connsiteY5" fmla="*/ 35858 h 434065"/>
              <a:gd name="connsiteX6" fmla="*/ 103239 w 619432"/>
              <a:gd name="connsiteY6" fmla="*/ 124349 h 434065"/>
              <a:gd name="connsiteX7" fmla="*/ 58994 w 619432"/>
              <a:gd name="connsiteY7" fmla="*/ 316078 h 434065"/>
              <a:gd name="connsiteX8" fmla="*/ 29497 w 619432"/>
              <a:gd name="connsiteY8" fmla="*/ 360323 h 434065"/>
              <a:gd name="connsiteX9" fmla="*/ 0 w 619432"/>
              <a:gd name="connsiteY9" fmla="*/ 434065 h 43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9432" h="434065">
                <a:moveTo>
                  <a:pt x="619432" y="198091"/>
                </a:moveTo>
                <a:cubicBezTo>
                  <a:pt x="609600" y="183342"/>
                  <a:pt x="603553" y="165193"/>
                  <a:pt x="589936" y="153845"/>
                </a:cubicBezTo>
                <a:cubicBezTo>
                  <a:pt x="543908" y="115488"/>
                  <a:pt x="532799" y="132651"/>
                  <a:pt x="486697" y="109600"/>
                </a:cubicBezTo>
                <a:cubicBezTo>
                  <a:pt x="372345" y="52423"/>
                  <a:pt x="509411" y="102422"/>
                  <a:pt x="398207" y="65355"/>
                </a:cubicBezTo>
                <a:cubicBezTo>
                  <a:pt x="383458" y="55523"/>
                  <a:pt x="369815" y="43785"/>
                  <a:pt x="353961" y="35858"/>
                </a:cubicBezTo>
                <a:cubicBezTo>
                  <a:pt x="282244" y="0"/>
                  <a:pt x="215968" y="28922"/>
                  <a:pt x="132736" y="35858"/>
                </a:cubicBezTo>
                <a:cubicBezTo>
                  <a:pt x="122904" y="65355"/>
                  <a:pt x="109337" y="93860"/>
                  <a:pt x="103239" y="124349"/>
                </a:cubicBezTo>
                <a:cubicBezTo>
                  <a:pt x="96254" y="159273"/>
                  <a:pt x="69156" y="300835"/>
                  <a:pt x="58994" y="316078"/>
                </a:cubicBezTo>
                <a:lnTo>
                  <a:pt x="29497" y="360323"/>
                </a:lnTo>
                <a:cubicBezTo>
                  <a:pt x="11273" y="414997"/>
                  <a:pt x="21702" y="390663"/>
                  <a:pt x="0" y="43406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3578073" y="4022625"/>
            <a:ext cx="627269" cy="279028"/>
          </a:xfrm>
          <a:custGeom>
            <a:avLst/>
            <a:gdLst>
              <a:gd name="connsiteX0" fmla="*/ 619432 w 619432"/>
              <a:gd name="connsiteY0" fmla="*/ 263631 h 263631"/>
              <a:gd name="connsiteX1" fmla="*/ 589935 w 619432"/>
              <a:gd name="connsiteY1" fmla="*/ 219386 h 263631"/>
              <a:gd name="connsiteX2" fmla="*/ 442451 w 619432"/>
              <a:gd name="connsiteY2" fmla="*/ 116147 h 263631"/>
              <a:gd name="connsiteX3" fmla="*/ 353961 w 619432"/>
              <a:gd name="connsiteY3" fmla="*/ 57154 h 263631"/>
              <a:gd name="connsiteX4" fmla="*/ 309716 w 619432"/>
              <a:gd name="connsiteY4" fmla="*/ 27657 h 263631"/>
              <a:gd name="connsiteX5" fmla="*/ 250722 w 619432"/>
              <a:gd name="connsiteY5" fmla="*/ 12909 h 263631"/>
              <a:gd name="connsiteX6" fmla="*/ 44245 w 619432"/>
              <a:gd name="connsiteY6" fmla="*/ 27657 h 263631"/>
              <a:gd name="connsiteX7" fmla="*/ 14748 w 619432"/>
              <a:gd name="connsiteY7" fmla="*/ 116147 h 263631"/>
              <a:gd name="connsiteX8" fmla="*/ 0 w 619432"/>
              <a:gd name="connsiteY8" fmla="*/ 130896 h 263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9432" h="263631">
                <a:moveTo>
                  <a:pt x="619432" y="263631"/>
                </a:moveTo>
                <a:cubicBezTo>
                  <a:pt x="609600" y="248883"/>
                  <a:pt x="602469" y="231920"/>
                  <a:pt x="589935" y="219386"/>
                </a:cubicBezTo>
                <a:cubicBezTo>
                  <a:pt x="568096" y="197547"/>
                  <a:pt x="456907" y="125784"/>
                  <a:pt x="442451" y="116147"/>
                </a:cubicBezTo>
                <a:lnTo>
                  <a:pt x="353961" y="57154"/>
                </a:lnTo>
                <a:cubicBezTo>
                  <a:pt x="339213" y="47322"/>
                  <a:pt x="326912" y="31956"/>
                  <a:pt x="309716" y="27657"/>
                </a:cubicBezTo>
                <a:lnTo>
                  <a:pt x="250722" y="12909"/>
                </a:lnTo>
                <a:cubicBezTo>
                  <a:pt x="181896" y="17825"/>
                  <a:pt x="107461" y="0"/>
                  <a:pt x="44245" y="27657"/>
                </a:cubicBezTo>
                <a:cubicBezTo>
                  <a:pt x="15760" y="40119"/>
                  <a:pt x="36733" y="94161"/>
                  <a:pt x="14748" y="116147"/>
                </a:cubicBezTo>
                <a:lnTo>
                  <a:pt x="0" y="130896"/>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TextBox 37"/>
          <p:cNvSpPr txBox="1"/>
          <p:nvPr/>
        </p:nvSpPr>
        <p:spPr>
          <a:xfrm>
            <a:off x="3153500" y="285728"/>
            <a:ext cx="2714644"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2800" b="1" dirty="0">
                <a:solidFill>
                  <a:srgbClr val="C00000"/>
                </a:solidFill>
                <a:latin typeface="Arial" pitchFamily="34" charset="0"/>
                <a:cs typeface="Arial" pitchFamily="34" charset="0"/>
              </a:rPr>
              <a:t>Pathogenesis</a:t>
            </a:r>
            <a:endParaRPr lang="ar-EG" sz="2800" b="1" dirty="0">
              <a:solidFill>
                <a:srgbClr val="C00000"/>
              </a:solidFill>
              <a:latin typeface="Arial" pitchFamily="34" charset="0"/>
              <a:cs typeface="Arial" pitchFamily="34" charset="0"/>
            </a:endParaRPr>
          </a:p>
        </p:txBody>
      </p:sp>
      <p:sp>
        <p:nvSpPr>
          <p:cNvPr id="42" name="Rounded Rectangle 41"/>
          <p:cNvSpPr/>
          <p:nvPr/>
        </p:nvSpPr>
        <p:spPr>
          <a:xfrm>
            <a:off x="3714744" y="3429000"/>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4000496" y="3714752"/>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3714744" y="3643314"/>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4357686" y="3857628"/>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p:nvSpPr>
        <p:spPr>
          <a:xfrm>
            <a:off x="3286116" y="3857628"/>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3428992" y="4143380"/>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4000496" y="4143380"/>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3500430" y="4572008"/>
            <a:ext cx="214314" cy="14287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3929058" y="2071678"/>
            <a:ext cx="737702" cy="369332"/>
          </a:xfrm>
          <a:prstGeom prst="rect">
            <a:avLst/>
          </a:prstGeom>
          <a:noFill/>
        </p:spPr>
        <p:txBody>
          <a:bodyPr wrap="none" rtlCol="0">
            <a:spAutoFit/>
          </a:bodyPr>
          <a:lstStyle/>
          <a:p>
            <a:r>
              <a:rPr lang="en-US" b="1" dirty="0">
                <a:solidFill>
                  <a:srgbClr val="FF0000"/>
                </a:solidFill>
              </a:rPr>
              <a:t>WBCs</a:t>
            </a:r>
          </a:p>
        </p:txBody>
      </p:sp>
      <p:sp>
        <p:nvSpPr>
          <p:cNvPr id="51" name="TextBox 50"/>
          <p:cNvSpPr txBox="1"/>
          <p:nvPr/>
        </p:nvSpPr>
        <p:spPr>
          <a:xfrm>
            <a:off x="3714744" y="5000636"/>
            <a:ext cx="737702" cy="369332"/>
          </a:xfrm>
          <a:prstGeom prst="rect">
            <a:avLst/>
          </a:prstGeom>
          <a:noFill/>
        </p:spPr>
        <p:txBody>
          <a:bodyPr wrap="none" rtlCol="0">
            <a:spAutoFit/>
          </a:bodyPr>
          <a:lstStyle/>
          <a:p>
            <a:r>
              <a:rPr lang="en-US" b="1" dirty="0">
                <a:solidFill>
                  <a:srgbClr val="FF0000"/>
                </a:solidFill>
              </a:rPr>
              <a:t>WBCs</a:t>
            </a:r>
          </a:p>
        </p:txBody>
      </p:sp>
      <p:cxnSp>
        <p:nvCxnSpPr>
          <p:cNvPr id="53" name="Straight Arrow Connector 52"/>
          <p:cNvCxnSpPr/>
          <p:nvPr/>
        </p:nvCxnSpPr>
        <p:spPr>
          <a:xfrm rot="5400000">
            <a:off x="4143372" y="5572140"/>
            <a:ext cx="857256"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929058" y="6072206"/>
            <a:ext cx="1220847" cy="400110"/>
          </a:xfrm>
          <a:prstGeom prst="rect">
            <a:avLst/>
          </a:prstGeom>
          <a:noFill/>
        </p:spPr>
        <p:txBody>
          <a:bodyPr wrap="none" rtlCol="0">
            <a:spAutoFit/>
          </a:bodyPr>
          <a:lstStyle/>
          <a:p>
            <a:r>
              <a:rPr lang="en-US" sz="2000" b="1" dirty="0">
                <a:solidFill>
                  <a:srgbClr val="FF0000"/>
                </a:solidFill>
              </a:rPr>
              <a:t>Discharge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strips(downLeft)">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blinds(horizontal)">
                                      <p:cBhvr>
                                        <p:cTn id="15" dur="500"/>
                                        <p:tgtEl>
                                          <p:spTgt spid="2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linds(horizontal)">
                                      <p:cBhvr>
                                        <p:cTn id="18" dur="500"/>
                                        <p:tgtEl>
                                          <p:spTgt spid="2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linds(horizontal)">
                                      <p:cBhvr>
                                        <p:cTn id="21" dur="500"/>
                                        <p:tgtEl>
                                          <p:spTgt spid="2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blinds(horizontal)">
                                      <p:cBhvr>
                                        <p:cTn id="24" dur="500"/>
                                        <p:tgtEl>
                                          <p:spTgt spid="26"/>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blinds(horizontal)">
                                      <p:cBhvr>
                                        <p:cTn id="27" dur="500"/>
                                        <p:tgtEl>
                                          <p:spTgt spid="2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blinds(horizontal)">
                                      <p:cBhvr>
                                        <p:cTn id="30" dur="500"/>
                                        <p:tgtEl>
                                          <p:spTgt spid="2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blinds(horizontal)">
                                      <p:cBhvr>
                                        <p:cTn id="33" dur="500"/>
                                        <p:tgtEl>
                                          <p:spTgt spid="2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linds(horizontal)">
                                      <p:cBhvr>
                                        <p:cTn id="38" dur="500"/>
                                        <p:tgtEl>
                                          <p:spTgt spid="12"/>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blinds(horizontal)">
                                      <p:cBhvr>
                                        <p:cTn id="41" dur="500"/>
                                        <p:tgtEl>
                                          <p:spTgt spid="13"/>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linds(horizontal)">
                                      <p:cBhvr>
                                        <p:cTn id="44" dur="500"/>
                                        <p:tgtEl>
                                          <p:spTgt spid="14"/>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linds(horizontal)">
                                      <p:cBhvr>
                                        <p:cTn id="50" dur="500"/>
                                        <p:tgtEl>
                                          <p:spTgt spid="18"/>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blinds(horizontal)">
                                      <p:cBhvr>
                                        <p:cTn id="53" dur="500"/>
                                        <p:tgtEl>
                                          <p:spTgt spid="19"/>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blinds(horizontal)">
                                      <p:cBhvr>
                                        <p:cTn id="56" dur="500"/>
                                        <p:tgtEl>
                                          <p:spTgt spid="20"/>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blinds(horizontal)">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blinds(horizontal)">
                                      <p:cBhvr>
                                        <p:cTn id="64" dur="500"/>
                                        <p:tgtEl>
                                          <p:spTgt spid="34"/>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Effect transition="in" filter="blinds(horizontal)">
                                      <p:cBhvr>
                                        <p:cTn id="67" dur="500"/>
                                        <p:tgtEl>
                                          <p:spTgt spid="35"/>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36"/>
                                        </p:tgtEl>
                                        <p:attrNameLst>
                                          <p:attrName>style.visibility</p:attrName>
                                        </p:attrNameLst>
                                      </p:cBhvr>
                                      <p:to>
                                        <p:strVal val="visible"/>
                                      </p:to>
                                    </p:set>
                                    <p:animEffect transition="in" filter="blinds(horizontal)">
                                      <p:cBhvr>
                                        <p:cTn id="70" dur="500"/>
                                        <p:tgtEl>
                                          <p:spTgt spid="36"/>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blinds(horizontal)">
                                      <p:cBhvr>
                                        <p:cTn id="73" dur="500"/>
                                        <p:tgtEl>
                                          <p:spTgt spid="37"/>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xit" presetSubtype="10" fill="hold" grpId="1" nodeType="clickEffect">
                                  <p:stCondLst>
                                    <p:cond delay="0"/>
                                  </p:stCondLst>
                                  <p:childTnLst>
                                    <p:animEffect transition="out" filter="blinds(horizontal)">
                                      <p:cBhvr>
                                        <p:cTn id="77" dur="500"/>
                                        <p:tgtEl>
                                          <p:spTgt spid="34"/>
                                        </p:tgtEl>
                                      </p:cBhvr>
                                    </p:animEffect>
                                    <p:set>
                                      <p:cBhvr>
                                        <p:cTn id="78" dur="1" fill="hold">
                                          <p:stCondLst>
                                            <p:cond delay="499"/>
                                          </p:stCondLst>
                                        </p:cTn>
                                        <p:tgtEl>
                                          <p:spTgt spid="34"/>
                                        </p:tgtEl>
                                        <p:attrNameLst>
                                          <p:attrName>style.visibility</p:attrName>
                                        </p:attrNameLst>
                                      </p:cBhvr>
                                      <p:to>
                                        <p:strVal val="hidden"/>
                                      </p:to>
                                    </p:set>
                                  </p:childTnLst>
                                </p:cTn>
                              </p:par>
                              <p:par>
                                <p:cTn id="79" presetID="3" presetClass="exit" presetSubtype="10" fill="hold" grpId="1" nodeType="withEffect">
                                  <p:stCondLst>
                                    <p:cond delay="0"/>
                                  </p:stCondLst>
                                  <p:childTnLst>
                                    <p:animEffect transition="out" filter="blinds(horizontal)">
                                      <p:cBhvr>
                                        <p:cTn id="80" dur="500"/>
                                        <p:tgtEl>
                                          <p:spTgt spid="35"/>
                                        </p:tgtEl>
                                      </p:cBhvr>
                                    </p:animEffect>
                                    <p:set>
                                      <p:cBhvr>
                                        <p:cTn id="81" dur="1" fill="hold">
                                          <p:stCondLst>
                                            <p:cond delay="499"/>
                                          </p:stCondLst>
                                        </p:cTn>
                                        <p:tgtEl>
                                          <p:spTgt spid="35"/>
                                        </p:tgtEl>
                                        <p:attrNameLst>
                                          <p:attrName>style.visibility</p:attrName>
                                        </p:attrNameLst>
                                      </p:cBhvr>
                                      <p:to>
                                        <p:strVal val="hidden"/>
                                      </p:to>
                                    </p:set>
                                  </p:childTnLst>
                                </p:cTn>
                              </p:par>
                              <p:par>
                                <p:cTn id="82" presetID="3" presetClass="exit" presetSubtype="10" fill="hold" grpId="1" nodeType="withEffect">
                                  <p:stCondLst>
                                    <p:cond delay="0"/>
                                  </p:stCondLst>
                                  <p:childTnLst>
                                    <p:animEffect transition="out" filter="blinds(horizontal)">
                                      <p:cBhvr>
                                        <p:cTn id="83" dur="500"/>
                                        <p:tgtEl>
                                          <p:spTgt spid="36"/>
                                        </p:tgtEl>
                                      </p:cBhvr>
                                    </p:animEffect>
                                    <p:set>
                                      <p:cBhvr>
                                        <p:cTn id="84" dur="1" fill="hold">
                                          <p:stCondLst>
                                            <p:cond delay="499"/>
                                          </p:stCondLst>
                                        </p:cTn>
                                        <p:tgtEl>
                                          <p:spTgt spid="36"/>
                                        </p:tgtEl>
                                        <p:attrNameLst>
                                          <p:attrName>style.visibility</p:attrName>
                                        </p:attrNameLst>
                                      </p:cBhvr>
                                      <p:to>
                                        <p:strVal val="hidden"/>
                                      </p:to>
                                    </p:set>
                                  </p:childTnLst>
                                </p:cTn>
                              </p:par>
                              <p:par>
                                <p:cTn id="85" presetID="3" presetClass="exit" presetSubtype="10" fill="hold" grpId="1" nodeType="withEffect">
                                  <p:stCondLst>
                                    <p:cond delay="0"/>
                                  </p:stCondLst>
                                  <p:childTnLst>
                                    <p:animEffect transition="out" filter="blinds(horizontal)">
                                      <p:cBhvr>
                                        <p:cTn id="86" dur="500"/>
                                        <p:tgtEl>
                                          <p:spTgt spid="37"/>
                                        </p:tgtEl>
                                      </p:cBhvr>
                                    </p:animEffect>
                                    <p:set>
                                      <p:cBhvr>
                                        <p:cTn id="87" dur="1" fill="hold">
                                          <p:stCondLst>
                                            <p:cond delay="499"/>
                                          </p:stCondLst>
                                        </p:cTn>
                                        <p:tgtEl>
                                          <p:spTgt spid="37"/>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blinds(horizontal)">
                                      <p:cBhvr>
                                        <p:cTn id="92" dur="500"/>
                                        <p:tgtEl>
                                          <p:spTgt spid="30"/>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blinds(horizontal)">
                                      <p:cBhvr>
                                        <p:cTn id="95" dur="500"/>
                                        <p:tgtEl>
                                          <p:spTgt spid="31"/>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blinds(horizontal)">
                                      <p:cBhvr>
                                        <p:cTn id="98" dur="500"/>
                                        <p:tgtEl>
                                          <p:spTgt spid="32"/>
                                        </p:tgtEl>
                                      </p:cBhvr>
                                    </p:animEffect>
                                  </p:childTnLst>
                                </p:cTn>
                              </p:par>
                              <p:par>
                                <p:cTn id="99" presetID="3" presetClass="entr" presetSubtype="1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blinds(horizontal)">
                                      <p:cBhvr>
                                        <p:cTn id="101" dur="500"/>
                                        <p:tgtEl>
                                          <p:spTgt spid="33"/>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xit" presetSubtype="10" fill="hold" grpId="1" nodeType="clickEffect">
                                  <p:stCondLst>
                                    <p:cond delay="0"/>
                                  </p:stCondLst>
                                  <p:childTnLst>
                                    <p:animEffect transition="out" filter="blinds(horizontal)">
                                      <p:cBhvr>
                                        <p:cTn id="105" dur="500"/>
                                        <p:tgtEl>
                                          <p:spTgt spid="29"/>
                                        </p:tgtEl>
                                      </p:cBhvr>
                                    </p:animEffect>
                                    <p:set>
                                      <p:cBhvr>
                                        <p:cTn id="106" dur="1" fill="hold">
                                          <p:stCondLst>
                                            <p:cond delay="499"/>
                                          </p:stCondLst>
                                        </p:cTn>
                                        <p:tgtEl>
                                          <p:spTgt spid="29"/>
                                        </p:tgtEl>
                                        <p:attrNameLst>
                                          <p:attrName>style.visibility</p:attrName>
                                        </p:attrNameLst>
                                      </p:cBhvr>
                                      <p:to>
                                        <p:strVal val="hidden"/>
                                      </p:to>
                                    </p:set>
                                  </p:childTnLst>
                                </p:cTn>
                              </p:par>
                              <p:par>
                                <p:cTn id="107" presetID="3" presetClass="exit" presetSubtype="10" fill="hold" grpId="1" nodeType="withEffect">
                                  <p:stCondLst>
                                    <p:cond delay="0"/>
                                  </p:stCondLst>
                                  <p:childTnLst>
                                    <p:animEffect transition="out" filter="blinds(horizontal)">
                                      <p:cBhvr>
                                        <p:cTn id="108" dur="500"/>
                                        <p:tgtEl>
                                          <p:spTgt spid="22"/>
                                        </p:tgtEl>
                                      </p:cBhvr>
                                    </p:animEffect>
                                    <p:set>
                                      <p:cBhvr>
                                        <p:cTn id="109" dur="1" fill="hold">
                                          <p:stCondLst>
                                            <p:cond delay="499"/>
                                          </p:stCondLst>
                                        </p:cTn>
                                        <p:tgtEl>
                                          <p:spTgt spid="22"/>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45"/>
                                        </p:tgtEl>
                                        <p:attrNameLst>
                                          <p:attrName>style.visibility</p:attrName>
                                        </p:attrNameLst>
                                      </p:cBhvr>
                                      <p:to>
                                        <p:strVal val="visible"/>
                                      </p:to>
                                    </p:set>
                                    <p:animEffect transition="in" filter="blinds(horizontal)">
                                      <p:cBhvr>
                                        <p:cTn id="114" dur="500"/>
                                        <p:tgtEl>
                                          <p:spTgt spid="45"/>
                                        </p:tgtEl>
                                      </p:cBhvr>
                                    </p:animEffect>
                                  </p:childTnLst>
                                </p:cTn>
                              </p:par>
                              <p:par>
                                <p:cTn id="115" presetID="3" presetClass="entr" presetSubtype="10" fill="hold" grpId="0" nodeType="with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blinds(horizontal)">
                                      <p:cBhvr>
                                        <p:cTn id="117" dur="500"/>
                                        <p:tgtEl>
                                          <p:spTgt spid="43"/>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44"/>
                                        </p:tgtEl>
                                        <p:attrNameLst>
                                          <p:attrName>style.visibility</p:attrName>
                                        </p:attrNameLst>
                                      </p:cBhvr>
                                      <p:to>
                                        <p:strVal val="visible"/>
                                      </p:to>
                                    </p:set>
                                    <p:animEffect transition="in" filter="blinds(horizontal)">
                                      <p:cBhvr>
                                        <p:cTn id="120" dur="500"/>
                                        <p:tgtEl>
                                          <p:spTgt spid="44"/>
                                        </p:tgtEl>
                                      </p:cBhvr>
                                    </p:animEffect>
                                  </p:childTnLst>
                                </p:cTn>
                              </p:par>
                              <p:par>
                                <p:cTn id="121" presetID="3" presetClass="entr" presetSubtype="10" fill="hold" grpId="0" nodeType="withEffect">
                                  <p:stCondLst>
                                    <p:cond delay="0"/>
                                  </p:stCondLst>
                                  <p:childTnLst>
                                    <p:set>
                                      <p:cBhvr>
                                        <p:cTn id="122" dur="1" fill="hold">
                                          <p:stCondLst>
                                            <p:cond delay="0"/>
                                          </p:stCondLst>
                                        </p:cTn>
                                        <p:tgtEl>
                                          <p:spTgt spid="42"/>
                                        </p:tgtEl>
                                        <p:attrNameLst>
                                          <p:attrName>style.visibility</p:attrName>
                                        </p:attrNameLst>
                                      </p:cBhvr>
                                      <p:to>
                                        <p:strVal val="visible"/>
                                      </p:to>
                                    </p:set>
                                    <p:animEffect transition="in" filter="blinds(horizontal)">
                                      <p:cBhvr>
                                        <p:cTn id="123" dur="500"/>
                                        <p:tgtEl>
                                          <p:spTgt spid="42"/>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46"/>
                                        </p:tgtEl>
                                        <p:attrNameLst>
                                          <p:attrName>style.visibility</p:attrName>
                                        </p:attrNameLst>
                                      </p:cBhvr>
                                      <p:to>
                                        <p:strVal val="visible"/>
                                      </p:to>
                                    </p:set>
                                    <p:animEffect transition="in" filter="blinds(horizontal)">
                                      <p:cBhvr>
                                        <p:cTn id="128" dur="500"/>
                                        <p:tgtEl>
                                          <p:spTgt spid="46"/>
                                        </p:tgtEl>
                                      </p:cBhvr>
                                    </p:animEffect>
                                  </p:childTnLst>
                                </p:cTn>
                              </p:par>
                              <p:par>
                                <p:cTn id="129" presetID="3" presetClass="entr" presetSubtype="10" fill="hold" grpId="0"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blinds(horizontal)">
                                      <p:cBhvr>
                                        <p:cTn id="131" dur="500"/>
                                        <p:tgtEl>
                                          <p:spTgt spid="47"/>
                                        </p:tgtEl>
                                      </p:cBhvr>
                                    </p:animEffect>
                                  </p:childTnLst>
                                </p:cTn>
                              </p:par>
                              <p:par>
                                <p:cTn id="132" presetID="3" presetClass="entr" presetSubtype="10" fill="hold" grpId="0" nodeType="withEffect">
                                  <p:stCondLst>
                                    <p:cond delay="0"/>
                                  </p:stCondLst>
                                  <p:childTnLst>
                                    <p:set>
                                      <p:cBhvr>
                                        <p:cTn id="133" dur="1" fill="hold">
                                          <p:stCondLst>
                                            <p:cond delay="0"/>
                                          </p:stCondLst>
                                        </p:cTn>
                                        <p:tgtEl>
                                          <p:spTgt spid="48"/>
                                        </p:tgtEl>
                                        <p:attrNameLst>
                                          <p:attrName>style.visibility</p:attrName>
                                        </p:attrNameLst>
                                      </p:cBhvr>
                                      <p:to>
                                        <p:strVal val="visible"/>
                                      </p:to>
                                    </p:set>
                                    <p:animEffect transition="in" filter="blinds(horizontal)">
                                      <p:cBhvr>
                                        <p:cTn id="134" dur="500"/>
                                        <p:tgtEl>
                                          <p:spTgt spid="48"/>
                                        </p:tgtEl>
                                      </p:cBhvr>
                                    </p:animEffect>
                                  </p:childTnLst>
                                </p:cTn>
                              </p:par>
                              <p:par>
                                <p:cTn id="135" presetID="3" presetClass="entr" presetSubtype="10" fill="hold" grpId="0" nodeType="withEffect">
                                  <p:stCondLst>
                                    <p:cond delay="0"/>
                                  </p:stCondLst>
                                  <p:childTnLst>
                                    <p:set>
                                      <p:cBhvr>
                                        <p:cTn id="136" dur="1" fill="hold">
                                          <p:stCondLst>
                                            <p:cond delay="0"/>
                                          </p:stCondLst>
                                        </p:cTn>
                                        <p:tgtEl>
                                          <p:spTgt spid="49"/>
                                        </p:tgtEl>
                                        <p:attrNameLst>
                                          <p:attrName>style.visibility</p:attrName>
                                        </p:attrNameLst>
                                      </p:cBhvr>
                                      <p:to>
                                        <p:strVal val="visible"/>
                                      </p:to>
                                    </p:set>
                                    <p:animEffect transition="in" filter="blinds(horizontal)">
                                      <p:cBhvr>
                                        <p:cTn id="137" dur="500"/>
                                        <p:tgtEl>
                                          <p:spTgt spid="49"/>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blinds(horizontal)">
                                      <p:cBhvr>
                                        <p:cTn id="142" dur="500"/>
                                        <p:tgtEl>
                                          <p:spTgt spid="51"/>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50"/>
                                        </p:tgtEl>
                                        <p:attrNameLst>
                                          <p:attrName>style.visibility</p:attrName>
                                        </p:attrNameLst>
                                      </p:cBhvr>
                                      <p:to>
                                        <p:strVal val="visible"/>
                                      </p:to>
                                    </p:set>
                                    <p:animEffect transition="in" filter="blinds(horizontal)">
                                      <p:cBhvr>
                                        <p:cTn id="14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animBg="1"/>
      <p:bldP spid="18" grpId="0" animBg="1"/>
      <p:bldP spid="19" grpId="0" animBg="1"/>
      <p:bldP spid="20" grpId="0" animBg="1"/>
      <p:bldP spid="21" grpId="0" animBg="1"/>
      <p:bldP spid="22" grpId="0" animBg="1"/>
      <p:bldP spid="22" grpId="1" animBg="1"/>
      <p:bldP spid="23" grpId="0" animBg="1"/>
      <p:bldP spid="24" grpId="0" animBg="1"/>
      <p:bldP spid="25" grpId="0" animBg="1"/>
      <p:bldP spid="26" grpId="0" animBg="1"/>
      <p:bldP spid="27" grpId="0" animBg="1"/>
      <p:bldP spid="28" grpId="0" animBg="1"/>
      <p:bldP spid="29" grpId="0" animBg="1"/>
      <p:bldP spid="29" grpId="1" animBg="1"/>
      <p:bldP spid="30" grpId="0" animBg="1"/>
      <p:bldP spid="31" grpId="0" animBg="1"/>
      <p:bldP spid="32" grpId="0" animBg="1"/>
      <p:bldP spid="33" grpId="0" animBg="1"/>
      <p:bldP spid="34" grpId="0" animBg="1"/>
      <p:bldP spid="34" grpId="1" animBg="1"/>
      <p:bldP spid="35" grpId="0" animBg="1"/>
      <p:bldP spid="35" grpId="1" animBg="1"/>
      <p:bldP spid="36" grpId="0" animBg="1"/>
      <p:bldP spid="36" grpId="1" animBg="1"/>
      <p:bldP spid="37" grpId="0" animBg="1"/>
      <p:bldP spid="37" grpId="1" animBg="1"/>
      <p:bldP spid="38" grpId="0" animBg="1"/>
      <p:bldP spid="42" grpId="0" animBg="1"/>
      <p:bldP spid="43" grpId="0" animBg="1"/>
      <p:bldP spid="44" grpId="0" animBg="1"/>
      <p:bldP spid="45" grpId="0" animBg="1"/>
      <p:bldP spid="46" grpId="0" animBg="1"/>
      <p:bldP spid="47" grpId="0" animBg="1"/>
      <p:bldP spid="48" grpId="0" animBg="1"/>
      <p:bldP spid="49" grpId="0" animBg="1"/>
      <p:bldP spid="50" grpId="0"/>
      <p:bldP spid="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928926" y="44624"/>
            <a:ext cx="3000396"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lvl="0"/>
            <a:r>
              <a:rPr lang="en-US" sz="2800" b="1" dirty="0">
                <a:solidFill>
                  <a:srgbClr val="C00000"/>
                </a:solidFill>
                <a:latin typeface="Arial" pitchFamily="34" charset="0"/>
                <a:cs typeface="Arial" pitchFamily="34" charset="0"/>
              </a:rPr>
              <a:t>Clinical pictures</a:t>
            </a:r>
            <a:endParaRPr lang="ar-EG" b="1" dirty="0">
              <a:solidFill>
                <a:srgbClr val="C00000"/>
              </a:solidFill>
            </a:endParaRPr>
          </a:p>
        </p:txBody>
      </p:sp>
      <p:cxnSp>
        <p:nvCxnSpPr>
          <p:cNvPr id="8" name="Straight Connector 7"/>
          <p:cNvCxnSpPr>
            <a:stCxn id="6" idx="2"/>
          </p:cNvCxnSpPr>
          <p:nvPr/>
        </p:nvCxnSpPr>
        <p:spPr>
          <a:xfrm rot="5400000">
            <a:off x="4226387" y="770581"/>
            <a:ext cx="40547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2071670" y="973318"/>
            <a:ext cx="235745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29124" y="973318"/>
            <a:ext cx="314327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1965307" y="1079681"/>
            <a:ext cx="214314"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466033" y="1079681"/>
            <a:ext cx="214314"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214414" y="1259070"/>
            <a:ext cx="171451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In women</a:t>
            </a:r>
            <a:endParaRPr lang="ar-EG" sz="2400" dirty="0">
              <a:solidFill>
                <a:srgbClr val="C00000"/>
              </a:solidFill>
              <a:latin typeface="Arial" pitchFamily="34" charset="0"/>
              <a:cs typeface="Arial" pitchFamily="34" charset="0"/>
            </a:endParaRPr>
          </a:p>
        </p:txBody>
      </p:sp>
      <p:sp>
        <p:nvSpPr>
          <p:cNvPr id="20" name="TextBox 19"/>
          <p:cNvSpPr txBox="1"/>
          <p:nvPr/>
        </p:nvSpPr>
        <p:spPr>
          <a:xfrm>
            <a:off x="6929454" y="1259070"/>
            <a:ext cx="135732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2400" b="1" dirty="0">
                <a:solidFill>
                  <a:srgbClr val="C00000"/>
                </a:solidFill>
                <a:latin typeface="Arial" pitchFamily="34" charset="0"/>
                <a:cs typeface="Arial" pitchFamily="34" charset="0"/>
              </a:rPr>
              <a:t>In men</a:t>
            </a:r>
            <a:endParaRPr lang="ar-EG" sz="2400" dirty="0">
              <a:solidFill>
                <a:srgbClr val="C00000"/>
              </a:solidFill>
              <a:latin typeface="Arial" pitchFamily="34" charset="0"/>
              <a:cs typeface="Arial" pitchFamily="34" charset="0"/>
            </a:endParaRPr>
          </a:p>
        </p:txBody>
      </p:sp>
      <p:cxnSp>
        <p:nvCxnSpPr>
          <p:cNvPr id="25" name="Straight Connector 24"/>
          <p:cNvCxnSpPr>
            <a:stCxn id="19" idx="2"/>
          </p:cNvCxnSpPr>
          <p:nvPr/>
        </p:nvCxnSpPr>
        <p:spPr>
          <a:xfrm rot="5400000">
            <a:off x="1909594" y="1882811"/>
            <a:ext cx="324153"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a:off x="1071538" y="2044888"/>
            <a:ext cx="1000132"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071670" y="2044888"/>
            <a:ext cx="1285884"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929456" y="2186970"/>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3215472" y="2186970"/>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85720" y="2402078"/>
            <a:ext cx="1857388"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rPr>
              <a:t>Asymptomatic infection</a:t>
            </a:r>
            <a:endParaRPr lang="ar-EG" sz="1600" dirty="0">
              <a:solidFill>
                <a:srgbClr val="C00000"/>
              </a:solidFill>
            </a:endParaRPr>
          </a:p>
        </p:txBody>
      </p:sp>
      <p:sp>
        <p:nvSpPr>
          <p:cNvPr id="36" name="TextBox 35"/>
          <p:cNvSpPr txBox="1"/>
          <p:nvPr/>
        </p:nvSpPr>
        <p:spPr>
          <a:xfrm>
            <a:off x="179512" y="3454227"/>
            <a:ext cx="1857388" cy="1893339"/>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lnSpc>
                <a:spcPct val="150000"/>
              </a:lnSpc>
            </a:pPr>
            <a:r>
              <a:rPr lang="en-US" sz="1600" b="1" dirty="0">
                <a:solidFill>
                  <a:srgbClr val="002060"/>
                </a:solidFill>
                <a:latin typeface="Arial" pitchFamily="34" charset="0"/>
                <a:cs typeface="Arial" pitchFamily="34" charset="0"/>
              </a:rPr>
              <a:t>The </a:t>
            </a:r>
            <a:r>
              <a:rPr lang="en-US" sz="1600" b="1" dirty="0" err="1">
                <a:solidFill>
                  <a:srgbClr val="002060"/>
                </a:solidFill>
                <a:latin typeface="Arial" pitchFamily="34" charset="0"/>
                <a:cs typeface="Arial" pitchFamily="34" charset="0"/>
              </a:rPr>
              <a:t>trophozoites</a:t>
            </a:r>
            <a:r>
              <a:rPr lang="en-US" sz="1600" b="1" dirty="0">
                <a:solidFill>
                  <a:srgbClr val="002060"/>
                </a:solidFill>
                <a:latin typeface="Arial" pitchFamily="34" charset="0"/>
                <a:cs typeface="Arial" pitchFamily="34" charset="0"/>
              </a:rPr>
              <a:t> remain in the vagina without causing manifestations.</a:t>
            </a:r>
            <a:endParaRPr lang="ar-EG" sz="1600" b="1" dirty="0">
              <a:solidFill>
                <a:srgbClr val="002060"/>
              </a:solidFill>
              <a:latin typeface="Arial" pitchFamily="34" charset="0"/>
              <a:cs typeface="Arial" pitchFamily="34" charset="0"/>
            </a:endParaRPr>
          </a:p>
        </p:txBody>
      </p:sp>
      <p:sp>
        <p:nvSpPr>
          <p:cNvPr id="37" name="TextBox 36"/>
          <p:cNvSpPr txBox="1"/>
          <p:nvPr/>
        </p:nvSpPr>
        <p:spPr>
          <a:xfrm>
            <a:off x="2643174" y="2402078"/>
            <a:ext cx="1714512"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latin typeface="Arial" pitchFamily="34" charset="0"/>
                <a:cs typeface="Arial" pitchFamily="34" charset="0"/>
              </a:rPr>
              <a:t>Symptomatic infection</a:t>
            </a:r>
            <a:endParaRPr lang="ar-EG" sz="1600" dirty="0">
              <a:solidFill>
                <a:srgbClr val="C00000"/>
              </a:solidFill>
              <a:latin typeface="Arial" pitchFamily="34" charset="0"/>
              <a:cs typeface="Arial" pitchFamily="34" charset="0"/>
            </a:endParaRPr>
          </a:p>
        </p:txBody>
      </p:sp>
      <p:cxnSp>
        <p:nvCxnSpPr>
          <p:cNvPr id="39" name="Straight Arrow Connector 38"/>
          <p:cNvCxnSpPr/>
          <p:nvPr/>
        </p:nvCxnSpPr>
        <p:spPr>
          <a:xfrm rot="5400000">
            <a:off x="937815" y="3221111"/>
            <a:ext cx="357190"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143108" y="3272014"/>
            <a:ext cx="3071834" cy="3416320"/>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
              <a:lnSpc>
                <a:spcPct val="150000"/>
              </a:lnSpc>
            </a:pPr>
            <a:r>
              <a:rPr lang="en-US" sz="1600" b="1" dirty="0">
                <a:solidFill>
                  <a:srgbClr val="C00000"/>
                </a:solidFill>
                <a:latin typeface="Arial" pitchFamily="34" charset="0"/>
                <a:cs typeface="Arial" pitchFamily="34" charset="0"/>
              </a:rPr>
              <a:t>a) </a:t>
            </a:r>
            <a:r>
              <a:rPr lang="en-US" sz="1600" b="1" dirty="0" err="1">
                <a:solidFill>
                  <a:srgbClr val="C00000"/>
                </a:solidFill>
                <a:latin typeface="Arial" pitchFamily="34" charset="0"/>
                <a:cs typeface="Arial" pitchFamily="34" charset="0"/>
              </a:rPr>
              <a:t>Vaginitis</a:t>
            </a:r>
            <a:r>
              <a:rPr lang="en-US" sz="1600" b="1" dirty="0">
                <a:solidFill>
                  <a:srgbClr val="C00000"/>
                </a:solidFill>
                <a:latin typeface="Arial" pitchFamily="34" charset="0"/>
                <a:cs typeface="Arial" pitchFamily="34" charset="0"/>
              </a:rPr>
              <a:t>: </a:t>
            </a:r>
            <a:r>
              <a:rPr lang="en-US" sz="1600" b="1" dirty="0">
                <a:solidFill>
                  <a:srgbClr val="002060"/>
                </a:solidFill>
                <a:latin typeface="Arial" pitchFamily="34" charset="0"/>
                <a:cs typeface="Arial" pitchFamily="34" charset="0"/>
              </a:rPr>
              <a:t>Accompanied with a frothy yellowish - green odorous vaginal discharge, </a:t>
            </a:r>
            <a:r>
              <a:rPr lang="en-US" sz="1600" b="1" dirty="0" err="1">
                <a:solidFill>
                  <a:srgbClr val="002060"/>
                </a:solidFill>
                <a:latin typeface="Arial" pitchFamily="34" charset="0"/>
                <a:cs typeface="Arial" pitchFamily="34" charset="0"/>
              </a:rPr>
              <a:t>vulvar</a:t>
            </a:r>
            <a:r>
              <a:rPr lang="en-US" sz="1600" b="1" dirty="0">
                <a:solidFill>
                  <a:srgbClr val="002060"/>
                </a:solidFill>
                <a:latin typeface="Arial" pitchFamily="34" charset="0"/>
                <a:cs typeface="Arial" pitchFamily="34" charset="0"/>
              </a:rPr>
              <a:t> irritation, itching and soreness.</a:t>
            </a:r>
          </a:p>
          <a:p>
            <a:pPr algn="just">
              <a:lnSpc>
                <a:spcPct val="150000"/>
              </a:lnSpc>
            </a:pPr>
            <a:r>
              <a:rPr lang="en-US" sz="1600" b="1" dirty="0">
                <a:solidFill>
                  <a:srgbClr val="C00000"/>
                </a:solidFill>
                <a:latin typeface="Arial" pitchFamily="34" charset="0"/>
                <a:cs typeface="Arial" pitchFamily="34" charset="0"/>
              </a:rPr>
              <a:t>b) Urethritis: </a:t>
            </a:r>
            <a:r>
              <a:rPr lang="en-US" sz="1600" b="1" dirty="0">
                <a:solidFill>
                  <a:srgbClr val="002060"/>
                </a:solidFill>
                <a:latin typeface="Arial" pitchFamily="34" charset="0"/>
                <a:cs typeface="Arial" pitchFamily="34" charset="0"/>
              </a:rPr>
              <a:t>Accompanied with frequency of micturition and dysuria </a:t>
            </a:r>
            <a:r>
              <a:rPr lang="en-US" sz="1600" b="1" dirty="0">
                <a:solidFill>
                  <a:srgbClr val="C00000"/>
                </a:solidFill>
                <a:latin typeface="Arial" pitchFamily="34" charset="0"/>
                <a:cs typeface="Arial" pitchFamily="34" charset="0"/>
              </a:rPr>
              <a:t>(pain during urination).</a:t>
            </a:r>
            <a:endParaRPr lang="ar-EG" sz="1600" dirty="0">
              <a:solidFill>
                <a:srgbClr val="C00000"/>
              </a:solidFill>
            </a:endParaRPr>
          </a:p>
        </p:txBody>
      </p:sp>
      <p:cxnSp>
        <p:nvCxnSpPr>
          <p:cNvPr id="43" name="Straight Arrow Connector 42"/>
          <p:cNvCxnSpPr/>
          <p:nvPr/>
        </p:nvCxnSpPr>
        <p:spPr>
          <a:xfrm rot="5400000">
            <a:off x="3286513" y="3116061"/>
            <a:ext cx="285752" cy="79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7466033" y="1865499"/>
            <a:ext cx="213520" cy="79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0800000">
            <a:off x="6357950" y="1973450"/>
            <a:ext cx="1214446"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7572396" y="1973450"/>
            <a:ext cx="857256"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a:off x="6215868" y="211553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5400000">
            <a:off x="8286776" y="2116326"/>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572132" y="2330640"/>
            <a:ext cx="1643074"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latin typeface="Arial" pitchFamily="34" charset="0"/>
                <a:cs typeface="Arial" pitchFamily="34" charset="0"/>
              </a:rPr>
              <a:t>Asymptomatic infection</a:t>
            </a:r>
            <a:endParaRPr lang="ar-EG" sz="1600" dirty="0">
              <a:latin typeface="Arial" pitchFamily="34" charset="0"/>
              <a:cs typeface="Arial" pitchFamily="34" charset="0"/>
            </a:endParaRPr>
          </a:p>
        </p:txBody>
      </p:sp>
      <p:sp>
        <p:nvSpPr>
          <p:cNvPr id="79" name="TextBox 78"/>
          <p:cNvSpPr txBox="1"/>
          <p:nvPr/>
        </p:nvSpPr>
        <p:spPr>
          <a:xfrm>
            <a:off x="7429520" y="2330640"/>
            <a:ext cx="1571636" cy="584775"/>
          </a:xfrm>
          <a:prstGeom prst="rect">
            <a:avLst/>
          </a:prstGeom>
        </p:spPr>
        <p:style>
          <a:lnRef idx="2">
            <a:schemeClr val="accent3"/>
          </a:lnRef>
          <a:fillRef idx="1">
            <a:schemeClr val="lt1"/>
          </a:fillRef>
          <a:effectRef idx="0">
            <a:schemeClr val="accent3"/>
          </a:effectRef>
          <a:fontRef idx="minor">
            <a:schemeClr val="dk1"/>
          </a:fontRef>
        </p:style>
        <p:txBody>
          <a:bodyPr wrap="square" rtlCol="1">
            <a:spAutoFit/>
          </a:bodyPr>
          <a:lstStyle/>
          <a:p>
            <a:pPr algn="ctr"/>
            <a:r>
              <a:rPr lang="en-US" sz="1600" b="1" dirty="0">
                <a:solidFill>
                  <a:srgbClr val="C00000"/>
                </a:solidFill>
                <a:latin typeface="Arial" pitchFamily="34" charset="0"/>
                <a:cs typeface="Arial" pitchFamily="34" charset="0"/>
              </a:rPr>
              <a:t>Symptomatic infection</a:t>
            </a:r>
            <a:endParaRPr lang="ar-EG" dirty="0"/>
          </a:p>
        </p:txBody>
      </p:sp>
      <p:sp>
        <p:nvSpPr>
          <p:cNvPr id="80" name="TextBox 79"/>
          <p:cNvSpPr txBox="1"/>
          <p:nvPr/>
        </p:nvSpPr>
        <p:spPr>
          <a:xfrm>
            <a:off x="5429256" y="3330772"/>
            <a:ext cx="1714512" cy="2585323"/>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
            <a:r>
              <a:rPr lang="en-US" b="1" dirty="0">
                <a:solidFill>
                  <a:srgbClr val="002060"/>
                </a:solidFill>
                <a:latin typeface="Arial" pitchFamily="34" charset="0"/>
                <a:cs typeface="Arial" pitchFamily="34" charset="0"/>
              </a:rPr>
              <a:t>Is common. Men harbour the organism in their urogenital system and </a:t>
            </a:r>
            <a:r>
              <a:rPr lang="en-US" b="1" dirty="0">
                <a:solidFill>
                  <a:srgbClr val="C00000"/>
                </a:solidFill>
                <a:latin typeface="Arial" pitchFamily="34" charset="0"/>
                <a:cs typeface="Arial" pitchFamily="34" charset="0"/>
              </a:rPr>
              <a:t>usually have no symptoms at all.</a:t>
            </a:r>
            <a:endParaRPr lang="ar-EG" b="1" dirty="0">
              <a:solidFill>
                <a:srgbClr val="C00000"/>
              </a:solidFill>
              <a:latin typeface="Arial" pitchFamily="34" charset="0"/>
              <a:cs typeface="Arial" pitchFamily="34" charset="0"/>
            </a:endParaRPr>
          </a:p>
        </p:txBody>
      </p:sp>
      <p:cxnSp>
        <p:nvCxnSpPr>
          <p:cNvPr id="84" name="Straight Arrow Connector 83"/>
          <p:cNvCxnSpPr/>
          <p:nvPr/>
        </p:nvCxnSpPr>
        <p:spPr>
          <a:xfrm rot="5400000">
            <a:off x="6144430" y="3187102"/>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7452320" y="3330772"/>
            <a:ext cx="1571636"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lvl="0" algn="just"/>
            <a:r>
              <a:rPr lang="en-US" b="1" dirty="0">
                <a:solidFill>
                  <a:srgbClr val="002060"/>
                </a:solidFill>
                <a:latin typeface="Arial" pitchFamily="34" charset="0"/>
                <a:cs typeface="Arial" pitchFamily="34" charset="0"/>
              </a:rPr>
              <a:t>Includes </a:t>
            </a:r>
            <a:r>
              <a:rPr lang="en-US" b="1" dirty="0">
                <a:solidFill>
                  <a:srgbClr val="C00000"/>
                </a:solidFill>
                <a:latin typeface="Arial" pitchFamily="34" charset="0"/>
                <a:cs typeface="Arial" pitchFamily="34" charset="0"/>
              </a:rPr>
              <a:t>urethritis, prostatitis with white discharge and dysuria</a:t>
            </a:r>
            <a:r>
              <a:rPr lang="en-US" b="1" dirty="0">
                <a:solidFill>
                  <a:srgbClr val="002060"/>
                </a:solidFill>
                <a:latin typeface="Arial" pitchFamily="34" charset="0"/>
                <a:cs typeface="Arial" pitchFamily="34" charset="0"/>
              </a:rPr>
              <a:t>.</a:t>
            </a:r>
            <a:endParaRPr lang="ar-EG" b="1" dirty="0">
              <a:solidFill>
                <a:srgbClr val="002060"/>
              </a:solidFill>
              <a:latin typeface="Arial" pitchFamily="34" charset="0"/>
              <a:cs typeface="Arial" pitchFamily="34" charset="0"/>
            </a:endParaRPr>
          </a:p>
        </p:txBody>
      </p:sp>
      <p:cxnSp>
        <p:nvCxnSpPr>
          <p:cNvPr id="87" name="Straight Arrow Connector 86"/>
          <p:cNvCxnSpPr/>
          <p:nvPr/>
        </p:nvCxnSpPr>
        <p:spPr>
          <a:xfrm rot="5400000">
            <a:off x="8143900" y="3116458"/>
            <a:ext cx="285752" cy="158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Left)">
                                      <p:cBhvr>
                                        <p:cTn id="12" dur="500"/>
                                        <p:tgtEl>
                                          <p:spTgt spid="8"/>
                                        </p:tgtEl>
                                      </p:cBhvr>
                                    </p:animEffect>
                                  </p:childTnLst>
                                </p:cTn>
                              </p:par>
                              <p:par>
                                <p:cTn id="13" presetID="18" presetClass="entr" presetSubtype="1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strips(downLeft)">
                                      <p:cBhvr>
                                        <p:cTn id="15" dur="500"/>
                                        <p:tgtEl>
                                          <p:spTgt spid="10"/>
                                        </p:tgtEl>
                                      </p:cBhvr>
                                    </p:animEffect>
                                  </p:childTnLst>
                                </p:cTn>
                              </p:par>
                              <p:par>
                                <p:cTn id="16" presetID="18" presetClass="entr" presetSubtype="12"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trips(downLeft)">
                                      <p:cBhvr>
                                        <p:cTn id="18" dur="500"/>
                                        <p:tgtEl>
                                          <p:spTgt spid="12"/>
                                        </p:tgtEl>
                                      </p:cBhvr>
                                    </p:animEffect>
                                  </p:childTnLst>
                                </p:cTn>
                              </p:par>
                              <p:par>
                                <p:cTn id="19" presetID="18" presetClass="entr" presetSubtype="12"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trips(downLeft)">
                                      <p:cBhvr>
                                        <p:cTn id="21" dur="500"/>
                                        <p:tgtEl>
                                          <p:spTgt spid="15"/>
                                        </p:tgtEl>
                                      </p:cBhvr>
                                    </p:animEffect>
                                  </p:childTnLst>
                                </p:cTn>
                              </p:par>
                              <p:par>
                                <p:cTn id="22" presetID="18" presetClass="entr" presetSubtype="12"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strips(downLeft)">
                                      <p:cBhvr>
                                        <p:cTn id="24" dur="500"/>
                                        <p:tgtEl>
                                          <p:spTgt spid="17"/>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strips(downLeft)">
                                      <p:cBhvr>
                                        <p:cTn id="27" dur="500"/>
                                        <p:tgtEl>
                                          <p:spTgt spid="19"/>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strips(downLeft)">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strips(downLeft)">
                                      <p:cBhvr>
                                        <p:cTn id="35" dur="500"/>
                                        <p:tgtEl>
                                          <p:spTgt spid="25"/>
                                        </p:tgtEl>
                                      </p:cBhvr>
                                    </p:animEffect>
                                  </p:childTnLst>
                                </p:cTn>
                              </p:par>
                              <p:par>
                                <p:cTn id="36" presetID="18" presetClass="entr" presetSubtype="12" fill="hold"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strips(downLeft)">
                                      <p:cBhvr>
                                        <p:cTn id="38" dur="500"/>
                                        <p:tgtEl>
                                          <p:spTgt spid="27"/>
                                        </p:tgtEl>
                                      </p:cBhvr>
                                    </p:animEffect>
                                  </p:childTnLst>
                                </p:cTn>
                              </p:par>
                              <p:par>
                                <p:cTn id="39" presetID="18" presetClass="entr" presetSubtype="12" fill="hold"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strips(downLeft)">
                                      <p:cBhvr>
                                        <p:cTn id="41" dur="500"/>
                                        <p:tgtEl>
                                          <p:spTgt spid="31"/>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strips(downLeft)">
                                      <p:cBhvr>
                                        <p:cTn id="44" dur="500"/>
                                        <p:tgtEl>
                                          <p:spTgt spid="35"/>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12" fill="hold" nodeType="click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strips(downLeft)">
                                      <p:cBhvr>
                                        <p:cTn id="49" dur="500"/>
                                        <p:tgtEl>
                                          <p:spTgt spid="39"/>
                                        </p:tgtEl>
                                      </p:cBhvr>
                                    </p:animEffect>
                                  </p:childTnLst>
                                </p:cTn>
                              </p:par>
                              <p:par>
                                <p:cTn id="50" presetID="18" presetClass="entr" presetSubtype="12" fill="hold" grpId="0" nodeType="with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strips(downLeft)">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strips(downLeft)">
                                      <p:cBhvr>
                                        <p:cTn id="57" dur="500"/>
                                        <p:tgtEl>
                                          <p:spTgt spid="29"/>
                                        </p:tgtEl>
                                      </p:cBhvr>
                                    </p:animEffect>
                                  </p:childTnLst>
                                </p:cTn>
                              </p:par>
                              <p:par>
                                <p:cTn id="58" presetID="18" presetClass="entr" presetSubtype="12"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strips(downLeft)">
                                      <p:cBhvr>
                                        <p:cTn id="60" dur="500"/>
                                        <p:tgtEl>
                                          <p:spTgt spid="33"/>
                                        </p:tgtEl>
                                      </p:cBhvr>
                                    </p:animEffect>
                                  </p:childTnLst>
                                </p:cTn>
                              </p:par>
                              <p:par>
                                <p:cTn id="61" presetID="18" presetClass="entr" presetSubtype="12"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animEffect transition="in" filter="strips(downLeft)">
                                      <p:cBhvr>
                                        <p:cTn id="63" dur="500"/>
                                        <p:tgtEl>
                                          <p:spTgt spid="37"/>
                                        </p:tgtEl>
                                      </p:cBhvr>
                                    </p:animEffect>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strips(downLeft)">
                                      <p:cBhvr>
                                        <p:cTn id="68" dur="500"/>
                                        <p:tgtEl>
                                          <p:spTgt spid="43"/>
                                        </p:tgtEl>
                                      </p:cBhvr>
                                    </p:animEffect>
                                  </p:childTnLst>
                                </p:cTn>
                              </p:par>
                              <p:par>
                                <p:cTn id="69" presetID="18" presetClass="entr" presetSubtype="12"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strips(downLeft)">
                                      <p:cBhvr>
                                        <p:cTn id="71" dur="500"/>
                                        <p:tgtEl>
                                          <p:spTgt spid="40"/>
                                        </p:tgtEl>
                                      </p:cBhvr>
                                    </p:animEffect>
                                  </p:childTnLst>
                                </p:cTn>
                              </p:par>
                            </p:childTnLst>
                          </p:cTn>
                        </p:par>
                      </p:childTnLst>
                    </p:cTn>
                  </p:par>
                  <p:par>
                    <p:cTn id="72" fill="hold">
                      <p:stCondLst>
                        <p:cond delay="indefinite"/>
                      </p:stCondLst>
                      <p:childTnLst>
                        <p:par>
                          <p:cTn id="73" fill="hold">
                            <p:stCondLst>
                              <p:cond delay="0"/>
                            </p:stCondLst>
                            <p:childTnLst>
                              <p:par>
                                <p:cTn id="74" presetID="18" presetClass="entr" presetSubtype="12" fill="hold" nodeType="click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strips(downLeft)">
                                      <p:cBhvr>
                                        <p:cTn id="76" dur="500"/>
                                        <p:tgtEl>
                                          <p:spTgt spid="59"/>
                                        </p:tgtEl>
                                      </p:cBhvr>
                                    </p:animEffect>
                                  </p:childTnLst>
                                </p:cTn>
                              </p:par>
                              <p:par>
                                <p:cTn id="77" presetID="18" presetClass="entr" presetSubtype="12" fill="hold" nodeType="withEffect">
                                  <p:stCondLst>
                                    <p:cond delay="0"/>
                                  </p:stCondLst>
                                  <p:childTnLst>
                                    <p:set>
                                      <p:cBhvr>
                                        <p:cTn id="78" dur="1" fill="hold">
                                          <p:stCondLst>
                                            <p:cond delay="0"/>
                                          </p:stCondLst>
                                        </p:cTn>
                                        <p:tgtEl>
                                          <p:spTgt spid="62"/>
                                        </p:tgtEl>
                                        <p:attrNameLst>
                                          <p:attrName>style.visibility</p:attrName>
                                        </p:attrNameLst>
                                      </p:cBhvr>
                                      <p:to>
                                        <p:strVal val="visible"/>
                                      </p:to>
                                    </p:set>
                                    <p:animEffect transition="in" filter="strips(downLeft)">
                                      <p:cBhvr>
                                        <p:cTn id="79" dur="500"/>
                                        <p:tgtEl>
                                          <p:spTgt spid="62"/>
                                        </p:tgtEl>
                                      </p:cBhvr>
                                    </p:animEffect>
                                  </p:childTnLst>
                                </p:cTn>
                              </p:par>
                              <p:par>
                                <p:cTn id="80" presetID="18" presetClass="entr" presetSubtype="12" fill="hold" nodeType="withEffect">
                                  <p:stCondLst>
                                    <p:cond delay="0"/>
                                  </p:stCondLst>
                                  <p:childTnLst>
                                    <p:set>
                                      <p:cBhvr>
                                        <p:cTn id="81" dur="1" fill="hold">
                                          <p:stCondLst>
                                            <p:cond delay="0"/>
                                          </p:stCondLst>
                                        </p:cTn>
                                        <p:tgtEl>
                                          <p:spTgt spid="67"/>
                                        </p:tgtEl>
                                        <p:attrNameLst>
                                          <p:attrName>style.visibility</p:attrName>
                                        </p:attrNameLst>
                                      </p:cBhvr>
                                      <p:to>
                                        <p:strVal val="visible"/>
                                      </p:to>
                                    </p:set>
                                    <p:animEffect transition="in" filter="strips(downLeft)">
                                      <p:cBhvr>
                                        <p:cTn id="82" dur="500"/>
                                        <p:tgtEl>
                                          <p:spTgt spid="67"/>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76"/>
                                        </p:tgtEl>
                                        <p:attrNameLst>
                                          <p:attrName>style.visibility</p:attrName>
                                        </p:attrNameLst>
                                      </p:cBhvr>
                                      <p:to>
                                        <p:strVal val="visible"/>
                                      </p:to>
                                    </p:set>
                                    <p:animEffect transition="in" filter="strips(downLeft)">
                                      <p:cBhvr>
                                        <p:cTn id="85" dur="500"/>
                                        <p:tgtEl>
                                          <p:spTgt spid="76"/>
                                        </p:tgtEl>
                                      </p:cBhvr>
                                    </p:animEffect>
                                  </p:childTnLst>
                                </p:cTn>
                              </p:par>
                            </p:childTnLst>
                          </p:cTn>
                        </p:par>
                      </p:childTnLst>
                    </p:cTn>
                  </p:par>
                  <p:par>
                    <p:cTn id="86" fill="hold">
                      <p:stCondLst>
                        <p:cond delay="indefinite"/>
                      </p:stCondLst>
                      <p:childTnLst>
                        <p:par>
                          <p:cTn id="87" fill="hold">
                            <p:stCondLst>
                              <p:cond delay="0"/>
                            </p:stCondLst>
                            <p:childTnLst>
                              <p:par>
                                <p:cTn id="88" presetID="18" presetClass="entr" presetSubtype="12" fill="hold" nodeType="clickEffect">
                                  <p:stCondLst>
                                    <p:cond delay="0"/>
                                  </p:stCondLst>
                                  <p:childTnLst>
                                    <p:set>
                                      <p:cBhvr>
                                        <p:cTn id="89" dur="1" fill="hold">
                                          <p:stCondLst>
                                            <p:cond delay="0"/>
                                          </p:stCondLst>
                                        </p:cTn>
                                        <p:tgtEl>
                                          <p:spTgt spid="84"/>
                                        </p:tgtEl>
                                        <p:attrNameLst>
                                          <p:attrName>style.visibility</p:attrName>
                                        </p:attrNameLst>
                                      </p:cBhvr>
                                      <p:to>
                                        <p:strVal val="visible"/>
                                      </p:to>
                                    </p:set>
                                    <p:animEffect transition="in" filter="strips(downLeft)">
                                      <p:cBhvr>
                                        <p:cTn id="90" dur="500"/>
                                        <p:tgtEl>
                                          <p:spTgt spid="84"/>
                                        </p:tgtEl>
                                      </p:cBhvr>
                                    </p:animEffect>
                                  </p:childTnLst>
                                </p:cTn>
                              </p:par>
                              <p:par>
                                <p:cTn id="91" presetID="18" presetClass="entr" presetSubtype="12" fill="hold" grpId="0" nodeType="withEffect">
                                  <p:stCondLst>
                                    <p:cond delay="0"/>
                                  </p:stCondLst>
                                  <p:childTnLst>
                                    <p:set>
                                      <p:cBhvr>
                                        <p:cTn id="92" dur="1" fill="hold">
                                          <p:stCondLst>
                                            <p:cond delay="0"/>
                                          </p:stCondLst>
                                        </p:cTn>
                                        <p:tgtEl>
                                          <p:spTgt spid="80"/>
                                        </p:tgtEl>
                                        <p:attrNameLst>
                                          <p:attrName>style.visibility</p:attrName>
                                        </p:attrNameLst>
                                      </p:cBhvr>
                                      <p:to>
                                        <p:strVal val="visible"/>
                                      </p:to>
                                    </p:set>
                                    <p:animEffect transition="in" filter="strips(downLeft)">
                                      <p:cBhvr>
                                        <p:cTn id="93" dur="500"/>
                                        <p:tgtEl>
                                          <p:spTgt spid="80"/>
                                        </p:tgtEl>
                                      </p:cBhvr>
                                    </p:animEffect>
                                  </p:childTnLst>
                                </p:cTn>
                              </p:par>
                            </p:childTnLst>
                          </p:cTn>
                        </p:par>
                      </p:childTnLst>
                    </p:cTn>
                  </p:par>
                  <p:par>
                    <p:cTn id="94" fill="hold">
                      <p:stCondLst>
                        <p:cond delay="indefinite"/>
                      </p:stCondLst>
                      <p:childTnLst>
                        <p:par>
                          <p:cTn id="95" fill="hold">
                            <p:stCondLst>
                              <p:cond delay="0"/>
                            </p:stCondLst>
                            <p:childTnLst>
                              <p:par>
                                <p:cTn id="96" presetID="18" presetClass="entr" presetSubtype="12" fill="hold" nodeType="clickEffect">
                                  <p:stCondLst>
                                    <p:cond delay="0"/>
                                  </p:stCondLst>
                                  <p:childTnLst>
                                    <p:set>
                                      <p:cBhvr>
                                        <p:cTn id="97" dur="1" fill="hold">
                                          <p:stCondLst>
                                            <p:cond delay="0"/>
                                          </p:stCondLst>
                                        </p:cTn>
                                        <p:tgtEl>
                                          <p:spTgt spid="70"/>
                                        </p:tgtEl>
                                        <p:attrNameLst>
                                          <p:attrName>style.visibility</p:attrName>
                                        </p:attrNameLst>
                                      </p:cBhvr>
                                      <p:to>
                                        <p:strVal val="visible"/>
                                      </p:to>
                                    </p:set>
                                    <p:animEffect transition="in" filter="strips(downLeft)">
                                      <p:cBhvr>
                                        <p:cTn id="98" dur="500"/>
                                        <p:tgtEl>
                                          <p:spTgt spid="70"/>
                                        </p:tgtEl>
                                      </p:cBhvr>
                                    </p:animEffect>
                                  </p:childTnLst>
                                </p:cTn>
                              </p:par>
                              <p:par>
                                <p:cTn id="99" presetID="18" presetClass="entr" presetSubtype="12" fill="hold" nodeType="withEffect">
                                  <p:stCondLst>
                                    <p:cond delay="0"/>
                                  </p:stCondLst>
                                  <p:childTnLst>
                                    <p:set>
                                      <p:cBhvr>
                                        <p:cTn id="100" dur="1" fill="hold">
                                          <p:stCondLst>
                                            <p:cond delay="0"/>
                                          </p:stCondLst>
                                        </p:cTn>
                                        <p:tgtEl>
                                          <p:spTgt spid="64"/>
                                        </p:tgtEl>
                                        <p:attrNameLst>
                                          <p:attrName>style.visibility</p:attrName>
                                        </p:attrNameLst>
                                      </p:cBhvr>
                                      <p:to>
                                        <p:strVal val="visible"/>
                                      </p:to>
                                    </p:set>
                                    <p:animEffect transition="in" filter="strips(downLeft)">
                                      <p:cBhvr>
                                        <p:cTn id="101" dur="500"/>
                                        <p:tgtEl>
                                          <p:spTgt spid="64"/>
                                        </p:tgtEl>
                                      </p:cBhvr>
                                    </p:animEffect>
                                  </p:childTnLst>
                                </p:cTn>
                              </p:par>
                              <p:par>
                                <p:cTn id="102" presetID="18" presetClass="entr" presetSubtype="12" fill="hold" grpId="0" nodeType="withEffect">
                                  <p:stCondLst>
                                    <p:cond delay="0"/>
                                  </p:stCondLst>
                                  <p:childTnLst>
                                    <p:set>
                                      <p:cBhvr>
                                        <p:cTn id="103" dur="1" fill="hold">
                                          <p:stCondLst>
                                            <p:cond delay="0"/>
                                          </p:stCondLst>
                                        </p:cTn>
                                        <p:tgtEl>
                                          <p:spTgt spid="79"/>
                                        </p:tgtEl>
                                        <p:attrNameLst>
                                          <p:attrName>style.visibility</p:attrName>
                                        </p:attrNameLst>
                                      </p:cBhvr>
                                      <p:to>
                                        <p:strVal val="visible"/>
                                      </p:to>
                                    </p:set>
                                    <p:animEffect transition="in" filter="strips(downLeft)">
                                      <p:cBhvr>
                                        <p:cTn id="104" dur="500"/>
                                        <p:tgtEl>
                                          <p:spTgt spid="79"/>
                                        </p:tgtEl>
                                      </p:cBhvr>
                                    </p:animEffect>
                                  </p:childTnLst>
                                </p:cTn>
                              </p:par>
                            </p:childTnLst>
                          </p:cTn>
                        </p:par>
                      </p:childTnLst>
                    </p:cTn>
                  </p:par>
                  <p:par>
                    <p:cTn id="105" fill="hold">
                      <p:stCondLst>
                        <p:cond delay="indefinite"/>
                      </p:stCondLst>
                      <p:childTnLst>
                        <p:par>
                          <p:cTn id="106" fill="hold">
                            <p:stCondLst>
                              <p:cond delay="0"/>
                            </p:stCondLst>
                            <p:childTnLst>
                              <p:par>
                                <p:cTn id="107" presetID="18" presetClass="entr" presetSubtype="12" fill="hold" nodeType="clickEffect">
                                  <p:stCondLst>
                                    <p:cond delay="0"/>
                                  </p:stCondLst>
                                  <p:childTnLst>
                                    <p:set>
                                      <p:cBhvr>
                                        <p:cTn id="108" dur="1" fill="hold">
                                          <p:stCondLst>
                                            <p:cond delay="0"/>
                                          </p:stCondLst>
                                        </p:cTn>
                                        <p:tgtEl>
                                          <p:spTgt spid="87"/>
                                        </p:tgtEl>
                                        <p:attrNameLst>
                                          <p:attrName>style.visibility</p:attrName>
                                        </p:attrNameLst>
                                      </p:cBhvr>
                                      <p:to>
                                        <p:strVal val="visible"/>
                                      </p:to>
                                    </p:set>
                                    <p:animEffect transition="in" filter="strips(downLeft)">
                                      <p:cBhvr>
                                        <p:cTn id="109" dur="500"/>
                                        <p:tgtEl>
                                          <p:spTgt spid="87"/>
                                        </p:tgtEl>
                                      </p:cBhvr>
                                    </p:animEffect>
                                  </p:childTnLst>
                                </p:cTn>
                              </p:par>
                              <p:par>
                                <p:cTn id="110" presetID="18" presetClass="entr" presetSubtype="12" fill="hold" grpId="0" nodeType="withEffect">
                                  <p:stCondLst>
                                    <p:cond delay="0"/>
                                  </p:stCondLst>
                                  <p:childTnLst>
                                    <p:set>
                                      <p:cBhvr>
                                        <p:cTn id="111" dur="1" fill="hold">
                                          <p:stCondLst>
                                            <p:cond delay="0"/>
                                          </p:stCondLst>
                                        </p:cTn>
                                        <p:tgtEl>
                                          <p:spTgt spid="85"/>
                                        </p:tgtEl>
                                        <p:attrNameLst>
                                          <p:attrName>style.visibility</p:attrName>
                                        </p:attrNameLst>
                                      </p:cBhvr>
                                      <p:to>
                                        <p:strVal val="visible"/>
                                      </p:to>
                                    </p:set>
                                    <p:animEffect transition="in" filter="strips(downLeft)">
                                      <p:cBhvr>
                                        <p:cTn id="112"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animBg="1"/>
      <p:bldP spid="20" grpId="0" animBg="1"/>
      <p:bldP spid="35" grpId="0" animBg="1"/>
      <p:bldP spid="36" grpId="0" animBg="1"/>
      <p:bldP spid="37" grpId="0" animBg="1"/>
      <p:bldP spid="40" grpId="0" animBg="1"/>
      <p:bldP spid="76" grpId="0" animBg="1"/>
      <p:bldP spid="79" grpId="0" animBg="1"/>
      <p:bldP spid="80" grpId="0" animBg="1"/>
      <p:bldP spid="85"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7F43C3424F14B9B09E11064185262" ma:contentTypeVersion="2" ma:contentTypeDescription="Create a new document." ma:contentTypeScope="" ma:versionID="8778982535be8039c0c0b016c741dd98">
  <xsd:schema xmlns:xsd="http://www.w3.org/2001/XMLSchema" xmlns:xs="http://www.w3.org/2001/XMLSchema" xmlns:p="http://schemas.microsoft.com/office/2006/metadata/properties" xmlns:ns2="cfb739ad-8775-4f5f-a2cf-07c24ded535e" targetNamespace="http://schemas.microsoft.com/office/2006/metadata/properties" ma:root="true" ma:fieldsID="38f23c1e3c74877df0cf7dbc76035582" ns2:_="">
    <xsd:import namespace="cfb739ad-8775-4f5f-a2cf-07c24ded535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b739ad-8775-4f5f-a2cf-07c24ded53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801129-B000-4ED7-B9A8-C534C3F62461}"/>
</file>

<file path=customXml/itemProps2.xml><?xml version="1.0" encoding="utf-8"?>
<ds:datastoreItem xmlns:ds="http://schemas.openxmlformats.org/officeDocument/2006/customXml" ds:itemID="{D37EE2AC-ED54-4559-A372-E70F765BB6DD}"/>
</file>

<file path=customXml/itemProps3.xml><?xml version="1.0" encoding="utf-8"?>
<ds:datastoreItem xmlns:ds="http://schemas.openxmlformats.org/officeDocument/2006/customXml" ds:itemID="{A3837A84-1AAC-4126-A4B7-471DD69C4B06}"/>
</file>

<file path=docProps/app.xml><?xml version="1.0" encoding="utf-8"?>
<Properties xmlns="http://schemas.openxmlformats.org/officeDocument/2006/extended-properties" xmlns:vt="http://schemas.openxmlformats.org/officeDocument/2006/docPropsVTypes">
  <Template/>
  <TotalTime>1307</TotalTime>
  <Words>913</Words>
  <Application>Microsoft Office PowerPoint</Application>
  <PresentationFormat>عرض على الشاشة (3:4)‏</PresentationFormat>
  <Paragraphs>158</Paragraphs>
  <Slides>21</Slides>
  <Notes>2</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سمة Office</vt:lpstr>
      <vt:lpstr>T. vaginalis &amp; Candida  UGT Module 202-2021</vt:lpstr>
      <vt:lpstr>Parasites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PREVENTION</vt:lpstr>
    </vt:vector>
  </TitlesOfParts>
  <Company>Mutah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mohammad</cp:lastModifiedBy>
  <cp:revision>234</cp:revision>
  <dcterms:created xsi:type="dcterms:W3CDTF">2001-01-04T19:04:29Z</dcterms:created>
  <dcterms:modified xsi:type="dcterms:W3CDTF">2021-04-27T06:58:26Z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0x0101007B27F43C3424F14B9B09E11064185262</vt:lpwstr>
  </property>
</Properties>
</file>