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57" r:id="rId6"/>
    <p:sldId id="268" r:id="rId7"/>
    <p:sldId id="269" r:id="rId8"/>
    <p:sldId id="270" r:id="rId9"/>
    <p:sldId id="271" r:id="rId10"/>
    <p:sldId id="272" r:id="rId11"/>
    <p:sldId id="281" r:id="rId12"/>
    <p:sldId id="273" r:id="rId13"/>
    <p:sldId id="282" r:id="rId14"/>
    <p:sldId id="274" r:id="rId15"/>
    <p:sldId id="275" r:id="rId16"/>
    <p:sldId id="276" r:id="rId17"/>
    <p:sldId id="264" r:id="rId18"/>
    <p:sldId id="265" r:id="rId19"/>
    <p:sldId id="277" r:id="rId20"/>
    <p:sldId id="278" r:id="rId21"/>
    <p:sldId id="283" r:id="rId22"/>
    <p:sldId id="279" r:id="rId23"/>
    <p:sldId id="284" r:id="rId24"/>
    <p:sldId id="280" r:id="rId25"/>
    <p:sldId id="303" r:id="rId26"/>
    <p:sldId id="304" r:id="rId27"/>
    <p:sldId id="285" r:id="rId28"/>
    <p:sldId id="301" r:id="rId29"/>
    <p:sldId id="302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" Type="http://schemas.openxmlformats.org/officeDocument/2006/relationships/customXml" Target="../customXml/item3.xml" /><Relationship Id="rId21" Type="http://schemas.openxmlformats.org/officeDocument/2006/relationships/slide" Target="slides/slide16.xml" /><Relationship Id="rId34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notesMaster" Target="notesMasters/notesMaster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D1801-B891-43D6-A0A5-80F59C03524C}" type="datetimeFigureOut">
              <a:rPr lang="en-GB" smtClean="0"/>
              <a:pPr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40C8-C2CF-4BD8-811A-E3DB4601FF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6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E40C8-C2CF-4BD8-811A-E3DB4601FF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1475-492D-4102-8298-885852CFA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1890D-98C9-4392-A3A3-4A2785819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366FE-4C2D-4AA6-B7D5-E97C75E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F208C-887F-4DD8-B61E-C671CAD6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4760D-BDAF-4D2B-B802-94578A9B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67CC-FC4C-4A1E-B249-500E18DB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FD14-C42D-4220-9FE2-10A56CA9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0995B-2D00-46AF-874A-A4891B5F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8623D-7702-4B42-ADFC-3CCCA4AF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49ABA-4C87-4D22-BE0F-4040D709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FB7BB-0A48-44CE-A122-C68A2E44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6F8C3-BC06-413C-BA9B-8F39D6415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ED79-27ED-457B-9182-C92D836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72F6B-149D-45DC-B7F0-EE78DFDB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33AD3-F9DE-4D2B-B417-209B4078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24764-2733-4DDC-8776-69E99A6E1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CE93-48F2-49AF-B9BD-5084578B6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20D0-5F11-4634-BAA3-D349A3795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5D1BD-10F3-4F0E-B0DB-386BECF9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666C2-5F26-49DB-8A12-E694FFFC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F5F12-4842-43B5-8841-C20D71AB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271A-8FE6-482E-85E7-B68DD816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A96EF-A1C0-4BC1-A270-E905F4F11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09066D-725B-4D95-BB76-0DD7C463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F56FB7-34C4-4F8D-AAB7-858E6F5F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086A1-62F6-423F-AAF8-07430B11D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C6075-41B8-4FEB-82EB-19A4347B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BA9D-A27F-4668-B3B9-651D31E7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993DD6-FE0E-4170-8B37-D8F2D927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8E1B-E737-40DC-94C2-5B63A515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23B53-6356-4D27-9775-EA59B900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CB753-F0B2-4E1A-93DA-0FA67856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0AE5B-4556-4A99-8F21-C7F86B3B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B102C-7BF0-427E-B843-AD1895A5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99708-FBA2-4E16-8992-4E6F5C97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F21C-6008-4DFF-862B-5431A85F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8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186F-B164-49E4-B877-9A6EAD75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CD84C-DBD5-4059-8579-9C33F903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0C122-4352-4F32-8531-E36A9389D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F0C1B-6002-46D3-AAC9-8D819760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FAA95-9EAA-4E5B-B4A1-49C66CE7B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D7EF3-3B75-4587-B1C9-09C46B26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2950-8084-49E3-930E-5C536BC04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4C347-3EEA-46AA-9942-E84EA692D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AA551-17D3-4E79-A496-22BC604B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BB6DD-135E-46A9-A2C0-2AE870BC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8BC47-483A-4427-8280-8C3A354D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DA26D-8A63-4EC5-B556-4A955812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2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4523-D23B-484A-A588-531089E0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9ED6D-CED1-4BEE-9D36-38E0F5B73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EEDA-6D55-47FA-8DFA-28FA45A2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88888-2B9D-4845-BE28-455776A6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FBE16-B34D-4823-B8B9-9262051F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1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24FDA-1592-4415-A80F-EBCC0F1E9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088A2-65D7-4EA8-AD71-D5E9F51F8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E388-6BDF-4DE7-AB36-9985D430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D9EC3-AE7D-4B2B-805B-24911C47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1591-36D2-40B1-8622-EDC5F65E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Wedn. 22 December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Al Maathidy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Wedn. 22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AB597-60B3-43B0-B55C-74E6F67A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C9E5A-C264-408B-82CC-ADB723A2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80A5-8149-4955-8308-E2598299D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E2BFA-7F9A-44D5-8ED4-93AD5C8FF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C4664-6A76-4BCE-8DF5-7A9A296C7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F942-265C-45EB-8554-AE7496879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8727"/>
            <a:ext cx="78486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 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College of Medicine / University of Mutah</a:t>
            </a: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4763278"/>
            <a:ext cx="4800600" cy="365125"/>
          </a:xfrm>
        </p:spPr>
        <p:txBody>
          <a:bodyPr/>
          <a:lstStyle/>
          <a:p>
            <a:r>
              <a:rPr lang="en-US" sz="3200" b="1" i="1">
                <a:solidFill>
                  <a:srgbClr val="FF0000"/>
                </a:solidFill>
                <a:latin typeface="Candara" panose="020E0502030303020204" pitchFamily="34" charset="0"/>
              </a:rPr>
              <a:t>Wedn. 22 December 2021</a:t>
            </a:r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016425" y="914400"/>
            <a:ext cx="323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33CC"/>
                </a:solidFill>
                <a:latin typeface="Candara" pitchFamily="34" charset="0"/>
              </a:rPr>
              <a:t>THE CEREBELLUM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8185" y="739676"/>
            <a:ext cx="89496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4- Subdivisions (lobes) of the Cerebellum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Anterior lobe (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PaIeo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-cerebellar)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 front of the primary fissure on the superior surface.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receives afferent proprioceptive impulses from the spinal cord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(clark’s nucleus)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via spino-cerebellar tract.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concerned with the muscle tone.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7170" name="Picture 2" descr="Image result for Anterior lobe (PaLeo-cerebell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6999" y="4343400"/>
            <a:ext cx="1131804" cy="990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6B70019-C674-4C84-9A9B-3042AE6B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76059"/>
            <a:ext cx="4876800" cy="33988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94727-7B60-421D-914C-3FDFF2AC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2877" y="346751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617E4-B26D-4D38-89A3-A844E978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126278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0EA4-2A81-4CC9-AD7D-99B0DAD7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3428" y="10996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10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A49BF-BB2C-4B9E-8795-B3292487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7" y="4191000"/>
            <a:ext cx="3650447" cy="15268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731222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588" algn="l"/>
                <a:tab pos="261938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Posterior lobe (Neo-cerebellar)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major part of the cerebellum.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5588" algn="l"/>
                <a:tab pos="261938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extends from the primary fissure to the 2ry fissure.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6146" name="Picture 2" descr="Image result for Anterior lobe (PaLeo-cerebell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81200"/>
            <a:ext cx="5295898" cy="45038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مستطيل 4"/>
          <p:cNvSpPr/>
          <p:nvPr/>
        </p:nvSpPr>
        <p:spPr>
          <a:xfrm>
            <a:off x="76200" y="1981200"/>
            <a:ext cx="2971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261938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It receives afferent impulses from the cerebral cortex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via </a:t>
            </a:r>
            <a:r>
              <a:rPr lang="en-US" sz="24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ponto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 tracts (</a:t>
            </a:r>
            <a:r>
              <a:rPr lang="en-US" sz="24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cortico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ponto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 pathway).</a:t>
            </a:r>
            <a:endParaRPr lang="en-GB" sz="2400" b="1" i="1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5588" algn="l"/>
                <a:tab pos="261938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It is concerned with the coordination of the action of different groups of muscles </a:t>
            </a:r>
            <a:endParaRPr lang="en-US" sz="2400" b="1" i="1" dirty="0">
              <a:solidFill>
                <a:srgbClr val="FF33CC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8BF7A-582F-4D04-A089-A56BAE40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48CAC-A9EC-4CB2-9161-2C101DB2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BD56E-D206-4A4A-8E06-1234C56E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11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6972" y="777875"/>
            <a:ext cx="89870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 (Flocculonodular lobe or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Archi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-cerebellum)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formed of a nodule in the middle and 2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flocculi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(one on each side).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receives afferent impulse from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vestibular apparatus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via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vestibulo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-cerebellar tracts.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concerned with equilibrium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Image result for (Flocculonodular lobe or Archi-cerebellu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25639"/>
            <a:ext cx="5715000" cy="307516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80435-5A7D-4D96-A3EF-49F0A045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0E471-93CE-4BFB-9255-BCB5EDC3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E324-E1DA-441F-A1B2-522422D8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36" y="152400"/>
            <a:ext cx="7180364" cy="5847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Functional Areas of the Cerebellar Cortex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838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cortex of the vermis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influences the movements of the long axis of the body, namely, the neck, the shoulders, the thorax, the abdomen, and the hips.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22917" r="57247" b="29167"/>
          <a:stretch>
            <a:fillRect/>
          </a:stretch>
        </p:blipFill>
        <p:spPr bwMode="auto">
          <a:xfrm>
            <a:off x="4572000" y="1823286"/>
            <a:ext cx="4107765" cy="385627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2181761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Immediately lateral to the vermis is a so-called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intermediate zone of the cerebellar hemisphere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0448-5D5B-48FF-88A1-AE59A466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400" y="315492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AA957C-006B-46E2-AE39-A04439DA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44976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98EAB5-72FE-4971-945D-96DF9713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13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8FA059-DB55-483C-BC90-D049AF06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5872065"/>
            <a:ext cx="9112641" cy="8474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836" y="152400"/>
            <a:ext cx="7180364" cy="584775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Functional Areas of the Cerebellar Cortex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056" t="22917" r="57247" b="29167"/>
          <a:stretch>
            <a:fillRect/>
          </a:stretch>
        </p:blipFill>
        <p:spPr bwMode="auto">
          <a:xfrm>
            <a:off x="3810000" y="1354321"/>
            <a:ext cx="5105400" cy="479282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322" y="1357838"/>
            <a:ext cx="350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lateral zone of each cerebellar hemisphere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appears to be concerned with the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planning of sequential movements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of the entire body and is involved with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conscious assessment of movement errors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203F6-7C49-49D1-8029-6DCD52B3A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E2DB2-5983-4A85-98CE-4887B1A9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F4AE4-2373-4A03-A935-C39686EB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14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032340" cy="584775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 Functions of the cerebellum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6200" y="762000"/>
            <a:ext cx="876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Archicerebellum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(vestibular part);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controls the equilibrium of the body.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Paleocerebellum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(spinal part);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controls the muscle tone of the body.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Neocerebellum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(cortical part);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coordinate the action of different groups of muscles, So that the movements are done smoothly and accurately (Computer like organ). 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rgbClr val="FF33CC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5978" y="3595568"/>
            <a:ext cx="3977021" cy="31100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3657600" cy="2743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7035D-8A3E-4C6A-93C1-47063B6A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72200" y="417233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DE162-B260-49C3-A42B-686D5D0F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234671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243C3-9164-436B-BF48-0693AAF0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1414" y="2346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15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62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" y="814616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cerebellum consists of: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Gray matter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forms 2 main parts of the cerebellum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Cerebellar cortex;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forming the outer surface of the cerebellum.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contains nerve cells that arranged into 3 layers as follows; 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74461"/>
            <a:ext cx="5334000" cy="357951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69668-714F-4F71-8CBD-D13E5648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664C0-B145-440B-8383-4FC951ED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5D711-F81D-4E64-93EB-97563A45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16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6858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50825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1- Outer molecular layer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contains molecular and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basket cells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dendrites of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Purkinje cells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axons of granular cells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ends of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climbing fibres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(afferent fibres).</a:t>
            </a:r>
            <a:endParaRPr lang="en-GB" sz="2400" b="1" i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2- Intermediate layer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formed of large flask shaped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Purkinje cells.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3- Inner granular layer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contains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granular cells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mossy fibres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(afferent fibres</a:t>
            </a:r>
            <a:r>
              <a:rPr lang="en-GB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GB" sz="2400" b="1" i="1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" y="76200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44034" name="Picture 2" descr="Image result for Internal Structures of the cerebellum"/>
          <p:cNvPicPr>
            <a:picLocks noChangeAspect="1" noChangeArrowheads="1"/>
          </p:cNvPicPr>
          <p:nvPr/>
        </p:nvPicPr>
        <p:blipFill>
          <a:blip r:embed="rId2"/>
          <a:srcRect t="10989" b="3237"/>
          <a:stretch>
            <a:fillRect/>
          </a:stretch>
        </p:blipFill>
        <p:spPr bwMode="auto">
          <a:xfrm>
            <a:off x="3429000" y="2743200"/>
            <a:ext cx="4876800" cy="34928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5B32-B816-4965-85D2-1344CFF3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ECF-63BC-446F-B953-DB64F5CC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C62EA-AFD4-4A67-A0C7-8F680147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17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3632" y="685800"/>
            <a:ext cx="88117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Central nuclei (DEGF),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These are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4 nuclei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arranged from lateral to medial: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1)	 Dentate nucleus: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a corrugated bag of gray matter with a hilum directed medially. It is the largest and most lateral of the cerebellar nuclei.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-It is related to the neo-cerebellum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7BF020-8A1A-4D7C-AD45-832A16937ACE}"/>
              </a:ext>
            </a:extLst>
          </p:cNvPr>
          <p:cNvGrpSpPr/>
          <p:nvPr/>
        </p:nvGrpSpPr>
        <p:grpSpPr>
          <a:xfrm>
            <a:off x="685800" y="3048000"/>
            <a:ext cx="7848600" cy="3352800"/>
            <a:chOff x="304800" y="2819400"/>
            <a:chExt cx="8553540" cy="37338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A64D433-F24A-4355-8BDD-2956787EB176}"/>
                </a:ext>
              </a:extLst>
            </p:cNvPr>
            <p:cNvGrpSpPr/>
            <p:nvPr/>
          </p:nvGrpSpPr>
          <p:grpSpPr>
            <a:xfrm>
              <a:off x="304800" y="2819400"/>
              <a:ext cx="8553540" cy="3733800"/>
              <a:chOff x="304800" y="2971800"/>
              <a:chExt cx="8553540" cy="373380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2000"/>
              </a:blip>
              <a:srcRect l="12209" t="13472" r="23541" b="28583"/>
              <a:stretch>
                <a:fillRect/>
              </a:stretch>
            </p:blipFill>
            <p:spPr bwMode="auto">
              <a:xfrm>
                <a:off x="3452055" y="3048000"/>
                <a:ext cx="5406285" cy="36576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AutoShape 32"/>
              <p:cNvSpPr>
                <a:spLocks/>
              </p:cNvSpPr>
              <p:nvPr/>
            </p:nvSpPr>
            <p:spPr bwMode="auto">
              <a:xfrm flipH="1">
                <a:off x="381000" y="4419600"/>
                <a:ext cx="2109019" cy="121726"/>
              </a:xfrm>
              <a:prstGeom prst="callout2">
                <a:avLst>
                  <a:gd name="adj1" fmla="val 422709"/>
                  <a:gd name="adj2" fmla="val -159822"/>
                  <a:gd name="adj3" fmla="val 89645"/>
                  <a:gd name="adj4" fmla="val 15624"/>
                  <a:gd name="adj5" fmla="val 528314"/>
                  <a:gd name="adj6" fmla="val -161722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Globose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AutoShape 32"/>
              <p:cNvSpPr>
                <a:spLocks/>
              </p:cNvSpPr>
              <p:nvPr/>
            </p:nvSpPr>
            <p:spPr bwMode="auto">
              <a:xfrm flipH="1">
                <a:off x="381000" y="5715000"/>
                <a:ext cx="2109019" cy="300467"/>
              </a:xfrm>
              <a:prstGeom prst="callout2">
                <a:avLst>
                  <a:gd name="adj1" fmla="val 38553"/>
                  <a:gd name="adj2" fmla="val 22270"/>
                  <a:gd name="adj3" fmla="val -13398"/>
                  <a:gd name="adj4" fmla="val -25680"/>
                  <a:gd name="adj5" fmla="val -131774"/>
                  <a:gd name="adj6" fmla="val -125349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Dentate</a:t>
                </a:r>
              </a:p>
            </p:txBody>
          </p:sp>
          <p:sp>
            <p:nvSpPr>
              <p:cNvPr id="7" name="AutoShape 32"/>
              <p:cNvSpPr>
                <a:spLocks/>
              </p:cNvSpPr>
              <p:nvPr/>
            </p:nvSpPr>
            <p:spPr bwMode="auto">
              <a:xfrm flipH="1">
                <a:off x="304800" y="3657600"/>
                <a:ext cx="2109019" cy="121726"/>
              </a:xfrm>
              <a:prstGeom prst="callout2">
                <a:avLst>
                  <a:gd name="adj1" fmla="val 231769"/>
                  <a:gd name="adj2" fmla="val 19612"/>
                  <a:gd name="adj3" fmla="val 413269"/>
                  <a:gd name="adj4" fmla="val -152226"/>
                  <a:gd name="adj5" fmla="val 952489"/>
                  <a:gd name="adj6" fmla="val -170767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Fastigial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AutoShape 32"/>
              <p:cNvSpPr>
                <a:spLocks/>
              </p:cNvSpPr>
              <p:nvPr/>
            </p:nvSpPr>
            <p:spPr bwMode="auto">
              <a:xfrm flipH="1">
                <a:off x="533400" y="6324600"/>
                <a:ext cx="2109019" cy="121726"/>
              </a:xfrm>
              <a:prstGeom prst="callout2">
                <a:avLst>
                  <a:gd name="adj1" fmla="val 211533"/>
                  <a:gd name="adj2" fmla="val 20758"/>
                  <a:gd name="adj3" fmla="val -243733"/>
                  <a:gd name="adj4" fmla="val -71079"/>
                  <a:gd name="adj5" fmla="val -1025335"/>
                  <a:gd name="adj6" fmla="val -187107"/>
                </a:avLst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Emboliform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AutoShape 32"/>
              <p:cNvSpPr>
                <a:spLocks/>
              </p:cNvSpPr>
              <p:nvPr/>
            </p:nvSpPr>
            <p:spPr bwMode="auto">
              <a:xfrm flipH="1">
                <a:off x="304800" y="2971800"/>
                <a:ext cx="2812026" cy="121726"/>
              </a:xfrm>
              <a:prstGeom prst="callout2">
                <a:avLst>
                  <a:gd name="adj1" fmla="val 107521"/>
                  <a:gd name="adj2" fmla="val 21425"/>
                  <a:gd name="adj3" fmla="val 122755"/>
                  <a:gd name="adj4" fmla="val -57307"/>
                  <a:gd name="adj5" fmla="val 948154"/>
                  <a:gd name="adj6" fmla="val -104228"/>
                </a:avLst>
              </a:prstGeom>
              <a:noFill/>
              <a:ln w="57150">
                <a:solidFill>
                  <a:srgbClr val="92D05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4th ventricle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AutoShape 32"/>
            <p:cNvSpPr>
              <a:spLocks/>
            </p:cNvSpPr>
            <p:nvPr/>
          </p:nvSpPr>
          <p:spPr bwMode="auto">
            <a:xfrm flipH="1">
              <a:off x="7543800" y="3200400"/>
              <a:ext cx="1297858" cy="121726"/>
            </a:xfrm>
            <a:prstGeom prst="callout2">
              <a:avLst>
                <a:gd name="adj1" fmla="val 113378"/>
                <a:gd name="adj2" fmla="val 94134"/>
                <a:gd name="adj3" fmla="val 254056"/>
                <a:gd name="adj4" fmla="val 115042"/>
                <a:gd name="adj5" fmla="val 944417"/>
                <a:gd name="adj6" fmla="val 204744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Inferior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medullary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velum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67583-579E-4820-8FF4-FCD946D9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77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A5149BA-5ED3-4444-A916-E616FD428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77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B6EAAA-C93F-48F2-B397-467F92A8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18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815876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lang="en-US" sz="24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Emboliform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It lies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medial to the dentate nucleus.</a:t>
            </a:r>
            <a:endParaRPr lang="en-GB" sz="2400" b="1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  It belongs to the </a:t>
            </a:r>
            <a:r>
              <a:rPr lang="en-US" sz="2400" b="1" i="1" dirty="0" err="1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paleo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</a:t>
            </a: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4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en-US" sz="24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Globosus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It lies medial to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b="1" i="1" dirty="0" err="1">
                <a:latin typeface="Candara" pitchFamily="34" charset="0"/>
                <a:ea typeface="Times New Roman" pitchFamily="18" charset="0"/>
                <a:cs typeface="Arial" pitchFamily="34" charset="0"/>
              </a:rPr>
              <a:t>emboliform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GB" sz="2400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 It belongs to the </a:t>
            </a:r>
            <a:r>
              <a:rPr lang="en-US" sz="2400" b="1" i="1" dirty="0" err="1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paleo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-cerebellum.</a:t>
            </a:r>
            <a:endParaRPr lang="en-GB" sz="2400" b="1" i="1" dirty="0">
              <a:solidFill>
                <a:srgbClr val="FF33CC"/>
              </a:solidFill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4) </a:t>
            </a:r>
            <a:r>
              <a:rPr lang="en-US" sz="24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Fastigial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nucleus</a:t>
            </a: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: It is the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most medial nucleus. </a:t>
            </a:r>
            <a:endParaRPr lang="en-GB" sz="2400" b="1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50825" algn="l"/>
                <a:tab pos="457200" algn="l"/>
                <a:tab pos="571500" algn="l"/>
                <a:tab pos="6057900" algn="r"/>
              </a:tabLst>
            </a:pPr>
            <a:r>
              <a:rPr lang="en-US" sz="2400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	- 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It belongs to the </a:t>
            </a:r>
            <a:r>
              <a:rPr lang="en-US" sz="2400" b="1" i="1" dirty="0" err="1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archi</a:t>
            </a:r>
            <a:r>
              <a:rPr lang="en-US" sz="2400" b="1" i="1" dirty="0">
                <a:solidFill>
                  <a:srgbClr val="FF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-cerebellum. </a:t>
            </a:r>
            <a:endParaRPr lang="en-US" sz="2400" b="1" i="1" dirty="0">
              <a:solidFill>
                <a:srgbClr val="FF33CC"/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17F0336-8921-437F-8062-CE93E76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5545" y="123627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41ECA94-12D4-4884-B07C-10292FBE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58840" y="349607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C80175-8A76-4E77-BB5E-EBE25667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2444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64D00-1E97-4784-9DFE-BCD51084C4CC}"/>
              </a:ext>
            </a:extLst>
          </p:cNvPr>
          <p:cNvGrpSpPr/>
          <p:nvPr/>
        </p:nvGrpSpPr>
        <p:grpSpPr>
          <a:xfrm>
            <a:off x="109534" y="3428999"/>
            <a:ext cx="8043866" cy="3184525"/>
            <a:chOff x="304800" y="2819400"/>
            <a:chExt cx="8553540" cy="3733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449A43-D944-4815-A04E-2B91E1340948}"/>
                </a:ext>
              </a:extLst>
            </p:cNvPr>
            <p:cNvGrpSpPr/>
            <p:nvPr/>
          </p:nvGrpSpPr>
          <p:grpSpPr>
            <a:xfrm>
              <a:off x="304800" y="2819400"/>
              <a:ext cx="8553540" cy="3733800"/>
              <a:chOff x="304800" y="2971800"/>
              <a:chExt cx="8553540" cy="3733800"/>
            </a:xfrm>
          </p:grpSpPr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FAE385D6-1907-48F3-B964-8C4A308B7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12000"/>
              </a:blip>
              <a:srcRect l="12209" t="13472" r="23541" b="28583"/>
              <a:stretch>
                <a:fillRect/>
              </a:stretch>
            </p:blipFill>
            <p:spPr bwMode="auto">
              <a:xfrm>
                <a:off x="3452055" y="3048000"/>
                <a:ext cx="5406285" cy="365760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AutoShape 32">
                <a:extLst>
                  <a:ext uri="{FF2B5EF4-FFF2-40B4-BE49-F238E27FC236}">
                    <a16:creationId xmlns:a16="http://schemas.microsoft.com/office/drawing/2014/main" id="{D540832A-E0BB-4F9A-BA10-1E5EB368834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000" y="4419600"/>
                <a:ext cx="2109019" cy="121726"/>
              </a:xfrm>
              <a:prstGeom prst="callout2">
                <a:avLst>
                  <a:gd name="adj1" fmla="val 422709"/>
                  <a:gd name="adj2" fmla="val -159822"/>
                  <a:gd name="adj3" fmla="val 89645"/>
                  <a:gd name="adj4" fmla="val 15624"/>
                  <a:gd name="adj5" fmla="val 528314"/>
                  <a:gd name="adj6" fmla="val -161722"/>
                </a:avLst>
              </a:prstGeom>
              <a:noFill/>
              <a:ln w="38100">
                <a:solidFill>
                  <a:srgbClr val="FF0000"/>
                </a:solidFill>
                <a:miter lim="800000"/>
                <a:headEnd type="triangle" w="med" len="med"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Globose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utoShape 32">
                <a:extLst>
                  <a:ext uri="{FF2B5EF4-FFF2-40B4-BE49-F238E27FC236}">
                    <a16:creationId xmlns:a16="http://schemas.microsoft.com/office/drawing/2014/main" id="{F96B042B-2620-494C-B169-7790EB2589B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1000" y="5715000"/>
                <a:ext cx="2109019" cy="300467"/>
              </a:xfrm>
              <a:prstGeom prst="callout2">
                <a:avLst>
                  <a:gd name="adj1" fmla="val 38553"/>
                  <a:gd name="adj2" fmla="val 22270"/>
                  <a:gd name="adj3" fmla="val -13398"/>
                  <a:gd name="adj4" fmla="val -25680"/>
                  <a:gd name="adj5" fmla="val -131774"/>
                  <a:gd name="adj6" fmla="val -125349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Dentate</a:t>
                </a:r>
              </a:p>
            </p:txBody>
          </p:sp>
          <p:sp>
            <p:nvSpPr>
              <p:cNvPr id="20" name="AutoShape 32">
                <a:extLst>
                  <a:ext uri="{FF2B5EF4-FFF2-40B4-BE49-F238E27FC236}">
                    <a16:creationId xmlns:a16="http://schemas.microsoft.com/office/drawing/2014/main" id="{4F9FB55F-463B-4050-A321-5BBEEE27B24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4800" y="3657600"/>
                <a:ext cx="2109019" cy="121726"/>
              </a:xfrm>
              <a:prstGeom prst="callout2">
                <a:avLst>
                  <a:gd name="adj1" fmla="val 231769"/>
                  <a:gd name="adj2" fmla="val 19612"/>
                  <a:gd name="adj3" fmla="val 413269"/>
                  <a:gd name="adj4" fmla="val -152226"/>
                  <a:gd name="adj5" fmla="val 952489"/>
                  <a:gd name="adj6" fmla="val -170767"/>
                </a:avLst>
              </a:prstGeom>
              <a:noFill/>
              <a:ln w="57150">
                <a:solidFill>
                  <a:srgbClr val="7030A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Fastigial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utoShape 32">
                <a:extLst>
                  <a:ext uri="{FF2B5EF4-FFF2-40B4-BE49-F238E27FC236}">
                    <a16:creationId xmlns:a16="http://schemas.microsoft.com/office/drawing/2014/main" id="{21A11567-EFF1-4CC3-8C6C-8AE5B50A31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33400" y="6324600"/>
                <a:ext cx="2109019" cy="121726"/>
              </a:xfrm>
              <a:prstGeom prst="callout2">
                <a:avLst>
                  <a:gd name="adj1" fmla="val 211533"/>
                  <a:gd name="adj2" fmla="val 20758"/>
                  <a:gd name="adj3" fmla="val -243733"/>
                  <a:gd name="adj4" fmla="val -71079"/>
                  <a:gd name="adj5" fmla="val -1025335"/>
                  <a:gd name="adj6" fmla="val -187107"/>
                </a:avLst>
              </a:prstGeom>
              <a:noFill/>
              <a:ln w="38100">
                <a:solidFill>
                  <a:srgbClr val="00FF0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Emboliform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AutoShape 32">
                <a:extLst>
                  <a:ext uri="{FF2B5EF4-FFF2-40B4-BE49-F238E27FC236}">
                    <a16:creationId xmlns:a16="http://schemas.microsoft.com/office/drawing/2014/main" id="{35D38149-1C02-4E97-A546-D09E6095EF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04800" y="2971800"/>
                <a:ext cx="2812026" cy="121726"/>
              </a:xfrm>
              <a:prstGeom prst="callout2">
                <a:avLst>
                  <a:gd name="adj1" fmla="val 107521"/>
                  <a:gd name="adj2" fmla="val 21425"/>
                  <a:gd name="adj3" fmla="val 122755"/>
                  <a:gd name="adj4" fmla="val -57307"/>
                  <a:gd name="adj5" fmla="val 948154"/>
                  <a:gd name="adj6" fmla="val -104228"/>
                </a:avLst>
              </a:prstGeom>
              <a:noFill/>
              <a:ln w="57150">
                <a:solidFill>
                  <a:srgbClr val="92D050"/>
                </a:solidFill>
                <a:miter lim="800000"/>
                <a:headEnd/>
                <a:tailEnd type="triangl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4th ventricle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AutoShape 32">
              <a:extLst>
                <a:ext uri="{FF2B5EF4-FFF2-40B4-BE49-F238E27FC236}">
                  <a16:creationId xmlns:a16="http://schemas.microsoft.com/office/drawing/2014/main" id="{0C231E21-BE00-4654-A816-55DF54EB5A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543800" y="3200400"/>
              <a:ext cx="1297858" cy="121726"/>
            </a:xfrm>
            <a:prstGeom prst="callout2">
              <a:avLst>
                <a:gd name="adj1" fmla="val 113378"/>
                <a:gd name="adj2" fmla="val 94134"/>
                <a:gd name="adj3" fmla="val 254056"/>
                <a:gd name="adj4" fmla="val 115042"/>
                <a:gd name="adj5" fmla="val 944417"/>
                <a:gd name="adj6" fmla="val 204744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Inferior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medullary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velum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739676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cerebellum is the largest subdivision of the hindbrain.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Position;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lies posterior to the pons and medulla oblongata separated from them by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4th ventricle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occupies the greater part of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posterior cranial fossa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covered by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tentorium cerebelli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separating it from the cerebral hemisphere.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1025"/>
            <a:ext cx="2888932" cy="584775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cerebellum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97DA8E-5E97-49CD-A03E-2CA4849B1087}"/>
              </a:ext>
            </a:extLst>
          </p:cNvPr>
          <p:cNvGrpSpPr/>
          <p:nvPr/>
        </p:nvGrpSpPr>
        <p:grpSpPr>
          <a:xfrm>
            <a:off x="445477" y="3200400"/>
            <a:ext cx="9993923" cy="3230654"/>
            <a:chOff x="602028" y="2757809"/>
            <a:chExt cx="10751772" cy="3781103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 contrast="40000"/>
            </a:blip>
            <a:srcRect l="7547"/>
            <a:stretch>
              <a:fillRect/>
            </a:stretch>
          </p:blipFill>
          <p:spPr bwMode="auto">
            <a:xfrm>
              <a:off x="602028" y="2757809"/>
              <a:ext cx="4152296" cy="360078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AutoShape 10"/>
            <p:cNvSpPr>
              <a:spLocks/>
            </p:cNvSpPr>
            <p:nvPr/>
          </p:nvSpPr>
          <p:spPr bwMode="auto">
            <a:xfrm flipH="1">
              <a:off x="2362200" y="5410200"/>
              <a:ext cx="8991600" cy="1089605"/>
            </a:xfrm>
            <a:prstGeom prst="callout2">
              <a:avLst>
                <a:gd name="adj1" fmla="val 11153"/>
                <a:gd name="adj2" fmla="val 59788"/>
                <a:gd name="adj3" fmla="val 6498"/>
                <a:gd name="adj4" fmla="val 61738"/>
                <a:gd name="adj5" fmla="val -30509"/>
                <a:gd name="adj6" fmla="val 86501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Cerebellum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AutoShape 10"/>
            <p:cNvSpPr>
              <a:spLocks/>
            </p:cNvSpPr>
            <p:nvPr/>
          </p:nvSpPr>
          <p:spPr bwMode="auto">
            <a:xfrm>
              <a:off x="5715000" y="6006932"/>
              <a:ext cx="3064496" cy="531980"/>
            </a:xfrm>
            <a:prstGeom prst="callout2">
              <a:avLst>
                <a:gd name="adj1" fmla="val 29502"/>
                <a:gd name="adj2" fmla="val 4193"/>
                <a:gd name="adj3" fmla="val 11877"/>
                <a:gd name="adj4" fmla="val -26041"/>
                <a:gd name="adj5" fmla="val -151608"/>
                <a:gd name="adj6" fmla="val -87403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4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th</a:t>
              </a:r>
              <a:r>
                <a:rPr lang="en-US" sz="3600" b="1" dirty="0">
                  <a:solidFill>
                    <a:srgbClr val="FF0000"/>
                  </a:solidFill>
                </a:rPr>
                <a:t> ventricle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C9C03-E742-4647-89EC-EFDCCB7D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C5D89-F288-4705-A59D-3C0F76C3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59CAF-51E5-4B2E-9B5D-54D0F66C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101025"/>
            <a:ext cx="3685624" cy="584775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388" algn="l"/>
                <a:tab pos="43497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Internal Structures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6200" y="7620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White matter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which forms the white center of each hemisphere.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is formed of: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afferent and efferent cerebellar fibres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(cerebellar peduncles).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082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b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Axons of Purkinje cells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mossy fibres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granular cells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climbing fibres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the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molecular cells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 descr="Image result for White matter of the cerebell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577" y="2980612"/>
            <a:ext cx="5097624" cy="340134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C4CA9-24D7-42A5-A74D-63569415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45849-5A56-44A5-A883-478D959B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B2331-4F70-452B-A711-4789B0A6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20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58D37-CC0D-453E-8E3C-8C4956E9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Wedn. 22 December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956F0-8C3B-4C36-AE97-059EDE98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970E8-C025-4FC3-B6B3-D86FCF7C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EDC84-F3E2-43DA-AEB2-1B6DA6D97D73}"/>
              </a:ext>
            </a:extLst>
          </p:cNvPr>
          <p:cNvSpPr txBox="1"/>
          <p:nvPr/>
        </p:nvSpPr>
        <p:spPr>
          <a:xfrm>
            <a:off x="76200" y="914400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- These are 3 bundles (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superior, middle and inferior</a:t>
            </a:r>
            <a:r>
              <a:rPr lang="en-US" sz="2400" b="1" dirty="0">
                <a:latin typeface="Candara" panose="020E0502030303020204" pitchFamily="34" charset="0"/>
              </a:rPr>
              <a:t>) of white matter on each side,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connecting the cerebellum to the brain stem.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452A2-0992-4F2E-960A-D2ED13420DA4}"/>
              </a:ext>
            </a:extLst>
          </p:cNvPr>
          <p:cNvSpPr txBox="1"/>
          <p:nvPr/>
        </p:nvSpPr>
        <p:spPr>
          <a:xfrm>
            <a:off x="76200" y="177225"/>
            <a:ext cx="3925856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Cerebellar peduncles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987CEF-3603-4B07-83F7-BD30DEC5E7FA}"/>
              </a:ext>
            </a:extLst>
          </p:cNvPr>
          <p:cNvSpPr txBox="1"/>
          <p:nvPr/>
        </p:nvSpPr>
        <p:spPr>
          <a:xfrm>
            <a:off x="76200" y="2590800"/>
            <a:ext cx="46139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1- Inferior cerebellar peduncle: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Candara" panose="020E0502030303020204" pitchFamily="34" charset="0"/>
              </a:rPr>
              <a:t>It connects the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medulla oblongata</a:t>
            </a:r>
            <a:r>
              <a:rPr lang="en-US" sz="2400" b="1" dirty="0">
                <a:latin typeface="Candara" panose="020E0502030303020204" pitchFamily="34" charset="0"/>
              </a:rPr>
              <a:t> with the cerebellum. 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- It ascends upwards and laterally towards the anterior cerebellar notch.</a:t>
            </a:r>
          </a:p>
        </p:txBody>
      </p:sp>
      <p:pic>
        <p:nvPicPr>
          <p:cNvPr id="3074" name="Picture 2" descr="Cerebellum: Afferent and efferent connections | Kenhub">
            <a:extLst>
              <a:ext uri="{FF2B5EF4-FFF2-40B4-BE49-F238E27FC236}">
                <a16:creationId xmlns:a16="http://schemas.microsoft.com/office/drawing/2014/main" id="{EADF75D5-464B-4836-9BF8-2CC3E0DE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905000"/>
            <a:ext cx="4283075" cy="42830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99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BC1B-458F-4A3D-90EA-B7EF72AA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Wedn. 22 December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8C34C-CA86-47D4-BDDA-7D2F9317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082" y="6467993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E01DB-9319-4E83-96AB-8AE50D96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22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D2230-8EC1-47C7-88D8-2F3F7B89BC55}"/>
              </a:ext>
            </a:extLst>
          </p:cNvPr>
          <p:cNvSpPr txBox="1"/>
          <p:nvPr/>
        </p:nvSpPr>
        <p:spPr>
          <a:xfrm>
            <a:off x="76200" y="177225"/>
            <a:ext cx="3925856" cy="58477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Cerebellar peduncles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2B5C4-3EED-4C8F-A4F4-B7289E4608DA}"/>
              </a:ext>
            </a:extLst>
          </p:cNvPr>
          <p:cNvSpPr txBox="1"/>
          <p:nvPr/>
        </p:nvSpPr>
        <p:spPr>
          <a:xfrm>
            <a:off x="76200" y="829155"/>
            <a:ext cx="8707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2- Middle cerebellar peduncle: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- It is the thickest of the three cerebellar peduncles. 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- It emerges from the lateral aspect of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pons</a:t>
            </a:r>
            <a:r>
              <a:rPr lang="en-US" sz="2400" b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A3051-E098-4A11-B94E-E2EA35669144}"/>
              </a:ext>
            </a:extLst>
          </p:cNvPr>
          <p:cNvSpPr txBox="1"/>
          <p:nvPr/>
        </p:nvSpPr>
        <p:spPr>
          <a:xfrm>
            <a:off x="60649" y="2507588"/>
            <a:ext cx="4648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3- Superior cerebellar peduncle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Candara" panose="020E0502030303020204" pitchFamily="34" charset="0"/>
              </a:rPr>
              <a:t>It emerges from the back of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midbrain</a:t>
            </a:r>
            <a:r>
              <a:rPr lang="en-US" sz="2400" b="1" dirty="0">
                <a:latin typeface="Candara" panose="020E0502030303020204" pitchFamily="34" charset="0"/>
              </a:rPr>
              <a:t>. </a:t>
            </a:r>
          </a:p>
          <a:p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b="1" dirty="0">
                <a:latin typeface="Candara" panose="020E0502030303020204" pitchFamily="34" charset="0"/>
              </a:rPr>
              <a:t>- It runs downward and laterally on the side of the upper part of the 4th ventricle to enter the cerebellar hemisphere. </a:t>
            </a:r>
          </a:p>
        </p:txBody>
      </p:sp>
      <p:pic>
        <p:nvPicPr>
          <p:cNvPr id="4098" name="Picture 2" descr="You are currently viewing Cerebellum: Gross anatomy, Division, Microanatomy">
            <a:extLst>
              <a:ext uri="{FF2B5EF4-FFF2-40B4-BE49-F238E27FC236}">
                <a16:creationId xmlns:a16="http://schemas.microsoft.com/office/drawing/2014/main" id="{BBBFD7AA-2516-440D-A1E7-2D2BF20EE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r="17168"/>
          <a:stretch/>
        </p:blipFill>
        <p:spPr bwMode="auto">
          <a:xfrm>
            <a:off x="4572000" y="2329219"/>
            <a:ext cx="4460560" cy="369058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94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72DF286-5A03-46EC-9F21-D81957BBADD8}"/>
              </a:ext>
            </a:extLst>
          </p:cNvPr>
          <p:cNvSpPr/>
          <p:nvPr/>
        </p:nvSpPr>
        <p:spPr>
          <a:xfrm>
            <a:off x="-9166" y="685800"/>
            <a:ext cx="4610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29540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3 arteries on each side:</a:t>
            </a:r>
          </a:p>
          <a:p>
            <a:pPr marL="129540" marR="0" algn="just"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1-Superior cerebellar artery 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from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basilar artery 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and supplies the superior surface.</a:t>
            </a:r>
          </a:p>
          <a:p>
            <a:pPr marL="129540" marR="0" algn="just"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endParaRPr lang="en-US" sz="2400" b="1" i="1" dirty="0">
              <a:latin typeface="Candara" pitchFamily="34" charset="0"/>
              <a:ea typeface="Times New Roman" panose="02020603050405020304" pitchFamily="18" charset="0"/>
            </a:endParaRPr>
          </a:p>
          <a:p>
            <a:pPr marL="129540" marR="0" algn="just"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2-Anterior inferior cerebellar artery 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from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basilar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artery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 and supplies the anterior part of the inferior surface.</a:t>
            </a:r>
          </a:p>
          <a:p>
            <a:pPr marL="129540" marR="0" algn="just"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endParaRPr lang="en-US" sz="2400" b="1" i="1" dirty="0">
              <a:latin typeface="Candara" pitchFamily="34" charset="0"/>
              <a:ea typeface="Times New Roman" panose="02020603050405020304" pitchFamily="18" charset="0"/>
            </a:endParaRPr>
          </a:p>
          <a:p>
            <a:pPr marL="129540" marR="0" algn="just">
              <a:spcBef>
                <a:spcPts val="0"/>
              </a:spcBef>
              <a:spcAft>
                <a:spcPts val="0"/>
              </a:spcAft>
              <a:tabLst>
                <a:tab pos="129540" algn="l"/>
                <a:tab pos="6057900" algn="r"/>
              </a:tabLst>
            </a:pP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3-Posterior inferior cerebellar artery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; from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4</a:t>
            </a:r>
            <a:r>
              <a:rPr lang="en-US" sz="2400" b="1" i="1" baseline="30000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th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 part of vertebral artery </a:t>
            </a:r>
            <a:r>
              <a:rPr lang="en-US" sz="2400" b="1" i="1" dirty="0">
                <a:latin typeface="Candara" pitchFamily="34" charset="0"/>
                <a:ea typeface="Times New Roman" panose="02020603050405020304" pitchFamily="18" charset="0"/>
              </a:rPr>
              <a:t>and supply the posterior part of the inferior surface.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" y="76200"/>
            <a:ext cx="4524734" cy="591059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129540" algn="l"/>
                <a:tab pos="6057900" algn="r"/>
              </a:tabLst>
            </a:pP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Blood supply of Cerebellum </a:t>
            </a:r>
            <a:endParaRPr lang="en-US" sz="2800" i="1" dirty="0">
              <a:latin typeface="Candara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4" descr="D:\جامعة مؤتة\Integrated Modules\2- C N S\Images\3- Cerebellum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70126"/>
            <a:ext cx="4153229" cy="30066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B63FC-BC46-4E96-A844-08C83D7D8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D450C-454B-4F16-80F2-9A46C56F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55DB8-6B81-4AD7-AA6C-0F1552BD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70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23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B251D-C247-4F63-BA38-0915BFBC1AD6}"/>
              </a:ext>
            </a:extLst>
          </p:cNvPr>
          <p:cNvSpPr txBox="1"/>
          <p:nvPr/>
        </p:nvSpPr>
        <p:spPr>
          <a:xfrm>
            <a:off x="1828800" y="5941367"/>
            <a:ext cx="6399388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anose="02020603050405020304" pitchFamily="18" charset="0"/>
              </a:rPr>
              <a:t>* Venous drainage, into the </a:t>
            </a:r>
            <a:r>
              <a:rPr lang="en-US" sz="2400" b="1" i="1" dirty="0" err="1">
                <a:solidFill>
                  <a:srgbClr val="0033CC"/>
                </a:solidFill>
                <a:latin typeface="Candara" pitchFamily="34" charset="0"/>
                <a:ea typeface="Times New Roman" panose="02020603050405020304" pitchFamily="18" charset="0"/>
              </a:rPr>
              <a:t>dural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anose="02020603050405020304" pitchFamily="18" charset="0"/>
              </a:rPr>
              <a:t> venous sinuses</a:t>
            </a:r>
            <a:endParaRPr lang="en-US" sz="24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1D54B-947C-4C9F-9B90-4BD55A5B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Wedn. 22 December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4906C-CB1A-402D-AD53-38296522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F915-16DD-4A92-9F53-797F5E8E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33CC"/>
                </a:solidFill>
              </a:rPr>
              <a:pPr/>
              <a:t>24</a:t>
            </a:fld>
            <a:endParaRPr lang="en-US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0E418-995A-41BD-B5D7-B1836783F1FB}"/>
              </a:ext>
            </a:extLst>
          </p:cNvPr>
          <p:cNvSpPr txBox="1"/>
          <p:nvPr/>
        </p:nvSpPr>
        <p:spPr>
          <a:xfrm>
            <a:off x="203718" y="990600"/>
            <a:ext cx="87365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Cerebellar lesions are usually vascular. It is manifested by;</a:t>
            </a:r>
          </a:p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1- Disturbance of equilibrium. </a:t>
            </a:r>
          </a:p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2- Hypotonia of the muscle. </a:t>
            </a:r>
          </a:p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3- Cerebellar ataxia, in the form of intermittent jerky movements.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4C3C0-B45E-4EB3-B443-F389D6FC0388}"/>
              </a:ext>
            </a:extLst>
          </p:cNvPr>
          <p:cNvSpPr txBox="1"/>
          <p:nvPr/>
        </p:nvSpPr>
        <p:spPr>
          <a:xfrm>
            <a:off x="205273" y="136525"/>
            <a:ext cx="3909527" cy="5847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** Applied Anatomy: </a:t>
            </a:r>
          </a:p>
        </p:txBody>
      </p:sp>
      <p:pic>
        <p:nvPicPr>
          <p:cNvPr id="1026" name="Picture 2" descr="Hypotonia - Msrblog">
            <a:extLst>
              <a:ext uri="{FF2B5EF4-FFF2-40B4-BE49-F238E27FC236}">
                <a16:creationId xmlns:a16="http://schemas.microsoft.com/office/drawing/2014/main" id="{3B80811F-EC1D-4415-8BF5-E138029F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57"/>
            <a:ext cx="3810000" cy="190500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3">
            <a:extLst>
              <a:ext uri="{FF2B5EF4-FFF2-40B4-BE49-F238E27FC236}">
                <a16:creationId xmlns:a16="http://schemas.microsoft.com/office/drawing/2014/main" id="{094E0BDD-7FD5-4A87-A4EA-EB93FC352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1" y="3352800"/>
            <a:ext cx="4899709" cy="278961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87117C-84BF-4DF1-883E-59DEC1B0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246349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Wedn. 22 December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9C20B-849B-4206-8114-9F74DA72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7800" y="35796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DCDA-D05D-4B29-AE8B-6C2406AF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5127" y="11196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25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C77F3-26BA-4372-A026-89D3AF8A6461}"/>
              </a:ext>
            </a:extLst>
          </p:cNvPr>
          <p:cNvSpPr txBox="1"/>
          <p:nvPr/>
        </p:nvSpPr>
        <p:spPr>
          <a:xfrm>
            <a:off x="189722" y="838200"/>
            <a:ext cx="88780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4- Intention tremor, absent at rest, best seen at the end of the finger-nose test.</a:t>
            </a:r>
          </a:p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5- </a:t>
            </a:r>
            <a:r>
              <a:rPr lang="en-US" sz="24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Nystagus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, in the form of jerky movements of the eyes. </a:t>
            </a:r>
          </a:p>
          <a:p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6- </a:t>
            </a:r>
            <a:r>
              <a:rPr lang="en-US" sz="2400" b="1" dirty="0" err="1">
                <a:solidFill>
                  <a:srgbClr val="0033CC"/>
                </a:solidFill>
                <a:latin typeface="Candara" panose="020E0502030303020204" pitchFamily="34" charset="0"/>
              </a:rPr>
              <a:t>Dysdiadokokinasis</a:t>
            </a:r>
            <a:r>
              <a:rPr lang="en-US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, which is evident by asking the patient to do rapidly alternating movements as supination and pronation of the forearm. </a:t>
            </a:r>
          </a:p>
          <a:p>
            <a:r>
              <a:rPr lang="en-US" sz="2400" b="1" dirty="0">
                <a:latin typeface="Candara" panose="020E0502030303020204" pitchFamily="34" charset="0"/>
              </a:rPr>
              <a:t>- The movement appears jerky, slow and incomplete.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14686-001B-4B01-A41D-346985A6348A}"/>
              </a:ext>
            </a:extLst>
          </p:cNvPr>
          <p:cNvSpPr txBox="1"/>
          <p:nvPr/>
        </p:nvSpPr>
        <p:spPr>
          <a:xfrm>
            <a:off x="205273" y="136525"/>
            <a:ext cx="3909527" cy="584775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** Applied Anatomy: </a:t>
            </a:r>
          </a:p>
        </p:txBody>
      </p:sp>
      <p:pic>
        <p:nvPicPr>
          <p:cNvPr id="2050" name="Picture 2" descr="Eye nystagmus causes, types, signs, symptoms, test &amp;amp; nystagmus treatment">
            <a:extLst>
              <a:ext uri="{FF2B5EF4-FFF2-40B4-BE49-F238E27FC236}">
                <a16:creationId xmlns:a16="http://schemas.microsoft.com/office/drawing/2014/main" id="{F601CD48-6C0B-48C4-8627-F711CB15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83" y="3530789"/>
            <a:ext cx="2292350" cy="321524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emor as a Symptom of Multiple Sclerosis">
            <a:extLst>
              <a:ext uri="{FF2B5EF4-FFF2-40B4-BE49-F238E27FC236}">
                <a16:creationId xmlns:a16="http://schemas.microsoft.com/office/drawing/2014/main" id="{13038AE9-EB39-4ACF-B6DD-73F0A8CC8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0" y="3654527"/>
            <a:ext cx="3965511" cy="297464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7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خطرت على بالي: الوقت و اوراق الخريف المتساقطة">
            <a:extLst>
              <a:ext uri="{FF2B5EF4-FFF2-40B4-BE49-F238E27FC236}">
                <a16:creationId xmlns:a16="http://schemas.microsoft.com/office/drawing/2014/main" id="{791AFD26-C3C6-4628-873E-A8E7BA50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6" y="1066800"/>
            <a:ext cx="3889884" cy="578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18EB11-7246-4699-BA24-065ADC5628DB}"/>
              </a:ext>
            </a:extLst>
          </p:cNvPr>
          <p:cNvSpPr txBox="1"/>
          <p:nvPr/>
        </p:nvSpPr>
        <p:spPr>
          <a:xfrm>
            <a:off x="1567669" y="9533"/>
            <a:ext cx="5918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ar-JO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اوراق الخريف </a:t>
            </a:r>
          </a:p>
          <a:p>
            <a:pPr algn="ctr" defTabSz="685800"/>
            <a:r>
              <a:rPr lang="ar-JO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ودعت  اغصانها  وانتثرت           لهبوب الريح اوراق الخريف</a:t>
            </a:r>
            <a:endParaRPr lang="en-US" sz="21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ar-JO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 شكت للارض حين اندثرت       قصر العمر  وفقدان   الاليف</a:t>
            </a:r>
            <a:endParaRPr lang="en-US" sz="21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ar-JO" sz="1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د.عبدالله مصطفى             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657E1-5DEE-47A7-9E93-6B011A3935A4}"/>
              </a:ext>
            </a:extLst>
          </p:cNvPr>
          <p:cNvSpPr txBox="1"/>
          <p:nvPr/>
        </p:nvSpPr>
        <p:spPr>
          <a:xfrm>
            <a:off x="304800" y="4343400"/>
            <a:ext cx="3028071" cy="923330"/>
          </a:xfrm>
          <a:prstGeom prst="rect">
            <a:avLst/>
          </a:prstGeom>
          <a:noFill/>
          <a:ln w="76200">
            <a:solidFill>
              <a:srgbClr val="3127AF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7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 defTabSz="685800"/>
            <a:r>
              <a:rPr lang="en-US" sz="2700" b="1" i="1" dirty="0">
                <a:solidFill>
                  <a:srgbClr val="FF0000"/>
                </a:solidFill>
                <a:latin typeface="Candara" panose="020E0502030303020204" pitchFamily="34" charset="0"/>
              </a:rPr>
              <a:t>2021- 2022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9F942-265C-45EB-8554-AE749687953E}" type="slidenum">
              <a:rPr lang="en-US" smtClean="0"/>
              <a:t>26</a:t>
            </a:fld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5807075"/>
            <a:ext cx="4648200" cy="365125"/>
          </a:xfrm>
        </p:spPr>
        <p:txBody>
          <a:bodyPr/>
          <a:lstStyle/>
          <a:p>
            <a:r>
              <a:rPr lang="en-US" sz="3200" b="1" i="1">
                <a:solidFill>
                  <a:srgbClr val="00FF00"/>
                </a:solidFill>
                <a:latin typeface="Candara" panose="020E0502030303020204" pitchFamily="34" charset="0"/>
              </a:rPr>
              <a:t>Wedn. 22 December 2021</a:t>
            </a:r>
            <a:endParaRPr lang="en-US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6200" y="76200"/>
            <a:ext cx="423846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8270" y="686812"/>
            <a:ext cx="893333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	It is formed of a median part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vermis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 cerebellar hemisphere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It has 2 surfaces (superior and inferior)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Superior surface,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middle part is raised and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superior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vermis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lingula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is the most anterior part of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superior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vemis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superior surface of each cerebellar hemisphere is nearly flat and slopes downwards and laterally.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6D4CF-8411-4A9B-B7D2-FD2DB20409DE}"/>
              </a:ext>
            </a:extLst>
          </p:cNvPr>
          <p:cNvGrpSpPr/>
          <p:nvPr/>
        </p:nvGrpSpPr>
        <p:grpSpPr>
          <a:xfrm>
            <a:off x="2438400" y="3942199"/>
            <a:ext cx="5943601" cy="2428438"/>
            <a:chOff x="1837184" y="2951220"/>
            <a:chExt cx="6878538" cy="370499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3276600" y="2951220"/>
              <a:ext cx="5439122" cy="322098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AutoShape 32"/>
            <p:cNvSpPr>
              <a:spLocks/>
            </p:cNvSpPr>
            <p:nvPr/>
          </p:nvSpPr>
          <p:spPr bwMode="auto">
            <a:xfrm flipH="1">
              <a:off x="4644752" y="6279976"/>
              <a:ext cx="2928958" cy="376237"/>
            </a:xfrm>
            <a:prstGeom prst="callout2">
              <a:avLst>
                <a:gd name="adj1" fmla="val 14122"/>
                <a:gd name="adj2" fmla="val 28217"/>
                <a:gd name="adj3" fmla="val 7989"/>
                <a:gd name="adj4" fmla="val 45908"/>
                <a:gd name="adj5" fmla="val -455728"/>
                <a:gd name="adj6" fmla="val 49062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/>
              <a:r>
                <a:rPr lang="en-US" sz="2800" b="1" dirty="0"/>
                <a:t>superior vermis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AutoShape 32">
              <a:extLst>
                <a:ext uri="{FF2B5EF4-FFF2-40B4-BE49-F238E27FC236}">
                  <a16:creationId xmlns:a16="http://schemas.microsoft.com/office/drawing/2014/main" id="{94E2EB83-C5DF-4D01-9850-2BAB5F8E7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184" y="3353812"/>
              <a:ext cx="2519363" cy="376237"/>
            </a:xfrm>
            <a:prstGeom prst="callout2">
              <a:avLst>
                <a:gd name="adj1" fmla="val 72501"/>
                <a:gd name="adj2" fmla="val 57848"/>
                <a:gd name="adj3" fmla="val 51454"/>
                <a:gd name="adj4" fmla="val 69573"/>
                <a:gd name="adj5" fmla="val 43819"/>
                <a:gd name="adj6" fmla="val 171156"/>
              </a:avLst>
            </a:prstGeom>
            <a:noFill/>
            <a:ln w="38100">
              <a:solidFill>
                <a:srgbClr val="7030A0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lingula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F9030-28C3-4444-8BE7-67E51E0B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9B415-4299-4AE7-B3F4-850370AE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6188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1EFA9-1569-463D-A41E-9F761A6C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3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7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6200" y="685800"/>
            <a:ext cx="89108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Inferior surface,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 The inferior part of the vermis is called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inferior vermis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lies in the bottom of a depression between the two hemispheres called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Vallecula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inferior vermis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consists of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nodule, uvula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pyramid.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The inferior surface of each hemisphere is nearly convex and rests on the floor of the posterior cranial fossa.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Tonsil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is a small part of the cerebellar hemisphere that lies lateral to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inferior vermis.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23384" y="4111872"/>
            <a:ext cx="3015774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</a:rPr>
              <a:t>Inferior surface</a:t>
            </a:r>
            <a:endParaRPr lang="ar-SA" sz="32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D64C5-E572-4F33-907E-EC3C78E1675A}"/>
              </a:ext>
            </a:extLst>
          </p:cNvPr>
          <p:cNvGrpSpPr/>
          <p:nvPr/>
        </p:nvGrpSpPr>
        <p:grpSpPr>
          <a:xfrm>
            <a:off x="533400" y="4102120"/>
            <a:ext cx="6629400" cy="2663905"/>
            <a:chOff x="742424" y="3498364"/>
            <a:chExt cx="8249176" cy="3267661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l="21646" t="23528" r="33937" b="36139"/>
            <a:stretch>
              <a:fillRect/>
            </a:stretch>
          </p:blipFill>
          <p:spPr bwMode="auto">
            <a:xfrm>
              <a:off x="742424" y="3498364"/>
              <a:ext cx="4798316" cy="3267661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utoShape 32"/>
            <p:cNvSpPr>
              <a:spLocks/>
            </p:cNvSpPr>
            <p:nvPr/>
          </p:nvSpPr>
          <p:spPr bwMode="auto">
            <a:xfrm>
              <a:off x="5410200" y="6248400"/>
              <a:ext cx="2928958" cy="376237"/>
            </a:xfrm>
            <a:prstGeom prst="callout2">
              <a:avLst>
                <a:gd name="adj1" fmla="val 69950"/>
                <a:gd name="adj2" fmla="val 19439"/>
                <a:gd name="adj3" fmla="val 66653"/>
                <a:gd name="adj4" fmla="val -11148"/>
                <a:gd name="adj5" fmla="val -247024"/>
                <a:gd name="adj6" fmla="val -81583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r"/>
              <a:r>
                <a:rPr lang="en-US" sz="2400" b="1" dirty="0"/>
                <a:t>inferior vermis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AutoShape 32">
              <a:extLst>
                <a:ext uri="{FF2B5EF4-FFF2-40B4-BE49-F238E27FC236}">
                  <a16:creationId xmlns:a16="http://schemas.microsoft.com/office/drawing/2014/main" id="{5140B5ED-E030-4B73-8ED5-E42D189D3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244" y="5169796"/>
              <a:ext cx="1823570" cy="360041"/>
            </a:xfrm>
            <a:prstGeom prst="callout2">
              <a:avLst>
                <a:gd name="adj1" fmla="val 75361"/>
                <a:gd name="adj2" fmla="val 2293"/>
                <a:gd name="adj3" fmla="val 182537"/>
                <a:gd name="adj4" fmla="val -163280"/>
                <a:gd name="adj5" fmla="val -149203"/>
                <a:gd name="adj6" fmla="val -213257"/>
              </a:avLst>
            </a:prstGeom>
            <a:noFill/>
            <a:ln w="57150">
              <a:solidFill>
                <a:srgbClr val="7030A0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Nodule</a:t>
              </a:r>
            </a:p>
          </p:txBody>
        </p:sp>
        <p:sp>
          <p:nvSpPr>
            <p:cNvPr id="8" name="AutoShape 32">
              <a:extLst>
                <a:ext uri="{FF2B5EF4-FFF2-40B4-BE49-F238E27FC236}">
                  <a16:creationId xmlns:a16="http://schemas.microsoft.com/office/drawing/2014/main" id="{F1C37D51-2DB7-409D-9C43-E9ACD2F70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24" y="6206761"/>
              <a:ext cx="2658596" cy="381130"/>
            </a:xfrm>
            <a:prstGeom prst="callout2">
              <a:avLst>
                <a:gd name="adj1" fmla="val 10746"/>
                <a:gd name="adj2" fmla="val 65613"/>
                <a:gd name="adj3" fmla="val -7799"/>
                <a:gd name="adj4" fmla="val 75672"/>
                <a:gd name="adj5" fmla="val -178541"/>
                <a:gd name="adj6" fmla="val 80169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Arial Rounded MT Bold" pitchFamily="34" charset="0"/>
                </a:rPr>
                <a:t>Vallecula</a:t>
              </a:r>
              <a:r>
                <a:rPr lang="en-US" sz="2400" dirty="0">
                  <a:solidFill>
                    <a:srgbClr val="FF0000"/>
                  </a:solidFill>
                  <a:latin typeface="Arial Rounded MT Bold" pitchFamily="34" charset="0"/>
                </a:rPr>
                <a:t> </a:t>
              </a:r>
            </a:p>
          </p:txBody>
        </p:sp>
        <p:sp>
          <p:nvSpPr>
            <p:cNvPr id="9" name="AutoShape 32">
              <a:extLst>
                <a:ext uri="{FF2B5EF4-FFF2-40B4-BE49-F238E27FC236}">
                  <a16:creationId xmlns:a16="http://schemas.microsoft.com/office/drawing/2014/main" id="{08888568-D8B8-4B45-AB24-CF0687B1C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030" y="4428142"/>
              <a:ext cx="1823570" cy="360041"/>
            </a:xfrm>
            <a:prstGeom prst="callout2">
              <a:avLst>
                <a:gd name="adj1" fmla="val 75361"/>
                <a:gd name="adj2" fmla="val 2293"/>
                <a:gd name="adj3" fmla="val 230912"/>
                <a:gd name="adj4" fmla="val -83688"/>
                <a:gd name="adj5" fmla="val 112832"/>
                <a:gd name="adj6" fmla="val -192563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Tonsil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69744-F5A4-4FDC-82BB-B86890315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143956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878981-02BF-4874-9D11-0805ED8E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83843" y="461084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7A1542-AF80-4628-B971-8DB41701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58" y="6356350"/>
            <a:ext cx="347642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76200"/>
            <a:ext cx="3620927" cy="52322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0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6972" y="587276"/>
            <a:ext cx="89108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It has 2 notches (anterior and posterior)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Anterior notch;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a large median depression, separated from the back of the pons and open medulla by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 4th ventricle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contains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 cerebellar peduncles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that connecting the cerebellum with the brain steam.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2400" y="2826603"/>
            <a:ext cx="85298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Posterior notch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is a smaller median depression contains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falx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cerebelli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2AEA27-D1DE-4639-84C0-6338E0601D97}"/>
              </a:ext>
            </a:extLst>
          </p:cNvPr>
          <p:cNvGrpSpPr/>
          <p:nvPr/>
        </p:nvGrpSpPr>
        <p:grpSpPr>
          <a:xfrm>
            <a:off x="153808" y="3581400"/>
            <a:ext cx="8380592" cy="2879327"/>
            <a:chOff x="-146506" y="3429000"/>
            <a:chExt cx="9599792" cy="318412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2209800" y="3429000"/>
              <a:ext cx="5376890" cy="3184127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utoShape 32"/>
            <p:cNvSpPr>
              <a:spLocks/>
            </p:cNvSpPr>
            <p:nvPr/>
          </p:nvSpPr>
          <p:spPr bwMode="auto">
            <a:xfrm flipH="1">
              <a:off x="-146506" y="3810000"/>
              <a:ext cx="2508706" cy="171954"/>
            </a:xfrm>
            <a:prstGeom prst="callout2">
              <a:avLst>
                <a:gd name="adj1" fmla="val 133521"/>
                <a:gd name="adj2" fmla="val 18254"/>
                <a:gd name="adj3" fmla="val -285039"/>
                <a:gd name="adj4" fmla="val -48731"/>
                <a:gd name="adj5" fmla="val 41556"/>
                <a:gd name="adj6" fmla="val -104975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Wide Anterior cerebellar notch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>
              <a:off x="7620000" y="5257800"/>
              <a:ext cx="1833286" cy="171954"/>
            </a:xfrm>
            <a:prstGeom prst="callout2">
              <a:avLst>
                <a:gd name="adj1" fmla="val 449516"/>
                <a:gd name="adj2" fmla="val 19473"/>
                <a:gd name="adj3" fmla="val 733277"/>
                <a:gd name="adj4" fmla="val -56945"/>
                <a:gd name="adj5" fmla="val 608027"/>
                <a:gd name="adj6" fmla="val -141299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Narrow Posterior cerebellar notch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F91E4-2F47-42E5-B52A-68D3BFAA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37343-222C-4A9D-B1E3-EEBFAE54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57197D-660E-4421-9607-B21140AB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2400" y="711875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  <a:tab pos="4572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Fissures;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  <a:tab pos="4572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Primary fissure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is a V-shaped fissure on the superior surface. 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1938" algn="l"/>
                <a:tab pos="457200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separates the anterior lobe from the posterior lobe.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92AD6-C211-4F07-B77E-B1A1872A69D6}"/>
              </a:ext>
            </a:extLst>
          </p:cNvPr>
          <p:cNvGrpSpPr/>
          <p:nvPr/>
        </p:nvGrpSpPr>
        <p:grpSpPr>
          <a:xfrm>
            <a:off x="304800" y="2057400"/>
            <a:ext cx="7739090" cy="3093878"/>
            <a:chOff x="0" y="2667000"/>
            <a:chExt cx="7739090" cy="309387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2514600" y="2667000"/>
              <a:ext cx="5224490" cy="3093878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AutoShape 32"/>
            <p:cNvSpPr>
              <a:spLocks/>
            </p:cNvSpPr>
            <p:nvPr/>
          </p:nvSpPr>
          <p:spPr bwMode="auto">
            <a:xfrm flipH="1">
              <a:off x="0" y="2971800"/>
              <a:ext cx="2437601" cy="107693"/>
            </a:xfrm>
            <a:prstGeom prst="callout2">
              <a:avLst>
                <a:gd name="adj1" fmla="val 204362"/>
                <a:gd name="adj2" fmla="val 21897"/>
                <a:gd name="adj3" fmla="val -47512"/>
                <a:gd name="adj4" fmla="val -18636"/>
                <a:gd name="adj5" fmla="val 316173"/>
                <a:gd name="adj6" fmla="val -81152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/>
                <a:t>Anterior lobe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AutoShape 15"/>
            <p:cNvSpPr>
              <a:spLocks/>
            </p:cNvSpPr>
            <p:nvPr/>
          </p:nvSpPr>
          <p:spPr bwMode="auto">
            <a:xfrm flipH="1">
              <a:off x="762000" y="3733800"/>
              <a:ext cx="1546939" cy="274914"/>
            </a:xfrm>
            <a:prstGeom prst="callout2">
              <a:avLst>
                <a:gd name="adj1" fmla="val 42402"/>
                <a:gd name="adj2" fmla="val 40193"/>
                <a:gd name="adj3" fmla="val 44834"/>
                <a:gd name="adj4" fmla="val 23175"/>
                <a:gd name="adj5" fmla="val 24433"/>
                <a:gd name="adj6" fmla="val -104729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Primary fissure</a:t>
              </a: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 flipH="1">
              <a:off x="304800" y="4876800"/>
              <a:ext cx="1981200" cy="376237"/>
            </a:xfrm>
            <a:prstGeom prst="callout2">
              <a:avLst>
                <a:gd name="adj1" fmla="val 43261"/>
                <a:gd name="adj2" fmla="val -306"/>
                <a:gd name="adj3" fmla="val 30745"/>
                <a:gd name="adj4" fmla="val 978"/>
                <a:gd name="adj5" fmla="val -143394"/>
                <a:gd name="adj6" fmla="val -77194"/>
              </a:avLst>
            </a:prstGeom>
            <a:noFill/>
            <a:ln w="5715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Upper part of posterior lobe </a:t>
              </a:r>
            </a:p>
          </p:txBody>
        </p:sp>
      </p:grpSp>
      <p:sp>
        <p:nvSpPr>
          <p:cNvPr id="8" name="TextBox 10"/>
          <p:cNvSpPr txBox="1"/>
          <p:nvPr/>
        </p:nvSpPr>
        <p:spPr>
          <a:xfrm>
            <a:off x="152400" y="5341203"/>
            <a:ext cx="86672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2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anose="020E0502030303020204" pitchFamily="34" charset="0"/>
              </a:rPr>
              <a:t>It is a </a:t>
            </a:r>
            <a:r>
              <a:rPr lang="en-US" sz="2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anose="020E0502030303020204" pitchFamily="34" charset="0"/>
              </a:rPr>
              <a:t>wide V-shaped fissure </a:t>
            </a:r>
            <a:r>
              <a:rPr lang="en-US" sz="24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anose="020E0502030303020204" pitchFamily="34" charset="0"/>
              </a:rPr>
              <a:t>which separates the anterior lobe from the posterior lobe behind it</a:t>
            </a:r>
            <a:endParaRPr lang="ar-SA" sz="2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3EFBD-77CD-44F3-815F-CD242D49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74DA57-36CE-4AED-8DDC-88A816A2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14E48B-36C9-49D3-9B85-B0AA0568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6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8088" y="685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457200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b- Secondary (</a:t>
            </a:r>
            <a:r>
              <a:rPr lang="en-US" sz="2400" b="1" i="1" dirty="0" err="1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postero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-lateral) fissure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on the inferior surface. </a:t>
            </a:r>
            <a:endParaRPr lang="en-GB" sz="2400" b="1" i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61938" algn="l"/>
                <a:tab pos="457200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It separates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b="1" i="1" dirty="0" err="1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folicculo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-nodular lobe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(infront) from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posterior lobe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of the cerebellum</a:t>
            </a:r>
            <a:endParaRPr lang="en-GB" sz="24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4428A8-9ACD-4545-8769-7BDCC1B45372}"/>
              </a:ext>
            </a:extLst>
          </p:cNvPr>
          <p:cNvGrpSpPr/>
          <p:nvPr/>
        </p:nvGrpSpPr>
        <p:grpSpPr>
          <a:xfrm>
            <a:off x="381000" y="1886129"/>
            <a:ext cx="7696200" cy="4162979"/>
            <a:chOff x="304800" y="1701076"/>
            <a:chExt cx="8229915" cy="461636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contrast="24000"/>
            </a:blip>
            <a:srcRect l="21646" t="23528" r="33937" b="36139"/>
            <a:stretch>
              <a:fillRect/>
            </a:stretch>
          </p:blipFill>
          <p:spPr bwMode="auto">
            <a:xfrm>
              <a:off x="2438400" y="2209800"/>
              <a:ext cx="5132386" cy="349516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AutoShape 32"/>
            <p:cNvSpPr>
              <a:spLocks/>
            </p:cNvSpPr>
            <p:nvPr/>
          </p:nvSpPr>
          <p:spPr bwMode="auto">
            <a:xfrm flipH="1">
              <a:off x="304800" y="3124200"/>
              <a:ext cx="2130052" cy="218608"/>
            </a:xfrm>
            <a:prstGeom prst="callout2">
              <a:avLst>
                <a:gd name="adj1" fmla="val 95808"/>
                <a:gd name="adj2" fmla="val 2283"/>
                <a:gd name="adj3" fmla="val 90078"/>
                <a:gd name="adj4" fmla="val -9403"/>
                <a:gd name="adj5" fmla="val 102055"/>
                <a:gd name="adj6" fmla="val -49457"/>
              </a:avLst>
            </a:prstGeom>
            <a:noFill/>
            <a:ln w="57150">
              <a:solidFill>
                <a:srgbClr val="7030A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Posterolateral fissure</a:t>
              </a:r>
            </a:p>
          </p:txBody>
        </p:sp>
        <p:sp>
          <p:nvSpPr>
            <p:cNvPr id="7" name="AutoShape 32"/>
            <p:cNvSpPr>
              <a:spLocks/>
            </p:cNvSpPr>
            <p:nvPr/>
          </p:nvSpPr>
          <p:spPr bwMode="auto">
            <a:xfrm flipH="1">
              <a:off x="381000" y="5791200"/>
              <a:ext cx="2792324" cy="189722"/>
            </a:xfrm>
            <a:prstGeom prst="callout2">
              <a:avLst>
                <a:gd name="adj1" fmla="val 82260"/>
                <a:gd name="adj2" fmla="val 43026"/>
                <a:gd name="adj3" fmla="val 36397"/>
                <a:gd name="adj4" fmla="val 32853"/>
                <a:gd name="adj5" fmla="val -547601"/>
                <a:gd name="adj6" fmla="val -9525"/>
              </a:avLst>
            </a:prstGeom>
            <a:noFill/>
            <a:ln w="76200">
              <a:solidFill>
                <a:srgbClr val="99FF33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Lower part of posterior lobe </a:t>
              </a:r>
            </a:p>
          </p:txBody>
        </p:sp>
        <p:sp>
          <p:nvSpPr>
            <p:cNvPr id="8" name="AutoShape 34"/>
            <p:cNvSpPr>
              <a:spLocks/>
            </p:cNvSpPr>
            <p:nvPr/>
          </p:nvSpPr>
          <p:spPr bwMode="auto">
            <a:xfrm flipH="1">
              <a:off x="5395349" y="1701076"/>
              <a:ext cx="3139366" cy="313750"/>
            </a:xfrm>
            <a:prstGeom prst="callout2">
              <a:avLst>
                <a:gd name="adj1" fmla="val 94837"/>
                <a:gd name="adj2" fmla="val 71824"/>
                <a:gd name="adj3" fmla="val 115293"/>
                <a:gd name="adj4" fmla="val 70200"/>
                <a:gd name="adj5" fmla="val 502047"/>
                <a:gd name="adj6" fmla="val 69451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Flocculonodular lobe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AutoShape 32"/>
            <p:cNvSpPr>
              <a:spLocks/>
            </p:cNvSpPr>
            <p:nvPr/>
          </p:nvSpPr>
          <p:spPr bwMode="auto">
            <a:xfrm>
              <a:off x="4953000" y="6172200"/>
              <a:ext cx="2845292" cy="145242"/>
            </a:xfrm>
            <a:prstGeom prst="callout2">
              <a:avLst>
                <a:gd name="adj1" fmla="val 23187"/>
                <a:gd name="adj2" fmla="val 51074"/>
                <a:gd name="adj3" fmla="val -137007"/>
                <a:gd name="adj4" fmla="val 56563"/>
                <a:gd name="adj5" fmla="val -1146367"/>
                <a:gd name="adj6" fmla="val 36889"/>
              </a:avLst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Arial Rounded MT Bold" pitchFamily="34" charset="0"/>
                </a:rPr>
                <a:t>Inferior surface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723E-DC24-47B1-ADCF-88D9C12B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2ECC30-E47D-4EDB-A6E9-B1C3D6528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EDEDDD7-F124-4352-80DA-6FA53E49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6200" y="780871"/>
            <a:ext cx="89108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938" algn="l"/>
                <a:tab pos="6057900" algn="r"/>
              </a:tabLst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c- Horizontal fissure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extends from the anterior notch to the posterior notch around the side of the cerebellum between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inferior and superior surfaces.</a:t>
            </a:r>
            <a:endParaRPr kumimoji="0" lang="en-GB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0EEA04-0609-4EE5-8746-03F79BF9354A}"/>
              </a:ext>
            </a:extLst>
          </p:cNvPr>
          <p:cNvGrpSpPr/>
          <p:nvPr/>
        </p:nvGrpSpPr>
        <p:grpSpPr>
          <a:xfrm>
            <a:off x="76200" y="2209800"/>
            <a:ext cx="8987028" cy="4095930"/>
            <a:chOff x="169322" y="1981200"/>
            <a:chExt cx="8576797" cy="464070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1989540" y="3124200"/>
              <a:ext cx="5906410" cy="349770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AutoShape 34"/>
            <p:cNvSpPr>
              <a:spLocks/>
            </p:cNvSpPr>
            <p:nvPr/>
          </p:nvSpPr>
          <p:spPr bwMode="auto">
            <a:xfrm>
              <a:off x="7010400" y="1981200"/>
              <a:ext cx="1735719" cy="510840"/>
            </a:xfrm>
            <a:prstGeom prst="callout2">
              <a:avLst>
                <a:gd name="adj1" fmla="val 47110"/>
                <a:gd name="adj2" fmla="val 7230"/>
                <a:gd name="adj3" fmla="val 45640"/>
                <a:gd name="adj4" fmla="val -13913"/>
                <a:gd name="adj5" fmla="val 413342"/>
                <a:gd name="adj6" fmla="val -14540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Horizontal fissure</a:t>
              </a:r>
            </a:p>
          </p:txBody>
        </p:sp>
        <p:sp>
          <p:nvSpPr>
            <p:cNvPr id="6" name="AutoShape 34"/>
            <p:cNvSpPr>
              <a:spLocks/>
            </p:cNvSpPr>
            <p:nvPr/>
          </p:nvSpPr>
          <p:spPr bwMode="auto">
            <a:xfrm flipH="1">
              <a:off x="169322" y="2438400"/>
              <a:ext cx="1430878" cy="510840"/>
            </a:xfrm>
            <a:prstGeom prst="callout2">
              <a:avLst>
                <a:gd name="adj1" fmla="val 81420"/>
                <a:gd name="adj2" fmla="val -8098"/>
                <a:gd name="adj3" fmla="val 108626"/>
                <a:gd name="adj4" fmla="val -7069"/>
                <a:gd name="adj5" fmla="val 358535"/>
                <a:gd name="adj6" fmla="val -103379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/>
              <a:r>
                <a:rPr lang="en-US" sz="2400" b="1" dirty="0"/>
                <a:t>Horizontal fissure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70011-0ED3-46E4-BA73-58581609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5B9D72-C197-466E-B76F-709418D4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1EC07F-00DF-4FE0-8DB5-B36E9BEA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8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873" y="791437"/>
            <a:ext cx="8862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6057900" algn="r"/>
              </a:tabLst>
            </a:pP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d- Great number of transverse fissures 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inferior and superior surfaces.</a:t>
            </a:r>
            <a:endParaRPr lang="en-GB" sz="2400" b="1" i="1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The part of the cerebellum between the transverse fissures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called folia</a:t>
            </a: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1938" algn="l"/>
                <a:tab pos="6057900" algn="r"/>
              </a:tabLst>
            </a:pPr>
            <a:r>
              <a:rPr lang="en-US" sz="2400" b="1" i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They increase the surface area of the cerebellar cortex in a limited space</a:t>
            </a:r>
            <a:r>
              <a:rPr lang="en-GB" sz="2400" b="1" i="1" dirty="0"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972" y="101025"/>
            <a:ext cx="4110228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0825" algn="l"/>
                <a:tab pos="457200" algn="l"/>
                <a:tab pos="6057900" algn="r"/>
              </a:tabLst>
            </a:pP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EXTERNAL FEATURES</a:t>
            </a:r>
            <a:endParaRPr kumimoji="0" lang="en-US" sz="44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1B955-9334-4B33-B6A9-B1312C16F8A9}"/>
              </a:ext>
            </a:extLst>
          </p:cNvPr>
          <p:cNvGrpSpPr/>
          <p:nvPr/>
        </p:nvGrpSpPr>
        <p:grpSpPr>
          <a:xfrm>
            <a:off x="457200" y="3360599"/>
            <a:ext cx="8915400" cy="2887801"/>
            <a:chOff x="76200" y="2819400"/>
            <a:chExt cx="9741719" cy="35197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9771" t="23528" r="33937" b="39917"/>
            <a:stretch>
              <a:fillRect/>
            </a:stretch>
          </p:blipFill>
          <p:spPr bwMode="auto">
            <a:xfrm>
              <a:off x="1981200" y="2819400"/>
              <a:ext cx="5943599" cy="3519725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AutoShape 32"/>
            <p:cNvSpPr>
              <a:spLocks/>
            </p:cNvSpPr>
            <p:nvPr/>
          </p:nvSpPr>
          <p:spPr bwMode="auto">
            <a:xfrm flipH="1">
              <a:off x="76200" y="3124200"/>
              <a:ext cx="2382036" cy="47251"/>
            </a:xfrm>
            <a:prstGeom prst="callout2">
              <a:avLst>
                <a:gd name="adj1" fmla="val 3513550"/>
                <a:gd name="adj2" fmla="val -13474"/>
                <a:gd name="adj3" fmla="val 1356988"/>
                <a:gd name="adj4" fmla="val 45418"/>
                <a:gd name="adj5" fmla="val 2735408"/>
                <a:gd name="adj6" fmla="val -21162"/>
              </a:avLst>
            </a:prstGeom>
            <a:noFill/>
            <a:ln w="38100">
              <a:solidFill>
                <a:srgbClr val="99FF33"/>
              </a:solidFill>
              <a:miter lim="800000"/>
              <a:headEnd type="triangle" w="med" len="med"/>
              <a:tailEnd type="triangl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Separated by Transverse Fissures </a:t>
              </a:r>
            </a:p>
          </p:txBody>
        </p:sp>
        <p:sp>
          <p:nvSpPr>
            <p:cNvPr id="6" name="AutoShape 32"/>
            <p:cNvSpPr>
              <a:spLocks/>
            </p:cNvSpPr>
            <p:nvPr/>
          </p:nvSpPr>
          <p:spPr bwMode="auto">
            <a:xfrm>
              <a:off x="8077200" y="5867400"/>
              <a:ext cx="1740719" cy="47251"/>
            </a:xfrm>
            <a:prstGeom prst="callout2">
              <a:avLst>
                <a:gd name="adj1" fmla="val 93319"/>
                <a:gd name="adj2" fmla="val 1350"/>
                <a:gd name="adj3" fmla="val 13681"/>
                <a:gd name="adj4" fmla="val -563"/>
                <a:gd name="adj5" fmla="val -1160918"/>
                <a:gd name="adj6" fmla="val -76970"/>
              </a:avLst>
            </a:prstGeom>
            <a:noFill/>
            <a:ln w="57150">
              <a:solidFill>
                <a:srgbClr val="0000FF"/>
              </a:solidFill>
              <a:miter lim="800000"/>
              <a:headEnd/>
              <a:tailEnd type="triangl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r>
                <a:rPr lang="en-US" sz="2400" b="1" dirty="0">
                  <a:solidFill>
                    <a:srgbClr val="FF3399"/>
                  </a:solidFill>
                </a:rPr>
                <a:t>Folia 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AC228-8A5B-4748-9C78-61FA9C261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918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Wedn. 22 December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F6AE50-C797-4797-BD7D-A6C30BB0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Al Maathidy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AB061-491C-447F-81E5-E8021BFD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9</a:t>
            </a:fld>
            <a:endParaRPr 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B647AE44DF4BAE5DC62529B122B1" ma:contentTypeVersion="5" ma:contentTypeDescription="Create a new document." ma:contentTypeScope="" ma:versionID="b06e03018a097dde117357aaf14b1eae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44acdbb259b2d190c87bd28feb5744b5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153E3D-E696-46FE-99E1-79A2BE67844D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065AE02-913C-46DB-B68F-BDEEA0A66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0BEFF8-4715-45A3-9DCE-0124DB20D0A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00a897-af03-4fca-af40-02b01c6477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1704</Words>
  <Application>Microsoft Office PowerPoint</Application>
  <PresentationFormat>On-screen Show (4:3)</PresentationFormat>
  <Paragraphs>246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Sanabil Hassanat</cp:lastModifiedBy>
  <cp:revision>54</cp:revision>
  <dcterms:created xsi:type="dcterms:W3CDTF">2006-08-16T00:00:00Z</dcterms:created>
  <dcterms:modified xsi:type="dcterms:W3CDTF">2021-12-22T07:56:40Z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0x01010036FDB647AE44DF4BAE5DC62529B122B1</vt:lpwstr>
  </property>
</Properties>
</file>