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12192000" cy="6858000"/>
  <p:notesSz cx="6858000" cy="9144000"/>
  <p:embeddedFontLst>
    <p:embeddedFont>
      <p:font typeface="Abril Fatface" panose="02000503000000020003" pitchFamily="2" charset="0"/>
      <p:regular r:id="rId87"/>
    </p:embeddedFont>
    <p:embeddedFont>
      <p:font typeface="Century Gothic" panose="020B0502020202020204" pitchFamily="34" charset="0"/>
      <p:regular r:id="rId88"/>
      <p:bold r:id="rId89"/>
      <p:italic r:id="rId90"/>
      <p:boldItalic r:id="rId91"/>
    </p:embeddedFont>
    <p:embeddedFont>
      <p:font typeface="Helvetica Neue" panose="020B0403020202020204" pitchFamily="3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672">
          <p15:clr>
            <a:srgbClr val="000000"/>
          </p15:clr>
        </p15:guide>
        <p15:guide id="3" pos="7008">
          <p15:clr>
            <a:srgbClr val="000000"/>
          </p15:clr>
        </p15:guide>
        <p15:guide id="4" orient="horz" pos="1824">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ikISs+/E7EJWPjH5r4wtwC66/y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672"/>
        <p:guide pos="7008"/>
        <p:guide orient="horz" pos="1824"/>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font" Target="fonts/font3.fntdata"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font" Target="fonts/font6.fntdata"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font" Target="fonts/font1.fntdata" /><Relationship Id="rId102" Type="http://schemas.openxmlformats.org/officeDocument/2006/relationships/theme" Target="theme/theme1.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font" Target="fonts/font4.fntdata" /><Relationship Id="rId95" Type="http://schemas.openxmlformats.org/officeDocument/2006/relationships/font" Target="fonts/font9.fntdata"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font" Target="fonts/font7.fntdata"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tableStyles" Target="tableStyle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font" Target="fonts/font2.fntdata" /><Relationship Id="rId91" Type="http://schemas.openxmlformats.org/officeDocument/2006/relationships/font" Target="fonts/font5.fntdata"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notesMaster" Target="notesMasters/notesMaster1.xml" /><Relationship Id="rId94" Type="http://schemas.openxmlformats.org/officeDocument/2006/relationships/font" Target="fonts/font8.fntdata" /><Relationship Id="rId99" Type="http://customschemas.google.com/relationships/presentationmetadata" Target="metadata" /><Relationship Id="rId10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24" name="Google Shape;2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77" name="Google Shape;2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82" name="Google Shape;2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88" name="Google Shape;2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96" name="Google Shape;2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02" name="Google Shape;3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09" name="Google Shape;3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15" name="Google Shape;3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20" name="Google Shape;3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28" name="Google Shape;3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54" name="Google Shape;3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60" name="Google Shape;36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68" name="Google Shape;3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74" name="Google Shape;3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79" name="Google Shape;37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85" name="Google Shape;385;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such as depot medroxyprogesterone acetate (Depo-Provera™) or norethisterone enantate (Noristerat™)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97" name="Google Shape;39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6" name="Google Shape;2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03" name="Google Shape;40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11" name="Google Shape;41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18" name="Google Shape;41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24" name="Google Shape;42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31" name="Google Shape;4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37" name="Google Shape;43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42" name="Google Shape;44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49" name="Google Shape;44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55" name="Google Shape;45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63" name="Google Shape;46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42" name="Google Shape;2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72" name="Google Shape;47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79" name="Google Shape;47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84" name="Google Shape;4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92" name="Google Shape;49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99" name="Google Shape;49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07" name="Google Shape;50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15" name="Google Shape;51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22" name="Google Shape;52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28" name="Google Shape;52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34" name="Google Shape;53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48" name="Google Shape;2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41" name="Google Shape;54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49" name="Google Shape;54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55" name="Google Shape;5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61" name="Google Shape;56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66" name="Google Shape;5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71" name="Google Shape;57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56</a:t>
            </a:fld>
            <a:endParaRPr sz="1200">
              <a:solidFill>
                <a:schemeClr val="dk1"/>
              </a:solidFill>
              <a:latin typeface="Arial"/>
              <a:ea typeface="Arial"/>
              <a:cs typeface="Arial"/>
              <a:sym typeface="Arial"/>
            </a:endParaRPr>
          </a:p>
        </p:txBody>
      </p:sp>
      <p:sp>
        <p:nvSpPr>
          <p:cNvPr id="577" name="Google Shape;57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8" name="Google Shape;57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83" name="Google Shape;58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90" name="Google Shape;59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96" name="Google Shape;59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01" name="Google Shape;60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08" name="Google Shape;60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14" name="Google Shape;61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19" name="Google Shape;61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24" name="Google Shape;62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29" name="Google Shape;62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34" name="Google Shape;63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39" name="Google Shape;63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44" name="Google Shape;644;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50" name="Google Shape;65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56" name="Google Shape;656;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61" name="Google Shape;66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67" name="Google Shape;667;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74" name="Google Shape;674;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80" name="Google Shape;680;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86" name="Google Shape;686;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92" name="Google Shape;69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98" name="Google Shape;698;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04" name="Google Shape;70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09" name="Google Shape;70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16" name="Google Shape;716;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21" name="Google Shape;721;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26" name="Google Shape;726;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83</a:t>
            </a:fld>
            <a:endParaRPr sz="1200">
              <a:solidFill>
                <a:schemeClr val="dk1"/>
              </a:solidFill>
              <a:latin typeface="Arial"/>
              <a:ea typeface="Arial"/>
              <a:cs typeface="Arial"/>
              <a:sym typeface="Arial"/>
            </a:endParaRPr>
          </a:p>
        </p:txBody>
      </p:sp>
      <p:sp>
        <p:nvSpPr>
          <p:cNvPr id="731" name="Google Shape;73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2" name="Google Shape;732;p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84</a:t>
            </a:fld>
            <a:endParaRPr sz="1200">
              <a:solidFill>
                <a:schemeClr val="dk1"/>
              </a:solidFill>
              <a:latin typeface="Arial"/>
              <a:ea typeface="Arial"/>
              <a:cs typeface="Arial"/>
              <a:sym typeface="Arial"/>
            </a:endParaRPr>
          </a:p>
        </p:txBody>
      </p:sp>
      <p:sp>
        <p:nvSpPr>
          <p:cNvPr id="737" name="Google Shape;737;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8" name="Google Shape;738;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71" name="Google Shape;2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7" descr="Tag=AccentColor Flavor=Light Target=Fill"/>
          <p:cNvSpPr/>
          <p:nvPr/>
        </p:nvSpPr>
        <p:spPr>
          <a:xfrm>
            <a:off x="-1" y="0"/>
            <a:ext cx="7824084" cy="6858000"/>
          </a:xfrm>
          <a:custGeom>
            <a:avLst/>
            <a:gdLst/>
            <a:ahLst/>
            <a:cxnLst/>
            <a:rect l="l" t="t" r="r" b="b"/>
            <a:pathLst>
              <a:path w="7534656" h="6858000" extrusionOk="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 name="Google Shape;17;p87"/>
          <p:cNvSpPr txBox="1">
            <a:spLocks noGrp="1"/>
          </p:cNvSpPr>
          <p:nvPr>
            <p:ph type="ctrTitle"/>
          </p:nvPr>
        </p:nvSpPr>
        <p:spPr>
          <a:xfrm>
            <a:off x="932688" y="1673352"/>
            <a:ext cx="5596128" cy="351129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800"/>
              <a:buFont typeface="Abril Fatface"/>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87"/>
          <p:cNvSpPr txBox="1">
            <a:spLocks noGrp="1"/>
          </p:cNvSpPr>
          <p:nvPr>
            <p:ph type="subTitle" idx="1"/>
          </p:nvPr>
        </p:nvSpPr>
        <p:spPr>
          <a:xfrm>
            <a:off x="8110728" y="1674546"/>
            <a:ext cx="3401568" cy="350890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1000"/>
              </a:spcBef>
              <a:spcAft>
                <a:spcPts val="0"/>
              </a:spcAft>
              <a:buClr>
                <a:schemeClr val="dk1"/>
              </a:buClr>
              <a:buSzPts val="2800"/>
              <a:buNone/>
              <a:defRPr sz="28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3_Section Header 1">
  <p:cSld name="3_Section Header 1">
    <p:bg>
      <p:bgPr>
        <a:solidFill>
          <a:schemeClr val="lt2"/>
        </a:solidFill>
        <a:effectLst/>
      </p:bgPr>
    </p:bg>
    <p:spTree>
      <p:nvGrpSpPr>
        <p:cNvPr id="1" name="Shape 58"/>
        <p:cNvGrpSpPr/>
        <p:nvPr/>
      </p:nvGrpSpPr>
      <p:grpSpPr>
        <a:xfrm>
          <a:off x="0" y="0"/>
          <a:ext cx="0" cy="0"/>
          <a:chOff x="0" y="0"/>
          <a:chExt cx="0" cy="0"/>
        </a:xfrm>
      </p:grpSpPr>
      <p:sp>
        <p:nvSpPr>
          <p:cNvPr id="59" name="Google Shape;59;p96"/>
          <p:cNvSpPr/>
          <p:nvPr/>
        </p:nvSpPr>
        <p:spPr>
          <a:xfrm>
            <a:off x="6918777" y="0"/>
            <a:ext cx="5288935" cy="6857999"/>
          </a:xfrm>
          <a:custGeom>
            <a:avLst/>
            <a:gdLst/>
            <a:ahLst/>
            <a:cxnLst/>
            <a:rect l="l" t="t" r="r" b="b"/>
            <a:pathLst>
              <a:path w="5288935" h="6857999" extrusionOk="0">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4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 name="Google Shape;60;p96"/>
          <p:cNvSpPr/>
          <p:nvPr/>
        </p:nvSpPr>
        <p:spPr>
          <a:xfrm rot="10800000" flipH="1">
            <a:off x="0" y="-26179"/>
            <a:ext cx="5273226" cy="1169180"/>
          </a:xfrm>
          <a:custGeom>
            <a:avLst/>
            <a:gdLst/>
            <a:ahLst/>
            <a:cxnLst/>
            <a:rect l="l" t="t" r="r" b="b"/>
            <a:pathLst>
              <a:path w="5273226" h="1169180" extrusionOk="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1" name="Google Shape;61;p96"/>
          <p:cNvSpPr/>
          <p:nvPr/>
        </p:nvSpPr>
        <p:spPr>
          <a:xfrm>
            <a:off x="8006849" y="3200881"/>
            <a:ext cx="4200862" cy="3685693"/>
          </a:xfrm>
          <a:custGeom>
            <a:avLst/>
            <a:gdLst/>
            <a:ahLst/>
            <a:cxnLst/>
            <a:rect l="l" t="t" r="r" b="b"/>
            <a:pathLst>
              <a:path w="4200862" h="3685693" extrusionOk="0">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 name="Google Shape;62;p96"/>
          <p:cNvSpPr txBox="1">
            <a:spLocks noGrp="1"/>
          </p:cNvSpPr>
          <p:nvPr>
            <p:ph type="title"/>
          </p:nvPr>
        </p:nvSpPr>
        <p:spPr>
          <a:xfrm>
            <a:off x="5827205" y="914400"/>
            <a:ext cx="5449824" cy="3538728"/>
          </a:xfrm>
          <a:prstGeom prst="rect">
            <a:avLst/>
          </a:prstGeom>
          <a:noFill/>
          <a:ln>
            <a:noFill/>
          </a:ln>
        </p:spPr>
        <p:txBody>
          <a:bodyPr spcFirstLastPara="1" wrap="square" lIns="91425" tIns="45700" rIns="91425" bIns="45700" anchor="b" anchorCtr="0">
            <a:normAutofit/>
          </a:bodyPr>
          <a:lstStyle>
            <a:lvl1pPr lvl="0" algn="l">
              <a:lnSpc>
                <a:spcPct val="75000"/>
              </a:lnSpc>
              <a:spcBef>
                <a:spcPts val="0"/>
              </a:spcBef>
              <a:spcAft>
                <a:spcPts val="0"/>
              </a:spcAft>
              <a:buClr>
                <a:schemeClr val="dk1"/>
              </a:buClr>
              <a:buSzPts val="4800"/>
              <a:buFont typeface="Abril Fatface"/>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6"/>
          <p:cNvSpPr>
            <a:spLocks noGrp="1"/>
          </p:cNvSpPr>
          <p:nvPr>
            <p:ph type="pic" idx="2"/>
          </p:nvPr>
        </p:nvSpPr>
        <p:spPr>
          <a:xfrm>
            <a:off x="-1" y="261780"/>
            <a:ext cx="5046134" cy="6596220"/>
          </a:xfrm>
          <a:prstGeom prst="rect">
            <a:avLst/>
          </a:prstGeom>
          <a:solidFill>
            <a:schemeClr val="lt2"/>
          </a:solidFill>
          <a:ln>
            <a:noFill/>
          </a:ln>
        </p:spPr>
      </p:sp>
      <p:sp>
        <p:nvSpPr>
          <p:cNvPr id="64" name="Google Shape;64;p96"/>
          <p:cNvSpPr txBox="1">
            <a:spLocks noGrp="1"/>
          </p:cNvSpPr>
          <p:nvPr>
            <p:ph type="body" idx="1"/>
          </p:nvPr>
        </p:nvSpPr>
        <p:spPr>
          <a:xfrm>
            <a:off x="5827204" y="4681728"/>
            <a:ext cx="5449824" cy="128016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2400"/>
              <a:buFont typeface="Courier New"/>
              <a:buNone/>
              <a:defRPr sz="2400" b="0" cap="none"/>
            </a:lvl1pPr>
            <a:lvl2pPr marL="914400" lvl="1" indent="-381000" algn="l">
              <a:lnSpc>
                <a:spcPct val="100000"/>
              </a:lnSpc>
              <a:spcBef>
                <a:spcPts val="500"/>
              </a:spcBef>
              <a:spcAft>
                <a:spcPts val="0"/>
              </a:spcAft>
              <a:buClr>
                <a:schemeClr val="dk1"/>
              </a:buClr>
              <a:buSzPts val="2400"/>
              <a:buChar char="•"/>
              <a:defRPr sz="2400"/>
            </a:lvl2pPr>
            <a:lvl3pPr marL="1371600" lvl="2" indent="-381000" algn="l">
              <a:lnSpc>
                <a:spcPct val="100000"/>
              </a:lnSpc>
              <a:spcBef>
                <a:spcPts val="500"/>
              </a:spcBef>
              <a:spcAft>
                <a:spcPts val="0"/>
              </a:spcAft>
              <a:buClr>
                <a:schemeClr val="dk1"/>
              </a:buClr>
              <a:buSzPts val="2400"/>
              <a:buChar char="•"/>
              <a:defRPr sz="2400"/>
            </a:lvl3pPr>
            <a:lvl4pPr marL="1828800" lvl="3" indent="-381000" algn="l">
              <a:lnSpc>
                <a:spcPct val="100000"/>
              </a:lnSpc>
              <a:spcBef>
                <a:spcPts val="500"/>
              </a:spcBef>
              <a:spcAft>
                <a:spcPts val="0"/>
              </a:spcAft>
              <a:buClr>
                <a:schemeClr val="dk1"/>
              </a:buClr>
              <a:buSzPts val="2400"/>
              <a:buChar char="•"/>
              <a:defRPr sz="2400"/>
            </a:lvl4pPr>
            <a:lvl5pPr marL="2286000" lvl="4" indent="-381000" algn="l">
              <a:lnSpc>
                <a:spcPct val="100000"/>
              </a:lnSpc>
              <a:spcBef>
                <a:spcPts val="5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Content and Picture">
  <p:cSld name="Title Content and Picture">
    <p:bg>
      <p:bgPr>
        <a:solidFill>
          <a:schemeClr val="lt2"/>
        </a:solidFill>
        <a:effectLst/>
      </p:bgPr>
    </p:bg>
    <p:spTree>
      <p:nvGrpSpPr>
        <p:cNvPr id="1" name="Shape 65"/>
        <p:cNvGrpSpPr/>
        <p:nvPr/>
      </p:nvGrpSpPr>
      <p:grpSpPr>
        <a:xfrm>
          <a:off x="0" y="0"/>
          <a:ext cx="0" cy="0"/>
          <a:chOff x="0" y="0"/>
          <a:chExt cx="0" cy="0"/>
        </a:xfrm>
      </p:grpSpPr>
      <p:sp>
        <p:nvSpPr>
          <p:cNvPr id="66" name="Google Shape;66;p97"/>
          <p:cNvSpPr/>
          <p:nvPr/>
        </p:nvSpPr>
        <p:spPr>
          <a:xfrm>
            <a:off x="0" y="0"/>
            <a:ext cx="4303817" cy="6100294"/>
          </a:xfrm>
          <a:custGeom>
            <a:avLst/>
            <a:gdLst/>
            <a:ahLst/>
            <a:cxnLst/>
            <a:rect l="l" t="t" r="r" b="b"/>
            <a:pathLst>
              <a:path w="4303817" h="6100294" extrusionOk="0">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431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 name="Google Shape;67;p97"/>
          <p:cNvSpPr/>
          <p:nvPr/>
        </p:nvSpPr>
        <p:spPr>
          <a:xfrm rot="5400000">
            <a:off x="7072129" y="3184875"/>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8" name="Google Shape;68;p97"/>
          <p:cNvSpPr txBox="1">
            <a:spLocks noGrp="1"/>
          </p:cNvSpPr>
          <p:nvPr>
            <p:ph type="title"/>
          </p:nvPr>
        </p:nvSpPr>
        <p:spPr>
          <a:xfrm>
            <a:off x="914400" y="914400"/>
            <a:ext cx="7534656" cy="914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7"/>
          <p:cNvSpPr txBox="1">
            <a:spLocks noGrp="1"/>
          </p:cNvSpPr>
          <p:nvPr>
            <p:ph type="body" idx="1"/>
          </p:nvPr>
        </p:nvSpPr>
        <p:spPr>
          <a:xfrm>
            <a:off x="914399" y="2039111"/>
            <a:ext cx="5650992" cy="39044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55600" algn="l">
              <a:lnSpc>
                <a:spcPct val="100000"/>
              </a:lnSpc>
              <a:spcBef>
                <a:spcPts val="1000"/>
              </a:spcBef>
              <a:spcAft>
                <a:spcPts val="0"/>
              </a:spcAft>
              <a:buClr>
                <a:schemeClr val="dk1"/>
              </a:buClr>
              <a:buSzPts val="2000"/>
              <a:buFont typeface="Courier New"/>
              <a:buChar char="o"/>
              <a:defRPr sz="2000"/>
            </a:lvl2pPr>
            <a:lvl3pPr marL="1371600" lvl="2" indent="-355600" algn="l">
              <a:lnSpc>
                <a:spcPct val="100000"/>
              </a:lnSpc>
              <a:spcBef>
                <a:spcPts val="1000"/>
              </a:spcBef>
              <a:spcAft>
                <a:spcPts val="0"/>
              </a:spcAft>
              <a:buClr>
                <a:schemeClr val="dk1"/>
              </a:buClr>
              <a:buSzPts val="2000"/>
              <a:buFont typeface="Courier New"/>
              <a:buChar char="o"/>
              <a:defRPr sz="2000"/>
            </a:lvl3pPr>
            <a:lvl4pPr marL="1828800" lvl="3" indent="-355600" algn="l">
              <a:lnSpc>
                <a:spcPct val="100000"/>
              </a:lnSpc>
              <a:spcBef>
                <a:spcPts val="1000"/>
              </a:spcBef>
              <a:spcAft>
                <a:spcPts val="0"/>
              </a:spcAft>
              <a:buClr>
                <a:schemeClr val="dk1"/>
              </a:buClr>
              <a:buSzPts val="2000"/>
              <a:buFont typeface="Courier New"/>
              <a:buChar char="o"/>
              <a:defRPr sz="2000"/>
            </a:lvl4pPr>
            <a:lvl5pPr marL="2286000" lvl="4" indent="-355600" algn="l">
              <a:lnSpc>
                <a:spcPct val="10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7"/>
          <p:cNvSpPr>
            <a:spLocks noGrp="1"/>
          </p:cNvSpPr>
          <p:nvPr>
            <p:ph type="pic" idx="2"/>
          </p:nvPr>
        </p:nvSpPr>
        <p:spPr>
          <a:xfrm>
            <a:off x="7623125" y="-20757"/>
            <a:ext cx="4589511" cy="6555026"/>
          </a:xfrm>
          <a:prstGeom prst="rect">
            <a:avLst/>
          </a:prstGeom>
          <a:solidFill>
            <a:schemeClr val="accent3"/>
          </a:solidFill>
          <a:ln>
            <a:noFill/>
          </a:ln>
        </p:spPr>
      </p:sp>
      <p:sp>
        <p:nvSpPr>
          <p:cNvPr id="71" name="Google Shape;71;p97"/>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Closing">
  <p:cSld name="1_Closing">
    <p:bg>
      <p:bgPr>
        <a:solidFill>
          <a:schemeClr val="lt2"/>
        </a:solidFill>
        <a:effectLst/>
      </p:bgPr>
    </p:bg>
    <p:spTree>
      <p:nvGrpSpPr>
        <p:cNvPr id="1" name="Shape 72"/>
        <p:cNvGrpSpPr/>
        <p:nvPr/>
      </p:nvGrpSpPr>
      <p:grpSpPr>
        <a:xfrm>
          <a:off x="0" y="0"/>
          <a:ext cx="0" cy="0"/>
          <a:chOff x="0" y="0"/>
          <a:chExt cx="0" cy="0"/>
        </a:xfrm>
      </p:grpSpPr>
      <p:sp>
        <p:nvSpPr>
          <p:cNvPr id="73" name="Google Shape;73;p98"/>
          <p:cNvSpPr/>
          <p:nvPr/>
        </p:nvSpPr>
        <p:spPr>
          <a:xfrm>
            <a:off x="-17145" y="3001406"/>
            <a:ext cx="3865902" cy="3856595"/>
          </a:xfrm>
          <a:custGeom>
            <a:avLst/>
            <a:gdLst/>
            <a:ahLst/>
            <a:cxnLst/>
            <a:rect l="l" t="t" r="r" b="b"/>
            <a:pathLst>
              <a:path w="3865902" h="3856595" extrusionOk="0">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4" name="Google Shape;74;p98"/>
          <p:cNvSpPr/>
          <p:nvPr/>
        </p:nvSpPr>
        <p:spPr>
          <a:xfrm>
            <a:off x="1" y="-1"/>
            <a:ext cx="4267591" cy="2882748"/>
          </a:xfrm>
          <a:custGeom>
            <a:avLst/>
            <a:gdLst/>
            <a:ahLst/>
            <a:cxnLst/>
            <a:rect l="l" t="t" r="r" b="b"/>
            <a:pathLst>
              <a:path w="4267591" h="2882748" extrusionOk="0">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dk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5" name="Google Shape;75;p98"/>
          <p:cNvSpPr/>
          <p:nvPr/>
        </p:nvSpPr>
        <p:spPr>
          <a:xfrm>
            <a:off x="10530567" y="1187801"/>
            <a:ext cx="1678579" cy="5460561"/>
          </a:xfrm>
          <a:custGeom>
            <a:avLst/>
            <a:gdLst/>
            <a:ahLst/>
            <a:cxnLst/>
            <a:rect l="l" t="t" r="r" b="b"/>
            <a:pathLst>
              <a:path w="1678579" h="5460561" extrusionOk="0">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6" name="Google Shape;76;p98"/>
          <p:cNvSpPr txBox="1">
            <a:spLocks noGrp="1"/>
          </p:cNvSpPr>
          <p:nvPr>
            <p:ph type="ctrTitle"/>
          </p:nvPr>
        </p:nvSpPr>
        <p:spPr>
          <a:xfrm>
            <a:off x="914400" y="914400"/>
            <a:ext cx="5641848" cy="5029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8"/>
          <p:cNvSpPr txBox="1">
            <a:spLocks noGrp="1"/>
          </p:cNvSpPr>
          <p:nvPr>
            <p:ph type="body" idx="1"/>
          </p:nvPr>
        </p:nvSpPr>
        <p:spPr>
          <a:xfrm>
            <a:off x="6848856" y="914400"/>
            <a:ext cx="3867912" cy="5029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dk1"/>
              </a:buClr>
              <a:buSzPts val="2000"/>
              <a:buFont typeface="Courier New"/>
              <a:buNone/>
              <a:defRPr sz="2000" cap="none"/>
            </a:lvl1pPr>
            <a:lvl2pPr marL="914400" lvl="1" indent="-228600" algn="l">
              <a:lnSpc>
                <a:spcPct val="100000"/>
              </a:lnSpc>
              <a:spcBef>
                <a:spcPts val="1000"/>
              </a:spcBef>
              <a:spcAft>
                <a:spcPts val="0"/>
              </a:spcAft>
              <a:buClr>
                <a:schemeClr val="dk1"/>
              </a:buClr>
              <a:buSzPts val="2000"/>
              <a:buFont typeface="Courier New"/>
              <a:buNone/>
              <a:defRPr sz="2000"/>
            </a:lvl2pPr>
            <a:lvl3pPr marL="1371600" lvl="2" indent="-355600" algn="l">
              <a:lnSpc>
                <a:spcPct val="100000"/>
              </a:lnSpc>
              <a:spcBef>
                <a:spcPts val="1000"/>
              </a:spcBef>
              <a:spcAft>
                <a:spcPts val="0"/>
              </a:spcAft>
              <a:buClr>
                <a:schemeClr val="dk1"/>
              </a:buClr>
              <a:buSzPts val="2000"/>
              <a:buFont typeface="Courier New"/>
              <a:buChar char="o"/>
              <a:defRPr sz="2000"/>
            </a:lvl3pPr>
            <a:lvl4pPr marL="1828800" lvl="3" indent="-355600" algn="l">
              <a:lnSpc>
                <a:spcPct val="100000"/>
              </a:lnSpc>
              <a:spcBef>
                <a:spcPts val="1000"/>
              </a:spcBef>
              <a:spcAft>
                <a:spcPts val="0"/>
              </a:spcAft>
              <a:buClr>
                <a:schemeClr val="dk1"/>
              </a:buClr>
              <a:buSzPts val="2000"/>
              <a:buFont typeface="Courier New"/>
              <a:buChar char="o"/>
              <a:defRPr sz="2000"/>
            </a:lvl4pPr>
            <a:lvl5pPr marL="2286000" lvl="4" indent="-355600" algn="l">
              <a:lnSpc>
                <a:spcPct val="10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Two Content 2">
  <p:cSld name="Title and Two Content 2">
    <p:bg>
      <p:bgPr>
        <a:solidFill>
          <a:schemeClr val="lt2"/>
        </a:solidFill>
        <a:effectLst/>
      </p:bgPr>
    </p:bg>
    <p:spTree>
      <p:nvGrpSpPr>
        <p:cNvPr id="1" name="Shape 78"/>
        <p:cNvGrpSpPr/>
        <p:nvPr/>
      </p:nvGrpSpPr>
      <p:grpSpPr>
        <a:xfrm>
          <a:off x="0" y="0"/>
          <a:ext cx="0" cy="0"/>
          <a:chOff x="0" y="0"/>
          <a:chExt cx="0" cy="0"/>
        </a:xfrm>
      </p:grpSpPr>
      <p:sp>
        <p:nvSpPr>
          <p:cNvPr id="79" name="Google Shape;79;p99"/>
          <p:cNvSpPr/>
          <p:nvPr/>
        </p:nvSpPr>
        <p:spPr>
          <a:xfrm rot="5400000">
            <a:off x="10423648" y="-93866"/>
            <a:ext cx="1698615" cy="1838087"/>
          </a:xfrm>
          <a:custGeom>
            <a:avLst/>
            <a:gdLst/>
            <a:ahLst/>
            <a:cxnLst/>
            <a:rect l="l" t="t" r="r" b="b"/>
            <a:pathLst>
              <a:path w="3216357" h="3480449" extrusionOk="0">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843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99"/>
          <p:cNvSpPr/>
          <p:nvPr/>
        </p:nvSpPr>
        <p:spPr>
          <a:xfrm>
            <a:off x="6381060" y="-24130"/>
            <a:ext cx="5371060" cy="6899910"/>
          </a:xfrm>
          <a:custGeom>
            <a:avLst/>
            <a:gdLst/>
            <a:ahLst/>
            <a:cxnLst/>
            <a:rect l="l" t="t" r="r" b="b"/>
            <a:pathLst>
              <a:path w="5371060" h="6899910" extrusionOk="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81" name="Google Shape;81;p99"/>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cxnSp>
        <p:nvCxnSpPr>
          <p:cNvPr id="82" name="Google Shape;82;p99"/>
          <p:cNvCxnSpPr/>
          <p:nvPr/>
        </p:nvCxnSpPr>
        <p:spPr>
          <a:xfrm>
            <a:off x="10938933" y="6327754"/>
            <a:ext cx="414867" cy="0"/>
          </a:xfrm>
          <a:prstGeom prst="straightConnector1">
            <a:avLst/>
          </a:prstGeom>
          <a:noFill/>
          <a:ln w="15875" cap="flat" cmpd="sng">
            <a:solidFill>
              <a:schemeClr val="dk1"/>
            </a:solidFill>
            <a:prstDash val="solid"/>
            <a:round/>
            <a:headEnd type="none" w="sm" len="sm"/>
            <a:tailEnd type="none" w="sm" len="sm"/>
          </a:ln>
        </p:spPr>
      </p:cxnSp>
      <p:sp>
        <p:nvSpPr>
          <p:cNvPr id="83" name="Google Shape;83;p99"/>
          <p:cNvSpPr txBox="1">
            <a:spLocks noGrp="1"/>
          </p:cNvSpPr>
          <p:nvPr>
            <p:ph type="title"/>
          </p:nvPr>
        </p:nvSpPr>
        <p:spPr>
          <a:xfrm>
            <a:off x="914400" y="914400"/>
            <a:ext cx="10360152" cy="914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9"/>
          <p:cNvSpPr txBox="1">
            <a:spLocks noGrp="1"/>
          </p:cNvSpPr>
          <p:nvPr>
            <p:ph type="body" idx="1"/>
          </p:nvPr>
        </p:nvSpPr>
        <p:spPr>
          <a:xfrm>
            <a:off x="914399" y="2039111"/>
            <a:ext cx="2816352" cy="38404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55600" algn="l">
              <a:lnSpc>
                <a:spcPct val="100000"/>
              </a:lnSpc>
              <a:spcBef>
                <a:spcPts val="1000"/>
              </a:spcBef>
              <a:spcAft>
                <a:spcPts val="0"/>
              </a:spcAft>
              <a:buClr>
                <a:schemeClr val="dk1"/>
              </a:buClr>
              <a:buSzPts val="2000"/>
              <a:buFont typeface="Courier New"/>
              <a:buChar char="o"/>
              <a:defRPr sz="2000"/>
            </a:lvl2pPr>
            <a:lvl3pPr marL="1371600" lvl="2" indent="-355600" algn="l">
              <a:lnSpc>
                <a:spcPct val="100000"/>
              </a:lnSpc>
              <a:spcBef>
                <a:spcPts val="1000"/>
              </a:spcBef>
              <a:spcAft>
                <a:spcPts val="0"/>
              </a:spcAft>
              <a:buClr>
                <a:schemeClr val="dk1"/>
              </a:buClr>
              <a:buSzPts val="2000"/>
              <a:buFont typeface="Courier New"/>
              <a:buChar char="o"/>
              <a:defRPr sz="2000"/>
            </a:lvl3pPr>
            <a:lvl4pPr marL="1828800" lvl="3" indent="-355600" algn="l">
              <a:lnSpc>
                <a:spcPct val="100000"/>
              </a:lnSpc>
              <a:spcBef>
                <a:spcPts val="1000"/>
              </a:spcBef>
              <a:spcAft>
                <a:spcPts val="0"/>
              </a:spcAft>
              <a:buClr>
                <a:schemeClr val="dk1"/>
              </a:buClr>
              <a:buSzPts val="2000"/>
              <a:buFont typeface="Courier New"/>
              <a:buChar char="o"/>
              <a:defRPr sz="2000"/>
            </a:lvl4pPr>
            <a:lvl5pPr marL="2286000" lvl="4" indent="-355600" algn="l">
              <a:lnSpc>
                <a:spcPct val="10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99"/>
          <p:cNvSpPr txBox="1">
            <a:spLocks noGrp="1"/>
          </p:cNvSpPr>
          <p:nvPr>
            <p:ph type="body" idx="2"/>
          </p:nvPr>
        </p:nvSpPr>
        <p:spPr>
          <a:xfrm>
            <a:off x="4097800" y="2039111"/>
            <a:ext cx="6949440" cy="384048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Font typeface="Courier New"/>
              <a:buChar char="o"/>
              <a:defRPr sz="2000"/>
            </a:lvl1pPr>
            <a:lvl2pPr marL="914400" lvl="1" indent="-355600" algn="l">
              <a:lnSpc>
                <a:spcPct val="100000"/>
              </a:lnSpc>
              <a:spcBef>
                <a:spcPts val="1000"/>
              </a:spcBef>
              <a:spcAft>
                <a:spcPts val="0"/>
              </a:spcAft>
              <a:buClr>
                <a:schemeClr val="dk1"/>
              </a:buClr>
              <a:buSzPts val="2000"/>
              <a:buFont typeface="Courier New"/>
              <a:buChar char="o"/>
              <a:defRPr sz="2000"/>
            </a:lvl2pPr>
            <a:lvl3pPr marL="1371600" lvl="2" indent="-355600" algn="l">
              <a:lnSpc>
                <a:spcPct val="100000"/>
              </a:lnSpc>
              <a:spcBef>
                <a:spcPts val="1000"/>
              </a:spcBef>
              <a:spcAft>
                <a:spcPts val="0"/>
              </a:spcAft>
              <a:buClr>
                <a:schemeClr val="dk1"/>
              </a:buClr>
              <a:buSzPts val="2000"/>
              <a:buFont typeface="Courier New"/>
              <a:buChar char="o"/>
              <a:defRPr sz="2000"/>
            </a:lvl3pPr>
            <a:lvl4pPr marL="1828800" lvl="3" indent="-355600" algn="l">
              <a:lnSpc>
                <a:spcPct val="100000"/>
              </a:lnSpc>
              <a:spcBef>
                <a:spcPts val="1000"/>
              </a:spcBef>
              <a:spcAft>
                <a:spcPts val="0"/>
              </a:spcAft>
              <a:buClr>
                <a:schemeClr val="dk1"/>
              </a:buClr>
              <a:buSzPts val="2000"/>
              <a:buFont typeface="Courier New"/>
              <a:buChar char="o"/>
              <a:defRPr sz="2000"/>
            </a:lvl4pPr>
            <a:lvl5pPr marL="2286000" lvl="4" indent="-355600" algn="l">
              <a:lnSpc>
                <a:spcPct val="10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99"/>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Closing">
  <p:cSld name="2_Closing">
    <p:bg>
      <p:bgPr>
        <a:solidFill>
          <a:schemeClr val="lt2"/>
        </a:solidFill>
        <a:effectLst/>
      </p:bgPr>
    </p:bg>
    <p:spTree>
      <p:nvGrpSpPr>
        <p:cNvPr id="1" name="Shape 87"/>
        <p:cNvGrpSpPr/>
        <p:nvPr/>
      </p:nvGrpSpPr>
      <p:grpSpPr>
        <a:xfrm>
          <a:off x="0" y="0"/>
          <a:ext cx="0" cy="0"/>
          <a:chOff x="0" y="0"/>
          <a:chExt cx="0" cy="0"/>
        </a:xfrm>
      </p:grpSpPr>
      <p:sp>
        <p:nvSpPr>
          <p:cNvPr id="88" name="Google Shape;88;p100"/>
          <p:cNvSpPr/>
          <p:nvPr/>
        </p:nvSpPr>
        <p:spPr>
          <a:xfrm>
            <a:off x="-17145" y="3001406"/>
            <a:ext cx="3865902" cy="3856595"/>
          </a:xfrm>
          <a:custGeom>
            <a:avLst/>
            <a:gdLst/>
            <a:ahLst/>
            <a:cxnLst/>
            <a:rect l="l" t="t" r="r" b="b"/>
            <a:pathLst>
              <a:path w="3865902" h="3856595" extrusionOk="0">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9" name="Google Shape;89;p100"/>
          <p:cNvSpPr/>
          <p:nvPr/>
        </p:nvSpPr>
        <p:spPr>
          <a:xfrm>
            <a:off x="1" y="-1"/>
            <a:ext cx="4267591" cy="2882748"/>
          </a:xfrm>
          <a:custGeom>
            <a:avLst/>
            <a:gdLst/>
            <a:ahLst/>
            <a:cxnLst/>
            <a:rect l="l" t="t" r="r" b="b"/>
            <a:pathLst>
              <a:path w="4267591" h="2882748" extrusionOk="0">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dk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0" name="Google Shape;90;p100"/>
          <p:cNvSpPr/>
          <p:nvPr/>
        </p:nvSpPr>
        <p:spPr>
          <a:xfrm>
            <a:off x="10530567" y="1187801"/>
            <a:ext cx="1678579" cy="5460561"/>
          </a:xfrm>
          <a:custGeom>
            <a:avLst/>
            <a:gdLst/>
            <a:ahLst/>
            <a:cxnLst/>
            <a:rect l="l" t="t" r="r" b="b"/>
            <a:pathLst>
              <a:path w="1678579" h="5460561" extrusionOk="0">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1" name="Google Shape;91;p100"/>
          <p:cNvSpPr txBox="1">
            <a:spLocks noGrp="1"/>
          </p:cNvSpPr>
          <p:nvPr>
            <p:ph type="ctrTitle"/>
          </p:nvPr>
        </p:nvSpPr>
        <p:spPr>
          <a:xfrm>
            <a:off x="914400" y="914400"/>
            <a:ext cx="5641848" cy="5029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00"/>
          <p:cNvSpPr txBox="1">
            <a:spLocks noGrp="1"/>
          </p:cNvSpPr>
          <p:nvPr>
            <p:ph type="body" idx="1"/>
          </p:nvPr>
        </p:nvSpPr>
        <p:spPr>
          <a:xfrm>
            <a:off x="6848856" y="914400"/>
            <a:ext cx="3867912" cy="5029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dk1"/>
              </a:buClr>
              <a:buSzPts val="2000"/>
              <a:buFont typeface="Courier New"/>
              <a:buNone/>
              <a:defRPr sz="2000" cap="none"/>
            </a:lvl1pPr>
            <a:lvl2pPr marL="914400" lvl="1" indent="-228600" algn="l">
              <a:lnSpc>
                <a:spcPct val="100000"/>
              </a:lnSpc>
              <a:spcBef>
                <a:spcPts val="1000"/>
              </a:spcBef>
              <a:spcAft>
                <a:spcPts val="0"/>
              </a:spcAft>
              <a:buClr>
                <a:schemeClr val="dk1"/>
              </a:buClr>
              <a:buSzPts val="2000"/>
              <a:buFont typeface="Courier New"/>
              <a:buNone/>
              <a:defRPr sz="2000"/>
            </a:lvl2pPr>
            <a:lvl3pPr marL="1371600" lvl="2" indent="-355600" algn="l">
              <a:lnSpc>
                <a:spcPct val="100000"/>
              </a:lnSpc>
              <a:spcBef>
                <a:spcPts val="1000"/>
              </a:spcBef>
              <a:spcAft>
                <a:spcPts val="0"/>
              </a:spcAft>
              <a:buClr>
                <a:schemeClr val="dk1"/>
              </a:buClr>
              <a:buSzPts val="2000"/>
              <a:buFont typeface="Courier New"/>
              <a:buChar char="o"/>
              <a:defRPr sz="2000"/>
            </a:lvl3pPr>
            <a:lvl4pPr marL="1828800" lvl="3" indent="-355600" algn="l">
              <a:lnSpc>
                <a:spcPct val="100000"/>
              </a:lnSpc>
              <a:spcBef>
                <a:spcPts val="1000"/>
              </a:spcBef>
              <a:spcAft>
                <a:spcPts val="0"/>
              </a:spcAft>
              <a:buClr>
                <a:schemeClr val="dk1"/>
              </a:buClr>
              <a:buSzPts val="2000"/>
              <a:buFont typeface="Courier New"/>
              <a:buChar char="o"/>
              <a:defRPr sz="2000"/>
            </a:lvl4pPr>
            <a:lvl5pPr marL="2286000" lvl="4" indent="-355600" algn="l">
              <a:lnSpc>
                <a:spcPct val="100000"/>
              </a:lnSpc>
              <a:spcBef>
                <a:spcPts val="1000"/>
              </a:spcBef>
              <a:spcAft>
                <a:spcPts val="0"/>
              </a:spcAft>
              <a:buClr>
                <a:schemeClr val="dk1"/>
              </a:buClr>
              <a:buSzPts val="2000"/>
              <a:buFont typeface="Courier New"/>
              <a:buChar char="o"/>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01" descr="Tag=AccentColor Flavor=Light Target=Fill"/>
          <p:cNvSpPr/>
          <p:nvPr/>
        </p:nvSpPr>
        <p:spPr>
          <a:xfrm flipH="1">
            <a:off x="1969639" y="181596"/>
            <a:ext cx="8252722" cy="6022258"/>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5" name="Google Shape;95;p101"/>
          <p:cNvSpPr txBox="1">
            <a:spLocks noGrp="1"/>
          </p:cNvSpPr>
          <p:nvPr>
            <p:ph type="title"/>
          </p:nvPr>
        </p:nvSpPr>
        <p:spPr>
          <a:xfrm>
            <a:off x="3328416" y="2002536"/>
            <a:ext cx="5541264" cy="21488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Century Gothic"/>
              <a:buNone/>
              <a:defRPr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01"/>
          <p:cNvSpPr txBox="1">
            <a:spLocks noGrp="1"/>
          </p:cNvSpPr>
          <p:nvPr>
            <p:ph type="body" idx="1"/>
          </p:nvPr>
        </p:nvSpPr>
        <p:spPr>
          <a:xfrm>
            <a:off x="3877056" y="4297680"/>
            <a:ext cx="4434840" cy="118872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2400"/>
              <a:buNone/>
              <a:defRPr sz="2400">
                <a:solidFill>
                  <a:schemeClr val="lt1"/>
                </a:solidFill>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gue">
  <p:cSld name="Segue">
    <p:spTree>
      <p:nvGrpSpPr>
        <p:cNvPr id="1" name="Shape 99"/>
        <p:cNvGrpSpPr/>
        <p:nvPr/>
      </p:nvGrpSpPr>
      <p:grpSpPr>
        <a:xfrm>
          <a:off x="0" y="0"/>
          <a:ext cx="0" cy="0"/>
          <a:chOff x="0" y="0"/>
          <a:chExt cx="0" cy="0"/>
        </a:xfrm>
      </p:grpSpPr>
      <p:sp>
        <p:nvSpPr>
          <p:cNvPr id="100" name="Google Shape;100;p102" descr="Tag=AccentColor Flavor=Light Target=Fill"/>
          <p:cNvSpPr/>
          <p:nvPr/>
        </p:nvSpPr>
        <p:spPr>
          <a:xfrm>
            <a:off x="380990" y="1327050"/>
            <a:ext cx="6079676" cy="4114233"/>
          </a:xfrm>
          <a:custGeom>
            <a:avLst/>
            <a:gdLst/>
            <a:ahLst/>
            <a:cxnLst/>
            <a:rect l="l" t="t" r="r" b="b"/>
            <a:pathLst>
              <a:path w="7323233" h="5835507" extrusionOk="0">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 name="Google Shape;101;p102"/>
          <p:cNvSpPr txBox="1">
            <a:spLocks noGrp="1"/>
          </p:cNvSpPr>
          <p:nvPr>
            <p:ph type="title"/>
          </p:nvPr>
        </p:nvSpPr>
        <p:spPr>
          <a:xfrm>
            <a:off x="1768928" y="2242457"/>
            <a:ext cx="3731849" cy="23730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bril Fatfac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02"/>
          <p:cNvSpPr txBox="1">
            <a:spLocks noGrp="1"/>
          </p:cNvSpPr>
          <p:nvPr>
            <p:ph type="body" idx="1"/>
          </p:nvPr>
        </p:nvSpPr>
        <p:spPr>
          <a:xfrm>
            <a:off x="6735763" y="712788"/>
            <a:ext cx="4618037" cy="5432425"/>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dk1"/>
              </a:buClr>
              <a:buSzPts val="1800"/>
              <a:buNone/>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p:cSld name="Title ">
    <p:spTree>
      <p:nvGrpSpPr>
        <p:cNvPr id="1" name="Shape 105"/>
        <p:cNvGrpSpPr/>
        <p:nvPr/>
      </p:nvGrpSpPr>
      <p:grpSpPr>
        <a:xfrm>
          <a:off x="0" y="0"/>
          <a:ext cx="0" cy="0"/>
          <a:chOff x="0" y="0"/>
          <a:chExt cx="0" cy="0"/>
        </a:xfrm>
      </p:grpSpPr>
      <p:pic>
        <p:nvPicPr>
          <p:cNvPr id="106" name="Google Shape;106;p10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7" name="Google Shape;107;p103"/>
          <p:cNvSpPr txBox="1">
            <a:spLocks noGrp="1"/>
          </p:cNvSpPr>
          <p:nvPr>
            <p:ph type="title"/>
          </p:nvPr>
        </p:nvSpPr>
        <p:spPr>
          <a:xfrm>
            <a:off x="2581656" y="2304288"/>
            <a:ext cx="7022592" cy="22585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8453D"/>
              </a:buClr>
              <a:buSzPts val="4800"/>
              <a:buFont typeface="Abril Fatface"/>
              <a:buNone/>
              <a:defRPr sz="4800" b="1">
                <a:solidFill>
                  <a:srgbClr val="D845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ft Pattern Content">
  <p:cSld name="Left Pattern Content">
    <p:spTree>
      <p:nvGrpSpPr>
        <p:cNvPr id="1" name="Shape 108"/>
        <p:cNvGrpSpPr/>
        <p:nvPr/>
      </p:nvGrpSpPr>
      <p:grpSpPr>
        <a:xfrm>
          <a:off x="0" y="0"/>
          <a:ext cx="0" cy="0"/>
          <a:chOff x="0" y="0"/>
          <a:chExt cx="0" cy="0"/>
        </a:xfrm>
      </p:grpSpPr>
      <p:sp>
        <p:nvSpPr>
          <p:cNvPr id="109" name="Google Shape;109;p104"/>
          <p:cNvSpPr txBox="1">
            <a:spLocks noGrp="1"/>
          </p:cNvSpPr>
          <p:nvPr>
            <p:ph type="body" idx="1"/>
          </p:nvPr>
        </p:nvSpPr>
        <p:spPr>
          <a:xfrm>
            <a:off x="4457700" y="1905000"/>
            <a:ext cx="7219043" cy="3276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A31235"/>
              </a:buClr>
              <a:buSzPts val="1800"/>
              <a:buNone/>
              <a:defRPr sz="1800" b="1">
                <a:solidFill>
                  <a:srgbClr val="A31235"/>
                </a:solidFill>
              </a:defRPr>
            </a:lvl1pPr>
            <a:lvl2pPr marL="914400" lvl="1" indent="-342900" algn="l">
              <a:lnSpc>
                <a:spcPct val="100000"/>
              </a:lnSpc>
              <a:spcBef>
                <a:spcPts val="1000"/>
              </a:spcBef>
              <a:spcAft>
                <a:spcPts val="0"/>
              </a:spcAft>
              <a:buClr>
                <a:srgbClr val="A31235"/>
              </a:buClr>
              <a:buSzPts val="1800"/>
              <a:buChar char="•"/>
              <a:defRPr sz="1800">
                <a:solidFill>
                  <a:srgbClr val="A31235"/>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104"/>
          <p:cNvPicPr preferRelativeResize="0"/>
          <p:nvPr/>
        </p:nvPicPr>
        <p:blipFill rotWithShape="1">
          <a:blip r:embed="rId2">
            <a:alphaModFix/>
          </a:blip>
          <a:srcRect/>
          <a:stretch/>
        </p:blipFill>
        <p:spPr>
          <a:xfrm>
            <a:off x="0" y="403"/>
            <a:ext cx="3720664" cy="6857194"/>
          </a:xfrm>
          <a:prstGeom prst="rect">
            <a:avLst/>
          </a:prstGeom>
          <a:noFill/>
          <a:ln>
            <a:noFill/>
          </a:ln>
        </p:spPr>
      </p:pic>
      <p:sp>
        <p:nvSpPr>
          <p:cNvPr id="111" name="Google Shape;111;p104"/>
          <p:cNvSpPr txBox="1">
            <a:spLocks noGrp="1"/>
          </p:cNvSpPr>
          <p:nvPr>
            <p:ph type="title"/>
          </p:nvPr>
        </p:nvSpPr>
        <p:spPr>
          <a:xfrm>
            <a:off x="4457699" y="715961"/>
            <a:ext cx="7219043" cy="11890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000"/>
              <a:buFont typeface="Abril Fatface"/>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Photo Content">
  <p:cSld name="One Photo Content">
    <p:spTree>
      <p:nvGrpSpPr>
        <p:cNvPr id="1" name="Shape 112"/>
        <p:cNvGrpSpPr/>
        <p:nvPr/>
      </p:nvGrpSpPr>
      <p:grpSpPr>
        <a:xfrm>
          <a:off x="0" y="0"/>
          <a:ext cx="0" cy="0"/>
          <a:chOff x="0" y="0"/>
          <a:chExt cx="0" cy="0"/>
        </a:xfrm>
      </p:grpSpPr>
      <p:sp>
        <p:nvSpPr>
          <p:cNvPr id="113" name="Google Shape;113;p105"/>
          <p:cNvSpPr txBox="1">
            <a:spLocks noGrp="1"/>
          </p:cNvSpPr>
          <p:nvPr>
            <p:ph type="body" idx="1"/>
          </p:nvPr>
        </p:nvSpPr>
        <p:spPr>
          <a:xfrm>
            <a:off x="762000" y="1905000"/>
            <a:ext cx="5334000" cy="3276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9A251E"/>
              </a:buClr>
              <a:buSzPts val="1800"/>
              <a:buNone/>
              <a:defRPr sz="1800" b="1">
                <a:solidFill>
                  <a:srgbClr val="9A251E"/>
                </a:solidFill>
              </a:defRPr>
            </a:lvl1pPr>
            <a:lvl2pPr marL="914400" lvl="1" indent="-342900" algn="l">
              <a:lnSpc>
                <a:spcPct val="100000"/>
              </a:lnSpc>
              <a:spcBef>
                <a:spcPts val="1000"/>
              </a:spcBef>
              <a:spcAft>
                <a:spcPts val="0"/>
              </a:spcAft>
              <a:buClr>
                <a:srgbClr val="9A251E"/>
              </a:buClr>
              <a:buSzPts val="1800"/>
              <a:buChar char="•"/>
              <a:defRPr sz="1800">
                <a:solidFill>
                  <a:srgbClr val="9A251E"/>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05"/>
          <p:cNvSpPr>
            <a:spLocks noGrp="1"/>
          </p:cNvSpPr>
          <p:nvPr>
            <p:ph type="pic" idx="2"/>
          </p:nvPr>
        </p:nvSpPr>
        <p:spPr>
          <a:xfrm>
            <a:off x="6858000" y="715963"/>
            <a:ext cx="4572000" cy="5113336"/>
          </a:xfrm>
          <a:prstGeom prst="rect">
            <a:avLst/>
          </a:prstGeom>
          <a:noFill/>
          <a:ln>
            <a:noFill/>
          </a:ln>
        </p:spPr>
      </p:sp>
      <p:pic>
        <p:nvPicPr>
          <p:cNvPr id="115" name="Google Shape;115;p105"/>
          <p:cNvPicPr preferRelativeResize="0"/>
          <p:nvPr/>
        </p:nvPicPr>
        <p:blipFill rotWithShape="1">
          <a:blip r:embed="rId2">
            <a:alphaModFix/>
          </a:blip>
          <a:srcRect/>
          <a:stretch/>
        </p:blipFill>
        <p:spPr>
          <a:xfrm>
            <a:off x="0" y="5074048"/>
            <a:ext cx="6407956" cy="1783952"/>
          </a:xfrm>
          <a:prstGeom prst="rect">
            <a:avLst/>
          </a:prstGeom>
          <a:noFill/>
          <a:ln>
            <a:noFill/>
          </a:ln>
        </p:spPr>
      </p:pic>
      <p:sp>
        <p:nvSpPr>
          <p:cNvPr id="116" name="Google Shape;116;p105"/>
          <p:cNvSpPr txBox="1">
            <a:spLocks noGrp="1"/>
          </p:cNvSpPr>
          <p:nvPr>
            <p:ph type="title"/>
          </p:nvPr>
        </p:nvSpPr>
        <p:spPr>
          <a:xfrm>
            <a:off x="762000" y="715961"/>
            <a:ext cx="5334000" cy="11890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000"/>
              <a:buFont typeface="Abril Fatface"/>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88" descr="Tag=AccentColor Flavor=Light 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 name="Google Shape;21;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8"/>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ight Pattern Content Dark">
  <p:cSld name="Right Pattern Content Dark">
    <p:spTree>
      <p:nvGrpSpPr>
        <p:cNvPr id="1" name="Shape 117"/>
        <p:cNvGrpSpPr/>
        <p:nvPr/>
      </p:nvGrpSpPr>
      <p:grpSpPr>
        <a:xfrm>
          <a:off x="0" y="0"/>
          <a:ext cx="0" cy="0"/>
          <a:chOff x="0" y="0"/>
          <a:chExt cx="0" cy="0"/>
        </a:xfrm>
      </p:grpSpPr>
      <p:sp>
        <p:nvSpPr>
          <p:cNvPr id="118" name="Google Shape;118;p106"/>
          <p:cNvSpPr txBox="1">
            <a:spLocks noGrp="1"/>
          </p:cNvSpPr>
          <p:nvPr>
            <p:ph type="body" idx="1"/>
          </p:nvPr>
        </p:nvSpPr>
        <p:spPr>
          <a:xfrm>
            <a:off x="762000" y="1905000"/>
            <a:ext cx="6477000" cy="3276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800"/>
              <a:buNone/>
              <a:defRPr sz="1800" b="1">
                <a:solidFill>
                  <a:schemeClr val="lt1"/>
                </a:solidFill>
              </a:defRPr>
            </a:lvl1pPr>
            <a:lvl2pPr marL="914400" lvl="1" indent="-342900" algn="l">
              <a:lnSpc>
                <a:spcPct val="100000"/>
              </a:lnSpc>
              <a:spcBef>
                <a:spcPts val="1000"/>
              </a:spcBef>
              <a:spcAft>
                <a:spcPts val="0"/>
              </a:spcAft>
              <a:buClr>
                <a:schemeClr val="lt1"/>
              </a:buClr>
              <a:buSzPts val="1800"/>
              <a:buChar char="•"/>
              <a:defRPr sz="1800">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106"/>
          <p:cNvPicPr preferRelativeResize="0"/>
          <p:nvPr/>
        </p:nvPicPr>
        <p:blipFill rotWithShape="1">
          <a:blip r:embed="rId2">
            <a:alphaModFix/>
          </a:blip>
          <a:srcRect/>
          <a:stretch/>
        </p:blipFill>
        <p:spPr>
          <a:xfrm>
            <a:off x="9055106" y="0"/>
            <a:ext cx="3136894" cy="6858000"/>
          </a:xfrm>
          <a:prstGeom prst="rect">
            <a:avLst/>
          </a:prstGeom>
          <a:noFill/>
          <a:ln>
            <a:noFill/>
          </a:ln>
        </p:spPr>
      </p:pic>
      <p:sp>
        <p:nvSpPr>
          <p:cNvPr id="120" name="Google Shape;120;p106"/>
          <p:cNvSpPr txBox="1">
            <a:spLocks noGrp="1"/>
          </p:cNvSpPr>
          <p:nvPr>
            <p:ph type="title"/>
          </p:nvPr>
        </p:nvSpPr>
        <p:spPr>
          <a:xfrm>
            <a:off x="761999" y="715961"/>
            <a:ext cx="6476999" cy="11890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000"/>
              <a:buFont typeface="Abril Fatface"/>
              <a:buNone/>
              <a:defRPr sz="4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107" descr="Tag=AccentColor Flavor=Light Target=Fill"/>
          <p:cNvSpPr/>
          <p:nvPr/>
        </p:nvSpPr>
        <p:spPr>
          <a:xfrm>
            <a:off x="4726728" y="0"/>
            <a:ext cx="7472381" cy="6858000"/>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3" name="Google Shape;123;p107"/>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07"/>
          <p:cNvSpPr txBox="1">
            <a:spLocks noGrp="1"/>
          </p:cNvSpPr>
          <p:nvPr>
            <p:ph type="body" idx="1"/>
          </p:nvPr>
        </p:nvSpPr>
        <p:spPr>
          <a:xfrm>
            <a:off x="7059168" y="640080"/>
            <a:ext cx="4489704" cy="5596128"/>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1"/>
              </a:buClr>
              <a:buSzPts val="3200"/>
              <a:buChar char="•"/>
              <a:defRPr sz="3200">
                <a:solidFill>
                  <a:schemeClr val="dk1"/>
                </a:solidFill>
              </a:defRPr>
            </a:lvl1pPr>
            <a:lvl2pPr marL="914400" lvl="1" indent="-406400" algn="l">
              <a:lnSpc>
                <a:spcPct val="100000"/>
              </a:lnSpc>
              <a:spcBef>
                <a:spcPts val="500"/>
              </a:spcBef>
              <a:spcAft>
                <a:spcPts val="0"/>
              </a:spcAft>
              <a:buClr>
                <a:schemeClr val="dk1"/>
              </a:buClr>
              <a:buSzPts val="2800"/>
              <a:buChar char="•"/>
              <a:defRPr sz="2800">
                <a:solidFill>
                  <a:schemeClr val="dk1"/>
                </a:solidFill>
              </a:defRPr>
            </a:lvl2pPr>
            <a:lvl3pPr marL="1371600" lvl="2" indent="-381000" algn="l">
              <a:lnSpc>
                <a:spcPct val="100000"/>
              </a:lnSpc>
              <a:spcBef>
                <a:spcPts val="500"/>
              </a:spcBef>
              <a:spcAft>
                <a:spcPts val="0"/>
              </a:spcAft>
              <a:buClr>
                <a:schemeClr val="dk1"/>
              </a:buClr>
              <a:buSzPts val="2400"/>
              <a:buChar char="•"/>
              <a:defRPr sz="2400">
                <a:solidFill>
                  <a:schemeClr val="dk1"/>
                </a:solidFill>
              </a:defRPr>
            </a:lvl3pPr>
            <a:lvl4pPr marL="1828800" lvl="3" indent="-355600" algn="l">
              <a:lnSpc>
                <a:spcPct val="100000"/>
              </a:lnSpc>
              <a:spcBef>
                <a:spcPts val="500"/>
              </a:spcBef>
              <a:spcAft>
                <a:spcPts val="0"/>
              </a:spcAft>
              <a:buClr>
                <a:schemeClr val="dk1"/>
              </a:buClr>
              <a:buSzPts val="2000"/>
              <a:buChar char="•"/>
              <a:defRPr sz="2000">
                <a:solidFill>
                  <a:schemeClr val="dk1"/>
                </a:solidFill>
              </a:defRPr>
            </a:lvl4pPr>
            <a:lvl5pPr marL="2286000" lvl="4" indent="-355600" algn="l">
              <a:lnSpc>
                <a:spcPct val="100000"/>
              </a:lnSpc>
              <a:spcBef>
                <a:spcPts val="500"/>
              </a:spcBef>
              <a:spcAft>
                <a:spcPts val="0"/>
              </a:spcAft>
              <a:buClr>
                <a:schemeClr val="dk1"/>
              </a:buClr>
              <a:buSzPts val="2000"/>
              <a:buChar char="•"/>
              <a:defRPr sz="2000">
                <a:solidFill>
                  <a:schemeClr val="dk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5" name="Google Shape;125;p107"/>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with 4 pictures">
  <p:cSld name="Title and Content with 4 pictures">
    <p:spTree>
      <p:nvGrpSpPr>
        <p:cNvPr id="1" name="Shape 128"/>
        <p:cNvGrpSpPr/>
        <p:nvPr/>
      </p:nvGrpSpPr>
      <p:grpSpPr>
        <a:xfrm>
          <a:off x="0" y="0"/>
          <a:ext cx="0" cy="0"/>
          <a:chOff x="0" y="0"/>
          <a:chExt cx="0" cy="0"/>
        </a:xfrm>
      </p:grpSpPr>
      <p:sp>
        <p:nvSpPr>
          <p:cNvPr id="129" name="Google Shape;129;p108"/>
          <p:cNvSpPr>
            <a:spLocks noGrp="1"/>
          </p:cNvSpPr>
          <p:nvPr>
            <p:ph type="pic" idx="2"/>
          </p:nvPr>
        </p:nvSpPr>
        <p:spPr>
          <a:xfrm>
            <a:off x="4726728" y="3802958"/>
            <a:ext cx="4228282" cy="3055043"/>
          </a:xfrm>
          <a:prstGeom prst="rect">
            <a:avLst/>
          </a:prstGeom>
          <a:noFill/>
          <a:ln>
            <a:noFill/>
          </a:ln>
        </p:spPr>
      </p:sp>
      <p:sp>
        <p:nvSpPr>
          <p:cNvPr id="130" name="Google Shape;130;p108"/>
          <p:cNvSpPr>
            <a:spLocks noGrp="1"/>
          </p:cNvSpPr>
          <p:nvPr>
            <p:ph type="pic" idx="3"/>
          </p:nvPr>
        </p:nvSpPr>
        <p:spPr>
          <a:xfrm>
            <a:off x="4726375" y="0"/>
            <a:ext cx="4228635" cy="3694372"/>
          </a:xfrm>
          <a:prstGeom prst="rect">
            <a:avLst/>
          </a:prstGeom>
          <a:noFill/>
          <a:ln>
            <a:noFill/>
          </a:ln>
        </p:spPr>
      </p:sp>
      <p:sp>
        <p:nvSpPr>
          <p:cNvPr id="131" name="Google Shape;131;p108"/>
          <p:cNvSpPr txBox="1">
            <a:spLocks noGrp="1"/>
          </p:cNvSpPr>
          <p:nvPr>
            <p:ph type="title"/>
          </p:nvPr>
        </p:nvSpPr>
        <p:spPr>
          <a:xfrm>
            <a:off x="838200" y="365125"/>
            <a:ext cx="3200400" cy="21034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08"/>
          <p:cNvSpPr txBox="1">
            <a:spLocks noGrp="1"/>
          </p:cNvSpPr>
          <p:nvPr>
            <p:ph type="body" idx="1"/>
          </p:nvPr>
        </p:nvSpPr>
        <p:spPr>
          <a:xfrm>
            <a:off x="838200" y="2643186"/>
            <a:ext cx="3816096" cy="3529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81000" algn="l">
              <a:lnSpc>
                <a:spcPct val="100000"/>
              </a:lnSpc>
              <a:spcBef>
                <a:spcPts val="500"/>
              </a:spcBef>
              <a:spcAft>
                <a:spcPts val="0"/>
              </a:spcAft>
              <a:buClr>
                <a:schemeClr val="dk1"/>
              </a:buClr>
              <a:buSzPts val="2400"/>
              <a:buChar char="•"/>
              <a:defRPr/>
            </a:lvl2pPr>
            <a:lvl3pPr marL="1371600" lvl="2" indent="-355600" algn="l">
              <a:lnSpc>
                <a:spcPct val="100000"/>
              </a:lnSpc>
              <a:spcBef>
                <a:spcPts val="500"/>
              </a:spcBef>
              <a:spcAft>
                <a:spcPts val="0"/>
              </a:spcAft>
              <a:buClr>
                <a:schemeClr val="dk1"/>
              </a:buClr>
              <a:buSzPts val="20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108"/>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08"/>
          <p:cNvSpPr>
            <a:spLocks noGrp="1"/>
          </p:cNvSpPr>
          <p:nvPr>
            <p:ph type="pic" idx="4"/>
          </p:nvPr>
        </p:nvSpPr>
        <p:spPr>
          <a:xfrm>
            <a:off x="9082087" y="0"/>
            <a:ext cx="3109415" cy="3694372"/>
          </a:xfrm>
          <a:prstGeom prst="rect">
            <a:avLst/>
          </a:prstGeom>
          <a:noFill/>
          <a:ln>
            <a:noFill/>
          </a:ln>
        </p:spPr>
      </p:sp>
      <p:sp>
        <p:nvSpPr>
          <p:cNvPr id="135" name="Google Shape;135;p108"/>
          <p:cNvSpPr>
            <a:spLocks noGrp="1"/>
          </p:cNvSpPr>
          <p:nvPr>
            <p:ph type="pic" idx="5"/>
          </p:nvPr>
        </p:nvSpPr>
        <p:spPr>
          <a:xfrm>
            <a:off x="9081588" y="3802957"/>
            <a:ext cx="3109415" cy="3055044"/>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ith 2 pictures">
  <p:cSld name="Title with 2 pictures">
    <p:spTree>
      <p:nvGrpSpPr>
        <p:cNvPr id="1" name="Shape 136"/>
        <p:cNvGrpSpPr/>
        <p:nvPr/>
      </p:nvGrpSpPr>
      <p:grpSpPr>
        <a:xfrm>
          <a:off x="0" y="0"/>
          <a:ext cx="0" cy="0"/>
          <a:chOff x="0" y="0"/>
          <a:chExt cx="0" cy="0"/>
        </a:xfrm>
      </p:grpSpPr>
      <p:sp>
        <p:nvSpPr>
          <p:cNvPr id="137" name="Google Shape;137;p109"/>
          <p:cNvSpPr>
            <a:spLocks noGrp="1"/>
          </p:cNvSpPr>
          <p:nvPr>
            <p:ph type="pic" idx="2"/>
          </p:nvPr>
        </p:nvSpPr>
        <p:spPr>
          <a:xfrm>
            <a:off x="-9153" y="0"/>
            <a:ext cx="6105136" cy="6240787"/>
          </a:xfrm>
          <a:prstGeom prst="rect">
            <a:avLst/>
          </a:prstGeom>
          <a:noFill/>
          <a:ln>
            <a:noFill/>
          </a:ln>
        </p:spPr>
      </p:sp>
      <p:sp>
        <p:nvSpPr>
          <p:cNvPr id="138" name="Google Shape;138;p109"/>
          <p:cNvSpPr>
            <a:spLocks noGrp="1"/>
          </p:cNvSpPr>
          <p:nvPr>
            <p:ph type="pic" idx="3"/>
          </p:nvPr>
        </p:nvSpPr>
        <p:spPr>
          <a:xfrm>
            <a:off x="6355502" y="211465"/>
            <a:ext cx="4941484" cy="3877363"/>
          </a:xfrm>
          <a:prstGeom prst="rect">
            <a:avLst/>
          </a:prstGeom>
          <a:noFill/>
          <a:ln>
            <a:noFill/>
          </a:ln>
        </p:spPr>
      </p:sp>
      <p:sp>
        <p:nvSpPr>
          <p:cNvPr id="139" name="Google Shape;139;p109"/>
          <p:cNvSpPr txBox="1">
            <a:spLocks noGrp="1"/>
          </p:cNvSpPr>
          <p:nvPr>
            <p:ph type="title"/>
          </p:nvPr>
        </p:nvSpPr>
        <p:spPr>
          <a:xfrm>
            <a:off x="5248656" y="4224528"/>
            <a:ext cx="6108192" cy="146304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09"/>
          <p:cNvSpPr txBox="1">
            <a:spLocks noGrp="1"/>
          </p:cNvSpPr>
          <p:nvPr>
            <p:ph type="subTitle" idx="1"/>
          </p:nvPr>
        </p:nvSpPr>
        <p:spPr>
          <a:xfrm>
            <a:off x="5065776" y="5724144"/>
            <a:ext cx="6291072" cy="649224"/>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141"/>
        <p:cNvGrpSpPr/>
        <p:nvPr/>
      </p:nvGrpSpPr>
      <p:grpSpPr>
        <a:xfrm>
          <a:off x="0" y="0"/>
          <a:ext cx="0" cy="0"/>
          <a:chOff x="0" y="0"/>
          <a:chExt cx="0" cy="0"/>
        </a:xfrm>
      </p:grpSpPr>
      <p:sp>
        <p:nvSpPr>
          <p:cNvPr id="142" name="Google Shape;142;p110"/>
          <p:cNvSpPr>
            <a:spLocks noGrp="1"/>
          </p:cNvSpPr>
          <p:nvPr>
            <p:ph type="pic" idx="2"/>
          </p:nvPr>
        </p:nvSpPr>
        <p:spPr>
          <a:xfrm>
            <a:off x="328398" y="2204789"/>
            <a:ext cx="2053232" cy="1662194"/>
          </a:xfrm>
          <a:prstGeom prst="rect">
            <a:avLst/>
          </a:prstGeom>
          <a:noFill/>
          <a:ln>
            <a:noFill/>
          </a:ln>
        </p:spPr>
      </p:sp>
      <p:sp>
        <p:nvSpPr>
          <p:cNvPr id="143" name="Google Shape;143;p110"/>
          <p:cNvSpPr>
            <a:spLocks noGrp="1"/>
          </p:cNvSpPr>
          <p:nvPr>
            <p:ph type="pic" idx="3"/>
          </p:nvPr>
        </p:nvSpPr>
        <p:spPr>
          <a:xfrm>
            <a:off x="2698894" y="2211836"/>
            <a:ext cx="2053231" cy="1662194"/>
          </a:xfrm>
          <a:prstGeom prst="rect">
            <a:avLst/>
          </a:prstGeom>
          <a:noFill/>
          <a:ln>
            <a:noFill/>
          </a:ln>
        </p:spPr>
      </p:sp>
      <p:sp>
        <p:nvSpPr>
          <p:cNvPr id="144" name="Google Shape;144;p110"/>
          <p:cNvSpPr>
            <a:spLocks noGrp="1"/>
          </p:cNvSpPr>
          <p:nvPr>
            <p:ph type="pic" idx="4"/>
          </p:nvPr>
        </p:nvSpPr>
        <p:spPr>
          <a:xfrm>
            <a:off x="5069387" y="2139888"/>
            <a:ext cx="2053231" cy="1662194"/>
          </a:xfrm>
          <a:prstGeom prst="rect">
            <a:avLst/>
          </a:prstGeom>
          <a:noFill/>
          <a:ln>
            <a:noFill/>
          </a:ln>
        </p:spPr>
      </p:sp>
      <p:sp>
        <p:nvSpPr>
          <p:cNvPr id="145" name="Google Shape;145;p110"/>
          <p:cNvSpPr>
            <a:spLocks noGrp="1"/>
          </p:cNvSpPr>
          <p:nvPr>
            <p:ph type="pic" idx="5"/>
          </p:nvPr>
        </p:nvSpPr>
        <p:spPr>
          <a:xfrm>
            <a:off x="7439880" y="2176535"/>
            <a:ext cx="2053231" cy="1662194"/>
          </a:xfrm>
          <a:prstGeom prst="rect">
            <a:avLst/>
          </a:prstGeom>
          <a:noFill/>
          <a:ln>
            <a:noFill/>
          </a:ln>
        </p:spPr>
      </p:sp>
      <p:sp>
        <p:nvSpPr>
          <p:cNvPr id="146" name="Google Shape;146;p110"/>
          <p:cNvSpPr>
            <a:spLocks noGrp="1"/>
          </p:cNvSpPr>
          <p:nvPr>
            <p:ph type="pic" idx="6"/>
          </p:nvPr>
        </p:nvSpPr>
        <p:spPr>
          <a:xfrm>
            <a:off x="9810369" y="2139888"/>
            <a:ext cx="2053232" cy="1662194"/>
          </a:xfrm>
          <a:prstGeom prst="rect">
            <a:avLst/>
          </a:prstGeom>
          <a:noFill/>
          <a:ln>
            <a:noFill/>
          </a:ln>
        </p:spPr>
      </p:sp>
      <p:sp>
        <p:nvSpPr>
          <p:cNvPr id="147" name="Google Shape;147;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Abril Fatfac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10"/>
          <p:cNvSpPr txBox="1">
            <a:spLocks noGrp="1"/>
          </p:cNvSpPr>
          <p:nvPr>
            <p:ph type="body" idx="1"/>
          </p:nvPr>
        </p:nvSpPr>
        <p:spPr>
          <a:xfrm>
            <a:off x="329184"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10"/>
          <p:cNvSpPr txBox="1">
            <a:spLocks noGrp="1"/>
          </p:cNvSpPr>
          <p:nvPr>
            <p:ph type="body" idx="7"/>
          </p:nvPr>
        </p:nvSpPr>
        <p:spPr>
          <a:xfrm>
            <a:off x="329184"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110"/>
          <p:cNvSpPr txBox="1">
            <a:spLocks noGrp="1"/>
          </p:cNvSpPr>
          <p:nvPr>
            <p:ph type="body" idx="8"/>
          </p:nvPr>
        </p:nvSpPr>
        <p:spPr>
          <a:xfrm>
            <a:off x="9810369"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10"/>
          <p:cNvSpPr txBox="1">
            <a:spLocks noGrp="1"/>
          </p:cNvSpPr>
          <p:nvPr>
            <p:ph type="body" idx="9"/>
          </p:nvPr>
        </p:nvSpPr>
        <p:spPr>
          <a:xfrm>
            <a:off x="9810369"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10"/>
          <p:cNvSpPr txBox="1">
            <a:spLocks noGrp="1"/>
          </p:cNvSpPr>
          <p:nvPr>
            <p:ph type="body" idx="13"/>
          </p:nvPr>
        </p:nvSpPr>
        <p:spPr>
          <a:xfrm>
            <a:off x="7439880"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10"/>
          <p:cNvSpPr txBox="1">
            <a:spLocks noGrp="1"/>
          </p:cNvSpPr>
          <p:nvPr>
            <p:ph type="body" idx="14"/>
          </p:nvPr>
        </p:nvSpPr>
        <p:spPr>
          <a:xfrm>
            <a:off x="7439880"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110"/>
          <p:cNvSpPr txBox="1">
            <a:spLocks noGrp="1"/>
          </p:cNvSpPr>
          <p:nvPr>
            <p:ph type="body" idx="15"/>
          </p:nvPr>
        </p:nvSpPr>
        <p:spPr>
          <a:xfrm>
            <a:off x="5065218"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10"/>
          <p:cNvSpPr txBox="1">
            <a:spLocks noGrp="1"/>
          </p:cNvSpPr>
          <p:nvPr>
            <p:ph type="body" idx="16"/>
          </p:nvPr>
        </p:nvSpPr>
        <p:spPr>
          <a:xfrm>
            <a:off x="5065218"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10"/>
          <p:cNvSpPr txBox="1">
            <a:spLocks noGrp="1"/>
          </p:cNvSpPr>
          <p:nvPr>
            <p:ph type="body" idx="17"/>
          </p:nvPr>
        </p:nvSpPr>
        <p:spPr>
          <a:xfrm>
            <a:off x="2703846"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10"/>
          <p:cNvSpPr txBox="1">
            <a:spLocks noGrp="1"/>
          </p:cNvSpPr>
          <p:nvPr>
            <p:ph type="body" idx="18"/>
          </p:nvPr>
        </p:nvSpPr>
        <p:spPr>
          <a:xfrm>
            <a:off x="2703846"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111" descr="Tag=AccentColor Flavor=Light 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62" name="Google Shape;162;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11"/>
          <p:cNvSpPr txBox="1">
            <a:spLocks noGrp="1"/>
          </p:cNvSpPr>
          <p:nvPr>
            <p:ph type="body" idx="1"/>
          </p:nvPr>
        </p:nvSpPr>
        <p:spPr>
          <a:xfrm>
            <a:off x="838200"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11"/>
          <p:cNvSpPr txBox="1">
            <a:spLocks noGrp="1"/>
          </p:cNvSpPr>
          <p:nvPr>
            <p:ph type="body" idx="2"/>
          </p:nvPr>
        </p:nvSpPr>
        <p:spPr>
          <a:xfrm>
            <a:off x="6419088"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112" descr="Tag=AccentColor Flavor=Light 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69" name="Google Shape;169;p1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12"/>
          <p:cNvSpPr txBox="1">
            <a:spLocks noGrp="1"/>
          </p:cNvSpPr>
          <p:nvPr>
            <p:ph type="body" idx="1"/>
          </p:nvPr>
        </p:nvSpPr>
        <p:spPr>
          <a:xfrm>
            <a:off x="8397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112"/>
          <p:cNvSpPr txBox="1">
            <a:spLocks noGrp="1"/>
          </p:cNvSpPr>
          <p:nvPr>
            <p:ph type="body" idx="2"/>
          </p:nvPr>
        </p:nvSpPr>
        <p:spPr>
          <a:xfrm>
            <a:off x="8397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12"/>
          <p:cNvSpPr txBox="1">
            <a:spLocks noGrp="1"/>
          </p:cNvSpPr>
          <p:nvPr>
            <p:ph type="body" idx="3"/>
          </p:nvPr>
        </p:nvSpPr>
        <p:spPr>
          <a:xfrm>
            <a:off x="64190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3" name="Google Shape;173;p112"/>
          <p:cNvSpPr txBox="1">
            <a:spLocks noGrp="1"/>
          </p:cNvSpPr>
          <p:nvPr>
            <p:ph type="body" idx="4"/>
          </p:nvPr>
        </p:nvSpPr>
        <p:spPr>
          <a:xfrm>
            <a:off x="64190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3 column">
  <p:cSld name="Comparison 3 column">
    <p:spTree>
      <p:nvGrpSpPr>
        <p:cNvPr id="1" name="Shape 176"/>
        <p:cNvGrpSpPr/>
        <p:nvPr/>
      </p:nvGrpSpPr>
      <p:grpSpPr>
        <a:xfrm>
          <a:off x="0" y="0"/>
          <a:ext cx="0" cy="0"/>
          <a:chOff x="0" y="0"/>
          <a:chExt cx="0" cy="0"/>
        </a:xfrm>
      </p:grpSpPr>
      <p:sp>
        <p:nvSpPr>
          <p:cNvPr id="177" name="Google Shape;177;p113" descr="Tag=AccentColor Flavor=Light 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8" name="Google Shape;178;p1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113"/>
          <p:cNvSpPr txBox="1">
            <a:spLocks noGrp="1"/>
          </p:cNvSpPr>
          <p:nvPr>
            <p:ph type="body" idx="1"/>
          </p:nvPr>
        </p:nvSpPr>
        <p:spPr>
          <a:xfrm>
            <a:off x="839788" y="2011680"/>
            <a:ext cx="31089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113"/>
          <p:cNvSpPr txBox="1">
            <a:spLocks noGrp="1"/>
          </p:cNvSpPr>
          <p:nvPr>
            <p:ph type="body" idx="2"/>
          </p:nvPr>
        </p:nvSpPr>
        <p:spPr>
          <a:xfrm>
            <a:off x="839788" y="3127248"/>
            <a:ext cx="31089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113"/>
          <p:cNvSpPr txBox="1">
            <a:spLocks noGrp="1"/>
          </p:cNvSpPr>
          <p:nvPr>
            <p:ph type="body" idx="3"/>
          </p:nvPr>
        </p:nvSpPr>
        <p:spPr>
          <a:xfrm>
            <a:off x="4541520" y="2011680"/>
            <a:ext cx="31089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2" name="Google Shape;182;p113"/>
          <p:cNvSpPr txBox="1">
            <a:spLocks noGrp="1"/>
          </p:cNvSpPr>
          <p:nvPr>
            <p:ph type="body" idx="4"/>
          </p:nvPr>
        </p:nvSpPr>
        <p:spPr>
          <a:xfrm>
            <a:off x="4541520" y="3127248"/>
            <a:ext cx="31089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p113"/>
          <p:cNvSpPr txBox="1">
            <a:spLocks noGrp="1"/>
          </p:cNvSpPr>
          <p:nvPr>
            <p:ph type="body" idx="5"/>
          </p:nvPr>
        </p:nvSpPr>
        <p:spPr>
          <a:xfrm>
            <a:off x="8243252" y="2011680"/>
            <a:ext cx="31089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113"/>
          <p:cNvSpPr txBox="1">
            <a:spLocks noGrp="1"/>
          </p:cNvSpPr>
          <p:nvPr>
            <p:ph type="body" idx="6"/>
          </p:nvPr>
        </p:nvSpPr>
        <p:spPr>
          <a:xfrm>
            <a:off x="8243252" y="3127248"/>
            <a:ext cx="31089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with 2 pictures">
  <p:cSld name="Title and Content with 2 pictures">
    <p:spTree>
      <p:nvGrpSpPr>
        <p:cNvPr id="1" name="Shape 187"/>
        <p:cNvGrpSpPr/>
        <p:nvPr/>
      </p:nvGrpSpPr>
      <p:grpSpPr>
        <a:xfrm>
          <a:off x="0" y="0"/>
          <a:ext cx="0" cy="0"/>
          <a:chOff x="0" y="0"/>
          <a:chExt cx="0" cy="0"/>
        </a:xfrm>
      </p:grpSpPr>
      <p:sp>
        <p:nvSpPr>
          <p:cNvPr id="188" name="Google Shape;188;p114"/>
          <p:cNvSpPr>
            <a:spLocks noGrp="1"/>
          </p:cNvSpPr>
          <p:nvPr>
            <p:ph type="pic" idx="2"/>
          </p:nvPr>
        </p:nvSpPr>
        <p:spPr>
          <a:xfrm>
            <a:off x="0" y="0"/>
            <a:ext cx="6105136" cy="4191000"/>
          </a:xfrm>
          <a:prstGeom prst="rect">
            <a:avLst/>
          </a:prstGeom>
          <a:noFill/>
          <a:ln>
            <a:noFill/>
          </a:ln>
        </p:spPr>
      </p:sp>
      <p:sp>
        <p:nvSpPr>
          <p:cNvPr id="189" name="Google Shape;189;p114"/>
          <p:cNvSpPr>
            <a:spLocks noGrp="1"/>
          </p:cNvSpPr>
          <p:nvPr>
            <p:ph type="pic" idx="3"/>
          </p:nvPr>
        </p:nvSpPr>
        <p:spPr>
          <a:xfrm>
            <a:off x="462420" y="4304418"/>
            <a:ext cx="5414116" cy="2553582"/>
          </a:xfrm>
          <a:prstGeom prst="rect">
            <a:avLst/>
          </a:prstGeom>
          <a:noFill/>
          <a:ln>
            <a:noFill/>
          </a:ln>
        </p:spPr>
      </p:sp>
      <p:sp>
        <p:nvSpPr>
          <p:cNvPr id="190" name="Google Shape;190;p114"/>
          <p:cNvSpPr txBox="1">
            <a:spLocks noGrp="1"/>
          </p:cNvSpPr>
          <p:nvPr>
            <p:ph type="title"/>
          </p:nvPr>
        </p:nvSpPr>
        <p:spPr>
          <a:xfrm>
            <a:off x="6739128" y="365760"/>
            <a:ext cx="4617720" cy="25786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14"/>
          <p:cNvSpPr txBox="1">
            <a:spLocks noGrp="1"/>
          </p:cNvSpPr>
          <p:nvPr>
            <p:ph type="body" idx="1"/>
          </p:nvPr>
        </p:nvSpPr>
        <p:spPr>
          <a:xfrm>
            <a:off x="6739128" y="3127248"/>
            <a:ext cx="4617720" cy="30540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114"/>
          <p:cNvSpPr txBox="1">
            <a:spLocks noGrp="1"/>
          </p:cNvSpPr>
          <p:nvPr>
            <p:ph type="ftr" idx="11"/>
          </p:nvPr>
        </p:nvSpPr>
        <p:spPr>
          <a:xfrm>
            <a:off x="6739128"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94"/>
        <p:cNvGrpSpPr/>
        <p:nvPr/>
      </p:nvGrpSpPr>
      <p:grpSpPr>
        <a:xfrm>
          <a:off x="0" y="0"/>
          <a:ext cx="0" cy="0"/>
          <a:chOff x="0" y="0"/>
          <a:chExt cx="0" cy="0"/>
        </a:xfrm>
      </p:grpSpPr>
      <p:sp>
        <p:nvSpPr>
          <p:cNvPr id="195" name="Google Shape;195;p115"/>
          <p:cNvSpPr>
            <a:spLocks noGrp="1"/>
          </p:cNvSpPr>
          <p:nvPr>
            <p:ph type="pic" idx="2"/>
          </p:nvPr>
        </p:nvSpPr>
        <p:spPr>
          <a:xfrm>
            <a:off x="5710842" y="1"/>
            <a:ext cx="6481158" cy="4216186"/>
          </a:xfrm>
          <a:prstGeom prst="rect">
            <a:avLst/>
          </a:prstGeom>
          <a:noFill/>
          <a:ln>
            <a:noFill/>
          </a:ln>
        </p:spPr>
      </p:sp>
      <p:sp>
        <p:nvSpPr>
          <p:cNvPr id="196" name="Google Shape;196;p115"/>
          <p:cNvSpPr>
            <a:spLocks noGrp="1"/>
          </p:cNvSpPr>
          <p:nvPr>
            <p:ph type="pic" idx="3"/>
          </p:nvPr>
        </p:nvSpPr>
        <p:spPr>
          <a:xfrm>
            <a:off x="5078134" y="4323899"/>
            <a:ext cx="7113866" cy="2534101"/>
          </a:xfrm>
          <a:prstGeom prst="rect">
            <a:avLst/>
          </a:prstGeom>
          <a:noFill/>
          <a:ln>
            <a:noFill/>
          </a:ln>
        </p:spPr>
      </p:sp>
      <p:sp>
        <p:nvSpPr>
          <p:cNvPr id="197" name="Google Shape;197;p115"/>
          <p:cNvSpPr txBox="1">
            <a:spLocks noGrp="1"/>
          </p:cNvSpPr>
          <p:nvPr>
            <p:ph type="title"/>
          </p:nvPr>
        </p:nvSpPr>
        <p:spPr>
          <a:xfrm>
            <a:off x="838200" y="365124"/>
            <a:ext cx="4443984" cy="21396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15"/>
          <p:cNvSpPr txBox="1">
            <a:spLocks noGrp="1"/>
          </p:cNvSpPr>
          <p:nvPr>
            <p:ph type="body" idx="1"/>
          </p:nvPr>
        </p:nvSpPr>
        <p:spPr>
          <a:xfrm>
            <a:off x="838199" y="2898648"/>
            <a:ext cx="4443984" cy="594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115"/>
          <p:cNvSpPr txBox="1">
            <a:spLocks noGrp="1"/>
          </p:cNvSpPr>
          <p:nvPr>
            <p:ph type="body" idx="4"/>
          </p:nvPr>
        </p:nvSpPr>
        <p:spPr>
          <a:xfrm>
            <a:off x="838199" y="3639312"/>
            <a:ext cx="4443984" cy="594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115"/>
          <p:cNvSpPr txBox="1">
            <a:spLocks noGrp="1"/>
          </p:cNvSpPr>
          <p:nvPr>
            <p:ph type="body" idx="5"/>
          </p:nvPr>
        </p:nvSpPr>
        <p:spPr>
          <a:xfrm>
            <a:off x="838199" y="4389120"/>
            <a:ext cx="4443984" cy="594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1"/>
        <p:cNvGrpSpPr/>
        <p:nvPr/>
      </p:nvGrpSpPr>
      <p:grpSpPr>
        <a:xfrm>
          <a:off x="0" y="0"/>
          <a:ext cx="0" cy="0"/>
          <a:chOff x="0" y="0"/>
          <a:chExt cx="0" cy="0"/>
        </a:xfrm>
      </p:grpSpPr>
      <p:sp>
        <p:nvSpPr>
          <p:cNvPr id="202" name="Google Shape;202;p116" descr="Tag=AccentColor Flavor=Light Target=Fill"/>
          <p:cNvSpPr/>
          <p:nvPr/>
        </p:nvSpPr>
        <p:spPr>
          <a:xfrm>
            <a:off x="7209816" y="0"/>
            <a:ext cx="4143984" cy="5747660"/>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3" name="Google Shape;203;p116"/>
          <p:cNvSpPr txBox="1">
            <a:spLocks noGrp="1"/>
          </p:cNvSpPr>
          <p:nvPr>
            <p:ph type="title"/>
          </p:nvPr>
        </p:nvSpPr>
        <p:spPr>
          <a:xfrm>
            <a:off x="831850" y="1078991"/>
            <a:ext cx="5266944" cy="3136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16"/>
          <p:cNvSpPr txBox="1">
            <a:spLocks noGrp="1"/>
          </p:cNvSpPr>
          <p:nvPr>
            <p:ph type="body" idx="1"/>
          </p:nvPr>
        </p:nvSpPr>
        <p:spPr>
          <a:xfrm>
            <a:off x="831850" y="4279392"/>
            <a:ext cx="526694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cap="none">
                <a:solidFill>
                  <a:schemeClr val="dk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5" name="Google Shape;205;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_Section Header 1">
  <p:cSld name="1_Section Header 1">
    <p:bg>
      <p:bgPr>
        <a:solidFill>
          <a:schemeClr val="lt2"/>
        </a:solidFill>
        <a:effectLst/>
      </p:bgPr>
    </p:bg>
    <p:spTree>
      <p:nvGrpSpPr>
        <p:cNvPr id="1" name="Shape 207"/>
        <p:cNvGrpSpPr/>
        <p:nvPr/>
      </p:nvGrpSpPr>
      <p:grpSpPr>
        <a:xfrm>
          <a:off x="0" y="0"/>
          <a:ext cx="0" cy="0"/>
          <a:chOff x="0" y="0"/>
          <a:chExt cx="0" cy="0"/>
        </a:xfrm>
      </p:grpSpPr>
      <p:sp>
        <p:nvSpPr>
          <p:cNvPr id="208" name="Google Shape;208;p117"/>
          <p:cNvSpPr/>
          <p:nvPr/>
        </p:nvSpPr>
        <p:spPr>
          <a:xfrm>
            <a:off x="6918777" y="0"/>
            <a:ext cx="5288935" cy="6857999"/>
          </a:xfrm>
          <a:custGeom>
            <a:avLst/>
            <a:gdLst/>
            <a:ahLst/>
            <a:cxnLst/>
            <a:rect l="l" t="t" r="r" b="b"/>
            <a:pathLst>
              <a:path w="5288935" h="6857999" extrusionOk="0">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4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9" name="Google Shape;209;p117"/>
          <p:cNvSpPr/>
          <p:nvPr/>
        </p:nvSpPr>
        <p:spPr>
          <a:xfrm rot="10800000" flipH="1">
            <a:off x="0" y="-26179"/>
            <a:ext cx="5273226" cy="1169180"/>
          </a:xfrm>
          <a:custGeom>
            <a:avLst/>
            <a:gdLst/>
            <a:ahLst/>
            <a:cxnLst/>
            <a:rect l="l" t="t" r="r" b="b"/>
            <a:pathLst>
              <a:path w="5273226" h="1169180" extrusionOk="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0" name="Google Shape;210;p117"/>
          <p:cNvSpPr/>
          <p:nvPr/>
        </p:nvSpPr>
        <p:spPr>
          <a:xfrm>
            <a:off x="8006849" y="3200881"/>
            <a:ext cx="4200862" cy="3685693"/>
          </a:xfrm>
          <a:custGeom>
            <a:avLst/>
            <a:gdLst/>
            <a:ahLst/>
            <a:cxnLst/>
            <a:rect l="l" t="t" r="r" b="b"/>
            <a:pathLst>
              <a:path w="4200862" h="3685693" extrusionOk="0">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1" name="Google Shape;211;p117"/>
          <p:cNvSpPr txBox="1">
            <a:spLocks noGrp="1"/>
          </p:cNvSpPr>
          <p:nvPr>
            <p:ph type="title"/>
          </p:nvPr>
        </p:nvSpPr>
        <p:spPr>
          <a:xfrm>
            <a:off x="5827205" y="914400"/>
            <a:ext cx="5449824" cy="3538728"/>
          </a:xfrm>
          <a:prstGeom prst="rect">
            <a:avLst/>
          </a:prstGeom>
          <a:noFill/>
          <a:ln>
            <a:noFill/>
          </a:ln>
        </p:spPr>
        <p:txBody>
          <a:bodyPr spcFirstLastPara="1" wrap="square" lIns="91425" tIns="45700" rIns="91425" bIns="45700" anchor="b" anchorCtr="0">
            <a:normAutofit/>
          </a:bodyPr>
          <a:lstStyle>
            <a:lvl1pPr lvl="0" algn="l">
              <a:lnSpc>
                <a:spcPct val="75000"/>
              </a:lnSpc>
              <a:spcBef>
                <a:spcPts val="0"/>
              </a:spcBef>
              <a:spcAft>
                <a:spcPts val="0"/>
              </a:spcAft>
              <a:buClr>
                <a:schemeClr val="dk1"/>
              </a:buClr>
              <a:buSzPts val="4800"/>
              <a:buFont typeface="Abril Fatface"/>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17"/>
          <p:cNvSpPr>
            <a:spLocks noGrp="1"/>
          </p:cNvSpPr>
          <p:nvPr>
            <p:ph type="pic" idx="2"/>
          </p:nvPr>
        </p:nvSpPr>
        <p:spPr>
          <a:xfrm>
            <a:off x="-1" y="261780"/>
            <a:ext cx="5046134" cy="6596220"/>
          </a:xfrm>
          <a:prstGeom prst="rect">
            <a:avLst/>
          </a:prstGeom>
          <a:solidFill>
            <a:schemeClr val="lt2"/>
          </a:solidFill>
          <a:ln>
            <a:noFill/>
          </a:ln>
        </p:spPr>
      </p:sp>
      <p:sp>
        <p:nvSpPr>
          <p:cNvPr id="213" name="Google Shape;213;p117"/>
          <p:cNvSpPr txBox="1">
            <a:spLocks noGrp="1"/>
          </p:cNvSpPr>
          <p:nvPr>
            <p:ph type="body" idx="1"/>
          </p:nvPr>
        </p:nvSpPr>
        <p:spPr>
          <a:xfrm>
            <a:off x="5827204" y="4681728"/>
            <a:ext cx="5449824" cy="128016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2400"/>
              <a:buFont typeface="Courier New"/>
              <a:buNone/>
              <a:defRPr sz="2400" b="0" cap="none"/>
            </a:lvl1pPr>
            <a:lvl2pPr marL="914400" lvl="1" indent="-381000" algn="l">
              <a:lnSpc>
                <a:spcPct val="100000"/>
              </a:lnSpc>
              <a:spcBef>
                <a:spcPts val="500"/>
              </a:spcBef>
              <a:spcAft>
                <a:spcPts val="0"/>
              </a:spcAft>
              <a:buClr>
                <a:schemeClr val="dk1"/>
              </a:buClr>
              <a:buSzPts val="2400"/>
              <a:buChar char="•"/>
              <a:defRPr sz="2400"/>
            </a:lvl2pPr>
            <a:lvl3pPr marL="1371600" lvl="2" indent="-381000" algn="l">
              <a:lnSpc>
                <a:spcPct val="100000"/>
              </a:lnSpc>
              <a:spcBef>
                <a:spcPts val="500"/>
              </a:spcBef>
              <a:spcAft>
                <a:spcPts val="0"/>
              </a:spcAft>
              <a:buClr>
                <a:schemeClr val="dk1"/>
              </a:buClr>
              <a:buSzPts val="2400"/>
              <a:buChar char="•"/>
              <a:defRPr sz="2400"/>
            </a:lvl3pPr>
            <a:lvl4pPr marL="1828800" lvl="3" indent="-381000" algn="l">
              <a:lnSpc>
                <a:spcPct val="100000"/>
              </a:lnSpc>
              <a:spcBef>
                <a:spcPts val="500"/>
              </a:spcBef>
              <a:spcAft>
                <a:spcPts val="0"/>
              </a:spcAft>
              <a:buClr>
                <a:schemeClr val="dk1"/>
              </a:buClr>
              <a:buSzPts val="2400"/>
              <a:buChar char="•"/>
              <a:defRPr sz="2400"/>
            </a:lvl4pPr>
            <a:lvl5pPr marL="2286000" lvl="4" indent="-381000" algn="l">
              <a:lnSpc>
                <a:spcPct val="100000"/>
              </a:lnSpc>
              <a:spcBef>
                <a:spcPts val="5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2_Section Header 1">
  <p:cSld name="2_Section Header 1">
    <p:bg>
      <p:bgPr>
        <a:solidFill>
          <a:schemeClr val="lt2"/>
        </a:solidFill>
        <a:effectLst/>
      </p:bgPr>
    </p:bg>
    <p:spTree>
      <p:nvGrpSpPr>
        <p:cNvPr id="1" name="Shape 214"/>
        <p:cNvGrpSpPr/>
        <p:nvPr/>
      </p:nvGrpSpPr>
      <p:grpSpPr>
        <a:xfrm>
          <a:off x="0" y="0"/>
          <a:ext cx="0" cy="0"/>
          <a:chOff x="0" y="0"/>
          <a:chExt cx="0" cy="0"/>
        </a:xfrm>
      </p:grpSpPr>
      <p:sp>
        <p:nvSpPr>
          <p:cNvPr id="215" name="Google Shape;215;p118"/>
          <p:cNvSpPr/>
          <p:nvPr/>
        </p:nvSpPr>
        <p:spPr>
          <a:xfrm>
            <a:off x="6918777" y="0"/>
            <a:ext cx="5288935" cy="6857999"/>
          </a:xfrm>
          <a:custGeom>
            <a:avLst/>
            <a:gdLst/>
            <a:ahLst/>
            <a:cxnLst/>
            <a:rect l="l" t="t" r="r" b="b"/>
            <a:pathLst>
              <a:path w="5288935" h="6857999" extrusionOk="0">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4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6" name="Google Shape;216;p118"/>
          <p:cNvSpPr/>
          <p:nvPr/>
        </p:nvSpPr>
        <p:spPr>
          <a:xfrm rot="10800000" flipH="1">
            <a:off x="0" y="-26179"/>
            <a:ext cx="5273226" cy="1169180"/>
          </a:xfrm>
          <a:custGeom>
            <a:avLst/>
            <a:gdLst/>
            <a:ahLst/>
            <a:cxnLst/>
            <a:rect l="l" t="t" r="r" b="b"/>
            <a:pathLst>
              <a:path w="5273226" h="1169180" extrusionOk="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7" name="Google Shape;217;p118"/>
          <p:cNvSpPr/>
          <p:nvPr/>
        </p:nvSpPr>
        <p:spPr>
          <a:xfrm>
            <a:off x="8006849" y="3200881"/>
            <a:ext cx="4200862" cy="3685693"/>
          </a:xfrm>
          <a:custGeom>
            <a:avLst/>
            <a:gdLst/>
            <a:ahLst/>
            <a:cxnLst/>
            <a:rect l="l" t="t" r="r" b="b"/>
            <a:pathLst>
              <a:path w="4200862" h="3685693" extrusionOk="0">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8" name="Google Shape;218;p118"/>
          <p:cNvSpPr txBox="1">
            <a:spLocks noGrp="1"/>
          </p:cNvSpPr>
          <p:nvPr>
            <p:ph type="title"/>
          </p:nvPr>
        </p:nvSpPr>
        <p:spPr>
          <a:xfrm>
            <a:off x="5827205" y="914400"/>
            <a:ext cx="5449824" cy="3538728"/>
          </a:xfrm>
          <a:prstGeom prst="rect">
            <a:avLst/>
          </a:prstGeom>
          <a:noFill/>
          <a:ln>
            <a:noFill/>
          </a:ln>
        </p:spPr>
        <p:txBody>
          <a:bodyPr spcFirstLastPara="1" wrap="square" lIns="91425" tIns="45700" rIns="91425" bIns="45700" anchor="b" anchorCtr="0">
            <a:normAutofit/>
          </a:bodyPr>
          <a:lstStyle>
            <a:lvl1pPr lvl="0" algn="l">
              <a:lnSpc>
                <a:spcPct val="75000"/>
              </a:lnSpc>
              <a:spcBef>
                <a:spcPts val="0"/>
              </a:spcBef>
              <a:spcAft>
                <a:spcPts val="0"/>
              </a:spcAft>
              <a:buClr>
                <a:schemeClr val="dk1"/>
              </a:buClr>
              <a:buSzPts val="4800"/>
              <a:buFont typeface="Abril Fatface"/>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18"/>
          <p:cNvSpPr>
            <a:spLocks noGrp="1"/>
          </p:cNvSpPr>
          <p:nvPr>
            <p:ph type="pic" idx="2"/>
          </p:nvPr>
        </p:nvSpPr>
        <p:spPr>
          <a:xfrm>
            <a:off x="-1" y="261780"/>
            <a:ext cx="5046134" cy="6596220"/>
          </a:xfrm>
          <a:prstGeom prst="rect">
            <a:avLst/>
          </a:prstGeom>
          <a:solidFill>
            <a:schemeClr val="lt2"/>
          </a:solidFill>
          <a:ln>
            <a:noFill/>
          </a:ln>
        </p:spPr>
      </p:sp>
      <p:sp>
        <p:nvSpPr>
          <p:cNvPr id="220" name="Google Shape;220;p118"/>
          <p:cNvSpPr txBox="1">
            <a:spLocks noGrp="1"/>
          </p:cNvSpPr>
          <p:nvPr>
            <p:ph type="body" idx="1"/>
          </p:nvPr>
        </p:nvSpPr>
        <p:spPr>
          <a:xfrm>
            <a:off x="5827204" y="4681728"/>
            <a:ext cx="5449824" cy="128016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2400"/>
              <a:buFont typeface="Courier New"/>
              <a:buNone/>
              <a:defRPr sz="2400" b="0" cap="none"/>
            </a:lvl1pPr>
            <a:lvl2pPr marL="914400" lvl="1" indent="-381000" algn="l">
              <a:lnSpc>
                <a:spcPct val="100000"/>
              </a:lnSpc>
              <a:spcBef>
                <a:spcPts val="500"/>
              </a:spcBef>
              <a:spcAft>
                <a:spcPts val="0"/>
              </a:spcAft>
              <a:buClr>
                <a:schemeClr val="dk1"/>
              </a:buClr>
              <a:buSzPts val="2400"/>
              <a:buChar char="•"/>
              <a:defRPr sz="2400"/>
            </a:lvl2pPr>
            <a:lvl3pPr marL="1371600" lvl="2" indent="-381000" algn="l">
              <a:lnSpc>
                <a:spcPct val="100000"/>
              </a:lnSpc>
              <a:spcBef>
                <a:spcPts val="500"/>
              </a:spcBef>
              <a:spcAft>
                <a:spcPts val="0"/>
              </a:spcAft>
              <a:buClr>
                <a:schemeClr val="dk1"/>
              </a:buClr>
              <a:buSzPts val="2400"/>
              <a:buChar char="•"/>
              <a:defRPr sz="2400"/>
            </a:lvl3pPr>
            <a:lvl4pPr marL="1828800" lvl="3" indent="-381000" algn="l">
              <a:lnSpc>
                <a:spcPct val="100000"/>
              </a:lnSpc>
              <a:spcBef>
                <a:spcPts val="500"/>
              </a:spcBef>
              <a:spcAft>
                <a:spcPts val="0"/>
              </a:spcAft>
              <a:buClr>
                <a:schemeClr val="dk1"/>
              </a:buClr>
              <a:buSzPts val="2400"/>
              <a:buChar char="•"/>
              <a:defRPr sz="2400"/>
            </a:lvl4pPr>
            <a:lvl5pPr marL="2286000" lvl="4" indent="-381000" algn="l">
              <a:lnSpc>
                <a:spcPct val="100000"/>
              </a:lnSpc>
              <a:spcBef>
                <a:spcPts val="5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
        <p:cNvGrpSpPr/>
        <p:nvPr/>
      </p:nvGrpSpPr>
      <p:grpSpPr>
        <a:xfrm>
          <a:off x="0" y="0"/>
          <a:ext cx="0" cy="0"/>
          <a:chOff x="0" y="0"/>
          <a:chExt cx="0" cy="0"/>
        </a:xfrm>
      </p:grpSpPr>
      <p:sp>
        <p:nvSpPr>
          <p:cNvPr id="29" name="Google Shape;29;p90" descr="Tag=AccentColor Flavor=Light Target=Fill"/>
          <p:cNvSpPr/>
          <p:nvPr/>
        </p:nvSpPr>
        <p:spPr>
          <a:xfrm>
            <a:off x="684965" y="1332237"/>
            <a:ext cx="5263732" cy="3841102"/>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 name="Google Shape;30;p90"/>
          <p:cNvSpPr txBox="1">
            <a:spLocks noGrp="1"/>
          </p:cNvSpPr>
          <p:nvPr>
            <p:ph type="title"/>
          </p:nvPr>
        </p:nvSpPr>
        <p:spPr>
          <a:xfrm>
            <a:off x="1399032" y="2523744"/>
            <a:ext cx="3831336" cy="14538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Abril Fatface"/>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0"/>
          <p:cNvSpPr>
            <a:spLocks noGrp="1"/>
          </p:cNvSpPr>
          <p:nvPr>
            <p:ph type="pic" idx="2"/>
          </p:nvPr>
        </p:nvSpPr>
        <p:spPr>
          <a:xfrm>
            <a:off x="6711696" y="640079"/>
            <a:ext cx="4837176" cy="5568696"/>
          </a:xfrm>
          <a:prstGeom prst="rect">
            <a:avLst/>
          </a:prstGeom>
          <a:noFill/>
          <a:ln>
            <a:noFill/>
          </a:ln>
        </p:spPr>
      </p:sp>
      <p:sp>
        <p:nvSpPr>
          <p:cNvPr id="32" name="Google Shape;32;p90"/>
          <p:cNvSpPr txBox="1">
            <a:spLocks noGrp="1"/>
          </p:cNvSpPr>
          <p:nvPr>
            <p:ph type="body" idx="1"/>
          </p:nvPr>
        </p:nvSpPr>
        <p:spPr>
          <a:xfrm>
            <a:off x="1655064" y="4087368"/>
            <a:ext cx="3319272" cy="64922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lt1"/>
              </a:buClr>
              <a:buSzPts val="2000"/>
              <a:buNone/>
              <a:defRPr sz="2000" cap="none">
                <a:solidFill>
                  <a:schemeClr val="lt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تعداد نقطي" type="tx">
  <p:cSld name="TITLE_AND_BODY">
    <p:spTree>
      <p:nvGrpSpPr>
        <p:cNvPr id="1" name="Shape 35"/>
        <p:cNvGrpSpPr/>
        <p:nvPr/>
      </p:nvGrpSpPr>
      <p:grpSpPr>
        <a:xfrm>
          <a:off x="0" y="0"/>
          <a:ext cx="0" cy="0"/>
          <a:chOff x="0" y="0"/>
          <a:chExt cx="0" cy="0"/>
        </a:xfrm>
      </p:grpSpPr>
      <p:sp>
        <p:nvSpPr>
          <p:cNvPr id="36" name="Google Shape;36;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عنوان ومحتوى">
  <p:cSld name="عنوان ومحتوى">
    <p:spTree>
      <p:nvGrpSpPr>
        <p:cNvPr id="1" name="Shape 38"/>
        <p:cNvGrpSpPr/>
        <p:nvPr/>
      </p:nvGrpSpPr>
      <p:grpSpPr>
        <a:xfrm>
          <a:off x="0" y="0"/>
          <a:ext cx="0" cy="0"/>
          <a:chOff x="0" y="0"/>
          <a:chExt cx="0" cy="0"/>
        </a:xfrm>
      </p:grpSpPr>
      <p:sp>
        <p:nvSpPr>
          <p:cNvPr id="39" name="Google Shape;39;p9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4400"/>
              <a:buFont typeface="Twentieth Century"/>
              <a:buNone/>
              <a:defRPr sz="4400">
                <a:solidFill>
                  <a:srgbClr val="000000"/>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2"/>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latin typeface="Avenir"/>
                <a:ea typeface="Avenir"/>
                <a:cs typeface="Avenir"/>
                <a:sym typeface="Avenir"/>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latin typeface="Avenir"/>
                <a:ea typeface="Avenir"/>
                <a:cs typeface="Avenir"/>
                <a:sym typeface="Avenir"/>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latin typeface="Avenir"/>
                <a:ea typeface="Avenir"/>
                <a:cs typeface="Avenir"/>
                <a:sym typeface="Avenir"/>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latin typeface="Avenir"/>
                <a:ea typeface="Avenir"/>
                <a:cs typeface="Avenir"/>
                <a:sym typeface="Avenir"/>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2"/>
          <p:cNvSpPr txBox="1">
            <a:spLocks noGrp="1"/>
          </p:cNvSpPr>
          <p:nvPr>
            <p:ph type="sldNum" idx="12"/>
          </p:nvPr>
        </p:nvSpPr>
        <p:spPr>
          <a:xfrm>
            <a:off x="11095894" y="6401927"/>
            <a:ext cx="257907" cy="27397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العنوان">
  <p:cSld name="العنوان">
    <p:spTree>
      <p:nvGrpSpPr>
        <p:cNvPr id="1" name="Shape 42"/>
        <p:cNvGrpSpPr/>
        <p:nvPr/>
      </p:nvGrpSpPr>
      <p:grpSpPr>
        <a:xfrm>
          <a:off x="0" y="0"/>
          <a:ext cx="0" cy="0"/>
          <a:chOff x="0" y="0"/>
          <a:chExt cx="0" cy="0"/>
        </a:xfrm>
      </p:grpSpPr>
      <p:sp>
        <p:nvSpPr>
          <p:cNvPr id="43" name="Google Shape;43;p93"/>
          <p:cNvSpPr txBox="1">
            <a:spLocks noGrp="1"/>
          </p:cNvSpPr>
          <p:nvPr>
            <p:ph type="body" idx="1"/>
          </p:nvPr>
        </p:nvSpPr>
        <p:spPr>
          <a:xfrm>
            <a:off x="603250" y="6134475"/>
            <a:ext cx="10985500" cy="330201"/>
          </a:xfrm>
          <a:prstGeom prst="rect">
            <a:avLst/>
          </a:prstGeom>
          <a:noFill/>
          <a:ln>
            <a:noFill/>
          </a:ln>
        </p:spPr>
        <p:txBody>
          <a:bodyPr spcFirstLastPara="1" wrap="square" lIns="22850" tIns="22850" rIns="22850" bIns="22850" anchor="b" anchorCtr="0">
            <a:normAutofit/>
          </a:bodyPr>
          <a:lstStyle>
            <a:lvl1pPr marL="457200" lvl="0" indent="-228600" algn="l">
              <a:lnSpc>
                <a:spcPct val="100000"/>
              </a:lnSpc>
              <a:spcBef>
                <a:spcPts val="0"/>
              </a:spcBef>
              <a:spcAft>
                <a:spcPts val="0"/>
              </a:spcAft>
              <a:buClr>
                <a:schemeClr val="dk1"/>
              </a:buClr>
              <a:buSzPts val="1700"/>
              <a:buNone/>
              <a:defRPr sz="1700">
                <a:latin typeface="Arial"/>
                <a:ea typeface="Arial"/>
                <a:cs typeface="Arial"/>
                <a:sym typeface="Aria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3"/>
          <p:cNvSpPr txBox="1">
            <a:spLocks noGrp="1"/>
          </p:cNvSpPr>
          <p:nvPr>
            <p:ph type="body" idx="2"/>
          </p:nvPr>
        </p:nvSpPr>
        <p:spPr>
          <a:xfrm>
            <a:off x="603250" y="3676650"/>
            <a:ext cx="10985500" cy="1003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800"/>
              <a:buNone/>
              <a:defRPr sz="2800">
                <a:latin typeface="Century Gothic"/>
                <a:ea typeface="Century Gothic"/>
                <a:cs typeface="Century Gothic"/>
                <a:sym typeface="Century Gothic"/>
              </a:defRPr>
            </a:lvl1pPr>
            <a:lvl2pPr marL="914400" lvl="1" indent="-228600" algn="l">
              <a:lnSpc>
                <a:spcPct val="100000"/>
              </a:lnSpc>
              <a:spcBef>
                <a:spcPts val="0"/>
              </a:spcBef>
              <a:spcAft>
                <a:spcPts val="0"/>
              </a:spcAft>
              <a:buClr>
                <a:schemeClr val="dk1"/>
              </a:buClr>
              <a:buSzPts val="2800"/>
              <a:buNone/>
              <a:defRPr sz="2800">
                <a:latin typeface="Century Gothic"/>
                <a:ea typeface="Century Gothic"/>
                <a:cs typeface="Century Gothic"/>
                <a:sym typeface="Century Gothic"/>
              </a:defRPr>
            </a:lvl2pPr>
            <a:lvl3pPr marL="1371600" lvl="2" indent="-228600" algn="l">
              <a:lnSpc>
                <a:spcPct val="100000"/>
              </a:lnSpc>
              <a:spcBef>
                <a:spcPts val="0"/>
              </a:spcBef>
              <a:spcAft>
                <a:spcPts val="0"/>
              </a:spcAft>
              <a:buClr>
                <a:schemeClr val="dk1"/>
              </a:buClr>
              <a:buSzPts val="2800"/>
              <a:buNone/>
              <a:defRPr sz="2800">
                <a:latin typeface="Century Gothic"/>
                <a:ea typeface="Century Gothic"/>
                <a:cs typeface="Century Gothic"/>
                <a:sym typeface="Century Gothic"/>
              </a:defRPr>
            </a:lvl3pPr>
            <a:lvl4pPr marL="1828800" lvl="3" indent="-228600" algn="l">
              <a:lnSpc>
                <a:spcPct val="100000"/>
              </a:lnSpc>
              <a:spcBef>
                <a:spcPts val="0"/>
              </a:spcBef>
              <a:spcAft>
                <a:spcPts val="0"/>
              </a:spcAft>
              <a:buClr>
                <a:schemeClr val="dk1"/>
              </a:buClr>
              <a:buSzPts val="2800"/>
              <a:buNone/>
              <a:defRPr sz="2800">
                <a:latin typeface="Century Gothic"/>
                <a:ea typeface="Century Gothic"/>
                <a:cs typeface="Century Gothic"/>
                <a:sym typeface="Century Gothic"/>
              </a:defRPr>
            </a:lvl4pPr>
            <a:lvl5pPr marL="2286000" lvl="4" indent="-228600" algn="l">
              <a:lnSpc>
                <a:spcPct val="100000"/>
              </a:lnSpc>
              <a:spcBef>
                <a:spcPts val="0"/>
              </a:spcBef>
              <a:spcAft>
                <a:spcPts val="0"/>
              </a:spcAft>
              <a:buClr>
                <a:schemeClr val="dk1"/>
              </a:buClr>
              <a:buSzPts val="2800"/>
              <a:buNone/>
              <a:defRPr sz="2800">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93"/>
          <p:cNvSpPr txBox="1">
            <a:spLocks noGrp="1"/>
          </p:cNvSpPr>
          <p:nvPr>
            <p:ph type="title"/>
          </p:nvPr>
        </p:nvSpPr>
        <p:spPr>
          <a:xfrm>
            <a:off x="603250" y="1308100"/>
            <a:ext cx="10985502" cy="2324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bril Fatfac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lt2"/>
        </a:solidFill>
        <a:effectLst/>
      </p:bgPr>
    </p:bg>
    <p:spTree>
      <p:nvGrpSpPr>
        <p:cNvPr id="1" name="Shape 47"/>
        <p:cNvGrpSpPr/>
        <p:nvPr/>
      </p:nvGrpSpPr>
      <p:grpSpPr>
        <a:xfrm>
          <a:off x="0" y="0"/>
          <a:ext cx="0" cy="0"/>
          <a:chOff x="0" y="0"/>
          <a:chExt cx="0" cy="0"/>
        </a:xfrm>
      </p:grpSpPr>
      <p:sp>
        <p:nvSpPr>
          <p:cNvPr id="48" name="Google Shape;48;p94"/>
          <p:cNvSpPr/>
          <p:nvPr/>
        </p:nvSpPr>
        <p:spPr>
          <a:xfrm>
            <a:off x="7443266" y="1841812"/>
            <a:ext cx="4748735" cy="5016187"/>
          </a:xfrm>
          <a:custGeom>
            <a:avLst/>
            <a:gdLst/>
            <a:ahLst/>
            <a:cxnLst/>
            <a:rect l="l" t="t" r="r" b="b"/>
            <a:pathLst>
              <a:path w="4748735" h="5016187" extrusionOk="0">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9" name="Google Shape;49;p94"/>
          <p:cNvSpPr/>
          <p:nvPr/>
        </p:nvSpPr>
        <p:spPr>
          <a:xfrm rot="5400000">
            <a:off x="6993339" y="2334664"/>
            <a:ext cx="2225673" cy="7007393"/>
          </a:xfrm>
          <a:custGeom>
            <a:avLst/>
            <a:gdLst/>
            <a:ahLst/>
            <a:cxnLst/>
            <a:rect l="l" t="t" r="r" b="b"/>
            <a:pathLst>
              <a:path w="1678579" h="5460561" extrusionOk="0">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 name="Google Shape;50;p94"/>
          <p:cNvSpPr/>
          <p:nvPr/>
        </p:nvSpPr>
        <p:spPr>
          <a:xfrm>
            <a:off x="1" y="0"/>
            <a:ext cx="5880649" cy="6075137"/>
          </a:xfrm>
          <a:custGeom>
            <a:avLst/>
            <a:gdLst/>
            <a:ahLst/>
            <a:cxnLst/>
            <a:rect l="l" t="t" r="r" b="b"/>
            <a:pathLst>
              <a:path w="5880649" h="6075137" extrusionOk="0">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431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 name="Google Shape;51;p94"/>
          <p:cNvSpPr/>
          <p:nvPr/>
        </p:nvSpPr>
        <p:spPr>
          <a:xfrm>
            <a:off x="1" y="-1"/>
            <a:ext cx="5137691" cy="3723310"/>
          </a:xfrm>
          <a:custGeom>
            <a:avLst/>
            <a:gdLst/>
            <a:ahLst/>
            <a:cxnLst/>
            <a:rect l="l" t="t" r="r" b="b"/>
            <a:pathLst>
              <a:path w="5137691" h="3723310" extrusionOk="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dk1">
              <a:alpha val="1647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2" name="Google Shape;52;p94"/>
          <p:cNvSpPr txBox="1">
            <a:spLocks noGrp="1"/>
          </p:cNvSpPr>
          <p:nvPr>
            <p:ph type="ctrTitle"/>
          </p:nvPr>
        </p:nvSpPr>
        <p:spPr>
          <a:xfrm>
            <a:off x="915924" y="914400"/>
            <a:ext cx="10360152" cy="502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2">
  <p:cSld name="Picture with Caption 2">
    <p:bg>
      <p:bgPr>
        <a:solidFill>
          <a:schemeClr val="lt2"/>
        </a:solidFill>
        <a:effectLst/>
      </p:bgPr>
    </p:bg>
    <p:spTree>
      <p:nvGrpSpPr>
        <p:cNvPr id="1" name="Shape 53"/>
        <p:cNvGrpSpPr/>
        <p:nvPr/>
      </p:nvGrpSpPr>
      <p:grpSpPr>
        <a:xfrm>
          <a:off x="0" y="0"/>
          <a:ext cx="0" cy="0"/>
          <a:chOff x="0" y="0"/>
          <a:chExt cx="0" cy="0"/>
        </a:xfrm>
      </p:grpSpPr>
      <p:sp>
        <p:nvSpPr>
          <p:cNvPr id="54" name="Google Shape;54;p95"/>
          <p:cNvSpPr txBox="1">
            <a:spLocks noGrp="1"/>
          </p:cNvSpPr>
          <p:nvPr>
            <p:ph type="title"/>
          </p:nvPr>
        </p:nvSpPr>
        <p:spPr>
          <a:xfrm>
            <a:off x="914400" y="914400"/>
            <a:ext cx="5641848" cy="5029200"/>
          </a:xfrm>
          <a:prstGeom prst="rect">
            <a:avLst/>
          </a:prstGeom>
          <a:noFill/>
          <a:ln>
            <a:noFill/>
          </a:ln>
        </p:spPr>
        <p:txBody>
          <a:bodyPr spcFirstLastPara="1" wrap="square" lIns="91425" tIns="45700" rIns="91425" bIns="45700" anchor="ctr" anchorCtr="0">
            <a:normAutofit/>
          </a:bodyPr>
          <a:lstStyle>
            <a:lvl1pPr lvl="0" algn="l">
              <a:lnSpc>
                <a:spcPct val="75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 name="Google Shape;55;p95"/>
          <p:cNvPicPr preferRelativeResize="0"/>
          <p:nvPr/>
        </p:nvPicPr>
        <p:blipFill rotWithShape="1">
          <a:blip r:embed="rId2">
            <a:alphaModFix/>
          </a:blip>
          <a:srcRect r="30186" b="9728"/>
          <a:stretch/>
        </p:blipFill>
        <p:spPr>
          <a:xfrm>
            <a:off x="6768197" y="1875319"/>
            <a:ext cx="4727117" cy="4998132"/>
          </a:xfrm>
          <a:prstGeom prst="rect">
            <a:avLst/>
          </a:prstGeom>
          <a:noFill/>
          <a:ln>
            <a:noFill/>
          </a:ln>
        </p:spPr>
      </p:pic>
      <p:sp>
        <p:nvSpPr>
          <p:cNvPr id="56" name="Google Shape;56;p95"/>
          <p:cNvSpPr/>
          <p:nvPr/>
        </p:nvSpPr>
        <p:spPr>
          <a:xfrm>
            <a:off x="6867286" y="1"/>
            <a:ext cx="5324716" cy="6417732"/>
          </a:xfrm>
          <a:custGeom>
            <a:avLst/>
            <a:gdLst/>
            <a:ahLst/>
            <a:cxnLst/>
            <a:rect l="l" t="t" r="r" b="b"/>
            <a:pathLst>
              <a:path w="5113309" h="6162929" extrusionOk="0">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1372"/>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7" name="Google Shape;57;p95"/>
          <p:cNvSpPr>
            <a:spLocks noGrp="1"/>
          </p:cNvSpPr>
          <p:nvPr>
            <p:ph type="pic" idx="2"/>
          </p:nvPr>
        </p:nvSpPr>
        <p:spPr>
          <a:xfrm>
            <a:off x="7401941" y="0"/>
            <a:ext cx="4790059" cy="6587067"/>
          </a:xfrm>
          <a:prstGeom prst="rect">
            <a:avLst/>
          </a:prstGeom>
          <a:solidFill>
            <a:srgbClr val="AEABAB"/>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bril Fatface"/>
              <a:buNone/>
              <a:defRPr sz="4400" b="0" i="1" u="none" strike="noStrike" cap="none">
                <a:solidFill>
                  <a:schemeClr val="dk1"/>
                </a:solidFill>
                <a:latin typeface="Abril Fatface"/>
                <a:ea typeface="Abril Fatface"/>
                <a:cs typeface="Abril Fatface"/>
                <a:sym typeface="Abril Fatfac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15.xml" /><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17.xml"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19.xml"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1.xml" /><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22.xml" /><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notesSlide" Target="../notesSlides/notesSlide27.xml"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notesSlide" Target="../notesSlides/notesSlide30.xml" /><Relationship Id="rId1" Type="http://schemas.openxmlformats.org/officeDocument/2006/relationships/slideLayout" Target="../slideLayouts/slideLayout9.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10.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9.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9.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9.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8.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11.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1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40.xml" /><Relationship Id="rId1" Type="http://schemas.openxmlformats.org/officeDocument/2006/relationships/slideLayout" Target="../slideLayouts/slideLayout14.xml" /><Relationship Id="rId4" Type="http://schemas.openxmlformats.org/officeDocument/2006/relationships/image" Target="../media/image20.png"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15.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11.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16.xml" /></Relationships>
</file>

<file path=ppt/slides/_rels/slide46.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46.xml"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3" Type="http://schemas.openxmlformats.org/officeDocument/2006/relationships/image" Target="../media/image22.jpg" /><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16.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52.xml" /><Relationship Id="rId1" Type="http://schemas.openxmlformats.org/officeDocument/2006/relationships/slideLayout" Target="../slideLayouts/slideLayout3.xml" /></Relationships>
</file>

<file path=ppt/slides/_rels/slide53.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notesSlide" Target="../notesSlides/notesSlide53.xml" /><Relationship Id="rId1" Type="http://schemas.openxmlformats.org/officeDocument/2006/relationships/slideLayout" Target="../slideLayouts/slideLayout3.xml" /></Relationships>
</file>

<file path=ppt/slides/_rels/slide54.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notesSlide" Target="../notesSlides/notesSlide54.xml" /><Relationship Id="rId1" Type="http://schemas.openxmlformats.org/officeDocument/2006/relationships/slideLayout" Target="../slideLayouts/slideLayout3.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17.xml" /></Relationships>
</file>

<file path=ppt/slides/_rels/slide57.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notesSlide" Target="../notesSlides/notesSlide57.xml" /><Relationship Id="rId1" Type="http://schemas.openxmlformats.org/officeDocument/2006/relationships/slideLayout" Target="../slideLayouts/slideLayout18.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18.xml" /></Relationships>
</file>

<file path=ppt/slides/_rels/slide59.xml.rels><?xml version="1.0" encoding="UTF-8" standalone="yes"?>
<Relationships xmlns="http://schemas.openxmlformats.org/package/2006/relationships"><Relationship Id="rId3" Type="http://schemas.openxmlformats.org/officeDocument/2006/relationships/image" Target="../media/image26.jpg" /><Relationship Id="rId2" Type="http://schemas.openxmlformats.org/officeDocument/2006/relationships/notesSlide" Target="../notesSlides/notesSlide59.xml" /><Relationship Id="rId1" Type="http://schemas.openxmlformats.org/officeDocument/2006/relationships/slideLayout" Target="../slideLayouts/slideLayout19.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3" Type="http://schemas.openxmlformats.org/officeDocument/2006/relationships/image" Target="../media/image27.jpg" /><Relationship Id="rId2" Type="http://schemas.openxmlformats.org/officeDocument/2006/relationships/notesSlide" Target="../notesSlides/notesSlide60.xml" /><Relationship Id="rId1" Type="http://schemas.openxmlformats.org/officeDocument/2006/relationships/slideLayout" Target="../slideLayouts/slideLayout19.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20.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19.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19.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19.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19.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19.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19.xml" /></Relationships>
</file>

<file path=ppt/slides/_rels/slide68.xml.rels><?xml version="1.0" encoding="UTF-8" standalone="yes"?>
<Relationships xmlns="http://schemas.openxmlformats.org/package/2006/relationships"><Relationship Id="rId3" Type="http://schemas.openxmlformats.org/officeDocument/2006/relationships/image" Target="../media/image28.jpg" /><Relationship Id="rId2" Type="http://schemas.openxmlformats.org/officeDocument/2006/relationships/notesSlide" Target="../notesSlides/notesSlide68.xml" /><Relationship Id="rId1" Type="http://schemas.openxmlformats.org/officeDocument/2006/relationships/slideLayout" Target="../slideLayouts/slideLayout19.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20.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19.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20.xml" /></Relationships>
</file>

<file path=ppt/slides/_rels/slide72.xml.rels><?xml version="1.0" encoding="UTF-8" standalone="yes"?>
<Relationships xmlns="http://schemas.openxmlformats.org/package/2006/relationships"><Relationship Id="rId3" Type="http://schemas.openxmlformats.org/officeDocument/2006/relationships/image" Target="../media/image29.jpg" /><Relationship Id="rId2" Type="http://schemas.openxmlformats.org/officeDocument/2006/relationships/notesSlide" Target="../notesSlides/notesSlide72.xml" /><Relationship Id="rId1" Type="http://schemas.openxmlformats.org/officeDocument/2006/relationships/slideLayout" Target="../slideLayouts/slideLayout19.xml" /><Relationship Id="rId4" Type="http://schemas.openxmlformats.org/officeDocument/2006/relationships/image" Target="../media/image30.jpg"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18.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18.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 /><Relationship Id="rId1" Type="http://schemas.openxmlformats.org/officeDocument/2006/relationships/slideLayout" Target="../slideLayouts/slideLayout18.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 /><Relationship Id="rId1" Type="http://schemas.openxmlformats.org/officeDocument/2006/relationships/slideLayout" Target="../slideLayouts/slideLayout18.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 /><Relationship Id="rId1" Type="http://schemas.openxmlformats.org/officeDocument/2006/relationships/slideLayout" Target="../slideLayouts/slideLayout18.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 /><Relationship Id="rId1" Type="http://schemas.openxmlformats.org/officeDocument/2006/relationships/slideLayout" Target="../slideLayouts/slideLayout19.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 /><Relationship Id="rId1" Type="http://schemas.openxmlformats.org/officeDocument/2006/relationships/slideLayout" Target="../slideLayouts/slideLayout19.xml" /></Relationships>
</file>

<file path=ppt/slides/_rels/slide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 /><Relationship Id="rId1" Type="http://schemas.openxmlformats.org/officeDocument/2006/relationships/slideLayout" Target="../slideLayouts/slideLayout19.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 /><Relationship Id="rId1" Type="http://schemas.openxmlformats.org/officeDocument/2006/relationships/slideLayout" Target="../slideLayouts/slideLayout19.xml" /></Relationships>
</file>

<file path=ppt/slides/_rels/slide82.xml.rels><?xml version="1.0" encoding="UTF-8" standalone="yes"?>
<Relationships xmlns="http://schemas.openxmlformats.org/package/2006/relationships"><Relationship Id="rId3" Type="http://schemas.openxmlformats.org/officeDocument/2006/relationships/image" Target="../media/image31.jpg" /><Relationship Id="rId2" Type="http://schemas.openxmlformats.org/officeDocument/2006/relationships/notesSlide" Target="../notesSlides/notesSlide82.xml" /><Relationship Id="rId1" Type="http://schemas.openxmlformats.org/officeDocument/2006/relationships/slideLayout" Target="../slideLayouts/slideLayout19.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 /><Relationship Id="rId1" Type="http://schemas.openxmlformats.org/officeDocument/2006/relationships/slideLayout" Target="../slideLayouts/slideLayout17.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 /><Relationship Id="rId1" Type="http://schemas.openxmlformats.org/officeDocument/2006/relationships/slideLayout" Target="../slideLayouts/slideLayout1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txBox="1">
            <a:spLocks noGrp="1"/>
          </p:cNvSpPr>
          <p:nvPr>
            <p:ph type="ctrTitle"/>
          </p:nvPr>
        </p:nvSpPr>
        <p:spPr>
          <a:xfrm>
            <a:off x="1108364" y="1774260"/>
            <a:ext cx="4807527" cy="3933813"/>
          </a:xfrm>
          <a:prstGeom prst="rect">
            <a:avLst/>
          </a:prstGeom>
          <a:noFill/>
          <a:ln>
            <a:noFill/>
          </a:ln>
        </p:spPr>
        <p:txBody>
          <a:bodyPr spcFirstLastPara="1" wrap="square" lIns="91425" tIns="45700" rIns="91425" bIns="45700" anchor="ctr" anchorCtr="0">
            <a:normAutofit fontScale="98485"/>
          </a:bodyPr>
          <a:lstStyle/>
          <a:p>
            <a:pPr marL="0" lvl="0" indent="0" algn="ctr" rtl="0">
              <a:lnSpc>
                <a:spcPct val="100000"/>
              </a:lnSpc>
              <a:spcBef>
                <a:spcPts val="0"/>
              </a:spcBef>
              <a:spcAft>
                <a:spcPts val="0"/>
              </a:spcAft>
              <a:buClr>
                <a:schemeClr val="lt1"/>
              </a:buClr>
              <a:buSzPct val="100000"/>
              <a:buFont typeface="Times New Roman"/>
              <a:buNone/>
            </a:pPr>
            <a:r>
              <a:rPr lang="en-US" sz="6600" b="1">
                <a:latin typeface="Times New Roman"/>
                <a:ea typeface="Times New Roman"/>
                <a:cs typeface="Times New Roman"/>
                <a:sym typeface="Times New Roman"/>
              </a:rPr>
              <a:t>Puerperium and It’s Complications</a:t>
            </a:r>
            <a:endParaRPr/>
          </a:p>
        </p:txBody>
      </p:sp>
      <p:sp>
        <p:nvSpPr>
          <p:cNvPr id="227" name="Google Shape;227;p1"/>
          <p:cNvSpPr/>
          <p:nvPr/>
        </p:nvSpPr>
        <p:spPr>
          <a:xfrm>
            <a:off x="8215745" y="1443290"/>
            <a:ext cx="3408218" cy="334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Presented by:</a:t>
            </a:r>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Jamal Thabbahaljmal</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Aya Alawaisheh</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Aseel  Jamal</a:t>
            </a:r>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Raghad Wasfi </a:t>
            </a:r>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Tala Sarayreh</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Supervised by:</a:t>
            </a:r>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Dr. Seham Abufrajeh</a:t>
            </a:r>
            <a:endParaRPr sz="24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0"/>
          <p:cNvPicPr preferRelativeResize="0"/>
          <p:nvPr/>
        </p:nvPicPr>
        <p:blipFill rotWithShape="1">
          <a:blip r:embed="rId3">
            <a:alphaModFix/>
          </a:blip>
          <a:srcRect/>
          <a:stretch/>
        </p:blipFill>
        <p:spPr>
          <a:xfrm>
            <a:off x="2022157" y="335513"/>
            <a:ext cx="7910718" cy="56182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After Pain</a:t>
            </a:r>
            <a:endParaRPr/>
          </a:p>
        </p:txBody>
      </p:sp>
      <p:sp>
        <p:nvSpPr>
          <p:cNvPr id="285" name="Google Shape;285;p11"/>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fontScale="78571" lnSpcReduction="20000"/>
          </a:bodyPr>
          <a:lstStyle/>
          <a:p>
            <a:pPr marL="228600" lvl="0" indent="-228662" algn="l" rtl="0">
              <a:lnSpc>
                <a:spcPct val="100000"/>
              </a:lnSpc>
              <a:spcBef>
                <a:spcPts val="0"/>
              </a:spcBef>
              <a:spcAft>
                <a:spcPts val="0"/>
              </a:spcAft>
              <a:buClr>
                <a:schemeClr val="dk1"/>
              </a:buClr>
              <a:buSzPct val="100000"/>
              <a:buChar char="•"/>
            </a:pPr>
            <a:r>
              <a:rPr lang="en-US"/>
              <a:t>Uterine contractions that continue following delivery. To Stop the bleeding from the area where the placenta was attached</a:t>
            </a:r>
            <a:endParaRPr/>
          </a:p>
          <a:p>
            <a:pPr marL="228600" lvl="0" indent="-228662" algn="l" rtl="0">
              <a:lnSpc>
                <a:spcPct val="100000"/>
              </a:lnSpc>
              <a:spcBef>
                <a:spcPts val="1000"/>
              </a:spcBef>
              <a:spcAft>
                <a:spcPts val="0"/>
              </a:spcAft>
              <a:buClr>
                <a:schemeClr val="dk1"/>
              </a:buClr>
              <a:buSzPct val="100000"/>
              <a:buChar char="•"/>
            </a:pPr>
            <a:r>
              <a:rPr lang="en-US"/>
              <a:t>Characteristic of after pain </a:t>
            </a:r>
            <a:endParaRPr/>
          </a:p>
          <a:p>
            <a:pPr marL="228600" lvl="0" indent="-228662" algn="l" rtl="0">
              <a:lnSpc>
                <a:spcPct val="100000"/>
              </a:lnSpc>
              <a:spcBef>
                <a:spcPts val="1000"/>
              </a:spcBef>
              <a:spcAft>
                <a:spcPts val="0"/>
              </a:spcAft>
              <a:buClr>
                <a:schemeClr val="dk1"/>
              </a:buClr>
              <a:buSzPct val="100000"/>
              <a:buChar char="•"/>
            </a:pPr>
            <a:r>
              <a:rPr lang="en-US"/>
              <a:t>Occur during the 1st 2-3 days of puerperium </a:t>
            </a:r>
            <a:endParaRPr/>
          </a:p>
          <a:p>
            <a:pPr marL="228600" lvl="0" indent="-228662" algn="l" rtl="0">
              <a:lnSpc>
                <a:spcPct val="100000"/>
              </a:lnSpc>
              <a:spcBef>
                <a:spcPts val="1000"/>
              </a:spcBef>
              <a:spcAft>
                <a:spcPts val="0"/>
              </a:spcAft>
              <a:buClr>
                <a:schemeClr val="dk1"/>
              </a:buClr>
              <a:buSzPct val="100000"/>
              <a:buChar char="•"/>
            </a:pPr>
            <a:r>
              <a:rPr lang="en-US"/>
              <a:t>Abdominal pains (like cramps) and back pain </a:t>
            </a:r>
            <a:endParaRPr/>
          </a:p>
          <a:p>
            <a:pPr marL="228600" lvl="0" indent="-228662" algn="l" rtl="0">
              <a:lnSpc>
                <a:spcPct val="100000"/>
              </a:lnSpc>
              <a:spcBef>
                <a:spcPts val="1000"/>
              </a:spcBef>
              <a:spcAft>
                <a:spcPts val="0"/>
              </a:spcAft>
              <a:buClr>
                <a:schemeClr val="dk1"/>
              </a:buClr>
              <a:buSzPct val="100000"/>
              <a:buChar char="•"/>
            </a:pPr>
            <a:r>
              <a:rPr lang="en-US"/>
              <a:t>Strong, regular, and coordinated </a:t>
            </a:r>
            <a:endParaRPr/>
          </a:p>
          <a:p>
            <a:pPr marL="228600" lvl="0" indent="-228662" algn="l" rtl="0">
              <a:lnSpc>
                <a:spcPct val="100000"/>
              </a:lnSpc>
              <a:spcBef>
                <a:spcPts val="1000"/>
              </a:spcBef>
              <a:spcAft>
                <a:spcPts val="0"/>
              </a:spcAft>
              <a:buClr>
                <a:schemeClr val="dk1"/>
              </a:buClr>
              <a:buSzPct val="100000"/>
              <a:buChar char="•"/>
            </a:pPr>
            <a:r>
              <a:rPr lang="en-US"/>
              <a:t>The intensity, frequency and regularity of contraction decrease after the 1st postpartum  day</a:t>
            </a:r>
            <a:endParaRPr/>
          </a:p>
          <a:p>
            <a:pPr marL="228600" lvl="0" indent="-104140" algn="l" rtl="0">
              <a:lnSpc>
                <a:spcPct val="100000"/>
              </a:lnSpc>
              <a:spcBef>
                <a:spcPts val="1000"/>
              </a:spcBef>
              <a:spcAft>
                <a:spcPts val="0"/>
              </a:spcAft>
              <a:buClr>
                <a:schemeClr val="dk1"/>
              </a:buClr>
              <a:buSzPct val="100000"/>
              <a:buNone/>
            </a:pPr>
            <a:endParaRPr/>
          </a:p>
          <a:p>
            <a:pPr marL="228600" lvl="0" indent="-228662" algn="l" rtl="0">
              <a:lnSpc>
                <a:spcPct val="100000"/>
              </a:lnSpc>
              <a:spcBef>
                <a:spcPts val="1000"/>
              </a:spcBef>
              <a:spcAft>
                <a:spcPts val="0"/>
              </a:spcAft>
              <a:buClr>
                <a:schemeClr val="dk1"/>
              </a:buClr>
              <a:buSzPct val="100000"/>
              <a:buChar char="•"/>
            </a:pPr>
            <a:r>
              <a:rPr lang="en-US"/>
              <a:t>More severe in breastfeeding mother and multiparas women </a:t>
            </a:r>
            <a:endParaRPr/>
          </a:p>
          <a:p>
            <a:pPr marL="228600" lvl="0" indent="-228662" algn="l" rtl="0">
              <a:lnSpc>
                <a:spcPct val="100000"/>
              </a:lnSpc>
              <a:spcBef>
                <a:spcPts val="1000"/>
              </a:spcBef>
              <a:spcAft>
                <a:spcPts val="0"/>
              </a:spcAft>
              <a:buClr>
                <a:schemeClr val="dk1"/>
              </a:buClr>
              <a:buSzPct val="100000"/>
              <a:buChar char="•"/>
            </a:pPr>
            <a:r>
              <a:rPr lang="en-US"/>
              <a:t>May require analgesia for pain relief (like ibuprofen) </a:t>
            </a:r>
            <a:endParaRPr/>
          </a:p>
          <a:p>
            <a:pPr marL="228600" lvl="0" indent="-228662" algn="l" rtl="0">
              <a:lnSpc>
                <a:spcPct val="100000"/>
              </a:lnSpc>
              <a:spcBef>
                <a:spcPts val="1000"/>
              </a:spcBef>
              <a:spcAft>
                <a:spcPts val="0"/>
              </a:spcAft>
              <a:buClr>
                <a:schemeClr val="dk1"/>
              </a:buClr>
              <a:buSzPct val="100000"/>
              <a:buChar char="•"/>
            </a:pPr>
            <a:r>
              <a:rPr lang="en-US"/>
              <a:t>More spacing between children reduces these pains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Cervix</a:t>
            </a:r>
            <a:endParaRPr/>
          </a:p>
        </p:txBody>
      </p:sp>
      <p:sp>
        <p:nvSpPr>
          <p:cNvPr id="291" name="Google Shape;291;p12"/>
          <p:cNvSpPr txBox="1">
            <a:spLocks noGrp="1"/>
          </p:cNvSpPr>
          <p:nvPr>
            <p:ph type="body" idx="1"/>
          </p:nvPr>
        </p:nvSpPr>
        <p:spPr>
          <a:xfrm>
            <a:off x="533400" y="2025534"/>
            <a:ext cx="7197436" cy="4160520"/>
          </a:xfrm>
          <a:prstGeom prst="rect">
            <a:avLst/>
          </a:prstGeom>
          <a:noFill/>
          <a:ln>
            <a:noFill/>
          </a:ln>
        </p:spPr>
        <p:txBody>
          <a:bodyPr spcFirstLastPara="1" wrap="square" lIns="91425" tIns="45700" rIns="91425" bIns="45700" anchor="t" anchorCtr="0">
            <a:normAutofit fontScale="85714" lnSpcReduction="20000"/>
          </a:bodyPr>
          <a:lstStyle/>
          <a:p>
            <a:pPr marL="228600" lvl="0" indent="-228662" algn="l" rtl="0">
              <a:lnSpc>
                <a:spcPct val="100000"/>
              </a:lnSpc>
              <a:spcBef>
                <a:spcPts val="0"/>
              </a:spcBef>
              <a:spcAft>
                <a:spcPts val="0"/>
              </a:spcAft>
              <a:buClr>
                <a:schemeClr val="dk1"/>
              </a:buClr>
              <a:buSzPct val="100000"/>
              <a:buChar char="•"/>
            </a:pPr>
            <a:r>
              <a:rPr lang="en-US"/>
              <a:t>Initially soft and edematous, and has little tone. Small  lacerations may be seen</a:t>
            </a:r>
            <a:br>
              <a:rPr lang="en-US"/>
            </a:br>
            <a:r>
              <a:rPr lang="en-US"/>
              <a:t> .In the first few days the cervix can readily admit two fingers </a:t>
            </a:r>
            <a:br>
              <a:rPr lang="en-US"/>
            </a:br>
            <a:r>
              <a:rPr lang="en-US"/>
              <a:t>By the end of the 1 • st week → it should become increasingly difficult to pass more than one finger</a:t>
            </a:r>
            <a:br>
              <a:rPr lang="en-US"/>
            </a:br>
            <a:r>
              <a:rPr lang="en-US"/>
              <a:t>By the end of the 2 • nd week→ the internal os is closes the external os can remain open permanently, giving a characteristic funnel shape to the parous cervix</a:t>
            </a:r>
            <a:br>
              <a:rPr lang="en-US"/>
            </a:br>
            <a:r>
              <a:rPr lang="en-US"/>
              <a:t>The cervix reverts back to the non-pregnant state, but</a:t>
            </a:r>
            <a:br>
              <a:rPr lang="en-US"/>
            </a:br>
            <a:r>
              <a:rPr lang="en-US"/>
              <a:t>never to the nulliparous state</a:t>
            </a:r>
            <a:endParaRPr/>
          </a:p>
          <a:p>
            <a:pPr marL="228600" lvl="0" indent="-228600" algn="l" rtl="0">
              <a:lnSpc>
                <a:spcPct val="100000"/>
              </a:lnSpc>
              <a:spcBef>
                <a:spcPts val="1000"/>
              </a:spcBef>
              <a:spcAft>
                <a:spcPts val="0"/>
              </a:spcAft>
              <a:buClr>
                <a:schemeClr val="dk1"/>
              </a:buClr>
              <a:buSzPct val="100000"/>
              <a:buNone/>
            </a:pPr>
            <a:endParaRPr/>
          </a:p>
        </p:txBody>
      </p:sp>
      <p:sp>
        <p:nvSpPr>
          <p:cNvPr id="292" name="Google Shape;292;p12"/>
          <p:cNvSpPr txBox="1"/>
          <p:nvPr/>
        </p:nvSpPr>
        <p:spPr>
          <a:xfrm>
            <a:off x="2493818" y="659953"/>
            <a:ext cx="7471640" cy="4628943"/>
          </a:xfrm>
          <a:prstGeom prst="rect">
            <a:avLst/>
          </a:prstGeom>
          <a:noFill/>
          <a:ln>
            <a:noFill/>
          </a:ln>
        </p:spPr>
        <p:txBody>
          <a:bodyPr spcFirstLastPara="1" wrap="square" lIns="91425" tIns="45700" rIns="91425" bIns="45700" anchor="t" anchorCtr="0">
            <a:normAutofit/>
          </a:bodyPr>
          <a:lstStyle/>
          <a:p>
            <a:pPr marL="228600" marR="0" lvl="0" indent="-5080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entury Gothic"/>
              <a:ea typeface="Century Gothic"/>
              <a:cs typeface="Century Gothic"/>
              <a:sym typeface="Century Gothic"/>
            </a:endParaRPr>
          </a:p>
        </p:txBody>
      </p:sp>
      <p:pic>
        <p:nvPicPr>
          <p:cNvPr id="293" name="Google Shape;293;p12"/>
          <p:cNvPicPr preferRelativeResize="0"/>
          <p:nvPr/>
        </p:nvPicPr>
        <p:blipFill rotWithShape="1">
          <a:blip r:embed="rId3">
            <a:alphaModFix/>
          </a:blip>
          <a:srcRect l="4294" r="4294"/>
          <a:stretch/>
        </p:blipFill>
        <p:spPr>
          <a:xfrm>
            <a:off x="8272025" y="1244605"/>
            <a:ext cx="3532048" cy="49620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Vagina, hymen, pelvic muscles</a:t>
            </a:r>
            <a:endParaRPr/>
          </a:p>
        </p:txBody>
      </p:sp>
      <p:sp>
        <p:nvSpPr>
          <p:cNvPr id="299" name="Google Shape;299;p13"/>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The vagina is capacious and smooth immediately after delivery. It slowly contracts, but not to its nulligravid size; rugae are restored in the third week as edema and vascularity subside</a:t>
            </a:r>
            <a:endParaRPr/>
          </a:p>
          <a:p>
            <a:pPr marL="228600" lvl="0" indent="-228600" algn="l" rtl="0">
              <a:lnSpc>
                <a:spcPct val="100000"/>
              </a:lnSpc>
              <a:spcBef>
                <a:spcPts val="1000"/>
              </a:spcBef>
              <a:spcAft>
                <a:spcPts val="0"/>
              </a:spcAft>
              <a:buClr>
                <a:schemeClr val="dk1"/>
              </a:buClr>
              <a:buSzPts val="2800"/>
              <a:buChar char="•"/>
            </a:pPr>
            <a:r>
              <a:rPr lang="en-US"/>
              <a:t>Vaginal dryness occurs due to drop in estrogen levels making sexual activity painful. (it is recommended to avoid sexual activity ( deep dyspareunia ) for 6weeks PP</a:t>
            </a:r>
            <a:endParaRPr/>
          </a:p>
          <a:p>
            <a:pPr marL="228600" lvl="0" indent="-228600" algn="l" rtl="0">
              <a:lnSpc>
                <a:spcPct val="100000"/>
              </a:lnSpc>
              <a:spcBef>
                <a:spcPts val="1000"/>
              </a:spcBef>
              <a:spcAft>
                <a:spcPts val="0"/>
              </a:spcAft>
              <a:buClr>
                <a:schemeClr val="dk1"/>
              </a:buClr>
              <a:buSzPts val="2800"/>
              <a:buChar char="•"/>
            </a:pPr>
            <a:r>
              <a:rPr lang="en-US"/>
              <a:t>.The hymen is replaced by multiple tags of tissue called the carunculae hymenales </a:t>
            </a:r>
            <a:endParaRPr/>
          </a:p>
          <a:p>
            <a:pPr marL="228600" lvl="0" indent="-228600" algn="l" rtl="0">
              <a:lnSpc>
                <a:spcPct val="100000"/>
              </a:lnSpc>
              <a:spcBef>
                <a:spcPts val="1000"/>
              </a:spcBef>
              <a:spcAft>
                <a:spcPts val="0"/>
              </a:spcAft>
              <a:buClr>
                <a:schemeClr val="dk1"/>
              </a:buClr>
              <a:buSzPts val="2800"/>
              <a:buChar char="•"/>
            </a:pPr>
            <a:r>
              <a:rPr lang="en-US"/>
              <a:t>Fascial stretching and trauma during childbirth result in pelvic muscle relaxation,  which may not return to the pregravid state (Kegel exercises)</a:t>
            </a:r>
            <a:endParaRPr/>
          </a:p>
          <a:p>
            <a:pPr marL="228600" lvl="0" indent="-77470" algn="l" rtl="0">
              <a:lnSpc>
                <a:spcPct val="100000"/>
              </a:lnSpc>
              <a:spcBef>
                <a:spcPts val="10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4"/>
          <p:cNvSpPr txBox="1">
            <a:spLocks noGrp="1"/>
          </p:cNvSpPr>
          <p:nvPr>
            <p:ph type="title"/>
          </p:nvPr>
        </p:nvSpPr>
        <p:spPr>
          <a:xfrm>
            <a:off x="100489" y="-708042"/>
            <a:ext cx="5532328" cy="183058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200"/>
              <a:buFont typeface="Abril Fatface"/>
              <a:buNone/>
            </a:pPr>
            <a:r>
              <a:rPr lang="en-US"/>
              <a:t>Cervix</a:t>
            </a:r>
            <a:endParaRPr/>
          </a:p>
        </p:txBody>
      </p:sp>
      <p:sp>
        <p:nvSpPr>
          <p:cNvPr id="305" name="Google Shape;305;p14"/>
          <p:cNvSpPr txBox="1">
            <a:spLocks noGrp="1"/>
          </p:cNvSpPr>
          <p:nvPr>
            <p:ph type="body" idx="1"/>
          </p:nvPr>
        </p:nvSpPr>
        <p:spPr>
          <a:xfrm>
            <a:off x="1558081" y="2812749"/>
            <a:ext cx="3609663" cy="67859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None/>
            </a:pPr>
            <a:r>
              <a:rPr lang="en-US" sz="3600"/>
              <a:t>MANAGEMENT OF NORMAL PUERPERIUM </a:t>
            </a:r>
            <a:endParaRPr/>
          </a:p>
          <a:p>
            <a:pPr marL="0" lvl="0" indent="0" algn="ctr" rtl="0">
              <a:lnSpc>
                <a:spcPct val="100000"/>
              </a:lnSpc>
              <a:spcBef>
                <a:spcPts val="1000"/>
              </a:spcBef>
              <a:spcAft>
                <a:spcPts val="0"/>
              </a:spcAft>
              <a:buClr>
                <a:schemeClr val="lt1"/>
              </a:buClr>
              <a:buSzPts val="3600"/>
              <a:buNone/>
            </a:pPr>
            <a:endParaRPr sz="3600"/>
          </a:p>
        </p:txBody>
      </p:sp>
      <p:sp>
        <p:nvSpPr>
          <p:cNvPr id="306" name="Google Shape;306;p14"/>
          <p:cNvSpPr txBox="1"/>
          <p:nvPr/>
        </p:nvSpPr>
        <p:spPr>
          <a:xfrm>
            <a:off x="6192982" y="1053977"/>
            <a:ext cx="5999100" cy="52832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Postnatal visits </a:t>
            </a:r>
            <a:endParaRPr sz="2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Kegal exercise </a:t>
            </a:r>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Emotional support</a:t>
            </a:r>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Diet and supplements </a:t>
            </a:r>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Immunization- anti-D-Gamma globulin</a:t>
            </a:r>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For after pain ..utrine massages ,ibuprofen, </a:t>
            </a:r>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Care of episiotomy wound</a:t>
            </a:r>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 promote breast feeding</a:t>
            </a:r>
            <a:endParaRPr/>
          </a:p>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entury Gothic"/>
                <a:ea typeface="Century Gothic"/>
                <a:cs typeface="Century Gothic"/>
                <a:sym typeface="Century Gothic"/>
              </a:rPr>
              <a:t>› To motivate mother for contraception</a:t>
            </a:r>
            <a:endParaRPr sz="2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p:cNvSpPr txBox="1">
            <a:spLocks noGrp="1"/>
          </p:cNvSpPr>
          <p:nvPr>
            <p:ph type="body" idx="1"/>
          </p:nvPr>
        </p:nvSpPr>
        <p:spPr>
          <a:xfrm>
            <a:off x="581891" y="1218055"/>
            <a:ext cx="3394363" cy="4128006"/>
          </a:xfrm>
          <a:prstGeom prst="rect">
            <a:avLst/>
          </a:prstGeom>
          <a:noFill/>
          <a:ln>
            <a:noFill/>
          </a:ln>
        </p:spPr>
        <p:txBody>
          <a:bodyPr spcFirstLastPara="1" wrap="square" lIns="91425" tIns="45700" rIns="91425" bIns="45700" anchor="t" anchorCtr="0">
            <a:noAutofit/>
          </a:bodyPr>
          <a:lstStyle/>
          <a:p>
            <a:pPr marL="800100" marR="0" lvl="0" indent="-800100" algn="l"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Century Gothic"/>
                <a:ea typeface="Century Gothic"/>
                <a:cs typeface="Century Gothic"/>
                <a:sym typeface="Century Gothic"/>
              </a:rPr>
              <a:t>Physiology of</a:t>
            </a:r>
            <a:endParaRPr sz="3600" b="1" i="0" u="none" strike="noStrike" cap="none">
              <a:solidFill>
                <a:schemeClr val="dk1"/>
              </a:solidFill>
              <a:latin typeface="Century Gothic"/>
              <a:ea typeface="Century Gothic"/>
              <a:cs typeface="Century Gothic"/>
              <a:sym typeface="Century Gothic"/>
            </a:endParaRPr>
          </a:p>
          <a:p>
            <a:pPr marL="800100" marR="0" lvl="0" indent="-800100" algn="l" rtl="0">
              <a:lnSpc>
                <a:spcPct val="100000"/>
              </a:lnSpc>
              <a:spcBef>
                <a:spcPts val="1000"/>
              </a:spcBef>
              <a:spcAft>
                <a:spcPts val="0"/>
              </a:spcAft>
              <a:buClr>
                <a:schemeClr val="dk1"/>
              </a:buClr>
              <a:buSzPts val="3600"/>
              <a:buFont typeface="Arial"/>
              <a:buNone/>
            </a:pPr>
            <a:r>
              <a:rPr lang="en-US" sz="3600" b="1" i="0" u="none" strike="noStrike" cap="none">
                <a:solidFill>
                  <a:schemeClr val="dk1"/>
                </a:solidFill>
                <a:latin typeface="Century Gothic"/>
                <a:ea typeface="Century Gothic"/>
                <a:cs typeface="Century Gothic"/>
                <a:sym typeface="Century Gothic"/>
              </a:rPr>
              <a:t> lactation </a:t>
            </a:r>
            <a:endParaRPr/>
          </a:p>
        </p:txBody>
      </p:sp>
      <p:pic>
        <p:nvPicPr>
          <p:cNvPr id="312" name="Google Shape;312;p15" descr="IMG_1552.jpeg"/>
          <p:cNvPicPr preferRelativeResize="0"/>
          <p:nvPr/>
        </p:nvPicPr>
        <p:blipFill rotWithShape="1">
          <a:blip r:embed="rId3">
            <a:alphaModFix/>
          </a:blip>
          <a:srcRect/>
          <a:stretch/>
        </p:blipFill>
        <p:spPr>
          <a:xfrm>
            <a:off x="4017818" y="0"/>
            <a:ext cx="8174182" cy="64926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6"/>
          <p:cNvSpPr txBox="1">
            <a:spLocks noGrp="1"/>
          </p:cNvSpPr>
          <p:nvPr>
            <p:ph type="body" idx="1"/>
          </p:nvPr>
        </p:nvSpPr>
        <p:spPr>
          <a:xfrm>
            <a:off x="571461" y="1500175"/>
            <a:ext cx="10972801" cy="4525963"/>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000000"/>
              </a:buClr>
              <a:buSzPts val="2800"/>
              <a:buNone/>
            </a:pPr>
            <a:r>
              <a:rPr lang="en-US" sz="2800">
                <a:solidFill>
                  <a:srgbClr val="000000"/>
                </a:solidFill>
                <a:latin typeface="Avenir"/>
                <a:ea typeface="Avenir"/>
                <a:cs typeface="Avenir"/>
                <a:sym typeface="Avenir"/>
              </a:rPr>
              <a:t>In contrast to </a:t>
            </a:r>
            <a:r>
              <a:rPr lang="en-US" b="1">
                <a:solidFill>
                  <a:srgbClr val="7030A0"/>
                </a:solidFill>
              </a:rPr>
              <a:t>prolactin</a:t>
            </a:r>
            <a:r>
              <a:rPr lang="en-US" sz="2800">
                <a:solidFill>
                  <a:srgbClr val="000000"/>
                </a:solidFill>
                <a:latin typeface="Avenir"/>
                <a:ea typeface="Avenir"/>
                <a:cs typeface="Avenir"/>
                <a:sym typeface="Avenir"/>
              </a:rPr>
              <a:t>, which is secreted </a:t>
            </a:r>
            <a:r>
              <a:rPr lang="en-US">
                <a:solidFill>
                  <a:srgbClr val="873AF2"/>
                </a:solidFill>
              </a:rPr>
              <a:t>only in response to </a:t>
            </a:r>
            <a:r>
              <a:rPr lang="en-US" u="sng">
                <a:solidFill>
                  <a:srgbClr val="873AF2"/>
                </a:solidFill>
              </a:rPr>
              <a:t>suckling</a:t>
            </a:r>
            <a:r>
              <a:rPr lang="en-US" sz="2800">
                <a:solidFill>
                  <a:srgbClr val="000000"/>
                </a:solidFill>
                <a:latin typeface="Avenir"/>
                <a:ea typeface="Avenir"/>
                <a:cs typeface="Avenir"/>
                <a:sym typeface="Avenir"/>
              </a:rPr>
              <a:t>, </a:t>
            </a:r>
            <a:r>
              <a:rPr lang="en-US" b="1">
                <a:solidFill>
                  <a:srgbClr val="7030A0"/>
                </a:solidFill>
              </a:rPr>
              <a:t>oxytocin</a:t>
            </a:r>
            <a:r>
              <a:rPr lang="en-US" sz="2800">
                <a:solidFill>
                  <a:srgbClr val="000000"/>
                </a:solidFill>
                <a:latin typeface="Avenir"/>
                <a:ea typeface="Avenir"/>
                <a:cs typeface="Avenir"/>
                <a:sym typeface="Avenir"/>
              </a:rPr>
              <a:t> can be </a:t>
            </a:r>
            <a:r>
              <a:rPr lang="en-US">
                <a:solidFill>
                  <a:srgbClr val="873AF2"/>
                </a:solidFill>
              </a:rPr>
              <a:t>released in response to </a:t>
            </a:r>
            <a:r>
              <a:rPr lang="en-US" u="sng">
                <a:solidFill>
                  <a:srgbClr val="873AF2"/>
                </a:solidFill>
              </a:rPr>
              <a:t>sensory inputs</a:t>
            </a:r>
            <a:r>
              <a:rPr lang="en-US">
                <a:solidFill>
                  <a:srgbClr val="873AF2"/>
                </a:solidFill>
              </a:rPr>
              <a:t> such as the </a:t>
            </a:r>
            <a:r>
              <a:rPr lang="en-US" u="sng">
                <a:solidFill>
                  <a:srgbClr val="873AF2"/>
                </a:solidFill>
              </a:rPr>
              <a:t>mother seeing the baby </a:t>
            </a:r>
            <a:r>
              <a:rPr lang="en-US">
                <a:solidFill>
                  <a:srgbClr val="873AF2"/>
                </a:solidFill>
              </a:rPr>
              <a:t>or </a:t>
            </a:r>
            <a:r>
              <a:rPr lang="en-US" u="sng">
                <a:solidFill>
                  <a:srgbClr val="873AF2"/>
                </a:solidFill>
              </a:rPr>
              <a:t>hearing its cry</a:t>
            </a:r>
            <a:r>
              <a:rPr lang="en-US" sz="2800">
                <a:solidFill>
                  <a:srgbClr val="000000"/>
                </a:solidFill>
                <a:latin typeface="Avenir"/>
                <a:ea typeface="Avenir"/>
                <a:cs typeface="Avenir"/>
                <a:sym typeface="Avenir"/>
              </a:rPr>
              <a:t>.</a:t>
            </a:r>
            <a:endParaRPr/>
          </a:p>
          <a:p>
            <a:pPr marL="228600" lvl="0" indent="-228600" algn="l" rtl="0">
              <a:lnSpc>
                <a:spcPct val="90000"/>
              </a:lnSpc>
              <a:spcBef>
                <a:spcPts val="1000"/>
              </a:spcBef>
              <a:spcAft>
                <a:spcPts val="0"/>
              </a:spcAft>
              <a:buClr>
                <a:srgbClr val="000000"/>
              </a:buClr>
              <a:buSzPts val="2800"/>
              <a:buNone/>
            </a:pPr>
            <a:endParaRPr sz="2800">
              <a:solidFill>
                <a:srgbClr val="000000"/>
              </a:solidFill>
              <a:latin typeface="Avenir"/>
              <a:ea typeface="Avenir"/>
              <a:cs typeface="Avenir"/>
              <a:sym typeface="Avenir"/>
            </a:endParaRPr>
          </a:p>
          <a:p>
            <a:pPr marL="228600" lvl="0" indent="-228600" algn="l" rtl="0">
              <a:lnSpc>
                <a:spcPct val="90000"/>
              </a:lnSpc>
              <a:spcBef>
                <a:spcPts val="1000"/>
              </a:spcBef>
              <a:spcAft>
                <a:spcPts val="0"/>
              </a:spcAft>
              <a:buClr>
                <a:srgbClr val="7030A0"/>
              </a:buClr>
              <a:buSzPts val="2800"/>
              <a:buNone/>
            </a:pPr>
            <a:r>
              <a:rPr lang="en-US" b="1">
                <a:solidFill>
                  <a:srgbClr val="7030A0"/>
                </a:solidFill>
              </a:rPr>
              <a:t>Oxytocin</a:t>
            </a:r>
            <a:r>
              <a:rPr lang="en-US" b="0">
                <a:solidFill>
                  <a:srgbClr val="000000"/>
                </a:solidFill>
              </a:rPr>
              <a:t> has a very short half‐life in the circulation and is released from the posterior pituitary in a pulsatile manner.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7"/>
          <p:cNvSpPr txBox="1">
            <a:spLocks noGrp="1"/>
          </p:cNvSpPr>
          <p:nvPr>
            <p:ph type="title"/>
          </p:nvPr>
        </p:nvSpPr>
        <p:spPr>
          <a:xfrm>
            <a:off x="865909" y="198870"/>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0000"/>
              </a:buClr>
              <a:buSzPts val="4400"/>
              <a:buFont typeface="Twentieth Century"/>
              <a:buNone/>
            </a:pPr>
            <a:r>
              <a:rPr lang="en-US" b="1"/>
              <a:t>Milk ejection reflex</a:t>
            </a:r>
            <a:endParaRPr/>
          </a:p>
        </p:txBody>
      </p:sp>
      <p:sp>
        <p:nvSpPr>
          <p:cNvPr id="323" name="Google Shape;323;p17"/>
          <p:cNvSpPr txBox="1">
            <a:spLocks noGrp="1"/>
          </p:cNvSpPr>
          <p:nvPr>
            <p:ph type="body" idx="1"/>
          </p:nvPr>
        </p:nvSpPr>
        <p:spPr>
          <a:xfrm>
            <a:off x="616527" y="1354571"/>
            <a:ext cx="10515600" cy="4351338"/>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000000"/>
              </a:buClr>
              <a:buSzPts val="2400"/>
              <a:buNone/>
            </a:pPr>
            <a:r>
              <a:rPr lang="en-US" sz="2400"/>
              <a:t>Successful breastfeeding depends as much on effective milk transfer from the breast to the baby as on adequate milk secretion.</a:t>
            </a:r>
            <a:endParaRPr/>
          </a:p>
          <a:p>
            <a:pPr marL="228600" lvl="0" indent="-228600" algn="l" rtl="0">
              <a:lnSpc>
                <a:spcPct val="90000"/>
              </a:lnSpc>
              <a:spcBef>
                <a:spcPts val="1000"/>
              </a:spcBef>
              <a:spcAft>
                <a:spcPts val="0"/>
              </a:spcAft>
              <a:buClr>
                <a:srgbClr val="000000"/>
              </a:buClr>
              <a:buSzPts val="2400"/>
              <a:buNone/>
            </a:pPr>
            <a:r>
              <a:rPr lang="en-US" sz="2400"/>
              <a:t>The milk ejection reflex </a:t>
            </a:r>
            <a:r>
              <a:rPr lang="en-US" sz="2400" u="none"/>
              <a:t>is the release of </a:t>
            </a:r>
            <a:r>
              <a:rPr lang="en-US" sz="2400" b="1" u="none">
                <a:solidFill>
                  <a:srgbClr val="7030A0"/>
                </a:solidFill>
              </a:rPr>
              <a:t>oxytocin</a:t>
            </a:r>
            <a:r>
              <a:rPr lang="en-US" sz="2400" u="none"/>
              <a:t> from the posterior pituitary gland .</a:t>
            </a:r>
            <a:endParaRPr/>
          </a:p>
          <a:p>
            <a:pPr marL="228600" lvl="0" indent="-228600" algn="l" rtl="0">
              <a:lnSpc>
                <a:spcPct val="90000"/>
              </a:lnSpc>
              <a:spcBef>
                <a:spcPts val="1000"/>
              </a:spcBef>
              <a:spcAft>
                <a:spcPts val="0"/>
              </a:spcAft>
              <a:buClr>
                <a:srgbClr val="7030A0"/>
              </a:buClr>
              <a:buSzPts val="2400"/>
              <a:buNone/>
            </a:pPr>
            <a:r>
              <a:rPr lang="en-US" sz="2400"/>
              <a:t>Oxytocin</a:t>
            </a:r>
            <a:r>
              <a:rPr lang="en-US" sz="2400" b="0">
                <a:solidFill>
                  <a:srgbClr val="873AF2"/>
                </a:solidFill>
              </a:rPr>
              <a:t> causes contraction of the sensitive myoepithelial cells that are situated around the milk‐secreting glands and also dilates the ducts by acting on the muscle cells that lie longitudinally in the duct walls.</a:t>
            </a:r>
            <a:endParaRPr/>
          </a:p>
        </p:txBody>
      </p:sp>
      <p:pic>
        <p:nvPicPr>
          <p:cNvPr id="324" name="Google Shape;324;p17" descr="Picture 2"/>
          <p:cNvPicPr preferRelativeResize="0"/>
          <p:nvPr/>
        </p:nvPicPr>
        <p:blipFill rotWithShape="1">
          <a:blip r:embed="rId3">
            <a:alphaModFix/>
          </a:blip>
          <a:srcRect/>
          <a:stretch/>
        </p:blipFill>
        <p:spPr>
          <a:xfrm>
            <a:off x="8807532" y="4256314"/>
            <a:ext cx="3136405" cy="2352304"/>
          </a:xfrm>
          <a:prstGeom prst="rect">
            <a:avLst/>
          </a:prstGeom>
          <a:noFill/>
          <a:ln>
            <a:noFill/>
          </a:ln>
        </p:spPr>
      </p:pic>
      <p:sp>
        <p:nvSpPr>
          <p:cNvPr id="325" name="Google Shape;325;p17"/>
          <p:cNvSpPr txBox="1"/>
          <p:nvPr/>
        </p:nvSpPr>
        <p:spPr>
          <a:xfrm>
            <a:off x="597263" y="4180344"/>
            <a:ext cx="7949474" cy="25806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venir"/>
                <a:ea typeface="Avenir"/>
                <a:cs typeface="Avenir"/>
                <a:sym typeface="Avenir"/>
              </a:rPr>
              <a:t>Contraction of these cells therefore has the dual effect of expelling milk from the glands and of encouraging free flow of milk along dilated ducts.</a:t>
            </a:r>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venir"/>
                <a:ea typeface="Avenir"/>
                <a:cs typeface="Avenir"/>
                <a:sym typeface="Avenir"/>
              </a:rPr>
              <a:t>This is recognized by the mother as milk ‘</a:t>
            </a:r>
            <a:r>
              <a:rPr lang="en-US" sz="2400" b="0" i="0" u="none" strike="noStrike" cap="none">
                <a:solidFill>
                  <a:srgbClr val="873AF2"/>
                </a:solidFill>
                <a:latin typeface="Avenir"/>
                <a:ea typeface="Avenir"/>
                <a:cs typeface="Avenir"/>
                <a:sym typeface="Avenir"/>
              </a:rPr>
              <a:t>let‐down</a:t>
            </a:r>
            <a:r>
              <a:rPr lang="en-US" sz="2400" b="0" i="0" u="none" strike="noStrike" cap="none">
                <a:solidFill>
                  <a:srgbClr val="000000"/>
                </a:solidFill>
                <a:latin typeface="Avenir"/>
                <a:ea typeface="Avenir"/>
                <a:cs typeface="Avenir"/>
                <a:sym typeface="Avenir"/>
              </a:rPr>
              <a:t>’ and she may be aware of milk being ejected from the opposite breast from which the baby is suckling. </a:t>
            </a:r>
            <a:br>
              <a:rPr lang="en-US" sz="2400" b="0" i="0" u="none" strike="noStrike" cap="none">
                <a:solidFill>
                  <a:srgbClr val="000000"/>
                </a:solidFill>
                <a:latin typeface="Avenir"/>
                <a:ea typeface="Avenir"/>
                <a:cs typeface="Avenir"/>
                <a:sym typeface="Avenir"/>
              </a:rPr>
            </a:b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8"/>
          <p:cNvSpPr txBox="1">
            <a:spLocks noGrp="1"/>
          </p:cNvSpPr>
          <p:nvPr>
            <p:ph type="body" idx="1"/>
          </p:nvPr>
        </p:nvSpPr>
        <p:spPr>
          <a:xfrm>
            <a:off x="765424" y="442459"/>
            <a:ext cx="9279121" cy="5986050"/>
          </a:xfrm>
          <a:prstGeom prst="rect">
            <a:avLst/>
          </a:prstGeom>
          <a:noFill/>
          <a:ln>
            <a:noFill/>
          </a:ln>
        </p:spPr>
        <p:txBody>
          <a:bodyPr spcFirstLastPara="1" wrap="square" lIns="45700" tIns="45700" rIns="45700" bIns="45700" anchor="t" anchorCtr="0">
            <a:normAutofit fontScale="71429" lnSpcReduction="20000"/>
          </a:bodyPr>
          <a:lstStyle/>
          <a:p>
            <a:pPr marL="221741" lvl="0" indent="-221741" algn="l" rtl="0">
              <a:lnSpc>
                <a:spcPct val="90000"/>
              </a:lnSpc>
              <a:spcBef>
                <a:spcPts val="0"/>
              </a:spcBef>
              <a:spcAft>
                <a:spcPts val="0"/>
              </a:spcAft>
              <a:buClr>
                <a:srgbClr val="C00000"/>
              </a:buClr>
              <a:buSzPct val="100000"/>
              <a:buNone/>
            </a:pPr>
            <a:r>
              <a:rPr lang="en-US" sz="5432">
                <a:solidFill>
                  <a:srgbClr val="C00000"/>
                </a:solidFill>
              </a:rPr>
              <a:t>The milk ejection reflex is readily inhibited by emotional stress </a:t>
            </a:r>
            <a:r>
              <a:rPr lang="en-US">
                <a:solidFill>
                  <a:srgbClr val="000000"/>
                </a:solidFill>
              </a:rPr>
              <a:t>and this may explain why maternal </a:t>
            </a:r>
            <a:r>
              <a:rPr lang="en-US" sz="5432">
                <a:solidFill>
                  <a:srgbClr val="C00000"/>
                </a:solidFill>
              </a:rPr>
              <a:t>anxiety frequently leads to failure of lactation.</a:t>
            </a:r>
            <a:br>
              <a:rPr lang="en-US" sz="5432">
                <a:solidFill>
                  <a:srgbClr val="C00000"/>
                </a:solidFill>
              </a:rPr>
            </a:br>
            <a:endParaRPr/>
          </a:p>
          <a:p>
            <a:pPr marL="221741" lvl="0" indent="-221741" algn="l" rtl="0">
              <a:lnSpc>
                <a:spcPct val="90000"/>
              </a:lnSpc>
              <a:spcBef>
                <a:spcPts val="950"/>
              </a:spcBef>
              <a:spcAft>
                <a:spcPts val="0"/>
              </a:spcAft>
              <a:buClr>
                <a:srgbClr val="000000"/>
              </a:buClr>
              <a:buSzPct val="100000"/>
              <a:buNone/>
            </a:pPr>
            <a:r>
              <a:rPr lang="en-US" sz="5432"/>
              <a:t>Successful breastfeeding depends on engendering confidence in the mother and ensuring correct fixing and suckling on the nipple.</a:t>
            </a:r>
            <a:br>
              <a:rPr lang="en-US" sz="5432"/>
            </a:br>
            <a:endParaRPr/>
          </a:p>
          <a:p>
            <a:pPr marL="221741" lvl="0" indent="-221741" algn="l" rtl="0">
              <a:lnSpc>
                <a:spcPct val="90000"/>
              </a:lnSpc>
              <a:spcBef>
                <a:spcPts val="950"/>
              </a:spcBef>
              <a:spcAft>
                <a:spcPts val="0"/>
              </a:spcAft>
              <a:buClr>
                <a:srgbClr val="000000"/>
              </a:buClr>
              <a:buSzPct val="100000"/>
              <a:buNone/>
            </a:pPr>
            <a:r>
              <a:rPr lang="en-US" sz="5432"/>
              <a:t>Another factor that is of potential physiological importance as an inhibitor of breast milk is: </a:t>
            </a:r>
            <a:r>
              <a:rPr lang="en-US">
                <a:solidFill>
                  <a:srgbClr val="C00000"/>
                </a:solidFill>
              </a:rPr>
              <a:t>when the milk is not effectively stripped from the breast at each feed, this will inhibit lactopoiesis</a:t>
            </a:r>
            <a:r>
              <a:rPr lang="en-US" sz="5432"/>
              <a:t> </a:t>
            </a:r>
            <a:r>
              <a:rPr lang="en-US">
                <a:solidFill>
                  <a:srgbClr val="C00000"/>
                </a:solidFill>
              </a:rPr>
              <a:t>and lead to a fall in milk</a:t>
            </a:r>
            <a:r>
              <a:rPr lang="en-US" sz="5432"/>
              <a:t> </a:t>
            </a:r>
            <a:r>
              <a:rPr lang="en-US">
                <a:solidFill>
                  <a:srgbClr val="C00000"/>
                </a:solidFill>
              </a:rPr>
              <a:t>production.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a:spLocks noGrp="1"/>
          </p:cNvSpPr>
          <p:nvPr>
            <p:ph type="body" idx="1"/>
          </p:nvPr>
        </p:nvSpPr>
        <p:spPr>
          <a:xfrm>
            <a:off x="818702" y="228274"/>
            <a:ext cx="10985501" cy="4128006"/>
          </a:xfrm>
          <a:prstGeom prst="rect">
            <a:avLst/>
          </a:prstGeom>
          <a:noFill/>
          <a:ln>
            <a:noFill/>
          </a:ln>
        </p:spPr>
        <p:txBody>
          <a:bodyPr spcFirstLastPara="1" wrap="square" lIns="91425" tIns="45700" rIns="91425" bIns="45700" anchor="t" anchorCtr="0">
            <a:normAutofit/>
          </a:bodyPr>
          <a:lstStyle/>
          <a:p>
            <a:pPr marL="800100" lvl="0" indent="-800100" algn="l" rtl="0">
              <a:lnSpc>
                <a:spcPct val="100000"/>
              </a:lnSpc>
              <a:spcBef>
                <a:spcPts val="0"/>
              </a:spcBef>
              <a:spcAft>
                <a:spcPts val="0"/>
              </a:spcAft>
              <a:buClr>
                <a:schemeClr val="dk1"/>
              </a:buClr>
              <a:buSzPts val="7000"/>
              <a:buChar char="•"/>
            </a:pPr>
            <a:r>
              <a:rPr lang="en-US" sz="7000"/>
              <a:t>Benefits of lactation </a:t>
            </a:r>
            <a:endParaRPr/>
          </a:p>
        </p:txBody>
      </p:sp>
      <p:pic>
        <p:nvPicPr>
          <p:cNvPr id="336" name="Google Shape;336;p19" descr="IMG_1538.jpeg"/>
          <p:cNvPicPr preferRelativeResize="0"/>
          <p:nvPr/>
        </p:nvPicPr>
        <p:blipFill rotWithShape="1">
          <a:blip r:embed="rId3">
            <a:alphaModFix/>
          </a:blip>
          <a:srcRect/>
          <a:stretch/>
        </p:blipFill>
        <p:spPr>
          <a:xfrm>
            <a:off x="581890" y="1426576"/>
            <a:ext cx="11123372" cy="52230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title"/>
          </p:nvPr>
        </p:nvSpPr>
        <p:spPr>
          <a:xfrm>
            <a:off x="1451579" y="804519"/>
            <a:ext cx="9603275" cy="2004571"/>
          </a:xfrm>
          <a:prstGeom prst="rect">
            <a:avLst/>
          </a:prstGeom>
          <a:noFill/>
          <a:ln>
            <a:noFill/>
          </a:ln>
        </p:spPr>
        <p:txBody>
          <a:bodyPr spcFirstLastPara="1" wrap="square" lIns="0" tIns="281925" rIns="0" bIns="0" anchor="t" anchorCtr="0">
            <a:spAutoFit/>
          </a:bodyPr>
          <a:lstStyle/>
          <a:p>
            <a:pPr marL="306705" marR="0" lvl="0" indent="0" algn="ctr" rtl="0">
              <a:lnSpc>
                <a:spcPct val="100000"/>
              </a:lnSpc>
              <a:spcBef>
                <a:spcPts val="0"/>
              </a:spcBef>
              <a:spcAft>
                <a:spcPts val="0"/>
              </a:spcAft>
              <a:buClr>
                <a:srgbClr val="E62A57"/>
              </a:buClr>
              <a:buSzPts val="6000"/>
              <a:buFont typeface="Abril Fatface"/>
              <a:buNone/>
            </a:pPr>
            <a:r>
              <a:rPr lang="en-US" sz="6000" b="0" i="0" u="none" strike="noStrike" cap="none">
                <a:solidFill>
                  <a:srgbClr val="E62A57"/>
                </a:solidFill>
                <a:latin typeface="Abril Fatface"/>
                <a:ea typeface="Abril Fatface"/>
                <a:cs typeface="Abril Fatface"/>
                <a:sym typeface="Abril Fatface"/>
              </a:rPr>
              <a:t>DEFINITION</a:t>
            </a:r>
            <a:endParaRPr sz="6000" b="0" i="0" u="none" strike="noStrike" cap="none">
              <a:solidFill>
                <a:srgbClr val="E62A57"/>
              </a:solidFill>
              <a:latin typeface="Abril Fatface"/>
              <a:ea typeface="Abril Fatface"/>
              <a:cs typeface="Abril Fatface"/>
              <a:sym typeface="Abril Fatface"/>
            </a:endParaRPr>
          </a:p>
          <a:p>
            <a:pPr marL="12700" marR="5080" lvl="0" indent="0" algn="l" rtl="0">
              <a:lnSpc>
                <a:spcPct val="114599"/>
              </a:lnSpc>
              <a:spcBef>
                <a:spcPts val="505"/>
              </a:spcBef>
              <a:spcAft>
                <a:spcPts val="0"/>
              </a:spcAft>
              <a:buClr>
                <a:schemeClr val="dk1"/>
              </a:buClr>
              <a:buSzPts val="2600"/>
              <a:buFont typeface="Abril Fatface"/>
              <a:buNone/>
            </a:pPr>
            <a:endParaRPr sz="2600" b="0" i="0" u="none" strike="noStrike" cap="none">
              <a:solidFill>
                <a:schemeClr val="dk1"/>
              </a:solidFill>
              <a:latin typeface="Helvetica Neue"/>
              <a:ea typeface="Helvetica Neue"/>
              <a:cs typeface="Helvetica Neue"/>
              <a:sym typeface="Helvetica Neue"/>
            </a:endParaRPr>
          </a:p>
        </p:txBody>
      </p:sp>
      <p:sp>
        <p:nvSpPr>
          <p:cNvPr id="233" name="Google Shape;233;p2"/>
          <p:cNvSpPr txBox="1">
            <a:spLocks noGrp="1"/>
          </p:cNvSpPr>
          <p:nvPr>
            <p:ph type="body" idx="1"/>
          </p:nvPr>
        </p:nvSpPr>
        <p:spPr>
          <a:xfrm>
            <a:off x="1377489" y="2576541"/>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The puerperium refers to the 6-week period following completion of the third stage of labour</a:t>
            </a:r>
            <a:endParaRPr/>
          </a:p>
          <a:p>
            <a:pPr marL="228600" lvl="0" indent="-228600" algn="l" rtl="0">
              <a:lnSpc>
                <a:spcPct val="100000"/>
              </a:lnSpc>
              <a:spcBef>
                <a:spcPts val="1000"/>
              </a:spcBef>
              <a:spcAft>
                <a:spcPts val="0"/>
              </a:spcAft>
              <a:buClr>
                <a:schemeClr val="dk1"/>
              </a:buClr>
              <a:buSzPts val="2800"/>
              <a:buChar char="•"/>
            </a:pPr>
            <a:r>
              <a:rPr lang="en-US"/>
              <a:t>The reproductive organs and maternal physiology return toward the pre-pregnancy state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0"/>
          <p:cNvSpPr txBox="1">
            <a:spLocks noGrp="1"/>
          </p:cNvSpPr>
          <p:nvPr>
            <p:ph type="body" idx="1"/>
          </p:nvPr>
        </p:nvSpPr>
        <p:spPr>
          <a:xfrm>
            <a:off x="603250" y="6134475"/>
            <a:ext cx="10985500" cy="330201"/>
          </a:xfrm>
          <a:prstGeom prst="rect">
            <a:avLst/>
          </a:prstGeom>
          <a:noFill/>
          <a:ln>
            <a:noFill/>
          </a:ln>
        </p:spPr>
        <p:txBody>
          <a:bodyPr spcFirstLastPara="1" wrap="square" lIns="22850" tIns="22850" rIns="22850" bIns="22850" anchor="b" anchorCtr="0">
            <a:normAutofit/>
          </a:bodyPr>
          <a:lstStyle/>
          <a:p>
            <a:pPr marL="0" lvl="0" indent="0" algn="l" rtl="0">
              <a:lnSpc>
                <a:spcPct val="100000"/>
              </a:lnSpc>
              <a:spcBef>
                <a:spcPts val="0"/>
              </a:spcBef>
              <a:spcAft>
                <a:spcPts val="0"/>
              </a:spcAft>
              <a:buClr>
                <a:schemeClr val="dk1"/>
              </a:buClr>
              <a:buSzPts val="1700"/>
              <a:buNone/>
            </a:pPr>
            <a:endParaRPr sz="1700">
              <a:latin typeface="Arial"/>
              <a:ea typeface="Arial"/>
              <a:cs typeface="Arial"/>
              <a:sym typeface="Arial"/>
            </a:endParaRPr>
          </a:p>
        </p:txBody>
      </p:sp>
      <p:sp>
        <p:nvSpPr>
          <p:cNvPr id="342" name="Google Shape;342;p20"/>
          <p:cNvSpPr txBox="1">
            <a:spLocks noGrp="1"/>
          </p:cNvSpPr>
          <p:nvPr>
            <p:ph type="body" idx="2"/>
          </p:nvPr>
        </p:nvSpPr>
        <p:spPr>
          <a:xfrm>
            <a:off x="603250" y="3676650"/>
            <a:ext cx="10985500" cy="1003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endParaRPr sz="2800">
              <a:latin typeface="Century Gothic"/>
              <a:ea typeface="Century Gothic"/>
              <a:cs typeface="Century Gothic"/>
              <a:sym typeface="Century Gothic"/>
            </a:endParaRPr>
          </a:p>
        </p:txBody>
      </p:sp>
      <p:sp>
        <p:nvSpPr>
          <p:cNvPr id="343" name="Google Shape;343;p20"/>
          <p:cNvSpPr txBox="1">
            <a:spLocks noGrp="1"/>
          </p:cNvSpPr>
          <p:nvPr>
            <p:ph type="title"/>
          </p:nvPr>
        </p:nvSpPr>
        <p:spPr>
          <a:xfrm>
            <a:off x="603250" y="1308100"/>
            <a:ext cx="10985502" cy="2324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Abril Fatface"/>
              <a:buNone/>
            </a:pPr>
            <a:endParaRPr sz="6000"/>
          </a:p>
        </p:txBody>
      </p:sp>
      <p:pic>
        <p:nvPicPr>
          <p:cNvPr id="344" name="Google Shape;344;p20" descr="IMG_1573.jpeg"/>
          <p:cNvPicPr preferRelativeResize="0"/>
          <p:nvPr/>
        </p:nvPicPr>
        <p:blipFill rotWithShape="1">
          <a:blip r:embed="rId3">
            <a:alphaModFix/>
          </a:blip>
          <a:srcRect l="4278"/>
          <a:stretch/>
        </p:blipFill>
        <p:spPr>
          <a:xfrm>
            <a:off x="0" y="102888"/>
            <a:ext cx="12191999" cy="66522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body" idx="1"/>
          </p:nvPr>
        </p:nvSpPr>
        <p:spPr>
          <a:xfrm>
            <a:off x="2197595" y="9449622"/>
            <a:ext cx="10985501" cy="4128006"/>
          </a:xfrm>
          <a:prstGeom prst="rect">
            <a:avLst/>
          </a:prstGeom>
          <a:noFill/>
          <a:ln>
            <a:noFill/>
          </a:ln>
        </p:spPr>
        <p:txBody>
          <a:bodyPr spcFirstLastPara="1" wrap="square" lIns="91425" tIns="45700" rIns="91425" bIns="45700" anchor="t" anchorCtr="0">
            <a:normAutofit/>
          </a:bodyPr>
          <a:lstStyle/>
          <a:p>
            <a:pPr marL="228600" lvl="0" indent="-50800" algn="l" rtl="0">
              <a:lnSpc>
                <a:spcPct val="100000"/>
              </a:lnSpc>
              <a:spcBef>
                <a:spcPts val="0"/>
              </a:spcBef>
              <a:spcAft>
                <a:spcPts val="0"/>
              </a:spcAft>
              <a:buClr>
                <a:schemeClr val="dk1"/>
              </a:buClr>
              <a:buSzPts val="2800"/>
              <a:buNone/>
            </a:pPr>
            <a:endParaRPr sz="2800" b="0" i="0" u="none" strike="noStrike" cap="none">
              <a:solidFill>
                <a:schemeClr val="dk1"/>
              </a:solidFill>
              <a:latin typeface="Century Gothic"/>
              <a:ea typeface="Century Gothic"/>
              <a:cs typeface="Century Gothic"/>
              <a:sym typeface="Century Gothic"/>
            </a:endParaRPr>
          </a:p>
        </p:txBody>
      </p:sp>
      <p:sp>
        <p:nvSpPr>
          <p:cNvPr id="350" name="Google Shape;350;p21"/>
          <p:cNvSpPr txBox="1"/>
          <p:nvPr/>
        </p:nvSpPr>
        <p:spPr>
          <a:xfrm>
            <a:off x="410825" y="1270000"/>
            <a:ext cx="6094800" cy="43180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Breast engorgement</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Engorgement of the breasts usually begins by the second or third postpartum day, and if breastfeeding has not A been effectively established, the overdistended and</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engorged breasts can be very uncomfortable.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Breast engorgement results in a puerperal fever of up to 39°C in around 15% of women.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Although the fever rarely lasts more than 16 hours, other infective causes must be excluded</a:t>
            </a:r>
            <a:endParaRPr sz="1400" b="1" i="0" u="none" strike="noStrike" cap="none">
              <a:solidFill>
                <a:srgbClr val="000000"/>
              </a:solidFill>
              <a:latin typeface="Arial"/>
              <a:ea typeface="Arial"/>
              <a:cs typeface="Arial"/>
              <a:sym typeface="Arial"/>
            </a:endParaRPr>
          </a:p>
        </p:txBody>
      </p:sp>
      <p:pic>
        <p:nvPicPr>
          <p:cNvPr id="351" name="Google Shape;351;p21"/>
          <p:cNvPicPr preferRelativeResize="0"/>
          <p:nvPr/>
        </p:nvPicPr>
        <p:blipFill rotWithShape="1">
          <a:blip r:embed="rId3">
            <a:alphaModFix/>
          </a:blip>
          <a:srcRect/>
          <a:stretch/>
        </p:blipFill>
        <p:spPr>
          <a:xfrm>
            <a:off x="6505625" y="271138"/>
            <a:ext cx="5686376" cy="63157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2"/>
          <p:cNvSpPr txBox="1"/>
          <p:nvPr/>
        </p:nvSpPr>
        <p:spPr>
          <a:xfrm>
            <a:off x="322025" y="713750"/>
            <a:ext cx="6408900" cy="42418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Gothic"/>
                <a:ea typeface="Century Gothic"/>
                <a:cs typeface="Century Gothic"/>
                <a:sym typeface="Century Gothic"/>
              </a:rPr>
              <a:t>A number of remedies for the treatment of breast engorgement, such as manual expression, firm support, cabbage leaves, ice bags and electric breast pumps, have all been recommended in the past, but allowing the baby easy access to the breast is the most effective method of treatment and prevention.,give mild analgesic such as ibuprofen,acetaminophen </a:t>
            </a:r>
            <a:endParaRPr sz="1400" b="1" i="0" u="none" strike="noStrike" cap="none">
              <a:solidFill>
                <a:srgbClr val="000000"/>
              </a:solidFill>
              <a:latin typeface="Arial"/>
              <a:ea typeface="Arial"/>
              <a:cs typeface="Arial"/>
              <a:sym typeface="Arial"/>
            </a:endParaRPr>
          </a:p>
        </p:txBody>
      </p:sp>
      <p:pic>
        <p:nvPicPr>
          <p:cNvPr id="357" name="Google Shape;357;p22" descr="IMG_1553.jpeg"/>
          <p:cNvPicPr preferRelativeResize="0"/>
          <p:nvPr/>
        </p:nvPicPr>
        <p:blipFill rotWithShape="1">
          <a:blip r:embed="rId3">
            <a:alphaModFix/>
          </a:blip>
          <a:srcRect/>
          <a:stretch/>
        </p:blipFill>
        <p:spPr>
          <a:xfrm>
            <a:off x="6730933" y="756581"/>
            <a:ext cx="5434410" cy="534483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3"/>
          <p:cNvSpPr txBox="1">
            <a:spLocks noGrp="1"/>
          </p:cNvSpPr>
          <p:nvPr>
            <p:ph type="body" idx="2"/>
          </p:nvPr>
        </p:nvSpPr>
        <p:spPr>
          <a:xfrm>
            <a:off x="-344739" y="12337822"/>
            <a:ext cx="10985501" cy="10033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endParaRPr sz="2800">
              <a:latin typeface="Century Gothic"/>
              <a:ea typeface="Century Gothic"/>
              <a:cs typeface="Century Gothic"/>
              <a:sym typeface="Century Gothic"/>
            </a:endParaRPr>
          </a:p>
        </p:txBody>
      </p:sp>
      <p:sp>
        <p:nvSpPr>
          <p:cNvPr id="363" name="Google Shape;363;p23"/>
          <p:cNvSpPr txBox="1">
            <a:spLocks noGrp="1"/>
          </p:cNvSpPr>
          <p:nvPr>
            <p:ph type="title"/>
          </p:nvPr>
        </p:nvSpPr>
        <p:spPr>
          <a:xfrm>
            <a:off x="-603282" y="13201053"/>
            <a:ext cx="10985502" cy="23241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Abril Fatface"/>
              <a:buNone/>
            </a:pPr>
            <a:endParaRPr sz="6000"/>
          </a:p>
        </p:txBody>
      </p:sp>
      <p:sp>
        <p:nvSpPr>
          <p:cNvPr id="364" name="Google Shape;364;p23"/>
          <p:cNvSpPr txBox="1"/>
          <p:nvPr/>
        </p:nvSpPr>
        <p:spPr>
          <a:xfrm>
            <a:off x="185903" y="629110"/>
            <a:ext cx="6073200" cy="59182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Gothic"/>
                <a:ea typeface="Century Gothic"/>
                <a:cs typeface="Century Gothic"/>
                <a:sym typeface="Century Gothic"/>
              </a:rPr>
              <a:t>Mastitis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Gothic"/>
                <a:ea typeface="Century Gothic"/>
                <a:cs typeface="Century Gothic"/>
                <a:sym typeface="Century Gothic"/>
              </a:rPr>
              <a:t>Inflammation of the breast which is not always due to an infective process. It is commonly related to breastfeeding problems, and occurs when a blocked duct obstructs the flow of milk and distends the alveoli. If this pressure persists, the milk extravasates into the perilobular tissue, initiating an inflammatory process.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Gothic"/>
                <a:ea typeface="Century Gothic"/>
                <a:cs typeface="Century Gothic"/>
                <a:sym typeface="Century Gothic"/>
              </a:rPr>
              <a:t>The affected segment of the breast is painful and appears red and oedematous</a:t>
            </a:r>
            <a:endParaRPr sz="1400" b="1" i="0" u="none" strike="noStrike" cap="none">
              <a:solidFill>
                <a:srgbClr val="000000"/>
              </a:solidFill>
              <a:latin typeface="Arial"/>
              <a:ea typeface="Arial"/>
              <a:cs typeface="Arial"/>
              <a:sym typeface="Arial"/>
            </a:endParaRPr>
          </a:p>
        </p:txBody>
      </p:sp>
      <p:pic>
        <p:nvPicPr>
          <p:cNvPr id="365" name="Google Shape;365;p23" descr="فيلم ملصق.heic"/>
          <p:cNvPicPr preferRelativeResize="0"/>
          <p:nvPr/>
        </p:nvPicPr>
        <p:blipFill rotWithShape="1">
          <a:blip r:embed="rId3">
            <a:alphaModFix/>
          </a:blip>
          <a:srcRect/>
          <a:stretch/>
        </p:blipFill>
        <p:spPr>
          <a:xfrm>
            <a:off x="6416863" y="1054147"/>
            <a:ext cx="5674713" cy="52146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txBox="1">
            <a:spLocks noGrp="1"/>
          </p:cNvSpPr>
          <p:nvPr>
            <p:ph type="body" idx="1"/>
          </p:nvPr>
        </p:nvSpPr>
        <p:spPr>
          <a:xfrm>
            <a:off x="-1335819" y="12638312"/>
            <a:ext cx="10985501" cy="4128006"/>
          </a:xfrm>
          <a:prstGeom prst="rect">
            <a:avLst/>
          </a:prstGeom>
          <a:noFill/>
          <a:ln>
            <a:noFill/>
          </a:ln>
        </p:spPr>
        <p:txBody>
          <a:bodyPr spcFirstLastPara="1" wrap="square" lIns="91425" tIns="45700" rIns="91425" bIns="45700" anchor="t" anchorCtr="0">
            <a:normAutofit/>
          </a:bodyPr>
          <a:lstStyle/>
          <a:p>
            <a:pPr marL="228600" lvl="0" indent="-50800" algn="l" rtl="0">
              <a:lnSpc>
                <a:spcPct val="100000"/>
              </a:lnSpc>
              <a:spcBef>
                <a:spcPts val="0"/>
              </a:spcBef>
              <a:spcAft>
                <a:spcPts val="0"/>
              </a:spcAft>
              <a:buClr>
                <a:schemeClr val="dk1"/>
              </a:buClr>
              <a:buSzPts val="2800"/>
              <a:buNone/>
            </a:pPr>
            <a:endParaRPr sz="2800" b="0" i="0" u="none" strike="noStrike" cap="none">
              <a:solidFill>
                <a:schemeClr val="dk1"/>
              </a:solidFill>
              <a:latin typeface="Century Gothic"/>
              <a:ea typeface="Century Gothic"/>
              <a:cs typeface="Century Gothic"/>
              <a:sym typeface="Century Gothic"/>
            </a:endParaRPr>
          </a:p>
        </p:txBody>
      </p:sp>
      <p:sp>
        <p:nvSpPr>
          <p:cNvPr id="371" name="Google Shape;371;p24"/>
          <p:cNvSpPr txBox="1"/>
          <p:nvPr/>
        </p:nvSpPr>
        <p:spPr>
          <a:xfrm>
            <a:off x="603300" y="1130300"/>
            <a:ext cx="10985400" cy="45974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entury Gothic"/>
                <a:ea typeface="Century Gothic"/>
                <a:cs typeface="Century Gothic"/>
                <a:sym typeface="Century Gothic"/>
              </a:rPr>
              <a:t>Women experience flu-like symptoms with a tachycardia and pyrexia. In contrast to breast engorgement, the pyrexia with infective mastitis develops later (typically third to fourth postpartum week) and persists for longer</a:t>
            </a:r>
            <a:endParaRPr sz="32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entury Gothic"/>
                <a:ea typeface="Century Gothic"/>
                <a:cs typeface="Century Gothic"/>
                <a:sym typeface="Century Gothic"/>
              </a:rPr>
              <a:t>The most common infecting organism is S.aureus, which is found in 40% of women with mastitis source mainly from nose of the baby and throat , other bacteria include coagulase-negative staphylococci and Streptococcus viridans.</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5"/>
          <p:cNvSpPr txBox="1"/>
          <p:nvPr/>
        </p:nvSpPr>
        <p:spPr>
          <a:xfrm>
            <a:off x="427925" y="966600"/>
            <a:ext cx="10697400" cy="44450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Gothic"/>
                <a:ea typeface="Century Gothic"/>
                <a:cs typeface="Century Gothic"/>
                <a:sym typeface="Century Gothic"/>
              </a:rPr>
              <a:t>Early localized mastitis can be managed with stop breastfeeding from the affected breast , massage of the breast (towards the nipple) and analgesia. If the mastitis worsens, then a sample of the milk should be taken for microbiological culture and flucloxacillin commenced while awaiting sensitivity results then appropriate antibiotics should be continued for 7-10days. Breastfeeding should be continued during this process from the unaffected breast.</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entury Gothic"/>
                <a:ea typeface="Century Gothic"/>
                <a:cs typeface="Century Gothic"/>
                <a:sym typeface="Century Gothic"/>
              </a:rPr>
              <a:t>About 10% of women with mastitis develop a breast abscess (diagnosed using ultrasound). Treatment is by a radial surgical incision and drainage under general anaesthesia</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26" descr="IMG_1548.png"/>
          <p:cNvPicPr preferRelativeResize="0"/>
          <p:nvPr/>
        </p:nvPicPr>
        <p:blipFill rotWithShape="1">
          <a:blip r:embed="rId3">
            <a:alphaModFix/>
          </a:blip>
          <a:srcRect/>
          <a:stretch/>
        </p:blipFill>
        <p:spPr>
          <a:xfrm>
            <a:off x="637840" y="564960"/>
            <a:ext cx="10958415" cy="5420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pic>
        <p:nvPicPr>
          <p:cNvPr id="388" name="Google Shape;388;p27"/>
          <p:cNvPicPr preferRelativeResize="0"/>
          <p:nvPr/>
        </p:nvPicPr>
        <p:blipFill rotWithShape="1">
          <a:blip r:embed="rId3">
            <a:alphaModFix/>
          </a:blip>
          <a:srcRect/>
          <a:stretch/>
        </p:blipFill>
        <p:spPr>
          <a:xfrm>
            <a:off x="957263" y="428625"/>
            <a:ext cx="10277474" cy="6000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8"/>
          <p:cNvSpPr txBox="1">
            <a:spLocks noGrp="1"/>
          </p:cNvSpPr>
          <p:nvPr>
            <p:ph type="title"/>
          </p:nvPr>
        </p:nvSpPr>
        <p:spPr>
          <a:xfrm>
            <a:off x="193964" y="-831273"/>
            <a:ext cx="4270619" cy="3517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bril Fatface"/>
              <a:buNone/>
            </a:pPr>
            <a:r>
              <a:rPr lang="en-US" sz="4400" b="0" i="1" u="none" strike="noStrike" cap="none">
                <a:solidFill>
                  <a:schemeClr val="dk1"/>
                </a:solidFill>
                <a:latin typeface="Abril Fatface"/>
                <a:ea typeface="Abril Fatface"/>
                <a:cs typeface="Abril Fatface"/>
                <a:sym typeface="Abril Fatface"/>
              </a:rPr>
              <a:t>contraception</a:t>
            </a:r>
            <a:endParaRPr/>
          </a:p>
        </p:txBody>
      </p:sp>
      <p:sp>
        <p:nvSpPr>
          <p:cNvPr id="394" name="Google Shape;394;p28"/>
          <p:cNvSpPr txBox="1">
            <a:spLocks noGrp="1"/>
          </p:cNvSpPr>
          <p:nvPr>
            <p:ph type="body" idx="1"/>
          </p:nvPr>
        </p:nvSpPr>
        <p:spPr>
          <a:xfrm>
            <a:off x="858981" y="1272380"/>
            <a:ext cx="9317182" cy="558562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00"/>
              <a:buNone/>
            </a:pPr>
            <a:r>
              <a:rPr lang="en-US" b="1">
                <a:latin typeface="Times New Roman"/>
                <a:ea typeface="Times New Roman"/>
                <a:cs typeface="Times New Roman"/>
                <a:sym typeface="Times New Roman"/>
              </a:rPr>
              <a:t>Sterilization</a:t>
            </a:r>
            <a:r>
              <a:rPr lang="en-US" b="0"/>
              <a:t> can be offered to mothers who are certain that they have completed their family</a:t>
            </a:r>
            <a:endParaRPr/>
          </a:p>
          <a:p>
            <a:pPr marL="0" lvl="0" indent="0" algn="l" rtl="0">
              <a:lnSpc>
                <a:spcPct val="100000"/>
              </a:lnSpc>
              <a:spcBef>
                <a:spcPts val="1000"/>
              </a:spcBef>
              <a:spcAft>
                <a:spcPts val="0"/>
              </a:spcAft>
              <a:buClr>
                <a:schemeClr val="dk1"/>
              </a:buClr>
              <a:buSzPts val="2800"/>
              <a:buNone/>
            </a:pPr>
            <a:r>
              <a:rPr lang="en-US" b="1">
                <a:latin typeface="Times New Roman"/>
                <a:ea typeface="Times New Roman"/>
                <a:cs typeface="Times New Roman"/>
                <a:sym typeface="Times New Roman"/>
              </a:rPr>
              <a:t>breast feeding</a:t>
            </a:r>
            <a:r>
              <a:rPr lang="en-US" b="0"/>
              <a:t>: fully breastfeeding her baby has a less than 2% chance of conceiving in the first 6 months</a:t>
            </a:r>
            <a:endParaRPr/>
          </a:p>
          <a:p>
            <a:pPr marL="0" lvl="0" indent="0" algn="l" rtl="0">
              <a:lnSpc>
                <a:spcPct val="100000"/>
              </a:lnSpc>
              <a:spcBef>
                <a:spcPts val="1000"/>
              </a:spcBef>
              <a:spcAft>
                <a:spcPts val="0"/>
              </a:spcAft>
              <a:buClr>
                <a:schemeClr val="dk1"/>
              </a:buClr>
              <a:buSzPts val="2800"/>
              <a:buNone/>
            </a:pPr>
            <a:r>
              <a:rPr lang="en-US" b="1">
                <a:latin typeface="Times New Roman"/>
                <a:ea typeface="Times New Roman"/>
                <a:cs typeface="Times New Roman"/>
                <a:sym typeface="Times New Roman"/>
              </a:rPr>
              <a:t>Barriers </a:t>
            </a:r>
            <a:endParaRPr/>
          </a:p>
          <a:p>
            <a:pPr marL="0" lvl="0" indent="0" algn="l" rtl="0">
              <a:lnSpc>
                <a:spcPct val="100000"/>
              </a:lnSpc>
              <a:spcBef>
                <a:spcPts val="1000"/>
              </a:spcBef>
              <a:spcAft>
                <a:spcPts val="0"/>
              </a:spcAft>
              <a:buClr>
                <a:schemeClr val="dk1"/>
              </a:buClr>
              <a:buSzPts val="2800"/>
              <a:buNone/>
            </a:pPr>
            <a:r>
              <a:rPr lang="en-US" b="1">
                <a:latin typeface="Times New Roman"/>
                <a:ea typeface="Times New Roman"/>
                <a:cs typeface="Times New Roman"/>
                <a:sym typeface="Times New Roman"/>
              </a:rPr>
              <a:t>IUCD</a:t>
            </a:r>
            <a:r>
              <a:rPr lang="en-US" b="0"/>
              <a:t> (it is best to wait for 4–8 weeks to allow for involution)</a:t>
            </a:r>
            <a:endParaRPr/>
          </a:p>
          <a:p>
            <a:pPr marL="0" lvl="0" indent="0" algn="l" rtl="0">
              <a:lnSpc>
                <a:spcPct val="100000"/>
              </a:lnSpc>
              <a:spcBef>
                <a:spcPts val="1000"/>
              </a:spcBef>
              <a:spcAft>
                <a:spcPts val="0"/>
              </a:spcAft>
              <a:buClr>
                <a:schemeClr val="dk1"/>
              </a:buClr>
              <a:buSzPts val="2800"/>
              <a:buNone/>
            </a:pPr>
            <a:r>
              <a:rPr lang="en-US" b="1">
                <a:latin typeface="Times New Roman"/>
                <a:ea typeface="Times New Roman"/>
                <a:cs typeface="Times New Roman"/>
                <a:sym typeface="Times New Roman"/>
              </a:rPr>
              <a:t>Progesterone only pills</a:t>
            </a:r>
            <a:endParaRPr/>
          </a:p>
          <a:p>
            <a:pPr marL="0" lvl="0" indent="0" algn="l" rtl="0">
              <a:lnSpc>
                <a:spcPct val="100000"/>
              </a:lnSpc>
              <a:spcBef>
                <a:spcPts val="1000"/>
              </a:spcBef>
              <a:spcAft>
                <a:spcPts val="0"/>
              </a:spcAft>
              <a:buClr>
                <a:schemeClr val="dk1"/>
              </a:buClr>
              <a:buSzPts val="2800"/>
              <a:buNone/>
            </a:pPr>
            <a:r>
              <a:rPr lang="en-US">
                <a:latin typeface="Times New Roman"/>
                <a:ea typeface="Times New Roman"/>
                <a:cs typeface="Times New Roman"/>
                <a:sym typeface="Times New Roman"/>
              </a:rPr>
              <a:t> </a:t>
            </a:r>
            <a:r>
              <a:rPr lang="en-US" b="1"/>
              <a:t>Injectable contraception</a:t>
            </a:r>
            <a:r>
              <a:rPr lang="en-US">
                <a:latin typeface="Times New Roman"/>
                <a:ea typeface="Times New Roman"/>
                <a:cs typeface="Times New Roman"/>
                <a:sym typeface="Times New Roman"/>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9"/>
          <p:cNvSpPr txBox="1">
            <a:spLocks noGrp="1"/>
          </p:cNvSpPr>
          <p:nvPr>
            <p:ph type="ctrTitle"/>
          </p:nvPr>
        </p:nvSpPr>
        <p:spPr>
          <a:xfrm>
            <a:off x="915924" y="914400"/>
            <a:ext cx="10360152" cy="5029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Abril Fatface"/>
              <a:buNone/>
            </a:pPr>
            <a:r>
              <a:rPr lang="en-US" b="1">
                <a:solidFill>
                  <a:schemeClr val="accent1"/>
                </a:solidFill>
              </a:rPr>
              <a:t>Puerperal Complications</a:t>
            </a:r>
            <a:r>
              <a:rPr lang="en-US">
                <a:solidFill>
                  <a:schemeClr val="accent1"/>
                </a:solidFil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
          <p:cNvSpPr txBox="1">
            <a:spLocks noGrp="1"/>
          </p:cNvSpPr>
          <p:nvPr>
            <p:ph type="title"/>
          </p:nvPr>
        </p:nvSpPr>
        <p:spPr>
          <a:xfrm>
            <a:off x="1457503" y="283191"/>
            <a:ext cx="9603275" cy="7831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62A57"/>
              </a:buClr>
              <a:buSzPts val="3200"/>
              <a:buFont typeface="Times New Roman"/>
              <a:buNone/>
            </a:pPr>
            <a:r>
              <a:rPr lang="en-US" sz="3200" b="1">
                <a:solidFill>
                  <a:srgbClr val="E62A57"/>
                </a:solidFill>
                <a:latin typeface="Times New Roman"/>
                <a:ea typeface="Times New Roman"/>
                <a:cs typeface="Times New Roman"/>
                <a:sym typeface="Times New Roman"/>
              </a:rPr>
              <a:t>General</a:t>
            </a:r>
            <a:endParaRPr>
              <a:solidFill>
                <a:srgbClr val="E62A57"/>
              </a:solidFill>
            </a:endParaRPr>
          </a:p>
        </p:txBody>
      </p:sp>
      <p:sp>
        <p:nvSpPr>
          <p:cNvPr id="239" name="Google Shape;239;p3"/>
          <p:cNvSpPr txBox="1">
            <a:spLocks noGrp="1"/>
          </p:cNvSpPr>
          <p:nvPr>
            <p:ph type="body" idx="1"/>
          </p:nvPr>
        </p:nvSpPr>
        <p:spPr>
          <a:xfrm>
            <a:off x="275853" y="1552462"/>
            <a:ext cx="11389676" cy="5241269"/>
          </a:xfrm>
          <a:prstGeom prst="rect">
            <a:avLst/>
          </a:prstGeom>
          <a:noFill/>
          <a:ln>
            <a:noFill/>
          </a:ln>
        </p:spPr>
        <p:txBody>
          <a:bodyPr spcFirstLastPara="1" wrap="square" lIns="0" tIns="74275" rIns="0" bIns="0" anchor="t" anchorCtr="0">
            <a:spAutoFit/>
          </a:bodyPr>
          <a:lstStyle/>
          <a:p>
            <a:pPr marL="0" marR="0" lvl="0" indent="0" algn="l" rtl="0">
              <a:lnSpc>
                <a:spcPct val="100000"/>
              </a:lnSpc>
              <a:spcBef>
                <a:spcPts val="0"/>
              </a:spcBef>
              <a:spcAft>
                <a:spcPts val="0"/>
              </a:spcAft>
              <a:buClr>
                <a:schemeClr val="dk1"/>
              </a:buClr>
              <a:buSzPts val="1700"/>
              <a:buFont typeface="Arial"/>
              <a:buNone/>
            </a:pPr>
            <a:r>
              <a:rPr lang="en-US" sz="1700" b="1" i="0" u="sng" strike="noStrike" cap="none">
                <a:solidFill>
                  <a:schemeClr val="dk1"/>
                </a:solidFill>
                <a:latin typeface="Arial"/>
                <a:ea typeface="Arial"/>
                <a:cs typeface="Arial"/>
                <a:sym typeface="Arial"/>
              </a:rPr>
              <a:t> Postpartum shivering</a:t>
            </a:r>
            <a:endParaRPr sz="1700" b="1" i="0" u="sng" strike="noStrike" cap="none">
              <a:solidFill>
                <a:schemeClr val="dk1"/>
              </a:solidFill>
              <a:latin typeface="Arial"/>
              <a:ea typeface="Arial"/>
              <a:cs typeface="Arial"/>
              <a:sym typeface="Arial"/>
            </a:endParaRPr>
          </a:p>
          <a:p>
            <a:pPr marL="0" marR="0" lvl="0" indent="0" algn="l" rtl="0">
              <a:lnSpc>
                <a:spcPct val="100000"/>
              </a:lnSpc>
              <a:spcBef>
                <a:spcPts val="585"/>
              </a:spcBef>
              <a:spcAft>
                <a:spcPts val="0"/>
              </a:spcAft>
              <a:buClr>
                <a:schemeClr val="dk1"/>
              </a:buClr>
              <a:buSzPts val="1700"/>
              <a:buFont typeface="Arial"/>
              <a:buNone/>
            </a:pPr>
            <a:r>
              <a:rPr lang="en-US" sz="1700" b="0" i="0" u="none" strike="noStrike" cap="none">
                <a:solidFill>
                  <a:schemeClr val="dk1"/>
                </a:solidFill>
                <a:latin typeface="Helvetica Neue"/>
                <a:ea typeface="Helvetica Neue"/>
                <a:cs typeface="Helvetica Neue"/>
                <a:sym typeface="Helvetica Neue"/>
              </a:rPr>
              <a:t>Postpartum shivering or chills are observed in 25 to 50 % of women. Shivering usually starts 1 to 30 minutes post-delivery and lasts for 2 to 60 minutes. The cause is unknown</a:t>
            </a:r>
            <a:endParaRPr sz="17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490"/>
              </a:spcBef>
              <a:spcAft>
                <a:spcPts val="0"/>
              </a:spcAft>
              <a:buClr>
                <a:schemeClr val="dk1"/>
              </a:buClr>
              <a:buSzPts val="1700"/>
              <a:buFont typeface="Arial"/>
              <a:buNone/>
            </a:pPr>
            <a:r>
              <a:rPr lang="en-US" sz="1700" b="0" i="0" u="none" strike="noStrike" cap="none">
                <a:solidFill>
                  <a:schemeClr val="dk1"/>
                </a:solidFill>
                <a:latin typeface="Helvetica Neue"/>
                <a:ea typeface="Helvetica Neue"/>
                <a:cs typeface="Helvetica Neue"/>
                <a:sym typeface="Helvetica Neue"/>
              </a:rPr>
              <a:t>Treatment is supportive with warm blankets and/or warm air</a:t>
            </a:r>
            <a:endParaRPr sz="1700" b="0" i="0" u="none" strike="noStrike" cap="none">
              <a:solidFill>
                <a:schemeClr val="dk1"/>
              </a:solidFill>
              <a:latin typeface="Helvetica Neue"/>
              <a:ea typeface="Helvetica Neue"/>
              <a:cs typeface="Helvetica Neue"/>
              <a:sym typeface="Helvetica Neue"/>
            </a:endParaRPr>
          </a:p>
          <a:p>
            <a:pPr marL="12700" marR="0" lvl="0" indent="95250" algn="l" rtl="0">
              <a:lnSpc>
                <a:spcPct val="100000"/>
              </a:lnSpc>
              <a:spcBef>
                <a:spcPts val="490"/>
              </a:spcBef>
              <a:spcAft>
                <a:spcPts val="0"/>
              </a:spcAft>
              <a:buClr>
                <a:schemeClr val="dk1"/>
              </a:buClr>
              <a:buSzPts val="1700"/>
              <a:buFont typeface="Arial"/>
              <a:buNone/>
            </a:pPr>
            <a:endParaRPr sz="1700" b="0" i="0" u="none" strike="noStrike" cap="none">
              <a:solidFill>
                <a:schemeClr val="dk1"/>
              </a:solidFill>
              <a:latin typeface="Helvetica Neue"/>
              <a:ea typeface="Helvetica Neue"/>
              <a:cs typeface="Helvetica Neue"/>
              <a:sym typeface="Helvetica Neue"/>
            </a:endParaRPr>
          </a:p>
          <a:p>
            <a:pPr marL="12700" marR="0" lvl="0" indent="-107950" algn="l" rtl="0">
              <a:lnSpc>
                <a:spcPct val="100000"/>
              </a:lnSpc>
              <a:spcBef>
                <a:spcPts val="490"/>
              </a:spcBef>
              <a:spcAft>
                <a:spcPts val="0"/>
              </a:spcAft>
              <a:buClr>
                <a:schemeClr val="dk1"/>
              </a:buClr>
              <a:buSzPts val="1700"/>
              <a:buFont typeface="Arial"/>
              <a:buChar char="•"/>
            </a:pPr>
            <a:r>
              <a:rPr lang="en-US" sz="1700" b="0" i="0" u="none" strike="noStrike" cap="none">
                <a:solidFill>
                  <a:schemeClr val="dk1"/>
                </a:solidFill>
                <a:latin typeface="Helvetica Neue"/>
                <a:ea typeface="Helvetica Neue"/>
                <a:cs typeface="Helvetica Neue"/>
                <a:sym typeface="Helvetica Neue"/>
              </a:rPr>
              <a:t>Weight loss </a:t>
            </a:r>
            <a:endParaRPr/>
          </a:p>
          <a:p>
            <a:pPr marL="0" marR="0" lvl="0" indent="0" algn="l" rtl="0">
              <a:lnSpc>
                <a:spcPct val="100000"/>
              </a:lnSpc>
              <a:spcBef>
                <a:spcPts val="490"/>
              </a:spcBef>
              <a:spcAft>
                <a:spcPts val="0"/>
              </a:spcAft>
              <a:buClr>
                <a:schemeClr val="dk1"/>
              </a:buClr>
              <a:buSzPts val="1700"/>
              <a:buFont typeface="Arial"/>
              <a:buNone/>
            </a:pPr>
            <a:r>
              <a:rPr lang="en-US" sz="1700" b="0" i="0" u="none" strike="noStrike" cap="none">
                <a:solidFill>
                  <a:schemeClr val="dk1"/>
                </a:solidFill>
                <a:latin typeface="Helvetica Neue"/>
                <a:ea typeface="Helvetica Neue"/>
                <a:cs typeface="Helvetica Neue"/>
                <a:sym typeface="Helvetica Neue"/>
              </a:rPr>
              <a:t>Uterine evacuation &amp; normal blood loss: 5-6 kg .Loss of plasma volme and diuresis of extracellular fluid: 2-3 kg</a:t>
            </a:r>
            <a:endParaRPr/>
          </a:p>
          <a:p>
            <a:pPr marL="0" marR="0" lvl="0" indent="0" algn="l" rtl="0">
              <a:lnSpc>
                <a:spcPct val="100000"/>
              </a:lnSpc>
              <a:spcBef>
                <a:spcPts val="490"/>
              </a:spcBef>
              <a:spcAft>
                <a:spcPts val="0"/>
              </a:spcAft>
              <a:buClr>
                <a:schemeClr val="dk1"/>
              </a:buClr>
              <a:buSzPts val="1700"/>
              <a:buFont typeface="Arial"/>
              <a:buNone/>
            </a:pPr>
            <a:endParaRPr sz="17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490"/>
              </a:spcBef>
              <a:spcAft>
                <a:spcPts val="0"/>
              </a:spcAft>
              <a:buClr>
                <a:schemeClr val="dk1"/>
              </a:buClr>
              <a:buSzPts val="1700"/>
              <a:buFont typeface="Arial"/>
              <a:buNone/>
            </a:pPr>
            <a:r>
              <a:rPr lang="en-US" sz="1700" b="0" i="0" u="none" strike="noStrike" cap="none">
                <a:solidFill>
                  <a:schemeClr val="dk1"/>
                </a:solidFill>
                <a:latin typeface="Helvetica Neue"/>
                <a:ea typeface="Helvetica Neue"/>
                <a:cs typeface="Helvetica Neue"/>
                <a:sym typeface="Helvetica Neue"/>
              </a:rPr>
              <a:t>Temperature</a:t>
            </a:r>
            <a:endParaRPr/>
          </a:p>
          <a:p>
            <a:pPr marL="0" marR="0" lvl="0" indent="0" algn="l" rtl="0">
              <a:lnSpc>
                <a:spcPct val="100000"/>
              </a:lnSpc>
              <a:spcBef>
                <a:spcPts val="490"/>
              </a:spcBef>
              <a:spcAft>
                <a:spcPts val="0"/>
              </a:spcAft>
              <a:buClr>
                <a:schemeClr val="dk1"/>
              </a:buClr>
              <a:buSzPts val="1700"/>
              <a:buFont typeface="Arial"/>
              <a:buNone/>
            </a:pPr>
            <a:br>
              <a:rPr lang="en-US" sz="1700" b="0" i="0" u="none" strike="noStrike" cap="none">
                <a:solidFill>
                  <a:schemeClr val="dk1"/>
                </a:solidFill>
                <a:latin typeface="Helvetica Neue"/>
                <a:ea typeface="Helvetica Neue"/>
                <a:cs typeface="Helvetica Neue"/>
                <a:sym typeface="Helvetica Neue"/>
              </a:rPr>
            </a:br>
            <a:r>
              <a:rPr lang="en-US" sz="1700" b="0" i="0" u="none" strike="noStrike" cap="none">
                <a:solidFill>
                  <a:schemeClr val="dk1"/>
                </a:solidFill>
                <a:latin typeface="Helvetica Neue"/>
                <a:ea typeface="Helvetica Neue"/>
                <a:cs typeface="Helvetica Neue"/>
                <a:sym typeface="Helvetica Neue"/>
              </a:rPr>
              <a:t>A reactionary increase may occur following difficult delivery, but does not exceed 38°C and drops within 24 hours. This rise in temperature is due to the absorption of waste products of muscular</a:t>
            </a:r>
            <a:endParaRPr/>
          </a:p>
          <a:p>
            <a:pPr marL="0" marR="0" lvl="0" indent="0" algn="l" rtl="0">
              <a:lnSpc>
                <a:spcPct val="100000"/>
              </a:lnSpc>
              <a:spcBef>
                <a:spcPts val="490"/>
              </a:spcBef>
              <a:spcAft>
                <a:spcPts val="0"/>
              </a:spcAft>
              <a:buClr>
                <a:schemeClr val="dk1"/>
              </a:buClr>
              <a:buSzPts val="1700"/>
              <a:buFont typeface="Arial"/>
              <a:buNone/>
            </a:pPr>
            <a:r>
              <a:rPr lang="en-US" sz="1700" b="0" i="0" u="none" strike="noStrike" cap="none">
                <a:solidFill>
                  <a:schemeClr val="dk1"/>
                </a:solidFill>
                <a:latin typeface="Helvetica Neue"/>
                <a:ea typeface="Helvetica Neue"/>
                <a:cs typeface="Helvetica Neue"/>
                <a:sym typeface="Helvetica Neue"/>
              </a:rPr>
              <a:t>contractions of labor</a:t>
            </a:r>
            <a:endParaRPr sz="17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490"/>
              </a:spcBef>
              <a:spcAft>
                <a:spcPts val="0"/>
              </a:spcAft>
              <a:buClr>
                <a:schemeClr val="dk1"/>
              </a:buClr>
              <a:buSzPts val="1700"/>
              <a:buFont typeface="Arial"/>
              <a:buNone/>
            </a:pPr>
            <a:endParaRPr sz="17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490"/>
              </a:spcBef>
              <a:spcAft>
                <a:spcPts val="0"/>
              </a:spcAft>
              <a:buClr>
                <a:schemeClr val="dk1"/>
              </a:buClr>
              <a:buSzPts val="1700"/>
              <a:buFont typeface="Arial"/>
              <a:buNone/>
            </a:pPr>
            <a:endParaRPr sz="17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0"/>
          <p:cNvSpPr txBox="1">
            <a:spLocks noGrp="1"/>
          </p:cNvSpPr>
          <p:nvPr>
            <p:ph type="title"/>
          </p:nvPr>
        </p:nvSpPr>
        <p:spPr>
          <a:xfrm>
            <a:off x="455275" y="914400"/>
            <a:ext cx="6120600" cy="5029200"/>
          </a:xfrm>
          <a:prstGeom prst="rect">
            <a:avLst/>
          </a:prstGeom>
          <a:noFill/>
          <a:ln>
            <a:noFill/>
          </a:ln>
        </p:spPr>
        <p:txBody>
          <a:bodyPr spcFirstLastPara="1" wrap="square" lIns="91425" tIns="45700" rIns="91425" bIns="45700" anchor="ctr" anchorCtr="0">
            <a:normAutofit/>
          </a:bodyPr>
          <a:lstStyle/>
          <a:p>
            <a:pPr marL="0" lvl="0" indent="0" algn="l" rtl="0">
              <a:lnSpc>
                <a:spcPct val="75000"/>
              </a:lnSpc>
              <a:spcBef>
                <a:spcPts val="0"/>
              </a:spcBef>
              <a:spcAft>
                <a:spcPts val="0"/>
              </a:spcAft>
              <a:buClr>
                <a:srgbClr val="A31235"/>
              </a:buClr>
              <a:buSzPts val="2400"/>
              <a:buFont typeface="Times New Roman"/>
              <a:buNone/>
            </a:pPr>
            <a:r>
              <a:rPr lang="en-US" sz="2000" i="0">
                <a:solidFill>
                  <a:srgbClr val="000000"/>
                </a:solidFill>
                <a:latin typeface="Century Gothic"/>
                <a:ea typeface="Century Gothic"/>
                <a:cs typeface="Century Gothic"/>
                <a:sym typeface="Century Gothic"/>
              </a:rPr>
              <a:t>Spontaneous separation of the symphysis pubis occurs in at least 1 in 800 vaginal deliveries. It is usually noticed after delivery and has been associated with forceps delivery, rapid second stage of labour or severe abduction of the thighs during delivery</a:t>
            </a:r>
            <a:endParaRPr sz="2000" i="0">
              <a:solidFill>
                <a:srgbClr val="000000"/>
              </a:solidFill>
              <a:latin typeface="Century Gothic"/>
              <a:ea typeface="Century Gothic"/>
              <a:cs typeface="Century Gothic"/>
              <a:sym typeface="Century Gothic"/>
            </a:endParaRPr>
          </a:p>
          <a:p>
            <a:pPr marL="0" lvl="0" indent="0" algn="l" rtl="0">
              <a:lnSpc>
                <a:spcPct val="75000"/>
              </a:lnSpc>
              <a:spcBef>
                <a:spcPts val="0"/>
              </a:spcBef>
              <a:spcAft>
                <a:spcPts val="0"/>
              </a:spcAft>
              <a:buClr>
                <a:srgbClr val="A31235"/>
              </a:buClr>
              <a:buSzPts val="2400"/>
              <a:buFont typeface="Times New Roman"/>
              <a:buNone/>
            </a:pPr>
            <a:r>
              <a:rPr lang="en-US" sz="2000" b="1" i="0">
                <a:solidFill>
                  <a:srgbClr val="A64D79"/>
                </a:solidFill>
                <a:latin typeface="Century Gothic"/>
                <a:ea typeface="Century Gothic"/>
                <a:cs typeface="Century Gothic"/>
                <a:sym typeface="Century Gothic"/>
              </a:rPr>
              <a:t>Signs</a:t>
            </a:r>
            <a:r>
              <a:rPr lang="en-US" sz="2000" i="0">
                <a:solidFill>
                  <a:srgbClr val="000000"/>
                </a:solidFill>
                <a:latin typeface="Century Gothic"/>
                <a:ea typeface="Century Gothic"/>
                <a:cs typeface="Century Gothic"/>
                <a:sym typeface="Century Gothic"/>
              </a:rPr>
              <a:t> :symphyseal pain aggravated by weight-bearing and walking, a waddling gait, pubic tenderness and a palpable interpubic gap.</a:t>
            </a:r>
            <a:br>
              <a:rPr lang="en-US" sz="2000" i="0">
                <a:solidFill>
                  <a:srgbClr val="000000"/>
                </a:solidFill>
                <a:latin typeface="Century Gothic"/>
                <a:ea typeface="Century Gothic"/>
                <a:cs typeface="Century Gothic"/>
                <a:sym typeface="Century Gothic"/>
              </a:rPr>
            </a:br>
            <a:r>
              <a:rPr lang="en-US" sz="2000" b="1" i="0">
                <a:solidFill>
                  <a:srgbClr val="A64D79"/>
                </a:solidFill>
                <a:latin typeface="Century Gothic"/>
                <a:ea typeface="Century Gothic"/>
                <a:cs typeface="Century Gothic"/>
                <a:sym typeface="Century Gothic"/>
              </a:rPr>
              <a:t>Treatmeent</a:t>
            </a:r>
            <a:r>
              <a:rPr lang="en-US" sz="2000" i="0">
                <a:solidFill>
                  <a:srgbClr val="000000"/>
                </a:solidFill>
                <a:latin typeface="Century Gothic"/>
                <a:ea typeface="Century Gothic"/>
                <a:cs typeface="Century Gothic"/>
                <a:sym typeface="Century Gothic"/>
              </a:rPr>
              <a:t> includes bed rest, anti inflammatory agents, physiotherapy and a pelvic corset to provide support and stability</a:t>
            </a:r>
            <a:endParaRPr sz="2000" i="0">
              <a:solidFill>
                <a:srgbClr val="000000"/>
              </a:solidFill>
              <a:latin typeface="Century Gothic"/>
              <a:ea typeface="Century Gothic"/>
              <a:cs typeface="Century Gothic"/>
              <a:sym typeface="Century Gothic"/>
            </a:endParaRPr>
          </a:p>
        </p:txBody>
      </p:sp>
      <p:sp>
        <p:nvSpPr>
          <p:cNvPr id="406" name="Google Shape;406;p30"/>
          <p:cNvSpPr txBox="1"/>
          <p:nvPr/>
        </p:nvSpPr>
        <p:spPr>
          <a:xfrm>
            <a:off x="235723" y="773166"/>
            <a:ext cx="6540000" cy="62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1"/>
                </a:solidFill>
                <a:latin typeface="Times New Roman"/>
                <a:ea typeface="Times New Roman"/>
                <a:cs typeface="Times New Roman"/>
                <a:sym typeface="Times New Roman"/>
              </a:rPr>
              <a:t>Symphysis pubis diastasis</a:t>
            </a:r>
            <a:endParaRPr sz="3600" b="0" i="0" u="none" strike="noStrike" cap="none">
              <a:solidFill>
                <a:schemeClr val="accent1"/>
              </a:solidFill>
              <a:latin typeface="Century Gothic"/>
              <a:ea typeface="Century Gothic"/>
              <a:cs typeface="Century Gothic"/>
              <a:sym typeface="Century Gothic"/>
            </a:endParaRPr>
          </a:p>
        </p:txBody>
      </p:sp>
      <p:pic>
        <p:nvPicPr>
          <p:cNvPr id="407" name="Google Shape;407;p30" descr="A close-up of a person  Description automatically generated with low confidence"/>
          <p:cNvPicPr preferRelativeResize="0"/>
          <p:nvPr/>
        </p:nvPicPr>
        <p:blipFill rotWithShape="1">
          <a:blip r:embed="rId3">
            <a:alphaModFix/>
          </a:blip>
          <a:srcRect l="2663" b="1"/>
          <a:stretch/>
        </p:blipFill>
        <p:spPr>
          <a:xfrm>
            <a:off x="7983850" y="241425"/>
            <a:ext cx="4208150" cy="408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1"/>
          <p:cNvSpPr/>
          <p:nvPr/>
        </p:nvSpPr>
        <p:spPr>
          <a:xfrm>
            <a:off x="4402579" y="100096"/>
            <a:ext cx="5496560" cy="189992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accent1"/>
              </a:buClr>
              <a:buSzPts val="3600"/>
              <a:buFont typeface="Abril Fatface"/>
              <a:buNone/>
            </a:pPr>
            <a:r>
              <a:rPr lang="en-US" sz="3600" b="1" i="0" u="none" strike="noStrike" cap="none">
                <a:solidFill>
                  <a:schemeClr val="accent1"/>
                </a:solidFill>
                <a:latin typeface="Abril Fatface"/>
                <a:ea typeface="Abril Fatface"/>
                <a:cs typeface="Abril Fatface"/>
                <a:sym typeface="Abril Fatface"/>
              </a:rPr>
              <a:t>Urinary  complications</a:t>
            </a:r>
            <a:br>
              <a:rPr lang="en-US" sz="3600" b="1" i="0" u="none" strike="noStrike" cap="none">
                <a:solidFill>
                  <a:schemeClr val="accent1"/>
                </a:solidFill>
                <a:latin typeface="Abril Fatface"/>
                <a:ea typeface="Abril Fatface"/>
                <a:cs typeface="Abril Fatface"/>
                <a:sym typeface="Abril Fatface"/>
              </a:rPr>
            </a:br>
            <a:r>
              <a:rPr lang="en-US" sz="3600" b="1" i="0" u="none" strike="noStrike" cap="none">
                <a:solidFill>
                  <a:schemeClr val="accent1"/>
                </a:solidFill>
                <a:latin typeface="Abril Fatface"/>
                <a:ea typeface="Abril Fatface"/>
                <a:cs typeface="Abril Fatface"/>
                <a:sym typeface="Abril Fatface"/>
              </a:rPr>
              <a:t> </a:t>
            </a:r>
            <a:endParaRPr sz="3600" b="1" i="0" u="none" strike="noStrike" cap="none">
              <a:solidFill>
                <a:schemeClr val="accent1"/>
              </a:solidFill>
              <a:latin typeface="Abril Fatface"/>
              <a:ea typeface="Abril Fatface"/>
              <a:cs typeface="Abril Fatface"/>
              <a:sym typeface="Abril Fatface"/>
            </a:endParaRPr>
          </a:p>
        </p:txBody>
      </p:sp>
      <p:sp>
        <p:nvSpPr>
          <p:cNvPr id="414" name="Google Shape;414;p31"/>
          <p:cNvSpPr txBox="1"/>
          <p:nvPr/>
        </p:nvSpPr>
        <p:spPr>
          <a:xfrm>
            <a:off x="413915" y="1050055"/>
            <a:ext cx="10323300" cy="45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Century Gothic"/>
                <a:ea typeface="Century Gothic"/>
                <a:cs typeface="Century Gothic"/>
                <a:sym typeface="Century Gothic"/>
              </a:rPr>
              <a:t>Urine retention</a:t>
            </a:r>
            <a:endParaRPr sz="2400" b="0" i="0" u="none" strike="noStrike" cap="none">
              <a:solidFill>
                <a:schemeClr val="dk1"/>
              </a:solidFill>
              <a:latin typeface="Century Gothic"/>
              <a:ea typeface="Century Gothic"/>
              <a:cs typeface="Century Gothic"/>
              <a:sym typeface="Century Gothic"/>
            </a:endParaRPr>
          </a:p>
        </p:txBody>
      </p:sp>
      <p:sp>
        <p:nvSpPr>
          <p:cNvPr id="415" name="Google Shape;415;p31"/>
          <p:cNvSpPr txBox="1"/>
          <p:nvPr/>
        </p:nvSpPr>
        <p:spPr>
          <a:xfrm>
            <a:off x="610162" y="1497095"/>
            <a:ext cx="10506600" cy="329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Postpartum urinary retention (PUR) is a common postpartum complication characterised by dysuria or a complete inability to urinate after delivery. PUR can result in bladder overdistension, which may lead to bladder neuromuscular damage and subsequently voiding dysfunction . PUR increases the incidence of urinary tract infection and may lead to persistent urinary retention, which substantially affects quality of life . It is divided  into overt and covert urinary retention.</a:t>
            </a:r>
            <a:r>
              <a:rPr lang="en-US" sz="1800" b="1" i="0" u="none" strike="noStrike" cap="none">
                <a:solidFill>
                  <a:schemeClr val="dk2"/>
                </a:solidFill>
                <a:latin typeface="Century Gothic"/>
                <a:ea typeface="Century Gothic"/>
                <a:cs typeface="Century Gothic"/>
                <a:sym typeface="Century Gothic"/>
              </a:rPr>
              <a:t>Overt (or total</a:t>
            </a:r>
            <a:r>
              <a:rPr lang="en-US" sz="1800" b="0" i="0" u="none" strike="noStrike" cap="none">
                <a:solidFill>
                  <a:schemeClr val="dk2"/>
                </a:solidFill>
                <a:latin typeface="Century Gothic"/>
                <a:ea typeface="Century Gothic"/>
                <a:cs typeface="Century Gothic"/>
                <a:sym typeface="Century Gothic"/>
              </a:rPr>
              <a:t>)</a:t>
            </a:r>
            <a:r>
              <a:rPr lang="en-US" sz="1800" b="0" i="0" u="none" strike="noStrike" cap="none">
                <a:solidFill>
                  <a:srgbClr val="000000"/>
                </a:solidFill>
                <a:latin typeface="Century Gothic"/>
                <a:ea typeface="Century Gothic"/>
                <a:cs typeface="Century Gothic"/>
                <a:sym typeface="Century Gothic"/>
              </a:rPr>
              <a:t> PUR is defined as the impossibility of spontaneous urination in the 6 h after the last urinary catheterization after vaginal delivery or in the 6 h after removal of the indwelling catheter after a cesarean. It is qualified as persistent when it requires catheterization for more than 72 h. </a:t>
            </a:r>
            <a:r>
              <a:rPr lang="en-US" sz="1800" b="1" i="0" u="none" strike="noStrike" cap="none">
                <a:solidFill>
                  <a:schemeClr val="dk2"/>
                </a:solidFill>
                <a:latin typeface="Century Gothic"/>
                <a:ea typeface="Century Gothic"/>
                <a:cs typeface="Century Gothic"/>
                <a:sym typeface="Century Gothic"/>
              </a:rPr>
              <a:t>Covert (or partial)</a:t>
            </a:r>
            <a:r>
              <a:rPr lang="en-US" sz="1800" b="0" i="0" u="none" strike="noStrike" cap="none">
                <a:solidFill>
                  <a:srgbClr val="000000"/>
                </a:solidFill>
                <a:latin typeface="Century Gothic"/>
                <a:ea typeface="Century Gothic"/>
                <a:cs typeface="Century Gothic"/>
                <a:sym typeface="Century Gothic"/>
              </a:rPr>
              <a:t> PUR corresponds to urination that is possible but incomplete, with a post-void residual volume (PVRV) ≥ 150 ml, assessed by either urinary catheterization or bladder ultrasound scan. Several studies have reported primiparity, epidural analgesia, instrument-assisted delivery (forceps delivery), vaginal or perineal trauma, duration of labour,episiotomy and neonatal birth weight as risk.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2"/>
          <p:cNvSpPr txBox="1"/>
          <p:nvPr/>
        </p:nvSpPr>
        <p:spPr>
          <a:xfrm>
            <a:off x="283259" y="432786"/>
            <a:ext cx="9615900" cy="112772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B31166"/>
              </a:buClr>
              <a:buSzPts val="2400"/>
              <a:buFont typeface="Arial"/>
              <a:buNone/>
            </a:pPr>
            <a:r>
              <a:rPr lang="en-US" sz="2400" b="1" i="0" u="none" strike="noStrike" cap="none">
                <a:solidFill>
                  <a:schemeClr val="accent1"/>
                </a:solidFill>
                <a:latin typeface="Arial"/>
                <a:ea typeface="Arial"/>
                <a:cs typeface="Arial"/>
                <a:sym typeface="Arial"/>
              </a:rPr>
              <a:t>Incontinence of urine</a:t>
            </a:r>
            <a:endParaRPr sz="2400" b="1" i="0" u="none" strike="noStrike" cap="none">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Century Gothic"/>
              <a:buNone/>
            </a:pPr>
            <a:br>
              <a:rPr lang="en-US" sz="1400" b="0" i="0" u="none" strike="noStrike" cap="none">
                <a:solidFill>
                  <a:srgbClr val="000000"/>
                </a:solidFill>
                <a:latin typeface="Century Gothic"/>
                <a:ea typeface="Century Gothic"/>
                <a:cs typeface="Century Gothic"/>
                <a:sym typeface="Century Gothic"/>
              </a:rPr>
            </a:br>
            <a:endParaRPr sz="1400" b="0" i="0" u="none" strike="noStrike" cap="none">
              <a:solidFill>
                <a:srgbClr val="000000"/>
              </a:solidFill>
              <a:latin typeface="Century Gothic"/>
              <a:ea typeface="Century Gothic"/>
              <a:cs typeface="Century Gothic"/>
              <a:sym typeface="Century Gothic"/>
            </a:endParaRPr>
          </a:p>
          <a:p>
            <a:pPr marL="228600" marR="0" lvl="0" indent="-114300" algn="l" rtl="0">
              <a:lnSpc>
                <a:spcPct val="90000"/>
              </a:lnSpc>
              <a:spcBef>
                <a:spcPts val="1000"/>
              </a:spcBef>
              <a:spcAft>
                <a:spcPts val="0"/>
              </a:spcAft>
              <a:buClr>
                <a:srgbClr val="000000"/>
              </a:buClr>
              <a:buSzPts val="1800"/>
              <a:buFont typeface="Arial"/>
              <a:buNone/>
            </a:pPr>
            <a:endParaRPr sz="1800" b="0" i="0" u="none" strike="noStrike" cap="none">
              <a:solidFill>
                <a:srgbClr val="B31166"/>
              </a:solidFill>
              <a:latin typeface="Times New Roman"/>
              <a:ea typeface="Times New Roman"/>
              <a:cs typeface="Times New Roman"/>
              <a:sym typeface="Times New Roman"/>
            </a:endParaRPr>
          </a:p>
        </p:txBody>
      </p:sp>
      <p:sp>
        <p:nvSpPr>
          <p:cNvPr id="421" name="Google Shape;421;p32"/>
          <p:cNvSpPr txBox="1"/>
          <p:nvPr/>
        </p:nvSpPr>
        <p:spPr>
          <a:xfrm>
            <a:off x="703810" y="1025241"/>
            <a:ext cx="9195300" cy="409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Postpartum incontinence is when a person experiences an inability to control their bladder. This may begin during pregnancy but occurs more often after a person has given birth.There are two main types of urinary incontinence that affect females — stress and urge incontinence.</a:t>
            </a:r>
            <a:r>
              <a:rPr lang="en-US" sz="1800" b="1" i="0" u="none" strike="noStrike" cap="none">
                <a:solidFill>
                  <a:schemeClr val="dk2"/>
                </a:solidFill>
                <a:latin typeface="Century Gothic"/>
                <a:ea typeface="Century Gothic"/>
                <a:cs typeface="Century Gothic"/>
                <a:sym typeface="Century Gothic"/>
              </a:rPr>
              <a:t>Stress incontinence</a:t>
            </a:r>
            <a:r>
              <a:rPr lang="en-US" sz="1800" b="0" i="0" u="none" strike="noStrike" cap="none">
                <a:solidFill>
                  <a:srgbClr val="000000"/>
                </a:solidFill>
                <a:latin typeface="Century Gothic"/>
                <a:ea typeface="Century Gothic"/>
                <a:cs typeface="Century Gothic"/>
                <a:sym typeface="Century Gothic"/>
              </a:rPr>
              <a:t> occurs when stress or pressure affects the bladder. Weakened pelvic floor muscles put pressure on the bladder and urethra. Sneezing, laughing, or coughing can cause urine to leak.</a:t>
            </a:r>
            <a:r>
              <a:rPr lang="en-US" sz="1800" b="1" i="0" u="none" strike="noStrike" cap="none">
                <a:solidFill>
                  <a:schemeClr val="dk2"/>
                </a:solidFill>
                <a:latin typeface="Century Gothic"/>
                <a:ea typeface="Century Gothic"/>
                <a:cs typeface="Century Gothic"/>
                <a:sym typeface="Century Gothic"/>
              </a:rPr>
              <a:t>Urge incontinence</a:t>
            </a:r>
            <a:r>
              <a:rPr lang="en-US" sz="1800" b="0" i="0" u="none" strike="noStrike" cap="none">
                <a:solidFill>
                  <a:srgbClr val="000000"/>
                </a:solidFill>
                <a:latin typeface="Century Gothic"/>
                <a:ea typeface="Century Gothic"/>
                <a:cs typeface="Century Gothic"/>
                <a:sym typeface="Century Gothic"/>
              </a:rPr>
              <a:t> is also called overactive bladder. The urine leakage occurs after a strong urge to urinate but before a person can reach a restroom.A person with urinary incontinence can experience both types, which is called </a:t>
            </a:r>
            <a:r>
              <a:rPr lang="en-US" sz="1800" b="1" i="0" u="none" strike="noStrike" cap="none">
                <a:solidFill>
                  <a:schemeClr val="dk2"/>
                </a:solidFill>
                <a:latin typeface="Century Gothic"/>
                <a:ea typeface="Century Gothic"/>
                <a:cs typeface="Century Gothic"/>
                <a:sym typeface="Century Gothic"/>
              </a:rPr>
              <a:t>mixed incontinence</a:t>
            </a:r>
            <a:r>
              <a:rPr lang="en-US" sz="1800" b="0" i="0" u="none" strike="noStrike" cap="none">
                <a:solidFill>
                  <a:srgbClr val="000000"/>
                </a:solidFill>
                <a:latin typeface="Century Gothic"/>
                <a:ea typeface="Century Gothic"/>
                <a:cs typeface="Century Gothic"/>
                <a:sym typeface="Century Gothic"/>
              </a:rPr>
              <a:t>.</a:t>
            </a:r>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A64D79"/>
                </a:solidFill>
                <a:latin typeface="Century Gothic"/>
                <a:ea typeface="Century Gothic"/>
                <a:cs typeface="Century Gothic"/>
                <a:sym typeface="Century Gothic"/>
              </a:rPr>
              <a:t>Risk factors</a:t>
            </a:r>
            <a:r>
              <a:rPr lang="en-US" sz="1800" b="0" i="0" u="none" strike="noStrike" cap="none">
                <a:solidFill>
                  <a:srgbClr val="000000"/>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Damage to the nerves that control the bladder, rectum and pelvic floor muscles.</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Movement of the urethra and bladder from their usual position.</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Having an episiotomy or experiencing a tear in the pelvic floor muscle.</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Assisted vaginal delivery with either forceps or a vacuum, which can damage the pelvic floor and anal sphincter, leading to urinary or fecal incontinence.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3"/>
          <p:cNvSpPr/>
          <p:nvPr/>
        </p:nvSpPr>
        <p:spPr>
          <a:xfrm>
            <a:off x="513556" y="465470"/>
            <a:ext cx="10341600" cy="105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accent1"/>
                </a:solidFill>
                <a:latin typeface="Century Gothic"/>
                <a:ea typeface="Century Gothic"/>
                <a:cs typeface="Century Gothic"/>
                <a:sym typeface="Century Gothic"/>
              </a:rPr>
              <a:t>Urinary tract infection</a:t>
            </a:r>
            <a:r>
              <a:rPr lang="en-US" sz="2800" b="0" i="0" u="none" strike="noStrike" cap="none">
                <a:solidFill>
                  <a:srgbClr val="CC0066"/>
                </a:solidFill>
                <a:latin typeface="Times New Roman"/>
                <a:ea typeface="Times New Roman"/>
                <a:cs typeface="Times New Roman"/>
                <a:sym typeface="Times New Roman"/>
              </a:rPr>
              <a:t> </a:t>
            </a:r>
            <a:endParaRPr/>
          </a:p>
        </p:txBody>
      </p:sp>
      <p:sp>
        <p:nvSpPr>
          <p:cNvPr id="427" name="Google Shape;427;p33"/>
          <p:cNvSpPr txBox="1"/>
          <p:nvPr/>
        </p:nvSpPr>
        <p:spPr>
          <a:xfrm>
            <a:off x="948137" y="1889759"/>
            <a:ext cx="10295700" cy="2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28" name="Google Shape;428;p33"/>
          <p:cNvSpPr txBox="1"/>
          <p:nvPr/>
        </p:nvSpPr>
        <p:spPr>
          <a:xfrm>
            <a:off x="827050" y="1400426"/>
            <a:ext cx="10028100" cy="23164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•UTI is the most common cause of puerperal pyrexia .</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•Incedence 1-5%.</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a:t>
            </a:r>
            <a:r>
              <a:rPr lang="en-US" sz="1800" b="0" i="0" u="none" strike="noStrike" cap="none">
                <a:solidFill>
                  <a:srgbClr val="A64D79"/>
                </a:solidFill>
                <a:latin typeface="Century Gothic"/>
                <a:ea typeface="Century Gothic"/>
                <a:cs typeface="Century Gothic"/>
                <a:sym typeface="Century Gothic"/>
              </a:rPr>
              <a:t>Risk factors</a:t>
            </a:r>
            <a:r>
              <a:rPr lang="en-US" sz="1800" b="0" i="0" u="none" strike="noStrike" cap="none">
                <a:solidFill>
                  <a:schemeClr val="dk1"/>
                </a:solidFill>
                <a:latin typeface="Century Gothic"/>
                <a:ea typeface="Century Gothic"/>
                <a:cs typeface="Century Gothic"/>
                <a:sym typeface="Century Gothic"/>
              </a:rPr>
              <a:t> include urinary catheterization, frequent pelvic examination, epidural anesthesia, genital tract infection, hx of UTI and cesarean birth.</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a:t>
            </a:r>
            <a:r>
              <a:rPr lang="en-US" sz="1800" b="0" i="0" u="none" strike="noStrike" cap="none">
                <a:solidFill>
                  <a:srgbClr val="A64D79"/>
                </a:solidFill>
                <a:latin typeface="Century Gothic"/>
                <a:ea typeface="Century Gothic"/>
                <a:cs typeface="Century Gothic"/>
                <a:sym typeface="Century Gothic"/>
              </a:rPr>
              <a:t>Signs and symptoms</a:t>
            </a:r>
            <a:r>
              <a:rPr lang="en-US" sz="1800" b="0" i="0" u="none" strike="noStrike" cap="none">
                <a:solidFill>
                  <a:schemeClr val="dk1"/>
                </a:solidFill>
                <a:latin typeface="Century Gothic"/>
                <a:ea typeface="Century Gothic"/>
                <a:cs typeface="Century Gothic"/>
                <a:sym typeface="Century Gothic"/>
              </a:rPr>
              <a:t> include ; low grade fever, dysuria, hematuria, pyuria , frequency and urgency </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a:t>
            </a:r>
            <a:r>
              <a:rPr lang="en-US" sz="1800" b="0" i="0" u="none" strike="noStrike" cap="none">
                <a:solidFill>
                  <a:srgbClr val="A64D79"/>
                </a:solidFill>
                <a:latin typeface="Century Gothic"/>
                <a:ea typeface="Century Gothic"/>
                <a:cs typeface="Century Gothic"/>
                <a:sym typeface="Century Gothic"/>
              </a:rPr>
              <a:t>Causative agents</a:t>
            </a:r>
            <a:r>
              <a:rPr lang="en-US" sz="1800" b="0" i="0" u="none" strike="noStrike" cap="none">
                <a:solidFill>
                  <a:schemeClr val="dk1"/>
                </a:solidFill>
                <a:latin typeface="Century Gothic"/>
                <a:ea typeface="Century Gothic"/>
                <a:cs typeface="Century Gothic"/>
                <a:sym typeface="Century Gothic"/>
              </a:rPr>
              <a:t>: E.coli (most common), klebsiella, proteus.</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a:t>
            </a:r>
            <a:r>
              <a:rPr lang="en-US" sz="1800" b="0" i="0" u="none" strike="noStrike" cap="none">
                <a:solidFill>
                  <a:srgbClr val="A64D79"/>
                </a:solidFill>
                <a:latin typeface="Century Gothic"/>
                <a:ea typeface="Century Gothic"/>
                <a:cs typeface="Century Gothic"/>
                <a:sym typeface="Century Gothic"/>
              </a:rPr>
              <a:t>Investigation</a:t>
            </a:r>
            <a:r>
              <a:rPr lang="en-US" sz="1800" b="0" i="0" u="none" strike="noStrike" cap="none">
                <a:solidFill>
                  <a:schemeClr val="dk1"/>
                </a:solidFill>
                <a:latin typeface="Century Gothic"/>
                <a:ea typeface="Century Gothic"/>
                <a:cs typeface="Century Gothic"/>
                <a:sym typeface="Century Gothic"/>
              </a:rPr>
              <a:t>: Urine analysis and urine culture ,ESR ,CRP, WBCs.</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a:t>
            </a:r>
            <a:r>
              <a:rPr lang="en-US" sz="1800" b="0" i="0" u="none" strike="noStrike" cap="none">
                <a:solidFill>
                  <a:srgbClr val="A64D79"/>
                </a:solidFill>
                <a:latin typeface="Century Gothic"/>
                <a:ea typeface="Century Gothic"/>
                <a:cs typeface="Century Gothic"/>
                <a:sym typeface="Century Gothic"/>
              </a:rPr>
              <a:t>Treatment</a:t>
            </a:r>
            <a:r>
              <a:rPr lang="en-US" sz="1800" b="0" i="0" u="none" strike="noStrike" cap="none">
                <a:solidFill>
                  <a:schemeClr val="dk1"/>
                </a:solidFill>
                <a:latin typeface="Century Gothic"/>
                <a:ea typeface="Century Gothic"/>
                <a:cs typeface="Century Gothic"/>
                <a:sym typeface="Century Gothic"/>
              </a:rPr>
              <a:t>: ciprofloxacin, levofloxacin plus metronidazole.</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4"/>
          <p:cNvSpPr txBox="1"/>
          <p:nvPr/>
        </p:nvSpPr>
        <p:spPr>
          <a:xfrm>
            <a:off x="283259" y="432786"/>
            <a:ext cx="9615900" cy="52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Century Gothic"/>
                <a:ea typeface="Century Gothic"/>
                <a:cs typeface="Century Gothic"/>
                <a:sym typeface="Century Gothic"/>
              </a:rPr>
              <a:t>Incontinence of feces</a:t>
            </a:r>
            <a:endParaRPr sz="2800" b="0" i="0" u="none" strike="noStrike" cap="none">
              <a:solidFill>
                <a:schemeClr val="accent1"/>
              </a:solidFill>
              <a:latin typeface="Century Gothic"/>
              <a:ea typeface="Century Gothic"/>
              <a:cs typeface="Century Gothic"/>
              <a:sym typeface="Century Gothic"/>
            </a:endParaRPr>
          </a:p>
        </p:txBody>
      </p:sp>
      <p:sp>
        <p:nvSpPr>
          <p:cNvPr id="434" name="Google Shape;434;p34"/>
          <p:cNvSpPr txBox="1"/>
          <p:nvPr/>
        </p:nvSpPr>
        <p:spPr>
          <a:xfrm>
            <a:off x="703810" y="1025241"/>
            <a:ext cx="9195300" cy="38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Century Gothic"/>
                <a:ea typeface="Century Gothic"/>
                <a:cs typeface="Century Gothic"/>
                <a:sym typeface="Century Gothic"/>
              </a:rPr>
              <a:t>35% of women undergoing their first vaginal delivery develop </a:t>
            </a:r>
            <a:r>
              <a:rPr lang="en-US" sz="1800" b="1" i="0" u="none" strike="noStrike" cap="none">
                <a:solidFill>
                  <a:schemeClr val="dk1"/>
                </a:solidFill>
                <a:latin typeface="Century Gothic"/>
                <a:ea typeface="Century Gothic"/>
                <a:cs typeface="Century Gothic"/>
                <a:sym typeface="Century Gothic"/>
              </a:rPr>
              <a:t>anal sphincter injury</a:t>
            </a:r>
            <a:r>
              <a:rPr lang="en-US" sz="1800" b="0" i="0" u="none" strike="noStrike" cap="none">
                <a:solidFill>
                  <a:schemeClr val="dk1"/>
                </a:solidFill>
                <a:latin typeface="Century Gothic"/>
                <a:ea typeface="Century Gothic"/>
                <a:cs typeface="Century Gothic"/>
                <a:sym typeface="Century Gothic"/>
              </a:rPr>
              <a:t>. Approximately 10% will still have anal symptoms of urgency or incontinence at 3 months after birth.</a:t>
            </a:r>
            <a:br>
              <a:rPr lang="en-US" sz="1800" b="0" i="0" u="none" strike="noStrike" cap="none">
                <a:solidFill>
                  <a:schemeClr val="dk1"/>
                </a:solidFill>
                <a:latin typeface="Century Gothic"/>
                <a:ea typeface="Century Gothic"/>
                <a:cs typeface="Century Gothic"/>
                <a:sym typeface="Century Gothic"/>
              </a:rPr>
            </a:b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Times New Roman"/>
              <a:buNone/>
            </a:pPr>
            <a:r>
              <a:rPr lang="en-US" sz="1800" b="1" i="0" u="none" strike="noStrike" cap="none">
                <a:solidFill>
                  <a:srgbClr val="A64D79"/>
                </a:solidFill>
                <a:latin typeface="Century Gothic"/>
                <a:ea typeface="Century Gothic"/>
                <a:cs typeface="Century Gothic"/>
                <a:sym typeface="Century Gothic"/>
              </a:rPr>
              <a:t>Etiology include</a:t>
            </a:r>
            <a:r>
              <a:rPr lang="en-US" sz="1800" b="0" i="0" u="none" strike="noStrike" cap="none">
                <a:solidFill>
                  <a:schemeClr val="dk1"/>
                </a:solidFill>
                <a:latin typeface="Century Gothic"/>
                <a:ea typeface="Century Gothic"/>
                <a:cs typeface="Century Gothic"/>
                <a:sym typeface="Century Gothic"/>
              </a:rPr>
              <a:t> </a:t>
            </a:r>
            <a:endParaRPr sz="1800" b="0" i="0" u="none" strike="noStrike" cap="none">
              <a:solidFill>
                <a:srgbClr val="000000"/>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instrumental delivery (use of vacuum 16%  extraction is associated with less perineal trauma than forceps 32% delivery) </a:t>
            </a:r>
            <a:endParaRPr sz="1800" b="0" i="0" u="none" strike="noStrike" cap="none">
              <a:solidFill>
                <a:srgbClr val="000000"/>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Prolonged second stage of labour, </a:t>
            </a:r>
            <a:endParaRPr sz="1800" b="0" i="0" u="none" strike="noStrike" cap="none">
              <a:solidFill>
                <a:srgbClr val="000000"/>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birthweight over 4.0 kg, </a:t>
            </a:r>
            <a:endParaRPr sz="1800" b="0" i="0" u="none" strike="noStrike" cap="none">
              <a:solidFill>
                <a:srgbClr val="000000"/>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occipito‐posterior position </a:t>
            </a:r>
            <a:endParaRPr sz="1800" b="0" i="0" u="none" strike="noStrike" cap="none">
              <a:solidFill>
                <a:srgbClr val="000000"/>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episiotomy.</a:t>
            </a:r>
            <a:br>
              <a:rPr lang="en-US" sz="1800" b="0" i="0" u="none" strike="noStrike" cap="none">
                <a:solidFill>
                  <a:schemeClr val="dk1"/>
                </a:solidFill>
                <a:latin typeface="Century Gothic"/>
                <a:ea typeface="Century Gothic"/>
                <a:cs typeface="Century Gothic"/>
                <a:sym typeface="Century Gothic"/>
              </a:rPr>
            </a:b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Century Gothic"/>
                <a:ea typeface="Century Gothic"/>
                <a:cs typeface="Century Gothic"/>
                <a:sym typeface="Century Gothic"/>
              </a:rPr>
              <a:t>In women who have a recognized anal sphincter rupture,  37% continue to have anal incontinence despite primary sphincter repair. </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5"/>
          <p:cNvSpPr txBox="1">
            <a:spLocks noGrp="1"/>
          </p:cNvSpPr>
          <p:nvPr>
            <p:ph type="ctrTitle"/>
          </p:nvPr>
        </p:nvSpPr>
        <p:spPr>
          <a:xfrm>
            <a:off x="915924" y="914400"/>
            <a:ext cx="10360152" cy="5029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Abril Fatface"/>
              <a:buNone/>
            </a:pPr>
            <a:r>
              <a:rPr lang="en-US" sz="4800" b="1">
                <a:solidFill>
                  <a:schemeClr val="accent1"/>
                </a:solidFill>
              </a:rPr>
              <a:t>Psychological problems</a:t>
            </a:r>
            <a:endParaRPr>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6"/>
          <p:cNvSpPr txBox="1">
            <a:spLocks noGrp="1"/>
          </p:cNvSpPr>
          <p:nvPr>
            <p:ph type="body" idx="1"/>
          </p:nvPr>
        </p:nvSpPr>
        <p:spPr>
          <a:xfrm>
            <a:off x="779612" y="1114921"/>
            <a:ext cx="9744524" cy="28367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CC0066"/>
              </a:buClr>
              <a:buSzPts val="2800"/>
              <a:buNone/>
            </a:pPr>
            <a:r>
              <a:rPr lang="en-US" sz="2800" b="1">
                <a:solidFill>
                  <a:schemeClr val="accent1"/>
                </a:solidFill>
              </a:rPr>
              <a:t>1.Baby blues</a:t>
            </a:r>
            <a:endParaRPr b="1">
              <a:solidFill>
                <a:schemeClr val="accent1"/>
              </a:solidFill>
            </a:endParaRPr>
          </a:p>
          <a:p>
            <a:pPr marL="0" lvl="0" indent="0" algn="l" rtl="0">
              <a:lnSpc>
                <a:spcPct val="100000"/>
              </a:lnSpc>
              <a:spcBef>
                <a:spcPts val="1000"/>
              </a:spcBef>
              <a:spcAft>
                <a:spcPts val="0"/>
              </a:spcAft>
              <a:buClr>
                <a:schemeClr val="dk1"/>
              </a:buClr>
              <a:buSzPts val="2000"/>
              <a:buNone/>
            </a:pPr>
            <a:r>
              <a:rPr lang="en-US" sz="2000">
                <a:solidFill>
                  <a:schemeClr val="dk1"/>
                </a:solidFill>
              </a:rPr>
              <a:t>The ‘blues’: as many as 80% of women may experience the ‘postnatal blues’ in</a:t>
            </a:r>
            <a:r>
              <a:rPr lang="en-US"/>
              <a:t> </a:t>
            </a:r>
            <a:r>
              <a:rPr lang="en-US" sz="2000">
                <a:solidFill>
                  <a:schemeClr val="dk1"/>
                </a:solidFill>
              </a:rPr>
              <a:t>the first 2 weeks after delivery. Fatigue, short temper, difficulty sleeping,</a:t>
            </a:r>
            <a:endParaRPr/>
          </a:p>
          <a:p>
            <a:pPr marL="0" lvl="0" indent="0" algn="l" rtl="0">
              <a:lnSpc>
                <a:spcPct val="100000"/>
              </a:lnSpc>
              <a:spcBef>
                <a:spcPts val="1000"/>
              </a:spcBef>
              <a:spcAft>
                <a:spcPts val="0"/>
              </a:spcAft>
              <a:buClr>
                <a:schemeClr val="dk1"/>
              </a:buClr>
              <a:buSzPts val="2000"/>
              <a:buNone/>
            </a:pPr>
            <a:r>
              <a:rPr lang="en-US" sz="2000">
                <a:solidFill>
                  <a:schemeClr val="dk1"/>
                </a:solidFill>
              </a:rPr>
              <a:t>depressed mood and tearfulness are common but usually mild, and resolve</a:t>
            </a:r>
            <a:endParaRPr/>
          </a:p>
          <a:p>
            <a:pPr marL="0" lvl="0" indent="0" algn="l" rtl="0">
              <a:lnSpc>
                <a:spcPct val="100000"/>
              </a:lnSpc>
              <a:spcBef>
                <a:spcPts val="1000"/>
              </a:spcBef>
              <a:spcAft>
                <a:spcPts val="0"/>
              </a:spcAft>
              <a:buClr>
                <a:schemeClr val="dk1"/>
              </a:buClr>
              <a:buSzPts val="2000"/>
              <a:buNone/>
            </a:pPr>
            <a:r>
              <a:rPr lang="en-US" sz="2000">
                <a:solidFill>
                  <a:schemeClr val="dk1"/>
                </a:solidFill>
              </a:rPr>
              <a:t>spontaneously in the majority of cases.</a:t>
            </a:r>
            <a:endParaRPr/>
          </a:p>
          <a:p>
            <a:pPr marL="0" lvl="0" indent="0" algn="l" rtl="0">
              <a:lnSpc>
                <a:spcPct val="100000"/>
              </a:lnSpc>
              <a:spcBef>
                <a:spcPts val="1000"/>
              </a:spcBef>
              <a:spcAft>
                <a:spcPts val="0"/>
              </a:spcAft>
              <a:buClr>
                <a:schemeClr val="dk1"/>
              </a:buClr>
              <a:buSzPts val="1400"/>
              <a:buNone/>
            </a:pPr>
            <a:endParaRPr sz="1400">
              <a:solidFill>
                <a:schemeClr val="dk1"/>
              </a:solidFill>
            </a:endParaRPr>
          </a:p>
        </p:txBody>
      </p:sp>
      <p:sp>
        <p:nvSpPr>
          <p:cNvPr id="445" name="Google Shape;445;p36"/>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fld id="{00000000-1234-1234-1234-123412341234}" type="slidenum">
              <a:rPr lang="en-US"/>
              <a:t>36</a:t>
            </a:fld>
            <a:endParaRPr/>
          </a:p>
        </p:txBody>
      </p:sp>
      <p:sp>
        <p:nvSpPr>
          <p:cNvPr id="446" name="Google Shape;446;p36"/>
          <p:cNvSpPr txBox="1"/>
          <p:nvPr/>
        </p:nvSpPr>
        <p:spPr>
          <a:xfrm>
            <a:off x="779599" y="4510700"/>
            <a:ext cx="9744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entury Gothic"/>
                <a:ea typeface="Century Gothic"/>
                <a:cs typeface="Century Gothic"/>
                <a:sym typeface="Century Gothic"/>
              </a:rPr>
              <a:t>The ‘pinks’: for the first 24–48 hours following delivery, it is very common for</a:t>
            </a:r>
            <a:r>
              <a:rPr lang="en-US" sz="1400" b="0" i="0" u="none" strike="noStrike" cap="none">
                <a:solidFill>
                  <a:srgbClr val="000000"/>
                </a:solidFill>
                <a:latin typeface="Century Gothic"/>
                <a:ea typeface="Century Gothic"/>
                <a:cs typeface="Century Gothic"/>
                <a:sym typeface="Century Gothic"/>
              </a:rPr>
              <a:t> </a:t>
            </a:r>
            <a:r>
              <a:rPr lang="en-US" sz="2000" b="0" i="0" u="none" strike="noStrike" cap="none">
                <a:solidFill>
                  <a:schemeClr val="dk1"/>
                </a:solidFill>
                <a:latin typeface="Century Gothic"/>
                <a:ea typeface="Century Gothic"/>
                <a:cs typeface="Century Gothic"/>
                <a:sym typeface="Century Gothic"/>
              </a:rPr>
              <a:t>women to experience an elevation of mood, a feeling of excitement, some</a:t>
            </a:r>
            <a:r>
              <a:rPr lang="en-US" sz="1400" b="0" i="0" u="none" strike="noStrike" cap="none">
                <a:solidFill>
                  <a:srgbClr val="000000"/>
                </a:solidFill>
                <a:latin typeface="Century Gothic"/>
                <a:ea typeface="Century Gothic"/>
                <a:cs typeface="Century Gothic"/>
                <a:sym typeface="Century Gothic"/>
              </a:rPr>
              <a:t> </a:t>
            </a:r>
            <a:r>
              <a:rPr lang="en-US" sz="2000" b="0" i="0" u="none" strike="noStrike" cap="none">
                <a:solidFill>
                  <a:schemeClr val="dk1"/>
                </a:solidFill>
                <a:latin typeface="Century Gothic"/>
                <a:ea typeface="Century Gothic"/>
                <a:cs typeface="Century Gothic"/>
                <a:sym typeface="Century Gothic"/>
              </a:rPr>
              <a:t>overactivity and difficulty sleeping.</a:t>
            </a:r>
            <a:endParaRPr sz="28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7"/>
          <p:cNvSpPr txBox="1"/>
          <p:nvPr/>
        </p:nvSpPr>
        <p:spPr>
          <a:xfrm>
            <a:off x="476472" y="1449189"/>
            <a:ext cx="10236900" cy="329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Between 10% and 15% of women will suffer with some form of depression in the first year after the delivery of their baby,3–5% will suffer a severe major postnatal depressive episode. Without treatment, most women will recover spontaneously within 3–6 months; however, 1 in 10 will remain depressed at 1 year.Women with a history of severe depression are at even higher risk. Those with a history of depression not related to pregnancy carry between a 1:3 and 1:5 risk of a major postpartum depressive illness, while the recurrence rate of postnatal depression is as high as 50%.Non-psychotic postpartum depression usually presents later in the postnatal period, most commonly around 6 weeks, with a more gradual onset.</a:t>
            </a: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Management includes psychotherapy and antidepressants.</a:t>
            </a: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Gothic"/>
                <a:ea typeface="Century Gothic"/>
                <a:cs typeface="Century Gothic"/>
                <a:sym typeface="Century Gothic"/>
              </a:rPr>
              <a:t>Women with a past history of severe postnatal depressive illness may be candidates for some form of prophylactic treatment, and the help of a specialist in perinatal mental health care should be sought before delivery.</a:t>
            </a:r>
            <a:endParaRPr sz="1800" b="0" i="0" u="none" strike="noStrike" cap="none">
              <a:solidFill>
                <a:srgbClr val="000000"/>
              </a:solidFill>
              <a:latin typeface="Century Gothic"/>
              <a:ea typeface="Century Gothic"/>
              <a:cs typeface="Century Gothic"/>
              <a:sym typeface="Century Gothic"/>
            </a:endParaRPr>
          </a:p>
        </p:txBody>
      </p:sp>
      <p:sp>
        <p:nvSpPr>
          <p:cNvPr id="452" name="Google Shape;452;p37"/>
          <p:cNvSpPr/>
          <p:nvPr/>
        </p:nvSpPr>
        <p:spPr>
          <a:xfrm>
            <a:off x="336403" y="306190"/>
            <a:ext cx="99975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CC0066"/>
              </a:buClr>
              <a:buSzPts val="2800"/>
              <a:buFont typeface="Arial"/>
              <a:buNone/>
            </a:pPr>
            <a:r>
              <a:rPr lang="en-US" sz="2800" b="1" i="0" u="none" strike="noStrike" cap="none">
                <a:solidFill>
                  <a:schemeClr val="accent1"/>
                </a:solidFill>
                <a:latin typeface="Arial"/>
                <a:ea typeface="Arial"/>
                <a:cs typeface="Arial"/>
                <a:sym typeface="Arial"/>
              </a:rPr>
              <a:t>2.Post Partum Depression PPD</a:t>
            </a:r>
            <a:r>
              <a:rPr lang="en-US" sz="2800" b="1" i="0" u="none" strike="noStrike" cap="none">
                <a:solidFill>
                  <a:srgbClr val="CC0066"/>
                </a:solidFill>
                <a:latin typeface="Arial"/>
                <a:ea typeface="Arial"/>
                <a:cs typeface="Arial"/>
                <a:sym typeface="Arial"/>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8"/>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fld id="{00000000-1234-1234-1234-123412341234}" type="slidenum">
              <a:rPr lang="en-US" sz="2400" b="0" i="0">
                <a:solidFill>
                  <a:schemeClr val="dk1"/>
                </a:solidFill>
                <a:latin typeface="Arial"/>
                <a:ea typeface="Arial"/>
                <a:cs typeface="Arial"/>
                <a:sym typeface="Arial"/>
              </a:rPr>
              <a:t>38</a:t>
            </a:fld>
            <a:endParaRPr sz="2400" b="0" i="0">
              <a:solidFill>
                <a:schemeClr val="dk1"/>
              </a:solidFill>
              <a:latin typeface="Arial"/>
              <a:ea typeface="Arial"/>
              <a:cs typeface="Arial"/>
              <a:sym typeface="Arial"/>
            </a:endParaRPr>
          </a:p>
        </p:txBody>
      </p:sp>
      <p:sp>
        <p:nvSpPr>
          <p:cNvPr id="458" name="Google Shape;458;p38"/>
          <p:cNvSpPr txBox="1"/>
          <p:nvPr/>
        </p:nvSpPr>
        <p:spPr>
          <a:xfrm>
            <a:off x="533159" y="1412167"/>
            <a:ext cx="4950300" cy="40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1.Early-morning wakening.</a:t>
            </a:r>
            <a:br>
              <a:rPr lang="en-US" sz="2000" b="0" i="0" u="none" strike="noStrike" cap="none">
                <a:solidFill>
                  <a:srgbClr val="000000"/>
                </a:solidFill>
                <a:latin typeface="Century Gothic"/>
                <a:ea typeface="Century Gothic"/>
                <a:cs typeface="Century Gothic"/>
                <a:sym typeface="Century Gothic"/>
              </a:rPr>
            </a:br>
            <a:r>
              <a:rPr lang="en-US" sz="2000" b="0" i="0" u="none" strike="noStrike" cap="none">
                <a:solidFill>
                  <a:srgbClr val="000000"/>
                </a:solidFill>
                <a:latin typeface="Century Gothic"/>
                <a:ea typeface="Century Gothic"/>
                <a:cs typeface="Century Gothic"/>
                <a:sym typeface="Century Gothic"/>
              </a:rPr>
              <a:t>2.Poor appetite.</a:t>
            </a:r>
            <a:br>
              <a:rPr lang="en-US" sz="2000" b="0" i="0" u="none" strike="noStrike" cap="none">
                <a:solidFill>
                  <a:srgbClr val="000000"/>
                </a:solidFill>
                <a:latin typeface="Century Gothic"/>
                <a:ea typeface="Century Gothic"/>
                <a:cs typeface="Century Gothic"/>
                <a:sym typeface="Century Gothic"/>
              </a:rPr>
            </a:br>
            <a:r>
              <a:rPr lang="en-US" sz="2000" b="0" i="0" u="none" strike="noStrike" cap="none">
                <a:solidFill>
                  <a:srgbClr val="000000"/>
                </a:solidFill>
                <a:latin typeface="Century Gothic"/>
                <a:ea typeface="Century Gothic"/>
                <a:cs typeface="Century Gothic"/>
                <a:sym typeface="Century Gothic"/>
              </a:rPr>
              <a:t>3.Diurnal mood variation (worse in the mornings).</a:t>
            </a:r>
            <a:br>
              <a:rPr lang="en-US" sz="2000" b="0" i="0" u="none" strike="noStrike" cap="none">
                <a:solidFill>
                  <a:srgbClr val="000000"/>
                </a:solidFill>
                <a:latin typeface="Century Gothic"/>
                <a:ea typeface="Century Gothic"/>
                <a:cs typeface="Century Gothic"/>
                <a:sym typeface="Century Gothic"/>
              </a:rPr>
            </a:br>
            <a:r>
              <a:rPr lang="en-US" sz="2000" b="0" i="0" u="none" strike="noStrike" cap="none">
                <a:solidFill>
                  <a:srgbClr val="000000"/>
                </a:solidFill>
                <a:latin typeface="Century Gothic"/>
                <a:ea typeface="Century Gothic"/>
                <a:cs typeface="Century Gothic"/>
                <a:sym typeface="Century Gothic"/>
              </a:rPr>
              <a:t>4.Low energy and libido.</a:t>
            </a:r>
            <a:br>
              <a:rPr lang="en-US" sz="2000" b="0" i="0" u="none" strike="noStrike" cap="none">
                <a:solidFill>
                  <a:srgbClr val="000000"/>
                </a:solidFill>
                <a:latin typeface="Century Gothic"/>
                <a:ea typeface="Century Gothic"/>
                <a:cs typeface="Century Gothic"/>
                <a:sym typeface="Century Gothic"/>
              </a:rPr>
            </a:br>
            <a:r>
              <a:rPr lang="en-US" sz="2000" b="0" i="0" u="none" strike="noStrike" cap="none">
                <a:solidFill>
                  <a:srgbClr val="000000"/>
                </a:solidFill>
                <a:latin typeface="Century Gothic"/>
                <a:ea typeface="Century Gothic"/>
                <a:cs typeface="Century Gothic"/>
                <a:sym typeface="Century Gothic"/>
              </a:rPr>
              <a:t>5.Loss of enjoyment.</a:t>
            </a:r>
            <a:br>
              <a:rPr lang="en-US" sz="2000" b="0" i="0" u="none" strike="noStrike" cap="none">
                <a:solidFill>
                  <a:srgbClr val="000000"/>
                </a:solidFill>
                <a:latin typeface="Century Gothic"/>
                <a:ea typeface="Century Gothic"/>
                <a:cs typeface="Century Gothic"/>
                <a:sym typeface="Century Gothic"/>
              </a:rPr>
            </a:br>
            <a:r>
              <a:rPr lang="en-US" sz="2000" b="0" i="0" u="none" strike="noStrike" cap="none">
                <a:solidFill>
                  <a:srgbClr val="000000"/>
                </a:solidFill>
                <a:latin typeface="Century Gothic"/>
                <a:ea typeface="Century Gothic"/>
                <a:cs typeface="Century Gothic"/>
                <a:sym typeface="Century Gothic"/>
              </a:rPr>
              <a:t>6.Lack of interest.</a:t>
            </a:r>
            <a:br>
              <a:rPr lang="en-US" sz="2000" b="0" i="0" u="none" strike="noStrike" cap="none">
                <a:solidFill>
                  <a:srgbClr val="000000"/>
                </a:solidFill>
                <a:latin typeface="Century Gothic"/>
                <a:ea typeface="Century Gothic"/>
                <a:cs typeface="Century Gothic"/>
                <a:sym typeface="Century Gothic"/>
              </a:rPr>
            </a:br>
            <a:r>
              <a:rPr lang="en-US" sz="2000" b="0" i="0" u="none" strike="noStrike" cap="none">
                <a:solidFill>
                  <a:srgbClr val="000000"/>
                </a:solidFill>
                <a:latin typeface="Century Gothic"/>
                <a:ea typeface="Century Gothic"/>
                <a:cs typeface="Century Gothic"/>
                <a:sym typeface="Century Gothic"/>
              </a:rPr>
              <a:t>7.Impaired concentration</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8.Tearfulness.</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9.Feelings of guilt and failure.</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10.Anxiety.</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11.Thoughts of self-harm/suicide.</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12.Thoughts of harm to the baby.</a:t>
            </a:r>
            <a:endParaRPr sz="2000" b="0" i="0" u="none" strike="noStrike" cap="none">
              <a:solidFill>
                <a:srgbClr val="000000"/>
              </a:solidFill>
              <a:latin typeface="Century Gothic"/>
              <a:ea typeface="Century Gothic"/>
              <a:cs typeface="Century Gothic"/>
              <a:sym typeface="Century Gothic"/>
            </a:endParaRPr>
          </a:p>
        </p:txBody>
      </p:sp>
      <p:sp>
        <p:nvSpPr>
          <p:cNvPr id="459" name="Google Shape;459;p38"/>
          <p:cNvSpPr txBox="1"/>
          <p:nvPr/>
        </p:nvSpPr>
        <p:spPr>
          <a:xfrm>
            <a:off x="314495" y="417289"/>
            <a:ext cx="5387700" cy="82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Symptoms of severe postnatal depressive disorder</a:t>
            </a:r>
            <a:endParaRPr sz="2400" b="1" i="0" u="none" strike="noStrike" cap="none">
              <a:solidFill>
                <a:schemeClr val="accent1"/>
              </a:solidFill>
              <a:latin typeface="Century Gothic"/>
              <a:ea typeface="Century Gothic"/>
              <a:cs typeface="Century Gothic"/>
              <a:sym typeface="Century Gothic"/>
            </a:endParaRPr>
          </a:p>
        </p:txBody>
      </p:sp>
      <p:sp>
        <p:nvSpPr>
          <p:cNvPr id="460" name="Google Shape;460;p38"/>
          <p:cNvSpPr txBox="1"/>
          <p:nvPr/>
        </p:nvSpPr>
        <p:spPr>
          <a:xfrm>
            <a:off x="7046400" y="417300"/>
            <a:ext cx="4636500" cy="319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chemeClr val="accent1"/>
                </a:solidFill>
                <a:latin typeface="Century Gothic"/>
                <a:ea typeface="Century Gothic"/>
                <a:cs typeface="Century Gothic"/>
                <a:sym typeface="Century Gothic"/>
              </a:rPr>
              <a:t>Risk for Postpartum Depression</a:t>
            </a:r>
            <a:endParaRPr sz="2400" b="1" i="0" u="sng" strike="noStrike" cap="none">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bril Fatface"/>
              <a:buNone/>
            </a:pPr>
            <a:br>
              <a:rPr lang="en-US" sz="2000" b="1" i="0" u="none" strike="noStrike" cap="none">
                <a:solidFill>
                  <a:srgbClr val="000000"/>
                </a:solidFill>
                <a:latin typeface="Century Gothic"/>
                <a:ea typeface="Century Gothic"/>
                <a:cs typeface="Century Gothic"/>
                <a:sym typeface="Century Gothic"/>
              </a:rPr>
            </a:br>
            <a:r>
              <a:rPr lang="en-US" sz="2000" b="1" i="0" u="none" strike="noStrike" cap="none">
                <a:solidFill>
                  <a:srgbClr val="000000"/>
                </a:solidFill>
                <a:latin typeface="Century Gothic"/>
                <a:ea typeface="Century Gothic"/>
                <a:cs typeface="Century Gothic"/>
                <a:sym typeface="Century Gothic"/>
              </a:rPr>
              <a:t>*</a:t>
            </a:r>
            <a:r>
              <a:rPr lang="en-US" sz="2000" b="0" i="0" u="none" strike="noStrike" cap="none">
                <a:solidFill>
                  <a:srgbClr val="000000"/>
                </a:solidFill>
                <a:latin typeface="Century Gothic"/>
                <a:ea typeface="Century Gothic"/>
                <a:cs typeface="Century Gothic"/>
                <a:sym typeface="Century Gothic"/>
              </a:rPr>
              <a:t>Past history of psychiatric illness</a:t>
            </a:r>
            <a:r>
              <a:rPr lang="en-US" sz="2000" b="1" i="0" u="none" strike="noStrike" cap="none">
                <a:solidFill>
                  <a:srgbClr val="000000"/>
                </a:solidFill>
                <a:latin typeface="Century Gothic"/>
                <a:ea typeface="Century Gothic"/>
                <a:cs typeface="Century Gothic"/>
                <a:sym typeface="Century Gothic"/>
              </a:rPr>
              <a:t>.</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Century Gothic"/>
              <a:buNone/>
            </a:pPr>
            <a:r>
              <a:rPr lang="en-US" sz="2000" b="0" i="0" u="none" strike="noStrike" cap="none">
                <a:solidFill>
                  <a:srgbClr val="000000"/>
                </a:solidFill>
                <a:latin typeface="Century Gothic"/>
                <a:ea typeface="Century Gothic"/>
                <a:cs typeface="Century Gothic"/>
                <a:sym typeface="Century Gothic"/>
              </a:rPr>
              <a:t>*Depression during pregnancy.</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Century Gothic"/>
              <a:buNone/>
            </a:pPr>
            <a:r>
              <a:rPr lang="en-US" sz="2000" b="0" i="0" u="none" strike="noStrike" cap="none">
                <a:solidFill>
                  <a:srgbClr val="000000"/>
                </a:solidFill>
                <a:latin typeface="Century Gothic"/>
                <a:ea typeface="Century Gothic"/>
                <a:cs typeface="Century Gothic"/>
                <a:sym typeface="Century Gothic"/>
              </a:rPr>
              <a:t>*Obstetric factors (e.g. caesarean section/fetal or neonatal loss).</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Century Gothic"/>
              <a:buNone/>
            </a:pPr>
            <a:r>
              <a:rPr lang="en-US" sz="2000" b="0" i="0" u="none" strike="noStrike" cap="none">
                <a:solidFill>
                  <a:srgbClr val="000000"/>
                </a:solidFill>
                <a:latin typeface="Century Gothic"/>
                <a:ea typeface="Century Gothic"/>
                <a:cs typeface="Century Gothic"/>
                <a:sym typeface="Century Gothic"/>
              </a:rPr>
              <a:t>*Social isolation and deprivation.</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Century Gothic"/>
              <a:buNone/>
            </a:pPr>
            <a:r>
              <a:rPr lang="en-US" sz="2000" b="0" i="0" u="none" strike="noStrike" cap="none">
                <a:solidFill>
                  <a:srgbClr val="000000"/>
                </a:solidFill>
                <a:latin typeface="Century Gothic"/>
                <a:ea typeface="Century Gothic"/>
                <a:cs typeface="Century Gothic"/>
                <a:sym typeface="Century Gothic"/>
              </a:rPr>
              <a:t>*Poor relationships.</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Century Gothic"/>
              <a:buNone/>
            </a:pPr>
            <a:r>
              <a:rPr lang="en-US" sz="2000" b="0" i="0" u="none" strike="noStrike" cap="none">
                <a:solidFill>
                  <a:srgbClr val="000000"/>
                </a:solidFill>
                <a:latin typeface="Century Gothic"/>
                <a:ea typeface="Century Gothic"/>
                <a:cs typeface="Century Gothic"/>
                <a:sym typeface="Century Gothic"/>
              </a:rPr>
              <a:t>*Recent adverse life events .</a:t>
            </a:r>
            <a:endParaRPr sz="2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Century Gothic"/>
              <a:buNone/>
            </a:pPr>
            <a:r>
              <a:rPr lang="en-US" sz="2000" b="0" i="0" u="none" strike="noStrike" cap="none">
                <a:solidFill>
                  <a:srgbClr val="000000"/>
                </a:solidFill>
                <a:latin typeface="Century Gothic"/>
                <a:ea typeface="Century Gothic"/>
                <a:cs typeface="Century Gothic"/>
                <a:sym typeface="Century Gothic"/>
              </a:rPr>
              <a:t>*Severe postnatal ‘blues.</a:t>
            </a:r>
            <a:endParaRPr sz="20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9"/>
          <p:cNvSpPr txBox="1">
            <a:spLocks noGrp="1"/>
          </p:cNvSpPr>
          <p:nvPr>
            <p:ph type="sldNum" idx="12"/>
          </p:nvPr>
        </p:nvSpPr>
        <p:spPr>
          <a:xfrm>
            <a:off x="11353800" y="5879804"/>
            <a:ext cx="661416" cy="8958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fld id="{00000000-1234-1234-1234-123412341234}" type="slidenum">
              <a:rPr lang="en-US" sz="2400" b="0" i="0">
                <a:solidFill>
                  <a:schemeClr val="dk1"/>
                </a:solidFill>
                <a:latin typeface="Arial"/>
                <a:ea typeface="Arial"/>
                <a:cs typeface="Arial"/>
                <a:sym typeface="Arial"/>
              </a:rPr>
              <a:t>39</a:t>
            </a:fld>
            <a:endParaRPr sz="2400" b="0" i="0">
              <a:solidFill>
                <a:schemeClr val="dk1"/>
              </a:solidFill>
              <a:latin typeface="Arial"/>
              <a:ea typeface="Arial"/>
              <a:cs typeface="Arial"/>
              <a:sym typeface="Arial"/>
            </a:endParaRPr>
          </a:p>
        </p:txBody>
      </p:sp>
      <p:sp>
        <p:nvSpPr>
          <p:cNvPr id="466" name="Google Shape;466;p39"/>
          <p:cNvSpPr txBox="1"/>
          <p:nvPr/>
        </p:nvSpPr>
        <p:spPr>
          <a:xfrm>
            <a:off x="397519" y="645986"/>
            <a:ext cx="10935000" cy="16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0066"/>
              </a:buClr>
              <a:buSzPts val="2800"/>
              <a:buFont typeface="Century Gothic"/>
              <a:buNone/>
            </a:pPr>
            <a:r>
              <a:rPr lang="en-US" sz="2500" b="1" i="0" u="none" strike="noStrike" cap="none">
                <a:solidFill>
                  <a:schemeClr val="accent1"/>
                </a:solidFill>
                <a:latin typeface="Century Gothic"/>
                <a:ea typeface="Century Gothic"/>
                <a:cs typeface="Century Gothic"/>
                <a:sym typeface="Century Gothic"/>
              </a:rPr>
              <a:t>3.Postpartum Psychosis</a:t>
            </a:r>
            <a:endParaRPr sz="2500" b="1" i="0" u="none" strike="noStrike" cap="none">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This very severe disorder affects between 1:500 and 1:1,000 women after delivery. It rarely presents before the 3rd postpartum day (most commonly the 5th), but usually does so before 4 weeks. The onset is characteristically abrupt, with a rapidly changing clinical picture. Management requires hospitalization, antipsychotic medication, and psychotherapy.</a:t>
            </a:r>
            <a:endParaRPr sz="2000" b="0" i="0" u="none" strike="noStrike" cap="none">
              <a:solidFill>
                <a:srgbClr val="000000"/>
              </a:solidFill>
              <a:latin typeface="Century Gothic"/>
              <a:ea typeface="Century Gothic"/>
              <a:cs typeface="Century Gothic"/>
              <a:sym typeface="Century Gothic"/>
            </a:endParaRPr>
          </a:p>
        </p:txBody>
      </p:sp>
      <p:sp>
        <p:nvSpPr>
          <p:cNvPr id="467" name="Google Shape;467;p39"/>
          <p:cNvSpPr txBox="1"/>
          <p:nvPr/>
        </p:nvSpPr>
        <p:spPr>
          <a:xfrm>
            <a:off x="255075" y="3070100"/>
            <a:ext cx="6371100" cy="3228300"/>
          </a:xfrm>
          <a:prstGeom prst="rect">
            <a:avLst/>
          </a:prstGeom>
          <a:noFill/>
          <a:ln>
            <a:noFill/>
          </a:ln>
        </p:spPr>
        <p:txBody>
          <a:bodyPr spcFirstLastPara="1" wrap="square" lIns="91425" tIns="45700" rIns="91425" bIns="45700" anchor="t" anchorCtr="0">
            <a:spAutoFit/>
          </a:bodyPr>
          <a:lstStyle/>
          <a:p>
            <a:pPr marL="82296" marR="0" lvl="0" indent="0" algn="l" rtl="0">
              <a:lnSpc>
                <a:spcPct val="100000"/>
              </a:lnSpc>
              <a:spcBef>
                <a:spcPts val="0"/>
              </a:spcBef>
              <a:spcAft>
                <a:spcPts val="0"/>
              </a:spcAft>
              <a:buClr>
                <a:srgbClr val="CC0066"/>
              </a:buClr>
              <a:buSzPts val="2000"/>
              <a:buFont typeface="Century Gothic"/>
              <a:buNone/>
            </a:pPr>
            <a:r>
              <a:rPr lang="en-US" sz="1800" b="0" i="0" u="none" strike="noStrike" cap="none">
                <a:solidFill>
                  <a:srgbClr val="A64D79"/>
                </a:solidFill>
                <a:latin typeface="Century Gothic"/>
                <a:ea typeface="Century Gothic"/>
                <a:cs typeface="Century Gothic"/>
                <a:sym typeface="Century Gothic"/>
              </a:rPr>
              <a:t>Symptoms of puerperal psychosis</a:t>
            </a:r>
            <a:endParaRPr sz="1800" b="0" i="0" u="none" strike="noStrike" cap="none">
              <a:solidFill>
                <a:srgbClr val="A64D79"/>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•Restless agitation.</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•Insomnia.</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•Perplexity/confusion.</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•Fear/suspicion.</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•Delusions/hallucinations.</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•Failure to eat and drink.</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•Thoughts of self-harm.</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•Depressive symptoms (guilt, self-worthlessness hopelessness).</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2000"/>
              <a:buFont typeface="Century Gothic"/>
              <a:buNone/>
            </a:pPr>
            <a:r>
              <a:rPr lang="en-US" sz="1800" b="0" i="0" u="none" strike="noStrike" cap="none">
                <a:solidFill>
                  <a:srgbClr val="000000"/>
                </a:solidFill>
                <a:latin typeface="Century Gothic"/>
                <a:ea typeface="Century Gothic"/>
                <a:cs typeface="Century Gothic"/>
                <a:sym typeface="Century Gothic"/>
              </a:rPr>
              <a:t>•Loss of insight.</a:t>
            </a:r>
            <a:endParaRPr sz="1800" b="0" i="0" u="none" strike="noStrike" cap="none">
              <a:solidFill>
                <a:srgbClr val="000000"/>
              </a:solidFill>
              <a:latin typeface="Abril Fatface"/>
              <a:ea typeface="Abril Fatface"/>
              <a:cs typeface="Abril Fatface"/>
              <a:sym typeface="Abril Fatface"/>
            </a:endParaRPr>
          </a:p>
          <a:p>
            <a:pPr marL="82296" marR="0" lvl="0" indent="0" algn="l"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Abril Fatface"/>
              <a:ea typeface="Abril Fatface"/>
              <a:cs typeface="Abril Fatface"/>
              <a:sym typeface="Abril Fatface"/>
            </a:endParaRPr>
          </a:p>
        </p:txBody>
      </p:sp>
      <p:sp>
        <p:nvSpPr>
          <p:cNvPr id="468" name="Google Shape;468;p39"/>
          <p:cNvSpPr txBox="1"/>
          <p:nvPr/>
        </p:nvSpPr>
        <p:spPr>
          <a:xfrm>
            <a:off x="6512924" y="3070100"/>
            <a:ext cx="5258700" cy="178305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A64D79"/>
                </a:solidFill>
                <a:latin typeface="Century Gothic"/>
                <a:ea typeface="Century Gothic"/>
                <a:cs typeface="Century Gothic"/>
                <a:sym typeface="Century Gothic"/>
              </a:rPr>
              <a:t>Risk factors for postpartum psychosis</a:t>
            </a:r>
            <a:endParaRPr sz="1800" b="0" i="0" u="none" strike="noStrike" cap="none">
              <a:solidFill>
                <a:srgbClr val="A64D79"/>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•Previous history of puerperal psychosis.</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•Previous history of severe non-postpartum depressive illness.</a:t>
            </a: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•Family history (first/second-degree relative) of bipolar disorder/affective psychosis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Urinary system</a:t>
            </a:r>
            <a:endParaRPr/>
          </a:p>
        </p:txBody>
      </p:sp>
      <p:sp>
        <p:nvSpPr>
          <p:cNvPr id="245" name="Google Shape;245;p4"/>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Urinary retention</a:t>
            </a:r>
            <a:br>
              <a:rPr lang="en-US"/>
            </a:br>
            <a:r>
              <a:rPr lang="en-US"/>
              <a:t>relatively common in the first 24 hours after childbirth, especially with difficult, traumatic or instrumental delivery, or if regional anesthesia (spinal/epidural) is used</a:t>
            </a:r>
            <a:br>
              <a:rPr lang="en-US"/>
            </a:br>
            <a:r>
              <a:rPr lang="en-US"/>
              <a:t>After traumatic or instrumental delivery, women may find it difficult to  void because of pain and periurethral edema</a:t>
            </a:r>
            <a:br>
              <a:rPr lang="en-US"/>
            </a:br>
            <a:r>
              <a:rPr lang="en-US"/>
              <a:t>. There is diuresis during the first five days after delivery </a:t>
            </a:r>
            <a:endParaRPr/>
          </a:p>
          <a:p>
            <a:pPr marL="0" lvl="0" indent="0" algn="l" rtl="0">
              <a:lnSpc>
                <a:spcPct val="100000"/>
              </a:lnSpc>
              <a:spcBef>
                <a:spcPts val="1000"/>
              </a:spcBef>
              <a:spcAft>
                <a:spcPts val="0"/>
              </a:spcAft>
              <a:buClr>
                <a:schemeClr val="dk1"/>
              </a:buClr>
              <a:buSzPts val="2800"/>
              <a:buNone/>
            </a:pPr>
            <a:r>
              <a:rPr lang="en-US"/>
              <a:t>Increase urine production in puerperium  Fluid overload , edema .Diuresis body’s mechanism of getting rid of the excess  fluid retained during pregnancy</a:t>
            </a:r>
            <a:br>
              <a:rPr lang="en-US"/>
            </a:br>
            <a:r>
              <a:rPr lang="en-US"/>
              <a:t>Increased fluid intake of breastfeeding mothers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40"/>
          <p:cNvPicPr preferRelativeResize="0"/>
          <p:nvPr/>
        </p:nvPicPr>
        <p:blipFill rotWithShape="1">
          <a:blip r:embed="rId3">
            <a:alphaModFix/>
          </a:blip>
          <a:srcRect l="847" r="7053"/>
          <a:stretch/>
        </p:blipFill>
        <p:spPr>
          <a:xfrm>
            <a:off x="1025086" y="3106983"/>
            <a:ext cx="9846806" cy="3307103"/>
          </a:xfrm>
          <a:prstGeom prst="rect">
            <a:avLst/>
          </a:prstGeom>
          <a:noFill/>
          <a:ln>
            <a:noFill/>
          </a:ln>
        </p:spPr>
      </p:pic>
      <p:pic>
        <p:nvPicPr>
          <p:cNvPr id="475" name="Google Shape;475;p40"/>
          <p:cNvPicPr preferRelativeResize="0"/>
          <p:nvPr/>
        </p:nvPicPr>
        <p:blipFill rotWithShape="1">
          <a:blip r:embed="rId4">
            <a:alphaModFix/>
          </a:blip>
          <a:srcRect l="28511" t="30846" r="6095" b="34959"/>
          <a:stretch/>
        </p:blipFill>
        <p:spPr>
          <a:xfrm>
            <a:off x="1125864" y="439663"/>
            <a:ext cx="9737608" cy="243993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1"/>
          <p:cNvSpPr/>
          <p:nvPr/>
        </p:nvSpPr>
        <p:spPr>
          <a:xfrm>
            <a:off x="3262300" y="2814843"/>
            <a:ext cx="559319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entury Gothic"/>
                <a:ea typeface="Century Gothic"/>
                <a:cs typeface="Century Gothic"/>
                <a:sym typeface="Century Gothic"/>
              </a:rPr>
              <a:t>Postpartum hemorrhage</a:t>
            </a:r>
            <a:endParaRPr sz="36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Postpartum hemorrhage</a:t>
            </a:r>
            <a:endParaRPr/>
          </a:p>
        </p:txBody>
      </p:sp>
      <p:sp>
        <p:nvSpPr>
          <p:cNvPr id="487" name="Google Shape;487;p42"/>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fontScale="91667" lnSpcReduction="20000"/>
          </a:bodyPr>
          <a:lstStyle/>
          <a:p>
            <a:pPr marL="228600" lvl="0" indent="-228642" algn="l" rtl="0">
              <a:lnSpc>
                <a:spcPct val="100000"/>
              </a:lnSpc>
              <a:spcBef>
                <a:spcPts val="0"/>
              </a:spcBef>
              <a:spcAft>
                <a:spcPts val="0"/>
              </a:spcAft>
              <a:buClr>
                <a:schemeClr val="dk1"/>
              </a:buClr>
              <a:buSzPct val="100000"/>
              <a:buChar char="•"/>
            </a:pPr>
            <a:r>
              <a:rPr lang="en-US" b="1"/>
              <a:t>Definitions</a:t>
            </a:r>
            <a:r>
              <a:rPr lang="en-US"/>
              <a:t>:</a:t>
            </a:r>
            <a:endParaRPr/>
          </a:p>
          <a:p>
            <a:pPr marL="685800" lvl="1" indent="-228600" algn="l" rtl="0">
              <a:lnSpc>
                <a:spcPct val="100000"/>
              </a:lnSpc>
              <a:spcBef>
                <a:spcPts val="500"/>
              </a:spcBef>
              <a:spcAft>
                <a:spcPts val="0"/>
              </a:spcAft>
              <a:buClr>
                <a:schemeClr val="dk1"/>
              </a:buClr>
              <a:buSzPct val="100000"/>
              <a:buChar char="•"/>
            </a:pPr>
            <a:r>
              <a:rPr lang="en-US"/>
              <a:t>Blood loss ≥ 1000 mL or blood loss manifesting with features of hypovolemia </a:t>
            </a:r>
            <a:endParaRPr/>
          </a:p>
          <a:p>
            <a:pPr marL="685800" lvl="1" indent="-228600" algn="l" rtl="0">
              <a:lnSpc>
                <a:spcPct val="100000"/>
              </a:lnSpc>
              <a:spcBef>
                <a:spcPts val="500"/>
              </a:spcBef>
              <a:spcAft>
                <a:spcPts val="0"/>
              </a:spcAft>
              <a:buClr>
                <a:schemeClr val="dk1"/>
              </a:buClr>
              <a:buSzPct val="100000"/>
              <a:buChar char="•"/>
            </a:pPr>
            <a:r>
              <a:rPr lang="en-US" b="1"/>
              <a:t>Primary PPH</a:t>
            </a:r>
            <a:r>
              <a:rPr lang="en-US"/>
              <a:t>: blood loss ≤ 24 hours postpartum (more common)</a:t>
            </a:r>
            <a:endParaRPr/>
          </a:p>
          <a:p>
            <a:pPr marL="685800" lvl="1" indent="-228600" algn="l" rtl="0">
              <a:lnSpc>
                <a:spcPct val="100000"/>
              </a:lnSpc>
              <a:spcBef>
                <a:spcPts val="500"/>
              </a:spcBef>
              <a:spcAft>
                <a:spcPts val="0"/>
              </a:spcAft>
              <a:buClr>
                <a:schemeClr val="dk1"/>
              </a:buClr>
              <a:buSzPct val="100000"/>
              <a:buChar char="•"/>
            </a:pPr>
            <a:r>
              <a:rPr lang="en-US" b="1"/>
              <a:t>Secondary PPH</a:t>
            </a:r>
            <a:r>
              <a:rPr lang="en-US"/>
              <a:t>: blood loss from 24 hours to 12 weeks postpartum</a:t>
            </a:r>
            <a:endParaRPr/>
          </a:p>
          <a:p>
            <a:pPr marL="228600" lvl="0" indent="-228642" algn="l" rtl="0">
              <a:lnSpc>
                <a:spcPct val="100000"/>
              </a:lnSpc>
              <a:spcBef>
                <a:spcPts val="1000"/>
              </a:spcBef>
              <a:spcAft>
                <a:spcPts val="0"/>
              </a:spcAft>
              <a:buClr>
                <a:schemeClr val="dk1"/>
              </a:buClr>
              <a:buSzPct val="100000"/>
              <a:buChar char="•"/>
            </a:pPr>
            <a:r>
              <a:rPr lang="en-US" b="1"/>
              <a:t>Epidemiology</a:t>
            </a:r>
            <a:r>
              <a:rPr lang="en-US"/>
              <a:t>: Leading cause of maternal mortality worldwide</a:t>
            </a:r>
            <a:endParaRPr/>
          </a:p>
          <a:p>
            <a:pPr marL="228600" lvl="0" indent="-77470" algn="l" rtl="0">
              <a:lnSpc>
                <a:spcPct val="100000"/>
              </a:lnSpc>
              <a:spcBef>
                <a:spcPts val="1000"/>
              </a:spcBef>
              <a:spcAft>
                <a:spcPts val="0"/>
              </a:spcAft>
              <a:buClr>
                <a:schemeClr val="dk1"/>
              </a:buClr>
              <a:buSzPct val="100000"/>
              <a:buNone/>
            </a:pPr>
            <a:endParaRPr/>
          </a:p>
          <a:p>
            <a:pPr marL="228600" lvl="0" indent="-228642" algn="l" rtl="0">
              <a:lnSpc>
                <a:spcPct val="100000"/>
              </a:lnSpc>
              <a:spcBef>
                <a:spcPts val="1000"/>
              </a:spcBef>
              <a:spcAft>
                <a:spcPts val="0"/>
              </a:spcAft>
              <a:buClr>
                <a:schemeClr val="dk1"/>
              </a:buClr>
              <a:buSzPct val="100000"/>
              <a:buChar char="•"/>
            </a:pPr>
            <a:r>
              <a:rPr lang="en-US" b="1"/>
              <a:t>Etiology</a:t>
            </a:r>
            <a:r>
              <a:rPr lang="en-US"/>
              <a:t>: The causes of primary postpartum hemorrhage are the </a:t>
            </a:r>
            <a:r>
              <a:rPr lang="en-US">
                <a:solidFill>
                  <a:srgbClr val="FF0000"/>
                </a:solidFill>
              </a:rPr>
              <a:t>4</a:t>
            </a:r>
            <a:r>
              <a:rPr lang="en-US"/>
              <a:t> T’s: </a:t>
            </a:r>
            <a:endParaRPr/>
          </a:p>
          <a:p>
            <a:pPr marL="685800" lvl="1" indent="-228600" algn="l" rtl="0">
              <a:lnSpc>
                <a:spcPct val="100000"/>
              </a:lnSpc>
              <a:spcBef>
                <a:spcPts val="500"/>
              </a:spcBef>
              <a:spcAft>
                <a:spcPts val="0"/>
              </a:spcAft>
              <a:buClr>
                <a:srgbClr val="FF0000"/>
              </a:buClr>
              <a:buSzPct val="100000"/>
              <a:buChar char="•"/>
            </a:pPr>
            <a:r>
              <a:rPr lang="en-US" b="1">
                <a:solidFill>
                  <a:srgbClr val="FF0000"/>
                </a:solidFill>
              </a:rPr>
              <a:t>T</a:t>
            </a:r>
            <a:r>
              <a:rPr lang="en-US" b="1"/>
              <a:t>one</a:t>
            </a:r>
            <a:r>
              <a:rPr lang="en-US"/>
              <a:t> (uterine atony) [70%]</a:t>
            </a:r>
            <a:endParaRPr/>
          </a:p>
          <a:p>
            <a:pPr marL="685800" lvl="1" indent="-228600" algn="l" rtl="0">
              <a:lnSpc>
                <a:spcPct val="100000"/>
              </a:lnSpc>
              <a:spcBef>
                <a:spcPts val="500"/>
              </a:spcBef>
              <a:spcAft>
                <a:spcPts val="0"/>
              </a:spcAft>
              <a:buClr>
                <a:srgbClr val="FF0000"/>
              </a:buClr>
              <a:buSzPct val="100000"/>
              <a:buChar char="•"/>
            </a:pPr>
            <a:r>
              <a:rPr lang="en-US" b="1">
                <a:solidFill>
                  <a:srgbClr val="FF0000"/>
                </a:solidFill>
              </a:rPr>
              <a:t>T</a:t>
            </a:r>
            <a:r>
              <a:rPr lang="en-US" b="1"/>
              <a:t>rauma</a:t>
            </a:r>
            <a:r>
              <a:rPr lang="en-US"/>
              <a:t> (e.g., laceration, uterine inversion) [20%]</a:t>
            </a:r>
            <a:endParaRPr/>
          </a:p>
          <a:p>
            <a:pPr marL="685800" lvl="1" indent="-228600" algn="l" rtl="0">
              <a:lnSpc>
                <a:spcPct val="100000"/>
              </a:lnSpc>
              <a:spcBef>
                <a:spcPts val="500"/>
              </a:spcBef>
              <a:spcAft>
                <a:spcPts val="0"/>
              </a:spcAft>
              <a:buClr>
                <a:srgbClr val="FF0000"/>
              </a:buClr>
              <a:buSzPct val="100000"/>
              <a:buChar char="•"/>
            </a:pPr>
            <a:r>
              <a:rPr lang="en-US" b="1">
                <a:solidFill>
                  <a:srgbClr val="FF0000"/>
                </a:solidFill>
              </a:rPr>
              <a:t>T</a:t>
            </a:r>
            <a:r>
              <a:rPr lang="en-US" b="1"/>
              <a:t>issue</a:t>
            </a:r>
            <a:r>
              <a:rPr lang="en-US"/>
              <a:t> (retained placenta) [9%]</a:t>
            </a:r>
            <a:endParaRPr/>
          </a:p>
          <a:p>
            <a:pPr marL="685800" lvl="1" indent="-228600" algn="l" rtl="0">
              <a:lnSpc>
                <a:spcPct val="100000"/>
              </a:lnSpc>
              <a:spcBef>
                <a:spcPts val="500"/>
              </a:spcBef>
              <a:spcAft>
                <a:spcPts val="0"/>
              </a:spcAft>
              <a:buClr>
                <a:srgbClr val="FF0000"/>
              </a:buClr>
              <a:buSzPct val="100000"/>
              <a:buChar char="•"/>
            </a:pPr>
            <a:r>
              <a:rPr lang="en-US" b="1">
                <a:solidFill>
                  <a:srgbClr val="FF0000"/>
                </a:solidFill>
              </a:rPr>
              <a:t>T</a:t>
            </a:r>
            <a:r>
              <a:rPr lang="en-US" b="1"/>
              <a:t>hrombin</a:t>
            </a:r>
            <a:r>
              <a:rPr lang="en-US"/>
              <a:t> (bleeding diathesis) [1%]</a:t>
            </a:r>
            <a:endParaRPr/>
          </a:p>
        </p:txBody>
      </p:sp>
      <p:sp>
        <p:nvSpPr>
          <p:cNvPr id="488" name="Google Shape;488;p42"/>
          <p:cNvSpPr/>
          <p:nvPr/>
        </p:nvSpPr>
        <p:spPr>
          <a:xfrm>
            <a:off x="5930143"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 </a:t>
            </a:r>
            <a:endParaRPr/>
          </a:p>
        </p:txBody>
      </p:sp>
      <p:sp>
        <p:nvSpPr>
          <p:cNvPr id="489" name="Google Shape;489;p42"/>
          <p:cNvSpPr/>
          <p:nvPr/>
        </p:nvSpPr>
        <p:spPr>
          <a:xfrm>
            <a:off x="5930143"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Secondary Postpartum Hemorrhage</a:t>
            </a:r>
            <a:br>
              <a:rPr lang="en-US"/>
            </a:br>
            <a:endParaRPr/>
          </a:p>
        </p:txBody>
      </p:sp>
      <p:sp>
        <p:nvSpPr>
          <p:cNvPr id="495" name="Google Shape;495;p44"/>
          <p:cNvSpPr txBox="1">
            <a:spLocks noGrp="1"/>
          </p:cNvSpPr>
          <p:nvPr>
            <p:ph type="body" idx="1"/>
          </p:nvPr>
        </p:nvSpPr>
        <p:spPr>
          <a:xfrm>
            <a:off x="571461" y="1928802"/>
            <a:ext cx="10972800" cy="4525963"/>
          </a:xfrm>
          <a:prstGeom prst="rect">
            <a:avLst/>
          </a:prstGeom>
          <a:noFill/>
          <a:ln>
            <a:noFill/>
          </a:ln>
        </p:spPr>
        <p:txBody>
          <a:bodyPr spcFirstLastPara="1" wrap="square" lIns="91425" tIns="45700" rIns="91425" bIns="45700" anchor="t" anchorCtr="0">
            <a:normAutofit fontScale="89286" lnSpcReduction="20000"/>
          </a:bodyPr>
          <a:lstStyle/>
          <a:p>
            <a:pPr marL="228600" lvl="0" indent="-228600" algn="l" rtl="0">
              <a:lnSpc>
                <a:spcPct val="100000"/>
              </a:lnSpc>
              <a:spcBef>
                <a:spcPts val="0"/>
              </a:spcBef>
              <a:spcAft>
                <a:spcPts val="0"/>
              </a:spcAft>
              <a:buClr>
                <a:schemeClr val="dk1"/>
              </a:buClr>
              <a:buSzPct val="100000"/>
              <a:buChar char="•"/>
            </a:pPr>
            <a:r>
              <a:rPr lang="en-US" b="1"/>
              <a:t>Etiology</a:t>
            </a:r>
            <a:r>
              <a:rPr lang="en-US"/>
              <a:t>: endometritis, retained products of conception</a:t>
            </a:r>
            <a:endParaRPr/>
          </a:p>
          <a:p>
            <a:pPr marL="228600" lvl="0" indent="-90804" algn="l" rtl="0">
              <a:lnSpc>
                <a:spcPct val="100000"/>
              </a:lnSpc>
              <a:spcBef>
                <a:spcPts val="1000"/>
              </a:spcBef>
              <a:spcAft>
                <a:spcPts val="0"/>
              </a:spcAft>
              <a:buClr>
                <a:schemeClr val="dk1"/>
              </a:buClr>
              <a:buSzPct val="100000"/>
              <a:buNone/>
            </a:pPr>
            <a:endParaRPr/>
          </a:p>
          <a:p>
            <a:pPr marL="228600" lvl="0" indent="-90804" algn="l" rtl="0">
              <a:lnSpc>
                <a:spcPct val="100000"/>
              </a:lnSpc>
              <a:spcBef>
                <a:spcPts val="1000"/>
              </a:spcBef>
              <a:spcAft>
                <a:spcPts val="0"/>
              </a:spcAft>
              <a:buClr>
                <a:schemeClr val="dk1"/>
              </a:buClr>
              <a:buSzPct val="100000"/>
              <a:buNone/>
            </a:pPr>
            <a:endParaRPr/>
          </a:p>
          <a:p>
            <a:pPr marL="228600" lvl="0" indent="-228600" algn="l" rtl="0">
              <a:lnSpc>
                <a:spcPct val="100000"/>
              </a:lnSpc>
              <a:spcBef>
                <a:spcPts val="1000"/>
              </a:spcBef>
              <a:spcAft>
                <a:spcPts val="0"/>
              </a:spcAft>
              <a:buClr>
                <a:schemeClr val="dk1"/>
              </a:buClr>
              <a:buSzPct val="100000"/>
              <a:buChar char="•"/>
            </a:pPr>
            <a:r>
              <a:rPr lang="en-US"/>
              <a:t>Refer women with secondary postpartum hemorrhage after birth for ultrasonography to exclude retained products of conception or endometritis</a:t>
            </a:r>
            <a:endParaRPr/>
          </a:p>
          <a:p>
            <a:pPr marL="228600" lvl="0" indent="-228600" algn="l" rtl="0">
              <a:lnSpc>
                <a:spcPct val="100000"/>
              </a:lnSpc>
              <a:spcBef>
                <a:spcPts val="1000"/>
              </a:spcBef>
              <a:spcAft>
                <a:spcPts val="0"/>
              </a:spcAft>
              <a:buClr>
                <a:schemeClr val="dk1"/>
              </a:buClr>
              <a:buSzPct val="100000"/>
              <a:buChar char="•"/>
            </a:pPr>
            <a:r>
              <a:rPr lang="en-US"/>
              <a:t>Start broad spectrum antibiotics in women with secondary postpartum hemorrhage due to endometritis (Infection of the decidua/endometrium)</a:t>
            </a:r>
            <a:endParaRPr/>
          </a:p>
          <a:p>
            <a:pPr marL="228600" lvl="0" indent="-228600" algn="l" rtl="0">
              <a:lnSpc>
                <a:spcPct val="100000"/>
              </a:lnSpc>
              <a:spcBef>
                <a:spcPts val="1000"/>
              </a:spcBef>
              <a:spcAft>
                <a:spcPts val="0"/>
              </a:spcAft>
              <a:buClr>
                <a:schemeClr val="dk1"/>
              </a:buClr>
              <a:buSzPct val="100000"/>
              <a:buChar char="•"/>
            </a:pPr>
            <a:r>
              <a:rPr lang="en-US"/>
              <a:t>Check the woman’s temperature and exclude uterine tenderness, offensive vaginal discharge, or failure of uterine involution (2ry PPH)</a:t>
            </a:r>
            <a:endParaRPr/>
          </a:p>
          <a:p>
            <a:pPr marL="228600" lvl="0" indent="-228600" algn="l" rtl="0">
              <a:lnSpc>
                <a:spcPct val="100000"/>
              </a:lnSpc>
              <a:spcBef>
                <a:spcPts val="1000"/>
              </a:spcBef>
              <a:spcAft>
                <a:spcPts val="0"/>
              </a:spcAft>
              <a:buClr>
                <a:schemeClr val="dk1"/>
              </a:buClr>
              <a:buSzPct val="100000"/>
              <a:buChar char="•"/>
            </a:pPr>
            <a:r>
              <a:rPr lang="en-US"/>
              <a:t>The uterus should not be palpable per abdomen by day 14, a palpable uterus at this stage should make you suspect endometritis or retained products of conception</a:t>
            </a:r>
            <a:endParaRPr/>
          </a:p>
          <a:p>
            <a:pPr marL="228600" lvl="0" indent="-90804" algn="l" rtl="0">
              <a:lnSpc>
                <a:spcPct val="100000"/>
              </a:lnSpc>
              <a:spcBef>
                <a:spcPts val="1000"/>
              </a:spcBef>
              <a:spcAft>
                <a:spcPts val="0"/>
              </a:spcAft>
              <a:buClr>
                <a:schemeClr val="dk1"/>
              </a:buClr>
              <a:buSzPct val="1000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5"/>
          <p:cNvSpPr txBox="1">
            <a:spLocks noGrp="1"/>
          </p:cNvSpPr>
          <p:nvPr>
            <p:ph type="title"/>
          </p:nvPr>
        </p:nvSpPr>
        <p:spPr>
          <a:xfrm>
            <a:off x="121918" y="564230"/>
            <a:ext cx="7534656"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Times New Roman"/>
              <a:buNone/>
            </a:pPr>
            <a:r>
              <a:rPr lang="en-US" sz="4100" b="1" i="1" u="sng" strike="noStrike" cap="none">
                <a:solidFill>
                  <a:schemeClr val="accent1"/>
                </a:solidFill>
                <a:latin typeface="Times New Roman"/>
                <a:ea typeface="Times New Roman"/>
                <a:cs typeface="Times New Roman"/>
                <a:sym typeface="Times New Roman"/>
              </a:rPr>
              <a:t>Subinvolution of the uterus :</a:t>
            </a:r>
            <a:br>
              <a:rPr lang="en-US" sz="4100" b="1" i="1" u="sng" strike="noStrike" cap="none">
                <a:solidFill>
                  <a:schemeClr val="accent1"/>
                </a:solidFill>
                <a:latin typeface="Times New Roman"/>
                <a:ea typeface="Times New Roman"/>
                <a:cs typeface="Times New Roman"/>
                <a:sym typeface="Times New Roman"/>
              </a:rPr>
            </a:br>
            <a:r>
              <a:rPr lang="en-US" sz="2800" b="0" i="1" u="none" strike="noStrike" cap="none">
                <a:solidFill>
                  <a:schemeClr val="accent1"/>
                </a:solidFill>
                <a:latin typeface="Times New Roman"/>
                <a:ea typeface="Times New Roman"/>
                <a:cs typeface="Times New Roman"/>
                <a:sym typeface="Times New Roman"/>
              </a:rPr>
              <a:t>The uterine involution is impaired and retracted </a:t>
            </a:r>
            <a:br>
              <a:rPr lang="en-US" sz="4000" b="0" i="1" u="none" strike="noStrike" cap="none">
                <a:solidFill>
                  <a:schemeClr val="accent1"/>
                </a:solidFill>
                <a:latin typeface="Times New Roman"/>
                <a:ea typeface="Times New Roman"/>
                <a:cs typeface="Times New Roman"/>
                <a:sym typeface="Times New Roman"/>
              </a:rPr>
            </a:br>
            <a:endParaRPr sz="4100" b="0" i="1" u="none" strike="noStrike" cap="none">
              <a:solidFill>
                <a:schemeClr val="accent1"/>
              </a:solidFill>
              <a:latin typeface="Abril Fatface"/>
              <a:ea typeface="Abril Fatface"/>
              <a:cs typeface="Abril Fatface"/>
              <a:sym typeface="Abril Fatface"/>
            </a:endParaRPr>
          </a:p>
        </p:txBody>
      </p:sp>
      <p:sp>
        <p:nvSpPr>
          <p:cNvPr id="502" name="Google Shape;502;p45"/>
          <p:cNvSpPr txBox="1">
            <a:spLocks noGrp="1"/>
          </p:cNvSpPr>
          <p:nvPr>
            <p:ph type="body" idx="1"/>
          </p:nvPr>
        </p:nvSpPr>
        <p:spPr>
          <a:xfrm>
            <a:off x="229623" y="2773248"/>
            <a:ext cx="5740402" cy="390448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353"/>
              <a:buNone/>
            </a:pPr>
            <a:r>
              <a:rPr lang="en-US" b="1" u="sng">
                <a:latin typeface="Times New Roman"/>
                <a:ea typeface="Times New Roman"/>
                <a:cs typeface="Times New Roman"/>
                <a:sym typeface="Times New Roman"/>
              </a:rPr>
              <a:t>Causes</a:t>
            </a:r>
            <a:r>
              <a:rPr lang="en-US">
                <a:latin typeface="Times New Roman"/>
                <a:ea typeface="Times New Roman"/>
                <a:cs typeface="Times New Roman"/>
                <a:sym typeface="Times New Roman"/>
              </a:rPr>
              <a:t> : grandmultiparity , multiple gestation, polyhydrominous, cesarian section, prolapsed uterus , uterine fibroids </a:t>
            </a:r>
            <a:endParaRPr/>
          </a:p>
          <a:p>
            <a:pPr marL="0" lvl="0" indent="0" algn="l" rtl="0">
              <a:lnSpc>
                <a:spcPct val="100000"/>
              </a:lnSpc>
              <a:spcBef>
                <a:spcPts val="1000"/>
              </a:spcBef>
              <a:spcAft>
                <a:spcPts val="0"/>
              </a:spcAft>
              <a:buClr>
                <a:schemeClr val="dk1"/>
              </a:buClr>
              <a:buSzPts val="2353"/>
              <a:buNone/>
            </a:pPr>
            <a:r>
              <a:rPr lang="en-US" b="1" u="sng">
                <a:latin typeface="Times New Roman"/>
                <a:ea typeface="Times New Roman"/>
                <a:cs typeface="Times New Roman"/>
                <a:sym typeface="Times New Roman"/>
              </a:rPr>
              <a:t>Clinical features </a:t>
            </a:r>
            <a:r>
              <a:rPr lang="en-US">
                <a:latin typeface="Times New Roman"/>
                <a:ea typeface="Times New Roman"/>
                <a:cs typeface="Times New Roman"/>
                <a:sym typeface="Times New Roman"/>
              </a:rPr>
              <a:t>: mainly asymptomatic </a:t>
            </a:r>
            <a:endParaRPr/>
          </a:p>
          <a:p>
            <a:pPr marL="514350" lvl="0" indent="-536761" algn="l" rtl="0">
              <a:lnSpc>
                <a:spcPct val="100000"/>
              </a:lnSpc>
              <a:spcBef>
                <a:spcPts val="1000"/>
              </a:spcBef>
              <a:spcAft>
                <a:spcPts val="0"/>
              </a:spcAft>
              <a:buClr>
                <a:schemeClr val="dk1"/>
              </a:buClr>
              <a:buSzPts val="2353"/>
              <a:buFont typeface="Abril Fatface"/>
              <a:buAutoNum type="arabicPeriod"/>
            </a:pPr>
            <a:r>
              <a:rPr lang="en-US">
                <a:latin typeface="Times New Roman"/>
                <a:ea typeface="Times New Roman"/>
                <a:cs typeface="Times New Roman"/>
                <a:sym typeface="Times New Roman"/>
              </a:rPr>
              <a:t>Abnormal lochial discharge either excessive or prolonged</a:t>
            </a:r>
            <a:endParaRPr/>
          </a:p>
          <a:p>
            <a:pPr marL="457200" lvl="0" indent="0" algn="l" rtl="0">
              <a:lnSpc>
                <a:spcPct val="100000"/>
              </a:lnSpc>
              <a:spcBef>
                <a:spcPts val="1000"/>
              </a:spcBef>
              <a:spcAft>
                <a:spcPts val="0"/>
              </a:spcAft>
              <a:buNone/>
            </a:pPr>
            <a:endParaRPr/>
          </a:p>
          <a:p>
            <a:pPr marL="514350" lvl="0" indent="-536761" algn="l" rtl="0">
              <a:lnSpc>
                <a:spcPct val="100000"/>
              </a:lnSpc>
              <a:spcBef>
                <a:spcPts val="1000"/>
              </a:spcBef>
              <a:spcAft>
                <a:spcPts val="0"/>
              </a:spcAft>
              <a:buClr>
                <a:schemeClr val="dk1"/>
              </a:buClr>
              <a:buSzPts val="2353"/>
              <a:buFont typeface="Abril Fatface"/>
              <a:buAutoNum type="arabicPeriod"/>
            </a:pPr>
            <a:r>
              <a:rPr lang="en-US">
                <a:latin typeface="Times New Roman"/>
                <a:ea typeface="Times New Roman"/>
                <a:cs typeface="Times New Roman"/>
                <a:sym typeface="Times New Roman"/>
              </a:rPr>
              <a:t>Irregular cramp like pain due to presence of retained products or rise in temperature in case of sepsis</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dk1"/>
              </a:buClr>
              <a:buSzPts val="2353"/>
              <a:buNone/>
            </a:pPr>
            <a:endParaRPr>
              <a:latin typeface="Times New Roman"/>
              <a:ea typeface="Times New Roman"/>
              <a:cs typeface="Times New Roman"/>
              <a:sym typeface="Times New Roman"/>
            </a:endParaRPr>
          </a:p>
        </p:txBody>
      </p:sp>
      <p:sp>
        <p:nvSpPr>
          <p:cNvPr id="503" name="Google Shape;503;p45"/>
          <p:cNvSpPr txBox="1"/>
          <p:nvPr/>
        </p:nvSpPr>
        <p:spPr>
          <a:xfrm>
            <a:off x="6096000" y="2854960"/>
            <a:ext cx="60960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sng" strike="noStrike" cap="none">
                <a:solidFill>
                  <a:schemeClr val="dk1"/>
                </a:solidFill>
                <a:latin typeface="Times New Roman"/>
                <a:ea typeface="Times New Roman"/>
                <a:cs typeface="Times New Roman"/>
                <a:sym typeface="Times New Roman"/>
              </a:rPr>
              <a:t>Signs : </a:t>
            </a:r>
            <a:endParaRPr/>
          </a:p>
          <a:p>
            <a:pPr marL="0" marR="0" lvl="0" indent="0" algn="l" rtl="0">
              <a:lnSpc>
                <a:spcPct val="100000"/>
              </a:lnSpc>
              <a:spcBef>
                <a:spcPts val="0"/>
              </a:spcBef>
              <a:spcAft>
                <a:spcPts val="0"/>
              </a:spcAft>
              <a:buClr>
                <a:schemeClr val="dk1"/>
              </a:buClr>
              <a:buSzPts val="1800"/>
              <a:buFont typeface="Century Gothic"/>
              <a:buNone/>
            </a:pPr>
            <a:endParaRPr sz="1800" b="1" i="0" u="sng" strike="noStrike" cap="none">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Clr>
                <a:schemeClr val="dk1"/>
              </a:buClr>
              <a:buSzPts val="1800"/>
              <a:buFont typeface="Abril Fatface"/>
              <a:buAutoNum type="arabicPeriod"/>
            </a:pPr>
            <a:r>
              <a:rPr lang="en-US" sz="1800" b="0" i="0" u="none" strike="noStrike" cap="none">
                <a:solidFill>
                  <a:schemeClr val="dk1"/>
                </a:solidFill>
                <a:latin typeface="Times New Roman"/>
                <a:ea typeface="Times New Roman"/>
                <a:cs typeface="Times New Roman"/>
                <a:sym typeface="Times New Roman"/>
              </a:rPr>
              <a:t>the uterine height is greater than the normal for the particular day of puerperium </a:t>
            </a:r>
            <a:endParaRPr/>
          </a:p>
          <a:p>
            <a:pPr marL="514350" marR="0" lvl="0" indent="-514350" algn="l" rtl="0">
              <a:lnSpc>
                <a:spcPct val="100000"/>
              </a:lnSpc>
              <a:spcBef>
                <a:spcPts val="0"/>
              </a:spcBef>
              <a:spcAft>
                <a:spcPts val="0"/>
              </a:spcAft>
              <a:buClr>
                <a:schemeClr val="dk1"/>
              </a:buClr>
              <a:buSzPts val="1800"/>
              <a:buFont typeface="Abril Fatface"/>
              <a:buAutoNum type="arabicPeriod"/>
            </a:pPr>
            <a:r>
              <a:rPr lang="en-US" sz="1800" b="0" i="0" u="none" strike="noStrike" cap="none">
                <a:solidFill>
                  <a:schemeClr val="dk1"/>
                </a:solidFill>
                <a:latin typeface="Times New Roman"/>
                <a:ea typeface="Times New Roman"/>
                <a:cs typeface="Times New Roman"/>
                <a:sym typeface="Times New Roman"/>
              </a:rPr>
              <a:t>Presence of features responsible for subinvolution</a:t>
            </a:r>
            <a:endParaRPr/>
          </a:p>
          <a:p>
            <a:pPr marL="514350" marR="0" lvl="0" indent="-51435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 </a:t>
            </a:r>
            <a:endParaRPr/>
          </a:p>
          <a:p>
            <a:pPr marL="45720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entury Gothic"/>
              <a:buNone/>
            </a:pPr>
            <a:endParaRPr sz="1200" b="0" i="0" u="none" strike="noStrike" cap="none">
              <a:solidFill>
                <a:schemeClr val="dk1"/>
              </a:solidFill>
              <a:latin typeface="Century Gothic"/>
              <a:ea typeface="Century Gothic"/>
              <a:cs typeface="Century Gothic"/>
              <a:sym typeface="Century Gothic"/>
            </a:endParaRPr>
          </a:p>
          <a:p>
            <a:pPr marL="514350" marR="0" lvl="0" indent="-438150" algn="l" rtl="0">
              <a:lnSpc>
                <a:spcPct val="100000"/>
              </a:lnSpc>
              <a:spcBef>
                <a:spcPts val="0"/>
              </a:spcBef>
              <a:spcAft>
                <a:spcPts val="0"/>
              </a:spcAft>
              <a:buClr>
                <a:schemeClr val="dk1"/>
              </a:buClr>
              <a:buSzPts val="1200"/>
              <a:buFont typeface="Abril Fatface"/>
              <a:buNone/>
            </a:pPr>
            <a:endParaRPr sz="1200" b="0" i="0" u="none" strike="noStrike" cap="none">
              <a:solidFill>
                <a:schemeClr val="dk1"/>
              </a:solidFill>
              <a:latin typeface="Century Gothic"/>
              <a:ea typeface="Century Gothic"/>
              <a:cs typeface="Century Gothic"/>
              <a:sym typeface="Century Gothic"/>
            </a:endParaRPr>
          </a:p>
          <a:p>
            <a:pPr marL="514350" marR="0" lvl="0" indent="-438150" algn="l" rtl="0">
              <a:lnSpc>
                <a:spcPct val="100000"/>
              </a:lnSpc>
              <a:spcBef>
                <a:spcPts val="0"/>
              </a:spcBef>
              <a:spcAft>
                <a:spcPts val="0"/>
              </a:spcAft>
              <a:buClr>
                <a:schemeClr val="dk1"/>
              </a:buClr>
              <a:buSzPts val="1200"/>
              <a:buFont typeface="Abril Fatface"/>
              <a:buNone/>
            </a:pP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entury Gothic"/>
              <a:ea typeface="Century Gothic"/>
              <a:cs typeface="Century Gothic"/>
              <a:sym typeface="Century Gothic"/>
            </a:endParaRPr>
          </a:p>
        </p:txBody>
      </p:sp>
      <p:sp>
        <p:nvSpPr>
          <p:cNvPr id="504" name="Google Shape;504;p45"/>
          <p:cNvSpPr txBox="1"/>
          <p:nvPr/>
        </p:nvSpPr>
        <p:spPr>
          <a:xfrm>
            <a:off x="600004" y="1272887"/>
            <a:ext cx="10263771" cy="13106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entury Gothic"/>
                <a:ea typeface="Century Gothic"/>
                <a:cs typeface="Century Gothic"/>
                <a:sym typeface="Century Gothic"/>
              </a:rPr>
              <a:t>Uterine subinvolution refers to the failure of the uterus to sufficiently return to its normal state. Physiological involution to the original size of the uterus (approximately 50 g) takes between 5 and 6 weeks. Uterine involution is usually assessed by means of transabdominal palpation of the uterine fundus. .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6"/>
          <p:cNvSpPr txBox="1">
            <a:spLocks noGrp="1"/>
          </p:cNvSpPr>
          <p:nvPr>
            <p:ph type="title"/>
          </p:nvPr>
        </p:nvSpPr>
        <p:spPr>
          <a:xfrm>
            <a:off x="1768928" y="2242457"/>
            <a:ext cx="3731849" cy="23730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bril Fatface"/>
              <a:buNone/>
            </a:pPr>
            <a:r>
              <a:rPr lang="en-US" sz="3200" b="1"/>
              <a:t>Thromboembolic</a:t>
            </a:r>
            <a:br>
              <a:rPr lang="en-US" sz="3200" b="1"/>
            </a:br>
            <a:r>
              <a:rPr lang="en-US" sz="3200" b="1"/>
              <a:t> disease</a:t>
            </a:r>
            <a:br>
              <a:rPr lang="en-US" sz="3200" b="1"/>
            </a:br>
            <a:endParaRPr sz="3200"/>
          </a:p>
        </p:txBody>
      </p:sp>
      <p:sp>
        <p:nvSpPr>
          <p:cNvPr id="510" name="Google Shape;51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Presentation Title</a:t>
            </a:r>
            <a:endParaRPr/>
          </a:p>
        </p:txBody>
      </p:sp>
      <p:sp>
        <p:nvSpPr>
          <p:cNvPr id="511" name="Google Shape;51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sp>
        <p:nvSpPr>
          <p:cNvPr id="512" name="Google Shape;512;p46"/>
          <p:cNvSpPr txBox="1"/>
          <p:nvPr/>
        </p:nvSpPr>
        <p:spPr>
          <a:xfrm>
            <a:off x="6388675" y="420124"/>
            <a:ext cx="5263800" cy="6903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0"/>
              </a:spcAft>
              <a:buClr>
                <a:schemeClr val="dk1"/>
              </a:buClr>
              <a:buSzPts val="1100"/>
              <a:buFont typeface="Arial"/>
              <a:buNone/>
            </a:pPr>
            <a:r>
              <a:rPr lang="en-US" sz="1800" b="1" u="sng">
                <a:solidFill>
                  <a:schemeClr val="dk1"/>
                </a:solidFill>
                <a:latin typeface="Century Gothic"/>
                <a:ea typeface="Century Gothic"/>
                <a:cs typeface="Century Gothic"/>
                <a:sym typeface="Century Gothic"/>
              </a:rPr>
              <a:t>Venous thromboembolism : VTE</a:t>
            </a:r>
            <a:endParaRPr sz="1800" b="1" u="sng">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Clr>
                <a:schemeClr val="dk1"/>
              </a:buClr>
              <a:buSzPts val="1100"/>
              <a:buFont typeface="Arial"/>
              <a:buNone/>
            </a:pPr>
            <a:endParaRPr sz="1800">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SzPts val="1100"/>
              <a:buNone/>
            </a:pPr>
            <a:r>
              <a:rPr lang="en-US" sz="1800" b="1">
                <a:solidFill>
                  <a:schemeClr val="dk1"/>
                </a:solidFill>
                <a:latin typeface="Century Gothic"/>
                <a:ea typeface="Century Gothic"/>
                <a:cs typeface="Century Gothic"/>
                <a:sym typeface="Century Gothic"/>
              </a:rPr>
              <a:t>Most common cause maternal deaths in developed countries</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SzPts val="1100"/>
              <a:buNone/>
            </a:pPr>
            <a:r>
              <a:rPr lang="en-US" sz="1800" b="1">
                <a:solidFill>
                  <a:schemeClr val="dk1"/>
                </a:solidFill>
                <a:latin typeface="Century Gothic"/>
                <a:ea typeface="Century Gothic"/>
                <a:cs typeface="Century Gothic"/>
                <a:sym typeface="Century Gothic"/>
              </a:rPr>
              <a:t>#pregnancy and thromboembolism:</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SzPts val="1100"/>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SzPts val="1100"/>
              <a:buNone/>
            </a:pPr>
            <a:r>
              <a:rPr lang="en-US" sz="1800" b="1">
                <a:solidFill>
                  <a:schemeClr val="dk1"/>
                </a:solidFill>
                <a:latin typeface="Century Gothic"/>
                <a:ea typeface="Century Gothic"/>
                <a:cs typeface="Century Gothic"/>
                <a:sym typeface="Century Gothic"/>
              </a:rPr>
              <a:t>1.Hypercoagulability: Pregnancy naturally increases clotting factors.</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SzPts val="1100"/>
              <a:buNone/>
            </a:pPr>
            <a:r>
              <a:rPr lang="en-US" sz="1800" b="1">
                <a:solidFill>
                  <a:schemeClr val="dk1"/>
                </a:solidFill>
                <a:latin typeface="Century Gothic"/>
                <a:ea typeface="Century Gothic"/>
                <a:cs typeface="Century Gothic"/>
                <a:sym typeface="Century Gothic"/>
              </a:rPr>
              <a:t>2.Venous Stasis: Reduced blood flow in the legs due to uterine pressure on pelvic veins.</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SzPts val="1100"/>
              <a:buNone/>
            </a:pPr>
            <a:r>
              <a:rPr lang="en-US" sz="1800" b="1">
                <a:solidFill>
                  <a:schemeClr val="dk1"/>
                </a:solidFill>
                <a:latin typeface="Century Gothic"/>
                <a:ea typeface="Century Gothic"/>
                <a:cs typeface="Century Gothic"/>
                <a:sym typeface="Century Gothic"/>
              </a:rPr>
              <a:t>3.Endothelial Injury: Can occur during labor, increasing clot risk.</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Clr>
                <a:schemeClr val="dk1"/>
              </a:buClr>
              <a:buSzPts val="1100"/>
              <a:buFont typeface="Arial"/>
              <a:buNone/>
            </a:pPr>
            <a:r>
              <a:rPr lang="en-US" sz="1800" b="1">
                <a:solidFill>
                  <a:schemeClr val="dk1"/>
                </a:solidFill>
                <a:latin typeface="Century Gothic"/>
                <a:ea typeface="Century Gothic"/>
                <a:cs typeface="Century Gothic"/>
                <a:sym typeface="Century Gothic"/>
              </a:rPr>
              <a:t>Pregnant women 4-5 times more likely to have VTE with same age non pregnant</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7"/>
          <p:cNvSpPr txBox="1"/>
          <p:nvPr/>
        </p:nvSpPr>
        <p:spPr>
          <a:xfrm>
            <a:off x="842367" y="774507"/>
            <a:ext cx="4876800" cy="549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entury Gothic"/>
                <a:ea typeface="Century Gothic"/>
                <a:cs typeface="Century Gothic"/>
                <a:sym typeface="Century Gothic"/>
              </a:rPr>
              <a:t>Typical symptoms of a</a:t>
            </a:r>
            <a:r>
              <a:rPr lang="en-US" sz="2000" b="0" i="0" u="none" strike="noStrike" cap="none">
                <a:solidFill>
                  <a:schemeClr val="lt1"/>
                </a:solidFill>
                <a:latin typeface="Century Gothic"/>
                <a:ea typeface="Century Gothic"/>
                <a:cs typeface="Century Gothic"/>
                <a:sym typeface="Century Gothic"/>
              </a:rPr>
              <a:t> </a:t>
            </a:r>
            <a:r>
              <a:rPr lang="en-US" sz="2000" b="1" i="0" u="none" strike="noStrike" cap="none">
                <a:solidFill>
                  <a:schemeClr val="lt1"/>
                </a:solidFill>
                <a:latin typeface="Century Gothic"/>
                <a:ea typeface="Century Gothic"/>
                <a:cs typeface="Century Gothic"/>
                <a:sym typeface="Century Gothic"/>
              </a:rPr>
              <a:t>DVT</a:t>
            </a:r>
            <a:r>
              <a:rPr lang="en-US" sz="2000" b="0" i="0" u="none" strike="noStrike" cap="none">
                <a:solidFill>
                  <a:schemeClr val="dk1"/>
                </a:solidFill>
                <a:latin typeface="Century Gothic"/>
                <a:ea typeface="Century Gothic"/>
                <a:cs typeface="Century Gothic"/>
                <a:sym typeface="Century Gothic"/>
              </a:rPr>
              <a:t> include:</a:t>
            </a:r>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entury Gothic"/>
                <a:ea typeface="Century Gothic"/>
                <a:cs typeface="Century Gothic"/>
                <a:sym typeface="Century Gothic"/>
              </a:rPr>
              <a:t>Unilateral limb pain,</a:t>
            </a:r>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entury Gothic"/>
                <a:ea typeface="Century Gothic"/>
                <a:cs typeface="Century Gothic"/>
                <a:sym typeface="Century Gothic"/>
              </a:rPr>
              <a:t>Unilateral limb swelling,Erythema</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entury Gothic"/>
                <a:ea typeface="Century Gothic"/>
                <a:cs typeface="Century Gothic"/>
                <a:sym typeface="Century Gothic"/>
              </a:rPr>
              <a:t>Clinical examination</a:t>
            </a:r>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entury Gothic"/>
                <a:ea typeface="Century Gothic"/>
                <a:cs typeface="Century Gothic"/>
                <a:sym typeface="Century Gothic"/>
              </a:rPr>
              <a:t>Typical clinical signs of DVT on examination may include:</a:t>
            </a:r>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entury Gothic"/>
                <a:ea typeface="Century Gothic"/>
                <a:cs typeface="Century Gothic"/>
                <a:sym typeface="Century Gothic"/>
              </a:rPr>
              <a:t>Unilateral limb oedema, tenderness, warmth, erythema </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entury Gothic"/>
              <a:ea typeface="Century Gothic"/>
              <a:cs typeface="Century Gothic"/>
              <a:sym typeface="Century Gothic"/>
            </a:endParaRPr>
          </a:p>
          <a:p>
            <a:pPr marL="0" lvl="0" indent="0" algn="l" rtl="0">
              <a:spcBef>
                <a:spcPts val="0"/>
              </a:spcBef>
              <a:spcAft>
                <a:spcPts val="0"/>
              </a:spcAft>
              <a:buClr>
                <a:srgbClr val="000000"/>
              </a:buClr>
              <a:buSzPts val="20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2000" b="1">
                <a:solidFill>
                  <a:schemeClr val="dk1"/>
                </a:solidFill>
                <a:latin typeface="Century Gothic"/>
                <a:ea typeface="Century Gothic"/>
                <a:cs typeface="Century Gothic"/>
                <a:sym typeface="Century Gothic"/>
              </a:rPr>
              <a:t>Diagnostic tool:</a:t>
            </a:r>
            <a:endParaRPr sz="2000" b="1">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latin typeface="Century Gothic"/>
                <a:ea typeface="Century Gothic"/>
                <a:cs typeface="Century Gothic"/>
                <a:sym typeface="Century Gothic"/>
              </a:rPr>
              <a:t>If DVT is suspected, patients will often be </a:t>
            </a:r>
            <a:r>
              <a:rPr lang="en-US" sz="2000" b="1">
                <a:solidFill>
                  <a:schemeClr val="dk1"/>
                </a:solidFill>
                <a:latin typeface="Century Gothic"/>
                <a:ea typeface="Century Gothic"/>
                <a:cs typeface="Century Gothic"/>
                <a:sym typeface="Century Gothic"/>
              </a:rPr>
              <a:t>initiated on anticoagulation until imaging</a:t>
            </a:r>
            <a:r>
              <a:rPr lang="en-US" sz="2000">
                <a:solidFill>
                  <a:schemeClr val="dk1"/>
                </a:solidFill>
                <a:latin typeface="Century Gothic"/>
                <a:ea typeface="Century Gothic"/>
                <a:cs typeface="Century Gothic"/>
                <a:sym typeface="Century Gothic"/>
              </a:rPr>
              <a:t> can be carried out; </a:t>
            </a:r>
            <a:r>
              <a:rPr lang="en-US" sz="2000" b="1">
                <a:solidFill>
                  <a:schemeClr val="dk1"/>
                </a:solidFill>
                <a:latin typeface="Century Gothic"/>
                <a:ea typeface="Century Gothic"/>
                <a:cs typeface="Century Gothic"/>
                <a:sym typeface="Century Gothic"/>
              </a:rPr>
              <a:t>compression duplex ultrasound</a:t>
            </a:r>
            <a:r>
              <a:rPr lang="en-US" sz="2000">
                <a:solidFill>
                  <a:schemeClr val="dk1"/>
                </a:solidFill>
                <a:latin typeface="Century Gothic"/>
                <a:ea typeface="Century Gothic"/>
                <a:cs typeface="Century Gothic"/>
                <a:sym typeface="Century Gothic"/>
              </a:rPr>
              <a:t> is the primary diagnostic test.</a:t>
            </a:r>
            <a:endParaRPr sz="2000" b="1">
              <a:solidFill>
                <a:schemeClr val="dk1"/>
              </a:solidFill>
              <a:latin typeface="Century Gothic"/>
              <a:ea typeface="Century Gothic"/>
              <a:cs typeface="Century Gothic"/>
              <a:sym typeface="Century Gothic"/>
            </a:endParaRPr>
          </a:p>
        </p:txBody>
      </p:sp>
      <p:sp>
        <p:nvSpPr>
          <p:cNvPr id="518" name="Google Shape;518;p47"/>
          <p:cNvSpPr/>
          <p:nvPr/>
        </p:nvSpPr>
        <p:spPr>
          <a:xfrm>
            <a:off x="7329055" y="695098"/>
            <a:ext cx="4599710" cy="279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entury Gothic"/>
                <a:ea typeface="Century Gothic"/>
                <a:cs typeface="Century Gothic"/>
                <a:sym typeface="Century Gothic"/>
              </a:rPr>
              <a:t>Deep vein thrombosis</a:t>
            </a:r>
            <a:br>
              <a:rPr lang="en-US" sz="6000" b="1" i="0" u="none" strike="noStrike" cap="none">
                <a:solidFill>
                  <a:schemeClr val="dk1"/>
                </a:solidFill>
                <a:latin typeface="Century Gothic"/>
                <a:ea typeface="Century Gothic"/>
                <a:cs typeface="Century Gothic"/>
                <a:sym typeface="Century Gothic"/>
              </a:rPr>
            </a:br>
            <a:endParaRPr sz="6000" b="1" i="0" u="none" strike="noStrike" cap="none">
              <a:solidFill>
                <a:schemeClr val="dk1"/>
              </a:solidFill>
              <a:latin typeface="Century Gothic"/>
              <a:ea typeface="Century Gothic"/>
              <a:cs typeface="Century Gothic"/>
              <a:sym typeface="Century Gothic"/>
            </a:endParaRPr>
          </a:p>
        </p:txBody>
      </p:sp>
      <p:pic>
        <p:nvPicPr>
          <p:cNvPr id="519" name="Google Shape;519;p47"/>
          <p:cNvPicPr preferRelativeResize="0"/>
          <p:nvPr/>
        </p:nvPicPr>
        <p:blipFill rotWithShape="1">
          <a:blip r:embed="rId3">
            <a:alphaModFix/>
          </a:blip>
          <a:srcRect/>
          <a:stretch/>
        </p:blipFill>
        <p:spPr>
          <a:xfrm>
            <a:off x="7859800" y="3463636"/>
            <a:ext cx="3761375" cy="272934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8"/>
          <p:cNvSpPr/>
          <p:nvPr/>
        </p:nvSpPr>
        <p:spPr>
          <a:xfrm>
            <a:off x="317572" y="625155"/>
            <a:ext cx="6096000" cy="522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2400" b="0" i="0" u="none" strike="noStrike" cap="none">
                <a:solidFill>
                  <a:schemeClr val="dk1"/>
                </a:solidFill>
                <a:latin typeface="Century Gothic"/>
                <a:ea typeface="Century Gothic"/>
                <a:cs typeface="Century Gothic"/>
                <a:sym typeface="Century Gothic"/>
              </a:rPr>
              <a:t>Signs and Symptoms of PE in Pregnancy</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entury Gothic"/>
                <a:ea typeface="Century Gothic"/>
                <a:cs typeface="Century Gothic"/>
                <a:sym typeface="Century Gothic"/>
              </a:rPr>
              <a:t>Shortness of Breath: Sudden and often severe</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entury Gothic"/>
                <a:ea typeface="Century Gothic"/>
                <a:cs typeface="Century Gothic"/>
                <a:sym typeface="Century Gothic"/>
              </a:rPr>
              <a:t>Chest Pain: Sharp, possibly worsening with deep breathing</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100"/>
              <a:buFont typeface="Arial"/>
              <a:buNone/>
            </a:pPr>
            <a:r>
              <a:rPr lang="en-US" sz="2400" b="0" i="0" u="none" strike="noStrike" cap="none">
                <a:solidFill>
                  <a:schemeClr val="dk1"/>
                </a:solidFill>
                <a:latin typeface="Century Gothic"/>
                <a:ea typeface="Century Gothic"/>
                <a:cs typeface="Century Gothic"/>
                <a:sym typeface="Century Gothic"/>
              </a:rPr>
              <a:t>Cough: Possibly with blood</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100"/>
              <a:buFont typeface="Arial"/>
              <a:buNone/>
            </a:pP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entury Gothic"/>
                <a:ea typeface="Century Gothic"/>
                <a:cs typeface="Century Gothic"/>
                <a:sym typeface="Century Gothic"/>
              </a:rPr>
              <a:t>palpitation</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Challenges in Diagnosis: Many symptoms overlap with </a:t>
            </a:r>
            <a:r>
              <a:rPr lang="en-US" sz="2400">
                <a:solidFill>
                  <a:schemeClr val="dk1"/>
                </a:solidFill>
                <a:latin typeface="Century Gothic"/>
                <a:ea typeface="Century Gothic"/>
                <a:cs typeface="Century Gothic"/>
                <a:sym typeface="Century Gothic"/>
              </a:rPr>
              <a:t>normal </a:t>
            </a:r>
            <a:r>
              <a:rPr lang="en-US" sz="2400" b="0" i="0" u="none" strike="noStrike" cap="none">
                <a:solidFill>
                  <a:schemeClr val="dk1"/>
                </a:solidFill>
                <a:latin typeface="Century Gothic"/>
                <a:ea typeface="Century Gothic"/>
                <a:cs typeface="Century Gothic"/>
                <a:sym typeface="Century Gothic"/>
              </a:rPr>
              <a:t>pregnancy, making it harder to diagnose PE accurately.</a:t>
            </a:r>
            <a:endParaRPr sz="2400" b="0" i="0" u="none" strike="noStrike" cap="none">
              <a:solidFill>
                <a:schemeClr val="dk1"/>
              </a:solidFill>
              <a:latin typeface="Century Gothic"/>
              <a:ea typeface="Century Gothic"/>
              <a:cs typeface="Century Gothic"/>
              <a:sym typeface="Century Gothic"/>
            </a:endParaRPr>
          </a:p>
        </p:txBody>
      </p:sp>
      <p:sp>
        <p:nvSpPr>
          <p:cNvPr id="525" name="Google Shape;525;p48"/>
          <p:cNvSpPr/>
          <p:nvPr/>
        </p:nvSpPr>
        <p:spPr>
          <a:xfrm>
            <a:off x="7566901" y="1618014"/>
            <a:ext cx="4354077" cy="189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Century Gothic"/>
                <a:ea typeface="Century Gothic"/>
                <a:cs typeface="Century Gothic"/>
                <a:sym typeface="Century Gothic"/>
              </a:rPr>
              <a:t>Pulmonary </a:t>
            </a:r>
            <a:endParaRPr/>
          </a:p>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Century Gothic"/>
                <a:ea typeface="Century Gothic"/>
                <a:cs typeface="Century Gothic"/>
                <a:sym typeface="Century Gothic"/>
              </a:rPr>
              <a:t>embolism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9"/>
          <p:cNvSpPr/>
          <p:nvPr/>
        </p:nvSpPr>
        <p:spPr>
          <a:xfrm>
            <a:off x="512618" y="487025"/>
            <a:ext cx="6096000" cy="637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IN examination:</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vital : low O2 saturation, tachycardia, tachepnea </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Investigations:</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ABG: respiratory alkalosis, hypoxia</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ECG: sinus tachycardia</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Chest X-ray: usually normal</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V/Q: </a:t>
            </a:r>
            <a:r>
              <a:rPr lang="en-US" sz="2400">
                <a:solidFill>
                  <a:schemeClr val="dk1"/>
                </a:solidFill>
                <a:latin typeface="Century Gothic"/>
                <a:ea typeface="Century Gothic"/>
                <a:cs typeface="Century Gothic"/>
                <a:sym typeface="Century Gothic"/>
              </a:rPr>
              <a:t>mismatch</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entury Gothic"/>
                <a:ea typeface="Century Gothic"/>
                <a:cs typeface="Century Gothic"/>
                <a:sym typeface="Century Gothic"/>
              </a:rPr>
              <a:t>CT angiography: gold standerd </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531" name="Google Shape;531;p49"/>
          <p:cNvSpPr/>
          <p:nvPr/>
        </p:nvSpPr>
        <p:spPr>
          <a:xfrm>
            <a:off x="7566901" y="1618014"/>
            <a:ext cx="43542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Century Gothic"/>
                <a:ea typeface="Century Gothic"/>
                <a:cs typeface="Century Gothic"/>
                <a:sym typeface="Century Gothic"/>
              </a:rPr>
              <a:t>Pulmonary </a:t>
            </a:r>
            <a:endParaRPr/>
          </a:p>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Century Gothic"/>
                <a:ea typeface="Century Gothic"/>
                <a:cs typeface="Century Gothic"/>
                <a:sym typeface="Century Gothic"/>
              </a:rPr>
              <a:t>embolism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b="1"/>
              <a:t>Therapeutic dose of heparin</a:t>
            </a:r>
            <a:endParaRPr/>
          </a:p>
        </p:txBody>
      </p:sp>
      <p:sp>
        <p:nvSpPr>
          <p:cNvPr id="537" name="Google Shape;537;p50"/>
          <p:cNvSpPr txBox="1">
            <a:spLocks noGrp="1"/>
          </p:cNvSpPr>
          <p:nvPr>
            <p:ph type="body" idx="1"/>
          </p:nvPr>
        </p:nvSpPr>
        <p:spPr>
          <a:xfrm>
            <a:off x="699655" y="4166062"/>
            <a:ext cx="10515600" cy="416052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E62A57"/>
              </a:buClr>
              <a:buSzPts val="2400"/>
              <a:buNone/>
            </a:pPr>
            <a:r>
              <a:rPr lang="en-US" sz="2400" b="1">
                <a:solidFill>
                  <a:srgbClr val="E62A57"/>
                </a:solidFill>
              </a:rPr>
              <a:t>Duration of therapy</a:t>
            </a:r>
            <a:endParaRPr/>
          </a:p>
          <a:p>
            <a:pPr marL="228600" lvl="0" indent="-228600" algn="l" rtl="0">
              <a:lnSpc>
                <a:spcPct val="100000"/>
              </a:lnSpc>
              <a:spcBef>
                <a:spcPts val="1000"/>
              </a:spcBef>
              <a:spcAft>
                <a:spcPts val="0"/>
              </a:spcAft>
              <a:buClr>
                <a:schemeClr val="dk1"/>
              </a:buClr>
              <a:buSzPts val="2000"/>
              <a:buChar char="•"/>
            </a:pPr>
            <a:r>
              <a:rPr lang="en-US" sz="2000" b="1">
                <a:latin typeface="Arial Rounded"/>
                <a:ea typeface="Arial Rounded"/>
                <a:cs typeface="Arial Rounded"/>
                <a:sym typeface="Arial Rounded"/>
              </a:rPr>
              <a:t>For those with VTE diagnosed during pregnancy , we treat with anticoagulant therapy for at least three months , this duration should include the remainder of pregnancy and at least six weeks postpartum.</a:t>
            </a:r>
            <a:endParaRPr/>
          </a:p>
          <a:p>
            <a:pPr marL="228600" lvl="0" indent="-101600" algn="l" rtl="0">
              <a:lnSpc>
                <a:spcPct val="100000"/>
              </a:lnSpc>
              <a:spcBef>
                <a:spcPts val="1000"/>
              </a:spcBef>
              <a:spcAft>
                <a:spcPts val="0"/>
              </a:spcAft>
              <a:buClr>
                <a:schemeClr val="dk1"/>
              </a:buClr>
              <a:buSzPts val="2000"/>
              <a:buNone/>
            </a:pPr>
            <a:endParaRPr sz="2000" b="1">
              <a:latin typeface="Arial Rounded"/>
              <a:ea typeface="Arial Rounded"/>
              <a:cs typeface="Arial Rounded"/>
              <a:sym typeface="Arial Rounded"/>
            </a:endParaRPr>
          </a:p>
          <a:p>
            <a:pPr marL="228600" lvl="0" indent="-228600" algn="l" rtl="0">
              <a:lnSpc>
                <a:spcPct val="100000"/>
              </a:lnSpc>
              <a:spcBef>
                <a:spcPts val="1000"/>
              </a:spcBef>
              <a:spcAft>
                <a:spcPts val="0"/>
              </a:spcAft>
              <a:buClr>
                <a:schemeClr val="dk1"/>
              </a:buClr>
              <a:buSzPts val="2000"/>
              <a:buChar char="•"/>
            </a:pPr>
            <a:r>
              <a:rPr lang="en-US" sz="2000" b="1">
                <a:latin typeface="Arial Rounded"/>
                <a:ea typeface="Arial Rounded"/>
                <a:cs typeface="Arial Rounded"/>
                <a:sym typeface="Arial Rounded"/>
              </a:rPr>
              <a:t>For those with VTE diagnosed postpartum, we treat  with anticoagulation for a minimum of three months.</a:t>
            </a:r>
            <a:endParaRPr sz="2000" b="1">
              <a:latin typeface="Arial Rounded"/>
              <a:ea typeface="Arial Rounded"/>
              <a:cs typeface="Arial Rounded"/>
              <a:sym typeface="Arial Rounded"/>
            </a:endParaRPr>
          </a:p>
          <a:p>
            <a:pPr marL="228600" lvl="0" indent="-101600" algn="l" rtl="0">
              <a:lnSpc>
                <a:spcPct val="100000"/>
              </a:lnSpc>
              <a:spcBef>
                <a:spcPts val="1000"/>
              </a:spcBef>
              <a:spcAft>
                <a:spcPts val="0"/>
              </a:spcAft>
              <a:buClr>
                <a:schemeClr val="dk1"/>
              </a:buClr>
              <a:buSzPts val="2000"/>
              <a:buNone/>
            </a:pPr>
            <a:endParaRPr sz="2000"/>
          </a:p>
        </p:txBody>
      </p:sp>
      <p:pic>
        <p:nvPicPr>
          <p:cNvPr id="538" name="Google Shape;538;p50" descr="WhatsApp Image 2024-11-01 at 01.52.36.jpeg"/>
          <p:cNvPicPr preferRelativeResize="0"/>
          <p:nvPr/>
        </p:nvPicPr>
        <p:blipFill rotWithShape="1">
          <a:blip r:embed="rId3">
            <a:alphaModFix/>
          </a:blip>
          <a:srcRect l="22799" t="51643" r="7096" b="38541"/>
          <a:stretch/>
        </p:blipFill>
        <p:spPr>
          <a:xfrm>
            <a:off x="2493818" y="1537854"/>
            <a:ext cx="6913418" cy="23552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Bowel function</a:t>
            </a:r>
            <a:endParaRPr/>
          </a:p>
        </p:txBody>
      </p:sp>
      <p:sp>
        <p:nvSpPr>
          <p:cNvPr id="251" name="Google Shape;251;p5"/>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Constipation</a:t>
            </a:r>
            <a:endParaRPr/>
          </a:p>
          <a:p>
            <a:pPr marL="228600" lvl="0" indent="-228600" algn="l" rtl="0">
              <a:lnSpc>
                <a:spcPct val="100000"/>
              </a:lnSpc>
              <a:spcBef>
                <a:spcPts val="1000"/>
              </a:spcBef>
              <a:spcAft>
                <a:spcPts val="0"/>
              </a:spcAft>
              <a:buClr>
                <a:schemeClr val="dk1"/>
              </a:buClr>
              <a:buSzPts val="2800"/>
              <a:buChar char="•"/>
            </a:pPr>
            <a:r>
              <a:rPr lang="en-US"/>
              <a:t>It is common in the first few days of puerperium and is due to many factors</a:t>
            </a:r>
            <a:endParaRPr/>
          </a:p>
          <a:p>
            <a:pPr marL="228600" lvl="0" indent="-228600" algn="l" rtl="0">
              <a:lnSpc>
                <a:spcPct val="100000"/>
              </a:lnSpc>
              <a:spcBef>
                <a:spcPts val="1000"/>
              </a:spcBef>
              <a:spcAft>
                <a:spcPts val="0"/>
              </a:spcAft>
              <a:buClr>
                <a:schemeClr val="dk1"/>
              </a:buClr>
              <a:buSzPts val="2800"/>
              <a:buChar char="•"/>
            </a:pPr>
            <a:r>
              <a:rPr lang="en-US"/>
              <a:t>Low fiber diet , dehydration during labour </a:t>
            </a:r>
            <a:endParaRPr/>
          </a:p>
          <a:p>
            <a:pPr marL="228600" lvl="0" indent="-228600" algn="l" rtl="0">
              <a:lnSpc>
                <a:spcPct val="100000"/>
              </a:lnSpc>
              <a:spcBef>
                <a:spcPts val="1000"/>
              </a:spcBef>
              <a:spcAft>
                <a:spcPts val="0"/>
              </a:spcAft>
              <a:buClr>
                <a:schemeClr val="dk1"/>
              </a:buClr>
              <a:buSzPts val="2800"/>
              <a:buChar char="•"/>
            </a:pPr>
            <a:r>
              <a:rPr lang="en-US"/>
              <a:t>Fear of evacuation due to pain from sutured perineum-</a:t>
            </a:r>
            <a:endParaRPr/>
          </a:p>
          <a:p>
            <a:pPr marL="228600" lvl="0" indent="-228600" algn="l" rtl="0">
              <a:lnSpc>
                <a:spcPct val="100000"/>
              </a:lnSpc>
              <a:spcBef>
                <a:spcPts val="1000"/>
              </a:spcBef>
              <a:spcAft>
                <a:spcPts val="0"/>
              </a:spcAft>
              <a:buClr>
                <a:schemeClr val="dk1"/>
              </a:buClr>
              <a:buSzPts val="2800"/>
              <a:buChar char="•"/>
            </a:pPr>
            <a:r>
              <a:rPr lang="en-US"/>
              <a:t>Prolapsed haemorrhoids-</a:t>
            </a:r>
            <a:endParaRPr/>
          </a:p>
          <a:p>
            <a:pPr marL="228600" lvl="0" indent="-228600" algn="l" rtl="0">
              <a:lnSpc>
                <a:spcPct val="100000"/>
              </a:lnSpc>
              <a:spcBef>
                <a:spcPts val="1000"/>
              </a:spcBef>
              <a:spcAft>
                <a:spcPts val="0"/>
              </a:spcAft>
              <a:buClr>
                <a:schemeClr val="dk1"/>
              </a:buClr>
              <a:buSzPts val="2800"/>
              <a:buChar char="•"/>
            </a:pPr>
            <a:r>
              <a:rPr lang="en-US"/>
              <a:t>Anal fissure- </a:t>
            </a:r>
            <a:endParaRPr/>
          </a:p>
          <a:p>
            <a:pPr marL="228600" lvl="0" indent="-228600" algn="l" rtl="0">
              <a:lnSpc>
                <a:spcPct val="100000"/>
              </a:lnSpc>
              <a:spcBef>
                <a:spcPts val="1000"/>
              </a:spcBef>
              <a:spcAft>
                <a:spcPts val="0"/>
              </a:spcAft>
              <a:buClr>
                <a:schemeClr val="dk1"/>
              </a:buClr>
              <a:buSzPts val="2800"/>
              <a:buChar char="•"/>
            </a:pPr>
            <a:r>
              <a:rPr lang="en-US"/>
              <a:t>( advice on adequate fluid intake , increase fiber intake , stool softener)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1"/>
          <p:cNvSpPr txBox="1">
            <a:spLocks noGrp="1"/>
          </p:cNvSpPr>
          <p:nvPr>
            <p:ph type="title"/>
          </p:nvPr>
        </p:nvSpPr>
        <p:spPr>
          <a:xfrm>
            <a:off x="1768928" y="2242457"/>
            <a:ext cx="3731849" cy="23730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bril Fatface"/>
              <a:buNone/>
            </a:pPr>
            <a:r>
              <a:rPr lang="en-US" sz="3200" b="1"/>
              <a:t>VTE prophylaxis in pregnancy</a:t>
            </a:r>
            <a:endParaRPr/>
          </a:p>
        </p:txBody>
      </p:sp>
      <p:sp>
        <p:nvSpPr>
          <p:cNvPr id="544" name="Google Shape;54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Presentation Title</a:t>
            </a:r>
            <a:endParaRPr/>
          </a:p>
        </p:txBody>
      </p:sp>
      <p:sp>
        <p:nvSpPr>
          <p:cNvPr id="545" name="Google Shape;54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sp>
        <p:nvSpPr>
          <p:cNvPr id="546" name="Google Shape;546;p51"/>
          <p:cNvSpPr txBox="1">
            <a:spLocks noGrp="1"/>
          </p:cNvSpPr>
          <p:nvPr>
            <p:ph type="body" idx="1"/>
          </p:nvPr>
        </p:nvSpPr>
        <p:spPr>
          <a:xfrm>
            <a:off x="6583364" y="1787237"/>
            <a:ext cx="5303836" cy="328352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None/>
            </a:pPr>
            <a:r>
              <a:rPr lang="en-US" sz="2400"/>
              <a:t>Patients should undergo a </a:t>
            </a:r>
            <a:r>
              <a:rPr lang="en-US" sz="2400" b="1"/>
              <a:t>risk assessment early in pregnancy</a:t>
            </a:r>
            <a:r>
              <a:rPr lang="en-US" sz="2400"/>
              <a:t> (and a re-assessment if their health changes significantly) and</a:t>
            </a:r>
            <a:r>
              <a:rPr lang="en-US" sz="2400" b="1"/>
              <a:t> following delivery</a:t>
            </a:r>
            <a:r>
              <a:rPr lang="en-US" sz="2400"/>
              <a:t> to determine whether prophylaxis is appropriate.</a:t>
            </a:r>
            <a:br>
              <a:rPr lang="en-US" sz="2400"/>
            </a:br>
            <a:r>
              <a:rPr lang="en-US" sz="2400"/>
              <a:t>Guidelines for risk assessment may vary between hospitals, but the Royal College of Obstetricians and Gynaecologists has produced an example risk assessment that can be used</a:t>
            </a:r>
            <a:br>
              <a:rPr lang="en-US" sz="2400"/>
            </a:br>
            <a:endParaRPr sz="2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2"/>
          <p:cNvSpPr txBox="1">
            <a:spLocks noGrp="1"/>
          </p:cNvSpPr>
          <p:nvPr>
            <p:ph type="title"/>
          </p:nvPr>
        </p:nvSpPr>
        <p:spPr>
          <a:xfrm>
            <a:off x="2223654" y="254289"/>
            <a:ext cx="89154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bril Fatface"/>
              <a:buNone/>
            </a:pPr>
            <a:r>
              <a:rPr lang="en-US" b="1"/>
              <a:t>LMWHs  are  the agents  of  choice for  antenatal  and  postnatal thromboprophylaxis.</a:t>
            </a:r>
            <a:endParaRPr/>
          </a:p>
        </p:txBody>
      </p:sp>
      <p:sp>
        <p:nvSpPr>
          <p:cNvPr id="552" name="Google Shape;552;p52"/>
          <p:cNvSpPr txBox="1">
            <a:spLocks noGrp="1"/>
          </p:cNvSpPr>
          <p:nvPr>
            <p:ph type="body" idx="1"/>
          </p:nvPr>
        </p:nvSpPr>
        <p:spPr>
          <a:xfrm>
            <a:off x="609600" y="1579847"/>
            <a:ext cx="10515600" cy="5204100"/>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Clr>
                <a:schemeClr val="dk1"/>
              </a:buClr>
              <a:buSzPts val="2400"/>
              <a:buNone/>
            </a:pPr>
            <a:endParaRPr sz="2400"/>
          </a:p>
          <a:p>
            <a:pPr marL="228600" lvl="0" indent="-228600" algn="l" rtl="0">
              <a:lnSpc>
                <a:spcPct val="100000"/>
              </a:lnSpc>
              <a:spcBef>
                <a:spcPts val="1000"/>
              </a:spcBef>
              <a:spcAft>
                <a:spcPts val="0"/>
              </a:spcAft>
              <a:buClr>
                <a:schemeClr val="dk1"/>
              </a:buClr>
              <a:buSzPts val="2400"/>
              <a:buFont typeface="Noto Sans Symbols"/>
              <a:buChar char="❑"/>
            </a:pPr>
            <a:r>
              <a:rPr lang="en-US" sz="2400"/>
              <a:t> Doses of LMWH are based on weight.</a:t>
            </a:r>
            <a:endParaRPr sz="2400"/>
          </a:p>
          <a:p>
            <a:pPr marL="228600" lvl="0" indent="0" algn="l" rtl="0">
              <a:lnSpc>
                <a:spcPct val="100000"/>
              </a:lnSpc>
              <a:spcBef>
                <a:spcPts val="1000"/>
              </a:spcBef>
              <a:spcAft>
                <a:spcPts val="0"/>
              </a:spcAft>
              <a:buSzPts val="1800"/>
              <a:buNone/>
            </a:pPr>
            <a:endParaRPr sz="2400"/>
          </a:p>
          <a:p>
            <a:pPr marL="228600" lvl="0" indent="-228600" algn="l" rtl="0">
              <a:lnSpc>
                <a:spcPct val="100000"/>
              </a:lnSpc>
              <a:spcBef>
                <a:spcPts val="1000"/>
              </a:spcBef>
              <a:spcAft>
                <a:spcPts val="0"/>
              </a:spcAft>
              <a:buClr>
                <a:schemeClr val="dk1"/>
              </a:buClr>
              <a:buSzPts val="2400"/>
              <a:buFont typeface="Noto Sans Symbols"/>
              <a:buChar char="❑"/>
            </a:pPr>
            <a:r>
              <a:rPr lang="en-US" sz="2400"/>
              <a:t>Advantages: not cross the placenta, longer half-life, less need for monitoring with antifactor Xa levels </a:t>
            </a:r>
            <a:endParaRPr sz="2400"/>
          </a:p>
          <a:p>
            <a:pPr marL="228600" lvl="0" indent="0" algn="l" rtl="0">
              <a:lnSpc>
                <a:spcPct val="100000"/>
              </a:lnSpc>
              <a:spcBef>
                <a:spcPts val="1000"/>
              </a:spcBef>
              <a:spcAft>
                <a:spcPts val="0"/>
              </a:spcAft>
              <a:buSzPts val="1800"/>
              <a:buNone/>
            </a:pPr>
            <a:endParaRPr sz="2400"/>
          </a:p>
          <a:p>
            <a:pPr marL="228600" lvl="0" indent="-228600" algn="l" rtl="0">
              <a:lnSpc>
                <a:spcPct val="100000"/>
              </a:lnSpc>
              <a:spcBef>
                <a:spcPts val="1000"/>
              </a:spcBef>
              <a:spcAft>
                <a:spcPts val="0"/>
              </a:spcAft>
              <a:buClr>
                <a:schemeClr val="dk1"/>
              </a:buClr>
              <a:buSzPts val="2400"/>
              <a:buFont typeface="Noto Sans Symbols"/>
              <a:buChar char="❑"/>
            </a:pPr>
            <a:r>
              <a:rPr lang="en-US" sz="2400"/>
              <a:t>Monitoring of anti-Xa levels is not required when LMWH is used for thromboprophylaxis. </a:t>
            </a:r>
            <a:endParaRPr sz="2400"/>
          </a:p>
          <a:p>
            <a:pPr marL="228600" lvl="0" indent="0" algn="l" rtl="0">
              <a:lnSpc>
                <a:spcPct val="100000"/>
              </a:lnSpc>
              <a:spcBef>
                <a:spcPts val="1000"/>
              </a:spcBef>
              <a:spcAft>
                <a:spcPts val="0"/>
              </a:spcAft>
              <a:buSzPts val="1800"/>
              <a:buNone/>
            </a:pPr>
            <a:endParaRPr sz="2400"/>
          </a:p>
          <a:p>
            <a:pPr marL="228600" lvl="0" indent="-228600" algn="l" rtl="0">
              <a:lnSpc>
                <a:spcPct val="100000"/>
              </a:lnSpc>
              <a:spcBef>
                <a:spcPts val="1000"/>
              </a:spcBef>
              <a:spcAft>
                <a:spcPts val="0"/>
              </a:spcAft>
              <a:buClr>
                <a:schemeClr val="dk1"/>
              </a:buClr>
              <a:buSzPts val="2400"/>
              <a:buFont typeface="Noto Sans Symbols"/>
              <a:buChar char="❑"/>
            </a:pPr>
            <a:r>
              <a:rPr lang="en-US" sz="2400"/>
              <a:t>LMWH is safe in breastfeeding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53"/>
          <p:cNvPicPr preferRelativeResize="0"/>
          <p:nvPr/>
        </p:nvPicPr>
        <p:blipFill rotWithShape="1">
          <a:blip r:embed="rId3">
            <a:alphaModFix/>
          </a:blip>
          <a:srcRect l="37334" t="35156" r="16543" b="33593"/>
          <a:stretch/>
        </p:blipFill>
        <p:spPr>
          <a:xfrm>
            <a:off x="980172" y="645084"/>
            <a:ext cx="10191821" cy="4857784"/>
          </a:xfrm>
          <a:prstGeom prst="rect">
            <a:avLst/>
          </a:prstGeom>
          <a:noFill/>
          <a:ln>
            <a:noFill/>
          </a:ln>
        </p:spPr>
      </p:pic>
      <p:sp>
        <p:nvSpPr>
          <p:cNvPr id="558" name="Google Shape;558;p53"/>
          <p:cNvSpPr txBox="1"/>
          <p:nvPr/>
        </p:nvSpPr>
        <p:spPr>
          <a:xfrm>
            <a:off x="1617531" y="5868719"/>
            <a:ext cx="47387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Prophylactic dose  0.5 mg/kg once daily</a:t>
            </a: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54" descr="WhatsApp Image 2024-10-31 at 20.11.13.jpeg"/>
          <p:cNvPicPr preferRelativeResize="0"/>
          <p:nvPr/>
        </p:nvPicPr>
        <p:blipFill rotWithShape="1">
          <a:blip r:embed="rId3">
            <a:alphaModFix/>
          </a:blip>
          <a:srcRect r="53833" b="21129"/>
          <a:stretch/>
        </p:blipFill>
        <p:spPr>
          <a:xfrm>
            <a:off x="0" y="0"/>
            <a:ext cx="12192000"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55" descr="WhatsApp Image 2024-10-31 at 20.11.13.jpeg"/>
          <p:cNvPicPr preferRelativeResize="0"/>
          <p:nvPr/>
        </p:nvPicPr>
        <p:blipFill rotWithShape="1">
          <a:blip r:embed="rId3">
            <a:alphaModFix/>
          </a:blip>
          <a:srcRect l="48436" r="3125" b="14713"/>
          <a:stretch/>
        </p:blipFill>
        <p:spPr>
          <a:xfrm>
            <a:off x="0" y="0"/>
            <a:ext cx="12192000"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6"/>
          <p:cNvSpPr txBox="1">
            <a:spLocks noGrp="1"/>
          </p:cNvSpPr>
          <p:nvPr>
            <p:ph type="title"/>
          </p:nvPr>
        </p:nvSpPr>
        <p:spPr>
          <a:xfrm>
            <a:off x="838200" y="365125"/>
            <a:ext cx="89154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bril Fatface"/>
              <a:buNone/>
            </a:pPr>
            <a:r>
              <a:rPr lang="en-US" b="1"/>
              <a:t>When  should  thromboprophylaxis be interrupted   for delivery?</a:t>
            </a:r>
            <a:br>
              <a:rPr lang="en-US" b="1"/>
            </a:br>
            <a:endParaRPr/>
          </a:p>
        </p:txBody>
      </p:sp>
      <p:sp>
        <p:nvSpPr>
          <p:cNvPr id="574" name="Google Shape;574;p56"/>
          <p:cNvSpPr txBox="1">
            <a:spLocks noGrp="1"/>
          </p:cNvSpPr>
          <p:nvPr>
            <p:ph type="body" idx="1"/>
          </p:nvPr>
        </p:nvSpPr>
        <p:spPr>
          <a:xfrm>
            <a:off x="588818" y="1796935"/>
            <a:ext cx="10515600" cy="416052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Font typeface="Noto Sans Symbols"/>
              <a:buChar char="⮚"/>
            </a:pPr>
            <a:r>
              <a:rPr lang="en-US" sz="2000"/>
              <a:t>Women receiving antenatal LMWH should be advised that if they have any vaginal bleeding or once labour begins they should not inject any further LMWH. They should be reassessed on admission to hospital and further doses should be prescribed by medical staff. </a:t>
            </a:r>
            <a:endParaRPr/>
          </a:p>
          <a:p>
            <a:pPr marL="228600" lvl="0" indent="-101600" algn="ctr" rtl="0">
              <a:lnSpc>
                <a:spcPct val="100000"/>
              </a:lnSpc>
              <a:spcBef>
                <a:spcPts val="1000"/>
              </a:spcBef>
              <a:spcAft>
                <a:spcPts val="0"/>
              </a:spcAft>
              <a:buClr>
                <a:schemeClr val="dk1"/>
              </a:buClr>
              <a:buSzPts val="2000"/>
              <a:buFont typeface="Noto Sans Symbols"/>
              <a:buNone/>
            </a:pPr>
            <a:endParaRPr sz="2000"/>
          </a:p>
          <a:p>
            <a:pPr marL="228600" lvl="0" indent="-228600" algn="l" rtl="0">
              <a:lnSpc>
                <a:spcPct val="100000"/>
              </a:lnSpc>
              <a:spcBef>
                <a:spcPts val="1000"/>
              </a:spcBef>
              <a:spcAft>
                <a:spcPts val="0"/>
              </a:spcAft>
              <a:buClr>
                <a:schemeClr val="dk1"/>
              </a:buClr>
              <a:buSzPts val="2000"/>
              <a:buFont typeface="Noto Sans Symbols"/>
              <a:buChar char="⮚"/>
            </a:pPr>
            <a:r>
              <a:rPr lang="en-US" sz="2000"/>
              <a:t>Regional techniques should be avoided if possible until at least 12 hours after the previous </a:t>
            </a:r>
            <a:r>
              <a:rPr lang="en-US" sz="2000" b="1"/>
              <a:t>prophylactic</a:t>
            </a:r>
            <a:r>
              <a:rPr lang="en-US" sz="2000"/>
              <a:t> dose of LMWH. LMWH should not be given for 4 hours after use of spinal anaesthesia or after the epidural catheter has been removed and the catheter should not be removed within 12 hours of the most recent injection.</a:t>
            </a:r>
            <a:endParaRPr/>
          </a:p>
          <a:p>
            <a:pPr marL="228600" lvl="0" indent="-228600" algn="l" rtl="0">
              <a:lnSpc>
                <a:spcPct val="100000"/>
              </a:lnSpc>
              <a:spcBef>
                <a:spcPts val="1000"/>
              </a:spcBef>
              <a:spcAft>
                <a:spcPts val="0"/>
              </a:spcAft>
              <a:buClr>
                <a:schemeClr val="dk1"/>
              </a:buClr>
              <a:buSzPts val="2000"/>
              <a:buFont typeface="Noto Sans Symbols"/>
              <a:buChar char="⮚"/>
            </a:pPr>
            <a:r>
              <a:rPr lang="en-US" sz="2000"/>
              <a:t> When a woman presents while on a </a:t>
            </a:r>
            <a:r>
              <a:rPr lang="en-US" sz="2000" b="1"/>
              <a:t>therapeutic</a:t>
            </a:r>
            <a:r>
              <a:rPr lang="en-US" sz="2000"/>
              <a:t> regimen of LMWH, regional techniques should be avoided if possible for at least 24 hours after the last dose of LMWH. </a:t>
            </a:r>
            <a:endParaRPr/>
          </a:p>
          <a:p>
            <a:pPr marL="228600" lvl="0" indent="-228600" algn="l" rtl="0">
              <a:lnSpc>
                <a:spcPct val="100000"/>
              </a:lnSpc>
              <a:spcBef>
                <a:spcPts val="1000"/>
              </a:spcBef>
              <a:spcAft>
                <a:spcPts val="0"/>
              </a:spcAft>
              <a:buClr>
                <a:schemeClr val="dk1"/>
              </a:buClr>
              <a:buSzPts val="2000"/>
              <a:buFont typeface="Noto Sans Symbols"/>
              <a:buChar char="⮚"/>
            </a:pPr>
            <a:r>
              <a:rPr lang="en-US" sz="2000"/>
              <a:t>Resumed 4-6 hours after vaginal delivery , or  6-12 hours after cesarean birth.</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7"/>
          <p:cNvSpPr txBox="1">
            <a:spLocks noGrp="1"/>
          </p:cNvSpPr>
          <p:nvPr>
            <p:ph type="title"/>
          </p:nvPr>
        </p:nvSpPr>
        <p:spPr>
          <a:xfrm>
            <a:off x="2584704" y="2299716"/>
            <a:ext cx="7022592" cy="30687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D8453D"/>
              </a:buClr>
              <a:buSzPts val="6700"/>
              <a:buFont typeface="Abril Fatface"/>
              <a:buNone/>
            </a:pPr>
            <a:r>
              <a:rPr lang="en-US" sz="6700"/>
              <a:t>Puerperal Pyrexia </a:t>
            </a:r>
            <a:br>
              <a:rPr lang="en-US" sz="6700"/>
            </a:br>
            <a:br>
              <a:rPr lang="en-US"/>
            </a:br>
            <a:br>
              <a:rPr lang="en-US"/>
            </a:br>
            <a:r>
              <a:rPr lang="en-US" sz="2200"/>
              <a:t>By : Tala Sarayreh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8"/>
          <p:cNvSpPr txBox="1">
            <a:spLocks noGrp="1"/>
          </p:cNvSpPr>
          <p:nvPr>
            <p:ph type="body" idx="1"/>
          </p:nvPr>
        </p:nvSpPr>
        <p:spPr>
          <a:xfrm>
            <a:off x="3351092" y="2558898"/>
            <a:ext cx="7898856" cy="3276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A31235"/>
              </a:buClr>
              <a:buSzPts val="2800"/>
              <a:buNone/>
            </a:pPr>
            <a:r>
              <a:rPr lang="en-US" sz="2800"/>
              <a:t>A maternal temperature ( that taken orally )</a:t>
            </a:r>
            <a:endParaRPr/>
          </a:p>
          <a:p>
            <a:pPr marL="0" lvl="0" indent="0" algn="l" rtl="0">
              <a:lnSpc>
                <a:spcPct val="100000"/>
              </a:lnSpc>
              <a:spcBef>
                <a:spcPts val="1000"/>
              </a:spcBef>
              <a:spcAft>
                <a:spcPts val="0"/>
              </a:spcAft>
              <a:buClr>
                <a:srgbClr val="A31235"/>
              </a:buClr>
              <a:buSzPts val="2800"/>
              <a:buNone/>
            </a:pPr>
            <a:r>
              <a:rPr lang="en-US" sz="2800"/>
              <a:t>of 38°C ( 100.4°F ) or higher </a:t>
            </a:r>
            <a:endParaRPr/>
          </a:p>
          <a:p>
            <a:pPr marL="0" lvl="0" indent="0" algn="l" rtl="0">
              <a:lnSpc>
                <a:spcPct val="100000"/>
              </a:lnSpc>
              <a:spcBef>
                <a:spcPts val="1000"/>
              </a:spcBef>
              <a:spcAft>
                <a:spcPts val="0"/>
              </a:spcAft>
              <a:buClr>
                <a:srgbClr val="A31235"/>
              </a:buClr>
              <a:buSzPts val="2800"/>
              <a:buNone/>
            </a:pPr>
            <a:r>
              <a:rPr lang="en-US" sz="2800"/>
              <a:t>on any two separate occasions </a:t>
            </a:r>
            <a:endParaRPr/>
          </a:p>
          <a:p>
            <a:pPr marL="0" lvl="0" indent="0" algn="l" rtl="0">
              <a:lnSpc>
                <a:spcPct val="100000"/>
              </a:lnSpc>
              <a:spcBef>
                <a:spcPts val="1000"/>
              </a:spcBef>
              <a:spcAft>
                <a:spcPts val="0"/>
              </a:spcAft>
              <a:buClr>
                <a:srgbClr val="A31235"/>
              </a:buClr>
              <a:buSzPts val="2800"/>
              <a:buNone/>
            </a:pPr>
            <a:r>
              <a:rPr lang="en-US" sz="2800"/>
              <a:t>of the first 10 days after delivery </a:t>
            </a:r>
            <a:endParaRPr/>
          </a:p>
          <a:p>
            <a:pPr marL="0" lvl="0" indent="0" algn="l" rtl="0">
              <a:lnSpc>
                <a:spcPct val="100000"/>
              </a:lnSpc>
              <a:spcBef>
                <a:spcPts val="1000"/>
              </a:spcBef>
              <a:spcAft>
                <a:spcPts val="0"/>
              </a:spcAft>
              <a:buClr>
                <a:srgbClr val="A31235"/>
              </a:buClr>
              <a:buSzPts val="2800"/>
              <a:buNone/>
            </a:pPr>
            <a:r>
              <a:rPr lang="en-US" sz="2800"/>
              <a:t>( excluding first 24 hours ) </a:t>
            </a:r>
            <a:br>
              <a:rPr lang="en-US" sz="2800"/>
            </a:br>
            <a:br>
              <a:rPr lang="en-US"/>
            </a:br>
            <a:endParaRPr/>
          </a:p>
        </p:txBody>
      </p:sp>
      <p:sp>
        <p:nvSpPr>
          <p:cNvPr id="586" name="Google Shape;586;p58"/>
          <p:cNvSpPr txBox="1">
            <a:spLocks noGrp="1"/>
          </p:cNvSpPr>
          <p:nvPr>
            <p:ph type="title"/>
          </p:nvPr>
        </p:nvSpPr>
        <p:spPr>
          <a:xfrm>
            <a:off x="3690998" y="440877"/>
            <a:ext cx="7219043" cy="116325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ct val="100000"/>
              <a:buFont typeface="Abril Fatface"/>
              <a:buNone/>
            </a:pPr>
            <a:br>
              <a:rPr lang="en-US"/>
            </a:br>
            <a:r>
              <a:rPr lang="en-US" sz="6700"/>
              <a:t>Definition</a:t>
            </a:r>
            <a:r>
              <a:rPr lang="en-US"/>
              <a:t> </a:t>
            </a:r>
            <a:endParaRPr/>
          </a:p>
        </p:txBody>
      </p:sp>
      <p:pic>
        <p:nvPicPr>
          <p:cNvPr id="587" name="Google Shape;587;p58"/>
          <p:cNvPicPr preferRelativeResize="0"/>
          <p:nvPr/>
        </p:nvPicPr>
        <p:blipFill rotWithShape="1">
          <a:blip r:embed="rId3">
            <a:alphaModFix/>
          </a:blip>
          <a:srcRect/>
          <a:stretch/>
        </p:blipFill>
        <p:spPr>
          <a:xfrm>
            <a:off x="9254665" y="3149878"/>
            <a:ext cx="2468916" cy="22289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9"/>
          <p:cNvSpPr txBox="1">
            <a:spLocks noGrp="1"/>
          </p:cNvSpPr>
          <p:nvPr>
            <p:ph type="body" idx="1"/>
          </p:nvPr>
        </p:nvSpPr>
        <p:spPr>
          <a:xfrm>
            <a:off x="3351091" y="2672681"/>
            <a:ext cx="7898856" cy="3276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A31235"/>
              </a:buClr>
              <a:buSzPts val="2800"/>
              <a:buNone/>
            </a:pPr>
            <a:r>
              <a:rPr lang="en-US" sz="2800"/>
              <a:t>• According to time of presentation </a:t>
            </a:r>
            <a:br>
              <a:rPr lang="en-US" sz="2800"/>
            </a:br>
            <a:r>
              <a:rPr lang="en-US" sz="2800"/>
              <a:t>• From head to toes </a:t>
            </a:r>
            <a:br>
              <a:rPr lang="en-US" sz="2800"/>
            </a:br>
            <a:r>
              <a:rPr lang="en-US" sz="2800"/>
              <a:t>• Infectious / Non- Infectious etiologies </a:t>
            </a:r>
            <a:br>
              <a:rPr lang="en-US" sz="2800"/>
            </a:br>
            <a:r>
              <a:rPr lang="en-US" sz="2800"/>
              <a:t>• Obstetrical / Non- Obstetrical etiologies</a:t>
            </a:r>
            <a:endParaRPr/>
          </a:p>
        </p:txBody>
      </p:sp>
      <p:sp>
        <p:nvSpPr>
          <p:cNvPr id="593" name="Google Shape;593;p59"/>
          <p:cNvSpPr txBox="1">
            <a:spLocks noGrp="1"/>
          </p:cNvSpPr>
          <p:nvPr>
            <p:ph type="title"/>
          </p:nvPr>
        </p:nvSpPr>
        <p:spPr>
          <a:xfrm>
            <a:off x="3690998" y="440877"/>
            <a:ext cx="7219043" cy="116325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ct val="100000"/>
              <a:buFont typeface="Abril Fatface"/>
              <a:buNone/>
            </a:pPr>
            <a:br>
              <a:rPr lang="en-US"/>
            </a:br>
            <a:r>
              <a:rPr lang="en-US" sz="6700"/>
              <a:t>Etiology</a:t>
            </a:r>
            <a:r>
              <a:rPr lang="en-US"/>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p60"/>
          <p:cNvPicPr preferRelativeResize="0"/>
          <p:nvPr/>
        </p:nvPicPr>
        <p:blipFill rotWithShape="1">
          <a:blip r:embed="rId3">
            <a:alphaModFix/>
          </a:blip>
          <a:srcRect/>
          <a:stretch/>
        </p:blipFill>
        <p:spPr>
          <a:xfrm>
            <a:off x="0" y="0"/>
            <a:ext cx="12192000"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Physiological changes</a:t>
            </a:r>
            <a:endParaRPr/>
          </a:p>
        </p:txBody>
      </p:sp>
      <p:sp>
        <p:nvSpPr>
          <p:cNvPr id="257" name="Google Shape;257;p6"/>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                                                    Uterus</a:t>
            </a:r>
            <a:endParaRPr/>
          </a:p>
          <a:p>
            <a:pPr marL="228600" lvl="0" indent="-228600" algn="l" rtl="0">
              <a:lnSpc>
                <a:spcPct val="100000"/>
              </a:lnSpc>
              <a:spcBef>
                <a:spcPts val="1000"/>
              </a:spcBef>
              <a:spcAft>
                <a:spcPts val="0"/>
              </a:spcAft>
              <a:buClr>
                <a:schemeClr val="dk1"/>
              </a:buClr>
              <a:buSzPts val="2800"/>
              <a:buChar char="•"/>
            </a:pPr>
            <a:r>
              <a:rPr lang="en-US"/>
              <a:t>Uterin involution</a:t>
            </a:r>
            <a:endParaRPr/>
          </a:p>
          <a:p>
            <a:pPr marL="0" lvl="0" indent="0" algn="l" rtl="0">
              <a:lnSpc>
                <a:spcPct val="100000"/>
              </a:lnSpc>
              <a:spcBef>
                <a:spcPts val="1000"/>
              </a:spcBef>
              <a:spcAft>
                <a:spcPts val="0"/>
              </a:spcAft>
              <a:buClr>
                <a:schemeClr val="dk1"/>
              </a:buClr>
              <a:buSzPts val="2800"/>
              <a:buNone/>
            </a:pPr>
            <a:r>
              <a:rPr lang="en-US"/>
              <a:t>process by which uterus is return to a non-pregnant state after childbirth </a:t>
            </a:r>
            <a:endParaRPr/>
          </a:p>
          <a:p>
            <a:pPr marL="0" lvl="0" indent="0" algn="l" rtl="0">
              <a:lnSpc>
                <a:spcPct val="100000"/>
              </a:lnSpc>
              <a:spcBef>
                <a:spcPts val="1000"/>
              </a:spcBef>
              <a:spcAft>
                <a:spcPts val="0"/>
              </a:spcAft>
              <a:buClr>
                <a:schemeClr val="dk1"/>
              </a:buClr>
              <a:buSzPts val="2800"/>
              <a:buNone/>
            </a:pPr>
            <a:r>
              <a:rPr lang="en-US"/>
              <a:t>It occurs by autolysis of smooth muscle cells by enzymatic digestion. marked  mostly in the body of the uterus</a:t>
            </a:r>
            <a:endParaRPr/>
          </a:p>
          <a:p>
            <a:pPr marL="228600" lvl="0" indent="-228600" algn="l" rtl="0">
              <a:lnSpc>
                <a:spcPct val="100000"/>
              </a:lnSpc>
              <a:spcBef>
                <a:spcPts val="1000"/>
              </a:spcBef>
              <a:spcAft>
                <a:spcPts val="0"/>
              </a:spcAft>
              <a:buClr>
                <a:schemeClr val="dk1"/>
              </a:buClr>
              <a:buSzPts val="2800"/>
              <a:buChar char="•"/>
            </a:pPr>
            <a:r>
              <a:rPr lang="en-US"/>
              <a:t>The weight of the uterus decreases from approximately 1000 g immediately  postpartum to 60 g 6-8 weeks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61"/>
          <p:cNvPicPr preferRelativeResize="0"/>
          <p:nvPr/>
        </p:nvPicPr>
        <p:blipFill rotWithShape="1">
          <a:blip r:embed="rId3">
            <a:alphaModFix/>
          </a:blip>
          <a:srcRect/>
          <a:stretch/>
        </p:blipFill>
        <p:spPr>
          <a:xfrm>
            <a:off x="4510587" y="0"/>
            <a:ext cx="3170825" cy="6858000"/>
          </a:xfrm>
          <a:prstGeom prst="rect">
            <a:avLst/>
          </a:prstGeom>
          <a:noFill/>
          <a:ln>
            <a:noFill/>
          </a:ln>
        </p:spPr>
      </p:pic>
      <p:sp>
        <p:nvSpPr>
          <p:cNvPr id="604" name="Google Shape;604;p61"/>
          <p:cNvSpPr txBox="1"/>
          <p:nvPr/>
        </p:nvSpPr>
        <p:spPr>
          <a:xfrm>
            <a:off x="0" y="488513"/>
            <a:ext cx="5285729" cy="529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Meningitis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Tonsillitis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Pharyngitis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Pneumonia / Atelectasis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Mastitis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Gastroenteritis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UTIs (Cystitis / Pyelonephritis)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Endometritis </a:t>
            </a:r>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DVT </a:t>
            </a:r>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p:txBody>
      </p:sp>
      <p:sp>
        <p:nvSpPr>
          <p:cNvPr id="605" name="Google Shape;605;p61"/>
          <p:cNvSpPr txBox="1"/>
          <p:nvPr/>
        </p:nvSpPr>
        <p:spPr>
          <a:xfrm>
            <a:off x="7798432" y="488513"/>
            <a:ext cx="4382361" cy="362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Cellulitis </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Abscess </a:t>
            </a:r>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Wound Infection </a:t>
            </a:r>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Transfusion- related fever </a:t>
            </a:r>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Medications</a:t>
            </a:r>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E62A5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E62A57"/>
                </a:solidFill>
                <a:latin typeface="Century Gothic"/>
                <a:ea typeface="Century Gothic"/>
                <a:cs typeface="Century Gothic"/>
                <a:sym typeface="Century Gothic"/>
              </a:rPr>
              <a:t>Others </a:t>
            </a:r>
            <a:endParaRPr sz="2800" b="0" i="0" u="none" strike="noStrike" cap="none">
              <a:solidFill>
                <a:srgbClr val="E62A57"/>
              </a:solidFill>
              <a:latin typeface="Century Gothic"/>
              <a:ea typeface="Century Gothic"/>
              <a:cs typeface="Century Gothic"/>
              <a:sym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2"/>
          <p:cNvSpPr txBox="1">
            <a:spLocks noGrp="1"/>
          </p:cNvSpPr>
          <p:nvPr>
            <p:ph type="title"/>
          </p:nvPr>
        </p:nvSpPr>
        <p:spPr>
          <a:xfrm>
            <a:off x="141365" y="510807"/>
            <a:ext cx="9385358" cy="13528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3"/>
              </a:buClr>
              <a:buSzPts val="6000"/>
              <a:buFont typeface="Abril Fatface"/>
              <a:buNone/>
            </a:pPr>
            <a:r>
              <a:rPr lang="en-US" sz="6000">
                <a:solidFill>
                  <a:schemeClr val="accent3"/>
                </a:solidFill>
              </a:rPr>
              <a:t>1. Puerperal Sepsis </a:t>
            </a:r>
            <a:endParaRPr/>
          </a:p>
        </p:txBody>
      </p:sp>
      <p:sp>
        <p:nvSpPr>
          <p:cNvPr id="611" name="Google Shape;611;p62"/>
          <p:cNvSpPr txBox="1"/>
          <p:nvPr/>
        </p:nvSpPr>
        <p:spPr>
          <a:xfrm>
            <a:off x="706831" y="2183267"/>
            <a:ext cx="8254425" cy="44855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3"/>
                </a:solidFill>
                <a:latin typeface="Century Gothic"/>
                <a:ea typeface="Century Gothic"/>
                <a:cs typeface="Century Gothic"/>
                <a:sym typeface="Century Gothic"/>
              </a:rPr>
              <a:t> </a:t>
            </a:r>
            <a:r>
              <a:rPr lang="en-US" sz="2800" b="0" i="0" u="none" strike="noStrike" cap="none">
                <a:solidFill>
                  <a:srgbClr val="0070C0"/>
                </a:solidFill>
                <a:latin typeface="Century Gothic"/>
                <a:ea typeface="Century Gothic"/>
                <a:cs typeface="Century Gothic"/>
                <a:sym typeface="Century Gothic"/>
              </a:rPr>
              <a:t>( Genital Tract Infection following delivery ) </a:t>
            </a:r>
            <a:endParaRPr/>
          </a:p>
          <a:p>
            <a:pPr marL="0" marR="0" lvl="0" indent="0" algn="l" rtl="0">
              <a:lnSpc>
                <a:spcPct val="100000"/>
              </a:lnSpc>
              <a:spcBef>
                <a:spcPts val="0"/>
              </a:spcBef>
              <a:spcAft>
                <a:spcPts val="0"/>
              </a:spcAft>
              <a:buClr>
                <a:srgbClr val="000000"/>
              </a:buClr>
              <a:buSzPts val="2800"/>
              <a:buFont typeface="Arial"/>
              <a:buNone/>
            </a:pP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Most serious cause of persistent fever after childbirth </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br>
              <a:rPr lang="en-US" sz="2800" b="0" i="0" u="none" strike="noStrike" cap="none">
                <a:solidFill>
                  <a:schemeClr val="accent3"/>
                </a:solidFill>
                <a:latin typeface="Century Gothic"/>
                <a:ea typeface="Century Gothic"/>
                <a:cs typeface="Century Gothic"/>
                <a:sym typeface="Century Gothic"/>
              </a:rPr>
            </a:br>
            <a:r>
              <a:rPr lang="en-US" sz="2800" b="1" i="0" u="none" strike="noStrike" cap="none">
                <a:solidFill>
                  <a:srgbClr val="002060"/>
                </a:solidFill>
                <a:latin typeface="Century Gothic"/>
                <a:ea typeface="Century Gothic"/>
                <a:cs typeface="Century Gothic"/>
                <a:sym typeface="Century Gothic"/>
              </a:rPr>
              <a:t>• Definition : </a:t>
            </a:r>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Century Gothic"/>
                <a:ea typeface="Century Gothic"/>
                <a:cs typeface="Century Gothic"/>
                <a:sym typeface="Century Gothic"/>
              </a:rPr>
              <a:t>An infection of the genital tract which occurs as a complication of delivery </a:t>
            </a:r>
            <a:br>
              <a:rPr lang="en-US" sz="2800" b="0" i="0" u="none" strike="noStrike" cap="none">
                <a:solidFill>
                  <a:srgbClr val="0070C0"/>
                </a:solidFill>
                <a:latin typeface="Century Gothic"/>
                <a:ea typeface="Century Gothic"/>
                <a:cs typeface="Century Gothic"/>
                <a:sym typeface="Century Gothic"/>
              </a:rPr>
            </a:br>
            <a:br>
              <a:rPr lang="en-US" sz="2800" b="0" i="0" u="none" strike="noStrike" cap="none">
                <a:solidFill>
                  <a:srgbClr val="0070C0"/>
                </a:solidFill>
                <a:latin typeface="Century Gothic"/>
                <a:ea typeface="Century Gothic"/>
                <a:cs typeface="Century Gothic"/>
                <a:sym typeface="Century Gothic"/>
              </a:rPr>
            </a:br>
            <a:endParaRPr sz="2800" b="0" i="0" u="none" strike="noStrike" cap="none">
              <a:solidFill>
                <a:srgbClr val="0070C0"/>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3"/>
          <p:cNvSpPr txBox="1"/>
          <p:nvPr/>
        </p:nvSpPr>
        <p:spPr>
          <a:xfrm>
            <a:off x="499955" y="151179"/>
            <a:ext cx="11192090" cy="63779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Causative micro- organisms : </a:t>
            </a:r>
            <a:br>
              <a:rPr lang="en-US" sz="2800" b="0" i="0" u="none" strike="noStrike" cap="none">
                <a:solidFill>
                  <a:schemeClr val="accent3"/>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1) Polymicrobial Bacterial pathogens ( Most Common )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Mixed flora with low virulence which normally colonizes the perineum and lower genital tract. </a:t>
            </a:r>
            <a:br>
              <a:rPr lang="en-US" sz="2800" b="0" i="0" u="none" strike="noStrike" cap="none">
                <a:solidFill>
                  <a:srgbClr val="0070C0"/>
                </a:solidFill>
                <a:latin typeface="Century Gothic"/>
                <a:ea typeface="Century Gothic"/>
                <a:cs typeface="Century Gothic"/>
                <a:sym typeface="Century Gothic"/>
              </a:rPr>
            </a:b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2) Anaerobic ( Streptococcus ) </a:t>
            </a:r>
            <a:br>
              <a:rPr lang="en-US" sz="2800" b="0" i="0" u="none" strike="noStrike" cap="none">
                <a:solidFill>
                  <a:srgbClr val="0070C0"/>
                </a:solidFill>
                <a:latin typeface="Century Gothic"/>
                <a:ea typeface="Century Gothic"/>
                <a:cs typeface="Century Gothic"/>
                <a:sym typeface="Century Gothic"/>
              </a:rPr>
            </a:b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3) Aerobic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1- Gram +ve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Staphylococcus aureus “ enter via lacerations “ /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Beta hemolytic streptococci ( Group A / Group B )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Enterococcus</a:t>
            </a:r>
            <a:br>
              <a:rPr lang="en-US" sz="2800" b="0" i="0" u="none" strike="noStrike" cap="none">
                <a:solidFill>
                  <a:srgbClr val="0070C0"/>
                </a:solidFill>
                <a:latin typeface="Century Gothic"/>
                <a:ea typeface="Century Gothic"/>
                <a:cs typeface="Century Gothic"/>
                <a:sym typeface="Century Gothic"/>
              </a:rPr>
            </a:b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2- Gram –ve :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E.coli</a:t>
            </a:r>
            <a:endParaRPr sz="2800" b="0" i="0" u="none" strike="noStrike" cap="none">
              <a:solidFill>
                <a:srgbClr val="0070C0"/>
              </a:solidFill>
              <a:latin typeface="Century Gothic"/>
              <a:ea typeface="Century Gothic"/>
              <a:cs typeface="Century Gothic"/>
              <a:sym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4"/>
          <p:cNvSpPr txBox="1"/>
          <p:nvPr/>
        </p:nvSpPr>
        <p:spPr>
          <a:xfrm>
            <a:off x="655113" y="612844"/>
            <a:ext cx="10881773" cy="54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2060"/>
                </a:solidFill>
                <a:latin typeface="Century Gothic"/>
                <a:ea typeface="Century Gothic"/>
                <a:cs typeface="Century Gothic"/>
                <a:sym typeface="Century Gothic"/>
              </a:rPr>
              <a:t>• Source of infection : </a:t>
            </a:r>
            <a:br>
              <a:rPr lang="en-US" sz="2400" b="0" i="0" u="none" strike="noStrike" cap="none">
                <a:solidFill>
                  <a:schemeClr val="accent3"/>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Endogenous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Organisms are already present in the genital tract ( normal flora / Antepartum infections / Retained products of conception )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Exogenous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From ( unsterilized instruments / droplet infection / ..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Autogenous ( Hematogenous spread from septic focus  )</a:t>
            </a:r>
            <a:br>
              <a:rPr lang="en-US" sz="2400" b="0" i="0" u="none" strike="noStrike" cap="none">
                <a:solidFill>
                  <a:schemeClr val="accent3"/>
                </a:solidFill>
                <a:latin typeface="Century Gothic"/>
                <a:ea typeface="Century Gothic"/>
                <a:cs typeface="Century Gothic"/>
                <a:sym typeface="Century Gothic"/>
              </a:rPr>
            </a:br>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chemeClr val="accent3"/>
                </a:solidFill>
                <a:latin typeface="Century Gothic"/>
                <a:ea typeface="Century Gothic"/>
                <a:cs typeface="Century Gothic"/>
                <a:sym typeface="Century Gothic"/>
              </a:rPr>
            </a:br>
            <a:r>
              <a:rPr lang="en-US" sz="2400" b="1" i="0" u="none" strike="noStrike" cap="none">
                <a:solidFill>
                  <a:srgbClr val="002060"/>
                </a:solidFill>
                <a:latin typeface="Century Gothic"/>
                <a:ea typeface="Century Gothic"/>
                <a:cs typeface="Century Gothic"/>
                <a:sym typeface="Century Gothic"/>
              </a:rPr>
              <a:t>• Route of spread / Mode of transmission : </a:t>
            </a:r>
            <a:br>
              <a:rPr lang="en-US" sz="2400" b="0" i="0" u="none" strike="noStrike" cap="none">
                <a:solidFill>
                  <a:schemeClr val="accent3"/>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Ascending infection from lower genital tract ( Most Common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Direct spread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Distant sites of spread via lymphatics &amp; blood vessels </a:t>
            </a:r>
            <a:endParaRPr sz="2400" b="0" i="0" u="none" strike="noStrike" cap="none">
              <a:solidFill>
                <a:srgbClr val="0070C0"/>
              </a:solidFill>
              <a:latin typeface="Century Gothic"/>
              <a:ea typeface="Century Gothic"/>
              <a:cs typeface="Century Gothic"/>
              <a:sym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65"/>
          <p:cNvSpPr txBox="1"/>
          <p:nvPr/>
        </p:nvSpPr>
        <p:spPr>
          <a:xfrm>
            <a:off x="345227" y="0"/>
            <a:ext cx="11501545" cy="62001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Sites &amp; timing of infection : </a:t>
            </a:r>
            <a:br>
              <a:rPr lang="en-US" sz="2800" b="0" i="0" u="none" strike="noStrike" cap="none">
                <a:solidFill>
                  <a:schemeClr val="accent3"/>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Primary sites ( Genital Tract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Presented 2-3 days after delivery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Uterus ( mostly due to anaerobic Streptococcus infecting retained tissue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Placental site ( mostly due to GBS by Hematogenous spread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Lacerations ( mostly due to Staphylococcus aureus causing greenish discharge )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Secondary sites ( Local Surrounding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Presented 7-10 days after delivery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Including ( 4 Ps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Parametritis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PID ( Salpingo-oophoritis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Peritonitis / Pelvic abscess / pelvic cellulitis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4- Pelvic Septic Thrombophlebitis ( presented 14 days after delivery )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Tertiary sites ( Generalized “ Septicemia / Septic shock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Presented 3-4 days after delivery  </a:t>
            </a:r>
            <a:endParaRPr sz="2400" b="0" i="0" u="none" strike="noStrike" cap="none">
              <a:solidFill>
                <a:srgbClr val="0070C0"/>
              </a:solidFill>
              <a:latin typeface="Century Gothic"/>
              <a:ea typeface="Century Gothic"/>
              <a:cs typeface="Century Gothic"/>
              <a:sym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6"/>
          <p:cNvSpPr txBox="1"/>
          <p:nvPr/>
        </p:nvSpPr>
        <p:spPr>
          <a:xfrm>
            <a:off x="272749" y="151179"/>
            <a:ext cx="11646501" cy="61620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Century Gothic"/>
                <a:ea typeface="Century Gothic"/>
                <a:cs typeface="Century Gothic"/>
                <a:sym typeface="Century Gothic"/>
              </a:rPr>
              <a:t>. Most Common site of infection following Vaginal delivery is the placental site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Most Common site of infection following Cesarean Section is the uterine incision site ( due to superficial abdominal wound infection from organisms on the surface of skin ) </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Endometritis : </a:t>
            </a:r>
            <a:br>
              <a:rPr lang="en-US" sz="2800" b="0" i="0" u="none" strike="noStrike" cap="none">
                <a:solidFill>
                  <a:schemeClr val="accent3"/>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Most Common site of genital tract infection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Placental separation exposes a large raw area equivalent to an ( open wound / retained products of conception / and blood clots ) within the uterus can provide a culture medium for infection. </a:t>
            </a:r>
            <a:br>
              <a:rPr lang="en-US" sz="2800" b="0" i="0" u="none" strike="noStrike" cap="none">
                <a:solidFill>
                  <a:srgbClr val="0070C0"/>
                </a:solidFill>
                <a:latin typeface="Century Gothic"/>
                <a:ea typeface="Century Gothic"/>
                <a:cs typeface="Century Gothic"/>
                <a:sym typeface="Century Gothic"/>
              </a:rPr>
            </a:b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Endometritis → Endomymetritis → Parametritis → Pelvic abscess / Cellulitis )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a:t>
            </a:r>
            <a:r>
              <a:rPr lang="en-US" sz="2800" b="0" i="0" u="sng" strike="noStrike" cap="none">
                <a:solidFill>
                  <a:srgbClr val="0070C0"/>
                </a:solidFill>
                <a:latin typeface="Century Gothic"/>
                <a:ea typeface="Century Gothic"/>
                <a:cs typeface="Century Gothic"/>
                <a:sym typeface="Century Gothic"/>
              </a:rPr>
              <a:t>Management</a:t>
            </a:r>
            <a:r>
              <a:rPr lang="en-US" sz="2800" b="0" i="0" u="none" strike="noStrike" cap="none">
                <a:solidFill>
                  <a:srgbClr val="0070C0"/>
                </a:solidFill>
                <a:latin typeface="Century Gothic"/>
                <a:ea typeface="Century Gothic"/>
                <a:cs typeface="Century Gothic"/>
                <a:sym typeface="Century Gothic"/>
              </a:rPr>
              <a:t> : IV antibiotics / Evacuate any retained tissues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67"/>
          <p:cNvSpPr txBox="1"/>
          <p:nvPr/>
        </p:nvSpPr>
        <p:spPr>
          <a:xfrm>
            <a:off x="272749" y="663040"/>
            <a:ext cx="11646501" cy="490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Parametritis : </a:t>
            </a:r>
            <a:br>
              <a:rPr lang="en-US" sz="2800" b="0" i="0" u="none" strike="noStrike" cap="none">
                <a:solidFill>
                  <a:schemeClr val="accent3"/>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An inflammation of pelvic cellular tissues lateral to the uterus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If untreated it will developed into Parametrial abscess ( causing high grade fever &amp; softening of swelling )</a:t>
            </a:r>
            <a:br>
              <a:rPr lang="en-US" sz="2800" b="0" i="0" u="none" strike="noStrike" cap="none">
                <a:solidFill>
                  <a:schemeClr val="accent3"/>
                </a:solidFill>
                <a:latin typeface="Century Gothic"/>
                <a:ea typeface="Century Gothic"/>
                <a:cs typeface="Century Gothic"/>
                <a:sym typeface="Century Gothic"/>
              </a:rPr>
            </a:br>
            <a:br>
              <a:rPr lang="en-US" sz="2800" b="0" i="0" u="none" strike="noStrike" cap="none">
                <a:solidFill>
                  <a:schemeClr val="accent3"/>
                </a:solidFill>
                <a:latin typeface="Century Gothic"/>
                <a:ea typeface="Century Gothic"/>
                <a:cs typeface="Century Gothic"/>
                <a:sym typeface="Century Gothic"/>
              </a:rPr>
            </a:br>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Peritonitis : </a:t>
            </a:r>
            <a:br>
              <a:rPr lang="en-US" sz="2800" b="0" i="0" u="none" strike="noStrike" cap="none">
                <a:solidFill>
                  <a:schemeClr val="accent3"/>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Presented with abdominal tenderness and rigidity / continuous vomiting ( due to adynamic intestinal obstruction “ paralytic ileus “) / signs of dehydration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a:t>
            </a:r>
            <a:r>
              <a:rPr lang="en-US" sz="2800" b="0" i="0" u="sng" strike="noStrike" cap="none">
                <a:solidFill>
                  <a:srgbClr val="0070C0"/>
                </a:solidFill>
                <a:latin typeface="Century Gothic"/>
                <a:ea typeface="Century Gothic"/>
                <a:cs typeface="Century Gothic"/>
                <a:sym typeface="Century Gothic"/>
              </a:rPr>
              <a:t>Management</a:t>
            </a:r>
            <a:r>
              <a:rPr lang="en-US" sz="2800" b="0" i="0" u="none" strike="noStrike" cap="none">
                <a:solidFill>
                  <a:srgbClr val="0070C0"/>
                </a:solidFill>
                <a:latin typeface="Century Gothic"/>
                <a:ea typeface="Century Gothic"/>
                <a:cs typeface="Century Gothic"/>
                <a:sym typeface="Century Gothic"/>
              </a:rPr>
              <a:t> : NPO / IV fluid / Antibiotics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68"/>
          <p:cNvSpPr txBox="1"/>
          <p:nvPr/>
        </p:nvSpPr>
        <p:spPr>
          <a:xfrm>
            <a:off x="272749" y="612844"/>
            <a:ext cx="11646501" cy="54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2060"/>
                </a:solidFill>
                <a:latin typeface="Century Gothic"/>
                <a:ea typeface="Century Gothic"/>
                <a:cs typeface="Century Gothic"/>
                <a:sym typeface="Century Gothic"/>
              </a:rPr>
              <a:t>→ Pelvic Septic Thrombophlebitis : </a:t>
            </a:r>
            <a:br>
              <a:rPr lang="en-US" sz="2400" b="0" i="0" u="none" strike="noStrike" cap="none">
                <a:solidFill>
                  <a:schemeClr val="accent3"/>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A condition where the thrombus extern from the thrombose veins at the placental site ( thrombosis + Infective organism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May involve ( uterine veins / ovarian veins / internal iliac veins /IVC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Mostly follow postpartum endometritis &amp; Pelvic Cellulitis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Cause tenderness around the uterus </a:t>
            </a:r>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Suspected with ( symptomatic improvement with antibiotics but persistence of spiking of fever “ fever resistant to antibiotics “ due to trapped organism in the thrombus / with negative blood &amp; urine culture )</a:t>
            </a:r>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a:t>
            </a:r>
            <a:r>
              <a:rPr lang="en-US" sz="2400" b="0" i="0" u="sng" strike="noStrike" cap="none">
                <a:solidFill>
                  <a:srgbClr val="0070C0"/>
                </a:solidFill>
                <a:latin typeface="Century Gothic"/>
                <a:ea typeface="Century Gothic"/>
                <a:cs typeface="Century Gothic"/>
                <a:sym typeface="Century Gothic"/>
              </a:rPr>
              <a:t>Diagnosis</a:t>
            </a:r>
            <a:r>
              <a:rPr lang="en-US" sz="2400" b="0" i="0" u="none" strike="noStrike" cap="none">
                <a:solidFill>
                  <a:srgbClr val="0070C0"/>
                </a:solidFill>
                <a:latin typeface="Century Gothic"/>
                <a:ea typeface="Century Gothic"/>
                <a:cs typeface="Century Gothic"/>
                <a:sym typeface="Century Gothic"/>
              </a:rPr>
              <a:t> confirmedby Pelvic CT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a:t>
            </a:r>
            <a:r>
              <a:rPr lang="en-US" sz="2400" b="0" i="0" u="sng" strike="noStrike" cap="none">
                <a:solidFill>
                  <a:srgbClr val="0070C0"/>
                </a:solidFill>
                <a:latin typeface="Century Gothic"/>
                <a:ea typeface="Century Gothic"/>
                <a:cs typeface="Century Gothic"/>
                <a:sym typeface="Century Gothic"/>
              </a:rPr>
              <a:t>Management</a:t>
            </a:r>
            <a:r>
              <a:rPr lang="en-US" sz="2400" b="0" i="0" u="none" strike="noStrike" cap="none">
                <a:solidFill>
                  <a:srgbClr val="0070C0"/>
                </a:solidFill>
                <a:latin typeface="Century Gothic"/>
                <a:ea typeface="Century Gothic"/>
                <a:cs typeface="Century Gothic"/>
                <a:sym typeface="Century Gothic"/>
              </a:rPr>
              <a:t> : keeps patient immobile / continue IV antibiotics / add IV heparin for 10 days ( it said to be un-effective “ not dissolve already formed thrombus , but only prevent the propagation “ )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9"/>
          <p:cNvSpPr txBox="1"/>
          <p:nvPr/>
        </p:nvSpPr>
        <p:spPr>
          <a:xfrm>
            <a:off x="7141093" y="1874727"/>
            <a:ext cx="4278563" cy="259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Complications : </a:t>
            </a:r>
            <a:br>
              <a:rPr lang="en-US" sz="2800" b="0" i="0" u="none" strike="noStrike" cap="none">
                <a:solidFill>
                  <a:schemeClr val="accent3"/>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1) Pelvic abscess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2) Septic shock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3) Necrotizing fasciitis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4) Adhesions &amp; infertility </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3"/>
              </a:solidFill>
              <a:latin typeface="Century Gothic"/>
              <a:ea typeface="Century Gothic"/>
              <a:cs typeface="Century Gothic"/>
              <a:sym typeface="Century Gothic"/>
            </a:endParaRPr>
          </a:p>
        </p:txBody>
      </p:sp>
      <p:pic>
        <p:nvPicPr>
          <p:cNvPr id="647" name="Google Shape;647;p69"/>
          <p:cNvPicPr preferRelativeResize="0"/>
          <p:nvPr/>
        </p:nvPicPr>
        <p:blipFill rotWithShape="1">
          <a:blip r:embed="rId3">
            <a:alphaModFix/>
          </a:blip>
          <a:srcRect/>
          <a:stretch/>
        </p:blipFill>
        <p:spPr>
          <a:xfrm>
            <a:off x="222090" y="542321"/>
            <a:ext cx="6262978" cy="577335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0"/>
          <p:cNvSpPr txBox="1">
            <a:spLocks noGrp="1"/>
          </p:cNvSpPr>
          <p:nvPr>
            <p:ph type="title"/>
          </p:nvPr>
        </p:nvSpPr>
        <p:spPr>
          <a:xfrm>
            <a:off x="141365" y="510807"/>
            <a:ext cx="9385358" cy="13528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3"/>
              </a:buClr>
              <a:buSzPts val="6000"/>
              <a:buFont typeface="Abril Fatface"/>
              <a:buNone/>
            </a:pPr>
            <a:r>
              <a:rPr lang="en-US" sz="6000">
                <a:solidFill>
                  <a:schemeClr val="accent3"/>
                </a:solidFill>
              </a:rPr>
              <a:t>2. Wound Infection </a:t>
            </a:r>
            <a:endParaRPr/>
          </a:p>
        </p:txBody>
      </p:sp>
      <p:sp>
        <p:nvSpPr>
          <p:cNvPr id="653" name="Google Shape;653;p70"/>
          <p:cNvSpPr txBox="1"/>
          <p:nvPr/>
        </p:nvSpPr>
        <p:spPr>
          <a:xfrm>
            <a:off x="706831" y="1749841"/>
            <a:ext cx="8254425" cy="44856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Definition : </a:t>
            </a:r>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Century Gothic"/>
                <a:ea typeface="Century Gothic"/>
                <a:cs typeface="Century Gothic"/>
                <a:sym typeface="Century Gothic"/>
              </a:rPr>
              <a:t>Inflammation in the site of wound ( superficial or extended deeply ) including ( Perinal lacerations / Episiotomy / CS Inscision ) </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70C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Century Gothic"/>
                <a:ea typeface="Century Gothic"/>
                <a:cs typeface="Century Gothic"/>
                <a:sym typeface="Century Gothic"/>
              </a:rPr>
              <a:t>. Usually developed around day 4–5 postoperative</a:t>
            </a:r>
            <a:endParaRPr/>
          </a:p>
          <a:p>
            <a:pPr marL="0" marR="0" lvl="0" indent="0" algn="l" rtl="0">
              <a:lnSpc>
                <a:spcPct val="100000"/>
              </a:lnSpc>
              <a:spcBef>
                <a:spcPts val="0"/>
              </a:spcBef>
              <a:spcAft>
                <a:spcPts val="0"/>
              </a:spcAft>
              <a:buClr>
                <a:srgbClr val="000000"/>
              </a:buClr>
              <a:buSzPts val="2800"/>
              <a:buFont typeface="Arial"/>
              <a:buNone/>
            </a:pP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a:t>
            </a:r>
            <a:r>
              <a:rPr lang="en-US" sz="2800" b="0" i="0" u="sng" strike="noStrike" cap="none">
                <a:solidFill>
                  <a:srgbClr val="0070C0"/>
                </a:solidFill>
                <a:latin typeface="Century Gothic"/>
                <a:ea typeface="Century Gothic"/>
                <a:cs typeface="Century Gothic"/>
                <a:sym typeface="Century Gothic"/>
              </a:rPr>
              <a:t>Clinical Presentation</a:t>
            </a:r>
            <a:r>
              <a:rPr lang="en-US" sz="2800" b="0" i="0" u="none" strike="noStrike" cap="none">
                <a:solidFill>
                  <a:srgbClr val="0070C0"/>
                </a:solidFill>
                <a:latin typeface="Century Gothic"/>
                <a:ea typeface="Century Gothic"/>
                <a:cs typeface="Century Gothic"/>
                <a:sym typeface="Century Gothic"/>
              </a:rPr>
              <a:t> includes ( pain / fever that may be persistent despite antibiotic treatment ) </a:t>
            </a:r>
            <a:br>
              <a:rPr lang="en-US" sz="2800" b="0" i="0" u="none" strike="noStrike" cap="none">
                <a:solidFill>
                  <a:srgbClr val="0070C0"/>
                </a:solidFill>
                <a:latin typeface="Century Gothic"/>
                <a:ea typeface="Century Gothic"/>
                <a:cs typeface="Century Gothic"/>
                <a:sym typeface="Century Gothic"/>
              </a:rPr>
            </a:br>
            <a:br>
              <a:rPr lang="en-US" sz="2800" b="0" i="0" u="none" strike="noStrike" cap="none">
                <a:solidFill>
                  <a:srgbClr val="0070C0"/>
                </a:solidFill>
                <a:latin typeface="Century Gothic"/>
                <a:ea typeface="Century Gothic"/>
                <a:cs typeface="Century Gothic"/>
                <a:sym typeface="Century Gothic"/>
              </a:rPr>
            </a:br>
            <a:endParaRPr sz="2800" b="0" i="0" u="none" strike="noStrike" cap="none">
              <a:solidFill>
                <a:srgbClr val="0070C0"/>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Assess of involution : fundal height</a:t>
            </a:r>
            <a:endParaRPr/>
          </a:p>
        </p:txBody>
      </p:sp>
      <p:sp>
        <p:nvSpPr>
          <p:cNvPr id="263" name="Google Shape;263;p7"/>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Immediately after delivery, the fundus is normally firm, nontender,  globular, and located midway between the symphysis pubis and umbilicus</a:t>
            </a:r>
            <a:endParaRPr/>
          </a:p>
          <a:p>
            <a:pPr marL="228600" lvl="0" indent="-228600" algn="l" rtl="0">
              <a:lnSpc>
                <a:spcPct val="100000"/>
              </a:lnSpc>
              <a:spcBef>
                <a:spcPts val="1000"/>
              </a:spcBef>
              <a:spcAft>
                <a:spcPts val="0"/>
              </a:spcAft>
              <a:buClr>
                <a:schemeClr val="dk1"/>
              </a:buClr>
              <a:buSzPts val="2800"/>
              <a:buChar char="•"/>
            </a:pPr>
            <a:r>
              <a:rPr lang="en-US"/>
              <a:t>In the next 12 hours, it rises to just above or below the umbilicus, then recedes by approximately 1 cm/day to again lie midway between the symphysis pubis and umbilicus by the end of the first postpartum week</a:t>
            </a:r>
            <a:endParaRPr/>
          </a:p>
          <a:p>
            <a:pPr marL="228600" lvl="0" indent="-228600" algn="l" rtl="0">
              <a:lnSpc>
                <a:spcPct val="100000"/>
              </a:lnSpc>
              <a:spcBef>
                <a:spcPts val="1000"/>
              </a:spcBef>
              <a:spcAft>
                <a:spcPts val="0"/>
              </a:spcAft>
              <a:buClr>
                <a:schemeClr val="dk1"/>
              </a:buClr>
              <a:buSzPts val="2800"/>
              <a:buChar char="•"/>
            </a:pPr>
            <a:r>
              <a:rPr lang="en-US"/>
              <a:t>It is not palpable abdominally by two weeks postpartum and attains its  normal nonpregnant size by six to eight weeks postpartum</a:t>
            </a:r>
            <a:endParaRPr/>
          </a:p>
          <a:p>
            <a:pPr marL="0" lvl="0" indent="0" algn="l" rtl="0">
              <a:lnSpc>
                <a:spcPct val="100000"/>
              </a:lnSpc>
              <a:spcBef>
                <a:spcPts val="1000"/>
              </a:spcBef>
              <a:spcAft>
                <a:spcPts val="0"/>
              </a:spcAft>
              <a:buClr>
                <a:schemeClr val="dk1"/>
              </a:buClr>
              <a:buSzPts val="2800"/>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1"/>
          <p:cNvSpPr txBox="1"/>
          <p:nvPr/>
        </p:nvSpPr>
        <p:spPr>
          <a:xfrm>
            <a:off x="272749" y="1012954"/>
            <a:ext cx="11646501" cy="448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Century Gothic"/>
                <a:ea typeface="Century Gothic"/>
                <a:cs typeface="Century Gothic"/>
                <a:sym typeface="Century Gothic"/>
              </a:rPr>
              <a:t>. </a:t>
            </a:r>
            <a:r>
              <a:rPr lang="en-US" sz="2800" b="0" i="0" u="sng" strike="noStrike" cap="none">
                <a:solidFill>
                  <a:srgbClr val="0070C0"/>
                </a:solidFill>
                <a:latin typeface="Century Gothic"/>
                <a:ea typeface="Century Gothic"/>
                <a:cs typeface="Century Gothic"/>
                <a:sym typeface="Century Gothic"/>
              </a:rPr>
              <a:t>Examination</a:t>
            </a:r>
            <a:r>
              <a:rPr lang="en-US" sz="2800" b="0" i="0" u="none" strike="noStrike" cap="none">
                <a:solidFill>
                  <a:srgbClr val="0070C0"/>
                </a:solidFill>
                <a:latin typeface="Century Gothic"/>
                <a:ea typeface="Century Gothic"/>
                <a:cs typeface="Century Gothic"/>
                <a:sym typeface="Century Gothic"/>
              </a:rPr>
              <a:t> findings includes ( appears erythematous / edematous / with greenish discharge )</a:t>
            </a:r>
            <a:endParaRPr/>
          </a:p>
          <a:p>
            <a:pPr marL="0" marR="0" lvl="0" indent="0" algn="l" rtl="0">
              <a:lnSpc>
                <a:spcPct val="100000"/>
              </a:lnSpc>
              <a:spcBef>
                <a:spcPts val="0"/>
              </a:spcBef>
              <a:spcAft>
                <a:spcPts val="0"/>
              </a:spcAft>
              <a:buClr>
                <a:srgbClr val="000000"/>
              </a:buClr>
              <a:buSzPts val="2800"/>
              <a:buFont typeface="Arial"/>
              <a:buNone/>
            </a:pP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a:t>
            </a:r>
            <a:r>
              <a:rPr lang="en-US" sz="2800" b="0" i="0" u="sng" strike="noStrike" cap="none">
                <a:solidFill>
                  <a:srgbClr val="0070C0"/>
                </a:solidFill>
                <a:latin typeface="Century Gothic"/>
                <a:ea typeface="Century Gothic"/>
                <a:cs typeface="Century Gothic"/>
                <a:sym typeface="Century Gothic"/>
              </a:rPr>
              <a:t>Management</a:t>
            </a:r>
            <a:r>
              <a:rPr lang="en-US" sz="2800" b="0" i="0" u="none" strike="noStrike" cap="none">
                <a:solidFill>
                  <a:srgbClr val="0070C0"/>
                </a:solidFill>
                <a:latin typeface="Century Gothic"/>
                <a:ea typeface="Century Gothic"/>
                <a:cs typeface="Century Gothic"/>
                <a:sym typeface="Century Gothic"/>
              </a:rPr>
              <a:t>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1) Remove sutures under tension and debridement of any foreign materials and necrotic tissues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2) Clean( irrigation ) and dress with antiseptic solution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3) Give Analgesia and IV antibiotics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4) Use warm / cold Sitz bath for Perinal lacerations / Episiotomy </a:t>
            </a:r>
            <a:br>
              <a:rPr lang="en-US" sz="2800" b="0" i="0" u="none" strike="noStrike" cap="none">
                <a:solidFill>
                  <a:srgbClr val="0070C0"/>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5) Healing by primary intension or secondary suturing</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2"/>
          <p:cNvSpPr txBox="1">
            <a:spLocks noGrp="1"/>
          </p:cNvSpPr>
          <p:nvPr>
            <p:ph type="title"/>
          </p:nvPr>
        </p:nvSpPr>
        <p:spPr>
          <a:xfrm>
            <a:off x="141365" y="510807"/>
            <a:ext cx="9385358" cy="13528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3"/>
              </a:buClr>
              <a:buSzPts val="6000"/>
              <a:buFont typeface="Abril Fatface"/>
              <a:buNone/>
            </a:pPr>
            <a:r>
              <a:rPr lang="en-US" sz="6000">
                <a:solidFill>
                  <a:schemeClr val="accent3"/>
                </a:solidFill>
              </a:rPr>
              <a:t>3. Chest Complications </a:t>
            </a:r>
            <a:endParaRPr/>
          </a:p>
        </p:txBody>
      </p:sp>
      <p:sp>
        <p:nvSpPr>
          <p:cNvPr id="664" name="Google Shape;664;p72"/>
          <p:cNvSpPr txBox="1"/>
          <p:nvPr/>
        </p:nvSpPr>
        <p:spPr>
          <a:xfrm>
            <a:off x="411890" y="2082586"/>
            <a:ext cx="8844307" cy="349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 Are most likely to appear in the first 24 hours after delivery , particularly after general anaesthesia.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2060"/>
                </a:solidFill>
                <a:latin typeface="Century Gothic"/>
                <a:ea typeface="Century Gothic"/>
                <a:cs typeface="Century Gothic"/>
                <a:sym typeface="Century Gothic"/>
              </a:rPr>
              <a:t>1) Atelectasis </a:t>
            </a:r>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 Lobar collapse due to restricted breathing ( espically after surgery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a:t>
            </a:r>
            <a:r>
              <a:rPr lang="en-US" sz="2400" b="0" i="0" u="sng" strike="noStrike" cap="none">
                <a:solidFill>
                  <a:srgbClr val="0070C0"/>
                </a:solidFill>
                <a:latin typeface="Century Gothic"/>
                <a:ea typeface="Century Gothic"/>
                <a:cs typeface="Century Gothic"/>
                <a:sym typeface="Century Gothic"/>
              </a:rPr>
              <a:t>Clinical Presentation</a:t>
            </a:r>
            <a:r>
              <a:rPr lang="en-US" sz="2400" b="0" i="0" u="none" strike="noStrike" cap="none">
                <a:solidFill>
                  <a:srgbClr val="0070C0"/>
                </a:solidFill>
                <a:latin typeface="Century Gothic"/>
                <a:ea typeface="Century Gothic"/>
                <a:cs typeface="Century Gothic"/>
                <a:sym typeface="Century Gothic"/>
              </a:rPr>
              <a:t> includes ( Fever / SOB / chest pain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a:t>
            </a:r>
            <a:r>
              <a:rPr lang="en-US" sz="2400" b="0" i="0" u="sng" strike="noStrike" cap="none">
                <a:solidFill>
                  <a:srgbClr val="0070C0"/>
                </a:solidFill>
                <a:latin typeface="Century Gothic"/>
                <a:ea typeface="Century Gothic"/>
                <a:cs typeface="Century Gothic"/>
                <a:sym typeface="Century Gothic"/>
              </a:rPr>
              <a:t>Examination</a:t>
            </a:r>
            <a:r>
              <a:rPr lang="en-US" sz="2400" b="0" i="0" u="none" strike="noStrike" cap="none">
                <a:solidFill>
                  <a:srgbClr val="0070C0"/>
                </a:solidFill>
                <a:latin typeface="Century Gothic"/>
                <a:ea typeface="Century Gothic"/>
                <a:cs typeface="Century Gothic"/>
                <a:sym typeface="Century Gothic"/>
              </a:rPr>
              <a:t> findings includes ( tachypnea / decreased chest expansion / diminished or absent breath sounds / rales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a:t>
            </a:r>
            <a:r>
              <a:rPr lang="en-US" sz="2400" b="0" i="0" u="sng" strike="noStrike" cap="none">
                <a:solidFill>
                  <a:srgbClr val="0070C0"/>
                </a:solidFill>
                <a:latin typeface="Century Gothic"/>
                <a:ea typeface="Century Gothic"/>
                <a:cs typeface="Century Gothic"/>
                <a:sym typeface="Century Gothic"/>
              </a:rPr>
              <a:t>Management</a:t>
            </a:r>
            <a:r>
              <a:rPr lang="en-US" sz="2400" b="0" i="0" u="none" strike="noStrike" cap="none">
                <a:solidFill>
                  <a:srgbClr val="0070C0"/>
                </a:solidFill>
                <a:latin typeface="Century Gothic"/>
                <a:ea typeface="Century Gothic"/>
                <a:cs typeface="Century Gothic"/>
                <a:sym typeface="Century Gothic"/>
              </a:rPr>
              <a:t> : Physiotherapy / avoid smoking </a:t>
            </a:r>
            <a:endParaRPr sz="2400" b="0" i="0" u="none" strike="noStrike" cap="none">
              <a:solidFill>
                <a:srgbClr val="0070C0"/>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73"/>
          <p:cNvSpPr txBox="1"/>
          <p:nvPr/>
        </p:nvSpPr>
        <p:spPr>
          <a:xfrm>
            <a:off x="272749" y="5284981"/>
            <a:ext cx="11646501" cy="13487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2) Aspiration pneumonia </a:t>
            </a:r>
            <a:br>
              <a:rPr lang="en-US" sz="2800" b="0" i="0" u="none" strike="noStrike" cap="none">
                <a:solidFill>
                  <a:schemeClr val="accent3"/>
                </a:solidFill>
                <a:latin typeface="Century Gothic"/>
                <a:ea typeface="Century Gothic"/>
                <a:cs typeface="Century Gothic"/>
                <a:sym typeface="Century Gothic"/>
              </a:rPr>
            </a:br>
            <a:r>
              <a:rPr lang="en-US" sz="2800" b="0" i="0" u="none" strike="noStrike" cap="none">
                <a:solidFill>
                  <a:srgbClr val="0070C0"/>
                </a:solidFill>
                <a:latin typeface="Century Gothic"/>
                <a:ea typeface="Century Gothic"/>
                <a:cs typeface="Century Gothic"/>
                <a:sym typeface="Century Gothic"/>
              </a:rPr>
              <a:t>. Mendelson’s syndrome ( spiking temperature / wheezing / dyspnea / hypoxia ) </a:t>
            </a:r>
            <a:endParaRPr/>
          </a:p>
        </p:txBody>
      </p:sp>
      <p:pic>
        <p:nvPicPr>
          <p:cNvPr id="670" name="Google Shape;670;p73"/>
          <p:cNvPicPr preferRelativeResize="0"/>
          <p:nvPr/>
        </p:nvPicPr>
        <p:blipFill rotWithShape="1">
          <a:blip r:embed="rId3">
            <a:alphaModFix/>
          </a:blip>
          <a:srcRect/>
          <a:stretch/>
        </p:blipFill>
        <p:spPr>
          <a:xfrm>
            <a:off x="1" y="0"/>
            <a:ext cx="7385538" cy="5109881"/>
          </a:xfrm>
          <a:prstGeom prst="rect">
            <a:avLst/>
          </a:prstGeom>
          <a:noFill/>
          <a:ln>
            <a:noFill/>
          </a:ln>
        </p:spPr>
      </p:pic>
      <p:pic>
        <p:nvPicPr>
          <p:cNvPr id="671" name="Google Shape;671;p73"/>
          <p:cNvPicPr preferRelativeResize="0"/>
          <p:nvPr/>
        </p:nvPicPr>
        <p:blipFill rotWithShape="1">
          <a:blip r:embed="rId4">
            <a:alphaModFix/>
          </a:blip>
          <a:srcRect/>
          <a:stretch/>
        </p:blipFill>
        <p:spPr>
          <a:xfrm>
            <a:off x="7385539" y="1362708"/>
            <a:ext cx="4781965" cy="238446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4"/>
          <p:cNvSpPr txBox="1">
            <a:spLocks noGrp="1"/>
          </p:cNvSpPr>
          <p:nvPr>
            <p:ph type="body" idx="1"/>
          </p:nvPr>
        </p:nvSpPr>
        <p:spPr>
          <a:xfrm>
            <a:off x="3188341" y="1800883"/>
            <a:ext cx="9009528" cy="41853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A31235"/>
              </a:buClr>
              <a:buSzPts val="2400"/>
              <a:buNone/>
            </a:pPr>
            <a:r>
              <a:rPr lang="en-US" sz="2400"/>
              <a:t>1) General : </a:t>
            </a:r>
            <a:br>
              <a:rPr lang="en-US" sz="2400"/>
            </a:br>
            <a:r>
              <a:rPr lang="en-US" sz="2400"/>
              <a:t>. Maternal health background “ Immnuocompromised “ ( DM / Anemia / HIV / .. )</a:t>
            </a:r>
            <a:br>
              <a:rPr lang="en-US" sz="2400"/>
            </a:br>
            <a:br>
              <a:rPr lang="en-US" sz="2400"/>
            </a:br>
            <a:r>
              <a:rPr lang="en-US" sz="2400"/>
              <a:t>2) Antenatal : </a:t>
            </a:r>
            <a:br>
              <a:rPr lang="en-US" sz="2400"/>
            </a:br>
            <a:r>
              <a:rPr lang="en-US" sz="2400"/>
              <a:t>1- Cervical Cerclage</a:t>
            </a:r>
            <a:br>
              <a:rPr lang="en-US" sz="2400"/>
            </a:br>
            <a:r>
              <a:rPr lang="en-US" sz="2400"/>
              <a:t>2- Invasive diagnostic technics ( CVS / Amniocentesis ) </a:t>
            </a:r>
            <a:br>
              <a:rPr lang="en-US" sz="2400"/>
            </a:br>
            <a:r>
              <a:rPr lang="en-US" sz="2400"/>
              <a:t>3- Prolonged / PPROM </a:t>
            </a:r>
            <a:br>
              <a:rPr lang="en-US" sz="2400"/>
            </a:br>
            <a:r>
              <a:rPr lang="en-US" sz="2400"/>
              <a:t>4- Chorioamnionitis</a:t>
            </a:r>
            <a:br>
              <a:rPr lang="en-US" sz="2400"/>
            </a:br>
            <a:r>
              <a:rPr lang="en-US" sz="2400"/>
              <a:t>5- Genital tract infection </a:t>
            </a:r>
            <a:endParaRPr/>
          </a:p>
        </p:txBody>
      </p:sp>
      <p:sp>
        <p:nvSpPr>
          <p:cNvPr id="677" name="Google Shape;677;p74"/>
          <p:cNvSpPr txBox="1">
            <a:spLocks noGrp="1"/>
          </p:cNvSpPr>
          <p:nvPr>
            <p:ph type="title"/>
          </p:nvPr>
        </p:nvSpPr>
        <p:spPr>
          <a:xfrm>
            <a:off x="3351092" y="275034"/>
            <a:ext cx="8684026" cy="1162426"/>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ct val="100000"/>
              <a:buFont typeface="Abril Fatface"/>
              <a:buNone/>
            </a:pPr>
            <a:br>
              <a:rPr lang="en-US"/>
            </a:br>
            <a:r>
              <a:rPr lang="en-US" sz="6700"/>
              <a:t>Predisposing Factors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5"/>
          <p:cNvSpPr txBox="1">
            <a:spLocks noGrp="1"/>
          </p:cNvSpPr>
          <p:nvPr>
            <p:ph type="body" idx="1"/>
          </p:nvPr>
        </p:nvSpPr>
        <p:spPr>
          <a:xfrm>
            <a:off x="3675591" y="0"/>
            <a:ext cx="8316490" cy="62299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A31235"/>
              </a:buClr>
              <a:buSzPts val="2400"/>
              <a:buNone/>
            </a:pPr>
            <a:r>
              <a:rPr lang="en-US" sz="2400"/>
              <a:t>3) Intrapartum : </a:t>
            </a:r>
            <a:endParaRPr/>
          </a:p>
          <a:p>
            <a:pPr marL="0" lvl="0" indent="0" algn="l" rtl="0">
              <a:lnSpc>
                <a:spcPct val="100000"/>
              </a:lnSpc>
              <a:spcBef>
                <a:spcPts val="1000"/>
              </a:spcBef>
              <a:spcAft>
                <a:spcPts val="0"/>
              </a:spcAft>
              <a:buClr>
                <a:srgbClr val="A31235"/>
              </a:buClr>
              <a:buSzPts val="2400"/>
              <a:buNone/>
            </a:pPr>
            <a:br>
              <a:rPr lang="en-US" sz="2400"/>
            </a:br>
            <a:r>
              <a:rPr lang="en-US" sz="2400"/>
              <a:t>1- Prolonged Labor </a:t>
            </a:r>
            <a:br>
              <a:rPr lang="en-US" sz="2400"/>
            </a:br>
            <a:r>
              <a:rPr lang="en-US" sz="2400"/>
              <a:t>2- Obstructed Labor </a:t>
            </a:r>
            <a:br>
              <a:rPr lang="en-US" sz="2400"/>
            </a:br>
            <a:r>
              <a:rPr lang="en-US" sz="2400"/>
              <a:t>3- Multiple Vaginal Examinations </a:t>
            </a:r>
            <a:br>
              <a:rPr lang="en-US" sz="2400"/>
            </a:br>
            <a:r>
              <a:rPr lang="en-US" sz="2400"/>
              <a:t>4- Route / mode of delivery ( The single most important risk factor for the development of uterine infection is the mode of delivery ( more with CS ) )</a:t>
            </a:r>
            <a:br>
              <a:rPr lang="en-US" sz="2400"/>
            </a:br>
            <a:r>
              <a:rPr lang="en-US" sz="2400"/>
              <a:t>5- Instrumental Delivery </a:t>
            </a:r>
            <a:br>
              <a:rPr lang="en-US" sz="2400"/>
            </a:br>
            <a:r>
              <a:rPr lang="en-US" sz="2400"/>
              <a:t>6- Lack of antiseptic measures / poor hygiene </a:t>
            </a:r>
            <a:br>
              <a:rPr lang="en-US" sz="2400"/>
            </a:br>
            <a:r>
              <a:rPr lang="en-US" sz="2400"/>
              <a:t>7- Intrauterine manipulations ( manual removal of placenta )  </a:t>
            </a:r>
            <a:br>
              <a:rPr lang="en-US" sz="2400"/>
            </a:br>
            <a:r>
              <a:rPr lang="en-US" sz="2400"/>
              <a:t>8- Retained products of conception</a:t>
            </a:r>
            <a:br>
              <a:rPr lang="en-US" sz="2400"/>
            </a:br>
            <a:r>
              <a:rPr lang="en-US" sz="2400"/>
              <a:t>9- Genital lacerations </a:t>
            </a:r>
            <a:br>
              <a:rPr lang="en-US" sz="2400"/>
            </a:br>
            <a:r>
              <a:rPr lang="en-US" sz="2400"/>
              <a:t>10- Bleeding </a:t>
            </a:r>
            <a:endParaRPr/>
          </a:p>
        </p:txBody>
      </p:sp>
      <p:sp>
        <p:nvSpPr>
          <p:cNvPr id="683" name="Google Shape;683;p75"/>
          <p:cNvSpPr txBox="1">
            <a:spLocks noGrp="1"/>
          </p:cNvSpPr>
          <p:nvPr>
            <p:ph type="title"/>
          </p:nvPr>
        </p:nvSpPr>
        <p:spPr>
          <a:xfrm>
            <a:off x="4457699" y="715961"/>
            <a:ext cx="7219043" cy="11890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4000"/>
              <a:buFont typeface="Abril Fatface"/>
              <a:buNone/>
            </a:pPr>
            <a:br>
              <a:rPr lang="en-US"/>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6"/>
          <p:cNvSpPr txBox="1">
            <a:spLocks noGrp="1"/>
          </p:cNvSpPr>
          <p:nvPr>
            <p:ph type="body" idx="1"/>
          </p:nvPr>
        </p:nvSpPr>
        <p:spPr>
          <a:xfrm>
            <a:off x="3041106" y="2231392"/>
            <a:ext cx="9009528" cy="41853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A31235"/>
              </a:buClr>
              <a:buSzPts val="2400"/>
              <a:buNone/>
            </a:pPr>
            <a:r>
              <a:rPr lang="en-US" sz="2400"/>
              <a:t>1) Antenatal care</a:t>
            </a:r>
            <a:br>
              <a:rPr lang="en-US" sz="2400"/>
            </a:br>
            <a:r>
              <a:rPr lang="en-US" sz="2400"/>
              <a:t>1- Healthy diet supported with vitamins &amp; minerals</a:t>
            </a:r>
            <a:br>
              <a:rPr lang="en-US" sz="2400"/>
            </a:br>
            <a:r>
              <a:rPr lang="en-US" sz="2400"/>
              <a:t>2- Control Body weight </a:t>
            </a:r>
            <a:br>
              <a:rPr lang="en-US" sz="2400"/>
            </a:br>
            <a:r>
              <a:rPr lang="en-US" sz="2400"/>
              <a:t>3- Treat anemia / DM / genital tract infections / .. </a:t>
            </a:r>
            <a:br>
              <a:rPr lang="en-US" sz="2400"/>
            </a:br>
            <a:endParaRPr/>
          </a:p>
          <a:p>
            <a:pPr marL="0" lvl="0" indent="0" algn="l" rtl="0">
              <a:lnSpc>
                <a:spcPct val="100000"/>
              </a:lnSpc>
              <a:spcBef>
                <a:spcPts val="1000"/>
              </a:spcBef>
              <a:spcAft>
                <a:spcPts val="0"/>
              </a:spcAft>
              <a:buClr>
                <a:srgbClr val="A31235"/>
              </a:buClr>
              <a:buSzPts val="2400"/>
              <a:buNone/>
            </a:pPr>
            <a:br>
              <a:rPr lang="en-US" sz="2400"/>
            </a:br>
            <a:r>
              <a:rPr lang="en-US" sz="2400"/>
              <a:t>2) Intranatal </a:t>
            </a:r>
            <a:br>
              <a:rPr lang="en-US" sz="2400"/>
            </a:br>
            <a:r>
              <a:rPr lang="en-US" sz="2400"/>
              <a:t>1- Keep strict aseptic precautions </a:t>
            </a:r>
            <a:br>
              <a:rPr lang="en-US" sz="2400"/>
            </a:br>
            <a:r>
              <a:rPr lang="en-US" sz="2400"/>
              <a:t>2- Minimize times of PV Examination with aseptic measures </a:t>
            </a:r>
            <a:endParaRPr/>
          </a:p>
        </p:txBody>
      </p:sp>
      <p:sp>
        <p:nvSpPr>
          <p:cNvPr id="689" name="Google Shape;689;p76"/>
          <p:cNvSpPr txBox="1">
            <a:spLocks noGrp="1"/>
          </p:cNvSpPr>
          <p:nvPr>
            <p:ph type="title"/>
          </p:nvPr>
        </p:nvSpPr>
        <p:spPr>
          <a:xfrm>
            <a:off x="3350536" y="441289"/>
            <a:ext cx="8390667" cy="1162426"/>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ct val="35642"/>
              <a:buFont typeface="Abril Fatface"/>
              <a:buNone/>
            </a:pPr>
            <a:br>
              <a:rPr lang="en-US"/>
            </a:br>
            <a:r>
              <a:rPr lang="en-US" sz="6700"/>
              <a:t>Prevention</a:t>
            </a:r>
            <a:r>
              <a:rPr lang="en-US"/>
              <a:t> </a:t>
            </a:r>
            <a:endParaRPr sz="67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7"/>
          <p:cNvSpPr txBox="1">
            <a:spLocks noGrp="1"/>
          </p:cNvSpPr>
          <p:nvPr>
            <p:ph type="body" idx="1"/>
          </p:nvPr>
        </p:nvSpPr>
        <p:spPr>
          <a:xfrm>
            <a:off x="3545368" y="314044"/>
            <a:ext cx="8316490" cy="62299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A31235"/>
              </a:buClr>
              <a:buSzPts val="2400"/>
              <a:buNone/>
            </a:pPr>
            <a:r>
              <a:rPr lang="en-US" sz="2400"/>
              <a:t>3- Give routine prophylactic antibiotics in case of ( ROM / prior to elective CS ) </a:t>
            </a:r>
            <a:br>
              <a:rPr lang="en-US" sz="2400"/>
            </a:br>
            <a:r>
              <a:rPr lang="en-US" sz="2400"/>
              <a:t>* A single intraoperative dose of antibiotics </a:t>
            </a:r>
            <a:endParaRPr/>
          </a:p>
          <a:p>
            <a:pPr marL="0" lvl="0" indent="0" algn="l" rtl="0">
              <a:lnSpc>
                <a:spcPct val="100000"/>
              </a:lnSpc>
              <a:spcBef>
                <a:spcPts val="1000"/>
              </a:spcBef>
              <a:spcAft>
                <a:spcPts val="0"/>
              </a:spcAft>
              <a:buClr>
                <a:srgbClr val="A31235"/>
              </a:buClr>
              <a:buSzPts val="2400"/>
              <a:buNone/>
            </a:pPr>
            <a:r>
              <a:rPr lang="en-US" sz="2400"/>
              <a:t>( cephalosporin with metronidazole) is given before the skin incision. </a:t>
            </a:r>
            <a:br>
              <a:rPr lang="en-US" sz="2400"/>
            </a:br>
            <a:br>
              <a:rPr lang="en-US" sz="2400"/>
            </a:br>
            <a:r>
              <a:rPr lang="en-US" sz="2400"/>
              <a:t>4- Repair any genital lacerations </a:t>
            </a:r>
            <a:br>
              <a:rPr lang="en-US" sz="2400"/>
            </a:br>
            <a:r>
              <a:rPr lang="en-US" sz="2400"/>
              <a:t>5- Give blood transfusion in case of heavy bleeding </a:t>
            </a:r>
            <a:br>
              <a:rPr lang="en-US" sz="2400"/>
            </a:br>
            <a:br>
              <a:rPr lang="en-US" sz="2400"/>
            </a:br>
            <a:br>
              <a:rPr lang="en-US" sz="2400"/>
            </a:br>
            <a:r>
              <a:rPr lang="en-US" sz="2400"/>
              <a:t>3) Postnatal </a:t>
            </a:r>
            <a:br>
              <a:rPr lang="en-US" sz="2400"/>
            </a:br>
            <a:r>
              <a:rPr lang="en-US" sz="2400"/>
              <a:t>1- Keep good hygiene and hand washing </a:t>
            </a:r>
            <a:br>
              <a:rPr lang="en-US" sz="2400"/>
            </a:br>
            <a:r>
              <a:rPr lang="en-US" sz="2400"/>
              <a:t>2- Minimize number of visitors </a:t>
            </a:r>
            <a:endParaRPr/>
          </a:p>
        </p:txBody>
      </p:sp>
      <p:sp>
        <p:nvSpPr>
          <p:cNvPr id="695" name="Google Shape;695;p77"/>
          <p:cNvSpPr txBox="1">
            <a:spLocks noGrp="1"/>
          </p:cNvSpPr>
          <p:nvPr>
            <p:ph type="title"/>
          </p:nvPr>
        </p:nvSpPr>
        <p:spPr>
          <a:xfrm>
            <a:off x="4457699" y="715961"/>
            <a:ext cx="7219043" cy="11890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4000"/>
              <a:buFont typeface="Abril Fatface"/>
              <a:buNone/>
            </a:pPr>
            <a:br>
              <a:rPr lang="en-US"/>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78"/>
          <p:cNvSpPr txBox="1">
            <a:spLocks noGrp="1"/>
          </p:cNvSpPr>
          <p:nvPr>
            <p:ph type="body" idx="1"/>
          </p:nvPr>
        </p:nvSpPr>
        <p:spPr>
          <a:xfrm>
            <a:off x="3041106" y="1718774"/>
            <a:ext cx="9150894" cy="41853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A31235"/>
              </a:buClr>
              <a:buSzPts val="2400"/>
              <a:buNone/>
            </a:pPr>
            <a:r>
              <a:rPr lang="en-US" sz="2400"/>
              <a:t>. Clinical Presentation &amp; Severity : </a:t>
            </a:r>
            <a:br>
              <a:rPr lang="en-US" sz="2400"/>
            </a:br>
            <a:r>
              <a:rPr lang="en-US" sz="2400"/>
              <a:t>* Depends on the ( general health and resistance of the woman /  number of factors and associated risk factors / site of infection and its spread / virulence of the offending organism / the presence of haematoma or retained products of conception / the timing of antibiotic therapy )   </a:t>
            </a:r>
            <a:br>
              <a:rPr lang="en-US" sz="2400"/>
            </a:br>
            <a:br>
              <a:rPr lang="en-US" sz="2400"/>
            </a:br>
            <a:r>
              <a:rPr lang="en-US" sz="2400"/>
              <a:t>1) General ( Fever / rigor / malaise / anorexia  / headache / .. ) </a:t>
            </a:r>
            <a:br>
              <a:rPr lang="en-US" sz="2400"/>
            </a:br>
            <a:r>
              <a:rPr lang="en-US" sz="2400"/>
              <a:t>2)  Abdominal ( discomfort / pain / vomiting / diarrhea / .. ) </a:t>
            </a:r>
            <a:br>
              <a:rPr lang="en-US" sz="2400"/>
            </a:br>
            <a:r>
              <a:rPr lang="en-US" sz="2400"/>
              <a:t>3) Genital ( Offencive lochia / secondary PPH / .. ) </a:t>
            </a:r>
            <a:endParaRPr/>
          </a:p>
        </p:txBody>
      </p:sp>
      <p:sp>
        <p:nvSpPr>
          <p:cNvPr id="701" name="Google Shape;701;p78"/>
          <p:cNvSpPr txBox="1">
            <a:spLocks noGrp="1"/>
          </p:cNvSpPr>
          <p:nvPr>
            <p:ph type="title"/>
          </p:nvPr>
        </p:nvSpPr>
        <p:spPr>
          <a:xfrm>
            <a:off x="3421219" y="0"/>
            <a:ext cx="8390667" cy="1162426"/>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ct val="100000"/>
              <a:buFont typeface="Abril Fatface"/>
              <a:buNone/>
            </a:pPr>
            <a:br>
              <a:rPr lang="en-US"/>
            </a:br>
            <a:r>
              <a:rPr lang="en-US" sz="6700"/>
              <a:t>Clinical Approach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79"/>
          <p:cNvSpPr txBox="1"/>
          <p:nvPr/>
        </p:nvSpPr>
        <p:spPr>
          <a:xfrm>
            <a:off x="272749" y="151179"/>
            <a:ext cx="11646501" cy="65557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History : </a:t>
            </a:r>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 Fever ( onset / duration / course / frequency / timing from delivery / route of administration / response to anti- pyretics /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General symptoms ( Fatigue / anorexia /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Breast- feeding ( any breast redness / pain / lumps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RS symptoms ( SOB / cough / chest pain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GI symptoms ( N&amp;V / diarrhea / abdominal pain /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Urinary symptoms ( frequency / urgency / dysuria / incontinence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Vaginal discharge ( color / odour / amount /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Lower Limb ( pain / swelling / ..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Delivery ( date / mode / duration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interventions “ IOL / Instrumental delivery / manual removal of placenta”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complications “ lacerations / needed suturing / bleeding “ )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ROM ( Timing / Duration / spontaneous or artificial / Hx of antibiotics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Peripartum complications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Drug History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0"/>
          <p:cNvSpPr txBox="1"/>
          <p:nvPr/>
        </p:nvSpPr>
        <p:spPr>
          <a:xfrm>
            <a:off x="0" y="274294"/>
            <a:ext cx="11646501" cy="548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Physical Examination : </a:t>
            </a:r>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General look ( looks ill / in pain / pale /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Vital sign ( ⬆️ temp &amp; pulse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General Examination ( including Head &amp; neck / chest / breast / Lower Limb )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Abdominal Examination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Uterine Tenderness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Uterine subinvolution ( Endometritis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Abdominal rigidity ( signs of Peritonitis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Renal angle tenderness ( Pyelonephritis )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Vaginal Examination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Forniceal tenderness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Indurated Parametrial Mass</a:t>
            </a:r>
            <a:endParaRPr/>
          </a:p>
        </p:txBody>
      </p:sp>
      <p:sp>
        <p:nvSpPr>
          <p:cNvPr id="712" name="Google Shape;712;p80"/>
          <p:cNvSpPr txBox="1"/>
          <p:nvPr/>
        </p:nvSpPr>
        <p:spPr>
          <a:xfrm>
            <a:off x="6401124" y="2059391"/>
            <a:ext cx="5977719" cy="435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Pelvic Examination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Inspection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Lochia ( color / odour / amount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Perineal wound / lacerations &amp; discharge </a:t>
            </a:r>
            <a:br>
              <a:rPr lang="en-US" sz="2400" b="0" i="0" u="none" strike="noStrike" cap="none">
                <a:solidFill>
                  <a:srgbClr val="0070C0"/>
                </a:solidFill>
                <a:latin typeface="Century Gothic"/>
                <a:ea typeface="Century Gothic"/>
                <a:cs typeface="Century Gothic"/>
                <a:sym typeface="Century Gothic"/>
              </a:rPr>
            </a:br>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Bimanual Examination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1. Uterine ( size / tenderness / mobility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Adnexal Masses </a:t>
            </a:r>
            <a:br>
              <a:rPr lang="en-US" sz="2400" b="0" i="0" u="none" strike="noStrike" cap="none">
                <a:solidFill>
                  <a:srgbClr val="0070C0"/>
                </a:solidFill>
                <a:latin typeface="Century Gothic"/>
                <a:ea typeface="Century Gothic"/>
                <a:cs typeface="Century Gothic"/>
                <a:sym typeface="Century Gothic"/>
              </a:rPr>
            </a:br>
            <a:br>
              <a:rPr lang="en-US" sz="2400" b="0" i="0" u="none" strike="noStrike" cap="none">
                <a:solidFill>
                  <a:schemeClr val="accent3"/>
                </a:solidFill>
                <a:latin typeface="Century Gothic"/>
                <a:ea typeface="Century Gothic"/>
                <a:cs typeface="Century Gothic"/>
                <a:sym typeface="Century Gothic"/>
              </a:rPr>
            </a:br>
            <a:endParaRPr/>
          </a:p>
        </p:txBody>
      </p:sp>
      <p:cxnSp>
        <p:nvCxnSpPr>
          <p:cNvPr id="713" name="Google Shape;713;p80"/>
          <p:cNvCxnSpPr/>
          <p:nvPr/>
        </p:nvCxnSpPr>
        <p:spPr>
          <a:xfrm>
            <a:off x="6401124" y="1889601"/>
            <a:ext cx="0" cy="4863897"/>
          </a:xfrm>
          <a:prstGeom prst="straightConnector1">
            <a:avLst/>
          </a:prstGeom>
          <a:noFill/>
          <a:ln w="19050" cap="flat" cmpd="sng">
            <a:solidFill>
              <a:srgbClr val="002060"/>
            </a:solidFill>
            <a:prstDash val="dash"/>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8"/>
          <p:cNvPicPr preferRelativeResize="0"/>
          <p:nvPr/>
        </p:nvPicPr>
        <p:blipFill rotWithShape="1">
          <a:blip r:embed="rId3">
            <a:alphaModFix/>
          </a:blip>
          <a:srcRect/>
          <a:stretch/>
        </p:blipFill>
        <p:spPr>
          <a:xfrm>
            <a:off x="2259328" y="183215"/>
            <a:ext cx="8265764" cy="5768818"/>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1"/>
          <p:cNvSpPr txBox="1"/>
          <p:nvPr/>
        </p:nvSpPr>
        <p:spPr>
          <a:xfrm>
            <a:off x="272749" y="151179"/>
            <a:ext cx="11646501" cy="559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Investigations : </a:t>
            </a:r>
            <a:endParaRPr/>
          </a:p>
          <a:p>
            <a:pPr marL="457200" marR="0" lvl="0" indent="-457200" algn="l" rtl="0">
              <a:lnSpc>
                <a:spcPct val="100000"/>
              </a:lnSpc>
              <a:spcBef>
                <a:spcPts val="0"/>
              </a:spcBef>
              <a:spcAft>
                <a:spcPts val="0"/>
              </a:spcAft>
              <a:buClr>
                <a:srgbClr val="0070C0"/>
              </a:buClr>
              <a:buSzPts val="2400"/>
              <a:buFont typeface="Century Gothic"/>
              <a:buAutoNum type="arabicParenR"/>
            </a:pPr>
            <a:r>
              <a:rPr lang="en-US" sz="2400" b="1" i="0" u="none" strike="noStrike" cap="none">
                <a:solidFill>
                  <a:srgbClr val="0070C0"/>
                </a:solidFill>
                <a:latin typeface="Century Gothic"/>
                <a:ea typeface="Century Gothic"/>
                <a:cs typeface="Century Gothic"/>
                <a:sym typeface="Century Gothic"/>
              </a:rPr>
              <a:t>Laboratory Testing </a:t>
            </a:r>
            <a:endParaRPr/>
          </a:p>
          <a:p>
            <a:pPr marL="457200" marR="0" lvl="0" indent="-304800" algn="l" rtl="0">
              <a:lnSpc>
                <a:spcPct val="100000"/>
              </a:lnSpc>
              <a:spcBef>
                <a:spcPts val="0"/>
              </a:spcBef>
              <a:spcAft>
                <a:spcPts val="0"/>
              </a:spcAft>
              <a:buClr>
                <a:schemeClr val="dk1"/>
              </a:buClr>
              <a:buSzPts val="2400"/>
              <a:buFont typeface="Century Gothic"/>
              <a:buNone/>
            </a:pPr>
            <a:endParaRPr sz="2400" b="1" i="0" u="none" strike="noStrike" cap="none">
              <a:solidFill>
                <a:srgbClr val="0070C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1- CBC with differential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Urinalysis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Urine culture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4- Blood culture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5- High Vaginal Swab for culture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6- Other Swabs from ( wound / throat /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7- ABGs ( shock )</a:t>
            </a:r>
            <a:endParaRPr/>
          </a:p>
          <a:p>
            <a:pPr marL="457200" marR="0" lvl="0" indent="-304800" algn="l" rtl="0">
              <a:lnSpc>
                <a:spcPct val="100000"/>
              </a:lnSpc>
              <a:spcBef>
                <a:spcPts val="0"/>
              </a:spcBef>
              <a:spcAft>
                <a:spcPts val="0"/>
              </a:spcAft>
              <a:buClr>
                <a:schemeClr val="dk1"/>
              </a:buClr>
              <a:buSzPts val="2400"/>
              <a:buFont typeface="Century Gothic"/>
              <a:buNone/>
            </a:pPr>
            <a:endParaRPr sz="2400" b="0" i="0" u="none" strike="noStrike" cap="none">
              <a:solidFill>
                <a:srgbClr val="0070C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70C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70C0"/>
                </a:solidFill>
                <a:latin typeface="Century Gothic"/>
                <a:ea typeface="Century Gothic"/>
                <a:cs typeface="Century Gothic"/>
                <a:sym typeface="Century Gothic"/>
              </a:rPr>
              <a:t>2)  Imaging</a:t>
            </a:r>
            <a:r>
              <a:rPr lang="en-US" sz="2400" b="0" i="0" u="none" strike="noStrike" cap="none">
                <a:solidFill>
                  <a:srgbClr val="0070C0"/>
                </a:solidFill>
                <a:latin typeface="Century Gothic"/>
                <a:ea typeface="Century Gothic"/>
                <a:cs typeface="Century Gothic"/>
                <a:sym typeface="Century Gothic"/>
              </a:rPr>
              <a:t> </a:t>
            </a:r>
            <a:endParaRPr/>
          </a:p>
          <a:p>
            <a:pPr marL="457200" marR="0" lvl="0" indent="-304800" algn="l" rtl="0">
              <a:lnSpc>
                <a:spcPct val="100000"/>
              </a:lnSpc>
              <a:spcBef>
                <a:spcPts val="0"/>
              </a:spcBef>
              <a:spcAft>
                <a:spcPts val="0"/>
              </a:spcAft>
              <a:buClr>
                <a:schemeClr val="dk1"/>
              </a:buClr>
              <a:buSzPts val="2400"/>
              <a:buFont typeface="Century Gothic"/>
              <a:buNone/>
            </a:pPr>
            <a:endParaRPr sz="2400" b="0" i="0" u="none" strike="noStrike" cap="none">
              <a:solidFill>
                <a:srgbClr val="0070C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1- US ( to look for retained products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2- CXR  ( Atelectasis / pneumonia / .. )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3- Pelvic CT / MRI</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2"/>
          <p:cNvSpPr txBox="1"/>
          <p:nvPr/>
        </p:nvSpPr>
        <p:spPr>
          <a:xfrm>
            <a:off x="272749" y="397401"/>
            <a:ext cx="11646501" cy="569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Century Gothic"/>
                <a:ea typeface="Century Gothic"/>
                <a:cs typeface="Century Gothic"/>
                <a:sym typeface="Century Gothic"/>
              </a:rPr>
              <a:t>→ Management :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3"/>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entury Gothic"/>
                <a:ea typeface="Century Gothic"/>
                <a:cs typeface="Century Gothic"/>
                <a:sym typeface="Century Gothic"/>
              </a:rPr>
              <a:t>. Admission &amp; Bed rest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Vital signs monitoring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Insert urinary catheterization &amp; monitor UOP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Provide healthy diet supported with vitamins &amp; minerals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Increase oral fluid intake / give IV fluid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Give Anti- pyretics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Give Analgesia </a:t>
            </a:r>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Give Empirical / Therapeutic Broad spectrum IV antibiotics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Cephalosporins / Ampicillin → Gram +ve </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Gentamicin                           → Gram –ve</a:t>
            </a: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Clindamicin / Metronidazole → Anaerobes ) </a:t>
            </a:r>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70C0"/>
                </a:solidFill>
                <a:latin typeface="Century Gothic"/>
                <a:ea typeface="Century Gothic"/>
                <a:cs typeface="Century Gothic"/>
                <a:sym typeface="Century Gothic"/>
              </a:rPr>
            </a:br>
            <a:r>
              <a:rPr lang="en-US" sz="2400" b="0" i="0" u="none" strike="noStrike" cap="none">
                <a:solidFill>
                  <a:srgbClr val="0070C0"/>
                </a:solidFill>
                <a:latin typeface="Century Gothic"/>
                <a:ea typeface="Century Gothic"/>
                <a:cs typeface="Century Gothic"/>
                <a:sym typeface="Century Gothic"/>
              </a:rPr>
              <a:t>. Others ( according to the Underlying cause )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Google Shape;728;p8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4"/>
          <p:cNvSpPr txBox="1">
            <a:spLocks noGrp="1"/>
          </p:cNvSpPr>
          <p:nvPr>
            <p:ph type="title"/>
          </p:nvPr>
        </p:nvSpPr>
        <p:spPr>
          <a:xfrm>
            <a:off x="1909125" y="1612550"/>
            <a:ext cx="7695300" cy="2950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D8453D"/>
              </a:buClr>
              <a:buSzPct val="100000"/>
              <a:buFont typeface="Abril Fatface"/>
              <a:buNone/>
            </a:pPr>
            <a:r>
              <a:rPr lang="en-US" sz="6000"/>
              <a:t>Reference:</a:t>
            </a:r>
            <a:endParaRPr sz="6000"/>
          </a:p>
          <a:p>
            <a:pPr marL="0" lvl="0" indent="0" algn="ctr" rtl="0">
              <a:lnSpc>
                <a:spcPct val="90000"/>
              </a:lnSpc>
              <a:spcBef>
                <a:spcPts val="0"/>
              </a:spcBef>
              <a:spcAft>
                <a:spcPts val="0"/>
              </a:spcAft>
              <a:buClr>
                <a:srgbClr val="D8453D"/>
              </a:buClr>
              <a:buSzPct val="100000"/>
              <a:buFont typeface="Abril Fatface"/>
              <a:buNone/>
            </a:pPr>
            <a:r>
              <a:rPr lang="en-US" sz="6000"/>
              <a:t>Ten teacher</a:t>
            </a:r>
            <a:endParaRPr sz="6000"/>
          </a:p>
          <a:p>
            <a:pPr marL="0" lvl="0" indent="0" algn="ctr" rtl="0">
              <a:lnSpc>
                <a:spcPct val="90000"/>
              </a:lnSpc>
              <a:spcBef>
                <a:spcPts val="0"/>
              </a:spcBef>
              <a:spcAft>
                <a:spcPts val="0"/>
              </a:spcAft>
              <a:buClr>
                <a:srgbClr val="D8453D"/>
              </a:buClr>
              <a:buSzPct val="100000"/>
              <a:buFont typeface="Abril Fatface"/>
              <a:buNone/>
            </a:pPr>
            <a:r>
              <a:rPr lang="en-US" sz="6000"/>
              <a:t>RCOG -green top guideline</a:t>
            </a:r>
            <a:endParaRPr sz="6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85"/>
          <p:cNvSpPr txBox="1">
            <a:spLocks noGrp="1"/>
          </p:cNvSpPr>
          <p:nvPr>
            <p:ph type="title"/>
          </p:nvPr>
        </p:nvSpPr>
        <p:spPr>
          <a:xfrm>
            <a:off x="2581656" y="2304288"/>
            <a:ext cx="7022592" cy="22585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D8453D"/>
              </a:buClr>
              <a:buSzPts val="6000"/>
              <a:buFont typeface="Abril Fatface"/>
              <a:buNone/>
            </a:pPr>
            <a:r>
              <a:rPr lang="en-US" sz="6000"/>
              <a:t>Thank You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Lochia</a:t>
            </a:r>
            <a:endParaRPr/>
          </a:p>
        </p:txBody>
      </p:sp>
      <p:sp>
        <p:nvSpPr>
          <p:cNvPr id="274" name="Google Shape;274;p9"/>
          <p:cNvSpPr txBox="1">
            <a:spLocks noGrp="1"/>
          </p:cNvSpPr>
          <p:nvPr>
            <p:ph type="body" idx="1"/>
          </p:nvPr>
        </p:nvSpPr>
        <p:spPr>
          <a:xfrm>
            <a:off x="124408" y="2015732"/>
            <a:ext cx="12067591" cy="414543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600"/>
              <a:buChar char="•"/>
            </a:pPr>
            <a:r>
              <a:rPr lang="en-US" sz="1600"/>
              <a:t>It’s a blood stained uterine discharge that flows after delivery to about 3-5 weeks postpartum It is composed of cervical mucous, vaginal transudate and necrotic debris </a:t>
            </a:r>
            <a:endParaRPr/>
          </a:p>
          <a:p>
            <a:pPr marL="228600" lvl="0" indent="-228600" algn="l" rtl="0">
              <a:lnSpc>
                <a:spcPct val="100000"/>
              </a:lnSpc>
              <a:spcBef>
                <a:spcPts val="1000"/>
              </a:spcBef>
              <a:spcAft>
                <a:spcPts val="0"/>
              </a:spcAft>
              <a:buClr>
                <a:schemeClr val="dk1"/>
              </a:buClr>
              <a:buSzPts val="1600"/>
              <a:buChar char="•"/>
            </a:pPr>
            <a:r>
              <a:rPr lang="en-US" sz="1600"/>
              <a:t>3 stages </a:t>
            </a:r>
            <a:endParaRPr sz="1600"/>
          </a:p>
          <a:p>
            <a:pPr marL="228600" lvl="0" indent="-228600" algn="l" rtl="0">
              <a:lnSpc>
                <a:spcPct val="100000"/>
              </a:lnSpc>
              <a:spcBef>
                <a:spcPts val="1000"/>
              </a:spcBef>
              <a:spcAft>
                <a:spcPts val="0"/>
              </a:spcAft>
              <a:buClr>
                <a:schemeClr val="dk1"/>
              </a:buClr>
              <a:buSzPts val="1600"/>
              <a:buChar char="•"/>
            </a:pPr>
            <a:r>
              <a:rPr lang="en-US" sz="1600"/>
              <a:t>Lochia Rubra : Blood and decidua, bright red or red-brown, heaviest during 1 st 2 hours after delivery, lasts for 1-3 days, may have clots</a:t>
            </a:r>
            <a:endParaRPr/>
          </a:p>
          <a:p>
            <a:pPr marL="228600" lvl="0" indent="-228600" algn="l" rtl="0">
              <a:lnSpc>
                <a:spcPct val="100000"/>
              </a:lnSpc>
              <a:spcBef>
                <a:spcPts val="1000"/>
              </a:spcBef>
              <a:spcAft>
                <a:spcPts val="0"/>
              </a:spcAft>
              <a:buClr>
                <a:schemeClr val="dk1"/>
              </a:buClr>
              <a:buSzPts val="1600"/>
              <a:buChar char="•"/>
            </a:pPr>
            <a:r>
              <a:rPr lang="en-US" sz="1600"/>
              <a:t>Lochia Serosa : The discharge becomes increasingly watery, Pinkish brown ,lasts 2-3 weeks  after delivery, no clots</a:t>
            </a:r>
            <a:endParaRPr/>
          </a:p>
          <a:p>
            <a:pPr marL="228600" lvl="0" indent="-228600" algn="l" rtl="0">
              <a:lnSpc>
                <a:spcPct val="100000"/>
              </a:lnSpc>
              <a:spcBef>
                <a:spcPts val="1000"/>
              </a:spcBef>
              <a:spcAft>
                <a:spcPts val="0"/>
              </a:spcAft>
              <a:buClr>
                <a:schemeClr val="dk1"/>
              </a:buClr>
              <a:buSzPts val="1600"/>
              <a:buChar char="•"/>
            </a:pPr>
            <a:r>
              <a:rPr lang="en-US" sz="1600"/>
              <a:t>Lochia Alba : Yellowish white, it can last till 6 weeks postpartum </a:t>
            </a:r>
            <a:endParaRPr/>
          </a:p>
          <a:p>
            <a:pPr marL="228600" lvl="0" indent="-228600" algn="l" rtl="0">
              <a:lnSpc>
                <a:spcPct val="100000"/>
              </a:lnSpc>
              <a:spcBef>
                <a:spcPts val="1000"/>
              </a:spcBef>
              <a:spcAft>
                <a:spcPts val="0"/>
              </a:spcAft>
              <a:buClr>
                <a:schemeClr val="dk1"/>
              </a:buClr>
              <a:buSzPts val="1600"/>
              <a:buChar char="•"/>
            </a:pPr>
            <a:r>
              <a:rPr lang="en-US" sz="1600"/>
              <a:t>Persistent red lochia suggests delayed involution that is usually associated with infection or a retained piece of placental tissue</a:t>
            </a:r>
            <a:endParaRPr/>
          </a:p>
          <a:p>
            <a:pPr marL="228600" lvl="0" indent="-228600" algn="l" rtl="0">
              <a:lnSpc>
                <a:spcPct val="100000"/>
              </a:lnSpc>
              <a:spcBef>
                <a:spcPts val="1000"/>
              </a:spcBef>
              <a:spcAft>
                <a:spcPts val="0"/>
              </a:spcAft>
              <a:buClr>
                <a:schemeClr val="dk1"/>
              </a:buClr>
              <a:buSzPts val="1600"/>
              <a:buChar char="•"/>
            </a:pPr>
            <a:r>
              <a:rPr lang="en-US" sz="1600"/>
              <a:t>Lochia flow slightly increased after breastfeeding (oxytocin release)</a:t>
            </a:r>
            <a:endParaRPr/>
          </a:p>
        </p:txBody>
      </p:sp>
    </p:spTree>
  </p:cSld>
  <p:clrMapOvr>
    <a:masterClrMapping/>
  </p:clrMapOvr>
</p:sld>
</file>

<file path=ppt/theme/theme1.xml><?xml version="1.0" encoding="utf-8"?>
<a:theme xmlns:a="http://schemas.openxmlformats.org/drawingml/2006/main" name="Brush">
  <a:themeElements>
    <a:clrScheme name="Custom 17">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84</Slides>
  <Notes>84</Notes>
  <HiddenSlides>0</HiddenSlide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Brush</vt:lpstr>
      <vt:lpstr>Puerperium and It’s Complications</vt:lpstr>
      <vt:lpstr>DEFINITION </vt:lpstr>
      <vt:lpstr>General</vt:lpstr>
      <vt:lpstr>Urinary system</vt:lpstr>
      <vt:lpstr>Bowel function</vt:lpstr>
      <vt:lpstr>Physiological changes</vt:lpstr>
      <vt:lpstr>Assess of involution : fundal height</vt:lpstr>
      <vt:lpstr>PowerPoint Presentation</vt:lpstr>
      <vt:lpstr>Lochia</vt:lpstr>
      <vt:lpstr>PowerPoint Presentation</vt:lpstr>
      <vt:lpstr>After Pain</vt:lpstr>
      <vt:lpstr>Cervix</vt:lpstr>
      <vt:lpstr>Vagina, hymen, pelvic muscles</vt:lpstr>
      <vt:lpstr>Cervix</vt:lpstr>
      <vt:lpstr>PowerPoint Presentation</vt:lpstr>
      <vt:lpstr>PowerPoint Presentation</vt:lpstr>
      <vt:lpstr>Milk ejection reflex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contraception</vt:lpstr>
      <vt:lpstr>Puerperal Complications </vt:lpstr>
      <vt:lpstr>Spontaneous separation of the symphysis pubis occurs in at least 1 in 800 vaginal deliveries. It is usually noticed after delivery and has been associated with forceps delivery, rapid second stage of labour or severe abduction of the thighs during delivery Signs :symphyseal pain aggravated by weight-bearing and walking, a waddling gait, pubic tenderness and a palpable interpubic gap. Treatmeent includes bed rest, anti inflammatory agents, physiotherapy and a pelvic corset to provide support and stability</vt:lpstr>
      <vt:lpstr>PowerPoint Presentation</vt:lpstr>
      <vt:lpstr>PowerPoint Presentation</vt:lpstr>
      <vt:lpstr>PowerPoint Presentation</vt:lpstr>
      <vt:lpstr>PowerPoint Presentation</vt:lpstr>
      <vt:lpstr>Psychological problems</vt:lpstr>
      <vt:lpstr>PowerPoint Presentation</vt:lpstr>
      <vt:lpstr>PowerPoint Presentation</vt:lpstr>
      <vt:lpstr>PowerPoint Presentation</vt:lpstr>
      <vt:lpstr>PowerPoint Presentation</vt:lpstr>
      <vt:lpstr>PowerPoint Presentation</vt:lpstr>
      <vt:lpstr>PowerPoint Presentation</vt:lpstr>
      <vt:lpstr>Postpartum hemorrhage</vt:lpstr>
      <vt:lpstr>Secondary Postpartum Hemorrhage </vt:lpstr>
      <vt:lpstr>Subinvolution of the uterus : The uterine involution is impaired and retracted  </vt:lpstr>
      <vt:lpstr>Thromboembolic  disease </vt:lpstr>
      <vt:lpstr>PowerPoint Presentation</vt:lpstr>
      <vt:lpstr>PowerPoint Presentation</vt:lpstr>
      <vt:lpstr>PowerPoint Presentation</vt:lpstr>
      <vt:lpstr>Therapeutic dose of heparin</vt:lpstr>
      <vt:lpstr>VTE prophylaxis in pregnancy</vt:lpstr>
      <vt:lpstr>LMWHs  are  the agents  of  choice for  antenatal  and  postnatal thromboprophylaxis.</vt:lpstr>
      <vt:lpstr>PowerPoint Presentation</vt:lpstr>
      <vt:lpstr>PowerPoint Presentation</vt:lpstr>
      <vt:lpstr>PowerPoint Presentation</vt:lpstr>
      <vt:lpstr>When  should  thromboprophylaxis be interrupted   for delivery? </vt:lpstr>
      <vt:lpstr>Puerperal Pyrexia    By : Tala Sarayreh </vt:lpstr>
      <vt:lpstr> Definition </vt:lpstr>
      <vt:lpstr> Etiology </vt:lpstr>
      <vt:lpstr>PowerPoint Presentation</vt:lpstr>
      <vt:lpstr>PowerPoint Presentation</vt:lpstr>
      <vt:lpstr>1. Puerperal Sepsis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Wound Infection </vt:lpstr>
      <vt:lpstr>PowerPoint Presentation</vt:lpstr>
      <vt:lpstr>3. Chest Complications </vt:lpstr>
      <vt:lpstr>PowerPoint Presentation</vt:lpstr>
      <vt:lpstr> Predisposing Factors </vt:lpstr>
      <vt:lpstr> </vt:lpstr>
      <vt:lpstr> Prevention </vt:lpstr>
      <vt:lpstr> </vt:lpstr>
      <vt:lpstr> Clinical Approach </vt:lpstr>
      <vt:lpstr>PowerPoint Presentation</vt:lpstr>
      <vt:lpstr>PowerPoint Presentation</vt:lpstr>
      <vt:lpstr>PowerPoint Presentation</vt:lpstr>
      <vt:lpstr>PowerPoint Presentation</vt:lpstr>
      <vt:lpstr>PowerPoint Presentation</vt:lpstr>
      <vt:lpstr>Reference: Ten teacher RCOG -green top guideline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Puerperium and It’s Complications</dc:title>
  <dc:creator>23073RPBFG</dc:creator>
  <cp:lastModifiedBy>ragid Wasfi AlZghoul</cp:lastModifiedBy>
  <cp:revision>1</cp:revision>
  <dcterms:created xsi:type="dcterms:W3CDTF">2020-09-01T15:14:45Z</dcterms:created>
  <dcterms:modified xsi:type="dcterms:W3CDTF">2024-11-04T23:28:09Z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4fe70cb813a943d8aee3f1bc0f4e7b11</vt:lpwstr>
  </property>
</Properties>
</file>