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4" r:id="rId3"/>
    <p:sldId id="258" r:id="rId4"/>
    <p:sldId id="285" r:id="rId5"/>
    <p:sldId id="291" r:id="rId6"/>
    <p:sldId id="265" r:id="rId7"/>
    <p:sldId id="263" r:id="rId8"/>
    <p:sldId id="266" r:id="rId9"/>
    <p:sldId id="292" r:id="rId10"/>
    <p:sldId id="293" r:id="rId11"/>
    <p:sldId id="294" r:id="rId12"/>
    <p:sldId id="271" r:id="rId13"/>
    <p:sldId id="272" r:id="rId14"/>
    <p:sldId id="273" r:id="rId15"/>
    <p:sldId id="284" r:id="rId16"/>
    <p:sldId id="276" r:id="rId17"/>
    <p:sldId id="277" r:id="rId18"/>
    <p:sldId id="295" r:id="rId19"/>
    <p:sldId id="278" r:id="rId20"/>
    <p:sldId id="302" r:id="rId21"/>
    <p:sldId id="296" r:id="rId22"/>
    <p:sldId id="286" r:id="rId23"/>
    <p:sldId id="298" r:id="rId24"/>
    <p:sldId id="281" r:id="rId25"/>
    <p:sldId id="299" r:id="rId26"/>
    <p:sldId id="300" r:id="rId27"/>
    <p:sldId id="30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64" d="100"/>
          <a:sy n="64"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16279-06A6-42C2-9DB4-A8D04B80DAC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C6B7978-8E08-4A60-9697-AE74CE66FE00}">
      <dgm:prSet phldrT="[Text]"/>
      <dgm:spPr>
        <a:solidFill>
          <a:schemeClr val="accent1">
            <a:lumMod val="20000"/>
            <a:lumOff val="80000"/>
          </a:schemeClr>
        </a:solidFill>
      </dgm:spPr>
      <dgm:t>
        <a:bodyPr/>
        <a:lstStyle/>
        <a:p>
          <a:r>
            <a:rPr lang="en-US" b="1" dirty="0">
              <a:solidFill>
                <a:srgbClr val="FFC000"/>
              </a:solidFill>
            </a:rPr>
            <a:t>By involvement</a:t>
          </a:r>
        </a:p>
      </dgm:t>
    </dgm:pt>
    <dgm:pt modelId="{43F1714A-C6BC-46C7-B889-6D60EFF7E476}" type="parTrans" cxnId="{8A875CB4-F872-464B-8044-5D85C2CC8391}">
      <dgm:prSet/>
      <dgm:spPr/>
      <dgm:t>
        <a:bodyPr/>
        <a:lstStyle/>
        <a:p>
          <a:endParaRPr lang="en-US"/>
        </a:p>
      </dgm:t>
    </dgm:pt>
    <dgm:pt modelId="{E576DC61-B267-4693-8ED2-63C5FC6FA1F8}" type="sibTrans" cxnId="{8A875CB4-F872-464B-8044-5D85C2CC8391}">
      <dgm:prSet/>
      <dgm:spPr/>
      <dgm:t>
        <a:bodyPr/>
        <a:lstStyle/>
        <a:p>
          <a:endParaRPr lang="en-US"/>
        </a:p>
      </dgm:t>
    </dgm:pt>
    <dgm:pt modelId="{B6F55350-61E2-49B6-996D-4724838B5305}">
      <dgm:prSet phldrT="[Text]"/>
      <dgm:spPr/>
      <dgm:t>
        <a:bodyPr/>
        <a:lstStyle/>
        <a:p>
          <a:r>
            <a:rPr lang="en-US" dirty="0">
              <a:solidFill>
                <a:schemeClr val="accent2"/>
              </a:solidFill>
            </a:rPr>
            <a:t>unilateral</a:t>
          </a:r>
        </a:p>
      </dgm:t>
    </dgm:pt>
    <dgm:pt modelId="{92DE6A09-EC1E-4ED6-8C28-EF37C6543FE8}" type="parTrans" cxnId="{1B4C48D4-4712-460D-83BB-86CD5436793B}">
      <dgm:prSet/>
      <dgm:spPr/>
      <dgm:t>
        <a:bodyPr/>
        <a:lstStyle/>
        <a:p>
          <a:endParaRPr lang="en-US"/>
        </a:p>
      </dgm:t>
    </dgm:pt>
    <dgm:pt modelId="{B7FF1CF5-91A1-41A1-B468-D8772A5E9306}" type="sibTrans" cxnId="{1B4C48D4-4712-460D-83BB-86CD5436793B}">
      <dgm:prSet/>
      <dgm:spPr/>
      <dgm:t>
        <a:bodyPr/>
        <a:lstStyle/>
        <a:p>
          <a:endParaRPr lang="en-US"/>
        </a:p>
      </dgm:t>
    </dgm:pt>
    <dgm:pt modelId="{447D1BA7-7646-43C6-A826-438D537CBAEA}">
      <dgm:prSet phldrT="[Text]"/>
      <dgm:spPr/>
      <dgm:t>
        <a:bodyPr/>
        <a:lstStyle/>
        <a:p>
          <a:r>
            <a:rPr lang="en-US" dirty="0">
              <a:solidFill>
                <a:schemeClr val="accent2"/>
              </a:solidFill>
            </a:rPr>
            <a:t>bilateral</a:t>
          </a:r>
        </a:p>
      </dgm:t>
    </dgm:pt>
    <dgm:pt modelId="{0E5D6729-9657-44B4-8AFC-F4A9D2432B1C}" type="parTrans" cxnId="{B57A1F49-11F0-4686-9086-71C30F9D224A}">
      <dgm:prSet/>
      <dgm:spPr/>
      <dgm:t>
        <a:bodyPr/>
        <a:lstStyle/>
        <a:p>
          <a:endParaRPr lang="en-US"/>
        </a:p>
      </dgm:t>
    </dgm:pt>
    <dgm:pt modelId="{5040BF07-F740-436B-961D-6E96186E592A}" type="sibTrans" cxnId="{B57A1F49-11F0-4686-9086-71C30F9D224A}">
      <dgm:prSet/>
      <dgm:spPr/>
      <dgm:t>
        <a:bodyPr/>
        <a:lstStyle/>
        <a:p>
          <a:endParaRPr lang="en-US"/>
        </a:p>
      </dgm:t>
    </dgm:pt>
    <dgm:pt modelId="{D367A4D7-8E40-43F6-B09F-AD4683372673}">
      <dgm:prSet phldrT="[Text]"/>
      <dgm:spPr>
        <a:solidFill>
          <a:schemeClr val="accent1">
            <a:lumMod val="20000"/>
            <a:lumOff val="80000"/>
          </a:schemeClr>
        </a:solidFill>
      </dgm:spPr>
      <dgm:t>
        <a:bodyPr/>
        <a:lstStyle/>
        <a:p>
          <a:r>
            <a:rPr lang="en-US" b="1" dirty="0">
              <a:solidFill>
                <a:srgbClr val="FFC000"/>
              </a:solidFill>
            </a:rPr>
            <a:t>By mechanism</a:t>
          </a:r>
        </a:p>
      </dgm:t>
    </dgm:pt>
    <dgm:pt modelId="{409D5F69-A6B3-4771-8318-E0FA1F3B0225}" type="parTrans" cxnId="{0A0EB65B-C062-45C7-AAD9-4FFF24B9D6CC}">
      <dgm:prSet/>
      <dgm:spPr/>
      <dgm:t>
        <a:bodyPr/>
        <a:lstStyle/>
        <a:p>
          <a:endParaRPr lang="en-US"/>
        </a:p>
      </dgm:t>
    </dgm:pt>
    <dgm:pt modelId="{44103396-2B11-4A92-B1B0-CF685536825C}" type="sibTrans" cxnId="{0A0EB65B-C062-45C7-AAD9-4FFF24B9D6CC}">
      <dgm:prSet/>
      <dgm:spPr/>
      <dgm:t>
        <a:bodyPr/>
        <a:lstStyle/>
        <a:p>
          <a:endParaRPr lang="en-US"/>
        </a:p>
      </dgm:t>
    </dgm:pt>
    <dgm:pt modelId="{B0C69A62-913E-4C8B-98E1-C0D0FF3A734E}">
      <dgm:prSet phldrT="[Text]"/>
      <dgm:spPr/>
      <dgm:t>
        <a:bodyPr/>
        <a:lstStyle/>
        <a:p>
          <a:r>
            <a:rPr lang="en-US" dirty="0">
              <a:solidFill>
                <a:schemeClr val="accent2"/>
              </a:solidFill>
            </a:rPr>
            <a:t>transudative</a:t>
          </a:r>
        </a:p>
      </dgm:t>
    </dgm:pt>
    <dgm:pt modelId="{21A42572-E50F-41F4-84A7-FF5A4726A454}" type="parTrans" cxnId="{6B5F028D-CA74-43E0-BEFE-7EAE73643A6E}">
      <dgm:prSet/>
      <dgm:spPr/>
      <dgm:t>
        <a:bodyPr/>
        <a:lstStyle/>
        <a:p>
          <a:endParaRPr lang="en-US"/>
        </a:p>
      </dgm:t>
    </dgm:pt>
    <dgm:pt modelId="{F36E41B8-988C-46B8-A9E0-2C0D6466AA33}" type="sibTrans" cxnId="{6B5F028D-CA74-43E0-BEFE-7EAE73643A6E}">
      <dgm:prSet/>
      <dgm:spPr/>
      <dgm:t>
        <a:bodyPr/>
        <a:lstStyle/>
        <a:p>
          <a:endParaRPr lang="en-US"/>
        </a:p>
      </dgm:t>
    </dgm:pt>
    <dgm:pt modelId="{FB63C144-BC06-4589-A9F3-365DE2CC9805}">
      <dgm:prSet phldrT="[Text]"/>
      <dgm:spPr/>
      <dgm:t>
        <a:bodyPr/>
        <a:lstStyle/>
        <a:p>
          <a:r>
            <a:rPr lang="en-US" dirty="0">
              <a:solidFill>
                <a:schemeClr val="accent2"/>
              </a:solidFill>
            </a:rPr>
            <a:t>exudative</a:t>
          </a:r>
        </a:p>
      </dgm:t>
    </dgm:pt>
    <dgm:pt modelId="{AE6AC517-D0A5-45BB-A774-67878EA0DD8A}" type="parTrans" cxnId="{99A1332A-A02E-4C07-8DBF-DDE5E08BEBAC}">
      <dgm:prSet/>
      <dgm:spPr/>
      <dgm:t>
        <a:bodyPr/>
        <a:lstStyle/>
        <a:p>
          <a:endParaRPr lang="en-US"/>
        </a:p>
      </dgm:t>
    </dgm:pt>
    <dgm:pt modelId="{B5B08466-7711-43AA-852A-C23BF45A9D5A}" type="sibTrans" cxnId="{99A1332A-A02E-4C07-8DBF-DDE5E08BEBAC}">
      <dgm:prSet/>
      <dgm:spPr/>
      <dgm:t>
        <a:bodyPr/>
        <a:lstStyle/>
        <a:p>
          <a:endParaRPr lang="en-US"/>
        </a:p>
      </dgm:t>
    </dgm:pt>
    <dgm:pt modelId="{D5B1A8A3-E2BB-4163-B589-84FB6F9FD215}" type="pres">
      <dgm:prSet presAssocID="{79316279-06A6-42C2-9DB4-A8D04B80DAC8}" presName="Name0" presStyleCnt="0">
        <dgm:presLayoutVars>
          <dgm:orgChart val="1"/>
          <dgm:chPref val="1"/>
          <dgm:dir/>
          <dgm:animOne val="branch"/>
          <dgm:animLvl val="lvl"/>
          <dgm:resizeHandles/>
        </dgm:presLayoutVars>
      </dgm:prSet>
      <dgm:spPr/>
    </dgm:pt>
    <dgm:pt modelId="{E00561C4-95E1-4CF0-9152-408CB901CB64}" type="pres">
      <dgm:prSet presAssocID="{3C6B7978-8E08-4A60-9697-AE74CE66FE00}" presName="hierRoot1" presStyleCnt="0">
        <dgm:presLayoutVars>
          <dgm:hierBranch val="init"/>
        </dgm:presLayoutVars>
      </dgm:prSet>
      <dgm:spPr/>
    </dgm:pt>
    <dgm:pt modelId="{F98B15AF-33EA-42AC-89E0-13230BEF8E25}" type="pres">
      <dgm:prSet presAssocID="{3C6B7978-8E08-4A60-9697-AE74CE66FE00}" presName="rootComposite1" presStyleCnt="0"/>
      <dgm:spPr/>
    </dgm:pt>
    <dgm:pt modelId="{673AC07D-D5C4-4379-BA78-D567D111406C}" type="pres">
      <dgm:prSet presAssocID="{3C6B7978-8E08-4A60-9697-AE74CE66FE00}" presName="rootText1" presStyleLbl="alignAcc1" presStyleIdx="0" presStyleCnt="0">
        <dgm:presLayoutVars>
          <dgm:chPref val="3"/>
        </dgm:presLayoutVars>
      </dgm:prSet>
      <dgm:spPr/>
    </dgm:pt>
    <dgm:pt modelId="{D31A9CE7-E5B2-44DB-B9DA-AB1892413799}" type="pres">
      <dgm:prSet presAssocID="{3C6B7978-8E08-4A60-9697-AE74CE66FE00}" presName="topArc1" presStyleLbl="parChTrans1D1" presStyleIdx="0" presStyleCnt="12"/>
      <dgm:spPr/>
    </dgm:pt>
    <dgm:pt modelId="{8CC4E22B-5F98-42A3-93C0-4CE12FFC9E35}" type="pres">
      <dgm:prSet presAssocID="{3C6B7978-8E08-4A60-9697-AE74CE66FE00}" presName="bottomArc1" presStyleLbl="parChTrans1D1" presStyleIdx="1" presStyleCnt="12"/>
      <dgm:spPr/>
    </dgm:pt>
    <dgm:pt modelId="{C5485533-362A-4972-B1E0-1C18D83EF33D}" type="pres">
      <dgm:prSet presAssocID="{3C6B7978-8E08-4A60-9697-AE74CE66FE00}" presName="topConnNode1" presStyleLbl="node1" presStyleIdx="0" presStyleCnt="0"/>
      <dgm:spPr/>
    </dgm:pt>
    <dgm:pt modelId="{5C90EDB5-1B05-412C-A8BB-894FFF7CAD3F}" type="pres">
      <dgm:prSet presAssocID="{3C6B7978-8E08-4A60-9697-AE74CE66FE00}" presName="hierChild2" presStyleCnt="0"/>
      <dgm:spPr/>
    </dgm:pt>
    <dgm:pt modelId="{BAC0F68A-959E-43F4-BBC4-0B202052C681}" type="pres">
      <dgm:prSet presAssocID="{92DE6A09-EC1E-4ED6-8C28-EF37C6543FE8}" presName="Name28" presStyleLbl="parChTrans1D2" presStyleIdx="0" presStyleCnt="4"/>
      <dgm:spPr/>
    </dgm:pt>
    <dgm:pt modelId="{B7E67B27-A68C-4915-AE5A-E9C5C7276D0B}" type="pres">
      <dgm:prSet presAssocID="{B6F55350-61E2-49B6-996D-4724838B5305}" presName="hierRoot2" presStyleCnt="0">
        <dgm:presLayoutVars>
          <dgm:hierBranch val="init"/>
        </dgm:presLayoutVars>
      </dgm:prSet>
      <dgm:spPr/>
    </dgm:pt>
    <dgm:pt modelId="{ABBC1D74-CF9D-47E8-82B1-C4A92B8A75EF}" type="pres">
      <dgm:prSet presAssocID="{B6F55350-61E2-49B6-996D-4724838B5305}" presName="rootComposite2" presStyleCnt="0"/>
      <dgm:spPr/>
    </dgm:pt>
    <dgm:pt modelId="{44D0440E-ADAA-4DFE-8AE3-A6D15497E0C3}" type="pres">
      <dgm:prSet presAssocID="{B6F55350-61E2-49B6-996D-4724838B5305}" presName="rootText2" presStyleLbl="alignAcc1" presStyleIdx="0" presStyleCnt="0">
        <dgm:presLayoutVars>
          <dgm:chPref val="3"/>
        </dgm:presLayoutVars>
      </dgm:prSet>
      <dgm:spPr/>
    </dgm:pt>
    <dgm:pt modelId="{2B546F96-FFE7-47C2-AF2C-7A4FAD82B3E1}" type="pres">
      <dgm:prSet presAssocID="{B6F55350-61E2-49B6-996D-4724838B5305}" presName="topArc2" presStyleLbl="parChTrans1D1" presStyleIdx="2" presStyleCnt="12"/>
      <dgm:spPr/>
    </dgm:pt>
    <dgm:pt modelId="{8129584F-6F8B-4379-B36B-9E1ACCBED3CC}" type="pres">
      <dgm:prSet presAssocID="{B6F55350-61E2-49B6-996D-4724838B5305}" presName="bottomArc2" presStyleLbl="parChTrans1D1" presStyleIdx="3" presStyleCnt="12"/>
      <dgm:spPr/>
    </dgm:pt>
    <dgm:pt modelId="{D4237608-FE8A-46EC-924A-FB918F691C2E}" type="pres">
      <dgm:prSet presAssocID="{B6F55350-61E2-49B6-996D-4724838B5305}" presName="topConnNode2" presStyleLbl="node2" presStyleIdx="0" presStyleCnt="0"/>
      <dgm:spPr/>
    </dgm:pt>
    <dgm:pt modelId="{F17D7A57-EE67-4341-976F-1BB3CAC74850}" type="pres">
      <dgm:prSet presAssocID="{B6F55350-61E2-49B6-996D-4724838B5305}" presName="hierChild4" presStyleCnt="0"/>
      <dgm:spPr/>
    </dgm:pt>
    <dgm:pt modelId="{07E2BA36-41A7-425A-A7AA-0AD5ABE3377A}" type="pres">
      <dgm:prSet presAssocID="{B6F55350-61E2-49B6-996D-4724838B5305}" presName="hierChild5" presStyleCnt="0"/>
      <dgm:spPr/>
    </dgm:pt>
    <dgm:pt modelId="{F35A2392-5B18-4A46-80E0-CA1748401C09}" type="pres">
      <dgm:prSet presAssocID="{0E5D6729-9657-44B4-8AFC-F4A9D2432B1C}" presName="Name28" presStyleLbl="parChTrans1D2" presStyleIdx="1" presStyleCnt="4"/>
      <dgm:spPr/>
    </dgm:pt>
    <dgm:pt modelId="{F5F720E7-E964-48F1-8AA8-082D30DDA0B6}" type="pres">
      <dgm:prSet presAssocID="{447D1BA7-7646-43C6-A826-438D537CBAEA}" presName="hierRoot2" presStyleCnt="0">
        <dgm:presLayoutVars>
          <dgm:hierBranch val="init"/>
        </dgm:presLayoutVars>
      </dgm:prSet>
      <dgm:spPr/>
    </dgm:pt>
    <dgm:pt modelId="{894A5C9F-0C15-48CA-8C93-3A79BF1A4E3A}" type="pres">
      <dgm:prSet presAssocID="{447D1BA7-7646-43C6-A826-438D537CBAEA}" presName="rootComposite2" presStyleCnt="0"/>
      <dgm:spPr/>
    </dgm:pt>
    <dgm:pt modelId="{40C12E68-34C7-4AFC-AA96-073DE1F9F565}" type="pres">
      <dgm:prSet presAssocID="{447D1BA7-7646-43C6-A826-438D537CBAEA}" presName="rootText2" presStyleLbl="alignAcc1" presStyleIdx="0" presStyleCnt="0">
        <dgm:presLayoutVars>
          <dgm:chPref val="3"/>
        </dgm:presLayoutVars>
      </dgm:prSet>
      <dgm:spPr/>
    </dgm:pt>
    <dgm:pt modelId="{F951CCB2-AFBB-4A95-A1E7-72F9F0D72954}" type="pres">
      <dgm:prSet presAssocID="{447D1BA7-7646-43C6-A826-438D537CBAEA}" presName="topArc2" presStyleLbl="parChTrans1D1" presStyleIdx="4" presStyleCnt="12"/>
      <dgm:spPr/>
    </dgm:pt>
    <dgm:pt modelId="{1B9AE87A-4C7A-4A4E-BB8E-AE333C884E40}" type="pres">
      <dgm:prSet presAssocID="{447D1BA7-7646-43C6-A826-438D537CBAEA}" presName="bottomArc2" presStyleLbl="parChTrans1D1" presStyleIdx="5" presStyleCnt="12"/>
      <dgm:spPr/>
    </dgm:pt>
    <dgm:pt modelId="{2FD3D0DB-92C1-4D81-8D1A-C23F4CA6477B}" type="pres">
      <dgm:prSet presAssocID="{447D1BA7-7646-43C6-A826-438D537CBAEA}" presName="topConnNode2" presStyleLbl="node2" presStyleIdx="0" presStyleCnt="0"/>
      <dgm:spPr/>
    </dgm:pt>
    <dgm:pt modelId="{6CF5EB0E-4EBE-4A38-82CE-D7D27457BC13}" type="pres">
      <dgm:prSet presAssocID="{447D1BA7-7646-43C6-A826-438D537CBAEA}" presName="hierChild4" presStyleCnt="0"/>
      <dgm:spPr/>
    </dgm:pt>
    <dgm:pt modelId="{C60BA52F-DF70-4DA5-91EC-15C9389220B9}" type="pres">
      <dgm:prSet presAssocID="{447D1BA7-7646-43C6-A826-438D537CBAEA}" presName="hierChild5" presStyleCnt="0"/>
      <dgm:spPr/>
    </dgm:pt>
    <dgm:pt modelId="{5C15ECAF-0E46-4997-BEBC-080C555085B3}" type="pres">
      <dgm:prSet presAssocID="{3C6B7978-8E08-4A60-9697-AE74CE66FE00}" presName="hierChild3" presStyleCnt="0"/>
      <dgm:spPr/>
    </dgm:pt>
    <dgm:pt modelId="{981CC2D1-52F7-4CF5-B636-F8F20C1B89F7}" type="pres">
      <dgm:prSet presAssocID="{D367A4D7-8E40-43F6-B09F-AD4683372673}" presName="hierRoot1" presStyleCnt="0">
        <dgm:presLayoutVars>
          <dgm:hierBranch val="init"/>
        </dgm:presLayoutVars>
      </dgm:prSet>
      <dgm:spPr/>
    </dgm:pt>
    <dgm:pt modelId="{DD4A1804-8F4B-4570-86D2-FB14C0414903}" type="pres">
      <dgm:prSet presAssocID="{D367A4D7-8E40-43F6-B09F-AD4683372673}" presName="rootComposite1" presStyleCnt="0"/>
      <dgm:spPr/>
    </dgm:pt>
    <dgm:pt modelId="{2EABA585-ABF9-4B1B-B56C-AE871E307F99}" type="pres">
      <dgm:prSet presAssocID="{D367A4D7-8E40-43F6-B09F-AD4683372673}" presName="rootText1" presStyleLbl="alignAcc1" presStyleIdx="0" presStyleCnt="0">
        <dgm:presLayoutVars>
          <dgm:chPref val="3"/>
        </dgm:presLayoutVars>
      </dgm:prSet>
      <dgm:spPr/>
    </dgm:pt>
    <dgm:pt modelId="{AB82A11D-4089-499C-A61B-A56B96CDF114}" type="pres">
      <dgm:prSet presAssocID="{D367A4D7-8E40-43F6-B09F-AD4683372673}" presName="topArc1" presStyleLbl="parChTrans1D1" presStyleIdx="6" presStyleCnt="12"/>
      <dgm:spPr/>
    </dgm:pt>
    <dgm:pt modelId="{CBA68A0D-89DC-4DBE-9CFB-78458CFFC1EB}" type="pres">
      <dgm:prSet presAssocID="{D367A4D7-8E40-43F6-B09F-AD4683372673}" presName="bottomArc1" presStyleLbl="parChTrans1D1" presStyleIdx="7" presStyleCnt="12"/>
      <dgm:spPr/>
    </dgm:pt>
    <dgm:pt modelId="{32EBEC9B-33E2-45D4-A1BA-638F95B81A83}" type="pres">
      <dgm:prSet presAssocID="{D367A4D7-8E40-43F6-B09F-AD4683372673}" presName="topConnNode1" presStyleLbl="node1" presStyleIdx="0" presStyleCnt="0"/>
      <dgm:spPr/>
    </dgm:pt>
    <dgm:pt modelId="{8763B38A-D0A0-4289-AEB0-460FCB8C8ECD}" type="pres">
      <dgm:prSet presAssocID="{D367A4D7-8E40-43F6-B09F-AD4683372673}" presName="hierChild2" presStyleCnt="0"/>
      <dgm:spPr/>
    </dgm:pt>
    <dgm:pt modelId="{76669CB8-3D0B-4BCE-853A-91248B8B9B3A}" type="pres">
      <dgm:prSet presAssocID="{21A42572-E50F-41F4-84A7-FF5A4726A454}" presName="Name28" presStyleLbl="parChTrans1D2" presStyleIdx="2" presStyleCnt="4"/>
      <dgm:spPr/>
    </dgm:pt>
    <dgm:pt modelId="{1EE2D40F-2E0E-42A8-97FA-134F37E6B122}" type="pres">
      <dgm:prSet presAssocID="{B0C69A62-913E-4C8B-98E1-C0D0FF3A734E}" presName="hierRoot2" presStyleCnt="0">
        <dgm:presLayoutVars>
          <dgm:hierBranch val="init"/>
        </dgm:presLayoutVars>
      </dgm:prSet>
      <dgm:spPr/>
    </dgm:pt>
    <dgm:pt modelId="{26FF3978-A554-42B8-B55B-A803765CD15D}" type="pres">
      <dgm:prSet presAssocID="{B0C69A62-913E-4C8B-98E1-C0D0FF3A734E}" presName="rootComposite2" presStyleCnt="0"/>
      <dgm:spPr/>
    </dgm:pt>
    <dgm:pt modelId="{8CEFA1BF-4E38-4849-8EE0-3A5765F1800D}" type="pres">
      <dgm:prSet presAssocID="{B0C69A62-913E-4C8B-98E1-C0D0FF3A734E}" presName="rootText2" presStyleLbl="alignAcc1" presStyleIdx="0" presStyleCnt="0">
        <dgm:presLayoutVars>
          <dgm:chPref val="3"/>
        </dgm:presLayoutVars>
      </dgm:prSet>
      <dgm:spPr/>
    </dgm:pt>
    <dgm:pt modelId="{728F116C-6B3D-4003-A285-4BBE5E23225E}" type="pres">
      <dgm:prSet presAssocID="{B0C69A62-913E-4C8B-98E1-C0D0FF3A734E}" presName="topArc2" presStyleLbl="parChTrans1D1" presStyleIdx="8" presStyleCnt="12"/>
      <dgm:spPr/>
    </dgm:pt>
    <dgm:pt modelId="{D6E13E41-5FB2-43BD-9530-1444D32BFF32}" type="pres">
      <dgm:prSet presAssocID="{B0C69A62-913E-4C8B-98E1-C0D0FF3A734E}" presName="bottomArc2" presStyleLbl="parChTrans1D1" presStyleIdx="9" presStyleCnt="12"/>
      <dgm:spPr/>
    </dgm:pt>
    <dgm:pt modelId="{B9DD6BFA-3D9A-4A33-9449-597C14A274B7}" type="pres">
      <dgm:prSet presAssocID="{B0C69A62-913E-4C8B-98E1-C0D0FF3A734E}" presName="topConnNode2" presStyleLbl="node2" presStyleIdx="0" presStyleCnt="0"/>
      <dgm:spPr/>
    </dgm:pt>
    <dgm:pt modelId="{5AE43B7F-2621-4D06-BEBD-010C51D68000}" type="pres">
      <dgm:prSet presAssocID="{B0C69A62-913E-4C8B-98E1-C0D0FF3A734E}" presName="hierChild4" presStyleCnt="0"/>
      <dgm:spPr/>
    </dgm:pt>
    <dgm:pt modelId="{62215ECD-3828-4894-A030-D7C7B3D1BA33}" type="pres">
      <dgm:prSet presAssocID="{B0C69A62-913E-4C8B-98E1-C0D0FF3A734E}" presName="hierChild5" presStyleCnt="0"/>
      <dgm:spPr/>
    </dgm:pt>
    <dgm:pt modelId="{0D5104F1-C34D-456D-867C-15E6F24806C8}" type="pres">
      <dgm:prSet presAssocID="{AE6AC517-D0A5-45BB-A774-67878EA0DD8A}" presName="Name28" presStyleLbl="parChTrans1D2" presStyleIdx="3" presStyleCnt="4"/>
      <dgm:spPr/>
    </dgm:pt>
    <dgm:pt modelId="{9FA03845-A89B-4270-9033-031791F85442}" type="pres">
      <dgm:prSet presAssocID="{FB63C144-BC06-4589-A9F3-365DE2CC9805}" presName="hierRoot2" presStyleCnt="0">
        <dgm:presLayoutVars>
          <dgm:hierBranch val="init"/>
        </dgm:presLayoutVars>
      </dgm:prSet>
      <dgm:spPr/>
    </dgm:pt>
    <dgm:pt modelId="{F855B687-018B-4FF1-8FB9-7BFBF09CC19A}" type="pres">
      <dgm:prSet presAssocID="{FB63C144-BC06-4589-A9F3-365DE2CC9805}" presName="rootComposite2" presStyleCnt="0"/>
      <dgm:spPr/>
    </dgm:pt>
    <dgm:pt modelId="{B8C46097-B932-4281-AD2E-EF1431C2A640}" type="pres">
      <dgm:prSet presAssocID="{FB63C144-BC06-4589-A9F3-365DE2CC9805}" presName="rootText2" presStyleLbl="alignAcc1" presStyleIdx="0" presStyleCnt="0">
        <dgm:presLayoutVars>
          <dgm:chPref val="3"/>
        </dgm:presLayoutVars>
      </dgm:prSet>
      <dgm:spPr/>
    </dgm:pt>
    <dgm:pt modelId="{5E63EEAE-AEA4-4779-AEEE-0B834AC6E23A}" type="pres">
      <dgm:prSet presAssocID="{FB63C144-BC06-4589-A9F3-365DE2CC9805}" presName="topArc2" presStyleLbl="parChTrans1D1" presStyleIdx="10" presStyleCnt="12"/>
      <dgm:spPr/>
    </dgm:pt>
    <dgm:pt modelId="{1A8CA1D1-B679-4195-B893-B0C7D177BB62}" type="pres">
      <dgm:prSet presAssocID="{FB63C144-BC06-4589-A9F3-365DE2CC9805}" presName="bottomArc2" presStyleLbl="parChTrans1D1" presStyleIdx="11" presStyleCnt="12"/>
      <dgm:spPr/>
    </dgm:pt>
    <dgm:pt modelId="{D2FA39C4-0791-4288-B7A9-2D3D49593365}" type="pres">
      <dgm:prSet presAssocID="{FB63C144-BC06-4589-A9F3-365DE2CC9805}" presName="topConnNode2" presStyleLbl="node2" presStyleIdx="0" presStyleCnt="0"/>
      <dgm:spPr/>
    </dgm:pt>
    <dgm:pt modelId="{FE88D782-C8F7-4ABA-9E9A-F1D3625CD4F0}" type="pres">
      <dgm:prSet presAssocID="{FB63C144-BC06-4589-A9F3-365DE2CC9805}" presName="hierChild4" presStyleCnt="0"/>
      <dgm:spPr/>
    </dgm:pt>
    <dgm:pt modelId="{219818D3-1763-445E-B778-C359E41CF8E9}" type="pres">
      <dgm:prSet presAssocID="{FB63C144-BC06-4589-A9F3-365DE2CC9805}" presName="hierChild5" presStyleCnt="0"/>
      <dgm:spPr/>
    </dgm:pt>
    <dgm:pt modelId="{5DFDA117-760B-48BB-A2F1-DC6DF135ABE5}" type="pres">
      <dgm:prSet presAssocID="{D367A4D7-8E40-43F6-B09F-AD4683372673}" presName="hierChild3" presStyleCnt="0"/>
      <dgm:spPr/>
    </dgm:pt>
  </dgm:ptLst>
  <dgm:cxnLst>
    <dgm:cxn modelId="{044FE314-440E-455A-8771-E0B910F5008A}" type="presOf" srcId="{92DE6A09-EC1E-4ED6-8C28-EF37C6543FE8}" destId="{BAC0F68A-959E-43F4-BBC4-0B202052C681}" srcOrd="0" destOrd="0" presId="urn:microsoft.com/office/officeart/2008/layout/HalfCircleOrganizationChart"/>
    <dgm:cxn modelId="{7D57BD17-810D-4DF0-ADA4-AB21A14DBDB1}" type="presOf" srcId="{21A42572-E50F-41F4-84A7-FF5A4726A454}" destId="{76669CB8-3D0B-4BCE-853A-91248B8B9B3A}" srcOrd="0" destOrd="0" presId="urn:microsoft.com/office/officeart/2008/layout/HalfCircleOrganizationChart"/>
    <dgm:cxn modelId="{94329C1E-ACDA-422C-999D-A2DF15C80016}" type="presOf" srcId="{447D1BA7-7646-43C6-A826-438D537CBAEA}" destId="{2FD3D0DB-92C1-4D81-8D1A-C23F4CA6477B}" srcOrd="1" destOrd="0" presId="urn:microsoft.com/office/officeart/2008/layout/HalfCircleOrganizationChart"/>
    <dgm:cxn modelId="{63B57228-221B-4221-BDA0-EE19E985A92C}" type="presOf" srcId="{D367A4D7-8E40-43F6-B09F-AD4683372673}" destId="{2EABA585-ABF9-4B1B-B56C-AE871E307F99}" srcOrd="0" destOrd="0" presId="urn:microsoft.com/office/officeart/2008/layout/HalfCircleOrganizationChart"/>
    <dgm:cxn modelId="{99A1332A-A02E-4C07-8DBF-DDE5E08BEBAC}" srcId="{D367A4D7-8E40-43F6-B09F-AD4683372673}" destId="{FB63C144-BC06-4589-A9F3-365DE2CC9805}" srcOrd="1" destOrd="0" parTransId="{AE6AC517-D0A5-45BB-A774-67878EA0DD8A}" sibTransId="{B5B08466-7711-43AA-852A-C23BF45A9D5A}"/>
    <dgm:cxn modelId="{070C602D-1C69-464D-9924-A074CB879647}" type="presOf" srcId="{0E5D6729-9657-44B4-8AFC-F4A9D2432B1C}" destId="{F35A2392-5B18-4A46-80E0-CA1748401C09}" srcOrd="0" destOrd="0" presId="urn:microsoft.com/office/officeart/2008/layout/HalfCircleOrganizationChart"/>
    <dgm:cxn modelId="{6E49D43A-3AE2-4A5E-8D80-F1BD6D6FB5DC}" type="presOf" srcId="{B0C69A62-913E-4C8B-98E1-C0D0FF3A734E}" destId="{B9DD6BFA-3D9A-4A33-9449-597C14A274B7}" srcOrd="1" destOrd="0" presId="urn:microsoft.com/office/officeart/2008/layout/HalfCircleOrganizationChart"/>
    <dgm:cxn modelId="{0A0EB65B-C062-45C7-AAD9-4FFF24B9D6CC}" srcId="{79316279-06A6-42C2-9DB4-A8D04B80DAC8}" destId="{D367A4D7-8E40-43F6-B09F-AD4683372673}" srcOrd="1" destOrd="0" parTransId="{409D5F69-A6B3-4771-8318-E0FA1F3B0225}" sibTransId="{44103396-2B11-4A92-B1B0-CF685536825C}"/>
    <dgm:cxn modelId="{B57A1F49-11F0-4686-9086-71C30F9D224A}" srcId="{3C6B7978-8E08-4A60-9697-AE74CE66FE00}" destId="{447D1BA7-7646-43C6-A826-438D537CBAEA}" srcOrd="1" destOrd="0" parTransId="{0E5D6729-9657-44B4-8AFC-F4A9D2432B1C}" sibTransId="{5040BF07-F740-436B-961D-6E96186E592A}"/>
    <dgm:cxn modelId="{1EBF4B51-60B7-4028-B058-8924B385766D}" type="presOf" srcId="{447D1BA7-7646-43C6-A826-438D537CBAEA}" destId="{40C12E68-34C7-4AFC-AA96-073DE1F9F565}" srcOrd="0" destOrd="0" presId="urn:microsoft.com/office/officeart/2008/layout/HalfCircleOrganizationChart"/>
    <dgm:cxn modelId="{9EAF4E7A-0184-4F2F-A4F6-D072330A48A5}" type="presOf" srcId="{FB63C144-BC06-4589-A9F3-365DE2CC9805}" destId="{B8C46097-B932-4281-AD2E-EF1431C2A640}" srcOrd="0" destOrd="0" presId="urn:microsoft.com/office/officeart/2008/layout/HalfCircleOrganizationChart"/>
    <dgm:cxn modelId="{3F7EF880-16BB-4C64-80A0-39B7DF8F1A97}" type="presOf" srcId="{B6F55350-61E2-49B6-996D-4724838B5305}" destId="{D4237608-FE8A-46EC-924A-FB918F691C2E}" srcOrd="1" destOrd="0" presId="urn:microsoft.com/office/officeart/2008/layout/HalfCircleOrganizationChart"/>
    <dgm:cxn modelId="{AB235788-34A9-47DB-B31A-A9E7225F4E58}" type="presOf" srcId="{FB63C144-BC06-4589-A9F3-365DE2CC9805}" destId="{D2FA39C4-0791-4288-B7A9-2D3D49593365}" srcOrd="1" destOrd="0" presId="urn:microsoft.com/office/officeart/2008/layout/HalfCircleOrganizationChart"/>
    <dgm:cxn modelId="{6B5F028D-CA74-43E0-BEFE-7EAE73643A6E}" srcId="{D367A4D7-8E40-43F6-B09F-AD4683372673}" destId="{B0C69A62-913E-4C8B-98E1-C0D0FF3A734E}" srcOrd="0" destOrd="0" parTransId="{21A42572-E50F-41F4-84A7-FF5A4726A454}" sibTransId="{F36E41B8-988C-46B8-A9E0-2C0D6466AA33}"/>
    <dgm:cxn modelId="{1D511392-10C6-432C-BDED-9B82036C4CA5}" type="presOf" srcId="{AE6AC517-D0A5-45BB-A774-67878EA0DD8A}" destId="{0D5104F1-C34D-456D-867C-15E6F24806C8}" srcOrd="0" destOrd="0" presId="urn:microsoft.com/office/officeart/2008/layout/HalfCircleOrganizationChart"/>
    <dgm:cxn modelId="{F6368393-CA6C-47B6-ACCD-CD484EBC1387}" type="presOf" srcId="{3C6B7978-8E08-4A60-9697-AE74CE66FE00}" destId="{673AC07D-D5C4-4379-BA78-D567D111406C}" srcOrd="0" destOrd="0" presId="urn:microsoft.com/office/officeart/2008/layout/HalfCircleOrganizationChart"/>
    <dgm:cxn modelId="{83AA569B-8A5B-4F32-BB53-AE09C29093AC}" type="presOf" srcId="{79316279-06A6-42C2-9DB4-A8D04B80DAC8}" destId="{D5B1A8A3-E2BB-4163-B589-84FB6F9FD215}" srcOrd="0" destOrd="0" presId="urn:microsoft.com/office/officeart/2008/layout/HalfCircleOrganizationChart"/>
    <dgm:cxn modelId="{8A875CB4-F872-464B-8044-5D85C2CC8391}" srcId="{79316279-06A6-42C2-9DB4-A8D04B80DAC8}" destId="{3C6B7978-8E08-4A60-9697-AE74CE66FE00}" srcOrd="0" destOrd="0" parTransId="{43F1714A-C6BC-46C7-B889-6D60EFF7E476}" sibTransId="{E576DC61-B267-4693-8ED2-63C5FC6FA1F8}"/>
    <dgm:cxn modelId="{C8693ABA-5112-4329-BFA3-8BCF4F92E21C}" type="presOf" srcId="{B6F55350-61E2-49B6-996D-4724838B5305}" destId="{44D0440E-ADAA-4DFE-8AE3-A6D15497E0C3}" srcOrd="0" destOrd="0" presId="urn:microsoft.com/office/officeart/2008/layout/HalfCircleOrganizationChart"/>
    <dgm:cxn modelId="{1B4C48D4-4712-460D-83BB-86CD5436793B}" srcId="{3C6B7978-8E08-4A60-9697-AE74CE66FE00}" destId="{B6F55350-61E2-49B6-996D-4724838B5305}" srcOrd="0" destOrd="0" parTransId="{92DE6A09-EC1E-4ED6-8C28-EF37C6543FE8}" sibTransId="{B7FF1CF5-91A1-41A1-B468-D8772A5E9306}"/>
    <dgm:cxn modelId="{7D9DD6E3-953E-4EFB-8EEA-E3F3613DD86B}" type="presOf" srcId="{B0C69A62-913E-4C8B-98E1-C0D0FF3A734E}" destId="{8CEFA1BF-4E38-4849-8EE0-3A5765F1800D}" srcOrd="0" destOrd="0" presId="urn:microsoft.com/office/officeart/2008/layout/HalfCircleOrganizationChart"/>
    <dgm:cxn modelId="{731A7AEE-0F76-491B-80AF-2B5CCF16B23B}" type="presOf" srcId="{3C6B7978-8E08-4A60-9697-AE74CE66FE00}" destId="{C5485533-362A-4972-B1E0-1C18D83EF33D}" srcOrd="1" destOrd="0" presId="urn:microsoft.com/office/officeart/2008/layout/HalfCircleOrganizationChart"/>
    <dgm:cxn modelId="{5693F0FD-9A87-4218-83CD-21E52BE6E8D0}" type="presOf" srcId="{D367A4D7-8E40-43F6-B09F-AD4683372673}" destId="{32EBEC9B-33E2-45D4-A1BA-638F95B81A83}" srcOrd="1" destOrd="0" presId="urn:microsoft.com/office/officeart/2008/layout/HalfCircleOrganizationChart"/>
    <dgm:cxn modelId="{36A7E3B8-5210-465B-B73D-36B61B956D5A}" type="presParOf" srcId="{D5B1A8A3-E2BB-4163-B589-84FB6F9FD215}" destId="{E00561C4-95E1-4CF0-9152-408CB901CB64}" srcOrd="0" destOrd="0" presId="urn:microsoft.com/office/officeart/2008/layout/HalfCircleOrganizationChart"/>
    <dgm:cxn modelId="{868B1A7F-BD00-42A4-AEF3-A0684974034B}" type="presParOf" srcId="{E00561C4-95E1-4CF0-9152-408CB901CB64}" destId="{F98B15AF-33EA-42AC-89E0-13230BEF8E25}" srcOrd="0" destOrd="0" presId="urn:microsoft.com/office/officeart/2008/layout/HalfCircleOrganizationChart"/>
    <dgm:cxn modelId="{01A5558D-BE46-4363-9191-4F1AE6B583AF}" type="presParOf" srcId="{F98B15AF-33EA-42AC-89E0-13230BEF8E25}" destId="{673AC07D-D5C4-4379-BA78-D567D111406C}" srcOrd="0" destOrd="0" presId="urn:microsoft.com/office/officeart/2008/layout/HalfCircleOrganizationChart"/>
    <dgm:cxn modelId="{F6CEFB37-92C8-48BE-BEF6-4F3BF0DBD12F}" type="presParOf" srcId="{F98B15AF-33EA-42AC-89E0-13230BEF8E25}" destId="{D31A9CE7-E5B2-44DB-B9DA-AB1892413799}" srcOrd="1" destOrd="0" presId="urn:microsoft.com/office/officeart/2008/layout/HalfCircleOrganizationChart"/>
    <dgm:cxn modelId="{51973ABF-1169-4142-A1E3-32570E16D2F3}" type="presParOf" srcId="{F98B15AF-33EA-42AC-89E0-13230BEF8E25}" destId="{8CC4E22B-5F98-42A3-93C0-4CE12FFC9E35}" srcOrd="2" destOrd="0" presId="urn:microsoft.com/office/officeart/2008/layout/HalfCircleOrganizationChart"/>
    <dgm:cxn modelId="{7B232C80-6432-4B3C-B30F-E4161DD4EB02}" type="presParOf" srcId="{F98B15AF-33EA-42AC-89E0-13230BEF8E25}" destId="{C5485533-362A-4972-B1E0-1C18D83EF33D}" srcOrd="3" destOrd="0" presId="urn:microsoft.com/office/officeart/2008/layout/HalfCircleOrganizationChart"/>
    <dgm:cxn modelId="{C7A9F872-F39F-458F-9FEC-02F3AA306127}" type="presParOf" srcId="{E00561C4-95E1-4CF0-9152-408CB901CB64}" destId="{5C90EDB5-1B05-412C-A8BB-894FFF7CAD3F}" srcOrd="1" destOrd="0" presId="urn:microsoft.com/office/officeart/2008/layout/HalfCircleOrganizationChart"/>
    <dgm:cxn modelId="{C75E0570-A9E2-4377-8D9E-E69C6D80C964}" type="presParOf" srcId="{5C90EDB5-1B05-412C-A8BB-894FFF7CAD3F}" destId="{BAC0F68A-959E-43F4-BBC4-0B202052C681}" srcOrd="0" destOrd="0" presId="urn:microsoft.com/office/officeart/2008/layout/HalfCircleOrganizationChart"/>
    <dgm:cxn modelId="{ED776A3E-F274-4EA2-8481-FBF4AFD9EC64}" type="presParOf" srcId="{5C90EDB5-1B05-412C-A8BB-894FFF7CAD3F}" destId="{B7E67B27-A68C-4915-AE5A-E9C5C7276D0B}" srcOrd="1" destOrd="0" presId="urn:microsoft.com/office/officeart/2008/layout/HalfCircleOrganizationChart"/>
    <dgm:cxn modelId="{E2A37450-B466-4C6D-8ED7-23EEDFEABB4B}" type="presParOf" srcId="{B7E67B27-A68C-4915-AE5A-E9C5C7276D0B}" destId="{ABBC1D74-CF9D-47E8-82B1-C4A92B8A75EF}" srcOrd="0" destOrd="0" presId="urn:microsoft.com/office/officeart/2008/layout/HalfCircleOrganizationChart"/>
    <dgm:cxn modelId="{9C4BA89A-E9F7-45B5-A204-A55C8A197E42}" type="presParOf" srcId="{ABBC1D74-CF9D-47E8-82B1-C4A92B8A75EF}" destId="{44D0440E-ADAA-4DFE-8AE3-A6D15497E0C3}" srcOrd="0" destOrd="0" presId="urn:microsoft.com/office/officeart/2008/layout/HalfCircleOrganizationChart"/>
    <dgm:cxn modelId="{A5197AA5-84A8-4981-811D-9C4AE406233D}" type="presParOf" srcId="{ABBC1D74-CF9D-47E8-82B1-C4A92B8A75EF}" destId="{2B546F96-FFE7-47C2-AF2C-7A4FAD82B3E1}" srcOrd="1" destOrd="0" presId="urn:microsoft.com/office/officeart/2008/layout/HalfCircleOrganizationChart"/>
    <dgm:cxn modelId="{0B851196-3996-46A8-B582-E7E2E94F6B0C}" type="presParOf" srcId="{ABBC1D74-CF9D-47E8-82B1-C4A92B8A75EF}" destId="{8129584F-6F8B-4379-B36B-9E1ACCBED3CC}" srcOrd="2" destOrd="0" presId="urn:microsoft.com/office/officeart/2008/layout/HalfCircleOrganizationChart"/>
    <dgm:cxn modelId="{FE33CF73-01D2-43D7-A5A6-AAC58114AB39}" type="presParOf" srcId="{ABBC1D74-CF9D-47E8-82B1-C4A92B8A75EF}" destId="{D4237608-FE8A-46EC-924A-FB918F691C2E}" srcOrd="3" destOrd="0" presId="urn:microsoft.com/office/officeart/2008/layout/HalfCircleOrganizationChart"/>
    <dgm:cxn modelId="{8987DCEC-C6A0-4840-8845-A23F04A91A3D}" type="presParOf" srcId="{B7E67B27-A68C-4915-AE5A-E9C5C7276D0B}" destId="{F17D7A57-EE67-4341-976F-1BB3CAC74850}" srcOrd="1" destOrd="0" presId="urn:microsoft.com/office/officeart/2008/layout/HalfCircleOrganizationChart"/>
    <dgm:cxn modelId="{DBCB108F-B33C-4E3B-A4B3-25E9A84BB408}" type="presParOf" srcId="{B7E67B27-A68C-4915-AE5A-E9C5C7276D0B}" destId="{07E2BA36-41A7-425A-A7AA-0AD5ABE3377A}" srcOrd="2" destOrd="0" presId="urn:microsoft.com/office/officeart/2008/layout/HalfCircleOrganizationChart"/>
    <dgm:cxn modelId="{90836688-3A6E-4A7E-9476-C2D20B95AB47}" type="presParOf" srcId="{5C90EDB5-1B05-412C-A8BB-894FFF7CAD3F}" destId="{F35A2392-5B18-4A46-80E0-CA1748401C09}" srcOrd="2" destOrd="0" presId="urn:microsoft.com/office/officeart/2008/layout/HalfCircleOrganizationChart"/>
    <dgm:cxn modelId="{9D81AC32-C87D-4051-8827-1C302EE2155C}" type="presParOf" srcId="{5C90EDB5-1B05-412C-A8BB-894FFF7CAD3F}" destId="{F5F720E7-E964-48F1-8AA8-082D30DDA0B6}" srcOrd="3" destOrd="0" presId="urn:microsoft.com/office/officeart/2008/layout/HalfCircleOrganizationChart"/>
    <dgm:cxn modelId="{5BE4428E-750A-474D-8694-D7A04F902A57}" type="presParOf" srcId="{F5F720E7-E964-48F1-8AA8-082D30DDA0B6}" destId="{894A5C9F-0C15-48CA-8C93-3A79BF1A4E3A}" srcOrd="0" destOrd="0" presId="urn:microsoft.com/office/officeart/2008/layout/HalfCircleOrganizationChart"/>
    <dgm:cxn modelId="{B1CE2C42-ACC3-46FC-95C2-5BA2EC3E3C51}" type="presParOf" srcId="{894A5C9F-0C15-48CA-8C93-3A79BF1A4E3A}" destId="{40C12E68-34C7-4AFC-AA96-073DE1F9F565}" srcOrd="0" destOrd="0" presId="urn:microsoft.com/office/officeart/2008/layout/HalfCircleOrganizationChart"/>
    <dgm:cxn modelId="{8616787F-ECE1-4439-8FA2-947D01AC3681}" type="presParOf" srcId="{894A5C9F-0C15-48CA-8C93-3A79BF1A4E3A}" destId="{F951CCB2-AFBB-4A95-A1E7-72F9F0D72954}" srcOrd="1" destOrd="0" presId="urn:microsoft.com/office/officeart/2008/layout/HalfCircleOrganizationChart"/>
    <dgm:cxn modelId="{DD4DEAE8-843E-4E1C-ABC6-29E6C5BF128D}" type="presParOf" srcId="{894A5C9F-0C15-48CA-8C93-3A79BF1A4E3A}" destId="{1B9AE87A-4C7A-4A4E-BB8E-AE333C884E40}" srcOrd="2" destOrd="0" presId="urn:microsoft.com/office/officeart/2008/layout/HalfCircleOrganizationChart"/>
    <dgm:cxn modelId="{CE63EFCB-4FC8-4F9C-9392-99BB915F7FD1}" type="presParOf" srcId="{894A5C9F-0C15-48CA-8C93-3A79BF1A4E3A}" destId="{2FD3D0DB-92C1-4D81-8D1A-C23F4CA6477B}" srcOrd="3" destOrd="0" presId="urn:microsoft.com/office/officeart/2008/layout/HalfCircleOrganizationChart"/>
    <dgm:cxn modelId="{7932167A-C248-4837-8317-4C9FD57C682F}" type="presParOf" srcId="{F5F720E7-E964-48F1-8AA8-082D30DDA0B6}" destId="{6CF5EB0E-4EBE-4A38-82CE-D7D27457BC13}" srcOrd="1" destOrd="0" presId="urn:microsoft.com/office/officeart/2008/layout/HalfCircleOrganizationChart"/>
    <dgm:cxn modelId="{19BF9590-DF3D-4377-9156-E21BF8595AED}" type="presParOf" srcId="{F5F720E7-E964-48F1-8AA8-082D30DDA0B6}" destId="{C60BA52F-DF70-4DA5-91EC-15C9389220B9}" srcOrd="2" destOrd="0" presId="urn:microsoft.com/office/officeart/2008/layout/HalfCircleOrganizationChart"/>
    <dgm:cxn modelId="{CEA610FF-DF62-4BC1-8C35-D120AE0B95CF}" type="presParOf" srcId="{E00561C4-95E1-4CF0-9152-408CB901CB64}" destId="{5C15ECAF-0E46-4997-BEBC-080C555085B3}" srcOrd="2" destOrd="0" presId="urn:microsoft.com/office/officeart/2008/layout/HalfCircleOrganizationChart"/>
    <dgm:cxn modelId="{3333A670-08A7-4963-B741-651ED6C64A5F}" type="presParOf" srcId="{D5B1A8A3-E2BB-4163-B589-84FB6F9FD215}" destId="{981CC2D1-52F7-4CF5-B636-F8F20C1B89F7}" srcOrd="1" destOrd="0" presId="urn:microsoft.com/office/officeart/2008/layout/HalfCircleOrganizationChart"/>
    <dgm:cxn modelId="{49BC48EE-62DF-4199-B4E1-4996F85020AC}" type="presParOf" srcId="{981CC2D1-52F7-4CF5-B636-F8F20C1B89F7}" destId="{DD4A1804-8F4B-4570-86D2-FB14C0414903}" srcOrd="0" destOrd="0" presId="urn:microsoft.com/office/officeart/2008/layout/HalfCircleOrganizationChart"/>
    <dgm:cxn modelId="{36276B38-FE63-47F4-803B-5938D625A2AD}" type="presParOf" srcId="{DD4A1804-8F4B-4570-86D2-FB14C0414903}" destId="{2EABA585-ABF9-4B1B-B56C-AE871E307F99}" srcOrd="0" destOrd="0" presId="urn:microsoft.com/office/officeart/2008/layout/HalfCircleOrganizationChart"/>
    <dgm:cxn modelId="{45A5D72C-AF66-4456-B655-53CE77D512D6}" type="presParOf" srcId="{DD4A1804-8F4B-4570-86D2-FB14C0414903}" destId="{AB82A11D-4089-499C-A61B-A56B96CDF114}" srcOrd="1" destOrd="0" presId="urn:microsoft.com/office/officeart/2008/layout/HalfCircleOrganizationChart"/>
    <dgm:cxn modelId="{B2584458-7C9D-4F7B-9AD4-4430DF430DD5}" type="presParOf" srcId="{DD4A1804-8F4B-4570-86D2-FB14C0414903}" destId="{CBA68A0D-89DC-4DBE-9CFB-78458CFFC1EB}" srcOrd="2" destOrd="0" presId="urn:microsoft.com/office/officeart/2008/layout/HalfCircleOrganizationChart"/>
    <dgm:cxn modelId="{50462FC2-D7D9-4FBA-9EC7-9EFC08C5C336}" type="presParOf" srcId="{DD4A1804-8F4B-4570-86D2-FB14C0414903}" destId="{32EBEC9B-33E2-45D4-A1BA-638F95B81A83}" srcOrd="3" destOrd="0" presId="urn:microsoft.com/office/officeart/2008/layout/HalfCircleOrganizationChart"/>
    <dgm:cxn modelId="{18406692-CF37-4077-A4E5-6F146A87A883}" type="presParOf" srcId="{981CC2D1-52F7-4CF5-B636-F8F20C1B89F7}" destId="{8763B38A-D0A0-4289-AEB0-460FCB8C8ECD}" srcOrd="1" destOrd="0" presId="urn:microsoft.com/office/officeart/2008/layout/HalfCircleOrganizationChart"/>
    <dgm:cxn modelId="{083D3E41-CEB8-47BD-AD5B-BAC8183563F7}" type="presParOf" srcId="{8763B38A-D0A0-4289-AEB0-460FCB8C8ECD}" destId="{76669CB8-3D0B-4BCE-853A-91248B8B9B3A}" srcOrd="0" destOrd="0" presId="urn:microsoft.com/office/officeart/2008/layout/HalfCircleOrganizationChart"/>
    <dgm:cxn modelId="{9ECB585D-D3F2-4B0E-9742-416F4712815B}" type="presParOf" srcId="{8763B38A-D0A0-4289-AEB0-460FCB8C8ECD}" destId="{1EE2D40F-2E0E-42A8-97FA-134F37E6B122}" srcOrd="1" destOrd="0" presId="urn:microsoft.com/office/officeart/2008/layout/HalfCircleOrganizationChart"/>
    <dgm:cxn modelId="{CECBDF7C-D8D2-4161-B81F-E4CFFBF8F6F6}" type="presParOf" srcId="{1EE2D40F-2E0E-42A8-97FA-134F37E6B122}" destId="{26FF3978-A554-42B8-B55B-A803765CD15D}" srcOrd="0" destOrd="0" presId="urn:microsoft.com/office/officeart/2008/layout/HalfCircleOrganizationChart"/>
    <dgm:cxn modelId="{18A04923-FE6E-4289-8D09-9449940662AA}" type="presParOf" srcId="{26FF3978-A554-42B8-B55B-A803765CD15D}" destId="{8CEFA1BF-4E38-4849-8EE0-3A5765F1800D}" srcOrd="0" destOrd="0" presId="urn:microsoft.com/office/officeart/2008/layout/HalfCircleOrganizationChart"/>
    <dgm:cxn modelId="{591F2F9A-B5BC-4086-8EFD-420BBF7F9176}" type="presParOf" srcId="{26FF3978-A554-42B8-B55B-A803765CD15D}" destId="{728F116C-6B3D-4003-A285-4BBE5E23225E}" srcOrd="1" destOrd="0" presId="urn:microsoft.com/office/officeart/2008/layout/HalfCircleOrganizationChart"/>
    <dgm:cxn modelId="{50B01DCE-8810-4CC7-863F-3576BE772472}" type="presParOf" srcId="{26FF3978-A554-42B8-B55B-A803765CD15D}" destId="{D6E13E41-5FB2-43BD-9530-1444D32BFF32}" srcOrd="2" destOrd="0" presId="urn:microsoft.com/office/officeart/2008/layout/HalfCircleOrganizationChart"/>
    <dgm:cxn modelId="{47A689B7-E4E8-43B6-9234-39B7EC224D90}" type="presParOf" srcId="{26FF3978-A554-42B8-B55B-A803765CD15D}" destId="{B9DD6BFA-3D9A-4A33-9449-597C14A274B7}" srcOrd="3" destOrd="0" presId="urn:microsoft.com/office/officeart/2008/layout/HalfCircleOrganizationChart"/>
    <dgm:cxn modelId="{2A0096E5-1AFA-4C0C-BD32-516D5C28E0AA}" type="presParOf" srcId="{1EE2D40F-2E0E-42A8-97FA-134F37E6B122}" destId="{5AE43B7F-2621-4D06-BEBD-010C51D68000}" srcOrd="1" destOrd="0" presId="urn:microsoft.com/office/officeart/2008/layout/HalfCircleOrganizationChart"/>
    <dgm:cxn modelId="{D3223067-FA34-401D-8D46-F544539DB781}" type="presParOf" srcId="{1EE2D40F-2E0E-42A8-97FA-134F37E6B122}" destId="{62215ECD-3828-4894-A030-D7C7B3D1BA33}" srcOrd="2" destOrd="0" presId="urn:microsoft.com/office/officeart/2008/layout/HalfCircleOrganizationChart"/>
    <dgm:cxn modelId="{59C8BA87-32CE-49A1-A1F9-1B95A0B28294}" type="presParOf" srcId="{8763B38A-D0A0-4289-AEB0-460FCB8C8ECD}" destId="{0D5104F1-C34D-456D-867C-15E6F24806C8}" srcOrd="2" destOrd="0" presId="urn:microsoft.com/office/officeart/2008/layout/HalfCircleOrganizationChart"/>
    <dgm:cxn modelId="{2632343A-9E1A-4D91-8388-225ECFBAD91C}" type="presParOf" srcId="{8763B38A-D0A0-4289-AEB0-460FCB8C8ECD}" destId="{9FA03845-A89B-4270-9033-031791F85442}" srcOrd="3" destOrd="0" presId="urn:microsoft.com/office/officeart/2008/layout/HalfCircleOrganizationChart"/>
    <dgm:cxn modelId="{427717F8-908D-4375-B9EB-A007A5BEDFD0}" type="presParOf" srcId="{9FA03845-A89B-4270-9033-031791F85442}" destId="{F855B687-018B-4FF1-8FB9-7BFBF09CC19A}" srcOrd="0" destOrd="0" presId="urn:microsoft.com/office/officeart/2008/layout/HalfCircleOrganizationChart"/>
    <dgm:cxn modelId="{43F7A510-8BA3-4AB5-8EFA-CAF366F212FE}" type="presParOf" srcId="{F855B687-018B-4FF1-8FB9-7BFBF09CC19A}" destId="{B8C46097-B932-4281-AD2E-EF1431C2A640}" srcOrd="0" destOrd="0" presId="urn:microsoft.com/office/officeart/2008/layout/HalfCircleOrganizationChart"/>
    <dgm:cxn modelId="{53E85585-C060-457D-A62E-AF5D76AEE0D8}" type="presParOf" srcId="{F855B687-018B-4FF1-8FB9-7BFBF09CC19A}" destId="{5E63EEAE-AEA4-4779-AEEE-0B834AC6E23A}" srcOrd="1" destOrd="0" presId="urn:microsoft.com/office/officeart/2008/layout/HalfCircleOrganizationChart"/>
    <dgm:cxn modelId="{F3BAADB2-81F4-410C-A9E0-B2C23BE0A18E}" type="presParOf" srcId="{F855B687-018B-4FF1-8FB9-7BFBF09CC19A}" destId="{1A8CA1D1-B679-4195-B893-B0C7D177BB62}" srcOrd="2" destOrd="0" presId="urn:microsoft.com/office/officeart/2008/layout/HalfCircleOrganizationChart"/>
    <dgm:cxn modelId="{B4CFA66C-A30C-4D17-AC18-9E648033FD96}" type="presParOf" srcId="{F855B687-018B-4FF1-8FB9-7BFBF09CC19A}" destId="{D2FA39C4-0791-4288-B7A9-2D3D49593365}" srcOrd="3" destOrd="0" presId="urn:microsoft.com/office/officeart/2008/layout/HalfCircleOrganizationChart"/>
    <dgm:cxn modelId="{3E4639AE-2213-46AF-92BE-4EFA7C9A86B7}" type="presParOf" srcId="{9FA03845-A89B-4270-9033-031791F85442}" destId="{FE88D782-C8F7-4ABA-9E9A-F1D3625CD4F0}" srcOrd="1" destOrd="0" presId="urn:microsoft.com/office/officeart/2008/layout/HalfCircleOrganizationChart"/>
    <dgm:cxn modelId="{2A882654-374B-4161-8B31-DC28722B4DEF}" type="presParOf" srcId="{9FA03845-A89B-4270-9033-031791F85442}" destId="{219818D3-1763-445E-B778-C359E41CF8E9}" srcOrd="2" destOrd="0" presId="urn:microsoft.com/office/officeart/2008/layout/HalfCircleOrganizationChart"/>
    <dgm:cxn modelId="{80AE52A2-20A8-4CBF-BE5B-56B03ADEB040}" type="presParOf" srcId="{981CC2D1-52F7-4CF5-B636-F8F20C1B89F7}" destId="{5DFDA117-760B-48BB-A2F1-DC6DF135ABE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04F1-C34D-456D-867C-15E6F24806C8}">
      <dsp:nvSpPr>
        <dsp:cNvPr id="0" name=""/>
        <dsp:cNvSpPr/>
      </dsp:nvSpPr>
      <dsp:spPr>
        <a:xfrm>
          <a:off x="7397787" y="2038630"/>
          <a:ext cx="1268828" cy="440419"/>
        </a:xfrm>
        <a:custGeom>
          <a:avLst/>
          <a:gdLst/>
          <a:ahLst/>
          <a:cxnLst/>
          <a:rect l="0" t="0" r="0" b="0"/>
          <a:pathLst>
            <a:path>
              <a:moveTo>
                <a:pt x="0" y="0"/>
              </a:moveTo>
              <a:lnTo>
                <a:pt x="0" y="220209"/>
              </a:lnTo>
              <a:lnTo>
                <a:pt x="1268828" y="220209"/>
              </a:lnTo>
              <a:lnTo>
                <a:pt x="1268828" y="4404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69CB8-3D0B-4BCE-853A-91248B8B9B3A}">
      <dsp:nvSpPr>
        <dsp:cNvPr id="0" name=""/>
        <dsp:cNvSpPr/>
      </dsp:nvSpPr>
      <dsp:spPr>
        <a:xfrm>
          <a:off x="6128959" y="2038630"/>
          <a:ext cx="1268828" cy="440419"/>
        </a:xfrm>
        <a:custGeom>
          <a:avLst/>
          <a:gdLst/>
          <a:ahLst/>
          <a:cxnLst/>
          <a:rect l="0" t="0" r="0" b="0"/>
          <a:pathLst>
            <a:path>
              <a:moveTo>
                <a:pt x="1268828" y="0"/>
              </a:moveTo>
              <a:lnTo>
                <a:pt x="1268828" y="220209"/>
              </a:lnTo>
              <a:lnTo>
                <a:pt x="0" y="220209"/>
              </a:lnTo>
              <a:lnTo>
                <a:pt x="0" y="4404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A2392-5B18-4A46-80E0-CA1748401C09}">
      <dsp:nvSpPr>
        <dsp:cNvPr id="0" name=""/>
        <dsp:cNvSpPr/>
      </dsp:nvSpPr>
      <dsp:spPr>
        <a:xfrm>
          <a:off x="2322474" y="2038630"/>
          <a:ext cx="1268828" cy="440419"/>
        </a:xfrm>
        <a:custGeom>
          <a:avLst/>
          <a:gdLst/>
          <a:ahLst/>
          <a:cxnLst/>
          <a:rect l="0" t="0" r="0" b="0"/>
          <a:pathLst>
            <a:path>
              <a:moveTo>
                <a:pt x="0" y="0"/>
              </a:moveTo>
              <a:lnTo>
                <a:pt x="0" y="220209"/>
              </a:lnTo>
              <a:lnTo>
                <a:pt x="1268828" y="220209"/>
              </a:lnTo>
              <a:lnTo>
                <a:pt x="1268828" y="4404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0F68A-959E-43F4-BBC4-0B202052C681}">
      <dsp:nvSpPr>
        <dsp:cNvPr id="0" name=""/>
        <dsp:cNvSpPr/>
      </dsp:nvSpPr>
      <dsp:spPr>
        <a:xfrm>
          <a:off x="1053646" y="2038630"/>
          <a:ext cx="1268828" cy="440419"/>
        </a:xfrm>
        <a:custGeom>
          <a:avLst/>
          <a:gdLst/>
          <a:ahLst/>
          <a:cxnLst/>
          <a:rect l="0" t="0" r="0" b="0"/>
          <a:pathLst>
            <a:path>
              <a:moveTo>
                <a:pt x="1268828" y="0"/>
              </a:moveTo>
              <a:lnTo>
                <a:pt x="1268828" y="220209"/>
              </a:lnTo>
              <a:lnTo>
                <a:pt x="0" y="220209"/>
              </a:lnTo>
              <a:lnTo>
                <a:pt x="0" y="4404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A9CE7-E5B2-44DB-B9DA-AB1892413799}">
      <dsp:nvSpPr>
        <dsp:cNvPr id="0" name=""/>
        <dsp:cNvSpPr/>
      </dsp:nvSpPr>
      <dsp:spPr>
        <a:xfrm>
          <a:off x="1798165" y="990011"/>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4E22B-5F98-42A3-93C0-4CE12FFC9E35}">
      <dsp:nvSpPr>
        <dsp:cNvPr id="0" name=""/>
        <dsp:cNvSpPr/>
      </dsp:nvSpPr>
      <dsp:spPr>
        <a:xfrm>
          <a:off x="1798165" y="990011"/>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C07D-D5C4-4379-BA78-D567D111406C}">
      <dsp:nvSpPr>
        <dsp:cNvPr id="0" name=""/>
        <dsp:cNvSpPr/>
      </dsp:nvSpPr>
      <dsp:spPr>
        <a:xfrm>
          <a:off x="1273856" y="1178763"/>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C000"/>
              </a:solidFill>
            </a:rPr>
            <a:t>By involvement</a:t>
          </a:r>
        </a:p>
      </dsp:txBody>
      <dsp:txXfrm>
        <a:off x="1273856" y="1178763"/>
        <a:ext cx="2097236" cy="671115"/>
      </dsp:txXfrm>
    </dsp:sp>
    <dsp:sp modelId="{2B546F96-FFE7-47C2-AF2C-7A4FAD82B3E1}">
      <dsp:nvSpPr>
        <dsp:cNvPr id="0" name=""/>
        <dsp:cNvSpPr/>
      </dsp:nvSpPr>
      <dsp:spPr>
        <a:xfrm>
          <a:off x="529337" y="2479049"/>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9584F-6F8B-4379-B36B-9E1ACCBED3CC}">
      <dsp:nvSpPr>
        <dsp:cNvPr id="0" name=""/>
        <dsp:cNvSpPr/>
      </dsp:nvSpPr>
      <dsp:spPr>
        <a:xfrm>
          <a:off x="529337" y="2479049"/>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0440E-ADAA-4DFE-8AE3-A6D15497E0C3}">
      <dsp:nvSpPr>
        <dsp:cNvPr id="0" name=""/>
        <dsp:cNvSpPr/>
      </dsp:nvSpPr>
      <dsp:spPr>
        <a:xfrm>
          <a:off x="5028" y="2667801"/>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unilateral</a:t>
          </a:r>
        </a:p>
      </dsp:txBody>
      <dsp:txXfrm>
        <a:off x="5028" y="2667801"/>
        <a:ext cx="2097236" cy="671115"/>
      </dsp:txXfrm>
    </dsp:sp>
    <dsp:sp modelId="{F951CCB2-AFBB-4A95-A1E7-72F9F0D72954}">
      <dsp:nvSpPr>
        <dsp:cNvPr id="0" name=""/>
        <dsp:cNvSpPr/>
      </dsp:nvSpPr>
      <dsp:spPr>
        <a:xfrm>
          <a:off x="3066993" y="2479049"/>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AE87A-4C7A-4A4E-BB8E-AE333C884E40}">
      <dsp:nvSpPr>
        <dsp:cNvPr id="0" name=""/>
        <dsp:cNvSpPr/>
      </dsp:nvSpPr>
      <dsp:spPr>
        <a:xfrm>
          <a:off x="3066993" y="2479049"/>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12E68-34C7-4AFC-AA96-073DE1F9F565}">
      <dsp:nvSpPr>
        <dsp:cNvPr id="0" name=""/>
        <dsp:cNvSpPr/>
      </dsp:nvSpPr>
      <dsp:spPr>
        <a:xfrm>
          <a:off x="2542684" y="2667801"/>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bilateral</a:t>
          </a:r>
        </a:p>
      </dsp:txBody>
      <dsp:txXfrm>
        <a:off x="2542684" y="2667801"/>
        <a:ext cx="2097236" cy="671115"/>
      </dsp:txXfrm>
    </dsp:sp>
    <dsp:sp modelId="{AB82A11D-4089-499C-A61B-A56B96CDF114}">
      <dsp:nvSpPr>
        <dsp:cNvPr id="0" name=""/>
        <dsp:cNvSpPr/>
      </dsp:nvSpPr>
      <dsp:spPr>
        <a:xfrm>
          <a:off x="6873478" y="990011"/>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68A0D-89DC-4DBE-9CFB-78458CFFC1EB}">
      <dsp:nvSpPr>
        <dsp:cNvPr id="0" name=""/>
        <dsp:cNvSpPr/>
      </dsp:nvSpPr>
      <dsp:spPr>
        <a:xfrm>
          <a:off x="6873478" y="990011"/>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BA585-ABF9-4B1B-B56C-AE871E307F99}">
      <dsp:nvSpPr>
        <dsp:cNvPr id="0" name=""/>
        <dsp:cNvSpPr/>
      </dsp:nvSpPr>
      <dsp:spPr>
        <a:xfrm>
          <a:off x="6349169" y="1178763"/>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C000"/>
              </a:solidFill>
            </a:rPr>
            <a:t>By mechanism</a:t>
          </a:r>
        </a:p>
      </dsp:txBody>
      <dsp:txXfrm>
        <a:off x="6349169" y="1178763"/>
        <a:ext cx="2097236" cy="671115"/>
      </dsp:txXfrm>
    </dsp:sp>
    <dsp:sp modelId="{728F116C-6B3D-4003-A285-4BBE5E23225E}">
      <dsp:nvSpPr>
        <dsp:cNvPr id="0" name=""/>
        <dsp:cNvSpPr/>
      </dsp:nvSpPr>
      <dsp:spPr>
        <a:xfrm>
          <a:off x="5604650" y="2479049"/>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13E41-5FB2-43BD-9530-1444D32BFF32}">
      <dsp:nvSpPr>
        <dsp:cNvPr id="0" name=""/>
        <dsp:cNvSpPr/>
      </dsp:nvSpPr>
      <dsp:spPr>
        <a:xfrm>
          <a:off x="5604650" y="2479049"/>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FA1BF-4E38-4849-8EE0-3A5765F1800D}">
      <dsp:nvSpPr>
        <dsp:cNvPr id="0" name=""/>
        <dsp:cNvSpPr/>
      </dsp:nvSpPr>
      <dsp:spPr>
        <a:xfrm>
          <a:off x="5080340" y="2667801"/>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transudative</a:t>
          </a:r>
        </a:p>
      </dsp:txBody>
      <dsp:txXfrm>
        <a:off x="5080340" y="2667801"/>
        <a:ext cx="2097236" cy="671115"/>
      </dsp:txXfrm>
    </dsp:sp>
    <dsp:sp modelId="{5E63EEAE-AEA4-4779-AEEE-0B834AC6E23A}">
      <dsp:nvSpPr>
        <dsp:cNvPr id="0" name=""/>
        <dsp:cNvSpPr/>
      </dsp:nvSpPr>
      <dsp:spPr>
        <a:xfrm>
          <a:off x="8142306" y="2479049"/>
          <a:ext cx="1048618" cy="104861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CA1D1-B679-4195-B893-B0C7D177BB62}">
      <dsp:nvSpPr>
        <dsp:cNvPr id="0" name=""/>
        <dsp:cNvSpPr/>
      </dsp:nvSpPr>
      <dsp:spPr>
        <a:xfrm>
          <a:off x="8142306" y="2479049"/>
          <a:ext cx="1048618" cy="104861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46097-B932-4281-AD2E-EF1431C2A640}">
      <dsp:nvSpPr>
        <dsp:cNvPr id="0" name=""/>
        <dsp:cNvSpPr/>
      </dsp:nvSpPr>
      <dsp:spPr>
        <a:xfrm>
          <a:off x="7617997" y="2667801"/>
          <a:ext cx="2097236" cy="67111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2"/>
              </a:solidFill>
            </a:rPr>
            <a:t>exudative</a:t>
          </a:r>
        </a:p>
      </dsp:txBody>
      <dsp:txXfrm>
        <a:off x="7617997" y="2667801"/>
        <a:ext cx="2097236" cy="67111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3B3FA-D307-4DA9-94A2-24FD7043492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2BACB-EBEF-4606-8CF5-FB6B31633FAC}" type="slidenum">
              <a:rPr lang="en-US" smtClean="0"/>
              <a:t>‹#›</a:t>
            </a:fld>
            <a:endParaRPr lang="en-US"/>
          </a:p>
        </p:txBody>
      </p:sp>
    </p:spTree>
    <p:extLst>
      <p:ext uri="{BB962C8B-B14F-4D97-AF65-F5344CB8AC3E}">
        <p14:creationId xmlns:p14="http://schemas.microsoft.com/office/powerpoint/2010/main" val="103590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xt.amboss.com/us/article/F50gNg#Z54df3018267c30fdb3852a4a190b1b0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next.amboss.com/us/article/F50gNg#Zdf67280592b889d4f0c8e49adddf581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ext.amboss.com/us/article/4n03tg#Z4254d71ea91bb85a18eeeaaf5e7adbe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next.amboss.com/us/article/xo0EVS#Z917870fa18c05b025cc3696075936299" TargetMode="External"/><Relationship Id="rId5" Type="http://schemas.openxmlformats.org/officeDocument/2006/relationships/hyperlink" Target="https://next.amboss.com/us/article/0p0eLS#Z91784abdd53ef71f6ef7580f565a82ad" TargetMode="External"/><Relationship Id="rId4" Type="http://schemas.openxmlformats.org/officeDocument/2006/relationships/hyperlink" Target="https://next.amboss.com/us/article/W60PPS#Z84ffaf83e57bb0cc8eb7c50bbc26607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xt.amboss.com/us/article/4n03tg#Z4254d71ea91bb85a18eeeaaf5e7adbe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next.amboss.com/us/article/xo0EVS#Z917870fa18c05b025cc3696075936299" TargetMode="External"/><Relationship Id="rId5" Type="http://schemas.openxmlformats.org/officeDocument/2006/relationships/hyperlink" Target="https://next.amboss.com/us/article/0p0eLS#Z91784abdd53ef71f6ef7580f565a82ad" TargetMode="External"/><Relationship Id="rId4" Type="http://schemas.openxmlformats.org/officeDocument/2006/relationships/hyperlink" Target="https://next.amboss.com/us/article/W60PPS#Z84ffaf83e57bb0cc8eb7c50bbc26607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xt.amboss.com/us/article/in0JGg#Zf22a2d04575027ccbd9bc2a111f58066"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next.amboss.com/us/article/vh0Aff#Z173ea3cc1a02a887b8543c256fb768ff" TargetMode="External"/><Relationship Id="rId4" Type="http://schemas.openxmlformats.org/officeDocument/2006/relationships/hyperlink" Target="https://next.amboss.com/us/article/_f05K2#Zc74719fbc35d81e58337f58d0d2a90b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5</a:t>
            </a:fld>
            <a:endParaRPr lang="en-US"/>
          </a:p>
        </p:txBody>
      </p:sp>
    </p:spTree>
    <p:extLst>
      <p:ext uri="{BB962C8B-B14F-4D97-AF65-F5344CB8AC3E}">
        <p14:creationId xmlns:p14="http://schemas.microsoft.com/office/powerpoint/2010/main" val="43566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A1C1C"/>
                </a:solidFill>
                <a:effectLst/>
                <a:latin typeface="Lato" panose="020F0502020204030203" pitchFamily="34" charset="0"/>
              </a:rPr>
              <a:t>Can detect &gt; 3–5 mL of fluid</a:t>
            </a:r>
          </a:p>
          <a:p>
            <a:pPr algn="l">
              <a:buFont typeface="Arial" panose="020B0604020202020204" pitchFamily="34" charset="0"/>
              <a:buChar char="•"/>
            </a:pPr>
            <a:r>
              <a:rPr lang="en-US" b="0" i="0" dirty="0">
                <a:solidFill>
                  <a:srgbClr val="1A1C1C"/>
                </a:solidFill>
                <a:effectLst/>
                <a:latin typeface="Lato" panose="020F0502020204030203" pitchFamily="34" charset="0"/>
              </a:rPr>
              <a:t>Fluid density measurement can help differentiate pleural effusion from </a:t>
            </a:r>
            <a:r>
              <a:rPr lang="en-US" b="0" i="0" dirty="0">
                <a:solidFill>
                  <a:srgbClr val="1A1C1C"/>
                </a:solidFill>
                <a:effectLst/>
                <a:latin typeface="Lato" panose="020F0502020204030203" pitchFamily="34" charset="0"/>
                <a:hlinkClick r:id="rId3"/>
              </a:rPr>
              <a:t>empyema</a:t>
            </a:r>
            <a:r>
              <a:rPr lang="en-US" b="0" i="0" dirty="0">
                <a:solidFill>
                  <a:srgbClr val="1A1C1C"/>
                </a:solidFill>
                <a:effectLst/>
                <a:latin typeface="Lato" panose="020F0502020204030203" pitchFamily="34" charset="0"/>
              </a:rPr>
              <a:t> and </a:t>
            </a:r>
            <a:r>
              <a:rPr lang="en-US" b="0" i="0" dirty="0">
                <a:solidFill>
                  <a:srgbClr val="1A1C1C"/>
                </a:solidFill>
                <a:effectLst/>
                <a:latin typeface="Lato" panose="020F0502020204030203" pitchFamily="34" charset="0"/>
                <a:hlinkClick r:id="rId4"/>
              </a:rPr>
              <a:t>hemothorax</a:t>
            </a:r>
            <a:r>
              <a:rPr lang="en-US" b="0" i="0" dirty="0">
                <a:solidFill>
                  <a:srgbClr val="1A1C1C"/>
                </a:solidFill>
                <a:effectLst/>
                <a:latin typeface="Lato" panose="020F0502020204030203" pitchFamily="34" charset="0"/>
              </a:rPr>
              <a:t>  </a:t>
            </a:r>
            <a:r>
              <a:rPr lang="en-US" b="0" i="0" baseline="30000" dirty="0">
                <a:solidFill>
                  <a:srgbClr val="1A1C1C"/>
                </a:solidFill>
                <a:effectLst/>
                <a:latin typeface="Lato" panose="020F0502020204030203" pitchFamily="34" charset="0"/>
              </a:rPr>
              <a:t>[</a:t>
            </a:r>
            <a:endParaRPr lang="en-US" b="0" i="0" dirty="0">
              <a:solidFill>
                <a:srgbClr val="1A1C1C"/>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4552BACB-EBEF-4606-8CF5-FB6B31633FAC}" type="slidenum">
              <a:rPr lang="en-US" smtClean="0"/>
              <a:t>16</a:t>
            </a:fld>
            <a:endParaRPr lang="en-US"/>
          </a:p>
        </p:txBody>
      </p:sp>
    </p:spTree>
    <p:extLst>
      <p:ext uri="{BB962C8B-B14F-4D97-AF65-F5344CB8AC3E}">
        <p14:creationId xmlns:p14="http://schemas.microsoft.com/office/powerpoint/2010/main" val="529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rPr>
              <a:t>is a procedure that drains fluid or air from the space between the lungs and the wall of the chest (the pleural space). It is done using a hollow needle or a plastic tube inserted through the chest wall. Normally only a small amount of fluid is in the pleural space and is done in the most dependent part.</a:t>
            </a:r>
            <a:endParaRPr lang="en-US" b="1" i="0" dirty="0">
              <a:solidFill>
                <a:srgbClr val="1A1C1C"/>
              </a:solidFill>
              <a:effectLst/>
              <a:latin typeface="Lato" panose="020F0502020204030203" pitchFamily="34" charset="0"/>
            </a:endParaRPr>
          </a:p>
          <a:p>
            <a:pPr algn="l"/>
            <a:endParaRPr lang="en-US" b="1" i="0" dirty="0">
              <a:solidFill>
                <a:srgbClr val="1A1C1C"/>
              </a:solidFill>
              <a:effectLst/>
              <a:latin typeface="Lato" panose="020F0502020204030203" pitchFamily="34" charset="0"/>
            </a:endParaRPr>
          </a:p>
          <a:p>
            <a:pPr algn="l"/>
            <a:r>
              <a:rPr lang="en-US" b="1" i="0" dirty="0">
                <a:solidFill>
                  <a:srgbClr val="1A1C1C"/>
                </a:solidFill>
                <a:effectLst/>
                <a:latin typeface="Lato" panose="020F0502020204030203" pitchFamily="34" charset="0"/>
              </a:rPr>
              <a:t>Landmarks and positioning</a:t>
            </a:r>
            <a:endParaRPr lang="en-GB" sz="1200" dirty="0">
              <a:solidFill>
                <a:schemeClr val="accent1">
                  <a:lumMod val="75000"/>
                </a:schemeClr>
              </a:solidFill>
            </a:endParaRPr>
          </a:p>
          <a:p>
            <a:pPr algn="l">
              <a:buFont typeface="Arial" panose="020B0604020202020204" pitchFamily="34" charset="0"/>
              <a:buChar char="•"/>
            </a:pPr>
            <a:r>
              <a:rPr lang="en-US" b="0" i="0" dirty="0">
                <a:solidFill>
                  <a:srgbClr val="1A1C1C"/>
                </a:solidFill>
                <a:effectLst/>
                <a:latin typeface="Lato" panose="020F0502020204030203" pitchFamily="34" charset="0"/>
              </a:rPr>
              <a:t>Place the patient in the sitting position with their arms resting on the bedside table.  </a:t>
            </a:r>
          </a:p>
          <a:p>
            <a:pPr algn="l">
              <a:buFont typeface="Arial" panose="020B0604020202020204" pitchFamily="34" charset="0"/>
              <a:buChar char="•"/>
            </a:pPr>
            <a:r>
              <a:rPr lang="en-US" b="0" i="0" dirty="0">
                <a:solidFill>
                  <a:srgbClr val="1A1C1C"/>
                </a:solidFill>
                <a:effectLst/>
                <a:latin typeface="Lato" panose="020F0502020204030203" pitchFamily="34" charset="0"/>
              </a:rPr>
              <a:t>Determine the puncture site using </a:t>
            </a:r>
            <a:r>
              <a:rPr lang="en-US" b="0" i="0" dirty="0">
                <a:solidFill>
                  <a:srgbClr val="1A1C1C"/>
                </a:solidFill>
                <a:effectLst/>
                <a:latin typeface="Lato" panose="020F0502020204030203" pitchFamily="34" charset="0"/>
                <a:hlinkClick r:id="rId3"/>
              </a:rPr>
              <a:t>ultrasound</a:t>
            </a:r>
            <a:r>
              <a:rPr lang="en-US" b="0" i="0" dirty="0">
                <a:solidFill>
                  <a:srgbClr val="1A1C1C"/>
                </a:solidFill>
                <a:effectLst/>
                <a:latin typeface="Lato" panose="020F0502020204030203" pitchFamily="34" charset="0"/>
              </a:rPr>
              <a:t> and mark the </a:t>
            </a:r>
            <a:r>
              <a:rPr lang="en-US" b="0" i="0" dirty="0">
                <a:solidFill>
                  <a:srgbClr val="1A1C1C"/>
                </a:solidFill>
                <a:effectLst/>
                <a:latin typeface="Lato" panose="020F0502020204030203" pitchFamily="34" charset="0"/>
                <a:hlinkClick r:id="rId4"/>
              </a:rPr>
              <a:t>skin</a:t>
            </a:r>
            <a:r>
              <a:rPr lang="en-US" b="0" i="0" dirty="0">
                <a:solidFill>
                  <a:srgbClr val="1A1C1C"/>
                </a:solidFill>
                <a:effectLst/>
                <a:latin typeface="Lato" panose="020F0502020204030203" pitchFamily="34" charset="0"/>
              </a:rPr>
              <a:t>. </a:t>
            </a:r>
          </a:p>
          <a:p>
            <a:pPr marL="742950" lvl="1" indent="-285750" algn="l">
              <a:buFont typeface="Arial" panose="020B0604020202020204" pitchFamily="34" charset="0"/>
              <a:buChar char="•"/>
            </a:pPr>
            <a:r>
              <a:rPr lang="en-US" b="0" i="0" dirty="0">
                <a:solidFill>
                  <a:srgbClr val="1A1C1C"/>
                </a:solidFill>
                <a:effectLst/>
                <a:latin typeface="Lato" panose="020F0502020204030203" pitchFamily="34" charset="0"/>
              </a:rPr>
              <a:t>1–2 </a:t>
            </a:r>
            <a:r>
              <a:rPr lang="en-US" b="0" i="0" dirty="0">
                <a:solidFill>
                  <a:srgbClr val="1A1C1C"/>
                </a:solidFill>
                <a:effectLst/>
                <a:latin typeface="Lato" panose="020F0502020204030203" pitchFamily="34" charset="0"/>
                <a:hlinkClick r:id="rId5"/>
              </a:rPr>
              <a:t>intercostal spaces</a:t>
            </a:r>
            <a:r>
              <a:rPr lang="en-US" b="0" i="0" dirty="0">
                <a:solidFill>
                  <a:srgbClr val="1A1C1C"/>
                </a:solidFill>
                <a:effectLst/>
                <a:latin typeface="Lato" panose="020F0502020204030203" pitchFamily="34" charset="0"/>
              </a:rPr>
              <a:t> beneath the upper margin of the effusion </a:t>
            </a:r>
          </a:p>
          <a:p>
            <a:pPr marL="742950" lvl="1" indent="-285750" algn="l">
              <a:buFont typeface="Arial" panose="020B0604020202020204" pitchFamily="34" charset="0"/>
              <a:buChar char="•"/>
            </a:pPr>
            <a:r>
              <a:rPr lang="en-US" b="0" i="0" dirty="0" err="1">
                <a:solidFill>
                  <a:srgbClr val="1A1C1C"/>
                </a:solidFill>
                <a:effectLst/>
                <a:latin typeface="Lato" panose="020F0502020204030203" pitchFamily="34" charset="0"/>
              </a:rPr>
              <a:t>Midscapular</a:t>
            </a:r>
            <a:r>
              <a:rPr lang="en-US" b="0" i="0" dirty="0">
                <a:solidFill>
                  <a:srgbClr val="1A1C1C"/>
                </a:solidFill>
                <a:effectLst/>
                <a:latin typeface="Lato" panose="020F0502020204030203" pitchFamily="34" charset="0"/>
              </a:rPr>
              <a:t> or </a:t>
            </a:r>
            <a:r>
              <a:rPr lang="en-US" b="0" i="0" dirty="0">
                <a:solidFill>
                  <a:srgbClr val="1A1C1C"/>
                </a:solidFill>
                <a:effectLst/>
                <a:latin typeface="Lato" panose="020F0502020204030203" pitchFamily="34" charset="0"/>
                <a:hlinkClick r:id="rId6"/>
              </a:rPr>
              <a:t>posterior</a:t>
            </a:r>
            <a:r>
              <a:rPr lang="en-US" b="0" i="0" dirty="0">
                <a:solidFill>
                  <a:srgbClr val="1A1C1C"/>
                </a:solidFill>
                <a:effectLst/>
                <a:latin typeface="Lato" panose="020F0502020204030203" pitchFamily="34" charset="0"/>
              </a:rPr>
              <a:t> axillary line. </a:t>
            </a:r>
          </a:p>
        </p:txBody>
      </p:sp>
      <p:sp>
        <p:nvSpPr>
          <p:cNvPr id="4" name="Slide Number Placeholder 3"/>
          <p:cNvSpPr>
            <a:spLocks noGrp="1"/>
          </p:cNvSpPr>
          <p:nvPr>
            <p:ph type="sldNum" sz="quarter" idx="5"/>
          </p:nvPr>
        </p:nvSpPr>
        <p:spPr/>
        <p:txBody>
          <a:bodyPr/>
          <a:lstStyle/>
          <a:p>
            <a:fld id="{4552BACB-EBEF-4606-8CF5-FB6B31633FAC}" type="slidenum">
              <a:rPr lang="en-US" smtClean="0"/>
              <a:t>19</a:t>
            </a:fld>
            <a:endParaRPr lang="en-US"/>
          </a:p>
        </p:txBody>
      </p:sp>
    </p:spTree>
    <p:extLst>
      <p:ext uri="{BB962C8B-B14F-4D97-AF65-F5344CB8AC3E}">
        <p14:creationId xmlns:p14="http://schemas.microsoft.com/office/powerpoint/2010/main" val="413533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A1C1C"/>
                </a:solidFill>
                <a:effectLst/>
                <a:latin typeface="Lato" panose="020F0502020204030203" pitchFamily="34" charset="0"/>
              </a:rPr>
              <a:t>Landmarks and positioning</a:t>
            </a:r>
            <a:endParaRPr lang="en-GB" sz="1200" dirty="0">
              <a:solidFill>
                <a:schemeClr val="accent1">
                  <a:lumMod val="75000"/>
                </a:schemeClr>
              </a:solidFill>
            </a:endParaRPr>
          </a:p>
          <a:p>
            <a:pPr algn="l">
              <a:buFont typeface="Arial" panose="020B0604020202020204" pitchFamily="34" charset="0"/>
              <a:buChar char="•"/>
            </a:pPr>
            <a:r>
              <a:rPr lang="en-US" b="0" i="0" dirty="0">
                <a:solidFill>
                  <a:srgbClr val="1A1C1C"/>
                </a:solidFill>
                <a:effectLst/>
                <a:latin typeface="Lato" panose="020F0502020204030203" pitchFamily="34" charset="0"/>
              </a:rPr>
              <a:t>Place the patient in the sitting position with their arms resting on the bedside table.  </a:t>
            </a:r>
          </a:p>
          <a:p>
            <a:pPr algn="l">
              <a:buFont typeface="Arial" panose="020B0604020202020204" pitchFamily="34" charset="0"/>
              <a:buChar char="•"/>
            </a:pPr>
            <a:r>
              <a:rPr lang="en-US" b="0" i="0" dirty="0">
                <a:solidFill>
                  <a:srgbClr val="1A1C1C"/>
                </a:solidFill>
                <a:effectLst/>
                <a:latin typeface="Lato" panose="020F0502020204030203" pitchFamily="34" charset="0"/>
              </a:rPr>
              <a:t>Determine the puncture site using </a:t>
            </a:r>
            <a:r>
              <a:rPr lang="en-US" b="0" i="0" dirty="0">
                <a:solidFill>
                  <a:srgbClr val="1A1C1C"/>
                </a:solidFill>
                <a:effectLst/>
                <a:latin typeface="Lato" panose="020F0502020204030203" pitchFamily="34" charset="0"/>
                <a:hlinkClick r:id="rId3"/>
              </a:rPr>
              <a:t>ultrasound</a:t>
            </a:r>
            <a:r>
              <a:rPr lang="en-US" b="0" i="0" dirty="0">
                <a:solidFill>
                  <a:srgbClr val="1A1C1C"/>
                </a:solidFill>
                <a:effectLst/>
                <a:latin typeface="Lato" panose="020F0502020204030203" pitchFamily="34" charset="0"/>
              </a:rPr>
              <a:t> and mark the </a:t>
            </a:r>
            <a:r>
              <a:rPr lang="en-US" b="0" i="0" dirty="0">
                <a:solidFill>
                  <a:srgbClr val="1A1C1C"/>
                </a:solidFill>
                <a:effectLst/>
                <a:latin typeface="Lato" panose="020F0502020204030203" pitchFamily="34" charset="0"/>
                <a:hlinkClick r:id="rId4"/>
              </a:rPr>
              <a:t>skin</a:t>
            </a:r>
            <a:r>
              <a:rPr lang="en-US" b="0" i="0" dirty="0">
                <a:solidFill>
                  <a:srgbClr val="1A1C1C"/>
                </a:solidFill>
                <a:effectLst/>
                <a:latin typeface="Lato" panose="020F0502020204030203" pitchFamily="34" charset="0"/>
              </a:rPr>
              <a:t>. </a:t>
            </a:r>
          </a:p>
          <a:p>
            <a:pPr marL="742950" lvl="1" indent="-285750" algn="l">
              <a:buFont typeface="Arial" panose="020B0604020202020204" pitchFamily="34" charset="0"/>
              <a:buChar char="•"/>
            </a:pPr>
            <a:r>
              <a:rPr lang="en-US" b="0" i="0" dirty="0">
                <a:solidFill>
                  <a:srgbClr val="1A1C1C"/>
                </a:solidFill>
                <a:effectLst/>
                <a:latin typeface="Lato" panose="020F0502020204030203" pitchFamily="34" charset="0"/>
              </a:rPr>
              <a:t>1–2 </a:t>
            </a:r>
            <a:r>
              <a:rPr lang="en-US" b="0" i="0" dirty="0">
                <a:solidFill>
                  <a:srgbClr val="1A1C1C"/>
                </a:solidFill>
                <a:effectLst/>
                <a:latin typeface="Lato" panose="020F0502020204030203" pitchFamily="34" charset="0"/>
                <a:hlinkClick r:id="rId5"/>
              </a:rPr>
              <a:t>intercostal spaces</a:t>
            </a:r>
            <a:r>
              <a:rPr lang="en-US" b="0" i="0" dirty="0">
                <a:solidFill>
                  <a:srgbClr val="1A1C1C"/>
                </a:solidFill>
                <a:effectLst/>
                <a:latin typeface="Lato" panose="020F0502020204030203" pitchFamily="34" charset="0"/>
              </a:rPr>
              <a:t> beneath the upper margin of the effusion </a:t>
            </a:r>
          </a:p>
          <a:p>
            <a:pPr marL="742950" lvl="1" indent="-285750" algn="l">
              <a:buFont typeface="Arial" panose="020B0604020202020204" pitchFamily="34" charset="0"/>
              <a:buChar char="•"/>
            </a:pPr>
            <a:r>
              <a:rPr lang="en-US" b="0" i="0" dirty="0" err="1">
                <a:solidFill>
                  <a:srgbClr val="1A1C1C"/>
                </a:solidFill>
                <a:effectLst/>
                <a:latin typeface="Lato" panose="020F0502020204030203" pitchFamily="34" charset="0"/>
              </a:rPr>
              <a:t>Midscapular</a:t>
            </a:r>
            <a:r>
              <a:rPr lang="en-US" b="0" i="0" dirty="0">
                <a:solidFill>
                  <a:srgbClr val="1A1C1C"/>
                </a:solidFill>
                <a:effectLst/>
                <a:latin typeface="Lato" panose="020F0502020204030203" pitchFamily="34" charset="0"/>
              </a:rPr>
              <a:t> or </a:t>
            </a:r>
            <a:r>
              <a:rPr lang="en-US" b="0" i="0" dirty="0">
                <a:solidFill>
                  <a:srgbClr val="1A1C1C"/>
                </a:solidFill>
                <a:effectLst/>
                <a:latin typeface="Lato" panose="020F0502020204030203" pitchFamily="34" charset="0"/>
                <a:hlinkClick r:id="rId6"/>
              </a:rPr>
              <a:t>posterior</a:t>
            </a:r>
            <a:r>
              <a:rPr lang="en-US" b="0" i="0" dirty="0">
                <a:solidFill>
                  <a:srgbClr val="1A1C1C"/>
                </a:solidFill>
                <a:effectLst/>
                <a:latin typeface="Lato" panose="020F0502020204030203" pitchFamily="34" charset="0"/>
              </a:rPr>
              <a:t> axillary line. ‘</a:t>
            </a:r>
          </a:p>
          <a:p>
            <a:pPr algn="l"/>
            <a:r>
              <a:rPr lang="en-US" b="1" i="0" dirty="0">
                <a:solidFill>
                  <a:srgbClr val="FFFFFF"/>
                </a:solidFill>
                <a:effectLst/>
                <a:latin typeface="Lato" panose="020F0502020204030203" pitchFamily="34" charset="0"/>
              </a:rPr>
              <a:t>Steps:</a:t>
            </a:r>
          </a:p>
          <a:p>
            <a:pPr algn="l"/>
            <a:r>
              <a:rPr lang="en-US" b="0" i="0" dirty="0">
                <a:solidFill>
                  <a:srgbClr val="FFFFFF"/>
                </a:solidFill>
                <a:effectLst/>
                <a:latin typeface="Lato" panose="020F0502020204030203" pitchFamily="34" charset="0"/>
              </a:rPr>
              <a:t>1. The puncture site is determined using ultrasound.</a:t>
            </a:r>
            <a:br>
              <a:rPr lang="en-US" dirty="0"/>
            </a:br>
            <a:r>
              <a:rPr lang="en-US" b="0" i="0" dirty="0">
                <a:solidFill>
                  <a:srgbClr val="FFFFFF"/>
                </a:solidFill>
                <a:effectLst/>
                <a:latin typeface="Lato" panose="020F0502020204030203" pitchFamily="34" charset="0"/>
              </a:rPr>
              <a:t>2. The skin is marked and prepped and sterile drapes are placed.</a:t>
            </a:r>
            <a:br>
              <a:rPr lang="en-US" dirty="0"/>
            </a:br>
            <a:r>
              <a:rPr lang="en-US" b="0" i="0" dirty="0">
                <a:solidFill>
                  <a:srgbClr val="FFFFFF"/>
                </a:solidFill>
                <a:effectLst/>
                <a:latin typeface="Lato" panose="020F0502020204030203" pitchFamily="34" charset="0"/>
              </a:rPr>
              <a:t>3. Local anesthesia is infiltrated at the puncture site and over the superior edge of the rib along the anticipated needle tract.</a:t>
            </a:r>
            <a:br>
              <a:rPr lang="en-US" dirty="0"/>
            </a:br>
            <a:r>
              <a:rPr lang="en-US" b="0" i="0" dirty="0">
                <a:solidFill>
                  <a:srgbClr val="FFFFFF"/>
                </a:solidFill>
                <a:effectLst/>
                <a:latin typeface="Lato" panose="020F0502020204030203" pitchFamily="34" charset="0"/>
              </a:rPr>
              <a:t>4a. Diagnostic thoracentesis: The needle is inserted at the puncture site while negative pressure is applied to the syringe. The needle is advanced until pleural fluid returns, and a diagnostic sample is obtained.</a:t>
            </a:r>
            <a:br>
              <a:rPr lang="en-US" dirty="0"/>
            </a:br>
            <a:r>
              <a:rPr lang="en-US" b="0" i="0" dirty="0">
                <a:solidFill>
                  <a:srgbClr val="FFFFFF"/>
                </a:solidFill>
                <a:effectLst/>
                <a:latin typeface="Lato" panose="020F0502020204030203" pitchFamily="34" charset="0"/>
              </a:rPr>
              <a:t>4b. Therapeutic thoracentesis: (I) The over-the-needle assembly is inserted at the puncture site while negative pressure is applied to the syringe. (II) After fluid is aspirated, the catheter is advanced and the needle is removed. (III) A three-way stopcock connected to high-pressure tubing and a drainage bag is attached to the catheter to allow the pleural fluid to drain.</a:t>
            </a:r>
            <a:endParaRPr lang="en-US" b="1" i="0" dirty="0">
              <a:solidFill>
                <a:srgbClr val="1A1C1C"/>
              </a:solidFill>
              <a:effectLst/>
              <a:latin typeface="Lato" panose="020F0502020204030203" pitchFamily="34" charset="0"/>
            </a:endParaRPr>
          </a:p>
          <a:p>
            <a:pPr marL="742950" lvl="1"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20</a:t>
            </a:fld>
            <a:endParaRPr lang="en-US"/>
          </a:p>
        </p:txBody>
      </p:sp>
    </p:spTree>
    <p:extLst>
      <p:ext uri="{BB962C8B-B14F-4D97-AF65-F5344CB8AC3E}">
        <p14:creationId xmlns:p14="http://schemas.microsoft.com/office/powerpoint/2010/main" val="64138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solidFill>
                  <a:schemeClr val="accent1">
                    <a:lumMod val="75000"/>
                  </a:schemeClr>
                </a:solidFill>
              </a:rPr>
              <a:t> Grossly bloody fluid may result from trauma, malignancy, post pericardiotomy syndrome, or asbestos-related effusion</a:t>
            </a:r>
          </a:p>
          <a:p>
            <a:pPr>
              <a:buFont typeface="Arial" panose="020B0604020202020204" pitchFamily="34" charset="0"/>
              <a:buChar char="•"/>
            </a:pPr>
            <a:r>
              <a:rPr lang="en-US" sz="1200" dirty="0">
                <a:solidFill>
                  <a:schemeClr val="accent1">
                    <a:lumMod val="75000"/>
                  </a:schemeClr>
                </a:solidFill>
              </a:rPr>
              <a:t> Elevated pleural fluid amylase : esophageal rupture , pancreatitis ,malignancy.</a:t>
            </a:r>
          </a:p>
          <a:p>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21</a:t>
            </a:fld>
            <a:endParaRPr lang="en-US"/>
          </a:p>
        </p:txBody>
      </p:sp>
    </p:spTree>
    <p:extLst>
      <p:ext uri="{BB962C8B-B14F-4D97-AF65-F5344CB8AC3E}">
        <p14:creationId xmlns:p14="http://schemas.microsoft.com/office/powerpoint/2010/main" val="5968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23</a:t>
            </a:fld>
            <a:endParaRPr lang="en-US"/>
          </a:p>
        </p:txBody>
      </p:sp>
    </p:spTree>
    <p:extLst>
      <p:ext uri="{BB962C8B-B14F-4D97-AF65-F5344CB8AC3E}">
        <p14:creationId xmlns:p14="http://schemas.microsoft.com/office/powerpoint/2010/main" val="393090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25</a:t>
            </a:fld>
            <a:endParaRPr lang="en-US"/>
          </a:p>
        </p:txBody>
      </p:sp>
    </p:spTree>
    <p:extLst>
      <p:ext uri="{BB962C8B-B14F-4D97-AF65-F5344CB8AC3E}">
        <p14:creationId xmlns:p14="http://schemas.microsoft.com/office/powerpoint/2010/main" val="256201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chest </a:t>
            </a:r>
            <a:r>
              <a:rPr lang="en-US" dirty="0">
                <a:effectLst/>
                <a:hlinkClick r:id="rId3"/>
              </a:rPr>
              <a:t>x-ray</a:t>
            </a:r>
            <a:r>
              <a:rPr lang="en-US" dirty="0">
                <a:effectLst/>
              </a:rPr>
              <a:t> should be performed after each of these procedures to rule out </a:t>
            </a:r>
            <a:r>
              <a:rPr lang="en-US" dirty="0">
                <a:effectLst/>
                <a:hlinkClick r:id="rId4"/>
              </a:rPr>
              <a:t>iatrogenic</a:t>
            </a:r>
            <a:r>
              <a:rPr lang="en-US" dirty="0">
                <a:effectLst/>
              </a:rPr>
              <a:t> </a:t>
            </a:r>
            <a:r>
              <a:rPr lang="en-US" dirty="0">
                <a:effectLst/>
                <a:hlinkClick r:id="rId5"/>
              </a:rPr>
              <a:t>pneumothorax</a:t>
            </a:r>
            <a:endParaRPr lang="en-US" dirty="0">
              <a:effectLst/>
            </a:endParaRPr>
          </a:p>
          <a:p>
            <a:br>
              <a:rPr lang="en-US" dirty="0">
                <a:effectLst/>
              </a:rPr>
            </a:br>
            <a:endParaRPr lang="en-US" dirty="0"/>
          </a:p>
        </p:txBody>
      </p:sp>
      <p:sp>
        <p:nvSpPr>
          <p:cNvPr id="4" name="Slide Number Placeholder 3"/>
          <p:cNvSpPr>
            <a:spLocks noGrp="1"/>
          </p:cNvSpPr>
          <p:nvPr>
            <p:ph type="sldNum" sz="quarter" idx="5"/>
          </p:nvPr>
        </p:nvSpPr>
        <p:spPr/>
        <p:txBody>
          <a:bodyPr/>
          <a:lstStyle/>
          <a:p>
            <a:fld id="{4552BACB-EBEF-4606-8CF5-FB6B31633FAC}" type="slidenum">
              <a:rPr lang="en-US" smtClean="0"/>
              <a:t>28</a:t>
            </a:fld>
            <a:endParaRPr lang="en-US"/>
          </a:p>
        </p:txBody>
      </p:sp>
    </p:spTree>
    <p:extLst>
      <p:ext uri="{BB962C8B-B14F-4D97-AF65-F5344CB8AC3E}">
        <p14:creationId xmlns:p14="http://schemas.microsoft.com/office/powerpoint/2010/main" val="107920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A31278D-4976-46BA-BDA3-52F56283C7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DDE4-7BC7-4740-A246-D1E35B134C7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83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31278D-4976-46BA-BDA3-52F56283C7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22564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31278D-4976-46BA-BDA3-52F56283C7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DDE4-7BC7-4740-A246-D1E35B134C7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31278D-4976-46BA-BDA3-52F56283C7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156372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1278D-4976-46BA-BDA3-52F56283C7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DDE4-7BC7-4740-A246-D1E35B134C7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31278D-4976-46BA-BDA3-52F56283C7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401051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31278D-4976-46BA-BDA3-52F56283C79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280372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31278D-4976-46BA-BDA3-52F56283C79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130606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1278D-4976-46BA-BDA3-52F56283C79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228904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1278D-4976-46BA-BDA3-52F56283C7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DDE4-7BC7-4740-A246-D1E35B134C71}" type="slidenum">
              <a:rPr lang="en-US" smtClean="0"/>
              <a:t>‹#›</a:t>
            </a:fld>
            <a:endParaRPr lang="en-US"/>
          </a:p>
        </p:txBody>
      </p:sp>
    </p:spTree>
    <p:extLst>
      <p:ext uri="{BB962C8B-B14F-4D97-AF65-F5344CB8AC3E}">
        <p14:creationId xmlns:p14="http://schemas.microsoft.com/office/powerpoint/2010/main" val="117512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31278D-4976-46BA-BDA3-52F56283C7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DDE4-7BC7-4740-A246-D1E35B134C7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31278D-4976-46BA-BDA3-52F56283C79E}" type="datetimeFigureOut">
              <a:rPr lang="en-US" smtClean="0"/>
              <a:t>1/17/2024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D3DDE4-7BC7-4740-A246-D1E35B134C7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203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16992"/>
            <a:ext cx="7772400" cy="1505944"/>
          </a:xfrm>
          <a:solidFill>
            <a:schemeClr val="accent1">
              <a:lumMod val="20000"/>
              <a:lumOff val="80000"/>
            </a:schemeClr>
          </a:solidFill>
        </p:spPr>
        <p:txBody>
          <a:bodyPr/>
          <a:lstStyle/>
          <a:p>
            <a:pPr algn="ctr"/>
            <a:r>
              <a:rPr lang="en-US" dirty="0">
                <a:solidFill>
                  <a:schemeClr val="accent1">
                    <a:lumMod val="75000"/>
                  </a:schemeClr>
                </a:solidFill>
              </a:rPr>
              <a:t>Pleural effusion</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947" y="3116992"/>
            <a:ext cx="4889478" cy="3461091"/>
          </a:xfrm>
          <a:prstGeom prst="rect">
            <a:avLst/>
          </a:prstGeom>
        </p:spPr>
      </p:pic>
      <p:sp>
        <p:nvSpPr>
          <p:cNvPr id="5" name="TextBox 4">
            <a:extLst>
              <a:ext uri="{FF2B5EF4-FFF2-40B4-BE49-F238E27FC236}">
                <a16:creationId xmlns:a16="http://schemas.microsoft.com/office/drawing/2014/main" id="{5951C846-A7C0-262E-D69E-85BF21456D0F}"/>
              </a:ext>
            </a:extLst>
          </p:cNvPr>
          <p:cNvSpPr txBox="1"/>
          <p:nvPr/>
        </p:nvSpPr>
        <p:spPr>
          <a:xfrm>
            <a:off x="495809" y="5345959"/>
            <a:ext cx="2456121" cy="1077218"/>
          </a:xfrm>
          <a:prstGeom prst="rect">
            <a:avLst/>
          </a:prstGeom>
          <a:noFill/>
        </p:spPr>
        <p:txBody>
          <a:bodyPr wrap="none" rtlCol="0">
            <a:spAutoFit/>
          </a:bodyPr>
          <a:lstStyle/>
          <a:p>
            <a:pPr algn="ctr"/>
            <a:r>
              <a:rPr lang="en-US" sz="2400" b="1" dirty="0"/>
              <a:t>Presented by:</a:t>
            </a:r>
          </a:p>
          <a:p>
            <a:pPr algn="ctr"/>
            <a:r>
              <a:rPr lang="en-US" sz="2000" dirty="0"/>
              <a:t>Monther Al-Qatawneh</a:t>
            </a:r>
          </a:p>
          <a:p>
            <a:pPr algn="ctr"/>
            <a:r>
              <a:rPr lang="en-US" sz="2000" dirty="0"/>
              <a:t>Amin Al-Qatawneh</a:t>
            </a:r>
          </a:p>
        </p:txBody>
      </p:sp>
      <p:sp>
        <p:nvSpPr>
          <p:cNvPr id="6" name="TextBox 5">
            <a:extLst>
              <a:ext uri="{FF2B5EF4-FFF2-40B4-BE49-F238E27FC236}">
                <a16:creationId xmlns:a16="http://schemas.microsoft.com/office/drawing/2014/main" id="{D0130087-990D-762D-C0D2-3F347BFC56A4}"/>
              </a:ext>
            </a:extLst>
          </p:cNvPr>
          <p:cNvSpPr txBox="1"/>
          <p:nvPr/>
        </p:nvSpPr>
        <p:spPr>
          <a:xfrm>
            <a:off x="3353594" y="5345959"/>
            <a:ext cx="3085268" cy="769441"/>
          </a:xfrm>
          <a:prstGeom prst="rect">
            <a:avLst/>
          </a:prstGeom>
          <a:noFill/>
        </p:spPr>
        <p:txBody>
          <a:bodyPr wrap="none" rtlCol="0">
            <a:spAutoFit/>
          </a:bodyPr>
          <a:lstStyle/>
          <a:p>
            <a:pPr algn="ctr"/>
            <a:r>
              <a:rPr lang="en-US" sz="2400" b="1" dirty="0"/>
              <a:t>Supervised by:</a:t>
            </a:r>
          </a:p>
          <a:p>
            <a:pPr algn="ctr"/>
            <a:r>
              <a:rPr lang="en-US" sz="2000" dirty="0"/>
              <a:t>Dr. Mohammad Al-Tarawneh</a:t>
            </a:r>
          </a:p>
        </p:txBody>
      </p:sp>
    </p:spTree>
    <p:extLst>
      <p:ext uri="{BB962C8B-B14F-4D97-AF65-F5344CB8AC3E}">
        <p14:creationId xmlns:p14="http://schemas.microsoft.com/office/powerpoint/2010/main" val="153562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14399"/>
            <a:ext cx="4700202" cy="737119"/>
          </a:xfrm>
          <a:solidFill>
            <a:schemeClr val="accent1">
              <a:lumMod val="20000"/>
              <a:lumOff val="80000"/>
            </a:schemeClr>
          </a:solidFill>
        </p:spPr>
        <p:txBody>
          <a:bodyPr/>
          <a:lstStyle/>
          <a:p>
            <a:r>
              <a:rPr lang="en-US" dirty="0">
                <a:solidFill>
                  <a:schemeClr val="accent1">
                    <a:lumMod val="75000"/>
                  </a:schemeClr>
                </a:solidFill>
              </a:rPr>
              <a:t>Physical examination </a:t>
            </a:r>
          </a:p>
        </p:txBody>
      </p:sp>
      <p:graphicFrame>
        <p:nvGraphicFramePr>
          <p:cNvPr id="6" name="Table 5">
            <a:extLst>
              <a:ext uri="{FF2B5EF4-FFF2-40B4-BE49-F238E27FC236}">
                <a16:creationId xmlns:a16="http://schemas.microsoft.com/office/drawing/2014/main" id="{172E53FA-F38B-7FAB-5CB7-04ADEA39FC12}"/>
              </a:ext>
            </a:extLst>
          </p:cNvPr>
          <p:cNvGraphicFramePr>
            <a:graphicFrameLocks noGrp="1"/>
          </p:cNvGraphicFramePr>
          <p:nvPr>
            <p:extLst>
              <p:ext uri="{D42A27DB-BD31-4B8C-83A1-F6EECF244321}">
                <p14:modId xmlns:p14="http://schemas.microsoft.com/office/powerpoint/2010/main" val="2342777101"/>
              </p:ext>
            </p:extLst>
          </p:nvPr>
        </p:nvGraphicFramePr>
        <p:xfrm>
          <a:off x="0" y="1951257"/>
          <a:ext cx="12192000" cy="4906742"/>
        </p:xfrm>
        <a:graphic>
          <a:graphicData uri="http://schemas.openxmlformats.org/drawingml/2006/table">
            <a:tbl>
              <a:tblPr firstRow="1" bandRow="1">
                <a:tableStyleId>{5C22544A-7EE6-4342-B048-85BDC9FD1C3A}</a:tableStyleId>
              </a:tblPr>
              <a:tblGrid>
                <a:gridCol w="2188564">
                  <a:extLst>
                    <a:ext uri="{9D8B030D-6E8A-4147-A177-3AD203B41FA5}">
                      <a16:colId xmlns:a16="http://schemas.microsoft.com/office/drawing/2014/main" val="2552606816"/>
                    </a:ext>
                  </a:extLst>
                </a:gridCol>
                <a:gridCol w="10003436">
                  <a:extLst>
                    <a:ext uri="{9D8B030D-6E8A-4147-A177-3AD203B41FA5}">
                      <a16:colId xmlns:a16="http://schemas.microsoft.com/office/drawing/2014/main" val="1004471054"/>
                    </a:ext>
                  </a:extLst>
                </a:gridCol>
              </a:tblGrid>
              <a:tr h="491942">
                <a:tc>
                  <a:txBody>
                    <a:bodyPr/>
                    <a:lstStyle/>
                    <a:p>
                      <a:endParaRPr lang="en-US" sz="2000" dirty="0"/>
                    </a:p>
                  </a:txBody>
                  <a:tcPr marL="121706" marR="121706" marT="55321" marB="55321">
                    <a:solidFill>
                      <a:schemeClr val="bg1"/>
                    </a:solidFill>
                  </a:tcPr>
                </a:tc>
                <a:tc>
                  <a:txBody>
                    <a:bodyPr/>
                    <a:lstStyle/>
                    <a:p>
                      <a:pPr algn="ctr"/>
                      <a:r>
                        <a:rPr lang="en-US" sz="2400" dirty="0"/>
                        <a:t>Finding</a:t>
                      </a:r>
                      <a:endParaRPr lang="en-US" sz="2000" dirty="0"/>
                    </a:p>
                  </a:txBody>
                  <a:tcPr marL="121706" marR="121706" marT="55321" marB="55321"/>
                </a:tc>
                <a:extLst>
                  <a:ext uri="{0D108BD9-81ED-4DB2-BD59-A6C34878D82A}">
                    <a16:rowId xmlns:a16="http://schemas.microsoft.com/office/drawing/2014/main" val="2523587621"/>
                  </a:ext>
                </a:extLst>
              </a:tr>
              <a:tr h="743736">
                <a:tc gridSpan="2">
                  <a:txBody>
                    <a:bodyPr/>
                    <a:lstStyle/>
                    <a:p>
                      <a:pPr marL="342900" indent="-342900" algn="l">
                        <a:buFont typeface="Arial" panose="020B0604020202020204" pitchFamily="34" charset="0"/>
                        <a:buChar char="•"/>
                      </a:pPr>
                      <a:r>
                        <a:rPr lang="en-US" sz="2000" b="0" dirty="0"/>
                        <a:t>Physical examination should focus on finding the cause and assessing the degree of respiratory compromise.</a:t>
                      </a:r>
                    </a:p>
                    <a:p>
                      <a:pPr marL="342900" indent="-342900" algn="l">
                        <a:buFont typeface="Arial" panose="020B0604020202020204" pitchFamily="34" charset="0"/>
                        <a:buChar char="•"/>
                      </a:pPr>
                      <a:r>
                        <a:rPr lang="en-US" sz="2000" b="0" dirty="0"/>
                        <a:t>Physical findings accrue at effusion &gt;300 ml.</a:t>
                      </a:r>
                    </a:p>
                  </a:txBody>
                  <a:tcPr marL="121706" marR="121706" marT="55321" marB="55321"/>
                </a:tc>
                <a:tc hMerge="1">
                  <a:txBody>
                    <a:bodyPr/>
                    <a:lstStyle/>
                    <a:p>
                      <a:pPr marL="342900" indent="-342900">
                        <a:buFont typeface="Wingdings" panose="05000000000000000000" pitchFamily="2" charset="2"/>
                        <a:buChar char="§"/>
                      </a:pPr>
                      <a:endParaRPr lang="en-US" sz="2400" dirty="0"/>
                    </a:p>
                  </a:txBody>
                  <a:tcPr marL="121706" marR="121706" marT="55321" marB="55321"/>
                </a:tc>
                <a:extLst>
                  <a:ext uri="{0D108BD9-81ED-4DB2-BD59-A6C34878D82A}">
                    <a16:rowId xmlns:a16="http://schemas.microsoft.com/office/drawing/2014/main" val="2994915080"/>
                  </a:ext>
                </a:extLst>
              </a:tr>
              <a:tr h="1058478">
                <a:tc>
                  <a:txBody>
                    <a:bodyPr/>
                    <a:lstStyle/>
                    <a:p>
                      <a:pPr algn="ctr"/>
                      <a:r>
                        <a:rPr lang="en-US" sz="2400" b="1" dirty="0"/>
                        <a:t>Inspection </a:t>
                      </a:r>
                    </a:p>
                  </a:txBody>
                  <a:tcPr marL="121706" marR="121706" marT="55321" marB="55321"/>
                </a:tc>
                <a:tc>
                  <a:txBody>
                    <a:bodyPr/>
                    <a:lstStyle/>
                    <a:p>
                      <a:pPr marL="342900" indent="-342900">
                        <a:buFont typeface="Wingdings" panose="05000000000000000000" pitchFamily="2" charset="2"/>
                        <a:buChar char="§"/>
                      </a:pPr>
                      <a:r>
                        <a:rPr lang="en-US" sz="2000" dirty="0"/>
                        <a:t>Tachypnoea</a:t>
                      </a:r>
                    </a:p>
                    <a:p>
                      <a:pPr marL="342900" indent="-342900">
                        <a:buFont typeface="Wingdings" panose="05000000000000000000" pitchFamily="2" charset="2"/>
                        <a:buChar char="§"/>
                      </a:pPr>
                      <a:r>
                        <a:rPr lang="en-US" sz="2000" dirty="0"/>
                        <a:t>Absent or diminished movements off affected side </a:t>
                      </a:r>
                    </a:p>
                    <a:p>
                      <a:pPr marL="342900" indent="-342900">
                        <a:buFont typeface="Wingdings" panose="05000000000000000000" pitchFamily="2" charset="2"/>
                        <a:buChar char="§"/>
                      </a:pPr>
                      <a:r>
                        <a:rPr lang="en-US" sz="2000" dirty="0"/>
                        <a:t>Fullness of chest with bulging of intercostal spaces</a:t>
                      </a:r>
                    </a:p>
                  </a:txBody>
                  <a:tcPr marL="121706" marR="121706" marT="55321" marB="55321"/>
                </a:tc>
                <a:extLst>
                  <a:ext uri="{0D108BD9-81ED-4DB2-BD59-A6C34878D82A}">
                    <a16:rowId xmlns:a16="http://schemas.microsoft.com/office/drawing/2014/main" val="3573605553"/>
                  </a:ext>
                </a:extLst>
              </a:tr>
              <a:tr h="1058478">
                <a:tc>
                  <a:txBody>
                    <a:bodyPr/>
                    <a:lstStyle/>
                    <a:p>
                      <a:pPr algn="ctr"/>
                      <a:r>
                        <a:rPr lang="en-US" sz="2400" b="1" dirty="0"/>
                        <a:t>Palpation </a:t>
                      </a:r>
                    </a:p>
                  </a:txBody>
                  <a:tcPr marL="121706" marR="121706" marT="55321" marB="55321"/>
                </a:tc>
                <a:tc>
                  <a:txBody>
                    <a:bodyPr/>
                    <a:lstStyle/>
                    <a:p>
                      <a:pPr marL="342900" indent="-342900">
                        <a:buFont typeface="Wingdings" panose="05000000000000000000" pitchFamily="2" charset="2"/>
                        <a:buChar char="§"/>
                      </a:pPr>
                      <a:r>
                        <a:rPr lang="en-US" sz="2000" dirty="0"/>
                        <a:t>Asymmetric expansion</a:t>
                      </a:r>
                    </a:p>
                    <a:p>
                      <a:pPr marL="342900" indent="-342900">
                        <a:buFont typeface="Wingdings" panose="05000000000000000000" pitchFamily="2" charset="2"/>
                        <a:buChar char="§"/>
                      </a:pPr>
                      <a:r>
                        <a:rPr lang="en-US" sz="2000" dirty="0"/>
                        <a:t>Reduced tactile fremitus</a:t>
                      </a:r>
                    </a:p>
                    <a:p>
                      <a:pPr marL="342900" indent="-342900">
                        <a:buFont typeface="Wingdings" panose="05000000000000000000" pitchFamily="2" charset="2"/>
                        <a:buChar char="§"/>
                      </a:pPr>
                      <a:r>
                        <a:rPr lang="en-US" sz="2000" dirty="0"/>
                        <a:t>Mediastinal shift and tracheal deviation away from the effusion (effusion of &gt;1000ml)</a:t>
                      </a:r>
                    </a:p>
                  </a:txBody>
                  <a:tcPr marL="121706" marR="121706" marT="55321" marB="55321"/>
                </a:tc>
                <a:extLst>
                  <a:ext uri="{0D108BD9-81ED-4DB2-BD59-A6C34878D82A}">
                    <a16:rowId xmlns:a16="http://schemas.microsoft.com/office/drawing/2014/main" val="4041010245"/>
                  </a:ext>
                </a:extLst>
              </a:tr>
              <a:tr h="491942">
                <a:tc>
                  <a:txBody>
                    <a:bodyPr/>
                    <a:lstStyle/>
                    <a:p>
                      <a:pPr algn="ctr"/>
                      <a:r>
                        <a:rPr lang="en-US" sz="2400" b="1" dirty="0"/>
                        <a:t>Percussion</a:t>
                      </a:r>
                    </a:p>
                  </a:txBody>
                  <a:tcPr marL="121706" marR="121706" marT="55321" marB="55321"/>
                </a:tc>
                <a:tc>
                  <a:txBody>
                    <a:bodyPr/>
                    <a:lstStyle/>
                    <a:p>
                      <a:pPr marL="342900" indent="-342900">
                        <a:buFont typeface="Wingdings" panose="05000000000000000000" pitchFamily="2" charset="2"/>
                        <a:buChar char="§"/>
                      </a:pPr>
                      <a:r>
                        <a:rPr lang="en-US" sz="2000" dirty="0"/>
                        <a:t>Dullness over the area of effusion</a:t>
                      </a:r>
                    </a:p>
                  </a:txBody>
                  <a:tcPr marL="121706" marR="121706" marT="55321" marB="55321"/>
                </a:tc>
                <a:extLst>
                  <a:ext uri="{0D108BD9-81ED-4DB2-BD59-A6C34878D82A}">
                    <a16:rowId xmlns:a16="http://schemas.microsoft.com/office/drawing/2014/main" val="935987638"/>
                  </a:ext>
                </a:extLst>
              </a:tr>
              <a:tr h="1062166">
                <a:tc>
                  <a:txBody>
                    <a:bodyPr/>
                    <a:lstStyle/>
                    <a:p>
                      <a:pPr algn="ctr"/>
                      <a:r>
                        <a:rPr lang="en-US" sz="2400" b="1" dirty="0"/>
                        <a:t>Auscultation</a:t>
                      </a:r>
                    </a:p>
                  </a:txBody>
                  <a:tcPr marL="121706" marR="121706" marT="55321" marB="55321"/>
                </a:tc>
                <a:tc>
                  <a:txBody>
                    <a:bodyPr/>
                    <a:lstStyle/>
                    <a:p>
                      <a:pPr marL="342900" indent="-342900">
                        <a:buFont typeface="Wingdings" panose="05000000000000000000" pitchFamily="2" charset="2"/>
                        <a:buChar char="§"/>
                      </a:pPr>
                      <a:r>
                        <a:rPr lang="en-US" sz="2000" dirty="0"/>
                        <a:t>Faint or absent breath sounds</a:t>
                      </a:r>
                    </a:p>
                    <a:p>
                      <a:pPr marL="342900" indent="-342900">
                        <a:buFont typeface="Wingdings" panose="05000000000000000000" pitchFamily="2" charset="2"/>
                        <a:buChar char="§"/>
                      </a:pPr>
                      <a:r>
                        <a:rPr lang="en-US" sz="2000" dirty="0"/>
                        <a:t>Pleural friction rub</a:t>
                      </a:r>
                    </a:p>
                    <a:p>
                      <a:pPr marL="342900" indent="-342900">
                        <a:buFont typeface="Wingdings" panose="05000000000000000000" pitchFamily="2" charset="2"/>
                        <a:buChar char="§"/>
                      </a:pPr>
                      <a:r>
                        <a:rPr lang="en-US" sz="2000" dirty="0"/>
                        <a:t>There may be signs of pneumonia ( bronchial breathing , crackles)</a:t>
                      </a:r>
                    </a:p>
                  </a:txBody>
                  <a:tcPr marL="121706" marR="121706" marT="55321" marB="55321"/>
                </a:tc>
                <a:extLst>
                  <a:ext uri="{0D108BD9-81ED-4DB2-BD59-A6C34878D82A}">
                    <a16:rowId xmlns:a16="http://schemas.microsoft.com/office/drawing/2014/main" val="1184168121"/>
                  </a:ext>
                </a:extLst>
              </a:tr>
            </a:tbl>
          </a:graphicData>
        </a:graphic>
      </p:graphicFrame>
    </p:spTree>
    <p:extLst>
      <p:ext uri="{BB962C8B-B14F-4D97-AF65-F5344CB8AC3E}">
        <p14:creationId xmlns:p14="http://schemas.microsoft.com/office/powerpoint/2010/main" val="17727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4935"/>
            <a:ext cx="5261548" cy="1187138"/>
          </a:xfrm>
          <a:solidFill>
            <a:schemeClr val="accent1">
              <a:lumMod val="20000"/>
              <a:lumOff val="80000"/>
            </a:schemeClr>
          </a:solidFill>
        </p:spPr>
        <p:txBody>
          <a:bodyPr/>
          <a:lstStyle/>
          <a:p>
            <a:r>
              <a:rPr lang="en-US" dirty="0">
                <a:solidFill>
                  <a:schemeClr val="accent1">
                    <a:lumMod val="75000"/>
                  </a:schemeClr>
                </a:solidFill>
              </a:rPr>
              <a:t>Pleural effusion vs</a:t>
            </a:r>
            <a:br>
              <a:rPr lang="en-US" dirty="0">
                <a:solidFill>
                  <a:schemeClr val="accent1">
                    <a:lumMod val="75000"/>
                  </a:schemeClr>
                </a:solidFill>
              </a:rPr>
            </a:br>
            <a:r>
              <a:rPr lang="en-US" dirty="0">
                <a:solidFill>
                  <a:schemeClr val="accent1">
                    <a:lumMod val="75000"/>
                  </a:schemeClr>
                </a:solidFill>
              </a:rPr>
              <a:t>pneumonia on examination</a:t>
            </a:r>
          </a:p>
        </p:txBody>
      </p:sp>
      <p:pic>
        <p:nvPicPr>
          <p:cNvPr id="2050" name="Picture 2" descr="Tactile fremitus">
            <a:extLst>
              <a:ext uri="{FF2B5EF4-FFF2-40B4-BE49-F238E27FC236}">
                <a16:creationId xmlns:a16="http://schemas.microsoft.com/office/drawing/2014/main" id="{F058BD03-369B-F5DE-BDC0-585382B42A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156" y="834935"/>
            <a:ext cx="3956293" cy="38711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556696D9-C419-C9D7-3E96-C0C85CC4A1D1}"/>
              </a:ext>
            </a:extLst>
          </p:cNvPr>
          <p:cNvCxnSpPr>
            <a:cxnSpLocks/>
          </p:cNvCxnSpPr>
          <p:nvPr/>
        </p:nvCxnSpPr>
        <p:spPr>
          <a:xfrm flipH="1">
            <a:off x="8000302" y="834935"/>
            <a:ext cx="74951" cy="50892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333377-1444-F3D1-26B6-08318076F9DE}"/>
              </a:ext>
            </a:extLst>
          </p:cNvPr>
          <p:cNvSpPr txBox="1"/>
          <p:nvPr/>
        </p:nvSpPr>
        <p:spPr>
          <a:xfrm>
            <a:off x="5422627" y="4723880"/>
            <a:ext cx="2581484" cy="1200329"/>
          </a:xfrm>
          <a:prstGeom prst="rect">
            <a:avLst/>
          </a:prstGeom>
          <a:noFill/>
        </p:spPr>
        <p:txBody>
          <a:bodyPr wrap="square" rtlCol="0">
            <a:spAutoFit/>
          </a:bodyPr>
          <a:lstStyle/>
          <a:p>
            <a:pPr algn="r"/>
            <a:r>
              <a:rPr lang="en-US" b="1" dirty="0"/>
              <a:t>Pneumonia (Rt)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a:r>
            <a:r>
              <a:rPr lang="en-US" dirty="0"/>
              <a:t> </a:t>
            </a:r>
            <a:r>
              <a:rPr lang="en-US" sz="1800" dirty="0"/>
              <a:t>tactile fremitus</a:t>
            </a:r>
          </a:p>
          <a:p>
            <a:pPr marL="285750" indent="-285750">
              <a:buFont typeface="Arial" panose="020B0604020202020204" pitchFamily="34" charset="0"/>
              <a:buChar char="•"/>
            </a:pPr>
            <a:r>
              <a:rPr lang="en-US" sz="1800" dirty="0"/>
              <a:t>Dullness on percussion</a:t>
            </a:r>
          </a:p>
          <a:p>
            <a:pPr marL="285750" indent="-285750">
              <a:buFont typeface="Arial" panose="020B0604020202020204" pitchFamily="34" charset="0"/>
              <a:buChar char="•"/>
            </a:pPr>
            <a:r>
              <a:rPr lang="en-US" sz="1800" dirty="0"/>
              <a:t>Bronchial breath sound</a:t>
            </a:r>
          </a:p>
        </p:txBody>
      </p:sp>
      <p:sp>
        <p:nvSpPr>
          <p:cNvPr id="7" name="TextBox 6">
            <a:extLst>
              <a:ext uri="{FF2B5EF4-FFF2-40B4-BE49-F238E27FC236}">
                <a16:creationId xmlns:a16="http://schemas.microsoft.com/office/drawing/2014/main" id="{142C9A22-45EB-7994-F891-E506238BAB24}"/>
              </a:ext>
            </a:extLst>
          </p:cNvPr>
          <p:cNvSpPr txBox="1"/>
          <p:nvPr/>
        </p:nvSpPr>
        <p:spPr>
          <a:xfrm>
            <a:off x="8075253" y="4706096"/>
            <a:ext cx="3645785" cy="1200329"/>
          </a:xfrm>
          <a:prstGeom prst="rect">
            <a:avLst/>
          </a:prstGeom>
          <a:noFill/>
        </p:spPr>
        <p:txBody>
          <a:bodyPr wrap="square" rtlCol="0">
            <a:spAutoFit/>
          </a:bodyPr>
          <a:lstStyle/>
          <a:p>
            <a:r>
              <a:rPr lang="en-US" b="1" dirty="0"/>
              <a:t>Pleural effusion (Lt)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a:r>
            <a:r>
              <a:rPr lang="en-US" dirty="0"/>
              <a:t> </a:t>
            </a:r>
            <a:r>
              <a:rPr lang="en-US" sz="1800" dirty="0"/>
              <a:t>tactile fremitus</a:t>
            </a:r>
          </a:p>
          <a:p>
            <a:pPr marL="285750" indent="-285750">
              <a:buFont typeface="Arial" panose="020B0604020202020204" pitchFamily="34" charset="0"/>
              <a:buChar char="•"/>
            </a:pPr>
            <a:r>
              <a:rPr lang="en-US" sz="1800" dirty="0"/>
              <a:t>Dullness on percussion</a:t>
            </a:r>
          </a:p>
          <a:p>
            <a:pPr marL="285750" indent="-285750">
              <a:buFont typeface="Arial" panose="020B0604020202020204" pitchFamily="34" charset="0"/>
              <a:buChar char="•"/>
            </a:pPr>
            <a:r>
              <a:rPr lang="en-US" sz="1800" dirty="0"/>
              <a:t>Faint or absent breath sounds</a:t>
            </a:r>
          </a:p>
        </p:txBody>
      </p:sp>
    </p:spTree>
    <p:extLst>
      <p:ext uri="{BB962C8B-B14F-4D97-AF65-F5344CB8AC3E}">
        <p14:creationId xmlns:p14="http://schemas.microsoft.com/office/powerpoint/2010/main" val="318630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99714"/>
            <a:ext cx="4480933" cy="793103"/>
          </a:xfrm>
          <a:solidFill>
            <a:schemeClr val="accent1">
              <a:lumMod val="20000"/>
              <a:lumOff val="80000"/>
            </a:schemeClr>
          </a:solidFill>
        </p:spPr>
        <p:txBody>
          <a:bodyPr/>
          <a:lstStyle/>
          <a:p>
            <a:r>
              <a:rPr lang="en-US" dirty="0">
                <a:solidFill>
                  <a:schemeClr val="accent1">
                    <a:lumMod val="75000"/>
                  </a:schemeClr>
                </a:solidFill>
              </a:rPr>
              <a:t>investigations</a:t>
            </a:r>
          </a:p>
        </p:txBody>
      </p:sp>
      <p:sp>
        <p:nvSpPr>
          <p:cNvPr id="3" name="TextBox 2"/>
          <p:cNvSpPr txBox="1"/>
          <p:nvPr/>
        </p:nvSpPr>
        <p:spPr>
          <a:xfrm>
            <a:off x="1024128" y="2024742"/>
            <a:ext cx="10143544" cy="4278094"/>
          </a:xfrm>
          <a:prstGeom prst="rect">
            <a:avLst/>
          </a:prstGeom>
          <a:noFill/>
        </p:spPr>
        <p:txBody>
          <a:bodyPr wrap="square" rtlCol="0">
            <a:spAutoFit/>
          </a:bodyPr>
          <a:lstStyle/>
          <a:p>
            <a:pPr marL="514350" indent="-514350">
              <a:buFont typeface="Arial" panose="020B0604020202020204" pitchFamily="34" charset="0"/>
              <a:buChar char="•"/>
            </a:pPr>
            <a:r>
              <a:rPr lang="en-US" sz="2800" dirty="0">
                <a:solidFill>
                  <a:schemeClr val="accent1">
                    <a:lumMod val="75000"/>
                  </a:schemeClr>
                </a:solidFill>
              </a:rPr>
              <a:t>Total and differential leucocyte count </a:t>
            </a:r>
          </a:p>
          <a:p>
            <a:pPr marL="514350" indent="-514350">
              <a:buFont typeface="Arial" panose="020B0604020202020204" pitchFamily="34" charset="0"/>
              <a:buChar char="•"/>
            </a:pPr>
            <a:r>
              <a:rPr lang="en-US" sz="2800" dirty="0">
                <a:solidFill>
                  <a:schemeClr val="accent1">
                    <a:lumMod val="75000"/>
                  </a:schemeClr>
                </a:solidFill>
              </a:rPr>
              <a:t>CRP and ESR</a:t>
            </a:r>
          </a:p>
          <a:p>
            <a:pPr marL="514350" indent="-514350">
              <a:buFont typeface="Arial" panose="020B0604020202020204" pitchFamily="34" charset="0"/>
              <a:buChar char="•"/>
            </a:pPr>
            <a:r>
              <a:rPr lang="en-US" sz="2800" dirty="0">
                <a:solidFill>
                  <a:schemeClr val="accent1">
                    <a:lumMod val="75000"/>
                  </a:schemeClr>
                </a:solidFill>
              </a:rPr>
              <a:t>Radiological examination</a:t>
            </a:r>
          </a:p>
          <a:p>
            <a:pPr marL="971550" lvl="1" indent="-514350">
              <a:buFont typeface="+mj-lt"/>
              <a:buAutoNum type="arabicPeriod"/>
            </a:pPr>
            <a:r>
              <a:rPr lang="en-US" sz="2400" dirty="0">
                <a:solidFill>
                  <a:schemeClr val="accent1">
                    <a:lumMod val="75000"/>
                  </a:schemeClr>
                </a:solidFill>
              </a:rPr>
              <a:t>CXR</a:t>
            </a:r>
          </a:p>
          <a:p>
            <a:pPr marL="971550" lvl="1" indent="-514350">
              <a:buFont typeface="+mj-lt"/>
              <a:buAutoNum type="arabicPeriod"/>
            </a:pPr>
            <a:r>
              <a:rPr lang="en-US" sz="2400" dirty="0">
                <a:solidFill>
                  <a:schemeClr val="accent1">
                    <a:lumMod val="75000"/>
                  </a:schemeClr>
                </a:solidFill>
              </a:rPr>
              <a:t>CT SCAN </a:t>
            </a:r>
          </a:p>
          <a:p>
            <a:pPr marL="971550" lvl="1" indent="-514350">
              <a:buFont typeface="+mj-lt"/>
              <a:buAutoNum type="arabicPeriod"/>
            </a:pPr>
            <a:r>
              <a:rPr lang="en-US" sz="2400" dirty="0">
                <a:solidFill>
                  <a:schemeClr val="accent1">
                    <a:lumMod val="75000"/>
                  </a:schemeClr>
                </a:solidFill>
              </a:rPr>
              <a:t>Ultrasonogram </a:t>
            </a:r>
          </a:p>
          <a:p>
            <a:pPr marL="1428750" lvl="2" indent="-514350">
              <a:buFont typeface="Arial" panose="020B0604020202020204" pitchFamily="34" charset="0"/>
              <a:buChar char="•"/>
            </a:pPr>
            <a:r>
              <a:rPr lang="en-US" sz="2000" dirty="0">
                <a:solidFill>
                  <a:schemeClr val="accent1">
                    <a:lumMod val="75000"/>
                  </a:schemeClr>
                </a:solidFill>
              </a:rPr>
              <a:t>hypoechoic or anechoic collection in the lower margins of the pleural cavity (costodiaphragmatic recess)</a:t>
            </a:r>
          </a:p>
          <a:p>
            <a:pPr marL="1428750" lvl="2" indent="-514350">
              <a:buFont typeface="Arial" panose="020B0604020202020204" pitchFamily="34" charset="0"/>
              <a:buChar char="•"/>
            </a:pPr>
            <a:r>
              <a:rPr lang="en-US" sz="2000" dirty="0">
                <a:solidFill>
                  <a:schemeClr val="accent1">
                    <a:lumMod val="75000"/>
                  </a:schemeClr>
                </a:solidFill>
              </a:rPr>
              <a:t>Very sensitive: can detect fluid amounts as low as 20 mL</a:t>
            </a:r>
            <a:endParaRPr lang="en-US" sz="2400" dirty="0">
              <a:solidFill>
                <a:schemeClr val="accent1">
                  <a:lumMod val="75000"/>
                </a:schemeClr>
              </a:solidFill>
            </a:endParaRPr>
          </a:p>
          <a:p>
            <a:pPr marL="514350" indent="-514350">
              <a:buFont typeface="Arial" panose="020B0604020202020204" pitchFamily="34" charset="0"/>
              <a:buChar char="•"/>
            </a:pPr>
            <a:r>
              <a:rPr lang="en-US" sz="2800" dirty="0">
                <a:solidFill>
                  <a:schemeClr val="accent1">
                    <a:lumMod val="75000"/>
                  </a:schemeClr>
                </a:solidFill>
              </a:rPr>
              <a:t>thoracentesis </a:t>
            </a:r>
          </a:p>
          <a:p>
            <a:pPr marL="514350" indent="-514350">
              <a:buFont typeface="+mj-lt"/>
              <a:buAutoNum type="arabicPeriod"/>
            </a:pPr>
            <a:endParaRPr lang="en-US" sz="2800" dirty="0"/>
          </a:p>
        </p:txBody>
      </p:sp>
    </p:spTree>
    <p:extLst>
      <p:ext uri="{BB962C8B-B14F-4D97-AF65-F5344CB8AC3E}">
        <p14:creationId xmlns:p14="http://schemas.microsoft.com/office/powerpoint/2010/main" val="6514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765" y="942392"/>
            <a:ext cx="5059431" cy="737120"/>
          </a:xfrm>
          <a:solidFill>
            <a:schemeClr val="accent1">
              <a:lumMod val="20000"/>
              <a:lumOff val="80000"/>
            </a:schemeClr>
          </a:solidFill>
        </p:spPr>
        <p:txBody>
          <a:bodyPr/>
          <a:lstStyle/>
          <a:p>
            <a:r>
              <a:rPr lang="en-US" dirty="0">
                <a:solidFill>
                  <a:schemeClr val="accent1">
                    <a:lumMod val="75000"/>
                  </a:schemeClr>
                </a:solidFill>
              </a:rPr>
              <a:t>Chest x-ray</a:t>
            </a:r>
          </a:p>
        </p:txBody>
      </p:sp>
      <p:sp>
        <p:nvSpPr>
          <p:cNvPr id="3" name="TextBox 2"/>
          <p:cNvSpPr txBox="1"/>
          <p:nvPr/>
        </p:nvSpPr>
        <p:spPr>
          <a:xfrm>
            <a:off x="1024127" y="1828800"/>
            <a:ext cx="1078812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75000"/>
                  </a:schemeClr>
                </a:solidFill>
              </a:rPr>
              <a:t>In PA VIEW a total of 300 ml is needed to diagnose pleural effusion</a:t>
            </a:r>
          </a:p>
          <a:p>
            <a:pPr marL="342900" indent="-342900">
              <a:buFont typeface="Arial" panose="020B0604020202020204" pitchFamily="34" charset="0"/>
              <a:buChar char="•"/>
            </a:pPr>
            <a:r>
              <a:rPr lang="en-US" sz="2400" dirty="0">
                <a:solidFill>
                  <a:schemeClr val="accent1">
                    <a:lumMod val="75000"/>
                  </a:schemeClr>
                </a:solidFill>
              </a:rPr>
              <a:t>In lateral decubitus even 50 ml can be detected,</a:t>
            </a:r>
            <a:r>
              <a:rPr lang="en-GB" sz="2400" dirty="0">
                <a:solidFill>
                  <a:schemeClr val="accent1">
                    <a:lumMod val="75000"/>
                  </a:schemeClr>
                </a:solidFill>
              </a:rPr>
              <a:t> it can also determine whether fluid is free flowing or loculated.</a:t>
            </a:r>
            <a:endParaRPr lang="en-US" sz="2400" dirty="0">
              <a:solidFill>
                <a:schemeClr val="accent1">
                  <a:lumMod val="75000"/>
                </a:schemeClr>
              </a:solidFill>
            </a:endParaRPr>
          </a:p>
          <a:p>
            <a:endParaRPr lang="en-US" sz="2400" dirty="0">
              <a:solidFill>
                <a:schemeClr val="accent1">
                  <a:lumMod val="75000"/>
                </a:schemeClr>
              </a:solidFill>
            </a:endParaRPr>
          </a:p>
          <a:p>
            <a:r>
              <a:rPr lang="en-US" sz="2400" b="1" dirty="0">
                <a:solidFill>
                  <a:schemeClr val="accent1">
                    <a:lumMod val="75000"/>
                  </a:schemeClr>
                </a:solidFill>
              </a:rPr>
              <a:t>Findings:</a:t>
            </a:r>
          </a:p>
          <a:p>
            <a:pPr marL="342900" indent="-342900">
              <a:buFont typeface="Arial" panose="020B0604020202020204" pitchFamily="34" charset="0"/>
              <a:buChar char="•"/>
            </a:pPr>
            <a:r>
              <a:rPr lang="en-US" sz="2400" dirty="0">
                <a:solidFill>
                  <a:schemeClr val="accent1">
                    <a:lumMod val="75000"/>
                  </a:schemeClr>
                </a:solidFill>
              </a:rPr>
              <a:t>blunting of the costophrenic angle</a:t>
            </a:r>
          </a:p>
          <a:p>
            <a:pPr marL="342900" indent="-342900">
              <a:buFont typeface="Arial" panose="020B0604020202020204" pitchFamily="34" charset="0"/>
              <a:buChar char="•"/>
            </a:pPr>
            <a:r>
              <a:rPr lang="en-US" sz="2400" dirty="0">
                <a:solidFill>
                  <a:schemeClr val="accent1">
                    <a:lumMod val="75000"/>
                  </a:schemeClr>
                </a:solidFill>
              </a:rPr>
              <a:t>meniscus-shaped margin</a:t>
            </a:r>
          </a:p>
          <a:p>
            <a:pPr marL="342900" indent="-342900">
              <a:buFont typeface="Arial" panose="020B0604020202020204" pitchFamily="34" charset="0"/>
              <a:buChar char="•"/>
            </a:pPr>
            <a:r>
              <a:rPr lang="en-US" sz="2400" dirty="0">
                <a:solidFill>
                  <a:schemeClr val="accent1">
                    <a:lumMod val="75000"/>
                  </a:schemeClr>
                </a:solidFill>
              </a:rPr>
              <a:t>Large effusion</a:t>
            </a:r>
          </a:p>
          <a:p>
            <a:pPr marL="800100" lvl="1" indent="-342900">
              <a:buFont typeface="Arial" panose="020B0604020202020204" pitchFamily="34" charset="0"/>
              <a:buChar char="•"/>
            </a:pPr>
            <a:r>
              <a:rPr lang="en-US" sz="2400" dirty="0">
                <a:solidFill>
                  <a:schemeClr val="accent1">
                    <a:lumMod val="75000"/>
                  </a:schemeClr>
                </a:solidFill>
              </a:rPr>
              <a:t>Complete opacification of the lung</a:t>
            </a:r>
          </a:p>
          <a:p>
            <a:pPr marL="800100" lvl="1" indent="-342900">
              <a:buFont typeface="Arial" panose="020B0604020202020204" pitchFamily="34" charset="0"/>
              <a:buChar char="•"/>
            </a:pPr>
            <a:r>
              <a:rPr lang="en-US" sz="2400" dirty="0">
                <a:solidFill>
                  <a:schemeClr val="accent1">
                    <a:lumMod val="75000"/>
                  </a:schemeClr>
                </a:solidFill>
              </a:rPr>
              <a:t>Mediastinal shift</a:t>
            </a:r>
          </a:p>
          <a:p>
            <a:pPr marL="800100" lvl="1" indent="-342900">
              <a:buFont typeface="Arial" panose="020B0604020202020204" pitchFamily="34" charset="0"/>
              <a:buChar char="•"/>
            </a:pPr>
            <a:r>
              <a:rPr lang="en-US" sz="2400" dirty="0">
                <a:solidFill>
                  <a:schemeClr val="accent1">
                    <a:lumMod val="75000"/>
                  </a:schemeClr>
                </a:solidFill>
              </a:rPr>
              <a:t>Tracheal deviation away from the effusion (space-occupying lesion)</a:t>
            </a:r>
          </a:p>
        </p:txBody>
      </p:sp>
    </p:spTree>
    <p:extLst>
      <p:ext uri="{BB962C8B-B14F-4D97-AF65-F5344CB8AC3E}">
        <p14:creationId xmlns:p14="http://schemas.microsoft.com/office/powerpoint/2010/main" val="339968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639" y="2096890"/>
            <a:ext cx="4224955" cy="452650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519" y="2096890"/>
            <a:ext cx="4735992" cy="4526504"/>
          </a:xfrm>
          <a:prstGeom prst="rect">
            <a:avLst/>
          </a:prstGeom>
        </p:spPr>
      </p:pic>
      <p:sp>
        <p:nvSpPr>
          <p:cNvPr id="5" name="Freeform 4"/>
          <p:cNvSpPr>
            <a:spLocks/>
          </p:cNvSpPr>
          <p:nvPr/>
        </p:nvSpPr>
        <p:spPr>
          <a:xfrm>
            <a:off x="1716043" y="3794217"/>
            <a:ext cx="1129133" cy="843971"/>
          </a:xfrm>
          <a:custGeom>
            <a:avLst/>
            <a:gdLst>
              <a:gd name="connsiteX0" fmla="*/ 135802 w 1502876"/>
              <a:gd name="connsiteY0" fmla="*/ 0 h 1359225"/>
              <a:gd name="connsiteX1" fmla="*/ 126749 w 1502876"/>
              <a:gd name="connsiteY1" fmla="*/ 45267 h 1359225"/>
              <a:gd name="connsiteX2" fmla="*/ 108642 w 1502876"/>
              <a:gd name="connsiteY2" fmla="*/ 99588 h 1359225"/>
              <a:gd name="connsiteX3" fmla="*/ 90535 w 1502876"/>
              <a:gd name="connsiteY3" fmla="*/ 271604 h 1359225"/>
              <a:gd name="connsiteX4" fmla="*/ 72428 w 1502876"/>
              <a:gd name="connsiteY4" fmla="*/ 325925 h 1359225"/>
              <a:gd name="connsiteX5" fmla="*/ 63375 w 1502876"/>
              <a:gd name="connsiteY5" fmla="*/ 353085 h 1359225"/>
              <a:gd name="connsiteX6" fmla="*/ 45268 w 1502876"/>
              <a:gd name="connsiteY6" fmla="*/ 380245 h 1359225"/>
              <a:gd name="connsiteX7" fmla="*/ 27161 w 1502876"/>
              <a:gd name="connsiteY7" fmla="*/ 434566 h 1359225"/>
              <a:gd name="connsiteX8" fmla="*/ 18107 w 1502876"/>
              <a:gd name="connsiteY8" fmla="*/ 461727 h 1359225"/>
              <a:gd name="connsiteX9" fmla="*/ 0 w 1502876"/>
              <a:gd name="connsiteY9" fmla="*/ 488887 h 1359225"/>
              <a:gd name="connsiteX10" fmla="*/ 27161 w 1502876"/>
              <a:gd name="connsiteY10" fmla="*/ 642796 h 1359225"/>
              <a:gd name="connsiteX11" fmla="*/ 45268 w 1502876"/>
              <a:gd name="connsiteY11" fmla="*/ 669956 h 1359225"/>
              <a:gd name="connsiteX12" fmla="*/ 72428 w 1502876"/>
              <a:gd name="connsiteY12" fmla="*/ 688063 h 1359225"/>
              <a:gd name="connsiteX13" fmla="*/ 81482 w 1502876"/>
              <a:gd name="connsiteY13" fmla="*/ 796705 h 1359225"/>
              <a:gd name="connsiteX14" fmla="*/ 90535 w 1502876"/>
              <a:gd name="connsiteY14" fmla="*/ 823865 h 1359225"/>
              <a:gd name="connsiteX15" fmla="*/ 99589 w 1502876"/>
              <a:gd name="connsiteY15" fmla="*/ 860079 h 1359225"/>
              <a:gd name="connsiteX16" fmla="*/ 117696 w 1502876"/>
              <a:gd name="connsiteY16" fmla="*/ 914400 h 1359225"/>
              <a:gd name="connsiteX17" fmla="*/ 135802 w 1502876"/>
              <a:gd name="connsiteY17" fmla="*/ 968721 h 1359225"/>
              <a:gd name="connsiteX18" fmla="*/ 144856 w 1502876"/>
              <a:gd name="connsiteY18" fmla="*/ 995881 h 1359225"/>
              <a:gd name="connsiteX19" fmla="*/ 162963 w 1502876"/>
              <a:gd name="connsiteY19" fmla="*/ 1023042 h 1359225"/>
              <a:gd name="connsiteX20" fmla="*/ 199177 w 1502876"/>
              <a:gd name="connsiteY20" fmla="*/ 1095469 h 1359225"/>
              <a:gd name="connsiteX21" fmla="*/ 226337 w 1502876"/>
              <a:gd name="connsiteY21" fmla="*/ 1122630 h 1359225"/>
              <a:gd name="connsiteX22" fmla="*/ 262551 w 1502876"/>
              <a:gd name="connsiteY22" fmla="*/ 1176950 h 1359225"/>
              <a:gd name="connsiteX23" fmla="*/ 316872 w 1502876"/>
              <a:gd name="connsiteY23" fmla="*/ 1213164 h 1359225"/>
              <a:gd name="connsiteX24" fmla="*/ 344032 w 1502876"/>
              <a:gd name="connsiteY24" fmla="*/ 1240325 h 1359225"/>
              <a:gd name="connsiteX25" fmla="*/ 389299 w 1502876"/>
              <a:gd name="connsiteY25" fmla="*/ 1249378 h 1359225"/>
              <a:gd name="connsiteX26" fmla="*/ 443620 w 1502876"/>
              <a:gd name="connsiteY26" fmla="*/ 1267485 h 1359225"/>
              <a:gd name="connsiteX27" fmla="*/ 470781 w 1502876"/>
              <a:gd name="connsiteY27" fmla="*/ 1276539 h 1359225"/>
              <a:gd name="connsiteX28" fmla="*/ 543208 w 1502876"/>
              <a:gd name="connsiteY28" fmla="*/ 1294645 h 1359225"/>
              <a:gd name="connsiteX29" fmla="*/ 570369 w 1502876"/>
              <a:gd name="connsiteY29" fmla="*/ 1303699 h 1359225"/>
              <a:gd name="connsiteX30" fmla="*/ 633743 w 1502876"/>
              <a:gd name="connsiteY30" fmla="*/ 1312752 h 1359225"/>
              <a:gd name="connsiteX31" fmla="*/ 669957 w 1502876"/>
              <a:gd name="connsiteY31" fmla="*/ 1321806 h 1359225"/>
              <a:gd name="connsiteX32" fmla="*/ 697117 w 1502876"/>
              <a:gd name="connsiteY32" fmla="*/ 1330859 h 1359225"/>
              <a:gd name="connsiteX33" fmla="*/ 760492 w 1502876"/>
              <a:gd name="connsiteY33" fmla="*/ 1339913 h 1359225"/>
              <a:gd name="connsiteX34" fmla="*/ 914400 w 1502876"/>
              <a:gd name="connsiteY34" fmla="*/ 1348966 h 1359225"/>
              <a:gd name="connsiteX35" fmla="*/ 941561 w 1502876"/>
              <a:gd name="connsiteY35" fmla="*/ 1339913 h 1359225"/>
              <a:gd name="connsiteX36" fmla="*/ 1023042 w 1502876"/>
              <a:gd name="connsiteY36" fmla="*/ 1321806 h 1359225"/>
              <a:gd name="connsiteX37" fmla="*/ 1077363 w 1502876"/>
              <a:gd name="connsiteY37" fmla="*/ 1303699 h 1359225"/>
              <a:gd name="connsiteX38" fmla="*/ 1131684 w 1502876"/>
              <a:gd name="connsiteY38" fmla="*/ 1258432 h 1359225"/>
              <a:gd name="connsiteX39" fmla="*/ 1158844 w 1502876"/>
              <a:gd name="connsiteY39" fmla="*/ 1240325 h 1359225"/>
              <a:gd name="connsiteX40" fmla="*/ 1195058 w 1502876"/>
              <a:gd name="connsiteY40" fmla="*/ 1186004 h 1359225"/>
              <a:gd name="connsiteX41" fmla="*/ 1213165 w 1502876"/>
              <a:gd name="connsiteY41" fmla="*/ 1158843 h 1359225"/>
              <a:gd name="connsiteX42" fmla="*/ 1240325 w 1502876"/>
              <a:gd name="connsiteY42" fmla="*/ 1122630 h 1359225"/>
              <a:gd name="connsiteX43" fmla="*/ 1303699 w 1502876"/>
              <a:gd name="connsiteY43" fmla="*/ 1050202 h 1359225"/>
              <a:gd name="connsiteX44" fmla="*/ 1321806 w 1502876"/>
              <a:gd name="connsiteY44" fmla="*/ 1023042 h 1359225"/>
              <a:gd name="connsiteX45" fmla="*/ 1330860 w 1502876"/>
              <a:gd name="connsiteY45" fmla="*/ 995881 h 1359225"/>
              <a:gd name="connsiteX46" fmla="*/ 1358020 w 1502876"/>
              <a:gd name="connsiteY46" fmla="*/ 968721 h 1359225"/>
              <a:gd name="connsiteX47" fmla="*/ 1376127 w 1502876"/>
              <a:gd name="connsiteY47" fmla="*/ 914400 h 1359225"/>
              <a:gd name="connsiteX48" fmla="*/ 1394234 w 1502876"/>
              <a:gd name="connsiteY48" fmla="*/ 778598 h 1359225"/>
              <a:gd name="connsiteX49" fmla="*/ 1412341 w 1502876"/>
              <a:gd name="connsiteY49" fmla="*/ 715224 h 1359225"/>
              <a:gd name="connsiteX50" fmla="*/ 1421395 w 1502876"/>
              <a:gd name="connsiteY50" fmla="*/ 679010 h 1359225"/>
              <a:gd name="connsiteX51" fmla="*/ 1439501 w 1502876"/>
              <a:gd name="connsiteY51" fmla="*/ 651849 h 1359225"/>
              <a:gd name="connsiteX52" fmla="*/ 1448555 w 1502876"/>
              <a:gd name="connsiteY52" fmla="*/ 624689 h 1359225"/>
              <a:gd name="connsiteX53" fmla="*/ 1484769 w 1502876"/>
              <a:gd name="connsiteY53" fmla="*/ 570368 h 1359225"/>
              <a:gd name="connsiteX54" fmla="*/ 1493822 w 1502876"/>
              <a:gd name="connsiteY54" fmla="*/ 271604 h 1359225"/>
              <a:gd name="connsiteX55" fmla="*/ 1502876 w 1502876"/>
              <a:gd name="connsiteY55" fmla="*/ 244443 h 135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876" h="1359225">
                <a:moveTo>
                  <a:pt x="135802" y="0"/>
                </a:moveTo>
                <a:cubicBezTo>
                  <a:pt x="132784" y="15089"/>
                  <a:pt x="130798" y="30421"/>
                  <a:pt x="126749" y="45267"/>
                </a:cubicBezTo>
                <a:cubicBezTo>
                  <a:pt x="121727" y="63681"/>
                  <a:pt x="108642" y="99588"/>
                  <a:pt x="108642" y="99588"/>
                </a:cubicBezTo>
                <a:cubicBezTo>
                  <a:pt x="106894" y="118816"/>
                  <a:pt x="96784" y="242444"/>
                  <a:pt x="90535" y="271604"/>
                </a:cubicBezTo>
                <a:cubicBezTo>
                  <a:pt x="86536" y="290267"/>
                  <a:pt x="78464" y="307818"/>
                  <a:pt x="72428" y="325925"/>
                </a:cubicBezTo>
                <a:cubicBezTo>
                  <a:pt x="69410" y="334978"/>
                  <a:pt x="68669" y="345145"/>
                  <a:pt x="63375" y="353085"/>
                </a:cubicBezTo>
                <a:cubicBezTo>
                  <a:pt x="57339" y="362138"/>
                  <a:pt x="49687" y="370302"/>
                  <a:pt x="45268" y="380245"/>
                </a:cubicBezTo>
                <a:cubicBezTo>
                  <a:pt x="37516" y="397686"/>
                  <a:pt x="33197" y="416459"/>
                  <a:pt x="27161" y="434566"/>
                </a:cubicBezTo>
                <a:cubicBezTo>
                  <a:pt x="24143" y="443620"/>
                  <a:pt x="23401" y="453786"/>
                  <a:pt x="18107" y="461727"/>
                </a:cubicBezTo>
                <a:lnTo>
                  <a:pt x="0" y="488887"/>
                </a:lnTo>
                <a:cubicBezTo>
                  <a:pt x="2882" y="520585"/>
                  <a:pt x="3037" y="606611"/>
                  <a:pt x="27161" y="642796"/>
                </a:cubicBezTo>
                <a:cubicBezTo>
                  <a:pt x="33197" y="651849"/>
                  <a:pt x="37574" y="662262"/>
                  <a:pt x="45268" y="669956"/>
                </a:cubicBezTo>
                <a:cubicBezTo>
                  <a:pt x="52962" y="677650"/>
                  <a:pt x="63375" y="682027"/>
                  <a:pt x="72428" y="688063"/>
                </a:cubicBezTo>
                <a:cubicBezTo>
                  <a:pt x="75446" y="724277"/>
                  <a:pt x="76679" y="760684"/>
                  <a:pt x="81482" y="796705"/>
                </a:cubicBezTo>
                <a:cubicBezTo>
                  <a:pt x="82743" y="806164"/>
                  <a:pt x="87913" y="814689"/>
                  <a:pt x="90535" y="823865"/>
                </a:cubicBezTo>
                <a:cubicBezTo>
                  <a:pt x="93953" y="835829"/>
                  <a:pt x="96014" y="848161"/>
                  <a:pt x="99589" y="860079"/>
                </a:cubicBezTo>
                <a:cubicBezTo>
                  <a:pt x="105074" y="878360"/>
                  <a:pt x="111660" y="896293"/>
                  <a:pt x="117696" y="914400"/>
                </a:cubicBezTo>
                <a:lnTo>
                  <a:pt x="135802" y="968721"/>
                </a:lnTo>
                <a:cubicBezTo>
                  <a:pt x="138820" y="977774"/>
                  <a:pt x="139562" y="987941"/>
                  <a:pt x="144856" y="995881"/>
                </a:cubicBezTo>
                <a:cubicBezTo>
                  <a:pt x="150892" y="1004935"/>
                  <a:pt x="157753" y="1013490"/>
                  <a:pt x="162963" y="1023042"/>
                </a:cubicBezTo>
                <a:cubicBezTo>
                  <a:pt x="175888" y="1046738"/>
                  <a:pt x="180091" y="1076382"/>
                  <a:pt x="199177" y="1095469"/>
                </a:cubicBezTo>
                <a:cubicBezTo>
                  <a:pt x="208230" y="1104523"/>
                  <a:pt x="218476" y="1112523"/>
                  <a:pt x="226337" y="1122630"/>
                </a:cubicBezTo>
                <a:cubicBezTo>
                  <a:pt x="239697" y="1139808"/>
                  <a:pt x="244444" y="1164879"/>
                  <a:pt x="262551" y="1176950"/>
                </a:cubicBezTo>
                <a:cubicBezTo>
                  <a:pt x="280658" y="1189021"/>
                  <a:pt x="301484" y="1197776"/>
                  <a:pt x="316872" y="1213164"/>
                </a:cubicBezTo>
                <a:cubicBezTo>
                  <a:pt x="325925" y="1222218"/>
                  <a:pt x="332580" y="1234599"/>
                  <a:pt x="344032" y="1240325"/>
                </a:cubicBezTo>
                <a:cubicBezTo>
                  <a:pt x="357795" y="1247207"/>
                  <a:pt x="374453" y="1245329"/>
                  <a:pt x="389299" y="1249378"/>
                </a:cubicBezTo>
                <a:cubicBezTo>
                  <a:pt x="407713" y="1254400"/>
                  <a:pt x="425513" y="1261449"/>
                  <a:pt x="443620" y="1267485"/>
                </a:cubicBezTo>
                <a:cubicBezTo>
                  <a:pt x="452674" y="1270503"/>
                  <a:pt x="461522" y="1274224"/>
                  <a:pt x="470781" y="1276539"/>
                </a:cubicBezTo>
                <a:cubicBezTo>
                  <a:pt x="494923" y="1282574"/>
                  <a:pt x="519600" y="1286775"/>
                  <a:pt x="543208" y="1294645"/>
                </a:cubicBezTo>
                <a:cubicBezTo>
                  <a:pt x="552262" y="1297663"/>
                  <a:pt x="561011" y="1301827"/>
                  <a:pt x="570369" y="1303699"/>
                </a:cubicBezTo>
                <a:cubicBezTo>
                  <a:pt x="591294" y="1307884"/>
                  <a:pt x="612748" y="1308935"/>
                  <a:pt x="633743" y="1312752"/>
                </a:cubicBezTo>
                <a:cubicBezTo>
                  <a:pt x="645985" y="1314978"/>
                  <a:pt x="657993" y="1318388"/>
                  <a:pt x="669957" y="1321806"/>
                </a:cubicBezTo>
                <a:cubicBezTo>
                  <a:pt x="679133" y="1324428"/>
                  <a:pt x="687759" y="1328987"/>
                  <a:pt x="697117" y="1330859"/>
                </a:cubicBezTo>
                <a:cubicBezTo>
                  <a:pt x="718042" y="1335044"/>
                  <a:pt x="739367" y="1336895"/>
                  <a:pt x="760492" y="1339913"/>
                </a:cubicBezTo>
                <a:cubicBezTo>
                  <a:pt x="846434" y="1368561"/>
                  <a:pt x="795804" y="1359748"/>
                  <a:pt x="914400" y="1348966"/>
                </a:cubicBezTo>
                <a:cubicBezTo>
                  <a:pt x="923454" y="1345948"/>
                  <a:pt x="932303" y="1342228"/>
                  <a:pt x="941561" y="1339913"/>
                </a:cubicBezTo>
                <a:cubicBezTo>
                  <a:pt x="993224" y="1326997"/>
                  <a:pt x="976594" y="1335740"/>
                  <a:pt x="1023042" y="1321806"/>
                </a:cubicBezTo>
                <a:cubicBezTo>
                  <a:pt x="1041324" y="1316322"/>
                  <a:pt x="1077363" y="1303699"/>
                  <a:pt x="1077363" y="1303699"/>
                </a:cubicBezTo>
                <a:cubicBezTo>
                  <a:pt x="1144796" y="1258743"/>
                  <a:pt x="1061975" y="1316522"/>
                  <a:pt x="1131684" y="1258432"/>
                </a:cubicBezTo>
                <a:cubicBezTo>
                  <a:pt x="1140043" y="1251466"/>
                  <a:pt x="1149791" y="1246361"/>
                  <a:pt x="1158844" y="1240325"/>
                </a:cubicBezTo>
                <a:lnTo>
                  <a:pt x="1195058" y="1186004"/>
                </a:lnTo>
                <a:cubicBezTo>
                  <a:pt x="1201094" y="1176950"/>
                  <a:pt x="1206636" y="1167548"/>
                  <a:pt x="1213165" y="1158843"/>
                </a:cubicBezTo>
                <a:cubicBezTo>
                  <a:pt x="1222218" y="1146772"/>
                  <a:pt x="1231672" y="1134991"/>
                  <a:pt x="1240325" y="1122630"/>
                </a:cubicBezTo>
                <a:cubicBezTo>
                  <a:pt x="1286536" y="1056615"/>
                  <a:pt x="1256452" y="1081701"/>
                  <a:pt x="1303699" y="1050202"/>
                </a:cubicBezTo>
                <a:cubicBezTo>
                  <a:pt x="1309735" y="1041149"/>
                  <a:pt x="1316940" y="1032774"/>
                  <a:pt x="1321806" y="1023042"/>
                </a:cubicBezTo>
                <a:cubicBezTo>
                  <a:pt x="1326074" y="1014506"/>
                  <a:pt x="1325566" y="1003822"/>
                  <a:pt x="1330860" y="995881"/>
                </a:cubicBezTo>
                <a:cubicBezTo>
                  <a:pt x="1337962" y="985228"/>
                  <a:pt x="1348967" y="977774"/>
                  <a:pt x="1358020" y="968721"/>
                </a:cubicBezTo>
                <a:cubicBezTo>
                  <a:pt x="1364056" y="950614"/>
                  <a:pt x="1374019" y="933370"/>
                  <a:pt x="1376127" y="914400"/>
                </a:cubicBezTo>
                <a:cubicBezTo>
                  <a:pt x="1382165" y="860064"/>
                  <a:pt x="1384077" y="829385"/>
                  <a:pt x="1394234" y="778598"/>
                </a:cubicBezTo>
                <a:cubicBezTo>
                  <a:pt x="1403665" y="731442"/>
                  <a:pt x="1400839" y="755480"/>
                  <a:pt x="1412341" y="715224"/>
                </a:cubicBezTo>
                <a:cubicBezTo>
                  <a:pt x="1415759" y="703260"/>
                  <a:pt x="1416494" y="690447"/>
                  <a:pt x="1421395" y="679010"/>
                </a:cubicBezTo>
                <a:cubicBezTo>
                  <a:pt x="1425681" y="669009"/>
                  <a:pt x="1434635" y="661581"/>
                  <a:pt x="1439501" y="651849"/>
                </a:cubicBezTo>
                <a:cubicBezTo>
                  <a:pt x="1443769" y="643313"/>
                  <a:pt x="1443920" y="633031"/>
                  <a:pt x="1448555" y="624689"/>
                </a:cubicBezTo>
                <a:cubicBezTo>
                  <a:pt x="1459124" y="605666"/>
                  <a:pt x="1484769" y="570368"/>
                  <a:pt x="1484769" y="570368"/>
                </a:cubicBezTo>
                <a:cubicBezTo>
                  <a:pt x="1487787" y="470780"/>
                  <a:pt x="1488295" y="371084"/>
                  <a:pt x="1493822" y="271604"/>
                </a:cubicBezTo>
                <a:cubicBezTo>
                  <a:pt x="1494351" y="262075"/>
                  <a:pt x="1502876" y="244443"/>
                  <a:pt x="1502876" y="244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p:cNvSpPr>
          <p:nvPr/>
        </p:nvSpPr>
        <p:spPr>
          <a:xfrm>
            <a:off x="7257439" y="4929347"/>
            <a:ext cx="1406876" cy="396557"/>
          </a:xfrm>
          <a:custGeom>
            <a:avLst/>
            <a:gdLst>
              <a:gd name="connsiteX0" fmla="*/ 22287 w 1760552"/>
              <a:gd name="connsiteY0" fmla="*/ 9053 h 479834"/>
              <a:gd name="connsiteX1" fmla="*/ 13234 w 1760552"/>
              <a:gd name="connsiteY1" fmla="*/ 190123 h 479834"/>
              <a:gd name="connsiteX2" fmla="*/ 22287 w 1760552"/>
              <a:gd name="connsiteY2" fmla="*/ 244444 h 479834"/>
              <a:gd name="connsiteX3" fmla="*/ 49447 w 1760552"/>
              <a:gd name="connsiteY3" fmla="*/ 271604 h 479834"/>
              <a:gd name="connsiteX4" fmla="*/ 103768 w 1760552"/>
              <a:gd name="connsiteY4" fmla="*/ 307818 h 479834"/>
              <a:gd name="connsiteX5" fmla="*/ 158089 w 1760552"/>
              <a:gd name="connsiteY5" fmla="*/ 353085 h 479834"/>
              <a:gd name="connsiteX6" fmla="*/ 239570 w 1760552"/>
              <a:gd name="connsiteY6" fmla="*/ 371192 h 479834"/>
              <a:gd name="connsiteX7" fmla="*/ 311998 w 1760552"/>
              <a:gd name="connsiteY7" fmla="*/ 389299 h 479834"/>
              <a:gd name="connsiteX8" fmla="*/ 357265 w 1760552"/>
              <a:gd name="connsiteY8" fmla="*/ 398352 h 479834"/>
              <a:gd name="connsiteX9" fmla="*/ 384426 w 1760552"/>
              <a:gd name="connsiteY9" fmla="*/ 407406 h 479834"/>
              <a:gd name="connsiteX10" fmla="*/ 420639 w 1760552"/>
              <a:gd name="connsiteY10" fmla="*/ 416459 h 479834"/>
              <a:gd name="connsiteX11" fmla="*/ 474960 w 1760552"/>
              <a:gd name="connsiteY11" fmla="*/ 434566 h 479834"/>
              <a:gd name="connsiteX12" fmla="*/ 520228 w 1760552"/>
              <a:gd name="connsiteY12" fmla="*/ 443620 h 479834"/>
              <a:gd name="connsiteX13" fmla="*/ 619816 w 1760552"/>
              <a:gd name="connsiteY13" fmla="*/ 470780 h 479834"/>
              <a:gd name="connsiteX14" fmla="*/ 755618 w 1760552"/>
              <a:gd name="connsiteY14" fmla="*/ 479834 h 479834"/>
              <a:gd name="connsiteX15" fmla="*/ 1135863 w 1760552"/>
              <a:gd name="connsiteY15" fmla="*/ 470780 h 479834"/>
              <a:gd name="connsiteX16" fmla="*/ 1181131 w 1760552"/>
              <a:gd name="connsiteY16" fmla="*/ 461727 h 479834"/>
              <a:gd name="connsiteX17" fmla="*/ 1235451 w 1760552"/>
              <a:gd name="connsiteY17" fmla="*/ 452673 h 479834"/>
              <a:gd name="connsiteX18" fmla="*/ 1289772 w 1760552"/>
              <a:gd name="connsiteY18" fmla="*/ 434566 h 479834"/>
              <a:gd name="connsiteX19" fmla="*/ 1362200 w 1760552"/>
              <a:gd name="connsiteY19" fmla="*/ 425513 h 479834"/>
              <a:gd name="connsiteX20" fmla="*/ 1389360 w 1760552"/>
              <a:gd name="connsiteY20" fmla="*/ 416459 h 479834"/>
              <a:gd name="connsiteX21" fmla="*/ 1416521 w 1760552"/>
              <a:gd name="connsiteY21" fmla="*/ 398352 h 479834"/>
              <a:gd name="connsiteX22" fmla="*/ 1461788 w 1760552"/>
              <a:gd name="connsiteY22" fmla="*/ 389299 h 479834"/>
              <a:gd name="connsiteX23" fmla="*/ 1543269 w 1760552"/>
              <a:gd name="connsiteY23" fmla="*/ 334978 h 479834"/>
              <a:gd name="connsiteX24" fmla="*/ 1597590 w 1760552"/>
              <a:gd name="connsiteY24" fmla="*/ 298764 h 479834"/>
              <a:gd name="connsiteX25" fmla="*/ 1624750 w 1760552"/>
              <a:gd name="connsiteY25" fmla="*/ 271604 h 479834"/>
              <a:gd name="connsiteX26" fmla="*/ 1651911 w 1760552"/>
              <a:gd name="connsiteY26" fmla="*/ 217283 h 479834"/>
              <a:gd name="connsiteX27" fmla="*/ 1688125 w 1760552"/>
              <a:gd name="connsiteY27" fmla="*/ 135802 h 479834"/>
              <a:gd name="connsiteX28" fmla="*/ 1715285 w 1760552"/>
              <a:gd name="connsiteY28" fmla="*/ 108642 h 479834"/>
              <a:gd name="connsiteX29" fmla="*/ 1742445 w 1760552"/>
              <a:gd name="connsiteY29" fmla="*/ 18107 h 479834"/>
              <a:gd name="connsiteX30" fmla="*/ 1760552 w 1760552"/>
              <a:gd name="connsiteY3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0552" h="479834">
                <a:moveTo>
                  <a:pt x="22287" y="9053"/>
                </a:moveTo>
                <a:cubicBezTo>
                  <a:pt x="-11413" y="93303"/>
                  <a:pt x="-409" y="46875"/>
                  <a:pt x="13234" y="190123"/>
                </a:cubicBezTo>
                <a:cubicBezTo>
                  <a:pt x="14974" y="208397"/>
                  <a:pt x="14832" y="227669"/>
                  <a:pt x="22287" y="244444"/>
                </a:cubicBezTo>
                <a:cubicBezTo>
                  <a:pt x="27487" y="256144"/>
                  <a:pt x="39341" y="263744"/>
                  <a:pt x="49447" y="271604"/>
                </a:cubicBezTo>
                <a:cubicBezTo>
                  <a:pt x="66625" y="284965"/>
                  <a:pt x="88380" y="292430"/>
                  <a:pt x="103768" y="307818"/>
                </a:cubicBezTo>
                <a:cubicBezTo>
                  <a:pt x="123790" y="327839"/>
                  <a:pt x="132881" y="340481"/>
                  <a:pt x="158089" y="353085"/>
                </a:cubicBezTo>
                <a:cubicBezTo>
                  <a:pt x="180896" y="364489"/>
                  <a:pt x="217707" y="367217"/>
                  <a:pt x="239570" y="371192"/>
                </a:cubicBezTo>
                <a:cubicBezTo>
                  <a:pt x="361919" y="393437"/>
                  <a:pt x="228237" y="368360"/>
                  <a:pt x="311998" y="389299"/>
                </a:cubicBezTo>
                <a:cubicBezTo>
                  <a:pt x="326926" y="393031"/>
                  <a:pt x="342337" y="394620"/>
                  <a:pt x="357265" y="398352"/>
                </a:cubicBezTo>
                <a:cubicBezTo>
                  <a:pt x="366523" y="400667"/>
                  <a:pt x="375250" y="404784"/>
                  <a:pt x="384426" y="407406"/>
                </a:cubicBezTo>
                <a:cubicBezTo>
                  <a:pt x="396390" y="410824"/>
                  <a:pt x="408721" y="412884"/>
                  <a:pt x="420639" y="416459"/>
                </a:cubicBezTo>
                <a:cubicBezTo>
                  <a:pt x="438921" y="421943"/>
                  <a:pt x="456244" y="430823"/>
                  <a:pt x="474960" y="434566"/>
                </a:cubicBezTo>
                <a:cubicBezTo>
                  <a:pt x="490049" y="437584"/>
                  <a:pt x="505382" y="439571"/>
                  <a:pt x="520228" y="443620"/>
                </a:cubicBezTo>
                <a:cubicBezTo>
                  <a:pt x="567390" y="456483"/>
                  <a:pt x="573374" y="466136"/>
                  <a:pt x="619816" y="470780"/>
                </a:cubicBezTo>
                <a:cubicBezTo>
                  <a:pt x="664959" y="475294"/>
                  <a:pt x="710351" y="476816"/>
                  <a:pt x="755618" y="479834"/>
                </a:cubicBezTo>
                <a:lnTo>
                  <a:pt x="1135863" y="470780"/>
                </a:lnTo>
                <a:cubicBezTo>
                  <a:pt x="1151237" y="470126"/>
                  <a:pt x="1165991" y="464480"/>
                  <a:pt x="1181131" y="461727"/>
                </a:cubicBezTo>
                <a:cubicBezTo>
                  <a:pt x="1199191" y="458443"/>
                  <a:pt x="1217643" y="457125"/>
                  <a:pt x="1235451" y="452673"/>
                </a:cubicBezTo>
                <a:cubicBezTo>
                  <a:pt x="1253968" y="448044"/>
                  <a:pt x="1270833" y="436933"/>
                  <a:pt x="1289772" y="434566"/>
                </a:cubicBezTo>
                <a:lnTo>
                  <a:pt x="1362200" y="425513"/>
                </a:lnTo>
                <a:cubicBezTo>
                  <a:pt x="1371253" y="422495"/>
                  <a:pt x="1380824" y="420727"/>
                  <a:pt x="1389360" y="416459"/>
                </a:cubicBezTo>
                <a:cubicBezTo>
                  <a:pt x="1399092" y="411593"/>
                  <a:pt x="1406333" y="402173"/>
                  <a:pt x="1416521" y="398352"/>
                </a:cubicBezTo>
                <a:cubicBezTo>
                  <a:pt x="1430929" y="392949"/>
                  <a:pt x="1446699" y="392317"/>
                  <a:pt x="1461788" y="389299"/>
                </a:cubicBezTo>
                <a:lnTo>
                  <a:pt x="1543269" y="334978"/>
                </a:lnTo>
                <a:lnTo>
                  <a:pt x="1597590" y="298764"/>
                </a:lnTo>
                <a:lnTo>
                  <a:pt x="1624750" y="271604"/>
                </a:lnTo>
                <a:cubicBezTo>
                  <a:pt x="1657774" y="172538"/>
                  <a:pt x="1605103" y="322601"/>
                  <a:pt x="1651911" y="217283"/>
                </a:cubicBezTo>
                <a:cubicBezTo>
                  <a:pt x="1674470" y="166526"/>
                  <a:pt x="1658854" y="170926"/>
                  <a:pt x="1688125" y="135802"/>
                </a:cubicBezTo>
                <a:cubicBezTo>
                  <a:pt x="1696322" y="125966"/>
                  <a:pt x="1706232" y="117695"/>
                  <a:pt x="1715285" y="108642"/>
                </a:cubicBezTo>
                <a:cubicBezTo>
                  <a:pt x="1719388" y="92229"/>
                  <a:pt x="1735097" y="25455"/>
                  <a:pt x="1742445" y="18107"/>
                </a:cubicBezTo>
                <a:lnTo>
                  <a:pt x="17605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a:spLocks/>
          </p:cNvSpPr>
          <p:nvPr/>
        </p:nvSpPr>
        <p:spPr>
          <a:xfrm>
            <a:off x="7030787" y="5459498"/>
            <a:ext cx="226652" cy="4638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a:spLocks/>
          </p:cNvSpPr>
          <p:nvPr/>
        </p:nvSpPr>
        <p:spPr>
          <a:xfrm>
            <a:off x="1326863" y="5480162"/>
            <a:ext cx="333916" cy="3908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D1336C6-B496-B04B-C10C-4BA390D9D03A}"/>
              </a:ext>
            </a:extLst>
          </p:cNvPr>
          <p:cNvSpPr>
            <a:spLocks noGrp="1"/>
          </p:cNvSpPr>
          <p:nvPr>
            <p:ph type="title"/>
          </p:nvPr>
        </p:nvSpPr>
        <p:spPr>
          <a:xfrm>
            <a:off x="1126765" y="942392"/>
            <a:ext cx="5059431" cy="737120"/>
          </a:xfrm>
          <a:solidFill>
            <a:schemeClr val="accent1">
              <a:lumMod val="20000"/>
              <a:lumOff val="80000"/>
            </a:schemeClr>
          </a:solidFill>
        </p:spPr>
        <p:txBody>
          <a:bodyPr/>
          <a:lstStyle/>
          <a:p>
            <a:r>
              <a:rPr lang="en-US" dirty="0">
                <a:solidFill>
                  <a:schemeClr val="accent1">
                    <a:lumMod val="75000"/>
                  </a:schemeClr>
                </a:solidFill>
              </a:rPr>
              <a:t>Chest x-ray</a:t>
            </a:r>
          </a:p>
        </p:txBody>
      </p:sp>
    </p:spTree>
    <p:extLst>
      <p:ext uri="{BB962C8B-B14F-4D97-AF65-F5344CB8AC3E}">
        <p14:creationId xmlns:p14="http://schemas.microsoft.com/office/powerpoint/2010/main" val="218403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628" y="2027557"/>
            <a:ext cx="7060478" cy="3618665"/>
          </a:xfrm>
        </p:spPr>
      </p:pic>
      <p:sp>
        <p:nvSpPr>
          <p:cNvPr id="9" name="Freeform 8"/>
          <p:cNvSpPr/>
          <p:nvPr/>
        </p:nvSpPr>
        <p:spPr>
          <a:xfrm>
            <a:off x="3011086" y="3837481"/>
            <a:ext cx="1126199" cy="837225"/>
          </a:xfrm>
          <a:custGeom>
            <a:avLst/>
            <a:gdLst>
              <a:gd name="connsiteX0" fmla="*/ 0 w 1702918"/>
              <a:gd name="connsiteY0" fmla="*/ 0 h 1122630"/>
              <a:gd name="connsiteX1" fmla="*/ 36214 w 1702918"/>
              <a:gd name="connsiteY1" fmla="*/ 72428 h 1122630"/>
              <a:gd name="connsiteX2" fmla="*/ 45268 w 1702918"/>
              <a:gd name="connsiteY2" fmla="*/ 99588 h 1122630"/>
              <a:gd name="connsiteX3" fmla="*/ 72428 w 1702918"/>
              <a:gd name="connsiteY3" fmla="*/ 126749 h 1122630"/>
              <a:gd name="connsiteX4" fmla="*/ 90535 w 1702918"/>
              <a:gd name="connsiteY4" fmla="*/ 181070 h 1122630"/>
              <a:gd name="connsiteX5" fmla="*/ 108642 w 1702918"/>
              <a:gd name="connsiteY5" fmla="*/ 226337 h 1122630"/>
              <a:gd name="connsiteX6" fmla="*/ 126749 w 1702918"/>
              <a:gd name="connsiteY6" fmla="*/ 280658 h 1122630"/>
              <a:gd name="connsiteX7" fmla="*/ 153909 w 1702918"/>
              <a:gd name="connsiteY7" fmla="*/ 307818 h 1122630"/>
              <a:gd name="connsiteX8" fmla="*/ 181070 w 1702918"/>
              <a:gd name="connsiteY8" fmla="*/ 407406 h 1122630"/>
              <a:gd name="connsiteX9" fmla="*/ 208230 w 1702918"/>
              <a:gd name="connsiteY9" fmla="*/ 434567 h 1122630"/>
              <a:gd name="connsiteX10" fmla="*/ 244444 w 1702918"/>
              <a:gd name="connsiteY10" fmla="*/ 497941 h 1122630"/>
              <a:gd name="connsiteX11" fmla="*/ 253497 w 1702918"/>
              <a:gd name="connsiteY11" fmla="*/ 525101 h 1122630"/>
              <a:gd name="connsiteX12" fmla="*/ 280658 w 1702918"/>
              <a:gd name="connsiteY12" fmla="*/ 561315 h 1122630"/>
              <a:gd name="connsiteX13" fmla="*/ 325925 w 1702918"/>
              <a:gd name="connsiteY13" fmla="*/ 615636 h 1122630"/>
              <a:gd name="connsiteX14" fmla="*/ 353086 w 1702918"/>
              <a:gd name="connsiteY14" fmla="*/ 679010 h 1122630"/>
              <a:gd name="connsiteX15" fmla="*/ 380246 w 1702918"/>
              <a:gd name="connsiteY15" fmla="*/ 688064 h 1122630"/>
              <a:gd name="connsiteX16" fmla="*/ 470781 w 1702918"/>
              <a:gd name="connsiteY16" fmla="*/ 796705 h 1122630"/>
              <a:gd name="connsiteX17" fmla="*/ 525101 w 1702918"/>
              <a:gd name="connsiteY17" fmla="*/ 851026 h 1122630"/>
              <a:gd name="connsiteX18" fmla="*/ 552262 w 1702918"/>
              <a:gd name="connsiteY18" fmla="*/ 860079 h 1122630"/>
              <a:gd name="connsiteX19" fmla="*/ 606583 w 1702918"/>
              <a:gd name="connsiteY19" fmla="*/ 914400 h 1122630"/>
              <a:gd name="connsiteX20" fmla="*/ 669957 w 1702918"/>
              <a:gd name="connsiteY20" fmla="*/ 968721 h 1122630"/>
              <a:gd name="connsiteX21" fmla="*/ 724278 w 1702918"/>
              <a:gd name="connsiteY21" fmla="*/ 986828 h 1122630"/>
              <a:gd name="connsiteX22" fmla="*/ 778598 w 1702918"/>
              <a:gd name="connsiteY22" fmla="*/ 1013988 h 1122630"/>
              <a:gd name="connsiteX23" fmla="*/ 805759 w 1702918"/>
              <a:gd name="connsiteY23" fmla="*/ 1032095 h 1122630"/>
              <a:gd name="connsiteX24" fmla="*/ 832919 w 1702918"/>
              <a:gd name="connsiteY24" fmla="*/ 1059256 h 1122630"/>
              <a:gd name="connsiteX25" fmla="*/ 941561 w 1702918"/>
              <a:gd name="connsiteY25" fmla="*/ 1077363 h 1122630"/>
              <a:gd name="connsiteX26" fmla="*/ 968721 w 1702918"/>
              <a:gd name="connsiteY26" fmla="*/ 1095470 h 1122630"/>
              <a:gd name="connsiteX27" fmla="*/ 1032095 w 1702918"/>
              <a:gd name="connsiteY27" fmla="*/ 1122630 h 1122630"/>
              <a:gd name="connsiteX28" fmla="*/ 1122630 w 1702918"/>
              <a:gd name="connsiteY28" fmla="*/ 1113576 h 1122630"/>
              <a:gd name="connsiteX29" fmla="*/ 1167897 w 1702918"/>
              <a:gd name="connsiteY29" fmla="*/ 1104523 h 1122630"/>
              <a:gd name="connsiteX30" fmla="*/ 1222218 w 1702918"/>
              <a:gd name="connsiteY30" fmla="*/ 1095470 h 1122630"/>
              <a:gd name="connsiteX31" fmla="*/ 1285592 w 1702918"/>
              <a:gd name="connsiteY31" fmla="*/ 1068309 h 1122630"/>
              <a:gd name="connsiteX32" fmla="*/ 1312753 w 1702918"/>
              <a:gd name="connsiteY32" fmla="*/ 1059256 h 1122630"/>
              <a:gd name="connsiteX33" fmla="*/ 1394234 w 1702918"/>
              <a:gd name="connsiteY33" fmla="*/ 1013988 h 1122630"/>
              <a:gd name="connsiteX34" fmla="*/ 1430448 w 1702918"/>
              <a:gd name="connsiteY34" fmla="*/ 986828 h 1122630"/>
              <a:gd name="connsiteX35" fmla="*/ 1457608 w 1702918"/>
              <a:gd name="connsiteY35" fmla="*/ 977774 h 1122630"/>
              <a:gd name="connsiteX36" fmla="*/ 1484769 w 1702918"/>
              <a:gd name="connsiteY36" fmla="*/ 959668 h 1122630"/>
              <a:gd name="connsiteX37" fmla="*/ 1520983 w 1702918"/>
              <a:gd name="connsiteY37" fmla="*/ 905347 h 1122630"/>
              <a:gd name="connsiteX38" fmla="*/ 1530036 w 1702918"/>
              <a:gd name="connsiteY38" fmla="*/ 878186 h 1122630"/>
              <a:gd name="connsiteX39" fmla="*/ 1557196 w 1702918"/>
              <a:gd name="connsiteY39" fmla="*/ 851026 h 1122630"/>
              <a:gd name="connsiteX40" fmla="*/ 1566250 w 1702918"/>
              <a:gd name="connsiteY40" fmla="*/ 814812 h 1122630"/>
              <a:gd name="connsiteX41" fmla="*/ 1575303 w 1702918"/>
              <a:gd name="connsiteY41" fmla="*/ 787652 h 1122630"/>
              <a:gd name="connsiteX42" fmla="*/ 1584357 w 1702918"/>
              <a:gd name="connsiteY42" fmla="*/ 742384 h 1122630"/>
              <a:gd name="connsiteX43" fmla="*/ 1611517 w 1702918"/>
              <a:gd name="connsiteY43" fmla="*/ 642796 h 1122630"/>
              <a:gd name="connsiteX44" fmla="*/ 1620571 w 1702918"/>
              <a:gd name="connsiteY44" fmla="*/ 588475 h 1122630"/>
              <a:gd name="connsiteX45" fmla="*/ 1629624 w 1702918"/>
              <a:gd name="connsiteY45" fmla="*/ 525101 h 1122630"/>
              <a:gd name="connsiteX46" fmla="*/ 1638678 w 1702918"/>
              <a:gd name="connsiteY46" fmla="*/ 497941 h 1122630"/>
              <a:gd name="connsiteX47" fmla="*/ 1647731 w 1702918"/>
              <a:gd name="connsiteY47" fmla="*/ 452673 h 1122630"/>
              <a:gd name="connsiteX48" fmla="*/ 1665838 w 1702918"/>
              <a:gd name="connsiteY48" fmla="*/ 425513 h 1122630"/>
              <a:gd name="connsiteX49" fmla="*/ 1692998 w 1702918"/>
              <a:gd name="connsiteY49" fmla="*/ 334978 h 1122630"/>
              <a:gd name="connsiteX50" fmla="*/ 1702052 w 1702918"/>
              <a:gd name="connsiteY50" fmla="*/ 280658 h 1122630"/>
              <a:gd name="connsiteX51" fmla="*/ 1702052 w 1702918"/>
              <a:gd name="connsiteY51" fmla="*/ 181070 h 112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2918" h="1122630">
                <a:moveTo>
                  <a:pt x="0" y="0"/>
                </a:moveTo>
                <a:cubicBezTo>
                  <a:pt x="12071" y="24143"/>
                  <a:pt x="25044" y="47855"/>
                  <a:pt x="36214" y="72428"/>
                </a:cubicBezTo>
                <a:cubicBezTo>
                  <a:pt x="40163" y="81116"/>
                  <a:pt x="39974" y="91648"/>
                  <a:pt x="45268" y="99588"/>
                </a:cubicBezTo>
                <a:cubicBezTo>
                  <a:pt x="52370" y="110241"/>
                  <a:pt x="63375" y="117695"/>
                  <a:pt x="72428" y="126749"/>
                </a:cubicBezTo>
                <a:cubicBezTo>
                  <a:pt x="78464" y="144856"/>
                  <a:pt x="83446" y="163349"/>
                  <a:pt x="90535" y="181070"/>
                </a:cubicBezTo>
                <a:cubicBezTo>
                  <a:pt x="96571" y="196159"/>
                  <a:pt x="103088" y="211064"/>
                  <a:pt x="108642" y="226337"/>
                </a:cubicBezTo>
                <a:cubicBezTo>
                  <a:pt x="115165" y="244274"/>
                  <a:pt x="113253" y="267162"/>
                  <a:pt x="126749" y="280658"/>
                </a:cubicBezTo>
                <a:lnTo>
                  <a:pt x="153909" y="307818"/>
                </a:lnTo>
                <a:cubicBezTo>
                  <a:pt x="157445" y="325497"/>
                  <a:pt x="169584" y="395920"/>
                  <a:pt x="181070" y="407406"/>
                </a:cubicBezTo>
                <a:lnTo>
                  <a:pt x="208230" y="434567"/>
                </a:lnTo>
                <a:cubicBezTo>
                  <a:pt x="228211" y="534463"/>
                  <a:pt x="198263" y="440214"/>
                  <a:pt x="244444" y="497941"/>
                </a:cubicBezTo>
                <a:cubicBezTo>
                  <a:pt x="250405" y="505393"/>
                  <a:pt x="248762" y="516815"/>
                  <a:pt x="253497" y="525101"/>
                </a:cubicBezTo>
                <a:cubicBezTo>
                  <a:pt x="260983" y="538202"/>
                  <a:pt x="271887" y="549036"/>
                  <a:pt x="280658" y="561315"/>
                </a:cubicBezTo>
                <a:cubicBezTo>
                  <a:pt x="312170" y="605432"/>
                  <a:pt x="283654" y="573364"/>
                  <a:pt x="325925" y="615636"/>
                </a:cubicBezTo>
                <a:cubicBezTo>
                  <a:pt x="331336" y="631867"/>
                  <a:pt x="341900" y="667823"/>
                  <a:pt x="353086" y="679010"/>
                </a:cubicBezTo>
                <a:cubicBezTo>
                  <a:pt x="359834" y="685758"/>
                  <a:pt x="371193" y="685046"/>
                  <a:pt x="380246" y="688064"/>
                </a:cubicBezTo>
                <a:cubicBezTo>
                  <a:pt x="422778" y="758950"/>
                  <a:pt x="394961" y="720885"/>
                  <a:pt x="470781" y="796705"/>
                </a:cubicBezTo>
                <a:lnTo>
                  <a:pt x="525101" y="851026"/>
                </a:lnTo>
                <a:lnTo>
                  <a:pt x="552262" y="860079"/>
                </a:lnTo>
                <a:lnTo>
                  <a:pt x="606583" y="914400"/>
                </a:lnTo>
                <a:cubicBezTo>
                  <a:pt x="624705" y="932523"/>
                  <a:pt x="646725" y="957105"/>
                  <a:pt x="669957" y="968721"/>
                </a:cubicBezTo>
                <a:cubicBezTo>
                  <a:pt x="687028" y="977257"/>
                  <a:pt x="708397" y="976241"/>
                  <a:pt x="724278" y="986828"/>
                </a:cubicBezTo>
                <a:cubicBezTo>
                  <a:pt x="759378" y="1010229"/>
                  <a:pt x="741116" y="1001494"/>
                  <a:pt x="778598" y="1013988"/>
                </a:cubicBezTo>
                <a:cubicBezTo>
                  <a:pt x="787652" y="1020024"/>
                  <a:pt x="797400" y="1025129"/>
                  <a:pt x="805759" y="1032095"/>
                </a:cubicBezTo>
                <a:cubicBezTo>
                  <a:pt x="815595" y="1040292"/>
                  <a:pt x="821467" y="1053530"/>
                  <a:pt x="832919" y="1059256"/>
                </a:cubicBezTo>
                <a:cubicBezTo>
                  <a:pt x="843506" y="1064549"/>
                  <a:pt x="940064" y="1077149"/>
                  <a:pt x="941561" y="1077363"/>
                </a:cubicBezTo>
                <a:cubicBezTo>
                  <a:pt x="950614" y="1083399"/>
                  <a:pt x="958720" y="1091184"/>
                  <a:pt x="968721" y="1095470"/>
                </a:cubicBezTo>
                <a:cubicBezTo>
                  <a:pt x="1050568" y="1130547"/>
                  <a:pt x="963909" y="1077172"/>
                  <a:pt x="1032095" y="1122630"/>
                </a:cubicBezTo>
                <a:cubicBezTo>
                  <a:pt x="1062273" y="1119612"/>
                  <a:pt x="1092567" y="1117584"/>
                  <a:pt x="1122630" y="1113576"/>
                </a:cubicBezTo>
                <a:cubicBezTo>
                  <a:pt x="1137883" y="1111542"/>
                  <a:pt x="1152757" y="1107276"/>
                  <a:pt x="1167897" y="1104523"/>
                </a:cubicBezTo>
                <a:cubicBezTo>
                  <a:pt x="1185958" y="1101239"/>
                  <a:pt x="1204111" y="1098488"/>
                  <a:pt x="1222218" y="1095470"/>
                </a:cubicBezTo>
                <a:cubicBezTo>
                  <a:pt x="1285925" y="1074233"/>
                  <a:pt x="1207267" y="1101877"/>
                  <a:pt x="1285592" y="1068309"/>
                </a:cubicBezTo>
                <a:cubicBezTo>
                  <a:pt x="1294364" y="1064550"/>
                  <a:pt x="1303699" y="1062274"/>
                  <a:pt x="1312753" y="1059256"/>
                </a:cubicBezTo>
                <a:cubicBezTo>
                  <a:pt x="1375014" y="1017748"/>
                  <a:pt x="1346429" y="1029924"/>
                  <a:pt x="1394234" y="1013988"/>
                </a:cubicBezTo>
                <a:cubicBezTo>
                  <a:pt x="1406305" y="1004935"/>
                  <a:pt x="1417347" y="994314"/>
                  <a:pt x="1430448" y="986828"/>
                </a:cubicBezTo>
                <a:cubicBezTo>
                  <a:pt x="1438734" y="982093"/>
                  <a:pt x="1449072" y="982042"/>
                  <a:pt x="1457608" y="977774"/>
                </a:cubicBezTo>
                <a:cubicBezTo>
                  <a:pt x="1467340" y="972908"/>
                  <a:pt x="1475715" y="965703"/>
                  <a:pt x="1484769" y="959668"/>
                </a:cubicBezTo>
                <a:cubicBezTo>
                  <a:pt x="1496840" y="941561"/>
                  <a:pt x="1514102" y="925992"/>
                  <a:pt x="1520983" y="905347"/>
                </a:cubicBezTo>
                <a:cubicBezTo>
                  <a:pt x="1524001" y="896293"/>
                  <a:pt x="1524742" y="886127"/>
                  <a:pt x="1530036" y="878186"/>
                </a:cubicBezTo>
                <a:cubicBezTo>
                  <a:pt x="1537138" y="867533"/>
                  <a:pt x="1548143" y="860079"/>
                  <a:pt x="1557196" y="851026"/>
                </a:cubicBezTo>
                <a:cubicBezTo>
                  <a:pt x="1560214" y="838955"/>
                  <a:pt x="1562832" y="826776"/>
                  <a:pt x="1566250" y="814812"/>
                </a:cubicBezTo>
                <a:cubicBezTo>
                  <a:pt x="1568872" y="805636"/>
                  <a:pt x="1572988" y="796910"/>
                  <a:pt x="1575303" y="787652"/>
                </a:cubicBezTo>
                <a:cubicBezTo>
                  <a:pt x="1579035" y="772723"/>
                  <a:pt x="1580308" y="757230"/>
                  <a:pt x="1584357" y="742384"/>
                </a:cubicBezTo>
                <a:cubicBezTo>
                  <a:pt x="1611358" y="643384"/>
                  <a:pt x="1595474" y="731033"/>
                  <a:pt x="1611517" y="642796"/>
                </a:cubicBezTo>
                <a:cubicBezTo>
                  <a:pt x="1614801" y="624735"/>
                  <a:pt x="1617780" y="606618"/>
                  <a:pt x="1620571" y="588475"/>
                </a:cubicBezTo>
                <a:cubicBezTo>
                  <a:pt x="1623816" y="567384"/>
                  <a:pt x="1625439" y="546026"/>
                  <a:pt x="1629624" y="525101"/>
                </a:cubicBezTo>
                <a:cubicBezTo>
                  <a:pt x="1631496" y="515743"/>
                  <a:pt x="1636363" y="507199"/>
                  <a:pt x="1638678" y="497941"/>
                </a:cubicBezTo>
                <a:cubicBezTo>
                  <a:pt x="1642410" y="483012"/>
                  <a:pt x="1642328" y="467081"/>
                  <a:pt x="1647731" y="452673"/>
                </a:cubicBezTo>
                <a:cubicBezTo>
                  <a:pt x="1651551" y="442485"/>
                  <a:pt x="1661419" y="435456"/>
                  <a:pt x="1665838" y="425513"/>
                </a:cubicBezTo>
                <a:cubicBezTo>
                  <a:pt x="1674238" y="406612"/>
                  <a:pt x="1688209" y="358922"/>
                  <a:pt x="1692998" y="334978"/>
                </a:cubicBezTo>
                <a:cubicBezTo>
                  <a:pt x="1696598" y="316978"/>
                  <a:pt x="1700974" y="298983"/>
                  <a:pt x="1702052" y="280658"/>
                </a:cubicBezTo>
                <a:cubicBezTo>
                  <a:pt x="1704001" y="247519"/>
                  <a:pt x="1702052" y="214266"/>
                  <a:pt x="1702052" y="1810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Pleural effusion with mediastinal shift">
            <a:extLst>
              <a:ext uri="{FF2B5EF4-FFF2-40B4-BE49-F238E27FC236}">
                <a16:creationId xmlns:a16="http://schemas.microsoft.com/office/drawing/2014/main" id="{C13A7AE2-13C8-1B83-84F0-B6FA6D658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507" y="2027557"/>
            <a:ext cx="4364179" cy="3618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78E223-FABE-DE83-32B7-F43DA11A1EF5}"/>
              </a:ext>
            </a:extLst>
          </p:cNvPr>
          <p:cNvSpPr>
            <a:spLocks noGrp="1"/>
          </p:cNvSpPr>
          <p:nvPr>
            <p:ph type="title"/>
          </p:nvPr>
        </p:nvSpPr>
        <p:spPr>
          <a:xfrm>
            <a:off x="1126765" y="942392"/>
            <a:ext cx="5059431" cy="737120"/>
          </a:xfrm>
          <a:solidFill>
            <a:schemeClr val="accent1">
              <a:lumMod val="20000"/>
              <a:lumOff val="80000"/>
            </a:schemeClr>
          </a:solidFill>
        </p:spPr>
        <p:txBody>
          <a:bodyPr/>
          <a:lstStyle/>
          <a:p>
            <a:r>
              <a:rPr lang="en-US" dirty="0">
                <a:solidFill>
                  <a:schemeClr val="accent1">
                    <a:lumMod val="75000"/>
                  </a:schemeClr>
                </a:solidFill>
              </a:rPr>
              <a:t>Chest x-ray</a:t>
            </a:r>
          </a:p>
        </p:txBody>
      </p:sp>
    </p:spTree>
    <p:extLst>
      <p:ext uri="{BB962C8B-B14F-4D97-AF65-F5344CB8AC3E}">
        <p14:creationId xmlns:p14="http://schemas.microsoft.com/office/powerpoint/2010/main" val="4708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61052"/>
            <a:ext cx="4229007" cy="643813"/>
          </a:xfrm>
          <a:solidFill>
            <a:schemeClr val="accent1">
              <a:lumMod val="20000"/>
              <a:lumOff val="80000"/>
            </a:schemeClr>
          </a:solidFill>
        </p:spPr>
        <p:txBody>
          <a:bodyPr>
            <a:normAutofit fontScale="90000"/>
          </a:bodyPr>
          <a:lstStyle/>
          <a:p>
            <a:r>
              <a:rPr lang="en-US" dirty="0">
                <a:solidFill>
                  <a:schemeClr val="accent1">
                    <a:lumMod val="75000"/>
                  </a:schemeClr>
                </a:solidFill>
              </a:rPr>
              <a:t>Ct scan</a:t>
            </a:r>
          </a:p>
        </p:txBody>
      </p:sp>
      <p:pic>
        <p:nvPicPr>
          <p:cNvPr id="3" name="Picture 2"/>
          <p:cNvPicPr>
            <a:picLocks noChangeAspect="1"/>
          </p:cNvPicPr>
          <p:nvPr/>
        </p:nvPicPr>
        <p:blipFill>
          <a:blip r:embed="rId3"/>
          <a:stretch>
            <a:fillRect/>
          </a:stretch>
        </p:blipFill>
        <p:spPr>
          <a:xfrm>
            <a:off x="840805" y="2164702"/>
            <a:ext cx="5724887" cy="3554276"/>
          </a:xfrm>
          <a:prstGeom prst="rect">
            <a:avLst/>
          </a:prstGeom>
        </p:spPr>
      </p:pic>
      <p:sp>
        <p:nvSpPr>
          <p:cNvPr id="5" name="TextBox 4"/>
          <p:cNvSpPr txBox="1"/>
          <p:nvPr/>
        </p:nvSpPr>
        <p:spPr>
          <a:xfrm>
            <a:off x="6760535" y="2164702"/>
            <a:ext cx="5261576"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accent1">
                    <a:lumMod val="75000"/>
                  </a:schemeClr>
                </a:solidFill>
              </a:rPr>
              <a:t>gold standard ; but use is limited because of radiation and contrast exposure</a:t>
            </a:r>
            <a:endParaRPr lang="en-GB" sz="2600" dirty="0">
              <a:solidFill>
                <a:schemeClr val="accent1">
                  <a:lumMod val="75000"/>
                </a:schemeClr>
              </a:solidFill>
            </a:endParaRPr>
          </a:p>
          <a:p>
            <a:pPr marL="457200" indent="-457200">
              <a:buFont typeface="Arial" panose="020B0604020202020204" pitchFamily="34" charset="0"/>
              <a:buChar char="•"/>
            </a:pPr>
            <a:r>
              <a:rPr lang="en-GB" sz="2600" dirty="0">
                <a:solidFill>
                  <a:schemeClr val="accent1">
                    <a:lumMod val="75000"/>
                  </a:schemeClr>
                </a:solidFill>
              </a:rPr>
              <a:t>More reliable than CXR for detecting effusion, it can display pleural abnormalities, and determine the volume of the pleural fluid</a:t>
            </a:r>
          </a:p>
        </p:txBody>
      </p:sp>
    </p:spTree>
    <p:extLst>
      <p:ext uri="{BB962C8B-B14F-4D97-AF65-F5344CB8AC3E}">
        <p14:creationId xmlns:p14="http://schemas.microsoft.com/office/powerpoint/2010/main" val="18733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leural effusion">
            <a:extLst>
              <a:ext uri="{FF2B5EF4-FFF2-40B4-BE49-F238E27FC236}">
                <a16:creationId xmlns:a16="http://schemas.microsoft.com/office/drawing/2014/main" id="{52C11314-4E73-EA57-9ADD-E27A0DFA96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566" y="2074117"/>
            <a:ext cx="5659295" cy="35192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eural effusion">
            <a:extLst>
              <a:ext uri="{FF2B5EF4-FFF2-40B4-BE49-F238E27FC236}">
                <a16:creationId xmlns:a16="http://schemas.microsoft.com/office/drawing/2014/main" id="{60B25C98-DDF6-625F-8EA4-B4AD82BFB6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302" y="2074117"/>
            <a:ext cx="5659296" cy="3519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E18A4DA-49C3-73D7-43F6-43AE4402F68C}"/>
              </a:ext>
            </a:extLst>
          </p:cNvPr>
          <p:cNvCxnSpPr/>
          <p:nvPr/>
        </p:nvCxnSpPr>
        <p:spPr>
          <a:xfrm>
            <a:off x="5866861" y="3822491"/>
            <a:ext cx="4104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1E2FBD-1861-6AF5-6AFE-0B689E317189}"/>
              </a:ext>
            </a:extLst>
          </p:cNvPr>
          <p:cNvSpPr txBox="1"/>
          <p:nvPr/>
        </p:nvSpPr>
        <p:spPr>
          <a:xfrm>
            <a:off x="207566" y="5593354"/>
            <a:ext cx="8137699" cy="1200329"/>
          </a:xfrm>
          <a:prstGeom prst="rect">
            <a:avLst/>
          </a:prstGeom>
          <a:noFill/>
        </p:spPr>
        <p:txBody>
          <a:bodyPr wrap="square">
            <a:spAutoFit/>
          </a:bodyPr>
          <a:lstStyle/>
          <a:p>
            <a:pPr marL="285750" indent="-285750" algn="l">
              <a:buFont typeface="Arial" panose="020B0604020202020204" pitchFamily="34" charset="0"/>
              <a:buChar char="•"/>
            </a:pPr>
            <a:r>
              <a:rPr lang="en-US" i="0" dirty="0">
                <a:solidFill>
                  <a:schemeClr val="accent1">
                    <a:lumMod val="75000"/>
                  </a:schemeClr>
                </a:solidFill>
                <a:effectLst/>
                <a:latin typeface="Lato" panose="020F0502020204030203" pitchFamily="34" charset="0"/>
              </a:rPr>
              <a:t>Ultrasound chest (posterior right hemithorax)</a:t>
            </a:r>
          </a:p>
          <a:p>
            <a:pPr marL="285750" indent="-285750" algn="l">
              <a:buFont typeface="Arial" panose="020B0604020202020204" pitchFamily="34" charset="0"/>
              <a:buChar char="•"/>
            </a:pPr>
            <a:r>
              <a:rPr lang="en-US" i="0" dirty="0">
                <a:solidFill>
                  <a:schemeClr val="accent1">
                    <a:lumMod val="75000"/>
                  </a:schemeClr>
                </a:solidFill>
                <a:effectLst/>
                <a:latin typeface="Lato" panose="020F0502020204030203" pitchFamily="34" charset="0"/>
              </a:rPr>
              <a:t>Anechoic fluid (green overlay; F) is visible in the costodiaphragmatic recess between the right hemidiaphragm (D) and atelectatic lung (Lu).</a:t>
            </a:r>
          </a:p>
          <a:p>
            <a:pPr marL="285750" indent="-285750" algn="l">
              <a:buFont typeface="Arial" panose="020B0604020202020204" pitchFamily="34" charset="0"/>
              <a:buChar char="•"/>
            </a:pPr>
            <a:r>
              <a:rPr lang="en-US" i="0" dirty="0">
                <a:solidFill>
                  <a:schemeClr val="accent1">
                    <a:lumMod val="75000"/>
                  </a:schemeClr>
                </a:solidFill>
                <a:effectLst/>
                <a:latin typeface="Lato" panose="020F0502020204030203" pitchFamily="34" charset="0"/>
              </a:rPr>
              <a:t>Li: liver</a:t>
            </a:r>
          </a:p>
        </p:txBody>
      </p:sp>
      <p:sp>
        <p:nvSpPr>
          <p:cNvPr id="8" name="Title 1">
            <a:extLst>
              <a:ext uri="{FF2B5EF4-FFF2-40B4-BE49-F238E27FC236}">
                <a16:creationId xmlns:a16="http://schemas.microsoft.com/office/drawing/2014/main" id="{7CDF264A-D3CE-5281-F3E5-E710C6EE55A3}"/>
              </a:ext>
            </a:extLst>
          </p:cNvPr>
          <p:cNvSpPr>
            <a:spLocks noGrp="1"/>
          </p:cNvSpPr>
          <p:nvPr>
            <p:ph type="title"/>
          </p:nvPr>
        </p:nvSpPr>
        <p:spPr>
          <a:xfrm>
            <a:off x="1024128" y="961052"/>
            <a:ext cx="4229007" cy="643813"/>
          </a:xfrm>
          <a:solidFill>
            <a:schemeClr val="accent1">
              <a:lumMod val="20000"/>
              <a:lumOff val="80000"/>
            </a:schemeClr>
          </a:solidFill>
        </p:spPr>
        <p:txBody>
          <a:bodyPr>
            <a:normAutofit fontScale="90000"/>
          </a:bodyPr>
          <a:lstStyle/>
          <a:p>
            <a:r>
              <a:rPr lang="en-US" dirty="0">
                <a:solidFill>
                  <a:schemeClr val="accent1">
                    <a:lumMod val="75000"/>
                  </a:schemeClr>
                </a:solidFill>
              </a:rPr>
              <a:t>Thoracic US</a:t>
            </a:r>
          </a:p>
        </p:txBody>
      </p:sp>
    </p:spTree>
    <p:extLst>
      <p:ext uri="{BB962C8B-B14F-4D97-AF65-F5344CB8AC3E}">
        <p14:creationId xmlns:p14="http://schemas.microsoft.com/office/powerpoint/2010/main" val="96820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eural effusion-">
            <a:hlinkClick r:id="" action="ppaction://media"/>
            <a:extLst>
              <a:ext uri="{FF2B5EF4-FFF2-40B4-BE49-F238E27FC236}">
                <a16:creationId xmlns:a16="http://schemas.microsoft.com/office/drawing/2014/main" id="{E50FE7D2-163D-EE8B-5A55-9FD4FF98450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32350" y="1799968"/>
            <a:ext cx="8327300" cy="4684106"/>
          </a:xfrm>
          <a:prstGeom prst="rect">
            <a:avLst/>
          </a:prstGeom>
        </p:spPr>
      </p:pic>
      <p:sp>
        <p:nvSpPr>
          <p:cNvPr id="3" name="Title 1">
            <a:extLst>
              <a:ext uri="{FF2B5EF4-FFF2-40B4-BE49-F238E27FC236}">
                <a16:creationId xmlns:a16="http://schemas.microsoft.com/office/drawing/2014/main" id="{15A91C4D-324B-E8C3-3AFE-D449CEA6784B}"/>
              </a:ext>
            </a:extLst>
          </p:cNvPr>
          <p:cNvSpPr>
            <a:spLocks noGrp="1"/>
          </p:cNvSpPr>
          <p:nvPr>
            <p:ph type="title"/>
          </p:nvPr>
        </p:nvSpPr>
        <p:spPr>
          <a:xfrm>
            <a:off x="1024128" y="961052"/>
            <a:ext cx="4229007" cy="643813"/>
          </a:xfrm>
          <a:solidFill>
            <a:schemeClr val="accent1">
              <a:lumMod val="20000"/>
              <a:lumOff val="80000"/>
            </a:schemeClr>
          </a:solidFill>
        </p:spPr>
        <p:txBody>
          <a:bodyPr>
            <a:normAutofit fontScale="90000"/>
          </a:bodyPr>
          <a:lstStyle/>
          <a:p>
            <a:r>
              <a:rPr lang="en-US" dirty="0">
                <a:solidFill>
                  <a:schemeClr val="accent1">
                    <a:lumMod val="75000"/>
                  </a:schemeClr>
                </a:solidFill>
              </a:rPr>
              <a:t>Thoracic US</a:t>
            </a:r>
          </a:p>
        </p:txBody>
      </p:sp>
    </p:spTree>
    <p:extLst>
      <p:ext uri="{BB962C8B-B14F-4D97-AF65-F5344CB8AC3E}">
        <p14:creationId xmlns:p14="http://schemas.microsoft.com/office/powerpoint/2010/main" val="893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79714"/>
            <a:ext cx="5682912" cy="671804"/>
          </a:xfrm>
          <a:solidFill>
            <a:schemeClr val="accent1">
              <a:lumMod val="20000"/>
              <a:lumOff val="80000"/>
            </a:schemeClr>
          </a:solidFill>
        </p:spPr>
        <p:txBody>
          <a:bodyPr>
            <a:normAutofit fontScale="90000"/>
          </a:bodyPr>
          <a:lstStyle/>
          <a:p>
            <a:r>
              <a:rPr lang="en-US" dirty="0">
                <a:solidFill>
                  <a:schemeClr val="accent1">
                    <a:lumMod val="75000"/>
                  </a:schemeClr>
                </a:solidFill>
              </a:rPr>
              <a:t>thoracentesis </a:t>
            </a:r>
          </a:p>
        </p:txBody>
      </p:sp>
      <p:sp>
        <p:nvSpPr>
          <p:cNvPr id="3" name="Content Placeholder 2"/>
          <p:cNvSpPr>
            <a:spLocks noGrp="1"/>
          </p:cNvSpPr>
          <p:nvPr>
            <p:ph idx="1"/>
          </p:nvPr>
        </p:nvSpPr>
        <p:spPr>
          <a:xfrm>
            <a:off x="1024128" y="1854926"/>
            <a:ext cx="5682912" cy="4023360"/>
          </a:xfrm>
        </p:spPr>
        <p:txBody>
          <a:bodyPr/>
          <a:lstStyle/>
          <a:p>
            <a:pPr marL="344488" indent="-344488">
              <a:buFont typeface="Wingdings" panose="05000000000000000000" pitchFamily="2" charset="2"/>
              <a:buChar char="§"/>
            </a:pPr>
            <a:r>
              <a:rPr lang="en-GB" sz="2800" b="1" dirty="0">
                <a:solidFill>
                  <a:schemeClr val="accent1">
                    <a:lumMod val="75000"/>
                  </a:schemeClr>
                </a:solidFill>
              </a:rPr>
              <a:t>Diagnostic</a:t>
            </a:r>
            <a:r>
              <a:rPr lang="en-GB" sz="2800" dirty="0">
                <a:solidFill>
                  <a:schemeClr val="accent1">
                    <a:lumMod val="75000"/>
                  </a:schemeClr>
                </a:solidFill>
              </a:rPr>
              <a:t>:</a:t>
            </a:r>
          </a:p>
          <a:p>
            <a:pPr marL="518224" lvl="1" indent="-344488" algn="just">
              <a:buFont typeface="Wingdings" panose="05000000000000000000" pitchFamily="2" charset="2"/>
              <a:buChar char="§"/>
            </a:pPr>
            <a:r>
              <a:rPr lang="en-GB" sz="2400" dirty="0">
                <a:solidFill>
                  <a:schemeClr val="accent1">
                    <a:lumMod val="75000"/>
                  </a:schemeClr>
                </a:solidFill>
              </a:rPr>
              <a:t> Helps to differentiate between exudates and transudates  </a:t>
            </a:r>
          </a:p>
          <a:p>
            <a:pPr marL="344488" indent="-344488">
              <a:buFont typeface="Wingdings" panose="05000000000000000000" pitchFamily="2" charset="2"/>
              <a:buChar char="§"/>
            </a:pPr>
            <a:r>
              <a:rPr lang="en-GB" sz="2800" b="1" dirty="0">
                <a:solidFill>
                  <a:schemeClr val="accent1">
                    <a:lumMod val="75000"/>
                  </a:schemeClr>
                </a:solidFill>
              </a:rPr>
              <a:t>Therapeutic</a:t>
            </a:r>
            <a:r>
              <a:rPr lang="en-GB" sz="2800" dirty="0">
                <a:solidFill>
                  <a:schemeClr val="accent1">
                    <a:lumMod val="75000"/>
                  </a:schemeClr>
                </a:solidFill>
              </a:rPr>
              <a:t>: </a:t>
            </a:r>
          </a:p>
          <a:p>
            <a:pPr marL="630936" lvl="1" indent="-457200" algn="just">
              <a:buFont typeface="+mj-lt"/>
              <a:buAutoNum type="arabicPeriod"/>
            </a:pPr>
            <a:r>
              <a:rPr lang="en-GB" sz="2400" dirty="0">
                <a:solidFill>
                  <a:schemeClr val="accent1">
                    <a:lumMod val="75000"/>
                  </a:schemeClr>
                </a:solidFill>
              </a:rPr>
              <a:t>Massive collection or rapid collection of pleural fluid</a:t>
            </a:r>
          </a:p>
          <a:p>
            <a:pPr marL="630936" lvl="1" indent="-457200">
              <a:buFont typeface="+mj-lt"/>
              <a:buAutoNum type="arabicPeriod"/>
            </a:pPr>
            <a:r>
              <a:rPr lang="en-GB" sz="2400" dirty="0">
                <a:solidFill>
                  <a:schemeClr val="accent1">
                    <a:lumMod val="75000"/>
                  </a:schemeClr>
                </a:solidFill>
              </a:rPr>
              <a:t>Severe respiratory distress </a:t>
            </a:r>
          </a:p>
          <a:p>
            <a:pPr marL="630936" lvl="1" indent="-457200">
              <a:buFont typeface="+mj-lt"/>
              <a:buAutoNum type="arabicPeriod"/>
            </a:pPr>
            <a:r>
              <a:rPr lang="en-GB" sz="2400" dirty="0">
                <a:solidFill>
                  <a:schemeClr val="accent1">
                    <a:lumMod val="75000"/>
                  </a:schemeClr>
                </a:solidFill>
              </a:rPr>
              <a:t>Suspected empyema</a:t>
            </a:r>
          </a:p>
          <a:p>
            <a:pPr marL="630936" lvl="1" indent="-457200">
              <a:buFont typeface="+mj-lt"/>
              <a:buAutoNum type="arabicPeriod"/>
            </a:pPr>
            <a:r>
              <a:rPr lang="en-GB" sz="2400" dirty="0">
                <a:solidFill>
                  <a:schemeClr val="accent1">
                    <a:lumMod val="75000"/>
                  </a:schemeClr>
                </a:solidFill>
              </a:rPr>
              <a:t>Massive mediastinal shift </a:t>
            </a:r>
          </a:p>
          <a:p>
            <a:endParaRPr lang="en-US" dirty="0">
              <a:solidFill>
                <a:schemeClr val="accent1">
                  <a:lumMod val="75000"/>
                </a:schemeClr>
              </a:solidFill>
            </a:endParaRPr>
          </a:p>
        </p:txBody>
      </p:sp>
      <p:pic>
        <p:nvPicPr>
          <p:cNvPr id="7172" name="Picture 4" descr="Thoracentesis | Free NURSING.com Courses">
            <a:extLst>
              <a:ext uri="{FF2B5EF4-FFF2-40B4-BE49-F238E27FC236}">
                <a16:creationId xmlns:a16="http://schemas.microsoft.com/office/drawing/2014/main" id="{E0B4E666-732D-43D5-0C40-AFC3C28B6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684" y="187378"/>
            <a:ext cx="4156364" cy="336838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458BD5CE-8C85-BC38-F0BB-3B04717A6E37}"/>
              </a:ext>
            </a:extLst>
          </p:cNvPr>
          <p:cNvPicPr>
            <a:picLocks noChangeAspect="1"/>
          </p:cNvPicPr>
          <p:nvPr/>
        </p:nvPicPr>
        <p:blipFill rotWithShape="1">
          <a:blip r:embed="rId4">
            <a:extLst>
              <a:ext uri="{28A0092B-C50C-407E-A947-70E740481C1C}">
                <a14:useLocalDpi xmlns:a14="http://schemas.microsoft.com/office/drawing/2010/main" val="0"/>
              </a:ext>
            </a:extLst>
          </a:blip>
          <a:srcRect r="2801" b="9237"/>
          <a:stretch/>
        </p:blipFill>
        <p:spPr>
          <a:xfrm>
            <a:off x="7072218" y="3650955"/>
            <a:ext cx="5119782" cy="3019667"/>
          </a:xfrm>
          <a:prstGeom prst="rect">
            <a:avLst/>
          </a:prstGeom>
        </p:spPr>
      </p:pic>
    </p:spTree>
    <p:extLst>
      <p:ext uri="{BB962C8B-B14F-4D97-AF65-F5344CB8AC3E}">
        <p14:creationId xmlns:p14="http://schemas.microsoft.com/office/powerpoint/2010/main" val="851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33061"/>
            <a:ext cx="5983162" cy="737119"/>
          </a:xfrm>
          <a:solidFill>
            <a:schemeClr val="accent1">
              <a:lumMod val="20000"/>
              <a:lumOff val="80000"/>
            </a:schemeClr>
          </a:solidFill>
        </p:spPr>
        <p:txBody>
          <a:bodyPr/>
          <a:lstStyle/>
          <a:p>
            <a:r>
              <a:rPr lang="en-US" dirty="0">
                <a:solidFill>
                  <a:schemeClr val="accent1">
                    <a:lumMod val="75000"/>
                  </a:schemeClr>
                </a:solidFill>
              </a:rPr>
              <a:t>introduction</a:t>
            </a:r>
          </a:p>
        </p:txBody>
      </p:sp>
      <p:sp>
        <p:nvSpPr>
          <p:cNvPr id="3" name="Content Placeholder 2"/>
          <p:cNvSpPr>
            <a:spLocks noGrp="1"/>
          </p:cNvSpPr>
          <p:nvPr>
            <p:ph idx="1"/>
          </p:nvPr>
        </p:nvSpPr>
        <p:spPr>
          <a:xfrm>
            <a:off x="1024128" y="2183363"/>
            <a:ext cx="5983162" cy="4107336"/>
          </a:xfrm>
        </p:spPr>
        <p:txBody>
          <a:bodyPr>
            <a:normAutofit lnSpcReduction="10000"/>
          </a:bodyPr>
          <a:lstStyle/>
          <a:p>
            <a:pPr marL="225425" indent="-225425" algn="just">
              <a:buFont typeface="Wingdings" panose="05000000000000000000" pitchFamily="2" charset="2"/>
              <a:buChar char="§"/>
            </a:pPr>
            <a:r>
              <a:rPr lang="en-US" sz="2400" dirty="0">
                <a:solidFill>
                  <a:schemeClr val="accent1">
                    <a:lumMod val="75000"/>
                  </a:schemeClr>
                </a:solidFill>
              </a:rPr>
              <a:t>Pleura is a serous membrane which folds back onto itself to form a two layered membranous pleural sac</a:t>
            </a:r>
          </a:p>
          <a:p>
            <a:pPr marL="225425" indent="-225425" algn="just">
              <a:buFont typeface="Wingdings" panose="05000000000000000000" pitchFamily="2" charset="2"/>
              <a:buChar char="§"/>
            </a:pPr>
            <a:r>
              <a:rPr lang="en-US" sz="2400" dirty="0">
                <a:solidFill>
                  <a:schemeClr val="accent1">
                    <a:lumMod val="75000"/>
                  </a:schemeClr>
                </a:solidFill>
              </a:rPr>
              <a:t>The outer pleura (partial pleura): attached to chest wall</a:t>
            </a:r>
          </a:p>
          <a:p>
            <a:pPr marL="225425" indent="-225425" algn="just">
              <a:buFont typeface="Wingdings" panose="05000000000000000000" pitchFamily="2" charset="2"/>
              <a:buChar char="§"/>
            </a:pPr>
            <a:r>
              <a:rPr lang="en-US" sz="2400" dirty="0">
                <a:solidFill>
                  <a:schemeClr val="accent1">
                    <a:lumMod val="75000"/>
                  </a:schemeClr>
                </a:solidFill>
              </a:rPr>
              <a:t>The inner pleura (visceral pleura): cover the lung and adjoining structures </a:t>
            </a:r>
          </a:p>
          <a:p>
            <a:pPr marL="225425" indent="-225425" algn="just">
              <a:buFont typeface="Wingdings" panose="05000000000000000000" pitchFamily="2" charset="2"/>
              <a:buChar char="§"/>
            </a:pPr>
            <a:r>
              <a:rPr lang="en-US" sz="2400" dirty="0">
                <a:solidFill>
                  <a:schemeClr val="accent1">
                    <a:lumMod val="75000"/>
                  </a:schemeClr>
                </a:solidFill>
              </a:rPr>
              <a:t>The pleural space :a potential space because the two pleura are adhered to each other (through a thin film of serous fluid of only few milliliters of pleural fluid around 0.13 ml</a:t>
            </a:r>
            <a:r>
              <a:rPr lang="ar-JO" sz="2400" dirty="0">
                <a:solidFill>
                  <a:schemeClr val="accent1">
                    <a:lumMod val="75000"/>
                  </a:schemeClr>
                </a:solidFill>
              </a:rPr>
              <a:t>/</a:t>
            </a:r>
            <a:r>
              <a:rPr lang="en-GB" sz="2400" dirty="0">
                <a:solidFill>
                  <a:schemeClr val="accent1">
                    <a:lumMod val="75000"/>
                  </a:schemeClr>
                </a:solidFill>
              </a:rPr>
              <a:t>kg)</a:t>
            </a:r>
            <a:endParaRPr lang="en-US" sz="2400" dirty="0">
              <a:solidFill>
                <a:schemeClr val="accent1">
                  <a:lumMod val="75000"/>
                </a:schemeClr>
              </a:solidFill>
            </a:endParaRPr>
          </a:p>
          <a:p>
            <a:pPr>
              <a:buFont typeface="Arial" panose="020B0604020202020204" pitchFamily="34" charset="0"/>
              <a:buChar char="•"/>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484" y="1670180"/>
            <a:ext cx="4130150" cy="4226767"/>
          </a:xfrm>
          <a:prstGeom prst="rect">
            <a:avLst/>
          </a:prstGeom>
        </p:spPr>
      </p:pic>
    </p:spTree>
    <p:extLst>
      <p:ext uri="{BB962C8B-B14F-4D97-AF65-F5344CB8AC3E}">
        <p14:creationId xmlns:p14="http://schemas.microsoft.com/office/powerpoint/2010/main" val="169704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Thoracentesis">
            <a:extLst>
              <a:ext uri="{FF2B5EF4-FFF2-40B4-BE49-F238E27FC236}">
                <a16:creationId xmlns:a16="http://schemas.microsoft.com/office/drawing/2014/main" id="{C3B7C734-E62D-71DD-703B-67409EAC7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4" y="616523"/>
            <a:ext cx="10737273" cy="62345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20B42B0-B0C8-EC40-DF66-6773421D1223}"/>
              </a:ext>
            </a:extLst>
          </p:cNvPr>
          <p:cNvSpPr txBox="1">
            <a:spLocks/>
          </p:cNvSpPr>
          <p:nvPr/>
        </p:nvSpPr>
        <p:spPr>
          <a:xfrm>
            <a:off x="0" y="6932"/>
            <a:ext cx="8373035" cy="609591"/>
          </a:xfrm>
          <a:prstGeom prst="rect">
            <a:avLst/>
          </a:prstGeom>
          <a:solidFill>
            <a:schemeClr val="accent1">
              <a:lumMod val="20000"/>
              <a:lumOff val="80000"/>
            </a:schemeClr>
          </a:solidFill>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cap="none" dirty="0">
                <a:solidFill>
                  <a:schemeClr val="accent1">
                    <a:lumMod val="75000"/>
                  </a:schemeClr>
                </a:solidFill>
                <a:latin typeface="+mn-lt"/>
              </a:rPr>
              <a:t>Thoracentesis - procedure</a:t>
            </a:r>
          </a:p>
          <a:p>
            <a:endParaRPr lang="en-US" sz="4000" cap="none" dirty="0">
              <a:solidFill>
                <a:schemeClr val="accent1">
                  <a:lumMod val="75000"/>
                </a:schemeClr>
              </a:solidFill>
              <a:latin typeface="+mn-lt"/>
            </a:endParaRPr>
          </a:p>
        </p:txBody>
      </p:sp>
    </p:spTree>
    <p:extLst>
      <p:ext uri="{BB962C8B-B14F-4D97-AF65-F5344CB8AC3E}">
        <p14:creationId xmlns:p14="http://schemas.microsoft.com/office/powerpoint/2010/main" val="37646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4379A4-5E8E-D214-2FCA-400E25D604B8}"/>
              </a:ext>
            </a:extLst>
          </p:cNvPr>
          <p:cNvGraphicFramePr>
            <a:graphicFrameLocks noGrp="1"/>
          </p:cNvGraphicFramePr>
          <p:nvPr>
            <p:extLst>
              <p:ext uri="{D42A27DB-BD31-4B8C-83A1-F6EECF244321}">
                <p14:modId xmlns:p14="http://schemas.microsoft.com/office/powerpoint/2010/main" val="180953513"/>
              </p:ext>
            </p:extLst>
          </p:nvPr>
        </p:nvGraphicFramePr>
        <p:xfrm>
          <a:off x="0" y="-2"/>
          <a:ext cx="12192000" cy="6858000"/>
        </p:xfrm>
        <a:graphic>
          <a:graphicData uri="http://schemas.openxmlformats.org/drawingml/2006/table">
            <a:tbl>
              <a:tblPr firstRow="1" bandRow="1">
                <a:tableStyleId>{5C22544A-7EE6-4342-B048-85BDC9FD1C3A}</a:tableStyleId>
              </a:tblPr>
              <a:tblGrid>
                <a:gridCol w="3162925">
                  <a:extLst>
                    <a:ext uri="{9D8B030D-6E8A-4147-A177-3AD203B41FA5}">
                      <a16:colId xmlns:a16="http://schemas.microsoft.com/office/drawing/2014/main" val="4002503503"/>
                    </a:ext>
                  </a:extLst>
                </a:gridCol>
                <a:gridCol w="2683239">
                  <a:extLst>
                    <a:ext uri="{9D8B030D-6E8A-4147-A177-3AD203B41FA5}">
                      <a16:colId xmlns:a16="http://schemas.microsoft.com/office/drawing/2014/main" val="2380624435"/>
                    </a:ext>
                  </a:extLst>
                </a:gridCol>
                <a:gridCol w="6345836">
                  <a:extLst>
                    <a:ext uri="{9D8B030D-6E8A-4147-A177-3AD203B41FA5}">
                      <a16:colId xmlns:a16="http://schemas.microsoft.com/office/drawing/2014/main" val="1278558252"/>
                    </a:ext>
                  </a:extLst>
                </a:gridCol>
              </a:tblGrid>
              <a:tr h="465475">
                <a:tc gridSpan="3">
                  <a:txBody>
                    <a:bodyPr/>
                    <a:lstStyle/>
                    <a:p>
                      <a:r>
                        <a:rPr lang="en-US" sz="2000" b="1" dirty="0">
                          <a:effectLst/>
                        </a:rPr>
                        <a:t>Thoracentesis  - Differential diagnosis of exudative effusions</a:t>
                      </a:r>
                      <a:endParaRPr lang="en-US" sz="2000" dirty="0">
                        <a:effectLst/>
                      </a:endParaRPr>
                    </a:p>
                  </a:txBody>
                  <a:tcPr marL="114300" marR="114300" marT="76200" marB="7620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5114744"/>
                  </a:ext>
                </a:extLst>
              </a:tr>
              <a:tr h="465475">
                <a:tc gridSpan="2">
                  <a:txBody>
                    <a:bodyPr/>
                    <a:lstStyle/>
                    <a:p>
                      <a:pPr algn="ctr"/>
                      <a:r>
                        <a:rPr lang="en-US" sz="2000" b="1" dirty="0">
                          <a:solidFill>
                            <a:schemeClr val="bg1"/>
                          </a:solidFill>
                        </a:rPr>
                        <a:t>Pleural fluid parameter</a:t>
                      </a:r>
                    </a:p>
                  </a:txBody>
                  <a:tcPr anchor="ctr">
                    <a:solidFill>
                      <a:schemeClr val="accent1">
                        <a:lumMod val="75000"/>
                      </a:schemeClr>
                    </a:solidFill>
                  </a:tcPr>
                </a:tc>
                <a:tc hMerge="1">
                  <a:txBody>
                    <a:bodyPr/>
                    <a:lstStyle/>
                    <a:p>
                      <a:endParaRPr lang="en-US" dirty="0"/>
                    </a:p>
                  </a:txBody>
                  <a:tcPr>
                    <a:solidFill>
                      <a:schemeClr val="accent1">
                        <a:lumMod val="75000"/>
                      </a:schemeClr>
                    </a:solidFill>
                  </a:tcPr>
                </a:tc>
                <a:tc>
                  <a:txBody>
                    <a:bodyPr/>
                    <a:lstStyle/>
                    <a:p>
                      <a:pPr algn="ctr"/>
                      <a:r>
                        <a:rPr lang="en-US" sz="2000" b="1" dirty="0">
                          <a:solidFill>
                            <a:schemeClr val="bg1"/>
                          </a:solidFill>
                          <a:effectLst/>
                        </a:rPr>
                        <a:t>Associated conditions </a:t>
                      </a:r>
                    </a:p>
                  </a:txBody>
                  <a:tcPr marL="114300" marR="114300" marT="76200" marB="76200" anchor="ctr">
                    <a:solidFill>
                      <a:schemeClr val="accent1">
                        <a:lumMod val="75000"/>
                      </a:schemeClr>
                    </a:solidFill>
                  </a:tcPr>
                </a:tc>
                <a:extLst>
                  <a:ext uri="{0D108BD9-81ED-4DB2-BD59-A6C34878D82A}">
                    <a16:rowId xmlns:a16="http://schemas.microsoft.com/office/drawing/2014/main" val="1353688091"/>
                  </a:ext>
                </a:extLst>
              </a:tr>
              <a:tr h="713729">
                <a:tc rowSpan="3">
                  <a:txBody>
                    <a:bodyPr/>
                    <a:lstStyle/>
                    <a:p>
                      <a:r>
                        <a:rPr lang="en-US" sz="2400" b="1" dirty="0">
                          <a:effectLst/>
                        </a:rPr>
                        <a:t>Appearance</a:t>
                      </a:r>
                    </a:p>
                  </a:txBody>
                  <a:tcPr marL="114300" marR="114300" marT="76200" marB="76200" anchor="ctr"/>
                </a:tc>
                <a:tc>
                  <a:txBody>
                    <a:bodyPr/>
                    <a:lstStyle/>
                    <a:p>
                      <a:r>
                        <a:rPr lang="en-US" sz="2400" b="1" dirty="0">
                          <a:effectLst/>
                        </a:rPr>
                        <a:t>Cloudy, milky</a:t>
                      </a:r>
                    </a:p>
                  </a:txBody>
                  <a:tcPr marL="114300" marR="114300" marT="76200" marB="76200" anchor="ctr"/>
                </a:tc>
                <a:tc>
                  <a:txBody>
                    <a:bodyPr/>
                    <a:lstStyle/>
                    <a:p>
                      <a:pPr marL="342900" indent="-342900">
                        <a:buFont typeface="+mj-lt"/>
                        <a:buAutoNum type="arabicPeriod"/>
                      </a:pPr>
                      <a:r>
                        <a:rPr lang="en-US" sz="1800" dirty="0">
                          <a:effectLst/>
                        </a:rPr>
                        <a:t>Chylothorax             </a:t>
                      </a:r>
                      <a:r>
                        <a:rPr lang="en-US" sz="1800" b="1" dirty="0">
                          <a:effectLst/>
                        </a:rPr>
                        <a:t>(TAG: &gt;110 &amp; Cholesterol: &lt;200 mg/dL)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err="1">
                          <a:effectLst/>
                        </a:rPr>
                        <a:t>Pseudochylothorax</a:t>
                      </a:r>
                      <a:r>
                        <a:rPr lang="en-US" sz="1800" dirty="0">
                          <a:effectLst/>
                        </a:rPr>
                        <a:t>  </a:t>
                      </a:r>
                      <a:r>
                        <a:rPr lang="en-US" sz="900" dirty="0">
                          <a:effectLst/>
                        </a:rPr>
                        <a:t> </a:t>
                      </a:r>
                      <a:r>
                        <a:rPr lang="en-US" sz="1800" dirty="0">
                          <a:effectLst/>
                        </a:rPr>
                        <a:t> </a:t>
                      </a:r>
                      <a:r>
                        <a:rPr lang="en-US" sz="1800" b="1" dirty="0">
                          <a:effectLst/>
                        </a:rPr>
                        <a:t>(TAG: &lt;110 &amp; Cholesterol: &gt;200 mg/dL)</a:t>
                      </a:r>
                    </a:p>
                  </a:txBody>
                  <a:tcPr marL="114300" marR="114300" marT="76200" marB="76200" anchor="ctr"/>
                </a:tc>
                <a:extLst>
                  <a:ext uri="{0D108BD9-81ED-4DB2-BD59-A6C34878D82A}">
                    <a16:rowId xmlns:a16="http://schemas.microsoft.com/office/drawing/2014/main" val="378865085"/>
                  </a:ext>
                </a:extLst>
              </a:tr>
              <a:tr h="651665">
                <a:tc vMerge="1">
                  <a:txBody>
                    <a:bodyPr/>
                    <a:lstStyle/>
                    <a:p>
                      <a:endParaRPr lang="en-US"/>
                    </a:p>
                  </a:txBody>
                  <a:tcPr/>
                </a:tc>
                <a:tc>
                  <a:txBody>
                    <a:bodyPr/>
                    <a:lstStyle/>
                    <a:p>
                      <a:r>
                        <a:rPr lang="en-US" sz="2400" b="1" dirty="0"/>
                        <a:t>Purulent</a:t>
                      </a:r>
                    </a:p>
                  </a:txBody>
                  <a:tcPr/>
                </a:tc>
                <a:tc>
                  <a:txBody>
                    <a:bodyPr/>
                    <a:lstStyle/>
                    <a:p>
                      <a:pPr marL="342900" indent="-342900">
                        <a:buFont typeface="+mj-lt"/>
                        <a:buAutoNum type="arabicPeriod"/>
                      </a:pPr>
                      <a:r>
                        <a:rPr lang="en-US" sz="1800" dirty="0"/>
                        <a:t>Parapneumonic effusion</a:t>
                      </a:r>
                    </a:p>
                    <a:p>
                      <a:pPr marL="342900" indent="-342900">
                        <a:buFont typeface="+mj-lt"/>
                        <a:buAutoNum type="arabicPeriod"/>
                      </a:pPr>
                      <a:r>
                        <a:rPr lang="en-US" sz="1800" dirty="0"/>
                        <a:t>Empyema (Frank Pus)</a:t>
                      </a:r>
                    </a:p>
                  </a:txBody>
                  <a:tcPr/>
                </a:tc>
                <a:extLst>
                  <a:ext uri="{0D108BD9-81ED-4DB2-BD59-A6C34878D82A}">
                    <a16:rowId xmlns:a16="http://schemas.microsoft.com/office/drawing/2014/main" val="1903364797"/>
                  </a:ext>
                </a:extLst>
              </a:tr>
              <a:tr h="930950">
                <a:tc vMerge="1">
                  <a:txBody>
                    <a:bodyPr/>
                    <a:lstStyle/>
                    <a:p>
                      <a:endParaRPr lang="en-US" dirty="0"/>
                    </a:p>
                  </a:txBody>
                  <a:tcPr/>
                </a:tc>
                <a:tc>
                  <a:txBody>
                    <a:bodyPr/>
                    <a:lstStyle/>
                    <a:p>
                      <a:r>
                        <a:rPr lang="en-US" sz="2400" b="1" dirty="0"/>
                        <a:t>Bloody </a:t>
                      </a:r>
                    </a:p>
                  </a:txBody>
                  <a:tcPr/>
                </a:tc>
                <a:tc>
                  <a:txBody>
                    <a:bodyPr/>
                    <a:lstStyle/>
                    <a:p>
                      <a:pPr marL="342900" indent="-342900">
                        <a:buFont typeface="+mj-lt"/>
                        <a:buAutoNum type="arabicPeriod"/>
                      </a:pPr>
                      <a:r>
                        <a:rPr lang="en-US" sz="1800" dirty="0"/>
                        <a:t>Hemothorax</a:t>
                      </a:r>
                    </a:p>
                    <a:p>
                      <a:pPr marL="342900" indent="-342900">
                        <a:buFont typeface="+mj-lt"/>
                        <a:buAutoNum type="arabicPeriod"/>
                      </a:pPr>
                      <a:r>
                        <a:rPr lang="en-US" sz="1800" dirty="0"/>
                        <a:t>Malignant effusion</a:t>
                      </a:r>
                    </a:p>
                    <a:p>
                      <a:pPr marL="342900" indent="-342900">
                        <a:buFont typeface="+mj-lt"/>
                        <a:buAutoNum type="arabicPeriod"/>
                      </a:pPr>
                      <a:r>
                        <a:rPr lang="en-US" sz="1800" dirty="0"/>
                        <a:t>Pulmonary embolism/infarct</a:t>
                      </a:r>
                    </a:p>
                  </a:txBody>
                  <a:tcPr/>
                </a:tc>
                <a:extLst>
                  <a:ext uri="{0D108BD9-81ED-4DB2-BD59-A6C34878D82A}">
                    <a16:rowId xmlns:a16="http://schemas.microsoft.com/office/drawing/2014/main" val="3152792473"/>
                  </a:ext>
                </a:extLst>
              </a:tr>
              <a:tr h="465475">
                <a:tc gridSpan="2">
                  <a:txBody>
                    <a:bodyPr/>
                    <a:lstStyle/>
                    <a:p>
                      <a:r>
                        <a:rPr lang="en-US" sz="2400" b="1" dirty="0"/>
                        <a:t>Hematocrit &gt; 0.5 × peripheral hematocrit</a:t>
                      </a:r>
                    </a:p>
                  </a:txBody>
                  <a:tcPr/>
                </a:tc>
                <a:tc hMerge="1">
                  <a:txBody>
                    <a:bodyPr/>
                    <a:lstStyle/>
                    <a:p>
                      <a:endParaRPr lang="en-US" dirty="0"/>
                    </a:p>
                  </a:txBody>
                  <a:tcPr/>
                </a:tc>
                <a:tc>
                  <a:txBody>
                    <a:bodyPr/>
                    <a:lstStyle/>
                    <a:p>
                      <a:pPr marL="342900" indent="-342900">
                        <a:buFont typeface="+mj-lt"/>
                        <a:buAutoNum type="arabicPeriod"/>
                      </a:pPr>
                      <a:r>
                        <a:rPr lang="en-US" sz="1800" dirty="0">
                          <a:effectLst/>
                        </a:rPr>
                        <a:t>Hemothorax</a:t>
                      </a:r>
                    </a:p>
                  </a:txBody>
                  <a:tcPr marL="114300" marR="114300" marT="76200" marB="76200" anchor="ctr"/>
                </a:tc>
                <a:extLst>
                  <a:ext uri="{0D108BD9-81ED-4DB2-BD59-A6C34878D82A}">
                    <a16:rowId xmlns:a16="http://schemas.microsoft.com/office/drawing/2014/main" val="2968438971"/>
                  </a:ext>
                </a:extLst>
              </a:tr>
              <a:tr h="1489521">
                <a:tc gridSpan="2">
                  <a:txBody>
                    <a:bodyPr/>
                    <a:lstStyle/>
                    <a:p>
                      <a:r>
                        <a:rPr lang="en-US" sz="2400" b="1" dirty="0"/>
                        <a:t>pH &lt; 7.2 </a:t>
                      </a:r>
                    </a:p>
                  </a:txBody>
                  <a:tcPr/>
                </a:tc>
                <a:tc hMerge="1">
                  <a:txBody>
                    <a:bodyPr/>
                    <a:lstStyle/>
                    <a:p>
                      <a:endParaRPr lang="en-US" sz="1800" dirty="0"/>
                    </a:p>
                  </a:txBody>
                  <a:tcPr/>
                </a:tc>
                <a:tc>
                  <a:txBody>
                    <a:bodyPr/>
                    <a:lstStyle/>
                    <a:p>
                      <a:pPr marL="342900" indent="-342900">
                        <a:buFont typeface="+mj-lt"/>
                        <a:buAutoNum type="arabicPeriod"/>
                      </a:pPr>
                      <a:r>
                        <a:rPr lang="en-US" sz="1800" b="1" dirty="0"/>
                        <a:t>Complicated parapneumonic effusion</a:t>
                      </a:r>
                    </a:p>
                    <a:p>
                      <a:pPr marL="342900" indent="-342900">
                        <a:buFont typeface="+mj-lt"/>
                        <a:buAutoNum type="arabicPeriod"/>
                      </a:pPr>
                      <a:r>
                        <a:rPr lang="en-US" sz="1800" b="1" dirty="0"/>
                        <a:t>Empyema</a:t>
                      </a:r>
                    </a:p>
                    <a:p>
                      <a:pPr marL="342900" indent="-342900">
                        <a:buFont typeface="+mj-lt"/>
                        <a:buAutoNum type="arabicPeriod"/>
                      </a:pPr>
                      <a:r>
                        <a:rPr lang="en-US" sz="1800" dirty="0"/>
                        <a:t>Malignant effusion</a:t>
                      </a:r>
                    </a:p>
                    <a:p>
                      <a:pPr marL="342900" indent="-342900">
                        <a:buFont typeface="+mj-lt"/>
                        <a:buAutoNum type="arabicPeriod"/>
                      </a:pPr>
                      <a:r>
                        <a:rPr lang="en-US" sz="1800" dirty="0"/>
                        <a:t>Esophageal perforation</a:t>
                      </a:r>
                    </a:p>
                    <a:p>
                      <a:pPr marL="342900" indent="-342900">
                        <a:buFont typeface="+mj-lt"/>
                        <a:buAutoNum type="arabicPeriod"/>
                      </a:pPr>
                      <a:r>
                        <a:rPr lang="en-US" sz="1800" dirty="0"/>
                        <a:t>Collagen vascular disease</a:t>
                      </a:r>
                    </a:p>
                  </a:txBody>
                  <a:tcPr/>
                </a:tc>
                <a:extLst>
                  <a:ext uri="{0D108BD9-81ED-4DB2-BD59-A6C34878D82A}">
                    <a16:rowId xmlns:a16="http://schemas.microsoft.com/office/drawing/2014/main" val="1047234668"/>
                  </a:ext>
                </a:extLst>
              </a:tr>
              <a:tr h="651665">
                <a:tc gridSpan="3">
                  <a:txBody>
                    <a:bodyPr/>
                    <a:lstStyle/>
                    <a:p>
                      <a:r>
                        <a:rPr lang="en-US" sz="1800" b="1" dirty="0">
                          <a:solidFill>
                            <a:srgbClr val="C00000"/>
                          </a:solidFill>
                        </a:rPr>
                        <a:t>NOTE: </a:t>
                      </a:r>
                      <a:r>
                        <a:rPr lang="en-US" sz="1800" b="1" dirty="0"/>
                        <a:t>Transudate</a:t>
                      </a:r>
                      <a:r>
                        <a:rPr lang="en-US" sz="1800" dirty="0"/>
                        <a:t> is usually clear, has a decreased cell count, and has low levels of protein, albumin, and LDH. </a:t>
                      </a:r>
                      <a:r>
                        <a:rPr lang="en-US" sz="1800" b="1" dirty="0"/>
                        <a:t>Exudate</a:t>
                      </a:r>
                      <a:r>
                        <a:rPr lang="en-US" sz="1800" dirty="0"/>
                        <a:t> typically appears cloudy, has an increased cell count, and has high levels of protein, albumin, and LDH.</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85876563"/>
                  </a:ext>
                </a:extLst>
              </a:tr>
              <a:tr h="651665">
                <a:tc gridSpan="3">
                  <a:txBody>
                    <a:bodyPr/>
                    <a:lstStyle/>
                    <a:p>
                      <a:r>
                        <a:rPr lang="en-US" sz="1800" b="1" dirty="0">
                          <a:solidFill>
                            <a:srgbClr val="C00000"/>
                          </a:solidFill>
                          <a:effectLst/>
                        </a:rPr>
                        <a:t>Mnemonic: </a:t>
                      </a:r>
                      <a:r>
                        <a:rPr lang="en-US" sz="1800" b="1" dirty="0">
                          <a:effectLst/>
                        </a:rPr>
                        <a:t>MEAT</a:t>
                      </a:r>
                      <a:r>
                        <a:rPr lang="en-US" sz="1800" dirty="0">
                          <a:effectLst/>
                        </a:rPr>
                        <a:t> has </a:t>
                      </a:r>
                      <a:r>
                        <a:rPr lang="en-US" sz="1800" b="1" dirty="0">
                          <a:effectLst/>
                        </a:rPr>
                        <a:t>low glucose (&lt;60ml/dL)</a:t>
                      </a:r>
                      <a:r>
                        <a:rPr lang="en-US" sz="1800" dirty="0">
                          <a:effectLst/>
                        </a:rPr>
                        <a:t>: </a:t>
                      </a:r>
                      <a:r>
                        <a:rPr lang="en-US" sz="1800" b="1" dirty="0">
                          <a:effectLst/>
                        </a:rPr>
                        <a:t>M</a:t>
                      </a:r>
                      <a:r>
                        <a:rPr lang="en-US" sz="1800" dirty="0">
                          <a:effectLst/>
                        </a:rPr>
                        <a:t>alignancy, </a:t>
                      </a:r>
                      <a:r>
                        <a:rPr lang="en-US" sz="1800" b="1" dirty="0">
                          <a:effectLst/>
                        </a:rPr>
                        <a:t>E</a:t>
                      </a:r>
                      <a:r>
                        <a:rPr lang="en-US" sz="1800" dirty="0">
                          <a:effectLst/>
                        </a:rPr>
                        <a:t>mpyema, </a:t>
                      </a:r>
                      <a:r>
                        <a:rPr lang="en-US" sz="1800" b="1" dirty="0">
                          <a:effectLst/>
                        </a:rPr>
                        <a:t>A</a:t>
                      </a:r>
                      <a:r>
                        <a:rPr lang="en-US" sz="1800" dirty="0">
                          <a:effectLst/>
                        </a:rPr>
                        <a:t>rthritis (rheumatoid pleurisy), and </a:t>
                      </a:r>
                      <a:r>
                        <a:rPr lang="en-US" sz="1800" b="1" dirty="0">
                          <a:effectLst/>
                        </a:rPr>
                        <a:t>T</a:t>
                      </a:r>
                      <a:r>
                        <a:rPr lang="en-US" sz="1800" dirty="0">
                          <a:effectLst/>
                        </a:rPr>
                        <a:t>uberculosis are causes of pulmonary effusion associated with </a:t>
                      </a:r>
                      <a:r>
                        <a:rPr lang="en-US" sz="1800" b="1" dirty="0">
                          <a:effectLst/>
                        </a:rPr>
                        <a:t>low glucose</a:t>
                      </a:r>
                      <a:r>
                        <a:rPr lang="en-US" sz="1800" dirty="0">
                          <a:effectLst/>
                        </a:rPr>
                        <a:t> levels.</a:t>
                      </a:r>
                      <a:endParaRPr lang="en-US" sz="1800" b="1"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11618166"/>
                  </a:ext>
                </a:extLst>
              </a:tr>
              <a:tr h="372380">
                <a:tc gridSpan="3">
                  <a:txBody>
                    <a:bodyPr/>
                    <a:lstStyle/>
                    <a:p>
                      <a:r>
                        <a:rPr lang="en-US" sz="1800" b="0" dirty="0">
                          <a:solidFill>
                            <a:srgbClr val="FF0000"/>
                          </a:solidFill>
                        </a:rPr>
                        <a:t>Pleural fluid with a </a:t>
                      </a:r>
                      <a:r>
                        <a:rPr lang="en-US" sz="1800" b="1" dirty="0">
                          <a:solidFill>
                            <a:srgbClr val="FF0000"/>
                          </a:solidFill>
                        </a:rPr>
                        <a:t>bloody</a:t>
                      </a:r>
                      <a:r>
                        <a:rPr lang="en-US" sz="1800" b="0" dirty="0">
                          <a:solidFill>
                            <a:srgbClr val="FF0000"/>
                          </a:solidFill>
                        </a:rPr>
                        <a:t> appearance suggests a malignant etiology or hemothorax !</a:t>
                      </a: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958191661"/>
                  </a:ext>
                </a:extLst>
              </a:tr>
            </a:tbl>
          </a:graphicData>
        </a:graphic>
      </p:graphicFrame>
    </p:spTree>
    <p:extLst>
      <p:ext uri="{BB962C8B-B14F-4D97-AF65-F5344CB8AC3E}">
        <p14:creationId xmlns:p14="http://schemas.microsoft.com/office/powerpoint/2010/main" val="282395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2180625"/>
            <a:ext cx="10263465" cy="4023360"/>
          </a:xfrm>
        </p:spPr>
        <p:txBody>
          <a:bodyPr>
            <a:normAutofit/>
          </a:bodyPr>
          <a:lstStyle/>
          <a:p>
            <a:pPr marL="284163" indent="-284163">
              <a:buFont typeface="Wingdings" panose="05000000000000000000" pitchFamily="2" charset="2"/>
              <a:buChar char="§"/>
              <a:tabLst>
                <a:tab pos="284163" algn="l"/>
              </a:tabLst>
            </a:pPr>
            <a:r>
              <a:rPr lang="en-GB" sz="2800" dirty="0">
                <a:solidFill>
                  <a:schemeClr val="accent2"/>
                </a:solidFill>
              </a:rPr>
              <a:t>A thoracentesis is mandatory also in this setting to rule out a complicated parapneumonic effusion (because of the possibility of progression to an empyema). </a:t>
            </a:r>
          </a:p>
          <a:p>
            <a:pPr marL="284163" indent="-284163">
              <a:buFont typeface="Wingdings" panose="05000000000000000000" pitchFamily="2" charset="2"/>
              <a:buChar char="§"/>
              <a:tabLst>
                <a:tab pos="284163" algn="l"/>
              </a:tabLst>
            </a:pPr>
            <a:r>
              <a:rPr lang="en-GB" sz="2800" dirty="0">
                <a:solidFill>
                  <a:schemeClr val="accent2"/>
                </a:solidFill>
              </a:rPr>
              <a:t>An empyema (or complicated effusion) needs chest-tube drainage to resolve, while an uncomplicated parapneumonic effusion responds to antibiotics alone</a:t>
            </a:r>
            <a:endParaRPr lang="en-US" sz="2800" dirty="0">
              <a:solidFill>
                <a:schemeClr val="accent2"/>
              </a:solidFill>
            </a:endParaRPr>
          </a:p>
        </p:txBody>
      </p:sp>
      <p:sp>
        <p:nvSpPr>
          <p:cNvPr id="2" name="Title 1">
            <a:extLst>
              <a:ext uri="{FF2B5EF4-FFF2-40B4-BE49-F238E27FC236}">
                <a16:creationId xmlns:a16="http://schemas.microsoft.com/office/drawing/2014/main" id="{F4282832-5969-60F4-B163-A12A6F4228EA}"/>
              </a:ext>
            </a:extLst>
          </p:cNvPr>
          <p:cNvSpPr>
            <a:spLocks noGrp="1"/>
          </p:cNvSpPr>
          <p:nvPr>
            <p:ph type="title"/>
          </p:nvPr>
        </p:nvSpPr>
        <p:spPr>
          <a:xfrm>
            <a:off x="1024128" y="979714"/>
            <a:ext cx="4779513" cy="671804"/>
          </a:xfrm>
          <a:solidFill>
            <a:schemeClr val="accent1">
              <a:lumMod val="20000"/>
              <a:lumOff val="80000"/>
            </a:schemeClr>
          </a:solidFill>
        </p:spPr>
        <p:txBody>
          <a:bodyPr>
            <a:normAutofit fontScale="90000"/>
          </a:bodyPr>
          <a:lstStyle/>
          <a:p>
            <a:r>
              <a:rPr lang="en-US" dirty="0">
                <a:solidFill>
                  <a:schemeClr val="accent1">
                    <a:lumMod val="75000"/>
                  </a:schemeClr>
                </a:solidFill>
              </a:rPr>
              <a:t>thoracentesis </a:t>
            </a:r>
          </a:p>
        </p:txBody>
      </p:sp>
    </p:spTree>
    <p:extLst>
      <p:ext uri="{BB962C8B-B14F-4D97-AF65-F5344CB8AC3E}">
        <p14:creationId xmlns:p14="http://schemas.microsoft.com/office/powerpoint/2010/main" val="258599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5" name="Content Placeholder 4">
            <a:extLst>
              <a:ext uri="{FF2B5EF4-FFF2-40B4-BE49-F238E27FC236}">
                <a16:creationId xmlns:a16="http://schemas.microsoft.com/office/drawing/2014/main" id="{941AE1F3-C36D-B5A8-9A71-5219F6E41F55}"/>
              </a:ext>
            </a:extLst>
          </p:cNvPr>
          <p:cNvSpPr>
            <a:spLocks noGrp="1"/>
          </p:cNvSpPr>
          <p:nvPr>
            <p:ph idx="1"/>
          </p:nvPr>
        </p:nvSpPr>
        <p:spPr>
          <a:xfrm>
            <a:off x="151097" y="2698229"/>
            <a:ext cx="2813355" cy="2390931"/>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6000" dirty="0">
                <a:solidFill>
                  <a:srgbClr val="C00000"/>
                </a:solidFill>
              </a:rPr>
              <a:t>1</a:t>
            </a:r>
            <a:endParaRPr lang="en-US" sz="4000" baseline="30000" dirty="0">
              <a:solidFill>
                <a:srgbClr val="C00000"/>
              </a:solidFill>
            </a:endParaRPr>
          </a:p>
          <a:p>
            <a:pPr algn="ctr"/>
            <a:r>
              <a:rPr lang="en-US" sz="4000" b="1" baseline="30000" dirty="0"/>
              <a:t>Treat the underlying cause</a:t>
            </a:r>
            <a:endParaRPr lang="en-US" sz="4000" b="1" dirty="0"/>
          </a:p>
        </p:txBody>
      </p:sp>
      <p:sp>
        <p:nvSpPr>
          <p:cNvPr id="6" name="Content Placeholder 4">
            <a:extLst>
              <a:ext uri="{FF2B5EF4-FFF2-40B4-BE49-F238E27FC236}">
                <a16:creationId xmlns:a16="http://schemas.microsoft.com/office/drawing/2014/main" id="{F76A8302-1BA2-B033-3A8B-0BECEC6C770C}"/>
              </a:ext>
            </a:extLst>
          </p:cNvPr>
          <p:cNvSpPr txBox="1">
            <a:spLocks/>
          </p:cNvSpPr>
          <p:nvPr/>
        </p:nvSpPr>
        <p:spPr>
          <a:xfrm>
            <a:off x="3187091" y="2698227"/>
            <a:ext cx="2813355" cy="2390931"/>
          </a:xfrm>
          <a:prstGeom prst="rect">
            <a:avLst/>
          </a:prstGeom>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6000" dirty="0">
                <a:solidFill>
                  <a:srgbClr val="C00000"/>
                </a:solidFill>
              </a:rPr>
              <a:t>2</a:t>
            </a:r>
            <a:endParaRPr lang="en-US" sz="6000" baseline="30000" dirty="0">
              <a:solidFill>
                <a:srgbClr val="C00000"/>
              </a:solidFill>
            </a:endParaRPr>
          </a:p>
          <a:p>
            <a:pPr algn="ctr"/>
            <a:r>
              <a:rPr lang="en-US" sz="4000" b="1" baseline="30000" dirty="0"/>
              <a:t>Therapeutic thoracentesis </a:t>
            </a:r>
            <a:endParaRPr lang="en-US" sz="4000" b="1" dirty="0"/>
          </a:p>
        </p:txBody>
      </p:sp>
      <p:sp>
        <p:nvSpPr>
          <p:cNvPr id="7" name="Content Placeholder 4">
            <a:extLst>
              <a:ext uri="{FF2B5EF4-FFF2-40B4-BE49-F238E27FC236}">
                <a16:creationId xmlns:a16="http://schemas.microsoft.com/office/drawing/2014/main" id="{07F12C50-5AE7-057C-A12D-CEB64D014F2D}"/>
              </a:ext>
            </a:extLst>
          </p:cNvPr>
          <p:cNvSpPr txBox="1">
            <a:spLocks/>
          </p:cNvSpPr>
          <p:nvPr/>
        </p:nvSpPr>
        <p:spPr>
          <a:xfrm>
            <a:off x="6223085" y="2698227"/>
            <a:ext cx="2813355" cy="2390931"/>
          </a:xfrm>
          <a:prstGeom prst="rect">
            <a:avLst/>
          </a:prstGeom>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6000" dirty="0">
                <a:solidFill>
                  <a:srgbClr val="C00000"/>
                </a:solidFill>
              </a:rPr>
              <a:t>3</a:t>
            </a:r>
            <a:endParaRPr lang="en-US" sz="4000" baseline="30000" dirty="0">
              <a:solidFill>
                <a:srgbClr val="C00000"/>
              </a:solidFill>
            </a:endParaRPr>
          </a:p>
          <a:p>
            <a:pPr algn="ctr"/>
            <a:r>
              <a:rPr lang="en-US" sz="4000" b="1" baseline="30000" dirty="0"/>
              <a:t>Indwelling pleural catheter</a:t>
            </a:r>
          </a:p>
          <a:p>
            <a:pPr algn="ctr"/>
            <a:endParaRPr lang="en-US" sz="4000" b="1" dirty="0"/>
          </a:p>
          <a:p>
            <a:pPr algn="ctr"/>
            <a:endParaRPr lang="en-US" sz="4000" b="1" baseline="30000" dirty="0"/>
          </a:p>
        </p:txBody>
      </p:sp>
      <p:sp>
        <p:nvSpPr>
          <p:cNvPr id="8" name="Content Placeholder 4">
            <a:extLst>
              <a:ext uri="{FF2B5EF4-FFF2-40B4-BE49-F238E27FC236}">
                <a16:creationId xmlns:a16="http://schemas.microsoft.com/office/drawing/2014/main" id="{A31F8583-3A20-C5C3-EA1A-2877D7C79470}"/>
              </a:ext>
            </a:extLst>
          </p:cNvPr>
          <p:cNvSpPr txBox="1">
            <a:spLocks/>
          </p:cNvSpPr>
          <p:nvPr/>
        </p:nvSpPr>
        <p:spPr>
          <a:xfrm>
            <a:off x="9259079" y="2698226"/>
            <a:ext cx="2813355" cy="2390931"/>
          </a:xfrm>
          <a:prstGeom prst="rect">
            <a:avLst/>
          </a:prstGeom>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sz="6000" dirty="0">
                <a:solidFill>
                  <a:srgbClr val="C00000"/>
                </a:solidFill>
              </a:rPr>
              <a:t>4</a:t>
            </a:r>
          </a:p>
          <a:p>
            <a:pPr algn="ctr"/>
            <a:r>
              <a:rPr lang="en-US" sz="4000" b="1" baseline="30000" dirty="0"/>
              <a:t>Surgical procedures</a:t>
            </a:r>
            <a:endParaRPr lang="en-US" sz="4000" b="1" dirty="0"/>
          </a:p>
        </p:txBody>
      </p:sp>
    </p:spTree>
    <p:extLst>
      <p:ext uri="{BB962C8B-B14F-4D97-AF65-F5344CB8AC3E}">
        <p14:creationId xmlns:p14="http://schemas.microsoft.com/office/powerpoint/2010/main" val="2205698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3" name="Content Placeholder 2"/>
          <p:cNvSpPr>
            <a:spLocks noGrp="1"/>
          </p:cNvSpPr>
          <p:nvPr>
            <p:ph idx="1"/>
          </p:nvPr>
        </p:nvSpPr>
        <p:spPr/>
        <p:txBody>
          <a:bodyPr>
            <a:normAutofit/>
          </a:bodyPr>
          <a:lstStyle/>
          <a:p>
            <a:pPr marL="514350" indent="-514350">
              <a:buAutoNum type="arabicParenR"/>
            </a:pPr>
            <a:r>
              <a:rPr lang="en-US" sz="2800" b="1" dirty="0">
                <a:solidFill>
                  <a:srgbClr val="FFC000"/>
                </a:solidFill>
              </a:rPr>
              <a:t>Treat the underlying cause:</a:t>
            </a:r>
          </a:p>
          <a:p>
            <a:pPr marL="688086" lvl="1" indent="-514350"/>
            <a:r>
              <a:rPr lang="en-US" sz="2400" dirty="0">
                <a:solidFill>
                  <a:schemeClr val="accent1">
                    <a:lumMod val="75000"/>
                  </a:schemeClr>
                </a:solidFill>
              </a:rPr>
              <a:t>Acute congestive heart failure: loop diuretics </a:t>
            </a:r>
          </a:p>
          <a:p>
            <a:pPr marL="688086" lvl="1" indent="-514350"/>
            <a:r>
              <a:rPr lang="en-US" sz="2400" dirty="0">
                <a:solidFill>
                  <a:schemeClr val="accent1">
                    <a:lumMod val="75000"/>
                  </a:schemeClr>
                </a:solidFill>
              </a:rPr>
              <a:t>Collagen vascular diseases: steroids </a:t>
            </a:r>
          </a:p>
          <a:p>
            <a:pPr marL="688086" lvl="1" indent="-514350"/>
            <a:r>
              <a:rPr lang="en-US" sz="2400" dirty="0">
                <a:solidFill>
                  <a:schemeClr val="accent1">
                    <a:lumMod val="75000"/>
                  </a:schemeClr>
                </a:solidFill>
              </a:rPr>
              <a:t>Pneumonia: antibiotics</a:t>
            </a:r>
          </a:p>
          <a:p>
            <a:pPr marL="688086" lvl="1" indent="-514350"/>
            <a:r>
              <a:rPr lang="en-US" sz="2400" dirty="0" err="1">
                <a:solidFill>
                  <a:schemeClr val="accent1">
                    <a:lumMod val="75000"/>
                  </a:schemeClr>
                </a:solidFill>
              </a:rPr>
              <a:t>Pancreaticopleural</a:t>
            </a:r>
            <a:r>
              <a:rPr lang="en-US" sz="2400" dirty="0">
                <a:solidFill>
                  <a:schemeClr val="accent1">
                    <a:lumMod val="75000"/>
                  </a:schemeClr>
                </a:solidFill>
              </a:rPr>
              <a:t> fistula: Endoscopic or surgical intervention</a:t>
            </a:r>
          </a:p>
          <a:p>
            <a:pPr marL="356616" lvl="2" indent="0">
              <a:buNone/>
            </a:pPr>
            <a:r>
              <a:rPr lang="en-US" sz="2000" dirty="0">
                <a:solidFill>
                  <a:schemeClr val="accent1">
                    <a:lumMod val="75000"/>
                  </a:schemeClr>
                </a:solidFill>
              </a:rPr>
              <a:t>And so on…</a:t>
            </a:r>
          </a:p>
        </p:txBody>
      </p:sp>
    </p:spTree>
    <p:extLst>
      <p:ext uri="{BB962C8B-B14F-4D97-AF65-F5344CB8AC3E}">
        <p14:creationId xmlns:p14="http://schemas.microsoft.com/office/powerpoint/2010/main" val="181924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3" name="Content Placeholder 2"/>
          <p:cNvSpPr>
            <a:spLocks noGrp="1"/>
          </p:cNvSpPr>
          <p:nvPr>
            <p:ph idx="1"/>
          </p:nvPr>
        </p:nvSpPr>
        <p:spPr>
          <a:xfrm>
            <a:off x="1024128" y="2286000"/>
            <a:ext cx="9720073" cy="3410262"/>
          </a:xfrm>
        </p:spPr>
        <p:txBody>
          <a:bodyPr>
            <a:normAutofit/>
          </a:bodyPr>
          <a:lstStyle/>
          <a:p>
            <a:pPr marL="514350" indent="-514350">
              <a:buFont typeface="+mj-lt"/>
              <a:buAutoNum type="arabicParenR" startAt="2"/>
            </a:pPr>
            <a:r>
              <a:rPr lang="en-US" sz="2800" b="1" dirty="0">
                <a:solidFill>
                  <a:srgbClr val="FFC000"/>
                </a:solidFill>
              </a:rPr>
              <a:t>Therapeutic thoracentesis:</a:t>
            </a:r>
          </a:p>
          <a:p>
            <a:pPr marL="688086" lvl="1" indent="-514350"/>
            <a:r>
              <a:rPr lang="en-US" sz="2400" b="1" dirty="0">
                <a:solidFill>
                  <a:schemeClr val="accent1">
                    <a:lumMod val="75000"/>
                  </a:schemeClr>
                </a:solidFill>
              </a:rPr>
              <a:t>Goals: </a:t>
            </a:r>
          </a:p>
          <a:p>
            <a:pPr marL="870966" lvl="2" indent="-514350"/>
            <a:r>
              <a:rPr lang="en-US" sz="2000" dirty="0">
                <a:solidFill>
                  <a:schemeClr val="accent1">
                    <a:lumMod val="75000"/>
                  </a:schemeClr>
                </a:solidFill>
              </a:rPr>
              <a:t>Removal of pleural fluid that compromises cardiac and/or respiratory function and/or carries a risk of infection</a:t>
            </a:r>
          </a:p>
          <a:p>
            <a:pPr marL="688086" lvl="1" indent="-514350"/>
            <a:r>
              <a:rPr lang="en-US" sz="2400" b="1" dirty="0">
                <a:solidFill>
                  <a:schemeClr val="accent1">
                    <a:lumMod val="75000"/>
                  </a:schemeClr>
                </a:solidFill>
              </a:rPr>
              <a:t>Indications:</a:t>
            </a:r>
          </a:p>
          <a:p>
            <a:pPr marL="870966" lvl="2" indent="-514350"/>
            <a:r>
              <a:rPr lang="en-US" sz="2000" dirty="0">
                <a:solidFill>
                  <a:schemeClr val="accent1">
                    <a:lumMod val="75000"/>
                  </a:schemeClr>
                </a:solidFill>
              </a:rPr>
              <a:t>Massive collection or rapid collection of pleural fluid</a:t>
            </a:r>
          </a:p>
          <a:p>
            <a:pPr marL="870966" lvl="2" indent="-514350"/>
            <a:r>
              <a:rPr lang="en-US" sz="2000" dirty="0">
                <a:solidFill>
                  <a:schemeClr val="accent1">
                    <a:lumMod val="75000"/>
                  </a:schemeClr>
                </a:solidFill>
              </a:rPr>
              <a:t>Severe respiratory distress </a:t>
            </a:r>
          </a:p>
          <a:p>
            <a:pPr marL="870966" lvl="2" indent="-514350"/>
            <a:r>
              <a:rPr lang="en-US" sz="2000" dirty="0">
                <a:solidFill>
                  <a:schemeClr val="accent1">
                    <a:lumMod val="75000"/>
                  </a:schemeClr>
                </a:solidFill>
              </a:rPr>
              <a:t>Suspected empyema</a:t>
            </a:r>
          </a:p>
          <a:p>
            <a:pPr marL="870966" lvl="2" indent="-514350"/>
            <a:r>
              <a:rPr lang="en-US" sz="2000" dirty="0">
                <a:solidFill>
                  <a:schemeClr val="accent1">
                    <a:lumMod val="75000"/>
                  </a:schemeClr>
                </a:solidFill>
              </a:rPr>
              <a:t>Massive mediastinal shift </a:t>
            </a:r>
          </a:p>
        </p:txBody>
      </p:sp>
      <p:sp>
        <p:nvSpPr>
          <p:cNvPr id="6" name="TextBox 5">
            <a:extLst>
              <a:ext uri="{FF2B5EF4-FFF2-40B4-BE49-F238E27FC236}">
                <a16:creationId xmlns:a16="http://schemas.microsoft.com/office/drawing/2014/main" id="{7ECC166F-D931-DED4-6B54-9FC90FEA40EE}"/>
              </a:ext>
            </a:extLst>
          </p:cNvPr>
          <p:cNvSpPr txBox="1"/>
          <p:nvPr/>
        </p:nvSpPr>
        <p:spPr>
          <a:xfrm>
            <a:off x="1280357" y="5696262"/>
            <a:ext cx="9887515" cy="369332"/>
          </a:xfrm>
          <a:prstGeom prst="rect">
            <a:avLst/>
          </a:prstGeom>
          <a:noFill/>
        </p:spPr>
        <p:txBody>
          <a:bodyPr wrap="none" rtlCol="0">
            <a:spAutoFit/>
          </a:bodyPr>
          <a:lstStyle/>
          <a:p>
            <a:r>
              <a:rPr lang="en-US" b="1" dirty="0">
                <a:solidFill>
                  <a:srgbClr val="FF0000"/>
                </a:solidFill>
              </a:rPr>
              <a:t>Complicated parapneumonic effusions </a:t>
            </a:r>
            <a:r>
              <a:rPr lang="en-US" dirty="0">
                <a:solidFill>
                  <a:srgbClr val="FF0000"/>
                </a:solidFill>
              </a:rPr>
              <a:t>should be drained due to a high risk of progression to empyema.</a:t>
            </a:r>
          </a:p>
        </p:txBody>
      </p:sp>
    </p:spTree>
    <p:extLst>
      <p:ext uri="{BB962C8B-B14F-4D97-AF65-F5344CB8AC3E}">
        <p14:creationId xmlns:p14="http://schemas.microsoft.com/office/powerpoint/2010/main" val="236909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3" name="Content Placeholder 2"/>
          <p:cNvSpPr>
            <a:spLocks noGrp="1"/>
          </p:cNvSpPr>
          <p:nvPr>
            <p:ph idx="1"/>
          </p:nvPr>
        </p:nvSpPr>
        <p:spPr>
          <a:xfrm>
            <a:off x="1024128" y="2286000"/>
            <a:ext cx="6174958" cy="3362325"/>
          </a:xfrm>
        </p:spPr>
        <p:txBody>
          <a:bodyPr>
            <a:normAutofit/>
          </a:bodyPr>
          <a:lstStyle/>
          <a:p>
            <a:pPr marL="514350" indent="-514350">
              <a:buFont typeface="+mj-lt"/>
              <a:buAutoNum type="arabicParenR" startAt="3"/>
            </a:pPr>
            <a:r>
              <a:rPr lang="en-US" sz="2800" b="1" dirty="0">
                <a:solidFill>
                  <a:srgbClr val="FFC000"/>
                </a:solidFill>
              </a:rPr>
              <a:t>Indwelling pleural catheter</a:t>
            </a:r>
          </a:p>
          <a:p>
            <a:pPr marL="688975" lvl="2" indent="-333375"/>
            <a:r>
              <a:rPr lang="en-US" sz="2400" dirty="0">
                <a:solidFill>
                  <a:schemeClr val="accent1">
                    <a:lumMod val="75000"/>
                  </a:schemeClr>
                </a:solidFill>
              </a:rPr>
              <a:t>Can remain in situ for months.</a:t>
            </a:r>
          </a:p>
          <a:p>
            <a:pPr marL="688975" lvl="2" indent="-333375"/>
            <a:r>
              <a:rPr lang="en-US" sz="2400" b="1" dirty="0">
                <a:solidFill>
                  <a:schemeClr val="accent1">
                    <a:lumMod val="75000"/>
                  </a:schemeClr>
                </a:solidFill>
              </a:rPr>
              <a:t>Goal:</a:t>
            </a:r>
          </a:p>
          <a:p>
            <a:pPr marL="793750" lvl="3" indent="-292100"/>
            <a:r>
              <a:rPr lang="en-US" sz="2400" dirty="0">
                <a:solidFill>
                  <a:schemeClr val="accent1">
                    <a:lumMod val="75000"/>
                  </a:schemeClr>
                </a:solidFill>
              </a:rPr>
              <a:t> Recurrent pleural fluid removal without repeated puncture</a:t>
            </a:r>
          </a:p>
          <a:p>
            <a:pPr marL="688975" lvl="2" indent="-333375"/>
            <a:r>
              <a:rPr lang="fr-FR" sz="2400" b="1" dirty="0">
                <a:solidFill>
                  <a:schemeClr val="accent1">
                    <a:lumMod val="75000"/>
                  </a:schemeClr>
                </a:solidFill>
              </a:rPr>
              <a:t>Indication: </a:t>
            </a:r>
          </a:p>
          <a:p>
            <a:pPr marL="854075" lvl="3" indent="-352425"/>
            <a:r>
              <a:rPr lang="fr-FR" sz="2400" dirty="0">
                <a:solidFill>
                  <a:schemeClr val="accent1">
                    <a:lumMod val="75000"/>
                  </a:schemeClr>
                </a:solidFill>
              </a:rPr>
              <a:t>Rapidly reaccumulating pleural effusions (e.g., malignant effusions)</a:t>
            </a:r>
            <a:endParaRPr lang="en-US" sz="2400" dirty="0">
              <a:solidFill>
                <a:schemeClr val="accent1">
                  <a:lumMod val="75000"/>
                </a:schemeClr>
              </a:solidFill>
            </a:endParaRPr>
          </a:p>
        </p:txBody>
      </p:sp>
      <p:pic>
        <p:nvPicPr>
          <p:cNvPr id="8194" name="Picture 2" descr="Indwelling Pleural Catheter (PleurX™) | OncoLink">
            <a:extLst>
              <a:ext uri="{FF2B5EF4-FFF2-40B4-BE49-F238E27FC236}">
                <a16:creationId xmlns:a16="http://schemas.microsoft.com/office/drawing/2014/main" id="{041529D2-81E3-10FC-3DA6-8C4662FAB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086" y="2286000"/>
            <a:ext cx="47625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3" name="Content Placeholder 2"/>
          <p:cNvSpPr>
            <a:spLocks noGrp="1"/>
          </p:cNvSpPr>
          <p:nvPr>
            <p:ph idx="1"/>
          </p:nvPr>
        </p:nvSpPr>
        <p:spPr>
          <a:xfrm>
            <a:off x="1024128" y="2286000"/>
            <a:ext cx="10698180" cy="3934918"/>
          </a:xfrm>
        </p:spPr>
        <p:txBody>
          <a:bodyPr>
            <a:normAutofit lnSpcReduction="10000"/>
          </a:bodyPr>
          <a:lstStyle/>
          <a:p>
            <a:pPr marL="514350" indent="-514350">
              <a:buFont typeface="+mj-lt"/>
              <a:buAutoNum type="arabicParenR" startAt="4"/>
            </a:pPr>
            <a:r>
              <a:rPr lang="en-US" sz="2800" b="1" dirty="0">
                <a:solidFill>
                  <a:srgbClr val="FFC000"/>
                </a:solidFill>
              </a:rPr>
              <a:t>Surgical procedures</a:t>
            </a:r>
          </a:p>
          <a:p>
            <a:pPr marL="630936" lvl="1" indent="-457200">
              <a:buFont typeface="+mj-lt"/>
              <a:buAutoNum type="alphaLcParenR"/>
              <a:tabLst>
                <a:tab pos="735013" algn="l"/>
              </a:tabLst>
            </a:pPr>
            <a:r>
              <a:rPr lang="en-US" sz="2400" b="1" dirty="0">
                <a:solidFill>
                  <a:schemeClr val="accent1">
                    <a:lumMod val="75000"/>
                  </a:schemeClr>
                </a:solidFill>
              </a:rPr>
              <a:t>Tube thoracostomy (Chest tube)</a:t>
            </a:r>
          </a:p>
          <a:p>
            <a:pPr marL="813816" lvl="2" indent="-457200"/>
            <a:r>
              <a:rPr lang="en-US" sz="2000" dirty="0">
                <a:solidFill>
                  <a:schemeClr val="accent1">
                    <a:lumMod val="75000"/>
                  </a:schemeClr>
                </a:solidFill>
              </a:rPr>
              <a:t>Can remain in situ for few days.</a:t>
            </a:r>
            <a:endParaRPr lang="en-US" sz="2000" b="1" dirty="0">
              <a:solidFill>
                <a:schemeClr val="accent1">
                  <a:lumMod val="75000"/>
                </a:schemeClr>
              </a:solidFill>
            </a:endParaRPr>
          </a:p>
          <a:p>
            <a:pPr marL="813816" lvl="2" indent="-457200"/>
            <a:r>
              <a:rPr lang="en-US" sz="2000" b="1" dirty="0">
                <a:solidFill>
                  <a:schemeClr val="accent1">
                    <a:lumMod val="75000"/>
                  </a:schemeClr>
                </a:solidFill>
              </a:rPr>
              <a:t>Indications</a:t>
            </a:r>
          </a:p>
          <a:p>
            <a:pPr marL="960120" lvl="3" indent="-457200"/>
            <a:r>
              <a:rPr lang="en-US" sz="2000" dirty="0">
                <a:solidFill>
                  <a:schemeClr val="accent1">
                    <a:lumMod val="75000"/>
                  </a:schemeClr>
                </a:solidFill>
              </a:rPr>
              <a:t>Pleural effusion in combination with significant cardiac and/or respiratory decompensation</a:t>
            </a:r>
          </a:p>
          <a:p>
            <a:pPr marL="960120" lvl="3" indent="-457200"/>
            <a:r>
              <a:rPr lang="en-US" sz="2000" dirty="0">
                <a:solidFill>
                  <a:schemeClr val="accent1">
                    <a:lumMod val="75000"/>
                  </a:schemeClr>
                </a:solidFill>
              </a:rPr>
              <a:t>For recurrent pleural effusion or urgent drainage of infected and/or loculated effusions</a:t>
            </a:r>
          </a:p>
          <a:p>
            <a:pPr marL="960120" lvl="3" indent="-457200"/>
            <a:r>
              <a:rPr lang="en-US" sz="2000" dirty="0">
                <a:solidFill>
                  <a:schemeClr val="accent1">
                    <a:lumMod val="75000"/>
                  </a:schemeClr>
                </a:solidFill>
              </a:rPr>
              <a:t>Drainage of high-viscosity fluid that is likely to clog: Empyema &amp; Hemothorax</a:t>
            </a:r>
          </a:p>
          <a:p>
            <a:pPr marL="630936" lvl="1" indent="-457200">
              <a:buFont typeface="+mj-lt"/>
              <a:buAutoNum type="alphaLcParenR"/>
            </a:pPr>
            <a:r>
              <a:rPr lang="en-US" sz="2400" b="1" dirty="0">
                <a:solidFill>
                  <a:schemeClr val="accent1">
                    <a:lumMod val="75000"/>
                  </a:schemeClr>
                </a:solidFill>
              </a:rPr>
              <a:t>Video-assisted thoracoscopic surgery (VATS)</a:t>
            </a:r>
          </a:p>
          <a:p>
            <a:pPr marL="630936" lvl="1" indent="-457200">
              <a:buFont typeface="+mj-lt"/>
              <a:buAutoNum type="alphaLcParenR"/>
            </a:pPr>
            <a:r>
              <a:rPr lang="en-US" sz="2400" b="1" dirty="0">
                <a:solidFill>
                  <a:schemeClr val="accent1">
                    <a:lumMod val="75000"/>
                  </a:schemeClr>
                </a:solidFill>
              </a:rPr>
              <a:t>Pleurodesis:</a:t>
            </a:r>
          </a:p>
          <a:p>
            <a:pPr marL="813816" lvl="2" indent="-457200"/>
            <a:r>
              <a:rPr lang="en-US" sz="2000" b="1" dirty="0">
                <a:solidFill>
                  <a:schemeClr val="accent1">
                    <a:lumMod val="75000"/>
                  </a:schemeClr>
                </a:solidFill>
              </a:rPr>
              <a:t>Definition: </a:t>
            </a:r>
            <a:r>
              <a:rPr lang="en-US" sz="2000" dirty="0">
                <a:solidFill>
                  <a:schemeClr val="accent1">
                    <a:lumMod val="75000"/>
                  </a:schemeClr>
                </a:solidFill>
              </a:rPr>
              <a:t>chemical (e.g., talc) or surgical obliteration of the pleural space</a:t>
            </a:r>
          </a:p>
          <a:p>
            <a:pPr marL="813816" lvl="2" indent="-457200"/>
            <a:r>
              <a:rPr lang="en-US" sz="2000" b="1" dirty="0">
                <a:solidFill>
                  <a:schemeClr val="accent1">
                    <a:lumMod val="75000"/>
                  </a:schemeClr>
                </a:solidFill>
              </a:rPr>
              <a:t>Indication: </a:t>
            </a:r>
            <a:r>
              <a:rPr lang="en-US" sz="2000" dirty="0">
                <a:solidFill>
                  <a:schemeClr val="accent1">
                    <a:lumMod val="75000"/>
                  </a:schemeClr>
                </a:solidFill>
              </a:rPr>
              <a:t>Recurrent malignant effusions</a:t>
            </a:r>
          </a:p>
        </p:txBody>
      </p:sp>
    </p:spTree>
    <p:extLst>
      <p:ext uri="{BB962C8B-B14F-4D97-AF65-F5344CB8AC3E}">
        <p14:creationId xmlns:p14="http://schemas.microsoft.com/office/powerpoint/2010/main" val="108753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811" y="2765454"/>
            <a:ext cx="4546807" cy="2749490"/>
          </a:xfrm>
          <a:prstGeom prst="rect">
            <a:avLst/>
          </a:prstGeom>
        </p:spPr>
      </p:pic>
      <p:pic>
        <p:nvPicPr>
          <p:cNvPr id="10242" name="Picture 2" descr="How Do Small and Large Catheters Compare in Hemodynamically Stable  Patients? - ACEP Now">
            <a:extLst>
              <a:ext uri="{FF2B5EF4-FFF2-40B4-BE49-F238E27FC236}">
                <a16:creationId xmlns:a16="http://schemas.microsoft.com/office/drawing/2014/main" id="{84D73C7E-329F-CF61-74BF-0847E45B0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87" y="2725737"/>
            <a:ext cx="5715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61C2D45-CD10-61D3-DD3E-BB31ACFD7238}"/>
              </a:ext>
            </a:extLst>
          </p:cNvPr>
          <p:cNvSpPr>
            <a:spLocks noGrp="1"/>
          </p:cNvSpPr>
          <p:nvPr>
            <p:ph type="title"/>
          </p:nvPr>
        </p:nvSpPr>
        <p:spPr>
          <a:xfrm>
            <a:off x="1024128" y="942392"/>
            <a:ext cx="4023733" cy="755779"/>
          </a:xfrm>
          <a:solidFill>
            <a:schemeClr val="accent1">
              <a:lumMod val="20000"/>
              <a:lumOff val="80000"/>
            </a:schemeClr>
          </a:solidFill>
        </p:spPr>
        <p:txBody>
          <a:bodyPr/>
          <a:lstStyle/>
          <a:p>
            <a:r>
              <a:rPr lang="en-US" dirty="0">
                <a:solidFill>
                  <a:schemeClr val="accent1">
                    <a:lumMod val="75000"/>
                  </a:schemeClr>
                </a:solidFill>
              </a:rPr>
              <a:t>management</a:t>
            </a:r>
          </a:p>
        </p:txBody>
      </p:sp>
      <p:sp>
        <p:nvSpPr>
          <p:cNvPr id="9" name="TextBox 8">
            <a:extLst>
              <a:ext uri="{FF2B5EF4-FFF2-40B4-BE49-F238E27FC236}">
                <a16:creationId xmlns:a16="http://schemas.microsoft.com/office/drawing/2014/main" id="{1BF52B39-F40E-007F-A174-6E901E816D71}"/>
              </a:ext>
            </a:extLst>
          </p:cNvPr>
          <p:cNvSpPr txBox="1"/>
          <p:nvPr/>
        </p:nvSpPr>
        <p:spPr>
          <a:xfrm>
            <a:off x="887187" y="2725737"/>
            <a:ext cx="5715000" cy="369332"/>
          </a:xfrm>
          <a:prstGeom prst="rect">
            <a:avLst/>
          </a:prstGeom>
          <a:noFill/>
        </p:spPr>
        <p:txBody>
          <a:bodyPr wrap="square">
            <a:spAutoFit/>
          </a:bodyPr>
          <a:lstStyle/>
          <a:p>
            <a:r>
              <a:rPr lang="en-US" b="1">
                <a:solidFill>
                  <a:schemeClr val="tx1">
                    <a:lumMod val="95000"/>
                    <a:lumOff val="5000"/>
                  </a:schemeClr>
                </a:solidFill>
                <a:latin typeface="Söhne"/>
              </a:rPr>
              <a:t>T</a:t>
            </a:r>
            <a:r>
              <a:rPr lang="en-US" b="1" i="0">
                <a:solidFill>
                  <a:schemeClr val="tx1">
                    <a:lumMod val="95000"/>
                    <a:lumOff val="5000"/>
                  </a:schemeClr>
                </a:solidFill>
                <a:effectLst/>
                <a:latin typeface="Söhne"/>
              </a:rPr>
              <a:t>riangle of safety</a:t>
            </a:r>
            <a:endParaRPr lang="en-US" b="1" dirty="0">
              <a:solidFill>
                <a:schemeClr val="tx1">
                  <a:lumMod val="95000"/>
                  <a:lumOff val="5000"/>
                </a:schemeClr>
              </a:solidFill>
            </a:endParaRPr>
          </a:p>
        </p:txBody>
      </p:sp>
    </p:spTree>
    <p:extLst>
      <p:ext uri="{BB962C8B-B14F-4D97-AF65-F5344CB8AC3E}">
        <p14:creationId xmlns:p14="http://schemas.microsoft.com/office/powerpoint/2010/main" val="26914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5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748" y="1803456"/>
            <a:ext cx="5338180" cy="1323439"/>
          </a:xfrm>
          <a:prstGeom prst="rect">
            <a:avLst/>
          </a:prstGeom>
          <a:noFill/>
        </p:spPr>
        <p:txBody>
          <a:bodyPr wrap="square" rtlCol="0">
            <a:spAutoFit/>
          </a:bodyPr>
          <a:lstStyle/>
          <a:p>
            <a:r>
              <a:rPr lang="en-US" sz="4000" dirty="0">
                <a:solidFill>
                  <a:schemeClr val="accent1">
                    <a:lumMod val="75000"/>
                  </a:schemeClr>
                </a:solidFill>
              </a:rPr>
              <a:t>Is the accumulation of fluid in the pleural cavity </a:t>
            </a:r>
          </a:p>
        </p:txBody>
      </p:sp>
      <p:sp>
        <p:nvSpPr>
          <p:cNvPr id="5" name="TextBox 4"/>
          <p:cNvSpPr txBox="1"/>
          <p:nvPr/>
        </p:nvSpPr>
        <p:spPr>
          <a:xfrm>
            <a:off x="867746" y="989045"/>
            <a:ext cx="5338180" cy="769441"/>
          </a:xfrm>
          <a:prstGeom prst="rect">
            <a:avLst/>
          </a:prstGeom>
          <a:solidFill>
            <a:schemeClr val="accent1">
              <a:lumMod val="20000"/>
              <a:lumOff val="80000"/>
            </a:schemeClr>
          </a:solidFill>
        </p:spPr>
        <p:txBody>
          <a:bodyPr wrap="square" rtlCol="0">
            <a:spAutoFit/>
          </a:bodyPr>
          <a:lstStyle/>
          <a:p>
            <a:r>
              <a:rPr lang="en-US" sz="4400" dirty="0">
                <a:solidFill>
                  <a:schemeClr val="accent1">
                    <a:lumMod val="75000"/>
                  </a:schemeClr>
                </a:solidFill>
              </a:rPr>
              <a:t>Definition</a:t>
            </a:r>
            <a:r>
              <a:rPr lang="en-US" sz="4400" dirty="0"/>
              <a:t> </a:t>
            </a:r>
          </a:p>
        </p:txBody>
      </p:sp>
      <p:sp>
        <p:nvSpPr>
          <p:cNvPr id="6" name="TextBox 5"/>
          <p:cNvSpPr txBox="1"/>
          <p:nvPr/>
        </p:nvSpPr>
        <p:spPr>
          <a:xfrm>
            <a:off x="867746" y="3236214"/>
            <a:ext cx="5338179" cy="2739211"/>
          </a:xfrm>
          <a:prstGeom prst="rect">
            <a:avLst/>
          </a:prstGeom>
          <a:solidFill>
            <a:schemeClr val="accent1">
              <a:lumMod val="20000"/>
              <a:lumOff val="80000"/>
            </a:schemeClr>
          </a:solidFill>
        </p:spPr>
        <p:txBody>
          <a:bodyPr wrap="square" rtlCol="0">
            <a:spAutoFit/>
          </a:bodyPr>
          <a:lstStyle/>
          <a:p>
            <a:r>
              <a:rPr lang="en-US" sz="4400" dirty="0">
                <a:solidFill>
                  <a:schemeClr val="accent1">
                    <a:lumMod val="75000"/>
                  </a:schemeClr>
                </a:solidFill>
              </a:rPr>
              <a:t>The nature of fluid :</a:t>
            </a:r>
          </a:p>
          <a:p>
            <a:pPr marL="571500" indent="-571500">
              <a:buFont typeface="Arial" panose="020B0604020202020204" pitchFamily="34" charset="0"/>
              <a:buChar char="•"/>
            </a:pPr>
            <a:r>
              <a:rPr lang="en-US" sz="3200" dirty="0">
                <a:solidFill>
                  <a:schemeClr val="accent1">
                    <a:lumMod val="75000"/>
                  </a:schemeClr>
                </a:solidFill>
              </a:rPr>
              <a:t>Serous fluid (hydrothorax)</a:t>
            </a:r>
          </a:p>
          <a:p>
            <a:pPr marL="571500" indent="-571500">
              <a:buFont typeface="Arial" panose="020B0604020202020204" pitchFamily="34" charset="0"/>
              <a:buChar char="•"/>
            </a:pPr>
            <a:r>
              <a:rPr lang="en-US" sz="3200" dirty="0">
                <a:solidFill>
                  <a:schemeClr val="accent1">
                    <a:lumMod val="75000"/>
                  </a:schemeClr>
                </a:solidFill>
              </a:rPr>
              <a:t>Pus (empyema)</a:t>
            </a:r>
          </a:p>
          <a:p>
            <a:pPr marL="571500" indent="-571500">
              <a:buFont typeface="Arial" panose="020B0604020202020204" pitchFamily="34" charset="0"/>
              <a:buChar char="•"/>
            </a:pPr>
            <a:r>
              <a:rPr lang="en-US" sz="3200" dirty="0">
                <a:solidFill>
                  <a:schemeClr val="accent1">
                    <a:lumMod val="75000"/>
                  </a:schemeClr>
                </a:solidFill>
              </a:rPr>
              <a:t>Blood (hemothorax)</a:t>
            </a:r>
          </a:p>
          <a:p>
            <a:pPr marL="571500" indent="-571500">
              <a:buFont typeface="Arial" panose="020B0604020202020204" pitchFamily="34" charset="0"/>
              <a:buChar char="•"/>
            </a:pPr>
            <a:r>
              <a:rPr lang="en-US" sz="3200" dirty="0">
                <a:solidFill>
                  <a:schemeClr val="accent1">
                    <a:lumMod val="75000"/>
                  </a:schemeClr>
                </a:solidFill>
              </a:rPr>
              <a:t>Chyle (chylothorax)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82" y="1317780"/>
            <a:ext cx="3741129" cy="4775109"/>
          </a:xfrm>
          <a:prstGeom prst="rect">
            <a:avLst/>
          </a:prstGeom>
        </p:spPr>
      </p:pic>
    </p:spTree>
    <p:extLst>
      <p:ext uri="{BB962C8B-B14F-4D97-AF65-F5344CB8AC3E}">
        <p14:creationId xmlns:p14="http://schemas.microsoft.com/office/powerpoint/2010/main" val="38837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59667"/>
            <a:ext cx="4525646" cy="706172"/>
          </a:xfrm>
          <a:solidFill>
            <a:schemeClr val="accent1">
              <a:lumMod val="20000"/>
              <a:lumOff val="80000"/>
            </a:schemeClr>
          </a:solidFill>
          <a:ln>
            <a:solidFill>
              <a:schemeClr val="accent1">
                <a:lumMod val="20000"/>
                <a:lumOff val="80000"/>
              </a:schemeClr>
            </a:solidFill>
          </a:ln>
        </p:spPr>
        <p:txBody>
          <a:bodyPr>
            <a:normAutofit fontScale="90000"/>
          </a:bodyPr>
          <a:lstStyle/>
          <a:p>
            <a:r>
              <a:rPr lang="en-US" dirty="0">
                <a:solidFill>
                  <a:schemeClr val="accent2"/>
                </a:solidFill>
              </a:rPr>
              <a:t>calcification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2389753"/>
              </p:ext>
            </p:extLst>
          </p:nvPr>
        </p:nvGraphicFramePr>
        <p:xfrm>
          <a:off x="1023938" y="1973656"/>
          <a:ext cx="9720262" cy="451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35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C55B6C-E90A-D52B-6567-9DDA2A31D367}"/>
              </a:ext>
            </a:extLst>
          </p:cNvPr>
          <p:cNvGraphicFramePr>
            <a:graphicFrameLocks noGrp="1"/>
          </p:cNvGraphicFramePr>
          <p:nvPr>
            <p:ph idx="1"/>
            <p:extLst>
              <p:ext uri="{D42A27DB-BD31-4B8C-83A1-F6EECF244321}">
                <p14:modId xmlns:p14="http://schemas.microsoft.com/office/powerpoint/2010/main" val="2226470837"/>
              </p:ext>
            </p:extLst>
          </p:nvPr>
        </p:nvGraphicFramePr>
        <p:xfrm>
          <a:off x="0" y="0"/>
          <a:ext cx="12187883" cy="6889134"/>
        </p:xfrm>
        <a:graphic>
          <a:graphicData uri="http://schemas.openxmlformats.org/drawingml/2006/table">
            <a:tbl>
              <a:tblPr firstRow="1" bandRow="1">
                <a:tableStyleId>{5C22544A-7EE6-4342-B048-85BDC9FD1C3A}</a:tableStyleId>
              </a:tblPr>
              <a:tblGrid>
                <a:gridCol w="371350">
                  <a:extLst>
                    <a:ext uri="{9D8B030D-6E8A-4147-A177-3AD203B41FA5}">
                      <a16:colId xmlns:a16="http://schemas.microsoft.com/office/drawing/2014/main" val="185643140"/>
                    </a:ext>
                  </a:extLst>
                </a:gridCol>
                <a:gridCol w="2862409">
                  <a:extLst>
                    <a:ext uri="{9D8B030D-6E8A-4147-A177-3AD203B41FA5}">
                      <a16:colId xmlns:a16="http://schemas.microsoft.com/office/drawing/2014/main" val="3727295509"/>
                    </a:ext>
                  </a:extLst>
                </a:gridCol>
                <a:gridCol w="4072391">
                  <a:extLst>
                    <a:ext uri="{9D8B030D-6E8A-4147-A177-3AD203B41FA5}">
                      <a16:colId xmlns:a16="http://schemas.microsoft.com/office/drawing/2014/main" val="3870120626"/>
                    </a:ext>
                  </a:extLst>
                </a:gridCol>
                <a:gridCol w="4881733">
                  <a:extLst>
                    <a:ext uri="{9D8B030D-6E8A-4147-A177-3AD203B41FA5}">
                      <a16:colId xmlns:a16="http://schemas.microsoft.com/office/drawing/2014/main" val="3775740831"/>
                    </a:ext>
                  </a:extLst>
                </a:gridCol>
              </a:tblGrid>
              <a:tr h="423937">
                <a:tc gridSpan="4">
                  <a:txBody>
                    <a:bodyPr/>
                    <a:lstStyle/>
                    <a:p>
                      <a:pPr algn="ctr"/>
                      <a:r>
                        <a:rPr lang="fr-FR" sz="2400" dirty="0"/>
                        <a:t>Transudative vs exudative pleural effusion</a:t>
                      </a:r>
                      <a:endParaRPr lang="en-US" sz="2400" dirty="0"/>
                    </a:p>
                  </a:txBody>
                  <a:tcPr marL="83127" marR="83127"/>
                </a:tc>
                <a:tc hMerge="1">
                  <a:txBody>
                    <a:bodyPr/>
                    <a:lstStyle/>
                    <a:p>
                      <a:endParaRPr lang="en-US"/>
                    </a:p>
                  </a:txBody>
                  <a:tcPr/>
                </a:tc>
                <a:tc hMerge="1">
                  <a:txBody>
                    <a:bodyPr/>
                    <a:lstStyle/>
                    <a:p>
                      <a:endParaRPr lang="en-US" dirty="0"/>
                    </a:p>
                  </a:txBody>
                  <a:tcPr marL="110642" marR="110642"/>
                </a:tc>
                <a:tc hMerge="1">
                  <a:txBody>
                    <a:bodyPr/>
                    <a:lstStyle/>
                    <a:p>
                      <a:endParaRPr lang="en-US" dirty="0"/>
                    </a:p>
                  </a:txBody>
                  <a:tcPr marL="110642" marR="110642"/>
                </a:tc>
                <a:extLst>
                  <a:ext uri="{0D108BD9-81ED-4DB2-BD59-A6C34878D82A}">
                    <a16:rowId xmlns:a16="http://schemas.microsoft.com/office/drawing/2014/main" val="2749884441"/>
                  </a:ext>
                </a:extLst>
              </a:tr>
              <a:tr h="423937">
                <a:tc gridSpan="2">
                  <a:txBody>
                    <a:bodyPr/>
                    <a:lstStyle/>
                    <a:p>
                      <a:pPr algn="ctr"/>
                      <a:endParaRPr lang="en-US" b="1" dirty="0">
                        <a:solidFill>
                          <a:schemeClr val="bg1"/>
                        </a:solidFill>
                      </a:endParaRPr>
                    </a:p>
                  </a:txBody>
                  <a:tcPr marL="83127" marR="83127" anchor="ctr">
                    <a:solidFill>
                      <a:schemeClr val="accent1">
                        <a:lumMod val="50000"/>
                      </a:schemeClr>
                    </a:solidFill>
                  </a:tcPr>
                </a:tc>
                <a:tc hMerge="1">
                  <a:txBody>
                    <a:bodyPr/>
                    <a:lstStyle/>
                    <a:p>
                      <a:endParaRPr lang="en-US"/>
                    </a:p>
                  </a:txBody>
                  <a:tcPr/>
                </a:tc>
                <a:tc>
                  <a:txBody>
                    <a:bodyPr/>
                    <a:lstStyle/>
                    <a:p>
                      <a:pPr algn="ctr"/>
                      <a:r>
                        <a:rPr lang="fr-FR" b="1" dirty="0">
                          <a:solidFill>
                            <a:schemeClr val="bg1"/>
                          </a:solidFill>
                        </a:rPr>
                        <a:t>Transudative pleural effusion</a:t>
                      </a:r>
                      <a:endParaRPr lang="en-US" b="1" dirty="0">
                        <a:solidFill>
                          <a:schemeClr val="bg1"/>
                        </a:solidFill>
                      </a:endParaRPr>
                    </a:p>
                  </a:txBody>
                  <a:tcPr marL="110642" marR="110642" anchor="ctr">
                    <a:solidFill>
                      <a:schemeClr val="accent1">
                        <a:lumMod val="50000"/>
                      </a:schemeClr>
                    </a:solidFill>
                  </a:tcPr>
                </a:tc>
                <a:tc>
                  <a:txBody>
                    <a:bodyPr/>
                    <a:lstStyle/>
                    <a:p>
                      <a:pPr algn="ctr"/>
                      <a:r>
                        <a:rPr lang="fr-FR" b="1" dirty="0">
                          <a:solidFill>
                            <a:schemeClr val="bg1"/>
                          </a:solidFill>
                        </a:rPr>
                        <a:t>exudative pleural effusion</a:t>
                      </a:r>
                      <a:endParaRPr lang="en-US" b="1" dirty="0">
                        <a:solidFill>
                          <a:schemeClr val="bg1"/>
                        </a:solidFill>
                      </a:endParaRPr>
                    </a:p>
                  </a:txBody>
                  <a:tcPr marL="110642" marR="110642" anchor="ctr">
                    <a:solidFill>
                      <a:schemeClr val="accent1">
                        <a:lumMod val="50000"/>
                      </a:schemeClr>
                    </a:solidFill>
                  </a:tcPr>
                </a:tc>
                <a:extLst>
                  <a:ext uri="{0D108BD9-81ED-4DB2-BD59-A6C34878D82A}">
                    <a16:rowId xmlns:a16="http://schemas.microsoft.com/office/drawing/2014/main" val="2277552702"/>
                  </a:ext>
                </a:extLst>
              </a:tr>
              <a:tr h="1045323">
                <a:tc gridSpan="2">
                  <a:txBody>
                    <a:bodyPr/>
                    <a:lstStyle/>
                    <a:p>
                      <a:pPr algn="ctr"/>
                      <a:r>
                        <a:rPr lang="en-US" b="1"/>
                        <a:t>Pathophysiology </a:t>
                      </a:r>
                      <a:endParaRPr lang="en-US" b="1" dirty="0"/>
                    </a:p>
                  </a:txBody>
                  <a:tcPr marL="83127" marR="83127" anchor="ctr"/>
                </a:tc>
                <a:tc hMerge="1">
                  <a:txBody>
                    <a:bodyPr/>
                    <a:lstStyle/>
                    <a:p>
                      <a:endParaRPr lang="en-US"/>
                    </a:p>
                  </a:txBody>
                  <a:tcPr/>
                </a:tc>
                <a:tc>
                  <a:txBody>
                    <a:bodyPr/>
                    <a:lstStyle/>
                    <a:p>
                      <a:r>
                        <a:rPr lang="en-US" dirty="0"/>
                        <a:t>↑ Capillary hydrostatic pressure (increased capillary wedge pressure)</a:t>
                      </a:r>
                    </a:p>
                    <a:p>
                      <a:r>
                        <a:rPr lang="en-US" dirty="0"/>
                        <a:t>↓ Capillary oncotic pressure</a:t>
                      </a:r>
                    </a:p>
                  </a:txBody>
                  <a:tcPr marL="110642" marR="110642"/>
                </a:tc>
                <a:tc>
                  <a:txBody>
                    <a:bodyPr/>
                    <a:lstStyle/>
                    <a:p>
                      <a:r>
                        <a:rPr lang="en-US" dirty="0"/>
                        <a:t>↑ Capillary permeability (e.g., due to inflammation)</a:t>
                      </a:r>
                    </a:p>
                  </a:txBody>
                  <a:tcPr marL="110642" marR="110642"/>
                </a:tc>
                <a:extLst>
                  <a:ext uri="{0D108BD9-81ED-4DB2-BD59-A6C34878D82A}">
                    <a16:rowId xmlns:a16="http://schemas.microsoft.com/office/drawing/2014/main" val="1256658775"/>
                  </a:ext>
                </a:extLst>
              </a:tr>
              <a:tr h="1725644">
                <a:tc gridSpan="2">
                  <a:txBody>
                    <a:bodyPr/>
                    <a:lstStyle/>
                    <a:p>
                      <a:pPr algn="ctr"/>
                      <a:r>
                        <a:rPr lang="en-US" b="1" dirty="0"/>
                        <a:t>Common Causes</a:t>
                      </a:r>
                    </a:p>
                  </a:txBody>
                  <a:tcPr marL="83127" marR="83127" anchor="ctr"/>
                </a:tc>
                <a:tc hMerge="1">
                  <a:txBody>
                    <a:bodyPr/>
                    <a:lstStyle/>
                    <a:p>
                      <a:endParaRPr lang="en-US"/>
                    </a:p>
                  </a:txBody>
                  <a:tcPr/>
                </a:tc>
                <a:tc>
                  <a:txBody>
                    <a:bodyPr/>
                    <a:lstStyle/>
                    <a:p>
                      <a:pPr marL="285750" indent="-285750">
                        <a:buFont typeface="Wingdings" panose="05000000000000000000" pitchFamily="2" charset="2"/>
                        <a:buChar char="§"/>
                      </a:pPr>
                      <a:r>
                        <a:rPr lang="en-US" dirty="0"/>
                        <a:t>Congestive heart failure</a:t>
                      </a:r>
                    </a:p>
                    <a:p>
                      <a:pPr marL="285750" indent="-285750">
                        <a:buFont typeface="Wingdings" panose="05000000000000000000" pitchFamily="2" charset="2"/>
                        <a:buChar char="§"/>
                      </a:pPr>
                      <a:r>
                        <a:rPr lang="en-US" dirty="0"/>
                        <a:t>Low protein states, e.g., chronic kidney and liver disease</a:t>
                      </a:r>
                    </a:p>
                    <a:p>
                      <a:pPr marL="285750" indent="-285750">
                        <a:buFont typeface="Wingdings" panose="05000000000000000000" pitchFamily="2" charset="2"/>
                        <a:buChar char="§"/>
                      </a:pPr>
                      <a:r>
                        <a:rPr lang="en-US" dirty="0"/>
                        <a:t>Pulmonary embolism</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285750" indent="-285750">
                        <a:buFont typeface="Arial" panose="020B0604020202020204" pitchFamily="34" charset="0"/>
                        <a:buChar char="•"/>
                      </a:pPr>
                      <a:r>
                        <a:rPr lang="en-US" sz="1600" dirty="0"/>
                        <a:t>Because these diseases are systemic, they usually cause </a:t>
                      </a:r>
                      <a:r>
                        <a:rPr lang="en-US" sz="1600" b="1" dirty="0"/>
                        <a:t>bilateral</a:t>
                      </a:r>
                      <a:r>
                        <a:rPr lang="en-US" sz="1600" dirty="0"/>
                        <a:t> and equal effusion </a:t>
                      </a:r>
                    </a:p>
                  </a:txBody>
                  <a:tcPr marL="110642" marR="110642"/>
                </a:tc>
                <a:tc>
                  <a:txBody>
                    <a:bodyPr/>
                    <a:lstStyle/>
                    <a:p>
                      <a:pPr marL="285750" indent="-285750">
                        <a:buFont typeface="Wingdings" panose="05000000000000000000" pitchFamily="2" charset="2"/>
                        <a:buChar char="§"/>
                      </a:pPr>
                      <a:r>
                        <a:rPr lang="en-US" dirty="0"/>
                        <a:t>Pulmonary infections</a:t>
                      </a:r>
                    </a:p>
                    <a:p>
                      <a:pPr marL="285750" indent="-285750">
                        <a:buFont typeface="Wingdings" panose="05000000000000000000" pitchFamily="2" charset="2"/>
                        <a:buChar char="§"/>
                      </a:pPr>
                      <a:r>
                        <a:rPr lang="en-US" dirty="0"/>
                        <a:t>Malignancy of pulmonary or metastatic origin</a:t>
                      </a:r>
                    </a:p>
                    <a:p>
                      <a:pPr marL="285750" indent="-285750">
                        <a:buFont typeface="Wingdings" panose="05000000000000000000" pitchFamily="2" charset="2"/>
                        <a:buChar char="§"/>
                      </a:pPr>
                      <a:r>
                        <a:rPr lang="en-US" dirty="0"/>
                        <a:t>Inflammatory conditions: e.g., pancreatitis, autoimmune diseases</a:t>
                      </a:r>
                    </a:p>
                    <a:p>
                      <a:pPr marL="285750" indent="-285750">
                        <a:buFont typeface="Wingdings" panose="05000000000000000000" pitchFamily="2" charset="2"/>
                        <a:buChar char="§"/>
                      </a:pPr>
                      <a:r>
                        <a:rPr lang="en-US" dirty="0"/>
                        <a:t>Injury: e.g., hemothorax, chylothorax</a:t>
                      </a:r>
                    </a:p>
                    <a:p>
                      <a:pPr marL="285750" indent="-285750">
                        <a:buFont typeface="Wingdings" panose="05000000000000000000" pitchFamily="2" charset="2"/>
                        <a:buChar char="§"/>
                      </a:pPr>
                      <a:r>
                        <a:rPr lang="en-US" dirty="0"/>
                        <a:t>Pulmonary embolism</a:t>
                      </a:r>
                    </a:p>
                    <a:p>
                      <a:pPr marL="285750" indent="-285750">
                        <a:buFont typeface="Wingdings" panose="05000000000000000000" pitchFamily="2" charset="2"/>
                        <a:buChar char="§"/>
                      </a:pPr>
                      <a:r>
                        <a:rPr lang="en-US" dirty="0"/>
                        <a:t>Collagen vascular diseases (RA, SLE)</a:t>
                      </a:r>
                    </a:p>
                    <a:p>
                      <a:pPr marL="285750" indent="-285750">
                        <a:buFont typeface="Wingdings" panose="05000000000000000000" pitchFamily="2" charset="2"/>
                        <a:buChar char="§"/>
                      </a:pPr>
                      <a:r>
                        <a:rPr lang="en-US" dirty="0"/>
                        <a:t>Drug induced</a:t>
                      </a:r>
                    </a:p>
                  </a:txBody>
                  <a:tcPr marL="110642" marR="110642"/>
                </a:tc>
                <a:extLst>
                  <a:ext uri="{0D108BD9-81ED-4DB2-BD59-A6C34878D82A}">
                    <a16:rowId xmlns:a16="http://schemas.microsoft.com/office/drawing/2014/main" val="1099195951"/>
                  </a:ext>
                </a:extLst>
              </a:tr>
              <a:tr h="423937">
                <a:tc rowSpan="4">
                  <a:txBody>
                    <a:bodyPr/>
                    <a:lstStyle/>
                    <a:p>
                      <a:pPr algn="ctr"/>
                      <a:r>
                        <a:rPr lang="en-US" sz="2000" b="1" dirty="0">
                          <a:solidFill>
                            <a:schemeClr val="bg1"/>
                          </a:solidFill>
                        </a:rPr>
                        <a:t>Light criteria </a:t>
                      </a:r>
                    </a:p>
                  </a:txBody>
                  <a:tcPr marL="83127" marR="83127" vert="vert270" anchor="ctr">
                    <a:solidFill>
                      <a:schemeClr val="accent1">
                        <a:lumMod val="50000"/>
                      </a:schemeClr>
                    </a:solidFill>
                  </a:tcPr>
                </a:tc>
                <a:tc>
                  <a:txBody>
                    <a:bodyPr/>
                    <a:lstStyle/>
                    <a:p>
                      <a:r>
                        <a:rPr lang="de-DE" sz="1600" b="1" dirty="0"/>
                        <a:t>Pleural fluid protein/serum protein ratio</a:t>
                      </a:r>
                      <a:endParaRPr lang="en-US" sz="1600" b="1" dirty="0"/>
                    </a:p>
                  </a:txBody>
                  <a:tcPr marL="110642" marR="1106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 0.5</a:t>
                      </a:r>
                    </a:p>
                  </a:txBody>
                  <a:tcPr marL="110642" marR="110642"/>
                </a:tc>
                <a:tc>
                  <a:txBody>
                    <a:bodyPr/>
                    <a:lstStyle/>
                    <a:p>
                      <a:r>
                        <a:rPr lang="en-US" sz="1600" b="1" dirty="0"/>
                        <a:t>&gt; 0.5</a:t>
                      </a:r>
                    </a:p>
                  </a:txBody>
                  <a:tcPr marL="110642" marR="110642"/>
                </a:tc>
                <a:extLst>
                  <a:ext uri="{0D108BD9-81ED-4DB2-BD59-A6C34878D82A}">
                    <a16:rowId xmlns:a16="http://schemas.microsoft.com/office/drawing/2014/main" val="4177139742"/>
                  </a:ext>
                </a:extLst>
              </a:tr>
              <a:tr h="423937">
                <a:tc vMerge="1">
                  <a:txBody>
                    <a:bodyPr/>
                    <a:lstStyle/>
                    <a:p>
                      <a:endParaRPr lang="en-US" dirty="0"/>
                    </a:p>
                  </a:txBody>
                  <a:tcPr/>
                </a:tc>
                <a:tc>
                  <a:txBody>
                    <a:bodyPr/>
                    <a:lstStyle/>
                    <a:p>
                      <a:r>
                        <a:rPr lang="en-US" sz="1600" b="1" dirty="0"/>
                        <a:t>Pleural fluid LDH/serum LDH ratio</a:t>
                      </a:r>
                    </a:p>
                  </a:txBody>
                  <a:tcPr marL="110642" marR="1106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 0.6</a:t>
                      </a:r>
                    </a:p>
                  </a:txBody>
                  <a:tcPr marL="110642" marR="110642"/>
                </a:tc>
                <a:tc>
                  <a:txBody>
                    <a:bodyPr/>
                    <a:lstStyle/>
                    <a:p>
                      <a:r>
                        <a:rPr lang="en-US" sz="1600" b="1" dirty="0"/>
                        <a:t>&gt; 0.6</a:t>
                      </a:r>
                    </a:p>
                  </a:txBody>
                  <a:tcPr marL="110642" marR="110642"/>
                </a:tc>
                <a:extLst>
                  <a:ext uri="{0D108BD9-81ED-4DB2-BD59-A6C34878D82A}">
                    <a16:rowId xmlns:a16="http://schemas.microsoft.com/office/drawing/2014/main" val="585665617"/>
                  </a:ext>
                </a:extLst>
              </a:tr>
              <a:tr h="423937">
                <a:tc vMerge="1">
                  <a:txBody>
                    <a:bodyPr/>
                    <a:lstStyle/>
                    <a:p>
                      <a:endParaRPr lang="en-US" dirty="0"/>
                    </a:p>
                  </a:txBody>
                  <a:tcPr/>
                </a:tc>
                <a:tc>
                  <a:txBody>
                    <a:bodyPr/>
                    <a:lstStyle/>
                    <a:p>
                      <a:r>
                        <a:rPr lang="en-US" sz="1600" b="1" dirty="0"/>
                        <a:t>Pleural fluid LDH</a:t>
                      </a:r>
                    </a:p>
                  </a:txBody>
                  <a:tcPr marL="110642" marR="110642"/>
                </a:tc>
                <a:tc>
                  <a:txBody>
                    <a:bodyPr/>
                    <a:lstStyle/>
                    <a:p>
                      <a:r>
                        <a:rPr lang="en-US" sz="1600" b="1" dirty="0"/>
                        <a:t>&lt; ⅔</a:t>
                      </a:r>
                      <a:r>
                        <a:rPr lang="en-US" sz="1600" dirty="0"/>
                        <a:t> the upper limit of normal serum LDH</a:t>
                      </a:r>
                    </a:p>
                  </a:txBody>
                  <a:tcPr marL="110642" marR="110642"/>
                </a:tc>
                <a:tc>
                  <a:txBody>
                    <a:bodyPr/>
                    <a:lstStyle/>
                    <a:p>
                      <a:r>
                        <a:rPr lang="en-US" sz="1600" b="1" dirty="0"/>
                        <a:t>&gt; ⅔ </a:t>
                      </a:r>
                      <a:r>
                        <a:rPr lang="en-US" sz="1600" dirty="0"/>
                        <a:t>the upper limit of normal serum LDH</a:t>
                      </a:r>
                    </a:p>
                  </a:txBody>
                  <a:tcPr marL="110642" marR="110642"/>
                </a:tc>
                <a:extLst>
                  <a:ext uri="{0D108BD9-81ED-4DB2-BD59-A6C34878D82A}">
                    <a16:rowId xmlns:a16="http://schemas.microsoft.com/office/drawing/2014/main" val="3866866241"/>
                  </a:ext>
                </a:extLst>
              </a:tr>
              <a:tr h="423937">
                <a:tc vMerge="1">
                  <a:txBody>
                    <a:bodyPr/>
                    <a:lstStyle/>
                    <a:p>
                      <a:endParaRPr lang="en-US" dirty="0"/>
                    </a:p>
                  </a:txBody>
                  <a:tcPr/>
                </a:tc>
                <a:tc gridSpan="3">
                  <a:txBody>
                    <a:bodyPr/>
                    <a:lstStyle/>
                    <a:p>
                      <a:r>
                        <a:rPr lang="en-US" sz="1600" b="1" dirty="0">
                          <a:solidFill>
                            <a:srgbClr val="C00000"/>
                          </a:solidFill>
                        </a:rPr>
                        <a:t>Interpretation: It is an exudative effusion if met at least ≥1 criteria. </a:t>
                      </a:r>
                    </a:p>
                  </a:txBody>
                  <a:tcPr marL="110642" marR="110642"/>
                </a:tc>
                <a:tc hMerge="1">
                  <a:txBody>
                    <a:bodyPr/>
                    <a:lstStyle/>
                    <a:p>
                      <a:r>
                        <a:rPr lang="en-US" b="1" dirty="0"/>
                        <a:t>If at least 1 criterion is not met for </a:t>
                      </a:r>
                      <a:r>
                        <a:rPr lang="en-US" b="1" dirty="0" err="1"/>
                        <a:t>trasudate</a:t>
                      </a:r>
                      <a:r>
                        <a:rPr lang="en-US" b="1" dirty="0"/>
                        <a:t>, then this is an exudative effusion</a:t>
                      </a:r>
                    </a:p>
                  </a:txBody>
                  <a:tcPr marL="110642" marR="110642"/>
                </a:tc>
                <a:tc hMerge="1">
                  <a:txBody>
                    <a:bodyPr/>
                    <a:lstStyle/>
                    <a:p>
                      <a:endParaRPr lang="en-US" dirty="0"/>
                    </a:p>
                  </a:txBody>
                  <a:tcPr marL="110642" marR="110642"/>
                </a:tc>
                <a:extLst>
                  <a:ext uri="{0D108BD9-81ED-4DB2-BD59-A6C34878D82A}">
                    <a16:rowId xmlns:a16="http://schemas.microsoft.com/office/drawing/2014/main" val="2239275518"/>
                  </a:ext>
                </a:extLst>
              </a:tr>
              <a:tr h="237536">
                <a:tc gridSpan="2">
                  <a:txBody>
                    <a:bodyPr/>
                    <a:lstStyle/>
                    <a:p>
                      <a:pPr algn="ctr"/>
                      <a:r>
                        <a:rPr lang="en-US" sz="1600" b="1" dirty="0"/>
                        <a:t>Specific gravity</a:t>
                      </a:r>
                    </a:p>
                  </a:txBody>
                  <a:tcPr marL="83127" marR="83127" anchor="ctr"/>
                </a:tc>
                <a:tc hMerge="1">
                  <a:txBody>
                    <a:bodyPr/>
                    <a:lstStyle/>
                    <a:p>
                      <a:endParaRPr lang="en-US" b="1" dirty="0"/>
                    </a:p>
                  </a:txBody>
                  <a:tcPr marL="110642" marR="1106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 1.016</a:t>
                      </a:r>
                    </a:p>
                  </a:txBody>
                  <a:tcPr marL="110642" marR="1106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&gt; 1.016</a:t>
                      </a:r>
                    </a:p>
                  </a:txBody>
                  <a:tcPr marL="110642" marR="110642"/>
                </a:tc>
                <a:extLst>
                  <a:ext uri="{0D108BD9-81ED-4DB2-BD59-A6C34878D82A}">
                    <a16:rowId xmlns:a16="http://schemas.microsoft.com/office/drawing/2014/main" val="1885982229"/>
                  </a:ext>
                </a:extLst>
              </a:tr>
              <a:tr h="129261">
                <a:tc gridSpan="2">
                  <a:txBody>
                    <a:bodyPr/>
                    <a:lstStyle/>
                    <a:p>
                      <a:pPr algn="ctr"/>
                      <a:r>
                        <a:rPr lang="en-US" sz="1600" b="1" dirty="0"/>
                        <a:t>Glucose</a:t>
                      </a:r>
                    </a:p>
                  </a:txBody>
                  <a:tcPr marL="83127" marR="83127" anchor="ctr"/>
                </a:tc>
                <a:tc hMerge="1">
                  <a:txBody>
                    <a:bodyPr/>
                    <a:lstStyle/>
                    <a:p>
                      <a:endParaRPr lang="en-US"/>
                    </a:p>
                  </a:txBody>
                  <a:tcPr/>
                </a:tc>
                <a:tc>
                  <a:txBody>
                    <a:bodyPr/>
                    <a:lstStyle/>
                    <a:p>
                      <a:r>
                        <a:rPr lang="en-US" sz="1600" b="1" dirty="0"/>
                        <a:t>≥ 60 mg/dL</a:t>
                      </a:r>
                    </a:p>
                  </a:txBody>
                  <a:tcPr marL="110642" marR="11064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&lt;60 mg/dL</a:t>
                      </a:r>
                      <a:endParaRPr lang="en-US" sz="1600" b="0" i="0" kern="1200" dirty="0">
                        <a:solidFill>
                          <a:schemeClr val="dk1"/>
                        </a:solidFill>
                        <a:effectLst/>
                        <a:latin typeface="+mn-lt"/>
                        <a:ea typeface="+mn-ea"/>
                        <a:cs typeface="+mn-cs"/>
                      </a:endParaRPr>
                    </a:p>
                  </a:txBody>
                  <a:tcPr marL="110642" marR="110642"/>
                </a:tc>
                <a:extLst>
                  <a:ext uri="{0D108BD9-81ED-4DB2-BD59-A6C34878D82A}">
                    <a16:rowId xmlns:a16="http://schemas.microsoft.com/office/drawing/2014/main" val="832594676"/>
                  </a:ext>
                </a:extLst>
              </a:tr>
            </a:tbl>
          </a:graphicData>
        </a:graphic>
      </p:graphicFrame>
    </p:spTree>
    <p:extLst>
      <p:ext uri="{BB962C8B-B14F-4D97-AF65-F5344CB8AC3E}">
        <p14:creationId xmlns:p14="http://schemas.microsoft.com/office/powerpoint/2010/main" val="297590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0538" y="1695879"/>
            <a:ext cx="11159077" cy="1703141"/>
          </a:xfrm>
        </p:spPr>
        <p:txBody>
          <a:bodyPr>
            <a:normAutofit/>
          </a:bodyPr>
          <a:lstStyle/>
          <a:p>
            <a:pPr marL="457200" indent="-457200" algn="just">
              <a:lnSpc>
                <a:spcPct val="100000"/>
              </a:lnSpc>
              <a:spcBef>
                <a:spcPts val="0"/>
              </a:spcBef>
              <a:spcAft>
                <a:spcPts val="0"/>
              </a:spcAft>
              <a:buFont typeface="Arial" panose="020B0604020202020204" pitchFamily="34" charset="0"/>
              <a:buChar char="•"/>
            </a:pPr>
            <a:r>
              <a:rPr lang="en-GB" sz="2200" dirty="0">
                <a:solidFill>
                  <a:schemeClr val="accent1">
                    <a:lumMod val="75000"/>
                  </a:schemeClr>
                </a:solidFill>
              </a:rPr>
              <a:t>A transudative effusion needs no further evaluation. It resolves by adequate treatment of the disease.</a:t>
            </a:r>
          </a:p>
          <a:p>
            <a:pPr marL="457200" indent="-457200" algn="just">
              <a:lnSpc>
                <a:spcPct val="100000"/>
              </a:lnSpc>
              <a:spcBef>
                <a:spcPts val="0"/>
              </a:spcBef>
              <a:spcAft>
                <a:spcPts val="0"/>
              </a:spcAft>
              <a:buFont typeface="Arial" panose="020B0604020202020204" pitchFamily="34" charset="0"/>
              <a:buChar char="•"/>
            </a:pPr>
            <a:r>
              <a:rPr lang="en-GB" sz="2200" dirty="0">
                <a:solidFill>
                  <a:schemeClr val="accent1">
                    <a:lumMod val="75000"/>
                  </a:schemeClr>
                </a:solidFill>
              </a:rPr>
              <a:t>An exudative effusion will cause unilateral effusions. This type of effusion need further investigation.</a:t>
            </a:r>
          </a:p>
        </p:txBody>
      </p:sp>
      <p:sp>
        <p:nvSpPr>
          <p:cNvPr id="5" name="Round Diagonal Corner Rectangle 4"/>
          <p:cNvSpPr/>
          <p:nvPr/>
        </p:nvSpPr>
        <p:spPr>
          <a:xfrm>
            <a:off x="480536" y="3168428"/>
            <a:ext cx="11159077" cy="76098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200" dirty="0">
                <a:solidFill>
                  <a:schemeClr val="accent1">
                    <a:lumMod val="75000"/>
                  </a:schemeClr>
                </a:solidFill>
              </a:rPr>
              <a:t>In some cases, it can be a combination of both</a:t>
            </a:r>
          </a:p>
          <a:p>
            <a:pPr algn="ctr"/>
            <a:r>
              <a:rPr lang="en-GB" sz="2200" dirty="0">
                <a:solidFill>
                  <a:schemeClr val="accent1">
                    <a:lumMod val="75000"/>
                  </a:schemeClr>
                </a:solidFill>
              </a:rPr>
              <a:t>It can also be caused by lymphatic obstruction (lymphatic effusion)</a:t>
            </a:r>
            <a:endParaRPr lang="en-US" sz="2200" dirty="0">
              <a:solidFill>
                <a:schemeClr val="accent1">
                  <a:lumMod val="75000"/>
                </a:schemeClr>
              </a:solidFill>
            </a:endParaRPr>
          </a:p>
        </p:txBody>
      </p:sp>
      <p:sp>
        <p:nvSpPr>
          <p:cNvPr id="2" name="Title 1">
            <a:extLst>
              <a:ext uri="{FF2B5EF4-FFF2-40B4-BE49-F238E27FC236}">
                <a16:creationId xmlns:a16="http://schemas.microsoft.com/office/drawing/2014/main" id="{17C7CB08-B870-3CD7-E1DD-83A9DE259F2B}"/>
              </a:ext>
            </a:extLst>
          </p:cNvPr>
          <p:cNvSpPr>
            <a:spLocks noGrp="1"/>
          </p:cNvSpPr>
          <p:nvPr>
            <p:ph type="title"/>
          </p:nvPr>
        </p:nvSpPr>
        <p:spPr>
          <a:xfrm>
            <a:off x="480538" y="806225"/>
            <a:ext cx="11159077" cy="940773"/>
          </a:xfrm>
          <a:solidFill>
            <a:schemeClr val="accent1">
              <a:lumMod val="20000"/>
              <a:lumOff val="80000"/>
            </a:schemeClr>
          </a:solidFill>
        </p:spPr>
        <p:txBody>
          <a:bodyPr/>
          <a:lstStyle/>
          <a:p>
            <a:r>
              <a:rPr lang="fr-FR" dirty="0">
                <a:solidFill>
                  <a:schemeClr val="accent1">
                    <a:lumMod val="75000"/>
                  </a:schemeClr>
                </a:solidFill>
              </a:rPr>
              <a:t>Transudative vs exudative pleural effusion</a:t>
            </a:r>
          </a:p>
        </p:txBody>
      </p:sp>
      <p:sp>
        <p:nvSpPr>
          <p:cNvPr id="3" name="Title 1">
            <a:extLst>
              <a:ext uri="{FF2B5EF4-FFF2-40B4-BE49-F238E27FC236}">
                <a16:creationId xmlns:a16="http://schemas.microsoft.com/office/drawing/2014/main" id="{D4D7B68F-FD7D-04C2-EFFA-7359D3502535}"/>
              </a:ext>
            </a:extLst>
          </p:cNvPr>
          <p:cNvSpPr txBox="1">
            <a:spLocks/>
          </p:cNvSpPr>
          <p:nvPr/>
        </p:nvSpPr>
        <p:spPr>
          <a:xfrm>
            <a:off x="480535" y="4013887"/>
            <a:ext cx="11159077" cy="94077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mj-lt"/>
                <a:ea typeface="+mj-ea"/>
                <a:cs typeface="+mj-cs"/>
              </a:defRPr>
            </a:lvl1pPr>
          </a:lstStyle>
          <a:p>
            <a:r>
              <a:rPr lang="en-GB" dirty="0">
                <a:solidFill>
                  <a:schemeClr val="accent1">
                    <a:lumMod val="75000"/>
                  </a:schemeClr>
                </a:solidFill>
              </a:rPr>
              <a:t>How do we make the distinction between these two?</a:t>
            </a:r>
            <a:endParaRPr lang="en-US" dirty="0">
              <a:solidFill>
                <a:schemeClr val="accent1">
                  <a:lumMod val="75000"/>
                </a:schemeClr>
              </a:solidFill>
            </a:endParaRPr>
          </a:p>
        </p:txBody>
      </p:sp>
      <p:sp>
        <p:nvSpPr>
          <p:cNvPr id="6" name="Text Placeholder 3">
            <a:extLst>
              <a:ext uri="{FF2B5EF4-FFF2-40B4-BE49-F238E27FC236}">
                <a16:creationId xmlns:a16="http://schemas.microsoft.com/office/drawing/2014/main" id="{85674172-2E21-0FEE-3DA4-4F810BCF9893}"/>
              </a:ext>
            </a:extLst>
          </p:cNvPr>
          <p:cNvSpPr txBox="1">
            <a:spLocks/>
          </p:cNvSpPr>
          <p:nvPr/>
        </p:nvSpPr>
        <p:spPr>
          <a:xfrm>
            <a:off x="480535" y="5039134"/>
            <a:ext cx="11159077" cy="1703141"/>
          </a:xfrm>
          <a:prstGeom prst="rect">
            <a:avLst/>
          </a:prstGeom>
        </p:spPr>
        <p:txBody>
          <a:bodyPr vert="horz" lIns="91440" tIns="45720" rIns="91440" bIns="45720" rtlCol="0">
            <a:normAutofit fontScale="92500"/>
          </a:bodyPr>
          <a:lstStyle>
            <a:lvl1pPr marL="0" indent="0" algn="l" defTabSz="914400" rtl="0" eaLnBrk="1" latinLnBrk="0" hangingPunct="1">
              <a:lnSpc>
                <a:spcPct val="108000"/>
              </a:lnSpc>
              <a:spcBef>
                <a:spcPts val="600"/>
              </a:spcBef>
              <a:spcAft>
                <a:spcPts val="200"/>
              </a:spcAft>
              <a:buClr>
                <a:schemeClr val="accent1"/>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9pPr>
          </a:lstStyle>
          <a:p>
            <a:pPr marL="457200" indent="-457200" algn="just">
              <a:lnSpc>
                <a:spcPct val="100000"/>
              </a:lnSpc>
              <a:spcBef>
                <a:spcPts val="0"/>
              </a:spcBef>
              <a:spcAft>
                <a:spcPts val="0"/>
              </a:spcAft>
              <a:buFont typeface="Arial" panose="020B0604020202020204" pitchFamily="34" charset="0"/>
              <a:buChar char="•"/>
            </a:pPr>
            <a:r>
              <a:rPr lang="en-US" sz="2400" dirty="0">
                <a:solidFill>
                  <a:schemeClr val="accent1">
                    <a:lumMod val="75000"/>
                  </a:schemeClr>
                </a:solidFill>
              </a:rPr>
              <a:t>Thoracentesis should be performed for new and unexplained pleural effusion when sufficient fluid is present.</a:t>
            </a:r>
          </a:p>
          <a:p>
            <a:pPr marL="457200" indent="-457200" algn="just">
              <a:lnSpc>
                <a:spcPct val="100000"/>
              </a:lnSpc>
              <a:spcBef>
                <a:spcPts val="0"/>
              </a:spcBef>
              <a:spcAft>
                <a:spcPts val="0"/>
              </a:spcAft>
              <a:buFont typeface="Arial" panose="020B0604020202020204" pitchFamily="34" charset="0"/>
              <a:buChar char="•"/>
            </a:pPr>
            <a:r>
              <a:rPr lang="en-US" sz="2400" dirty="0">
                <a:solidFill>
                  <a:schemeClr val="accent1">
                    <a:lumMod val="75000"/>
                  </a:schemeClr>
                </a:solidFill>
              </a:rPr>
              <a:t>One of the few conditions that can cause a transudate or exudate is pulmonary embolism (PE). if a patient has a transudative effusion but no apparent cause, consider PE</a:t>
            </a:r>
          </a:p>
        </p:txBody>
      </p:sp>
    </p:spTree>
    <p:extLst>
      <p:ext uri="{BB962C8B-B14F-4D97-AF65-F5344CB8AC3E}">
        <p14:creationId xmlns:p14="http://schemas.microsoft.com/office/powerpoint/2010/main" val="335304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44" y="802431"/>
            <a:ext cx="5012778" cy="1026367"/>
          </a:xfrm>
          <a:solidFill>
            <a:schemeClr val="accent1">
              <a:lumMod val="20000"/>
              <a:lumOff val="80000"/>
            </a:schemeClr>
          </a:solidFill>
        </p:spPr>
        <p:txBody>
          <a:bodyPr/>
          <a:lstStyle/>
          <a:p>
            <a:r>
              <a:rPr lang="en-US" dirty="0">
                <a:solidFill>
                  <a:schemeClr val="accent1">
                    <a:lumMod val="75000"/>
                  </a:schemeClr>
                </a:solidFill>
              </a:rPr>
              <a:t>Parapneumonic effusion</a:t>
            </a:r>
          </a:p>
        </p:txBody>
      </p:sp>
      <p:sp>
        <p:nvSpPr>
          <p:cNvPr id="4" name="Text Placeholder 3"/>
          <p:cNvSpPr>
            <a:spLocks noGrp="1"/>
          </p:cNvSpPr>
          <p:nvPr>
            <p:ph type="body" sz="half" idx="2"/>
          </p:nvPr>
        </p:nvSpPr>
        <p:spPr>
          <a:xfrm>
            <a:off x="856176" y="2069587"/>
            <a:ext cx="10723114" cy="4304053"/>
          </a:xfrm>
        </p:spPr>
        <p:txBody>
          <a:bodyPr>
            <a:noAutofit/>
          </a:bodyPr>
          <a:lstStyle/>
          <a:p>
            <a:pPr marL="342900" indent="-342900">
              <a:buFont typeface="Arial" panose="020B0604020202020204" pitchFamily="34" charset="0"/>
              <a:buChar char="•"/>
            </a:pPr>
            <a:r>
              <a:rPr lang="en-US" sz="2400" dirty="0">
                <a:solidFill>
                  <a:schemeClr val="accent1">
                    <a:lumMod val="75000"/>
                  </a:schemeClr>
                </a:solidFill>
              </a:rPr>
              <a:t>Pleural effusion adjacent to pneumonia, </a:t>
            </a:r>
            <a:r>
              <a:rPr lang="en-GB" sz="2400" dirty="0">
                <a:solidFill>
                  <a:schemeClr val="accent1">
                    <a:lumMod val="75000"/>
                  </a:schemeClr>
                </a:solidFill>
              </a:rPr>
              <a:t>lung abscess &amp; bronchiectasis.</a:t>
            </a:r>
            <a:endParaRPr lang="en-US" sz="2400" dirty="0">
              <a:solidFill>
                <a:schemeClr val="accent1">
                  <a:lumMod val="75000"/>
                </a:schemeClr>
              </a:solidFill>
            </a:endParaRPr>
          </a:p>
          <a:p>
            <a:pPr marL="342900" indent="-342900">
              <a:buFont typeface="Arial" panose="020B0604020202020204" pitchFamily="34" charset="0"/>
              <a:buChar char="•"/>
            </a:pPr>
            <a:r>
              <a:rPr lang="en-US" sz="2400" dirty="0">
                <a:solidFill>
                  <a:schemeClr val="accent1">
                    <a:lumMod val="75000"/>
                  </a:schemeClr>
                </a:solidFill>
              </a:rPr>
              <a:t>May be sterile or contain bacteria</a:t>
            </a:r>
          </a:p>
          <a:p>
            <a:pPr marL="342900" indent="-342900">
              <a:buFont typeface="Arial" panose="020B0604020202020204" pitchFamily="34" charset="0"/>
              <a:buChar char="•"/>
            </a:pPr>
            <a:r>
              <a:rPr lang="en-US" sz="2400" dirty="0">
                <a:solidFill>
                  <a:schemeClr val="accent1">
                    <a:lumMod val="75000"/>
                  </a:schemeClr>
                </a:solidFill>
              </a:rPr>
              <a:t>May cause empyema: pus in pleural space</a:t>
            </a:r>
            <a:endParaRPr lang="en-GB" sz="2400" dirty="0">
              <a:solidFill>
                <a:schemeClr val="accent1">
                  <a:lumMod val="75000"/>
                </a:schemeClr>
              </a:solidFill>
            </a:endParaRPr>
          </a:p>
          <a:p>
            <a:r>
              <a:rPr lang="en-GB" sz="2400" dirty="0">
                <a:solidFill>
                  <a:schemeClr val="accent1">
                    <a:lumMod val="75000"/>
                  </a:schemeClr>
                </a:solidFill>
              </a:rPr>
              <a:t> </a:t>
            </a:r>
            <a:endParaRPr lang="en-US" sz="2400" dirty="0"/>
          </a:p>
        </p:txBody>
      </p:sp>
      <p:graphicFrame>
        <p:nvGraphicFramePr>
          <p:cNvPr id="3" name="Table 2">
            <a:extLst>
              <a:ext uri="{FF2B5EF4-FFF2-40B4-BE49-F238E27FC236}">
                <a16:creationId xmlns:a16="http://schemas.microsoft.com/office/drawing/2014/main" id="{6B0A531E-AD75-A204-4A3B-3F1A21FD9B76}"/>
              </a:ext>
            </a:extLst>
          </p:cNvPr>
          <p:cNvGraphicFramePr>
            <a:graphicFrameLocks noGrp="1"/>
          </p:cNvGraphicFramePr>
          <p:nvPr>
            <p:extLst>
              <p:ext uri="{D42A27DB-BD31-4B8C-83A1-F6EECF244321}">
                <p14:modId xmlns:p14="http://schemas.microsoft.com/office/powerpoint/2010/main" val="1294101557"/>
              </p:ext>
            </p:extLst>
          </p:nvPr>
        </p:nvGraphicFramePr>
        <p:xfrm>
          <a:off x="517456" y="3623722"/>
          <a:ext cx="10818368" cy="2672080"/>
        </p:xfrm>
        <a:graphic>
          <a:graphicData uri="http://schemas.openxmlformats.org/drawingml/2006/table">
            <a:tbl>
              <a:tblPr firstRow="1" firstCol="1" bandRow="1">
                <a:tableStyleId>{5C22544A-7EE6-4342-B048-85BDC9FD1C3A}</a:tableStyleId>
              </a:tblPr>
              <a:tblGrid>
                <a:gridCol w="2216432">
                  <a:extLst>
                    <a:ext uri="{9D8B030D-6E8A-4147-A177-3AD203B41FA5}">
                      <a16:colId xmlns:a16="http://schemas.microsoft.com/office/drawing/2014/main" val="1826416448"/>
                    </a:ext>
                  </a:extLst>
                </a:gridCol>
                <a:gridCol w="2867312">
                  <a:extLst>
                    <a:ext uri="{9D8B030D-6E8A-4147-A177-3AD203B41FA5}">
                      <a16:colId xmlns:a16="http://schemas.microsoft.com/office/drawing/2014/main" val="3619882714"/>
                    </a:ext>
                  </a:extLst>
                </a:gridCol>
                <a:gridCol w="2867312">
                  <a:extLst>
                    <a:ext uri="{9D8B030D-6E8A-4147-A177-3AD203B41FA5}">
                      <a16:colId xmlns:a16="http://schemas.microsoft.com/office/drawing/2014/main" val="3747147539"/>
                    </a:ext>
                  </a:extLst>
                </a:gridCol>
                <a:gridCol w="2867312">
                  <a:extLst>
                    <a:ext uri="{9D8B030D-6E8A-4147-A177-3AD203B41FA5}">
                      <a16:colId xmlns:a16="http://schemas.microsoft.com/office/drawing/2014/main" val="3480298267"/>
                    </a:ext>
                  </a:extLst>
                </a:gridCol>
              </a:tblGrid>
              <a:tr h="370840">
                <a:tc>
                  <a:txBody>
                    <a:bodyPr/>
                    <a:lstStyle/>
                    <a:p>
                      <a:endParaRPr lang="en-US" dirty="0"/>
                    </a:p>
                  </a:txBody>
                  <a:tcPr marL="121706" marR="121706">
                    <a:solidFill>
                      <a:schemeClr val="bg1"/>
                    </a:solidFill>
                  </a:tcPr>
                </a:tc>
                <a:tc>
                  <a:txBody>
                    <a:bodyPr/>
                    <a:lstStyle/>
                    <a:p>
                      <a:pPr algn="ctr"/>
                      <a:r>
                        <a:rPr lang="en-US" dirty="0"/>
                        <a:t>Uncomplicated </a:t>
                      </a:r>
                    </a:p>
                  </a:txBody>
                  <a:tcPr marL="121706" marR="121706" anchor="ctr"/>
                </a:tc>
                <a:tc>
                  <a:txBody>
                    <a:bodyPr/>
                    <a:lstStyle/>
                    <a:p>
                      <a:pPr algn="ctr"/>
                      <a:r>
                        <a:rPr lang="en-US" dirty="0"/>
                        <a:t>Complicated </a:t>
                      </a:r>
                    </a:p>
                  </a:txBody>
                  <a:tcPr marL="121706" marR="121706" anchor="ctr"/>
                </a:tc>
                <a:tc>
                  <a:txBody>
                    <a:bodyPr/>
                    <a:lstStyle/>
                    <a:p>
                      <a:pPr algn="ctr"/>
                      <a:r>
                        <a:rPr lang="en-US" dirty="0"/>
                        <a:t>Empyema</a:t>
                      </a:r>
                    </a:p>
                  </a:txBody>
                  <a:tcPr marL="121706" marR="121706" anchor="ctr"/>
                </a:tc>
                <a:extLst>
                  <a:ext uri="{0D108BD9-81ED-4DB2-BD59-A6C34878D82A}">
                    <a16:rowId xmlns:a16="http://schemas.microsoft.com/office/drawing/2014/main" val="2075736855"/>
                  </a:ext>
                </a:extLst>
              </a:tr>
              <a:tr h="370840">
                <a:tc>
                  <a:txBody>
                    <a:bodyPr/>
                    <a:lstStyle/>
                    <a:p>
                      <a:pPr algn="ctr"/>
                      <a:r>
                        <a:rPr lang="en-US" b="1" dirty="0"/>
                        <a:t>General</a:t>
                      </a:r>
                    </a:p>
                  </a:txBody>
                  <a:tcPr marL="121706" marR="121706" anchor="ctr"/>
                </a:tc>
                <a:tc>
                  <a:txBody>
                    <a:bodyPr/>
                    <a:lstStyle/>
                    <a:p>
                      <a:r>
                        <a:rPr lang="en-US" dirty="0"/>
                        <a:t>Sterile exudate</a:t>
                      </a:r>
                    </a:p>
                  </a:txBody>
                  <a:tcPr marL="121706" marR="121706"/>
                </a:tc>
                <a:tc>
                  <a:txBody>
                    <a:bodyPr/>
                    <a:lstStyle/>
                    <a:p>
                      <a:r>
                        <a:rPr lang="en-US" dirty="0"/>
                        <a:t>Bacterial invasion</a:t>
                      </a:r>
                    </a:p>
                  </a:txBody>
                  <a:tcPr marL="121706" marR="121706"/>
                </a:tc>
                <a:tc>
                  <a:txBody>
                    <a:bodyPr/>
                    <a:lstStyle/>
                    <a:p>
                      <a:r>
                        <a:rPr lang="en-US" dirty="0"/>
                        <a:t>Frank pus</a:t>
                      </a:r>
                    </a:p>
                  </a:txBody>
                  <a:tcPr marL="121706" marR="121706"/>
                </a:tc>
                <a:extLst>
                  <a:ext uri="{0D108BD9-81ED-4DB2-BD59-A6C34878D82A}">
                    <a16:rowId xmlns:a16="http://schemas.microsoft.com/office/drawing/2014/main" val="3839797697"/>
                  </a:ext>
                </a:extLst>
              </a:tr>
              <a:tr h="370840">
                <a:tc>
                  <a:txBody>
                    <a:bodyPr/>
                    <a:lstStyle/>
                    <a:p>
                      <a:pPr algn="ctr"/>
                      <a:r>
                        <a:rPr lang="en-US" b="1" dirty="0"/>
                        <a:t>Pleural fluid</a:t>
                      </a:r>
                    </a:p>
                  </a:txBody>
                  <a:tcPr marL="121706" marR="121706" anchor="ctr"/>
                </a:tc>
                <a:tc>
                  <a:txBody>
                    <a:bodyPr/>
                    <a:lstStyle/>
                    <a:p>
                      <a:r>
                        <a:rPr lang="en-US" dirty="0"/>
                        <a:t>WBC &lt; 50K</a:t>
                      </a:r>
                    </a:p>
                    <a:p>
                      <a:r>
                        <a:rPr lang="en-US" dirty="0"/>
                        <a:t>pH &gt; 7.2</a:t>
                      </a:r>
                    </a:p>
                    <a:p>
                      <a:r>
                        <a:rPr lang="en-US" dirty="0"/>
                        <a:t>Glucose: normal/low</a:t>
                      </a:r>
                    </a:p>
                    <a:p>
                      <a:r>
                        <a:rPr lang="en-US" dirty="0"/>
                        <a:t>↑ LDH</a:t>
                      </a:r>
                    </a:p>
                  </a:txBody>
                  <a:tcPr marL="121706" marR="121706"/>
                </a:tc>
                <a:tc>
                  <a:txBody>
                    <a:bodyPr/>
                    <a:lstStyle/>
                    <a:p>
                      <a:r>
                        <a:rPr lang="en-US" dirty="0"/>
                        <a:t>WBC &gt; 50k</a:t>
                      </a:r>
                    </a:p>
                    <a:p>
                      <a:r>
                        <a:rPr lang="en-US" dirty="0"/>
                        <a:t>pH &lt; 7.2</a:t>
                      </a:r>
                    </a:p>
                    <a:p>
                      <a:r>
                        <a:rPr lang="en-US" dirty="0"/>
                        <a:t>Glucose: &lt;60</a:t>
                      </a:r>
                    </a:p>
                    <a:p>
                      <a:r>
                        <a:rPr lang="en-US" dirty="0"/>
                        <a:t>↑ LDH</a:t>
                      </a:r>
                    </a:p>
                  </a:txBody>
                  <a:tcPr marL="121706" marR="121706"/>
                </a:tc>
                <a:tc>
                  <a:txBody>
                    <a:bodyPr/>
                    <a:lstStyle/>
                    <a:p>
                      <a:r>
                        <a:rPr lang="en-US" dirty="0"/>
                        <a:t>Pus</a:t>
                      </a:r>
                    </a:p>
                    <a:p>
                      <a:r>
                        <a:rPr lang="en-US" dirty="0"/>
                        <a:t>pH &lt; 7.2</a:t>
                      </a:r>
                    </a:p>
                    <a:p>
                      <a:r>
                        <a:rPr lang="en-US" dirty="0"/>
                        <a:t>Glucose: &lt;60</a:t>
                      </a:r>
                    </a:p>
                    <a:p>
                      <a:r>
                        <a:rPr lang="en-US" dirty="0"/>
                        <a:t>↑ LDH</a:t>
                      </a:r>
                    </a:p>
                  </a:txBody>
                  <a:tcPr marL="121706" marR="121706"/>
                </a:tc>
                <a:extLst>
                  <a:ext uri="{0D108BD9-81ED-4DB2-BD59-A6C34878D82A}">
                    <a16:rowId xmlns:a16="http://schemas.microsoft.com/office/drawing/2014/main" val="1635750408"/>
                  </a:ext>
                </a:extLst>
              </a:tr>
              <a:tr h="370840">
                <a:tc>
                  <a:txBody>
                    <a:bodyPr/>
                    <a:lstStyle/>
                    <a:p>
                      <a:pPr algn="ctr"/>
                      <a:r>
                        <a:rPr lang="en-US" b="1" dirty="0"/>
                        <a:t>Gram stain/Culture</a:t>
                      </a:r>
                    </a:p>
                  </a:txBody>
                  <a:tcPr marL="121706" marR="121706" anchor="ctr"/>
                </a:tc>
                <a:tc>
                  <a:txBody>
                    <a:bodyPr/>
                    <a:lstStyle/>
                    <a:p>
                      <a:r>
                        <a:rPr lang="en-US" dirty="0"/>
                        <a:t>Negative</a:t>
                      </a:r>
                    </a:p>
                  </a:txBody>
                  <a:tcPr marL="121706" marR="121706"/>
                </a:tc>
                <a:tc>
                  <a:txBody>
                    <a:bodyPr/>
                    <a:lstStyle/>
                    <a:p>
                      <a:r>
                        <a:rPr lang="en-US" dirty="0"/>
                        <a:t>Positive/Negative*</a:t>
                      </a:r>
                    </a:p>
                  </a:txBody>
                  <a:tcPr marL="121706" marR="121706"/>
                </a:tc>
                <a:tc>
                  <a:txBody>
                    <a:bodyPr/>
                    <a:lstStyle/>
                    <a:p>
                      <a:r>
                        <a:rPr lang="en-US" dirty="0"/>
                        <a:t>Positive</a:t>
                      </a:r>
                    </a:p>
                  </a:txBody>
                  <a:tcPr marL="121706" marR="121706"/>
                </a:tc>
                <a:extLst>
                  <a:ext uri="{0D108BD9-81ED-4DB2-BD59-A6C34878D82A}">
                    <a16:rowId xmlns:a16="http://schemas.microsoft.com/office/drawing/2014/main" val="78903718"/>
                  </a:ext>
                </a:extLst>
              </a:tr>
              <a:tr h="370840">
                <a:tc>
                  <a:txBody>
                    <a:bodyPr/>
                    <a:lstStyle/>
                    <a:p>
                      <a:pPr algn="ctr"/>
                      <a:r>
                        <a:rPr lang="en-US" b="1" dirty="0"/>
                        <a:t>Management</a:t>
                      </a:r>
                    </a:p>
                  </a:txBody>
                  <a:tcPr marL="121706" marR="121706" anchor="ctr"/>
                </a:tc>
                <a:tc>
                  <a:txBody>
                    <a:bodyPr/>
                    <a:lstStyle/>
                    <a:p>
                      <a:r>
                        <a:rPr lang="en-US" dirty="0"/>
                        <a:t>Antibiotics</a:t>
                      </a:r>
                    </a:p>
                  </a:txBody>
                  <a:tcPr marL="121706" marR="1217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Antibiotics + </a:t>
                      </a:r>
                      <a:r>
                        <a:rPr lang="en-US" b="1" dirty="0"/>
                        <a:t>Drainage</a:t>
                      </a:r>
                    </a:p>
                  </a:txBody>
                  <a:tcPr marL="121706" marR="121706"/>
                </a:tc>
                <a:tc>
                  <a:txBody>
                    <a:bodyPr/>
                    <a:lstStyle/>
                    <a:p>
                      <a:r>
                        <a:rPr lang="en-US" dirty="0"/>
                        <a:t>Antibiotics + </a:t>
                      </a:r>
                      <a:r>
                        <a:rPr lang="en-US" b="1" dirty="0"/>
                        <a:t>Drainage</a:t>
                      </a:r>
                    </a:p>
                  </a:txBody>
                  <a:tcPr marL="121706" marR="121706"/>
                </a:tc>
                <a:extLst>
                  <a:ext uri="{0D108BD9-81ED-4DB2-BD59-A6C34878D82A}">
                    <a16:rowId xmlns:a16="http://schemas.microsoft.com/office/drawing/2014/main" val="3326552247"/>
                  </a:ext>
                </a:extLst>
              </a:tr>
            </a:tbl>
          </a:graphicData>
        </a:graphic>
      </p:graphicFrame>
      <p:sp>
        <p:nvSpPr>
          <p:cNvPr id="8" name="TextBox 7">
            <a:extLst>
              <a:ext uri="{FF2B5EF4-FFF2-40B4-BE49-F238E27FC236}">
                <a16:creationId xmlns:a16="http://schemas.microsoft.com/office/drawing/2014/main" id="{67661D05-DD56-FEA8-A0EF-10D4EED0504E}"/>
              </a:ext>
            </a:extLst>
          </p:cNvPr>
          <p:cNvSpPr txBox="1"/>
          <p:nvPr/>
        </p:nvSpPr>
        <p:spPr>
          <a:xfrm>
            <a:off x="571738" y="6294469"/>
            <a:ext cx="2965941" cy="369332"/>
          </a:xfrm>
          <a:prstGeom prst="rect">
            <a:avLst/>
          </a:prstGeom>
          <a:noFill/>
        </p:spPr>
        <p:txBody>
          <a:bodyPr wrap="square">
            <a:spAutoFit/>
          </a:bodyPr>
          <a:lstStyle/>
          <a:p>
            <a:r>
              <a:rPr lang="en-US" dirty="0"/>
              <a:t>* Depends on bacterial count</a:t>
            </a:r>
          </a:p>
        </p:txBody>
      </p:sp>
    </p:spTree>
    <p:extLst>
      <p:ext uri="{BB962C8B-B14F-4D97-AF65-F5344CB8AC3E}">
        <p14:creationId xmlns:p14="http://schemas.microsoft.com/office/powerpoint/2010/main" val="205401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9755"/>
            <a:ext cx="5833872" cy="821095"/>
          </a:xfrm>
          <a:solidFill>
            <a:schemeClr val="accent1">
              <a:lumMod val="20000"/>
              <a:lumOff val="80000"/>
            </a:schemeClr>
          </a:solidFill>
        </p:spPr>
        <p:txBody>
          <a:bodyPr/>
          <a:lstStyle/>
          <a:p>
            <a:r>
              <a:rPr lang="en-GB" dirty="0">
                <a:solidFill>
                  <a:schemeClr val="accent1">
                    <a:lumMod val="75000"/>
                  </a:schemeClr>
                </a:solidFill>
              </a:rPr>
              <a:t>Clinical presentation</a:t>
            </a:r>
            <a:endParaRPr lang="en-US" dirty="0">
              <a:solidFill>
                <a:schemeClr val="accent1">
                  <a:lumMod val="75000"/>
                </a:schemeClr>
              </a:solidFill>
            </a:endParaRPr>
          </a:p>
        </p:txBody>
      </p:sp>
      <p:sp>
        <p:nvSpPr>
          <p:cNvPr id="4" name="Text Placeholder 3"/>
          <p:cNvSpPr>
            <a:spLocks noGrp="1"/>
          </p:cNvSpPr>
          <p:nvPr>
            <p:ph type="body" sz="half" idx="2"/>
          </p:nvPr>
        </p:nvSpPr>
        <p:spPr>
          <a:xfrm>
            <a:off x="1024127" y="2257506"/>
            <a:ext cx="10698181" cy="3762294"/>
          </a:xfrm>
        </p:spPr>
        <p:txBody>
          <a:bodyPr>
            <a:normAutofit fontScale="92500" lnSpcReduction="10000"/>
          </a:bodyPr>
          <a:lstStyle/>
          <a:p>
            <a:r>
              <a:rPr lang="en-GB" sz="2800" b="1" dirty="0">
                <a:solidFill>
                  <a:schemeClr val="accent1">
                    <a:lumMod val="75000"/>
                  </a:schemeClr>
                </a:solidFill>
              </a:rPr>
              <a:t>Notes:</a:t>
            </a:r>
          </a:p>
          <a:p>
            <a:pPr marL="457200" indent="-457200">
              <a:buFont typeface="Arial" panose="020B0604020202020204" pitchFamily="34" charset="0"/>
              <a:buChar char="•"/>
            </a:pPr>
            <a:r>
              <a:rPr lang="en-GB" sz="2800" dirty="0">
                <a:solidFill>
                  <a:schemeClr val="accent1">
                    <a:lumMod val="75000"/>
                  </a:schemeClr>
                </a:solidFill>
              </a:rPr>
              <a:t>If the patient has minimal effusion with minimal lung compression, he might not have any symptoms </a:t>
            </a:r>
          </a:p>
          <a:p>
            <a:pPr marL="457200" indent="-457200">
              <a:buFont typeface="Arial" panose="020B0604020202020204" pitchFamily="34" charset="0"/>
              <a:buChar char="•"/>
            </a:pPr>
            <a:r>
              <a:rPr lang="en-GB" sz="2800" dirty="0">
                <a:solidFill>
                  <a:schemeClr val="accent1">
                    <a:lumMod val="75000"/>
                  </a:schemeClr>
                </a:solidFill>
              </a:rPr>
              <a:t>When the effusion is moderate to large size or caused by inflammation symptoms are present.</a:t>
            </a:r>
          </a:p>
          <a:p>
            <a:pPr marL="457200" indent="-457200">
              <a:buFont typeface="Arial" panose="020B0604020202020204" pitchFamily="34" charset="0"/>
              <a:buChar char="•"/>
            </a:pPr>
            <a:r>
              <a:rPr lang="en-GB" sz="2800" dirty="0">
                <a:solidFill>
                  <a:schemeClr val="accent1">
                    <a:lumMod val="75000"/>
                  </a:schemeClr>
                </a:solidFill>
              </a:rPr>
              <a:t>It may also lead to respiratory failure in some cases .</a:t>
            </a:r>
          </a:p>
          <a:p>
            <a:pPr marL="457200" indent="-457200">
              <a:buFont typeface="Arial" panose="020B0604020202020204" pitchFamily="34" charset="0"/>
              <a:buChar char="•"/>
            </a:pPr>
            <a:r>
              <a:rPr lang="en-GB" sz="2800" dirty="0">
                <a:solidFill>
                  <a:schemeClr val="accent1">
                    <a:lumMod val="75000"/>
                  </a:schemeClr>
                </a:solidFill>
              </a:rPr>
              <a:t>Note that symptoms are related to the underlying cause of effusion.</a:t>
            </a:r>
          </a:p>
          <a:p>
            <a:r>
              <a:rPr lang="en-GB" sz="2800" dirty="0"/>
              <a:t> </a:t>
            </a:r>
            <a:endParaRPr lang="en-US" sz="2800" dirty="0"/>
          </a:p>
        </p:txBody>
      </p:sp>
    </p:spTree>
    <p:extLst>
      <p:ext uri="{BB962C8B-B14F-4D97-AF65-F5344CB8AC3E}">
        <p14:creationId xmlns:p14="http://schemas.microsoft.com/office/powerpoint/2010/main" val="327000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58415"/>
            <a:ext cx="4564909" cy="774441"/>
          </a:xfrm>
          <a:solidFill>
            <a:schemeClr val="accent1">
              <a:lumMod val="20000"/>
              <a:lumOff val="80000"/>
            </a:schemeClr>
          </a:solidFill>
        </p:spPr>
        <p:txBody>
          <a:bodyPr/>
          <a:lstStyle/>
          <a:p>
            <a:r>
              <a:rPr lang="en-US" dirty="0">
                <a:solidFill>
                  <a:schemeClr val="accent1">
                    <a:lumMod val="75000"/>
                  </a:schemeClr>
                </a:solidFill>
              </a:rPr>
              <a:t>Signs and symptoms:</a:t>
            </a:r>
          </a:p>
        </p:txBody>
      </p:sp>
      <p:sp>
        <p:nvSpPr>
          <p:cNvPr id="4" name="Text Placeholder 3"/>
          <p:cNvSpPr>
            <a:spLocks noGrp="1"/>
          </p:cNvSpPr>
          <p:nvPr>
            <p:ph type="body" sz="half" idx="2"/>
          </p:nvPr>
        </p:nvSpPr>
        <p:spPr>
          <a:xfrm>
            <a:off x="755781" y="1819469"/>
            <a:ext cx="10823510" cy="4525347"/>
          </a:xfrm>
        </p:spPr>
        <p:txBody>
          <a:bodyPr>
            <a:normAutofit/>
          </a:bodyPr>
          <a:lstStyle/>
          <a:p>
            <a:pPr marL="457200" indent="-457200">
              <a:buFont typeface="+mj-lt"/>
              <a:buAutoNum type="arabicPeriod"/>
            </a:pPr>
            <a:r>
              <a:rPr lang="en-US" sz="2400" dirty="0">
                <a:solidFill>
                  <a:schemeClr val="accent1">
                    <a:lumMod val="75000"/>
                  </a:schemeClr>
                </a:solidFill>
              </a:rPr>
              <a:t>Dyspnea </a:t>
            </a:r>
          </a:p>
          <a:p>
            <a:pPr marL="457200" indent="-457200">
              <a:buFont typeface="+mj-lt"/>
              <a:buAutoNum type="arabicPeriod"/>
            </a:pPr>
            <a:r>
              <a:rPr lang="en-US" sz="2400" dirty="0">
                <a:solidFill>
                  <a:schemeClr val="accent1">
                    <a:lumMod val="75000"/>
                  </a:schemeClr>
                </a:solidFill>
              </a:rPr>
              <a:t>Dry nonproductive Cough </a:t>
            </a:r>
          </a:p>
          <a:p>
            <a:pPr marL="457200" indent="-457200">
              <a:buFont typeface="+mj-lt"/>
              <a:buAutoNum type="arabicPeriod"/>
            </a:pPr>
            <a:r>
              <a:rPr lang="en-US" sz="2400" dirty="0">
                <a:solidFill>
                  <a:schemeClr val="accent1">
                    <a:lumMod val="75000"/>
                  </a:schemeClr>
                </a:solidFill>
              </a:rPr>
              <a:t>Peripheral edema</a:t>
            </a:r>
          </a:p>
          <a:p>
            <a:pPr marL="457200" indent="-457200">
              <a:buFont typeface="+mj-lt"/>
              <a:buAutoNum type="arabicPeriod"/>
            </a:pPr>
            <a:r>
              <a:rPr lang="en-US" sz="2400" dirty="0">
                <a:solidFill>
                  <a:schemeClr val="accent1">
                    <a:lumMod val="75000"/>
                  </a:schemeClr>
                </a:solidFill>
              </a:rPr>
              <a:t>Pleuritic chest pain:</a:t>
            </a:r>
          </a:p>
          <a:p>
            <a:pPr marL="914400" lvl="1" indent="-457200">
              <a:buFont typeface="Arial" panose="020B0604020202020204" pitchFamily="34" charset="0"/>
              <a:buChar char="•"/>
            </a:pPr>
            <a:r>
              <a:rPr lang="en-GB" sz="2000" dirty="0">
                <a:solidFill>
                  <a:schemeClr val="accent1">
                    <a:lumMod val="75000"/>
                  </a:schemeClr>
                </a:solidFill>
              </a:rPr>
              <a:t>Results from pleural irritation and raises the likelihood of an exudative Etiology.</a:t>
            </a:r>
          </a:p>
          <a:p>
            <a:pPr marL="342900" indent="-342900">
              <a:buFont typeface="Arial" panose="020B0604020202020204" pitchFamily="34" charset="0"/>
              <a:buChar char="•"/>
            </a:pPr>
            <a:r>
              <a:rPr lang="en-GB" sz="2400" b="1" dirty="0">
                <a:solidFill>
                  <a:schemeClr val="accent1">
                    <a:lumMod val="75000"/>
                  </a:schemeClr>
                </a:solidFill>
              </a:rPr>
              <a:t>Analysis of pain:</a:t>
            </a:r>
          </a:p>
          <a:p>
            <a:pPr marL="800100" lvl="1" indent="-342900">
              <a:buFont typeface="Arial" panose="020B0604020202020204" pitchFamily="34" charset="0"/>
              <a:buChar char="•"/>
            </a:pPr>
            <a:r>
              <a:rPr lang="en-GB" sz="2000" dirty="0">
                <a:solidFill>
                  <a:schemeClr val="accent1">
                    <a:lumMod val="75000"/>
                  </a:schemeClr>
                </a:solidFill>
              </a:rPr>
              <a:t>Pain may be mild or severe. </a:t>
            </a:r>
          </a:p>
          <a:p>
            <a:pPr marL="800100" lvl="1" indent="-342900">
              <a:buFont typeface="Arial" panose="020B0604020202020204" pitchFamily="34" charset="0"/>
              <a:buChar char="•"/>
            </a:pPr>
            <a:r>
              <a:rPr lang="en-GB" sz="2000" dirty="0">
                <a:solidFill>
                  <a:schemeClr val="accent1">
                    <a:lumMod val="75000"/>
                  </a:schemeClr>
                </a:solidFill>
              </a:rPr>
              <a:t>Described as sharp or stabbing.  </a:t>
            </a:r>
          </a:p>
          <a:p>
            <a:pPr marL="800100" lvl="1" indent="-342900">
              <a:buFont typeface="Arial" panose="020B0604020202020204" pitchFamily="34" charset="0"/>
              <a:buChar char="•"/>
            </a:pPr>
            <a:r>
              <a:rPr lang="en-GB" sz="2000" dirty="0">
                <a:solidFill>
                  <a:schemeClr val="accent1">
                    <a:lumMod val="75000"/>
                  </a:schemeClr>
                </a:solidFill>
              </a:rPr>
              <a:t>Exacerbated with deep inspiration.</a:t>
            </a:r>
          </a:p>
          <a:p>
            <a:pPr marL="800100" lvl="1" indent="-342900">
              <a:buFont typeface="Arial" panose="020B0604020202020204" pitchFamily="34" charset="0"/>
              <a:buChar char="•"/>
            </a:pPr>
            <a:r>
              <a:rPr lang="en-GB" sz="2000" dirty="0">
                <a:solidFill>
                  <a:schemeClr val="accent1">
                    <a:lumMod val="75000"/>
                  </a:schemeClr>
                </a:solidFill>
              </a:rPr>
              <a:t>Pain may be localized to the chest wall or referred to the </a:t>
            </a:r>
            <a:r>
              <a:rPr lang="en-GB" sz="2000" dirty="0" err="1">
                <a:solidFill>
                  <a:schemeClr val="accent1">
                    <a:lumMod val="75000"/>
                  </a:schemeClr>
                </a:solidFill>
              </a:rPr>
              <a:t>ipsilateral</a:t>
            </a:r>
            <a:r>
              <a:rPr lang="en-GB" sz="2000" dirty="0">
                <a:solidFill>
                  <a:schemeClr val="accent1">
                    <a:lumMod val="75000"/>
                  </a:schemeClr>
                </a:solidFill>
              </a:rPr>
              <a:t> shoulder or upper abdomen</a:t>
            </a:r>
            <a:r>
              <a:rPr lang="en-GB" sz="2000" dirty="0"/>
              <a:t>. </a:t>
            </a:r>
          </a:p>
          <a:p>
            <a:pPr marL="457200" indent="-457200">
              <a:buFont typeface="+mj-lt"/>
              <a:buAutoNum type="arabicPeriod"/>
            </a:pPr>
            <a:endParaRPr lang="en-US" sz="2400" dirty="0"/>
          </a:p>
        </p:txBody>
      </p:sp>
    </p:spTree>
    <p:extLst>
      <p:ext uri="{BB962C8B-B14F-4D97-AF65-F5344CB8AC3E}">
        <p14:creationId xmlns:p14="http://schemas.microsoft.com/office/powerpoint/2010/main" val="3186304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11297</TotalTime>
  <Words>1880</Words>
  <Application>Microsoft Office PowerPoint</Application>
  <PresentationFormat>Widescreen</PresentationFormat>
  <Paragraphs>293</Paragraphs>
  <Slides>29</Slides>
  <Notes>8</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Arial</vt:lpstr>
      <vt:lpstr>Lato</vt:lpstr>
      <vt:lpstr>Söhne</vt:lpstr>
      <vt:lpstr>Tw Cen MT</vt:lpstr>
      <vt:lpstr>Tw Cen MT Condensed</vt:lpstr>
      <vt:lpstr>Wingdings</vt:lpstr>
      <vt:lpstr>Wingdings 3</vt:lpstr>
      <vt:lpstr>Integral</vt:lpstr>
      <vt:lpstr>Pleural effusion</vt:lpstr>
      <vt:lpstr>introduction</vt:lpstr>
      <vt:lpstr>PowerPoint Presentation</vt:lpstr>
      <vt:lpstr>calcification :</vt:lpstr>
      <vt:lpstr>PowerPoint Presentation</vt:lpstr>
      <vt:lpstr>Transudative vs exudative pleural effusion</vt:lpstr>
      <vt:lpstr>Parapneumonic effusion</vt:lpstr>
      <vt:lpstr>Clinical presentation</vt:lpstr>
      <vt:lpstr>Signs and symptoms:</vt:lpstr>
      <vt:lpstr>Physical examination </vt:lpstr>
      <vt:lpstr>Pleural effusion vs pneumonia on examination</vt:lpstr>
      <vt:lpstr>investigations</vt:lpstr>
      <vt:lpstr>Chest x-ray</vt:lpstr>
      <vt:lpstr>Chest x-ray</vt:lpstr>
      <vt:lpstr>Chest x-ray</vt:lpstr>
      <vt:lpstr>Ct scan</vt:lpstr>
      <vt:lpstr>Thoracic US</vt:lpstr>
      <vt:lpstr>Thoracic US</vt:lpstr>
      <vt:lpstr>thoracentesis </vt:lpstr>
      <vt:lpstr>PowerPoint Presentation</vt:lpstr>
      <vt:lpstr>PowerPoint Presentation</vt:lpstr>
      <vt:lpstr>thoracentesis </vt:lpstr>
      <vt:lpstr>management</vt:lpstr>
      <vt:lpstr>management</vt:lpstr>
      <vt:lpstr>management</vt:lpstr>
      <vt:lpstr>management</vt:lpstr>
      <vt:lpstr>management</vt:lpstr>
      <vt:lpstr>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Pleural effusion</dc:title>
  <dc:creator>Windows User</dc:creator>
  <cp:lastModifiedBy>Monther Qatawneh</cp:lastModifiedBy>
  <cp:revision>93</cp:revision>
  <dcterms:created xsi:type="dcterms:W3CDTF">2020-11-18T06:58:58Z</dcterms:created>
  <dcterms:modified xsi:type="dcterms:W3CDTF">2024-01-17T20:43:21Z</dcterms:modified>
</cp:coreProperties>
</file>