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19.xml" ContentType="application/vnd.openxmlformats-officedocument.presentationml.slide+xml"/>
  <Override PartName="/ppt/slides/slide33.xml" ContentType="application/vnd.openxmlformats-officedocument.presentationml.slide+xml"/>
  <Override PartName="/ppt/slides/slide31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09" r:id="rId3"/>
    <p:sldId id="291" r:id="rId4"/>
    <p:sldId id="311" r:id="rId5"/>
    <p:sldId id="292" r:id="rId6"/>
    <p:sldId id="293" r:id="rId7"/>
    <p:sldId id="294" r:id="rId8"/>
    <p:sldId id="295" r:id="rId9"/>
    <p:sldId id="312" r:id="rId10"/>
    <p:sldId id="296" r:id="rId11"/>
    <p:sldId id="297" r:id="rId12"/>
    <p:sldId id="298" r:id="rId13"/>
    <p:sldId id="299" r:id="rId14"/>
    <p:sldId id="300" r:id="rId15"/>
    <p:sldId id="269" r:id="rId16"/>
    <p:sldId id="264" r:id="rId17"/>
    <p:sldId id="322" r:id="rId18"/>
    <p:sldId id="313" r:id="rId19"/>
    <p:sldId id="318" r:id="rId20"/>
    <p:sldId id="319" r:id="rId21"/>
    <p:sldId id="320" r:id="rId22"/>
    <p:sldId id="321" r:id="rId23"/>
    <p:sldId id="263" r:id="rId24"/>
    <p:sldId id="314" r:id="rId25"/>
    <p:sldId id="324" r:id="rId26"/>
    <p:sldId id="259" r:id="rId27"/>
    <p:sldId id="315" r:id="rId28"/>
    <p:sldId id="257" r:id="rId29"/>
    <p:sldId id="325" r:id="rId30"/>
    <p:sldId id="326" r:id="rId31"/>
    <p:sldId id="327" r:id="rId32"/>
    <p:sldId id="261" r:id="rId33"/>
    <p:sldId id="316" r:id="rId34"/>
    <p:sldId id="328" r:id="rId35"/>
    <p:sldId id="329" r:id="rId36"/>
    <p:sldId id="330" r:id="rId37"/>
    <p:sldId id="333" r:id="rId38"/>
    <p:sldId id="332" r:id="rId39"/>
    <p:sldId id="331" r:id="rId40"/>
    <p:sldId id="334" r:id="rId41"/>
    <p:sldId id="33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12ACA0-B843-486F-84F6-140995B5B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D37D651-6A5D-49E3-A2AC-E5CED2634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6819E3-4445-41F6-91F4-CD2FD2677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C690-CAFF-4F6C-993B-373BB78C6FF8}" type="datetimeFigureOut">
              <a:rPr lang="en-GB" smtClean="0"/>
              <a:t>02/05/2021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CF42EA-9499-4941-8225-8AE0DE67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64C71E-07D8-41EC-AFBC-E18559AE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9360-1845-4617-9DFD-E5FFD7A6D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892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47D874-F253-449A-B84D-ADEA10030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8E109C0-0A49-4D50-A8DB-B0D8E822F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3EE407-70C4-4927-8C55-1CF91CD98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C690-CAFF-4F6C-993B-373BB78C6FF8}" type="datetimeFigureOut">
              <a:rPr lang="en-GB" smtClean="0"/>
              <a:t>02/05/2021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2A847D-DE7C-4795-9393-9B9769D15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0FF631-A86A-489F-8DB7-99AE9EEC7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9360-1845-4617-9DFD-E5FFD7A6D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192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DC4192F-19C2-4754-8759-5843FC6791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0B1C65E-CC22-44C2-96A5-EAB415AD8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21FF34-B69D-4688-801E-F72CE4883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C690-CAFF-4F6C-993B-373BB78C6FF8}" type="datetimeFigureOut">
              <a:rPr lang="en-GB" smtClean="0"/>
              <a:t>02/05/2021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CFBB88-D33F-45EA-A011-4C07C336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61F2D4-78C2-4182-AD13-AF29FC5AD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9360-1845-4617-9DFD-E5FFD7A6D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695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949DC3-6B4C-49ED-9D92-FB837116D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C7F977-2591-41FD-85B7-393AEAE91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93EBFE-777E-4FBC-BB3A-FA4C3673B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C690-CAFF-4F6C-993B-373BB78C6FF8}" type="datetimeFigureOut">
              <a:rPr lang="en-GB" smtClean="0"/>
              <a:t>02/05/2021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425AEB-EABE-4DCA-8942-B1C2EBC68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1A87E4-0BBB-4EF6-81D3-1911ED43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9360-1845-4617-9DFD-E5FFD7A6D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376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B168D6-3D8D-4D6C-98B9-BDF2E9C49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29E983-C737-4D4B-9499-EA24E1FE9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6D28E9-3AB0-44E1-8FB4-978F835A2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C690-CAFF-4F6C-993B-373BB78C6FF8}" type="datetimeFigureOut">
              <a:rPr lang="en-GB" smtClean="0"/>
              <a:t>02/05/2021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D9ACFD-2601-4D0C-A614-85707ADA4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499E40-D251-4967-ABAB-D34178316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9360-1845-4617-9DFD-E5FFD7A6D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185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FE0D79-05CB-402D-9B4E-1E0BAECF6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5C8421-15CA-41D2-97BD-C1F2682249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4B1C618-FC20-43B6-95FC-549EA2A70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382219-4F78-483B-831B-B3A4FBC5D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C690-CAFF-4F6C-993B-373BB78C6FF8}" type="datetimeFigureOut">
              <a:rPr lang="en-GB" smtClean="0"/>
              <a:t>02/05/2021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A94EB4-7B3F-455B-B7C0-4171BBEA7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C0E3C2-962F-460F-BE2C-64D2F8023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9360-1845-4617-9DFD-E5FFD7A6D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42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52D1BC-EBFB-4B5A-97A8-49AFA7DE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1AB1049-19DC-47FF-8E3B-12E696C31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B3013E5-A3AF-4FF8-9733-31493BEFD3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440A350-B383-456C-A459-CA0570E5F8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83F76DA-1B80-4CC5-9844-F0DC9E6DA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72DB44F-20CF-435B-968C-459AB8DE2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C690-CAFF-4F6C-993B-373BB78C6FF8}" type="datetimeFigureOut">
              <a:rPr lang="en-GB" smtClean="0"/>
              <a:t>02/05/2021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B2229C2-A1AD-472D-B0C3-A6832E72D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6FA706B-167E-476A-88A4-BBCEADD2D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9360-1845-4617-9DFD-E5FFD7A6D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97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F3A4A0-E6CD-40CA-A5DD-B0F495165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7F823F-1D41-4B92-9DF3-3C9A5A8F0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C690-CAFF-4F6C-993B-373BB78C6FF8}" type="datetimeFigureOut">
              <a:rPr lang="en-GB" smtClean="0"/>
              <a:t>02/05/2021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ED39919-37D3-422F-A4AC-6FEE8B787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294DBBA-CA12-4944-8E94-F7E86443A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9360-1845-4617-9DFD-E5FFD7A6D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332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1D2AA33-9D66-43BC-8785-0392D3C42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C690-CAFF-4F6C-993B-373BB78C6FF8}" type="datetimeFigureOut">
              <a:rPr lang="en-GB" smtClean="0"/>
              <a:t>02/05/2021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403CEE4-0B3E-48D4-BF0C-9BA672A60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02835F-7621-459D-B713-1EFF04848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9360-1845-4617-9DFD-E5FFD7A6D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932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01AF33-EBAA-4D71-BBF8-324B9A9E3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3E4A49-9AF4-47B1-BC35-6EB0E559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068C5C3-5262-4BC9-991D-A5A7EEBE7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635C57-F1E9-4BAC-B5AB-F48409474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C690-CAFF-4F6C-993B-373BB78C6FF8}" type="datetimeFigureOut">
              <a:rPr lang="en-GB" smtClean="0"/>
              <a:t>02/05/2021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2B0B51-5E42-4669-ABBF-703FA5E41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297B06-BF9A-4E1F-9041-339234705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9360-1845-4617-9DFD-E5FFD7A6D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83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25C590-9849-4B45-843C-8A1E42C7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80B0C8D-52BD-41D8-93D2-14ABE5FE6A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2E6257A-3B48-4E4E-9427-AEFEF513B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32402A-C137-4527-BA7E-065D1D7ED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C690-CAFF-4F6C-993B-373BB78C6FF8}" type="datetimeFigureOut">
              <a:rPr lang="en-GB" smtClean="0"/>
              <a:t>02/05/2021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3E88AB-9F22-4F71-9672-0F0F2637D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09E617-542E-4C61-AD0B-5FA84085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99360-1845-4617-9DFD-E5FFD7A6D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894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460CC74-E316-492C-9668-2DA3931C1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1DF622A-FA02-49D6-A33D-7C89099E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812214-E47F-4C3C-888C-A697150ABB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CC690-CAFF-4F6C-993B-373BB78C6FF8}" type="datetimeFigureOut">
              <a:rPr lang="en-GB" smtClean="0"/>
              <a:t>02/05/2021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D38170-0760-4CB4-9E4A-00E2079270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C42B54-222F-43D2-969C-22A726C607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99360-1845-4617-9DFD-E5FFD7A6D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54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عنوان 1">
            <a:extLst>
              <a:ext uri="{FF2B5EF4-FFF2-40B4-BE49-F238E27FC236}">
                <a16:creationId xmlns:a16="http://schemas.microsoft.com/office/drawing/2014/main" xmlns="" id="{B557CA8B-932E-4083-8873-AF756C264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307" y="640081"/>
            <a:ext cx="3377183" cy="3681976"/>
          </a:xfrm>
          <a:noFill/>
        </p:spPr>
        <p:txBody>
          <a:bodyPr>
            <a:normAutofit fontScale="90000"/>
          </a:bodyPr>
          <a:lstStyle/>
          <a:p>
            <a:pPr algn="l" rtl="0" eaLnBrk="1" hangingPunct="1"/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Lower Limb</a:t>
            </a:r>
            <a:b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en-US" alt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Muscules</a:t>
            </a: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of the thigh/ posterior compartment</a:t>
            </a:r>
            <a:b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muscles of the leg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C67ACC92-238E-4766-8345-D9390C75A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307" y="4460487"/>
            <a:ext cx="3377184" cy="1757433"/>
          </a:xfrm>
          <a:noFill/>
        </p:spPr>
        <p:txBody>
          <a:bodyPr rtlCol="1">
            <a:normAutofit/>
          </a:bodyPr>
          <a:lstStyle/>
          <a:p>
            <a:pPr algn="l">
              <a:defRPr/>
            </a:pPr>
            <a:r>
              <a:rPr lang="ar-JO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Dr  Amal Albtoosh </a:t>
            </a:r>
          </a:p>
        </p:txBody>
      </p:sp>
      <p:pic>
        <p:nvPicPr>
          <p:cNvPr id="2050" name="Picture 5" descr="Image result for leg diagram">
            <a:extLst>
              <a:ext uri="{FF2B5EF4-FFF2-40B4-BE49-F238E27FC236}">
                <a16:creationId xmlns:a16="http://schemas.microsoft.com/office/drawing/2014/main" xmlns="" id="{BF693137-0C97-4167-A855-F5156489E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8" b="26424"/>
          <a:stretch/>
        </p:blipFill>
        <p:spPr bwMode="auto">
          <a:xfrm>
            <a:off x="4654297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3898900" cy="1858962"/>
          </a:xfrm>
        </p:spPr>
        <p:txBody>
          <a:bodyPr/>
          <a:lstStyle/>
          <a:p>
            <a:r>
              <a:rPr lang="en-AU"/>
              <a:t>Popliteal fossa</a:t>
            </a:r>
            <a:br>
              <a:rPr lang="en-AU"/>
            </a:br>
            <a:r>
              <a:rPr lang="en-AU"/>
              <a:t>roof</a:t>
            </a:r>
            <a:r>
              <a:rPr lang="en-AU">
                <a:solidFill>
                  <a:srgbClr val="66FF33"/>
                </a:solidFill>
              </a:rPr>
              <a:t> </a:t>
            </a:r>
            <a:endParaRPr lang="en-US">
              <a:solidFill>
                <a:srgbClr val="66FF33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981201" y="2349501"/>
            <a:ext cx="4475163" cy="3776663"/>
          </a:xfrm>
        </p:spPr>
        <p:txBody>
          <a:bodyPr/>
          <a:lstStyle/>
          <a:p>
            <a:pPr>
              <a:buFontTx/>
              <a:buNone/>
            </a:pPr>
            <a:r>
              <a:rPr lang="en-AU"/>
              <a:t>Formed by deep fascia </a:t>
            </a:r>
          </a:p>
          <a:p>
            <a:pPr>
              <a:buFontTx/>
              <a:buNone/>
            </a:pPr>
            <a:endParaRPr lang="en-AU"/>
          </a:p>
          <a:p>
            <a:pPr>
              <a:buFontTx/>
              <a:buNone/>
            </a:pPr>
            <a:r>
              <a:rPr lang="en-AU"/>
              <a:t>Pierced by</a:t>
            </a:r>
          </a:p>
          <a:p>
            <a:pPr lvl="1">
              <a:buFontTx/>
              <a:buNone/>
            </a:pPr>
            <a:r>
              <a:rPr lang="en-AU"/>
              <a:t>short saphenous vein </a:t>
            </a:r>
          </a:p>
          <a:p>
            <a:pPr lvl="1">
              <a:buFontTx/>
              <a:buNone/>
            </a:pPr>
            <a:r>
              <a:rPr lang="en-AU"/>
              <a:t>sural nerve</a:t>
            </a:r>
            <a:endParaRPr lang="en-US"/>
          </a:p>
        </p:txBody>
      </p:sp>
      <p:pic>
        <p:nvPicPr>
          <p:cNvPr id="3076" name="Picture 4" descr="p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3526" y="199942"/>
            <a:ext cx="3276600" cy="6192837"/>
          </a:xfrm>
          <a:prstGeom prst="rect">
            <a:avLst/>
          </a:prstGeom>
          <a:noFill/>
        </p:spPr>
      </p:pic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6311900" y="2708276"/>
            <a:ext cx="1944688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6024564" y="4365625"/>
            <a:ext cx="2016125" cy="719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4367213" y="4868864"/>
            <a:ext cx="3168650" cy="8651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34F05A3-7628-4B6D-89E1-62DA356D58CA}"/>
              </a:ext>
            </a:extLst>
          </p:cNvPr>
          <p:cNvSpPr txBox="1"/>
          <p:nvPr/>
        </p:nvSpPr>
        <p:spPr>
          <a:xfrm>
            <a:off x="7108910" y="3760593"/>
            <a:ext cx="253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UNIVERSITY OF DUNDEE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115888"/>
            <a:ext cx="4043362" cy="1657350"/>
          </a:xfrm>
        </p:spPr>
        <p:txBody>
          <a:bodyPr>
            <a:normAutofit/>
          </a:bodyPr>
          <a:lstStyle/>
          <a:p>
            <a:r>
              <a:rPr lang="en-AU"/>
              <a:t>Popliteal fossa</a:t>
            </a:r>
            <a:br>
              <a:rPr lang="en-AU"/>
            </a:br>
            <a:r>
              <a:rPr lang="en-AU"/>
              <a:t>boundaries</a:t>
            </a:r>
            <a:endParaRPr lang="en-US"/>
          </a:p>
        </p:txBody>
      </p:sp>
      <p:sp>
        <p:nvSpPr>
          <p:cNvPr id="4104" name="Rectangle 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/>
              <a:t> </a:t>
            </a:r>
            <a:endParaRPr lang="en-US"/>
          </a:p>
        </p:txBody>
      </p:sp>
      <p:pic>
        <p:nvPicPr>
          <p:cNvPr id="4099" name="Picture 3" descr="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7800" y="331789"/>
            <a:ext cx="4008438" cy="6192837"/>
          </a:xfrm>
          <a:prstGeom prst="rect">
            <a:avLst/>
          </a:prstGeom>
          <a:noFill/>
        </p:spPr>
      </p:pic>
      <p:sp>
        <p:nvSpPr>
          <p:cNvPr id="4100" name="Line 4"/>
          <p:cNvSpPr>
            <a:spLocks noChangeShapeType="1"/>
          </p:cNvSpPr>
          <p:nvPr/>
        </p:nvSpPr>
        <p:spPr bwMode="auto">
          <a:xfrm flipH="1">
            <a:off x="7678739" y="981076"/>
            <a:ext cx="936625" cy="223202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8616951" y="981075"/>
            <a:ext cx="574675" cy="2376488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 flipH="1">
            <a:off x="8255001" y="3357564"/>
            <a:ext cx="936625" cy="1366837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 flipH="1" flipV="1">
            <a:off x="7678738" y="3213100"/>
            <a:ext cx="576262" cy="15113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1703389" y="1782763"/>
            <a:ext cx="461962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3200">
                <a:solidFill>
                  <a:srgbClr val="FF0000"/>
                </a:solidFill>
              </a:rPr>
              <a:t>Superiorly:</a:t>
            </a:r>
            <a:r>
              <a:rPr lang="en-GB" sz="3200"/>
              <a:t> Diverging tendons of Hamstrings</a:t>
            </a:r>
          </a:p>
          <a:p>
            <a:pPr marL="342900" indent="-342900">
              <a:spcBef>
                <a:spcPct val="20000"/>
              </a:spcBef>
            </a:pPr>
            <a:endParaRPr lang="en-GB" sz="3200"/>
          </a:p>
          <a:p>
            <a:pPr marL="342900" indent="-342900">
              <a:spcBef>
                <a:spcPct val="20000"/>
              </a:spcBef>
            </a:pPr>
            <a:r>
              <a:rPr lang="en-GB" sz="3200">
                <a:solidFill>
                  <a:srgbClr val="FF0000"/>
                </a:solidFill>
              </a:rPr>
              <a:t>Inferiorly:</a:t>
            </a:r>
            <a:r>
              <a:rPr lang="en-GB" sz="3200"/>
              <a:t> Medial and Lateral heads of Gastrocnemius which converge at inferior angle</a:t>
            </a:r>
          </a:p>
          <a:p>
            <a:pPr marL="342900" indent="-342900">
              <a:spcBef>
                <a:spcPct val="20000"/>
              </a:spcBef>
            </a:pPr>
            <a:r>
              <a:rPr lang="en-GB" sz="3200"/>
              <a:t>	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  <p:bldP spid="4101" grpId="0" animBg="1"/>
      <p:bldP spid="4102" grpId="0" animBg="1"/>
      <p:bldP spid="410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9" y="115889"/>
            <a:ext cx="4835525" cy="1570037"/>
          </a:xfrm>
        </p:spPr>
        <p:txBody>
          <a:bodyPr/>
          <a:lstStyle/>
          <a:p>
            <a:r>
              <a:rPr lang="en-AU"/>
              <a:t>Popliteal fossa</a:t>
            </a:r>
            <a:br>
              <a:rPr lang="en-AU"/>
            </a:br>
            <a:r>
              <a:rPr lang="en-AU"/>
              <a:t>contents</a:t>
            </a: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idx="1"/>
          </p:nvPr>
        </p:nvSpPr>
        <p:spPr>
          <a:xfrm>
            <a:off x="2193424" y="1889123"/>
            <a:ext cx="5543550" cy="4852988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Popliteal Artery</a:t>
            </a:r>
          </a:p>
          <a:p>
            <a:pPr>
              <a:buFontTx/>
              <a:buNone/>
            </a:pPr>
            <a:r>
              <a:rPr lang="en-GB" dirty="0"/>
              <a:t>Popliteal Vein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Terminal Branches of Sciatic:</a:t>
            </a:r>
          </a:p>
          <a:p>
            <a:r>
              <a:rPr lang="en-GB" dirty="0"/>
              <a:t>Tibial Nerve</a:t>
            </a:r>
          </a:p>
          <a:p>
            <a:r>
              <a:rPr lang="en-GB" dirty="0"/>
              <a:t>Common Peroneal (Fibular) Nerve</a:t>
            </a:r>
          </a:p>
        </p:txBody>
      </p:sp>
      <p:pic>
        <p:nvPicPr>
          <p:cNvPr id="11267" name="Picture 3" descr="p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8840" y="264319"/>
            <a:ext cx="3048000" cy="6329362"/>
          </a:xfrm>
          <a:prstGeom prst="rect">
            <a:avLst/>
          </a:prstGeom>
          <a:noFill/>
        </p:spPr>
      </p:pic>
      <p:sp>
        <p:nvSpPr>
          <p:cNvPr id="11269" name="Line 5"/>
          <p:cNvSpPr>
            <a:spLocks noChangeShapeType="1"/>
          </p:cNvSpPr>
          <p:nvPr/>
        </p:nvSpPr>
        <p:spPr bwMode="auto">
          <a:xfrm>
            <a:off x="4583113" y="2133600"/>
            <a:ext cx="41767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 flipV="1">
            <a:off x="4295775" y="2492375"/>
            <a:ext cx="46799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 flipV="1">
            <a:off x="4323932" y="3429000"/>
            <a:ext cx="4752975" cy="790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 flipV="1">
            <a:off x="7095875" y="3466306"/>
            <a:ext cx="2305050" cy="1368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DBC6E01-940A-4FDD-BCAE-E05899F09B5D}"/>
              </a:ext>
            </a:extLst>
          </p:cNvPr>
          <p:cNvSpPr txBox="1"/>
          <p:nvPr/>
        </p:nvSpPr>
        <p:spPr>
          <a:xfrm>
            <a:off x="7492498" y="1418193"/>
            <a:ext cx="253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UNIVERSITY OF DUNDEE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4D5E41-64E0-45F1-9BB7-F4D64EB8467B}"/>
              </a:ext>
            </a:extLst>
          </p:cNvPr>
          <p:cNvSpPr txBox="1"/>
          <p:nvPr/>
        </p:nvSpPr>
        <p:spPr>
          <a:xfrm>
            <a:off x="7492498" y="4587591"/>
            <a:ext cx="253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UNIVERSITY OF DUNDEE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9" y="274638"/>
            <a:ext cx="3887787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Popliteal fossa floor</a:t>
            </a:r>
            <a:endParaRPr 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96890" y="1606050"/>
            <a:ext cx="4140200" cy="4525962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 Popliteal surface of femur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Capsule of Knee Jt.</a:t>
            </a:r>
          </a:p>
          <a:p>
            <a:pPr>
              <a:buFont typeface="Symbol" pitchFamily="18" charset="2"/>
              <a:buChar char="®"/>
            </a:pPr>
            <a:r>
              <a:rPr lang="en-GB" dirty="0"/>
              <a:t>reinforced by oblique popliteal ligament.</a:t>
            </a:r>
          </a:p>
          <a:p>
            <a:pPr>
              <a:buFont typeface="Symbol" pitchFamily="18" charset="2"/>
              <a:buNone/>
            </a:pPr>
            <a:endParaRPr lang="en-US" dirty="0"/>
          </a:p>
          <a:p>
            <a:pPr>
              <a:buFont typeface="Symbol" pitchFamily="18" charset="2"/>
              <a:buNone/>
            </a:pPr>
            <a:r>
              <a:rPr lang="en-US" dirty="0"/>
              <a:t>Popliteus muscle</a:t>
            </a:r>
          </a:p>
        </p:txBody>
      </p:sp>
      <p:pic>
        <p:nvPicPr>
          <p:cNvPr id="14340" name="Picture 4" descr="p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9275" y="188913"/>
            <a:ext cx="5003800" cy="6330950"/>
          </a:xfrm>
          <a:prstGeom prst="rect">
            <a:avLst/>
          </a:prstGeom>
          <a:noFill/>
        </p:spPr>
      </p:pic>
      <p:sp>
        <p:nvSpPr>
          <p:cNvPr id="14341" name="Line 5"/>
          <p:cNvSpPr>
            <a:spLocks noChangeShapeType="1"/>
          </p:cNvSpPr>
          <p:nvPr/>
        </p:nvSpPr>
        <p:spPr bwMode="auto">
          <a:xfrm flipV="1">
            <a:off x="4367213" y="404813"/>
            <a:ext cx="3600450" cy="1511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V="1">
            <a:off x="3801270" y="3304674"/>
            <a:ext cx="3529972" cy="337052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V="1">
            <a:off x="3430589" y="2708275"/>
            <a:ext cx="4537074" cy="19534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V="1">
            <a:off x="3128211" y="3940760"/>
            <a:ext cx="4839452" cy="90061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32795C9-9A51-4E14-A80E-B3153547AEBD}"/>
              </a:ext>
            </a:extLst>
          </p:cNvPr>
          <p:cNvSpPr txBox="1"/>
          <p:nvPr/>
        </p:nvSpPr>
        <p:spPr>
          <a:xfrm>
            <a:off x="7268411" y="4430015"/>
            <a:ext cx="253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UNIVERSITY OF DUNDEE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92F1BA-AA80-49EB-910C-BCC0881F4151}"/>
              </a:ext>
            </a:extLst>
          </p:cNvPr>
          <p:cNvSpPr txBox="1"/>
          <p:nvPr/>
        </p:nvSpPr>
        <p:spPr>
          <a:xfrm>
            <a:off x="6863848" y="1693304"/>
            <a:ext cx="253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UNIVERSITY OF DUNDEE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1" y="188913"/>
            <a:ext cx="3960813" cy="1752600"/>
          </a:xfrm>
        </p:spPr>
        <p:txBody>
          <a:bodyPr/>
          <a:lstStyle/>
          <a:p>
            <a:r>
              <a:rPr lang="en-AU"/>
              <a:t>Popliteal fossa floor</a:t>
            </a: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703389" y="2133600"/>
            <a:ext cx="4105275" cy="3962400"/>
          </a:xfrm>
        </p:spPr>
        <p:txBody>
          <a:bodyPr/>
          <a:lstStyle/>
          <a:p>
            <a:pPr>
              <a:buFontTx/>
              <a:buNone/>
            </a:pPr>
            <a:r>
              <a:rPr lang="en-AU" dirty="0"/>
              <a:t>Oblique popliteal </a:t>
            </a:r>
            <a:r>
              <a:rPr lang="en-AU" dirty="0" err="1"/>
              <a:t>lig</a:t>
            </a:r>
            <a:r>
              <a:rPr lang="en-AU" dirty="0"/>
              <a:t>.</a:t>
            </a:r>
          </a:p>
          <a:p>
            <a:pPr>
              <a:buFont typeface="Symbol" pitchFamily="18" charset="2"/>
              <a:buChar char="®"/>
            </a:pPr>
            <a:r>
              <a:rPr lang="en-AU" dirty="0"/>
              <a:t>expansion from </a:t>
            </a:r>
            <a:r>
              <a:rPr lang="en-AU" dirty="0" err="1"/>
              <a:t>SemiMembranous</a:t>
            </a:r>
            <a:endParaRPr lang="en-AU" dirty="0"/>
          </a:p>
          <a:p>
            <a:pPr>
              <a:buFontTx/>
              <a:buNone/>
            </a:pPr>
            <a:endParaRPr lang="en-AU" dirty="0"/>
          </a:p>
          <a:p>
            <a:pPr>
              <a:buFontTx/>
              <a:buNone/>
            </a:pPr>
            <a:r>
              <a:rPr lang="en-AU" dirty="0"/>
              <a:t>Middle genicular vessels pierce capsule supplying cruciate ligaments</a:t>
            </a:r>
            <a:endParaRPr lang="en-US" dirty="0"/>
          </a:p>
        </p:txBody>
      </p:sp>
      <p:pic>
        <p:nvPicPr>
          <p:cNvPr id="15364" name="Picture 4" descr="p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2338" y="115889"/>
            <a:ext cx="4379912" cy="61928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49CD2D09-B1BB-4DF5-9E1C-3D21B21EDE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83355637-BA71-4F63-94C9-E77BF81BDF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7F97556F-221F-4C37-A66C-2E4E35A0BE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GB" altLang="en-US">
                <a:solidFill>
                  <a:srgbClr val="000000"/>
                </a:solidFill>
              </a:rPr>
              <a:t>Leg compartments 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54646CF1-7DFB-4EE4-813B-FD63CBCAC7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5645" y="2272143"/>
            <a:ext cx="6102626" cy="3788830"/>
          </a:xfrm>
        </p:spPr>
        <p:txBody>
          <a:bodyPr anchor="ctr">
            <a:normAutofit/>
          </a:bodyPr>
          <a:lstStyle/>
          <a:p>
            <a:pPr>
              <a:buFontTx/>
              <a:buNone/>
            </a:pPr>
            <a:r>
              <a:rPr lang="en-GB" altLang="en-US" sz="2000" dirty="0">
                <a:solidFill>
                  <a:srgbClr val="000000"/>
                </a:solidFill>
              </a:rPr>
              <a:t>   </a:t>
            </a: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77" name="Freeform 49">
            <a:extLst>
              <a:ext uri="{FF2B5EF4-FFF2-40B4-BE49-F238E27FC236}">
                <a16:creationId xmlns:a16="http://schemas.microsoft.com/office/drawing/2014/main" xmlns="" id="{967C29FE-FD32-4AFB-AD20-DBDF5864B2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6" name="Picture 4" descr="calf - transverse ">
            <a:extLst>
              <a:ext uri="{FF2B5EF4-FFF2-40B4-BE49-F238E27FC236}">
                <a16:creationId xmlns:a16="http://schemas.microsoft.com/office/drawing/2014/main" xmlns="" id="{2F899C5E-474D-4C87-BB1E-1AD895F0F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5" r="1" b="5556"/>
          <a:stretch/>
        </p:blipFill>
        <p:spPr bwMode="auto"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DBD1011-A26F-436F-8FBC-18DA87400533}"/>
              </a:ext>
            </a:extLst>
          </p:cNvPr>
          <p:cNvSpPr txBox="1"/>
          <p:nvPr/>
        </p:nvSpPr>
        <p:spPr>
          <a:xfrm>
            <a:off x="305645" y="2249095"/>
            <a:ext cx="610262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b="1" dirty="0">
                <a:solidFill>
                  <a:srgbClr val="FF0000"/>
                </a:solidFill>
              </a:rPr>
              <a:t>Muscles of the Anterior Compartment</a:t>
            </a:r>
            <a:r>
              <a:rPr lang="en-GB" dirty="0"/>
              <a:t>: Deep </a:t>
            </a:r>
            <a:r>
              <a:rPr lang="en-GB" dirty="0" smtClean="0"/>
              <a:t>fibular(peroneal) </a:t>
            </a:r>
            <a:r>
              <a:rPr lang="en-GB" dirty="0"/>
              <a:t>Nerve</a:t>
            </a:r>
          </a:p>
          <a:p>
            <a:r>
              <a:rPr lang="en-GB" u="sng" dirty="0"/>
              <a:t>Tibialis anterior, extensor digitorum longus, extensor hallucis longus, </a:t>
            </a:r>
            <a:r>
              <a:rPr lang="en-GB" u="sng" dirty="0" smtClean="0"/>
              <a:t>fibularis (peroneal) </a:t>
            </a:r>
            <a:r>
              <a:rPr lang="en-GB" u="sng" dirty="0"/>
              <a:t>tertius</a:t>
            </a:r>
          </a:p>
          <a:p>
            <a:r>
              <a:rPr lang="en-GB" b="1" dirty="0">
                <a:solidFill>
                  <a:schemeClr val="accent1"/>
                </a:solidFill>
              </a:rPr>
              <a:t>Muscles of the Lateral Compartment</a:t>
            </a:r>
            <a:r>
              <a:rPr lang="en-GB" dirty="0"/>
              <a:t>: Superficial </a:t>
            </a:r>
            <a:r>
              <a:rPr lang="en-GB" dirty="0" smtClean="0"/>
              <a:t>fibular(peroneal) </a:t>
            </a:r>
            <a:r>
              <a:rPr lang="en-GB" dirty="0"/>
              <a:t>Nerve</a:t>
            </a:r>
          </a:p>
          <a:p>
            <a:r>
              <a:rPr lang="en-GB" u="sng" dirty="0" smtClean="0"/>
              <a:t>Fibularis </a:t>
            </a:r>
            <a:r>
              <a:rPr lang="en-GB" dirty="0"/>
              <a:t>(</a:t>
            </a:r>
            <a:r>
              <a:rPr lang="en-GB" dirty="0" smtClean="0"/>
              <a:t>peroneal)</a:t>
            </a:r>
            <a:r>
              <a:rPr lang="en-GB" u="sng" dirty="0" smtClean="0"/>
              <a:t> </a:t>
            </a:r>
            <a:r>
              <a:rPr lang="en-GB" u="sng" dirty="0"/>
              <a:t>longus, fibularis </a:t>
            </a:r>
            <a:r>
              <a:rPr lang="en-GB" dirty="0"/>
              <a:t>(</a:t>
            </a:r>
            <a:r>
              <a:rPr lang="en-GB" dirty="0" smtClean="0"/>
              <a:t>peroneal) </a:t>
            </a:r>
            <a:r>
              <a:rPr lang="en-GB" u="sng" dirty="0" smtClean="0"/>
              <a:t>brevis</a:t>
            </a:r>
            <a:endParaRPr lang="en-GB" u="sng" dirty="0"/>
          </a:p>
          <a:p>
            <a:r>
              <a:rPr lang="en-GB" b="1" dirty="0">
                <a:solidFill>
                  <a:schemeClr val="accent6"/>
                </a:solidFill>
              </a:rPr>
              <a:t>Muscles of the Posterior Compartment: </a:t>
            </a:r>
            <a:r>
              <a:rPr lang="en-GB" dirty="0"/>
              <a:t>Tibial Nerve</a:t>
            </a:r>
          </a:p>
          <a:p>
            <a:r>
              <a:rPr lang="en-GB" u="sng" dirty="0"/>
              <a:t>Superficial layer-gastrocnemius, soleus, plantaris</a:t>
            </a:r>
          </a:p>
          <a:p>
            <a:r>
              <a:rPr lang="en-GB" u="sng" dirty="0"/>
              <a:t>Deep layer-popliteus, tibialis posterior, flexor </a:t>
            </a:r>
            <a:r>
              <a:rPr lang="en-GB" u="sng" dirty="0" err="1"/>
              <a:t>digi.torum</a:t>
            </a:r>
            <a:r>
              <a:rPr lang="en-GB" u="sng" dirty="0"/>
              <a:t> longus, flexor hallucis longus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85C9A27-407B-4AFF-8A18-410089C9F662}"/>
              </a:ext>
            </a:extLst>
          </p:cNvPr>
          <p:cNvSpPr/>
          <p:nvPr/>
        </p:nvSpPr>
        <p:spPr>
          <a:xfrm>
            <a:off x="1205132" y="1845273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GB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There are four muscles in the anterior compartment of the leg;</a:t>
            </a:r>
          </a:p>
          <a:p>
            <a:pPr algn="just">
              <a:buFont typeface="Wingdings" pitchFamily="2" charset="2"/>
              <a:buChar char="ü"/>
            </a:pPr>
            <a:r>
              <a:rPr lang="en-GB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Tibialis</a:t>
            </a:r>
            <a:r>
              <a:rPr lang="en-GB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Anterior, </a:t>
            </a:r>
          </a:p>
          <a:p>
            <a:pPr algn="just">
              <a:buFont typeface="Wingdings" pitchFamily="2" charset="2"/>
              <a:buChar char="ü"/>
            </a:pPr>
            <a:r>
              <a:rPr lang="en-GB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Extensor Digitorum Longus,</a:t>
            </a:r>
          </a:p>
          <a:p>
            <a:pPr algn="just">
              <a:buFont typeface="Wingdings" pitchFamily="2" charset="2"/>
              <a:buChar char="ü"/>
            </a:pPr>
            <a:r>
              <a:rPr lang="en-GB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Extensor </a:t>
            </a:r>
            <a:r>
              <a:rPr lang="en-GB" sz="20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Hallucis</a:t>
            </a:r>
            <a:r>
              <a:rPr lang="en-GB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Longus And </a:t>
            </a:r>
          </a:p>
          <a:p>
            <a:pPr algn="just">
              <a:buFont typeface="Wingdings" pitchFamily="2" charset="2"/>
              <a:buChar char="ü"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Peroneal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(Fibularis) </a:t>
            </a:r>
            <a:r>
              <a:rPr lang="en-GB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Tertius.</a:t>
            </a:r>
          </a:p>
          <a:p>
            <a:pPr algn="just">
              <a:buFont typeface="Wingdings" pitchFamily="2" charset="2"/>
              <a:buChar char="v"/>
            </a:pPr>
            <a:r>
              <a:rPr lang="en-GB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Collectively, they act to: </a:t>
            </a:r>
            <a:r>
              <a:rPr lang="en-GB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DORSIFLEX</a:t>
            </a:r>
            <a:r>
              <a:rPr lang="en-GB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en-GB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Invert</a:t>
            </a:r>
            <a:r>
              <a:rPr lang="en-GB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the foot at the ankle joint.  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en-GB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extensor </a:t>
            </a:r>
            <a:r>
              <a:rPr lang="en-GB" sz="20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digitorum</a:t>
            </a:r>
            <a:r>
              <a:rPr lang="en-GB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longus </a:t>
            </a:r>
            <a:r>
              <a:rPr lang="en-GB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extensor </a:t>
            </a:r>
            <a:r>
              <a:rPr lang="en-GB" sz="20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hallucis</a:t>
            </a:r>
            <a:r>
              <a:rPr lang="en-GB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longus</a:t>
            </a:r>
            <a:r>
              <a:rPr lang="en-GB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also extend the toes. </a:t>
            </a:r>
          </a:p>
          <a:p>
            <a:pPr algn="just">
              <a:buFont typeface="Wingdings" pitchFamily="2" charset="2"/>
              <a:buChar char="v"/>
            </a:pPr>
            <a:r>
              <a:rPr lang="en-GB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muscles in this compartment are innervated by the </a:t>
            </a:r>
            <a:r>
              <a:rPr lang="en-GB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deep fibular nerve</a:t>
            </a:r>
            <a:r>
              <a:rPr lang="en-GB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and blood is supplied via the </a:t>
            </a:r>
            <a:r>
              <a:rPr lang="en-GB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anterior </a:t>
            </a:r>
            <a:r>
              <a:rPr lang="en-GB" sz="20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tibial</a:t>
            </a:r>
            <a:r>
              <a:rPr lang="en-GB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artery</a:t>
            </a:r>
            <a:r>
              <a:rPr lang="en-GB" sz="2000" b="0" i="0" dirty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666666"/>
                </a:solidFill>
                <a:latin typeface="Montserrat"/>
              </a:rPr>
              <a:t> Anterior Compartment Of </a:t>
            </a:r>
            <a:br>
              <a:rPr lang="en-GB" dirty="0">
                <a:solidFill>
                  <a:srgbClr val="666666"/>
                </a:solidFill>
                <a:latin typeface="Montserrat"/>
              </a:rPr>
            </a:br>
            <a:r>
              <a:rPr lang="en-GB" dirty="0">
                <a:solidFill>
                  <a:srgbClr val="666666"/>
                </a:solidFill>
                <a:latin typeface="Montserrat"/>
              </a:rPr>
              <a:t>The Leg</a:t>
            </a:r>
            <a:endParaRPr lang="ar-JO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9D67C457-8C4A-4514-A738-CE7AA5C02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0"/>
            <a:ext cx="3857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41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198A0BF-7DCD-4FC2-8D66-C46558EB1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3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0B90111-B5A9-4295-A301-592DBA29A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7" t="18491" r="49000" b="10772"/>
          <a:stretch/>
        </p:blipFill>
        <p:spPr>
          <a:xfrm>
            <a:off x="407927" y="747000"/>
            <a:ext cx="10782423" cy="53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2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3FFB68-3831-4E12-A343-524A1A02F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221" y="1961682"/>
            <a:ext cx="2736771" cy="48164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5499F4-8BE4-46EA-8090-584E05681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1" b="58840"/>
          <a:stretch/>
        </p:blipFill>
        <p:spPr>
          <a:xfrm>
            <a:off x="173533" y="291908"/>
            <a:ext cx="10918537" cy="1669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189AD9A-45D2-42BF-A706-79625E4DD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30" y="1350000"/>
            <a:ext cx="1756109" cy="5508000"/>
          </a:xfrm>
          <a:prstGeom prst="rect">
            <a:avLst/>
          </a:prstGeom>
        </p:spPr>
      </p:pic>
      <p:sp>
        <p:nvSpPr>
          <p:cNvPr id="7" name="Arrow: Left-Right 6">
            <a:extLst>
              <a:ext uri="{FF2B5EF4-FFF2-40B4-BE49-F238E27FC236}">
                <a16:creationId xmlns:a16="http://schemas.microsoft.com/office/drawing/2014/main" xmlns="" id="{08D9047F-D1D5-4A24-9FA8-462D1A1FDEEB}"/>
              </a:ext>
            </a:extLst>
          </p:cNvPr>
          <p:cNvSpPr/>
          <p:nvPr/>
        </p:nvSpPr>
        <p:spPr>
          <a:xfrm>
            <a:off x="1099930" y="3299791"/>
            <a:ext cx="6241774" cy="861392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444986-9DA3-4022-932B-5EE9DFE5997B}"/>
              </a:ext>
            </a:extLst>
          </p:cNvPr>
          <p:cNvSpPr txBox="1"/>
          <p:nvPr/>
        </p:nvSpPr>
        <p:spPr>
          <a:xfrm>
            <a:off x="1292086" y="3396114"/>
            <a:ext cx="6798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600" dirty="0"/>
              <a:t>TIBIALIS ANTERIOR</a:t>
            </a:r>
          </a:p>
        </p:txBody>
      </p:sp>
      <p:pic>
        <p:nvPicPr>
          <p:cNvPr id="10" name="Picture 9" descr="A picture containing outdoor, arm&#10;&#10;Description automatically generated">
            <a:extLst>
              <a:ext uri="{FF2B5EF4-FFF2-40B4-BE49-F238E27FC236}">
                <a16:creationId xmlns:a16="http://schemas.microsoft.com/office/drawing/2014/main" xmlns="" id="{0E7E2237-89C3-484C-831D-DC6E28480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607" y="1961682"/>
            <a:ext cx="3963928" cy="439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1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6B2493-CAA0-4BFC-8E17-7FE153C92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Topics to be discussed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29753C-3A44-4E9A-82F1-DED24C752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Posterior compartment (Hamstring) muscles</a:t>
            </a:r>
          </a:p>
          <a:p>
            <a:r>
              <a:rPr lang="en-GB" dirty="0"/>
              <a:t>Popliteal fossa</a:t>
            </a:r>
          </a:p>
          <a:p>
            <a:r>
              <a:rPr lang="en-GB" dirty="0"/>
              <a:t>Leg muscles: Front of leg, Lateral of leg, Back of leg muscles</a:t>
            </a:r>
          </a:p>
          <a:p>
            <a:r>
              <a:rPr lang="en-GB" dirty="0"/>
              <a:t>Foot: Sole of foot muscles, Arch of foot muscles</a:t>
            </a:r>
          </a:p>
          <a:p>
            <a:r>
              <a:rPr lang="en-GB" dirty="0"/>
              <a:t>Nerves of lower limb: Sacral plexus, Sciatic nerve, Common peroneal </a:t>
            </a:r>
            <a:r>
              <a:rPr lang="en-GB" dirty="0" smtClean="0"/>
              <a:t>(fibular) nerve</a:t>
            </a:r>
            <a:r>
              <a:rPr lang="en-GB" dirty="0"/>
              <a:t>, Tibial nerve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4 lectures </a:t>
            </a:r>
          </a:p>
        </p:txBody>
      </p:sp>
    </p:spTree>
    <p:extLst>
      <p:ext uri="{BB962C8B-B14F-4D97-AF65-F5344CB8AC3E}">
        <p14:creationId xmlns:p14="http://schemas.microsoft.com/office/powerpoint/2010/main" val="77639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11C08A-EB63-4B20-B50C-72C5DAF86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923" b="38563"/>
          <a:stretch/>
        </p:blipFill>
        <p:spPr>
          <a:xfrm>
            <a:off x="34514" y="1192694"/>
            <a:ext cx="12122972" cy="129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BBCE75-0022-4672-93C5-1828092DC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57" y="3150704"/>
            <a:ext cx="3348000" cy="334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7D620B-90D9-4DD5-A6DB-BEB5FBC1F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316" y="2040835"/>
            <a:ext cx="4817165" cy="481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9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1410EF9-B6CC-4C31-9E1A-B56171D89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201" b="14328"/>
          <a:stretch/>
        </p:blipFill>
        <p:spPr>
          <a:xfrm>
            <a:off x="597603" y="318052"/>
            <a:ext cx="10784759" cy="1364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93428B-5BA3-49BD-A0EC-652C10D46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70" y="2478156"/>
            <a:ext cx="4212000" cy="421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CACC4C-4A2C-4454-8FA2-D794A288C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78" y="1278000"/>
            <a:ext cx="4464000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8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11B630-83AE-4785-B276-43F11E21E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436"/>
          <a:stretch/>
        </p:blipFill>
        <p:spPr>
          <a:xfrm>
            <a:off x="186785" y="874642"/>
            <a:ext cx="10784759" cy="8340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D0FA41-5DE7-412C-BE7F-EF35CB5B6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64" y="1708701"/>
            <a:ext cx="4932000" cy="4932000"/>
          </a:xfrm>
          <a:prstGeom prst="rect">
            <a:avLst/>
          </a:prstGeom>
        </p:spPr>
      </p:pic>
      <p:pic>
        <p:nvPicPr>
          <p:cNvPr id="7" name="Picture 6" descr="A picture containing aquatic bird&#10;&#10;Description automatically generated">
            <a:extLst>
              <a:ext uri="{FF2B5EF4-FFF2-40B4-BE49-F238E27FC236}">
                <a16:creationId xmlns:a16="http://schemas.microsoft.com/office/drawing/2014/main" xmlns="" id="{B193E863-2F04-4238-A942-3FFEF9EE6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836" y="2304320"/>
            <a:ext cx="403200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0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ACD0C2C-E7A6-4941-A7F5-2B0958F56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69741"/>
            <a:ext cx="7960480" cy="458587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Font typeface="Wingdings" pitchFamily="2" charset="2"/>
              <a:buChar char="v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Montserrat"/>
              </a:rPr>
              <a:t>There are two muscles in the lateral compartment of the leg; </a:t>
            </a:r>
          </a:p>
          <a:p>
            <a:pPr lvl="0">
              <a:buFont typeface="Wingdings" pitchFamily="2" charset="2"/>
              <a:buChar char="ü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Montserrat"/>
              </a:rPr>
              <a:t>the </a:t>
            </a:r>
            <a:r>
              <a:rPr lang="en-US" altLang="en-US" sz="2400" dirty="0">
                <a:latin typeface="Montserrat"/>
              </a:rPr>
              <a:t> </a:t>
            </a:r>
            <a:r>
              <a:rPr lang="en-US" altLang="en-US" sz="2400" b="1" dirty="0">
                <a:latin typeface="Montserrat"/>
              </a:rPr>
              <a:t>Peroneal </a:t>
            </a:r>
            <a:r>
              <a:rPr lang="en-US" altLang="en-US" sz="2400" dirty="0">
                <a:latin typeface="Montserrat"/>
              </a:rPr>
              <a:t>(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Montserrat"/>
              </a:rPr>
              <a:t>fibularis )longus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Montserrat"/>
              </a:rPr>
              <a:t> </a:t>
            </a:r>
            <a:endParaRPr lang="en-US" altLang="en-US" sz="2400" dirty="0">
              <a:latin typeface="Montserrat"/>
            </a:endParaRPr>
          </a:p>
          <a:p>
            <a:pPr lvl="0">
              <a:buFont typeface="Wingdings" pitchFamily="2" charset="2"/>
              <a:buChar char="ü"/>
            </a:pPr>
            <a:r>
              <a:rPr lang="en-US" altLang="en-US" sz="2400" b="1" dirty="0">
                <a:latin typeface="Montserrat"/>
              </a:rPr>
              <a:t>Peroneal </a:t>
            </a:r>
            <a:r>
              <a:rPr lang="en-US" altLang="en-US" sz="2400" dirty="0">
                <a:latin typeface="Montserrat"/>
              </a:rPr>
              <a:t>(</a:t>
            </a:r>
            <a:r>
              <a:rPr lang="en-US" altLang="en-US" sz="2400" b="1" dirty="0">
                <a:latin typeface="Montserrat"/>
              </a:rPr>
              <a:t>fibularis ) brevis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Montserrat"/>
              </a:rPr>
              <a:t> 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Montserrat"/>
              </a:rPr>
              <a:t>The common function of the muscles is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Montserrat"/>
              </a:rPr>
              <a:t>eversion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Montserrat"/>
              </a:rPr>
              <a:t>– turning the sole of the foot outwards.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Montserrat"/>
              </a:rPr>
              <a:t>They are both innervated by the superficial fibular nerve.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Montserrat"/>
              </a:rPr>
              <a:t>From the anatomical position, only a few degrees of eversion are possible. In reality, the job of these muscles is to ‘fix’ the medial margin of the foot during running, and prevent excessive inversion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Montserrat"/>
              </a:rPr>
              <a:t>.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effectLst/>
              <a:latin typeface="Montserra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effectLst/>
              <a:latin typeface="Montserra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>
          <a:xfrm>
            <a:off x="0" y="117228"/>
            <a:ext cx="683305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62AFAC"/>
                </a:solidFill>
                <a:latin typeface="Montserrat"/>
              </a:rPr>
              <a:t>Lateral compartment of the leg</a:t>
            </a:r>
            <a:endParaRPr lang="ar-JO" dirty="0"/>
          </a:p>
        </p:txBody>
      </p:sp>
      <p:pic>
        <p:nvPicPr>
          <p:cNvPr id="4" name="Picture 3" descr="lateral ">
            <a:extLst>
              <a:ext uri="{FF2B5EF4-FFF2-40B4-BE49-F238E27FC236}">
                <a16:creationId xmlns:a16="http://schemas.microsoft.com/office/drawing/2014/main" xmlns="" id="{82AA3194-0AC9-4FEB-8A1C-FC7F581C4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112" y="417513"/>
            <a:ext cx="4174435" cy="644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19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7835E6-DA80-409F-8CA0-2276B1B5D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3" t="42109" r="49301" b="38061"/>
          <a:stretch/>
        </p:blipFill>
        <p:spPr>
          <a:xfrm>
            <a:off x="0" y="210811"/>
            <a:ext cx="11957539" cy="1679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AA75131-854F-4F28-BDD5-7E5C51A04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057" y="2136240"/>
            <a:ext cx="3218208" cy="3218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0C28BC1-D35D-4B12-B659-A4C4E4E54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7036"/>
            <a:ext cx="4146066" cy="41460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2B67E09-DE13-4981-B733-B960207696A5}"/>
              </a:ext>
            </a:extLst>
          </p:cNvPr>
          <p:cNvSpPr txBox="1"/>
          <p:nvPr/>
        </p:nvSpPr>
        <p:spPr>
          <a:xfrm>
            <a:off x="4518991" y="5801437"/>
            <a:ext cx="7248939" cy="64633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i="0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Fibularis refers to one of the lower leg bones, the fibula. And, peroneus also means “relating to the outer leg” or fibula</a:t>
            </a:r>
            <a:endParaRPr lang="en-GB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221F22C-FFA6-4E76-9C6E-EC1183234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852" y="2136240"/>
            <a:ext cx="3600000" cy="341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0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94DE56-8D4D-41CB-B57B-A93C3A8EA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04" y="1205948"/>
            <a:ext cx="3074506" cy="2223053"/>
          </a:xfrm>
        </p:spPr>
        <p:txBody>
          <a:bodyPr>
            <a:normAutofit fontScale="90000"/>
          </a:bodyPr>
          <a:lstStyle/>
          <a:p>
            <a:r>
              <a:rPr lang="en-GB" dirty="0"/>
              <a:t>PERONEUS</a:t>
            </a:r>
            <a:br>
              <a:rPr lang="en-GB" dirty="0"/>
            </a:br>
            <a:r>
              <a:rPr lang="en-GB" dirty="0"/>
              <a:t>(FIBULARIS) MUSCLES</a:t>
            </a:r>
            <a:br>
              <a:rPr lang="en-GB" dirty="0"/>
            </a:b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AE179EE6-14B5-4780-8F82-344F0597A5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66861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C7E296-2DA0-4EA1-8714-FC34B4787EE0}"/>
              </a:ext>
            </a:extLst>
          </p:cNvPr>
          <p:cNvSpPr txBox="1"/>
          <p:nvPr/>
        </p:nvSpPr>
        <p:spPr>
          <a:xfrm>
            <a:off x="636105" y="3429000"/>
            <a:ext cx="23191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/>
              <a:t>LATERAL COMPARTMENT: LONGUS AND BREVIS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/>
              <a:t>ANTERIOR COMPARTMENT: TERTIUS</a:t>
            </a:r>
          </a:p>
        </p:txBody>
      </p:sp>
    </p:spTree>
    <p:extLst>
      <p:ext uri="{BB962C8B-B14F-4D97-AF65-F5344CB8AC3E}">
        <p14:creationId xmlns:p14="http://schemas.microsoft.com/office/powerpoint/2010/main" val="320362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647F5D9-1F13-4FC9-A2CA-A6DC8C384ADA}"/>
              </a:ext>
            </a:extLst>
          </p:cNvPr>
          <p:cNvSpPr/>
          <p:nvPr/>
        </p:nvSpPr>
        <p:spPr>
          <a:xfrm>
            <a:off x="1314733" y="2108749"/>
            <a:ext cx="92213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GB" sz="2400" b="0" i="0" dirty="0">
                <a:effectLst/>
                <a:latin typeface="Montserrat"/>
                <a:cs typeface="+mj-cs"/>
              </a:rPr>
              <a:t>The posterior compartment of the leg contains </a:t>
            </a:r>
            <a:r>
              <a:rPr lang="en-GB" sz="2400" b="1" i="0" dirty="0">
                <a:effectLst/>
                <a:latin typeface="Montserrat"/>
                <a:cs typeface="+mj-cs"/>
              </a:rPr>
              <a:t>SEVEN MUSCLES</a:t>
            </a:r>
          </a:p>
          <a:p>
            <a:pPr algn="just">
              <a:buFont typeface="Wingdings" pitchFamily="2" charset="2"/>
              <a:buChar char="q"/>
            </a:pPr>
            <a:r>
              <a:rPr lang="en-GB" sz="2400" b="1" i="0" dirty="0">
                <a:effectLst/>
                <a:latin typeface="Montserrat"/>
                <a:cs typeface="+mj-cs"/>
              </a:rPr>
              <a:t> </a:t>
            </a:r>
            <a:r>
              <a:rPr lang="en-GB" sz="2400" i="0" dirty="0">
                <a:effectLst/>
                <a:latin typeface="Montserrat"/>
                <a:cs typeface="+mj-cs"/>
              </a:rPr>
              <a:t>They</a:t>
            </a:r>
            <a:r>
              <a:rPr lang="en-GB" sz="2400" b="1" i="0" dirty="0">
                <a:effectLst/>
                <a:latin typeface="Montserrat"/>
                <a:cs typeface="+mj-cs"/>
              </a:rPr>
              <a:t> </a:t>
            </a:r>
            <a:r>
              <a:rPr lang="en-GB" sz="2400" b="0" i="0" dirty="0">
                <a:effectLst/>
                <a:latin typeface="Montserrat"/>
                <a:cs typeface="+mj-cs"/>
              </a:rPr>
              <a:t>organised into two layers – </a:t>
            </a:r>
            <a:r>
              <a:rPr lang="en-GB" sz="2400" b="1" i="0" dirty="0">
                <a:effectLst/>
                <a:latin typeface="Montserrat"/>
                <a:cs typeface="+mj-cs"/>
              </a:rPr>
              <a:t>SUPERFICIAL</a:t>
            </a:r>
            <a:r>
              <a:rPr lang="en-GB" sz="2400" b="0" i="0" dirty="0">
                <a:effectLst/>
                <a:latin typeface="Montserrat"/>
                <a:cs typeface="+mj-cs"/>
              </a:rPr>
              <a:t> and </a:t>
            </a:r>
            <a:r>
              <a:rPr lang="en-GB" sz="2400" b="1" i="0" dirty="0">
                <a:effectLst/>
                <a:latin typeface="Montserrat"/>
                <a:cs typeface="+mj-cs"/>
              </a:rPr>
              <a:t>DEEP</a:t>
            </a:r>
            <a:r>
              <a:rPr lang="en-GB" sz="2400" b="0" i="0" dirty="0">
                <a:effectLst/>
                <a:latin typeface="Montserrat"/>
                <a:cs typeface="+mj-cs"/>
              </a:rPr>
              <a:t>. The two layers are separated by a band of fascia.</a:t>
            </a:r>
          </a:p>
          <a:p>
            <a:pPr algn="just">
              <a:buFont typeface="Wingdings" pitchFamily="2" charset="2"/>
              <a:buChar char="q"/>
            </a:pPr>
            <a:r>
              <a:rPr lang="en-GB" sz="2400" b="0" i="0" dirty="0">
                <a:effectLst/>
                <a:latin typeface="Montserrat"/>
                <a:cs typeface="+mj-cs"/>
              </a:rPr>
              <a:t>The posterior leg is the largest of the three compartments. </a:t>
            </a:r>
          </a:p>
          <a:p>
            <a:pPr algn="just">
              <a:buFont typeface="Wingdings" pitchFamily="2" charset="2"/>
              <a:buChar char="q"/>
            </a:pPr>
            <a:r>
              <a:rPr lang="en-GB" sz="2400" b="0" i="0" dirty="0">
                <a:effectLst/>
                <a:latin typeface="Montserrat"/>
                <a:cs typeface="+mj-cs"/>
              </a:rPr>
              <a:t>Collectively, the muscles in this area </a:t>
            </a:r>
            <a:r>
              <a:rPr lang="en-GB" sz="2400" b="1" i="0" dirty="0">
                <a:effectLst/>
                <a:latin typeface="Montserrat"/>
                <a:cs typeface="+mj-cs"/>
              </a:rPr>
              <a:t>PLANTARFLEX</a:t>
            </a:r>
            <a:r>
              <a:rPr lang="en-GB" sz="2400" b="0" i="0" dirty="0">
                <a:effectLst/>
                <a:latin typeface="Montserrat"/>
                <a:cs typeface="+mj-cs"/>
              </a:rPr>
              <a:t> and </a:t>
            </a:r>
            <a:r>
              <a:rPr lang="en-GB" sz="2400" b="1" i="0" dirty="0">
                <a:effectLst/>
                <a:latin typeface="Montserrat"/>
                <a:cs typeface="+mj-cs"/>
              </a:rPr>
              <a:t>INVERT</a:t>
            </a:r>
            <a:r>
              <a:rPr lang="en-GB" sz="2400" b="0" i="0" dirty="0">
                <a:effectLst/>
                <a:latin typeface="Montserrat"/>
                <a:cs typeface="+mj-cs"/>
              </a:rPr>
              <a:t> the foot. </a:t>
            </a:r>
          </a:p>
          <a:p>
            <a:pPr algn="just">
              <a:buFont typeface="Wingdings" pitchFamily="2" charset="2"/>
              <a:buChar char="q"/>
            </a:pPr>
            <a:r>
              <a:rPr lang="en-GB" sz="2400" b="0" i="0" dirty="0">
                <a:effectLst/>
                <a:latin typeface="Montserrat"/>
                <a:cs typeface="+mj-cs"/>
              </a:rPr>
              <a:t>They are innervated by the </a:t>
            </a:r>
            <a:r>
              <a:rPr lang="en-GB" sz="2400" b="1" i="0" dirty="0">
                <a:effectLst/>
                <a:latin typeface="Montserrat"/>
                <a:cs typeface="+mj-cs"/>
              </a:rPr>
              <a:t>TIBIAL NERVE</a:t>
            </a:r>
            <a:r>
              <a:rPr lang="en-GB" sz="2400" b="0" i="0" dirty="0">
                <a:effectLst/>
                <a:latin typeface="Montserrat"/>
                <a:cs typeface="+mj-cs"/>
              </a:rPr>
              <a:t>, a terminal branch of the sciatic nerve</a:t>
            </a:r>
            <a:r>
              <a:rPr lang="en-GB" sz="2400" b="1" i="0" dirty="0">
                <a:effectLst/>
                <a:latin typeface="Montserrat"/>
                <a:cs typeface="+mj-cs"/>
              </a:rPr>
              <a:t>.</a:t>
            </a:r>
            <a:endParaRPr lang="en-GB" sz="2400" b="0" i="0" dirty="0">
              <a:effectLst/>
              <a:latin typeface="Montserrat"/>
              <a:cs typeface="+mj-cs"/>
            </a:endParaRPr>
          </a:p>
        </p:txBody>
      </p:sp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666666"/>
                </a:solidFill>
                <a:latin typeface="Montserrat"/>
              </a:rPr>
              <a:t>The posterior compartment of the leg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15626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52EA64-4131-45B9-B877-4C6423037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5" t="27827" r="49116" b="33033"/>
          <a:stretch/>
        </p:blipFill>
        <p:spPr>
          <a:xfrm>
            <a:off x="15852" y="1152940"/>
            <a:ext cx="12176148" cy="330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8A5A5A7-BD55-45E6-9984-269D15B8A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E7AE3-F203-4E6E-B00F-0490308B1C77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84614597-EAC3-4A1F-B30D-3226C06852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25125"/>
            <a:ext cx="6946710" cy="435133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GB" altLang="en-US" dirty="0"/>
              <a:t> </a:t>
            </a:r>
            <a:r>
              <a:rPr lang="en-GB" b="1" dirty="0">
                <a:solidFill>
                  <a:srgbClr val="62AFAC"/>
                </a:solidFill>
                <a:latin typeface="Montserrat"/>
              </a:rPr>
              <a:t>Superficial Posterior Muscles</a:t>
            </a:r>
          </a:p>
          <a:p>
            <a:pPr algn="just">
              <a:buFont typeface="Wingdings" pitchFamily="2" charset="2"/>
              <a:buChar char="v"/>
            </a:pPr>
            <a:r>
              <a:rPr lang="en-GB" sz="2600" dirty="0">
                <a:latin typeface="Montserrat"/>
              </a:rPr>
              <a:t>The superficial muscles form the characteristic ‘calf’ shape of the posterior leg. </a:t>
            </a:r>
          </a:p>
          <a:p>
            <a:pPr algn="just">
              <a:buFont typeface="Wingdings" pitchFamily="2" charset="2"/>
              <a:buChar char="v"/>
            </a:pPr>
            <a:r>
              <a:rPr lang="en-GB" sz="2600" dirty="0">
                <a:latin typeface="Montserrat"/>
              </a:rPr>
              <a:t>They all insert into the </a:t>
            </a:r>
            <a:r>
              <a:rPr lang="en-GB" sz="2600" dirty="0" err="1">
                <a:latin typeface="Montserrat"/>
              </a:rPr>
              <a:t>calcaneus</a:t>
            </a:r>
            <a:r>
              <a:rPr lang="en-GB" sz="2600" dirty="0">
                <a:latin typeface="Montserrat"/>
              </a:rPr>
              <a:t> of the foot (the heel bone), via the </a:t>
            </a:r>
            <a:r>
              <a:rPr lang="en-GB" sz="2600" b="1" dirty="0" err="1">
                <a:latin typeface="Montserrat"/>
              </a:rPr>
              <a:t>calcaneal</a:t>
            </a:r>
            <a:r>
              <a:rPr lang="en-GB" sz="2600" b="1" dirty="0">
                <a:latin typeface="Montserrat"/>
              </a:rPr>
              <a:t> tendon</a:t>
            </a:r>
            <a:r>
              <a:rPr lang="en-GB" sz="2600" dirty="0">
                <a:latin typeface="Montserrat"/>
              </a:rPr>
              <a:t>.</a:t>
            </a:r>
          </a:p>
          <a:p>
            <a:pPr algn="just"/>
            <a:r>
              <a:rPr lang="en-GB" sz="2600" dirty="0">
                <a:latin typeface="Montserrat"/>
              </a:rPr>
              <a:t>To minimise friction during movement, there are two </a:t>
            </a:r>
            <a:r>
              <a:rPr lang="en-GB" sz="2600" dirty="0" err="1">
                <a:latin typeface="Montserrat"/>
              </a:rPr>
              <a:t>bursae</a:t>
            </a:r>
            <a:r>
              <a:rPr lang="en-GB" sz="2600" dirty="0">
                <a:latin typeface="Montserrat"/>
              </a:rPr>
              <a:t> (fluid filled sacs) associated with the </a:t>
            </a:r>
            <a:r>
              <a:rPr lang="en-GB" sz="2600" dirty="0" err="1">
                <a:latin typeface="Montserrat"/>
              </a:rPr>
              <a:t>calcaneal</a:t>
            </a:r>
            <a:r>
              <a:rPr lang="en-GB" sz="2600" dirty="0">
                <a:latin typeface="Montserrat"/>
              </a:rPr>
              <a:t> tendon:</a:t>
            </a:r>
          </a:p>
          <a:p>
            <a:r>
              <a:rPr lang="en-GB" sz="2600" b="1" dirty="0">
                <a:latin typeface="Montserrat"/>
              </a:rPr>
              <a:t>Subcutaneous calcaneal bursa </a:t>
            </a:r>
            <a:r>
              <a:rPr lang="en-GB" sz="2600" dirty="0">
                <a:latin typeface="Montserrat"/>
              </a:rPr>
              <a:t>– lies between the skin and the calcaneal tendon.</a:t>
            </a:r>
          </a:p>
          <a:p>
            <a:r>
              <a:rPr lang="en-GB" sz="2600" b="1" dirty="0">
                <a:latin typeface="Montserrat"/>
              </a:rPr>
              <a:t>Deep bursa of the calcaneal tendon </a:t>
            </a:r>
            <a:r>
              <a:rPr lang="en-GB" sz="2600" dirty="0">
                <a:latin typeface="Montserrat"/>
              </a:rPr>
              <a:t>– lies between the tendon and the calcaneus</a:t>
            </a:r>
          </a:p>
          <a:p>
            <a:pPr>
              <a:buFontTx/>
              <a:buNone/>
            </a:pPr>
            <a:endParaRPr lang="en-US" alt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33A9DCB3-D04C-4E87-A470-6AF099EBB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580" y="1423908"/>
            <a:ext cx="4759682" cy="475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1769F0-34B0-4451-ACA3-BB10894C82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1" t="7932" r="1926" b="64176"/>
          <a:stretch/>
        </p:blipFill>
        <p:spPr>
          <a:xfrm>
            <a:off x="0" y="410674"/>
            <a:ext cx="11728174" cy="923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E5427A-3131-480B-B147-5BB1268F789A}"/>
              </a:ext>
            </a:extLst>
          </p:cNvPr>
          <p:cNvSpPr txBox="1"/>
          <p:nvPr/>
        </p:nvSpPr>
        <p:spPr>
          <a:xfrm>
            <a:off x="5864087" y="5647586"/>
            <a:ext cx="6096000" cy="923330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GB" sz="1800" b="1" dirty="0">
                <a:cs typeface="+mj-cs"/>
              </a:rPr>
              <a:t>GASTROCNEMIUS: </a:t>
            </a:r>
            <a:r>
              <a:rPr lang="en-GB" sz="1800" dirty="0">
                <a:cs typeface="+mj-cs"/>
              </a:rPr>
              <a:t>is the most superficial of all the muscles in the posterior leg. It has two heads –  medial and lateral, which converge to form a single muscle belly</a:t>
            </a:r>
          </a:p>
        </p:txBody>
      </p:sp>
      <p:pic>
        <p:nvPicPr>
          <p:cNvPr id="9" name="Picture 8" descr="A close-up of a syringe&#10;&#10;Description automatically generated with low confidence">
            <a:extLst>
              <a:ext uri="{FF2B5EF4-FFF2-40B4-BE49-F238E27FC236}">
                <a16:creationId xmlns:a16="http://schemas.microsoft.com/office/drawing/2014/main" xmlns="" id="{26655F0F-9CFA-4A9A-A1C5-8ABABA8A7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11" y="2005983"/>
            <a:ext cx="4572000" cy="3505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832075B-1043-4456-A41D-FCC068C18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09" y="2206488"/>
            <a:ext cx="4843028" cy="3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6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2" y="0"/>
            <a:ext cx="7834146" cy="981075"/>
          </a:xfrm>
        </p:spPr>
        <p:txBody>
          <a:bodyPr>
            <a:normAutofit fontScale="90000"/>
          </a:bodyPr>
          <a:lstStyle/>
          <a:p>
            <a:pPr algn="ctr"/>
            <a:r>
              <a:rPr lang="en-AU" dirty="0"/>
              <a:t>Posterior muscles of the thigh (hamstring)</a:t>
            </a:r>
            <a:endParaRPr lang="en-US" dirty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idx="1"/>
          </p:nvPr>
        </p:nvSpPr>
        <p:spPr>
          <a:xfrm>
            <a:off x="684212" y="1566988"/>
            <a:ext cx="5976937" cy="4525962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GB" dirty="0"/>
              <a:t>Semimembranosus</a:t>
            </a:r>
          </a:p>
          <a:p>
            <a:pPr>
              <a:buFontTx/>
              <a:buNone/>
            </a:pPr>
            <a:endParaRPr lang="en-GB" sz="2000" dirty="0">
              <a:sym typeface="Symbol" pitchFamily="18" charset="2"/>
            </a:endParaRPr>
          </a:p>
          <a:p>
            <a:pPr>
              <a:buFontTx/>
              <a:buNone/>
            </a:pPr>
            <a:r>
              <a:rPr lang="en-GB" dirty="0"/>
              <a:t>Semitendinosus</a:t>
            </a:r>
          </a:p>
          <a:p>
            <a:pPr>
              <a:buFontTx/>
              <a:buNone/>
            </a:pPr>
            <a:endParaRPr lang="en-GB" sz="2000" dirty="0">
              <a:sym typeface="Symbol" pitchFamily="18" charset="2"/>
            </a:endParaRPr>
          </a:p>
          <a:p>
            <a:pPr>
              <a:buFontTx/>
              <a:buNone/>
            </a:pPr>
            <a:r>
              <a:rPr lang="en-GB" dirty="0"/>
              <a:t>Biceps femoris</a:t>
            </a:r>
          </a:p>
          <a:p>
            <a:pPr>
              <a:buFontTx/>
              <a:buNone/>
            </a:pPr>
            <a:endParaRPr lang="en-GB" dirty="0"/>
          </a:p>
          <a:p>
            <a:pPr marL="0" indent="0">
              <a:buNone/>
            </a:pPr>
            <a:r>
              <a:rPr lang="en-GB" b="1" u="sng" dirty="0">
                <a:solidFill>
                  <a:srgbClr val="C00000"/>
                </a:solidFill>
              </a:rPr>
              <a:t>Adductor magnus (hamstring portion)</a:t>
            </a:r>
            <a:endParaRPr lang="en-GB" sz="2000" b="1" u="sng" dirty="0">
              <a:solidFill>
                <a:srgbClr val="C00000"/>
              </a:solidFill>
              <a:sym typeface="Symbol" pitchFamily="18" charset="2"/>
            </a:endParaRPr>
          </a:p>
          <a:p>
            <a:pPr>
              <a:buFont typeface="Symbol" pitchFamily="18" charset="2"/>
              <a:buChar char="®"/>
            </a:pPr>
            <a:endParaRPr lang="en-GB" sz="2000" dirty="0">
              <a:sym typeface="Symbol" pitchFamily="18" charset="2"/>
            </a:endParaRPr>
          </a:p>
          <a:p>
            <a:pPr>
              <a:buFont typeface="Symbol" pitchFamily="18" charset="2"/>
              <a:buNone/>
            </a:pPr>
            <a:r>
              <a:rPr lang="en-US" sz="2400" dirty="0"/>
              <a:t>All supplied by Tibial division of Sciatic </a:t>
            </a:r>
            <a:r>
              <a:rPr lang="en-US" sz="2400" b="1" dirty="0">
                <a:solidFill>
                  <a:srgbClr val="FF0000"/>
                </a:solidFill>
              </a:rPr>
              <a:t>EXCEPT</a:t>
            </a:r>
            <a:r>
              <a:rPr lang="en-US" sz="2400" dirty="0"/>
              <a:t> Short head of biceps – Common Peroneal </a:t>
            </a:r>
            <a:r>
              <a:rPr lang="en-US" sz="2400" dirty="0" smtClean="0"/>
              <a:t>(fibular) division</a:t>
            </a:r>
            <a:endParaRPr lang="en-US" sz="2400" dirty="0"/>
          </a:p>
        </p:txBody>
      </p:sp>
      <p:pic>
        <p:nvPicPr>
          <p:cNvPr id="12290" name="Picture 2" descr="Image result for posterior compartment of thigh">
            <a:extLst>
              <a:ext uri="{FF2B5EF4-FFF2-40B4-BE49-F238E27FC236}">
                <a16:creationId xmlns:a16="http://schemas.microsoft.com/office/drawing/2014/main" xmlns="" id="{0553DDEE-993D-4881-8348-6142C67E8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685" y="1566988"/>
            <a:ext cx="4942136" cy="421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326393-EAD4-4AB6-BF89-EC7CEB4870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7" t="32886" r="2106" b="41093"/>
          <a:stretch/>
        </p:blipFill>
        <p:spPr>
          <a:xfrm>
            <a:off x="0" y="318052"/>
            <a:ext cx="11794435" cy="8613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8B058B-942D-4438-939A-B7884B01A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217" y="1577010"/>
            <a:ext cx="6083183" cy="507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C3AA10-B949-438D-97CD-44A94DCD1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215" y="2258049"/>
            <a:ext cx="3240000" cy="324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540DFC-FFE3-4E7A-8996-7082BF0DA09F}"/>
              </a:ext>
            </a:extLst>
          </p:cNvPr>
          <p:cNvSpPr txBox="1"/>
          <p:nvPr/>
        </p:nvSpPr>
        <p:spPr>
          <a:xfrm>
            <a:off x="0" y="2433287"/>
            <a:ext cx="2251214" cy="203132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b="1" dirty="0"/>
              <a:t>SOLEUS is located deep to the gastrocnemius. It is large and flat, named soleus due to its resemblance of a sole – a flat fish.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2D6B593-B63F-4C21-8301-B7AA63AD37D3}"/>
              </a:ext>
            </a:extLst>
          </p:cNvPr>
          <p:cNvSpPr txBox="1"/>
          <p:nvPr/>
        </p:nvSpPr>
        <p:spPr>
          <a:xfrm>
            <a:off x="417444" y="5718456"/>
            <a:ext cx="6215268" cy="92333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IN some anatomy books </a:t>
            </a:r>
            <a:r>
              <a:rPr lang="en-GB" dirty="0">
                <a:solidFill>
                  <a:srgbClr val="202124"/>
                </a:solidFill>
                <a:latin typeface="arial" panose="020B0604020202020204" pitchFamily="34" charset="0"/>
              </a:rPr>
              <a:t>there is a term  “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GB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triceps </a:t>
            </a:r>
            <a:r>
              <a:rPr lang="en-GB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surae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” which is </a:t>
            </a:r>
            <a:r>
              <a:rPr lang="en-GB" dirty="0">
                <a:solidFill>
                  <a:srgbClr val="202124"/>
                </a:solidFill>
                <a:latin typeface="arial" panose="020B0604020202020204" pitchFamily="34" charset="0"/>
              </a:rPr>
              <a:t>the 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gastrocnemius and the soleus and others add plantaris as well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94A42A9-DF84-4BFF-A606-53CAC7B7EE27}"/>
              </a:ext>
            </a:extLst>
          </p:cNvPr>
          <p:cNvSpPr txBox="1"/>
          <p:nvPr/>
        </p:nvSpPr>
        <p:spPr>
          <a:xfrm>
            <a:off x="6835714" y="5735292"/>
            <a:ext cx="5276771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Surae:a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Latin word </a:t>
            </a:r>
            <a:r>
              <a:rPr lang="en-GB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meaning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"of the calf" (= the back part of the leg below the knee), used in medical names and descriptions.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232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FC7644-9615-457E-978D-129B2B9093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4" t="57206" r="1633" b="3063"/>
          <a:stretch/>
        </p:blipFill>
        <p:spPr>
          <a:xfrm>
            <a:off x="371061" y="844826"/>
            <a:ext cx="11701669" cy="1315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45FD13-0E80-44D6-8BC3-3B8837EAA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270" y="2160104"/>
            <a:ext cx="4644000" cy="4644000"/>
          </a:xfrm>
          <a:prstGeom prst="rect">
            <a:avLst/>
          </a:prstGeom>
        </p:spPr>
      </p:pic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2A519AB3-CD2B-49FA-A0A8-AE020FE8E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00" y="2914122"/>
            <a:ext cx="3348000" cy="334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6BD1E0-D1D0-44E9-956D-8C94D713BD51}"/>
              </a:ext>
            </a:extLst>
          </p:cNvPr>
          <p:cNvSpPr txBox="1"/>
          <p:nvPr/>
        </p:nvSpPr>
        <p:spPr>
          <a:xfrm>
            <a:off x="41271" y="2505670"/>
            <a:ext cx="3348000" cy="175432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GB" sz="1800" b="1" dirty="0">
                <a:latin typeface="Montserrat"/>
                <a:cs typeface="+mj-cs"/>
              </a:rPr>
              <a:t>PLANTARIS</a:t>
            </a:r>
            <a:r>
              <a:rPr lang="en-GB" sz="1800" dirty="0">
                <a:latin typeface="Montserrat"/>
                <a:cs typeface="+mj-cs"/>
              </a:rPr>
              <a:t>: is a small muscle with a long tendon, which can be mistaken for a nerve as it descends down the leg. It is absent in 10% of </a:t>
            </a:r>
            <a:r>
              <a:rPr lang="en-GB" sz="1800" dirty="0" smtClean="0">
                <a:latin typeface="Montserrat"/>
                <a:cs typeface="+mj-cs"/>
              </a:rPr>
              <a:t>people</a:t>
            </a:r>
            <a:r>
              <a:rPr lang="en-GB" sz="1800" dirty="0">
                <a:latin typeface="Montserrat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81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0CD587-EF91-4E47-8ABE-D05B11793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6" y="0"/>
            <a:ext cx="5589104" cy="1325563"/>
          </a:xfrm>
        </p:spPr>
        <p:txBody>
          <a:bodyPr>
            <a:normAutofit/>
          </a:bodyPr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en-US" sz="4000" b="1" dirty="0">
                <a:solidFill>
                  <a:srgbClr val="62AFAC"/>
                </a:solidFill>
                <a:latin typeface="Montserrat"/>
              </a:rPr>
              <a:t>Deep posterior Muscles of the leg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F24AE5-9DB2-49DB-9372-3746CD585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73" y="1259648"/>
            <a:ext cx="7089913" cy="5598352"/>
          </a:xfrm>
        </p:spPr>
        <p:txBody>
          <a:bodyPr>
            <a:normAutofit fontScale="25000" lnSpcReduction="20000"/>
          </a:bodyPr>
          <a:lstStyle/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</a:t>
            </a:r>
            <a:r>
              <a:rPr lang="en-US" alt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 MUSCLES 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deep compartment of the posterior leg.</a:t>
            </a: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One muscle, the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popliteus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acts only on the knee joint. The remaining three muscles (tibialis posterior, flexor hallucis longus and flexor digitorum longus) act on the ankle and foot.</a:t>
            </a: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POPLITEUS: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located superiorly in the leg. It lies behind the knee joint, forming the base of the 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popliteal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fossa. It Laterally rotates the femur on the tibia – ‘unlocking’ the knee joint so that flexion can occur.</a:t>
            </a: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alt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TIBIALIS POSTERIOR: 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deepest out of the four muscles. It lies between the flexor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digitorum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longus and the flexor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hallucis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longus.</a:t>
            </a: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alt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FLEXOR DIGITORUM LONGUS: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FDL is (surprisingly) a smaller muscle than the flexor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hallucis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longus. It is located medially in the posterior leg.</a:t>
            </a:r>
          </a:p>
          <a:p>
            <a:pPr marL="0" lvl="0" indent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alt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FLEXOR HALLUCIS LONGUS: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found on the lateral side of leg. This is slightly counter-intuitive, as it is opposite the great toe, which it acts on</a:t>
            </a:r>
            <a:endParaRPr lang="en-US" alt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4" name="Picture 4" descr="posterior deep">
            <a:extLst>
              <a:ext uri="{FF2B5EF4-FFF2-40B4-BE49-F238E27FC236}">
                <a16:creationId xmlns:a16="http://schemas.microsoft.com/office/drawing/2014/main" xmlns="" id="{4D7A9AB4-F53F-45C2-A438-BD2CD0AE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687" y="354013"/>
            <a:ext cx="4118113" cy="6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47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AE0B65-D80F-41EF-AF69-1ED22045B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5" t="28098" r="48805" b="58398"/>
          <a:stretch/>
        </p:blipFill>
        <p:spPr>
          <a:xfrm>
            <a:off x="366280" y="887896"/>
            <a:ext cx="11459439" cy="10866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5E5692-85F0-4C2A-B351-29CBBFC58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157"/>
          <a:stretch/>
        </p:blipFill>
        <p:spPr>
          <a:xfrm>
            <a:off x="1302854" y="1974574"/>
            <a:ext cx="2659546" cy="4762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B54C62-CB20-4030-9C57-224722A14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969" y="2531165"/>
            <a:ext cx="7206180" cy="40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5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AE0B65-D80F-41EF-AF69-1ED22045B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5" t="40614" r="48805" b="47364"/>
          <a:stretch/>
        </p:blipFill>
        <p:spPr>
          <a:xfrm>
            <a:off x="0" y="914399"/>
            <a:ext cx="10561983" cy="9674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0BFCA7-50A1-400B-B4D3-8E61ACEA9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0"/>
            <a:ext cx="2019111" cy="6858000"/>
          </a:xfrm>
          <a:prstGeom prst="rect">
            <a:avLst/>
          </a:prstGeom>
        </p:spPr>
      </p:pic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xmlns="" id="{62B4BAA8-917A-4156-813B-0F6A8602A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74" y="2578376"/>
            <a:ext cx="68580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9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AE0B65-D80F-41EF-AF69-1ED22045B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5" t="52505" r="48805" b="32213"/>
          <a:stretch/>
        </p:blipFill>
        <p:spPr>
          <a:xfrm>
            <a:off x="366280" y="543339"/>
            <a:ext cx="11459439" cy="13252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14091C-78DF-447F-A769-9E3742B58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852" y="1890000"/>
            <a:ext cx="4968000" cy="496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2AEF1C-976A-4CCB-8E08-1CE805131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627" y="2372139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5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AE0B65-D80F-41EF-AF69-1ED22045B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5" t="66593" r="50888" b="18215"/>
          <a:stretch/>
        </p:blipFill>
        <p:spPr>
          <a:xfrm>
            <a:off x="273516" y="1056860"/>
            <a:ext cx="10937824" cy="1222514"/>
          </a:xfrm>
          <a:prstGeom prst="rect">
            <a:avLst/>
          </a:prstGeom>
        </p:spPr>
      </p:pic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14BD971F-0F00-4BDC-BC89-C751111D0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5" y="2340666"/>
            <a:ext cx="3935895" cy="3935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E2C8F6-5510-4955-8D26-995B0C613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7511" y="1668117"/>
            <a:ext cx="17073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8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C35EA2-DCB0-4CC3-A634-E919F7EBB83F}"/>
              </a:ext>
            </a:extLst>
          </p:cNvPr>
          <p:cNvSpPr txBox="1"/>
          <p:nvPr/>
        </p:nvSpPr>
        <p:spPr>
          <a:xfrm>
            <a:off x="357809" y="1353883"/>
            <a:ext cx="494054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b="1" dirty="0"/>
              <a:t>Superior extensor retinaculum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(transverse crural ligament) </a:t>
            </a:r>
            <a:endParaRPr lang="en-GB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Is a broad band of deep fascia extending between the tibia and fibula above the ankle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binds down the tendons of: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Extensor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digitorum longus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Extensor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hallucis longus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Peronæus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tertius,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and Tibialis anterior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UNDER IT are found also the anterior tibial vessels and </a:t>
            </a:r>
            <a:r>
              <a:rPr lang="en-GB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deep </a:t>
            </a:r>
            <a:r>
              <a:rPr lang="en-GB" b="1" i="0" dirty="0" smtClean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peroneal (fibular) 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nerve.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8E885A0-4213-476C-B778-BB45C5E8CEFB}"/>
              </a:ext>
            </a:extLst>
          </p:cNvPr>
          <p:cNvSpPr txBox="1"/>
          <p:nvPr/>
        </p:nvSpPr>
        <p:spPr>
          <a:xfrm>
            <a:off x="834887" y="225287"/>
            <a:ext cx="3153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Leg retinacula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EBC1D1-D065-407D-8996-9AC445236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350" y="1353883"/>
            <a:ext cx="6880398" cy="446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51D40D-5B07-4EAB-8791-C659646481B9}"/>
              </a:ext>
            </a:extLst>
          </p:cNvPr>
          <p:cNvSpPr txBox="1"/>
          <p:nvPr/>
        </p:nvSpPr>
        <p:spPr>
          <a:xfrm>
            <a:off x="5181600" y="5818062"/>
            <a:ext cx="6096000" cy="646331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/>
              <a:t>relating to the leg or the thigh.</a:t>
            </a:r>
          </a:p>
          <a:p>
            <a:r>
              <a:rPr lang="en-GB" dirty="0"/>
              <a:t>relating to any part called ‘crus’, for example, the crura cerebri.</a:t>
            </a:r>
          </a:p>
        </p:txBody>
      </p:sp>
    </p:spTree>
    <p:extLst>
      <p:ext uri="{BB962C8B-B14F-4D97-AF65-F5344CB8AC3E}">
        <p14:creationId xmlns:p14="http://schemas.microsoft.com/office/powerpoint/2010/main" val="221246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0B9142F-5892-4FA2-8A40-AA3822832308}"/>
              </a:ext>
            </a:extLst>
          </p:cNvPr>
          <p:cNvSpPr txBox="1"/>
          <p:nvPr/>
        </p:nvSpPr>
        <p:spPr>
          <a:xfrm>
            <a:off x="397566" y="1091433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2. Inferior extensor retinaculum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Is a </a:t>
            </a:r>
            <a:r>
              <a:rPr lang="en-GB" dirty="0" smtClean="0"/>
              <a:t>(Y)Shaped </a:t>
            </a:r>
            <a:r>
              <a:rPr lang="en-GB" dirty="0"/>
              <a:t>band of </a:t>
            </a:r>
            <a:r>
              <a:rPr lang="en-GB" dirty="0" smtClean="0"/>
              <a:t>deep </a:t>
            </a:r>
            <a:r>
              <a:rPr lang="en-GB" dirty="0"/>
              <a:t>fascia that forms a loop for the tendons of the: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 extensor digitorum longus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 </a:t>
            </a:r>
            <a:r>
              <a:rPr lang="en-GB" dirty="0" smtClean="0"/>
              <a:t>fibularis (peroneal) </a:t>
            </a:r>
            <a:r>
              <a:rPr lang="en-GB" dirty="0"/>
              <a:t>tertus</a:t>
            </a:r>
          </a:p>
          <a:p>
            <a:r>
              <a:rPr lang="en-GB" dirty="0"/>
              <a:t>AND THEN divides into: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 an UPPER BAND, which attaches to the medial malleolus,</a:t>
            </a:r>
          </a:p>
          <a:p>
            <a:r>
              <a:rPr lang="en-GB" dirty="0"/>
              <a:t>And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 a LOWER BAND, which attaches to the deep fascia of the foot and the plantar aponeurosis.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E72F8DA-EC22-43A5-90AD-BA3A14DE5645}"/>
              </a:ext>
            </a:extLst>
          </p:cNvPr>
          <p:cNvSpPr txBox="1"/>
          <p:nvPr/>
        </p:nvSpPr>
        <p:spPr>
          <a:xfrm>
            <a:off x="834887" y="225287"/>
            <a:ext cx="3153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Leg retinacula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2E7AEC-55C7-4620-B495-9D44851EC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347" y="3429000"/>
            <a:ext cx="3060000" cy="3188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8D139D-6F8F-4C6A-8EF6-F95EB6EF6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434" y="579230"/>
            <a:ext cx="4953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7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850B27-110E-407C-A5E8-49736F338844}"/>
              </a:ext>
            </a:extLst>
          </p:cNvPr>
          <p:cNvSpPr txBox="1"/>
          <p:nvPr/>
        </p:nvSpPr>
        <p:spPr>
          <a:xfrm>
            <a:off x="304800" y="1073426"/>
            <a:ext cx="6294783" cy="5559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>
                <a:solidFill>
                  <a:srgbClr val="7E79B9"/>
                </a:solidFill>
                <a:latin typeface="Times New Roman" panose="02020603050405020304" pitchFamily="18" charset="0"/>
              </a:rPr>
              <a:t>3</a:t>
            </a:r>
            <a:r>
              <a:rPr lang="en-GB" sz="2400" b="0" i="0" u="none" strike="noStrike" baseline="0" dirty="0">
                <a:solidFill>
                  <a:srgbClr val="7E79B9"/>
                </a:solidFill>
                <a:latin typeface="Times New Roman" panose="02020603050405020304" pitchFamily="18" charset="0"/>
              </a:rPr>
              <a:t>. </a:t>
            </a:r>
            <a:r>
              <a:rPr lang="en-GB" sz="1800" b="0" i="0" u="none" strike="noStrike" baseline="0" dirty="0">
                <a:solidFill>
                  <a:srgbClr val="7E79B9"/>
                </a:solidFill>
                <a:latin typeface="Times New Roman" panose="02020603050405020304" pitchFamily="18" charset="0"/>
              </a:rPr>
              <a:t>Flexor retinaculum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GB" sz="1600" b="0" i="0" u="none" strike="noStrike" baseline="0" dirty="0">
                <a:solidFill>
                  <a:srgbClr val="231F20"/>
                </a:solidFill>
                <a:latin typeface="Arial" panose="020B0604020202020204" pitchFamily="34" charset="0"/>
              </a:rPr>
              <a:t>Is 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a deep fascial band that passes between the medial malleolus and the medial surface </a:t>
            </a:r>
            <a:r>
              <a:rPr lang="en-GB" sz="1600" b="0" i="0" u="none" strike="noStrike" baseline="0" dirty="0">
                <a:solidFill>
                  <a:srgbClr val="231F20"/>
                </a:solidFill>
                <a:latin typeface="Arial" panose="020B0604020202020204" pitchFamily="34" charset="0"/>
              </a:rPr>
              <a:t>of 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the calcaneus </a:t>
            </a:r>
            <a:r>
              <a:rPr lang="en-GB" sz="1600" b="0" i="0" u="none" strike="noStrike" baseline="0" dirty="0">
                <a:solidFill>
                  <a:srgbClr val="231F20"/>
                </a:solidFill>
                <a:latin typeface="Arial" panose="020B0604020202020204" pitchFamily="34" charset="0"/>
              </a:rPr>
              <a:t>and 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forms the tarsal tunnel with tarsal bones for: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 </a:t>
            </a:r>
            <a:r>
              <a:rPr lang="en-GB" sz="1600" b="0" i="0" u="none" strike="noStrike" baseline="0" dirty="0">
                <a:solidFill>
                  <a:srgbClr val="231F20"/>
                </a:solidFill>
                <a:latin typeface="Arial" panose="020B0604020202020204" pitchFamily="34" charset="0"/>
              </a:rPr>
              <a:t>the 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tibial nerve, 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posterior tibial vessels,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flexor tendons.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Function: Holds </a:t>
            </a:r>
            <a:r>
              <a:rPr lang="en-GB" sz="1800" b="1" i="0" u="sng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THREE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 tendons and blood vessels and a nerve </a:t>
            </a:r>
            <a:r>
              <a:rPr lang="en-GB" sz="16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in 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place </a:t>
            </a:r>
            <a:r>
              <a:rPr lang="en-GB" sz="16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as 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they pass posterior to the medial</a:t>
            </a:r>
          </a:p>
          <a:p>
            <a:pPr algn="l"/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malleolus (from </a:t>
            </a:r>
            <a:r>
              <a:rPr lang="en-GB" sz="1800" b="1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ANTERIOR </a:t>
            </a:r>
            <a:r>
              <a:rPr lang="en-GB" sz="1400" b="1" i="0" u="none" strike="noStrike" baseline="0" dirty="0">
                <a:solidFill>
                  <a:srgbClr val="231F20"/>
                </a:solidFill>
                <a:latin typeface="Arial" panose="020B0604020202020204" pitchFamily="34" charset="0"/>
              </a:rPr>
              <a:t>TO </a:t>
            </a:r>
            <a:r>
              <a:rPr lang="en-GB" sz="1800" b="1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POSTERIOR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):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 the </a:t>
            </a:r>
            <a:r>
              <a:rPr lang="en-GB" sz="18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</a:rPr>
              <a:t>T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ibialis posterior, 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flexor </a:t>
            </a:r>
            <a:r>
              <a:rPr lang="en-GB" sz="18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</a:rPr>
              <a:t>D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igitorum longus,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 posterior </a:t>
            </a:r>
            <a:r>
              <a:rPr lang="en-GB" sz="16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tibial </a:t>
            </a:r>
            <a:r>
              <a:rPr lang="en-GB" sz="18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</a:rPr>
              <a:t>A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rtery and </a:t>
            </a:r>
            <a:r>
              <a:rPr lang="en-GB" sz="18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V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ein, 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6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tibial </a:t>
            </a:r>
            <a:r>
              <a:rPr lang="en-GB" sz="1800" b="1" i="0" u="none" strike="noStrike" baseline="0" dirty="0">
                <a:solidFill>
                  <a:srgbClr val="FFC000"/>
                </a:solidFill>
                <a:latin typeface="Times New Roman" panose="02020603050405020304" pitchFamily="18" charset="0"/>
              </a:rPr>
              <a:t>N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erve, 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 </a:t>
            </a:r>
            <a:r>
              <a:rPr lang="en-GB" sz="1800" b="0" i="0" u="none" strike="noStrike" baseline="0" dirty="0" err="1">
                <a:solidFill>
                  <a:srgbClr val="231F20"/>
                </a:solidFill>
                <a:latin typeface="Times New Roman" panose="02020603050405020304" pitchFamily="18" charset="0"/>
              </a:rPr>
              <a:t>ftexor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 </a:t>
            </a:r>
            <a:r>
              <a:rPr lang="en-GB" sz="1600" b="1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</a:t>
            </a:r>
            <a:r>
              <a:rPr lang="en-GB" sz="16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allucis 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longus </a:t>
            </a:r>
          </a:p>
          <a:p>
            <a:pPr algn="l"/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(mnemonic device: </a:t>
            </a:r>
            <a:r>
              <a:rPr lang="en-GB" sz="18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</a:rPr>
              <a:t>T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om, </a:t>
            </a:r>
            <a:r>
              <a:rPr lang="en-GB" sz="1800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</a:rPr>
              <a:t>D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ick </a:t>
            </a:r>
            <a:r>
              <a:rPr lang="en-GB" sz="1800" b="1" i="0" u="none" strike="noStrike" baseline="0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A</a:t>
            </a:r>
            <a:r>
              <a:rPr lang="en-GB" sz="1800" b="1" i="0" u="none" strike="noStrike" baseline="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N</a:t>
            </a:r>
            <a:r>
              <a:rPr lang="en-GB" sz="1800" b="0" i="0" u="none" strike="noStrike" baseline="0" dirty="0" err="1">
                <a:solidFill>
                  <a:srgbClr val="231F20"/>
                </a:solidFill>
                <a:latin typeface="Times New Roman" panose="02020603050405020304" pitchFamily="18" charset="0"/>
              </a:rPr>
              <a:t>d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 </a:t>
            </a:r>
            <a:r>
              <a:rPr lang="en-GB" sz="1800" b="1" i="0" u="none" strike="noStrike" baseline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arry or </a:t>
            </a:r>
            <a:r>
              <a:rPr lang="en-GB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om </a:t>
            </a:r>
            <a:r>
              <a:rPr lang="en-GB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D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rives </a:t>
            </a:r>
            <a:r>
              <a:rPr lang="en-GB" b="1" dirty="0">
                <a:solidFill>
                  <a:srgbClr val="C00000"/>
                </a:solidFill>
                <a:latin typeface="Times New Roman" panose="02020603050405020304" pitchFamily="18" charset="0"/>
              </a:rPr>
              <a:t>A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Arial" panose="020B0604020202020204" pitchFamily="34" charset="0"/>
              </a:rPr>
              <a:t> </a:t>
            </a:r>
            <a:r>
              <a:rPr lang="en-GB" sz="18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V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ery </a:t>
            </a:r>
            <a:r>
              <a:rPr lang="en-GB" b="1" dirty="0">
                <a:solidFill>
                  <a:srgbClr val="FFC000"/>
                </a:solidFill>
                <a:latin typeface="Times New Roman" panose="02020603050405020304" pitchFamily="18" charset="0"/>
              </a:rPr>
              <a:t>N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ervous </a:t>
            </a:r>
            <a:r>
              <a:rPr lang="en-GB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</a:t>
            </a:r>
            <a:r>
              <a:rPr lang="en-GB" sz="1800" b="0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orse).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sz="1800" b="0" i="0" u="sng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Provides a pathway for the </a:t>
            </a:r>
            <a:r>
              <a:rPr lang="en-GB" sz="1600" b="0" i="0" u="sng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tibial </a:t>
            </a:r>
            <a:r>
              <a:rPr lang="en-GB" sz="1800" b="0" i="0" u="sng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nerve and posterior </a:t>
            </a:r>
            <a:r>
              <a:rPr lang="en-GB" sz="1600" b="0" i="0" u="sng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tibial </a:t>
            </a:r>
            <a:r>
              <a:rPr lang="en-GB" sz="1800" b="0" i="0" u="sng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artery beneath </a:t>
            </a:r>
            <a:r>
              <a:rPr lang="en-GB" sz="1600" b="0" i="0" u="sng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it.</a:t>
            </a:r>
            <a:endParaRPr lang="en-GB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01E4EE-F406-40C3-B729-DC36123716F4}"/>
              </a:ext>
            </a:extLst>
          </p:cNvPr>
          <p:cNvSpPr txBox="1"/>
          <p:nvPr/>
        </p:nvSpPr>
        <p:spPr>
          <a:xfrm>
            <a:off x="834887" y="225287"/>
            <a:ext cx="3153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Leg retinacula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E565136-657C-4618-91D5-0F349CDA2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856" y="225287"/>
            <a:ext cx="2652283" cy="237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85F5DB9-9E59-42FB-B038-91617FF25F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2" t="32012" b="10101"/>
          <a:stretch/>
        </p:blipFill>
        <p:spPr>
          <a:xfrm>
            <a:off x="6761964" y="3429000"/>
            <a:ext cx="5317872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6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E7455B-15CF-4F19-A423-A88F289615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6" t="19136" r="57883" b="49056"/>
          <a:stretch/>
        </p:blipFill>
        <p:spPr>
          <a:xfrm>
            <a:off x="96000" y="2080591"/>
            <a:ext cx="12096000" cy="3308750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0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7BB863B-D3CD-40D2-A00F-377D7EBA2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822" y="2123411"/>
            <a:ext cx="8702049" cy="435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99E4300-E11A-4CEE-85E2-C1D60B99F931}"/>
              </a:ext>
            </a:extLst>
          </p:cNvPr>
          <p:cNvSpPr txBox="1"/>
          <p:nvPr/>
        </p:nvSpPr>
        <p:spPr>
          <a:xfrm>
            <a:off x="516835" y="733625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u="sng" dirty="0"/>
              <a:t>TARSAL TUNNEL SYNDROME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results from compression of the </a:t>
            </a:r>
            <a:r>
              <a:rPr lang="en-GB" b="1" dirty="0"/>
              <a:t>tibial nerve </a:t>
            </a:r>
            <a:r>
              <a:rPr lang="en-GB" dirty="0"/>
              <a:t>or its</a:t>
            </a:r>
          </a:p>
          <a:p>
            <a:r>
              <a:rPr lang="en-GB" u="sng" dirty="0"/>
              <a:t>medial and lateral plantar branches </a:t>
            </a:r>
            <a:r>
              <a:rPr lang="en-GB" dirty="0"/>
              <a:t>in the tarsal tunnel.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It presents with pain, numbness, and tingling sensations on the ankle, heel, and sole of the foot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and may be caused by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repetitive stress with activities,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 flatfeet,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excess weight</a:t>
            </a:r>
          </a:p>
        </p:txBody>
      </p:sp>
    </p:spTree>
    <p:extLst>
      <p:ext uri="{BB962C8B-B14F-4D97-AF65-F5344CB8AC3E}">
        <p14:creationId xmlns:p14="http://schemas.microsoft.com/office/powerpoint/2010/main" val="324112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1260BF-CA4F-4175-8D3C-147993861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910" y="0"/>
            <a:ext cx="5438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7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49CD2D09-B1BB-4DF5-9E1C-3D21B21EDE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83355637-BA71-4F63-94C9-E77BF81BDF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C9334-C6D0-4116-9F66-3B2123E55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29" y="328698"/>
            <a:ext cx="4803636" cy="1311664"/>
          </a:xfrm>
        </p:spPr>
        <p:txBody>
          <a:bodyPr>
            <a:normAutofit/>
          </a:bodyPr>
          <a:lstStyle/>
          <a:p>
            <a:r>
              <a:rPr lang="en-AU" sz="4100" dirty="0">
                <a:solidFill>
                  <a:srgbClr val="000000"/>
                </a:solidFill>
              </a:rPr>
              <a:t>Posterior muscles of the thigh (hamstring)</a:t>
            </a:r>
            <a:endParaRPr lang="en-GB" sz="4100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C7F2A7-20B3-4062-BCE6-2D82478B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629" y="1640362"/>
            <a:ext cx="5970453" cy="4888939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Biceps femoris</a:t>
            </a:r>
          </a:p>
          <a:p>
            <a:endParaRPr lang="en-GB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ORIGIN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head: Ischial tuberosity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head: </a:t>
            </a:r>
            <a:r>
              <a:rPr lang="en-GB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aspera of the femur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INSERTION: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head of the fibula &amp; lateral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Condyle of Tibia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Actions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Flexes the leg at the knee joint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long head also extends the thigh at the hip joint.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Innervation</a:t>
            </a: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head: Tibial division of Sciatic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Short head: Common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Peroneal (fibular)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division of Sciatic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GB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39" name="Freeform 49">
            <a:extLst>
              <a:ext uri="{FF2B5EF4-FFF2-40B4-BE49-F238E27FC236}">
                <a16:creationId xmlns:a16="http://schemas.microsoft.com/office/drawing/2014/main" xmlns="" id="{967C29FE-FD32-4AFB-AD20-DBDF5864B2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314" name="Picture 2" descr="Image result for biceps femoris">
            <a:extLst>
              <a:ext uri="{FF2B5EF4-FFF2-40B4-BE49-F238E27FC236}">
                <a16:creationId xmlns:a16="http://schemas.microsoft.com/office/drawing/2014/main" xmlns="" id="{846FC249-984F-4ADE-A3BA-F61529593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" r="1" b="1"/>
          <a:stretch/>
        </p:blipFill>
        <p:spPr bwMode="auto"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14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C9334-C6D0-4116-9F66-3B2123E55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571"/>
            <a:ext cx="5120114" cy="1692794"/>
          </a:xfrm>
        </p:spPr>
        <p:txBody>
          <a:bodyPr>
            <a:normAutofit/>
          </a:bodyPr>
          <a:lstStyle/>
          <a:p>
            <a:r>
              <a:rPr lang="en-AU" dirty="0"/>
              <a:t>Posterior muscles of the thigh (hamstring)</a:t>
            </a:r>
            <a:endParaRPr lang="en-GB" dirty="0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xmlns="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C7F2A7-20B3-4062-BCE6-2D82478B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95100"/>
            <a:ext cx="5120113" cy="40936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SEMITENDINOSUS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Ischial tuberosity</a:t>
            </a:r>
          </a:p>
          <a:p>
            <a:pPr marL="0" indent="0">
              <a:buNone/>
            </a:pPr>
            <a:endParaRPr lang="en-GB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INSERTION: 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proximal part of the medial surface of the tibia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Actions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Flexes the leg at the knee joint; also extends the thigh at the hip joint.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Innervation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Tibial division of Sciatic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400" dirty="0"/>
          </a:p>
        </p:txBody>
      </p:sp>
      <p:pic>
        <p:nvPicPr>
          <p:cNvPr id="16386" name="Picture 2" descr="Image result for SEMITENDINOSUS">
            <a:extLst>
              <a:ext uri="{FF2B5EF4-FFF2-40B4-BE49-F238E27FC236}">
                <a16:creationId xmlns:a16="http://schemas.microsoft.com/office/drawing/2014/main" xmlns="" id="{21165F16-9BB8-4CD9-BA07-1CFF03A3D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640" y="710570"/>
            <a:ext cx="6197509" cy="598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20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C9334-C6D0-4116-9F66-3B2123E55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AU" dirty="0"/>
              <a:t>Posterior muscles of the thigh (hamstring)</a:t>
            </a:r>
            <a:endParaRPr lang="en-GB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xmlns="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C7F2A7-20B3-4062-BCE6-2D82478B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42" y="2399247"/>
            <a:ext cx="5264492" cy="40936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SEMIMEMBRANOSUS</a:t>
            </a:r>
          </a:p>
          <a:p>
            <a:pPr marL="0" indent="0">
              <a:buNone/>
            </a:pPr>
            <a:endParaRPr lang="en-GB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Ischial tuberosity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INSERTION: 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medial tibial condyle. forms the oblique popliteal ligament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Actions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Flexion of the leg at the knee joint. Extension of thigh at the hip joint.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Innervation</a:t>
            </a: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Tibial division of Sciatic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400" dirty="0"/>
          </a:p>
        </p:txBody>
      </p:sp>
      <p:pic>
        <p:nvPicPr>
          <p:cNvPr id="15362" name="Picture 2" descr="Image result for Semimembranosus">
            <a:extLst>
              <a:ext uri="{FF2B5EF4-FFF2-40B4-BE49-F238E27FC236}">
                <a16:creationId xmlns:a16="http://schemas.microsoft.com/office/drawing/2014/main" xmlns="" id="{C85A2658-56F7-4C91-92D4-EE237D5A2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065" y="365124"/>
            <a:ext cx="5541993" cy="635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87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C9334-C6D0-4116-9F66-3B2123E55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AU" dirty="0"/>
              <a:t>Posterior muscles of the thigh (hamstring)</a:t>
            </a:r>
            <a:endParaRPr lang="en-GB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xmlns="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C7F2A7-20B3-4062-BCE6-2D82478B4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42" y="2399247"/>
            <a:ext cx="5120113" cy="4093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Adductor magnus (hamstring portion)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Ischial tuberosity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INSERTION: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Adductor tubercle of the femur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Actions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Extends the thigh at the hip joint.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Innervation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Tibial division of Sciatic 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400" dirty="0"/>
          </a:p>
        </p:txBody>
      </p:sp>
      <p:pic>
        <p:nvPicPr>
          <p:cNvPr id="14338" name="Picture 2" descr="Image result for Adductor magnus (hamstring portion)">
            <a:extLst>
              <a:ext uri="{FF2B5EF4-FFF2-40B4-BE49-F238E27FC236}">
                <a16:creationId xmlns:a16="http://schemas.microsoft.com/office/drawing/2014/main" xmlns="" id="{7AD4060F-0428-456B-AC68-6F6EDE393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188" y="1404437"/>
            <a:ext cx="607695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86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8BC006-A2C4-489B-9136-6461499759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9" t="18132" r="57884" b="19030"/>
          <a:stretch/>
        </p:blipFill>
        <p:spPr>
          <a:xfrm>
            <a:off x="1533377" y="1491175"/>
            <a:ext cx="8214187" cy="43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7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A67A1030A30342B1C4434ED64B19A6" ma:contentTypeVersion="2" ma:contentTypeDescription="Create a new document." ma:contentTypeScope="" ma:versionID="d1b5f3e248f92b91e81e2ec42c031e5b">
  <xsd:schema xmlns:xsd="http://www.w3.org/2001/XMLSchema" xmlns:xs="http://www.w3.org/2001/XMLSchema" xmlns:p="http://schemas.microsoft.com/office/2006/metadata/properties" xmlns:ns2="93b535fd-953d-4828-b6a8-a8132eeb3a27" targetNamespace="http://schemas.microsoft.com/office/2006/metadata/properties" ma:root="true" ma:fieldsID="5c504fbfd96cf2e06b57e1947834e95b" ns2:_="">
    <xsd:import namespace="93b535fd-953d-4828-b6a8-a8132eeb3a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b535fd-953d-4828-b6a8-a8132eeb3a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B805F2D-872F-45D3-A7B7-76DD019AB7A6}"/>
</file>

<file path=customXml/itemProps2.xml><?xml version="1.0" encoding="utf-8"?>
<ds:datastoreItem xmlns:ds="http://schemas.openxmlformats.org/officeDocument/2006/customXml" ds:itemID="{0AD9079C-8FEA-4253-ACA1-8A03E5D59E93}"/>
</file>

<file path=customXml/itemProps3.xml><?xml version="1.0" encoding="utf-8"?>
<ds:datastoreItem xmlns:ds="http://schemas.openxmlformats.org/officeDocument/2006/customXml" ds:itemID="{B24D99C5-AE12-4D92-9645-1F62F09B57B0}"/>
</file>

<file path=docProps/app.xml><?xml version="1.0" encoding="utf-8"?>
<Properties xmlns="http://schemas.openxmlformats.org/officeDocument/2006/extended-properties" xmlns:vt="http://schemas.openxmlformats.org/officeDocument/2006/docPropsVTypes">
  <TotalTime>1624</TotalTime>
  <Words>1088</Words>
  <Application>Microsoft Office PowerPoint</Application>
  <PresentationFormat>Widescreen</PresentationFormat>
  <Paragraphs>193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Arial</vt:lpstr>
      <vt:lpstr>Calibri</vt:lpstr>
      <vt:lpstr>Calibri Light</vt:lpstr>
      <vt:lpstr>Courier New</vt:lpstr>
      <vt:lpstr>Montserrat</vt:lpstr>
      <vt:lpstr>Symbol</vt:lpstr>
      <vt:lpstr>Times New Roman</vt:lpstr>
      <vt:lpstr>Wingdings</vt:lpstr>
      <vt:lpstr>Office Theme</vt:lpstr>
      <vt:lpstr>Lower Limb Muscules of the thigh/ posterior compartment muscles of the leg</vt:lpstr>
      <vt:lpstr>Topics to be discussed </vt:lpstr>
      <vt:lpstr>Posterior muscles of the thigh (hamstring)</vt:lpstr>
      <vt:lpstr>PowerPoint Presentation</vt:lpstr>
      <vt:lpstr>Posterior muscles of the thigh (hamstring)</vt:lpstr>
      <vt:lpstr>Posterior muscles of the thigh (hamstring)</vt:lpstr>
      <vt:lpstr>Posterior muscles of the thigh (hamstring)</vt:lpstr>
      <vt:lpstr>Posterior muscles of the thigh (hamstring)</vt:lpstr>
      <vt:lpstr>PowerPoint Presentation</vt:lpstr>
      <vt:lpstr>Popliteal fossa roof </vt:lpstr>
      <vt:lpstr>Popliteal fossa boundaries</vt:lpstr>
      <vt:lpstr>Popliteal fossa contents</vt:lpstr>
      <vt:lpstr>Popliteal fossa floor</vt:lpstr>
      <vt:lpstr>Popliteal fossa floor</vt:lpstr>
      <vt:lpstr>Leg compartments </vt:lpstr>
      <vt:lpstr> Anterior Compartment Of  The Leg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Lateral compartment of the leg</vt:lpstr>
      <vt:lpstr>PowerPoint Presentation</vt:lpstr>
      <vt:lpstr>PERONEUS (FIBULARIS) MUSCLES </vt:lpstr>
      <vt:lpstr>The posterior compartment of the leg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Deep posterior Muscles of the leg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Lower Limb Muscules/ Part I</dc:title>
  <dc:creator>Amal Albtoosh</dc:creator>
  <cp:lastModifiedBy>Amal Aqeel. Albtoosh</cp:lastModifiedBy>
  <cp:revision>52</cp:revision>
  <dcterms:created xsi:type="dcterms:W3CDTF">2019-02-19T03:49:38Z</dcterms:created>
  <dcterms:modified xsi:type="dcterms:W3CDTF">2021-05-02T08:59:51Z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0x010100DFA67A1030A30342B1C4434ED64B19A6</vt:lpwstr>
  </property>
</Properties>
</file>