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3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2/23/2022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001F5F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2/23/2022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001F5F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2/23/2022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685799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4654295"/>
            <a:ext cx="9144000" cy="220370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0" y="4751451"/>
            <a:ext cx="9144000" cy="2106930"/>
          </a:xfrm>
          <a:custGeom>
            <a:avLst/>
            <a:gdLst/>
            <a:ahLst/>
            <a:cxnLst/>
            <a:rect l="l" t="t" r="r" b="b"/>
            <a:pathLst>
              <a:path w="9144000" h="2106929">
                <a:moveTo>
                  <a:pt x="0" y="1692211"/>
                </a:moveTo>
                <a:lnTo>
                  <a:pt x="0" y="2106545"/>
                </a:lnTo>
                <a:lnTo>
                  <a:pt x="9144000" y="2106545"/>
                </a:lnTo>
                <a:lnTo>
                  <a:pt x="9144000" y="1750828"/>
                </a:lnTo>
                <a:lnTo>
                  <a:pt x="2266828" y="1750828"/>
                </a:lnTo>
                <a:lnTo>
                  <a:pt x="1613553" y="1743413"/>
                </a:lnTo>
                <a:lnTo>
                  <a:pt x="0" y="1692211"/>
                </a:lnTo>
                <a:close/>
              </a:path>
              <a:path w="9144000" h="2106929">
                <a:moveTo>
                  <a:pt x="9144000" y="0"/>
                </a:moveTo>
                <a:lnTo>
                  <a:pt x="8953853" y="89653"/>
                </a:lnTo>
                <a:lnTo>
                  <a:pt x="8464392" y="314238"/>
                </a:lnTo>
                <a:lnTo>
                  <a:pt x="8055839" y="494011"/>
                </a:lnTo>
                <a:lnTo>
                  <a:pt x="7664254" y="658794"/>
                </a:lnTo>
                <a:lnTo>
                  <a:pt x="7341069" y="788563"/>
                </a:lnTo>
                <a:lnTo>
                  <a:pt x="7028467" y="908141"/>
                </a:lnTo>
                <a:lnTo>
                  <a:pt x="6775423" y="1000278"/>
                </a:lnTo>
                <a:lnTo>
                  <a:pt x="6528624" y="1085822"/>
                </a:lnTo>
                <a:lnTo>
                  <a:pt x="6287566" y="1164993"/>
                </a:lnTo>
                <a:lnTo>
                  <a:pt x="6051747" y="1238009"/>
                </a:lnTo>
                <a:lnTo>
                  <a:pt x="5820664" y="1305091"/>
                </a:lnTo>
                <a:lnTo>
                  <a:pt x="5593815" y="1366459"/>
                </a:lnTo>
                <a:lnTo>
                  <a:pt x="5415046" y="1411586"/>
                </a:lnTo>
                <a:lnTo>
                  <a:pt x="5238407" y="1453309"/>
                </a:lnTo>
                <a:lnTo>
                  <a:pt x="5063642" y="1491741"/>
                </a:lnTo>
                <a:lnTo>
                  <a:pt x="4890493" y="1526993"/>
                </a:lnTo>
                <a:lnTo>
                  <a:pt x="4718701" y="1559179"/>
                </a:lnTo>
                <a:lnTo>
                  <a:pt x="4548012" y="1588411"/>
                </a:lnTo>
                <a:lnTo>
                  <a:pt x="4335806" y="1620967"/>
                </a:lnTo>
                <a:lnTo>
                  <a:pt x="4124415" y="1649303"/>
                </a:lnTo>
                <a:lnTo>
                  <a:pt x="3913339" y="1673639"/>
                </a:lnTo>
                <a:lnTo>
                  <a:pt x="3702072" y="1694194"/>
                </a:lnTo>
                <a:lnTo>
                  <a:pt x="3490114" y="1711187"/>
                </a:lnTo>
                <a:lnTo>
                  <a:pt x="3234143" y="1727188"/>
                </a:lnTo>
                <a:lnTo>
                  <a:pt x="2975583" y="1738757"/>
                </a:lnTo>
                <a:lnTo>
                  <a:pt x="2669499" y="1747159"/>
                </a:lnTo>
                <a:lnTo>
                  <a:pt x="2266828" y="1750828"/>
                </a:lnTo>
                <a:lnTo>
                  <a:pt x="9144000" y="1750828"/>
                </a:lnTo>
                <a:lnTo>
                  <a:pt x="9144000" y="0"/>
                </a:lnTo>
                <a:close/>
              </a:path>
            </a:pathLst>
          </a:custGeom>
          <a:solidFill>
            <a:srgbClr val="7B7B7B">
              <a:alpha val="4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7211568" y="0"/>
            <a:ext cx="1932431" cy="685799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7315200" y="0"/>
            <a:ext cx="1828800" cy="6858000"/>
          </a:xfrm>
          <a:custGeom>
            <a:avLst/>
            <a:gdLst/>
            <a:ahLst/>
            <a:cxnLst/>
            <a:rect l="l" t="t" r="r" b="b"/>
            <a:pathLst>
              <a:path w="1828800" h="6858000">
                <a:moveTo>
                  <a:pt x="0" y="0"/>
                </a:moveTo>
                <a:lnTo>
                  <a:pt x="37678" y="52510"/>
                </a:lnTo>
                <a:lnTo>
                  <a:pt x="74692" y="105059"/>
                </a:lnTo>
                <a:lnTo>
                  <a:pt x="111045" y="157642"/>
                </a:lnTo>
                <a:lnTo>
                  <a:pt x="146740" y="210258"/>
                </a:lnTo>
                <a:lnTo>
                  <a:pt x="181781" y="262903"/>
                </a:lnTo>
                <a:lnTo>
                  <a:pt x="216173" y="315574"/>
                </a:lnTo>
                <a:lnTo>
                  <a:pt x="249918" y="368268"/>
                </a:lnTo>
                <a:lnTo>
                  <a:pt x="283022" y="420982"/>
                </a:lnTo>
                <a:lnTo>
                  <a:pt x="315488" y="473715"/>
                </a:lnTo>
                <a:lnTo>
                  <a:pt x="347319" y="526461"/>
                </a:lnTo>
                <a:lnTo>
                  <a:pt x="378519" y="579219"/>
                </a:lnTo>
                <a:lnTo>
                  <a:pt x="409092" y="631986"/>
                </a:lnTo>
                <a:lnTo>
                  <a:pt x="439043" y="684758"/>
                </a:lnTo>
                <a:lnTo>
                  <a:pt x="468375" y="737534"/>
                </a:lnTo>
                <a:lnTo>
                  <a:pt x="497091" y="790309"/>
                </a:lnTo>
                <a:lnTo>
                  <a:pt x="525196" y="843081"/>
                </a:lnTo>
                <a:lnTo>
                  <a:pt x="552693" y="895847"/>
                </a:lnTo>
                <a:lnTo>
                  <a:pt x="579586" y="948604"/>
                </a:lnTo>
                <a:lnTo>
                  <a:pt x="605880" y="1001349"/>
                </a:lnTo>
                <a:lnTo>
                  <a:pt x="631577" y="1054080"/>
                </a:lnTo>
                <a:lnTo>
                  <a:pt x="656682" y="1106792"/>
                </a:lnTo>
                <a:lnTo>
                  <a:pt x="681198" y="1159484"/>
                </a:lnTo>
                <a:lnTo>
                  <a:pt x="705130" y="1212153"/>
                </a:lnTo>
                <a:lnTo>
                  <a:pt x="728481" y="1264795"/>
                </a:lnTo>
                <a:lnTo>
                  <a:pt x="751256" y="1317407"/>
                </a:lnTo>
                <a:lnTo>
                  <a:pt x="773457" y="1369987"/>
                </a:lnTo>
                <a:lnTo>
                  <a:pt x="795088" y="1422532"/>
                </a:lnTo>
                <a:lnTo>
                  <a:pt x="816155" y="1475038"/>
                </a:lnTo>
                <a:lnTo>
                  <a:pt x="836659" y="1527504"/>
                </a:lnTo>
                <a:lnTo>
                  <a:pt x="856606" y="1579925"/>
                </a:lnTo>
                <a:lnTo>
                  <a:pt x="875999" y="1632299"/>
                </a:lnTo>
                <a:lnTo>
                  <a:pt x="894841" y="1684623"/>
                </a:lnTo>
                <a:lnTo>
                  <a:pt x="913138" y="1736895"/>
                </a:lnTo>
                <a:lnTo>
                  <a:pt x="930891" y="1789110"/>
                </a:lnTo>
                <a:lnTo>
                  <a:pt x="948107" y="1841267"/>
                </a:lnTo>
                <a:lnTo>
                  <a:pt x="964787" y="1893362"/>
                </a:lnTo>
                <a:lnTo>
                  <a:pt x="980936" y="1945392"/>
                </a:lnTo>
                <a:lnTo>
                  <a:pt x="996558" y="1997355"/>
                </a:lnTo>
                <a:lnTo>
                  <a:pt x="1011657" y="2049248"/>
                </a:lnTo>
                <a:lnTo>
                  <a:pt x="1026237" y="2101067"/>
                </a:lnTo>
                <a:lnTo>
                  <a:pt x="1040300" y="2152809"/>
                </a:lnTo>
                <a:lnTo>
                  <a:pt x="1053852" y="2204473"/>
                </a:lnTo>
                <a:lnTo>
                  <a:pt x="1066896" y="2256054"/>
                </a:lnTo>
                <a:lnTo>
                  <a:pt x="1079436" y="2307550"/>
                </a:lnTo>
                <a:lnTo>
                  <a:pt x="1091475" y="2358958"/>
                </a:lnTo>
                <a:lnTo>
                  <a:pt x="1103018" y="2410275"/>
                </a:lnTo>
                <a:lnTo>
                  <a:pt x="1114068" y="2461498"/>
                </a:lnTo>
                <a:lnTo>
                  <a:pt x="1124629" y="2512625"/>
                </a:lnTo>
                <a:lnTo>
                  <a:pt x="1134705" y="2563651"/>
                </a:lnTo>
                <a:lnTo>
                  <a:pt x="1144300" y="2614575"/>
                </a:lnTo>
                <a:lnTo>
                  <a:pt x="1153418" y="2665393"/>
                </a:lnTo>
                <a:lnTo>
                  <a:pt x="1162062" y="2716103"/>
                </a:lnTo>
                <a:lnTo>
                  <a:pt x="1170236" y="2766701"/>
                </a:lnTo>
                <a:lnTo>
                  <a:pt x="1177945" y="2817185"/>
                </a:lnTo>
                <a:lnTo>
                  <a:pt x="1185192" y="2867551"/>
                </a:lnTo>
                <a:lnTo>
                  <a:pt x="1191980" y="2917797"/>
                </a:lnTo>
                <a:lnTo>
                  <a:pt x="1198314" y="2967920"/>
                </a:lnTo>
                <a:lnTo>
                  <a:pt x="1204197" y="3017916"/>
                </a:lnTo>
                <a:lnTo>
                  <a:pt x="1209634" y="3067784"/>
                </a:lnTo>
                <a:lnTo>
                  <a:pt x="1214628" y="3117520"/>
                </a:lnTo>
                <a:lnTo>
                  <a:pt x="1219183" y="3167120"/>
                </a:lnTo>
                <a:lnTo>
                  <a:pt x="1223302" y="3216583"/>
                </a:lnTo>
                <a:lnTo>
                  <a:pt x="1226990" y="3265905"/>
                </a:lnTo>
                <a:lnTo>
                  <a:pt x="1230251" y="3315083"/>
                </a:lnTo>
                <a:lnTo>
                  <a:pt x="1233088" y="3364115"/>
                </a:lnTo>
                <a:lnTo>
                  <a:pt x="1235505" y="3412997"/>
                </a:lnTo>
                <a:lnTo>
                  <a:pt x="1237506" y="3461726"/>
                </a:lnTo>
                <a:lnTo>
                  <a:pt x="1239095" y="3510300"/>
                </a:lnTo>
                <a:lnTo>
                  <a:pt x="1240275" y="3558716"/>
                </a:lnTo>
                <a:lnTo>
                  <a:pt x="1241051" y="3606970"/>
                </a:lnTo>
                <a:lnTo>
                  <a:pt x="1241426" y="3655060"/>
                </a:lnTo>
                <a:lnTo>
                  <a:pt x="1241404" y="3702983"/>
                </a:lnTo>
                <a:lnTo>
                  <a:pt x="1240989" y="3750736"/>
                </a:lnTo>
                <a:lnTo>
                  <a:pt x="1240185" y="3798316"/>
                </a:lnTo>
                <a:lnTo>
                  <a:pt x="1238995" y="3845719"/>
                </a:lnTo>
                <a:lnTo>
                  <a:pt x="1237424" y="3892944"/>
                </a:lnTo>
                <a:lnTo>
                  <a:pt x="1235475" y="3939987"/>
                </a:lnTo>
                <a:lnTo>
                  <a:pt x="1233152" y="3986846"/>
                </a:lnTo>
                <a:lnTo>
                  <a:pt x="1230459" y="4033516"/>
                </a:lnTo>
                <a:lnTo>
                  <a:pt x="1227400" y="4079996"/>
                </a:lnTo>
                <a:lnTo>
                  <a:pt x="1223979" y="4126283"/>
                </a:lnTo>
                <a:lnTo>
                  <a:pt x="1220198" y="4172373"/>
                </a:lnTo>
                <a:lnTo>
                  <a:pt x="1216063" y="4218264"/>
                </a:lnTo>
                <a:lnTo>
                  <a:pt x="1211578" y="4263952"/>
                </a:lnTo>
                <a:lnTo>
                  <a:pt x="1206745" y="4309435"/>
                </a:lnTo>
                <a:lnTo>
                  <a:pt x="1201568" y="4354710"/>
                </a:lnTo>
                <a:lnTo>
                  <a:pt x="1196053" y="4399773"/>
                </a:lnTo>
                <a:lnTo>
                  <a:pt x="1190201" y="4444623"/>
                </a:lnTo>
                <a:lnTo>
                  <a:pt x="1184018" y="4489256"/>
                </a:lnTo>
                <a:lnTo>
                  <a:pt x="1177507" y="4533668"/>
                </a:lnTo>
                <a:lnTo>
                  <a:pt x="1170672" y="4577858"/>
                </a:lnTo>
                <a:lnTo>
                  <a:pt x="1163517" y="4621822"/>
                </a:lnTo>
                <a:lnTo>
                  <a:pt x="1156045" y="4665558"/>
                </a:lnTo>
                <a:lnTo>
                  <a:pt x="1148260" y="4709062"/>
                </a:lnTo>
                <a:lnTo>
                  <a:pt x="1140167" y="4752331"/>
                </a:lnTo>
                <a:lnTo>
                  <a:pt x="1131769" y="4795362"/>
                </a:lnTo>
                <a:lnTo>
                  <a:pt x="1123069" y="4838154"/>
                </a:lnTo>
                <a:lnTo>
                  <a:pt x="1114073" y="4880702"/>
                </a:lnTo>
                <a:lnTo>
                  <a:pt x="1104783" y="4923003"/>
                </a:lnTo>
                <a:lnTo>
                  <a:pt x="1095203" y="4965056"/>
                </a:lnTo>
                <a:lnTo>
                  <a:pt x="1085337" y="5006856"/>
                </a:lnTo>
                <a:lnTo>
                  <a:pt x="1075190" y="5048401"/>
                </a:lnTo>
                <a:lnTo>
                  <a:pt x="1064764" y="5089688"/>
                </a:lnTo>
                <a:lnTo>
                  <a:pt x="1054064" y="5130715"/>
                </a:lnTo>
                <a:lnTo>
                  <a:pt x="1043094" y="5171477"/>
                </a:lnTo>
                <a:lnTo>
                  <a:pt x="1031857" y="5211973"/>
                </a:lnTo>
                <a:lnTo>
                  <a:pt x="1020357" y="5252199"/>
                </a:lnTo>
                <a:lnTo>
                  <a:pt x="1008598" y="5292152"/>
                </a:lnTo>
                <a:lnTo>
                  <a:pt x="996584" y="5331829"/>
                </a:lnTo>
                <a:lnTo>
                  <a:pt x="984319" y="5371228"/>
                </a:lnTo>
                <a:lnTo>
                  <a:pt x="971806" y="5410346"/>
                </a:lnTo>
                <a:lnTo>
                  <a:pt x="959049" y="5449179"/>
                </a:lnTo>
                <a:lnTo>
                  <a:pt x="946053" y="5487725"/>
                </a:lnTo>
                <a:lnTo>
                  <a:pt x="932821" y="5525981"/>
                </a:lnTo>
                <a:lnTo>
                  <a:pt x="919356" y="5563944"/>
                </a:lnTo>
                <a:lnTo>
                  <a:pt x="905664" y="5601610"/>
                </a:lnTo>
                <a:lnTo>
                  <a:pt x="891746" y="5638977"/>
                </a:lnTo>
                <a:lnTo>
                  <a:pt x="877608" y="5676043"/>
                </a:lnTo>
                <a:lnTo>
                  <a:pt x="863253" y="5712803"/>
                </a:lnTo>
                <a:lnTo>
                  <a:pt x="848686" y="5749256"/>
                </a:lnTo>
                <a:lnTo>
                  <a:pt x="833909" y="5785398"/>
                </a:lnTo>
                <a:lnTo>
                  <a:pt x="818926" y="5821227"/>
                </a:lnTo>
                <a:lnTo>
                  <a:pt x="803742" y="5856738"/>
                </a:lnTo>
                <a:lnTo>
                  <a:pt x="788361" y="5891930"/>
                </a:lnTo>
                <a:lnTo>
                  <a:pt x="772785" y="5926800"/>
                </a:lnTo>
                <a:lnTo>
                  <a:pt x="741068" y="5995560"/>
                </a:lnTo>
                <a:lnTo>
                  <a:pt x="708622" y="6062996"/>
                </a:lnTo>
                <a:lnTo>
                  <a:pt x="675477" y="6129082"/>
                </a:lnTo>
                <a:lnTo>
                  <a:pt x="641663" y="6193797"/>
                </a:lnTo>
                <a:lnTo>
                  <a:pt x="607212" y="6257116"/>
                </a:lnTo>
                <a:lnTo>
                  <a:pt x="572155" y="6319017"/>
                </a:lnTo>
                <a:lnTo>
                  <a:pt x="536521" y="6379475"/>
                </a:lnTo>
                <a:lnTo>
                  <a:pt x="500341" y="6438468"/>
                </a:lnTo>
                <a:lnTo>
                  <a:pt x="463647" y="6495971"/>
                </a:lnTo>
                <a:lnTo>
                  <a:pt x="426469" y="6551962"/>
                </a:lnTo>
                <a:lnTo>
                  <a:pt x="388836" y="6606417"/>
                </a:lnTo>
                <a:lnTo>
                  <a:pt x="350781" y="6659313"/>
                </a:lnTo>
                <a:lnTo>
                  <a:pt x="312334" y="6710625"/>
                </a:lnTo>
                <a:lnTo>
                  <a:pt x="273525" y="6760331"/>
                </a:lnTo>
                <a:lnTo>
                  <a:pt x="234385" y="6808408"/>
                </a:lnTo>
                <a:lnTo>
                  <a:pt x="194945" y="6854831"/>
                </a:lnTo>
                <a:lnTo>
                  <a:pt x="1828800" y="6857999"/>
                </a:lnTo>
                <a:lnTo>
                  <a:pt x="1828800" y="14224"/>
                </a:lnTo>
                <a:lnTo>
                  <a:pt x="0" y="0"/>
                </a:lnTo>
                <a:close/>
              </a:path>
            </a:pathLst>
          </a:custGeom>
          <a:solidFill>
            <a:srgbClr val="585858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1362455" y="1703832"/>
            <a:ext cx="5736336" cy="221894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001F5F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2/23/2022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2/23/2022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6857997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4654295"/>
            <a:ext cx="9144000" cy="2203704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0" y="4751451"/>
            <a:ext cx="9144000" cy="2106930"/>
          </a:xfrm>
          <a:custGeom>
            <a:avLst/>
            <a:gdLst/>
            <a:ahLst/>
            <a:cxnLst/>
            <a:rect l="l" t="t" r="r" b="b"/>
            <a:pathLst>
              <a:path w="9144000" h="2106929">
                <a:moveTo>
                  <a:pt x="0" y="1692211"/>
                </a:moveTo>
                <a:lnTo>
                  <a:pt x="0" y="2106545"/>
                </a:lnTo>
                <a:lnTo>
                  <a:pt x="9144000" y="2106545"/>
                </a:lnTo>
                <a:lnTo>
                  <a:pt x="9144000" y="1750828"/>
                </a:lnTo>
                <a:lnTo>
                  <a:pt x="2266828" y="1750828"/>
                </a:lnTo>
                <a:lnTo>
                  <a:pt x="1613553" y="1743413"/>
                </a:lnTo>
                <a:lnTo>
                  <a:pt x="0" y="1692211"/>
                </a:lnTo>
                <a:close/>
              </a:path>
              <a:path w="9144000" h="2106929">
                <a:moveTo>
                  <a:pt x="9144000" y="0"/>
                </a:moveTo>
                <a:lnTo>
                  <a:pt x="8953853" y="89653"/>
                </a:lnTo>
                <a:lnTo>
                  <a:pt x="8464392" y="314238"/>
                </a:lnTo>
                <a:lnTo>
                  <a:pt x="8055839" y="494011"/>
                </a:lnTo>
                <a:lnTo>
                  <a:pt x="7664254" y="658794"/>
                </a:lnTo>
                <a:lnTo>
                  <a:pt x="7341069" y="788563"/>
                </a:lnTo>
                <a:lnTo>
                  <a:pt x="7028467" y="908141"/>
                </a:lnTo>
                <a:lnTo>
                  <a:pt x="6775423" y="1000278"/>
                </a:lnTo>
                <a:lnTo>
                  <a:pt x="6528624" y="1085822"/>
                </a:lnTo>
                <a:lnTo>
                  <a:pt x="6287566" y="1164993"/>
                </a:lnTo>
                <a:lnTo>
                  <a:pt x="6051747" y="1238009"/>
                </a:lnTo>
                <a:lnTo>
                  <a:pt x="5820664" y="1305091"/>
                </a:lnTo>
                <a:lnTo>
                  <a:pt x="5593815" y="1366459"/>
                </a:lnTo>
                <a:lnTo>
                  <a:pt x="5415046" y="1411586"/>
                </a:lnTo>
                <a:lnTo>
                  <a:pt x="5238407" y="1453309"/>
                </a:lnTo>
                <a:lnTo>
                  <a:pt x="5063642" y="1491741"/>
                </a:lnTo>
                <a:lnTo>
                  <a:pt x="4890493" y="1526993"/>
                </a:lnTo>
                <a:lnTo>
                  <a:pt x="4718701" y="1559179"/>
                </a:lnTo>
                <a:lnTo>
                  <a:pt x="4548012" y="1588411"/>
                </a:lnTo>
                <a:lnTo>
                  <a:pt x="4335806" y="1620967"/>
                </a:lnTo>
                <a:lnTo>
                  <a:pt x="4124415" y="1649303"/>
                </a:lnTo>
                <a:lnTo>
                  <a:pt x="3913339" y="1673639"/>
                </a:lnTo>
                <a:lnTo>
                  <a:pt x="3702072" y="1694194"/>
                </a:lnTo>
                <a:lnTo>
                  <a:pt x="3490114" y="1711187"/>
                </a:lnTo>
                <a:lnTo>
                  <a:pt x="3234143" y="1727188"/>
                </a:lnTo>
                <a:lnTo>
                  <a:pt x="2975583" y="1738757"/>
                </a:lnTo>
                <a:lnTo>
                  <a:pt x="2669499" y="1747159"/>
                </a:lnTo>
                <a:lnTo>
                  <a:pt x="2266828" y="1750828"/>
                </a:lnTo>
                <a:lnTo>
                  <a:pt x="9144000" y="1750828"/>
                </a:lnTo>
                <a:lnTo>
                  <a:pt x="9144000" y="0"/>
                </a:lnTo>
                <a:close/>
              </a:path>
            </a:pathLst>
          </a:custGeom>
          <a:solidFill>
            <a:srgbClr val="7B7B7B">
              <a:alpha val="4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7211568" y="0"/>
            <a:ext cx="1932431" cy="6857999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7315200" y="0"/>
            <a:ext cx="1828800" cy="6858000"/>
          </a:xfrm>
          <a:custGeom>
            <a:avLst/>
            <a:gdLst/>
            <a:ahLst/>
            <a:cxnLst/>
            <a:rect l="l" t="t" r="r" b="b"/>
            <a:pathLst>
              <a:path w="1828800" h="6858000">
                <a:moveTo>
                  <a:pt x="0" y="0"/>
                </a:moveTo>
                <a:lnTo>
                  <a:pt x="37678" y="52510"/>
                </a:lnTo>
                <a:lnTo>
                  <a:pt x="74692" y="105059"/>
                </a:lnTo>
                <a:lnTo>
                  <a:pt x="111045" y="157642"/>
                </a:lnTo>
                <a:lnTo>
                  <a:pt x="146740" y="210258"/>
                </a:lnTo>
                <a:lnTo>
                  <a:pt x="181781" y="262903"/>
                </a:lnTo>
                <a:lnTo>
                  <a:pt x="216173" y="315574"/>
                </a:lnTo>
                <a:lnTo>
                  <a:pt x="249918" y="368268"/>
                </a:lnTo>
                <a:lnTo>
                  <a:pt x="283022" y="420982"/>
                </a:lnTo>
                <a:lnTo>
                  <a:pt x="315488" y="473715"/>
                </a:lnTo>
                <a:lnTo>
                  <a:pt x="347319" y="526461"/>
                </a:lnTo>
                <a:lnTo>
                  <a:pt x="378519" y="579219"/>
                </a:lnTo>
                <a:lnTo>
                  <a:pt x="409092" y="631986"/>
                </a:lnTo>
                <a:lnTo>
                  <a:pt x="439043" y="684758"/>
                </a:lnTo>
                <a:lnTo>
                  <a:pt x="468375" y="737534"/>
                </a:lnTo>
                <a:lnTo>
                  <a:pt x="497091" y="790309"/>
                </a:lnTo>
                <a:lnTo>
                  <a:pt x="525196" y="843081"/>
                </a:lnTo>
                <a:lnTo>
                  <a:pt x="552693" y="895847"/>
                </a:lnTo>
                <a:lnTo>
                  <a:pt x="579586" y="948604"/>
                </a:lnTo>
                <a:lnTo>
                  <a:pt x="605880" y="1001349"/>
                </a:lnTo>
                <a:lnTo>
                  <a:pt x="631577" y="1054080"/>
                </a:lnTo>
                <a:lnTo>
                  <a:pt x="656682" y="1106792"/>
                </a:lnTo>
                <a:lnTo>
                  <a:pt x="681198" y="1159484"/>
                </a:lnTo>
                <a:lnTo>
                  <a:pt x="705130" y="1212153"/>
                </a:lnTo>
                <a:lnTo>
                  <a:pt x="728481" y="1264795"/>
                </a:lnTo>
                <a:lnTo>
                  <a:pt x="751256" y="1317407"/>
                </a:lnTo>
                <a:lnTo>
                  <a:pt x="773457" y="1369987"/>
                </a:lnTo>
                <a:lnTo>
                  <a:pt x="795088" y="1422532"/>
                </a:lnTo>
                <a:lnTo>
                  <a:pt x="816155" y="1475038"/>
                </a:lnTo>
                <a:lnTo>
                  <a:pt x="836659" y="1527504"/>
                </a:lnTo>
                <a:lnTo>
                  <a:pt x="856606" y="1579925"/>
                </a:lnTo>
                <a:lnTo>
                  <a:pt x="875999" y="1632299"/>
                </a:lnTo>
                <a:lnTo>
                  <a:pt x="894841" y="1684623"/>
                </a:lnTo>
                <a:lnTo>
                  <a:pt x="913138" y="1736895"/>
                </a:lnTo>
                <a:lnTo>
                  <a:pt x="930891" y="1789110"/>
                </a:lnTo>
                <a:lnTo>
                  <a:pt x="948107" y="1841267"/>
                </a:lnTo>
                <a:lnTo>
                  <a:pt x="964787" y="1893362"/>
                </a:lnTo>
                <a:lnTo>
                  <a:pt x="980936" y="1945392"/>
                </a:lnTo>
                <a:lnTo>
                  <a:pt x="996558" y="1997355"/>
                </a:lnTo>
                <a:lnTo>
                  <a:pt x="1011657" y="2049248"/>
                </a:lnTo>
                <a:lnTo>
                  <a:pt x="1026237" y="2101067"/>
                </a:lnTo>
                <a:lnTo>
                  <a:pt x="1040300" y="2152809"/>
                </a:lnTo>
                <a:lnTo>
                  <a:pt x="1053852" y="2204473"/>
                </a:lnTo>
                <a:lnTo>
                  <a:pt x="1066896" y="2256054"/>
                </a:lnTo>
                <a:lnTo>
                  <a:pt x="1079436" y="2307550"/>
                </a:lnTo>
                <a:lnTo>
                  <a:pt x="1091475" y="2358958"/>
                </a:lnTo>
                <a:lnTo>
                  <a:pt x="1103018" y="2410275"/>
                </a:lnTo>
                <a:lnTo>
                  <a:pt x="1114068" y="2461498"/>
                </a:lnTo>
                <a:lnTo>
                  <a:pt x="1124629" y="2512625"/>
                </a:lnTo>
                <a:lnTo>
                  <a:pt x="1134705" y="2563651"/>
                </a:lnTo>
                <a:lnTo>
                  <a:pt x="1144300" y="2614575"/>
                </a:lnTo>
                <a:lnTo>
                  <a:pt x="1153418" y="2665393"/>
                </a:lnTo>
                <a:lnTo>
                  <a:pt x="1162062" y="2716103"/>
                </a:lnTo>
                <a:lnTo>
                  <a:pt x="1170236" y="2766701"/>
                </a:lnTo>
                <a:lnTo>
                  <a:pt x="1177945" y="2817185"/>
                </a:lnTo>
                <a:lnTo>
                  <a:pt x="1185192" y="2867551"/>
                </a:lnTo>
                <a:lnTo>
                  <a:pt x="1191980" y="2917797"/>
                </a:lnTo>
                <a:lnTo>
                  <a:pt x="1198314" y="2967920"/>
                </a:lnTo>
                <a:lnTo>
                  <a:pt x="1204197" y="3017916"/>
                </a:lnTo>
                <a:lnTo>
                  <a:pt x="1209634" y="3067784"/>
                </a:lnTo>
                <a:lnTo>
                  <a:pt x="1214628" y="3117520"/>
                </a:lnTo>
                <a:lnTo>
                  <a:pt x="1219183" y="3167120"/>
                </a:lnTo>
                <a:lnTo>
                  <a:pt x="1223302" y="3216583"/>
                </a:lnTo>
                <a:lnTo>
                  <a:pt x="1226990" y="3265905"/>
                </a:lnTo>
                <a:lnTo>
                  <a:pt x="1230251" y="3315083"/>
                </a:lnTo>
                <a:lnTo>
                  <a:pt x="1233088" y="3364115"/>
                </a:lnTo>
                <a:lnTo>
                  <a:pt x="1235505" y="3412997"/>
                </a:lnTo>
                <a:lnTo>
                  <a:pt x="1237506" y="3461726"/>
                </a:lnTo>
                <a:lnTo>
                  <a:pt x="1239095" y="3510300"/>
                </a:lnTo>
                <a:lnTo>
                  <a:pt x="1240275" y="3558716"/>
                </a:lnTo>
                <a:lnTo>
                  <a:pt x="1241051" y="3606970"/>
                </a:lnTo>
                <a:lnTo>
                  <a:pt x="1241426" y="3655060"/>
                </a:lnTo>
                <a:lnTo>
                  <a:pt x="1241404" y="3702983"/>
                </a:lnTo>
                <a:lnTo>
                  <a:pt x="1240989" y="3750736"/>
                </a:lnTo>
                <a:lnTo>
                  <a:pt x="1240185" y="3798316"/>
                </a:lnTo>
                <a:lnTo>
                  <a:pt x="1238995" y="3845719"/>
                </a:lnTo>
                <a:lnTo>
                  <a:pt x="1237424" y="3892944"/>
                </a:lnTo>
                <a:lnTo>
                  <a:pt x="1235475" y="3939987"/>
                </a:lnTo>
                <a:lnTo>
                  <a:pt x="1233152" y="3986846"/>
                </a:lnTo>
                <a:lnTo>
                  <a:pt x="1230459" y="4033516"/>
                </a:lnTo>
                <a:lnTo>
                  <a:pt x="1227400" y="4079996"/>
                </a:lnTo>
                <a:lnTo>
                  <a:pt x="1223979" y="4126283"/>
                </a:lnTo>
                <a:lnTo>
                  <a:pt x="1220198" y="4172373"/>
                </a:lnTo>
                <a:lnTo>
                  <a:pt x="1216063" y="4218264"/>
                </a:lnTo>
                <a:lnTo>
                  <a:pt x="1211578" y="4263952"/>
                </a:lnTo>
                <a:lnTo>
                  <a:pt x="1206745" y="4309435"/>
                </a:lnTo>
                <a:lnTo>
                  <a:pt x="1201568" y="4354710"/>
                </a:lnTo>
                <a:lnTo>
                  <a:pt x="1196053" y="4399773"/>
                </a:lnTo>
                <a:lnTo>
                  <a:pt x="1190201" y="4444623"/>
                </a:lnTo>
                <a:lnTo>
                  <a:pt x="1184018" y="4489256"/>
                </a:lnTo>
                <a:lnTo>
                  <a:pt x="1177507" y="4533668"/>
                </a:lnTo>
                <a:lnTo>
                  <a:pt x="1170672" y="4577858"/>
                </a:lnTo>
                <a:lnTo>
                  <a:pt x="1163517" y="4621822"/>
                </a:lnTo>
                <a:lnTo>
                  <a:pt x="1156045" y="4665558"/>
                </a:lnTo>
                <a:lnTo>
                  <a:pt x="1148260" y="4709062"/>
                </a:lnTo>
                <a:lnTo>
                  <a:pt x="1140167" y="4752331"/>
                </a:lnTo>
                <a:lnTo>
                  <a:pt x="1131769" y="4795362"/>
                </a:lnTo>
                <a:lnTo>
                  <a:pt x="1123069" y="4838154"/>
                </a:lnTo>
                <a:lnTo>
                  <a:pt x="1114073" y="4880702"/>
                </a:lnTo>
                <a:lnTo>
                  <a:pt x="1104783" y="4923003"/>
                </a:lnTo>
                <a:lnTo>
                  <a:pt x="1095203" y="4965056"/>
                </a:lnTo>
                <a:lnTo>
                  <a:pt x="1085337" y="5006856"/>
                </a:lnTo>
                <a:lnTo>
                  <a:pt x="1075190" y="5048401"/>
                </a:lnTo>
                <a:lnTo>
                  <a:pt x="1064764" y="5089688"/>
                </a:lnTo>
                <a:lnTo>
                  <a:pt x="1054064" y="5130715"/>
                </a:lnTo>
                <a:lnTo>
                  <a:pt x="1043094" y="5171477"/>
                </a:lnTo>
                <a:lnTo>
                  <a:pt x="1031857" y="5211973"/>
                </a:lnTo>
                <a:lnTo>
                  <a:pt x="1020357" y="5252199"/>
                </a:lnTo>
                <a:lnTo>
                  <a:pt x="1008598" y="5292152"/>
                </a:lnTo>
                <a:lnTo>
                  <a:pt x="996584" y="5331829"/>
                </a:lnTo>
                <a:lnTo>
                  <a:pt x="984319" y="5371228"/>
                </a:lnTo>
                <a:lnTo>
                  <a:pt x="971806" y="5410346"/>
                </a:lnTo>
                <a:lnTo>
                  <a:pt x="959049" y="5449179"/>
                </a:lnTo>
                <a:lnTo>
                  <a:pt x="946053" y="5487725"/>
                </a:lnTo>
                <a:lnTo>
                  <a:pt x="932821" y="5525981"/>
                </a:lnTo>
                <a:lnTo>
                  <a:pt x="919356" y="5563944"/>
                </a:lnTo>
                <a:lnTo>
                  <a:pt x="905664" y="5601610"/>
                </a:lnTo>
                <a:lnTo>
                  <a:pt x="891746" y="5638977"/>
                </a:lnTo>
                <a:lnTo>
                  <a:pt x="877608" y="5676043"/>
                </a:lnTo>
                <a:lnTo>
                  <a:pt x="863253" y="5712803"/>
                </a:lnTo>
                <a:lnTo>
                  <a:pt x="848686" y="5749256"/>
                </a:lnTo>
                <a:lnTo>
                  <a:pt x="833909" y="5785398"/>
                </a:lnTo>
                <a:lnTo>
                  <a:pt x="818926" y="5821227"/>
                </a:lnTo>
                <a:lnTo>
                  <a:pt x="803742" y="5856738"/>
                </a:lnTo>
                <a:lnTo>
                  <a:pt x="788361" y="5891930"/>
                </a:lnTo>
                <a:lnTo>
                  <a:pt x="772785" y="5926800"/>
                </a:lnTo>
                <a:lnTo>
                  <a:pt x="741068" y="5995560"/>
                </a:lnTo>
                <a:lnTo>
                  <a:pt x="708622" y="6062996"/>
                </a:lnTo>
                <a:lnTo>
                  <a:pt x="675477" y="6129082"/>
                </a:lnTo>
                <a:lnTo>
                  <a:pt x="641663" y="6193797"/>
                </a:lnTo>
                <a:lnTo>
                  <a:pt x="607212" y="6257116"/>
                </a:lnTo>
                <a:lnTo>
                  <a:pt x="572155" y="6319017"/>
                </a:lnTo>
                <a:lnTo>
                  <a:pt x="536521" y="6379475"/>
                </a:lnTo>
                <a:lnTo>
                  <a:pt x="500341" y="6438468"/>
                </a:lnTo>
                <a:lnTo>
                  <a:pt x="463647" y="6495971"/>
                </a:lnTo>
                <a:lnTo>
                  <a:pt x="426469" y="6551962"/>
                </a:lnTo>
                <a:lnTo>
                  <a:pt x="388836" y="6606417"/>
                </a:lnTo>
                <a:lnTo>
                  <a:pt x="350781" y="6659313"/>
                </a:lnTo>
                <a:lnTo>
                  <a:pt x="312334" y="6710625"/>
                </a:lnTo>
                <a:lnTo>
                  <a:pt x="273525" y="6760331"/>
                </a:lnTo>
                <a:lnTo>
                  <a:pt x="234385" y="6808408"/>
                </a:lnTo>
                <a:lnTo>
                  <a:pt x="194945" y="6854831"/>
                </a:lnTo>
                <a:lnTo>
                  <a:pt x="1828800" y="6857999"/>
                </a:lnTo>
                <a:lnTo>
                  <a:pt x="1828800" y="14224"/>
                </a:lnTo>
                <a:lnTo>
                  <a:pt x="0" y="0"/>
                </a:lnTo>
                <a:close/>
              </a:path>
            </a:pathLst>
          </a:custGeom>
          <a:solidFill>
            <a:srgbClr val="585858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402838" y="139649"/>
            <a:ext cx="2265679" cy="3314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rgbClr val="001F5F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255970" y="1693543"/>
            <a:ext cx="6958965" cy="29063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2/23/2022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5" Type="http://schemas.openxmlformats.org/officeDocument/2006/relationships/image" Target="../media/image17.jpe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3" name="object 3"/>
            <p:cNvSpPr/>
            <p:nvPr/>
          </p:nvSpPr>
          <p:spPr>
            <a:xfrm>
              <a:off x="0" y="4654295"/>
              <a:ext cx="9144000" cy="2203704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4751451"/>
              <a:ext cx="9144000" cy="2106930"/>
            </a:xfrm>
            <a:custGeom>
              <a:avLst/>
              <a:gdLst/>
              <a:ahLst/>
              <a:cxnLst/>
              <a:rect l="l" t="t" r="r" b="b"/>
              <a:pathLst>
                <a:path w="9144000" h="2106929">
                  <a:moveTo>
                    <a:pt x="0" y="1692211"/>
                  </a:moveTo>
                  <a:lnTo>
                    <a:pt x="0" y="2106545"/>
                  </a:lnTo>
                  <a:lnTo>
                    <a:pt x="9144000" y="2106545"/>
                  </a:lnTo>
                  <a:lnTo>
                    <a:pt x="9144000" y="1750828"/>
                  </a:lnTo>
                  <a:lnTo>
                    <a:pt x="2266828" y="1750828"/>
                  </a:lnTo>
                  <a:lnTo>
                    <a:pt x="1613553" y="1743413"/>
                  </a:lnTo>
                  <a:lnTo>
                    <a:pt x="0" y="1692211"/>
                  </a:lnTo>
                  <a:close/>
                </a:path>
                <a:path w="9144000" h="2106929">
                  <a:moveTo>
                    <a:pt x="9144000" y="0"/>
                  </a:moveTo>
                  <a:lnTo>
                    <a:pt x="8953853" y="89653"/>
                  </a:lnTo>
                  <a:lnTo>
                    <a:pt x="8464392" y="314238"/>
                  </a:lnTo>
                  <a:lnTo>
                    <a:pt x="8055839" y="494011"/>
                  </a:lnTo>
                  <a:lnTo>
                    <a:pt x="7664254" y="658794"/>
                  </a:lnTo>
                  <a:lnTo>
                    <a:pt x="7341069" y="788563"/>
                  </a:lnTo>
                  <a:lnTo>
                    <a:pt x="7028467" y="908141"/>
                  </a:lnTo>
                  <a:lnTo>
                    <a:pt x="6775423" y="1000278"/>
                  </a:lnTo>
                  <a:lnTo>
                    <a:pt x="6528624" y="1085822"/>
                  </a:lnTo>
                  <a:lnTo>
                    <a:pt x="6287566" y="1164993"/>
                  </a:lnTo>
                  <a:lnTo>
                    <a:pt x="6051747" y="1238009"/>
                  </a:lnTo>
                  <a:lnTo>
                    <a:pt x="5820664" y="1305091"/>
                  </a:lnTo>
                  <a:lnTo>
                    <a:pt x="5593815" y="1366459"/>
                  </a:lnTo>
                  <a:lnTo>
                    <a:pt x="5415046" y="1411586"/>
                  </a:lnTo>
                  <a:lnTo>
                    <a:pt x="5238407" y="1453309"/>
                  </a:lnTo>
                  <a:lnTo>
                    <a:pt x="5063642" y="1491741"/>
                  </a:lnTo>
                  <a:lnTo>
                    <a:pt x="4890493" y="1526993"/>
                  </a:lnTo>
                  <a:lnTo>
                    <a:pt x="4718701" y="1559179"/>
                  </a:lnTo>
                  <a:lnTo>
                    <a:pt x="4548012" y="1588411"/>
                  </a:lnTo>
                  <a:lnTo>
                    <a:pt x="4335806" y="1620967"/>
                  </a:lnTo>
                  <a:lnTo>
                    <a:pt x="4124415" y="1649303"/>
                  </a:lnTo>
                  <a:lnTo>
                    <a:pt x="3913339" y="1673639"/>
                  </a:lnTo>
                  <a:lnTo>
                    <a:pt x="3702072" y="1694194"/>
                  </a:lnTo>
                  <a:lnTo>
                    <a:pt x="3490114" y="1711187"/>
                  </a:lnTo>
                  <a:lnTo>
                    <a:pt x="3234143" y="1727188"/>
                  </a:lnTo>
                  <a:lnTo>
                    <a:pt x="2975583" y="1738757"/>
                  </a:lnTo>
                  <a:lnTo>
                    <a:pt x="2669499" y="1747159"/>
                  </a:lnTo>
                  <a:lnTo>
                    <a:pt x="2266828" y="1750828"/>
                  </a:lnTo>
                  <a:lnTo>
                    <a:pt x="9144000" y="1750828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7B7B7B">
                <a:alpha val="45097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6001511" y="0"/>
              <a:ext cx="3142488" cy="6857999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6105525" y="0"/>
              <a:ext cx="3038475" cy="6858000"/>
            </a:xfrm>
            <a:custGeom>
              <a:avLst/>
              <a:gdLst/>
              <a:ahLst/>
              <a:cxnLst/>
              <a:rect l="l" t="t" r="r" b="b"/>
              <a:pathLst>
                <a:path w="3038475" h="6858000">
                  <a:moveTo>
                    <a:pt x="0" y="0"/>
                  </a:moveTo>
                  <a:lnTo>
                    <a:pt x="43709" y="43490"/>
                  </a:lnTo>
                  <a:lnTo>
                    <a:pt x="86813" y="87102"/>
                  </a:lnTo>
                  <a:lnTo>
                    <a:pt x="129316" y="130832"/>
                  </a:lnTo>
                  <a:lnTo>
                    <a:pt x="171218" y="174676"/>
                  </a:lnTo>
                  <a:lnTo>
                    <a:pt x="212522" y="218633"/>
                  </a:lnTo>
                  <a:lnTo>
                    <a:pt x="253230" y="262698"/>
                  </a:lnTo>
                  <a:lnTo>
                    <a:pt x="293344" y="306869"/>
                  </a:lnTo>
                  <a:lnTo>
                    <a:pt x="332866" y="351144"/>
                  </a:lnTo>
                  <a:lnTo>
                    <a:pt x="371798" y="395519"/>
                  </a:lnTo>
                  <a:lnTo>
                    <a:pt x="410143" y="439991"/>
                  </a:lnTo>
                  <a:lnTo>
                    <a:pt x="447902" y="484558"/>
                  </a:lnTo>
                  <a:lnTo>
                    <a:pt x="485078" y="529216"/>
                  </a:lnTo>
                  <a:lnTo>
                    <a:pt x="521673" y="573962"/>
                  </a:lnTo>
                  <a:lnTo>
                    <a:pt x="557688" y="618794"/>
                  </a:lnTo>
                  <a:lnTo>
                    <a:pt x="593126" y="663709"/>
                  </a:lnTo>
                  <a:lnTo>
                    <a:pt x="627990" y="708703"/>
                  </a:lnTo>
                  <a:lnTo>
                    <a:pt x="662280" y="753774"/>
                  </a:lnTo>
                  <a:lnTo>
                    <a:pt x="696000" y="798919"/>
                  </a:lnTo>
                  <a:lnTo>
                    <a:pt x="729151" y="844135"/>
                  </a:lnTo>
                  <a:lnTo>
                    <a:pt x="761735" y="889419"/>
                  </a:lnTo>
                  <a:lnTo>
                    <a:pt x="793755" y="934768"/>
                  </a:lnTo>
                  <a:lnTo>
                    <a:pt x="825213" y="980179"/>
                  </a:lnTo>
                  <a:lnTo>
                    <a:pt x="856110" y="1025649"/>
                  </a:lnTo>
                  <a:lnTo>
                    <a:pt x="886449" y="1071175"/>
                  </a:lnTo>
                  <a:lnTo>
                    <a:pt x="916232" y="1116755"/>
                  </a:lnTo>
                  <a:lnTo>
                    <a:pt x="945461" y="1162385"/>
                  </a:lnTo>
                  <a:lnTo>
                    <a:pt x="974139" y="1208063"/>
                  </a:lnTo>
                  <a:lnTo>
                    <a:pt x="1002266" y="1253785"/>
                  </a:lnTo>
                  <a:lnTo>
                    <a:pt x="1029846" y="1299548"/>
                  </a:lnTo>
                  <a:lnTo>
                    <a:pt x="1056880" y="1345351"/>
                  </a:lnTo>
                  <a:lnTo>
                    <a:pt x="1083371" y="1391189"/>
                  </a:lnTo>
                  <a:lnTo>
                    <a:pt x="1109321" y="1437060"/>
                  </a:lnTo>
                  <a:lnTo>
                    <a:pt x="1134732" y="1482960"/>
                  </a:lnTo>
                  <a:lnTo>
                    <a:pt x="1159605" y="1528888"/>
                  </a:lnTo>
                  <a:lnTo>
                    <a:pt x="1183943" y="1574840"/>
                  </a:lnTo>
                  <a:lnTo>
                    <a:pt x="1207749" y="1620812"/>
                  </a:lnTo>
                  <a:lnTo>
                    <a:pt x="1231023" y="1666803"/>
                  </a:lnTo>
                  <a:lnTo>
                    <a:pt x="1253769" y="1712809"/>
                  </a:lnTo>
                  <a:lnTo>
                    <a:pt x="1275989" y="1758828"/>
                  </a:lnTo>
                  <a:lnTo>
                    <a:pt x="1297684" y="1804855"/>
                  </a:lnTo>
                  <a:lnTo>
                    <a:pt x="1318856" y="1850889"/>
                  </a:lnTo>
                  <a:lnTo>
                    <a:pt x="1339508" y="1896927"/>
                  </a:lnTo>
                  <a:lnTo>
                    <a:pt x="1359643" y="1942965"/>
                  </a:lnTo>
                  <a:lnTo>
                    <a:pt x="1379261" y="1989001"/>
                  </a:lnTo>
                  <a:lnTo>
                    <a:pt x="1398365" y="2035031"/>
                  </a:lnTo>
                  <a:lnTo>
                    <a:pt x="1416957" y="2081053"/>
                  </a:lnTo>
                  <a:lnTo>
                    <a:pt x="1435039" y="2127064"/>
                  </a:lnTo>
                  <a:lnTo>
                    <a:pt x="1452614" y="2173061"/>
                  </a:lnTo>
                  <a:lnTo>
                    <a:pt x="1469683" y="2219040"/>
                  </a:lnTo>
                  <a:lnTo>
                    <a:pt x="1486249" y="2265000"/>
                  </a:lnTo>
                  <a:lnTo>
                    <a:pt x="1502314" y="2310937"/>
                  </a:lnTo>
                  <a:lnTo>
                    <a:pt x="1517879" y="2356848"/>
                  </a:lnTo>
                  <a:lnTo>
                    <a:pt x="1532947" y="2402730"/>
                  </a:lnTo>
                  <a:lnTo>
                    <a:pt x="1547520" y="2448581"/>
                  </a:lnTo>
                  <a:lnTo>
                    <a:pt x="1561601" y="2494397"/>
                  </a:lnTo>
                  <a:lnTo>
                    <a:pt x="1575190" y="2540175"/>
                  </a:lnTo>
                  <a:lnTo>
                    <a:pt x="1588291" y="2585913"/>
                  </a:lnTo>
                  <a:lnTo>
                    <a:pt x="1600905" y="2631607"/>
                  </a:lnTo>
                  <a:lnTo>
                    <a:pt x="1613035" y="2677255"/>
                  </a:lnTo>
                  <a:lnTo>
                    <a:pt x="1624682" y="2722854"/>
                  </a:lnTo>
                  <a:lnTo>
                    <a:pt x="1635849" y="2768400"/>
                  </a:lnTo>
                  <a:lnTo>
                    <a:pt x="1646538" y="2813892"/>
                  </a:lnTo>
                  <a:lnTo>
                    <a:pt x="1656751" y="2859325"/>
                  </a:lnTo>
                  <a:lnTo>
                    <a:pt x="1666489" y="2904697"/>
                  </a:lnTo>
                  <a:lnTo>
                    <a:pt x="1675756" y="2950005"/>
                  </a:lnTo>
                  <a:lnTo>
                    <a:pt x="1684553" y="2995247"/>
                  </a:lnTo>
                  <a:lnTo>
                    <a:pt x="1692883" y="3040418"/>
                  </a:lnTo>
                  <a:lnTo>
                    <a:pt x="1700747" y="3085517"/>
                  </a:lnTo>
                  <a:lnTo>
                    <a:pt x="1708147" y="3130540"/>
                  </a:lnTo>
                  <a:lnTo>
                    <a:pt x="1715086" y="3175484"/>
                  </a:lnTo>
                  <a:lnTo>
                    <a:pt x="1721566" y="3220347"/>
                  </a:lnTo>
                  <a:lnTo>
                    <a:pt x="1727589" y="3265126"/>
                  </a:lnTo>
                  <a:lnTo>
                    <a:pt x="1733157" y="3309817"/>
                  </a:lnTo>
                  <a:lnTo>
                    <a:pt x="1738272" y="3354417"/>
                  </a:lnTo>
                  <a:lnTo>
                    <a:pt x="1742936" y="3398925"/>
                  </a:lnTo>
                  <a:lnTo>
                    <a:pt x="1747151" y="3443336"/>
                  </a:lnTo>
                  <a:lnTo>
                    <a:pt x="1750920" y="3487648"/>
                  </a:lnTo>
                  <a:lnTo>
                    <a:pt x="1754244" y="3531858"/>
                  </a:lnTo>
                  <a:lnTo>
                    <a:pt x="1757125" y="3575963"/>
                  </a:lnTo>
                  <a:lnTo>
                    <a:pt x="1759567" y="3619960"/>
                  </a:lnTo>
                  <a:lnTo>
                    <a:pt x="1761570" y="3663846"/>
                  </a:lnTo>
                  <a:lnTo>
                    <a:pt x="1763137" y="3707618"/>
                  </a:lnTo>
                  <a:lnTo>
                    <a:pt x="1764271" y="3751274"/>
                  </a:lnTo>
                  <a:lnTo>
                    <a:pt x="1764972" y="3794810"/>
                  </a:lnTo>
                  <a:lnTo>
                    <a:pt x="1765244" y="3838223"/>
                  </a:lnTo>
                  <a:lnTo>
                    <a:pt x="1765087" y="3881511"/>
                  </a:lnTo>
                  <a:lnTo>
                    <a:pt x="1764506" y="3924670"/>
                  </a:lnTo>
                  <a:lnTo>
                    <a:pt x="1763501" y="3967698"/>
                  </a:lnTo>
                  <a:lnTo>
                    <a:pt x="1762074" y="4010592"/>
                  </a:lnTo>
                  <a:lnTo>
                    <a:pt x="1760228" y="4053348"/>
                  </a:lnTo>
                  <a:lnTo>
                    <a:pt x="1757966" y="4095964"/>
                  </a:lnTo>
                  <a:lnTo>
                    <a:pt x="1755288" y="4138437"/>
                  </a:lnTo>
                  <a:lnTo>
                    <a:pt x="1752197" y="4180764"/>
                  </a:lnTo>
                  <a:lnTo>
                    <a:pt x="1748695" y="4222942"/>
                  </a:lnTo>
                  <a:lnTo>
                    <a:pt x="1744785" y="4264969"/>
                  </a:lnTo>
                  <a:lnTo>
                    <a:pt x="1740468" y="4306840"/>
                  </a:lnTo>
                  <a:lnTo>
                    <a:pt x="1735746" y="4348553"/>
                  </a:lnTo>
                  <a:lnTo>
                    <a:pt x="1730622" y="4390106"/>
                  </a:lnTo>
                  <a:lnTo>
                    <a:pt x="1725098" y="4431495"/>
                  </a:lnTo>
                  <a:lnTo>
                    <a:pt x="1719175" y="4472718"/>
                  </a:lnTo>
                  <a:lnTo>
                    <a:pt x="1712857" y="4513771"/>
                  </a:lnTo>
                  <a:lnTo>
                    <a:pt x="1706144" y="4554651"/>
                  </a:lnTo>
                  <a:lnTo>
                    <a:pt x="1699040" y="4595357"/>
                  </a:lnTo>
                  <a:lnTo>
                    <a:pt x="1691545" y="4635884"/>
                  </a:lnTo>
                  <a:lnTo>
                    <a:pt x="1683664" y="4676229"/>
                  </a:lnTo>
                  <a:lnTo>
                    <a:pt x="1675396" y="4716391"/>
                  </a:lnTo>
                  <a:lnTo>
                    <a:pt x="1666745" y="4756365"/>
                  </a:lnTo>
                  <a:lnTo>
                    <a:pt x="1657713" y="4796150"/>
                  </a:lnTo>
                  <a:lnTo>
                    <a:pt x="1648301" y="4835741"/>
                  </a:lnTo>
                  <a:lnTo>
                    <a:pt x="1638512" y="4875137"/>
                  </a:lnTo>
                  <a:lnTo>
                    <a:pt x="1628349" y="4914333"/>
                  </a:lnTo>
                  <a:lnTo>
                    <a:pt x="1617812" y="4953328"/>
                  </a:lnTo>
                  <a:lnTo>
                    <a:pt x="1606904" y="4992119"/>
                  </a:lnTo>
                  <a:lnTo>
                    <a:pt x="1595628" y="5030701"/>
                  </a:lnTo>
                  <a:lnTo>
                    <a:pt x="1583985" y="5069073"/>
                  </a:lnTo>
                  <a:lnTo>
                    <a:pt x="1571977" y="5107232"/>
                  </a:lnTo>
                  <a:lnTo>
                    <a:pt x="1559607" y="5145174"/>
                  </a:lnTo>
                  <a:lnTo>
                    <a:pt x="1546877" y="5182897"/>
                  </a:lnTo>
                  <a:lnTo>
                    <a:pt x="1533789" y="5220398"/>
                  </a:lnTo>
                  <a:lnTo>
                    <a:pt x="1520344" y="5257673"/>
                  </a:lnTo>
                  <a:lnTo>
                    <a:pt x="1506545" y="5294720"/>
                  </a:lnTo>
                  <a:lnTo>
                    <a:pt x="1492395" y="5331536"/>
                  </a:lnTo>
                  <a:lnTo>
                    <a:pt x="1477895" y="5368119"/>
                  </a:lnTo>
                  <a:lnTo>
                    <a:pt x="1463047" y="5404464"/>
                  </a:lnTo>
                  <a:lnTo>
                    <a:pt x="1447853" y="5440569"/>
                  </a:lnTo>
                  <a:lnTo>
                    <a:pt x="1432316" y="5476432"/>
                  </a:lnTo>
                  <a:lnTo>
                    <a:pt x="1416438" y="5512048"/>
                  </a:lnTo>
                  <a:lnTo>
                    <a:pt x="1400220" y="5547416"/>
                  </a:lnTo>
                  <a:lnTo>
                    <a:pt x="1383665" y="5582533"/>
                  </a:lnTo>
                  <a:lnTo>
                    <a:pt x="1366775" y="5617395"/>
                  </a:lnTo>
                  <a:lnTo>
                    <a:pt x="1349552" y="5651999"/>
                  </a:lnTo>
                  <a:lnTo>
                    <a:pt x="1331998" y="5686344"/>
                  </a:lnTo>
                  <a:lnTo>
                    <a:pt x="1314116" y="5720424"/>
                  </a:lnTo>
                  <a:lnTo>
                    <a:pt x="1295907" y="5754239"/>
                  </a:lnTo>
                  <a:lnTo>
                    <a:pt x="1277373" y="5787784"/>
                  </a:lnTo>
                  <a:lnTo>
                    <a:pt x="1258517" y="5821058"/>
                  </a:lnTo>
                  <a:lnTo>
                    <a:pt x="1239340" y="5854056"/>
                  </a:lnTo>
                  <a:lnTo>
                    <a:pt x="1200035" y="5919215"/>
                  </a:lnTo>
                  <a:lnTo>
                    <a:pt x="1159473" y="5983239"/>
                  </a:lnTo>
                  <a:lnTo>
                    <a:pt x="1117672" y="6046104"/>
                  </a:lnTo>
                  <a:lnTo>
                    <a:pt x="1074649" y="6107787"/>
                  </a:lnTo>
                  <a:lnTo>
                    <a:pt x="1030420" y="6168264"/>
                  </a:lnTo>
                  <a:lnTo>
                    <a:pt x="985002" y="6227512"/>
                  </a:lnTo>
                  <a:lnTo>
                    <a:pt x="938413" y="6285508"/>
                  </a:lnTo>
                  <a:lnTo>
                    <a:pt x="890668" y="6342227"/>
                  </a:lnTo>
                  <a:lnTo>
                    <a:pt x="841786" y="6397646"/>
                  </a:lnTo>
                  <a:lnTo>
                    <a:pt x="791781" y="6451743"/>
                  </a:lnTo>
                  <a:lnTo>
                    <a:pt x="740673" y="6504493"/>
                  </a:lnTo>
                  <a:lnTo>
                    <a:pt x="688476" y="6555873"/>
                  </a:lnTo>
                  <a:lnTo>
                    <a:pt x="635209" y="6605859"/>
                  </a:lnTo>
                  <a:lnTo>
                    <a:pt x="580888" y="6654429"/>
                  </a:lnTo>
                  <a:lnTo>
                    <a:pt x="525529" y="6701559"/>
                  </a:lnTo>
                  <a:lnTo>
                    <a:pt x="469150" y="6747224"/>
                  </a:lnTo>
                  <a:lnTo>
                    <a:pt x="411768" y="6791403"/>
                  </a:lnTo>
                  <a:lnTo>
                    <a:pt x="353399" y="6834071"/>
                  </a:lnTo>
                  <a:lnTo>
                    <a:pt x="323850" y="6854831"/>
                  </a:lnTo>
                  <a:lnTo>
                    <a:pt x="3038475" y="6857999"/>
                  </a:lnTo>
                  <a:lnTo>
                    <a:pt x="3038475" y="142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85858">
                <a:alpha val="3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733044" y="2092451"/>
              <a:ext cx="1121664" cy="1303020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077467" y="2092451"/>
              <a:ext cx="925068" cy="1303020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367027" y="2092451"/>
              <a:ext cx="6313932" cy="1303020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6903719" y="2092451"/>
              <a:ext cx="925068" cy="1303020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7196328" y="2092451"/>
              <a:ext cx="1072896" cy="1303020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150810" y="2444876"/>
              <a:ext cx="282575" cy="400685"/>
            </a:xfrm>
            <a:custGeom>
              <a:avLst/>
              <a:gdLst/>
              <a:ahLst/>
              <a:cxnLst/>
              <a:rect l="l" t="t" r="r" b="b"/>
              <a:pathLst>
                <a:path w="282575" h="400685">
                  <a:moveTo>
                    <a:pt x="142557" y="0"/>
                  </a:moveTo>
                  <a:lnTo>
                    <a:pt x="91111" y="7598"/>
                  </a:lnTo>
                  <a:lnTo>
                    <a:pt x="50199" y="30400"/>
                  </a:lnTo>
                  <a:lnTo>
                    <a:pt x="19827" y="68419"/>
                  </a:lnTo>
                  <a:lnTo>
                    <a:pt x="0" y="121665"/>
                  </a:lnTo>
                  <a:lnTo>
                    <a:pt x="55460" y="136778"/>
                  </a:lnTo>
                  <a:lnTo>
                    <a:pt x="58675" y="116395"/>
                  </a:lnTo>
                  <a:lnTo>
                    <a:pt x="64565" y="98678"/>
                  </a:lnTo>
                  <a:lnTo>
                    <a:pt x="97402" y="61505"/>
                  </a:lnTo>
                  <a:lnTo>
                    <a:pt x="142049" y="49022"/>
                  </a:lnTo>
                  <a:lnTo>
                    <a:pt x="157386" y="50282"/>
                  </a:lnTo>
                  <a:lnTo>
                    <a:pt x="197802" y="69087"/>
                  </a:lnTo>
                  <a:lnTo>
                    <a:pt x="220537" y="105949"/>
                  </a:lnTo>
                  <a:lnTo>
                    <a:pt x="222059" y="121285"/>
                  </a:lnTo>
                  <a:lnTo>
                    <a:pt x="220180" y="139098"/>
                  </a:lnTo>
                  <a:lnTo>
                    <a:pt x="205182" y="175345"/>
                  </a:lnTo>
                  <a:lnTo>
                    <a:pt x="174775" y="211968"/>
                  </a:lnTo>
                  <a:lnTo>
                    <a:pt x="108503" y="268599"/>
                  </a:lnTo>
                  <a:lnTo>
                    <a:pt x="59532" y="307065"/>
                  </a:lnTo>
                  <a:lnTo>
                    <a:pt x="0" y="352298"/>
                  </a:lnTo>
                  <a:lnTo>
                    <a:pt x="0" y="400431"/>
                  </a:lnTo>
                  <a:lnTo>
                    <a:pt x="282384" y="400431"/>
                  </a:lnTo>
                  <a:lnTo>
                    <a:pt x="282384" y="349376"/>
                  </a:lnTo>
                  <a:lnTo>
                    <a:pt x="72097" y="349376"/>
                  </a:lnTo>
                  <a:lnTo>
                    <a:pt x="108061" y="327443"/>
                  </a:lnTo>
                  <a:lnTo>
                    <a:pt x="140735" y="305641"/>
                  </a:lnTo>
                  <a:lnTo>
                    <a:pt x="196151" y="262382"/>
                  </a:lnTo>
                  <a:lnTo>
                    <a:pt x="237394" y="222218"/>
                  </a:lnTo>
                  <a:lnTo>
                    <a:pt x="263207" y="187578"/>
                  </a:lnTo>
                  <a:lnTo>
                    <a:pt x="280120" y="138179"/>
                  </a:lnTo>
                  <a:lnTo>
                    <a:pt x="281241" y="121031"/>
                  </a:lnTo>
                  <a:lnTo>
                    <a:pt x="278834" y="96650"/>
                  </a:lnTo>
                  <a:lnTo>
                    <a:pt x="259542" y="53701"/>
                  </a:lnTo>
                  <a:lnTo>
                    <a:pt x="221870" y="19770"/>
                  </a:lnTo>
                  <a:lnTo>
                    <a:pt x="171821" y="2192"/>
                  </a:lnTo>
                  <a:lnTo>
                    <a:pt x="142557" y="0"/>
                  </a:lnTo>
                  <a:close/>
                </a:path>
              </a:pathLst>
            </a:custGeom>
            <a:solidFill>
              <a:srgbClr val="001F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150810" y="2444876"/>
              <a:ext cx="282575" cy="400685"/>
            </a:xfrm>
            <a:custGeom>
              <a:avLst/>
              <a:gdLst/>
              <a:ahLst/>
              <a:cxnLst/>
              <a:rect l="l" t="t" r="r" b="b"/>
              <a:pathLst>
                <a:path w="282575" h="400685">
                  <a:moveTo>
                    <a:pt x="142557" y="0"/>
                  </a:moveTo>
                  <a:lnTo>
                    <a:pt x="198262" y="8778"/>
                  </a:lnTo>
                  <a:lnTo>
                    <a:pt x="242633" y="35178"/>
                  </a:lnTo>
                  <a:lnTo>
                    <a:pt x="271605" y="74199"/>
                  </a:lnTo>
                  <a:lnTo>
                    <a:pt x="281241" y="121031"/>
                  </a:lnTo>
                  <a:lnTo>
                    <a:pt x="280120" y="138179"/>
                  </a:lnTo>
                  <a:lnTo>
                    <a:pt x="263207" y="187578"/>
                  </a:lnTo>
                  <a:lnTo>
                    <a:pt x="237394" y="222218"/>
                  </a:lnTo>
                  <a:lnTo>
                    <a:pt x="196151" y="262382"/>
                  </a:lnTo>
                  <a:lnTo>
                    <a:pt x="140735" y="305641"/>
                  </a:lnTo>
                  <a:lnTo>
                    <a:pt x="108061" y="327443"/>
                  </a:lnTo>
                  <a:lnTo>
                    <a:pt x="72097" y="349376"/>
                  </a:lnTo>
                  <a:lnTo>
                    <a:pt x="282384" y="349376"/>
                  </a:lnTo>
                  <a:lnTo>
                    <a:pt x="282384" y="400431"/>
                  </a:lnTo>
                  <a:lnTo>
                    <a:pt x="0" y="400431"/>
                  </a:lnTo>
                  <a:lnTo>
                    <a:pt x="0" y="352298"/>
                  </a:lnTo>
                  <a:lnTo>
                    <a:pt x="59532" y="307065"/>
                  </a:lnTo>
                  <a:lnTo>
                    <a:pt x="108503" y="268599"/>
                  </a:lnTo>
                  <a:lnTo>
                    <a:pt x="146915" y="236900"/>
                  </a:lnTo>
                  <a:lnTo>
                    <a:pt x="192087" y="193801"/>
                  </a:lnTo>
                  <a:lnTo>
                    <a:pt x="214550" y="157114"/>
                  </a:lnTo>
                  <a:lnTo>
                    <a:pt x="222059" y="121285"/>
                  </a:lnTo>
                  <a:lnTo>
                    <a:pt x="220537" y="105949"/>
                  </a:lnTo>
                  <a:lnTo>
                    <a:pt x="197802" y="69087"/>
                  </a:lnTo>
                  <a:lnTo>
                    <a:pt x="157386" y="50282"/>
                  </a:lnTo>
                  <a:lnTo>
                    <a:pt x="142049" y="49022"/>
                  </a:lnTo>
                  <a:lnTo>
                    <a:pt x="126233" y="50405"/>
                  </a:lnTo>
                  <a:lnTo>
                    <a:pt x="84366" y="71247"/>
                  </a:lnTo>
                  <a:lnTo>
                    <a:pt x="58675" y="116395"/>
                  </a:lnTo>
                  <a:lnTo>
                    <a:pt x="55460" y="136778"/>
                  </a:lnTo>
                  <a:lnTo>
                    <a:pt x="0" y="121665"/>
                  </a:lnTo>
                  <a:lnTo>
                    <a:pt x="19827" y="68419"/>
                  </a:lnTo>
                  <a:lnTo>
                    <a:pt x="50199" y="30400"/>
                  </a:lnTo>
                  <a:lnTo>
                    <a:pt x="91111" y="7598"/>
                  </a:lnTo>
                  <a:lnTo>
                    <a:pt x="142557" y="0"/>
                  </a:lnTo>
                  <a:close/>
                </a:path>
              </a:pathLst>
            </a:custGeom>
            <a:ln w="4572">
              <a:solidFill>
                <a:srgbClr val="47DD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1473835" y="2673723"/>
              <a:ext cx="138430" cy="45720"/>
            </a:xfrm>
            <a:custGeom>
              <a:avLst/>
              <a:gdLst/>
              <a:ahLst/>
              <a:cxnLst/>
              <a:rect l="l" t="t" r="r" b="b"/>
              <a:pathLst>
                <a:path w="138430" h="45719">
                  <a:moveTo>
                    <a:pt x="138226" y="0"/>
                  </a:moveTo>
                  <a:lnTo>
                    <a:pt x="0" y="0"/>
                  </a:lnTo>
                  <a:lnTo>
                    <a:pt x="0" y="45600"/>
                  </a:lnTo>
                  <a:lnTo>
                    <a:pt x="138226" y="45600"/>
                  </a:lnTo>
                  <a:lnTo>
                    <a:pt x="138226" y="0"/>
                  </a:lnTo>
                  <a:close/>
                </a:path>
              </a:pathLst>
            </a:custGeom>
            <a:solidFill>
              <a:srgbClr val="001F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473835" y="2673723"/>
              <a:ext cx="138430" cy="45720"/>
            </a:xfrm>
            <a:custGeom>
              <a:avLst/>
              <a:gdLst/>
              <a:ahLst/>
              <a:cxnLst/>
              <a:rect l="l" t="t" r="r" b="b"/>
              <a:pathLst>
                <a:path w="138430" h="45719">
                  <a:moveTo>
                    <a:pt x="0" y="45600"/>
                  </a:moveTo>
                  <a:lnTo>
                    <a:pt x="138226" y="45600"/>
                  </a:lnTo>
                  <a:lnTo>
                    <a:pt x="138226" y="0"/>
                  </a:lnTo>
                  <a:lnTo>
                    <a:pt x="0" y="0"/>
                  </a:lnTo>
                  <a:lnTo>
                    <a:pt x="0" y="45600"/>
                  </a:lnTo>
                  <a:close/>
                </a:path>
              </a:pathLst>
            </a:custGeom>
            <a:ln w="4571">
              <a:solidFill>
                <a:srgbClr val="47DD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800732" y="2442591"/>
              <a:ext cx="5362194" cy="412750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7300086" y="2673723"/>
              <a:ext cx="138430" cy="45720"/>
            </a:xfrm>
            <a:custGeom>
              <a:avLst/>
              <a:gdLst/>
              <a:ahLst/>
              <a:cxnLst/>
              <a:rect l="l" t="t" r="r" b="b"/>
              <a:pathLst>
                <a:path w="138429" h="45719">
                  <a:moveTo>
                    <a:pt x="138226" y="0"/>
                  </a:moveTo>
                  <a:lnTo>
                    <a:pt x="0" y="0"/>
                  </a:lnTo>
                  <a:lnTo>
                    <a:pt x="0" y="45600"/>
                  </a:lnTo>
                  <a:lnTo>
                    <a:pt x="138226" y="45600"/>
                  </a:lnTo>
                  <a:lnTo>
                    <a:pt x="138226" y="0"/>
                  </a:lnTo>
                  <a:close/>
                </a:path>
              </a:pathLst>
            </a:custGeom>
            <a:solidFill>
              <a:srgbClr val="001F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7300086" y="2673723"/>
              <a:ext cx="138430" cy="45720"/>
            </a:xfrm>
            <a:custGeom>
              <a:avLst/>
              <a:gdLst/>
              <a:ahLst/>
              <a:cxnLst/>
              <a:rect l="l" t="t" r="r" b="b"/>
              <a:pathLst>
                <a:path w="138429" h="45719">
                  <a:moveTo>
                    <a:pt x="0" y="45600"/>
                  </a:moveTo>
                  <a:lnTo>
                    <a:pt x="138226" y="45600"/>
                  </a:lnTo>
                  <a:lnTo>
                    <a:pt x="138226" y="0"/>
                  </a:lnTo>
                  <a:lnTo>
                    <a:pt x="0" y="0"/>
                  </a:lnTo>
                  <a:lnTo>
                    <a:pt x="0" y="45600"/>
                  </a:lnTo>
                  <a:close/>
                </a:path>
              </a:pathLst>
            </a:custGeom>
            <a:ln w="4572">
              <a:solidFill>
                <a:srgbClr val="47DD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632319" y="2452623"/>
              <a:ext cx="207645" cy="393065"/>
            </a:xfrm>
            <a:custGeom>
              <a:avLst/>
              <a:gdLst/>
              <a:ahLst/>
              <a:cxnLst/>
              <a:rect l="l" t="t" r="r" b="b"/>
              <a:pathLst>
                <a:path w="207645" h="393064">
                  <a:moveTo>
                    <a:pt x="59563" y="0"/>
                  </a:moveTo>
                  <a:lnTo>
                    <a:pt x="0" y="0"/>
                  </a:lnTo>
                  <a:lnTo>
                    <a:pt x="0" y="392684"/>
                  </a:lnTo>
                  <a:lnTo>
                    <a:pt x="59563" y="392684"/>
                  </a:lnTo>
                  <a:lnTo>
                    <a:pt x="59563" y="0"/>
                  </a:lnTo>
                  <a:close/>
                </a:path>
                <a:path w="207645" h="393064">
                  <a:moveTo>
                    <a:pt x="207391" y="0"/>
                  </a:moveTo>
                  <a:lnTo>
                    <a:pt x="147828" y="0"/>
                  </a:lnTo>
                  <a:lnTo>
                    <a:pt x="147828" y="392684"/>
                  </a:lnTo>
                  <a:lnTo>
                    <a:pt x="207391" y="392684"/>
                  </a:lnTo>
                  <a:lnTo>
                    <a:pt x="207391" y="0"/>
                  </a:lnTo>
                  <a:close/>
                </a:path>
              </a:pathLst>
            </a:custGeom>
            <a:solidFill>
              <a:srgbClr val="001F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7632318" y="2452623"/>
              <a:ext cx="207645" cy="393065"/>
            </a:xfrm>
            <a:custGeom>
              <a:avLst/>
              <a:gdLst/>
              <a:ahLst/>
              <a:cxnLst/>
              <a:rect l="l" t="t" r="r" b="b"/>
              <a:pathLst>
                <a:path w="207645" h="393064">
                  <a:moveTo>
                    <a:pt x="147827" y="0"/>
                  </a:moveTo>
                  <a:lnTo>
                    <a:pt x="207390" y="0"/>
                  </a:lnTo>
                  <a:lnTo>
                    <a:pt x="207390" y="392684"/>
                  </a:lnTo>
                  <a:lnTo>
                    <a:pt x="147827" y="392684"/>
                  </a:lnTo>
                  <a:lnTo>
                    <a:pt x="147827" y="0"/>
                  </a:lnTo>
                  <a:close/>
                </a:path>
                <a:path w="207645" h="393064">
                  <a:moveTo>
                    <a:pt x="0" y="0"/>
                  </a:moveTo>
                  <a:lnTo>
                    <a:pt x="59562" y="0"/>
                  </a:lnTo>
                  <a:lnTo>
                    <a:pt x="59562" y="392684"/>
                  </a:lnTo>
                  <a:lnTo>
                    <a:pt x="0" y="392684"/>
                  </a:lnTo>
                  <a:lnTo>
                    <a:pt x="0" y="0"/>
                  </a:lnTo>
                  <a:close/>
                </a:path>
              </a:pathLst>
            </a:custGeom>
            <a:ln w="4572">
              <a:solidFill>
                <a:srgbClr val="47DD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2345435" y="5626608"/>
              <a:ext cx="4169664" cy="736092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1804416" y="6021323"/>
              <a:ext cx="5247132" cy="539496"/>
            </a:xfrm>
            <a:prstGeom prst="rect">
              <a:avLst/>
            </a:prstGeom>
            <a:blipFill>
              <a:blip r:embed="rId1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3689603" y="6281926"/>
              <a:ext cx="859536" cy="539496"/>
            </a:xfrm>
            <a:prstGeom prst="rect">
              <a:avLst/>
            </a:prstGeom>
            <a:blipFill>
              <a:blip r:embed="rId11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226052" y="6281926"/>
              <a:ext cx="403860" cy="539496"/>
            </a:xfrm>
            <a:prstGeom prst="rect">
              <a:avLst/>
            </a:prstGeom>
            <a:blipFill>
              <a:blip r:embed="rId1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306823" y="6281926"/>
              <a:ext cx="859536" cy="539496"/>
            </a:xfrm>
            <a:prstGeom prst="rect">
              <a:avLst/>
            </a:prstGeom>
            <a:blipFill>
              <a:blip r:embed="rId1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26"/>
          <p:cNvSpPr txBox="1"/>
          <p:nvPr/>
        </p:nvSpPr>
        <p:spPr>
          <a:xfrm>
            <a:off x="1942338" y="5713577"/>
            <a:ext cx="4944745" cy="96180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" algn="ctr">
              <a:lnSpc>
                <a:spcPts val="3010"/>
              </a:lnSpc>
              <a:spcBef>
                <a:spcPts val="100"/>
              </a:spcBef>
            </a:pPr>
            <a:r>
              <a:rPr sz="2600" b="1" dirty="0">
                <a:solidFill>
                  <a:srgbClr val="001F5F"/>
                </a:solidFill>
                <a:latin typeface="Arial"/>
                <a:cs typeface="Arial"/>
              </a:rPr>
              <a:t>Prof. Sherif </a:t>
            </a:r>
            <a:r>
              <a:rPr sz="2600" b="1" spc="-75" dirty="0">
                <a:solidFill>
                  <a:srgbClr val="001F5F"/>
                </a:solidFill>
                <a:latin typeface="Arial"/>
                <a:cs typeface="Arial"/>
              </a:rPr>
              <a:t>W.</a:t>
            </a:r>
            <a:r>
              <a:rPr sz="2600" b="1" spc="-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001F5F"/>
                </a:solidFill>
                <a:latin typeface="Arial"/>
                <a:cs typeface="Arial"/>
              </a:rPr>
              <a:t>Mansour</a:t>
            </a:r>
            <a:endParaRPr sz="2600" dirty="0">
              <a:latin typeface="Arial"/>
              <a:cs typeface="Arial"/>
            </a:endParaRPr>
          </a:p>
          <a:p>
            <a:pPr marL="12065" marR="5080" algn="ctr">
              <a:lnSpc>
                <a:spcPts val="2050"/>
              </a:lnSpc>
              <a:spcBef>
                <a:spcPts val="150"/>
              </a:spcBef>
            </a:pPr>
            <a:r>
              <a:rPr sz="1900" b="1" spc="-5" dirty="0">
                <a:solidFill>
                  <a:srgbClr val="001F5F"/>
                </a:solidFill>
                <a:latin typeface="Arial"/>
                <a:cs typeface="Arial"/>
              </a:rPr>
              <a:t>Physiology dpt., Mutah School of medicine  </a:t>
            </a:r>
            <a:r>
              <a:rPr sz="1900" b="1" spc="-5" dirty="0" smtClean="0">
                <a:solidFill>
                  <a:srgbClr val="001F5F"/>
                </a:solidFill>
                <a:latin typeface="Arial"/>
                <a:cs typeface="Arial"/>
              </a:rPr>
              <a:t>202</a:t>
            </a:r>
            <a:r>
              <a:rPr lang="en-US" sz="1900" b="1" spc="-5" dirty="0" smtClean="0">
                <a:solidFill>
                  <a:srgbClr val="001F5F"/>
                </a:solidFill>
                <a:latin typeface="Arial"/>
                <a:cs typeface="Arial"/>
              </a:rPr>
              <a:t>1</a:t>
            </a:r>
            <a:r>
              <a:rPr sz="1900" b="1" spc="-5" dirty="0" smtClean="0">
                <a:solidFill>
                  <a:srgbClr val="001F5F"/>
                </a:solidFill>
                <a:latin typeface="Arial"/>
                <a:cs typeface="Arial"/>
              </a:rPr>
              <a:t>-202</a:t>
            </a:r>
            <a:r>
              <a:rPr lang="en-US" sz="1900" b="1" spc="-5" dirty="0" smtClean="0">
                <a:solidFill>
                  <a:srgbClr val="001F5F"/>
                </a:solidFill>
                <a:latin typeface="Arial"/>
                <a:cs typeface="Arial"/>
              </a:rPr>
              <a:t>2</a:t>
            </a:r>
            <a:endParaRPr sz="1900" dirty="0">
              <a:latin typeface="Arial"/>
              <a:cs typeface="Arial"/>
            </a:endParaRPr>
          </a:p>
        </p:txBody>
      </p:sp>
      <p:grpSp>
        <p:nvGrpSpPr>
          <p:cNvPr id="27" name="object 27"/>
          <p:cNvGrpSpPr/>
          <p:nvPr/>
        </p:nvGrpSpPr>
        <p:grpSpPr>
          <a:xfrm>
            <a:off x="2867025" y="357187"/>
            <a:ext cx="3122930" cy="4970780"/>
            <a:chOff x="2867025" y="357187"/>
            <a:chExt cx="3122930" cy="4970780"/>
          </a:xfrm>
        </p:grpSpPr>
        <p:sp>
          <p:nvSpPr>
            <p:cNvPr id="28" name="object 28"/>
            <p:cNvSpPr/>
            <p:nvPr/>
          </p:nvSpPr>
          <p:spPr>
            <a:xfrm>
              <a:off x="3851275" y="357187"/>
              <a:ext cx="1085850" cy="1081087"/>
            </a:xfrm>
            <a:prstGeom prst="rect">
              <a:avLst/>
            </a:prstGeom>
            <a:blipFill>
              <a:blip r:embed="rId1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2867025" y="3130550"/>
              <a:ext cx="3122676" cy="2197100"/>
            </a:xfrm>
            <a:prstGeom prst="rect">
              <a:avLst/>
            </a:prstGeom>
            <a:blipFill>
              <a:blip r:embed="rId1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76903" y="141223"/>
            <a:ext cx="186055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/>
              <a:t>Excitability of</a:t>
            </a:r>
            <a:r>
              <a:rPr sz="1800" spc="-100" dirty="0"/>
              <a:t> </a:t>
            </a:r>
            <a:r>
              <a:rPr sz="1800" dirty="0"/>
              <a:t>S.M</a:t>
            </a:r>
            <a:endParaRPr sz="1800"/>
          </a:p>
        </p:txBody>
      </p:sp>
      <p:sp>
        <p:nvSpPr>
          <p:cNvPr id="3" name="object 3"/>
          <p:cNvSpPr txBox="1"/>
          <p:nvPr/>
        </p:nvSpPr>
        <p:spPr>
          <a:xfrm>
            <a:off x="8458581" y="1673479"/>
            <a:ext cx="42735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as</a:t>
            </a:r>
            <a:r>
              <a:rPr sz="1600" spc="1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in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29590" y="745896"/>
            <a:ext cx="8006080" cy="1732914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83820" indent="-71755">
              <a:lnSpc>
                <a:spcPct val="100000"/>
              </a:lnSpc>
              <a:spcBef>
                <a:spcPts val="484"/>
              </a:spcBef>
              <a:buSzPct val="93750"/>
              <a:buChar char="•"/>
              <a:tabLst>
                <a:tab pos="84455" algn="l"/>
              </a:tabLst>
            </a:pP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RMP: is </a:t>
            </a:r>
            <a:r>
              <a:rPr sz="16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unstable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and about –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40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to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–60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mvolt. with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slow sine</a:t>
            </a:r>
            <a:r>
              <a:rPr sz="1600" spc="18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waves.</a:t>
            </a:r>
            <a:endParaRPr sz="1600">
              <a:latin typeface="Times New Roman"/>
              <a:cs typeface="Times New Roman"/>
            </a:endParaRPr>
          </a:p>
          <a:p>
            <a:pPr marL="83820" indent="-71755">
              <a:lnSpc>
                <a:spcPct val="100000"/>
              </a:lnSpc>
              <a:spcBef>
                <a:spcPts val="380"/>
              </a:spcBef>
              <a:buSzPct val="93750"/>
              <a:buChar char="•"/>
              <a:tabLst>
                <a:tab pos="84455" algn="l"/>
              </a:tabLst>
            </a:pP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Action potential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of </a:t>
            </a:r>
            <a:r>
              <a:rPr sz="16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four</a:t>
            </a:r>
            <a:r>
              <a:rPr sz="1600" b="1" spc="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types:</a:t>
            </a: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sz="16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a-Spike potential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as in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sk. </a:t>
            </a:r>
            <a:r>
              <a:rPr sz="1600" spc="-20" dirty="0">
                <a:solidFill>
                  <a:srgbClr val="001F5F"/>
                </a:solidFill>
                <a:latin typeface="Times New Roman"/>
                <a:cs typeface="Times New Roman"/>
              </a:rPr>
              <a:t>ms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with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duration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of 50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msec.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Present in the single unit S.M</a:t>
            </a:r>
            <a:r>
              <a:rPr sz="1600" spc="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fibers.</a:t>
            </a:r>
            <a:endParaRPr sz="16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  <a:spcBef>
                <a:spcPts val="384"/>
              </a:spcBef>
            </a:pPr>
            <a:r>
              <a:rPr sz="16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b-Action </a:t>
            </a: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potential with </a:t>
            </a:r>
            <a:r>
              <a:rPr sz="16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prolonged plateau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(hundreds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of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m.sec)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due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to delayed repolarization  uterus (similar to cardiac</a:t>
            </a:r>
            <a:r>
              <a:rPr sz="1600" spc="1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potential).</a:t>
            </a:r>
            <a:endParaRPr sz="1600">
              <a:latin typeface="Times New Roman"/>
              <a:cs typeface="Times New Roman"/>
            </a:endParaRPr>
          </a:p>
          <a:p>
            <a:pPr marL="62865">
              <a:lnSpc>
                <a:spcPct val="100000"/>
              </a:lnSpc>
              <a:spcBef>
                <a:spcPts val="380"/>
              </a:spcBef>
            </a:pPr>
            <a:r>
              <a:rPr sz="16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c-Spike pot. </a:t>
            </a: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with </a:t>
            </a:r>
            <a:r>
              <a:rPr sz="16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serrations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as in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small</a:t>
            </a:r>
            <a:r>
              <a:rPr sz="1600" spc="1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intestine.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29590" y="2502535"/>
            <a:ext cx="8555990" cy="10496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100330" algn="just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d-Pacemaker </a:t>
            </a: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potential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(slow – wave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potential): It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occurs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due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to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rhythmical activity of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Na+-K+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pump. 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When the wave reach the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firing level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(-35 mv) →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action potentials which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spread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over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the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muscle.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This  type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of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potential initiates rhythmical contraction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of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GIT (as in the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automatic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cardiac</a:t>
            </a:r>
            <a:r>
              <a:rPr sz="1600" spc="3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fibers).</a:t>
            </a:r>
            <a:endParaRPr sz="1600">
              <a:latin typeface="Times New Roman"/>
              <a:cs typeface="Times New Roman"/>
            </a:endParaRPr>
          </a:p>
          <a:p>
            <a:pPr marL="83820" indent="-71755" algn="just">
              <a:lnSpc>
                <a:spcPct val="100000"/>
              </a:lnSpc>
              <a:spcBef>
                <a:spcPts val="385"/>
              </a:spcBef>
              <a:buSzPct val="93750"/>
              <a:buFont typeface="Times New Roman"/>
              <a:buChar char="•"/>
              <a:tabLst>
                <a:tab pos="84455" algn="l"/>
              </a:tabLst>
            </a:pPr>
            <a:r>
              <a:rPr sz="16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Ionic base </a:t>
            </a: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of </a:t>
            </a:r>
            <a:r>
              <a:rPr sz="16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action potential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: </a:t>
            </a:r>
            <a:r>
              <a:rPr sz="1600" spc="-15" dirty="0">
                <a:solidFill>
                  <a:srgbClr val="001F5F"/>
                </a:solidFill>
                <a:latin typeface="Times New Roman"/>
                <a:cs typeface="Times New Roman"/>
              </a:rPr>
              <a:t>may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due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to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Na+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influx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or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Ca++ influx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or</a:t>
            </a:r>
            <a:r>
              <a:rPr sz="1600" spc="2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both.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042987" y="4005262"/>
            <a:ext cx="7345299" cy="256222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Contractility </a:t>
            </a:r>
            <a:r>
              <a:rPr dirty="0"/>
              <a:t>of</a:t>
            </a:r>
            <a:r>
              <a:rPr spc="-75" dirty="0"/>
              <a:t> </a:t>
            </a:r>
            <a:r>
              <a:rPr dirty="0"/>
              <a:t>S.M.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86639" y="447192"/>
            <a:ext cx="5774690" cy="610870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83820" indent="-71755">
              <a:lnSpc>
                <a:spcPct val="100000"/>
              </a:lnSpc>
              <a:spcBef>
                <a:spcPts val="484"/>
              </a:spcBef>
              <a:buSzPct val="93750"/>
              <a:buChar char="•"/>
              <a:tabLst>
                <a:tab pos="84455" algn="l"/>
              </a:tabLst>
            </a:pPr>
            <a:r>
              <a:rPr sz="16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Excitation contraction</a:t>
            </a:r>
            <a:r>
              <a:rPr sz="1600" b="1" spc="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coupling:</a:t>
            </a: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80"/>
              </a:spcBef>
              <a:tabLst>
                <a:tab pos="1349375" algn="l"/>
                <a:tab pos="2564130" algn="l"/>
                <a:tab pos="3179445" algn="l"/>
                <a:tab pos="3827145" algn="l"/>
                <a:tab pos="4159885" algn="l"/>
                <a:tab pos="5307330" algn="l"/>
              </a:tabLst>
            </a:pP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-</a:t>
            </a:r>
            <a:r>
              <a:rPr sz="16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Contra</a:t>
            </a:r>
            <a:r>
              <a:rPr sz="1600" b="1" spc="5" dirty="0">
                <a:solidFill>
                  <a:srgbClr val="001F5F"/>
                </a:solidFill>
                <a:latin typeface="Times New Roman"/>
                <a:cs typeface="Times New Roman"/>
              </a:rPr>
              <a:t>c</a:t>
            </a: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t</a:t>
            </a:r>
            <a:r>
              <a:rPr sz="16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io</a:t>
            </a: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n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: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	E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xtr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a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c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e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llu</a:t>
            </a:r>
            <a:r>
              <a:rPr sz="1600" spc="5" dirty="0">
                <a:solidFill>
                  <a:srgbClr val="001F5F"/>
                </a:solidFill>
                <a:latin typeface="Times New Roman"/>
                <a:cs typeface="Times New Roman"/>
              </a:rPr>
              <a:t>l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ar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	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Ca++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	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in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f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lux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	</a:t>
            </a:r>
            <a:r>
              <a:rPr sz="1600" spc="10" dirty="0">
                <a:solidFill>
                  <a:srgbClr val="001F5F"/>
                </a:solidFill>
                <a:latin typeface="Times New Roman"/>
                <a:cs typeface="Times New Roman"/>
              </a:rPr>
              <a:t>o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r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	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in</a:t>
            </a:r>
            <a:r>
              <a:rPr sz="1600" spc="5" dirty="0">
                <a:solidFill>
                  <a:srgbClr val="001F5F"/>
                </a:solidFill>
                <a:latin typeface="Times New Roman"/>
                <a:cs typeface="Times New Roman"/>
              </a:rPr>
              <a:t>t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r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a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ce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l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lul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a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r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	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Ca++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097651" y="789178"/>
            <a:ext cx="278638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739775" algn="l"/>
                <a:tab pos="1298575" algn="l"/>
                <a:tab pos="1710055" algn="l"/>
              </a:tabLst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release	</a:t>
            </a:r>
            <a:r>
              <a:rPr sz="1600" spc="5" dirty="0">
                <a:solidFill>
                  <a:srgbClr val="001F5F"/>
                </a:solidFill>
                <a:latin typeface="Times New Roman"/>
                <a:cs typeface="Times New Roman"/>
              </a:rPr>
              <a:t>from	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the	sarcoplasmic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86639" y="1033017"/>
            <a:ext cx="8700135" cy="51473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6350" algn="just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reticulum→↑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intracellular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Ca++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which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combine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with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calmodulin → activate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myosin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light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chain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kinase 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enzyme → phosphorylation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of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the light chain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of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myosin → binding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of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actin &amp;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myosin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→ shortening  (contraction).</a:t>
            </a:r>
            <a:endParaRPr sz="1600">
              <a:latin typeface="Times New Roman"/>
              <a:cs typeface="Times New Roman"/>
            </a:endParaRPr>
          </a:p>
          <a:p>
            <a:pPr marL="12700" marR="6350" indent="50165" algn="just">
              <a:lnSpc>
                <a:spcPct val="100000"/>
              </a:lnSpc>
              <a:spcBef>
                <a:spcPts val="385"/>
              </a:spcBef>
            </a:pP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-</a:t>
            </a:r>
            <a:r>
              <a:rPr sz="16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Relaxation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: ↓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intra-celular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Ca++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(by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Ca++ pump) →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stimulate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myosin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phosphatase enzyme → removal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of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phosphate from light chain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of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myosin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→ stop contraction →</a:t>
            </a:r>
            <a:r>
              <a:rPr sz="1600" spc="2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relaxation.</a:t>
            </a:r>
            <a:endParaRPr sz="16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385"/>
              </a:spcBef>
            </a:pP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-</a:t>
            </a:r>
            <a:r>
              <a:rPr sz="16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Characters </a:t>
            </a: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of </a:t>
            </a:r>
            <a:r>
              <a:rPr sz="16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S.M.</a:t>
            </a:r>
            <a:r>
              <a:rPr sz="1600" b="1" spc="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contractility:</a:t>
            </a:r>
            <a:endParaRPr sz="1600">
              <a:latin typeface="Times New Roman"/>
              <a:cs typeface="Times New Roman"/>
            </a:endParaRPr>
          </a:p>
          <a:p>
            <a:pPr marL="12700" marR="4053840" algn="just">
              <a:lnSpc>
                <a:spcPct val="120000"/>
              </a:lnSpc>
              <a:spcBef>
                <a:spcPts val="5"/>
              </a:spcBef>
            </a:pP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1-Spontaneous contraction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but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under nervous regulation.  2-</a:t>
            </a:r>
            <a:r>
              <a:rPr sz="16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Slow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cycling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of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cross</a:t>
            </a:r>
            <a:r>
              <a:rPr sz="1600" spc="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bridges</a:t>
            </a:r>
            <a:endParaRPr sz="1600">
              <a:latin typeface="Times New Roman"/>
              <a:cs typeface="Times New Roman"/>
            </a:endParaRPr>
          </a:p>
          <a:p>
            <a:pPr marL="182880" indent="-170815" algn="just">
              <a:lnSpc>
                <a:spcPct val="100000"/>
              </a:lnSpc>
              <a:spcBef>
                <a:spcPts val="380"/>
              </a:spcBef>
              <a:buSzPct val="93750"/>
              <a:buFont typeface="Times New Roman"/>
              <a:buAutoNum type="arabicPlain" startAt="3"/>
              <a:tabLst>
                <a:tab pos="183515" algn="l"/>
              </a:tabLst>
            </a:pPr>
            <a:r>
              <a:rPr sz="16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Slow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onset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of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contraction and</a:t>
            </a:r>
            <a:r>
              <a:rPr sz="1600" spc="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relaxation.</a:t>
            </a:r>
            <a:endParaRPr sz="1600">
              <a:latin typeface="Times New Roman"/>
              <a:cs typeface="Times New Roman"/>
            </a:endParaRPr>
          </a:p>
          <a:p>
            <a:pPr marL="12700" marR="5715" algn="just">
              <a:lnSpc>
                <a:spcPct val="100000"/>
              </a:lnSpc>
              <a:spcBef>
                <a:spcPts val="385"/>
              </a:spcBef>
              <a:buSzPct val="93750"/>
              <a:buAutoNum type="arabicPlain" startAt="3"/>
              <a:tabLst>
                <a:tab pos="183515" algn="l"/>
              </a:tabLst>
            </a:pP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Energy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and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O2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consumption is </a:t>
            </a:r>
            <a:r>
              <a:rPr sz="16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low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and depends mainly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on anaerobic glycolysis.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So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it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is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not easily  fatigued.</a:t>
            </a:r>
            <a:endParaRPr sz="1600">
              <a:latin typeface="Times New Roman"/>
              <a:cs typeface="Times New Roman"/>
            </a:endParaRPr>
          </a:p>
          <a:p>
            <a:pPr marL="182880" indent="-170815" algn="just">
              <a:lnSpc>
                <a:spcPct val="100000"/>
              </a:lnSpc>
              <a:spcBef>
                <a:spcPts val="390"/>
              </a:spcBef>
              <a:buSzPct val="93750"/>
              <a:buAutoNum type="arabicPlain" startAt="3"/>
              <a:tabLst>
                <a:tab pos="183515" algn="l"/>
              </a:tabLst>
            </a:pP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SM has great ability to shorten as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far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greater percentage of its</a:t>
            </a:r>
            <a:r>
              <a:rPr sz="1600" spc="2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length.</a:t>
            </a:r>
            <a:endParaRPr sz="16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  <a:spcBef>
                <a:spcPts val="380"/>
              </a:spcBef>
              <a:buSzPct val="93750"/>
              <a:buAutoNum type="arabicPlain" startAt="3"/>
              <a:tabLst>
                <a:tab pos="183515" algn="l"/>
              </a:tabLst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Its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contraction is </a:t>
            </a:r>
            <a:r>
              <a:rPr sz="16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sluggish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and excitation /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contraction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coupling is </a:t>
            </a:r>
            <a:r>
              <a:rPr sz="16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very slow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also Ca++ pump is slow so  contraction is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maintained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than in skeletal</a:t>
            </a:r>
            <a:r>
              <a:rPr sz="1600" spc="1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muscle.</a:t>
            </a:r>
            <a:endParaRPr sz="1600">
              <a:latin typeface="Times New Roman"/>
              <a:cs typeface="Times New Roman"/>
            </a:endParaRPr>
          </a:p>
          <a:p>
            <a:pPr marL="182880" indent="-170815" algn="just">
              <a:lnSpc>
                <a:spcPct val="100000"/>
              </a:lnSpc>
              <a:spcBef>
                <a:spcPts val="385"/>
              </a:spcBef>
              <a:buSzPct val="93750"/>
              <a:buAutoNum type="arabicPlain" startAt="3"/>
              <a:tabLst>
                <a:tab pos="183515" algn="l"/>
              </a:tabLst>
            </a:pPr>
            <a:r>
              <a:rPr sz="16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Latch</a:t>
            </a:r>
            <a:r>
              <a:rPr sz="1600" b="1" spc="1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mechanism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,</a:t>
            </a:r>
            <a:r>
              <a:rPr sz="1600" spc="1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as</a:t>
            </a:r>
            <a:r>
              <a:rPr sz="1600" spc="1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prolonged</a:t>
            </a:r>
            <a:r>
              <a:rPr sz="1600" spc="1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tonic</a:t>
            </a:r>
            <a:r>
              <a:rPr sz="1600" spc="1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contraction</a:t>
            </a:r>
            <a:r>
              <a:rPr sz="1600" spc="1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needs</a:t>
            </a:r>
            <a:r>
              <a:rPr sz="1600" spc="1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less</a:t>
            </a:r>
            <a:r>
              <a:rPr sz="1600" spc="1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25" dirty="0">
                <a:solidFill>
                  <a:srgbClr val="001F5F"/>
                </a:solidFill>
                <a:latin typeface="Times New Roman"/>
                <a:cs typeface="Times New Roman"/>
              </a:rPr>
              <a:t>energy,</a:t>
            </a:r>
            <a:r>
              <a:rPr sz="1600" spc="1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less</a:t>
            </a:r>
            <a:r>
              <a:rPr sz="1600" spc="1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nervous</a:t>
            </a:r>
            <a:r>
              <a:rPr sz="1600" spc="1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or</a:t>
            </a:r>
            <a:r>
              <a:rPr sz="1600" spc="1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chemical</a:t>
            </a:r>
            <a:endParaRPr sz="16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5"/>
              </a:spcBef>
            </a:pP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stimulation than initial </a:t>
            </a:r>
            <a:r>
              <a:rPr sz="1600" spc="-15" dirty="0">
                <a:solidFill>
                  <a:srgbClr val="001F5F"/>
                </a:solidFill>
                <a:latin typeface="Times New Roman"/>
                <a:cs typeface="Times New Roman"/>
              </a:rPr>
              <a:t>activity.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So this </a:t>
            </a:r>
            <a:r>
              <a:rPr sz="16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delays</a:t>
            </a:r>
            <a:r>
              <a:rPr sz="1600" b="1" spc="2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fatigue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.</a:t>
            </a:r>
            <a:endParaRPr sz="1600">
              <a:latin typeface="Times New Roman"/>
              <a:cs typeface="Times New Roman"/>
            </a:endParaRPr>
          </a:p>
          <a:p>
            <a:pPr marL="12700" marR="6350" algn="just">
              <a:lnSpc>
                <a:spcPct val="100000"/>
              </a:lnSpc>
              <a:spcBef>
                <a:spcPts val="380"/>
              </a:spcBef>
              <a:buFont typeface="Times New Roman"/>
              <a:buAutoNum type="arabicPlain" startAt="8"/>
              <a:tabLst>
                <a:tab pos="297815" algn="l"/>
              </a:tabLst>
            </a:pPr>
            <a:r>
              <a:rPr sz="1600" b="1" spc="-10" dirty="0">
                <a:solidFill>
                  <a:srgbClr val="001F5F"/>
                </a:solidFill>
                <a:latin typeface="Times New Roman"/>
                <a:cs typeface="Times New Roman"/>
              </a:rPr>
              <a:t>Stress </a:t>
            </a:r>
            <a:r>
              <a:rPr sz="16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relaxation </a:t>
            </a: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(plasticity)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in which if SM is slowly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stretched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→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increased tension at first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then the  tension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gradually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decreases inspite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of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continuous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stretch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(e.g., the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urinary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bladder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can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receive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large  volumes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of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urine without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marked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increase in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wall</a:t>
            </a:r>
            <a:r>
              <a:rPr sz="1600" spc="2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tension).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86639" y="6203696"/>
            <a:ext cx="182435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15" dirty="0">
                <a:solidFill>
                  <a:srgbClr val="001F5F"/>
                </a:solidFill>
                <a:latin typeface="Times New Roman"/>
                <a:cs typeface="Times New Roman"/>
              </a:rPr>
              <a:t>9-Visceral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SM</a:t>
            </a:r>
            <a:r>
              <a:rPr sz="1600" spc="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shows: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340355" y="6154392"/>
            <a:ext cx="6012180" cy="611505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84"/>
              </a:spcBef>
            </a:pPr>
            <a:r>
              <a:rPr sz="1600" b="1" spc="-40" dirty="0">
                <a:solidFill>
                  <a:srgbClr val="001F5F"/>
                </a:solidFill>
                <a:latin typeface="Times New Roman"/>
                <a:cs typeface="Times New Roman"/>
              </a:rPr>
              <a:t>Tone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= continuous </a:t>
            </a:r>
            <a:r>
              <a:rPr sz="1600" spc="-15" dirty="0">
                <a:solidFill>
                  <a:srgbClr val="001F5F"/>
                </a:solidFill>
                <a:latin typeface="Times New Roman"/>
                <a:cs typeface="Times New Roman"/>
              </a:rPr>
              <a:t>mild</a:t>
            </a:r>
            <a:r>
              <a:rPr sz="1600" spc="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contraction</a:t>
            </a:r>
            <a:endParaRPr sz="1600">
              <a:latin typeface="Times New Roman"/>
              <a:cs typeface="Times New Roman"/>
            </a:endParaRPr>
          </a:p>
          <a:p>
            <a:pPr marL="43180">
              <a:lnSpc>
                <a:spcPct val="100000"/>
              </a:lnSpc>
              <a:spcBef>
                <a:spcPts val="385"/>
              </a:spcBef>
              <a:tabLst>
                <a:tab pos="3705860" algn="l"/>
              </a:tabLst>
            </a:pPr>
            <a:r>
              <a:rPr sz="16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Rhythm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= irregular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cont.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due</a:t>
            </a:r>
            <a:r>
              <a:rPr sz="1600" spc="10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to</a:t>
            </a:r>
            <a:r>
              <a:rPr sz="1600" spc="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repetitive	discharge of spike</a:t>
            </a:r>
            <a:r>
              <a:rPr sz="1600" spc="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potential.</a:t>
            </a:r>
            <a:endParaRPr sz="1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50416" y="505713"/>
            <a:ext cx="6769734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Factors affecting </a:t>
            </a:r>
            <a:r>
              <a:rPr spc="-5" dirty="0"/>
              <a:t>excitability </a:t>
            </a:r>
            <a:r>
              <a:rPr dirty="0"/>
              <a:t>&amp; </a:t>
            </a:r>
            <a:r>
              <a:rPr spc="-5" dirty="0"/>
              <a:t>contractility </a:t>
            </a:r>
            <a:r>
              <a:rPr dirty="0"/>
              <a:t>of smooth</a:t>
            </a:r>
            <a:r>
              <a:rPr spc="-114" dirty="0"/>
              <a:t> </a:t>
            </a:r>
            <a:r>
              <a:rPr dirty="0"/>
              <a:t>muscle.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255970" y="1693543"/>
          <a:ext cx="6985635" cy="290051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04340"/>
                <a:gridCol w="2681605"/>
                <a:gridCol w="2599690"/>
              </a:tblGrid>
              <a:tr h="460562">
                <a:tc>
                  <a:txBody>
                    <a:bodyPr/>
                    <a:lstStyle/>
                    <a:p>
                      <a:pPr marR="30480"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CD5E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500" b="1" dirty="0">
                          <a:latin typeface="Symbol"/>
                          <a:cs typeface="Symbol"/>
                        </a:rPr>
                        <a:t></a:t>
                      </a:r>
                      <a:r>
                        <a:rPr sz="1500" b="1" dirty="0">
                          <a:latin typeface="Times New Roman"/>
                          <a:cs typeface="Times New Roman"/>
                        </a:rPr>
                        <a:t> Excitability </a:t>
                      </a:r>
                      <a:r>
                        <a:rPr sz="1500" b="1" dirty="0">
                          <a:latin typeface="Symbol"/>
                          <a:cs typeface="Symbol"/>
                        </a:rPr>
                        <a:t></a:t>
                      </a:r>
                      <a:r>
                        <a:rPr sz="1500" b="1" dirty="0">
                          <a:latin typeface="Times New Roman"/>
                          <a:cs typeface="Times New Roman"/>
                        </a:rPr>
                        <a:t> contraction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44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CD5ED"/>
                    </a:solidFill>
                  </a:tcPr>
                </a:tc>
                <a:tc>
                  <a:txBody>
                    <a:bodyPr/>
                    <a:lstStyle/>
                    <a:p>
                      <a:pPr marL="4572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500" b="1" dirty="0">
                          <a:latin typeface="Symbol"/>
                          <a:cs typeface="Symbol"/>
                        </a:rPr>
                        <a:t></a:t>
                      </a:r>
                      <a:r>
                        <a:rPr sz="1500" b="1" dirty="0">
                          <a:latin typeface="Times New Roman"/>
                          <a:cs typeface="Times New Roman"/>
                        </a:rPr>
                        <a:t> Excitability </a:t>
                      </a:r>
                      <a:r>
                        <a:rPr sz="1500" b="1" dirty="0">
                          <a:latin typeface="Symbol"/>
                          <a:cs typeface="Symbol"/>
                        </a:rPr>
                        <a:t></a:t>
                      </a:r>
                      <a:r>
                        <a:rPr sz="1500" b="1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b="1" dirty="0">
                          <a:latin typeface="Times New Roman"/>
                          <a:cs typeface="Times New Roman"/>
                        </a:rPr>
                        <a:t>relaxation.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44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CD5ED"/>
                    </a:solidFill>
                  </a:tcPr>
                </a:tc>
              </a:tr>
              <a:tr h="226575">
                <a:tc rowSpan="9">
                  <a:txBody>
                    <a:bodyPr/>
                    <a:lstStyle/>
                    <a:p>
                      <a:pPr marL="64135" marR="30480">
                        <a:lnSpc>
                          <a:spcPts val="1689"/>
                        </a:lnSpc>
                      </a:pPr>
                      <a:r>
                        <a:rPr sz="1500" b="1" dirty="0">
                          <a:latin typeface="Times New Roman"/>
                          <a:cs typeface="Times New Roman"/>
                        </a:rPr>
                        <a:t>-Motor</a:t>
                      </a:r>
                      <a:r>
                        <a:rPr sz="1500" b="1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b="1" dirty="0">
                          <a:latin typeface="Times New Roman"/>
                          <a:cs typeface="Times New Roman"/>
                        </a:rPr>
                        <a:t>neurons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64135" marR="30480">
                        <a:lnSpc>
                          <a:spcPts val="1730"/>
                        </a:lnSpc>
                      </a:pPr>
                      <a:r>
                        <a:rPr sz="1500" b="1" dirty="0">
                          <a:latin typeface="Times New Roman"/>
                          <a:cs typeface="Times New Roman"/>
                        </a:rPr>
                        <a:t>-Temperature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64135" marR="30480">
                        <a:lnSpc>
                          <a:spcPts val="1735"/>
                        </a:lnSpc>
                      </a:pPr>
                      <a:r>
                        <a:rPr sz="1500" b="1" spc="-5" dirty="0">
                          <a:latin typeface="Times New Roman"/>
                          <a:cs typeface="Times New Roman"/>
                        </a:rPr>
                        <a:t>-Stretch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64135" marR="30480">
                        <a:lnSpc>
                          <a:spcPts val="1735"/>
                        </a:lnSpc>
                      </a:pPr>
                      <a:r>
                        <a:rPr sz="1500" b="1" spc="-5" dirty="0">
                          <a:latin typeface="Times New Roman"/>
                          <a:cs typeface="Times New Roman"/>
                        </a:rPr>
                        <a:t>-pH</a:t>
                      </a:r>
                      <a:r>
                        <a:rPr sz="1500" b="1" spc="-7" baseline="30555" dirty="0">
                          <a:latin typeface="Times New Roman"/>
                          <a:cs typeface="Times New Roman"/>
                        </a:rPr>
                        <a:t>+</a:t>
                      </a:r>
                      <a:endParaRPr sz="1500" baseline="30555">
                        <a:latin typeface="Times New Roman"/>
                        <a:cs typeface="Times New Roman"/>
                      </a:endParaRPr>
                    </a:p>
                    <a:p>
                      <a:pPr marL="64135" marR="30480">
                        <a:lnSpc>
                          <a:spcPts val="1730"/>
                        </a:lnSpc>
                      </a:pPr>
                      <a:r>
                        <a:rPr sz="1500" b="1" spc="-5" dirty="0">
                          <a:latin typeface="Times New Roman"/>
                          <a:cs typeface="Times New Roman"/>
                        </a:rPr>
                        <a:t>-Osm.</a:t>
                      </a:r>
                      <a:r>
                        <a:rPr sz="1500" b="1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b="1" dirty="0">
                          <a:latin typeface="Times New Roman"/>
                          <a:cs typeface="Times New Roman"/>
                        </a:rPr>
                        <a:t>Pressure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111760" marR="30480">
                        <a:lnSpc>
                          <a:spcPts val="1735"/>
                        </a:lnSpc>
                      </a:pPr>
                      <a:r>
                        <a:rPr sz="1500" b="1" dirty="0">
                          <a:latin typeface="Times New Roman"/>
                          <a:cs typeface="Times New Roman"/>
                        </a:rPr>
                        <a:t>-Ions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15240">
                        <a:lnSpc>
                          <a:spcPts val="1735"/>
                        </a:lnSpc>
                        <a:tabLst>
                          <a:tab pos="1232535" algn="l"/>
                        </a:tabLst>
                      </a:pPr>
                      <a:r>
                        <a:rPr sz="1500" b="1" spc="-5" dirty="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sz="1500" b="1" dirty="0">
                          <a:latin typeface="Times New Roman"/>
                          <a:cs typeface="Times New Roman"/>
                        </a:rPr>
                        <a:t>Auton</a:t>
                      </a:r>
                      <a:r>
                        <a:rPr sz="1500" b="1" spc="5" dirty="0"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sz="1500" b="1" spc="-20" dirty="0">
                          <a:latin typeface="Times New Roman"/>
                          <a:cs typeface="Times New Roman"/>
                        </a:rPr>
                        <a:t>m</a:t>
                      </a:r>
                      <a:r>
                        <a:rPr sz="1500" b="1" dirty="0">
                          <a:latin typeface="Times New Roman"/>
                          <a:cs typeface="Times New Roman"/>
                        </a:rPr>
                        <a:t>ic	drugs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15240" marR="30480">
                        <a:lnSpc>
                          <a:spcPts val="1764"/>
                        </a:lnSpc>
                      </a:pPr>
                      <a:r>
                        <a:rPr sz="1500" b="1" spc="-5" dirty="0">
                          <a:latin typeface="Times New Roman"/>
                          <a:cs typeface="Times New Roman"/>
                        </a:rPr>
                        <a:t>-Hormones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ts val="1685"/>
                        </a:lnSpc>
                      </a:pPr>
                      <a:r>
                        <a:rPr sz="1500" b="1" dirty="0">
                          <a:latin typeface="Times New Roman"/>
                          <a:cs typeface="Times New Roman"/>
                        </a:rPr>
                        <a:t>Parasympathetic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ts val="1685"/>
                        </a:lnSpc>
                      </a:pPr>
                      <a:r>
                        <a:rPr sz="1500" b="1" spc="-5" dirty="0">
                          <a:latin typeface="Times New Roman"/>
                          <a:cs typeface="Times New Roman"/>
                        </a:rPr>
                        <a:t>Sympathetic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2195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ts val="1630"/>
                        </a:lnSpc>
                      </a:pPr>
                      <a:r>
                        <a:rPr sz="1500" b="1" dirty="0">
                          <a:latin typeface="Times New Roman"/>
                          <a:cs typeface="Times New Roman"/>
                        </a:rPr>
                        <a:t>Cooling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ts val="1630"/>
                        </a:lnSpc>
                      </a:pPr>
                      <a:r>
                        <a:rPr sz="1500" b="1" dirty="0">
                          <a:latin typeface="Times New Roman"/>
                          <a:cs typeface="Times New Roman"/>
                        </a:rPr>
                        <a:t>Warmth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</a:tr>
              <a:tr h="220237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ts val="1635"/>
                        </a:lnSpc>
                      </a:pPr>
                      <a:r>
                        <a:rPr sz="1500" b="1" dirty="0">
                          <a:latin typeface="Times New Roman"/>
                          <a:cs typeface="Times New Roman"/>
                        </a:rPr>
                        <a:t>Rapid </a:t>
                      </a:r>
                      <a:r>
                        <a:rPr sz="1500" b="1" spc="-5" dirty="0">
                          <a:latin typeface="Times New Roman"/>
                          <a:cs typeface="Times New Roman"/>
                        </a:rPr>
                        <a:t>moderate</a:t>
                      </a:r>
                      <a:r>
                        <a:rPr sz="1500" b="1" spc="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b="1" dirty="0">
                          <a:latin typeface="Times New Roman"/>
                          <a:cs typeface="Times New Roman"/>
                        </a:rPr>
                        <a:t>stretch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ts val="1635"/>
                        </a:lnSpc>
                      </a:pPr>
                      <a:r>
                        <a:rPr sz="1500" b="1" dirty="0">
                          <a:latin typeface="Times New Roman"/>
                          <a:cs typeface="Times New Roman"/>
                        </a:rPr>
                        <a:t>Severe stretch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</a:tr>
              <a:tr h="220357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ts val="1635"/>
                        </a:lnSpc>
                      </a:pPr>
                      <a:r>
                        <a:rPr sz="1500" b="1" dirty="0">
                          <a:latin typeface="Times New Roman"/>
                          <a:cs typeface="Times New Roman"/>
                        </a:rPr>
                        <a:t>Alkalinity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ts val="1635"/>
                        </a:lnSpc>
                      </a:pPr>
                      <a:r>
                        <a:rPr sz="1500" b="1" dirty="0">
                          <a:latin typeface="Times New Roman"/>
                          <a:cs typeface="Times New Roman"/>
                        </a:rPr>
                        <a:t>Acidity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</a:tr>
              <a:tr h="21591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ts val="1600"/>
                        </a:lnSpc>
                      </a:pPr>
                      <a:r>
                        <a:rPr sz="1500" b="1" dirty="0">
                          <a:latin typeface="Times New Roman"/>
                          <a:cs typeface="Times New Roman"/>
                        </a:rPr>
                        <a:t>Low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ts val="1600"/>
                        </a:lnSpc>
                      </a:pPr>
                      <a:r>
                        <a:rPr sz="1500" b="1" spc="-5" dirty="0">
                          <a:latin typeface="Times New Roman"/>
                          <a:cs typeface="Times New Roman"/>
                        </a:rPr>
                        <a:t>High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</a:tr>
              <a:tr h="23863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ts val="1764"/>
                        </a:lnSpc>
                        <a:spcBef>
                          <a:spcPts val="10"/>
                        </a:spcBef>
                      </a:pPr>
                      <a:r>
                        <a:rPr sz="1500" b="1" dirty="0">
                          <a:latin typeface="Symbol"/>
                          <a:cs typeface="Symbol"/>
                        </a:rPr>
                        <a:t></a:t>
                      </a:r>
                      <a:r>
                        <a:rPr sz="1500" b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b="1" spc="-5" dirty="0">
                          <a:latin typeface="Times New Roman"/>
                          <a:cs typeface="Times New Roman"/>
                        </a:rPr>
                        <a:t>Ca</a:t>
                      </a:r>
                      <a:r>
                        <a:rPr sz="1500" b="1" spc="-7" baseline="30555" dirty="0">
                          <a:latin typeface="Times New Roman"/>
                          <a:cs typeface="Times New Roman"/>
                        </a:rPr>
                        <a:t>++</a:t>
                      </a:r>
                      <a:r>
                        <a:rPr sz="1500" b="1" spc="-5" dirty="0">
                          <a:latin typeface="Times New Roman"/>
                          <a:cs typeface="Times New Roman"/>
                        </a:rPr>
                        <a:t>&amp;</a:t>
                      </a:r>
                      <a:r>
                        <a:rPr sz="1500" b="1" spc="-5" dirty="0">
                          <a:latin typeface="Symbol"/>
                          <a:cs typeface="Symbol"/>
                        </a:rPr>
                        <a:t></a:t>
                      </a:r>
                      <a:r>
                        <a:rPr sz="1500" b="1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b="1" spc="-5" dirty="0">
                          <a:latin typeface="Times New Roman"/>
                          <a:cs typeface="Times New Roman"/>
                        </a:rPr>
                        <a:t>K</a:t>
                      </a:r>
                      <a:r>
                        <a:rPr sz="1500" b="1" spc="-7" baseline="30555" dirty="0">
                          <a:latin typeface="Times New Roman"/>
                          <a:cs typeface="Times New Roman"/>
                        </a:rPr>
                        <a:t>+</a:t>
                      </a:r>
                      <a:endParaRPr sz="1500" baseline="30555">
                        <a:latin typeface="Times New Roman"/>
                        <a:cs typeface="Times New Roman"/>
                      </a:endParaRPr>
                    </a:p>
                  </a:txBody>
                  <a:tcPr marL="0" marR="0" marT="12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ts val="1764"/>
                        </a:lnSpc>
                        <a:spcBef>
                          <a:spcPts val="10"/>
                        </a:spcBef>
                      </a:pPr>
                      <a:r>
                        <a:rPr sz="1500" b="1" dirty="0">
                          <a:latin typeface="Symbol"/>
                          <a:cs typeface="Symbol"/>
                        </a:rPr>
                        <a:t></a:t>
                      </a:r>
                      <a:r>
                        <a:rPr sz="1500" b="1" dirty="0">
                          <a:latin typeface="Times New Roman"/>
                          <a:cs typeface="Times New Roman"/>
                        </a:rPr>
                        <a:t>Ca</a:t>
                      </a:r>
                      <a:r>
                        <a:rPr sz="1500" b="1" baseline="30555" dirty="0">
                          <a:latin typeface="Times New Roman"/>
                          <a:cs typeface="Times New Roman"/>
                        </a:rPr>
                        <a:t>++ </a:t>
                      </a:r>
                      <a:r>
                        <a:rPr sz="1500" b="1" dirty="0">
                          <a:latin typeface="Times New Roman"/>
                          <a:cs typeface="Times New Roman"/>
                        </a:rPr>
                        <a:t>&amp;</a:t>
                      </a:r>
                      <a:r>
                        <a:rPr sz="1500" b="1" dirty="0">
                          <a:latin typeface="Symbol"/>
                          <a:cs typeface="Symbol"/>
                        </a:rPr>
                        <a:t></a:t>
                      </a:r>
                      <a:r>
                        <a:rPr sz="1500" b="1" spc="-5" dirty="0">
                          <a:latin typeface="Times New Roman"/>
                          <a:cs typeface="Times New Roman"/>
                        </a:rPr>
                        <a:t> K</a:t>
                      </a:r>
                      <a:r>
                        <a:rPr sz="1500" b="1" spc="-7" baseline="30555" dirty="0">
                          <a:latin typeface="Times New Roman"/>
                          <a:cs typeface="Times New Roman"/>
                        </a:rPr>
                        <a:t>+</a:t>
                      </a:r>
                      <a:endParaRPr sz="1500" baseline="30555">
                        <a:latin typeface="Times New Roman"/>
                        <a:cs typeface="Times New Roman"/>
                      </a:endParaRPr>
                    </a:p>
                  </a:txBody>
                  <a:tcPr marL="0" marR="0" marT="12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</a:tr>
              <a:tr h="219911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ts val="1630"/>
                        </a:lnSpc>
                      </a:pPr>
                      <a:r>
                        <a:rPr sz="1500" b="1" spc="-5" dirty="0">
                          <a:latin typeface="Times New Roman"/>
                          <a:cs typeface="Times New Roman"/>
                        </a:rPr>
                        <a:t>Parasympathomimetics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ts val="1630"/>
                        </a:lnSpc>
                      </a:pPr>
                      <a:r>
                        <a:rPr sz="1500" b="1" spc="-5" dirty="0">
                          <a:latin typeface="Times New Roman"/>
                          <a:cs typeface="Times New Roman"/>
                        </a:rPr>
                        <a:t>Sympathomimetics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</a:tr>
              <a:tr h="21964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ts val="1630"/>
                        </a:lnSpc>
                        <a:tabLst>
                          <a:tab pos="1259840" algn="l"/>
                          <a:tab pos="2162175" algn="l"/>
                        </a:tabLst>
                      </a:pPr>
                      <a:r>
                        <a:rPr sz="1500" b="1" dirty="0">
                          <a:latin typeface="Times New Roman"/>
                          <a:cs typeface="Times New Roman"/>
                        </a:rPr>
                        <a:t>Vasopressin,	Oxytocin	and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ts val="1630"/>
                        </a:lnSpc>
                      </a:pPr>
                      <a:r>
                        <a:rPr sz="1500" b="1" dirty="0">
                          <a:latin typeface="Times New Roman"/>
                          <a:cs typeface="Times New Roman"/>
                        </a:rPr>
                        <a:t>Catecholamines,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</a:tr>
              <a:tr h="65915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ts val="1670"/>
                        </a:lnSpc>
                      </a:pPr>
                      <a:r>
                        <a:rPr sz="1500" b="1" dirty="0">
                          <a:latin typeface="Times New Roman"/>
                          <a:cs typeface="Times New Roman"/>
                        </a:rPr>
                        <a:t>Estrogen.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ts val="1670"/>
                        </a:lnSpc>
                      </a:pPr>
                      <a:r>
                        <a:rPr sz="1500" b="1" dirty="0">
                          <a:latin typeface="Times New Roman"/>
                          <a:cs typeface="Times New Roman"/>
                        </a:rPr>
                        <a:t>Progestrone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74342" y="1979752"/>
            <a:ext cx="4454525" cy="12458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0" b="0" spc="-175" dirty="0">
                <a:solidFill>
                  <a:srgbClr val="006FC0"/>
                </a:solidFill>
                <a:latin typeface="Trebuchet MS"/>
                <a:cs typeface="Trebuchet MS"/>
              </a:rPr>
              <a:t>Thank</a:t>
            </a:r>
            <a:r>
              <a:rPr sz="8000" b="0" spc="-500" dirty="0">
                <a:solidFill>
                  <a:srgbClr val="006FC0"/>
                </a:solidFill>
                <a:latin typeface="Trebuchet MS"/>
                <a:cs typeface="Trebuchet MS"/>
              </a:rPr>
              <a:t> </a:t>
            </a:r>
            <a:r>
              <a:rPr sz="8000" b="0" spc="-380" dirty="0">
                <a:solidFill>
                  <a:srgbClr val="006FC0"/>
                </a:solidFill>
                <a:latin typeface="Trebuchet MS"/>
                <a:cs typeface="Trebuchet MS"/>
              </a:rPr>
              <a:t>You</a:t>
            </a:r>
            <a:endParaRPr sz="80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76905" y="209804"/>
            <a:ext cx="386080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/>
              <a:t>The simple muscle</a:t>
            </a:r>
            <a:r>
              <a:rPr sz="2800" spc="-25" dirty="0"/>
              <a:t> </a:t>
            </a:r>
            <a:r>
              <a:rPr sz="2800" spc="-10" dirty="0"/>
              <a:t>twitch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402742" y="1154328"/>
            <a:ext cx="8417560" cy="2269490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84"/>
              </a:spcBef>
            </a:pP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Definition: It is the response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of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the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muscle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to a single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maximal stimulus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and consists</a:t>
            </a:r>
            <a:r>
              <a:rPr sz="1600" spc="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of:</a:t>
            </a:r>
            <a:endParaRPr sz="1600">
              <a:latin typeface="Times New Roman"/>
              <a:cs typeface="Times New Roman"/>
            </a:endParaRPr>
          </a:p>
          <a:p>
            <a:pPr marL="233679" indent="-220979">
              <a:lnSpc>
                <a:spcPct val="100000"/>
              </a:lnSpc>
              <a:spcBef>
                <a:spcPts val="380"/>
              </a:spcBef>
              <a:buAutoNum type="arabicParenR"/>
              <a:tabLst>
                <a:tab pos="233679" algn="l"/>
                <a:tab pos="1841500" algn="l"/>
              </a:tabLst>
            </a:pPr>
            <a:r>
              <a:rPr sz="16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Latent</a:t>
            </a:r>
            <a:r>
              <a:rPr sz="1600" b="1" spc="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period:	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-It is the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time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between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time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of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stimulus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&amp;</a:t>
            </a:r>
            <a:r>
              <a:rPr sz="1600" spc="2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response.</a:t>
            </a: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-About</a:t>
            </a:r>
            <a:r>
              <a:rPr sz="1600" spc="2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0.01</a:t>
            </a:r>
            <a:r>
              <a:rPr sz="1600" spc="2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second</a:t>
            </a:r>
            <a:r>
              <a:rPr sz="1600" spc="3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duration.</a:t>
            </a:r>
            <a:r>
              <a:rPr sz="1600" spc="2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-</a:t>
            </a:r>
            <a:r>
              <a:rPr sz="1600" spc="2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Due</a:t>
            </a:r>
            <a:r>
              <a:rPr sz="1600" spc="28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to:</a:t>
            </a:r>
            <a:r>
              <a:rPr sz="1600" spc="3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1-</a:t>
            </a:r>
            <a:r>
              <a:rPr sz="1600" spc="2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conduction</a:t>
            </a:r>
            <a:r>
              <a:rPr sz="1600" spc="3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of</a:t>
            </a:r>
            <a:r>
              <a:rPr sz="1600" spc="2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impulse</a:t>
            </a:r>
            <a:r>
              <a:rPr sz="1600" spc="3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in</a:t>
            </a:r>
            <a:r>
              <a:rPr sz="1600" spc="2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nerve</a:t>
            </a:r>
            <a:r>
              <a:rPr sz="1600" spc="3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2-</a:t>
            </a:r>
            <a:r>
              <a:rPr sz="1600" spc="2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production</a:t>
            </a:r>
            <a:r>
              <a:rPr sz="1600" spc="3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of</a:t>
            </a:r>
            <a:r>
              <a:rPr sz="1600" spc="2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MEP</a:t>
            </a: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potential. 3-conduction of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impulse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in the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muscle.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4- contraction and 5- the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time</a:t>
            </a:r>
            <a:r>
              <a:rPr sz="1600" spc="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of recording.</a:t>
            </a:r>
            <a:endParaRPr sz="1600">
              <a:latin typeface="Times New Roman"/>
              <a:cs typeface="Times New Roman"/>
            </a:endParaRPr>
          </a:p>
          <a:p>
            <a:pPr marL="283845" indent="-221615">
              <a:lnSpc>
                <a:spcPct val="100000"/>
              </a:lnSpc>
              <a:spcBef>
                <a:spcPts val="384"/>
              </a:spcBef>
              <a:buAutoNum type="arabicParenR" startAt="2"/>
              <a:tabLst>
                <a:tab pos="284480" algn="l"/>
              </a:tabLst>
            </a:pPr>
            <a:r>
              <a:rPr sz="16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Contraction period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: during it the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muscle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contracts either isometrically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or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isotonically.(0.04</a:t>
            </a:r>
            <a:r>
              <a:rPr sz="1600" spc="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sec.)</a:t>
            </a:r>
            <a:endParaRPr sz="1600">
              <a:latin typeface="Times New Roman"/>
              <a:cs typeface="Times New Roman"/>
            </a:endParaRPr>
          </a:p>
          <a:p>
            <a:pPr marL="283845" indent="-221615">
              <a:lnSpc>
                <a:spcPct val="100000"/>
              </a:lnSpc>
              <a:spcBef>
                <a:spcPts val="380"/>
              </a:spcBef>
              <a:buAutoNum type="arabicParenR" startAt="2"/>
              <a:tabLst>
                <a:tab pos="284480" algn="l"/>
              </a:tabLst>
            </a:pPr>
            <a:r>
              <a:rPr sz="16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Relaxation period: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the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muscle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relaxed (= 0.05 sec. In isotonic</a:t>
            </a:r>
            <a:r>
              <a:rPr sz="1600" spc="2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relaxation).</a:t>
            </a: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N.B.: The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simple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muscle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twitch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can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be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studied in the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nerve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muscle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preparation (siatic</a:t>
            </a:r>
            <a:r>
              <a:rPr sz="1600" spc="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– gastrocnemius</a:t>
            </a: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frog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 muscle).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042987" y="3716337"/>
            <a:ext cx="7345299" cy="30257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2742" y="150751"/>
            <a:ext cx="4905375" cy="723265"/>
          </a:xfrm>
          <a:prstGeom prst="rect">
            <a:avLst/>
          </a:prstGeom>
        </p:spPr>
        <p:txBody>
          <a:bodyPr vert="horz" wrap="square" lIns="0" tIns="749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/>
              <a:t>Factors affecting the simple muscle</a:t>
            </a:r>
            <a:r>
              <a:rPr spc="-150" dirty="0"/>
              <a:t> </a:t>
            </a:r>
            <a:r>
              <a:rPr dirty="0"/>
              <a:t>twitch:</a:t>
            </a:r>
          </a:p>
          <a:p>
            <a:pPr marL="12700">
              <a:lnSpc>
                <a:spcPct val="100000"/>
              </a:lnSpc>
              <a:spcBef>
                <a:spcPts val="440"/>
              </a:spcBef>
            </a:pPr>
            <a:r>
              <a:rPr sz="1800" spc="-25" dirty="0"/>
              <a:t>1-Type </a:t>
            </a:r>
            <a:r>
              <a:rPr sz="1800" dirty="0"/>
              <a:t>of muscle: </a:t>
            </a:r>
            <a:r>
              <a:rPr sz="1800" b="0" dirty="0">
                <a:latin typeface="Times New Roman"/>
                <a:cs typeface="Times New Roman"/>
              </a:rPr>
              <a:t>there are 2 types of </a:t>
            </a:r>
            <a:r>
              <a:rPr sz="1800" b="0" spc="-5" dirty="0">
                <a:latin typeface="Times New Roman"/>
                <a:cs typeface="Times New Roman"/>
              </a:rPr>
              <a:t>muscle</a:t>
            </a:r>
            <a:r>
              <a:rPr sz="1800" b="0" spc="-50" dirty="0">
                <a:latin typeface="Times New Roman"/>
                <a:cs typeface="Times New Roman"/>
              </a:rPr>
              <a:t> </a:t>
            </a:r>
            <a:r>
              <a:rPr sz="1800" b="0" dirty="0">
                <a:latin typeface="Times New Roman"/>
                <a:cs typeface="Times New Roman"/>
              </a:rPr>
              <a:t>fibers: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02742" y="6171691"/>
            <a:ext cx="6531458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N.B.: 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most muscle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contain </a:t>
            </a:r>
            <a:r>
              <a:rPr sz="1800" b="1" dirty="0">
                <a:solidFill>
                  <a:srgbClr val="001F5F"/>
                </a:solidFill>
                <a:latin typeface="Times New Roman"/>
                <a:cs typeface="Times New Roman"/>
              </a:rPr>
              <a:t>both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 types but one 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is</a:t>
            </a:r>
            <a:r>
              <a:rPr sz="18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predominant.</a:t>
            </a:r>
            <a:endParaRPr sz="1800" dirty="0">
              <a:latin typeface="Times New Roman"/>
              <a:cs typeface="Times New Roman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675148" y="1215683"/>
          <a:ext cx="6499859" cy="456667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2550"/>
                <a:gridCol w="2983230"/>
                <a:gridCol w="85725"/>
                <a:gridCol w="82550"/>
                <a:gridCol w="3180715"/>
                <a:gridCol w="85089"/>
              </a:tblGrid>
              <a:tr h="262390">
                <a:tc gridSpan="3">
                  <a:txBody>
                    <a:bodyPr/>
                    <a:lstStyle/>
                    <a:p>
                      <a:pPr marL="628650">
                        <a:lnSpc>
                          <a:spcPts val="1964"/>
                        </a:lnSpc>
                      </a:pPr>
                      <a:r>
                        <a:rPr sz="1700" b="1" spc="10" dirty="0">
                          <a:latin typeface="Times New Roman"/>
                          <a:cs typeface="Times New Roman"/>
                        </a:rPr>
                        <a:t>Red muscle</a:t>
                      </a:r>
                      <a:r>
                        <a:rPr sz="1700" b="1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700" b="1" spc="10" dirty="0">
                          <a:latin typeface="Times New Roman"/>
                          <a:cs typeface="Times New Roman"/>
                        </a:rPr>
                        <a:t>fibers</a:t>
                      </a: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334010">
                        <a:lnSpc>
                          <a:spcPts val="1964"/>
                        </a:lnSpc>
                      </a:pPr>
                      <a:r>
                        <a:rPr sz="1700" b="1" spc="10" dirty="0">
                          <a:latin typeface="Times New Roman"/>
                          <a:cs typeface="Times New Roman"/>
                        </a:rPr>
                        <a:t>White </a:t>
                      </a:r>
                      <a:r>
                        <a:rPr sz="1700" b="1" spc="5" dirty="0">
                          <a:latin typeface="Times New Roman"/>
                          <a:cs typeface="Times New Roman"/>
                        </a:rPr>
                        <a:t>(pale) </a:t>
                      </a:r>
                      <a:r>
                        <a:rPr sz="1700" b="1" spc="10" dirty="0">
                          <a:latin typeface="Times New Roman"/>
                          <a:cs typeface="Times New Roman"/>
                        </a:rPr>
                        <a:t>muscle fibers</a:t>
                      </a: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146545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 marL="19685" marR="593090" algn="just">
                        <a:lnSpc>
                          <a:spcPts val="1980"/>
                        </a:lnSpc>
                        <a:spcBef>
                          <a:spcPts val="55"/>
                        </a:spcBef>
                      </a:pPr>
                      <a:r>
                        <a:rPr sz="1700" spc="10" dirty="0">
                          <a:latin typeface="Times New Roman"/>
                          <a:cs typeface="Times New Roman"/>
                        </a:rPr>
                        <a:t>1- Of </a:t>
                      </a:r>
                      <a:r>
                        <a:rPr sz="1700" spc="5" dirty="0">
                          <a:latin typeface="Times New Roman"/>
                          <a:cs typeface="Times New Roman"/>
                        </a:rPr>
                        <a:t>type I </a:t>
                      </a:r>
                      <a:r>
                        <a:rPr sz="1700" spc="15" dirty="0">
                          <a:latin typeface="Times New Roman"/>
                          <a:cs typeface="Times New Roman"/>
                        </a:rPr>
                        <a:t>&amp; </a:t>
                      </a:r>
                      <a:r>
                        <a:rPr sz="1700" spc="10" dirty="0">
                          <a:latin typeface="Times New Roman"/>
                          <a:cs typeface="Times New Roman"/>
                        </a:rPr>
                        <a:t>slow </a:t>
                      </a:r>
                      <a:r>
                        <a:rPr sz="1700" spc="5" dirty="0">
                          <a:latin typeface="Times New Roman"/>
                          <a:cs typeface="Times New Roman"/>
                        </a:rPr>
                        <a:t>fibers.  </a:t>
                      </a:r>
                      <a:r>
                        <a:rPr sz="1700" spc="10" dirty="0">
                          <a:latin typeface="Times New Roman"/>
                          <a:cs typeface="Times New Roman"/>
                        </a:rPr>
                        <a:t>2- Rich </a:t>
                      </a:r>
                      <a:r>
                        <a:rPr sz="1700" spc="5" dirty="0">
                          <a:latin typeface="Times New Roman"/>
                          <a:cs typeface="Times New Roman"/>
                        </a:rPr>
                        <a:t>in myoglobin (red)  </a:t>
                      </a:r>
                      <a:r>
                        <a:rPr sz="1700" spc="10" dirty="0">
                          <a:latin typeface="Times New Roman"/>
                          <a:cs typeface="Times New Roman"/>
                        </a:rPr>
                        <a:t>3-fibres </a:t>
                      </a:r>
                      <a:r>
                        <a:rPr sz="1700" spc="5" dirty="0">
                          <a:latin typeface="Times New Roman"/>
                          <a:cs typeface="Times New Roman"/>
                        </a:rPr>
                        <a:t>are </a:t>
                      </a:r>
                      <a:r>
                        <a:rPr sz="1700" dirty="0">
                          <a:latin typeface="Times New Roman"/>
                          <a:cs typeface="Times New Roman"/>
                        </a:rPr>
                        <a:t>small </a:t>
                      </a:r>
                      <a:r>
                        <a:rPr sz="1700" spc="5" dirty="0">
                          <a:latin typeface="Times New Roman"/>
                          <a:cs typeface="Times New Roman"/>
                        </a:rPr>
                        <a:t>in</a:t>
                      </a:r>
                      <a:r>
                        <a:rPr sz="17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700" spc="5" dirty="0">
                          <a:latin typeface="Times New Roman"/>
                          <a:cs typeface="Times New Roman"/>
                        </a:rPr>
                        <a:t>size</a:t>
                      </a:r>
                      <a:endParaRPr sz="1700">
                        <a:latin typeface="Times New Roman"/>
                        <a:cs typeface="Times New Roman"/>
                      </a:endParaRPr>
                    </a:p>
                    <a:p>
                      <a:pPr marL="203835" marR="179070" indent="-203835" algn="just">
                        <a:lnSpc>
                          <a:spcPts val="1980"/>
                        </a:lnSpc>
                        <a:spcBef>
                          <a:spcPts val="5"/>
                        </a:spcBef>
                        <a:buSzPct val="94117"/>
                        <a:buAutoNum type="arabicPlain" startAt="4"/>
                        <a:tabLst>
                          <a:tab pos="203835" algn="l"/>
                        </a:tabLst>
                      </a:pPr>
                      <a:r>
                        <a:rPr sz="1700" spc="10" dirty="0">
                          <a:latin typeface="Times New Roman"/>
                          <a:cs typeface="Times New Roman"/>
                        </a:rPr>
                        <a:t>supplied by </a:t>
                      </a:r>
                      <a:r>
                        <a:rPr sz="1700" dirty="0">
                          <a:latin typeface="Times New Roman"/>
                          <a:cs typeface="Times New Roman"/>
                        </a:rPr>
                        <a:t>small, </a:t>
                      </a:r>
                      <a:r>
                        <a:rPr sz="1700" spc="10" dirty="0">
                          <a:latin typeface="Times New Roman"/>
                          <a:cs typeface="Times New Roman"/>
                        </a:rPr>
                        <a:t>slow  nerve</a:t>
                      </a:r>
                      <a:endParaRPr sz="1700">
                        <a:latin typeface="Times New Roman"/>
                        <a:cs typeface="Times New Roman"/>
                      </a:endParaRPr>
                    </a:p>
                    <a:p>
                      <a:pPr marL="256540" indent="-237490" algn="just">
                        <a:lnSpc>
                          <a:spcPts val="1889"/>
                        </a:lnSpc>
                        <a:buSzPct val="94117"/>
                        <a:buAutoNum type="arabicPlain" startAt="4"/>
                        <a:tabLst>
                          <a:tab pos="257175" algn="l"/>
                        </a:tabLst>
                      </a:pPr>
                      <a:r>
                        <a:rPr sz="1700" spc="10" dirty="0">
                          <a:latin typeface="Times New Roman"/>
                          <a:cs typeface="Times New Roman"/>
                        </a:rPr>
                        <a:t>More blood supply</a:t>
                      </a:r>
                      <a:endParaRPr sz="1700">
                        <a:latin typeface="Times New Roman"/>
                        <a:cs typeface="Times New Roman"/>
                      </a:endParaRPr>
                    </a:p>
                    <a:p>
                      <a:pPr marL="60325" marR="180340" indent="-41275" algn="just">
                        <a:lnSpc>
                          <a:spcPts val="1980"/>
                        </a:lnSpc>
                        <a:spcBef>
                          <a:spcPts val="90"/>
                        </a:spcBef>
                        <a:buSzPct val="94117"/>
                        <a:buAutoNum type="arabicPlain" startAt="4"/>
                        <a:tabLst>
                          <a:tab pos="203835" algn="l"/>
                        </a:tabLst>
                      </a:pPr>
                      <a:r>
                        <a:rPr sz="1700" spc="10" dirty="0">
                          <a:latin typeface="Times New Roman"/>
                          <a:cs typeface="Times New Roman"/>
                        </a:rPr>
                        <a:t>Contain </a:t>
                      </a:r>
                      <a:r>
                        <a:rPr sz="1700" spc="5" dirty="0">
                          <a:latin typeface="Times New Roman"/>
                          <a:cs typeface="Times New Roman"/>
                        </a:rPr>
                        <a:t>large number </a:t>
                      </a:r>
                      <a:r>
                        <a:rPr sz="1700" spc="10" dirty="0">
                          <a:latin typeface="Times New Roman"/>
                          <a:cs typeface="Times New Roman"/>
                        </a:rPr>
                        <a:t>of  </a:t>
                      </a:r>
                      <a:r>
                        <a:rPr sz="1700" spc="5" dirty="0">
                          <a:latin typeface="Times New Roman"/>
                          <a:cs typeface="Times New Roman"/>
                        </a:rPr>
                        <a:t>mitochondria </a:t>
                      </a:r>
                      <a:r>
                        <a:rPr sz="1700" spc="10" dirty="0">
                          <a:latin typeface="Times New Roman"/>
                          <a:cs typeface="Times New Roman"/>
                        </a:rPr>
                        <a:t>and depend on  aerobic </a:t>
                      </a:r>
                      <a:r>
                        <a:rPr sz="1700" spc="5" dirty="0">
                          <a:latin typeface="Times New Roman"/>
                          <a:cs typeface="Times New Roman"/>
                        </a:rPr>
                        <a:t>metabolism</a:t>
                      </a:r>
                      <a:endParaRPr sz="1700">
                        <a:latin typeface="Times New Roman"/>
                        <a:cs typeface="Times New Roman"/>
                      </a:endParaRPr>
                    </a:p>
                    <a:p>
                      <a:pPr marL="203835" marR="180340" indent="-203835" algn="just">
                        <a:lnSpc>
                          <a:spcPts val="1980"/>
                        </a:lnSpc>
                        <a:buSzPct val="94117"/>
                        <a:buAutoNum type="arabicPlain" startAt="4"/>
                        <a:tabLst>
                          <a:tab pos="203835" algn="l"/>
                        </a:tabLst>
                      </a:pPr>
                      <a:r>
                        <a:rPr sz="1700" spc="10" dirty="0">
                          <a:latin typeface="Times New Roman"/>
                          <a:cs typeface="Times New Roman"/>
                        </a:rPr>
                        <a:t>Respond slowly but with  long</a:t>
                      </a:r>
                      <a:r>
                        <a:rPr sz="17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700" spc="10" dirty="0">
                          <a:latin typeface="Times New Roman"/>
                          <a:cs typeface="Times New Roman"/>
                        </a:rPr>
                        <a:t>duration</a:t>
                      </a:r>
                      <a:endParaRPr sz="1700">
                        <a:latin typeface="Times New Roman"/>
                        <a:cs typeface="Times New Roman"/>
                      </a:endParaRPr>
                    </a:p>
                    <a:p>
                      <a:pPr marL="256540" indent="-237490" algn="just">
                        <a:lnSpc>
                          <a:spcPts val="1885"/>
                        </a:lnSpc>
                        <a:buSzPct val="94117"/>
                        <a:buAutoNum type="arabicPlain" startAt="4"/>
                        <a:tabLst>
                          <a:tab pos="257175" algn="l"/>
                        </a:tabLst>
                      </a:pPr>
                      <a:r>
                        <a:rPr sz="1700" spc="10" dirty="0">
                          <a:latin typeface="Times New Roman"/>
                          <a:cs typeface="Times New Roman"/>
                        </a:rPr>
                        <a:t>Not </a:t>
                      </a:r>
                      <a:r>
                        <a:rPr sz="1700" spc="5" dirty="0">
                          <a:latin typeface="Times New Roman"/>
                          <a:cs typeface="Times New Roman"/>
                        </a:rPr>
                        <a:t>early</a:t>
                      </a:r>
                      <a:r>
                        <a:rPr sz="17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700" spc="10" dirty="0">
                          <a:latin typeface="Times New Roman"/>
                          <a:cs typeface="Times New Roman"/>
                        </a:rPr>
                        <a:t>fatigued</a:t>
                      </a:r>
                      <a:endParaRPr sz="1700">
                        <a:latin typeface="Times New Roman"/>
                        <a:cs typeface="Times New Roman"/>
                      </a:endParaRPr>
                    </a:p>
                    <a:p>
                      <a:pPr marL="131445" marR="177800" indent="-112395" algn="just">
                        <a:lnSpc>
                          <a:spcPct val="97200"/>
                        </a:lnSpc>
                        <a:spcBef>
                          <a:spcPts val="25"/>
                        </a:spcBef>
                        <a:buSzPct val="94117"/>
                        <a:buAutoNum type="arabicPlain" startAt="4"/>
                        <a:tabLst>
                          <a:tab pos="203835" algn="l"/>
                        </a:tabLst>
                      </a:pPr>
                      <a:r>
                        <a:rPr sz="1700" spc="10" dirty="0">
                          <a:latin typeface="Times New Roman"/>
                          <a:cs typeface="Times New Roman"/>
                        </a:rPr>
                        <a:t>Adapted for prolonged  </a:t>
                      </a:r>
                      <a:r>
                        <a:rPr sz="1700" spc="5" dirty="0">
                          <a:latin typeface="Times New Roman"/>
                          <a:cs typeface="Times New Roman"/>
                        </a:rPr>
                        <a:t>muscle activity (Static  </a:t>
                      </a:r>
                      <a:r>
                        <a:rPr sz="1700" spc="10" dirty="0">
                          <a:latin typeface="Times New Roman"/>
                          <a:cs typeface="Times New Roman"/>
                        </a:rPr>
                        <a:t>function)</a:t>
                      </a:r>
                      <a:endParaRPr sz="1700">
                        <a:latin typeface="Times New Roman"/>
                        <a:cs typeface="Times New Roman"/>
                      </a:endParaRPr>
                    </a:p>
                    <a:p>
                      <a:pPr marL="367665" marR="354965" indent="-367665" algn="just">
                        <a:lnSpc>
                          <a:spcPts val="1989"/>
                        </a:lnSpc>
                        <a:spcBef>
                          <a:spcPts val="40"/>
                        </a:spcBef>
                        <a:buSzPct val="94117"/>
                        <a:buAutoNum type="arabicPlain" startAt="4"/>
                        <a:tabLst>
                          <a:tab pos="367665" algn="l"/>
                        </a:tabLst>
                      </a:pPr>
                      <a:r>
                        <a:rPr sz="1700" spc="5" dirty="0">
                          <a:latin typeface="Times New Roman"/>
                          <a:cs typeface="Times New Roman"/>
                        </a:rPr>
                        <a:t>e.g antigravity </a:t>
                      </a:r>
                      <a:r>
                        <a:rPr sz="1700" spc="10" dirty="0">
                          <a:latin typeface="Times New Roman"/>
                          <a:cs typeface="Times New Roman"/>
                        </a:rPr>
                        <a:t>muscles </a:t>
                      </a:r>
                      <a:r>
                        <a:rPr sz="1700" spc="5" dirty="0">
                          <a:latin typeface="Times New Roman"/>
                          <a:cs typeface="Times New Roman"/>
                        </a:rPr>
                        <a:t>to  maintain </a:t>
                      </a:r>
                      <a:r>
                        <a:rPr sz="1700" spc="10" dirty="0">
                          <a:latin typeface="Times New Roman"/>
                          <a:cs typeface="Times New Roman"/>
                        </a:rPr>
                        <a:t>body</a:t>
                      </a:r>
                      <a:r>
                        <a:rPr sz="17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700" spc="10" dirty="0">
                          <a:latin typeface="Times New Roman"/>
                          <a:cs typeface="Times New Roman"/>
                        </a:rPr>
                        <a:t>posture.</a:t>
                      </a: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698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9070" indent="-128905">
                        <a:lnSpc>
                          <a:spcPts val="1950"/>
                        </a:lnSpc>
                        <a:buChar char="-"/>
                        <a:tabLst>
                          <a:tab pos="179705" algn="l"/>
                        </a:tabLst>
                      </a:pPr>
                      <a:r>
                        <a:rPr sz="1700" spc="10" dirty="0">
                          <a:latin typeface="Times New Roman"/>
                          <a:cs typeface="Times New Roman"/>
                        </a:rPr>
                        <a:t>of </a:t>
                      </a:r>
                      <a:r>
                        <a:rPr sz="1700" spc="5" dirty="0">
                          <a:latin typeface="Times New Roman"/>
                          <a:cs typeface="Times New Roman"/>
                        </a:rPr>
                        <a:t>type </a:t>
                      </a:r>
                      <a:r>
                        <a:rPr sz="1700" dirty="0">
                          <a:latin typeface="Times New Roman"/>
                          <a:cs typeface="Times New Roman"/>
                        </a:rPr>
                        <a:t>II </a:t>
                      </a:r>
                      <a:r>
                        <a:rPr sz="1700" spc="10" dirty="0">
                          <a:latin typeface="Times New Roman"/>
                          <a:cs typeface="Times New Roman"/>
                        </a:rPr>
                        <a:t>fibers </a:t>
                      </a:r>
                      <a:r>
                        <a:rPr sz="1700" spc="15" dirty="0">
                          <a:latin typeface="Times New Roman"/>
                          <a:cs typeface="Times New Roman"/>
                        </a:rPr>
                        <a:t>&amp; </a:t>
                      </a:r>
                      <a:r>
                        <a:rPr sz="1700" spc="5" dirty="0">
                          <a:latin typeface="Times New Roman"/>
                          <a:cs typeface="Times New Roman"/>
                        </a:rPr>
                        <a:t>fast</a:t>
                      </a:r>
                      <a:r>
                        <a:rPr sz="17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700" spc="10" dirty="0">
                          <a:latin typeface="Times New Roman"/>
                          <a:cs typeface="Times New Roman"/>
                        </a:rPr>
                        <a:t>fiber</a:t>
                      </a:r>
                      <a:endParaRPr sz="1700">
                        <a:latin typeface="Times New Roman"/>
                        <a:cs typeface="Times New Roman"/>
                      </a:endParaRPr>
                    </a:p>
                    <a:p>
                      <a:pPr marL="179070" indent="-128905">
                        <a:lnSpc>
                          <a:spcPts val="1975"/>
                        </a:lnSpc>
                        <a:buChar char="-"/>
                        <a:tabLst>
                          <a:tab pos="179705" algn="l"/>
                        </a:tabLst>
                      </a:pPr>
                      <a:r>
                        <a:rPr sz="1700" spc="10" dirty="0">
                          <a:latin typeface="Times New Roman"/>
                          <a:cs typeface="Times New Roman"/>
                        </a:rPr>
                        <a:t>poor </a:t>
                      </a:r>
                      <a:r>
                        <a:rPr sz="1700" spc="5" dirty="0">
                          <a:latin typeface="Times New Roman"/>
                          <a:cs typeface="Times New Roman"/>
                        </a:rPr>
                        <a:t>in myoglobin</a:t>
                      </a:r>
                      <a:r>
                        <a:rPr sz="1700" spc="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700" spc="5" dirty="0">
                          <a:latin typeface="Times New Roman"/>
                          <a:cs typeface="Times New Roman"/>
                        </a:rPr>
                        <a:t>(pale)</a:t>
                      </a:r>
                      <a:endParaRPr sz="1700">
                        <a:latin typeface="Times New Roman"/>
                        <a:cs typeface="Times New Roman"/>
                      </a:endParaRPr>
                    </a:p>
                    <a:p>
                      <a:pPr marL="179070" indent="-128905">
                        <a:lnSpc>
                          <a:spcPts val="1985"/>
                        </a:lnSpc>
                        <a:buChar char="-"/>
                        <a:tabLst>
                          <a:tab pos="179705" algn="l"/>
                        </a:tabLst>
                      </a:pPr>
                      <a:r>
                        <a:rPr sz="1700" spc="10" dirty="0">
                          <a:latin typeface="Times New Roman"/>
                          <a:cs typeface="Times New Roman"/>
                        </a:rPr>
                        <a:t>the fibers </a:t>
                      </a:r>
                      <a:r>
                        <a:rPr sz="1700" spc="5" dirty="0">
                          <a:latin typeface="Times New Roman"/>
                          <a:cs typeface="Times New Roman"/>
                        </a:rPr>
                        <a:t>are </a:t>
                      </a:r>
                      <a:r>
                        <a:rPr sz="1700" spc="10" dirty="0">
                          <a:latin typeface="Times New Roman"/>
                          <a:cs typeface="Times New Roman"/>
                        </a:rPr>
                        <a:t>large </a:t>
                      </a:r>
                      <a:r>
                        <a:rPr sz="1700" spc="5" dirty="0">
                          <a:latin typeface="Times New Roman"/>
                          <a:cs typeface="Times New Roman"/>
                        </a:rPr>
                        <a:t>in</a:t>
                      </a:r>
                      <a:r>
                        <a:rPr sz="17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700" spc="5" dirty="0">
                          <a:latin typeface="Times New Roman"/>
                          <a:cs typeface="Times New Roman"/>
                        </a:rPr>
                        <a:t>size</a:t>
                      </a:r>
                      <a:endParaRPr sz="1700">
                        <a:latin typeface="Times New Roman"/>
                        <a:cs typeface="Times New Roman"/>
                      </a:endParaRPr>
                    </a:p>
                    <a:p>
                      <a:pPr marL="179070" indent="-128905">
                        <a:lnSpc>
                          <a:spcPts val="1985"/>
                        </a:lnSpc>
                        <a:buChar char="-"/>
                        <a:tabLst>
                          <a:tab pos="179705" algn="l"/>
                        </a:tabLst>
                      </a:pPr>
                      <a:r>
                        <a:rPr sz="1700" spc="10" dirty="0">
                          <a:latin typeface="Times New Roman"/>
                          <a:cs typeface="Times New Roman"/>
                        </a:rPr>
                        <a:t>supplied by </a:t>
                      </a:r>
                      <a:r>
                        <a:rPr sz="1700" spc="5" dirty="0">
                          <a:latin typeface="Times New Roman"/>
                          <a:cs typeface="Times New Roman"/>
                        </a:rPr>
                        <a:t>large rapid</a:t>
                      </a:r>
                      <a:r>
                        <a:rPr sz="17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700" spc="10" dirty="0">
                          <a:latin typeface="Times New Roman"/>
                          <a:cs typeface="Times New Roman"/>
                        </a:rPr>
                        <a:t>nerve</a:t>
                      </a:r>
                      <a:endParaRPr sz="1700">
                        <a:latin typeface="Times New Roman"/>
                        <a:cs typeface="Times New Roman"/>
                      </a:endParaRPr>
                    </a:p>
                    <a:p>
                      <a:pPr marL="179070" indent="-128905">
                        <a:lnSpc>
                          <a:spcPts val="1975"/>
                        </a:lnSpc>
                        <a:buChar char="-"/>
                        <a:tabLst>
                          <a:tab pos="179705" algn="l"/>
                        </a:tabLst>
                      </a:pPr>
                      <a:r>
                        <a:rPr sz="1700" spc="5" dirty="0">
                          <a:latin typeface="Times New Roman"/>
                          <a:cs typeface="Times New Roman"/>
                        </a:rPr>
                        <a:t>less </a:t>
                      </a:r>
                      <a:r>
                        <a:rPr sz="1700" spc="10" dirty="0">
                          <a:latin typeface="Times New Roman"/>
                          <a:cs typeface="Times New Roman"/>
                        </a:rPr>
                        <a:t>blood supply</a:t>
                      </a:r>
                      <a:endParaRPr sz="1700">
                        <a:latin typeface="Times New Roman"/>
                        <a:cs typeface="Times New Roman"/>
                      </a:endParaRPr>
                    </a:p>
                    <a:p>
                      <a:pPr marL="50800" marR="179070" algn="just">
                        <a:lnSpc>
                          <a:spcPct val="97200"/>
                        </a:lnSpc>
                        <a:spcBef>
                          <a:spcPts val="25"/>
                        </a:spcBef>
                      </a:pPr>
                      <a:r>
                        <a:rPr sz="1700" spc="10" dirty="0">
                          <a:latin typeface="Times New Roman"/>
                          <a:cs typeface="Times New Roman"/>
                        </a:rPr>
                        <a:t>-contains few </a:t>
                      </a:r>
                      <a:r>
                        <a:rPr sz="1700" spc="5" dirty="0">
                          <a:latin typeface="Times New Roman"/>
                          <a:cs typeface="Times New Roman"/>
                        </a:rPr>
                        <a:t>number </a:t>
                      </a:r>
                      <a:r>
                        <a:rPr sz="1700" spc="10" dirty="0">
                          <a:latin typeface="Times New Roman"/>
                          <a:cs typeface="Times New Roman"/>
                        </a:rPr>
                        <a:t>of  </a:t>
                      </a:r>
                      <a:r>
                        <a:rPr sz="1700" spc="5" dirty="0">
                          <a:latin typeface="Times New Roman"/>
                          <a:cs typeface="Times New Roman"/>
                        </a:rPr>
                        <a:t>mitochondria </a:t>
                      </a:r>
                      <a:r>
                        <a:rPr sz="1700" spc="10" dirty="0">
                          <a:latin typeface="Times New Roman"/>
                          <a:cs typeface="Times New Roman"/>
                        </a:rPr>
                        <a:t>and depend on  anaerobic</a:t>
                      </a:r>
                      <a:r>
                        <a:rPr sz="1700" spc="5" dirty="0">
                          <a:latin typeface="Times New Roman"/>
                          <a:cs typeface="Times New Roman"/>
                        </a:rPr>
                        <a:t> metabolism</a:t>
                      </a: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0821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98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95630" marR="179070" indent="-544830">
                        <a:lnSpc>
                          <a:spcPts val="1980"/>
                        </a:lnSpc>
                        <a:spcBef>
                          <a:spcPts val="975"/>
                        </a:spcBef>
                        <a:tabLst>
                          <a:tab pos="414020" algn="l"/>
                          <a:tab pos="1364615" algn="l"/>
                          <a:tab pos="2153285" algn="l"/>
                          <a:tab pos="2604135" algn="l"/>
                        </a:tabLst>
                      </a:pPr>
                      <a:r>
                        <a:rPr sz="1700" spc="-5" dirty="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sz="1700" dirty="0">
                          <a:latin typeface="Times New Roman"/>
                          <a:cs typeface="Times New Roman"/>
                        </a:rPr>
                        <a:t>it	resp</a:t>
                      </a:r>
                      <a:r>
                        <a:rPr sz="1700" spc="5" dirty="0">
                          <a:latin typeface="Times New Roman"/>
                          <a:cs typeface="Times New Roman"/>
                        </a:rPr>
                        <a:t>ond</a:t>
                      </a:r>
                      <a:r>
                        <a:rPr sz="1700" dirty="0">
                          <a:latin typeface="Times New Roman"/>
                          <a:cs typeface="Times New Roman"/>
                        </a:rPr>
                        <a:t>s	rapi</a:t>
                      </a:r>
                      <a:r>
                        <a:rPr sz="1700" spc="5" dirty="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sz="1700" dirty="0">
                          <a:latin typeface="Times New Roman"/>
                          <a:cs typeface="Times New Roman"/>
                        </a:rPr>
                        <a:t>ly	</a:t>
                      </a:r>
                      <a:r>
                        <a:rPr sz="1700" spc="5" dirty="0">
                          <a:latin typeface="Times New Roman"/>
                          <a:cs typeface="Times New Roman"/>
                        </a:rPr>
                        <a:t>bu</a:t>
                      </a:r>
                      <a:r>
                        <a:rPr sz="1700" dirty="0">
                          <a:latin typeface="Times New Roman"/>
                          <a:cs typeface="Times New Roman"/>
                        </a:rPr>
                        <a:t>t	with  </a:t>
                      </a:r>
                      <a:r>
                        <a:rPr sz="1700" spc="10" dirty="0">
                          <a:latin typeface="Times New Roman"/>
                          <a:cs typeface="Times New Roman"/>
                        </a:rPr>
                        <a:t>short</a:t>
                      </a:r>
                      <a:r>
                        <a:rPr sz="17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700" spc="10" dirty="0">
                          <a:latin typeface="Times New Roman"/>
                          <a:cs typeface="Times New Roman"/>
                        </a:rPr>
                        <a:t>duration</a:t>
                      </a:r>
                      <a:endParaRPr sz="1700">
                        <a:latin typeface="Times New Roman"/>
                        <a:cs typeface="Times New Roman"/>
                      </a:endParaRPr>
                    </a:p>
                    <a:p>
                      <a:pPr marL="50800">
                        <a:lnSpc>
                          <a:spcPts val="1885"/>
                        </a:lnSpc>
                      </a:pPr>
                      <a:r>
                        <a:rPr sz="1700" spc="5" dirty="0">
                          <a:latin typeface="Times New Roman"/>
                          <a:cs typeface="Times New Roman"/>
                        </a:rPr>
                        <a:t>- it early</a:t>
                      </a:r>
                      <a:r>
                        <a:rPr sz="1700" spc="10" dirty="0">
                          <a:latin typeface="Times New Roman"/>
                          <a:cs typeface="Times New Roman"/>
                        </a:rPr>
                        <a:t> fatigued</a:t>
                      </a:r>
                      <a:endParaRPr sz="1700">
                        <a:latin typeface="Times New Roman"/>
                        <a:cs typeface="Times New Roman"/>
                      </a:endParaRPr>
                    </a:p>
                    <a:p>
                      <a:pPr marL="50800" marR="342265">
                        <a:lnSpc>
                          <a:spcPts val="1989"/>
                        </a:lnSpc>
                        <a:spcBef>
                          <a:spcPts val="75"/>
                        </a:spcBef>
                      </a:pPr>
                      <a:r>
                        <a:rPr sz="1700" spc="10" dirty="0">
                          <a:latin typeface="Times New Roman"/>
                          <a:cs typeface="Times New Roman"/>
                        </a:rPr>
                        <a:t>-Adapted for </a:t>
                      </a:r>
                      <a:r>
                        <a:rPr sz="1700" spc="5" dirty="0">
                          <a:latin typeface="Times New Roman"/>
                          <a:cs typeface="Times New Roman"/>
                        </a:rPr>
                        <a:t>rapid, </a:t>
                      </a:r>
                      <a:r>
                        <a:rPr sz="1700" spc="10" dirty="0">
                          <a:latin typeface="Times New Roman"/>
                          <a:cs typeface="Times New Roman"/>
                        </a:rPr>
                        <a:t>fine, </a:t>
                      </a:r>
                      <a:r>
                        <a:rPr sz="1700" spc="5" dirty="0">
                          <a:latin typeface="Times New Roman"/>
                          <a:cs typeface="Times New Roman"/>
                        </a:rPr>
                        <a:t>skilled  Movement </a:t>
                      </a:r>
                      <a:r>
                        <a:rPr sz="1700" spc="10" dirty="0">
                          <a:latin typeface="Times New Roman"/>
                          <a:cs typeface="Times New Roman"/>
                        </a:rPr>
                        <a:t>(Phasic</a:t>
                      </a:r>
                      <a:r>
                        <a:rPr sz="1700" spc="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700" spc="10" dirty="0">
                          <a:latin typeface="Times New Roman"/>
                          <a:cs typeface="Times New Roman"/>
                        </a:rPr>
                        <a:t>function)</a:t>
                      </a: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12382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4424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98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r>
                        <a:rPr sz="1700" spc="5" dirty="0">
                          <a:latin typeface="Times New Roman"/>
                          <a:cs typeface="Times New Roman"/>
                        </a:rPr>
                        <a:t>-e.g. </a:t>
                      </a:r>
                      <a:r>
                        <a:rPr sz="1700" spc="10" dirty="0">
                          <a:latin typeface="Times New Roman"/>
                          <a:cs typeface="Times New Roman"/>
                        </a:rPr>
                        <a:t>extraocular</a:t>
                      </a:r>
                      <a:r>
                        <a:rPr sz="17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700" spc="5" dirty="0">
                          <a:latin typeface="Times New Roman"/>
                          <a:cs typeface="Times New Roman"/>
                        </a:rPr>
                        <a:t>muscle</a:t>
                      </a: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10858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2401" y="86105"/>
            <a:ext cx="8662492" cy="4531369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535"/>
              </a:spcBef>
            </a:pPr>
            <a:r>
              <a:rPr sz="1800" b="1" dirty="0" smtClean="0">
                <a:solidFill>
                  <a:srgbClr val="001F5F"/>
                </a:solidFill>
                <a:latin typeface="Times New Roman"/>
                <a:cs typeface="Times New Roman"/>
              </a:rPr>
              <a:t>2</a:t>
            </a:r>
            <a:r>
              <a:rPr lang="en-US" sz="1800" b="1" dirty="0" smtClean="0">
                <a:solidFill>
                  <a:srgbClr val="001F5F"/>
                </a:solidFill>
                <a:latin typeface="Times New Roman"/>
                <a:cs typeface="Times New Roman"/>
              </a:rPr>
              <a:t>-</a:t>
            </a:r>
            <a:r>
              <a:rPr sz="1800" b="1" spc="-35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b="1" spc="-20" dirty="0">
                <a:solidFill>
                  <a:srgbClr val="001F5F"/>
                </a:solidFill>
                <a:latin typeface="Times New Roman"/>
                <a:cs typeface="Times New Roman"/>
              </a:rPr>
              <a:t>Temperature:</a:t>
            </a:r>
            <a:endParaRPr sz="1800" dirty="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  <a:spcBef>
                <a:spcPts val="430"/>
              </a:spcBef>
            </a:pPr>
            <a:r>
              <a:rPr sz="1800" spc="-25" dirty="0">
                <a:solidFill>
                  <a:srgbClr val="001F5F"/>
                </a:solidFill>
                <a:latin typeface="Times New Roman"/>
                <a:cs typeface="Times New Roman"/>
              </a:rPr>
              <a:t>Warming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of 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the muscle as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in 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muscular exercise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leads to 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stronger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and 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rapid contraction </a:t>
            </a:r>
            <a:r>
              <a:rPr sz="1800" spc="-15" dirty="0">
                <a:solidFill>
                  <a:srgbClr val="001F5F"/>
                </a:solidFill>
                <a:latin typeface="Times New Roman"/>
                <a:cs typeface="Times New Roman"/>
              </a:rPr>
              <a:t>by 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acceleration of 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the chemical reactions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and 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decrease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the 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muscle </a:t>
            </a:r>
            <a:r>
              <a:rPr sz="1800" spc="-15" dirty="0">
                <a:solidFill>
                  <a:srgbClr val="001F5F"/>
                </a:solidFill>
                <a:latin typeface="Times New Roman"/>
                <a:cs typeface="Times New Roman"/>
              </a:rPr>
              <a:t>viscosity. 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But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overheating </a:t>
            </a:r>
            <a:r>
              <a:rPr sz="1800" spc="-15" dirty="0">
                <a:solidFill>
                  <a:srgbClr val="001F5F"/>
                </a:solidFill>
                <a:latin typeface="Times New Roman"/>
                <a:cs typeface="Times New Roman"/>
              </a:rPr>
              <a:t>(&gt;  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45°C)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→ heat rigor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 (</a:t>
            </a:r>
            <a:r>
              <a:rPr sz="18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stiffness</a:t>
            </a:r>
            <a:r>
              <a:rPr lang="en-US" sz="18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)</a:t>
            </a:r>
            <a:r>
              <a:rPr sz="18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.</a:t>
            </a:r>
            <a:endParaRPr lang="en-US" dirty="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  <a:spcBef>
                <a:spcPts val="430"/>
              </a:spcBef>
            </a:pPr>
            <a:r>
              <a:rPr sz="1800" b="1" dirty="0" smtClean="0">
                <a:solidFill>
                  <a:srgbClr val="001F5F"/>
                </a:solidFill>
                <a:latin typeface="Times New Roman"/>
                <a:cs typeface="Times New Roman"/>
              </a:rPr>
              <a:t>3</a:t>
            </a:r>
            <a:r>
              <a:rPr lang="en-US" sz="1800" b="1" dirty="0" smtClean="0">
                <a:solidFill>
                  <a:srgbClr val="001F5F"/>
                </a:solidFill>
                <a:latin typeface="Times New Roman"/>
                <a:cs typeface="Times New Roman"/>
              </a:rPr>
              <a:t>-</a:t>
            </a:r>
            <a:r>
              <a:rPr sz="1800" b="1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Initial</a:t>
            </a:r>
            <a:r>
              <a:rPr sz="1800" b="1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length:</a:t>
            </a:r>
            <a:endParaRPr sz="1800" dirty="0">
              <a:latin typeface="Times New Roman"/>
              <a:cs typeface="Times New Roman"/>
            </a:endParaRPr>
          </a:p>
          <a:p>
            <a:pPr marL="12700" marR="5715" algn="just">
              <a:lnSpc>
                <a:spcPct val="100000"/>
              </a:lnSpc>
              <a:spcBef>
                <a:spcPts val="434"/>
              </a:spcBef>
            </a:pP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The strength of contraction (in 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isotonic contraction)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and the 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developed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tension (in 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isometric 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contraction) 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are directly proportional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to the 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initial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length of 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the muscle fibre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up to 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limit  </a:t>
            </a:r>
            <a:r>
              <a:rPr lang="en-US" sz="18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"</a:t>
            </a:r>
            <a:r>
              <a:rPr sz="1800" spc="-10" dirty="0" smtClean="0">
                <a:solidFill>
                  <a:srgbClr val="001F5F"/>
                </a:solidFill>
                <a:latin typeface="Times New Roman"/>
                <a:cs typeface="Times New Roman"/>
              </a:rPr>
              <a:t>Starling’s</a:t>
            </a:r>
            <a:r>
              <a:rPr sz="1800" spc="-15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law</a:t>
            </a:r>
            <a:r>
              <a:rPr lang="en-US" spc="-5" dirty="0">
                <a:solidFill>
                  <a:srgbClr val="001F5F"/>
                </a:solidFill>
                <a:latin typeface="Times New Roman"/>
                <a:cs typeface="Times New Roman"/>
              </a:rPr>
              <a:t>"</a:t>
            </a:r>
            <a:r>
              <a:rPr sz="18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.</a:t>
            </a:r>
            <a:endParaRPr sz="1800" dirty="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430"/>
              </a:spcBef>
            </a:pPr>
            <a:r>
              <a:rPr sz="1800" b="1" dirty="0" smtClean="0">
                <a:solidFill>
                  <a:srgbClr val="001F5F"/>
                </a:solidFill>
                <a:latin typeface="Times New Roman"/>
                <a:cs typeface="Times New Roman"/>
              </a:rPr>
              <a:t>4</a:t>
            </a:r>
            <a:r>
              <a:rPr lang="en-US" sz="1800" b="1" dirty="0" smtClean="0">
                <a:solidFill>
                  <a:srgbClr val="001F5F"/>
                </a:solidFill>
                <a:latin typeface="Times New Roman"/>
                <a:cs typeface="Times New Roman"/>
              </a:rPr>
              <a:t>-</a:t>
            </a:r>
            <a:r>
              <a:rPr sz="1800" b="1" spc="-15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001F5F"/>
                </a:solidFill>
                <a:latin typeface="Times New Roman"/>
                <a:cs typeface="Times New Roman"/>
              </a:rPr>
              <a:t>Fatigue:</a:t>
            </a:r>
            <a:endParaRPr sz="1800" dirty="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  <a:spcBef>
                <a:spcPts val="434"/>
              </a:spcBef>
              <a:buSzPct val="94444"/>
              <a:buChar char="•"/>
              <a:tabLst>
                <a:tab pos="93980" algn="l"/>
              </a:tabLst>
            </a:pP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Definition:- It </a:t>
            </a:r>
            <a:r>
              <a:rPr sz="1800" spc="-10" dirty="0">
                <a:solidFill>
                  <a:srgbClr val="001F5F"/>
                </a:solidFill>
                <a:latin typeface="Times New Roman"/>
                <a:cs typeface="Times New Roman"/>
              </a:rPr>
              <a:t>is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the 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gradual decrease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in 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the muscle contraction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and prolonged 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duration </a:t>
            </a:r>
            <a:r>
              <a:rPr sz="1800" spc="-15" dirty="0">
                <a:solidFill>
                  <a:srgbClr val="001F5F"/>
                </a:solidFill>
                <a:latin typeface="Times New Roman"/>
                <a:cs typeface="Times New Roman"/>
              </a:rPr>
              <a:t>of 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all phases of 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the </a:t>
            </a:r>
            <a:r>
              <a:rPr sz="1800" spc="-40" dirty="0">
                <a:solidFill>
                  <a:srgbClr val="001F5F"/>
                </a:solidFill>
                <a:latin typeface="Times New Roman"/>
                <a:cs typeface="Times New Roman"/>
              </a:rPr>
              <a:t>SMT, 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especially relaxation due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to 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repeated and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strong 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stimulation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of the  muscle. • The 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effect: decrease strength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and 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prolonged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duration of contraction 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and 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incomplete or absent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relaxation</a:t>
            </a:r>
            <a:endParaRPr sz="1800" dirty="0">
              <a:latin typeface="Times New Roman"/>
              <a:cs typeface="Times New Roman"/>
            </a:endParaRPr>
          </a:p>
          <a:p>
            <a:pPr marL="93345" indent="-81280" algn="just">
              <a:lnSpc>
                <a:spcPct val="100000"/>
              </a:lnSpc>
              <a:spcBef>
                <a:spcPts val="434"/>
              </a:spcBef>
              <a:buSzPct val="94444"/>
              <a:buChar char="•"/>
              <a:tabLst>
                <a:tab pos="93980" algn="l"/>
              </a:tabLst>
            </a:pP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The</a:t>
            </a:r>
            <a:r>
              <a:rPr sz="1800" spc="1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cause</a:t>
            </a:r>
            <a:r>
              <a:rPr sz="1800" spc="1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of</a:t>
            </a:r>
            <a:r>
              <a:rPr sz="1800" spc="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fatigue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:</a:t>
            </a:r>
            <a:r>
              <a:rPr sz="1800" spc="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-</a:t>
            </a:r>
            <a:r>
              <a:rPr sz="1800" spc="2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In</a:t>
            </a:r>
            <a:r>
              <a:rPr sz="1800" spc="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case</a:t>
            </a:r>
            <a:r>
              <a:rPr sz="1800" spc="8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of</a:t>
            </a:r>
            <a:r>
              <a:rPr sz="1800" spc="10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b="1" spc="-10" dirty="0">
                <a:solidFill>
                  <a:srgbClr val="001F5F"/>
                </a:solidFill>
                <a:latin typeface="Times New Roman"/>
                <a:cs typeface="Times New Roman"/>
              </a:rPr>
              <a:t>indirect</a:t>
            </a:r>
            <a:r>
              <a:rPr sz="1800" b="1" spc="1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stimulation</a:t>
            </a:r>
            <a:r>
              <a:rPr sz="1800" spc="1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(via</a:t>
            </a:r>
            <a:r>
              <a:rPr sz="1800" spc="1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stimulation</a:t>
            </a:r>
            <a:r>
              <a:rPr sz="1800" spc="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of</a:t>
            </a:r>
            <a:r>
              <a:rPr sz="1800" spc="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its</a:t>
            </a:r>
            <a:r>
              <a:rPr sz="1800" spc="10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motor</a:t>
            </a:r>
            <a:r>
              <a:rPr sz="1800" spc="10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nerve)</a:t>
            </a:r>
            <a:endParaRPr sz="1800" dirty="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is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the gradual exhaustion of 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Ach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at the</a:t>
            </a:r>
            <a:r>
              <a:rPr sz="1800" spc="-114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55" dirty="0">
                <a:solidFill>
                  <a:srgbClr val="001F5F"/>
                </a:solidFill>
                <a:latin typeface="Times New Roman"/>
                <a:cs typeface="Times New Roman"/>
              </a:rPr>
              <a:t>MEP.</a:t>
            </a:r>
            <a:endParaRPr sz="18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400800" y="4648200"/>
            <a:ext cx="199898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exhaustion of</a:t>
            </a:r>
            <a:r>
              <a:rPr sz="18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001F5F"/>
                </a:solidFill>
                <a:latin typeface="Times New Roman"/>
                <a:cs typeface="Times New Roman"/>
              </a:rPr>
              <a:t>energy</a:t>
            </a:r>
            <a:endParaRPr sz="1800" dirty="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58267" y="4641342"/>
            <a:ext cx="6316345" cy="9036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-Also </a:t>
            </a:r>
            <a:r>
              <a:rPr sz="18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direct 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stimulation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of the 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muscle </a:t>
            </a:r>
            <a:r>
              <a:rPr sz="1800" spc="-10" dirty="0">
                <a:solidFill>
                  <a:srgbClr val="001F5F"/>
                </a:solidFill>
                <a:latin typeface="Times New Roman"/>
                <a:cs typeface="Times New Roman"/>
              </a:rPr>
              <a:t>may 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lead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to </a:t>
            </a:r>
            <a:r>
              <a:rPr sz="18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fatigue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due to  sources </a:t>
            </a:r>
            <a:r>
              <a:rPr sz="1800" spc="-45" dirty="0">
                <a:solidFill>
                  <a:srgbClr val="001F5F"/>
                </a:solidFill>
                <a:latin typeface="Times New Roman"/>
                <a:cs typeface="Times New Roman"/>
              </a:rPr>
              <a:t>(ATP)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or accumulation of</a:t>
            </a:r>
            <a:r>
              <a:rPr sz="1800" spc="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metabolites.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- 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In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living 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muscle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(after exercise), </a:t>
            </a:r>
            <a:r>
              <a:rPr sz="18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fatigue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is caused</a:t>
            </a:r>
            <a:r>
              <a:rPr sz="18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5" dirty="0">
                <a:solidFill>
                  <a:srgbClr val="001F5F"/>
                </a:solidFill>
                <a:latin typeface="Times New Roman"/>
                <a:cs typeface="Times New Roman"/>
              </a:rPr>
              <a:t>by:</a:t>
            </a:r>
            <a:endParaRPr sz="1800" dirty="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58267" y="5519420"/>
            <a:ext cx="8557260" cy="1287780"/>
          </a:xfrm>
          <a:prstGeom prst="rect">
            <a:avLst/>
          </a:prstGeom>
        </p:spPr>
        <p:txBody>
          <a:bodyPr vert="horz" wrap="square" lIns="0" tIns="67310" rIns="0" bIns="0" rtlCol="0">
            <a:spAutoFit/>
          </a:bodyPr>
          <a:lstStyle/>
          <a:p>
            <a:pPr marL="182880">
              <a:lnSpc>
                <a:spcPct val="100000"/>
              </a:lnSpc>
              <a:spcBef>
                <a:spcPts val="530"/>
              </a:spcBef>
              <a:tabLst>
                <a:tab pos="4648835" algn="l"/>
              </a:tabLst>
            </a:pPr>
            <a:r>
              <a:rPr sz="18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1</a:t>
            </a:r>
            <a:r>
              <a:rPr lang="en-US" sz="18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-</a:t>
            </a:r>
            <a:r>
              <a:rPr sz="18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Decrease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blood supply to</a:t>
            </a:r>
            <a:r>
              <a:rPr sz="1800" spc="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the</a:t>
            </a:r>
            <a:r>
              <a:rPr sz="1800" spc="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muscle.	</a:t>
            </a:r>
            <a:r>
              <a:rPr sz="18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2</a:t>
            </a:r>
            <a:r>
              <a:rPr lang="en-US" sz="18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-</a:t>
            </a:r>
            <a:r>
              <a:rPr sz="18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Decrease </a:t>
            </a:r>
            <a:r>
              <a:rPr sz="1800" spc="-10" dirty="0">
                <a:solidFill>
                  <a:srgbClr val="001F5F"/>
                </a:solidFill>
                <a:latin typeface="Times New Roman"/>
                <a:cs typeface="Times New Roman"/>
              </a:rPr>
              <a:t>energy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sources.</a:t>
            </a:r>
            <a:endParaRPr sz="1800" dirty="0">
              <a:latin typeface="Times New Roman"/>
              <a:cs typeface="Times New Roman"/>
            </a:endParaRPr>
          </a:p>
          <a:p>
            <a:pPr marL="182880">
              <a:lnSpc>
                <a:spcPct val="100000"/>
              </a:lnSpc>
              <a:spcBef>
                <a:spcPts val="434"/>
              </a:spcBef>
            </a:pPr>
            <a:r>
              <a:rPr sz="1800" dirty="0" smtClean="0">
                <a:solidFill>
                  <a:srgbClr val="001F5F"/>
                </a:solidFill>
                <a:latin typeface="Times New Roman"/>
                <a:cs typeface="Times New Roman"/>
              </a:rPr>
              <a:t>3</a:t>
            </a:r>
            <a:r>
              <a:rPr lang="en-US" sz="1800" dirty="0" smtClean="0">
                <a:solidFill>
                  <a:srgbClr val="001F5F"/>
                </a:solidFill>
                <a:latin typeface="Times New Roman"/>
                <a:cs typeface="Times New Roman"/>
              </a:rPr>
              <a:t>-</a:t>
            </a:r>
            <a:r>
              <a:rPr sz="1800" dirty="0" smtClean="0">
                <a:solidFill>
                  <a:srgbClr val="001F5F"/>
                </a:solidFill>
                <a:latin typeface="Times New Roman"/>
                <a:cs typeface="Times New Roman"/>
              </a:rPr>
              <a:t>Accumulation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of metabolites which 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depress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the brain and spinal </a:t>
            </a:r>
            <a:r>
              <a:rPr sz="1800" dirty="0" smtClean="0">
                <a:solidFill>
                  <a:srgbClr val="001F5F"/>
                </a:solidFill>
                <a:latin typeface="Times New Roman"/>
                <a:cs typeface="Times New Roman"/>
              </a:rPr>
              <a:t>cord</a:t>
            </a:r>
            <a:r>
              <a:rPr lang="en-US" sz="1800" dirty="0" smtClean="0">
                <a:solidFill>
                  <a:srgbClr val="001F5F"/>
                </a:solidFill>
                <a:latin typeface="Times New Roman"/>
                <a:cs typeface="Times New Roman"/>
              </a:rPr>
              <a:t>,</a:t>
            </a:r>
            <a:r>
              <a:rPr sz="1800" dirty="0" smtClean="0">
                <a:solidFill>
                  <a:srgbClr val="001F5F"/>
                </a:solidFill>
                <a:latin typeface="Times New Roman"/>
                <a:cs typeface="Times New Roman"/>
              </a:rPr>
              <a:t> central</a:t>
            </a:r>
            <a:r>
              <a:rPr sz="1800" spc="-65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effect.</a:t>
            </a:r>
            <a:endParaRPr sz="1800" dirty="0">
              <a:latin typeface="Times New Roman"/>
              <a:cs typeface="Times New Roman"/>
            </a:endParaRPr>
          </a:p>
          <a:p>
            <a:pPr marL="70485">
              <a:lnSpc>
                <a:spcPct val="100000"/>
              </a:lnSpc>
              <a:spcBef>
                <a:spcPts val="430"/>
              </a:spcBef>
            </a:pP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- </a:t>
            </a:r>
            <a:r>
              <a:rPr sz="18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Contracture </a:t>
            </a:r>
            <a:r>
              <a:rPr sz="1800" spc="-10" dirty="0">
                <a:solidFill>
                  <a:srgbClr val="001F5F"/>
                </a:solidFill>
                <a:latin typeface="Times New Roman"/>
                <a:cs typeface="Times New Roman"/>
              </a:rPr>
              <a:t>may 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occur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with 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fatigue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due to 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decrease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in </a:t>
            </a:r>
            <a:r>
              <a:rPr sz="1800" spc="-75" dirty="0">
                <a:solidFill>
                  <a:srgbClr val="001F5F"/>
                </a:solidFill>
                <a:latin typeface="Times New Roman"/>
                <a:cs typeface="Times New Roman"/>
              </a:rPr>
              <a:t>ATP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required for</a:t>
            </a:r>
            <a:r>
              <a:rPr sz="1800" spc="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separation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between the thin and thick 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filaments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and 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muscle</a:t>
            </a:r>
            <a:r>
              <a:rPr sz="18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relaxation.</a:t>
            </a:r>
            <a:endParaRPr sz="1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4655" y="141223"/>
            <a:ext cx="352044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/>
              <a:t>5- </a:t>
            </a:r>
            <a:r>
              <a:rPr sz="1800" spc="-10" dirty="0"/>
              <a:t>Stair-case </a:t>
            </a:r>
            <a:r>
              <a:rPr sz="1800" spc="-25" dirty="0"/>
              <a:t>(Treppe)</a:t>
            </a:r>
            <a:r>
              <a:rPr sz="1800" spc="5" dirty="0"/>
              <a:t> </a:t>
            </a:r>
            <a:r>
              <a:rPr sz="1800" spc="-5" dirty="0"/>
              <a:t>phenomenon:</a:t>
            </a:r>
            <a:endParaRPr sz="1800"/>
          </a:p>
        </p:txBody>
      </p:sp>
      <p:sp>
        <p:nvSpPr>
          <p:cNvPr id="3" name="object 3"/>
          <p:cNvSpPr txBox="1"/>
          <p:nvPr/>
        </p:nvSpPr>
        <p:spPr>
          <a:xfrm>
            <a:off x="258267" y="413941"/>
            <a:ext cx="8555990" cy="2308860"/>
          </a:xfrm>
          <a:prstGeom prst="rect">
            <a:avLst/>
          </a:prstGeom>
        </p:spPr>
        <p:txBody>
          <a:bodyPr vert="horz" wrap="square" lIns="0" tIns="692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45"/>
              </a:spcBef>
            </a:pPr>
            <a:r>
              <a:rPr sz="18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-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It occurs in the skeletal and cardiac</a:t>
            </a:r>
            <a:r>
              <a:rPr sz="1600" spc="1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muscle.</a:t>
            </a:r>
            <a:endParaRPr sz="16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-It is a gradual increase in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muscle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contraction until</a:t>
            </a:r>
            <a:r>
              <a:rPr sz="1600" spc="2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plateau.</a:t>
            </a:r>
            <a:endParaRPr sz="1600" dirty="0">
              <a:latin typeface="Times New Roman"/>
              <a:cs typeface="Times New Roman"/>
            </a:endParaRPr>
          </a:p>
          <a:p>
            <a:pPr marL="12700" marR="6985">
              <a:lnSpc>
                <a:spcPct val="100000"/>
              </a:lnSpc>
              <a:spcBef>
                <a:spcPts val="385"/>
              </a:spcBef>
            </a:pP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-This occurs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by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application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of series of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maximal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stimuli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just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after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relaxation period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of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each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muscle  twitch.</a:t>
            </a:r>
            <a:endParaRPr sz="16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-This is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due to: 1-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accumulation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of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Ca++</a:t>
            </a:r>
            <a:r>
              <a:rPr sz="1600" spc="1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intracellular.</a:t>
            </a:r>
            <a:endParaRPr sz="1600" dirty="0">
              <a:latin typeface="Times New Roman"/>
              <a:cs typeface="Times New Roman"/>
            </a:endParaRPr>
          </a:p>
          <a:p>
            <a:pPr marL="1503045" indent="-221615">
              <a:lnSpc>
                <a:spcPct val="100000"/>
              </a:lnSpc>
              <a:spcBef>
                <a:spcPts val="380"/>
              </a:spcBef>
              <a:tabLst>
                <a:tab pos="1503680" algn="l"/>
              </a:tabLst>
            </a:pPr>
            <a:r>
              <a:rPr lang="en-US" sz="16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2- </a:t>
            </a:r>
            <a:r>
              <a:rPr sz="16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↑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temperature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of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the</a:t>
            </a:r>
            <a:r>
              <a:rPr sz="1600" spc="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muscle.</a:t>
            </a:r>
            <a:endParaRPr sz="1600" dirty="0">
              <a:latin typeface="Times New Roman"/>
              <a:cs typeface="Times New Roman"/>
            </a:endParaRPr>
          </a:p>
          <a:p>
            <a:pPr marL="12700" marR="5080" indent="1267460">
              <a:lnSpc>
                <a:spcPct val="100000"/>
              </a:lnSpc>
              <a:spcBef>
                <a:spcPts val="385"/>
              </a:spcBef>
              <a:tabLst>
                <a:tab pos="1633855" algn="l"/>
                <a:tab pos="1635125" algn="l"/>
                <a:tab pos="1917700" algn="l"/>
                <a:tab pos="2360930" algn="l"/>
                <a:tab pos="2700655" algn="l"/>
                <a:tab pos="2985770" algn="l"/>
                <a:tab pos="3517900" algn="l"/>
                <a:tab pos="4857750" algn="l"/>
                <a:tab pos="5243830" algn="l"/>
                <a:tab pos="5527040" algn="l"/>
                <a:tab pos="6150610" algn="l"/>
                <a:tab pos="6898640" algn="l"/>
                <a:tab pos="7479665" algn="l"/>
              </a:tabLst>
            </a:pPr>
            <a:r>
              <a:rPr lang="en-US" sz="16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3-</a:t>
            </a:r>
            <a:r>
              <a:rPr sz="16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↓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	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K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+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	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&amp;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	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↑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	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Na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+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	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in</a:t>
            </a:r>
            <a:r>
              <a:rPr sz="1600" spc="5" dirty="0">
                <a:solidFill>
                  <a:srgbClr val="001F5F"/>
                </a:solidFill>
                <a:latin typeface="Times New Roman"/>
                <a:cs typeface="Times New Roman"/>
              </a:rPr>
              <a:t>t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r</a:t>
            </a:r>
            <a:r>
              <a:rPr sz="1600" spc="5" dirty="0">
                <a:solidFill>
                  <a:srgbClr val="001F5F"/>
                </a:solidFill>
                <a:latin typeface="Times New Roman"/>
                <a:cs typeface="Times New Roman"/>
              </a:rPr>
              <a:t>a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-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c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e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llu</a:t>
            </a:r>
            <a:r>
              <a:rPr sz="1600" spc="5" dirty="0">
                <a:solidFill>
                  <a:srgbClr val="001F5F"/>
                </a:solidFill>
                <a:latin typeface="Times New Roman"/>
                <a:cs typeface="Times New Roman"/>
              </a:rPr>
              <a:t>l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a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ry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	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→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	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↑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	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Ca+2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	r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el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e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ase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	f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r</a:t>
            </a:r>
            <a:r>
              <a:rPr sz="1600" spc="20" dirty="0">
                <a:solidFill>
                  <a:srgbClr val="001F5F"/>
                </a:solidFill>
                <a:latin typeface="Times New Roman"/>
                <a:cs typeface="Times New Roman"/>
              </a:rPr>
              <a:t>o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m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	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sa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r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copla</a:t>
            </a:r>
            <a:r>
              <a:rPr sz="1600" spc="20" dirty="0">
                <a:solidFill>
                  <a:srgbClr val="001F5F"/>
                </a:solidFill>
                <a:latin typeface="Times New Roman"/>
                <a:cs typeface="Times New Roman"/>
              </a:rPr>
              <a:t>s</a:t>
            </a:r>
            <a:r>
              <a:rPr sz="1600" spc="-25" dirty="0">
                <a:solidFill>
                  <a:srgbClr val="001F5F"/>
                </a:solidFill>
                <a:latin typeface="Times New Roman"/>
                <a:cs typeface="Times New Roman"/>
              </a:rPr>
              <a:t>m</a:t>
            </a:r>
            <a:r>
              <a:rPr sz="1600" spc="5" dirty="0">
                <a:solidFill>
                  <a:srgbClr val="001F5F"/>
                </a:solidFill>
                <a:latin typeface="Times New Roman"/>
                <a:cs typeface="Times New Roman"/>
              </a:rPr>
              <a:t>i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c  reticulum→↑contraction.</a:t>
            </a:r>
            <a:endParaRPr sz="1600" dirty="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187450" y="3213100"/>
            <a:ext cx="6553200" cy="31686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44673" y="138125"/>
            <a:ext cx="452374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Summation of muscle</a:t>
            </a:r>
            <a:r>
              <a:rPr sz="2400" spc="-95" dirty="0"/>
              <a:t> </a:t>
            </a:r>
            <a:r>
              <a:rPr sz="2400" dirty="0"/>
              <a:t>contractions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291490" y="850137"/>
            <a:ext cx="8630920" cy="536698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0800" marR="43180" indent="50165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Since the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contraction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phase in the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skeletal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muscle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starts with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the relative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refractory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period, the muscle  respond to another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stimulus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during either cont.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or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relaxation →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summation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of</a:t>
            </a:r>
            <a:r>
              <a:rPr sz="1600" spc="3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contraction</a:t>
            </a:r>
            <a:r>
              <a:rPr sz="16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.</a:t>
            </a:r>
            <a:r>
              <a:rPr lang="en-US" sz="1600" dirty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 </a:t>
            </a:r>
          </a:p>
          <a:p>
            <a:pPr marL="50800" marR="43180" indent="50165">
              <a:lnSpc>
                <a:spcPct val="100000"/>
              </a:lnSpc>
              <a:spcBef>
                <a:spcPts val="95"/>
              </a:spcBef>
            </a:pPr>
            <a:r>
              <a:rPr lang="en-US" sz="1600" dirty="0" smtClean="0">
                <a:latin typeface="Times New Roman"/>
                <a:cs typeface="Times New Roman"/>
              </a:rPr>
              <a:t>(</a:t>
            </a:r>
            <a:r>
              <a:rPr sz="1600" b="1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a</a:t>
            </a:r>
            <a:r>
              <a:rPr sz="16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) Effect </a:t>
            </a: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of two </a:t>
            </a:r>
            <a:r>
              <a:rPr sz="16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successive</a:t>
            </a:r>
            <a:r>
              <a:rPr sz="1600" b="1" spc="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stimuli:</a:t>
            </a:r>
            <a:endParaRPr sz="1600" dirty="0">
              <a:latin typeface="Times New Roman"/>
              <a:cs typeface="Times New Roman"/>
            </a:endParaRPr>
          </a:p>
          <a:p>
            <a:pPr marL="50800">
              <a:lnSpc>
                <a:spcPct val="100000"/>
              </a:lnSpc>
              <a:spcBef>
                <a:spcPts val="385"/>
              </a:spcBef>
            </a:pP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According to frequency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of</a:t>
            </a:r>
            <a:r>
              <a:rPr sz="1600" spc="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stimulation:</a:t>
            </a:r>
            <a:endParaRPr sz="1600" dirty="0">
              <a:latin typeface="Times New Roman"/>
              <a:cs typeface="Times New Roman"/>
            </a:endParaRPr>
          </a:p>
          <a:p>
            <a:pPr marL="50800">
              <a:lnSpc>
                <a:spcPct val="100000"/>
              </a:lnSpc>
              <a:spcBef>
                <a:spcPts val="385"/>
              </a:spcBef>
            </a:pP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If the </a:t>
            </a: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2</a:t>
            </a:r>
            <a:r>
              <a:rPr sz="1575" b="1" baseline="26455" dirty="0">
                <a:solidFill>
                  <a:srgbClr val="001F5F"/>
                </a:solidFill>
                <a:latin typeface="Times New Roman"/>
                <a:cs typeface="Times New Roman"/>
              </a:rPr>
              <a:t>nd </a:t>
            </a:r>
            <a:r>
              <a:rPr sz="1600" b="1" spc="-10" dirty="0">
                <a:solidFill>
                  <a:srgbClr val="001F5F"/>
                </a:solidFill>
                <a:latin typeface="Times New Roman"/>
                <a:cs typeface="Times New Roman"/>
              </a:rPr>
              <a:t>stimulus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falls in relation to preceding</a:t>
            </a:r>
            <a:r>
              <a:rPr sz="1600" spc="2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one:</a:t>
            </a:r>
            <a:endParaRPr sz="1600" dirty="0">
              <a:latin typeface="Times New Roman"/>
              <a:cs typeface="Times New Roman"/>
            </a:endParaRPr>
          </a:p>
          <a:p>
            <a:pPr marL="50800" marR="3773170">
              <a:lnSpc>
                <a:spcPct val="120000"/>
              </a:lnSpc>
            </a:pPr>
            <a:r>
              <a:rPr lang="en-US" sz="1600" dirty="0">
                <a:solidFill>
                  <a:srgbClr val="001F5F"/>
                </a:solidFill>
                <a:latin typeface="Times New Roman"/>
                <a:cs typeface="Times New Roman"/>
              </a:rPr>
              <a:t>1</a:t>
            </a:r>
            <a:r>
              <a:rPr sz="1600" dirty="0" smtClean="0">
                <a:solidFill>
                  <a:srgbClr val="001F5F"/>
                </a:solidFill>
                <a:latin typeface="Times New Roman"/>
                <a:cs typeface="Times New Roman"/>
              </a:rPr>
              <a:t>-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During the </a:t>
            </a:r>
            <a:r>
              <a:rPr sz="16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latent period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→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no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response </a:t>
            </a:r>
            <a:r>
              <a:rPr sz="16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during </a:t>
            </a:r>
            <a:r>
              <a:rPr lang="en-US" sz="16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(</a:t>
            </a:r>
            <a:r>
              <a:rPr sz="16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ARP</a:t>
            </a:r>
            <a:r>
              <a:rPr lang="en-US" sz="16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)</a:t>
            </a:r>
            <a:r>
              <a:rPr lang="en-US" sz="16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. </a:t>
            </a:r>
            <a:r>
              <a:rPr sz="16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lang="en-US" sz="1600" dirty="0">
                <a:solidFill>
                  <a:srgbClr val="001F5F"/>
                </a:solidFill>
                <a:latin typeface="Times New Roman"/>
                <a:cs typeface="Times New Roman"/>
              </a:rPr>
              <a:t>2</a:t>
            </a:r>
            <a:r>
              <a:rPr sz="1600" dirty="0" smtClean="0">
                <a:solidFill>
                  <a:srgbClr val="001F5F"/>
                </a:solidFill>
                <a:latin typeface="Times New Roman"/>
                <a:cs typeface="Times New Roman"/>
              </a:rPr>
              <a:t>-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During the </a:t>
            </a:r>
            <a:r>
              <a:rPr sz="16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contraction period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→ </a:t>
            </a:r>
            <a:r>
              <a:rPr sz="1600" spc="-15" dirty="0">
                <a:solidFill>
                  <a:srgbClr val="001F5F"/>
                </a:solidFill>
                <a:latin typeface="Times New Roman"/>
                <a:cs typeface="Times New Roman"/>
              </a:rPr>
              <a:t>more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strong</a:t>
            </a:r>
            <a:r>
              <a:rPr sz="1600" spc="1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contract.</a:t>
            </a:r>
            <a:endParaRPr sz="1600" dirty="0">
              <a:latin typeface="Times New Roman"/>
              <a:cs typeface="Times New Roman"/>
            </a:endParaRPr>
          </a:p>
          <a:p>
            <a:pPr marL="271780" indent="-220979">
              <a:lnSpc>
                <a:spcPct val="100000"/>
              </a:lnSpc>
              <a:spcBef>
                <a:spcPts val="385"/>
              </a:spcBef>
              <a:tabLst>
                <a:tab pos="271780" algn="l"/>
              </a:tabLst>
            </a:pPr>
            <a:r>
              <a:rPr lang="en-US" sz="16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3- </a:t>
            </a:r>
            <a:r>
              <a:rPr sz="16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During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the </a:t>
            </a:r>
            <a:r>
              <a:rPr sz="16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relaxation period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→ 2 peaks</a:t>
            </a:r>
            <a:r>
              <a:rPr sz="1600" spc="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contraction.</a:t>
            </a:r>
            <a:endParaRPr sz="1600" dirty="0">
              <a:latin typeface="Times New Roman"/>
              <a:cs typeface="Times New Roman"/>
            </a:endParaRPr>
          </a:p>
          <a:p>
            <a:pPr marL="50800" marR="3475990">
              <a:lnSpc>
                <a:spcPct val="120000"/>
              </a:lnSpc>
              <a:tabLst>
                <a:tab pos="322580" algn="l"/>
              </a:tabLst>
            </a:pPr>
            <a:r>
              <a:rPr lang="en-US" sz="16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  4- </a:t>
            </a:r>
            <a:r>
              <a:rPr sz="16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Just </a:t>
            </a:r>
            <a:r>
              <a:rPr sz="16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after the relaxation period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→ </a:t>
            </a:r>
            <a:r>
              <a:rPr sz="1600" spc="-10" dirty="0" smtClean="0">
                <a:solidFill>
                  <a:srgbClr val="001F5F"/>
                </a:solidFill>
                <a:latin typeface="Times New Roman"/>
                <a:cs typeface="Times New Roman"/>
              </a:rPr>
              <a:t>stair-case</a:t>
            </a:r>
            <a:r>
              <a:rPr lang="en-US" sz="1600" spc="-10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phenomenon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.  </a:t>
            </a:r>
            <a:r>
              <a:rPr sz="1600" dirty="0" smtClean="0">
                <a:solidFill>
                  <a:srgbClr val="001F5F"/>
                </a:solidFill>
                <a:latin typeface="Times New Roman"/>
                <a:cs typeface="Times New Roman"/>
              </a:rPr>
              <a:t>5</a:t>
            </a:r>
            <a:r>
              <a:rPr lang="en-US" sz="1600" dirty="0" smtClean="0">
                <a:solidFill>
                  <a:srgbClr val="001F5F"/>
                </a:solidFill>
                <a:latin typeface="Times New Roman"/>
                <a:cs typeface="Times New Roman"/>
              </a:rPr>
              <a:t> -</a:t>
            </a:r>
            <a:r>
              <a:rPr sz="1600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After relaxation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→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normal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second</a:t>
            </a:r>
            <a:r>
              <a:rPr sz="1600" spc="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contraction.</a:t>
            </a:r>
            <a:endParaRPr sz="16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300" dirty="0">
              <a:latin typeface="Times New Roman"/>
              <a:cs typeface="Times New Roman"/>
            </a:endParaRPr>
          </a:p>
          <a:p>
            <a:pPr marL="50800">
              <a:lnSpc>
                <a:spcPct val="100000"/>
              </a:lnSpc>
            </a:pPr>
            <a:r>
              <a:rPr lang="en-US" sz="16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lang="en-US" sz="16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(</a:t>
            </a:r>
            <a:r>
              <a:rPr sz="1600" b="1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b</a:t>
            </a:r>
            <a:r>
              <a:rPr lang="en-US" sz="1600" b="1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) </a:t>
            </a:r>
            <a:r>
              <a:rPr sz="16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Effect of multiple successive</a:t>
            </a:r>
            <a:r>
              <a:rPr sz="1600" b="1" spc="1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spc="-10" dirty="0">
                <a:solidFill>
                  <a:srgbClr val="001F5F"/>
                </a:solidFill>
                <a:latin typeface="Times New Roman"/>
                <a:cs typeface="Times New Roman"/>
              </a:rPr>
              <a:t>stimuli:</a:t>
            </a:r>
            <a:endParaRPr sz="1600" dirty="0">
              <a:latin typeface="Times New Roman"/>
              <a:cs typeface="Times New Roman"/>
            </a:endParaRPr>
          </a:p>
          <a:p>
            <a:pPr marL="271780" indent="-220979">
              <a:lnSpc>
                <a:spcPct val="100000"/>
              </a:lnSpc>
              <a:spcBef>
                <a:spcPts val="385"/>
              </a:spcBef>
              <a:buAutoNum type="arabicPlain"/>
              <a:tabLst>
                <a:tab pos="271780" algn="l"/>
              </a:tabLst>
            </a:pPr>
            <a:r>
              <a:rPr lang="en-US" sz="16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-</a:t>
            </a:r>
            <a:r>
              <a:rPr sz="16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If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the frequency is low → separate twitches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with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Stair – case</a:t>
            </a:r>
            <a:r>
              <a:rPr sz="1600" spc="2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phenomenon.</a:t>
            </a:r>
            <a:endParaRPr sz="1600" dirty="0">
              <a:latin typeface="Times New Roman"/>
              <a:cs typeface="Times New Roman"/>
            </a:endParaRPr>
          </a:p>
          <a:p>
            <a:pPr marL="50800" marR="40640">
              <a:lnSpc>
                <a:spcPct val="100000"/>
              </a:lnSpc>
              <a:spcBef>
                <a:spcPts val="385"/>
              </a:spcBef>
              <a:buAutoNum type="arabicPlain"/>
              <a:tabLst>
                <a:tab pos="294640" algn="l"/>
              </a:tabLst>
            </a:pPr>
            <a:r>
              <a:rPr lang="en-US" sz="16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-</a:t>
            </a:r>
            <a:r>
              <a:rPr sz="16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If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the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frequency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increases and stimuli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falls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during relaxation phase </a:t>
            </a:r>
            <a:r>
              <a:rPr sz="1600" spc="5" dirty="0">
                <a:solidFill>
                  <a:srgbClr val="001F5F"/>
                </a:solidFill>
                <a:latin typeface="Times New Roman"/>
                <a:cs typeface="Times New Roman"/>
              </a:rPr>
              <a:t>of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preceding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twitch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→ </a:t>
            </a:r>
            <a:r>
              <a:rPr sz="1600" spc="-5" dirty="0" err="1">
                <a:solidFill>
                  <a:srgbClr val="001F5F"/>
                </a:solidFill>
                <a:latin typeface="Times New Roman"/>
                <a:cs typeface="Times New Roman"/>
              </a:rPr>
              <a:t>Clonus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lang="en-US" sz="16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(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incomplete</a:t>
            </a:r>
            <a:r>
              <a:rPr sz="1600" spc="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tetanus</a:t>
            </a:r>
            <a:r>
              <a:rPr lang="en-US" sz="16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).</a:t>
            </a:r>
            <a:endParaRPr sz="1600" dirty="0">
              <a:latin typeface="Times New Roman"/>
              <a:cs typeface="Times New Roman"/>
            </a:endParaRPr>
          </a:p>
          <a:p>
            <a:pPr marL="50800" marR="43180">
              <a:lnSpc>
                <a:spcPct val="100000"/>
              </a:lnSpc>
              <a:spcBef>
                <a:spcPts val="385"/>
              </a:spcBef>
              <a:buAutoNum type="arabicPlain"/>
              <a:tabLst>
                <a:tab pos="290195" algn="l"/>
              </a:tabLst>
            </a:pPr>
            <a:r>
              <a:rPr lang="en-US" sz="16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-</a:t>
            </a:r>
            <a:r>
              <a:rPr sz="16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If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the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frequency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increases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more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and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stimuli falls during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contraction phase →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sustained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contraction </a:t>
            </a:r>
            <a:r>
              <a:rPr lang="en-US" sz="16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lang="en-US"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(</a:t>
            </a:r>
            <a:r>
              <a:rPr sz="1600" spc="-10" dirty="0" smtClean="0">
                <a:solidFill>
                  <a:srgbClr val="001F5F"/>
                </a:solidFill>
                <a:latin typeface="Times New Roman"/>
                <a:cs typeface="Times New Roman"/>
              </a:rPr>
              <a:t>complete</a:t>
            </a:r>
            <a:r>
              <a:rPr sz="1600" spc="65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tetanus</a:t>
            </a:r>
            <a:r>
              <a:rPr lang="en-US" sz="16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).</a:t>
            </a:r>
            <a:endParaRPr sz="1600" dirty="0">
              <a:latin typeface="Times New Roman"/>
              <a:cs typeface="Times New Roman"/>
            </a:endParaRPr>
          </a:p>
          <a:p>
            <a:pPr marL="50800" marR="42545" indent="200660">
              <a:lnSpc>
                <a:spcPct val="100000"/>
              </a:lnSpc>
              <a:spcBef>
                <a:spcPts val="385"/>
              </a:spcBef>
            </a:pP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N.B.: Cooling, fatigue &amp; </a:t>
            </a:r>
            <a:r>
              <a:rPr lang="en-US" sz="16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 smtClean="0">
                <a:solidFill>
                  <a:srgbClr val="001F5F"/>
                </a:solidFill>
                <a:latin typeface="Times New Roman"/>
                <a:cs typeface="Times New Roman"/>
              </a:rPr>
              <a:t>anti</a:t>
            </a:r>
            <a:r>
              <a:rPr lang="en-US" sz="1600" dirty="0" smtClean="0">
                <a:solidFill>
                  <a:srgbClr val="001F5F"/>
                </a:solidFill>
                <a:latin typeface="Times New Roman"/>
                <a:cs typeface="Times New Roman"/>
              </a:rPr>
              <a:t>-</a:t>
            </a:r>
            <a:r>
              <a:rPr sz="1600" dirty="0" smtClean="0">
                <a:solidFill>
                  <a:srgbClr val="001F5F"/>
                </a:solidFill>
                <a:latin typeface="Times New Roman"/>
                <a:cs typeface="Times New Roman"/>
              </a:rPr>
              <a:t>cholinesterase </a:t>
            </a:r>
            <a:r>
              <a:rPr lang="en-US" sz="1600" dirty="0" smtClean="0">
                <a:solidFill>
                  <a:srgbClr val="001F5F"/>
                </a:solidFill>
                <a:latin typeface="Times New Roman"/>
                <a:cs typeface="Times New Roman"/>
              </a:rPr>
              <a:t>(</a:t>
            </a:r>
            <a:r>
              <a:rPr sz="1600" dirty="0" err="1" smtClean="0">
                <a:solidFill>
                  <a:srgbClr val="001F5F"/>
                </a:solidFill>
                <a:latin typeface="Times New Roman"/>
                <a:cs typeface="Times New Roman"/>
              </a:rPr>
              <a:t>Eserine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)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change </a:t>
            </a:r>
            <a:r>
              <a:rPr sz="16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clonus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into </a:t>
            </a:r>
            <a:r>
              <a:rPr sz="16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complete </a:t>
            </a: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tetanus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. </a:t>
            </a:r>
            <a:r>
              <a:rPr sz="1600" spc="-15" dirty="0">
                <a:solidFill>
                  <a:srgbClr val="001F5F"/>
                </a:solidFill>
                <a:latin typeface="Times New Roman"/>
                <a:cs typeface="Times New Roman"/>
              </a:rPr>
              <a:t>However, 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warmness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and rest cause the</a:t>
            </a:r>
            <a:r>
              <a:rPr sz="1600" spc="114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reverse.</a:t>
            </a:r>
            <a:endParaRPr sz="1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39750" y="908050"/>
            <a:ext cx="7919974" cy="38163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4723003" y="3026409"/>
            <a:ext cx="54165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solidFill>
                  <a:srgbClr val="001F5F"/>
                </a:solidFill>
                <a:latin typeface="Arial"/>
                <a:cs typeface="Arial"/>
              </a:rPr>
              <a:t>Clon</a:t>
            </a:r>
            <a:r>
              <a:rPr sz="1200" b="1" spc="-5" dirty="0">
                <a:solidFill>
                  <a:srgbClr val="001F5F"/>
                </a:solidFill>
                <a:latin typeface="Arial"/>
                <a:cs typeface="Arial"/>
              </a:rPr>
              <a:t>us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427221" y="3026409"/>
            <a:ext cx="52641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65" dirty="0">
                <a:solidFill>
                  <a:srgbClr val="001F5F"/>
                </a:solidFill>
                <a:latin typeface="Arial"/>
                <a:cs typeface="Arial"/>
              </a:rPr>
              <a:t>T</a:t>
            </a:r>
            <a:r>
              <a:rPr sz="1200" b="1" spc="-5" dirty="0">
                <a:solidFill>
                  <a:srgbClr val="001F5F"/>
                </a:solidFill>
                <a:latin typeface="Arial"/>
                <a:cs typeface="Arial"/>
              </a:rPr>
              <a:t>reppe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90035" y="138125"/>
            <a:ext cx="203327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Smooth</a:t>
            </a:r>
            <a:r>
              <a:rPr sz="2400" spc="-60" dirty="0"/>
              <a:t> </a:t>
            </a:r>
            <a:r>
              <a:rPr sz="2400" spc="-5" dirty="0"/>
              <a:t>Muscle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329590" y="557529"/>
            <a:ext cx="8555355" cy="28543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  <a:buSzPct val="93750"/>
              <a:buChar char="•"/>
              <a:tabLst>
                <a:tab pos="84455" algn="l"/>
              </a:tabLst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Site: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it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presents in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wall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of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most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viscera, bl.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vessels, some glands,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intraocular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muscles and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erector pilae  </a:t>
            </a:r>
            <a:r>
              <a:rPr sz="1600" spc="-15" dirty="0">
                <a:solidFill>
                  <a:srgbClr val="001F5F"/>
                </a:solidFill>
                <a:latin typeface="Times New Roman"/>
                <a:cs typeface="Times New Roman"/>
              </a:rPr>
              <a:t>ms.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So, it controls the involuntary</a:t>
            </a:r>
            <a:r>
              <a:rPr sz="1600" spc="1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activities.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Clr>
                <a:srgbClr val="001F5F"/>
              </a:buClr>
              <a:buFont typeface="Times New Roman"/>
              <a:buChar char="•"/>
            </a:pPr>
            <a:endParaRPr sz="2300">
              <a:latin typeface="Times New Roman"/>
              <a:cs typeface="Times New Roman"/>
            </a:endParaRPr>
          </a:p>
          <a:p>
            <a:pPr marL="83820" indent="-71755">
              <a:lnSpc>
                <a:spcPct val="100000"/>
              </a:lnSpc>
              <a:buSzPct val="93750"/>
              <a:buFont typeface="Times New Roman"/>
              <a:buChar char="•"/>
              <a:tabLst>
                <a:tab pos="84455" algn="l"/>
              </a:tabLst>
            </a:pPr>
            <a:r>
              <a:rPr sz="1600" b="1" spc="-10" dirty="0">
                <a:solidFill>
                  <a:srgbClr val="001F5F"/>
                </a:solidFill>
                <a:latin typeface="Times New Roman"/>
                <a:cs typeface="Times New Roman"/>
              </a:rPr>
              <a:t>Structure:</a:t>
            </a:r>
            <a:endParaRPr sz="1600">
              <a:latin typeface="Times New Roman"/>
              <a:cs typeface="Times New Roman"/>
            </a:endParaRPr>
          </a:p>
          <a:p>
            <a:pPr marL="131445" indent="-119380">
              <a:lnSpc>
                <a:spcPct val="100000"/>
              </a:lnSpc>
              <a:spcBef>
                <a:spcPts val="385"/>
              </a:spcBef>
              <a:buChar char="-"/>
              <a:tabLst>
                <a:tab pos="132080" algn="l"/>
              </a:tabLst>
            </a:pP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Smooth muscle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fibers are spindle-shaped,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non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striated (plain)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cells with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central</a:t>
            </a:r>
            <a:r>
              <a:rPr sz="1600" spc="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long nuclei.</a:t>
            </a:r>
            <a:endParaRPr sz="1600">
              <a:latin typeface="Times New Roman"/>
              <a:cs typeface="Times New Roman"/>
            </a:endParaRPr>
          </a:p>
          <a:p>
            <a:pPr marL="131445" indent="-119380">
              <a:lnSpc>
                <a:spcPct val="100000"/>
              </a:lnSpc>
              <a:spcBef>
                <a:spcPts val="385"/>
              </a:spcBef>
              <a:buChar char="-"/>
              <a:tabLst>
                <a:tab pos="132080" algn="l"/>
              </a:tabLst>
            </a:pP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Fiber’s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length is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20-500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microns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and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diameter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2-5</a:t>
            </a:r>
            <a:r>
              <a:rPr sz="1600" spc="2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microns.</a:t>
            </a:r>
            <a:endParaRPr sz="1600">
              <a:latin typeface="Times New Roman"/>
              <a:cs typeface="Times New Roman"/>
            </a:endParaRPr>
          </a:p>
          <a:p>
            <a:pPr marL="131445" indent="-119380">
              <a:lnSpc>
                <a:spcPct val="100000"/>
              </a:lnSpc>
              <a:spcBef>
                <a:spcPts val="384"/>
              </a:spcBef>
              <a:buChar char="-"/>
              <a:tabLst>
                <a:tab pos="132080" algn="l"/>
              </a:tabLst>
            </a:pP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S.M. contains </a:t>
            </a:r>
            <a:r>
              <a:rPr sz="1600" b="1" spc="-15" dirty="0">
                <a:solidFill>
                  <a:srgbClr val="001F5F"/>
                </a:solidFill>
                <a:latin typeface="Times New Roman"/>
                <a:cs typeface="Times New Roman"/>
              </a:rPr>
              <a:t>more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actin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filaments which attached to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each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other and to dense bodies</a:t>
            </a:r>
            <a:r>
              <a:rPr sz="1600" spc="3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.</a:t>
            </a:r>
            <a:endParaRPr sz="1600">
              <a:latin typeface="Times New Roman"/>
              <a:cs typeface="Times New Roman"/>
            </a:endParaRPr>
          </a:p>
          <a:p>
            <a:pPr marL="181610" indent="-169545">
              <a:lnSpc>
                <a:spcPct val="100000"/>
              </a:lnSpc>
              <a:spcBef>
                <a:spcPts val="380"/>
              </a:spcBef>
              <a:buChar char="-"/>
              <a:tabLst>
                <a:tab pos="182245" algn="l"/>
              </a:tabLst>
            </a:pP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S.M contain </a:t>
            </a:r>
            <a:r>
              <a:rPr sz="16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calmodulin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instead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of</a:t>
            </a:r>
            <a:r>
              <a:rPr sz="1600" spc="1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troponin-tropomyosin.</a:t>
            </a:r>
            <a:endParaRPr sz="1600">
              <a:latin typeface="Times New Roman"/>
              <a:cs typeface="Times New Roman"/>
            </a:endParaRPr>
          </a:p>
          <a:p>
            <a:pPr marL="181610" indent="-169545">
              <a:lnSpc>
                <a:spcPct val="100000"/>
              </a:lnSpc>
              <a:spcBef>
                <a:spcPts val="390"/>
              </a:spcBef>
              <a:buChar char="-"/>
              <a:tabLst>
                <a:tab pos="182245" algn="l"/>
              </a:tabLst>
            </a:pP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S.M contain </a:t>
            </a:r>
            <a:r>
              <a:rPr sz="16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less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mitochondria and endoplasmic</a:t>
            </a:r>
            <a:r>
              <a:rPr sz="1600" spc="18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reticulum.</a:t>
            </a: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-S.M innervated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by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autonomic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nervous</a:t>
            </a:r>
            <a:r>
              <a:rPr sz="1600" spc="114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system.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995801" y="3500437"/>
            <a:ext cx="4824349" cy="3124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763016" y="4465066"/>
            <a:ext cx="281495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35" dirty="0">
                <a:solidFill>
                  <a:srgbClr val="001F5F"/>
                </a:solidFill>
                <a:latin typeface="Arial"/>
                <a:cs typeface="Arial"/>
              </a:rPr>
              <a:t>Types </a:t>
            </a:r>
            <a:r>
              <a:rPr sz="1800" b="1" dirty="0">
                <a:solidFill>
                  <a:srgbClr val="001F5F"/>
                </a:solidFill>
                <a:latin typeface="Arial"/>
                <a:cs typeface="Arial"/>
              </a:rPr>
              <a:t>of </a:t>
            </a:r>
            <a:r>
              <a:rPr sz="1800" b="1" spc="-5" dirty="0">
                <a:solidFill>
                  <a:srgbClr val="001F5F"/>
                </a:solidFill>
                <a:latin typeface="Arial"/>
                <a:cs typeface="Arial"/>
              </a:rPr>
              <a:t>smooth</a:t>
            </a:r>
            <a:r>
              <a:rPr sz="1800" b="1" spc="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001F5F"/>
                </a:solidFill>
                <a:latin typeface="Arial"/>
                <a:cs typeface="Arial"/>
              </a:rPr>
              <a:t>muscles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9590" y="93116"/>
            <a:ext cx="8554720" cy="1099185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83820" indent="-71755" algn="just">
              <a:lnSpc>
                <a:spcPct val="100000"/>
              </a:lnSpc>
              <a:spcBef>
                <a:spcPts val="484"/>
              </a:spcBef>
              <a:buSzPct val="93750"/>
              <a:buFont typeface="Times New Roman"/>
              <a:buChar char="•"/>
              <a:tabLst>
                <a:tab pos="84455" algn="l"/>
              </a:tabLst>
            </a:pPr>
            <a:r>
              <a:rPr sz="16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S.M </a:t>
            </a: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of two</a:t>
            </a:r>
            <a:r>
              <a:rPr sz="1600" b="1" spc="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types:</a:t>
            </a:r>
            <a:endParaRPr sz="1600">
              <a:latin typeface="Times New Roman"/>
              <a:cs typeface="Times New Roman"/>
            </a:endParaRPr>
          </a:p>
          <a:p>
            <a:pPr marL="12700" marR="5080" indent="100330" algn="just">
              <a:lnSpc>
                <a:spcPct val="100000"/>
              </a:lnSpc>
              <a:spcBef>
                <a:spcPts val="385"/>
              </a:spcBef>
            </a:pP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-S.M has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no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motor end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plate but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at nerve endings (sympathetic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or parasympathetic)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there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are special 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nodes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(varicosities)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via it neuromuscular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transmission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occurs →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depolarization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followed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by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contraction 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or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hyperpolarization followed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by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relaxation according to the type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of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chemical</a:t>
            </a:r>
            <a:r>
              <a:rPr sz="1600" spc="2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transmitter.</a:t>
            </a:r>
            <a:endParaRPr sz="1600">
              <a:latin typeface="Times New Roman"/>
              <a:cs typeface="Times New Roman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589556" y="1931063"/>
          <a:ext cx="5773420" cy="348531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50515"/>
                <a:gridCol w="2922905"/>
              </a:tblGrid>
              <a:tr h="238387">
                <a:tc>
                  <a:txBody>
                    <a:bodyPr/>
                    <a:lstStyle/>
                    <a:p>
                      <a:pPr marL="649605">
                        <a:lnSpc>
                          <a:spcPts val="1775"/>
                        </a:lnSpc>
                      </a:pPr>
                      <a:r>
                        <a:rPr sz="1550" b="1" spc="10" dirty="0">
                          <a:latin typeface="Times New Roman"/>
                          <a:cs typeface="Times New Roman"/>
                        </a:rPr>
                        <a:t>Multi-unit</a:t>
                      </a:r>
                      <a:r>
                        <a:rPr sz="1550" b="1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50" b="1" spc="15" dirty="0">
                          <a:latin typeface="Times New Roman"/>
                          <a:cs typeface="Times New Roman"/>
                        </a:rPr>
                        <a:t>S.M.</a:t>
                      </a:r>
                      <a:endParaRPr sz="155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309245">
                        <a:lnSpc>
                          <a:spcPts val="1775"/>
                        </a:lnSpc>
                      </a:pPr>
                      <a:r>
                        <a:rPr sz="1550" b="1" spc="10" dirty="0">
                          <a:latin typeface="Times New Roman"/>
                          <a:cs typeface="Times New Roman"/>
                        </a:rPr>
                        <a:t>Single </a:t>
                      </a:r>
                      <a:r>
                        <a:rPr sz="1550" b="1" spc="15" dirty="0">
                          <a:latin typeface="Times New Roman"/>
                          <a:cs typeface="Times New Roman"/>
                        </a:rPr>
                        <a:t>unit </a:t>
                      </a:r>
                      <a:r>
                        <a:rPr sz="1550" b="1" spc="20" dirty="0">
                          <a:latin typeface="Times New Roman"/>
                          <a:cs typeface="Times New Roman"/>
                        </a:rPr>
                        <a:t>S.M</a:t>
                      </a:r>
                      <a:r>
                        <a:rPr sz="1550" b="1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50" b="1" spc="10" dirty="0">
                          <a:latin typeface="Times New Roman"/>
                          <a:cs typeface="Times New Roman"/>
                        </a:rPr>
                        <a:t>(unitary)</a:t>
                      </a:r>
                      <a:endParaRPr sz="155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</a:tr>
              <a:tr h="3246924">
                <a:tc>
                  <a:txBody>
                    <a:bodyPr/>
                    <a:lstStyle/>
                    <a:p>
                      <a:pPr marL="67945" marR="212090" indent="-50165">
                        <a:lnSpc>
                          <a:spcPts val="1820"/>
                        </a:lnSpc>
                        <a:spcBef>
                          <a:spcPts val="5"/>
                        </a:spcBef>
                        <a:tabLst>
                          <a:tab pos="1164590" algn="l"/>
                          <a:tab pos="1964689" algn="l"/>
                          <a:tab pos="2014220" algn="l"/>
                          <a:tab pos="2381250" algn="l"/>
                        </a:tabLst>
                      </a:pPr>
                      <a:r>
                        <a:rPr sz="1550" spc="-5" dirty="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sz="1550" dirty="0">
                          <a:latin typeface="Times New Roman"/>
                          <a:cs typeface="Times New Roman"/>
                        </a:rPr>
                        <a:t>Separate	</a:t>
                      </a:r>
                      <a:r>
                        <a:rPr sz="1550" spc="5" dirty="0">
                          <a:latin typeface="Times New Roman"/>
                          <a:cs typeface="Times New Roman"/>
                        </a:rPr>
                        <a:t>f</a:t>
                      </a:r>
                      <a:r>
                        <a:rPr sz="1550" dirty="0">
                          <a:latin typeface="Times New Roman"/>
                          <a:cs typeface="Times New Roman"/>
                        </a:rPr>
                        <a:t>ibers		without  connection.	 (</a:t>
                      </a:r>
                      <a:r>
                        <a:rPr sz="1550" spc="-10" dirty="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1550" dirty="0">
                          <a:latin typeface="Times New Roman"/>
                          <a:cs typeface="Times New Roman"/>
                        </a:rPr>
                        <a:t>xcept	via	the</a:t>
                      </a: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ts val="1775"/>
                        </a:lnSpc>
                      </a:pPr>
                      <a:r>
                        <a:rPr sz="1550" spc="10" dirty="0">
                          <a:latin typeface="Times New Roman"/>
                          <a:cs typeface="Times New Roman"/>
                        </a:rPr>
                        <a:t>chemical</a:t>
                      </a:r>
                      <a:r>
                        <a:rPr sz="1550" spc="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50" spc="10" dirty="0">
                          <a:latin typeface="Times New Roman"/>
                          <a:cs typeface="Times New Roman"/>
                        </a:rPr>
                        <a:t>transmitters).</a:t>
                      </a: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135890" indent="-118745">
                        <a:lnSpc>
                          <a:spcPts val="1845"/>
                        </a:lnSpc>
                        <a:buChar char="-"/>
                        <a:tabLst>
                          <a:tab pos="136525" algn="l"/>
                        </a:tabLst>
                      </a:pPr>
                      <a:r>
                        <a:rPr sz="1550" spc="15" dirty="0">
                          <a:latin typeface="Times New Roman"/>
                          <a:cs typeface="Times New Roman"/>
                        </a:rPr>
                        <a:t>One </a:t>
                      </a:r>
                      <a:r>
                        <a:rPr sz="1550" spc="10" dirty="0">
                          <a:latin typeface="Times New Roman"/>
                          <a:cs typeface="Times New Roman"/>
                        </a:rPr>
                        <a:t>nerve for each</a:t>
                      </a:r>
                      <a:r>
                        <a:rPr sz="15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50" spc="10" dirty="0">
                          <a:latin typeface="Times New Roman"/>
                          <a:cs typeface="Times New Roman"/>
                        </a:rPr>
                        <a:t>fiber</a:t>
                      </a: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marL="135890" indent="-118745">
                        <a:lnSpc>
                          <a:spcPts val="1825"/>
                        </a:lnSpc>
                        <a:buChar char="-"/>
                        <a:tabLst>
                          <a:tab pos="136525" algn="l"/>
                        </a:tabLst>
                      </a:pPr>
                      <a:r>
                        <a:rPr sz="1550" spc="15" dirty="0">
                          <a:latin typeface="Times New Roman"/>
                          <a:cs typeface="Times New Roman"/>
                        </a:rPr>
                        <a:t>Not obey </a:t>
                      </a:r>
                      <a:r>
                        <a:rPr sz="1550" spc="10" dirty="0">
                          <a:latin typeface="Times New Roman"/>
                          <a:cs typeface="Times New Roman"/>
                        </a:rPr>
                        <a:t>all or </a:t>
                      </a:r>
                      <a:r>
                        <a:rPr sz="1550" spc="15" dirty="0">
                          <a:latin typeface="Times New Roman"/>
                          <a:cs typeface="Times New Roman"/>
                        </a:rPr>
                        <a:t>none</a:t>
                      </a:r>
                      <a:r>
                        <a:rPr sz="155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50" spc="15" dirty="0">
                          <a:latin typeface="Times New Roman"/>
                          <a:cs typeface="Times New Roman"/>
                        </a:rPr>
                        <a:t>law</a:t>
                      </a: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marL="133985" marR="213360" indent="-116839">
                        <a:lnSpc>
                          <a:spcPts val="1820"/>
                        </a:lnSpc>
                        <a:spcBef>
                          <a:spcPts val="75"/>
                        </a:spcBef>
                        <a:tabLst>
                          <a:tab pos="1285875" algn="l"/>
                          <a:tab pos="1906905" algn="l"/>
                        </a:tabLst>
                      </a:pPr>
                      <a:r>
                        <a:rPr sz="1550" spc="-5" dirty="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sz="1550" dirty="0">
                          <a:latin typeface="Times New Roman"/>
                          <a:cs typeface="Times New Roman"/>
                        </a:rPr>
                        <a:t>Sensiti</a:t>
                      </a:r>
                      <a:r>
                        <a:rPr sz="1550" spc="5" dirty="0">
                          <a:latin typeface="Times New Roman"/>
                          <a:cs typeface="Times New Roman"/>
                        </a:rPr>
                        <a:t>v</a:t>
                      </a:r>
                      <a:r>
                        <a:rPr sz="1550" dirty="0">
                          <a:latin typeface="Times New Roman"/>
                          <a:cs typeface="Times New Roman"/>
                        </a:rPr>
                        <a:t>e	to	che</a:t>
                      </a:r>
                      <a:r>
                        <a:rPr sz="1550" spc="-30" dirty="0">
                          <a:latin typeface="Times New Roman"/>
                          <a:cs typeface="Times New Roman"/>
                        </a:rPr>
                        <a:t>m</a:t>
                      </a:r>
                      <a:r>
                        <a:rPr sz="1550" dirty="0">
                          <a:latin typeface="Times New Roman"/>
                          <a:cs typeface="Times New Roman"/>
                        </a:rPr>
                        <a:t>ical  </a:t>
                      </a:r>
                      <a:r>
                        <a:rPr sz="1550" spc="10" dirty="0">
                          <a:latin typeface="Times New Roman"/>
                          <a:cs typeface="Times New Roman"/>
                        </a:rPr>
                        <a:t>transmitter</a:t>
                      </a: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marL="17780">
                        <a:lnSpc>
                          <a:spcPts val="1750"/>
                        </a:lnSpc>
                        <a:tabLst>
                          <a:tab pos="634365" algn="l"/>
                          <a:tab pos="1802130" algn="l"/>
                          <a:tab pos="2369820" algn="l"/>
                        </a:tabLst>
                      </a:pPr>
                      <a:r>
                        <a:rPr sz="1550" spc="10" dirty="0">
                          <a:latin typeface="Times New Roman"/>
                          <a:cs typeface="Times New Roman"/>
                        </a:rPr>
                        <a:t>-Rare	spontaneous	cont.	but</a:t>
                      </a: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ts val="1825"/>
                        </a:lnSpc>
                      </a:pPr>
                      <a:r>
                        <a:rPr sz="1550" spc="10" dirty="0">
                          <a:latin typeface="Times New Roman"/>
                          <a:cs typeface="Times New Roman"/>
                        </a:rPr>
                        <a:t>controlled </a:t>
                      </a:r>
                      <a:r>
                        <a:rPr sz="1550" spc="15" dirty="0">
                          <a:latin typeface="Times New Roman"/>
                          <a:cs typeface="Times New Roman"/>
                        </a:rPr>
                        <a:t>by </a:t>
                      </a:r>
                      <a:r>
                        <a:rPr sz="1550" spc="10" dirty="0">
                          <a:latin typeface="Times New Roman"/>
                          <a:cs typeface="Times New Roman"/>
                        </a:rPr>
                        <a:t>nerve</a:t>
                      </a:r>
                      <a:r>
                        <a:rPr sz="155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50" spc="10" dirty="0">
                          <a:latin typeface="Times New Roman"/>
                          <a:cs typeface="Times New Roman"/>
                        </a:rPr>
                        <a:t>impulses.</a:t>
                      </a: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marL="17780">
                        <a:lnSpc>
                          <a:spcPts val="1820"/>
                        </a:lnSpc>
                      </a:pPr>
                      <a:r>
                        <a:rPr sz="1550" spc="10" dirty="0">
                          <a:latin typeface="Times New Roman"/>
                          <a:cs typeface="Times New Roman"/>
                        </a:rPr>
                        <a:t>-Not respond to</a:t>
                      </a:r>
                      <a:r>
                        <a:rPr sz="155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50" spc="10" dirty="0">
                          <a:latin typeface="Times New Roman"/>
                          <a:cs typeface="Times New Roman"/>
                        </a:rPr>
                        <a:t>stretch</a:t>
                      </a: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marL="596900" marR="212725" indent="-579120" algn="just">
                        <a:lnSpc>
                          <a:spcPct val="98100"/>
                        </a:lnSpc>
                        <a:spcBef>
                          <a:spcPts val="15"/>
                        </a:spcBef>
                        <a:tabLst>
                          <a:tab pos="1906905" algn="l"/>
                        </a:tabLst>
                      </a:pPr>
                      <a:r>
                        <a:rPr sz="1550" spc="10" dirty="0">
                          <a:latin typeface="Times New Roman"/>
                          <a:cs typeface="Times New Roman"/>
                        </a:rPr>
                        <a:t>-e.g </a:t>
                      </a:r>
                      <a:r>
                        <a:rPr sz="1550" spc="5" dirty="0">
                          <a:latin typeface="Times New Roman"/>
                          <a:cs typeface="Times New Roman"/>
                        </a:rPr>
                        <a:t>iris,  </a:t>
                      </a:r>
                      <a:r>
                        <a:rPr sz="1550" spc="10" dirty="0">
                          <a:latin typeface="Times New Roman"/>
                          <a:cs typeface="Times New Roman"/>
                        </a:rPr>
                        <a:t>wall of bl. vs.,  </a:t>
                      </a:r>
                      <a:r>
                        <a:rPr sz="1550" dirty="0">
                          <a:latin typeface="Times New Roman"/>
                          <a:cs typeface="Times New Roman"/>
                        </a:rPr>
                        <a:t>pilo</a:t>
                      </a:r>
                      <a:r>
                        <a:rPr sz="1550" spc="-30" dirty="0">
                          <a:latin typeface="Times New Roman"/>
                          <a:cs typeface="Times New Roman"/>
                        </a:rPr>
                        <a:t>m</a:t>
                      </a:r>
                      <a:r>
                        <a:rPr sz="1550" dirty="0">
                          <a:latin typeface="Times New Roman"/>
                          <a:cs typeface="Times New Roman"/>
                        </a:rPr>
                        <a:t>otor	</a:t>
                      </a:r>
                      <a:r>
                        <a:rPr sz="1550" spc="-30" dirty="0">
                          <a:latin typeface="Times New Roman"/>
                          <a:cs typeface="Times New Roman"/>
                        </a:rPr>
                        <a:t>m</a:t>
                      </a:r>
                      <a:r>
                        <a:rPr sz="1550" dirty="0">
                          <a:latin typeface="Times New Roman"/>
                          <a:cs typeface="Times New Roman"/>
                        </a:rPr>
                        <a:t>uscle&amp;  </a:t>
                      </a:r>
                      <a:r>
                        <a:rPr sz="1550" spc="10" dirty="0">
                          <a:latin typeface="Times New Roman"/>
                          <a:cs typeface="Times New Roman"/>
                        </a:rPr>
                        <a:t>ciliary muscle</a:t>
                      </a:r>
                      <a:endParaRPr sz="1550">
                        <a:latin typeface="Times New Roman"/>
                        <a:cs typeface="Times New Roman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2715" marR="211454" indent="-116839">
                        <a:lnSpc>
                          <a:spcPts val="1820"/>
                        </a:lnSpc>
                        <a:spcBef>
                          <a:spcPts val="5"/>
                        </a:spcBef>
                        <a:tabLst>
                          <a:tab pos="840740" algn="l"/>
                          <a:tab pos="1997075" algn="l"/>
                        </a:tabLst>
                      </a:pPr>
                      <a:r>
                        <a:rPr sz="1550" spc="10" dirty="0">
                          <a:latin typeface="Times New Roman"/>
                          <a:cs typeface="Times New Roman"/>
                        </a:rPr>
                        <a:t>-Aggregated fibers attached </a:t>
                      </a:r>
                      <a:r>
                        <a:rPr sz="1550" spc="15" dirty="0">
                          <a:latin typeface="Times New Roman"/>
                          <a:cs typeface="Times New Roman"/>
                        </a:rPr>
                        <a:t>by  </a:t>
                      </a:r>
                      <a:r>
                        <a:rPr sz="1550" dirty="0">
                          <a:latin typeface="Times New Roman"/>
                          <a:cs typeface="Times New Roman"/>
                        </a:rPr>
                        <a:t>gap	junctions	</a:t>
                      </a:r>
                      <a:r>
                        <a:rPr sz="1550" spc="5" dirty="0">
                          <a:latin typeface="Times New Roman"/>
                          <a:cs typeface="Times New Roman"/>
                        </a:rPr>
                        <a:t>f</a:t>
                      </a:r>
                      <a:r>
                        <a:rPr sz="1550" dirty="0">
                          <a:latin typeface="Times New Roman"/>
                          <a:cs typeface="Times New Roman"/>
                        </a:rPr>
                        <a:t>acilitate</a:t>
                      </a: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marL="132715" marR="214629">
                        <a:lnSpc>
                          <a:spcPts val="1820"/>
                        </a:lnSpc>
                        <a:spcBef>
                          <a:spcPts val="10"/>
                        </a:spcBef>
                      </a:pPr>
                      <a:r>
                        <a:rPr sz="1550" spc="10" dirty="0">
                          <a:latin typeface="Times New Roman"/>
                          <a:cs typeface="Times New Roman"/>
                        </a:rPr>
                        <a:t>conduction of action potential  (functional</a:t>
                      </a:r>
                      <a:r>
                        <a:rPr sz="155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50" spc="10" dirty="0">
                          <a:latin typeface="Times New Roman"/>
                          <a:cs typeface="Times New Roman"/>
                        </a:rPr>
                        <a:t>syncytium).</a:t>
                      </a: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marL="16510">
                        <a:lnSpc>
                          <a:spcPts val="1750"/>
                        </a:lnSpc>
                      </a:pPr>
                      <a:r>
                        <a:rPr sz="1550" spc="10" dirty="0">
                          <a:latin typeface="Times New Roman"/>
                          <a:cs typeface="Times New Roman"/>
                        </a:rPr>
                        <a:t>-one nerve for </a:t>
                      </a:r>
                      <a:r>
                        <a:rPr sz="1550" spc="15" dirty="0">
                          <a:latin typeface="Times New Roman"/>
                          <a:cs typeface="Times New Roman"/>
                        </a:rPr>
                        <a:t>many</a:t>
                      </a:r>
                      <a:r>
                        <a:rPr sz="155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50" spc="10" dirty="0">
                          <a:latin typeface="Times New Roman"/>
                          <a:cs typeface="Times New Roman"/>
                        </a:rPr>
                        <a:t>fibers.</a:t>
                      </a: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marL="16510">
                        <a:lnSpc>
                          <a:spcPts val="1825"/>
                        </a:lnSpc>
                      </a:pPr>
                      <a:r>
                        <a:rPr sz="1550" spc="15" dirty="0">
                          <a:latin typeface="Times New Roman"/>
                          <a:cs typeface="Times New Roman"/>
                        </a:rPr>
                        <a:t>-Obey </a:t>
                      </a:r>
                      <a:r>
                        <a:rPr sz="1550" spc="10" dirty="0">
                          <a:latin typeface="Times New Roman"/>
                          <a:cs typeface="Times New Roman"/>
                        </a:rPr>
                        <a:t>all or </a:t>
                      </a:r>
                      <a:r>
                        <a:rPr sz="1550" spc="15" dirty="0">
                          <a:latin typeface="Times New Roman"/>
                          <a:cs typeface="Times New Roman"/>
                        </a:rPr>
                        <a:t>non</a:t>
                      </a:r>
                      <a:r>
                        <a:rPr sz="155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50" spc="15" dirty="0">
                          <a:latin typeface="Times New Roman"/>
                          <a:cs typeface="Times New Roman"/>
                        </a:rPr>
                        <a:t>law</a:t>
                      </a: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marL="133985" indent="-118110">
                        <a:lnSpc>
                          <a:spcPts val="1839"/>
                        </a:lnSpc>
                        <a:buChar char="-"/>
                        <a:tabLst>
                          <a:tab pos="134620" algn="l"/>
                        </a:tabLst>
                      </a:pPr>
                      <a:r>
                        <a:rPr sz="1550" spc="10" dirty="0">
                          <a:latin typeface="Times New Roman"/>
                          <a:cs typeface="Times New Roman"/>
                        </a:rPr>
                        <a:t>less</a:t>
                      </a:r>
                      <a:r>
                        <a:rPr sz="155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50" spc="10" dirty="0">
                          <a:latin typeface="Times New Roman"/>
                          <a:cs typeface="Times New Roman"/>
                        </a:rPr>
                        <a:t>sensitive.</a:t>
                      </a: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  <a:buFont typeface="Times New Roman"/>
                        <a:buChar char="-"/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16510">
                        <a:lnSpc>
                          <a:spcPct val="100000"/>
                        </a:lnSpc>
                      </a:pPr>
                      <a:r>
                        <a:rPr sz="1550" spc="10" dirty="0">
                          <a:latin typeface="Times New Roman"/>
                          <a:cs typeface="Times New Roman"/>
                        </a:rPr>
                        <a:t>-Contract</a:t>
                      </a:r>
                      <a:r>
                        <a:rPr sz="155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50" spc="10" dirty="0">
                          <a:latin typeface="Times New Roman"/>
                          <a:cs typeface="Times New Roman"/>
                        </a:rPr>
                        <a:t>spontaneously</a:t>
                      </a: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marL="133985" indent="-118110">
                        <a:lnSpc>
                          <a:spcPts val="1839"/>
                        </a:lnSpc>
                        <a:buChar char="-"/>
                        <a:tabLst>
                          <a:tab pos="134620" algn="l"/>
                        </a:tabLst>
                      </a:pPr>
                      <a:r>
                        <a:rPr sz="1550" spc="15" dirty="0">
                          <a:latin typeface="Times New Roman"/>
                          <a:cs typeface="Times New Roman"/>
                        </a:rPr>
                        <a:t>Respond </a:t>
                      </a:r>
                      <a:r>
                        <a:rPr sz="1550" spc="10" dirty="0">
                          <a:latin typeface="Times New Roman"/>
                          <a:cs typeface="Times New Roman"/>
                        </a:rPr>
                        <a:t>to</a:t>
                      </a:r>
                      <a:r>
                        <a:rPr sz="155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50" spc="10" dirty="0">
                          <a:latin typeface="Times New Roman"/>
                          <a:cs typeface="Times New Roman"/>
                        </a:rPr>
                        <a:t>stretch</a:t>
                      </a: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marL="180340" marR="213360" indent="-180340">
                        <a:lnSpc>
                          <a:spcPts val="1830"/>
                        </a:lnSpc>
                        <a:spcBef>
                          <a:spcPts val="65"/>
                        </a:spcBef>
                        <a:buChar char="-"/>
                        <a:tabLst>
                          <a:tab pos="180340" algn="l"/>
                        </a:tabLst>
                      </a:pPr>
                      <a:r>
                        <a:rPr sz="1550" spc="10" dirty="0">
                          <a:latin typeface="Times New Roman"/>
                          <a:cs typeface="Times New Roman"/>
                        </a:rPr>
                        <a:t>e.g wall of viscera as uterus,  GIT,</a:t>
                      </a:r>
                      <a:r>
                        <a:rPr sz="155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50" spc="10" dirty="0">
                          <a:latin typeface="Times New Roman"/>
                          <a:cs typeface="Times New Roman"/>
                        </a:rPr>
                        <a:t>ureter,….…..</a:t>
                      </a:r>
                      <a:endParaRPr sz="1550">
                        <a:latin typeface="Times New Roman"/>
                        <a:cs typeface="Times New Roman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7C22B83CFD723468AD4A84E22A98B74" ma:contentTypeVersion="0" ma:contentTypeDescription="Create a new document." ma:contentTypeScope="" ma:versionID="90864a1b6031b0b620d385451b5a2ac8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0967b7be50301903c78f9c39c6fd9af8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DC727DF-1248-4328-9B53-5830F2870C0F}"/>
</file>

<file path=customXml/itemProps2.xml><?xml version="1.0" encoding="utf-8"?>
<ds:datastoreItem xmlns:ds="http://schemas.openxmlformats.org/officeDocument/2006/customXml" ds:itemID="{6AC44A08-F15C-448E-A34A-665E0E4AA414}"/>
</file>

<file path=customXml/itemProps3.xml><?xml version="1.0" encoding="utf-8"?>
<ds:datastoreItem xmlns:ds="http://schemas.openxmlformats.org/officeDocument/2006/customXml" ds:itemID="{BE7A640D-D7F6-4CED-B1AF-9D4146FA52ED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</TotalTime>
  <Words>1329</Words>
  <Application>Microsoft Office PowerPoint</Application>
  <PresentationFormat>On-screen Show (4:3)</PresentationFormat>
  <Paragraphs>164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Slide 1</vt:lpstr>
      <vt:lpstr>The simple muscle twitch</vt:lpstr>
      <vt:lpstr>Factors affecting the simple muscle twitch: 1-Type of muscle: there are 2 types of muscle fibers:</vt:lpstr>
      <vt:lpstr>Slide 4</vt:lpstr>
      <vt:lpstr>5- Stair-case (Treppe) phenomenon:</vt:lpstr>
      <vt:lpstr>Summation of muscle contractions</vt:lpstr>
      <vt:lpstr>Slide 7</vt:lpstr>
      <vt:lpstr>Smooth Muscle</vt:lpstr>
      <vt:lpstr>Slide 9</vt:lpstr>
      <vt:lpstr>Excitability of S.M</vt:lpstr>
      <vt:lpstr>Contractility of S.M.</vt:lpstr>
      <vt:lpstr>Factors affecting excitability &amp; contractility of smooth muscle.</vt:lpstr>
      <vt:lpstr>Thank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CARDIAC CYCLE</dc:title>
  <dc:creator>Dr.Waleed R. Ezzat</dc:creator>
  <cp:lastModifiedBy>mutah</cp:lastModifiedBy>
  <cp:revision>1</cp:revision>
  <dcterms:created xsi:type="dcterms:W3CDTF">2022-02-13T10:20:54Z</dcterms:created>
  <dcterms:modified xsi:type="dcterms:W3CDTF">2022-02-23T10:15:22Z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2021-02-18T00:00:00Z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2022-02-13T00:00:00Z</vt:filetime>
  </property>
  <property fmtid="{D5CDD505-2E9C-101B-9397-08002B2CF9AE}" pid="5" name="ContentTypeId">
    <vt:lpwstr>0x01010027C22B83CFD723468AD4A84E22A98B74</vt:lpwstr>
  </property>
</Properties>
</file>