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4"/>
  </p:notesMasterIdLst>
  <p:sldIdLst>
    <p:sldId id="324" r:id="rId5"/>
    <p:sldId id="281" r:id="rId6"/>
    <p:sldId id="327" r:id="rId7"/>
    <p:sldId id="282" r:id="rId8"/>
    <p:sldId id="329" r:id="rId9"/>
    <p:sldId id="331" r:id="rId10"/>
    <p:sldId id="377" r:id="rId11"/>
    <p:sldId id="284" r:id="rId12"/>
    <p:sldId id="285" r:id="rId13"/>
    <p:sldId id="286" r:id="rId14"/>
    <p:sldId id="287" r:id="rId15"/>
    <p:sldId id="288" r:id="rId16"/>
    <p:sldId id="289" r:id="rId17"/>
    <p:sldId id="290" r:id="rId18"/>
    <p:sldId id="291" r:id="rId19"/>
    <p:sldId id="333" r:id="rId20"/>
    <p:sldId id="293" r:id="rId21"/>
    <p:sldId id="294" r:id="rId22"/>
    <p:sldId id="295" r:id="rId23"/>
    <p:sldId id="296" r:id="rId24"/>
    <p:sldId id="297" r:id="rId25"/>
    <p:sldId id="378" r:id="rId26"/>
    <p:sldId id="299" r:id="rId27"/>
    <p:sldId id="300" r:id="rId28"/>
    <p:sldId id="301" r:id="rId29"/>
    <p:sldId id="302" r:id="rId30"/>
    <p:sldId id="303" r:id="rId31"/>
    <p:sldId id="304" r:id="rId32"/>
    <p:sldId id="305" r:id="rId33"/>
    <p:sldId id="306" r:id="rId34"/>
    <p:sldId id="307" r:id="rId35"/>
    <p:sldId id="308" r:id="rId36"/>
    <p:sldId id="309" r:id="rId37"/>
    <p:sldId id="334" r:id="rId38"/>
    <p:sldId id="311" r:id="rId39"/>
    <p:sldId id="312" r:id="rId40"/>
    <p:sldId id="313" r:id="rId41"/>
    <p:sldId id="314" r:id="rId42"/>
    <p:sldId id="315" r:id="rId43"/>
    <p:sldId id="316" r:id="rId44"/>
    <p:sldId id="317" r:id="rId45"/>
    <p:sldId id="318" r:id="rId46"/>
    <p:sldId id="319" r:id="rId47"/>
    <p:sldId id="322" r:id="rId48"/>
    <p:sldId id="349" r:id="rId49"/>
    <p:sldId id="350" r:id="rId50"/>
    <p:sldId id="351" r:id="rId51"/>
    <p:sldId id="370" r:id="rId52"/>
    <p:sldId id="372" r:id="rId53"/>
    <p:sldId id="374" r:id="rId54"/>
    <p:sldId id="352" r:id="rId55"/>
    <p:sldId id="353" r:id="rId56"/>
    <p:sldId id="354" r:id="rId57"/>
    <p:sldId id="355" r:id="rId58"/>
    <p:sldId id="376"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4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22" autoAdjust="0"/>
  </p:normalViewPr>
  <p:slideViewPr>
    <p:cSldViewPr>
      <p:cViewPr varScale="1">
        <p:scale>
          <a:sx n="63" d="100"/>
          <a:sy n="63" d="100"/>
        </p:scale>
        <p:origin x="15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slide" Target="slides/slide64.xml" /><Relationship Id="rId76" Type="http://schemas.openxmlformats.org/officeDocument/2006/relationships/viewProps" Target="viewProps.xml" /><Relationship Id="rId7" Type="http://schemas.openxmlformats.org/officeDocument/2006/relationships/slide" Target="slides/slide3.xml" /><Relationship Id="rId71" Type="http://schemas.openxmlformats.org/officeDocument/2006/relationships/slide" Target="slides/slide67.xml" /><Relationship Id="rId2" Type="http://schemas.openxmlformats.org/officeDocument/2006/relationships/customXml" Target="../customXml/item2.xml" /><Relationship Id="rId16" Type="http://schemas.openxmlformats.org/officeDocument/2006/relationships/slide" Target="slides/slide12.xml" /><Relationship Id="rId29" Type="http://schemas.openxmlformats.org/officeDocument/2006/relationships/slide" Target="slides/slide25.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slide" Target="slides/slide62.xml" /><Relationship Id="rId74" Type="http://schemas.openxmlformats.org/officeDocument/2006/relationships/notesMaster" Target="notesMasters/notesMaster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73" Type="http://schemas.openxmlformats.org/officeDocument/2006/relationships/slide" Target="slides/slide69.xml" /><Relationship Id="rId78"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slide" Target="slides/slide65.xml" /><Relationship Id="rId77" Type="http://schemas.openxmlformats.org/officeDocument/2006/relationships/theme" Target="theme/theme1.xml" /><Relationship Id="rId8" Type="http://schemas.openxmlformats.org/officeDocument/2006/relationships/slide" Target="slides/slide4.xml" /><Relationship Id="rId51" Type="http://schemas.openxmlformats.org/officeDocument/2006/relationships/slide" Target="slides/slide47.xml" /><Relationship Id="rId72" Type="http://schemas.openxmlformats.org/officeDocument/2006/relationships/slide" Target="slides/slide68.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slide" Target="slides/slide63.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slide" Target="slides/slide66.xml" /><Relationship Id="rId75"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1A6D0-EF91-46AD-9DAE-99F3698C7E1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D43028B-7E4E-4942-A775-4F4945D7FC57}">
      <dgm:prSet phldrT="[Text]"/>
      <dgm:spPr/>
      <dgm:t>
        <a:bodyPr/>
        <a:lstStyle/>
        <a:p>
          <a:endParaRPr lang="en-US" dirty="0"/>
        </a:p>
      </dgm:t>
    </dgm:pt>
    <dgm:pt modelId="{6270360E-CAC4-437A-9018-40A870590681}" type="parTrans" cxnId="{6EA416DA-DEC5-482D-AB25-0FAB2515A491}">
      <dgm:prSet/>
      <dgm:spPr/>
      <dgm:t>
        <a:bodyPr/>
        <a:lstStyle/>
        <a:p>
          <a:endParaRPr lang="en-US"/>
        </a:p>
      </dgm:t>
    </dgm:pt>
    <dgm:pt modelId="{9096C412-D07F-454D-AB6E-F9B28BB6B0CA}" type="sibTrans" cxnId="{6EA416DA-DEC5-482D-AB25-0FAB2515A491}">
      <dgm:prSet/>
      <dgm:spPr/>
      <dgm:t>
        <a:bodyPr/>
        <a:lstStyle/>
        <a:p>
          <a:endParaRPr lang="en-US"/>
        </a:p>
      </dgm:t>
    </dgm:pt>
    <dgm:pt modelId="{9EA594F0-6C70-4700-B74E-C548ADB6BBE2}">
      <dgm:prSet phldrT="[Text]"/>
      <dgm:spPr/>
      <dgm:t>
        <a:bodyPr/>
        <a:lstStyle/>
        <a:p>
          <a:endParaRPr lang="en-US" dirty="0"/>
        </a:p>
      </dgm:t>
    </dgm:pt>
    <dgm:pt modelId="{1CEA576B-6F87-493B-A2A3-F3F56761F708}" type="parTrans" cxnId="{93855BBC-4BD5-4DAD-A842-77F7BAF2D161}">
      <dgm:prSet/>
      <dgm:spPr/>
      <dgm:t>
        <a:bodyPr/>
        <a:lstStyle/>
        <a:p>
          <a:endParaRPr lang="en-US"/>
        </a:p>
      </dgm:t>
    </dgm:pt>
    <dgm:pt modelId="{31015A98-8E4B-474E-B9EE-9534C4944291}" type="sibTrans" cxnId="{93855BBC-4BD5-4DAD-A842-77F7BAF2D161}">
      <dgm:prSet/>
      <dgm:spPr/>
      <dgm:t>
        <a:bodyPr/>
        <a:lstStyle/>
        <a:p>
          <a:endParaRPr lang="en-US"/>
        </a:p>
      </dgm:t>
    </dgm:pt>
    <dgm:pt modelId="{6FBD08C0-6C0D-499D-AC38-708BFCC31AD5}">
      <dgm:prSet phldrT="[Text]"/>
      <dgm:spPr/>
      <dgm:t>
        <a:bodyPr/>
        <a:lstStyle/>
        <a:p>
          <a:endParaRPr lang="en-US" dirty="0"/>
        </a:p>
      </dgm:t>
    </dgm:pt>
    <dgm:pt modelId="{2F7293E6-6A3A-42E8-AB3A-80AFDC1AE7FD}" type="parTrans" cxnId="{82D93CD3-705E-4F8B-A902-56B545A94199}">
      <dgm:prSet/>
      <dgm:spPr/>
      <dgm:t>
        <a:bodyPr/>
        <a:lstStyle/>
        <a:p>
          <a:endParaRPr lang="en-US"/>
        </a:p>
      </dgm:t>
    </dgm:pt>
    <dgm:pt modelId="{77950E8B-6601-4C4F-9525-31ACC387CC1E}" type="sibTrans" cxnId="{82D93CD3-705E-4F8B-A902-56B545A94199}">
      <dgm:prSet/>
      <dgm:spPr/>
      <dgm:t>
        <a:bodyPr/>
        <a:lstStyle/>
        <a:p>
          <a:endParaRPr lang="en-US"/>
        </a:p>
      </dgm:t>
    </dgm:pt>
    <dgm:pt modelId="{A7BA0AFA-7FBB-4A5F-8793-4AD1CFA94162}">
      <dgm:prSet phldrT="[Text]"/>
      <dgm:spPr/>
      <dgm:t>
        <a:bodyPr/>
        <a:lstStyle/>
        <a:p>
          <a:endParaRPr lang="en-US" dirty="0"/>
        </a:p>
      </dgm:t>
    </dgm:pt>
    <dgm:pt modelId="{87240690-5AEE-4403-BC48-DE32B29930B7}" type="parTrans" cxnId="{67B7BCCF-D8E1-4B0D-8C6C-BFE0ED3D05A2}">
      <dgm:prSet/>
      <dgm:spPr/>
      <dgm:t>
        <a:bodyPr/>
        <a:lstStyle/>
        <a:p>
          <a:endParaRPr lang="en-US"/>
        </a:p>
      </dgm:t>
    </dgm:pt>
    <dgm:pt modelId="{21AB7C55-ED40-4F90-9B6C-6B284C93C980}" type="sibTrans" cxnId="{67B7BCCF-D8E1-4B0D-8C6C-BFE0ED3D05A2}">
      <dgm:prSet/>
      <dgm:spPr/>
      <dgm:t>
        <a:bodyPr/>
        <a:lstStyle/>
        <a:p>
          <a:endParaRPr lang="en-US"/>
        </a:p>
      </dgm:t>
    </dgm:pt>
    <dgm:pt modelId="{D266A32E-F577-4EAC-A2F0-A59869C99292}">
      <dgm:prSet phldrT="[Text]"/>
      <dgm:spPr/>
      <dgm:t>
        <a:bodyPr/>
        <a:lstStyle/>
        <a:p>
          <a:endParaRPr lang="en-US" dirty="0"/>
        </a:p>
      </dgm:t>
    </dgm:pt>
    <dgm:pt modelId="{508F7CF0-4DA8-4715-9552-A5BB124F34B8}" type="parTrans" cxnId="{07E9AF67-43C8-4476-9AEC-1AB18BF782CA}">
      <dgm:prSet/>
      <dgm:spPr/>
      <dgm:t>
        <a:bodyPr/>
        <a:lstStyle/>
        <a:p>
          <a:endParaRPr lang="en-US"/>
        </a:p>
      </dgm:t>
    </dgm:pt>
    <dgm:pt modelId="{5FD55A60-B0AD-4F22-B111-7C293AE00C2F}" type="sibTrans" cxnId="{07E9AF67-43C8-4476-9AEC-1AB18BF782CA}">
      <dgm:prSet/>
      <dgm:spPr/>
      <dgm:t>
        <a:bodyPr/>
        <a:lstStyle/>
        <a:p>
          <a:endParaRPr lang="en-US"/>
        </a:p>
      </dgm:t>
    </dgm:pt>
    <dgm:pt modelId="{D749E71C-1B58-46A2-BAFA-4598C80E6855}">
      <dgm:prSet phldrT="[Text]"/>
      <dgm:spPr/>
      <dgm:t>
        <a:bodyPr/>
        <a:lstStyle/>
        <a:p>
          <a:endParaRPr lang="en-US" dirty="0"/>
        </a:p>
      </dgm:t>
    </dgm:pt>
    <dgm:pt modelId="{167778B4-6F58-4085-B0BB-C592370CD58E}" type="parTrans" cxnId="{C25E573D-716C-4F53-B0C5-97B85FB8673C}">
      <dgm:prSet/>
      <dgm:spPr/>
      <dgm:t>
        <a:bodyPr/>
        <a:lstStyle/>
        <a:p>
          <a:endParaRPr lang="en-US"/>
        </a:p>
      </dgm:t>
    </dgm:pt>
    <dgm:pt modelId="{C1635A84-F73E-4DD5-9506-1B6F93D8BB51}" type="sibTrans" cxnId="{C25E573D-716C-4F53-B0C5-97B85FB8673C}">
      <dgm:prSet/>
      <dgm:spPr/>
      <dgm:t>
        <a:bodyPr/>
        <a:lstStyle/>
        <a:p>
          <a:endParaRPr lang="en-US"/>
        </a:p>
      </dgm:t>
    </dgm:pt>
    <dgm:pt modelId="{D585CA92-DA8B-4EC6-95E7-9533C340D0AC}">
      <dgm:prSet phldrT="[Text]"/>
      <dgm:spPr/>
      <dgm:t>
        <a:bodyPr/>
        <a:lstStyle/>
        <a:p>
          <a:endParaRPr lang="en-US" dirty="0"/>
        </a:p>
      </dgm:t>
    </dgm:pt>
    <dgm:pt modelId="{A566806B-3B66-4A7E-AE97-2370FA82CD31}" type="parTrans" cxnId="{F441D6E8-94D9-4C7A-85A3-13CFA0869B56}">
      <dgm:prSet/>
      <dgm:spPr/>
      <dgm:t>
        <a:bodyPr/>
        <a:lstStyle/>
        <a:p>
          <a:endParaRPr lang="en-US"/>
        </a:p>
      </dgm:t>
    </dgm:pt>
    <dgm:pt modelId="{91EFDF41-C6BE-4BC3-9384-99159771E943}" type="sibTrans" cxnId="{F441D6E8-94D9-4C7A-85A3-13CFA0869B56}">
      <dgm:prSet/>
      <dgm:spPr/>
      <dgm:t>
        <a:bodyPr/>
        <a:lstStyle/>
        <a:p>
          <a:endParaRPr lang="en-US"/>
        </a:p>
      </dgm:t>
    </dgm:pt>
    <dgm:pt modelId="{86C674DE-87EB-488C-B4A4-BA1C4A9E77F0}">
      <dgm:prSet phldrT="[Text]"/>
      <dgm:spPr/>
      <dgm:t>
        <a:bodyPr/>
        <a:lstStyle/>
        <a:p>
          <a:endParaRPr lang="en-US" dirty="0"/>
        </a:p>
      </dgm:t>
    </dgm:pt>
    <dgm:pt modelId="{D6E172A6-51DB-49D3-A26C-4E8363DB0A0F}" type="parTrans" cxnId="{87DF2B5E-E345-41F8-8492-8A62E037C1FD}">
      <dgm:prSet/>
      <dgm:spPr/>
      <dgm:t>
        <a:bodyPr/>
        <a:lstStyle/>
        <a:p>
          <a:endParaRPr lang="en-US"/>
        </a:p>
      </dgm:t>
    </dgm:pt>
    <dgm:pt modelId="{5E5EF518-ECF2-423E-B085-1AC56F3B290F}" type="sibTrans" cxnId="{87DF2B5E-E345-41F8-8492-8A62E037C1FD}">
      <dgm:prSet/>
      <dgm:spPr/>
      <dgm:t>
        <a:bodyPr/>
        <a:lstStyle/>
        <a:p>
          <a:endParaRPr lang="en-US"/>
        </a:p>
      </dgm:t>
    </dgm:pt>
    <dgm:pt modelId="{F55B93DA-8620-435C-862C-F546F5121105}">
      <dgm:prSet phldrT="[Text]"/>
      <dgm:spPr/>
      <dgm:t>
        <a:bodyPr/>
        <a:lstStyle/>
        <a:p>
          <a:endParaRPr lang="en-US" dirty="0"/>
        </a:p>
      </dgm:t>
    </dgm:pt>
    <dgm:pt modelId="{F576862C-C8C7-45FA-82B2-BF0FAA458E60}" type="parTrans" cxnId="{66379725-4939-4242-B509-2EC95193C176}">
      <dgm:prSet/>
      <dgm:spPr/>
      <dgm:t>
        <a:bodyPr/>
        <a:lstStyle/>
        <a:p>
          <a:endParaRPr lang="en-US"/>
        </a:p>
      </dgm:t>
    </dgm:pt>
    <dgm:pt modelId="{3400EFCE-6652-4AEB-949A-0709C009545F}" type="sibTrans" cxnId="{66379725-4939-4242-B509-2EC95193C176}">
      <dgm:prSet/>
      <dgm:spPr/>
      <dgm:t>
        <a:bodyPr/>
        <a:lstStyle/>
        <a:p>
          <a:endParaRPr lang="en-US"/>
        </a:p>
      </dgm:t>
    </dgm:pt>
    <dgm:pt modelId="{910B874A-481D-4CC8-B4F3-77E1BAA006AF}" type="pres">
      <dgm:prSet presAssocID="{B3B1A6D0-EF91-46AD-9DAE-99F3698C7E15}" presName="theList" presStyleCnt="0">
        <dgm:presLayoutVars>
          <dgm:dir/>
          <dgm:animLvl val="lvl"/>
          <dgm:resizeHandles val="exact"/>
        </dgm:presLayoutVars>
      </dgm:prSet>
      <dgm:spPr/>
    </dgm:pt>
    <dgm:pt modelId="{D0ACCD0C-7DD4-4CE8-B544-B0CE81E984B5}" type="pres">
      <dgm:prSet presAssocID="{2D43028B-7E4E-4942-A775-4F4945D7FC57}" presName="compNode" presStyleCnt="0"/>
      <dgm:spPr/>
    </dgm:pt>
    <dgm:pt modelId="{5DC27F5D-3D33-4309-8A16-C21739B8C804}" type="pres">
      <dgm:prSet presAssocID="{2D43028B-7E4E-4942-A775-4F4945D7FC57}" presName="aNode" presStyleLbl="bgShp" presStyleIdx="0" presStyleCnt="3"/>
      <dgm:spPr/>
    </dgm:pt>
    <dgm:pt modelId="{204389C9-AF27-4165-BD24-0B5BA0CD0464}" type="pres">
      <dgm:prSet presAssocID="{2D43028B-7E4E-4942-A775-4F4945D7FC57}" presName="textNode" presStyleLbl="bgShp" presStyleIdx="0" presStyleCnt="3"/>
      <dgm:spPr/>
    </dgm:pt>
    <dgm:pt modelId="{8BC4D21D-6C89-4DD1-A250-AC5609168156}" type="pres">
      <dgm:prSet presAssocID="{2D43028B-7E4E-4942-A775-4F4945D7FC57}" presName="compChildNode" presStyleCnt="0"/>
      <dgm:spPr/>
    </dgm:pt>
    <dgm:pt modelId="{E8F49F32-905E-4E88-A354-5EAF28A253F2}" type="pres">
      <dgm:prSet presAssocID="{2D43028B-7E4E-4942-A775-4F4945D7FC57}" presName="theInnerList" presStyleCnt="0"/>
      <dgm:spPr/>
    </dgm:pt>
    <dgm:pt modelId="{4D318199-73D6-4FF3-9557-5EDD6BCDE10F}" type="pres">
      <dgm:prSet presAssocID="{9EA594F0-6C70-4700-B74E-C548ADB6BBE2}" presName="childNode" presStyleLbl="node1" presStyleIdx="0" presStyleCnt="6">
        <dgm:presLayoutVars>
          <dgm:bulletEnabled val="1"/>
        </dgm:presLayoutVars>
      </dgm:prSet>
      <dgm:spPr/>
    </dgm:pt>
    <dgm:pt modelId="{2E5DD25B-5200-4F57-B1ED-0DB959DFBDE5}" type="pres">
      <dgm:prSet presAssocID="{9EA594F0-6C70-4700-B74E-C548ADB6BBE2}" presName="aSpace2" presStyleCnt="0"/>
      <dgm:spPr/>
    </dgm:pt>
    <dgm:pt modelId="{0F993D6E-45FD-47DF-9189-6BB4164720D2}" type="pres">
      <dgm:prSet presAssocID="{6FBD08C0-6C0D-499D-AC38-708BFCC31AD5}" presName="childNode" presStyleLbl="node1" presStyleIdx="1" presStyleCnt="6" custLinFactNeighborX="728" custLinFactNeighborY="15198">
        <dgm:presLayoutVars>
          <dgm:bulletEnabled val="1"/>
        </dgm:presLayoutVars>
      </dgm:prSet>
      <dgm:spPr/>
    </dgm:pt>
    <dgm:pt modelId="{EF36B6EF-E5D5-4763-9DD5-56BAD60AFA29}" type="pres">
      <dgm:prSet presAssocID="{2D43028B-7E4E-4942-A775-4F4945D7FC57}" presName="aSpace" presStyleCnt="0"/>
      <dgm:spPr/>
    </dgm:pt>
    <dgm:pt modelId="{3FA348CD-8F77-407D-9FE7-92E4F3EB3DB1}" type="pres">
      <dgm:prSet presAssocID="{A7BA0AFA-7FBB-4A5F-8793-4AD1CFA94162}" presName="compNode" presStyleCnt="0"/>
      <dgm:spPr/>
    </dgm:pt>
    <dgm:pt modelId="{4046F43C-B409-4673-A30A-AFE3153869A7}" type="pres">
      <dgm:prSet presAssocID="{A7BA0AFA-7FBB-4A5F-8793-4AD1CFA94162}" presName="aNode" presStyleLbl="bgShp" presStyleIdx="1" presStyleCnt="3" custLinFactNeighborX="6677" custLinFactNeighborY="21875"/>
      <dgm:spPr/>
    </dgm:pt>
    <dgm:pt modelId="{48BB886D-DB26-49AE-AA27-3C275EF79924}" type="pres">
      <dgm:prSet presAssocID="{A7BA0AFA-7FBB-4A5F-8793-4AD1CFA94162}" presName="textNode" presStyleLbl="bgShp" presStyleIdx="1" presStyleCnt="3"/>
      <dgm:spPr/>
    </dgm:pt>
    <dgm:pt modelId="{654BC3F6-5F9A-4A0A-94DC-EB3A6077E3A9}" type="pres">
      <dgm:prSet presAssocID="{A7BA0AFA-7FBB-4A5F-8793-4AD1CFA94162}" presName="compChildNode" presStyleCnt="0"/>
      <dgm:spPr/>
    </dgm:pt>
    <dgm:pt modelId="{B0FE0698-6DF2-4ECE-92D8-9392AE05FA10}" type="pres">
      <dgm:prSet presAssocID="{A7BA0AFA-7FBB-4A5F-8793-4AD1CFA94162}" presName="theInnerList" presStyleCnt="0"/>
      <dgm:spPr/>
    </dgm:pt>
    <dgm:pt modelId="{4D0DE4DA-DD40-4DAB-AB35-EA402A90B6EC}" type="pres">
      <dgm:prSet presAssocID="{D266A32E-F577-4EAC-A2F0-A59869C99292}" presName="childNode" presStyleLbl="node1" presStyleIdx="2" presStyleCnt="6">
        <dgm:presLayoutVars>
          <dgm:bulletEnabled val="1"/>
        </dgm:presLayoutVars>
      </dgm:prSet>
      <dgm:spPr/>
    </dgm:pt>
    <dgm:pt modelId="{D3FF6998-AB19-4697-BA24-6FF0CC204D8D}" type="pres">
      <dgm:prSet presAssocID="{D266A32E-F577-4EAC-A2F0-A59869C99292}" presName="aSpace2" presStyleCnt="0"/>
      <dgm:spPr/>
    </dgm:pt>
    <dgm:pt modelId="{0CF0EC4F-3CDC-4018-8143-C7291BB06700}" type="pres">
      <dgm:prSet presAssocID="{D749E71C-1B58-46A2-BAFA-4598C80E6855}" presName="childNode" presStyleLbl="node1" presStyleIdx="3" presStyleCnt="6" custScaleX="143820" custScaleY="136138" custLinFactNeighborX="4639" custLinFactNeighborY="45349">
        <dgm:presLayoutVars>
          <dgm:bulletEnabled val="1"/>
        </dgm:presLayoutVars>
      </dgm:prSet>
      <dgm:spPr/>
    </dgm:pt>
    <dgm:pt modelId="{B1E00F97-8A0F-462D-8E89-C7388E745FF8}" type="pres">
      <dgm:prSet presAssocID="{A7BA0AFA-7FBB-4A5F-8793-4AD1CFA94162}" presName="aSpace" presStyleCnt="0"/>
      <dgm:spPr/>
    </dgm:pt>
    <dgm:pt modelId="{7B6164EA-4380-4F60-8345-9257D8166BA2}" type="pres">
      <dgm:prSet presAssocID="{D585CA92-DA8B-4EC6-95E7-9533C340D0AC}" presName="compNode" presStyleCnt="0"/>
      <dgm:spPr/>
    </dgm:pt>
    <dgm:pt modelId="{F0B84353-9B4A-433B-8AC8-71D93AF581BD}" type="pres">
      <dgm:prSet presAssocID="{D585CA92-DA8B-4EC6-95E7-9533C340D0AC}" presName="aNode" presStyleLbl="bgShp" presStyleIdx="2" presStyleCnt="3"/>
      <dgm:spPr/>
    </dgm:pt>
    <dgm:pt modelId="{0EE64CE2-D94D-4444-8E25-7CE6028B70BE}" type="pres">
      <dgm:prSet presAssocID="{D585CA92-DA8B-4EC6-95E7-9533C340D0AC}" presName="textNode" presStyleLbl="bgShp" presStyleIdx="2" presStyleCnt="3"/>
      <dgm:spPr/>
    </dgm:pt>
    <dgm:pt modelId="{14B773C4-4198-41AB-8E03-D0ED2B633429}" type="pres">
      <dgm:prSet presAssocID="{D585CA92-DA8B-4EC6-95E7-9533C340D0AC}" presName="compChildNode" presStyleCnt="0"/>
      <dgm:spPr/>
    </dgm:pt>
    <dgm:pt modelId="{CF33C01B-0F76-47FB-B7CF-355923CD8DDA}" type="pres">
      <dgm:prSet presAssocID="{D585CA92-DA8B-4EC6-95E7-9533C340D0AC}" presName="theInnerList" presStyleCnt="0"/>
      <dgm:spPr/>
    </dgm:pt>
    <dgm:pt modelId="{BDD82787-8069-4269-9AB6-EE5E3980C903}" type="pres">
      <dgm:prSet presAssocID="{86C674DE-87EB-488C-B4A4-BA1C4A9E77F0}" presName="childNode" presStyleLbl="node1" presStyleIdx="4" presStyleCnt="6">
        <dgm:presLayoutVars>
          <dgm:bulletEnabled val="1"/>
        </dgm:presLayoutVars>
      </dgm:prSet>
      <dgm:spPr/>
    </dgm:pt>
    <dgm:pt modelId="{F7CD540C-75CF-4688-92F9-C59D6E0412D8}" type="pres">
      <dgm:prSet presAssocID="{86C674DE-87EB-488C-B4A4-BA1C4A9E77F0}" presName="aSpace2" presStyleCnt="0"/>
      <dgm:spPr/>
    </dgm:pt>
    <dgm:pt modelId="{EA76A11A-33EF-47E9-A5E5-FE73D2DB5216}" type="pres">
      <dgm:prSet presAssocID="{F55B93DA-8620-435C-862C-F546F5121105}" presName="childNode" presStyleLbl="node1" presStyleIdx="5" presStyleCnt="6" custLinFactNeighborX="4240" custLinFactNeighborY="44316">
        <dgm:presLayoutVars>
          <dgm:bulletEnabled val="1"/>
        </dgm:presLayoutVars>
      </dgm:prSet>
      <dgm:spPr/>
    </dgm:pt>
  </dgm:ptLst>
  <dgm:cxnLst>
    <dgm:cxn modelId="{B63B7A09-E6CA-4974-B855-AB0AB331AF7B}" type="presOf" srcId="{D585CA92-DA8B-4EC6-95E7-9533C340D0AC}" destId="{F0B84353-9B4A-433B-8AC8-71D93AF581BD}" srcOrd="0" destOrd="0" presId="urn:microsoft.com/office/officeart/2005/8/layout/lProcess2"/>
    <dgm:cxn modelId="{F3EEF11F-FE8B-4D3F-B1B9-DA00FA691B16}" type="presOf" srcId="{D585CA92-DA8B-4EC6-95E7-9533C340D0AC}" destId="{0EE64CE2-D94D-4444-8E25-7CE6028B70BE}" srcOrd="1" destOrd="0" presId="urn:microsoft.com/office/officeart/2005/8/layout/lProcess2"/>
    <dgm:cxn modelId="{66379725-4939-4242-B509-2EC95193C176}" srcId="{D585CA92-DA8B-4EC6-95E7-9533C340D0AC}" destId="{F55B93DA-8620-435C-862C-F546F5121105}" srcOrd="1" destOrd="0" parTransId="{F576862C-C8C7-45FA-82B2-BF0FAA458E60}" sibTransId="{3400EFCE-6652-4AEB-949A-0709C009545F}"/>
    <dgm:cxn modelId="{6D736B2D-993C-41EE-A829-35F2D30B996B}" type="presOf" srcId="{D266A32E-F577-4EAC-A2F0-A59869C99292}" destId="{4D0DE4DA-DD40-4DAB-AB35-EA402A90B6EC}" srcOrd="0" destOrd="0" presId="urn:microsoft.com/office/officeart/2005/8/layout/lProcess2"/>
    <dgm:cxn modelId="{7A769E3C-35DC-4CB8-92D8-0BA4E10892D7}" type="presOf" srcId="{D749E71C-1B58-46A2-BAFA-4598C80E6855}" destId="{0CF0EC4F-3CDC-4018-8143-C7291BB06700}" srcOrd="0" destOrd="0" presId="urn:microsoft.com/office/officeart/2005/8/layout/lProcess2"/>
    <dgm:cxn modelId="{C25E573D-716C-4F53-B0C5-97B85FB8673C}" srcId="{A7BA0AFA-7FBB-4A5F-8793-4AD1CFA94162}" destId="{D749E71C-1B58-46A2-BAFA-4598C80E6855}" srcOrd="1" destOrd="0" parTransId="{167778B4-6F58-4085-B0BB-C592370CD58E}" sibTransId="{C1635A84-F73E-4DD5-9506-1B6F93D8BB51}"/>
    <dgm:cxn modelId="{B9FE4840-0FF8-4380-8577-4D0065ADCB15}" type="presOf" srcId="{86C674DE-87EB-488C-B4A4-BA1C4A9E77F0}" destId="{BDD82787-8069-4269-9AB6-EE5E3980C903}" srcOrd="0" destOrd="0" presId="urn:microsoft.com/office/officeart/2005/8/layout/lProcess2"/>
    <dgm:cxn modelId="{87DF2B5E-E345-41F8-8492-8A62E037C1FD}" srcId="{D585CA92-DA8B-4EC6-95E7-9533C340D0AC}" destId="{86C674DE-87EB-488C-B4A4-BA1C4A9E77F0}" srcOrd="0" destOrd="0" parTransId="{D6E172A6-51DB-49D3-A26C-4E8363DB0A0F}" sibTransId="{5E5EF518-ECF2-423E-B085-1AC56F3B290F}"/>
    <dgm:cxn modelId="{07E9AF67-43C8-4476-9AEC-1AB18BF782CA}" srcId="{A7BA0AFA-7FBB-4A5F-8793-4AD1CFA94162}" destId="{D266A32E-F577-4EAC-A2F0-A59869C99292}" srcOrd="0" destOrd="0" parTransId="{508F7CF0-4DA8-4715-9552-A5BB124F34B8}" sibTransId="{5FD55A60-B0AD-4F22-B111-7C293AE00C2F}"/>
    <dgm:cxn modelId="{0E2CAC48-09DD-41A6-A64B-8695A0E1EDB2}" type="presOf" srcId="{A7BA0AFA-7FBB-4A5F-8793-4AD1CFA94162}" destId="{4046F43C-B409-4673-A30A-AFE3153869A7}" srcOrd="0" destOrd="0" presId="urn:microsoft.com/office/officeart/2005/8/layout/lProcess2"/>
    <dgm:cxn modelId="{435D9D4A-528E-4256-8A0C-630A52AB9952}" type="presOf" srcId="{B3B1A6D0-EF91-46AD-9DAE-99F3698C7E15}" destId="{910B874A-481D-4CC8-B4F3-77E1BAA006AF}" srcOrd="0" destOrd="0" presId="urn:microsoft.com/office/officeart/2005/8/layout/lProcess2"/>
    <dgm:cxn modelId="{9A8E2258-E54D-412A-B084-C802D6DD6911}" type="presOf" srcId="{6FBD08C0-6C0D-499D-AC38-708BFCC31AD5}" destId="{0F993D6E-45FD-47DF-9189-6BB4164720D2}" srcOrd="0" destOrd="0" presId="urn:microsoft.com/office/officeart/2005/8/layout/lProcess2"/>
    <dgm:cxn modelId="{3899965A-A34E-4323-AC5C-0C157A2F1058}" type="presOf" srcId="{9EA594F0-6C70-4700-B74E-C548ADB6BBE2}" destId="{4D318199-73D6-4FF3-9557-5EDD6BCDE10F}" srcOrd="0" destOrd="0" presId="urn:microsoft.com/office/officeart/2005/8/layout/lProcess2"/>
    <dgm:cxn modelId="{23288F7B-24FA-4739-9B56-5E5625EA6149}" type="presOf" srcId="{F55B93DA-8620-435C-862C-F546F5121105}" destId="{EA76A11A-33EF-47E9-A5E5-FE73D2DB5216}" srcOrd="0" destOrd="0" presId="urn:microsoft.com/office/officeart/2005/8/layout/lProcess2"/>
    <dgm:cxn modelId="{26BB4A8B-B0D3-4E0C-BF38-10F8559AC1D6}" type="presOf" srcId="{A7BA0AFA-7FBB-4A5F-8793-4AD1CFA94162}" destId="{48BB886D-DB26-49AE-AA27-3C275EF79924}" srcOrd="1" destOrd="0" presId="urn:microsoft.com/office/officeart/2005/8/layout/lProcess2"/>
    <dgm:cxn modelId="{0A752AB9-C0BD-4164-B76D-EF46EF2D1825}" type="presOf" srcId="{2D43028B-7E4E-4942-A775-4F4945D7FC57}" destId="{5DC27F5D-3D33-4309-8A16-C21739B8C804}" srcOrd="0" destOrd="0" presId="urn:microsoft.com/office/officeart/2005/8/layout/lProcess2"/>
    <dgm:cxn modelId="{93855BBC-4BD5-4DAD-A842-77F7BAF2D161}" srcId="{2D43028B-7E4E-4942-A775-4F4945D7FC57}" destId="{9EA594F0-6C70-4700-B74E-C548ADB6BBE2}" srcOrd="0" destOrd="0" parTransId="{1CEA576B-6F87-493B-A2A3-F3F56761F708}" sibTransId="{31015A98-8E4B-474E-B9EE-9534C4944291}"/>
    <dgm:cxn modelId="{67B7BCCF-D8E1-4B0D-8C6C-BFE0ED3D05A2}" srcId="{B3B1A6D0-EF91-46AD-9DAE-99F3698C7E15}" destId="{A7BA0AFA-7FBB-4A5F-8793-4AD1CFA94162}" srcOrd="1" destOrd="0" parTransId="{87240690-5AEE-4403-BC48-DE32B29930B7}" sibTransId="{21AB7C55-ED40-4F90-9B6C-6B284C93C980}"/>
    <dgm:cxn modelId="{82D93CD3-705E-4F8B-A902-56B545A94199}" srcId="{2D43028B-7E4E-4942-A775-4F4945D7FC57}" destId="{6FBD08C0-6C0D-499D-AC38-708BFCC31AD5}" srcOrd="1" destOrd="0" parTransId="{2F7293E6-6A3A-42E8-AB3A-80AFDC1AE7FD}" sibTransId="{77950E8B-6601-4C4F-9525-31ACC387CC1E}"/>
    <dgm:cxn modelId="{B401EFD5-5A25-40DE-873D-7AA2FCCE1A1E}" type="presOf" srcId="{2D43028B-7E4E-4942-A775-4F4945D7FC57}" destId="{204389C9-AF27-4165-BD24-0B5BA0CD0464}" srcOrd="1" destOrd="0" presId="urn:microsoft.com/office/officeart/2005/8/layout/lProcess2"/>
    <dgm:cxn modelId="{6EA416DA-DEC5-482D-AB25-0FAB2515A491}" srcId="{B3B1A6D0-EF91-46AD-9DAE-99F3698C7E15}" destId="{2D43028B-7E4E-4942-A775-4F4945D7FC57}" srcOrd="0" destOrd="0" parTransId="{6270360E-CAC4-437A-9018-40A870590681}" sibTransId="{9096C412-D07F-454D-AB6E-F9B28BB6B0CA}"/>
    <dgm:cxn modelId="{F441D6E8-94D9-4C7A-85A3-13CFA0869B56}" srcId="{B3B1A6D0-EF91-46AD-9DAE-99F3698C7E15}" destId="{D585CA92-DA8B-4EC6-95E7-9533C340D0AC}" srcOrd="2" destOrd="0" parTransId="{A566806B-3B66-4A7E-AE97-2370FA82CD31}" sibTransId="{91EFDF41-C6BE-4BC3-9384-99159771E943}"/>
    <dgm:cxn modelId="{5F44D895-73C5-4579-8E50-7CEF72A93AE7}" type="presParOf" srcId="{910B874A-481D-4CC8-B4F3-77E1BAA006AF}" destId="{D0ACCD0C-7DD4-4CE8-B544-B0CE81E984B5}" srcOrd="0" destOrd="0" presId="urn:microsoft.com/office/officeart/2005/8/layout/lProcess2"/>
    <dgm:cxn modelId="{A6AE9F1B-17BB-4060-99C7-C9EDF2E0B756}" type="presParOf" srcId="{D0ACCD0C-7DD4-4CE8-B544-B0CE81E984B5}" destId="{5DC27F5D-3D33-4309-8A16-C21739B8C804}" srcOrd="0" destOrd="0" presId="urn:microsoft.com/office/officeart/2005/8/layout/lProcess2"/>
    <dgm:cxn modelId="{D8592716-7681-4903-93DD-FA1E8BA121A2}" type="presParOf" srcId="{D0ACCD0C-7DD4-4CE8-B544-B0CE81E984B5}" destId="{204389C9-AF27-4165-BD24-0B5BA0CD0464}" srcOrd="1" destOrd="0" presId="urn:microsoft.com/office/officeart/2005/8/layout/lProcess2"/>
    <dgm:cxn modelId="{00DC6BD1-28C0-4A60-8A3B-B194B54E77EC}" type="presParOf" srcId="{D0ACCD0C-7DD4-4CE8-B544-B0CE81E984B5}" destId="{8BC4D21D-6C89-4DD1-A250-AC5609168156}" srcOrd="2" destOrd="0" presId="urn:microsoft.com/office/officeart/2005/8/layout/lProcess2"/>
    <dgm:cxn modelId="{F4C9DAD0-D62C-49A3-BEFC-BF9FCCA65439}" type="presParOf" srcId="{8BC4D21D-6C89-4DD1-A250-AC5609168156}" destId="{E8F49F32-905E-4E88-A354-5EAF28A253F2}" srcOrd="0" destOrd="0" presId="urn:microsoft.com/office/officeart/2005/8/layout/lProcess2"/>
    <dgm:cxn modelId="{1FF8EC2F-C339-448A-9970-4066BE102874}" type="presParOf" srcId="{E8F49F32-905E-4E88-A354-5EAF28A253F2}" destId="{4D318199-73D6-4FF3-9557-5EDD6BCDE10F}" srcOrd="0" destOrd="0" presId="urn:microsoft.com/office/officeart/2005/8/layout/lProcess2"/>
    <dgm:cxn modelId="{5FB3355B-9597-433B-80B9-58E5A6BF488C}" type="presParOf" srcId="{E8F49F32-905E-4E88-A354-5EAF28A253F2}" destId="{2E5DD25B-5200-4F57-B1ED-0DB959DFBDE5}" srcOrd="1" destOrd="0" presId="urn:microsoft.com/office/officeart/2005/8/layout/lProcess2"/>
    <dgm:cxn modelId="{63007563-BE71-4B9A-99A5-D120C5585C5B}" type="presParOf" srcId="{E8F49F32-905E-4E88-A354-5EAF28A253F2}" destId="{0F993D6E-45FD-47DF-9189-6BB4164720D2}" srcOrd="2" destOrd="0" presId="urn:microsoft.com/office/officeart/2005/8/layout/lProcess2"/>
    <dgm:cxn modelId="{0DE55818-C50D-44F0-A3C7-6F93A3E24C14}" type="presParOf" srcId="{910B874A-481D-4CC8-B4F3-77E1BAA006AF}" destId="{EF36B6EF-E5D5-4763-9DD5-56BAD60AFA29}" srcOrd="1" destOrd="0" presId="urn:microsoft.com/office/officeart/2005/8/layout/lProcess2"/>
    <dgm:cxn modelId="{090C45DE-3453-42CB-9381-4EFF9ED8C659}" type="presParOf" srcId="{910B874A-481D-4CC8-B4F3-77E1BAA006AF}" destId="{3FA348CD-8F77-407D-9FE7-92E4F3EB3DB1}" srcOrd="2" destOrd="0" presId="urn:microsoft.com/office/officeart/2005/8/layout/lProcess2"/>
    <dgm:cxn modelId="{83FF83E6-2683-405C-9577-7C5873F86FCD}" type="presParOf" srcId="{3FA348CD-8F77-407D-9FE7-92E4F3EB3DB1}" destId="{4046F43C-B409-4673-A30A-AFE3153869A7}" srcOrd="0" destOrd="0" presId="urn:microsoft.com/office/officeart/2005/8/layout/lProcess2"/>
    <dgm:cxn modelId="{57E40E6A-037D-46D6-AE79-451DFF7C6310}" type="presParOf" srcId="{3FA348CD-8F77-407D-9FE7-92E4F3EB3DB1}" destId="{48BB886D-DB26-49AE-AA27-3C275EF79924}" srcOrd="1" destOrd="0" presId="urn:microsoft.com/office/officeart/2005/8/layout/lProcess2"/>
    <dgm:cxn modelId="{39E40EE6-A56C-4C70-A9CC-DC4A10BF3372}" type="presParOf" srcId="{3FA348CD-8F77-407D-9FE7-92E4F3EB3DB1}" destId="{654BC3F6-5F9A-4A0A-94DC-EB3A6077E3A9}" srcOrd="2" destOrd="0" presId="urn:microsoft.com/office/officeart/2005/8/layout/lProcess2"/>
    <dgm:cxn modelId="{541CE7AD-E227-4083-95D3-4BC011A1F582}" type="presParOf" srcId="{654BC3F6-5F9A-4A0A-94DC-EB3A6077E3A9}" destId="{B0FE0698-6DF2-4ECE-92D8-9392AE05FA10}" srcOrd="0" destOrd="0" presId="urn:microsoft.com/office/officeart/2005/8/layout/lProcess2"/>
    <dgm:cxn modelId="{529D3555-71F9-4141-B857-407965C0CA0D}" type="presParOf" srcId="{B0FE0698-6DF2-4ECE-92D8-9392AE05FA10}" destId="{4D0DE4DA-DD40-4DAB-AB35-EA402A90B6EC}" srcOrd="0" destOrd="0" presId="urn:microsoft.com/office/officeart/2005/8/layout/lProcess2"/>
    <dgm:cxn modelId="{5601AD0E-6C15-4189-A2AA-40FA150EAB3A}" type="presParOf" srcId="{B0FE0698-6DF2-4ECE-92D8-9392AE05FA10}" destId="{D3FF6998-AB19-4697-BA24-6FF0CC204D8D}" srcOrd="1" destOrd="0" presId="urn:microsoft.com/office/officeart/2005/8/layout/lProcess2"/>
    <dgm:cxn modelId="{8D127B29-DB0C-4A96-AB16-68562682E166}" type="presParOf" srcId="{B0FE0698-6DF2-4ECE-92D8-9392AE05FA10}" destId="{0CF0EC4F-3CDC-4018-8143-C7291BB06700}" srcOrd="2" destOrd="0" presId="urn:microsoft.com/office/officeart/2005/8/layout/lProcess2"/>
    <dgm:cxn modelId="{DB048779-8F01-4623-B1DC-93571832BC8C}" type="presParOf" srcId="{910B874A-481D-4CC8-B4F3-77E1BAA006AF}" destId="{B1E00F97-8A0F-462D-8E89-C7388E745FF8}" srcOrd="3" destOrd="0" presId="urn:microsoft.com/office/officeart/2005/8/layout/lProcess2"/>
    <dgm:cxn modelId="{585E873C-2958-40EC-BF7A-824DBD1D3DAA}" type="presParOf" srcId="{910B874A-481D-4CC8-B4F3-77E1BAA006AF}" destId="{7B6164EA-4380-4F60-8345-9257D8166BA2}" srcOrd="4" destOrd="0" presId="urn:microsoft.com/office/officeart/2005/8/layout/lProcess2"/>
    <dgm:cxn modelId="{C04C1585-F529-4E5A-A111-57A1E5D9AFB5}" type="presParOf" srcId="{7B6164EA-4380-4F60-8345-9257D8166BA2}" destId="{F0B84353-9B4A-433B-8AC8-71D93AF581BD}" srcOrd="0" destOrd="0" presId="urn:microsoft.com/office/officeart/2005/8/layout/lProcess2"/>
    <dgm:cxn modelId="{43544A14-9788-46D1-A165-41532B7A5449}" type="presParOf" srcId="{7B6164EA-4380-4F60-8345-9257D8166BA2}" destId="{0EE64CE2-D94D-4444-8E25-7CE6028B70BE}" srcOrd="1" destOrd="0" presId="urn:microsoft.com/office/officeart/2005/8/layout/lProcess2"/>
    <dgm:cxn modelId="{77DAB231-75AE-4934-97CB-65F989C5E3E0}" type="presParOf" srcId="{7B6164EA-4380-4F60-8345-9257D8166BA2}" destId="{14B773C4-4198-41AB-8E03-D0ED2B633429}" srcOrd="2" destOrd="0" presId="urn:microsoft.com/office/officeart/2005/8/layout/lProcess2"/>
    <dgm:cxn modelId="{8DDC4023-78BF-4DBC-80EE-2367CBEE0CAB}" type="presParOf" srcId="{14B773C4-4198-41AB-8E03-D0ED2B633429}" destId="{CF33C01B-0F76-47FB-B7CF-355923CD8DDA}" srcOrd="0" destOrd="0" presId="urn:microsoft.com/office/officeart/2005/8/layout/lProcess2"/>
    <dgm:cxn modelId="{4A040103-2B4B-4498-83E5-1DE38D8F0DDA}" type="presParOf" srcId="{CF33C01B-0F76-47FB-B7CF-355923CD8DDA}" destId="{BDD82787-8069-4269-9AB6-EE5E3980C903}" srcOrd="0" destOrd="0" presId="urn:microsoft.com/office/officeart/2005/8/layout/lProcess2"/>
    <dgm:cxn modelId="{9BDA4126-94DE-41BA-87E0-4F090E05E65A}" type="presParOf" srcId="{CF33C01B-0F76-47FB-B7CF-355923CD8DDA}" destId="{F7CD540C-75CF-4688-92F9-C59D6E0412D8}" srcOrd="1" destOrd="0" presId="urn:microsoft.com/office/officeart/2005/8/layout/lProcess2"/>
    <dgm:cxn modelId="{DF7FBC2C-FE33-4D2B-ABBD-5AF41F0EC762}" type="presParOf" srcId="{CF33C01B-0F76-47FB-B7CF-355923CD8DDA}" destId="{EA76A11A-33EF-47E9-A5E5-FE73D2DB521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27F5D-3D33-4309-8A16-C21739B8C804}">
      <dsp:nvSpPr>
        <dsp:cNvPr id="0" name=""/>
        <dsp:cNvSpPr/>
      </dsp:nvSpPr>
      <dsp:spPr>
        <a:xfrm>
          <a:off x="2736" y="0"/>
          <a:ext cx="2053083" cy="4699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736" y="0"/>
        <a:ext cx="2053083" cy="1409700"/>
      </dsp:txXfrm>
    </dsp:sp>
    <dsp:sp modelId="{4D318199-73D6-4FF3-9557-5EDD6BCDE10F}">
      <dsp:nvSpPr>
        <dsp:cNvPr id="0" name=""/>
        <dsp:cNvSpPr/>
      </dsp:nvSpPr>
      <dsp:spPr>
        <a:xfrm>
          <a:off x="208044" y="1411076"/>
          <a:ext cx="1642467" cy="14168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49541" y="1452573"/>
        <a:ext cx="1559473" cy="1333818"/>
      </dsp:txXfrm>
    </dsp:sp>
    <dsp:sp modelId="{0F993D6E-45FD-47DF-9189-6BB4164720D2}">
      <dsp:nvSpPr>
        <dsp:cNvPr id="0" name=""/>
        <dsp:cNvSpPr/>
      </dsp:nvSpPr>
      <dsp:spPr>
        <a:xfrm>
          <a:off x="220002" y="3078987"/>
          <a:ext cx="1642467" cy="14168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61499" y="3120484"/>
        <a:ext cx="1559473" cy="1333818"/>
      </dsp:txXfrm>
    </dsp:sp>
    <dsp:sp modelId="{4046F43C-B409-4673-A30A-AFE3153869A7}">
      <dsp:nvSpPr>
        <dsp:cNvPr id="0" name=""/>
        <dsp:cNvSpPr/>
      </dsp:nvSpPr>
      <dsp:spPr>
        <a:xfrm>
          <a:off x="2501442" y="0"/>
          <a:ext cx="2053083" cy="4699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501442" y="0"/>
        <a:ext cx="2053083" cy="1409700"/>
      </dsp:txXfrm>
    </dsp:sp>
    <dsp:sp modelId="{4D0DE4DA-DD40-4DAB-AB35-EA402A90B6EC}">
      <dsp:nvSpPr>
        <dsp:cNvPr id="0" name=""/>
        <dsp:cNvSpPr/>
      </dsp:nvSpPr>
      <dsp:spPr>
        <a:xfrm>
          <a:off x="2569666" y="1410151"/>
          <a:ext cx="1642467" cy="121398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605222" y="1445707"/>
        <a:ext cx="1571355" cy="1142872"/>
      </dsp:txXfrm>
    </dsp:sp>
    <dsp:sp modelId="{0CF0EC4F-3CDC-4018-8143-C7291BB06700}">
      <dsp:nvSpPr>
        <dsp:cNvPr id="0" name=""/>
        <dsp:cNvSpPr/>
      </dsp:nvSpPr>
      <dsp:spPr>
        <a:xfrm>
          <a:off x="2285995" y="2895600"/>
          <a:ext cx="2362196" cy="16526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334401" y="2944006"/>
        <a:ext cx="2265384" cy="1555882"/>
      </dsp:txXfrm>
    </dsp:sp>
    <dsp:sp modelId="{F0B84353-9B4A-433B-8AC8-71D93AF581BD}">
      <dsp:nvSpPr>
        <dsp:cNvPr id="0" name=""/>
        <dsp:cNvSpPr/>
      </dsp:nvSpPr>
      <dsp:spPr>
        <a:xfrm>
          <a:off x="4725979" y="0"/>
          <a:ext cx="2053083" cy="4699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725979" y="0"/>
        <a:ext cx="2053083" cy="1409700"/>
      </dsp:txXfrm>
    </dsp:sp>
    <dsp:sp modelId="{BDD82787-8069-4269-9AB6-EE5E3980C903}">
      <dsp:nvSpPr>
        <dsp:cNvPr id="0" name=""/>
        <dsp:cNvSpPr/>
      </dsp:nvSpPr>
      <dsp:spPr>
        <a:xfrm>
          <a:off x="4931287" y="1411076"/>
          <a:ext cx="1642467" cy="14168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972784" y="1452573"/>
        <a:ext cx="1559473" cy="1333818"/>
      </dsp:txXfrm>
    </dsp:sp>
    <dsp:sp modelId="{EA76A11A-33EF-47E9-A5E5-FE73D2DB5216}">
      <dsp:nvSpPr>
        <dsp:cNvPr id="0" name=""/>
        <dsp:cNvSpPr/>
      </dsp:nvSpPr>
      <dsp:spPr>
        <a:xfrm>
          <a:off x="5000928" y="3142456"/>
          <a:ext cx="1642467" cy="14168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23825" rIns="165100" bIns="12382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042425" y="3183953"/>
        <a:ext cx="1559473" cy="133381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EB3FD-1D4C-41B5-B45A-00C90785218F}" type="datetimeFigureOut">
              <a:rPr lang="en-US" smtClean="0"/>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48075-08A1-436C-8D98-36DA7462332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a:p>
        </p:txBody>
      </p:sp>
      <p:sp>
        <p:nvSpPr>
          <p:cNvPr id="97" name="Google Shape;9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8" name="Google Shape;9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55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5" name="Google Shape;295;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6: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48</a:t>
            </a:fld>
            <a:endParaRPr/>
          </a:p>
        </p:txBody>
      </p:sp>
    </p:spTree>
    <p:extLst>
      <p:ext uri="{BB962C8B-B14F-4D97-AF65-F5344CB8AC3E}">
        <p14:creationId xmlns:p14="http://schemas.microsoft.com/office/powerpoint/2010/main" val="2938874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7: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49</a:t>
            </a:fld>
            <a:endParaRPr/>
          </a:p>
        </p:txBody>
      </p:sp>
    </p:spTree>
    <p:extLst>
      <p:ext uri="{BB962C8B-B14F-4D97-AF65-F5344CB8AC3E}">
        <p14:creationId xmlns:p14="http://schemas.microsoft.com/office/powerpoint/2010/main" val="292496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8: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50</a:t>
            </a:fld>
            <a:endParaRPr/>
          </a:p>
        </p:txBody>
      </p:sp>
      <p:sp>
        <p:nvSpPr>
          <p:cNvPr id="311" name="Google Shape;311;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2" name="Google Shape;312;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6143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55</a:t>
            </a:fld>
            <a:endParaRPr/>
          </a:p>
        </p:txBody>
      </p:sp>
      <p:sp>
        <p:nvSpPr>
          <p:cNvPr id="319" name="Google Shape;319;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0" name="Google Shape;320;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6522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types of tissues include</a:t>
            </a:r>
          </a:p>
          <a:p>
            <a:r>
              <a:rPr lang="en-US" dirty="0"/>
              <a:t> 1.hematopoietic cells in the bone marrow </a:t>
            </a:r>
          </a:p>
          <a:p>
            <a:r>
              <a:rPr lang="en-US" dirty="0"/>
              <a:t>2. many surface epithelia, such as the basal layers of the </a:t>
            </a:r>
            <a:r>
              <a:rPr lang="en-US" dirty="0" err="1"/>
              <a:t>squamous</a:t>
            </a:r>
            <a:r>
              <a:rPr lang="en-US" dirty="0"/>
              <a:t> epithelia of the skin, oral cavity, vagina, and cervix</a:t>
            </a:r>
          </a:p>
          <a:p>
            <a:r>
              <a:rPr lang="en-US" dirty="0"/>
              <a:t> 3.the </a:t>
            </a:r>
            <a:r>
              <a:rPr lang="en-US" dirty="0" err="1"/>
              <a:t>cuboidal</a:t>
            </a:r>
            <a:r>
              <a:rPr lang="en-US" dirty="0"/>
              <a:t> epithelia of the ducts draining exocrine organs (e.g., salivary glands, pancreas, </a:t>
            </a:r>
            <a:r>
              <a:rPr lang="en-US" dirty="0" err="1"/>
              <a:t>biliary</a:t>
            </a:r>
            <a:r>
              <a:rPr lang="en-US" dirty="0"/>
              <a:t> tract);</a:t>
            </a:r>
          </a:p>
          <a:p>
            <a:r>
              <a:rPr lang="en-US" dirty="0"/>
              <a:t> 4.the columnar epithelium of the gastrointestinal tract, uterus, and fallopian tubes; </a:t>
            </a:r>
          </a:p>
          <a:p>
            <a:r>
              <a:rPr lang="en-US" dirty="0"/>
              <a:t>5. the transitional epithelium of the urinary tract. </a:t>
            </a:r>
          </a:p>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56</a:t>
            </a:fld>
            <a:endParaRPr lang="en-US"/>
          </a:p>
        </p:txBody>
      </p:sp>
    </p:spTree>
    <p:extLst>
      <p:ext uri="{BB962C8B-B14F-4D97-AF65-F5344CB8AC3E}">
        <p14:creationId xmlns:p14="http://schemas.microsoft.com/office/powerpoint/2010/main" val="110698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tissues include: </a:t>
            </a:r>
          </a:p>
          <a:p>
            <a:pPr>
              <a:buFont typeface="Wingdings" pitchFamily="2" charset="2"/>
              <a:buChar char="Ø"/>
            </a:pPr>
            <a:r>
              <a:rPr lang="en-US" dirty="0"/>
              <a:t>the parenchyma of most solid organs, such as liver, kidney, and pancreas.</a:t>
            </a:r>
          </a:p>
          <a:p>
            <a:pPr>
              <a:buFont typeface="Wingdings" pitchFamily="2" charset="2"/>
              <a:buChar char="Ø"/>
            </a:pPr>
            <a:r>
              <a:rPr lang="en-US" dirty="0"/>
              <a:t> Endothelial cells, fibroblasts, and smooth muscle cells</a:t>
            </a:r>
          </a:p>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57</a:t>
            </a:fld>
            <a:endParaRPr lang="en-US"/>
          </a:p>
        </p:txBody>
      </p:sp>
    </p:spTree>
    <p:extLst>
      <p:ext uri="{BB962C8B-B14F-4D97-AF65-F5344CB8AC3E}">
        <p14:creationId xmlns:p14="http://schemas.microsoft.com/office/powerpoint/2010/main" val="96924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47EEF3-65A4-4615-B087-1CE1458B6BA6}" type="slidenum">
              <a:rPr lang="en-US" smtClean="0"/>
              <a:pPr/>
              <a:t>60</a:t>
            </a:fld>
            <a:endParaRPr lang="en-US"/>
          </a:p>
        </p:txBody>
      </p:sp>
    </p:spTree>
    <p:extLst>
      <p:ext uri="{BB962C8B-B14F-4D97-AF65-F5344CB8AC3E}">
        <p14:creationId xmlns:p14="http://schemas.microsoft.com/office/powerpoint/2010/main" val="42700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a:p>
        </p:txBody>
      </p:sp>
      <p:sp>
        <p:nvSpPr>
          <p:cNvPr id="111" name="Google Shape;11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66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microorganisms that are </a:t>
            </a:r>
            <a:r>
              <a:rPr lang="en-US" dirty="0" err="1"/>
              <a:t>difficult</a:t>
            </a:r>
            <a:r>
              <a:rPr lang="en-US" dirty="0"/>
              <a:t> to eradicate, such as </a:t>
            </a:r>
            <a:r>
              <a:rPr lang="en-US" dirty="0" err="1"/>
              <a:t>mycobacteria</a:t>
            </a:r>
            <a:r>
              <a:rPr lang="en-US" dirty="0"/>
              <a:t> and certain viruses, fungi, and parasites. These organisms often evoke an immune reaction called delayed-type </a:t>
            </a:r>
            <a:r>
              <a:rPr lang="en-US" dirty="0" err="1"/>
              <a:t>hypersensitivity,granulomatous</a:t>
            </a:r>
            <a:r>
              <a:rPr lang="en-US" dirty="0"/>
              <a:t> inflammation </a:t>
            </a:r>
          </a:p>
        </p:txBody>
      </p:sp>
      <p:sp>
        <p:nvSpPr>
          <p:cNvPr id="4" name="Slide Number Placeholder 3"/>
          <p:cNvSpPr>
            <a:spLocks noGrp="1"/>
          </p:cNvSpPr>
          <p:nvPr>
            <p:ph type="sldNum" sz="quarter" idx="10"/>
          </p:nvPr>
        </p:nvSpPr>
        <p:spPr/>
        <p:txBody>
          <a:bodyPr/>
          <a:lstStyle/>
          <a:p>
            <a:fld id="{8D7A45EF-A501-4365-A865-346A741D5F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a:p>
        </p:txBody>
      </p:sp>
      <p:sp>
        <p:nvSpPr>
          <p:cNvPr id="119" name="Google Shape;11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56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138" name="Google Shape;13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308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8:notes"/>
          <p:cNvSpPr txBox="1"/>
          <p:nvPr/>
        </p:nvSpPr>
        <p:spPr>
          <a:xfrm>
            <a:off x="3884612" y="8685212"/>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16</a:t>
            </a:fld>
            <a:endParaRPr/>
          </a:p>
        </p:txBody>
      </p:sp>
    </p:spTree>
    <p:extLst>
      <p:ext uri="{BB962C8B-B14F-4D97-AF65-F5344CB8AC3E}">
        <p14:creationId xmlns:p14="http://schemas.microsoft.com/office/powerpoint/2010/main" val="30859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A45EF-A501-4365-A865-346A741D5FDA}" type="slidenum">
              <a:rPr lang="en-US" smtClean="0"/>
              <a:pPr/>
              <a:t>33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7A45EF-A501-4365-A865-346A741D5FDA}"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A “left shift” is a phrase used to note that there are young/immature white blood cells present. Most commonly, this means that there is an infection or inflammation present and the bone marrow is producing more WBCs and releasing them into the blood before they are fully mature</a:t>
            </a:r>
            <a:endParaRPr lang="en-US" dirty="0"/>
          </a:p>
        </p:txBody>
      </p:sp>
      <p:sp>
        <p:nvSpPr>
          <p:cNvPr id="4" name="Slide Number Placeholder 3"/>
          <p:cNvSpPr>
            <a:spLocks noGrp="1"/>
          </p:cNvSpPr>
          <p:nvPr>
            <p:ph type="sldNum" sz="quarter" idx="10"/>
          </p:nvPr>
        </p:nvSpPr>
        <p:spPr/>
        <p:txBody>
          <a:bodyPr/>
          <a:lstStyle/>
          <a:p>
            <a:fld id="{FAF48075-08A1-436C-8D98-36DA74623326}" type="slidenum">
              <a:rPr lang="en-US" smtClean="0"/>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11/9/2022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extLst>
      <p:ext uri="{BB962C8B-B14F-4D97-AF65-F5344CB8AC3E}">
        <p14:creationId xmlns:p14="http://schemas.microsoft.com/office/powerpoint/2010/main" val="4010877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46543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0377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2833335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1305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2725075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181029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96128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155291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408898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F9B8CD-342D-4579-98EC-A8FD6B7370E1}"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71968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11/9/2022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53779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74525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11/9/2022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191094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400325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11/9/2022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302184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11/9/2022</a:t>
            </a:fld>
            <a:endParaRPr lang="en-US" dirty="0">
              <a:solidFill>
                <a:schemeClr val="tx2"/>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874391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33.jp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3" Type="http://schemas.openxmlformats.org/officeDocument/2006/relationships/image" Target="../media/image36.jpeg" /><Relationship Id="rId7" Type="http://schemas.openxmlformats.org/officeDocument/2006/relationships/image" Target="../media/image40.jpeg" /><Relationship Id="rId2" Type="http://schemas.openxmlformats.org/officeDocument/2006/relationships/notesSlide" Target="../notesSlides/notesSlide14.xml" /><Relationship Id="rId1" Type="http://schemas.openxmlformats.org/officeDocument/2006/relationships/slideLayout" Target="../slideLayouts/slideLayout7.xml" /><Relationship Id="rId6" Type="http://schemas.openxmlformats.org/officeDocument/2006/relationships/image" Target="../media/image39.jpeg" /><Relationship Id="rId5" Type="http://schemas.openxmlformats.org/officeDocument/2006/relationships/image" Target="../media/image38.jpeg" /><Relationship Id="rId4" Type="http://schemas.openxmlformats.org/officeDocument/2006/relationships/image" Target="../media/image37.jpeg" /></Relationships>
</file>

<file path=ppt/slides/_rels/slide57.xml.rels><?xml version="1.0" encoding="UTF-8" standalone="yes"?>
<Relationships xmlns="http://schemas.openxmlformats.org/package/2006/relationships"><Relationship Id="rId8" Type="http://schemas.openxmlformats.org/officeDocument/2006/relationships/image" Target="../media/image46.jpeg" /><Relationship Id="rId3" Type="http://schemas.openxmlformats.org/officeDocument/2006/relationships/image" Target="../media/image41.jpeg" /><Relationship Id="rId7" Type="http://schemas.openxmlformats.org/officeDocument/2006/relationships/image" Target="../media/image45.jpeg" /><Relationship Id="rId2" Type="http://schemas.openxmlformats.org/officeDocument/2006/relationships/notesSlide" Target="../notesSlides/notesSlide15.xml" /><Relationship Id="rId1" Type="http://schemas.openxmlformats.org/officeDocument/2006/relationships/slideLayout" Target="../slideLayouts/slideLayout2.xml" /><Relationship Id="rId6" Type="http://schemas.openxmlformats.org/officeDocument/2006/relationships/image" Target="../media/image44.jpeg" /><Relationship Id="rId5" Type="http://schemas.openxmlformats.org/officeDocument/2006/relationships/image" Target="../media/image43.jpeg" /><Relationship Id="rId4" Type="http://schemas.openxmlformats.org/officeDocument/2006/relationships/image" Target="../media/image42.jpeg" /></Relationships>
</file>

<file path=ppt/slides/_rels/slide58.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image" Target="../media/image50.jpe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54.png" /><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2" Type="http://schemas.openxmlformats.org/officeDocument/2006/relationships/image" Target="../media/image55.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56.jpe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ctrTitle"/>
          </p:nvPr>
        </p:nvSpPr>
        <p:spPr>
          <a:xfrm>
            <a:off x="696191" y="857250"/>
            <a:ext cx="7448625" cy="3273075"/>
          </a:xfrm>
          <a:prstGeom prst="rect">
            <a:avLst/>
          </a:prstGeom>
          <a:noFill/>
          <a:ln>
            <a:noFill/>
          </a:ln>
        </p:spPr>
        <p:txBody>
          <a:bodyPr spcFirstLastPara="1" vert="horz" wrap="square" lIns="68569" tIns="34275" rIns="68569" bIns="34275" rtlCol="0" anchor="b" anchorCtr="0">
            <a:noAutofit/>
          </a:bodyPr>
          <a:lstStyle/>
          <a:p>
            <a:pPr algn="ctr">
              <a:lnSpc>
                <a:spcPct val="90000"/>
              </a:lnSpc>
              <a:spcBef>
                <a:spcPts val="0"/>
              </a:spcBef>
              <a:buClr>
                <a:schemeClr val="dk1"/>
              </a:buClr>
              <a:buSzPts val="6000"/>
            </a:pPr>
            <a:r>
              <a:rPr lang="en-US" sz="4500" dirty="0">
                <a:solidFill>
                  <a:schemeClr val="dk1"/>
                </a:solidFill>
                <a:latin typeface="Arial"/>
                <a:ea typeface="Arial"/>
                <a:cs typeface="Arial"/>
                <a:sym typeface="Arial"/>
              </a:rPr>
              <a:t>Chronic Inflammation</a:t>
            </a:r>
            <a:br>
              <a:rPr lang="en-US" sz="4500" dirty="0">
                <a:solidFill>
                  <a:schemeClr val="dk1"/>
                </a:solidFill>
                <a:latin typeface="Arial"/>
                <a:ea typeface="Arial"/>
                <a:cs typeface="Arial"/>
                <a:sym typeface="Arial"/>
              </a:rPr>
            </a:br>
            <a:r>
              <a:rPr lang="en-US" sz="4500" dirty="0">
                <a:solidFill>
                  <a:schemeClr val="dk1"/>
                </a:solidFill>
                <a:latin typeface="Arial"/>
                <a:ea typeface="Arial"/>
                <a:cs typeface="Arial"/>
                <a:sym typeface="Arial"/>
              </a:rPr>
              <a:t>Tissue Repair</a:t>
            </a:r>
            <a:br>
              <a:rPr lang="en-US" sz="4500" dirty="0">
                <a:solidFill>
                  <a:schemeClr val="dk1"/>
                </a:solidFill>
                <a:latin typeface="Arial"/>
                <a:ea typeface="Arial"/>
                <a:cs typeface="Arial"/>
                <a:sym typeface="Arial"/>
              </a:rPr>
            </a:br>
            <a:br>
              <a:rPr lang="en-US" sz="4500" dirty="0">
                <a:solidFill>
                  <a:schemeClr val="dk1"/>
                </a:solidFill>
                <a:latin typeface="Arial"/>
                <a:ea typeface="Arial"/>
                <a:cs typeface="Arial"/>
                <a:sym typeface="Arial"/>
              </a:rPr>
            </a:br>
            <a:endParaRPr dirty="0"/>
          </a:p>
        </p:txBody>
      </p:sp>
      <p:sp>
        <p:nvSpPr>
          <p:cNvPr id="3" name="TextBox 2"/>
          <p:cNvSpPr txBox="1"/>
          <p:nvPr/>
        </p:nvSpPr>
        <p:spPr>
          <a:xfrm>
            <a:off x="696190" y="4972096"/>
            <a:ext cx="4104409" cy="1007968"/>
          </a:xfrm>
          <a:prstGeom prst="rect">
            <a:avLst/>
          </a:prstGeom>
          <a:noFill/>
        </p:spPr>
        <p:txBody>
          <a:bodyPr wrap="square" rtlCol="0">
            <a:spAutoFit/>
          </a:bodyPr>
          <a:lstStyle/>
          <a:p>
            <a:r>
              <a:rPr lang="en-US" sz="2800" b="1" dirty="0"/>
              <a:t>Sura Al </a:t>
            </a:r>
            <a:r>
              <a:rPr lang="en-US" sz="2800" b="1" dirty="0" err="1"/>
              <a:t>Rawabdeh</a:t>
            </a:r>
            <a:r>
              <a:rPr lang="en-US" sz="2800" b="1" dirty="0"/>
              <a:t>, MD</a:t>
            </a:r>
            <a:r>
              <a:rPr lang="en-US" b="1" dirty="0"/>
              <a:t>.</a:t>
            </a:r>
          </a:p>
          <a:p>
            <a:r>
              <a:rPr lang="en-US" b="1" dirty="0"/>
              <a:t>9/11/2022</a:t>
            </a:r>
            <a:br>
              <a:rPr lang="en-US" sz="1350" dirty="0"/>
            </a:br>
            <a:endParaRPr lang="en-US" sz="1350" dirty="0"/>
          </a:p>
        </p:txBody>
      </p:sp>
    </p:spTree>
    <p:extLst>
      <p:ext uri="{BB962C8B-B14F-4D97-AF65-F5344CB8AC3E}">
        <p14:creationId xmlns:p14="http://schemas.microsoft.com/office/powerpoint/2010/main" val="97785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a:t>1.Role of Macrophages</a:t>
            </a:r>
          </a:p>
        </p:txBody>
      </p:sp>
      <p:sp>
        <p:nvSpPr>
          <p:cNvPr id="3" name="Content Placeholder 2"/>
          <p:cNvSpPr>
            <a:spLocks noGrp="1"/>
          </p:cNvSpPr>
          <p:nvPr>
            <p:ph idx="1"/>
          </p:nvPr>
        </p:nvSpPr>
        <p:spPr>
          <a:xfrm>
            <a:off x="304800" y="2514600"/>
            <a:ext cx="8077200" cy="4873752"/>
          </a:xfrm>
        </p:spPr>
        <p:txBody>
          <a:bodyPr/>
          <a:lstStyle/>
          <a:p>
            <a:r>
              <a:rPr lang="en-US" dirty="0">
                <a:latin typeface="Arial Rounded MT Bold" panose="020F0704030504030204" pitchFamily="34" charset="0"/>
              </a:rPr>
              <a:t>The dominant cells in most chronic inflammatory reactions are macrophages, which contribute to the reaction by:</a:t>
            </a:r>
          </a:p>
          <a:p>
            <a:endParaRPr lang="en-US" dirty="0">
              <a:latin typeface="Arial Rounded MT Bold" panose="020F0704030504030204" pitchFamily="34" charset="0"/>
            </a:endParaRPr>
          </a:p>
          <a:p>
            <a:pPr>
              <a:buFont typeface="Arial" pitchFamily="34" charset="0"/>
              <a:buChar char="•"/>
            </a:pPr>
            <a:r>
              <a:rPr lang="en-US" dirty="0">
                <a:latin typeface="Arial Rounded MT Bold" panose="020F0704030504030204" pitchFamily="34" charset="0"/>
              </a:rPr>
              <a:t> Secreting cytokines and growth factors that act on various cells.</a:t>
            </a:r>
          </a:p>
          <a:p>
            <a:pPr>
              <a:buFont typeface="Arial" pitchFamily="34" charset="0"/>
              <a:buChar char="•"/>
            </a:pPr>
            <a:r>
              <a:rPr lang="en-US" dirty="0">
                <a:latin typeface="Arial Rounded MT Bold" panose="020F0704030504030204" pitchFamily="34" charset="0"/>
              </a:rPr>
              <a:t> By destroying foreign invaders and tissues. </a:t>
            </a:r>
          </a:p>
          <a:p>
            <a:pPr>
              <a:buFont typeface="Arial" pitchFamily="34" charset="0"/>
              <a:buChar char="•"/>
            </a:pPr>
            <a:r>
              <a:rPr lang="en-US" dirty="0">
                <a:latin typeface="Arial Rounded MT Bold" panose="020F0704030504030204" pitchFamily="34" charset="0"/>
              </a:rPr>
              <a:t> By activating other cells, notably T lymphocytes</a:t>
            </a:r>
            <a:r>
              <a:rPr lang="en-US" dirty="0"/>
              <a:t>.</a:t>
            </a:r>
          </a:p>
        </p:txBody>
      </p:sp>
      <p:pic>
        <p:nvPicPr>
          <p:cNvPr id="3074" name="Picture 2" descr="Macrophages—Germ-Eating White Blood Cells"/>
          <p:cNvPicPr>
            <a:picLocks noChangeAspect="1" noChangeArrowheads="1"/>
          </p:cNvPicPr>
          <p:nvPr/>
        </p:nvPicPr>
        <p:blipFill>
          <a:blip r:embed="rId2"/>
          <a:srcRect/>
          <a:stretch>
            <a:fillRect/>
          </a:stretch>
        </p:blipFill>
        <p:spPr bwMode="auto">
          <a:xfrm>
            <a:off x="4835526" y="0"/>
            <a:ext cx="4308474" cy="242423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096000"/>
          </a:xfrm>
        </p:spPr>
        <p:txBody>
          <a:bodyPr>
            <a:normAutofit/>
          </a:bodyPr>
          <a:lstStyle/>
          <a:p>
            <a:endParaRPr lang="en-US" dirty="0"/>
          </a:p>
          <a:p>
            <a:r>
              <a:rPr lang="en-US" dirty="0">
                <a:latin typeface="Arial Rounded MT Bold" panose="020F0704030504030204" pitchFamily="34" charset="0"/>
              </a:rPr>
              <a:t>Macrophages are tissue cells derived from  hematopoietic stem cells in the bone marrow .</a:t>
            </a:r>
          </a:p>
          <a:p>
            <a:endParaRPr lang="en-US" dirty="0">
              <a:latin typeface="Arial Rounded MT Bold" panose="020F0704030504030204" pitchFamily="34" charset="0"/>
            </a:endParaRPr>
          </a:p>
          <a:p>
            <a:r>
              <a:rPr lang="en-US" dirty="0">
                <a:latin typeface="Arial Rounded MT Bold" panose="020F0704030504030204" pitchFamily="34" charset="0"/>
              </a:rPr>
              <a:t>from progenitors in the embryonic yolk sac and fetal liver during early development</a:t>
            </a:r>
          </a:p>
          <a:p>
            <a:endParaRPr lang="en-US" dirty="0">
              <a:latin typeface="Arial Rounded MT Bold" panose="020F0704030504030204" pitchFamily="34" charset="0"/>
            </a:endParaRPr>
          </a:p>
          <a:p>
            <a:r>
              <a:rPr lang="en-US" dirty="0">
                <a:latin typeface="Arial Rounded MT Bold" panose="020F0704030504030204" pitchFamily="34" charset="0"/>
              </a:rPr>
              <a:t>Circulating cells of this lineage are known as monocytes. </a:t>
            </a:r>
          </a:p>
          <a:p>
            <a:endParaRPr lang="en-US" dirty="0">
              <a:latin typeface="Arial Rounded MT Bold" panose="020F0704030504030204" pitchFamily="34" charset="0"/>
            </a:endParaRPr>
          </a:p>
          <a:p>
            <a:r>
              <a:rPr lang="en-US" dirty="0">
                <a:latin typeface="Arial Rounded MT Bold" panose="020F0704030504030204" pitchFamily="34" charset="0"/>
              </a:rPr>
              <a:t>Macrophages are normally diffusely scattered in most connective tissues(tissue resident cells).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Origin of tissue-resident macrophages: bone marrow-originated... |  Download Scientific Diagram"/>
          <p:cNvPicPr>
            <a:picLocks noChangeAspect="1" noChangeArrowheads="1"/>
          </p:cNvPicPr>
          <p:nvPr/>
        </p:nvPicPr>
        <p:blipFill>
          <a:blip r:embed="rId2"/>
          <a:srcRect/>
          <a:stretch>
            <a:fillRect/>
          </a:stretch>
        </p:blipFill>
        <p:spPr bwMode="auto">
          <a:xfrm>
            <a:off x="381000" y="838200"/>
            <a:ext cx="8096250" cy="5057775"/>
          </a:xfrm>
          <a:prstGeom prst="rect">
            <a:avLst/>
          </a:prstGeom>
          <a:noFill/>
        </p:spPr>
      </p:pic>
      <p:sp>
        <p:nvSpPr>
          <p:cNvPr id="3" name="Rectangle 2"/>
          <p:cNvSpPr/>
          <p:nvPr/>
        </p:nvSpPr>
        <p:spPr>
          <a:xfrm>
            <a:off x="7086600" y="304800"/>
            <a:ext cx="1641796" cy="707886"/>
          </a:xfrm>
          <a:prstGeom prst="rect">
            <a:avLst/>
          </a:prstGeom>
        </p:spPr>
        <p:txBody>
          <a:bodyPr wrap="none">
            <a:spAutoFit/>
          </a:bodyPr>
          <a:lstStyle/>
          <a:p>
            <a:r>
              <a:rPr lang="en-US" sz="2000" b="1" u="sng" dirty="0"/>
              <a:t>Circulating </a:t>
            </a:r>
          </a:p>
          <a:p>
            <a:r>
              <a:rPr lang="en-US" sz="2000" b="1" u="sng" dirty="0"/>
              <a:t>macrophage</a:t>
            </a:r>
          </a:p>
        </p:txBody>
      </p:sp>
      <p:cxnSp>
        <p:nvCxnSpPr>
          <p:cNvPr id="5" name="Straight Arrow Connector 4"/>
          <p:cNvCxnSpPr/>
          <p:nvPr/>
        </p:nvCxnSpPr>
        <p:spPr>
          <a:xfrm rot="5400000">
            <a:off x="8001000" y="1143000"/>
            <a:ext cx="685800" cy="2286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4800" y="228600"/>
            <a:ext cx="5410200" cy="369332"/>
          </a:xfrm>
          <a:prstGeom prst="rect">
            <a:avLst/>
          </a:prstGeom>
        </p:spPr>
        <p:txBody>
          <a:bodyPr wrap="square">
            <a:spAutoFit/>
          </a:bodyPr>
          <a:lstStyle/>
          <a:p>
            <a:r>
              <a:rPr lang="en-US" dirty="0"/>
              <a:t>Macrophages are professional phagocytes.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391400" cy="6016752"/>
          </a:xfrm>
        </p:spPr>
        <p:txBody>
          <a:bodyPr>
            <a:normAutofit/>
          </a:bodyPr>
          <a:lstStyle/>
          <a:p>
            <a:r>
              <a:rPr lang="en-US" dirty="0">
                <a:latin typeface="Arial Rounded MT Bold" panose="020F0704030504030204" pitchFamily="34" charset="0"/>
              </a:rPr>
              <a:t>In inflammatory reactions:</a:t>
            </a:r>
          </a:p>
          <a:p>
            <a:endParaRPr lang="en-US" dirty="0">
              <a:latin typeface="Arial Rounded MT Bold" panose="020F0704030504030204" pitchFamily="34" charset="0"/>
            </a:endParaRPr>
          </a:p>
          <a:p>
            <a:pPr algn="ctr"/>
            <a:r>
              <a:rPr lang="en-US" dirty="0">
                <a:latin typeface="Arial Rounded MT Bold" panose="020F0704030504030204" pitchFamily="34" charset="0"/>
              </a:rPr>
              <a:t> progenitors in the bone marrow give rise to monocytes.</a:t>
            </a:r>
          </a:p>
          <a:p>
            <a:pPr algn="ctr"/>
            <a:r>
              <a:rPr lang="en-US" dirty="0">
                <a:latin typeface="Arial Rounded MT Bold" panose="020F0704030504030204" pitchFamily="34" charset="0"/>
              </a:rPr>
              <a:t> which enter the blood.</a:t>
            </a:r>
          </a:p>
          <a:p>
            <a:pPr algn="ctr"/>
            <a:r>
              <a:rPr lang="en-US" dirty="0">
                <a:latin typeface="Arial Rounded MT Bold" panose="020F0704030504030204" pitchFamily="34" charset="0"/>
              </a:rPr>
              <a:t> migrate into various tissues.</a:t>
            </a:r>
          </a:p>
          <a:p>
            <a:pPr algn="ctr"/>
            <a:r>
              <a:rPr lang="en-US" dirty="0">
                <a:latin typeface="Arial Rounded MT Bold" panose="020F0704030504030204" pitchFamily="34" charset="0"/>
              </a:rPr>
              <a:t> differentiate into macrophages.</a:t>
            </a:r>
          </a:p>
          <a:p>
            <a:pPr algn="ctr"/>
            <a:endParaRPr lang="en-US" dirty="0">
              <a:latin typeface="Arial Rounded MT Bold" panose="020F0704030504030204" pitchFamily="34" charset="0"/>
            </a:endParaRPr>
          </a:p>
          <a:p>
            <a:pPr>
              <a:buNone/>
            </a:pPr>
            <a:r>
              <a:rPr lang="en-US" dirty="0">
                <a:latin typeface="Arial Rounded MT Bold" panose="020F0704030504030204" pitchFamily="34" charset="0"/>
              </a:rPr>
              <a:t> </a:t>
            </a:r>
          </a:p>
          <a:p>
            <a:r>
              <a:rPr lang="en-US" dirty="0">
                <a:latin typeface="Arial Rounded MT Bold" panose="020F0704030504030204" pitchFamily="34" charset="0"/>
              </a:rPr>
              <a:t>Macrophages often become the dominant cell population in inflammatory reactions within </a:t>
            </a:r>
            <a:r>
              <a:rPr lang="en-US" u="sng" dirty="0">
                <a:solidFill>
                  <a:srgbClr val="FF0000"/>
                </a:solidFill>
                <a:latin typeface="Arial Rounded MT Bold" panose="020F0704030504030204" pitchFamily="34" charset="0"/>
              </a:rPr>
              <a:t>48 hours of onset.</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orticosteroid receptors, macrophages and cardiovascular disease in:  Journal of Molecular Endocrinology Volume 42 Issue 6 (2009)"/>
          <p:cNvPicPr>
            <a:picLocks noChangeAspect="1" noChangeArrowheads="1"/>
          </p:cNvPicPr>
          <p:nvPr/>
        </p:nvPicPr>
        <p:blipFill>
          <a:blip r:embed="rId2"/>
          <a:srcRect/>
          <a:stretch>
            <a:fillRect/>
          </a:stretch>
        </p:blipFill>
        <p:spPr bwMode="auto">
          <a:xfrm>
            <a:off x="2667000" y="685800"/>
            <a:ext cx="6121829" cy="5653128"/>
          </a:xfrm>
          <a:prstGeom prst="rect">
            <a:avLst/>
          </a:prstGeom>
          <a:noFill/>
        </p:spPr>
      </p:pic>
      <p:sp>
        <p:nvSpPr>
          <p:cNvPr id="3" name="Rectangle 2"/>
          <p:cNvSpPr/>
          <p:nvPr/>
        </p:nvSpPr>
        <p:spPr>
          <a:xfrm>
            <a:off x="228600" y="2209800"/>
            <a:ext cx="2362200" cy="923330"/>
          </a:xfrm>
          <a:prstGeom prst="rect">
            <a:avLst/>
          </a:prstGeom>
        </p:spPr>
        <p:txBody>
          <a:bodyPr wrap="square">
            <a:spAutoFit/>
          </a:bodyPr>
          <a:lstStyle/>
          <a:p>
            <a:r>
              <a:rPr lang="en-US" dirty="0"/>
              <a:t>The half-life of blood monocytes is about 1 day</a:t>
            </a:r>
          </a:p>
        </p:txBody>
      </p:sp>
      <p:sp>
        <p:nvSpPr>
          <p:cNvPr id="4" name="Rectangle 3"/>
          <p:cNvSpPr/>
          <p:nvPr/>
        </p:nvSpPr>
        <p:spPr>
          <a:xfrm>
            <a:off x="0" y="3886200"/>
            <a:ext cx="3048000" cy="923330"/>
          </a:xfrm>
          <a:prstGeom prst="rect">
            <a:avLst/>
          </a:prstGeom>
        </p:spPr>
        <p:txBody>
          <a:bodyPr wrap="square">
            <a:spAutoFit/>
          </a:bodyPr>
          <a:lstStyle/>
          <a:p>
            <a:r>
              <a:rPr lang="en-US" dirty="0"/>
              <a:t>the life span of tissue macrophages is several months or years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53400" cy="5940552"/>
          </a:xfrm>
        </p:spPr>
        <p:txBody>
          <a:bodyPr>
            <a:normAutofit/>
          </a:bodyPr>
          <a:lstStyle/>
          <a:p>
            <a:endParaRPr lang="en-US" dirty="0"/>
          </a:p>
          <a:p>
            <a:pPr>
              <a:buFont typeface="Wingdings" pitchFamily="2" charset="2"/>
              <a:buChar char="§"/>
            </a:pPr>
            <a:r>
              <a:rPr lang="en-US" dirty="0">
                <a:latin typeface="Arial Rounded MT Bold" panose="020F0704030504030204" pitchFamily="34" charset="0"/>
              </a:rPr>
              <a:t>There are two major pathways of macrophage activation, (depends on the nature of the activating signals):</a:t>
            </a:r>
          </a:p>
          <a:p>
            <a:pPr>
              <a:buFont typeface="Wingdings" pitchFamily="2" charset="2"/>
              <a:buChar char="§"/>
            </a:pPr>
            <a:endParaRPr lang="en-US" dirty="0">
              <a:latin typeface="Arial Rounded MT Bold" panose="020F0704030504030204" pitchFamily="34" charset="0"/>
            </a:endParaRPr>
          </a:p>
          <a:p>
            <a:pPr>
              <a:buFont typeface="Wingdings" pitchFamily="2" charset="2"/>
              <a:buChar char="Ø"/>
            </a:pPr>
            <a:r>
              <a:rPr lang="en-US" dirty="0">
                <a:solidFill>
                  <a:srgbClr val="FF0000"/>
                </a:solidFill>
                <a:latin typeface="Arial Rounded MT Bold" panose="020F0704030504030204" pitchFamily="34" charset="0"/>
              </a:rPr>
              <a:t> Classical:</a:t>
            </a:r>
          </a:p>
          <a:p>
            <a:pPr>
              <a:buFont typeface="Wingdings" pitchFamily="2" charset="2"/>
              <a:buChar char="Ø"/>
            </a:pPr>
            <a:r>
              <a:rPr lang="en-US" dirty="0">
                <a:latin typeface="Arial Rounded MT Bold" panose="020F0704030504030204" pitchFamily="34" charset="0"/>
              </a:rPr>
              <a:t>designed to destroy the offending agents.</a:t>
            </a:r>
          </a:p>
          <a:p>
            <a:pPr>
              <a:buFont typeface="Wingdings" pitchFamily="2" charset="2"/>
              <a:buChar char="Ø"/>
            </a:pPr>
            <a:endParaRPr lang="en-US" dirty="0">
              <a:latin typeface="Arial Rounded MT Bold" panose="020F0704030504030204" pitchFamily="34" charset="0"/>
            </a:endParaRPr>
          </a:p>
          <a:p>
            <a:pPr>
              <a:buFont typeface="Wingdings" pitchFamily="2" charset="2"/>
              <a:buChar char="Ø"/>
            </a:pPr>
            <a:r>
              <a:rPr lang="en-US" dirty="0">
                <a:latin typeface="Arial Rounded MT Bold" panose="020F0704030504030204" pitchFamily="34" charset="0"/>
              </a:rPr>
              <a:t> </a:t>
            </a:r>
            <a:r>
              <a:rPr lang="en-US" dirty="0">
                <a:solidFill>
                  <a:srgbClr val="FF0000"/>
                </a:solidFill>
                <a:latin typeface="Arial Rounded MT Bold" panose="020F0704030504030204" pitchFamily="34" charset="0"/>
              </a:rPr>
              <a:t>Alternative : </a:t>
            </a:r>
          </a:p>
          <a:p>
            <a:pPr>
              <a:buFont typeface="Wingdings" pitchFamily="2" charset="2"/>
              <a:buChar char="Ø"/>
            </a:pPr>
            <a:r>
              <a:rPr lang="en-US" dirty="0">
                <a:latin typeface="Arial Rounded MT Bold" panose="020F0704030504030204" pitchFamily="34" charset="0"/>
              </a:rPr>
              <a:t>initiates tissue repair.</a:t>
            </a:r>
          </a:p>
          <a:p>
            <a:pPr>
              <a:buFont typeface="Wingdings" pitchFamily="2" charset="2"/>
              <a:buChar char="Ø"/>
            </a:pPr>
            <a:endParaRPr lang="en-US" dirty="0"/>
          </a:p>
          <a:p>
            <a:pPr>
              <a:buFont typeface="Wingdings" pitchFamily="2" charset="2"/>
              <a:buChar cha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8" name="Google Shape;158;p22"/>
          <p:cNvPicPr preferRelativeResize="0">
            <a:picLocks noGrp="1"/>
          </p:cNvPicPr>
          <p:nvPr>
            <p:ph idx="1"/>
          </p:nvPr>
        </p:nvPicPr>
        <p:blipFill rotWithShape="1">
          <a:blip r:embed="rId3">
            <a:alphaModFix/>
          </a:blip>
          <a:srcRect/>
          <a:stretch/>
        </p:blipFill>
        <p:spPr>
          <a:xfrm>
            <a:off x="0" y="0"/>
            <a:ext cx="9144000" cy="6858000"/>
          </a:xfrm>
          <a:prstGeom prst="rect">
            <a:avLst/>
          </a:prstGeom>
          <a:noFill/>
          <a:ln>
            <a:noFill/>
          </a:ln>
        </p:spPr>
      </p:pic>
      <p:sp>
        <p:nvSpPr>
          <p:cNvPr id="159" name="Google Shape;159;p22"/>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16</a:t>
            </a:fld>
            <a:endParaRPr sz="1350"/>
          </a:p>
        </p:txBody>
      </p:sp>
    </p:spTree>
    <p:extLst>
      <p:ext uri="{BB962C8B-B14F-4D97-AF65-F5344CB8AC3E}">
        <p14:creationId xmlns:p14="http://schemas.microsoft.com/office/powerpoint/2010/main" val="236838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96201" cy="1320800"/>
          </a:xfrm>
        </p:spPr>
        <p:txBody>
          <a:bodyPr>
            <a:normAutofit/>
          </a:bodyPr>
          <a:lstStyle/>
          <a:p>
            <a:r>
              <a:rPr lang="en-US" dirty="0"/>
              <a:t>1.Classical macrophage activation (M1):</a:t>
            </a:r>
          </a:p>
        </p:txBody>
      </p:sp>
      <p:sp>
        <p:nvSpPr>
          <p:cNvPr id="3" name="Content Placeholder 2"/>
          <p:cNvSpPr>
            <a:spLocks noGrp="1"/>
          </p:cNvSpPr>
          <p:nvPr>
            <p:ph idx="1"/>
          </p:nvPr>
        </p:nvSpPr>
        <p:spPr>
          <a:xfrm>
            <a:off x="457200" y="1930400"/>
            <a:ext cx="8458200" cy="4543552"/>
          </a:xfrm>
        </p:spPr>
        <p:txBody>
          <a:bodyPr/>
          <a:lstStyle/>
          <a:p>
            <a:r>
              <a:rPr lang="en-US" dirty="0">
                <a:latin typeface="Arial Rounded MT Bold" panose="020F0704030504030204" pitchFamily="34" charset="0"/>
              </a:rPr>
              <a:t>Induced by:</a:t>
            </a:r>
          </a:p>
          <a:p>
            <a:pPr>
              <a:buFont typeface="Wingdings" pitchFamily="2" charset="2"/>
              <a:buChar char="Ø"/>
            </a:pPr>
            <a:r>
              <a:rPr lang="en-US" dirty="0">
                <a:latin typeface="Arial Rounded MT Bold" panose="020F0704030504030204" pitchFamily="34" charset="0"/>
              </a:rPr>
              <a:t> Microbial products such as </a:t>
            </a:r>
            <a:r>
              <a:rPr lang="en-US" dirty="0" err="1">
                <a:latin typeface="Arial Rounded MT Bold" panose="020F0704030504030204" pitchFamily="34" charset="0"/>
              </a:rPr>
              <a:t>endotoxin</a:t>
            </a:r>
            <a:r>
              <a:rPr lang="en-US" dirty="0">
                <a:latin typeface="Arial Rounded MT Bold" panose="020F0704030504030204" pitchFamily="34" charset="0"/>
              </a:rPr>
              <a:t>.</a:t>
            </a:r>
          </a:p>
          <a:p>
            <a:pPr>
              <a:buFont typeface="Wingdings" pitchFamily="2" charset="2"/>
              <a:buChar char="Ø"/>
            </a:pPr>
            <a:r>
              <a:rPr lang="en-US" dirty="0">
                <a:latin typeface="Arial Rounded MT Bold" panose="020F0704030504030204" pitchFamily="34" charset="0"/>
              </a:rPr>
              <a:t> T cell–derived signals, importantly the cytokine IFN-γ.</a:t>
            </a:r>
          </a:p>
          <a:p>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Classically activated (also called M1) macrophages produce:</a:t>
            </a:r>
          </a:p>
          <a:p>
            <a:pPr>
              <a:buFont typeface="Wingdings" pitchFamily="2" charset="2"/>
              <a:buChar char="Ø"/>
            </a:pPr>
            <a:r>
              <a:rPr lang="en-US" dirty="0">
                <a:latin typeface="Arial Rounded MT Bold" panose="020F0704030504030204" pitchFamily="34" charset="0"/>
              </a:rPr>
              <a:t> NO.</a:t>
            </a:r>
          </a:p>
          <a:p>
            <a:pPr>
              <a:buFont typeface="Wingdings" pitchFamily="2" charset="2"/>
              <a:buChar char="Ø"/>
            </a:pPr>
            <a:r>
              <a:rPr lang="en-US" dirty="0">
                <a:latin typeface="Arial Rounded MT Bold" panose="020F0704030504030204" pitchFamily="34" charset="0"/>
              </a:rPr>
              <a:t> ROS. </a:t>
            </a:r>
          </a:p>
          <a:p>
            <a:pPr>
              <a:buFont typeface="Wingdings" pitchFamily="2" charset="2"/>
              <a:buChar char="Ø"/>
            </a:pPr>
            <a:r>
              <a:rPr lang="en-US" dirty="0">
                <a:latin typeface="Arial Rounded MT Bold" panose="020F0704030504030204" pitchFamily="34" charset="0"/>
              </a:rPr>
              <a:t> </a:t>
            </a:r>
            <a:r>
              <a:rPr lang="en-US" dirty="0" err="1">
                <a:latin typeface="Arial Rounded MT Bold" panose="020F0704030504030204" pitchFamily="34" charset="0"/>
              </a:rPr>
              <a:t>Upregulate</a:t>
            </a:r>
            <a:r>
              <a:rPr lang="en-US" dirty="0">
                <a:latin typeface="Arial Rounded MT Bold" panose="020F0704030504030204" pitchFamily="34" charset="0"/>
              </a:rPr>
              <a:t> </a:t>
            </a:r>
            <a:r>
              <a:rPr lang="en-US" dirty="0" err="1">
                <a:latin typeface="Arial Rounded MT Bold" panose="020F0704030504030204" pitchFamily="34" charset="0"/>
              </a:rPr>
              <a:t>lysosomal</a:t>
            </a:r>
            <a:r>
              <a:rPr lang="en-US" dirty="0">
                <a:latin typeface="Arial Rounded MT Bold" panose="020F0704030504030204" pitchFamily="34" charset="0"/>
              </a:rPr>
              <a:t> enzymes.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249362"/>
          </a:xfrm>
        </p:spPr>
        <p:txBody>
          <a:bodyPr>
            <a:normAutofit/>
          </a:bodyPr>
          <a:lstStyle/>
          <a:p>
            <a:r>
              <a:rPr lang="en-US" dirty="0"/>
              <a:t>2.Alternative macrophage activation (M2)</a:t>
            </a:r>
          </a:p>
        </p:txBody>
      </p:sp>
      <p:sp>
        <p:nvSpPr>
          <p:cNvPr id="3" name="Content Placeholder 2"/>
          <p:cNvSpPr>
            <a:spLocks noGrp="1"/>
          </p:cNvSpPr>
          <p:nvPr>
            <p:ph idx="1"/>
          </p:nvPr>
        </p:nvSpPr>
        <p:spPr>
          <a:xfrm>
            <a:off x="609598" y="2160590"/>
            <a:ext cx="7772401" cy="3880773"/>
          </a:xfrm>
        </p:spPr>
        <p:txBody>
          <a:bodyPr>
            <a:noAutofit/>
          </a:bodyPr>
          <a:lstStyle/>
          <a:p>
            <a:r>
              <a:rPr lang="en-US" sz="2000" dirty="0">
                <a:latin typeface="Arial Rounded MT Bold" panose="020F0704030504030204" pitchFamily="34" charset="0"/>
              </a:rPr>
              <a:t>Is induced by:</a:t>
            </a:r>
          </a:p>
          <a:p>
            <a:r>
              <a:rPr lang="en-US" sz="2000" dirty="0">
                <a:latin typeface="Arial Rounded MT Bold" panose="020F0704030504030204" pitchFamily="34" charset="0"/>
              </a:rPr>
              <a:t> cytokines other than IFN-γ, such as </a:t>
            </a:r>
            <a:r>
              <a:rPr lang="en-US" sz="2000" u="sng" dirty="0">
                <a:solidFill>
                  <a:srgbClr val="FF0000"/>
                </a:solidFill>
                <a:latin typeface="Arial Rounded MT Bold" panose="020F0704030504030204" pitchFamily="34" charset="0"/>
              </a:rPr>
              <a:t>IL-4 and IL-13</a:t>
            </a:r>
            <a:r>
              <a:rPr lang="en-US" sz="2000" dirty="0">
                <a:latin typeface="Arial Rounded MT Bold" panose="020F0704030504030204" pitchFamily="34" charset="0"/>
              </a:rPr>
              <a:t>, produced by T lymphocytes.</a:t>
            </a:r>
          </a:p>
          <a:p>
            <a:endParaRPr lang="en-US" sz="2000" dirty="0">
              <a:latin typeface="Arial Rounded MT Bold" panose="020F0704030504030204" pitchFamily="34" charset="0"/>
            </a:endParaRPr>
          </a:p>
          <a:p>
            <a:r>
              <a:rPr lang="en-US" sz="2000" dirty="0">
                <a:latin typeface="Arial Rounded MT Bold" panose="020F0704030504030204" pitchFamily="34" charset="0"/>
              </a:rPr>
              <a:t>The principal function of alternatively activated (M2) macrophages is in </a:t>
            </a:r>
            <a:r>
              <a:rPr lang="en-US" sz="2000" u="sng" dirty="0">
                <a:solidFill>
                  <a:srgbClr val="00B0F0"/>
                </a:solidFill>
                <a:latin typeface="Arial Rounded MT Bold" panose="020F0704030504030204" pitchFamily="34" charset="0"/>
              </a:rPr>
              <a:t>tissue repair. </a:t>
            </a:r>
          </a:p>
          <a:p>
            <a:endParaRPr lang="en-US" sz="2000" dirty="0">
              <a:latin typeface="Arial Rounded MT Bold" panose="020F0704030504030204" pitchFamily="34" charset="0"/>
            </a:endParaRPr>
          </a:p>
          <a:p>
            <a:r>
              <a:rPr lang="en-US" sz="2000" dirty="0">
                <a:latin typeface="Arial Rounded MT Bold" panose="020F0704030504030204" pitchFamily="34" charset="0"/>
              </a:rPr>
              <a:t>They secrete growth factors that promote :</a:t>
            </a:r>
          </a:p>
          <a:p>
            <a:pPr>
              <a:buFont typeface="Wingdings" pitchFamily="2" charset="2"/>
              <a:buChar char="Ø"/>
            </a:pPr>
            <a:r>
              <a:rPr lang="en-US" sz="2000" dirty="0">
                <a:latin typeface="Arial Rounded MT Bold" panose="020F0704030504030204" pitchFamily="34" charset="0"/>
              </a:rPr>
              <a:t>Angiogenesis.</a:t>
            </a:r>
          </a:p>
          <a:p>
            <a:pPr>
              <a:buFont typeface="Wingdings" pitchFamily="2" charset="2"/>
              <a:buChar char="Ø"/>
            </a:pPr>
            <a:r>
              <a:rPr lang="en-US" sz="2000" dirty="0">
                <a:latin typeface="Arial Rounded MT Bold" panose="020F0704030504030204" pitchFamily="34" charset="0"/>
              </a:rPr>
              <a:t> activate fibroblasts.</a:t>
            </a:r>
          </a:p>
          <a:p>
            <a:pPr>
              <a:buFont typeface="Wingdings" pitchFamily="2" charset="2"/>
              <a:buChar char="Ø"/>
            </a:pPr>
            <a:r>
              <a:rPr lang="en-US" sz="2000" dirty="0">
                <a:latin typeface="Arial Rounded MT Bold" panose="020F0704030504030204" pitchFamily="34" charset="0"/>
              </a:rPr>
              <a:t> stimulate collagen synthesis.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7924800" cy="5635752"/>
          </a:xfrm>
        </p:spPr>
        <p:txBody>
          <a:bodyPr>
            <a:normAutofit/>
          </a:bodyPr>
          <a:lstStyle/>
          <a:p>
            <a:r>
              <a:rPr lang="en-US" sz="2400" dirty="0">
                <a:latin typeface="Arial Rounded MT Bold" panose="020F0704030504030204" pitchFamily="34" charset="0"/>
              </a:rPr>
              <a:t>The products of activated macrophages :</a:t>
            </a:r>
          </a:p>
          <a:p>
            <a:endParaRPr lang="en-US" sz="2400" dirty="0">
              <a:latin typeface="Arial Rounded MT Bold" panose="020F0704030504030204" pitchFamily="34" charset="0"/>
            </a:endParaRPr>
          </a:p>
          <a:p>
            <a:r>
              <a:rPr lang="en-US" sz="2400" dirty="0">
                <a:latin typeface="Arial Rounded MT Bold" panose="020F0704030504030204" pitchFamily="34" charset="0"/>
              </a:rPr>
              <a:t>Eliminate injurious agents such as </a:t>
            </a:r>
            <a:r>
              <a:rPr lang="en-US" sz="2400" u="sng" dirty="0">
                <a:solidFill>
                  <a:srgbClr val="00B0F0"/>
                </a:solidFill>
                <a:latin typeface="Arial Rounded MT Bold" panose="020F0704030504030204" pitchFamily="34" charset="0"/>
              </a:rPr>
              <a:t>microbes.</a:t>
            </a:r>
          </a:p>
          <a:p>
            <a:endParaRPr lang="en-US" sz="2400" u="sng" dirty="0">
              <a:solidFill>
                <a:srgbClr val="00B0F0"/>
              </a:solidFill>
              <a:latin typeface="Arial Rounded MT Bold" panose="020F0704030504030204" pitchFamily="34" charset="0"/>
            </a:endParaRPr>
          </a:p>
          <a:p>
            <a:r>
              <a:rPr lang="en-US" sz="2400" dirty="0">
                <a:latin typeface="Arial Rounded MT Bold" panose="020F0704030504030204" pitchFamily="34" charset="0"/>
              </a:rPr>
              <a:t>Initiate the process of </a:t>
            </a:r>
            <a:r>
              <a:rPr lang="en-US" sz="2400" u="sng" dirty="0">
                <a:solidFill>
                  <a:srgbClr val="00B0F0"/>
                </a:solidFill>
                <a:latin typeface="Arial Rounded MT Bold" panose="020F0704030504030204" pitchFamily="34" charset="0"/>
              </a:rPr>
              <a:t>repair.</a:t>
            </a:r>
          </a:p>
          <a:p>
            <a:endParaRPr lang="en-US" sz="2400" u="sng" dirty="0">
              <a:solidFill>
                <a:srgbClr val="00B0F0"/>
              </a:solidFill>
              <a:latin typeface="Arial Rounded MT Bold" panose="020F0704030504030204" pitchFamily="34" charset="0"/>
            </a:endParaRPr>
          </a:p>
          <a:p>
            <a:r>
              <a:rPr lang="en-US" sz="2400" dirty="0">
                <a:latin typeface="Arial Rounded MT Bold" panose="020F0704030504030204" pitchFamily="34" charset="0"/>
              </a:rPr>
              <a:t>Responsible for much of the </a:t>
            </a:r>
            <a:r>
              <a:rPr lang="en-US" sz="2400" u="sng" dirty="0">
                <a:solidFill>
                  <a:srgbClr val="00B0F0"/>
                </a:solidFill>
                <a:latin typeface="Arial Rounded MT Bold" panose="020F0704030504030204" pitchFamily="34" charset="0"/>
              </a:rPr>
              <a:t>tissue injury </a:t>
            </a:r>
            <a:r>
              <a:rPr lang="en-US" sz="2400" dirty="0">
                <a:latin typeface="Arial Rounded MT Bold" panose="020F0704030504030204" pitchFamily="34" charset="0"/>
              </a:rPr>
              <a:t>in chronic inflammation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inflammation </a:t>
            </a:r>
          </a:p>
        </p:txBody>
      </p:sp>
      <p:sp>
        <p:nvSpPr>
          <p:cNvPr id="3" name="Content Placeholder 2"/>
          <p:cNvSpPr>
            <a:spLocks noGrp="1"/>
          </p:cNvSpPr>
          <p:nvPr>
            <p:ph idx="1"/>
          </p:nvPr>
        </p:nvSpPr>
        <p:spPr/>
        <p:txBody>
          <a:bodyPr/>
          <a:lstStyle/>
          <a:p>
            <a:r>
              <a:rPr lang="en-US" dirty="0">
                <a:solidFill>
                  <a:srgbClr val="FF0000"/>
                </a:solidFill>
                <a:latin typeface="Arial Rounded MT Bold" panose="020F0704030504030204" pitchFamily="34" charset="0"/>
              </a:rPr>
              <a:t>Chronic inflammation </a:t>
            </a:r>
            <a:r>
              <a:rPr lang="en-US" dirty="0">
                <a:latin typeface="Arial Rounded MT Bold" panose="020F0704030504030204" pitchFamily="34" charset="0"/>
              </a:rPr>
              <a:t>is a response of prolonged duration (weeks or months) in which inflammation, tissue injury, and attempts at repair coexist, in varying combinations. </a:t>
            </a:r>
          </a:p>
          <a:p>
            <a:endParaRPr lang="en-US" dirty="0">
              <a:latin typeface="Arial Rounded MT Bold" panose="020F0704030504030204" pitchFamily="34" charset="0"/>
            </a:endParaRPr>
          </a:p>
          <a:p>
            <a:r>
              <a:rPr lang="en-US" dirty="0">
                <a:latin typeface="Arial Rounded MT Bold" panose="020F0704030504030204" pitchFamily="34" charset="0"/>
              </a:rPr>
              <a:t>It may follow acute inflammation, as described earlier, or may begin insidiously,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467600" cy="1143000"/>
          </a:xfrm>
        </p:spPr>
        <p:txBody>
          <a:bodyPr/>
          <a:lstStyle/>
          <a:p>
            <a:r>
              <a:rPr lang="en-US" dirty="0"/>
              <a:t>2.Role of Lymphocytes</a:t>
            </a:r>
          </a:p>
        </p:txBody>
      </p:sp>
      <p:sp>
        <p:nvSpPr>
          <p:cNvPr id="3" name="Content Placeholder 2"/>
          <p:cNvSpPr>
            <a:spLocks noGrp="1"/>
          </p:cNvSpPr>
          <p:nvPr>
            <p:ph idx="1"/>
          </p:nvPr>
        </p:nvSpPr>
        <p:spPr>
          <a:xfrm>
            <a:off x="381000" y="1984248"/>
            <a:ext cx="7467600" cy="4873752"/>
          </a:xfrm>
        </p:spPr>
        <p:txBody>
          <a:bodyPr/>
          <a:lstStyle/>
          <a:p>
            <a:r>
              <a:rPr lang="en-US" sz="2400" dirty="0">
                <a:latin typeface="Arial Rounded MT Bold" panose="020F0704030504030204" pitchFamily="34" charset="0"/>
              </a:rPr>
              <a:t>Microbes and other environmental antigen activate T and B lymphocytes, which </a:t>
            </a:r>
            <a:r>
              <a:rPr lang="en-US" sz="2400" u="sng" dirty="0">
                <a:solidFill>
                  <a:srgbClr val="FF0000"/>
                </a:solidFill>
                <a:latin typeface="Arial Rounded MT Bold" panose="020F0704030504030204" pitchFamily="34" charset="0"/>
              </a:rPr>
              <a:t>amplify and propagate chronic inflammation.</a:t>
            </a:r>
          </a:p>
          <a:p>
            <a:endParaRPr lang="en-US" sz="2400" dirty="0">
              <a:latin typeface="Arial Rounded MT Bold" panose="020F0704030504030204" pitchFamily="34" charset="0"/>
            </a:endParaRPr>
          </a:p>
          <a:p>
            <a:r>
              <a:rPr lang="en-US" sz="2400" dirty="0">
                <a:latin typeface="Arial Rounded MT Bold" panose="020F0704030504030204" pitchFamily="34" charset="0"/>
              </a:rPr>
              <a:t>Some of the strongest chronic inflammatory reactions, such as </a:t>
            </a:r>
            <a:r>
              <a:rPr lang="en-US" sz="2400" u="sng" dirty="0">
                <a:solidFill>
                  <a:srgbClr val="FF0000"/>
                </a:solidFill>
                <a:latin typeface="Arial Rounded MT Bold" panose="020F0704030504030204" pitchFamily="34" charset="0"/>
              </a:rPr>
              <a:t>granulomatous inflammation, </a:t>
            </a:r>
            <a:r>
              <a:rPr lang="en-US" sz="2400" dirty="0">
                <a:latin typeface="Arial Rounded MT Bold" panose="020F0704030504030204" pitchFamily="34" charset="0"/>
              </a:rPr>
              <a:t>are dependent on lymphocyte responses. </a:t>
            </a:r>
          </a:p>
          <a:p>
            <a:pPr>
              <a:buNone/>
            </a:pPr>
            <a:endParaRPr lang="en-US" dirty="0"/>
          </a:p>
        </p:txBody>
      </p:sp>
      <p:pic>
        <p:nvPicPr>
          <p:cNvPr id="35842" name="Picture 2" descr="Lymphocytes - Complete Blood Count (CBC) - Lab Test Results Interpretation"/>
          <p:cNvPicPr>
            <a:picLocks noChangeAspect="1" noChangeArrowheads="1"/>
          </p:cNvPicPr>
          <p:nvPr/>
        </p:nvPicPr>
        <p:blipFill>
          <a:blip r:embed="rId2"/>
          <a:srcRect/>
          <a:stretch>
            <a:fillRect/>
          </a:stretch>
        </p:blipFill>
        <p:spPr bwMode="auto">
          <a:xfrm>
            <a:off x="7315200" y="0"/>
            <a:ext cx="1874520" cy="177399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6486794"/>
              </p:ext>
            </p:extLst>
          </p:nvPr>
        </p:nvGraphicFramePr>
        <p:xfrm>
          <a:off x="1143000" y="1066800"/>
          <a:ext cx="6781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447800" y="1600200"/>
            <a:ext cx="1460656" cy="369332"/>
          </a:xfrm>
          <a:prstGeom prst="rect">
            <a:avLst/>
          </a:prstGeom>
        </p:spPr>
        <p:txBody>
          <a:bodyPr wrap="none">
            <a:spAutoFit/>
          </a:bodyPr>
          <a:lstStyle/>
          <a:p>
            <a:r>
              <a:rPr lang="en-US" dirty="0"/>
              <a:t>• TH1 cells </a:t>
            </a:r>
          </a:p>
        </p:txBody>
      </p:sp>
      <p:sp>
        <p:nvSpPr>
          <p:cNvPr id="4" name="Rectangle 3"/>
          <p:cNvSpPr/>
          <p:nvPr/>
        </p:nvSpPr>
        <p:spPr>
          <a:xfrm>
            <a:off x="1295400" y="3124200"/>
            <a:ext cx="1792478" cy="369332"/>
          </a:xfrm>
          <a:prstGeom prst="rect">
            <a:avLst/>
          </a:prstGeom>
        </p:spPr>
        <p:txBody>
          <a:bodyPr wrap="none">
            <a:spAutoFit/>
          </a:bodyPr>
          <a:lstStyle/>
          <a:p>
            <a:r>
              <a:rPr lang="en-US" dirty="0"/>
              <a:t>Produce IFN-γ</a:t>
            </a:r>
          </a:p>
        </p:txBody>
      </p:sp>
      <p:sp>
        <p:nvSpPr>
          <p:cNvPr id="5" name="Rectangle 4"/>
          <p:cNvSpPr/>
          <p:nvPr/>
        </p:nvSpPr>
        <p:spPr>
          <a:xfrm>
            <a:off x="1447800" y="4343400"/>
            <a:ext cx="1646605" cy="923330"/>
          </a:xfrm>
          <a:prstGeom prst="rect">
            <a:avLst/>
          </a:prstGeom>
        </p:spPr>
        <p:txBody>
          <a:bodyPr wrap="none">
            <a:spAutoFit/>
          </a:bodyPr>
          <a:lstStyle/>
          <a:p>
            <a:r>
              <a:rPr lang="en-US" dirty="0"/>
              <a:t>activates </a:t>
            </a:r>
          </a:p>
          <a:p>
            <a:r>
              <a:rPr lang="en-US" dirty="0"/>
              <a:t>Macrophages</a:t>
            </a:r>
          </a:p>
          <a:p>
            <a:r>
              <a:rPr lang="en-US" dirty="0"/>
              <a:t>M2 pathway. </a:t>
            </a:r>
          </a:p>
        </p:txBody>
      </p:sp>
      <p:sp>
        <p:nvSpPr>
          <p:cNvPr id="6" name="Rectangle 5"/>
          <p:cNvSpPr/>
          <p:nvPr/>
        </p:nvSpPr>
        <p:spPr>
          <a:xfrm>
            <a:off x="4114800" y="1600200"/>
            <a:ext cx="1273105" cy="369332"/>
          </a:xfrm>
          <a:prstGeom prst="rect">
            <a:avLst/>
          </a:prstGeom>
        </p:spPr>
        <p:txBody>
          <a:bodyPr wrap="none">
            <a:spAutoFit/>
          </a:bodyPr>
          <a:lstStyle/>
          <a:p>
            <a:pPr>
              <a:buFont typeface="Arial" pitchFamily="34" charset="0"/>
              <a:buChar char="•"/>
            </a:pPr>
            <a:r>
              <a:rPr lang="en-US" dirty="0"/>
              <a:t>TH2 cells</a:t>
            </a:r>
          </a:p>
        </p:txBody>
      </p:sp>
      <p:sp>
        <p:nvSpPr>
          <p:cNvPr id="7" name="Rectangle 6"/>
          <p:cNvSpPr/>
          <p:nvPr/>
        </p:nvSpPr>
        <p:spPr>
          <a:xfrm>
            <a:off x="3810000" y="2590800"/>
            <a:ext cx="997389" cy="1200329"/>
          </a:xfrm>
          <a:prstGeom prst="rect">
            <a:avLst/>
          </a:prstGeom>
        </p:spPr>
        <p:txBody>
          <a:bodyPr wrap="none">
            <a:spAutoFit/>
          </a:bodyPr>
          <a:lstStyle/>
          <a:p>
            <a:r>
              <a:rPr lang="en-US" dirty="0"/>
              <a:t>secrete </a:t>
            </a:r>
          </a:p>
          <a:p>
            <a:r>
              <a:rPr lang="en-US" dirty="0"/>
              <a:t>IL-4.</a:t>
            </a:r>
          </a:p>
          <a:p>
            <a:r>
              <a:rPr lang="en-US" dirty="0"/>
              <a:t> IL-5.</a:t>
            </a:r>
          </a:p>
          <a:p>
            <a:r>
              <a:rPr lang="en-US" dirty="0"/>
              <a:t> IL-13</a:t>
            </a:r>
          </a:p>
        </p:txBody>
      </p:sp>
      <p:sp>
        <p:nvSpPr>
          <p:cNvPr id="8" name="Rectangle 7"/>
          <p:cNvSpPr/>
          <p:nvPr/>
        </p:nvSpPr>
        <p:spPr>
          <a:xfrm>
            <a:off x="3429000" y="4267200"/>
            <a:ext cx="4572000" cy="830997"/>
          </a:xfrm>
          <a:prstGeom prst="rect">
            <a:avLst/>
          </a:prstGeom>
        </p:spPr>
        <p:txBody>
          <a:bodyPr>
            <a:spAutoFit/>
          </a:bodyPr>
          <a:lstStyle/>
          <a:p>
            <a:r>
              <a:rPr lang="en-US" sz="1600" dirty="0"/>
              <a:t>activate eosinophils </a:t>
            </a:r>
          </a:p>
          <a:p>
            <a:r>
              <a:rPr lang="en-US" sz="1600" dirty="0"/>
              <a:t> are responsible for</a:t>
            </a:r>
          </a:p>
          <a:p>
            <a:r>
              <a:rPr lang="en-US" sz="1600" dirty="0"/>
              <a:t>M 1 pathway activation</a:t>
            </a:r>
          </a:p>
        </p:txBody>
      </p:sp>
      <p:sp>
        <p:nvSpPr>
          <p:cNvPr id="9" name="Rectangle 8"/>
          <p:cNvSpPr/>
          <p:nvPr/>
        </p:nvSpPr>
        <p:spPr>
          <a:xfrm>
            <a:off x="6172200" y="1600200"/>
            <a:ext cx="1588897" cy="369332"/>
          </a:xfrm>
          <a:prstGeom prst="rect">
            <a:avLst/>
          </a:prstGeom>
        </p:spPr>
        <p:txBody>
          <a:bodyPr wrap="none">
            <a:spAutoFit/>
          </a:bodyPr>
          <a:lstStyle/>
          <a:p>
            <a:r>
              <a:rPr lang="en-US" dirty="0"/>
              <a:t>• TH17 cells </a:t>
            </a:r>
          </a:p>
        </p:txBody>
      </p:sp>
      <p:sp>
        <p:nvSpPr>
          <p:cNvPr id="10" name="Rectangle 9"/>
          <p:cNvSpPr/>
          <p:nvPr/>
        </p:nvSpPr>
        <p:spPr>
          <a:xfrm>
            <a:off x="6019800" y="2895600"/>
            <a:ext cx="1643399" cy="369332"/>
          </a:xfrm>
          <a:prstGeom prst="rect">
            <a:avLst/>
          </a:prstGeom>
        </p:spPr>
        <p:txBody>
          <a:bodyPr wrap="none">
            <a:spAutoFit/>
          </a:bodyPr>
          <a:lstStyle/>
          <a:p>
            <a:r>
              <a:rPr lang="en-US" dirty="0"/>
              <a:t>secrete IL-17 </a:t>
            </a:r>
          </a:p>
        </p:txBody>
      </p:sp>
      <p:sp>
        <p:nvSpPr>
          <p:cNvPr id="11" name="Rectangle 10"/>
          <p:cNvSpPr/>
          <p:nvPr/>
        </p:nvSpPr>
        <p:spPr>
          <a:xfrm>
            <a:off x="6172200" y="4495800"/>
            <a:ext cx="1479892" cy="646331"/>
          </a:xfrm>
          <a:prstGeom prst="rect">
            <a:avLst/>
          </a:prstGeom>
        </p:spPr>
        <p:txBody>
          <a:bodyPr wrap="none">
            <a:spAutoFit/>
          </a:bodyPr>
          <a:lstStyle/>
          <a:p>
            <a:r>
              <a:rPr lang="en-US" dirty="0"/>
              <a:t>recruiting </a:t>
            </a:r>
          </a:p>
          <a:p>
            <a:r>
              <a:rPr lang="en-US" dirty="0" err="1"/>
              <a:t>neutrophils</a:t>
            </a:r>
            <a:r>
              <a:rPr lang="en-US" dirty="0"/>
              <a:t> </a:t>
            </a:r>
          </a:p>
        </p:txBody>
      </p:sp>
      <p:sp>
        <p:nvSpPr>
          <p:cNvPr id="12" name="Rectangle 11"/>
          <p:cNvSpPr/>
          <p:nvPr/>
        </p:nvSpPr>
        <p:spPr>
          <a:xfrm>
            <a:off x="457200" y="76200"/>
            <a:ext cx="6858000" cy="400110"/>
          </a:xfrm>
          <a:prstGeom prst="rect">
            <a:avLst/>
          </a:prstGeom>
        </p:spPr>
        <p:txBody>
          <a:bodyPr wrap="square">
            <a:spAutoFit/>
          </a:bodyPr>
          <a:lstStyle/>
          <a:p>
            <a:pPr>
              <a:buFont typeface="Wingdings" pitchFamily="2" charset="2"/>
              <a:buChar char="v"/>
            </a:pPr>
            <a:r>
              <a:rPr lang="en-US" sz="2000" b="1" u="sng" dirty="0">
                <a:solidFill>
                  <a:srgbClr val="92D050"/>
                </a:solidFill>
              </a:rPr>
              <a:t> CD4+ T lymphocytes promote inflammation </a:t>
            </a:r>
          </a:p>
        </p:txBody>
      </p:sp>
      <p:sp>
        <p:nvSpPr>
          <p:cNvPr id="13" name="Rounded Rectangle 12"/>
          <p:cNvSpPr/>
          <p:nvPr/>
        </p:nvSpPr>
        <p:spPr>
          <a:xfrm>
            <a:off x="1295400" y="5867400"/>
            <a:ext cx="1752600" cy="9906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Against bacteria</a:t>
            </a:r>
          </a:p>
        </p:txBody>
      </p:sp>
      <p:sp>
        <p:nvSpPr>
          <p:cNvPr id="14" name="Rounded Rectangle 13"/>
          <p:cNvSpPr/>
          <p:nvPr/>
        </p:nvSpPr>
        <p:spPr>
          <a:xfrm>
            <a:off x="3505200" y="5867400"/>
            <a:ext cx="20574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against </a:t>
            </a:r>
            <a:r>
              <a:rPr lang="en-US" sz="1600" dirty="0" err="1"/>
              <a:t>helminthic</a:t>
            </a:r>
            <a:r>
              <a:rPr lang="en-US" sz="1600" dirty="0"/>
              <a:t> parasites and in allergic inflammation</a:t>
            </a:r>
          </a:p>
        </p:txBody>
      </p:sp>
      <p:sp>
        <p:nvSpPr>
          <p:cNvPr id="15" name="Rounded Rectangle 14"/>
          <p:cNvSpPr/>
          <p:nvPr/>
        </p:nvSpPr>
        <p:spPr>
          <a:xfrm>
            <a:off x="6019800" y="5867400"/>
            <a:ext cx="1752600" cy="990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Against bacteria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9047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696200" cy="6245352"/>
          </a:xfrm>
        </p:spPr>
        <p:txBody>
          <a:bodyPr/>
          <a:lstStyle/>
          <a:p>
            <a:r>
              <a:rPr lang="en-US" sz="2800" b="1" u="sng" dirty="0">
                <a:solidFill>
                  <a:srgbClr val="FF0000"/>
                </a:solidFill>
                <a:latin typeface="Arial Rounded MT Bold" panose="020F0704030504030204" pitchFamily="34" charset="0"/>
              </a:rPr>
              <a:t>cycle of cellular reactions</a:t>
            </a:r>
          </a:p>
          <a:p>
            <a:r>
              <a:rPr lang="en-US" dirty="0">
                <a:latin typeface="Arial Rounded MT Bold" panose="020F0704030504030204" pitchFamily="34" charset="0"/>
              </a:rPr>
              <a:t>Macrophages:</a:t>
            </a:r>
          </a:p>
          <a:p>
            <a:pPr>
              <a:buFont typeface="Wingdings" pitchFamily="2" charset="2"/>
              <a:buChar char="§"/>
            </a:pPr>
            <a:r>
              <a:rPr lang="en-US" dirty="0">
                <a:latin typeface="Arial Rounded MT Bold" panose="020F0704030504030204" pitchFamily="34" charset="0"/>
              </a:rPr>
              <a:t> </a:t>
            </a:r>
            <a:r>
              <a:rPr lang="en-US" sz="2000" dirty="0">
                <a:latin typeface="Arial Rounded MT Bold" panose="020F0704030504030204" pitchFamily="34" charset="0"/>
              </a:rPr>
              <a:t>display antigens to T cells, that activate T cells.</a:t>
            </a:r>
          </a:p>
          <a:p>
            <a:pPr>
              <a:buFont typeface="Wingdings" pitchFamily="2" charset="2"/>
              <a:buChar char="§"/>
            </a:pPr>
            <a:r>
              <a:rPr lang="en-US" sz="2000" dirty="0">
                <a:latin typeface="Arial Rounded MT Bold" panose="020F0704030504030204" pitchFamily="34" charset="0"/>
              </a:rPr>
              <a:t> produce cytokines (IL-12 and others) that also stimulate T cell responses.</a:t>
            </a:r>
          </a:p>
          <a:p>
            <a:pPr>
              <a:buNone/>
            </a:pPr>
            <a:endParaRPr lang="en-US" sz="2000" dirty="0">
              <a:latin typeface="Arial Rounded MT Bold" panose="020F0704030504030204" pitchFamily="34" charset="0"/>
            </a:endParaRPr>
          </a:p>
          <a:p>
            <a:r>
              <a:rPr lang="en-US" dirty="0">
                <a:latin typeface="Arial Rounded MT Bold" panose="020F0704030504030204" pitchFamily="34" charset="0"/>
              </a:rPr>
              <a:t> Activated T lymphocytes:</a:t>
            </a:r>
          </a:p>
          <a:p>
            <a:pPr>
              <a:buFont typeface="Wingdings" pitchFamily="2" charset="2"/>
              <a:buChar char="§"/>
            </a:pPr>
            <a:r>
              <a:rPr lang="en-US" sz="2000" dirty="0">
                <a:latin typeface="Arial Rounded MT Bold" panose="020F0704030504030204" pitchFamily="34" charset="0"/>
              </a:rPr>
              <a:t>produce cytokines, which recruit and activate macrophages.</a:t>
            </a:r>
          </a:p>
          <a:p>
            <a:pPr>
              <a:buFont typeface="Wingdings" pitchFamily="2" charset="2"/>
              <a:buChar char="§"/>
            </a:pPr>
            <a:r>
              <a:rPr lang="en-US" sz="2000" dirty="0">
                <a:latin typeface="Arial Rounded MT Bold" panose="020F0704030504030204" pitchFamily="34" charset="0"/>
              </a:rPr>
              <a:t>promoting more antigen presentation and cytokine secretion. </a:t>
            </a:r>
          </a:p>
          <a:p>
            <a:pPr>
              <a:buFont typeface="Wingdings" pitchFamily="2" charset="2"/>
              <a:buChar char="§"/>
            </a:pPr>
            <a:endParaRPr lang="en-US" sz="2000" dirty="0">
              <a:latin typeface="Arial Rounded MT Bold" panose="020F0704030504030204" pitchFamily="34" charset="0"/>
            </a:endParaRPr>
          </a:p>
        </p:txBody>
      </p:sp>
      <p:sp>
        <p:nvSpPr>
          <p:cNvPr id="4" name="Rectangle 3"/>
          <p:cNvSpPr/>
          <p:nvPr/>
        </p:nvSpPr>
        <p:spPr>
          <a:xfrm>
            <a:off x="381000" y="4572000"/>
            <a:ext cx="7162800" cy="646331"/>
          </a:xfrm>
          <a:prstGeom prst="rect">
            <a:avLst/>
          </a:prstGeom>
        </p:spPr>
        <p:txBody>
          <a:bodyPr wrap="square">
            <a:spAutoFit/>
          </a:bodyPr>
          <a:lstStyle/>
          <a:p>
            <a:r>
              <a:rPr lang="en-US" b="1" u="sng" dirty="0">
                <a:solidFill>
                  <a:srgbClr val="FF0000"/>
                </a:solidFill>
              </a:rPr>
              <a:t>These interactions play an important role in propagating chronic inflammation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67600" cy="1143000"/>
          </a:xfrm>
        </p:spPr>
        <p:txBody>
          <a:bodyPr/>
          <a:lstStyle/>
          <a:p>
            <a:r>
              <a:rPr lang="en-US" dirty="0"/>
              <a:t>tertiary lymphoid organs</a:t>
            </a:r>
          </a:p>
        </p:txBody>
      </p:sp>
      <p:sp>
        <p:nvSpPr>
          <p:cNvPr id="3" name="Content Placeholder 2"/>
          <p:cNvSpPr>
            <a:spLocks noGrp="1"/>
          </p:cNvSpPr>
          <p:nvPr>
            <p:ph idx="1"/>
          </p:nvPr>
        </p:nvSpPr>
        <p:spPr/>
        <p:txBody>
          <a:bodyPr/>
          <a:lstStyle/>
          <a:p>
            <a:r>
              <a:rPr lang="en-US" dirty="0"/>
              <a:t> Accumulated lymphocytes, antigen-presenting cells, and plasma cells cluster together to form lymphoid structures resembling the follicles found in lymph nodes</a:t>
            </a:r>
          </a:p>
          <a:p>
            <a:endParaRPr lang="en-US" dirty="0"/>
          </a:p>
          <a:p>
            <a:endParaRPr lang="en-US" dirty="0"/>
          </a:p>
        </p:txBody>
      </p:sp>
      <p:sp>
        <p:nvSpPr>
          <p:cNvPr id="39938" name="AutoShape 2" descr="Lymphoid neogenesis. Tertiary lymphoid organs with an evident, clear...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0" name="Picture 4" descr="Lymphoid neogenesis. Tertiary lymphoid organs with an evident, clear... |  Download Scientific Diagram"/>
          <p:cNvPicPr>
            <a:picLocks noChangeAspect="1" noChangeArrowheads="1"/>
          </p:cNvPicPr>
          <p:nvPr/>
        </p:nvPicPr>
        <p:blipFill>
          <a:blip r:embed="rId2"/>
          <a:srcRect/>
          <a:stretch>
            <a:fillRect/>
          </a:stretch>
        </p:blipFill>
        <p:spPr bwMode="auto">
          <a:xfrm>
            <a:off x="4200919" y="3352801"/>
            <a:ext cx="4562081" cy="3505200"/>
          </a:xfrm>
          <a:prstGeom prst="rect">
            <a:avLst/>
          </a:prstGeom>
          <a:noFill/>
          <a:ln w="38100">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Webpathology.com: A Collection of Surgical Pathology Images"/>
          <p:cNvPicPr>
            <a:picLocks noChangeAspect="1" noChangeArrowheads="1"/>
          </p:cNvPicPr>
          <p:nvPr/>
        </p:nvPicPr>
        <p:blipFill>
          <a:blip r:embed="rId2"/>
          <a:srcRect/>
          <a:stretch>
            <a:fillRect/>
          </a:stretch>
        </p:blipFill>
        <p:spPr bwMode="auto">
          <a:xfrm>
            <a:off x="304800" y="228600"/>
            <a:ext cx="4343400" cy="3260892"/>
          </a:xfrm>
          <a:prstGeom prst="rect">
            <a:avLst/>
          </a:prstGeom>
          <a:noFill/>
          <a:ln w="57150">
            <a:solidFill>
              <a:schemeClr val="tx1"/>
            </a:solidFill>
          </a:ln>
        </p:spPr>
      </p:pic>
      <p:sp>
        <p:nvSpPr>
          <p:cNvPr id="3" name="Rectangle 2"/>
          <p:cNvSpPr/>
          <p:nvPr/>
        </p:nvSpPr>
        <p:spPr>
          <a:xfrm>
            <a:off x="4802746" y="1524000"/>
            <a:ext cx="3122053" cy="646331"/>
          </a:xfrm>
          <a:prstGeom prst="rect">
            <a:avLst/>
          </a:prstGeom>
        </p:spPr>
        <p:txBody>
          <a:bodyPr wrap="square">
            <a:spAutoFit/>
          </a:bodyPr>
          <a:lstStyle/>
          <a:p>
            <a:r>
              <a:rPr lang="en-US" b="1" u="sng" dirty="0"/>
              <a:t>Thyroid in</a:t>
            </a:r>
          </a:p>
          <a:p>
            <a:r>
              <a:rPr lang="en-US" b="1" u="sng" dirty="0"/>
              <a:t> Hashimoto </a:t>
            </a:r>
            <a:r>
              <a:rPr lang="en-US" b="1" u="sng" dirty="0" err="1"/>
              <a:t>thyroiditis</a:t>
            </a:r>
            <a:endParaRPr lang="en-US" b="1" u="sng" dirty="0"/>
          </a:p>
        </p:txBody>
      </p:sp>
      <p:pic>
        <p:nvPicPr>
          <p:cNvPr id="93188" name="Picture 4" descr="Histologic appearance of Helicobacter pylori gastritis. Helicobacter... |  Download Scientific Diagram"/>
          <p:cNvPicPr>
            <a:picLocks noChangeAspect="1" noChangeArrowheads="1"/>
          </p:cNvPicPr>
          <p:nvPr/>
        </p:nvPicPr>
        <p:blipFill>
          <a:blip r:embed="rId3"/>
          <a:srcRect/>
          <a:stretch>
            <a:fillRect/>
          </a:stretch>
        </p:blipFill>
        <p:spPr bwMode="auto">
          <a:xfrm>
            <a:off x="304800" y="3718375"/>
            <a:ext cx="4343400" cy="3139625"/>
          </a:xfrm>
          <a:prstGeom prst="rect">
            <a:avLst/>
          </a:prstGeom>
          <a:noFill/>
          <a:ln w="57150">
            <a:solidFill>
              <a:schemeClr val="tx1"/>
            </a:solidFill>
          </a:ln>
        </p:spPr>
      </p:pic>
      <p:sp>
        <p:nvSpPr>
          <p:cNvPr id="5" name="Rectangle 4"/>
          <p:cNvSpPr/>
          <p:nvPr/>
        </p:nvSpPr>
        <p:spPr>
          <a:xfrm>
            <a:off x="4800600" y="4572000"/>
            <a:ext cx="3576620" cy="369332"/>
          </a:xfrm>
          <a:prstGeom prst="rect">
            <a:avLst/>
          </a:prstGeom>
        </p:spPr>
        <p:txBody>
          <a:bodyPr wrap="none">
            <a:spAutoFit/>
          </a:bodyPr>
          <a:lstStyle/>
          <a:p>
            <a:r>
              <a:rPr lang="en-US" b="1" u="sng" dirty="0"/>
              <a:t>Helicobacter pylori gastritis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normAutofit/>
          </a:bodyPr>
          <a:lstStyle/>
          <a:p>
            <a:r>
              <a:rPr lang="en-US" sz="2800" dirty="0"/>
              <a:t>Other Cells in Chronic Inflammation</a:t>
            </a:r>
          </a:p>
        </p:txBody>
      </p:sp>
      <p:sp>
        <p:nvSpPr>
          <p:cNvPr id="3" name="Content Placeholder 2"/>
          <p:cNvSpPr>
            <a:spLocks noGrp="1"/>
          </p:cNvSpPr>
          <p:nvPr>
            <p:ph idx="1"/>
          </p:nvPr>
        </p:nvSpPr>
        <p:spPr>
          <a:xfrm>
            <a:off x="304800" y="1527048"/>
            <a:ext cx="7620000" cy="5330952"/>
          </a:xfrm>
        </p:spPr>
        <p:txBody>
          <a:bodyPr>
            <a:normAutofit/>
          </a:bodyPr>
          <a:lstStyle/>
          <a:p>
            <a:r>
              <a:rPr lang="en-US" sz="2000" dirty="0">
                <a:latin typeface="Arial Rounded MT Bold" panose="020F0704030504030204" pitchFamily="34" charset="0"/>
              </a:rPr>
              <a:t>1.Eosinophils:</a:t>
            </a:r>
          </a:p>
          <a:p>
            <a:endParaRPr lang="en-US" sz="2000" dirty="0">
              <a:latin typeface="Arial Rounded MT Bold" panose="020F0704030504030204" pitchFamily="34" charset="0"/>
            </a:endParaRPr>
          </a:p>
          <a:p>
            <a:r>
              <a:rPr lang="en-US" sz="2000" dirty="0">
                <a:latin typeface="Arial Rounded MT Bold" panose="020F0704030504030204" pitchFamily="34" charset="0"/>
              </a:rPr>
              <a:t> Are abundant in immune reactions mediated by </a:t>
            </a:r>
            <a:r>
              <a:rPr lang="en-US" sz="2000" u="sng" dirty="0" err="1">
                <a:solidFill>
                  <a:srgbClr val="00B050"/>
                </a:solidFill>
                <a:latin typeface="Arial Rounded MT Bold" panose="020F0704030504030204" pitchFamily="34" charset="0"/>
              </a:rPr>
              <a:t>IgE</a:t>
            </a:r>
            <a:r>
              <a:rPr lang="en-US" sz="2000" u="sng" dirty="0">
                <a:solidFill>
                  <a:srgbClr val="00B050"/>
                </a:solidFill>
                <a:latin typeface="Arial Rounded MT Bold" panose="020F0704030504030204" pitchFamily="34" charset="0"/>
              </a:rPr>
              <a:t> and in parasitic infections. </a:t>
            </a:r>
          </a:p>
          <a:p>
            <a:r>
              <a:rPr lang="en-US" sz="2000" dirty="0">
                <a:latin typeface="Arial Rounded MT Bold" panose="020F0704030504030204" pitchFamily="34" charset="0"/>
              </a:rPr>
              <a:t>Their recruitment is driven by certain adhesion molecules, and by specific </a:t>
            </a:r>
            <a:r>
              <a:rPr lang="en-US" sz="2000" dirty="0" err="1">
                <a:latin typeface="Arial Rounded MT Bold" panose="020F0704030504030204" pitchFamily="34" charset="0"/>
              </a:rPr>
              <a:t>chemokines</a:t>
            </a:r>
            <a:r>
              <a:rPr lang="en-US" sz="2000" dirty="0">
                <a:latin typeface="Arial Rounded MT Bold" panose="020F0704030504030204" pitchFamily="34" charset="0"/>
              </a:rPr>
              <a:t> (e.g., </a:t>
            </a:r>
            <a:r>
              <a:rPr lang="en-US" sz="2000" u="sng" dirty="0" err="1">
                <a:solidFill>
                  <a:srgbClr val="00B050"/>
                </a:solidFill>
                <a:latin typeface="Arial Rounded MT Bold" panose="020F0704030504030204" pitchFamily="34" charset="0"/>
              </a:rPr>
              <a:t>eotaxin</a:t>
            </a:r>
            <a:r>
              <a:rPr lang="en-US" sz="2000" u="sng" dirty="0">
                <a:solidFill>
                  <a:srgbClr val="00B050"/>
                </a:solidFill>
                <a:latin typeface="Arial Rounded MT Bold" panose="020F0704030504030204" pitchFamily="34" charset="0"/>
              </a:rPr>
              <a:t>)</a:t>
            </a:r>
            <a:r>
              <a:rPr lang="en-US" sz="2000" dirty="0">
                <a:latin typeface="Arial Rounded MT Bold" panose="020F0704030504030204" pitchFamily="34"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4248"/>
            <a:ext cx="7467600" cy="4873752"/>
          </a:xfrm>
        </p:spPr>
        <p:txBody>
          <a:bodyPr/>
          <a:lstStyle/>
          <a:p>
            <a:r>
              <a:rPr lang="en-US" dirty="0">
                <a:latin typeface="Arial Rounded MT Bold" panose="020F0704030504030204" pitchFamily="34" charset="0"/>
              </a:rPr>
              <a:t>Eosinophils have granules that contain major basic protein, a highly cationic protein that is toxic to </a:t>
            </a:r>
            <a:r>
              <a:rPr lang="en-US" u="sng" dirty="0">
                <a:solidFill>
                  <a:schemeClr val="accent1">
                    <a:lumMod val="75000"/>
                  </a:schemeClr>
                </a:solidFill>
                <a:latin typeface="Arial Rounded MT Bold" panose="020F0704030504030204" pitchFamily="34" charset="0"/>
              </a:rPr>
              <a:t>parasites but also injures host epithelial cells. </a:t>
            </a:r>
          </a:p>
          <a:p>
            <a:endParaRPr lang="en-US" u="sng" dirty="0">
              <a:solidFill>
                <a:schemeClr val="accent1">
                  <a:lumMod val="75000"/>
                </a:schemeClr>
              </a:solidFill>
              <a:latin typeface="Arial Rounded MT Bold" panose="020F0704030504030204" pitchFamily="34" charset="0"/>
            </a:endParaRPr>
          </a:p>
          <a:p>
            <a:r>
              <a:rPr lang="en-US" dirty="0">
                <a:latin typeface="Arial Rounded MT Bold" panose="020F0704030504030204" pitchFamily="34" charset="0"/>
              </a:rPr>
              <a:t>So eosinophils are of benefit in:</a:t>
            </a:r>
          </a:p>
          <a:p>
            <a:pPr>
              <a:buFont typeface="Wingdings" pitchFamily="2" charset="2"/>
              <a:buChar char="§"/>
            </a:pPr>
            <a:r>
              <a:rPr lang="en-US" dirty="0">
                <a:latin typeface="Arial Rounded MT Bold" panose="020F0704030504030204" pitchFamily="34" charset="0"/>
              </a:rPr>
              <a:t> controlling parasitic infections.</a:t>
            </a:r>
          </a:p>
          <a:p>
            <a:pPr>
              <a:buFont typeface="Wingdings" pitchFamily="2" charset="2"/>
              <a:buChar char="§"/>
            </a:pPr>
            <a:r>
              <a:rPr lang="en-US" dirty="0">
                <a:latin typeface="Arial Rounded MT Bold" panose="020F0704030504030204" pitchFamily="34" charset="0"/>
              </a:rPr>
              <a:t> contribute to tissue damage in immune reactions such as allergies</a:t>
            </a:r>
          </a:p>
        </p:txBody>
      </p:sp>
      <p:pic>
        <p:nvPicPr>
          <p:cNvPr id="41986" name="Picture 2" descr="The Role of Eosinophils in Our Immune System | GSK US"/>
          <p:cNvPicPr>
            <a:picLocks noChangeAspect="1" noChangeArrowheads="1"/>
          </p:cNvPicPr>
          <p:nvPr/>
        </p:nvPicPr>
        <p:blipFill>
          <a:blip r:embed="rId2"/>
          <a:srcRect/>
          <a:stretch>
            <a:fillRect/>
          </a:stretch>
        </p:blipFill>
        <p:spPr bwMode="auto">
          <a:xfrm>
            <a:off x="6324600" y="1"/>
            <a:ext cx="2819400" cy="1879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a:t>2.Mast cells </a:t>
            </a:r>
          </a:p>
        </p:txBody>
      </p:sp>
      <p:sp>
        <p:nvSpPr>
          <p:cNvPr id="3" name="Content Placeholder 2"/>
          <p:cNvSpPr>
            <a:spLocks noGrp="1"/>
          </p:cNvSpPr>
          <p:nvPr>
            <p:ph idx="1"/>
          </p:nvPr>
        </p:nvSpPr>
        <p:spPr>
          <a:xfrm>
            <a:off x="457200" y="1371600"/>
            <a:ext cx="7467600" cy="4873752"/>
          </a:xfrm>
        </p:spPr>
        <p:txBody>
          <a:bodyPr>
            <a:normAutofit/>
          </a:bodyPr>
          <a:lstStyle/>
          <a:p>
            <a:r>
              <a:rPr lang="en-US" dirty="0">
                <a:latin typeface="Arial Rounded MT Bold" panose="020F0704030504030204" pitchFamily="34" charset="0"/>
              </a:rPr>
              <a:t>Are widely distributed in connective tissues and participate in both acute and chronic inflammatory reactions.</a:t>
            </a:r>
          </a:p>
          <a:p>
            <a:endParaRPr lang="en-US" dirty="0">
              <a:latin typeface="Arial Rounded MT Bold" panose="020F0704030504030204" pitchFamily="34" charset="0"/>
            </a:endParaRPr>
          </a:p>
          <a:p>
            <a:r>
              <a:rPr lang="en-US" dirty="0">
                <a:latin typeface="Arial Rounded MT Bold" panose="020F0704030504030204" pitchFamily="34" charset="0"/>
              </a:rPr>
              <a:t> Mast cells arise from precursors in the bone marrow.</a:t>
            </a:r>
          </a:p>
        </p:txBody>
      </p:sp>
      <p:pic>
        <p:nvPicPr>
          <p:cNvPr id="45058" name="Picture 2" descr="Mast Cells- Definition, Structure, Immunity, Types, Functions"/>
          <p:cNvPicPr>
            <a:picLocks noChangeAspect="1" noChangeArrowheads="1"/>
          </p:cNvPicPr>
          <p:nvPr/>
        </p:nvPicPr>
        <p:blipFill>
          <a:blip r:embed="rId2"/>
          <a:srcRect t="14988"/>
          <a:stretch>
            <a:fillRect/>
          </a:stretch>
        </p:blipFill>
        <p:spPr bwMode="auto">
          <a:xfrm>
            <a:off x="1828800" y="4269076"/>
            <a:ext cx="5791200" cy="258892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467600" cy="4873752"/>
          </a:xfrm>
        </p:spPr>
        <p:txBody>
          <a:bodyPr/>
          <a:lstStyle/>
          <a:p>
            <a:r>
              <a:rPr lang="en-US" dirty="0"/>
              <a:t> </a:t>
            </a:r>
            <a:r>
              <a:rPr lang="en-US" sz="2000" dirty="0">
                <a:latin typeface="Arial Rounded MT Bold" panose="020F0704030504030204" pitchFamily="34" charset="0"/>
              </a:rPr>
              <a:t>Mast cells (and </a:t>
            </a:r>
            <a:r>
              <a:rPr lang="en-US" sz="2000" dirty="0" err="1">
                <a:latin typeface="Arial Rounded MT Bold" panose="020F0704030504030204" pitchFamily="34" charset="0"/>
              </a:rPr>
              <a:t>basophils</a:t>
            </a:r>
            <a:r>
              <a:rPr lang="en-US" sz="2000" dirty="0">
                <a:latin typeface="Arial Rounded MT Bold" panose="020F0704030504030204" pitchFamily="34" charset="0"/>
              </a:rPr>
              <a:t>) express on their surface the receptor </a:t>
            </a:r>
            <a:r>
              <a:rPr lang="en-US" sz="2000" dirty="0" err="1">
                <a:latin typeface="Arial Rounded MT Bold" panose="020F0704030504030204" pitchFamily="34" charset="0"/>
              </a:rPr>
              <a:t>FcεRI</a:t>
            </a:r>
            <a:r>
              <a:rPr lang="en-US" sz="2000" dirty="0">
                <a:latin typeface="Arial Rounded MT Bold" panose="020F0704030504030204" pitchFamily="34" charset="0"/>
              </a:rPr>
              <a:t>, which binds the </a:t>
            </a:r>
            <a:r>
              <a:rPr lang="en-US" sz="2000" dirty="0" err="1">
                <a:latin typeface="Arial Rounded MT Bold" panose="020F0704030504030204" pitchFamily="34" charset="0"/>
              </a:rPr>
              <a:t>Fc</a:t>
            </a:r>
            <a:r>
              <a:rPr lang="en-US" sz="2000" dirty="0">
                <a:latin typeface="Arial Rounded MT Bold" panose="020F0704030504030204" pitchFamily="34" charset="0"/>
              </a:rPr>
              <a:t> portion of </a:t>
            </a:r>
            <a:r>
              <a:rPr lang="en-US" sz="2000" dirty="0" err="1">
                <a:latin typeface="Arial Rounded MT Bold" panose="020F0704030504030204" pitchFamily="34" charset="0"/>
              </a:rPr>
              <a:t>IgE</a:t>
            </a:r>
            <a:r>
              <a:rPr lang="en-US" sz="2000" dirty="0">
                <a:latin typeface="Arial Rounded MT Bold" panose="020F0704030504030204" pitchFamily="34" charset="0"/>
              </a:rPr>
              <a:t> antibody. In immediate hypersensitivity reactions, </a:t>
            </a:r>
            <a:r>
              <a:rPr lang="en-US" sz="2000" dirty="0" err="1">
                <a:latin typeface="Arial Rounded MT Bold" panose="020F0704030504030204" pitchFamily="34" charset="0"/>
              </a:rPr>
              <a:t>IgE</a:t>
            </a:r>
            <a:r>
              <a:rPr lang="en-US" sz="2000" dirty="0">
                <a:latin typeface="Arial Rounded MT Bold" panose="020F0704030504030204" pitchFamily="34" charset="0"/>
              </a:rPr>
              <a:t> bound to the mast cells’ </a:t>
            </a:r>
            <a:r>
              <a:rPr lang="en-US" sz="2000" dirty="0" err="1">
                <a:latin typeface="Arial Rounded MT Bold" panose="020F0704030504030204" pitchFamily="34" charset="0"/>
              </a:rPr>
              <a:t>Fc</a:t>
            </a:r>
            <a:r>
              <a:rPr lang="en-US" sz="2000" dirty="0">
                <a:latin typeface="Arial Rounded MT Bold" panose="020F0704030504030204" pitchFamily="34" charset="0"/>
              </a:rPr>
              <a:t> receptors specifically recognizes antigen, and in response the cells </a:t>
            </a:r>
            <a:r>
              <a:rPr lang="en-US" sz="2000" dirty="0" err="1">
                <a:latin typeface="Arial Rounded MT Bold" panose="020F0704030504030204" pitchFamily="34" charset="0"/>
              </a:rPr>
              <a:t>degranulate</a:t>
            </a:r>
            <a:r>
              <a:rPr lang="en-US" sz="2000" dirty="0">
                <a:latin typeface="Arial Rounded MT Bold" panose="020F0704030504030204" pitchFamily="34" charset="0"/>
              </a:rPr>
              <a:t> and release mediators, such as histamine and prostaglandins </a:t>
            </a:r>
          </a:p>
        </p:txBody>
      </p:sp>
      <p:pic>
        <p:nvPicPr>
          <p:cNvPr id="44034" name="Picture 2" descr="Mechanism of allergic inflammation in type I hypersensitivity... | Download  Scientific Diagram"/>
          <p:cNvPicPr>
            <a:picLocks noChangeAspect="1" noChangeArrowheads="1"/>
          </p:cNvPicPr>
          <p:nvPr/>
        </p:nvPicPr>
        <p:blipFill>
          <a:blip r:embed="rId2"/>
          <a:srcRect/>
          <a:stretch>
            <a:fillRect/>
          </a:stretch>
        </p:blipFill>
        <p:spPr bwMode="auto">
          <a:xfrm>
            <a:off x="3733800" y="2438400"/>
            <a:ext cx="5047313" cy="3860572"/>
          </a:xfrm>
          <a:prstGeom prst="rect">
            <a:avLst/>
          </a:prstGeom>
          <a:noFill/>
        </p:spPr>
      </p:pic>
      <p:sp>
        <p:nvSpPr>
          <p:cNvPr id="5" name="Rectangle 4"/>
          <p:cNvSpPr/>
          <p:nvPr/>
        </p:nvSpPr>
        <p:spPr>
          <a:xfrm>
            <a:off x="152400" y="5943600"/>
            <a:ext cx="4572000" cy="646331"/>
          </a:xfrm>
          <a:prstGeom prst="rect">
            <a:avLst/>
          </a:prstGeom>
        </p:spPr>
        <p:txBody>
          <a:bodyPr>
            <a:spAutoFit/>
          </a:bodyPr>
          <a:lstStyle/>
          <a:p>
            <a:r>
              <a:rPr lang="en-US" dirty="0"/>
              <a:t>This type of response</a:t>
            </a:r>
          </a:p>
          <a:p>
            <a:r>
              <a:rPr lang="en-US" dirty="0"/>
              <a:t> occurs during allergic reactions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3300">
                <a:solidFill>
                  <a:schemeClr val="dk1"/>
                </a:solidFill>
                <a:latin typeface="Arial"/>
                <a:ea typeface="Arial"/>
                <a:cs typeface="Arial"/>
                <a:sym typeface="Arial"/>
              </a:rPr>
              <a:t>Chronic Inflammation</a:t>
            </a:r>
            <a:endParaRPr/>
          </a:p>
        </p:txBody>
      </p:sp>
      <p:sp>
        <p:nvSpPr>
          <p:cNvPr id="115" name="Google Shape;115;p17"/>
          <p:cNvSpPr txBox="1">
            <a:spLocks noGrp="1"/>
          </p:cNvSpPr>
          <p:nvPr>
            <p:ph idx="1"/>
          </p:nvPr>
        </p:nvSpPr>
        <p:spPr>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0"/>
              </a:spcBef>
              <a:buClr>
                <a:schemeClr val="dk1"/>
              </a:buClr>
              <a:buSzPts val="2800"/>
              <a:buFont typeface="Arial"/>
              <a:buChar char="•"/>
            </a:pPr>
            <a:r>
              <a:rPr lang="en-US" sz="2000" dirty="0">
                <a:solidFill>
                  <a:srgbClr val="FF0000"/>
                </a:solidFill>
                <a:latin typeface="Arial Rounded MT Bold" panose="020F0704030504030204" pitchFamily="34" charset="0"/>
                <a:ea typeface="Arial"/>
                <a:cs typeface="Arial"/>
                <a:sym typeface="Arial"/>
              </a:rPr>
              <a:t>Characteristics:</a:t>
            </a:r>
          </a:p>
          <a:p>
            <a:pPr marL="171450" indent="-171450">
              <a:lnSpc>
                <a:spcPct val="90000"/>
              </a:lnSpc>
              <a:spcBef>
                <a:spcPts val="0"/>
              </a:spcBef>
              <a:buClr>
                <a:schemeClr val="dk1"/>
              </a:buClr>
              <a:buSzPts val="2800"/>
              <a:buFont typeface="Arial"/>
              <a:buChar char="•"/>
            </a:pPr>
            <a:endParaRPr lang="en-US" sz="2000" dirty="0">
              <a:solidFill>
                <a:srgbClr val="FF0000"/>
              </a:solidFill>
              <a:latin typeface="Arial Rounded MT Bold" panose="020F0704030504030204" pitchFamily="34" charset="0"/>
              <a:ea typeface="Arial"/>
              <a:cs typeface="Arial"/>
              <a:sym typeface="Arial"/>
            </a:endParaRPr>
          </a:p>
          <a:p>
            <a:pPr marL="171450" indent="-171450">
              <a:lnSpc>
                <a:spcPct val="90000"/>
              </a:lnSpc>
              <a:spcBef>
                <a:spcPts val="0"/>
              </a:spcBef>
              <a:buClr>
                <a:schemeClr val="dk1"/>
              </a:buClr>
              <a:buSzPts val="2800"/>
              <a:buFont typeface="Arial"/>
              <a:buChar char="•"/>
            </a:pPr>
            <a:r>
              <a:rPr lang="en-US" sz="2000" dirty="0">
                <a:solidFill>
                  <a:schemeClr val="dk1"/>
                </a:solidFill>
                <a:latin typeface="Arial Rounded MT Bold" panose="020F0704030504030204" pitchFamily="34" charset="0"/>
                <a:ea typeface="Arial"/>
                <a:cs typeface="Arial"/>
                <a:sym typeface="Arial"/>
              </a:rPr>
              <a:t>Chronic inflammatory cell infiltrate</a:t>
            </a:r>
            <a:endParaRPr sz="2000" dirty="0">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Lymphocytes</a:t>
            </a:r>
            <a:endParaRPr sz="2000" dirty="0">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Plasma cells</a:t>
            </a:r>
            <a:endParaRPr sz="2000" dirty="0">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Macrophages</a:t>
            </a:r>
          </a:p>
          <a:p>
            <a:pPr marL="857250" lvl="2" indent="-171450">
              <a:lnSpc>
                <a:spcPct val="90000"/>
              </a:lnSpc>
              <a:spcBef>
                <a:spcPts val="375"/>
              </a:spcBef>
              <a:buClr>
                <a:schemeClr val="dk1"/>
              </a:buClr>
              <a:buSzPts val="2000"/>
              <a:buFont typeface="Arial"/>
              <a:buChar char="•"/>
            </a:pP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chemeClr val="dk1"/>
                </a:solidFill>
                <a:latin typeface="Arial Rounded MT Bold" panose="020F0704030504030204" pitchFamily="34" charset="0"/>
                <a:ea typeface="Arial"/>
                <a:cs typeface="Arial"/>
                <a:sym typeface="Arial"/>
              </a:rPr>
              <a:t>Tissue destruction</a:t>
            </a:r>
          </a:p>
          <a:p>
            <a:pPr marL="514350" lvl="1" indent="-171450">
              <a:lnSpc>
                <a:spcPct val="90000"/>
              </a:lnSpc>
              <a:spcBef>
                <a:spcPts val="375"/>
              </a:spcBef>
              <a:buClr>
                <a:schemeClr val="dk1"/>
              </a:buClr>
              <a:buSzPts val="2400"/>
              <a:buFont typeface="Arial"/>
              <a:buChar char="•"/>
            </a:pP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chemeClr val="dk1"/>
                </a:solidFill>
                <a:latin typeface="Arial Rounded MT Bold" panose="020F0704030504030204" pitchFamily="34" charset="0"/>
                <a:ea typeface="Arial"/>
                <a:cs typeface="Arial"/>
                <a:sym typeface="Arial"/>
              </a:rPr>
              <a:t>Repair</a:t>
            </a:r>
            <a:endParaRPr sz="2000" dirty="0">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Neovascularization</a:t>
            </a:r>
            <a:endParaRPr sz="2000" dirty="0">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Fibrosis</a:t>
            </a:r>
            <a:endParaRPr sz="2000" dirty="0">
              <a:latin typeface="Arial Rounded MT Bold" panose="020F0704030504030204" pitchFamily="34" charset="0"/>
            </a:endParaRPr>
          </a:p>
        </p:txBody>
      </p:sp>
      <p:sp>
        <p:nvSpPr>
          <p:cNvPr id="116" name="Google Shape;116;p17"/>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3</a:t>
            </a:fld>
            <a:endParaRPr sz="1350"/>
          </a:p>
        </p:txBody>
      </p:sp>
    </p:spTree>
    <p:extLst>
      <p:ext uri="{BB962C8B-B14F-4D97-AF65-F5344CB8AC3E}">
        <p14:creationId xmlns:p14="http://schemas.microsoft.com/office/powerpoint/2010/main" val="3851458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dirty="0"/>
              <a:t>Granulomatous Inflammation</a:t>
            </a:r>
          </a:p>
        </p:txBody>
      </p:sp>
      <p:sp>
        <p:nvSpPr>
          <p:cNvPr id="3" name="Content Placeholder 2"/>
          <p:cNvSpPr>
            <a:spLocks noGrp="1"/>
          </p:cNvSpPr>
          <p:nvPr>
            <p:ph idx="1"/>
          </p:nvPr>
        </p:nvSpPr>
        <p:spPr>
          <a:xfrm>
            <a:off x="228600" y="1219200"/>
            <a:ext cx="8382000" cy="4873752"/>
          </a:xfrm>
        </p:spPr>
        <p:txBody>
          <a:bodyPr/>
          <a:lstStyle/>
          <a:p>
            <a:r>
              <a:rPr lang="en-US" dirty="0">
                <a:latin typeface="Arial Rounded MT Bold" panose="020F0704030504030204" pitchFamily="34" charset="0"/>
              </a:rPr>
              <a:t>Granulomatous inflammation is a form of chronic inflammation characterized by collections of activated macrophages, often with T lymphocytes.</a:t>
            </a:r>
          </a:p>
          <a:p>
            <a:r>
              <a:rPr lang="en-US" dirty="0">
                <a:latin typeface="Arial Rounded MT Bold" panose="020F0704030504030204" pitchFamily="34" charset="0"/>
              </a:rPr>
              <a:t> </a:t>
            </a:r>
            <a:r>
              <a:rPr lang="en-US" dirty="0" err="1">
                <a:latin typeface="Arial Rounded MT Bold" panose="020F0704030504030204" pitchFamily="34" charset="0"/>
              </a:rPr>
              <a:t>Granuloma</a:t>
            </a:r>
            <a:r>
              <a:rPr lang="en-US" dirty="0">
                <a:latin typeface="Arial Rounded MT Bold" panose="020F0704030504030204" pitchFamily="34" charset="0"/>
              </a:rPr>
              <a:t> formation is a cellular attempt to contain an offending agent that is difficult to eradicate</a:t>
            </a:r>
          </a:p>
        </p:txBody>
      </p:sp>
      <p:pic>
        <p:nvPicPr>
          <p:cNvPr id="48132" name="Picture 4" descr="Histopathology showing necrotizing granulomatous inflammation... | Download  Scientific Diagram"/>
          <p:cNvPicPr>
            <a:picLocks noChangeAspect="1" noChangeArrowheads="1"/>
          </p:cNvPicPr>
          <p:nvPr/>
        </p:nvPicPr>
        <p:blipFill>
          <a:blip r:embed="rId2"/>
          <a:srcRect/>
          <a:stretch>
            <a:fillRect/>
          </a:stretch>
        </p:blipFill>
        <p:spPr bwMode="auto">
          <a:xfrm>
            <a:off x="5029200" y="3505200"/>
            <a:ext cx="3740483" cy="2801268"/>
          </a:xfrm>
          <a:prstGeom prst="rect">
            <a:avLst/>
          </a:prstGeom>
          <a:noFill/>
        </p:spPr>
      </p:pic>
      <p:pic>
        <p:nvPicPr>
          <p:cNvPr id="22530" name="Picture 2" descr="Granuloma - Pathology dictionary - MyPathologyReport.ca"/>
          <p:cNvPicPr>
            <a:picLocks noChangeAspect="1" noChangeArrowheads="1"/>
          </p:cNvPicPr>
          <p:nvPr/>
        </p:nvPicPr>
        <p:blipFill>
          <a:blip r:embed="rId3" cstate="print"/>
          <a:srcRect/>
          <a:stretch>
            <a:fillRect/>
          </a:stretch>
        </p:blipFill>
        <p:spPr bwMode="auto">
          <a:xfrm>
            <a:off x="228600" y="3505200"/>
            <a:ext cx="4447393" cy="2743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icroscopic appearance of caseous necrosis. A well-formed granuloma... |  Download Scientific Diagram"/>
          <p:cNvPicPr>
            <a:picLocks noChangeAspect="1" noChangeArrowheads="1"/>
          </p:cNvPicPr>
          <p:nvPr/>
        </p:nvPicPr>
        <p:blipFill>
          <a:blip r:embed="rId2"/>
          <a:srcRect/>
          <a:stretch>
            <a:fillRect/>
          </a:stretch>
        </p:blipFill>
        <p:spPr bwMode="auto">
          <a:xfrm>
            <a:off x="304800" y="457200"/>
            <a:ext cx="7981757" cy="4648200"/>
          </a:xfrm>
          <a:prstGeom prst="rect">
            <a:avLst/>
          </a:prstGeom>
          <a:noFill/>
        </p:spPr>
      </p:pic>
      <p:sp>
        <p:nvSpPr>
          <p:cNvPr id="3" name="Rectangle 2"/>
          <p:cNvSpPr/>
          <p:nvPr/>
        </p:nvSpPr>
        <p:spPr>
          <a:xfrm>
            <a:off x="381000" y="5334000"/>
            <a:ext cx="7315200" cy="646331"/>
          </a:xfrm>
          <a:prstGeom prst="rect">
            <a:avLst/>
          </a:prstGeom>
        </p:spPr>
        <p:txBody>
          <a:bodyPr wrap="square">
            <a:spAutoFit/>
          </a:bodyPr>
          <a:lstStyle/>
          <a:p>
            <a:pPr>
              <a:buFont typeface="Wingdings" pitchFamily="2" charset="2"/>
              <a:buChar char="Ø"/>
            </a:pPr>
            <a:r>
              <a:rPr lang="en-US" dirty="0" err="1">
                <a:latin typeface="Arial Rounded MT Bold" panose="020F0704030504030204" pitchFamily="34" charset="0"/>
              </a:rPr>
              <a:t>Epithelioid</a:t>
            </a:r>
            <a:r>
              <a:rPr lang="en-US" dirty="0">
                <a:latin typeface="Arial Rounded MT Bold" panose="020F0704030504030204" pitchFamily="34" charset="0"/>
              </a:rPr>
              <a:t> macrophage: macrophages with abundant</a:t>
            </a:r>
          </a:p>
          <a:p>
            <a:r>
              <a:rPr lang="en-US" dirty="0">
                <a:latin typeface="Arial Rounded MT Bold" panose="020F0704030504030204" pitchFamily="34" charset="0"/>
              </a:rPr>
              <a:t> cytoplasm and begin to resemble epithelial cells. </a:t>
            </a:r>
          </a:p>
        </p:txBody>
      </p:sp>
      <p:sp>
        <p:nvSpPr>
          <p:cNvPr id="4" name="Rectangle 3"/>
          <p:cNvSpPr/>
          <p:nvPr/>
        </p:nvSpPr>
        <p:spPr>
          <a:xfrm>
            <a:off x="457200" y="6096000"/>
            <a:ext cx="7467600" cy="369332"/>
          </a:xfrm>
          <a:prstGeom prst="rect">
            <a:avLst/>
          </a:prstGeom>
        </p:spPr>
        <p:txBody>
          <a:bodyPr wrap="square">
            <a:spAutoFit/>
          </a:bodyPr>
          <a:lstStyle/>
          <a:p>
            <a:pPr>
              <a:buFont typeface="Wingdings" pitchFamily="2" charset="2"/>
              <a:buChar char="Ø"/>
            </a:pPr>
            <a:r>
              <a:rPr lang="en-US" dirty="0">
                <a:latin typeface="Arial Rounded MT Bold" panose="020F0704030504030204" pitchFamily="34" charset="0"/>
              </a:rPr>
              <a:t>Multinucleated giant cells:  fused activated macrophages.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granulomas;</a:t>
            </a:r>
          </a:p>
        </p:txBody>
      </p:sp>
      <p:sp>
        <p:nvSpPr>
          <p:cNvPr id="3" name="Content Placeholder 2"/>
          <p:cNvSpPr>
            <a:spLocks noGrp="1"/>
          </p:cNvSpPr>
          <p:nvPr>
            <p:ph idx="1"/>
          </p:nvPr>
        </p:nvSpPr>
        <p:spPr/>
        <p:txBody>
          <a:bodyPr>
            <a:normAutofit fontScale="92500" lnSpcReduction="20000"/>
          </a:bodyPr>
          <a:lstStyle/>
          <a:p>
            <a:r>
              <a:rPr lang="en-US" sz="2600" b="1" dirty="0">
                <a:solidFill>
                  <a:srgbClr val="FF0000"/>
                </a:solidFill>
                <a:latin typeface="Arial Rounded MT Bold" panose="020F0704030504030204" pitchFamily="34" charset="0"/>
              </a:rPr>
              <a:t>1.Immune </a:t>
            </a:r>
            <a:r>
              <a:rPr lang="en-US" sz="2600" b="1" dirty="0" err="1">
                <a:solidFill>
                  <a:srgbClr val="FF0000"/>
                </a:solidFill>
                <a:latin typeface="Arial Rounded MT Bold" panose="020F0704030504030204" pitchFamily="34" charset="0"/>
              </a:rPr>
              <a:t>granulomas</a:t>
            </a:r>
            <a:r>
              <a:rPr lang="en-US" sz="2600" b="1" dirty="0">
                <a:solidFill>
                  <a:srgbClr val="FF0000"/>
                </a:solidFill>
                <a:latin typeface="Arial Rounded MT Bold" panose="020F0704030504030204" pitchFamily="34" charset="0"/>
              </a:rPr>
              <a:t>: </a:t>
            </a:r>
          </a:p>
          <a:p>
            <a:r>
              <a:rPr lang="en-US" sz="2000" dirty="0">
                <a:latin typeface="Arial Rounded MT Bold" panose="020F0704030504030204" pitchFamily="34" charset="0"/>
              </a:rPr>
              <a:t> caused by persistent T cell–mediated immune response.</a:t>
            </a:r>
          </a:p>
          <a:p>
            <a:r>
              <a:rPr lang="en-US" sz="2000" dirty="0">
                <a:latin typeface="Arial Rounded MT Bold" panose="020F0704030504030204" pitchFamily="34" charset="0"/>
              </a:rPr>
              <a:t>when the inciting agent cannot be readily eliminated.</a:t>
            </a:r>
          </a:p>
          <a:p>
            <a:endParaRPr lang="en-US" sz="2000" dirty="0">
              <a:latin typeface="Arial Rounded MT Bold" panose="020F0704030504030204" pitchFamily="34" charset="0"/>
            </a:endParaRPr>
          </a:p>
          <a:p>
            <a:r>
              <a:rPr lang="en-US" sz="2600" b="1" dirty="0">
                <a:solidFill>
                  <a:srgbClr val="FF0000"/>
                </a:solidFill>
                <a:latin typeface="Arial Rounded MT Bold" panose="020F0704030504030204" pitchFamily="34" charset="0"/>
              </a:rPr>
              <a:t>2.Foreign body </a:t>
            </a:r>
            <a:r>
              <a:rPr lang="en-US" sz="2600" b="1" dirty="0" err="1">
                <a:solidFill>
                  <a:srgbClr val="FF0000"/>
                </a:solidFill>
                <a:latin typeface="Arial Rounded MT Bold" panose="020F0704030504030204" pitchFamily="34" charset="0"/>
              </a:rPr>
              <a:t>granulomas</a:t>
            </a:r>
            <a:r>
              <a:rPr lang="en-US" sz="2600" b="1" dirty="0">
                <a:solidFill>
                  <a:srgbClr val="FF0000"/>
                </a:solidFill>
                <a:latin typeface="Arial Rounded MT Bold" panose="020F0704030504030204" pitchFamily="34" charset="0"/>
              </a:rPr>
              <a:t>:</a:t>
            </a:r>
          </a:p>
          <a:p>
            <a:r>
              <a:rPr lang="en-US" sz="2000" dirty="0">
                <a:latin typeface="Arial Rounded MT Bold" panose="020F0704030504030204" pitchFamily="34" charset="0"/>
              </a:rPr>
              <a:t>seen in response to inert foreign bodies, in the absence of T cell– mediated immune responses.</a:t>
            </a:r>
          </a:p>
          <a:p>
            <a:r>
              <a:rPr lang="en-US" sz="2000" dirty="0">
                <a:latin typeface="Arial Rounded MT Bold" panose="020F0704030504030204" pitchFamily="34" charset="0"/>
              </a:rPr>
              <a:t>May form around materials such as talc (associated with intravenous drug abuse), sutures, or other fibers </a:t>
            </a:r>
          </a:p>
          <a:p>
            <a:pPr>
              <a:buNone/>
            </a:pPr>
            <a:endParaRPr lang="en-US" sz="2000" dirty="0">
              <a:latin typeface="Arial Rounded MT Bold" panose="020F0704030504030204" pitchFamily="34" charset="0"/>
            </a:endParaRPr>
          </a:p>
          <a:p>
            <a:pPr>
              <a:buNone/>
            </a:pPr>
            <a:endParaRPr lang="en-US" sz="2000" dirty="0">
              <a:latin typeface="Arial Rounded MT Bold" panose="020F0704030504030204" pitchFamily="34" charset="0"/>
            </a:endParaRPr>
          </a:p>
        </p:txBody>
      </p:sp>
      <p:pic>
        <p:nvPicPr>
          <p:cNvPr id="4" name="Picture 2" descr="Foreign-body granuloma in an adult female common marmoset. A hair... |  Download Scientific Diagram"/>
          <p:cNvPicPr>
            <a:picLocks noChangeAspect="1" noChangeArrowheads="1"/>
          </p:cNvPicPr>
          <p:nvPr/>
        </p:nvPicPr>
        <p:blipFill>
          <a:blip r:embed="rId2" cstate="print"/>
          <a:srcRect/>
          <a:stretch>
            <a:fillRect/>
          </a:stretch>
        </p:blipFill>
        <p:spPr bwMode="auto">
          <a:xfrm>
            <a:off x="6477000" y="4887557"/>
            <a:ext cx="2667000" cy="1970443"/>
          </a:xfrm>
          <a:prstGeom prst="rect">
            <a:avLst/>
          </a:prstGeom>
          <a:noFill/>
        </p:spPr>
      </p:pic>
      <p:pic>
        <p:nvPicPr>
          <p:cNvPr id="20482" name="Picture 2" descr="Granuloma - Wikipedia"/>
          <p:cNvPicPr>
            <a:picLocks noChangeAspect="1" noChangeArrowheads="1"/>
          </p:cNvPicPr>
          <p:nvPr/>
        </p:nvPicPr>
        <p:blipFill>
          <a:blip r:embed="rId3" cstate="print"/>
          <a:srcRect/>
          <a:stretch>
            <a:fillRect/>
          </a:stretch>
        </p:blipFill>
        <p:spPr bwMode="auto">
          <a:xfrm>
            <a:off x="6321425" y="0"/>
            <a:ext cx="2822575" cy="212523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953000"/>
            <a:ext cx="6324600" cy="1015663"/>
          </a:xfrm>
          <a:prstGeom prst="rect">
            <a:avLst/>
          </a:prstGeom>
        </p:spPr>
        <p:txBody>
          <a:bodyPr wrap="square">
            <a:spAutoFit/>
          </a:bodyPr>
          <a:lstStyle/>
          <a:p>
            <a:r>
              <a:rPr lang="en-US" sz="2000" dirty="0"/>
              <a:t>The foreign material can usually be identified in the center of the </a:t>
            </a:r>
            <a:r>
              <a:rPr lang="en-US" sz="2000" dirty="0" err="1"/>
              <a:t>granuloma</a:t>
            </a:r>
            <a:r>
              <a:rPr lang="en-US" sz="2000" dirty="0"/>
              <a:t>, particularly if viewed with polarized light, in which it may appear </a:t>
            </a:r>
            <a:r>
              <a:rPr lang="en-US" sz="2000" dirty="0" err="1"/>
              <a:t>refractile</a:t>
            </a:r>
            <a:r>
              <a:rPr lang="en-US" sz="2000" dirty="0"/>
              <a:t>.</a:t>
            </a:r>
          </a:p>
        </p:txBody>
      </p:sp>
      <p:pic>
        <p:nvPicPr>
          <p:cNvPr id="50180" name="Picture 4" descr="Figure 5: (a and b) Photomicrographs showing the features of irregular foreign body particles in light microscopy and polarizing microscopy, respectively (H&amp;E, ×40). (c and d) Foreign body giant cells with ingested material which shows birefringence and hence is evident on polarizing microscopy (H&amp;E, ×40)"/>
          <p:cNvPicPr>
            <a:picLocks noChangeAspect="1" noChangeArrowheads="1"/>
          </p:cNvPicPr>
          <p:nvPr/>
        </p:nvPicPr>
        <p:blipFill>
          <a:blip r:embed="rId3"/>
          <a:srcRect/>
          <a:stretch>
            <a:fillRect/>
          </a:stretch>
        </p:blipFill>
        <p:spPr bwMode="auto">
          <a:xfrm>
            <a:off x="762000" y="228600"/>
            <a:ext cx="6887798" cy="4572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39" y="0"/>
            <a:ext cx="9235440" cy="6858000"/>
          </a:xfrm>
          <a:prstGeom prst="rect">
            <a:avLst/>
          </a:prstGeom>
        </p:spPr>
      </p:pic>
    </p:spTree>
    <p:extLst>
      <p:ext uri="{BB962C8B-B14F-4D97-AF65-F5344CB8AC3E}">
        <p14:creationId xmlns:p14="http://schemas.microsoft.com/office/powerpoint/2010/main" val="309266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berculosiscaseatinggranulomamicro.jpg"/>
          <p:cNvPicPr>
            <a:picLocks noChangeAspect="1"/>
          </p:cNvPicPr>
          <p:nvPr/>
        </p:nvPicPr>
        <p:blipFill>
          <a:blip r:embed="rId2"/>
          <a:stretch>
            <a:fillRect/>
          </a:stretch>
        </p:blipFill>
        <p:spPr>
          <a:xfrm>
            <a:off x="228600" y="3200400"/>
            <a:ext cx="4664765" cy="3352800"/>
          </a:xfrm>
          <a:prstGeom prst="rect">
            <a:avLst/>
          </a:prstGeom>
        </p:spPr>
      </p:pic>
      <p:sp>
        <p:nvSpPr>
          <p:cNvPr id="5" name="Rectangle 4"/>
          <p:cNvSpPr/>
          <p:nvPr/>
        </p:nvSpPr>
        <p:spPr>
          <a:xfrm>
            <a:off x="228600" y="0"/>
            <a:ext cx="7696200" cy="2985433"/>
          </a:xfrm>
          <a:prstGeom prst="rect">
            <a:avLst/>
          </a:prstGeom>
        </p:spPr>
        <p:txBody>
          <a:bodyPr wrap="square">
            <a:spAutoFit/>
          </a:bodyPr>
          <a:lstStyle/>
          <a:p>
            <a:r>
              <a:rPr lang="en-US" sz="2400" dirty="0"/>
              <a:t>It is always necessary to identify the specific etiologic agent by:</a:t>
            </a:r>
          </a:p>
          <a:p>
            <a:endParaRPr lang="en-US" sz="2000" dirty="0"/>
          </a:p>
          <a:p>
            <a:pPr>
              <a:buFont typeface="Wingdings" pitchFamily="2" charset="2"/>
              <a:buChar char="Ø"/>
            </a:pPr>
            <a:r>
              <a:rPr lang="en-US" sz="2000" dirty="0"/>
              <a:t> special stains for organisms (e.g., acid-fast stains for tubercle bacilli).</a:t>
            </a:r>
          </a:p>
          <a:p>
            <a:pPr>
              <a:buFont typeface="Wingdings" pitchFamily="2" charset="2"/>
              <a:buChar char="Ø"/>
            </a:pPr>
            <a:endParaRPr lang="en-US" sz="2000" dirty="0"/>
          </a:p>
          <a:p>
            <a:pPr>
              <a:buFont typeface="Wingdings" pitchFamily="2" charset="2"/>
              <a:buChar char="Ø"/>
            </a:pPr>
            <a:r>
              <a:rPr lang="en-US" sz="2000" dirty="0"/>
              <a:t> culture methods.</a:t>
            </a:r>
          </a:p>
          <a:p>
            <a:pPr>
              <a:buFont typeface="Wingdings" pitchFamily="2" charset="2"/>
              <a:buChar char="Ø"/>
            </a:pPr>
            <a:endParaRPr lang="en-US" sz="2000" dirty="0"/>
          </a:p>
          <a:p>
            <a:pPr>
              <a:buFont typeface="Wingdings" pitchFamily="2" charset="2"/>
              <a:buChar char="Ø"/>
            </a:pPr>
            <a:r>
              <a:rPr lang="en-US" sz="2000" dirty="0"/>
              <a:t> molecular techniques (PCR).</a:t>
            </a:r>
          </a:p>
        </p:txBody>
      </p:sp>
      <p:sp>
        <p:nvSpPr>
          <p:cNvPr id="6" name="Rectangle 5"/>
          <p:cNvSpPr/>
          <p:nvPr/>
        </p:nvSpPr>
        <p:spPr>
          <a:xfrm>
            <a:off x="1981200" y="6488668"/>
            <a:ext cx="2241892" cy="369332"/>
          </a:xfrm>
          <a:prstGeom prst="rect">
            <a:avLst/>
          </a:prstGeom>
        </p:spPr>
        <p:txBody>
          <a:bodyPr wrap="square">
            <a:spAutoFit/>
          </a:bodyPr>
          <a:lstStyle/>
          <a:p>
            <a:r>
              <a:rPr lang="en-US" b="1" u="sng" dirty="0">
                <a:solidFill>
                  <a:schemeClr val="accent1">
                    <a:lumMod val="75000"/>
                  </a:schemeClr>
                </a:solidFill>
              </a:rPr>
              <a:t>tuberculosis</a:t>
            </a:r>
          </a:p>
        </p:txBody>
      </p:sp>
      <p:cxnSp>
        <p:nvCxnSpPr>
          <p:cNvPr id="8" name="Straight Arrow Connector 7"/>
          <p:cNvCxnSpPr/>
          <p:nvPr/>
        </p:nvCxnSpPr>
        <p:spPr>
          <a:xfrm>
            <a:off x="3124200" y="61722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descr="Microphotograph-of-TB-bacillus-Mycobacterium-tuberculosis-on-an-oil-immersion-smear.png"/>
          <p:cNvPicPr>
            <a:picLocks noChangeAspect="1"/>
          </p:cNvPicPr>
          <p:nvPr/>
        </p:nvPicPr>
        <p:blipFill>
          <a:blip r:embed="rId3"/>
          <a:stretch>
            <a:fillRect/>
          </a:stretch>
        </p:blipFill>
        <p:spPr>
          <a:xfrm>
            <a:off x="5638799" y="3124200"/>
            <a:ext cx="2610675" cy="3429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he acute phase reaction. The systemic effects of cytokines on brain,... |  Download Scientific Diagram"/>
          <p:cNvPicPr>
            <a:picLocks noChangeAspect="1" noChangeArrowheads="1"/>
          </p:cNvPicPr>
          <p:nvPr/>
        </p:nvPicPr>
        <p:blipFill>
          <a:blip r:embed="rId2"/>
          <a:srcRect/>
          <a:stretch>
            <a:fillRect/>
          </a:stretch>
        </p:blipFill>
        <p:spPr bwMode="auto">
          <a:xfrm>
            <a:off x="304800" y="1219200"/>
            <a:ext cx="8096250" cy="3343275"/>
          </a:xfrm>
          <a:prstGeom prst="rect">
            <a:avLst/>
          </a:prstGeom>
          <a:noFill/>
        </p:spPr>
      </p:pic>
      <p:sp>
        <p:nvSpPr>
          <p:cNvPr id="3" name="Rectangle 2"/>
          <p:cNvSpPr/>
          <p:nvPr/>
        </p:nvSpPr>
        <p:spPr>
          <a:xfrm>
            <a:off x="762000" y="304800"/>
            <a:ext cx="7391400" cy="461665"/>
          </a:xfrm>
          <a:prstGeom prst="rect">
            <a:avLst/>
          </a:prstGeom>
        </p:spPr>
        <p:txBody>
          <a:bodyPr wrap="square">
            <a:spAutoFit/>
          </a:bodyPr>
          <a:lstStyle/>
          <a:p>
            <a:r>
              <a:rPr lang="en-US" sz="2400" u="sng" dirty="0"/>
              <a:t>SYSTEMIC EFFECTS OF INFLAMMATION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143000"/>
          </a:xfrm>
        </p:spPr>
        <p:txBody>
          <a:bodyPr>
            <a:normAutofit/>
          </a:bodyPr>
          <a:lstStyle/>
          <a:p>
            <a:r>
              <a:rPr lang="en-US" sz="2800" dirty="0"/>
              <a:t>SYSTEMIC EFFECTS OF INFLAMMATION</a:t>
            </a:r>
          </a:p>
        </p:txBody>
      </p:sp>
      <p:sp>
        <p:nvSpPr>
          <p:cNvPr id="3" name="Content Placeholder 2"/>
          <p:cNvSpPr>
            <a:spLocks noGrp="1"/>
          </p:cNvSpPr>
          <p:nvPr>
            <p:ph idx="1"/>
          </p:nvPr>
        </p:nvSpPr>
        <p:spPr>
          <a:xfrm>
            <a:off x="457200" y="1295400"/>
            <a:ext cx="7696200" cy="5178552"/>
          </a:xfrm>
        </p:spPr>
        <p:txBody>
          <a:bodyPr>
            <a:normAutofit/>
          </a:bodyPr>
          <a:lstStyle/>
          <a:p>
            <a:r>
              <a:rPr lang="en-US" sz="2000" dirty="0">
                <a:latin typeface="Arial Rounded MT Bold" panose="020F0704030504030204" pitchFamily="34" charset="0"/>
              </a:rPr>
              <a:t>Inflammation is associated with cytokine-induced systemic reactions that are collectively called the </a:t>
            </a:r>
            <a:r>
              <a:rPr lang="en-US" sz="2000" u="sng" dirty="0">
                <a:solidFill>
                  <a:srgbClr val="FF0000"/>
                </a:solidFill>
                <a:latin typeface="Arial Rounded MT Bold" panose="020F0704030504030204" pitchFamily="34" charset="0"/>
              </a:rPr>
              <a:t>acute-phase response.</a:t>
            </a:r>
          </a:p>
          <a:p>
            <a:endParaRPr lang="en-US" sz="2000" dirty="0">
              <a:latin typeface="Arial Rounded MT Bold" panose="020F0704030504030204" pitchFamily="34" charset="0"/>
            </a:endParaRPr>
          </a:p>
          <a:p>
            <a:r>
              <a:rPr lang="en-US" sz="2000" dirty="0">
                <a:latin typeface="Arial Rounded MT Bold" panose="020F0704030504030204" pitchFamily="34" charset="0"/>
              </a:rPr>
              <a:t>These changes are reactions to cytokines whose production is stimulated by:</a:t>
            </a:r>
          </a:p>
          <a:p>
            <a:pPr>
              <a:buFont typeface="Arial" pitchFamily="34" charset="0"/>
              <a:buChar char="•"/>
            </a:pPr>
            <a:r>
              <a:rPr lang="en-US" sz="2000" dirty="0">
                <a:latin typeface="Arial Rounded MT Bold" panose="020F0704030504030204" pitchFamily="34" charset="0"/>
              </a:rPr>
              <a:t> bacterial products such as LPS.</a:t>
            </a:r>
          </a:p>
          <a:p>
            <a:pPr>
              <a:buFont typeface="Arial" pitchFamily="34" charset="0"/>
              <a:buChar char="•"/>
            </a:pPr>
            <a:r>
              <a:rPr lang="en-US" sz="2000" dirty="0">
                <a:latin typeface="Arial Rounded MT Bold" panose="020F0704030504030204" pitchFamily="34" charset="0"/>
              </a:rPr>
              <a:t>viral double stranded RNA.</a:t>
            </a:r>
          </a:p>
          <a:p>
            <a:endParaRPr lang="en-US" sz="2000" dirty="0">
              <a:latin typeface="Arial Rounded MT Bold" panose="020F0704030504030204" pitchFamily="34" charset="0"/>
            </a:endParaRPr>
          </a:p>
          <a:p>
            <a:r>
              <a:rPr lang="en-US" sz="2000" dirty="0">
                <a:latin typeface="Arial Rounded MT Bold" panose="020F0704030504030204" pitchFamily="34" charset="0"/>
              </a:rPr>
              <a:t>The cytokines </a:t>
            </a:r>
            <a:r>
              <a:rPr lang="en-US" sz="2000" u="sng" dirty="0">
                <a:solidFill>
                  <a:srgbClr val="00B050"/>
                </a:solidFill>
                <a:latin typeface="Arial Rounded MT Bold" panose="020F0704030504030204" pitchFamily="34" charset="0"/>
              </a:rPr>
              <a:t>TNF, IL-1, and IL-6 </a:t>
            </a:r>
            <a:r>
              <a:rPr lang="en-US" sz="2000" dirty="0">
                <a:latin typeface="Arial Rounded MT Bold" panose="020F0704030504030204" pitchFamily="34" charset="0"/>
              </a:rPr>
              <a:t>are important mediators of the acute phase reaction.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acute-phase response consists of several clinical and pathologic changes:</a:t>
            </a:r>
          </a:p>
        </p:txBody>
      </p:sp>
      <p:sp>
        <p:nvSpPr>
          <p:cNvPr id="3" name="Content Placeholder 2"/>
          <p:cNvSpPr>
            <a:spLocks noGrp="1"/>
          </p:cNvSpPr>
          <p:nvPr>
            <p:ph idx="1"/>
          </p:nvPr>
        </p:nvSpPr>
        <p:spPr/>
        <p:txBody>
          <a:bodyPr>
            <a:normAutofit/>
          </a:bodyPr>
          <a:lstStyle/>
          <a:p>
            <a:r>
              <a:rPr lang="en-US" dirty="0">
                <a:latin typeface="Arial Rounded MT Bold" panose="020F0704030504030204" pitchFamily="34" charset="0"/>
              </a:rPr>
              <a:t>1.Fever:</a:t>
            </a:r>
          </a:p>
          <a:p>
            <a:r>
              <a:rPr lang="en-US" sz="2000" dirty="0">
                <a:latin typeface="Arial Rounded MT Bold" panose="020F0704030504030204" pitchFamily="34" charset="0"/>
              </a:rPr>
              <a:t>elevation of body temperature, usually by 1° to 4°C,  </a:t>
            </a:r>
          </a:p>
          <a:p>
            <a:r>
              <a:rPr lang="en-US" sz="2000" dirty="0">
                <a:latin typeface="Arial Rounded MT Bold" panose="020F0704030504030204" pitchFamily="34" charset="0"/>
              </a:rPr>
              <a:t> Substances that induce fever are called </a:t>
            </a:r>
            <a:r>
              <a:rPr lang="en-US" sz="2000" u="sng" dirty="0" err="1">
                <a:solidFill>
                  <a:schemeClr val="accent1">
                    <a:lumMod val="75000"/>
                  </a:schemeClr>
                </a:solidFill>
                <a:latin typeface="Arial Rounded MT Bold" panose="020F0704030504030204" pitchFamily="34" charset="0"/>
              </a:rPr>
              <a:t>pyrogens</a:t>
            </a:r>
            <a:r>
              <a:rPr lang="en-US" sz="2000" u="sng" dirty="0">
                <a:solidFill>
                  <a:schemeClr val="accent1">
                    <a:lumMod val="75000"/>
                  </a:schemeClr>
                </a:solidFill>
                <a:latin typeface="Arial Rounded MT Bold" panose="020F0704030504030204" pitchFamily="34" charset="0"/>
              </a:rPr>
              <a:t>. </a:t>
            </a:r>
          </a:p>
          <a:p>
            <a:r>
              <a:rPr lang="en-US" sz="2000" dirty="0">
                <a:latin typeface="Arial Rounded MT Bold" panose="020F0704030504030204" pitchFamily="34" charset="0"/>
              </a:rPr>
              <a:t>caused by prostaglandins that are produced in the vascular and </a:t>
            </a:r>
            <a:r>
              <a:rPr lang="en-US" sz="2000" dirty="0" err="1">
                <a:latin typeface="Arial Rounded MT Bold" panose="020F0704030504030204" pitchFamily="34" charset="0"/>
              </a:rPr>
              <a:t>perivascular</a:t>
            </a:r>
            <a:r>
              <a:rPr lang="en-US" sz="2000" dirty="0">
                <a:latin typeface="Arial Rounded MT Bold" panose="020F0704030504030204" pitchFamily="34" charset="0"/>
              </a:rPr>
              <a:t> cells of the hypothalamus. </a:t>
            </a:r>
          </a:p>
          <a:p>
            <a:pPr>
              <a:buNone/>
            </a:pPr>
            <a:endParaRPr lang="en-US" dirty="0"/>
          </a:p>
        </p:txBody>
      </p:sp>
      <p:pic>
        <p:nvPicPr>
          <p:cNvPr id="2050" name="Picture 2" descr="COVID-19 and Fever - Together"/>
          <p:cNvPicPr>
            <a:picLocks noChangeAspect="1" noChangeArrowheads="1"/>
          </p:cNvPicPr>
          <p:nvPr/>
        </p:nvPicPr>
        <p:blipFill>
          <a:blip r:embed="rId2" cstate="print"/>
          <a:srcRect/>
          <a:stretch>
            <a:fillRect/>
          </a:stretch>
        </p:blipFill>
        <p:spPr bwMode="auto">
          <a:xfrm>
            <a:off x="6099175" y="3813175"/>
            <a:ext cx="3044825" cy="30448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572000" cy="6553200"/>
          </a:xfrm>
        </p:spPr>
        <p:txBody>
          <a:bodyPr>
            <a:normAutofit lnSpcReduction="10000"/>
          </a:bodyPr>
          <a:lstStyle/>
          <a:p>
            <a:pPr algn="ctr"/>
            <a:r>
              <a:rPr lang="en-US" sz="2000" dirty="0"/>
              <a:t>Bacterial products, such as LPS (called exogenous </a:t>
            </a:r>
            <a:r>
              <a:rPr lang="en-US" sz="2000" dirty="0" err="1"/>
              <a:t>pyrogens</a:t>
            </a:r>
            <a:r>
              <a:rPr lang="en-US" sz="2000" dirty="0"/>
              <a:t>).</a:t>
            </a:r>
          </a:p>
          <a:p>
            <a:pPr algn="ctr"/>
            <a:endParaRPr lang="en-US" sz="2000" dirty="0"/>
          </a:p>
          <a:p>
            <a:pPr algn="ctr"/>
            <a:endParaRPr lang="en-US" sz="2000" dirty="0"/>
          </a:p>
          <a:p>
            <a:pPr algn="ctr"/>
            <a:r>
              <a:rPr lang="en-US" sz="2000" dirty="0"/>
              <a:t>stimulate leukocytes to release IL-1 and TNF (called endogenous </a:t>
            </a:r>
            <a:r>
              <a:rPr lang="en-US" sz="2000" dirty="0" err="1"/>
              <a:t>pyrogens</a:t>
            </a:r>
            <a:r>
              <a:rPr lang="en-US" sz="2000" dirty="0"/>
              <a:t>).</a:t>
            </a:r>
          </a:p>
          <a:p>
            <a:pPr algn="ctr"/>
            <a:endParaRPr lang="en-US" sz="2000" dirty="0"/>
          </a:p>
          <a:p>
            <a:pPr algn="ctr"/>
            <a:r>
              <a:rPr lang="en-US" sz="2000" dirty="0"/>
              <a:t>increase the enzymes (</a:t>
            </a:r>
            <a:r>
              <a:rPr lang="en-US" sz="2000" dirty="0" err="1"/>
              <a:t>cyclooxygenases</a:t>
            </a:r>
            <a:r>
              <a:rPr lang="en-US" sz="2000" dirty="0"/>
              <a:t>) that convert </a:t>
            </a:r>
            <a:r>
              <a:rPr lang="en-US" sz="2000" dirty="0" err="1"/>
              <a:t>arachadonic</a:t>
            </a:r>
            <a:r>
              <a:rPr lang="en-US" sz="2000" dirty="0"/>
              <a:t> acid into prostaglandins.</a:t>
            </a:r>
          </a:p>
          <a:p>
            <a:pPr algn="ctr"/>
            <a:endParaRPr lang="en-US" sz="2000" dirty="0"/>
          </a:p>
          <a:p>
            <a:pPr algn="ctr"/>
            <a:r>
              <a:rPr lang="en-US" sz="2000" dirty="0"/>
              <a:t>In the hypothalamus, the prostaglandins, especially </a:t>
            </a:r>
            <a:r>
              <a:rPr lang="en-US" sz="2000" b="1" u="sng" dirty="0">
                <a:solidFill>
                  <a:srgbClr val="FF0000"/>
                </a:solidFill>
              </a:rPr>
              <a:t>PGE2,</a:t>
            </a:r>
            <a:r>
              <a:rPr lang="en-US" sz="2000" dirty="0"/>
              <a:t> stimulate the production of neurotransmitters that reset the temperature set point at a higher level</a:t>
            </a:r>
          </a:p>
          <a:p>
            <a:pPr algn="ctr"/>
            <a:endParaRPr lang="en-US" sz="2000" dirty="0"/>
          </a:p>
        </p:txBody>
      </p:sp>
      <p:sp>
        <p:nvSpPr>
          <p:cNvPr id="4" name="Down Arrow 3"/>
          <p:cNvSpPr/>
          <p:nvPr/>
        </p:nvSpPr>
        <p:spPr>
          <a:xfrm>
            <a:off x="2362200" y="9906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2514600" y="26670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438400" y="441960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ony Breu on Twitter: &amp;quot;4/ Why is there a delay between bacteremia and  fever? There&amp;#39;s a lot to be done! ◾️LPS induces endogenous pyrogens (e.g.,  IL-6) which... ◾️Increase the hypothalamic set-point, resulting"/>
          <p:cNvPicPr>
            <a:picLocks noChangeAspect="1" noChangeArrowheads="1"/>
          </p:cNvPicPr>
          <p:nvPr/>
        </p:nvPicPr>
        <p:blipFill>
          <a:blip r:embed="rId2"/>
          <a:srcRect b="11364"/>
          <a:stretch>
            <a:fillRect/>
          </a:stretch>
        </p:blipFill>
        <p:spPr bwMode="auto">
          <a:xfrm>
            <a:off x="5562600" y="457199"/>
            <a:ext cx="2743200" cy="62345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Causes of Chronic Inflammation</a:t>
            </a:r>
          </a:p>
        </p:txBody>
      </p:sp>
      <p:sp>
        <p:nvSpPr>
          <p:cNvPr id="3" name="Content Placeholder 2"/>
          <p:cNvSpPr>
            <a:spLocks noGrp="1"/>
          </p:cNvSpPr>
          <p:nvPr>
            <p:ph idx="1"/>
          </p:nvPr>
        </p:nvSpPr>
        <p:spPr>
          <a:xfrm>
            <a:off x="609598" y="2160590"/>
            <a:ext cx="7467601" cy="3880773"/>
          </a:xfrm>
        </p:spPr>
        <p:txBody>
          <a:bodyPr>
            <a:normAutofit/>
          </a:bodyPr>
          <a:lstStyle/>
          <a:p>
            <a:pPr>
              <a:buFont typeface="Wingdings" panose="05000000000000000000" pitchFamily="2" charset="2"/>
              <a:buChar char="v"/>
            </a:pPr>
            <a:r>
              <a:rPr lang="en-US" sz="2400" dirty="0">
                <a:latin typeface="Arial Rounded MT Bold" panose="020F0704030504030204" pitchFamily="34" charset="0"/>
              </a:rPr>
              <a:t>Persistent infections</a:t>
            </a:r>
          </a:p>
          <a:p>
            <a:pPr>
              <a:buFont typeface="Wingdings" panose="05000000000000000000" pitchFamily="2" charset="2"/>
              <a:buChar char="v"/>
            </a:pPr>
            <a:endParaRPr lang="en-US" sz="2400" dirty="0">
              <a:latin typeface="Arial Rounded MT Bold" panose="020F0704030504030204" pitchFamily="34" charset="0"/>
            </a:endParaRPr>
          </a:p>
          <a:p>
            <a:pPr>
              <a:buFont typeface="Wingdings" panose="05000000000000000000" pitchFamily="2" charset="2"/>
              <a:buChar char="v"/>
            </a:pPr>
            <a:r>
              <a:rPr lang="en-US" sz="2400" dirty="0">
                <a:latin typeface="Arial Rounded MT Bold" panose="020F0704030504030204" pitchFamily="34" charset="0"/>
              </a:rPr>
              <a:t>Hypersensitivity diseases:</a:t>
            </a:r>
          </a:p>
          <a:p>
            <a:pPr marL="0" indent="0">
              <a:buNone/>
            </a:pPr>
            <a:r>
              <a:rPr lang="en-US" sz="2400" dirty="0">
                <a:latin typeface="Arial Rounded MT Bold" panose="020F0704030504030204" pitchFamily="34" charset="0"/>
              </a:rPr>
              <a:t>- autoimmune disease. </a:t>
            </a:r>
          </a:p>
          <a:p>
            <a:pPr marL="0" indent="0">
              <a:buNone/>
            </a:pPr>
            <a:r>
              <a:rPr lang="en-US" sz="2400" dirty="0">
                <a:latin typeface="Arial Rounded MT Bold" panose="020F0704030504030204" pitchFamily="34" charset="0"/>
              </a:rPr>
              <a:t>- allergic diseases, </a:t>
            </a:r>
          </a:p>
          <a:p>
            <a:pPr>
              <a:buFont typeface="Wingdings" panose="05000000000000000000" pitchFamily="2" charset="2"/>
              <a:buChar char="v"/>
            </a:pPr>
            <a:endParaRPr lang="en-US" sz="2400" dirty="0">
              <a:latin typeface="Arial Rounded MT Bold" panose="020F0704030504030204" pitchFamily="34" charset="0"/>
            </a:endParaRPr>
          </a:p>
          <a:p>
            <a:pPr>
              <a:buFont typeface="Wingdings" panose="05000000000000000000" pitchFamily="2" charset="2"/>
              <a:buChar char="v"/>
            </a:pPr>
            <a:r>
              <a:rPr lang="en-US" sz="2400" dirty="0">
                <a:latin typeface="Arial Rounded MT Bold" panose="020F0704030504030204" pitchFamily="34" charset="0"/>
              </a:rPr>
              <a:t>Prolonged exposure to potentially toxic agents, </a:t>
            </a:r>
            <a:r>
              <a:rPr lang="en-US" sz="2400" dirty="0" err="1">
                <a:latin typeface="Arial Rounded MT Bold" panose="020F0704030504030204" pitchFamily="34" charset="0"/>
              </a:rPr>
              <a:t>e.g</a:t>
            </a:r>
            <a:r>
              <a:rPr lang="en-US" sz="2400" dirty="0">
                <a:latin typeface="Arial Rounded MT Bold" panose="020F0704030504030204" pitchFamily="34" charset="0"/>
              </a:rPr>
              <a:t> Silica.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a:t>2.Acute-phase proteins</a:t>
            </a:r>
          </a:p>
        </p:txBody>
      </p:sp>
      <p:sp>
        <p:nvSpPr>
          <p:cNvPr id="3" name="Content Placeholder 2"/>
          <p:cNvSpPr>
            <a:spLocks noGrp="1"/>
          </p:cNvSpPr>
          <p:nvPr>
            <p:ph idx="1"/>
          </p:nvPr>
        </p:nvSpPr>
        <p:spPr>
          <a:xfrm>
            <a:off x="304800" y="1295400"/>
            <a:ext cx="7467600" cy="4873752"/>
          </a:xfrm>
        </p:spPr>
        <p:txBody>
          <a:bodyPr>
            <a:normAutofit/>
          </a:bodyPr>
          <a:lstStyle/>
          <a:p>
            <a:r>
              <a:rPr lang="en-US" sz="2000" dirty="0">
                <a:latin typeface="Arial Rounded MT Bold" panose="020F0704030504030204" pitchFamily="34" charset="0"/>
              </a:rPr>
              <a:t>Are plasma proteins, mostly synthesized in the liver, whose plasma concentrations may increase several hundred-fold as part of the response to inflammatory stimuli. </a:t>
            </a:r>
          </a:p>
          <a:p>
            <a:endParaRPr lang="en-US" sz="2000" dirty="0">
              <a:latin typeface="Arial Rounded MT Bold" panose="020F0704030504030204" pitchFamily="34" charset="0"/>
            </a:endParaRPr>
          </a:p>
          <a:p>
            <a:r>
              <a:rPr lang="en-US" sz="2000" dirty="0">
                <a:latin typeface="Arial Rounded MT Bold" panose="020F0704030504030204" pitchFamily="34" charset="0"/>
              </a:rPr>
              <a:t>Three of the best-known of these proteins are</a:t>
            </a:r>
          </a:p>
          <a:p>
            <a:pPr>
              <a:buFont typeface="Wingdings" pitchFamily="2" charset="2"/>
              <a:buChar char="Ø"/>
            </a:pPr>
            <a:r>
              <a:rPr lang="en-US" sz="2000" dirty="0">
                <a:latin typeface="Arial Rounded MT Bold" panose="020F0704030504030204" pitchFamily="34" charset="0"/>
              </a:rPr>
              <a:t> C-reactive protein (CRP).</a:t>
            </a:r>
          </a:p>
          <a:p>
            <a:pPr>
              <a:buFont typeface="Wingdings" pitchFamily="2" charset="2"/>
              <a:buChar char="Ø"/>
            </a:pPr>
            <a:r>
              <a:rPr lang="en-US" sz="2000" dirty="0">
                <a:latin typeface="Arial Rounded MT Bold" panose="020F0704030504030204" pitchFamily="34" charset="0"/>
              </a:rPr>
              <a:t> fibrinogen.</a:t>
            </a:r>
          </a:p>
          <a:p>
            <a:pPr>
              <a:buFont typeface="Wingdings" pitchFamily="2" charset="2"/>
              <a:buChar char="Ø"/>
            </a:pPr>
            <a:r>
              <a:rPr lang="en-US" sz="2000" dirty="0">
                <a:latin typeface="Arial Rounded MT Bold" panose="020F0704030504030204" pitchFamily="34" charset="0"/>
              </a:rPr>
              <a:t> serum </a:t>
            </a:r>
            <a:r>
              <a:rPr lang="en-US" sz="2000" dirty="0" err="1">
                <a:latin typeface="Arial Rounded MT Bold" panose="020F0704030504030204" pitchFamily="34" charset="0"/>
              </a:rPr>
              <a:t>amyloid</a:t>
            </a:r>
            <a:r>
              <a:rPr lang="en-US" sz="2000" dirty="0">
                <a:latin typeface="Arial Rounded MT Bold" panose="020F0704030504030204" pitchFamily="34" charset="0"/>
              </a:rPr>
              <a:t> A (SAA) protein</a:t>
            </a:r>
            <a:r>
              <a:rPr lang="en-US" dirty="0"/>
              <a:t>.</a:t>
            </a:r>
          </a:p>
          <a:p>
            <a:endParaRPr lang="en-US" dirty="0"/>
          </a:p>
        </p:txBody>
      </p:sp>
      <p:pic>
        <p:nvPicPr>
          <p:cNvPr id="58370" name="Picture 2" descr="C-Reactive Protein (CRP, hs-CRP) | Medical Laboratories"/>
          <p:cNvPicPr>
            <a:picLocks noChangeAspect="1" noChangeArrowheads="1"/>
          </p:cNvPicPr>
          <p:nvPr/>
        </p:nvPicPr>
        <p:blipFill>
          <a:blip r:embed="rId3"/>
          <a:srcRect/>
          <a:stretch>
            <a:fillRect/>
          </a:stretch>
        </p:blipFill>
        <p:spPr bwMode="auto">
          <a:xfrm>
            <a:off x="6400800" y="3242300"/>
            <a:ext cx="2743200" cy="36157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a:t>3.Leukocytosis</a:t>
            </a:r>
          </a:p>
        </p:txBody>
      </p:sp>
      <p:sp>
        <p:nvSpPr>
          <p:cNvPr id="3" name="Content Placeholder 2"/>
          <p:cNvSpPr>
            <a:spLocks noGrp="1"/>
          </p:cNvSpPr>
          <p:nvPr>
            <p:ph idx="1"/>
          </p:nvPr>
        </p:nvSpPr>
        <p:spPr>
          <a:xfrm>
            <a:off x="228600" y="1295400"/>
            <a:ext cx="7467600" cy="4873752"/>
          </a:xfrm>
        </p:spPr>
        <p:txBody>
          <a:bodyPr>
            <a:normAutofit/>
          </a:bodyPr>
          <a:lstStyle/>
          <a:p>
            <a:r>
              <a:rPr lang="en-US" sz="2000" dirty="0">
                <a:latin typeface="Arial Rounded MT Bold" panose="020F0704030504030204" pitchFamily="34" charset="0"/>
              </a:rPr>
              <a:t>Induced by bacterial infections. </a:t>
            </a:r>
          </a:p>
          <a:p>
            <a:endParaRPr lang="en-US" sz="2000" dirty="0">
              <a:latin typeface="Arial Rounded MT Bold" panose="020F0704030504030204" pitchFamily="34" charset="0"/>
            </a:endParaRPr>
          </a:p>
          <a:p>
            <a:r>
              <a:rPr lang="en-US" sz="2000" dirty="0">
                <a:latin typeface="Arial Rounded MT Bold" panose="020F0704030504030204" pitchFamily="34" charset="0"/>
              </a:rPr>
              <a:t>The leukocyte count usually climbs to 15,000 or 20,000 cells/mL, but sometimes it may reach extraordinarily high levels of 40,000 to 100,000 cells/</a:t>
            </a:r>
            <a:r>
              <a:rPr lang="en-US" sz="2000" dirty="0" err="1">
                <a:latin typeface="Arial Rounded MT Bold" panose="020F0704030504030204" pitchFamily="34" charset="0"/>
              </a:rPr>
              <a:t>mL.</a:t>
            </a:r>
            <a:r>
              <a:rPr lang="en-US" sz="2000" dirty="0">
                <a:latin typeface="Arial Rounded MT Bold" panose="020F0704030504030204" pitchFamily="34" charset="0"/>
              </a:rPr>
              <a:t> </a:t>
            </a:r>
          </a:p>
          <a:p>
            <a:endParaRPr lang="en-US" sz="2000" dirty="0">
              <a:latin typeface="Arial Rounded MT Bold" panose="020F0704030504030204" pitchFamily="34" charset="0"/>
            </a:endParaRPr>
          </a:p>
          <a:p>
            <a:r>
              <a:rPr lang="en-US" sz="2000" dirty="0">
                <a:latin typeface="Arial Rounded MT Bold" panose="020F0704030504030204" pitchFamily="34" charset="0"/>
              </a:rPr>
              <a:t>These extreme elevations are referred to as </a:t>
            </a:r>
            <a:r>
              <a:rPr lang="en-US" sz="2000" u="sng" dirty="0" err="1">
                <a:solidFill>
                  <a:schemeClr val="accent1">
                    <a:lumMod val="75000"/>
                  </a:schemeClr>
                </a:solidFill>
                <a:latin typeface="Arial Rounded MT Bold" panose="020F0704030504030204" pitchFamily="34" charset="0"/>
              </a:rPr>
              <a:t>leukemoid</a:t>
            </a:r>
            <a:r>
              <a:rPr lang="en-US" sz="2000" u="sng" dirty="0">
                <a:solidFill>
                  <a:schemeClr val="accent1">
                    <a:lumMod val="75000"/>
                  </a:schemeClr>
                </a:solidFill>
                <a:latin typeface="Arial Rounded MT Bold" panose="020F0704030504030204" pitchFamily="34" charset="0"/>
              </a:rPr>
              <a:t> reactions</a:t>
            </a:r>
          </a:p>
        </p:txBody>
      </p:sp>
      <p:pic>
        <p:nvPicPr>
          <p:cNvPr id="7170" name="Picture 2" descr="White blood cell count leukopenia leukocytosis Vector Image"/>
          <p:cNvPicPr>
            <a:picLocks noChangeAspect="1" noChangeArrowheads="1"/>
          </p:cNvPicPr>
          <p:nvPr/>
        </p:nvPicPr>
        <p:blipFill>
          <a:blip r:embed="rId2" cstate="print"/>
          <a:srcRect b="7143"/>
          <a:stretch>
            <a:fillRect/>
          </a:stretch>
        </p:blipFill>
        <p:spPr bwMode="auto">
          <a:xfrm>
            <a:off x="6019800" y="3657600"/>
            <a:ext cx="2684780" cy="29718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7467600" cy="4873752"/>
          </a:xfrm>
        </p:spPr>
        <p:txBody>
          <a:bodyPr>
            <a:normAutofit/>
          </a:bodyPr>
          <a:lstStyle/>
          <a:p>
            <a:r>
              <a:rPr lang="en-US" sz="2000" dirty="0">
                <a:latin typeface="Arial Rounded MT Bold" panose="020F0704030504030204" pitchFamily="34" charset="0"/>
              </a:rPr>
              <a:t>The </a:t>
            </a:r>
            <a:r>
              <a:rPr lang="en-US" sz="2000" dirty="0" err="1">
                <a:latin typeface="Arial Rounded MT Bold" panose="020F0704030504030204" pitchFamily="34" charset="0"/>
              </a:rPr>
              <a:t>leukocytosis</a:t>
            </a:r>
            <a:r>
              <a:rPr lang="en-US" sz="2000" dirty="0">
                <a:latin typeface="Arial Rounded MT Bold" panose="020F0704030504030204" pitchFamily="34" charset="0"/>
              </a:rPr>
              <a:t> occurs initially because of accelerated release of cells from the bone marrow and is therefore associated with a rise in the number of more immature </a:t>
            </a:r>
            <a:r>
              <a:rPr lang="en-US" sz="2000" dirty="0" err="1">
                <a:latin typeface="Arial Rounded MT Bold" panose="020F0704030504030204" pitchFamily="34" charset="0"/>
              </a:rPr>
              <a:t>neutrophils</a:t>
            </a:r>
            <a:r>
              <a:rPr lang="en-US" sz="2000" dirty="0">
                <a:latin typeface="Arial Rounded MT Bold" panose="020F0704030504030204" pitchFamily="34" charset="0"/>
              </a:rPr>
              <a:t> in the blood, referred to as a </a:t>
            </a:r>
            <a:r>
              <a:rPr lang="en-US" sz="2000" u="sng" dirty="0">
                <a:solidFill>
                  <a:srgbClr val="FF0000"/>
                </a:solidFill>
                <a:latin typeface="Arial Rounded MT Bold" panose="020F0704030504030204" pitchFamily="34" charset="0"/>
              </a:rPr>
              <a:t>shift to the left. </a:t>
            </a:r>
          </a:p>
        </p:txBody>
      </p:sp>
      <p:pic>
        <p:nvPicPr>
          <p:cNvPr id="6146" name="Picture 2" descr="left shift (English) - Medical terminology for medical students - - YouTube"/>
          <p:cNvPicPr>
            <a:picLocks noChangeAspect="1" noChangeArrowheads="1"/>
          </p:cNvPicPr>
          <p:nvPr/>
        </p:nvPicPr>
        <p:blipFill>
          <a:blip r:embed="rId3"/>
          <a:srcRect/>
          <a:stretch>
            <a:fillRect/>
          </a:stretch>
        </p:blipFill>
        <p:spPr bwMode="auto">
          <a:xfrm>
            <a:off x="685800" y="2590800"/>
            <a:ext cx="7010400" cy="394335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153400" cy="6629400"/>
          </a:xfrm>
        </p:spPr>
        <p:txBody>
          <a:bodyPr>
            <a:normAutofit/>
          </a:bodyPr>
          <a:lstStyle/>
          <a:p>
            <a:endParaRPr lang="en-US" sz="2000" dirty="0"/>
          </a:p>
          <a:p>
            <a:endParaRPr lang="en-US" sz="2000" dirty="0"/>
          </a:p>
          <a:p>
            <a:r>
              <a:rPr lang="en-US" sz="2000" dirty="0">
                <a:latin typeface="Arial Rounded MT Bold" panose="020F0704030504030204" pitchFamily="34" charset="0"/>
              </a:rPr>
              <a:t>Most bacterial infections induce an increase in the blood </a:t>
            </a:r>
            <a:r>
              <a:rPr lang="en-US" sz="2000" dirty="0" err="1">
                <a:latin typeface="Arial Rounded MT Bold" panose="020F0704030504030204" pitchFamily="34" charset="0"/>
              </a:rPr>
              <a:t>neutrophil</a:t>
            </a:r>
            <a:r>
              <a:rPr lang="en-US" sz="2000" dirty="0">
                <a:latin typeface="Arial Rounded MT Bold" panose="020F0704030504030204" pitchFamily="34" charset="0"/>
              </a:rPr>
              <a:t> count, called </a:t>
            </a:r>
            <a:r>
              <a:rPr lang="en-US" sz="2000" u="sng" dirty="0" err="1">
                <a:solidFill>
                  <a:schemeClr val="accent1">
                    <a:lumMod val="75000"/>
                  </a:schemeClr>
                </a:solidFill>
                <a:latin typeface="Arial Rounded MT Bold" panose="020F0704030504030204" pitchFamily="34" charset="0"/>
              </a:rPr>
              <a:t>neutrophilia</a:t>
            </a:r>
            <a:r>
              <a:rPr lang="en-US" sz="2000" u="sng" dirty="0">
                <a:solidFill>
                  <a:schemeClr val="accent1">
                    <a:lumMod val="75000"/>
                  </a:schemeClr>
                </a:solidFill>
                <a:latin typeface="Arial Rounded MT Bold" panose="020F0704030504030204" pitchFamily="34" charset="0"/>
              </a:rPr>
              <a:t>. </a:t>
            </a:r>
          </a:p>
          <a:p>
            <a:endParaRPr lang="en-US" sz="2000" dirty="0">
              <a:latin typeface="Arial Rounded MT Bold" panose="020F0704030504030204" pitchFamily="34" charset="0"/>
            </a:endParaRPr>
          </a:p>
          <a:p>
            <a:r>
              <a:rPr lang="en-US" sz="2000" dirty="0">
                <a:latin typeface="Arial Rounded MT Bold" panose="020F0704030504030204" pitchFamily="34" charset="0"/>
              </a:rPr>
              <a:t>Viral infections, such as infectious mononucleosis, mumps, and German measles, cause an absolute increase in the number of lymphocytes </a:t>
            </a:r>
            <a:r>
              <a:rPr lang="en-US" sz="2000" u="sng" dirty="0">
                <a:solidFill>
                  <a:schemeClr val="accent1">
                    <a:lumMod val="75000"/>
                  </a:schemeClr>
                </a:solidFill>
                <a:latin typeface="Arial Rounded MT Bold" panose="020F0704030504030204" pitchFamily="34" charset="0"/>
              </a:rPr>
              <a:t>(</a:t>
            </a:r>
            <a:r>
              <a:rPr lang="en-US" sz="2000" dirty="0" err="1">
                <a:solidFill>
                  <a:schemeClr val="accent4">
                    <a:lumMod val="50000"/>
                  </a:schemeClr>
                </a:solidFill>
                <a:latin typeface="Arial Rounded MT Bold" panose="020F0704030504030204" pitchFamily="34" charset="0"/>
              </a:rPr>
              <a:t>l</a:t>
            </a:r>
            <a:r>
              <a:rPr lang="en-US" sz="2000" u="sng" dirty="0" err="1">
                <a:solidFill>
                  <a:schemeClr val="accent4">
                    <a:lumMod val="50000"/>
                  </a:schemeClr>
                </a:solidFill>
                <a:latin typeface="Arial Rounded MT Bold" panose="020F0704030504030204" pitchFamily="34" charset="0"/>
              </a:rPr>
              <a:t>ymphocytosis</a:t>
            </a:r>
            <a:r>
              <a:rPr lang="en-US" sz="2000" u="sng" dirty="0">
                <a:solidFill>
                  <a:schemeClr val="accent4">
                    <a:lumMod val="50000"/>
                  </a:schemeClr>
                </a:solidFill>
                <a:latin typeface="Arial Rounded MT Bold" panose="020F0704030504030204" pitchFamily="34" charset="0"/>
              </a:rPr>
              <a:t>). </a:t>
            </a:r>
          </a:p>
          <a:p>
            <a:endParaRPr lang="en-US" sz="2000" dirty="0">
              <a:latin typeface="Arial Rounded MT Bold" panose="020F0704030504030204" pitchFamily="34" charset="0"/>
            </a:endParaRPr>
          </a:p>
          <a:p>
            <a:r>
              <a:rPr lang="en-US" sz="2000" dirty="0">
                <a:latin typeface="Arial Rounded MT Bold" panose="020F0704030504030204" pitchFamily="34" charset="0"/>
              </a:rPr>
              <a:t>In some allergies and parasitic infestations, there is an increase in the number of blood eosinophils, creating an </a:t>
            </a:r>
            <a:r>
              <a:rPr lang="en-US" sz="2000" u="sng" dirty="0" err="1">
                <a:solidFill>
                  <a:srgbClr val="7030A0"/>
                </a:solidFill>
                <a:latin typeface="Arial Rounded MT Bold" panose="020F0704030504030204" pitchFamily="34" charset="0"/>
              </a:rPr>
              <a:t>eosinophilia</a:t>
            </a:r>
            <a:r>
              <a:rPr lang="en-US" sz="2000" u="sng" dirty="0">
                <a:solidFill>
                  <a:srgbClr val="7030A0"/>
                </a:solidFill>
                <a:latin typeface="Arial Rounded MT Bold" panose="020F0704030504030204" pitchFamily="34" charset="0"/>
              </a:rPr>
              <a:t>. </a:t>
            </a:r>
          </a:p>
          <a:p>
            <a:endParaRPr lang="en-US" sz="2000" dirty="0">
              <a:latin typeface="Arial Rounded MT Bold" panose="020F0704030504030204" pitchFamily="34" charset="0"/>
            </a:endParaRPr>
          </a:p>
          <a:p>
            <a:r>
              <a:rPr lang="en-US" sz="2000" dirty="0">
                <a:latin typeface="Arial Rounded MT Bold" panose="020F0704030504030204" pitchFamily="34" charset="0"/>
              </a:rPr>
              <a:t>Certain infections (typhoid fever and infections caused by some viruses, </a:t>
            </a:r>
            <a:r>
              <a:rPr lang="en-US" sz="2000" dirty="0" err="1">
                <a:latin typeface="Arial Rounded MT Bold" panose="020F0704030504030204" pitchFamily="34" charset="0"/>
              </a:rPr>
              <a:t>rickettsiae</a:t>
            </a:r>
            <a:r>
              <a:rPr lang="en-US" sz="2000" dirty="0">
                <a:latin typeface="Arial Rounded MT Bold" panose="020F0704030504030204" pitchFamily="34" charset="0"/>
              </a:rPr>
              <a:t>, and certain protozoa) are associated with a decreased number of circulating white cells (</a:t>
            </a:r>
            <a:r>
              <a:rPr lang="en-US" sz="2000" u="sng" dirty="0" err="1">
                <a:solidFill>
                  <a:srgbClr val="00B0F0"/>
                </a:solidFill>
                <a:latin typeface="Arial Rounded MT Bold" panose="020F0704030504030204" pitchFamily="34" charset="0"/>
              </a:rPr>
              <a:t>leukopenia</a:t>
            </a:r>
            <a:r>
              <a:rPr lang="en-US" sz="2000" u="sng" dirty="0">
                <a:solidFill>
                  <a:srgbClr val="00B0F0"/>
                </a:solidFill>
                <a:latin typeface="Arial Rounded MT Bold" panose="020F0704030504030204" pitchFamily="34" charset="0"/>
              </a:rPr>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620000" cy="6169152"/>
          </a:xfrm>
        </p:spPr>
        <p:txBody>
          <a:bodyPr/>
          <a:lstStyle/>
          <a:p>
            <a:r>
              <a:rPr lang="en-US" b="1" u="sng" dirty="0">
                <a:solidFill>
                  <a:srgbClr val="FF0000"/>
                </a:solidFill>
                <a:latin typeface="Arial Rounded MT Bold" panose="020F0704030504030204" pitchFamily="34" charset="0"/>
              </a:rPr>
              <a:t>Sepsis</a:t>
            </a:r>
            <a:r>
              <a:rPr lang="en-US" dirty="0">
                <a:latin typeface="Arial Rounded MT Bold" panose="020F0704030504030204" pitchFamily="34" charset="0"/>
              </a:rPr>
              <a:t> is a life-threatening condition that arises when the body's response to infection causes injury to its own tissues and organs.</a:t>
            </a:r>
          </a:p>
          <a:p>
            <a:endParaRPr lang="en-US" dirty="0">
              <a:latin typeface="Arial Rounded MT Bold" panose="020F0704030504030204" pitchFamily="34" charset="0"/>
            </a:endParaRPr>
          </a:p>
          <a:p>
            <a:r>
              <a:rPr lang="en-US" dirty="0">
                <a:latin typeface="Arial Rounded MT Bold" panose="020F0704030504030204" pitchFamily="34" charset="0"/>
              </a:rPr>
              <a:t>Characterized by </a:t>
            </a:r>
            <a:r>
              <a:rPr lang="en-US" u="sng" dirty="0">
                <a:solidFill>
                  <a:srgbClr val="FF0000"/>
                </a:solidFill>
                <a:latin typeface="Arial Rounded MT Bold" panose="020F0704030504030204" pitchFamily="34" charset="0"/>
              </a:rPr>
              <a:t>clinical triad </a:t>
            </a:r>
            <a:r>
              <a:rPr lang="en-US" dirty="0">
                <a:latin typeface="Arial Rounded MT Bold" panose="020F0704030504030204" pitchFamily="34" charset="0"/>
              </a:rPr>
              <a:t>:</a:t>
            </a:r>
          </a:p>
          <a:p>
            <a:pPr>
              <a:buFont typeface="Wingdings" pitchFamily="2" charset="2"/>
              <a:buChar char="Ø"/>
            </a:pPr>
            <a:r>
              <a:rPr lang="en-US" dirty="0">
                <a:latin typeface="Arial Rounded MT Bold" panose="020F0704030504030204" pitchFamily="34" charset="0"/>
              </a:rPr>
              <a:t>Disseminated intravascular coagulation.</a:t>
            </a:r>
          </a:p>
          <a:p>
            <a:pPr>
              <a:buFont typeface="Wingdings" pitchFamily="2" charset="2"/>
              <a:buChar char="Ø"/>
            </a:pPr>
            <a:r>
              <a:rPr lang="en-US" dirty="0">
                <a:latin typeface="Arial Rounded MT Bold" panose="020F0704030504030204" pitchFamily="34" charset="0"/>
              </a:rPr>
              <a:t> Hypotensive shock.</a:t>
            </a:r>
          </a:p>
          <a:p>
            <a:pPr>
              <a:buFont typeface="Wingdings" pitchFamily="2" charset="2"/>
              <a:buChar char="Ø"/>
            </a:pPr>
            <a:r>
              <a:rPr lang="en-US" dirty="0">
                <a:latin typeface="Arial Rounded MT Bold" panose="020F0704030504030204" pitchFamily="34" charset="0"/>
              </a:rPr>
              <a:t>Metabolic disturbances including insulin resistance and hyperglycemia.</a:t>
            </a:r>
          </a:p>
          <a:p>
            <a:pPr>
              <a:buFont typeface="Wingdings" pitchFamily="2" charset="2"/>
              <a:buChar char="Ø"/>
            </a:pPr>
            <a:endParaRPr lang="en-US" dirty="0">
              <a:latin typeface="Arial Rounded MT Bold" panose="020F0704030504030204" pitchFamily="34" charset="0"/>
            </a:endParaRPr>
          </a:p>
          <a:p>
            <a:pPr>
              <a:buFont typeface="Wingdings" pitchFamily="2" charset="2"/>
              <a:buChar char="Ø"/>
            </a:pPr>
            <a:r>
              <a:rPr lang="en-US" u="sng" dirty="0">
                <a:solidFill>
                  <a:srgbClr val="FF0000"/>
                </a:solidFill>
                <a:latin typeface="Arial Rounded MT Bold" panose="020F0704030504030204" pitchFamily="34" charset="0"/>
              </a:rPr>
              <a:t>systemic inflammatory response syndrome (SIRS):</a:t>
            </a:r>
          </a:p>
          <a:p>
            <a:pPr>
              <a:buFont typeface="Wingdings" pitchFamily="2" charset="2"/>
              <a:buChar char="Ø"/>
            </a:pPr>
            <a:r>
              <a:rPr lang="en-US" dirty="0">
                <a:latin typeface="Arial Rounded MT Bold" panose="020F0704030504030204" pitchFamily="34" charset="0"/>
              </a:rPr>
              <a:t>A syndrome similar to septic shock may occur as a complication of noninfectious disorders, such as severe burns, trauma.</a:t>
            </a:r>
            <a:endParaRPr lang="en-US" u="sng" dirty="0">
              <a:latin typeface="Arial Rounded MT Bold" panose="020F0704030504030204" pitchFamily="34" charset="0"/>
            </a:endParaRPr>
          </a:p>
          <a:p>
            <a:pPr>
              <a:buFont typeface="Wingdings" pitchFamily="2" charset="2"/>
              <a:buChar char="Ø"/>
            </a:pPr>
            <a:endParaRPr lang="en-US" u="sng" dirty="0">
              <a:latin typeface="Arial Rounded MT Bold" panose="020F0704030504030204" pitchFamily="34" charset="0"/>
            </a:endParaRPr>
          </a:p>
          <a:p>
            <a:pPr>
              <a:buFont typeface="Wingdings" pitchFamily="2" charset="2"/>
              <a:buChar char="Ø"/>
            </a:pPr>
            <a:endParaRPr lang="en-US" dirty="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54" y="1371600"/>
            <a:ext cx="6781800" cy="1970562"/>
          </a:xfrm>
        </p:spPr>
        <p:txBody>
          <a:bodyPr/>
          <a:lstStyle/>
          <a:p>
            <a:r>
              <a:rPr lang="en-US" dirty="0"/>
              <a:t>TISSUE REPAIR 1</a:t>
            </a:r>
          </a:p>
        </p:txBody>
      </p:sp>
    </p:spTree>
    <p:extLst>
      <p:ext uri="{BB962C8B-B14F-4D97-AF65-F5344CB8AC3E}">
        <p14:creationId xmlns:p14="http://schemas.microsoft.com/office/powerpoint/2010/main" val="1654171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7467600" cy="4873752"/>
          </a:xfrm>
        </p:spPr>
        <p:txBody>
          <a:bodyPr>
            <a:normAutofit/>
          </a:bodyPr>
          <a:lstStyle/>
          <a:p>
            <a:r>
              <a:rPr lang="en-US" sz="2000" dirty="0">
                <a:latin typeface="Arial Rounded MT Bold" panose="020F0704030504030204" pitchFamily="34" charset="0"/>
              </a:rPr>
              <a:t>The ability of an organism  to repair the damage caused by toxic insults and inflammation is critical to the survival . In fact, the inflammatory response to microbes and injured tissues not only serves to eliminate these dangers but also sets into motion the process of repair.</a:t>
            </a:r>
          </a:p>
        </p:txBody>
      </p:sp>
      <p:pic>
        <p:nvPicPr>
          <p:cNvPr id="41986" name="Picture 2" descr="Wound Healing: Hydrogel‐Based Multifunctional Dressing Combining  Magnetothermally Responsive Drug Delivery and Stem Cell Therapy for  Enhanced Wound Healing (Adv. Therap. 9/2020) - Zhang - 2020 - Advanced  Therapeutics - Wiley Online Library"/>
          <p:cNvPicPr>
            <a:picLocks noChangeAspect="1" noChangeArrowheads="1"/>
          </p:cNvPicPr>
          <p:nvPr/>
        </p:nvPicPr>
        <p:blipFill>
          <a:blip r:embed="rId2" cstate="print"/>
          <a:srcRect t="31017" b="2759"/>
          <a:stretch>
            <a:fillRect/>
          </a:stretch>
        </p:blipFill>
        <p:spPr bwMode="auto">
          <a:xfrm>
            <a:off x="2438400" y="3352800"/>
            <a:ext cx="3763739" cy="3276600"/>
          </a:xfrm>
          <a:prstGeom prst="rect">
            <a:avLst/>
          </a:prstGeom>
          <a:noFill/>
        </p:spPr>
      </p:pic>
    </p:spTree>
    <p:extLst>
      <p:ext uri="{BB962C8B-B14F-4D97-AF65-F5344CB8AC3E}">
        <p14:creationId xmlns:p14="http://schemas.microsoft.com/office/powerpoint/2010/main" val="906764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lstStyle/>
          <a:p>
            <a:r>
              <a:rPr lang="en-US" dirty="0"/>
              <a:t>Overview of Tissue Repair</a:t>
            </a:r>
          </a:p>
        </p:txBody>
      </p:sp>
      <p:sp>
        <p:nvSpPr>
          <p:cNvPr id="3" name="Content Placeholder 2"/>
          <p:cNvSpPr>
            <a:spLocks noGrp="1"/>
          </p:cNvSpPr>
          <p:nvPr>
            <p:ph sz="quarter" idx="1"/>
          </p:nvPr>
        </p:nvSpPr>
        <p:spPr>
          <a:xfrm>
            <a:off x="228600" y="1143000"/>
            <a:ext cx="7467600" cy="4873752"/>
          </a:xfrm>
        </p:spPr>
        <p:txBody>
          <a:bodyPr/>
          <a:lstStyle/>
          <a:p>
            <a:r>
              <a:rPr lang="en-US" dirty="0">
                <a:latin typeface="Arial Rounded MT Bold" panose="020F0704030504030204" pitchFamily="34" charset="0"/>
              </a:rPr>
              <a:t>Repair of damaged tissues occurs by two types of reactions: </a:t>
            </a:r>
          </a:p>
          <a:p>
            <a:endParaRPr lang="en-US" dirty="0">
              <a:latin typeface="Arial Rounded MT Bold" panose="020F0704030504030204" pitchFamily="34" charset="0"/>
            </a:endParaRPr>
          </a:p>
          <a:p>
            <a:pPr>
              <a:buFont typeface="Wingdings" pitchFamily="2" charset="2"/>
              <a:buChar char="Ø"/>
            </a:pPr>
            <a:r>
              <a:rPr lang="en-US" u="sng" dirty="0">
                <a:solidFill>
                  <a:srgbClr val="00B0F0"/>
                </a:solidFill>
                <a:latin typeface="Arial Rounded MT Bold" panose="020F0704030504030204" pitchFamily="34" charset="0"/>
              </a:rPr>
              <a:t>Regeneration</a:t>
            </a:r>
            <a:r>
              <a:rPr lang="en-US" dirty="0">
                <a:latin typeface="Arial Rounded MT Bold" panose="020F0704030504030204" pitchFamily="34" charset="0"/>
              </a:rPr>
              <a:t> by proliferation of residual (uninjured) cells. </a:t>
            </a:r>
          </a:p>
          <a:p>
            <a:pPr>
              <a:buFont typeface="Wingdings" pitchFamily="2" charset="2"/>
              <a:buChar char="Ø"/>
            </a:pPr>
            <a:r>
              <a:rPr lang="en-US" dirty="0">
                <a:latin typeface="Arial Rounded MT Bold" panose="020F0704030504030204" pitchFamily="34" charset="0"/>
              </a:rPr>
              <a:t> </a:t>
            </a:r>
            <a:r>
              <a:rPr lang="en-US" u="sng" dirty="0">
                <a:solidFill>
                  <a:srgbClr val="00B0F0"/>
                </a:solidFill>
                <a:latin typeface="Arial Rounded MT Bold" panose="020F0704030504030204" pitchFamily="34" charset="0"/>
              </a:rPr>
              <a:t>Maturation of tissue stem cells</a:t>
            </a:r>
            <a:r>
              <a:rPr lang="en-US" dirty="0">
                <a:latin typeface="Arial Rounded MT Bold" panose="020F0704030504030204" pitchFamily="34" charset="0"/>
              </a:rPr>
              <a:t>, and the deposition of connective tissue to form a scar.</a:t>
            </a:r>
          </a:p>
        </p:txBody>
      </p:sp>
      <p:pic>
        <p:nvPicPr>
          <p:cNvPr id="11266" name="Picture 2" descr="Chronic kidney diease - List of Frontiers&amp;#39; open access articles"/>
          <p:cNvPicPr>
            <a:picLocks noChangeAspect="1" noChangeArrowheads="1"/>
          </p:cNvPicPr>
          <p:nvPr/>
        </p:nvPicPr>
        <p:blipFill>
          <a:blip r:embed="rId2"/>
          <a:srcRect t="12684" b="23599"/>
          <a:stretch>
            <a:fillRect/>
          </a:stretch>
        </p:blipFill>
        <p:spPr bwMode="auto">
          <a:xfrm>
            <a:off x="1295400" y="4495800"/>
            <a:ext cx="5897670" cy="2057400"/>
          </a:xfrm>
          <a:prstGeom prst="rect">
            <a:avLst/>
          </a:prstGeom>
          <a:noFill/>
        </p:spPr>
      </p:pic>
    </p:spTree>
    <p:extLst>
      <p:ext uri="{BB962C8B-B14F-4D97-AF65-F5344CB8AC3E}">
        <p14:creationId xmlns:p14="http://schemas.microsoft.com/office/powerpoint/2010/main" val="2854575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endParaRPr sz="3300">
              <a:solidFill>
                <a:schemeClr val="dk1"/>
              </a:solidFill>
              <a:latin typeface="Calibri"/>
              <a:ea typeface="Calibri"/>
              <a:cs typeface="Calibri"/>
              <a:sym typeface="Calibri"/>
            </a:endParaRPr>
          </a:p>
        </p:txBody>
      </p:sp>
      <p:pic>
        <p:nvPicPr>
          <p:cNvPr id="300" name="Google Shape;300;p40" descr="C:\Users\najla\Pictures\showimage.jpg"/>
          <p:cNvPicPr preferRelativeResize="0">
            <a:picLocks noGrp="1"/>
          </p:cNvPicPr>
          <p:nvPr>
            <p:ph idx="1"/>
          </p:nvPr>
        </p:nvPicPr>
        <p:blipFill rotWithShape="1">
          <a:blip r:embed="rId3">
            <a:alphaModFix/>
          </a:blip>
          <a:srcRect/>
          <a:stretch/>
        </p:blipFill>
        <p:spPr>
          <a:xfrm>
            <a:off x="0" y="0"/>
            <a:ext cx="9143999" cy="6858000"/>
          </a:xfrm>
          <a:prstGeom prst="rect">
            <a:avLst/>
          </a:prstGeom>
          <a:noFill/>
          <a:ln>
            <a:noFill/>
          </a:ln>
        </p:spPr>
      </p:pic>
      <p:sp>
        <p:nvSpPr>
          <p:cNvPr id="299" name="Google Shape;299;p40"/>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48</a:t>
            </a:fld>
            <a:endParaRPr sz="1350"/>
          </a:p>
        </p:txBody>
      </p:sp>
    </p:spTree>
    <p:extLst>
      <p:ext uri="{BB962C8B-B14F-4D97-AF65-F5344CB8AC3E}">
        <p14:creationId xmlns:p14="http://schemas.microsoft.com/office/powerpoint/2010/main" val="3827582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title"/>
          </p:nvPr>
        </p:nvSpPr>
        <p:spPr>
          <a:xfrm>
            <a:off x="1143001" y="152400"/>
            <a:ext cx="5943600" cy="857250"/>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3300" dirty="0">
                <a:solidFill>
                  <a:schemeClr val="dk1"/>
                </a:solidFill>
                <a:latin typeface="Arial"/>
                <a:ea typeface="Arial"/>
                <a:cs typeface="Arial"/>
                <a:sym typeface="Arial"/>
              </a:rPr>
              <a:t>Repair Outcomes After Injury</a:t>
            </a:r>
            <a:endParaRPr dirty="0"/>
          </a:p>
        </p:txBody>
      </p:sp>
      <p:sp>
        <p:nvSpPr>
          <p:cNvPr id="307" name="Google Shape;307;p41"/>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49</a:t>
            </a:fld>
            <a:endParaRPr sz="1350"/>
          </a:p>
        </p:txBody>
      </p:sp>
      <p:pic>
        <p:nvPicPr>
          <p:cNvPr id="308" name="Google Shape;308;p41" descr="S01871-003-f025"/>
          <p:cNvPicPr preferRelativeResize="0"/>
          <p:nvPr/>
        </p:nvPicPr>
        <p:blipFill rotWithShape="1">
          <a:blip r:embed="rId3">
            <a:alphaModFix/>
          </a:blip>
          <a:srcRect/>
          <a:stretch/>
        </p:blipFill>
        <p:spPr>
          <a:xfrm>
            <a:off x="0" y="1009650"/>
            <a:ext cx="9144000" cy="5848350"/>
          </a:xfrm>
          <a:prstGeom prst="rect">
            <a:avLst/>
          </a:prstGeom>
          <a:noFill/>
          <a:ln w="9525" cap="flat" cmpd="sng">
            <a:solidFill>
              <a:schemeClr val="dk1"/>
            </a:solidFill>
            <a:prstDash val="solid"/>
            <a:miter lim="800000"/>
            <a:headEnd type="none" w="sm" len="sm"/>
            <a:tailEnd type="none" w="sm" len="sm"/>
          </a:ln>
        </p:spPr>
      </p:pic>
    </p:spTree>
    <p:extLst>
      <p:ext uri="{BB962C8B-B14F-4D97-AF65-F5344CB8AC3E}">
        <p14:creationId xmlns:p14="http://schemas.microsoft.com/office/powerpoint/2010/main" val="312376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3300" dirty="0">
                <a:solidFill>
                  <a:schemeClr val="dk1"/>
                </a:solidFill>
                <a:latin typeface="Arial"/>
                <a:ea typeface="Arial"/>
                <a:cs typeface="Arial"/>
                <a:sym typeface="Arial"/>
              </a:rPr>
              <a:t>Inflammation</a:t>
            </a:r>
            <a:endParaRPr dirty="0"/>
          </a:p>
        </p:txBody>
      </p:sp>
      <p:sp>
        <p:nvSpPr>
          <p:cNvPr id="123" name="Google Shape;123;p18"/>
          <p:cNvSpPr txBox="1">
            <a:spLocks noGrp="1"/>
          </p:cNvSpPr>
          <p:nvPr>
            <p:ph sz="half" idx="1"/>
          </p:nvPr>
        </p:nvSpPr>
        <p:spPr>
          <a:xfrm>
            <a:off x="154237" y="1968500"/>
            <a:ext cx="3579563" cy="4305300"/>
          </a:xfrm>
          <a:prstGeom prst="rect">
            <a:avLst/>
          </a:prstGeom>
          <a:noFill/>
          <a:ln>
            <a:noFill/>
          </a:ln>
        </p:spPr>
        <p:txBody>
          <a:bodyPr spcFirstLastPara="1" vert="horz" wrap="square" lIns="68569" tIns="34275" rIns="68569" bIns="34275" rtlCol="0" anchor="t" anchorCtr="0">
            <a:noAutofit/>
          </a:bodyPr>
          <a:lstStyle/>
          <a:p>
            <a:pPr marL="171450" indent="-171450" algn="ctr">
              <a:lnSpc>
                <a:spcPct val="90000"/>
              </a:lnSpc>
              <a:spcBef>
                <a:spcPts val="0"/>
              </a:spcBef>
              <a:buClr>
                <a:schemeClr val="dk1"/>
              </a:buClr>
              <a:buSzPts val="2800"/>
              <a:buNone/>
            </a:pPr>
            <a:r>
              <a:rPr lang="en-US" sz="2400" u="sng" dirty="0">
                <a:solidFill>
                  <a:srgbClr val="FF0000"/>
                </a:solidFill>
                <a:latin typeface="Arial Rounded MT Bold" panose="020F0704030504030204" pitchFamily="34" charset="0"/>
                <a:ea typeface="Arial"/>
                <a:cs typeface="Arial"/>
                <a:sym typeface="Arial"/>
              </a:rPr>
              <a:t>Acute inflammation</a:t>
            </a:r>
            <a:endParaRPr sz="2400" dirty="0">
              <a:solidFill>
                <a:srgbClr val="FF0000"/>
              </a:solidFill>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400" dirty="0">
                <a:solidFill>
                  <a:schemeClr val="dk1"/>
                </a:solidFill>
                <a:latin typeface="Arial Rounded MT Bold" panose="020F0704030504030204" pitchFamily="34" charset="0"/>
                <a:ea typeface="Arial"/>
                <a:cs typeface="Arial"/>
                <a:sym typeface="Arial"/>
              </a:rPr>
              <a:t>Duration: minutes to days</a:t>
            </a:r>
            <a:endParaRPr sz="2400" dirty="0">
              <a:latin typeface="Arial Rounded MT Bold" panose="020F0704030504030204" pitchFamily="34" charset="0"/>
            </a:endParaRPr>
          </a:p>
          <a:p>
            <a:pPr marL="514350" lvl="1" indent="-57150">
              <a:lnSpc>
                <a:spcPct val="90000"/>
              </a:lnSpc>
              <a:spcBef>
                <a:spcPts val="375"/>
              </a:spcBef>
              <a:buClr>
                <a:schemeClr val="dk1"/>
              </a:buClr>
              <a:buSzPts val="2400"/>
              <a:buNone/>
            </a:pPr>
            <a:endParaRPr sz="2400" dirty="0">
              <a:solidFill>
                <a:schemeClr val="dk1"/>
              </a:solidFill>
              <a:latin typeface="Arial Rounded MT Bold" panose="020F0704030504030204" pitchFamily="34" charset="0"/>
              <a:ea typeface="Arial"/>
              <a:cs typeface="Arial"/>
              <a:sym typeface="Arial"/>
            </a:endParaRPr>
          </a:p>
          <a:p>
            <a:pPr marL="514350" lvl="1" indent="-171450">
              <a:lnSpc>
                <a:spcPct val="90000"/>
              </a:lnSpc>
              <a:spcBef>
                <a:spcPts val="375"/>
              </a:spcBef>
              <a:buClr>
                <a:schemeClr val="dk1"/>
              </a:buClr>
              <a:buSzPts val="2400"/>
              <a:buFont typeface="Arial"/>
              <a:buChar char="•"/>
            </a:pPr>
            <a:r>
              <a:rPr lang="en-US" sz="2400" dirty="0">
                <a:solidFill>
                  <a:schemeClr val="dk1"/>
                </a:solidFill>
                <a:latin typeface="Arial Rounded MT Bold" panose="020F0704030504030204" pitchFamily="34" charset="0"/>
                <a:ea typeface="Arial"/>
                <a:cs typeface="Arial"/>
                <a:sym typeface="Arial"/>
              </a:rPr>
              <a:t>Predominance of neutrophils</a:t>
            </a:r>
            <a:endParaRPr sz="2400" dirty="0">
              <a:latin typeface="Arial Rounded MT Bold" panose="020F0704030504030204" pitchFamily="34" charset="0"/>
            </a:endParaRPr>
          </a:p>
          <a:p>
            <a:pPr marL="514350" lvl="1" indent="-171450">
              <a:lnSpc>
                <a:spcPct val="90000"/>
              </a:lnSpc>
              <a:spcBef>
                <a:spcPts val="375"/>
              </a:spcBef>
              <a:buClr>
                <a:schemeClr val="dk1"/>
              </a:buClr>
              <a:buSzPts val="2400"/>
              <a:buNone/>
            </a:pPr>
            <a:endParaRPr sz="2400" dirty="0">
              <a:solidFill>
                <a:schemeClr val="dk1"/>
              </a:solidFill>
              <a:latin typeface="Arial Rounded MT Bold" panose="020F0704030504030204" pitchFamily="34" charset="0"/>
              <a:ea typeface="Arial"/>
              <a:cs typeface="Arial"/>
              <a:sym typeface="Arial"/>
            </a:endParaRPr>
          </a:p>
          <a:p>
            <a:pPr marL="514350" lvl="1" indent="-171450">
              <a:lnSpc>
                <a:spcPct val="90000"/>
              </a:lnSpc>
              <a:spcBef>
                <a:spcPts val="375"/>
              </a:spcBef>
              <a:buClr>
                <a:schemeClr val="dk1"/>
              </a:buClr>
              <a:buSzPts val="2400"/>
              <a:buNone/>
            </a:pPr>
            <a:endParaRPr sz="2400" dirty="0">
              <a:solidFill>
                <a:schemeClr val="dk1"/>
              </a:solidFill>
              <a:latin typeface="Arial Rounded MT Bold" panose="020F0704030504030204" pitchFamily="34" charset="0"/>
              <a:ea typeface="Arial"/>
              <a:cs typeface="Arial"/>
              <a:sym typeface="Arial"/>
            </a:endParaRPr>
          </a:p>
          <a:p>
            <a:pPr marL="514350" lvl="1" indent="-171450">
              <a:lnSpc>
                <a:spcPct val="90000"/>
              </a:lnSpc>
              <a:spcBef>
                <a:spcPts val="375"/>
              </a:spcBef>
              <a:buClr>
                <a:schemeClr val="dk1"/>
              </a:buClr>
              <a:buSzPts val="2400"/>
              <a:buFont typeface="Arial"/>
              <a:buChar char="•"/>
            </a:pPr>
            <a:r>
              <a:rPr lang="en-US" sz="2400" dirty="0">
                <a:solidFill>
                  <a:schemeClr val="dk1"/>
                </a:solidFill>
                <a:latin typeface="Arial Rounded MT Bold" panose="020F0704030504030204" pitchFamily="34" charset="0"/>
                <a:ea typeface="Arial"/>
                <a:cs typeface="Arial"/>
                <a:sym typeface="Arial"/>
              </a:rPr>
              <a:t>Fluid &amp; plasma protein exudation</a:t>
            </a:r>
            <a:endParaRPr sz="2400" dirty="0">
              <a:latin typeface="Arial Rounded MT Bold" panose="020F0704030504030204" pitchFamily="34" charset="0"/>
            </a:endParaRPr>
          </a:p>
          <a:p>
            <a:pPr marL="171450" indent="-57150">
              <a:lnSpc>
                <a:spcPct val="90000"/>
              </a:lnSpc>
              <a:spcBef>
                <a:spcPts val="750"/>
              </a:spcBef>
              <a:buClr>
                <a:schemeClr val="dk1"/>
              </a:buClr>
              <a:buSzPts val="2400"/>
              <a:buNone/>
            </a:pPr>
            <a:endParaRPr sz="2400" dirty="0">
              <a:solidFill>
                <a:schemeClr val="dk1"/>
              </a:solidFill>
              <a:latin typeface="Arial"/>
              <a:ea typeface="Arial"/>
              <a:cs typeface="Arial"/>
              <a:sym typeface="Arial"/>
            </a:endParaRPr>
          </a:p>
        </p:txBody>
      </p:sp>
      <p:sp>
        <p:nvSpPr>
          <p:cNvPr id="124" name="Google Shape;124;p18"/>
          <p:cNvSpPr txBox="1">
            <a:spLocks noGrp="1"/>
          </p:cNvSpPr>
          <p:nvPr>
            <p:ph sz="half" idx="2"/>
          </p:nvPr>
        </p:nvSpPr>
        <p:spPr>
          <a:xfrm>
            <a:off x="4660106" y="1968500"/>
            <a:ext cx="3569494" cy="4032250"/>
          </a:xfrm>
          <a:prstGeom prst="rect">
            <a:avLst/>
          </a:prstGeom>
          <a:noFill/>
          <a:ln>
            <a:noFill/>
          </a:ln>
        </p:spPr>
        <p:txBody>
          <a:bodyPr spcFirstLastPara="1" vert="horz" wrap="square" lIns="68569" tIns="34275" rIns="68569" bIns="34275" rtlCol="0" anchor="t" anchorCtr="0">
            <a:noAutofit/>
          </a:bodyPr>
          <a:lstStyle/>
          <a:p>
            <a:pPr marL="171450" indent="-171450" algn="ctr">
              <a:lnSpc>
                <a:spcPct val="90000"/>
              </a:lnSpc>
              <a:spcBef>
                <a:spcPts val="0"/>
              </a:spcBef>
              <a:buClr>
                <a:schemeClr val="dk1"/>
              </a:buClr>
              <a:buSzPts val="2800"/>
              <a:buNone/>
            </a:pPr>
            <a:r>
              <a:rPr lang="en-US" sz="2400" u="sng" dirty="0">
                <a:solidFill>
                  <a:srgbClr val="FF0000"/>
                </a:solidFill>
                <a:latin typeface="Arial Rounded MT Bold" panose="020F0704030504030204" pitchFamily="34" charset="0"/>
                <a:ea typeface="Arial"/>
                <a:cs typeface="Arial"/>
                <a:sym typeface="Arial"/>
              </a:rPr>
              <a:t>Chronic inflammation</a:t>
            </a:r>
            <a:endParaRPr sz="2400" dirty="0">
              <a:solidFill>
                <a:srgbClr val="FF0000"/>
              </a:solidFill>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400" dirty="0">
                <a:solidFill>
                  <a:schemeClr val="dk1"/>
                </a:solidFill>
                <a:latin typeface="Arial Rounded MT Bold" panose="020F0704030504030204" pitchFamily="34" charset="0"/>
                <a:ea typeface="Arial"/>
                <a:cs typeface="Arial"/>
                <a:sym typeface="Arial"/>
              </a:rPr>
              <a:t>Duration: days  to years </a:t>
            </a:r>
            <a:endParaRPr sz="2400" dirty="0">
              <a:latin typeface="Arial Rounded MT Bold" panose="020F0704030504030204" pitchFamily="34" charset="0"/>
            </a:endParaRPr>
          </a:p>
          <a:p>
            <a:pPr marL="514350" lvl="1" indent="-57150">
              <a:lnSpc>
                <a:spcPct val="90000"/>
              </a:lnSpc>
              <a:spcBef>
                <a:spcPts val="375"/>
              </a:spcBef>
              <a:buClr>
                <a:schemeClr val="dk1"/>
              </a:buClr>
              <a:buSzPts val="2400"/>
              <a:buNone/>
            </a:pPr>
            <a:endParaRPr sz="2400" dirty="0">
              <a:solidFill>
                <a:schemeClr val="dk1"/>
              </a:solidFill>
              <a:latin typeface="Arial Rounded MT Bold" panose="020F0704030504030204" pitchFamily="34" charset="0"/>
              <a:ea typeface="Arial"/>
              <a:cs typeface="Arial"/>
              <a:sym typeface="Arial"/>
            </a:endParaRPr>
          </a:p>
          <a:p>
            <a:pPr marL="514350" lvl="1" indent="-171450">
              <a:lnSpc>
                <a:spcPct val="90000"/>
              </a:lnSpc>
              <a:spcBef>
                <a:spcPts val="375"/>
              </a:spcBef>
              <a:buClr>
                <a:schemeClr val="dk1"/>
              </a:buClr>
              <a:buSzPts val="2400"/>
              <a:buFont typeface="Arial"/>
              <a:buChar char="•"/>
            </a:pPr>
            <a:r>
              <a:rPr lang="en-US" sz="2400" dirty="0">
                <a:solidFill>
                  <a:schemeClr val="dk1"/>
                </a:solidFill>
                <a:latin typeface="Arial Rounded MT Bold" panose="020F0704030504030204" pitchFamily="34" charset="0"/>
                <a:ea typeface="Arial"/>
                <a:cs typeface="Arial"/>
                <a:sym typeface="Arial"/>
              </a:rPr>
              <a:t>Predominance of lymphocytes and </a:t>
            </a:r>
            <a:r>
              <a:rPr lang="en-US" sz="2400" dirty="0" err="1">
                <a:solidFill>
                  <a:schemeClr val="dk1"/>
                </a:solidFill>
                <a:latin typeface="Arial Rounded MT Bold" panose="020F0704030504030204" pitchFamily="34" charset="0"/>
                <a:ea typeface="Arial"/>
                <a:cs typeface="Arial"/>
                <a:sym typeface="Arial"/>
              </a:rPr>
              <a:t>macrphages</a:t>
            </a:r>
            <a:endParaRPr sz="2400" dirty="0">
              <a:latin typeface="Arial Rounded MT Bold" panose="020F0704030504030204" pitchFamily="34" charset="0"/>
            </a:endParaRPr>
          </a:p>
          <a:p>
            <a:pPr marL="514350" lvl="1" indent="-171450">
              <a:lnSpc>
                <a:spcPct val="90000"/>
              </a:lnSpc>
              <a:spcBef>
                <a:spcPts val="375"/>
              </a:spcBef>
              <a:buClr>
                <a:schemeClr val="dk1"/>
              </a:buClr>
              <a:buSzPts val="2400"/>
              <a:buNone/>
            </a:pPr>
            <a:endParaRPr sz="2400" dirty="0">
              <a:solidFill>
                <a:schemeClr val="dk1"/>
              </a:solidFill>
              <a:latin typeface="Arial Rounded MT Bold" panose="020F0704030504030204" pitchFamily="34" charset="0"/>
              <a:ea typeface="Arial"/>
              <a:cs typeface="Arial"/>
              <a:sym typeface="Arial"/>
            </a:endParaRPr>
          </a:p>
          <a:p>
            <a:pPr marL="514350" lvl="1" indent="-171450">
              <a:lnSpc>
                <a:spcPct val="90000"/>
              </a:lnSpc>
              <a:spcBef>
                <a:spcPts val="375"/>
              </a:spcBef>
              <a:buClr>
                <a:schemeClr val="dk1"/>
              </a:buClr>
              <a:buSzPts val="2400"/>
              <a:buFont typeface="Arial"/>
              <a:buChar char="•"/>
            </a:pPr>
            <a:r>
              <a:rPr lang="en-US" sz="2400" dirty="0">
                <a:solidFill>
                  <a:schemeClr val="dk1"/>
                </a:solidFill>
                <a:latin typeface="Arial Rounded MT Bold" panose="020F0704030504030204" pitchFamily="34" charset="0"/>
                <a:ea typeface="Arial"/>
                <a:cs typeface="Arial"/>
                <a:sym typeface="Arial"/>
              </a:rPr>
              <a:t>Vascular proliferation and fibrosis</a:t>
            </a:r>
            <a:endParaRPr sz="2400" dirty="0">
              <a:latin typeface="Arial Rounded MT Bold" panose="020F0704030504030204" pitchFamily="34" charset="0"/>
            </a:endParaRPr>
          </a:p>
        </p:txBody>
      </p:sp>
      <p:sp>
        <p:nvSpPr>
          <p:cNvPr id="125" name="Google Shape;125;p18"/>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5</a:t>
            </a:fld>
            <a:endParaRPr sz="1350"/>
          </a:p>
        </p:txBody>
      </p:sp>
    </p:spTree>
    <p:extLst>
      <p:ext uri="{BB962C8B-B14F-4D97-AF65-F5344CB8AC3E}">
        <p14:creationId xmlns:p14="http://schemas.microsoft.com/office/powerpoint/2010/main" val="2954350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3300">
                <a:solidFill>
                  <a:schemeClr val="dk1"/>
                </a:solidFill>
                <a:latin typeface="Arial"/>
                <a:ea typeface="Arial"/>
                <a:cs typeface="Arial"/>
                <a:sym typeface="Arial"/>
              </a:rPr>
              <a:t>The two processes of repair</a:t>
            </a:r>
            <a:endParaRPr/>
          </a:p>
        </p:txBody>
      </p:sp>
      <p:sp>
        <p:nvSpPr>
          <p:cNvPr id="315" name="Google Shape;315;p42"/>
          <p:cNvSpPr txBox="1">
            <a:spLocks noGrp="1"/>
          </p:cNvSpPr>
          <p:nvPr>
            <p:ph idx="1"/>
          </p:nvPr>
        </p:nvSpPr>
        <p:spPr>
          <a:xfrm>
            <a:off x="609598" y="2160590"/>
            <a:ext cx="7924801" cy="3880773"/>
          </a:xfrm>
          <a:prstGeom prst="rect">
            <a:avLst/>
          </a:prstGeom>
          <a:noFill/>
          <a:ln>
            <a:noFill/>
          </a:ln>
        </p:spPr>
        <p:txBody>
          <a:bodyPr spcFirstLastPara="1" vert="horz" wrap="square" lIns="68569" tIns="34275" rIns="68569" bIns="34275" rtlCol="0" anchor="t" anchorCtr="0">
            <a:noAutofit/>
          </a:bodyPr>
          <a:lstStyle/>
          <a:p>
            <a:pPr marL="171450" indent="-171450">
              <a:lnSpc>
                <a:spcPct val="80000"/>
              </a:lnSpc>
              <a:spcBef>
                <a:spcPts val="0"/>
              </a:spcBef>
              <a:buClr>
                <a:schemeClr val="dk1"/>
              </a:buClr>
              <a:buSzPts val="2800"/>
              <a:buFont typeface="Arial"/>
              <a:buChar char="•"/>
            </a:pPr>
            <a:r>
              <a:rPr lang="en-US" sz="2100" dirty="0">
                <a:solidFill>
                  <a:schemeClr val="dk1"/>
                </a:solidFill>
                <a:latin typeface="Arial Rounded MT Bold" panose="020F0704030504030204" pitchFamily="34" charset="0"/>
                <a:ea typeface="Arial"/>
                <a:cs typeface="Arial"/>
                <a:sym typeface="Arial"/>
              </a:rPr>
              <a:t>Regeneration</a:t>
            </a:r>
            <a:endParaRPr dirty="0">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Replacement of damaged cells by similar parenchymal cells, e.g. liver regeneration</a:t>
            </a:r>
            <a:endParaRPr dirty="0">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Requires intact connective tissue scaffold</a:t>
            </a:r>
          </a:p>
          <a:p>
            <a:pPr marL="514350" lvl="1" indent="-171450">
              <a:lnSpc>
                <a:spcPct val="80000"/>
              </a:lnSpc>
              <a:spcBef>
                <a:spcPts val="375"/>
              </a:spcBef>
              <a:buClr>
                <a:schemeClr val="dk1"/>
              </a:buClr>
              <a:buSzPts val="2400"/>
              <a:buFont typeface="Arial"/>
              <a:buChar char="•"/>
            </a:pPr>
            <a:endParaRPr dirty="0">
              <a:latin typeface="Arial Rounded MT Bold" panose="020F0704030504030204" pitchFamily="34" charset="0"/>
            </a:endParaRPr>
          </a:p>
          <a:p>
            <a:pPr marL="171450" indent="-171450">
              <a:lnSpc>
                <a:spcPct val="80000"/>
              </a:lnSpc>
              <a:spcBef>
                <a:spcPts val="750"/>
              </a:spcBef>
              <a:buClr>
                <a:schemeClr val="dk1"/>
              </a:buClr>
              <a:buSzPts val="2800"/>
              <a:buFont typeface="Arial"/>
              <a:buChar char="•"/>
            </a:pPr>
            <a:r>
              <a:rPr lang="en-US" sz="2100" dirty="0">
                <a:solidFill>
                  <a:schemeClr val="dk1"/>
                </a:solidFill>
                <a:latin typeface="Arial Rounded MT Bold" panose="020F0704030504030204" pitchFamily="34" charset="0"/>
                <a:ea typeface="Arial"/>
                <a:cs typeface="Arial"/>
                <a:sym typeface="Arial"/>
              </a:rPr>
              <a:t>Fibrosis</a:t>
            </a:r>
            <a:endParaRPr dirty="0">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Replacement by connective tissue</a:t>
            </a:r>
            <a:endParaRPr dirty="0">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ECM framework is damaged</a:t>
            </a:r>
            <a:endParaRPr dirty="0">
              <a:latin typeface="Arial Rounded MT Bold" panose="020F0704030504030204" pitchFamily="34" charset="0"/>
            </a:endParaRPr>
          </a:p>
          <a:p>
            <a:pPr marL="514350" lvl="1" indent="-57150">
              <a:lnSpc>
                <a:spcPct val="80000"/>
              </a:lnSpc>
              <a:spcBef>
                <a:spcPts val="375"/>
              </a:spcBef>
              <a:buClr>
                <a:schemeClr val="dk1"/>
              </a:buClr>
              <a:buSzPts val="2400"/>
              <a:buNone/>
            </a:pPr>
            <a:endParaRPr sz="1800" dirty="0">
              <a:solidFill>
                <a:schemeClr val="dk1"/>
              </a:solidFill>
              <a:latin typeface="Arial Rounded MT Bold" panose="020F0704030504030204" pitchFamily="34" charset="0"/>
              <a:ea typeface="Arial"/>
              <a:cs typeface="Arial"/>
              <a:sym typeface="Arial"/>
            </a:endParaRPr>
          </a:p>
          <a:p>
            <a:pPr marL="171450" indent="-171450">
              <a:lnSpc>
                <a:spcPct val="80000"/>
              </a:lnSpc>
              <a:spcBef>
                <a:spcPts val="750"/>
              </a:spcBef>
              <a:buClr>
                <a:schemeClr val="dk1"/>
              </a:buClr>
              <a:buSzPts val="2800"/>
              <a:buNone/>
            </a:pPr>
            <a:endParaRPr sz="2100" dirty="0">
              <a:solidFill>
                <a:schemeClr val="dk1"/>
              </a:solidFill>
              <a:latin typeface="Arial Rounded MT Bold" panose="020F0704030504030204" pitchFamily="34" charset="0"/>
              <a:ea typeface="Arial"/>
              <a:cs typeface="Arial"/>
              <a:sym typeface="Arial"/>
            </a:endParaRPr>
          </a:p>
          <a:p>
            <a:pPr marL="171450" indent="-171450">
              <a:lnSpc>
                <a:spcPct val="80000"/>
              </a:lnSpc>
              <a:spcBef>
                <a:spcPts val="750"/>
              </a:spcBef>
              <a:buClr>
                <a:srgbClr val="FF0000"/>
              </a:buClr>
              <a:buSzPts val="2800"/>
              <a:buNone/>
            </a:pPr>
            <a:r>
              <a:rPr lang="en-US" sz="2100" i="1" dirty="0">
                <a:solidFill>
                  <a:srgbClr val="FF0000"/>
                </a:solidFill>
                <a:latin typeface="Arial Rounded MT Bold" panose="020F0704030504030204" pitchFamily="34" charset="0"/>
                <a:ea typeface="Arial"/>
                <a:cs typeface="Arial"/>
                <a:sym typeface="Arial"/>
              </a:rPr>
              <a:t>Healing is a combination of regenerative and fibrotic processes</a:t>
            </a:r>
            <a:endParaRPr dirty="0">
              <a:latin typeface="Arial Rounded MT Bold" panose="020F0704030504030204" pitchFamily="34" charset="0"/>
            </a:endParaRPr>
          </a:p>
        </p:txBody>
      </p:sp>
      <p:sp>
        <p:nvSpPr>
          <p:cNvPr id="316" name="Google Shape;316;p42"/>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50</a:t>
            </a:fld>
            <a:endParaRPr sz="1350"/>
          </a:p>
        </p:txBody>
      </p:sp>
    </p:spTree>
    <p:extLst>
      <p:ext uri="{BB962C8B-B14F-4D97-AF65-F5344CB8AC3E}">
        <p14:creationId xmlns:p14="http://schemas.microsoft.com/office/powerpoint/2010/main" val="3097891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1.Regeneration</a:t>
            </a:r>
          </a:p>
        </p:txBody>
      </p:sp>
      <p:sp>
        <p:nvSpPr>
          <p:cNvPr id="3" name="Content Placeholder 2"/>
          <p:cNvSpPr>
            <a:spLocks noGrp="1"/>
          </p:cNvSpPr>
          <p:nvPr>
            <p:ph sz="quarter" idx="1"/>
          </p:nvPr>
        </p:nvSpPr>
        <p:spPr>
          <a:xfrm>
            <a:off x="304800" y="2160590"/>
            <a:ext cx="8534399" cy="3880773"/>
          </a:xfrm>
        </p:spPr>
        <p:txBody>
          <a:bodyPr/>
          <a:lstStyle/>
          <a:p>
            <a:r>
              <a:rPr lang="en-US" dirty="0">
                <a:latin typeface="Arial Rounded MT Bold" panose="020F0704030504030204" pitchFamily="34" charset="0"/>
              </a:rPr>
              <a:t>Proliferation of cells that </a:t>
            </a:r>
            <a:r>
              <a:rPr lang="en-US" u="sng" dirty="0">
                <a:solidFill>
                  <a:srgbClr val="00B050"/>
                </a:solidFill>
                <a:latin typeface="Arial Rounded MT Bold" panose="020F0704030504030204" pitchFamily="34" charset="0"/>
              </a:rPr>
              <a:t>survive</a:t>
            </a:r>
            <a:r>
              <a:rPr lang="en-US" dirty="0">
                <a:latin typeface="Arial Rounded MT Bold" panose="020F0704030504030204" pitchFamily="34" charset="0"/>
              </a:rPr>
              <a:t> the injury and </a:t>
            </a:r>
            <a:r>
              <a:rPr lang="en-US" u="sng" dirty="0">
                <a:solidFill>
                  <a:srgbClr val="00B050"/>
                </a:solidFill>
                <a:latin typeface="Arial Rounded MT Bold" panose="020F0704030504030204" pitchFamily="34" charset="0"/>
              </a:rPr>
              <a:t>retain</a:t>
            </a:r>
            <a:r>
              <a:rPr lang="en-US" dirty="0">
                <a:latin typeface="Arial Rounded MT Bold" panose="020F0704030504030204" pitchFamily="34" charset="0"/>
              </a:rPr>
              <a:t> the capacity to proliferate may contribute to the restoration of damaged tissues, for example:</a:t>
            </a:r>
          </a:p>
          <a:p>
            <a:endParaRPr lang="en-US" dirty="0">
              <a:latin typeface="Arial Rounded MT Bold" panose="020F0704030504030204" pitchFamily="34" charset="0"/>
            </a:endParaRPr>
          </a:p>
          <a:p>
            <a:pPr>
              <a:buFont typeface="Wingdings" pitchFamily="2" charset="2"/>
              <a:buChar char="Ø"/>
            </a:pPr>
            <a:r>
              <a:rPr lang="en-US" dirty="0">
                <a:latin typeface="Arial Rounded MT Bold" panose="020F0704030504030204" pitchFamily="34" charset="0"/>
              </a:rPr>
              <a:t> In the rapidly dividing </a:t>
            </a:r>
            <a:r>
              <a:rPr lang="en-US" u="sng" dirty="0">
                <a:solidFill>
                  <a:srgbClr val="00B0F0"/>
                </a:solidFill>
                <a:latin typeface="Arial Rounded MT Bold" panose="020F0704030504030204" pitchFamily="34" charset="0"/>
              </a:rPr>
              <a:t>epithelia</a:t>
            </a:r>
            <a:r>
              <a:rPr lang="en-US" dirty="0">
                <a:latin typeface="Arial Rounded MT Bold" panose="020F0704030504030204" pitchFamily="34" charset="0"/>
              </a:rPr>
              <a:t> of the skin and intestines.</a:t>
            </a:r>
          </a:p>
          <a:p>
            <a:pPr>
              <a:buFont typeface="Wingdings" pitchFamily="2" charset="2"/>
              <a:buChar char="Ø"/>
            </a:pPr>
            <a:r>
              <a:rPr lang="en-US" dirty="0">
                <a:latin typeface="Arial Rounded MT Bold" panose="020F0704030504030204" pitchFamily="34" charset="0"/>
              </a:rPr>
              <a:t> In some </a:t>
            </a:r>
            <a:r>
              <a:rPr lang="en-US" dirty="0" err="1">
                <a:latin typeface="Arial Rounded MT Bold" panose="020F0704030504030204" pitchFamily="34" charset="0"/>
              </a:rPr>
              <a:t>parenchymal</a:t>
            </a:r>
            <a:r>
              <a:rPr lang="en-US" dirty="0">
                <a:latin typeface="Arial Rounded MT Bold" panose="020F0704030504030204" pitchFamily="34" charset="0"/>
              </a:rPr>
              <a:t> organs, notably the </a:t>
            </a:r>
            <a:r>
              <a:rPr lang="en-US" u="sng" dirty="0">
                <a:solidFill>
                  <a:srgbClr val="00B0F0"/>
                </a:solidFill>
                <a:latin typeface="Arial Rounded MT Bold" panose="020F0704030504030204" pitchFamily="34" charset="0"/>
              </a:rPr>
              <a:t>liver.</a:t>
            </a:r>
          </a:p>
          <a:p>
            <a:pPr>
              <a:buFont typeface="Wingdings" pitchFamily="2" charset="2"/>
              <a:buChar char="Ø"/>
            </a:pPr>
            <a:r>
              <a:rPr lang="en-US" dirty="0">
                <a:latin typeface="Arial Rounded MT Bold" panose="020F0704030504030204" pitchFamily="34" charset="0"/>
              </a:rPr>
              <a:t>Tissue </a:t>
            </a:r>
            <a:r>
              <a:rPr lang="en-US" u="sng" dirty="0">
                <a:solidFill>
                  <a:srgbClr val="00B0F0"/>
                </a:solidFill>
                <a:latin typeface="Arial Rounded MT Bold" panose="020F0704030504030204" pitchFamily="34" charset="0"/>
              </a:rPr>
              <a:t>stem cells</a:t>
            </a:r>
            <a:r>
              <a:rPr lang="en-US" u="sng" dirty="0">
                <a:solidFill>
                  <a:srgbClr val="00B0F0"/>
                </a:solidFill>
              </a:rPr>
              <a:t>.</a:t>
            </a:r>
          </a:p>
        </p:txBody>
      </p:sp>
    </p:spTree>
    <p:extLst>
      <p:ext uri="{BB962C8B-B14F-4D97-AF65-F5344CB8AC3E}">
        <p14:creationId xmlns:p14="http://schemas.microsoft.com/office/powerpoint/2010/main" val="3917998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2.Connective tissue deposition (scar formation)</a:t>
            </a:r>
          </a:p>
        </p:txBody>
      </p:sp>
      <p:sp>
        <p:nvSpPr>
          <p:cNvPr id="3" name="Content Placeholder 2"/>
          <p:cNvSpPr>
            <a:spLocks noGrp="1"/>
          </p:cNvSpPr>
          <p:nvPr>
            <p:ph sz="quarter" idx="1"/>
          </p:nvPr>
        </p:nvSpPr>
        <p:spPr>
          <a:xfrm>
            <a:off x="609598" y="2160590"/>
            <a:ext cx="7543801" cy="3880773"/>
          </a:xfrm>
        </p:spPr>
        <p:txBody>
          <a:bodyPr/>
          <a:lstStyle/>
          <a:p>
            <a:r>
              <a:rPr lang="en-US" dirty="0">
                <a:latin typeface="Arial Rounded MT Bold" panose="020F0704030504030204" pitchFamily="34" charset="0"/>
              </a:rPr>
              <a:t>Repair occurs by the laying down of connective (fibrous) tissue, a process that may result in formation of a </a:t>
            </a:r>
            <a:r>
              <a:rPr lang="en-US" u="sng" dirty="0">
                <a:solidFill>
                  <a:srgbClr val="0070C0"/>
                </a:solidFill>
                <a:latin typeface="Arial Rounded MT Bold" panose="020F0704030504030204" pitchFamily="34" charset="0"/>
              </a:rPr>
              <a:t>scar, </a:t>
            </a:r>
            <a:r>
              <a:rPr lang="en-US" dirty="0">
                <a:latin typeface="Arial Rounded MT Bold" panose="020F0704030504030204" pitchFamily="34" charset="0"/>
              </a:rPr>
              <a:t>it </a:t>
            </a:r>
            <a:r>
              <a:rPr lang="en-US" dirty="0" err="1">
                <a:latin typeface="Arial Rounded MT Bold" panose="020F0704030504030204" pitchFamily="34" charset="0"/>
              </a:rPr>
              <a:t>occure</a:t>
            </a:r>
            <a:r>
              <a:rPr lang="en-US" dirty="0">
                <a:latin typeface="Arial Rounded MT Bold" panose="020F0704030504030204" pitchFamily="34" charset="0"/>
              </a:rPr>
              <a:t> in: </a:t>
            </a:r>
          </a:p>
          <a:p>
            <a:endParaRPr lang="en-US" dirty="0">
              <a:latin typeface="Arial Rounded MT Bold" panose="020F0704030504030204" pitchFamily="34" charset="0"/>
            </a:endParaRPr>
          </a:p>
          <a:p>
            <a:pPr>
              <a:buFont typeface="Wingdings" pitchFamily="2" charset="2"/>
              <a:buChar char="Ø"/>
            </a:pPr>
            <a:r>
              <a:rPr lang="en-US" dirty="0">
                <a:latin typeface="Arial Rounded MT Bold" panose="020F0704030504030204" pitchFamily="34" charset="0"/>
              </a:rPr>
              <a:t> Injured tissues are </a:t>
            </a:r>
            <a:r>
              <a:rPr lang="en-US" u="sng" dirty="0">
                <a:solidFill>
                  <a:srgbClr val="00B0F0"/>
                </a:solidFill>
                <a:latin typeface="Arial Rounded MT Bold" panose="020F0704030504030204" pitchFamily="34" charset="0"/>
              </a:rPr>
              <a:t>incapable</a:t>
            </a:r>
            <a:r>
              <a:rPr lang="en-US" dirty="0">
                <a:latin typeface="Arial Rounded MT Bold" panose="020F0704030504030204" pitchFamily="34" charset="0"/>
              </a:rPr>
              <a:t> of complete restitution.</a:t>
            </a:r>
          </a:p>
          <a:p>
            <a:pPr>
              <a:buFont typeface="Wingdings" pitchFamily="2" charset="2"/>
              <a:buChar char="Ø"/>
            </a:pPr>
            <a:r>
              <a:rPr lang="en-US" dirty="0">
                <a:latin typeface="Arial Rounded MT Bold" panose="020F0704030504030204" pitchFamily="34" charset="0"/>
              </a:rPr>
              <a:t>If the supporting structures of the tissue are </a:t>
            </a:r>
            <a:r>
              <a:rPr lang="en-US" u="sng" dirty="0">
                <a:solidFill>
                  <a:srgbClr val="00B0F0"/>
                </a:solidFill>
                <a:latin typeface="Arial Rounded MT Bold" panose="020F0704030504030204" pitchFamily="34" charset="0"/>
              </a:rPr>
              <a:t>severely damaged</a:t>
            </a:r>
          </a:p>
          <a:p>
            <a:pPr>
              <a:buFont typeface="Wingdings" pitchFamily="2" charset="2"/>
              <a:buChar char="Ø"/>
            </a:pPr>
            <a:endParaRPr lang="en-US" dirty="0">
              <a:latin typeface="Arial Rounded MT Bold" panose="020F0704030504030204" pitchFamily="34" charset="0"/>
            </a:endParaRPr>
          </a:p>
        </p:txBody>
      </p:sp>
    </p:spTree>
    <p:extLst>
      <p:ext uri="{BB962C8B-B14F-4D97-AF65-F5344CB8AC3E}">
        <p14:creationId xmlns:p14="http://schemas.microsoft.com/office/powerpoint/2010/main" val="3688868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u="sng" dirty="0">
                <a:solidFill>
                  <a:srgbClr val="00B0F0"/>
                </a:solidFill>
              </a:rPr>
              <a:t>fibrosis</a:t>
            </a:r>
          </a:p>
        </p:txBody>
      </p:sp>
      <p:sp>
        <p:nvSpPr>
          <p:cNvPr id="3" name="Content Placeholder 2"/>
          <p:cNvSpPr>
            <a:spLocks noGrp="1"/>
          </p:cNvSpPr>
          <p:nvPr>
            <p:ph sz="quarter" idx="1"/>
          </p:nvPr>
        </p:nvSpPr>
        <p:spPr>
          <a:xfrm>
            <a:off x="304800" y="1676400"/>
            <a:ext cx="8305799" cy="4364963"/>
          </a:xfrm>
        </p:spPr>
        <p:txBody>
          <a:bodyPr/>
          <a:lstStyle/>
          <a:p>
            <a:r>
              <a:rPr lang="en-US" dirty="0">
                <a:latin typeface="Arial Rounded MT Bold" panose="020F0704030504030204" pitchFamily="34" charset="0"/>
              </a:rPr>
              <a:t>Extensive deposition of collagen that occurs in the lungs, liver, kidney, and other organs as a consequence of chronic inflammation, or in the myocardium after extensive ischemic necrosis (infarction).</a:t>
            </a:r>
          </a:p>
          <a:p>
            <a:endParaRPr lang="en-US" dirty="0"/>
          </a:p>
        </p:txBody>
      </p:sp>
      <p:sp>
        <p:nvSpPr>
          <p:cNvPr id="4" name="Rectangle 3"/>
          <p:cNvSpPr/>
          <p:nvPr/>
        </p:nvSpPr>
        <p:spPr>
          <a:xfrm>
            <a:off x="533400" y="4191000"/>
            <a:ext cx="7696200" cy="1384995"/>
          </a:xfrm>
          <a:prstGeom prst="rect">
            <a:avLst/>
          </a:prstGeom>
        </p:spPr>
        <p:txBody>
          <a:bodyPr wrap="square">
            <a:spAutoFit/>
          </a:bodyPr>
          <a:lstStyle/>
          <a:p>
            <a:pPr>
              <a:buFont typeface="Wingdings" pitchFamily="2" charset="2"/>
              <a:buChar char="Ø"/>
            </a:pPr>
            <a:r>
              <a:rPr lang="en-US" sz="2800" dirty="0">
                <a:solidFill>
                  <a:srgbClr val="FF0000"/>
                </a:solidFill>
              </a:rPr>
              <a:t>Although the fibrous scar is not normal, it provides enough structural stability that the injured tissue is usually able to function.</a:t>
            </a:r>
          </a:p>
        </p:txBody>
      </p:sp>
    </p:spTree>
    <p:extLst>
      <p:ext uri="{BB962C8B-B14F-4D97-AF65-F5344CB8AC3E}">
        <p14:creationId xmlns:p14="http://schemas.microsoft.com/office/powerpoint/2010/main" val="8555037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609600" y="457200"/>
            <a:ext cx="7467600" cy="4873752"/>
          </a:xfrm>
        </p:spPr>
        <p:txBody>
          <a:bodyPr>
            <a:noAutofit/>
          </a:bodyPr>
          <a:lstStyle/>
          <a:p>
            <a:pPr algn="ctr"/>
            <a:r>
              <a:rPr lang="en-US" sz="2400" dirty="0"/>
              <a:t>The ability of tissues to repair themselves is determined, in part, by their intrinsic proliferative capacity.</a:t>
            </a:r>
          </a:p>
        </p:txBody>
      </p:sp>
      <p:sp>
        <p:nvSpPr>
          <p:cNvPr id="2050" name="AutoShape 2" descr="PPT - Tissue Repair PowerPoint Presentation, free download - ID:69076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PPT - Tissue Repair PowerPoint Presentation, free download - ID:6907611"/>
          <p:cNvPicPr>
            <a:picLocks noChangeAspect="1" noChangeArrowheads="1"/>
          </p:cNvPicPr>
          <p:nvPr/>
        </p:nvPicPr>
        <p:blipFill>
          <a:blip r:embed="rId2"/>
          <a:srcRect t="13333" b="11111"/>
          <a:stretch>
            <a:fillRect/>
          </a:stretch>
        </p:blipFill>
        <p:spPr bwMode="auto">
          <a:xfrm>
            <a:off x="1" y="2286000"/>
            <a:ext cx="9144000" cy="3886200"/>
          </a:xfrm>
          <a:prstGeom prst="rect">
            <a:avLst/>
          </a:prstGeom>
          <a:noFill/>
        </p:spPr>
      </p:pic>
    </p:spTree>
    <p:extLst>
      <p:ext uri="{BB962C8B-B14F-4D97-AF65-F5344CB8AC3E}">
        <p14:creationId xmlns:p14="http://schemas.microsoft.com/office/powerpoint/2010/main" val="3363662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000"/>
            </a:pPr>
            <a:r>
              <a:rPr lang="en-US" sz="3000" dirty="0">
                <a:solidFill>
                  <a:schemeClr val="dk1"/>
                </a:solidFill>
                <a:latin typeface="Arial"/>
                <a:ea typeface="Arial"/>
                <a:cs typeface="Arial"/>
                <a:sym typeface="Arial"/>
              </a:rPr>
              <a:t>The Proliferative Potential of Different Cell Types</a:t>
            </a:r>
            <a:endParaRPr dirty="0"/>
          </a:p>
        </p:txBody>
      </p:sp>
      <p:sp>
        <p:nvSpPr>
          <p:cNvPr id="323" name="Google Shape;323;p43"/>
          <p:cNvSpPr txBox="1">
            <a:spLocks noGrp="1"/>
          </p:cNvSpPr>
          <p:nvPr>
            <p:ph idx="1"/>
          </p:nvPr>
        </p:nvSpPr>
        <p:spPr>
          <a:xfrm>
            <a:off x="1257300" y="1920478"/>
            <a:ext cx="6572250" cy="4080375"/>
          </a:xfrm>
          <a:prstGeom prst="rect">
            <a:avLst/>
          </a:prstGeom>
          <a:noFill/>
          <a:ln>
            <a:noFill/>
          </a:ln>
        </p:spPr>
        <p:txBody>
          <a:bodyPr spcFirstLastPara="1" vert="horz" wrap="square" lIns="68569" tIns="34275" rIns="68569" bIns="34275" rtlCol="0" anchor="t" anchorCtr="0">
            <a:noAutofit/>
          </a:bodyPr>
          <a:lstStyle/>
          <a:p>
            <a:pPr marL="171450" indent="-171450">
              <a:lnSpc>
                <a:spcPct val="80000"/>
              </a:lnSpc>
              <a:spcBef>
                <a:spcPts val="0"/>
              </a:spcBef>
              <a:buClr>
                <a:schemeClr val="dk1"/>
              </a:buClr>
              <a:buSzPts val="2400"/>
              <a:buFont typeface="Arial"/>
              <a:buChar char="•"/>
            </a:pPr>
            <a:r>
              <a:rPr lang="en-US" dirty="0">
                <a:solidFill>
                  <a:srgbClr val="FF0000"/>
                </a:solidFill>
                <a:latin typeface="Arial Rounded MT Bold" panose="020F0704030504030204" pitchFamily="34" charset="0"/>
                <a:ea typeface="Arial"/>
                <a:cs typeface="Arial"/>
                <a:sym typeface="Arial"/>
              </a:rPr>
              <a:t>Labile cells (continuously dividing &amp; continuously dying)</a:t>
            </a:r>
            <a:endParaRPr dirty="0">
              <a:solidFill>
                <a:srgbClr val="FF0000"/>
              </a:solidFill>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Stem cells divide: self renewal and differentiation</a:t>
            </a:r>
            <a:endParaRPr sz="1800" dirty="0">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 Examples:</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Skin epidermis</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GIT epithelium</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Bone marrow cells</a:t>
            </a:r>
            <a:endParaRPr sz="1800" dirty="0">
              <a:latin typeface="Arial Rounded MT Bold" panose="020F0704030504030204" pitchFamily="34" charset="0"/>
            </a:endParaRPr>
          </a:p>
          <a:p>
            <a:pPr marL="171450" indent="-171450">
              <a:lnSpc>
                <a:spcPct val="80000"/>
              </a:lnSpc>
              <a:spcBef>
                <a:spcPts val="750"/>
              </a:spcBef>
              <a:buClr>
                <a:schemeClr val="dk1"/>
              </a:buClr>
              <a:buSzPts val="2400"/>
              <a:buFont typeface="Arial"/>
              <a:buChar char="•"/>
            </a:pPr>
            <a:r>
              <a:rPr lang="en-US" dirty="0">
                <a:solidFill>
                  <a:srgbClr val="FF0000"/>
                </a:solidFill>
                <a:latin typeface="Arial Rounded MT Bold" panose="020F0704030504030204" pitchFamily="34" charset="0"/>
                <a:ea typeface="Arial"/>
                <a:cs typeface="Arial"/>
                <a:sym typeface="Arial"/>
              </a:rPr>
              <a:t>Stable cells (quiescent)</a:t>
            </a:r>
            <a:endParaRPr dirty="0">
              <a:solidFill>
                <a:srgbClr val="FF0000"/>
              </a:solidFill>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 Examples:</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Liver</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Kidney,</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Smooth muscles.</a:t>
            </a:r>
            <a:endParaRPr sz="1800" dirty="0">
              <a:latin typeface="Arial Rounded MT Bold" panose="020F0704030504030204" pitchFamily="34" charset="0"/>
            </a:endParaRPr>
          </a:p>
          <a:p>
            <a:pPr marL="171450" indent="-171450">
              <a:lnSpc>
                <a:spcPct val="80000"/>
              </a:lnSpc>
              <a:spcBef>
                <a:spcPts val="750"/>
              </a:spcBef>
              <a:buClr>
                <a:schemeClr val="dk1"/>
              </a:buClr>
              <a:buSzPts val="2400"/>
              <a:buFont typeface="Arial"/>
              <a:buChar char="•"/>
            </a:pPr>
            <a:r>
              <a:rPr lang="en-US" dirty="0">
                <a:solidFill>
                  <a:srgbClr val="FF0000"/>
                </a:solidFill>
                <a:latin typeface="Arial Rounded MT Bold" panose="020F0704030504030204" pitchFamily="34" charset="0"/>
                <a:ea typeface="Arial"/>
                <a:cs typeface="Arial"/>
                <a:sym typeface="Arial"/>
              </a:rPr>
              <a:t>Permanent (</a:t>
            </a:r>
            <a:r>
              <a:rPr lang="en-US" dirty="0" err="1">
                <a:solidFill>
                  <a:srgbClr val="FF0000"/>
                </a:solidFill>
                <a:latin typeface="Arial Rounded MT Bold" panose="020F0704030504030204" pitchFamily="34" charset="0"/>
                <a:ea typeface="Arial"/>
                <a:cs typeface="Arial"/>
                <a:sym typeface="Arial"/>
              </a:rPr>
              <a:t>nondividing</a:t>
            </a:r>
            <a:r>
              <a:rPr lang="en-US" dirty="0">
                <a:solidFill>
                  <a:srgbClr val="FF0000"/>
                </a:solidFill>
                <a:latin typeface="Arial Rounded MT Bold" panose="020F0704030504030204" pitchFamily="34" charset="0"/>
                <a:ea typeface="Arial"/>
                <a:cs typeface="Arial"/>
                <a:sym typeface="Arial"/>
              </a:rPr>
              <a:t>), </a:t>
            </a:r>
            <a:endParaRPr dirty="0">
              <a:solidFill>
                <a:srgbClr val="FF0000"/>
              </a:solidFill>
              <a:latin typeface="Arial Rounded MT Bold" panose="020F0704030504030204" pitchFamily="34" charset="0"/>
            </a:endParaRPr>
          </a:p>
          <a:p>
            <a:pPr marL="514350" lvl="1" indent="-171450">
              <a:lnSpc>
                <a:spcPct val="80000"/>
              </a:lnSpc>
              <a:spcBef>
                <a:spcPts val="375"/>
              </a:spcBef>
              <a:buClr>
                <a:schemeClr val="dk1"/>
              </a:buClr>
              <a:buSzPts val="2400"/>
              <a:buFont typeface="Arial"/>
              <a:buChar char="•"/>
            </a:pPr>
            <a:r>
              <a:rPr lang="en-US" sz="1800" dirty="0">
                <a:solidFill>
                  <a:schemeClr val="dk1"/>
                </a:solidFill>
                <a:latin typeface="Arial Rounded MT Bold" panose="020F0704030504030204" pitchFamily="34" charset="0"/>
                <a:ea typeface="Arial"/>
                <a:cs typeface="Arial"/>
                <a:sym typeface="Arial"/>
              </a:rPr>
              <a:t>Examples:</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a:solidFill>
                  <a:schemeClr val="dk1"/>
                </a:solidFill>
                <a:latin typeface="Arial Rounded MT Bold" panose="020F0704030504030204" pitchFamily="34" charset="0"/>
                <a:ea typeface="Arial"/>
                <a:cs typeface="Arial"/>
                <a:sym typeface="Arial"/>
              </a:rPr>
              <a:t>Cardiac muscle</a:t>
            </a:r>
            <a:endParaRPr sz="1800" dirty="0">
              <a:latin typeface="Arial Rounded MT Bold" panose="020F0704030504030204" pitchFamily="34" charset="0"/>
            </a:endParaRPr>
          </a:p>
          <a:p>
            <a:pPr marL="857250" lvl="2" indent="-171450">
              <a:lnSpc>
                <a:spcPct val="80000"/>
              </a:lnSpc>
              <a:spcBef>
                <a:spcPts val="375"/>
              </a:spcBef>
              <a:buClr>
                <a:schemeClr val="dk1"/>
              </a:buClr>
              <a:buSzPts val="2000"/>
              <a:buFont typeface="Arial"/>
              <a:buChar char="•"/>
            </a:pPr>
            <a:r>
              <a:rPr lang="en-US" sz="1800" dirty="0" err="1">
                <a:solidFill>
                  <a:schemeClr val="dk1"/>
                </a:solidFill>
                <a:latin typeface="Arial Rounded MT Bold" panose="020F0704030504030204" pitchFamily="34" charset="0"/>
                <a:ea typeface="Arial"/>
                <a:cs typeface="Arial"/>
                <a:sym typeface="Arial"/>
              </a:rPr>
              <a:t>Neurones</a:t>
            </a:r>
            <a:endParaRPr sz="1800" dirty="0">
              <a:latin typeface="Arial Rounded MT Bold" panose="020F0704030504030204" pitchFamily="34" charset="0"/>
            </a:endParaRPr>
          </a:p>
        </p:txBody>
      </p:sp>
      <p:sp>
        <p:nvSpPr>
          <p:cNvPr id="324" name="Google Shape;324;p43"/>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55</a:t>
            </a:fld>
            <a:endParaRPr sz="1350"/>
          </a:p>
        </p:txBody>
      </p:sp>
    </p:spTree>
    <p:extLst>
      <p:ext uri="{BB962C8B-B14F-4D97-AF65-F5344CB8AC3E}">
        <p14:creationId xmlns:p14="http://schemas.microsoft.com/office/powerpoint/2010/main" val="2095462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descr="Bone Marrow derived stem cell therpay treatment by MedA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C:\Users\Admin\Desktop\Stem_Cell_Bone_Marrow_Transplant_go3twq.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6" name="Picture 6" descr="Hematopoiesis Process"/>
          <p:cNvPicPr>
            <a:picLocks noChangeAspect="1" noChangeArrowheads="1"/>
          </p:cNvPicPr>
          <p:nvPr/>
        </p:nvPicPr>
        <p:blipFill>
          <a:blip r:embed="rId3"/>
          <a:srcRect r="39200" b="32000"/>
          <a:stretch>
            <a:fillRect/>
          </a:stretch>
        </p:blipFill>
        <p:spPr bwMode="auto">
          <a:xfrm>
            <a:off x="0" y="1524000"/>
            <a:ext cx="2895600" cy="2590800"/>
          </a:xfrm>
          <a:prstGeom prst="rect">
            <a:avLst/>
          </a:prstGeom>
          <a:noFill/>
        </p:spPr>
      </p:pic>
      <p:pic>
        <p:nvPicPr>
          <p:cNvPr id="51208" name="Picture 8" descr="What is the difference between epithelium and epidermis? | Socratic"/>
          <p:cNvPicPr>
            <a:picLocks noChangeAspect="1" noChangeArrowheads="1"/>
          </p:cNvPicPr>
          <p:nvPr/>
        </p:nvPicPr>
        <p:blipFill>
          <a:blip r:embed="rId4"/>
          <a:srcRect t="17949" r="34531" b="15385"/>
          <a:stretch>
            <a:fillRect/>
          </a:stretch>
        </p:blipFill>
        <p:spPr bwMode="auto">
          <a:xfrm>
            <a:off x="3048000" y="2057400"/>
            <a:ext cx="2591436" cy="1981200"/>
          </a:xfrm>
          <a:prstGeom prst="rect">
            <a:avLst/>
          </a:prstGeom>
          <a:noFill/>
        </p:spPr>
      </p:pic>
      <p:sp>
        <p:nvSpPr>
          <p:cNvPr id="51210" name="AutoShape 10" descr="Blue Histology - Epithelia and Gl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2" name="Picture 12" descr="Salivary Gland - an overview | ScienceDirect Topics"/>
          <p:cNvPicPr>
            <a:picLocks noChangeAspect="1" noChangeArrowheads="1"/>
          </p:cNvPicPr>
          <p:nvPr/>
        </p:nvPicPr>
        <p:blipFill>
          <a:blip r:embed="rId5"/>
          <a:srcRect l="50569"/>
          <a:stretch>
            <a:fillRect/>
          </a:stretch>
        </p:blipFill>
        <p:spPr bwMode="auto">
          <a:xfrm>
            <a:off x="5867400" y="1524000"/>
            <a:ext cx="2788332" cy="2724151"/>
          </a:xfrm>
          <a:prstGeom prst="rect">
            <a:avLst/>
          </a:prstGeom>
          <a:noFill/>
        </p:spPr>
      </p:pic>
      <p:pic>
        <p:nvPicPr>
          <p:cNvPr id="51214" name="Picture 14" descr="Pin by Taylor Bauer on School | Human anatomy and physiology, Anatomy and  physiology, Pretty notes"/>
          <p:cNvPicPr>
            <a:picLocks noChangeAspect="1" noChangeArrowheads="1"/>
          </p:cNvPicPr>
          <p:nvPr/>
        </p:nvPicPr>
        <p:blipFill>
          <a:blip r:embed="rId6"/>
          <a:srcRect/>
          <a:stretch>
            <a:fillRect/>
          </a:stretch>
        </p:blipFill>
        <p:spPr bwMode="auto">
          <a:xfrm>
            <a:off x="0" y="4552950"/>
            <a:ext cx="3525371" cy="2305050"/>
          </a:xfrm>
          <a:prstGeom prst="rect">
            <a:avLst/>
          </a:prstGeom>
          <a:noFill/>
        </p:spPr>
      </p:pic>
      <p:pic>
        <p:nvPicPr>
          <p:cNvPr id="51216" name="Picture 16" descr="Urinary bladder transitional epithelium, light micrograph - Stock Image -  C047/7812 - Science Photo Library"/>
          <p:cNvPicPr>
            <a:picLocks noChangeAspect="1" noChangeArrowheads="1"/>
          </p:cNvPicPr>
          <p:nvPr/>
        </p:nvPicPr>
        <p:blipFill>
          <a:blip r:embed="rId7"/>
          <a:srcRect/>
          <a:stretch>
            <a:fillRect/>
          </a:stretch>
        </p:blipFill>
        <p:spPr bwMode="auto">
          <a:xfrm>
            <a:off x="3962400" y="4175759"/>
            <a:ext cx="3352800" cy="2682241"/>
          </a:xfrm>
          <a:prstGeom prst="rect">
            <a:avLst/>
          </a:prstGeom>
          <a:noFill/>
        </p:spPr>
      </p:pic>
      <p:sp>
        <p:nvSpPr>
          <p:cNvPr id="10" name="Rectangle 9"/>
          <p:cNvSpPr/>
          <p:nvPr/>
        </p:nvSpPr>
        <p:spPr>
          <a:xfrm>
            <a:off x="228600" y="228600"/>
            <a:ext cx="8001000" cy="1323439"/>
          </a:xfrm>
          <a:prstGeom prst="rect">
            <a:avLst/>
          </a:prstGeom>
        </p:spPr>
        <p:txBody>
          <a:bodyPr wrap="square">
            <a:spAutoFit/>
          </a:bodyPr>
          <a:lstStyle/>
          <a:p>
            <a:pPr>
              <a:buFont typeface="Wingdings" pitchFamily="2" charset="2"/>
              <a:buChar char="Ø"/>
            </a:pPr>
            <a:r>
              <a:rPr lang="en-US" sz="2000" b="1" i="1" u="sng" dirty="0">
                <a:solidFill>
                  <a:srgbClr val="0070C0"/>
                </a:solidFill>
                <a:latin typeface="Arial Rounded MT Bold" panose="020F0704030504030204" pitchFamily="34" charset="0"/>
              </a:rPr>
              <a:t>1.labile tissues</a:t>
            </a:r>
          </a:p>
          <a:p>
            <a:r>
              <a:rPr lang="en-US" sz="2000" dirty="0">
                <a:latin typeface="Arial Rounded MT Bold" panose="020F0704030504030204" pitchFamily="34" charset="0"/>
              </a:rPr>
              <a:t> cells are constantly being lost and must be continually replaced by new cells that are derived from tissue stem cells and rapidly proliferating immature progenitors. </a:t>
            </a:r>
          </a:p>
        </p:txBody>
      </p:sp>
    </p:spTree>
    <p:extLst>
      <p:ext uri="{BB962C8B-B14F-4D97-AF65-F5344CB8AC3E}">
        <p14:creationId xmlns:p14="http://schemas.microsoft.com/office/powerpoint/2010/main" val="3269366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7467600" cy="4873752"/>
          </a:xfrm>
        </p:spPr>
        <p:txBody>
          <a:bodyPr/>
          <a:lstStyle/>
          <a:p>
            <a:r>
              <a:rPr lang="en-US" u="sng" dirty="0">
                <a:solidFill>
                  <a:srgbClr val="0070C0"/>
                </a:solidFill>
              </a:rPr>
              <a:t>2.stable tissues</a:t>
            </a:r>
            <a:endParaRPr lang="en-US" dirty="0"/>
          </a:p>
          <a:p>
            <a:r>
              <a:rPr lang="en-US" dirty="0"/>
              <a:t>are made up of cells that are normally in the G0 stage of the cell cycle and hence not proliferating, but they are capable of dividing in response to injury or loss of tissue mass.</a:t>
            </a:r>
          </a:p>
          <a:p>
            <a:endParaRPr lang="en-US" dirty="0"/>
          </a:p>
          <a:p>
            <a:endParaRPr lang="en-US" dirty="0"/>
          </a:p>
        </p:txBody>
      </p:sp>
      <p:pic>
        <p:nvPicPr>
          <p:cNvPr id="32770" name="Picture 2" descr="The liver: Structure, function, and disease"/>
          <p:cNvPicPr>
            <a:picLocks noChangeAspect="1" noChangeArrowheads="1"/>
          </p:cNvPicPr>
          <p:nvPr/>
        </p:nvPicPr>
        <p:blipFill>
          <a:blip r:embed="rId3"/>
          <a:srcRect/>
          <a:stretch>
            <a:fillRect/>
          </a:stretch>
        </p:blipFill>
        <p:spPr bwMode="auto">
          <a:xfrm>
            <a:off x="0" y="3200400"/>
            <a:ext cx="3276600" cy="1714754"/>
          </a:xfrm>
          <a:prstGeom prst="rect">
            <a:avLst/>
          </a:prstGeom>
          <a:noFill/>
        </p:spPr>
      </p:pic>
      <p:pic>
        <p:nvPicPr>
          <p:cNvPr id="32772" name="Picture 4" descr="1,528 Animal Kidney Stock Photos, Pictures &amp;amp; Royalty-Free Images - iStock"/>
          <p:cNvPicPr>
            <a:picLocks noChangeAspect="1" noChangeArrowheads="1"/>
          </p:cNvPicPr>
          <p:nvPr/>
        </p:nvPicPr>
        <p:blipFill>
          <a:blip r:embed="rId4"/>
          <a:srcRect r="50000"/>
          <a:stretch>
            <a:fillRect/>
          </a:stretch>
        </p:blipFill>
        <p:spPr bwMode="auto">
          <a:xfrm>
            <a:off x="3581400" y="2362200"/>
            <a:ext cx="1752600" cy="3200400"/>
          </a:xfrm>
          <a:prstGeom prst="rect">
            <a:avLst/>
          </a:prstGeom>
          <a:noFill/>
        </p:spPr>
      </p:pic>
      <p:pic>
        <p:nvPicPr>
          <p:cNvPr id="32774" name="Picture 6" descr="close up of pancreas - Stock Illustration [42566789] - PIXTA"/>
          <p:cNvPicPr>
            <a:picLocks noChangeAspect="1" noChangeArrowheads="1"/>
          </p:cNvPicPr>
          <p:nvPr/>
        </p:nvPicPr>
        <p:blipFill>
          <a:blip r:embed="rId5"/>
          <a:srcRect/>
          <a:stretch>
            <a:fillRect/>
          </a:stretch>
        </p:blipFill>
        <p:spPr bwMode="auto">
          <a:xfrm>
            <a:off x="6096000" y="2743200"/>
            <a:ext cx="2157381" cy="2162175"/>
          </a:xfrm>
          <a:prstGeom prst="rect">
            <a:avLst/>
          </a:prstGeom>
          <a:noFill/>
        </p:spPr>
      </p:pic>
      <p:pic>
        <p:nvPicPr>
          <p:cNvPr id="32776" name="Picture 8" descr="HUVEC Culture 3D Optimal Models"/>
          <p:cNvPicPr>
            <a:picLocks noChangeAspect="1" noChangeArrowheads="1"/>
          </p:cNvPicPr>
          <p:nvPr/>
        </p:nvPicPr>
        <p:blipFill>
          <a:blip r:embed="rId6"/>
          <a:srcRect/>
          <a:stretch>
            <a:fillRect/>
          </a:stretch>
        </p:blipFill>
        <p:spPr bwMode="auto">
          <a:xfrm>
            <a:off x="609600" y="4894976"/>
            <a:ext cx="2438400" cy="1963024"/>
          </a:xfrm>
          <a:prstGeom prst="rect">
            <a:avLst/>
          </a:prstGeom>
          <a:noFill/>
        </p:spPr>
      </p:pic>
      <p:pic>
        <p:nvPicPr>
          <p:cNvPr id="32778" name="Picture 10" descr="Basic Fibroblast Growth Factor—the Good, the Bad and the Stable"/>
          <p:cNvPicPr>
            <a:picLocks noChangeAspect="1" noChangeArrowheads="1"/>
          </p:cNvPicPr>
          <p:nvPr/>
        </p:nvPicPr>
        <p:blipFill>
          <a:blip r:embed="rId7"/>
          <a:srcRect l="8000" t="19346" r="61000" b="6540"/>
          <a:stretch>
            <a:fillRect/>
          </a:stretch>
        </p:blipFill>
        <p:spPr bwMode="auto">
          <a:xfrm>
            <a:off x="3581400" y="4876800"/>
            <a:ext cx="1597959" cy="1752600"/>
          </a:xfrm>
          <a:prstGeom prst="rect">
            <a:avLst/>
          </a:prstGeom>
          <a:noFill/>
        </p:spPr>
      </p:pic>
      <p:pic>
        <p:nvPicPr>
          <p:cNvPr id="32780" name="Picture 12" descr="Image of Smooth Muscle Cells Stock Vector - Illustration of cells, smooth:  119158887"/>
          <p:cNvPicPr>
            <a:picLocks noChangeAspect="1" noChangeArrowheads="1"/>
          </p:cNvPicPr>
          <p:nvPr/>
        </p:nvPicPr>
        <p:blipFill>
          <a:blip r:embed="rId8"/>
          <a:srcRect b="25886"/>
          <a:stretch>
            <a:fillRect/>
          </a:stretch>
        </p:blipFill>
        <p:spPr bwMode="auto">
          <a:xfrm>
            <a:off x="5410200" y="4953000"/>
            <a:ext cx="3352800" cy="1600200"/>
          </a:xfrm>
          <a:prstGeom prst="rect">
            <a:avLst/>
          </a:prstGeom>
          <a:noFill/>
        </p:spPr>
      </p:pic>
    </p:spTree>
    <p:extLst>
      <p:ext uri="{BB962C8B-B14F-4D97-AF65-F5344CB8AC3E}">
        <p14:creationId xmlns:p14="http://schemas.microsoft.com/office/powerpoint/2010/main" val="27978509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7467600" cy="4873752"/>
          </a:xfrm>
        </p:spPr>
        <p:txBody>
          <a:bodyPr/>
          <a:lstStyle/>
          <a:p>
            <a:endParaRPr lang="en-US" dirty="0"/>
          </a:p>
          <a:p>
            <a:endParaRPr lang="en-US" dirty="0"/>
          </a:p>
          <a:p>
            <a:pPr>
              <a:buFont typeface="Wingdings" pitchFamily="2" charset="2"/>
              <a:buChar char="v"/>
            </a:pPr>
            <a:r>
              <a:rPr lang="en-US" dirty="0">
                <a:solidFill>
                  <a:srgbClr val="FF0000"/>
                </a:solidFill>
              </a:rPr>
              <a:t>In the process of regeneration, proliferation of residual cells is supplemented by development of mature cells from stem cells</a:t>
            </a:r>
          </a:p>
        </p:txBody>
      </p:sp>
      <p:pic>
        <p:nvPicPr>
          <p:cNvPr id="1026" name="Picture 2" descr="What is a stem cell? | Facts | yourgenome.org"/>
          <p:cNvPicPr>
            <a:picLocks noChangeAspect="1" noChangeArrowheads="1"/>
          </p:cNvPicPr>
          <p:nvPr/>
        </p:nvPicPr>
        <p:blipFill>
          <a:blip r:embed="rId2" cstate="print"/>
          <a:srcRect/>
          <a:stretch>
            <a:fillRect/>
          </a:stretch>
        </p:blipFill>
        <p:spPr bwMode="auto">
          <a:xfrm>
            <a:off x="3886200" y="2256664"/>
            <a:ext cx="4849873" cy="4437634"/>
          </a:xfrm>
          <a:prstGeom prst="rect">
            <a:avLst/>
          </a:prstGeom>
          <a:noFill/>
        </p:spPr>
      </p:pic>
    </p:spTree>
    <p:extLst>
      <p:ext uri="{BB962C8B-B14F-4D97-AF65-F5344CB8AC3E}">
        <p14:creationId xmlns:p14="http://schemas.microsoft.com/office/powerpoint/2010/main" val="33766504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Ø"/>
            </a:pPr>
            <a:r>
              <a:rPr lang="en-US" u="sng" dirty="0">
                <a:solidFill>
                  <a:srgbClr val="0070C0"/>
                </a:solidFill>
              </a:rPr>
              <a:t>3.permanent tissues</a:t>
            </a:r>
          </a:p>
        </p:txBody>
      </p:sp>
      <p:sp>
        <p:nvSpPr>
          <p:cNvPr id="3" name="Content Placeholder 2"/>
          <p:cNvSpPr>
            <a:spLocks noGrp="1"/>
          </p:cNvSpPr>
          <p:nvPr>
            <p:ph sz="quarter" idx="1"/>
          </p:nvPr>
        </p:nvSpPr>
        <p:spPr/>
        <p:txBody>
          <a:bodyPr/>
          <a:lstStyle/>
          <a:p>
            <a:r>
              <a:rPr lang="en-US" dirty="0"/>
              <a:t>consist of terminally differentiated </a:t>
            </a:r>
            <a:r>
              <a:rPr lang="en-US" dirty="0" err="1"/>
              <a:t>nonproliferative</a:t>
            </a:r>
            <a:r>
              <a:rPr lang="en-US" dirty="0"/>
              <a:t> cells, such as the majority of neurons and cardiac muscle cells. </a:t>
            </a:r>
          </a:p>
          <a:p>
            <a:endParaRPr lang="en-US" dirty="0"/>
          </a:p>
          <a:p>
            <a:r>
              <a:rPr lang="en-US" dirty="0"/>
              <a:t>Injury to these tissues is irreversible and results in a scar, because the cells cannot regenerate.</a:t>
            </a:r>
          </a:p>
          <a:p>
            <a:endParaRPr lang="en-US" dirty="0"/>
          </a:p>
          <a:p>
            <a:pPr>
              <a:buNone/>
            </a:pPr>
            <a:endParaRPr lang="en-US" dirty="0"/>
          </a:p>
        </p:txBody>
      </p:sp>
      <p:pic>
        <p:nvPicPr>
          <p:cNvPr id="31746" name="Picture 2" descr="Understanding Neurons&amp;#39; Role in the Nervous System"/>
          <p:cNvPicPr>
            <a:picLocks noChangeAspect="1" noChangeArrowheads="1"/>
          </p:cNvPicPr>
          <p:nvPr/>
        </p:nvPicPr>
        <p:blipFill>
          <a:blip r:embed="rId2" cstate="print"/>
          <a:srcRect/>
          <a:stretch>
            <a:fillRect/>
          </a:stretch>
        </p:blipFill>
        <p:spPr bwMode="auto">
          <a:xfrm>
            <a:off x="914400" y="4191000"/>
            <a:ext cx="3200400" cy="2400700"/>
          </a:xfrm>
          <a:prstGeom prst="rect">
            <a:avLst/>
          </a:prstGeom>
          <a:noFill/>
        </p:spPr>
      </p:pic>
      <p:pic>
        <p:nvPicPr>
          <p:cNvPr id="31748" name="Picture 4" descr="Cardiac Muscle | BioNinja"/>
          <p:cNvPicPr>
            <a:picLocks noChangeAspect="1" noChangeArrowheads="1"/>
          </p:cNvPicPr>
          <p:nvPr/>
        </p:nvPicPr>
        <p:blipFill>
          <a:blip r:embed="rId3"/>
          <a:srcRect l="53333" t="14815" b="11111"/>
          <a:stretch>
            <a:fillRect/>
          </a:stretch>
        </p:blipFill>
        <p:spPr bwMode="auto">
          <a:xfrm>
            <a:off x="4724400" y="4191000"/>
            <a:ext cx="3667125" cy="2286000"/>
          </a:xfrm>
          <a:prstGeom prst="rect">
            <a:avLst/>
          </a:prstGeom>
          <a:noFill/>
        </p:spPr>
      </p:pic>
    </p:spTree>
    <p:extLst>
      <p:ext uri="{BB962C8B-B14F-4D97-AF65-F5344CB8AC3E}">
        <p14:creationId xmlns:p14="http://schemas.microsoft.com/office/powerpoint/2010/main" val="73329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62000" y="0"/>
            <a:ext cx="6347713" cy="1320800"/>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3300" dirty="0">
                <a:solidFill>
                  <a:schemeClr val="dk1"/>
                </a:solidFill>
                <a:latin typeface="Arial"/>
                <a:ea typeface="Arial"/>
                <a:cs typeface="Arial"/>
                <a:sym typeface="Arial"/>
              </a:rPr>
              <a:t>Chronic Inflammation</a:t>
            </a:r>
            <a:endParaRPr dirty="0"/>
          </a:p>
        </p:txBody>
      </p:sp>
      <p:sp>
        <p:nvSpPr>
          <p:cNvPr id="142" name="Google Shape;142;p20"/>
          <p:cNvSpPr txBox="1">
            <a:spLocks noGrp="1"/>
          </p:cNvSpPr>
          <p:nvPr>
            <p:ph idx="1"/>
          </p:nvPr>
        </p:nvSpPr>
        <p:spPr>
          <a:xfrm>
            <a:off x="457200" y="1524000"/>
            <a:ext cx="7543800" cy="4476750"/>
          </a:xfrm>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0"/>
              </a:spcBef>
              <a:buClr>
                <a:schemeClr val="dk1"/>
              </a:buClr>
              <a:buSzPts val="2800"/>
              <a:buFont typeface="Arial"/>
              <a:buChar char="•"/>
            </a:pPr>
            <a:r>
              <a:rPr lang="en-US" sz="2000" dirty="0">
                <a:solidFill>
                  <a:schemeClr val="dk1"/>
                </a:solidFill>
                <a:latin typeface="Arial Rounded MT Bold" panose="020F0704030504030204" pitchFamily="34" charset="0"/>
                <a:ea typeface="Arial"/>
                <a:cs typeface="Arial"/>
                <a:sym typeface="Arial"/>
              </a:rPr>
              <a:t>Under what circumstances, does it develop?</a:t>
            </a: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rgbClr val="FF0000"/>
                </a:solidFill>
                <a:latin typeface="Arial Rounded MT Bold" panose="020F0704030504030204" pitchFamily="34" charset="0"/>
                <a:ea typeface="Arial"/>
                <a:cs typeface="Arial"/>
                <a:sym typeface="Arial"/>
              </a:rPr>
              <a:t>Progression from acute inflammation</a:t>
            </a:r>
            <a:endParaRPr sz="2000" dirty="0">
              <a:solidFill>
                <a:srgbClr val="FF0000"/>
              </a:solidFill>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Tonsillitis, osteomyelitis,  etc.</a:t>
            </a:r>
          </a:p>
          <a:p>
            <a:pPr marL="857250" lvl="2" indent="-171450">
              <a:lnSpc>
                <a:spcPct val="90000"/>
              </a:lnSpc>
              <a:spcBef>
                <a:spcPts val="375"/>
              </a:spcBef>
              <a:buClr>
                <a:schemeClr val="dk1"/>
              </a:buClr>
              <a:buSzPts val="2000"/>
              <a:buFont typeface="Arial"/>
              <a:buChar char="•"/>
            </a:pP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rgbClr val="FF0000"/>
                </a:solidFill>
                <a:latin typeface="Arial Rounded MT Bold" panose="020F0704030504030204" pitchFamily="34" charset="0"/>
                <a:ea typeface="Arial"/>
                <a:cs typeface="Arial"/>
                <a:sym typeface="Arial"/>
              </a:rPr>
              <a:t>Repeated exposure to toxic agent</a:t>
            </a:r>
            <a:endParaRPr sz="2000" dirty="0">
              <a:solidFill>
                <a:srgbClr val="FF0000"/>
              </a:solidFill>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Silicosis, asbestosis, hyperlipidemia, etc.</a:t>
            </a:r>
          </a:p>
          <a:p>
            <a:pPr marL="857250" lvl="2" indent="-171450">
              <a:lnSpc>
                <a:spcPct val="90000"/>
              </a:lnSpc>
              <a:spcBef>
                <a:spcPts val="375"/>
              </a:spcBef>
              <a:buClr>
                <a:schemeClr val="dk1"/>
              </a:buClr>
              <a:buSzPts val="2000"/>
              <a:buFont typeface="Arial"/>
              <a:buChar char="•"/>
            </a:pP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rgbClr val="FF0000"/>
                </a:solidFill>
                <a:latin typeface="Arial Rounded MT Bold" panose="020F0704030504030204" pitchFamily="34" charset="0"/>
                <a:ea typeface="Arial"/>
                <a:cs typeface="Arial"/>
                <a:sym typeface="Arial"/>
              </a:rPr>
              <a:t>Viral infections</a:t>
            </a:r>
          </a:p>
          <a:p>
            <a:pPr marL="514350" lvl="1" indent="-171450">
              <a:lnSpc>
                <a:spcPct val="90000"/>
              </a:lnSpc>
              <a:spcBef>
                <a:spcPts val="375"/>
              </a:spcBef>
              <a:buClr>
                <a:schemeClr val="dk1"/>
              </a:buClr>
              <a:buSzPts val="2400"/>
              <a:buFont typeface="Arial"/>
              <a:buChar char="•"/>
            </a:pP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rgbClr val="FF0000"/>
                </a:solidFill>
                <a:latin typeface="Arial Rounded MT Bold" panose="020F0704030504030204" pitchFamily="34" charset="0"/>
                <a:ea typeface="Arial"/>
                <a:cs typeface="Arial"/>
                <a:sym typeface="Arial"/>
              </a:rPr>
              <a:t>Persistent microbial infections</a:t>
            </a:r>
            <a:endParaRPr sz="2000" dirty="0">
              <a:solidFill>
                <a:srgbClr val="FF0000"/>
              </a:solidFill>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Mycobacteria, </a:t>
            </a:r>
            <a:r>
              <a:rPr lang="en-US" sz="2000" dirty="0" err="1">
                <a:solidFill>
                  <a:schemeClr val="dk1"/>
                </a:solidFill>
                <a:latin typeface="Arial Rounded MT Bold" panose="020F0704030504030204" pitchFamily="34" charset="0"/>
                <a:ea typeface="Arial"/>
                <a:cs typeface="Arial"/>
                <a:sym typeface="Arial"/>
              </a:rPr>
              <a:t>Treponema</a:t>
            </a:r>
            <a:r>
              <a:rPr lang="en-US" sz="2000" dirty="0">
                <a:solidFill>
                  <a:schemeClr val="dk1"/>
                </a:solidFill>
                <a:latin typeface="Arial Rounded MT Bold" panose="020F0704030504030204" pitchFamily="34" charset="0"/>
                <a:ea typeface="Arial"/>
                <a:cs typeface="Arial"/>
                <a:sym typeface="Arial"/>
              </a:rPr>
              <a:t>, Fungi, etc.</a:t>
            </a:r>
          </a:p>
          <a:p>
            <a:pPr marL="857250" lvl="2" indent="-171450">
              <a:lnSpc>
                <a:spcPct val="90000"/>
              </a:lnSpc>
              <a:spcBef>
                <a:spcPts val="375"/>
              </a:spcBef>
              <a:buClr>
                <a:schemeClr val="dk1"/>
              </a:buClr>
              <a:buSzPts val="2000"/>
              <a:buFont typeface="Arial"/>
              <a:buChar char="•"/>
            </a:pPr>
            <a:endParaRPr sz="2000" dirty="0">
              <a:latin typeface="Arial Rounded MT Bold" panose="020F0704030504030204" pitchFamily="34" charset="0"/>
            </a:endParaRPr>
          </a:p>
          <a:p>
            <a:pPr marL="514350" lvl="1" indent="-171450">
              <a:lnSpc>
                <a:spcPct val="90000"/>
              </a:lnSpc>
              <a:spcBef>
                <a:spcPts val="375"/>
              </a:spcBef>
              <a:buClr>
                <a:schemeClr val="dk1"/>
              </a:buClr>
              <a:buSzPts val="2400"/>
              <a:buFont typeface="Arial"/>
              <a:buChar char="•"/>
            </a:pPr>
            <a:r>
              <a:rPr lang="en-US" sz="2000" dirty="0">
                <a:solidFill>
                  <a:srgbClr val="FF0000"/>
                </a:solidFill>
                <a:latin typeface="Arial Rounded MT Bold" panose="020F0704030504030204" pitchFamily="34" charset="0"/>
                <a:ea typeface="Arial"/>
                <a:cs typeface="Arial"/>
                <a:sym typeface="Arial"/>
              </a:rPr>
              <a:t>Autoimmune disorders</a:t>
            </a:r>
            <a:endParaRPr sz="2000" dirty="0">
              <a:solidFill>
                <a:srgbClr val="FF0000"/>
              </a:solidFill>
              <a:latin typeface="Arial Rounded MT Bold" panose="020F0704030504030204" pitchFamily="34" charset="0"/>
            </a:endParaRPr>
          </a:p>
          <a:p>
            <a:pPr marL="857250" lvl="2" indent="-171450">
              <a:lnSpc>
                <a:spcPct val="90000"/>
              </a:lnSpc>
              <a:spcBef>
                <a:spcPts val="375"/>
              </a:spcBef>
              <a:buClr>
                <a:schemeClr val="dk1"/>
              </a:buClr>
              <a:buSzPts val="2000"/>
              <a:buFont typeface="Arial"/>
              <a:buChar char="•"/>
            </a:pPr>
            <a:r>
              <a:rPr lang="en-US" sz="2000" dirty="0">
                <a:solidFill>
                  <a:schemeClr val="dk1"/>
                </a:solidFill>
                <a:latin typeface="Arial Rounded MT Bold" panose="020F0704030504030204" pitchFamily="34" charset="0"/>
                <a:ea typeface="Arial"/>
                <a:cs typeface="Arial"/>
                <a:sym typeface="Arial"/>
              </a:rPr>
              <a:t>Rheumatoid arthritis, SLE, systemic lupus, etc.</a:t>
            </a:r>
            <a:endParaRPr sz="2000" dirty="0">
              <a:latin typeface="Arial Rounded MT Bold" panose="020F0704030504030204" pitchFamily="34" charset="0"/>
            </a:endParaRPr>
          </a:p>
        </p:txBody>
      </p:sp>
      <p:sp>
        <p:nvSpPr>
          <p:cNvPr id="143" name="Google Shape;143;p20"/>
          <p:cNvSpPr txBox="1"/>
          <p:nvPr/>
        </p:nvSpPr>
        <p:spPr>
          <a:xfrm>
            <a:off x="628650" y="5624513"/>
            <a:ext cx="2057400" cy="273825"/>
          </a:xfrm>
          <a:prstGeom prst="rect">
            <a:avLst/>
          </a:prstGeom>
          <a:noFill/>
          <a:ln>
            <a:noFill/>
          </a:ln>
        </p:spPr>
        <p:txBody>
          <a:bodyPr spcFirstLastPara="1" wrap="square" lIns="68569" tIns="34275" rIns="68569" bIns="34275" anchor="ctr" anchorCtr="0">
            <a:noAutofit/>
          </a:bodyPr>
          <a:lstStyle/>
          <a:p>
            <a:pPr>
              <a:buClr>
                <a:srgbClr val="FFFFFF"/>
              </a:buClr>
              <a:buSzPts val="1200"/>
            </a:pPr>
            <a:fld id="{00000000-1234-1234-1234-123412341234}" type="slidenum">
              <a:rPr lang="en-US" sz="900">
                <a:solidFill>
                  <a:srgbClr val="FFFFFF"/>
                </a:solidFill>
                <a:latin typeface="Arial"/>
                <a:ea typeface="Arial"/>
                <a:cs typeface="Arial"/>
                <a:sym typeface="Arial"/>
              </a:rPr>
              <a:pPr>
                <a:buClr>
                  <a:srgbClr val="FFFFFF"/>
                </a:buClr>
                <a:buSzPts val="1200"/>
              </a:pPr>
              <a:t>6</a:t>
            </a:fld>
            <a:endParaRPr sz="1350"/>
          </a:p>
        </p:txBody>
      </p:sp>
    </p:spTree>
    <p:extLst>
      <p:ext uri="{BB962C8B-B14F-4D97-AF65-F5344CB8AC3E}">
        <p14:creationId xmlns:p14="http://schemas.microsoft.com/office/powerpoint/2010/main" val="3641518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dirty="0"/>
              <a:t>Liver Regeneration</a:t>
            </a:r>
          </a:p>
        </p:txBody>
      </p:sp>
      <p:sp>
        <p:nvSpPr>
          <p:cNvPr id="3" name="Content Placeholder 2"/>
          <p:cNvSpPr>
            <a:spLocks noGrp="1"/>
          </p:cNvSpPr>
          <p:nvPr>
            <p:ph sz="quarter" idx="1"/>
          </p:nvPr>
        </p:nvSpPr>
        <p:spPr/>
        <p:txBody>
          <a:bodyPr>
            <a:normAutofit/>
          </a:bodyPr>
          <a:lstStyle/>
          <a:p>
            <a:r>
              <a:rPr lang="en-US" sz="2000" dirty="0"/>
              <a:t>The human liver has a remarkable capacity to regenerate, as demonstrated by its growth after partial </a:t>
            </a:r>
            <a:r>
              <a:rPr lang="en-US" sz="2000" dirty="0" err="1"/>
              <a:t>hepatectomy</a:t>
            </a:r>
            <a:r>
              <a:rPr lang="en-US" sz="2000" dirty="0"/>
              <a:t>,</a:t>
            </a:r>
          </a:p>
          <a:p>
            <a:endParaRPr lang="en-US" sz="2000" dirty="0"/>
          </a:p>
          <a:p>
            <a:r>
              <a:rPr lang="en-US" sz="2000" dirty="0"/>
              <a:t>Regeneration of the liver occurs by two major mechanisms: </a:t>
            </a:r>
          </a:p>
          <a:p>
            <a:pPr>
              <a:buFont typeface="Wingdings" pitchFamily="2" charset="2"/>
              <a:buChar char="Ø"/>
            </a:pPr>
            <a:r>
              <a:rPr lang="en-US" sz="2000" dirty="0"/>
              <a:t>proliferation of </a:t>
            </a:r>
            <a:r>
              <a:rPr lang="en-US" sz="2000" u="sng" dirty="0">
                <a:solidFill>
                  <a:srgbClr val="FF0000"/>
                </a:solidFill>
              </a:rPr>
              <a:t>remaining </a:t>
            </a:r>
            <a:r>
              <a:rPr lang="en-US" sz="2000" u="sng" dirty="0" err="1">
                <a:solidFill>
                  <a:srgbClr val="FF0000"/>
                </a:solidFill>
              </a:rPr>
              <a:t>hepatocytes</a:t>
            </a:r>
            <a:r>
              <a:rPr lang="en-US" sz="2000" u="sng" dirty="0">
                <a:solidFill>
                  <a:srgbClr val="FF0000"/>
                </a:solidFill>
              </a:rPr>
              <a:t>. </a:t>
            </a:r>
          </a:p>
          <a:p>
            <a:pPr>
              <a:buFont typeface="Wingdings" pitchFamily="2" charset="2"/>
              <a:buChar char="Ø"/>
            </a:pPr>
            <a:r>
              <a:rPr lang="en-US" sz="2000" dirty="0"/>
              <a:t> repopulation from </a:t>
            </a:r>
            <a:r>
              <a:rPr lang="en-US" sz="2000" u="sng" dirty="0">
                <a:solidFill>
                  <a:srgbClr val="FF0000"/>
                </a:solidFill>
              </a:rPr>
              <a:t>progenitor cells.</a:t>
            </a:r>
          </a:p>
        </p:txBody>
      </p:sp>
    </p:spTree>
    <p:extLst>
      <p:ext uri="{BB962C8B-B14F-4D97-AF65-F5344CB8AC3E}">
        <p14:creationId xmlns:p14="http://schemas.microsoft.com/office/powerpoint/2010/main" val="681309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7467600" cy="4873752"/>
          </a:xfrm>
        </p:spPr>
        <p:txBody>
          <a:bodyPr>
            <a:normAutofit/>
          </a:bodyPr>
          <a:lstStyle/>
          <a:p>
            <a:r>
              <a:rPr lang="en-US" u="sng" dirty="0">
                <a:solidFill>
                  <a:srgbClr val="FF0000"/>
                </a:solidFill>
              </a:rPr>
              <a:t>Restoration</a:t>
            </a:r>
            <a:r>
              <a:rPr lang="en-US" dirty="0"/>
              <a:t> of normal tissue architecture can occur only if the residual tissue is structurally intact.</a:t>
            </a:r>
          </a:p>
          <a:p>
            <a:r>
              <a:rPr lang="en-US" dirty="0"/>
              <a:t>if the entire tissue is damaged, regeneration is incomplete and is accompanied by </a:t>
            </a:r>
            <a:r>
              <a:rPr lang="en-US" u="sng" dirty="0">
                <a:solidFill>
                  <a:srgbClr val="FF0000"/>
                </a:solidFill>
              </a:rPr>
              <a:t>scarring.</a:t>
            </a:r>
            <a:r>
              <a:rPr lang="en-US" dirty="0"/>
              <a:t> </a:t>
            </a:r>
          </a:p>
        </p:txBody>
      </p:sp>
      <p:pic>
        <p:nvPicPr>
          <p:cNvPr id="25602" name="Picture 2" descr="Accelerated carcinogenesis following liver resection in chronically  inflamed livers: A window of opportunity for treatment (Review)"/>
          <p:cNvPicPr>
            <a:picLocks noChangeAspect="1" noChangeArrowheads="1"/>
          </p:cNvPicPr>
          <p:nvPr/>
        </p:nvPicPr>
        <p:blipFill>
          <a:blip r:embed="rId2"/>
          <a:srcRect l="44389" b="39437"/>
          <a:stretch>
            <a:fillRect/>
          </a:stretch>
        </p:blipFill>
        <p:spPr bwMode="auto">
          <a:xfrm>
            <a:off x="533400" y="3276600"/>
            <a:ext cx="2819400" cy="2932464"/>
          </a:xfrm>
          <a:prstGeom prst="rect">
            <a:avLst/>
          </a:prstGeom>
          <a:noFill/>
        </p:spPr>
      </p:pic>
      <p:sp>
        <p:nvSpPr>
          <p:cNvPr id="5" name="Rectangle 4"/>
          <p:cNvSpPr/>
          <p:nvPr/>
        </p:nvSpPr>
        <p:spPr>
          <a:xfrm>
            <a:off x="838200" y="6248400"/>
            <a:ext cx="2850460" cy="369332"/>
          </a:xfrm>
          <a:prstGeom prst="rect">
            <a:avLst/>
          </a:prstGeom>
        </p:spPr>
        <p:txBody>
          <a:bodyPr wrap="none">
            <a:spAutoFit/>
          </a:bodyPr>
          <a:lstStyle/>
          <a:p>
            <a:r>
              <a:rPr lang="en-US" dirty="0"/>
              <a:t>partial surgical resection</a:t>
            </a:r>
          </a:p>
        </p:txBody>
      </p:sp>
      <p:pic>
        <p:nvPicPr>
          <p:cNvPr id="25604" name="Picture 4" descr="Amoebic Liver abscess. Gross specimen of liver tissue with an abscess... |  Download Scientific Diagram"/>
          <p:cNvPicPr>
            <a:picLocks noChangeAspect="1" noChangeArrowheads="1"/>
          </p:cNvPicPr>
          <p:nvPr/>
        </p:nvPicPr>
        <p:blipFill>
          <a:blip r:embed="rId3"/>
          <a:srcRect/>
          <a:stretch>
            <a:fillRect/>
          </a:stretch>
        </p:blipFill>
        <p:spPr bwMode="auto">
          <a:xfrm>
            <a:off x="4038600" y="3429000"/>
            <a:ext cx="4191000" cy="2661313"/>
          </a:xfrm>
          <a:prstGeom prst="rect">
            <a:avLst/>
          </a:prstGeom>
          <a:noFill/>
        </p:spPr>
      </p:pic>
      <p:sp>
        <p:nvSpPr>
          <p:cNvPr id="7" name="Rectangle 6"/>
          <p:cNvSpPr/>
          <p:nvPr/>
        </p:nvSpPr>
        <p:spPr>
          <a:xfrm>
            <a:off x="5029200" y="6324600"/>
            <a:ext cx="1531188" cy="369332"/>
          </a:xfrm>
          <a:prstGeom prst="rect">
            <a:avLst/>
          </a:prstGeom>
        </p:spPr>
        <p:txBody>
          <a:bodyPr wrap="none">
            <a:spAutoFit/>
          </a:bodyPr>
          <a:lstStyle/>
          <a:p>
            <a:r>
              <a:rPr lang="en-US" dirty="0"/>
              <a:t>liver abscess</a:t>
            </a:r>
          </a:p>
        </p:txBody>
      </p:sp>
    </p:spTree>
    <p:extLst>
      <p:ext uri="{BB962C8B-B14F-4D97-AF65-F5344CB8AC3E}">
        <p14:creationId xmlns:p14="http://schemas.microsoft.com/office/powerpoint/2010/main" val="19466184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7543800" cy="6169152"/>
          </a:xfrm>
        </p:spPr>
        <p:txBody>
          <a:bodyPr>
            <a:normAutofit/>
          </a:bodyPr>
          <a:lstStyle/>
          <a:p>
            <a:r>
              <a:rPr lang="en-US" sz="2000" u="sng" dirty="0">
                <a:solidFill>
                  <a:srgbClr val="0070C0"/>
                </a:solidFill>
              </a:rPr>
              <a:t>1.Proliferation of </a:t>
            </a:r>
            <a:r>
              <a:rPr lang="en-US" sz="2000" u="sng" dirty="0" err="1">
                <a:solidFill>
                  <a:srgbClr val="0070C0"/>
                </a:solidFill>
              </a:rPr>
              <a:t>hepatocytes</a:t>
            </a:r>
            <a:r>
              <a:rPr lang="en-US" sz="2000" u="sng" dirty="0">
                <a:solidFill>
                  <a:srgbClr val="0070C0"/>
                </a:solidFill>
              </a:rPr>
              <a:t> following partial </a:t>
            </a:r>
            <a:r>
              <a:rPr lang="en-US" sz="2000" u="sng" dirty="0" err="1">
                <a:solidFill>
                  <a:srgbClr val="0070C0"/>
                </a:solidFill>
              </a:rPr>
              <a:t>hepatectomy</a:t>
            </a:r>
            <a:r>
              <a:rPr lang="en-US" sz="2000" dirty="0"/>
              <a:t>.</a:t>
            </a:r>
          </a:p>
          <a:p>
            <a:endParaRPr lang="en-US" sz="2000" dirty="0"/>
          </a:p>
          <a:p>
            <a:r>
              <a:rPr lang="en-US" sz="2000" dirty="0"/>
              <a:t> In humans, resection of up to 90% of the liver can be corrected by proliferation of the residual hepatocytes.</a:t>
            </a:r>
          </a:p>
          <a:p>
            <a:pPr marL="0" indent="0">
              <a:buNone/>
            </a:pPr>
            <a:r>
              <a:rPr lang="en-US" sz="2000" dirty="0"/>
              <a:t> </a:t>
            </a:r>
          </a:p>
          <a:p>
            <a:endParaRPr lang="en-US" sz="2000" dirty="0"/>
          </a:p>
          <a:p>
            <a:r>
              <a:rPr lang="en-US" sz="2000" dirty="0"/>
              <a:t>This process is driven by </a:t>
            </a:r>
          </a:p>
          <a:p>
            <a:pPr>
              <a:buFont typeface="Wingdings" pitchFamily="2" charset="2"/>
              <a:buChar char="Ø"/>
            </a:pPr>
            <a:r>
              <a:rPr lang="en-US" sz="2000" dirty="0"/>
              <a:t>cytokines such </a:t>
            </a:r>
            <a:r>
              <a:rPr lang="en-US" sz="2000" dirty="0">
                <a:solidFill>
                  <a:srgbClr val="0070C0"/>
                </a:solidFill>
              </a:rPr>
              <a:t>as </a:t>
            </a:r>
            <a:r>
              <a:rPr lang="en-US" sz="2000" u="sng" dirty="0">
                <a:solidFill>
                  <a:srgbClr val="0070C0"/>
                </a:solidFill>
              </a:rPr>
              <a:t>IL-6</a:t>
            </a:r>
            <a:r>
              <a:rPr lang="en-US" sz="2000" dirty="0">
                <a:solidFill>
                  <a:srgbClr val="0070C0"/>
                </a:solidFill>
              </a:rPr>
              <a:t> </a:t>
            </a:r>
            <a:r>
              <a:rPr lang="en-US" sz="2000" dirty="0"/>
              <a:t>produced by </a:t>
            </a:r>
            <a:r>
              <a:rPr lang="en-US" sz="2000" dirty="0" err="1"/>
              <a:t>Kupffer</a:t>
            </a:r>
            <a:r>
              <a:rPr lang="en-US" sz="2000" dirty="0"/>
              <a:t> cells,</a:t>
            </a:r>
          </a:p>
          <a:p>
            <a:pPr>
              <a:buFont typeface="Wingdings" pitchFamily="2" charset="2"/>
              <a:buChar char="Ø"/>
            </a:pPr>
            <a:r>
              <a:rPr lang="en-US" sz="2000" dirty="0"/>
              <a:t> </a:t>
            </a:r>
            <a:r>
              <a:rPr lang="en-US" sz="2000" dirty="0" err="1"/>
              <a:t>hepatocyte</a:t>
            </a:r>
            <a:r>
              <a:rPr lang="en-US" sz="2000" dirty="0"/>
              <a:t> growth factor </a:t>
            </a:r>
            <a:r>
              <a:rPr lang="en-US" sz="2000" u="sng" dirty="0">
                <a:solidFill>
                  <a:srgbClr val="0070C0"/>
                </a:solidFill>
              </a:rPr>
              <a:t>(HGF) </a:t>
            </a:r>
            <a:r>
              <a:rPr lang="en-US" sz="2000" dirty="0"/>
              <a:t>produced by many cell types.</a:t>
            </a:r>
          </a:p>
        </p:txBody>
      </p:sp>
    </p:spTree>
    <p:extLst>
      <p:ext uri="{BB962C8B-B14F-4D97-AF65-F5344CB8AC3E}">
        <p14:creationId xmlns:p14="http://schemas.microsoft.com/office/powerpoint/2010/main" val="2613105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u="sng" dirty="0">
                <a:solidFill>
                  <a:srgbClr val="0070C0"/>
                </a:solidFill>
                <a:latin typeface="Arial Rounded MT Bold" panose="020F0704030504030204" pitchFamily="34" charset="0"/>
              </a:rPr>
              <a:t>2.Liver regeneration from progenitor cells.</a:t>
            </a:r>
          </a:p>
          <a:p>
            <a:endParaRPr lang="en-US" u="sng" dirty="0">
              <a:solidFill>
                <a:srgbClr val="0070C0"/>
              </a:solidFill>
            </a:endParaRPr>
          </a:p>
          <a:p>
            <a:r>
              <a:rPr lang="en-US" dirty="0"/>
              <a:t> </a:t>
            </a:r>
            <a:r>
              <a:rPr lang="en-US" dirty="0">
                <a:latin typeface="Arial Rounded MT Bold" panose="020F0704030504030204" pitchFamily="34" charset="0"/>
              </a:rPr>
              <a:t>In situations in which the proliferative capacity of </a:t>
            </a:r>
            <a:r>
              <a:rPr lang="en-US" dirty="0" err="1">
                <a:latin typeface="Arial Rounded MT Bold" panose="020F0704030504030204" pitchFamily="34" charset="0"/>
              </a:rPr>
              <a:t>hepatocytes</a:t>
            </a:r>
            <a:r>
              <a:rPr lang="en-US" dirty="0">
                <a:latin typeface="Arial Rounded MT Bold" panose="020F0704030504030204" pitchFamily="34" charset="0"/>
              </a:rPr>
              <a:t> is impaired, progenitor cells in the liver contribute to repopulation, such as:</a:t>
            </a:r>
          </a:p>
          <a:p>
            <a:endParaRPr lang="en-US" dirty="0">
              <a:latin typeface="Arial Rounded MT Bold" panose="020F0704030504030204" pitchFamily="34" charset="0"/>
            </a:endParaRPr>
          </a:p>
          <a:p>
            <a:pPr>
              <a:buFont typeface="Wingdings" pitchFamily="2" charset="2"/>
              <a:buChar char="§"/>
            </a:pPr>
            <a:r>
              <a:rPr lang="en-US" dirty="0">
                <a:latin typeface="Arial Rounded MT Bold" panose="020F0704030504030204" pitchFamily="34" charset="0"/>
              </a:rPr>
              <a:t> After chronic liver injury.</a:t>
            </a:r>
          </a:p>
          <a:p>
            <a:pPr>
              <a:buFont typeface="Wingdings" pitchFamily="2" charset="2"/>
              <a:buChar char="§"/>
            </a:pPr>
            <a:endParaRPr lang="en-US" dirty="0">
              <a:latin typeface="Arial Rounded MT Bold" panose="020F0704030504030204" pitchFamily="34" charset="0"/>
            </a:endParaRPr>
          </a:p>
          <a:p>
            <a:pPr>
              <a:buFont typeface="Wingdings" pitchFamily="2" charset="2"/>
              <a:buChar char="§"/>
            </a:pPr>
            <a:r>
              <a:rPr lang="en-US" dirty="0">
                <a:latin typeface="Arial Rounded MT Bold" panose="020F0704030504030204" pitchFamily="34" charset="0"/>
              </a:rPr>
              <a:t> Inflammation. </a:t>
            </a:r>
          </a:p>
          <a:p>
            <a:endParaRPr lang="en-US" dirty="0"/>
          </a:p>
          <a:p>
            <a:endParaRPr lang="en-US" dirty="0"/>
          </a:p>
          <a:p>
            <a:pPr>
              <a:buNone/>
            </a:pPr>
            <a:endParaRPr lang="en-US" dirty="0"/>
          </a:p>
        </p:txBody>
      </p:sp>
    </p:spTree>
    <p:extLst>
      <p:ext uri="{BB962C8B-B14F-4D97-AF65-F5344CB8AC3E}">
        <p14:creationId xmlns:p14="http://schemas.microsoft.com/office/powerpoint/2010/main" val="3498036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 by Scarring</a:t>
            </a:r>
          </a:p>
        </p:txBody>
      </p:sp>
      <p:sp>
        <p:nvSpPr>
          <p:cNvPr id="3" name="Content Placeholder 2"/>
          <p:cNvSpPr>
            <a:spLocks noGrp="1"/>
          </p:cNvSpPr>
          <p:nvPr>
            <p:ph sz="quarter" idx="1"/>
          </p:nvPr>
        </p:nvSpPr>
        <p:spPr>
          <a:xfrm>
            <a:off x="609598" y="2160590"/>
            <a:ext cx="7467601" cy="4468810"/>
          </a:xfrm>
        </p:spPr>
        <p:txBody>
          <a:bodyPr/>
          <a:lstStyle/>
          <a:p>
            <a:r>
              <a:rPr lang="en-US" dirty="0">
                <a:latin typeface="Arial Rounded MT Bold" panose="020F0704030504030204" pitchFamily="34" charset="0"/>
              </a:rPr>
              <a:t>if repair cannot be accomplished by regeneration alone, it occurs by:</a:t>
            </a:r>
          </a:p>
          <a:p>
            <a:endParaRPr lang="en-US" dirty="0">
              <a:latin typeface="Arial Rounded MT Bold" panose="020F0704030504030204" pitchFamily="34" charset="0"/>
            </a:endParaRPr>
          </a:p>
          <a:p>
            <a:pPr>
              <a:buFont typeface="Wingdings" pitchFamily="2" charset="2"/>
              <a:buChar char="v"/>
            </a:pPr>
            <a:r>
              <a:rPr lang="en-US" dirty="0">
                <a:latin typeface="Arial Rounded MT Bold" panose="020F0704030504030204" pitchFamily="34" charset="0"/>
              </a:rPr>
              <a:t> replacement of the injured cells with connective tissue, leading to the formation of </a:t>
            </a:r>
            <a:r>
              <a:rPr lang="en-US" u="sng" dirty="0">
                <a:solidFill>
                  <a:srgbClr val="FF0000"/>
                </a:solidFill>
                <a:latin typeface="Arial Rounded MT Bold" panose="020F0704030504030204" pitchFamily="34" charset="0"/>
              </a:rPr>
              <a:t>a scar,</a:t>
            </a:r>
            <a:r>
              <a:rPr lang="en-US" dirty="0">
                <a:latin typeface="Arial Rounded MT Bold" panose="020F0704030504030204" pitchFamily="34" charset="0"/>
              </a:rPr>
              <a:t> or by a </a:t>
            </a:r>
            <a:r>
              <a:rPr lang="en-US" u="sng" dirty="0">
                <a:solidFill>
                  <a:srgbClr val="FF0000"/>
                </a:solidFill>
                <a:latin typeface="Arial Rounded MT Bold" panose="020F0704030504030204" pitchFamily="34" charset="0"/>
              </a:rPr>
              <a:t>combination</a:t>
            </a:r>
            <a:r>
              <a:rPr lang="en-US" dirty="0">
                <a:latin typeface="Arial Rounded MT Bold" panose="020F0704030504030204" pitchFamily="34" charset="0"/>
              </a:rPr>
              <a:t> of regeneration of some </a:t>
            </a:r>
            <a:r>
              <a:rPr lang="en-US" u="sng" dirty="0">
                <a:solidFill>
                  <a:srgbClr val="FF0000"/>
                </a:solidFill>
                <a:latin typeface="Arial Rounded MT Bold" panose="020F0704030504030204" pitchFamily="34" charset="0"/>
              </a:rPr>
              <a:t>residual cells </a:t>
            </a:r>
            <a:r>
              <a:rPr lang="en-US" dirty="0">
                <a:latin typeface="Arial Rounded MT Bold" panose="020F0704030504030204" pitchFamily="34" charset="0"/>
              </a:rPr>
              <a:t>and </a:t>
            </a:r>
            <a:r>
              <a:rPr lang="en-US" u="sng" dirty="0">
                <a:solidFill>
                  <a:srgbClr val="FF0000"/>
                </a:solidFill>
                <a:latin typeface="Arial Rounded MT Bold" panose="020F0704030504030204" pitchFamily="34" charset="0"/>
              </a:rPr>
              <a:t>scar formation</a:t>
            </a:r>
            <a:r>
              <a:rPr lang="en-US" dirty="0">
                <a:latin typeface="Arial Rounded MT Bold" panose="020F0704030504030204" pitchFamily="34" charset="0"/>
              </a:rPr>
              <a:t>.</a:t>
            </a:r>
          </a:p>
        </p:txBody>
      </p:sp>
    </p:spTree>
    <p:extLst>
      <p:ext uri="{BB962C8B-B14F-4D97-AF65-F5344CB8AC3E}">
        <p14:creationId xmlns:p14="http://schemas.microsoft.com/office/powerpoint/2010/main" val="20539875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620000" cy="6169152"/>
          </a:xfrm>
        </p:spPr>
        <p:txBody>
          <a:bodyPr/>
          <a:lstStyle/>
          <a:p>
            <a:r>
              <a:rPr lang="en-US" dirty="0">
                <a:latin typeface="Arial Rounded MT Bold" panose="020F0704030504030204" pitchFamily="34" charset="0"/>
              </a:rPr>
              <a:t>The term scar is most used in connection to wound healing in the skin.</a:t>
            </a:r>
          </a:p>
          <a:p>
            <a:endParaRPr lang="en-US" dirty="0">
              <a:latin typeface="Arial Rounded MT Bold" panose="020F0704030504030204" pitchFamily="34" charset="0"/>
            </a:endParaRPr>
          </a:p>
          <a:p>
            <a:r>
              <a:rPr lang="en-US" dirty="0">
                <a:latin typeface="Arial Rounded MT Bold" panose="020F0704030504030204" pitchFamily="34" charset="0"/>
              </a:rPr>
              <a:t> Replacement of </a:t>
            </a:r>
            <a:r>
              <a:rPr lang="en-US" dirty="0" err="1">
                <a:latin typeface="Arial Rounded MT Bold" panose="020F0704030504030204" pitchFamily="34" charset="0"/>
              </a:rPr>
              <a:t>parenchymal</a:t>
            </a:r>
            <a:r>
              <a:rPr lang="en-US" dirty="0">
                <a:latin typeface="Arial Rounded MT Bold" panose="020F0704030504030204" pitchFamily="34" charset="0"/>
              </a:rPr>
              <a:t> cells in any tissue by collagen, as in the heart after myocardial infarction.</a:t>
            </a:r>
          </a:p>
        </p:txBody>
      </p:sp>
      <p:pic>
        <p:nvPicPr>
          <p:cNvPr id="37890" name="Picture 2" descr="Heart attack scars, post-mortem - Stock Image - C002/2944 - Science Photo  Library"/>
          <p:cNvPicPr>
            <a:picLocks noChangeAspect="1" noChangeArrowheads="1"/>
          </p:cNvPicPr>
          <p:nvPr/>
        </p:nvPicPr>
        <p:blipFill>
          <a:blip r:embed="rId2"/>
          <a:srcRect/>
          <a:stretch>
            <a:fillRect/>
          </a:stretch>
        </p:blipFill>
        <p:spPr bwMode="auto">
          <a:xfrm>
            <a:off x="4724400" y="2895600"/>
            <a:ext cx="4132881" cy="2743200"/>
          </a:xfrm>
          <a:prstGeom prst="rect">
            <a:avLst/>
          </a:prstGeom>
          <a:noFill/>
        </p:spPr>
      </p:pic>
      <p:pic>
        <p:nvPicPr>
          <p:cNvPr id="5" name="Picture 2" descr="Cell type responsible for scarring, skin-cancer growth identified | News  Center | Stanford Medicine"/>
          <p:cNvPicPr>
            <a:picLocks noChangeAspect="1" noChangeArrowheads="1"/>
          </p:cNvPicPr>
          <p:nvPr/>
        </p:nvPicPr>
        <p:blipFill>
          <a:blip r:embed="rId3" cstate="print"/>
          <a:srcRect/>
          <a:stretch>
            <a:fillRect/>
          </a:stretch>
        </p:blipFill>
        <p:spPr bwMode="auto">
          <a:xfrm>
            <a:off x="381001" y="2819400"/>
            <a:ext cx="3962400" cy="2833116"/>
          </a:xfrm>
          <a:prstGeom prst="rect">
            <a:avLst/>
          </a:prstGeom>
          <a:noFill/>
        </p:spPr>
      </p:pic>
    </p:spTree>
    <p:extLst>
      <p:ext uri="{BB962C8B-B14F-4D97-AF65-F5344CB8AC3E}">
        <p14:creationId xmlns:p14="http://schemas.microsoft.com/office/powerpoint/2010/main" val="4194100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304800" y="838200"/>
            <a:ext cx="8617744" cy="4700588"/>
          </a:xfrm>
          <a:prstGeom prst="rect">
            <a:avLst/>
          </a:prstGeom>
          <a:noFill/>
          <a:ln w="9525">
            <a:noFill/>
            <a:miter lim="800000"/>
            <a:headEnd/>
            <a:tailEnd/>
          </a:ln>
          <a:effectLst/>
        </p:spPr>
      </p:pic>
    </p:spTree>
    <p:extLst>
      <p:ext uri="{BB962C8B-B14F-4D97-AF65-F5344CB8AC3E}">
        <p14:creationId xmlns:p14="http://schemas.microsoft.com/office/powerpoint/2010/main" val="15715140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Scar Formation</a:t>
            </a:r>
          </a:p>
        </p:txBody>
      </p:sp>
      <p:sp>
        <p:nvSpPr>
          <p:cNvPr id="3" name="Content Placeholder 2"/>
          <p:cNvSpPr>
            <a:spLocks noGrp="1"/>
          </p:cNvSpPr>
          <p:nvPr>
            <p:ph sz="quarter" idx="1"/>
          </p:nvPr>
        </p:nvSpPr>
        <p:spPr/>
        <p:txBody>
          <a:bodyPr/>
          <a:lstStyle/>
          <a:p>
            <a:r>
              <a:rPr lang="en-US" dirty="0">
                <a:latin typeface="Arial Rounded MT Bold" panose="020F0704030504030204" pitchFamily="34" charset="0"/>
              </a:rPr>
              <a:t>1. Within minutes after injury, a </a:t>
            </a:r>
            <a:r>
              <a:rPr lang="en-US" dirty="0" err="1">
                <a:latin typeface="Arial Rounded MT Bold" panose="020F0704030504030204" pitchFamily="34" charset="0"/>
              </a:rPr>
              <a:t>hemostatic</a:t>
            </a:r>
            <a:r>
              <a:rPr lang="en-US" dirty="0">
                <a:latin typeface="Arial Rounded MT Bold" panose="020F0704030504030204" pitchFamily="34" charset="0"/>
              </a:rPr>
              <a:t> plug comprised of platelets is formed:</a:t>
            </a:r>
          </a:p>
          <a:p>
            <a:endParaRPr lang="en-US" dirty="0">
              <a:latin typeface="Arial Rounded MT Bold" panose="020F0704030504030204" pitchFamily="34" charset="0"/>
            </a:endParaRPr>
          </a:p>
          <a:p>
            <a:pPr>
              <a:buFont typeface="Wingdings" pitchFamily="2" charset="2"/>
              <a:buChar char="v"/>
            </a:pPr>
            <a:r>
              <a:rPr lang="en-US" dirty="0">
                <a:latin typeface="Arial Rounded MT Bold" panose="020F0704030504030204" pitchFamily="34" charset="0"/>
              </a:rPr>
              <a:t>stops bleeding .</a:t>
            </a:r>
          </a:p>
          <a:p>
            <a:pPr>
              <a:buFont typeface="Wingdings" pitchFamily="2" charset="2"/>
              <a:buChar char="v"/>
            </a:pPr>
            <a:r>
              <a:rPr lang="en-US" dirty="0">
                <a:latin typeface="Arial Rounded MT Bold" panose="020F0704030504030204" pitchFamily="34" charset="0"/>
              </a:rPr>
              <a:t> provides a scaffold for infiltrating inflammatory cells.</a:t>
            </a:r>
          </a:p>
        </p:txBody>
      </p:sp>
      <p:pic>
        <p:nvPicPr>
          <p:cNvPr id="38914" name="Picture 2" descr="Anatomy and Physiology - ppt video online download"/>
          <p:cNvPicPr>
            <a:picLocks noChangeAspect="1" noChangeArrowheads="1"/>
          </p:cNvPicPr>
          <p:nvPr/>
        </p:nvPicPr>
        <p:blipFill>
          <a:blip r:embed="rId2"/>
          <a:srcRect l="58333" t="5556" r="4167" b="50000"/>
          <a:stretch>
            <a:fillRect/>
          </a:stretch>
        </p:blipFill>
        <p:spPr bwMode="auto">
          <a:xfrm>
            <a:off x="5934074" y="4343400"/>
            <a:ext cx="2828925" cy="2514600"/>
          </a:xfrm>
          <a:prstGeom prst="rect">
            <a:avLst/>
          </a:prstGeom>
          <a:noFill/>
        </p:spPr>
      </p:pic>
    </p:spTree>
    <p:extLst>
      <p:ext uri="{BB962C8B-B14F-4D97-AF65-F5344CB8AC3E}">
        <p14:creationId xmlns:p14="http://schemas.microsoft.com/office/powerpoint/2010/main" val="37741552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924800" cy="6169152"/>
          </a:xfrm>
        </p:spPr>
        <p:txBody>
          <a:bodyPr/>
          <a:lstStyle/>
          <a:p>
            <a:r>
              <a:rPr lang="en-US" dirty="0"/>
              <a:t>2.Inflammation:</a:t>
            </a:r>
          </a:p>
          <a:p>
            <a:endParaRPr lang="en-US" dirty="0"/>
          </a:p>
          <a:p>
            <a:r>
              <a:rPr lang="en-US" dirty="0"/>
              <a:t> Include acute and chronic inflammatory responses.</a:t>
            </a:r>
          </a:p>
          <a:p>
            <a:pPr>
              <a:buFont typeface="Courier New" pitchFamily="49" charset="0"/>
              <a:buChar char="o"/>
            </a:pPr>
            <a:r>
              <a:rPr lang="en-US" dirty="0"/>
              <a:t>The inflammatory cells:</a:t>
            </a:r>
          </a:p>
          <a:p>
            <a:pPr>
              <a:buFont typeface="Wingdings" pitchFamily="2" charset="2"/>
              <a:buChar char="Ø"/>
            </a:pPr>
            <a:r>
              <a:rPr lang="en-US" dirty="0"/>
              <a:t> eliminate the offending agents</a:t>
            </a:r>
          </a:p>
          <a:p>
            <a:pPr>
              <a:buFont typeface="Wingdings" pitchFamily="2" charset="2"/>
              <a:buChar char="Ø"/>
            </a:pPr>
            <a:r>
              <a:rPr lang="en-US" dirty="0"/>
              <a:t> clear the debris</a:t>
            </a:r>
          </a:p>
        </p:txBody>
      </p:sp>
      <p:sp>
        <p:nvSpPr>
          <p:cNvPr id="16386" name="AutoShape 2" descr="Mechanisms of tissue repa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Wound repair and regeneration | Nature"/>
          <p:cNvPicPr>
            <a:picLocks noChangeAspect="1" noChangeArrowheads="1"/>
          </p:cNvPicPr>
          <p:nvPr/>
        </p:nvPicPr>
        <p:blipFill>
          <a:blip r:embed="rId2"/>
          <a:srcRect b="63066"/>
          <a:stretch>
            <a:fillRect/>
          </a:stretch>
        </p:blipFill>
        <p:spPr bwMode="auto">
          <a:xfrm>
            <a:off x="1905000" y="3124200"/>
            <a:ext cx="4953000" cy="3386782"/>
          </a:xfrm>
          <a:prstGeom prst="rect">
            <a:avLst/>
          </a:prstGeom>
          <a:noFill/>
        </p:spPr>
      </p:pic>
    </p:spTree>
    <p:extLst>
      <p:ext uri="{BB962C8B-B14F-4D97-AF65-F5344CB8AC3E}">
        <p14:creationId xmlns:p14="http://schemas.microsoft.com/office/powerpoint/2010/main" val="38992738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1066800"/>
            <a:ext cx="6347715" cy="2595460"/>
          </a:xfrm>
        </p:spPr>
        <p:txBody>
          <a:bodyPr>
            <a:normAutofit/>
          </a:bodyPr>
          <a:lstStyle/>
          <a:p>
            <a:r>
              <a:rPr lang="en-US" sz="9600" b="1" dirty="0"/>
              <a:t>The End</a:t>
            </a:r>
          </a:p>
        </p:txBody>
      </p:sp>
      <p:sp>
        <p:nvSpPr>
          <p:cNvPr id="6" name="Text Placeholder 5"/>
          <p:cNvSpPr>
            <a:spLocks noGrp="1"/>
          </p:cNvSpPr>
          <p:nvPr>
            <p:ph type="body" idx="1"/>
          </p:nvPr>
        </p:nvSpPr>
        <p:spPr/>
        <p:txBody>
          <a:bodyPr>
            <a:normAutofit/>
          </a:bodyPr>
          <a:lstStyle/>
          <a:p>
            <a:r>
              <a:rPr lang="en-US" sz="3200" b="1" dirty="0"/>
              <a:t>Questions</a:t>
            </a:r>
          </a:p>
        </p:txBody>
      </p:sp>
    </p:spTree>
    <p:extLst>
      <p:ext uri="{BB962C8B-B14F-4D97-AF65-F5344CB8AC3E}">
        <p14:creationId xmlns:p14="http://schemas.microsoft.com/office/powerpoint/2010/main" val="3640176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4608"/>
          <a:stretch/>
        </p:blipFill>
        <p:spPr>
          <a:xfrm>
            <a:off x="0" y="-35424"/>
            <a:ext cx="7026804" cy="3540624"/>
          </a:xfrm>
          <a:prstGeom prst="rect">
            <a:avLst/>
          </a:prstGeom>
          <a:ln w="57150">
            <a:solidFill>
              <a:schemeClr val="tx1"/>
            </a:solidFill>
          </a:ln>
        </p:spPr>
      </p:pic>
      <p:pic>
        <p:nvPicPr>
          <p:cNvPr id="3" name="Picture 2"/>
          <p:cNvPicPr>
            <a:picLocks noChangeAspect="1"/>
          </p:cNvPicPr>
          <p:nvPr/>
        </p:nvPicPr>
        <p:blipFill>
          <a:blip r:embed="rId3"/>
          <a:stretch>
            <a:fillRect/>
          </a:stretch>
        </p:blipFill>
        <p:spPr>
          <a:xfrm>
            <a:off x="2590800" y="3535680"/>
            <a:ext cx="6537960" cy="3276600"/>
          </a:xfrm>
          <a:prstGeom prst="rect">
            <a:avLst/>
          </a:prstGeom>
          <a:ln w="57150">
            <a:solidFill>
              <a:schemeClr val="tx1"/>
            </a:solidFill>
          </a:ln>
        </p:spPr>
      </p:pic>
    </p:spTree>
    <p:extLst>
      <p:ext uri="{BB962C8B-B14F-4D97-AF65-F5344CB8AC3E}">
        <p14:creationId xmlns:p14="http://schemas.microsoft.com/office/powerpoint/2010/main" val="238988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PT - First Foundations in Pathology, Part 2: Acute and Chronic Inflammation  PowerPoint Presentation - ID:5577201"/>
          <p:cNvPicPr>
            <a:picLocks noChangeAspect="1" noChangeArrowheads="1"/>
          </p:cNvPicPr>
          <p:nvPr/>
        </p:nvPicPr>
        <p:blipFill>
          <a:blip r:embed="rId2"/>
          <a:srcRect b="18571"/>
          <a:stretch>
            <a:fillRect/>
          </a:stretch>
        </p:blipFill>
        <p:spPr bwMode="auto">
          <a:xfrm>
            <a:off x="304800" y="381000"/>
            <a:ext cx="7735860" cy="4724400"/>
          </a:xfrm>
          <a:prstGeom prst="rect">
            <a:avLst/>
          </a:prstGeom>
          <a:noFill/>
        </p:spPr>
      </p:pic>
      <p:sp>
        <p:nvSpPr>
          <p:cNvPr id="3" name="Rectangle 2"/>
          <p:cNvSpPr/>
          <p:nvPr/>
        </p:nvSpPr>
        <p:spPr>
          <a:xfrm>
            <a:off x="533400" y="5181600"/>
            <a:ext cx="7086600" cy="646331"/>
          </a:xfrm>
          <a:prstGeom prst="rect">
            <a:avLst/>
          </a:prstGeom>
        </p:spPr>
        <p:txBody>
          <a:bodyPr wrap="square">
            <a:spAutoFit/>
          </a:bodyPr>
          <a:lstStyle/>
          <a:p>
            <a:r>
              <a:rPr lang="en-US" dirty="0"/>
              <a:t>• healing by connective tissue replacement of damaged tissue,</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Cells and Mediators of Chronic Inflammation</a:t>
            </a:r>
          </a:p>
        </p:txBody>
      </p:sp>
      <p:sp>
        <p:nvSpPr>
          <p:cNvPr id="3" name="Content Placeholder 2"/>
          <p:cNvSpPr>
            <a:spLocks noGrp="1"/>
          </p:cNvSpPr>
          <p:nvPr>
            <p:ph idx="1"/>
          </p:nvPr>
        </p:nvSpPr>
        <p:spPr/>
        <p:txBody>
          <a:bodyPr>
            <a:normAutofit/>
          </a:bodyPr>
          <a:lstStyle/>
          <a:p>
            <a:r>
              <a:rPr lang="en-US" sz="3200" b="1" dirty="0">
                <a:latin typeface="Arial Rounded MT Bold" panose="020F0704030504030204" pitchFamily="34" charset="0"/>
              </a:rPr>
              <a:t>Macrophages</a:t>
            </a:r>
          </a:p>
          <a:p>
            <a:endParaRPr lang="en-US" sz="3200" b="1" dirty="0">
              <a:latin typeface="Arial Rounded MT Bold" panose="020F0704030504030204" pitchFamily="34" charset="0"/>
            </a:endParaRPr>
          </a:p>
          <a:p>
            <a:r>
              <a:rPr lang="en-US" sz="3200" b="1" dirty="0">
                <a:latin typeface="Arial Rounded MT Bold" panose="020F0704030504030204" pitchFamily="34" charset="0"/>
              </a:rPr>
              <a:t>Lymphocytes</a:t>
            </a: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4" ma:contentTypeDescription="Create a new document." ma:contentTypeScope="" ma:versionID="5b68fe66811d79b9f6d42bd3601df31b">
  <xsd:schema xmlns:xsd="http://www.w3.org/2001/XMLSchema" xmlns:xs="http://www.w3.org/2001/XMLSchema" xmlns:p="http://schemas.microsoft.com/office/2006/metadata/properties" xmlns:ns2="513c409d-95b3-4324-b1e7-64465f9ef705" targetNamespace="http://schemas.microsoft.com/office/2006/metadata/properties" ma:root="true" ma:fieldsID="cb387b9b717fe5cfa284108064059818"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6F0D7-C401-4905-BFBA-8321874DA6BE}">
  <ds:schemaRefs>
    <ds:schemaRef ds:uri="http://schemas.microsoft.com/sharepoint/v3/contenttype/forms"/>
  </ds:schemaRefs>
</ds:datastoreItem>
</file>

<file path=customXml/itemProps2.xml><?xml version="1.0" encoding="utf-8"?>
<ds:datastoreItem xmlns:ds="http://schemas.openxmlformats.org/officeDocument/2006/customXml" ds:itemID="{AC13D635-86CF-4FDE-9274-4257F7DCB101}">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3863EA02-F7FE-4A43-9087-18CCB3A9EEDF}">
  <ds:schemaRefs>
    <ds:schemaRef ds:uri="http://schemas.microsoft.com/office/2006/metadata/contentType"/>
    <ds:schemaRef ds:uri="http://schemas.microsoft.com/office/2006/metadata/properties/metaAttributes"/>
    <ds:schemaRef ds:uri="http://www.w3.org/2000/xmlns/"/>
    <ds:schemaRef ds:uri="http://www.w3.org/2001/XMLSchema"/>
    <ds:schemaRef ds:uri="513c409d-95b3-4324-b1e7-64465f9ef705"/>
  </ds:schemaRefs>
</ds:datastoreItem>
</file>

<file path=docProps/app.xml><?xml version="1.0" encoding="utf-8"?>
<Properties xmlns="http://schemas.openxmlformats.org/officeDocument/2006/extended-properties" xmlns:vt="http://schemas.openxmlformats.org/officeDocument/2006/docPropsVTypes">
  <Template>Facet</Template>
  <TotalTime>118</TotalTime>
  <Words>2576</Words>
  <Application>Microsoft Office PowerPoint</Application>
  <PresentationFormat>عرض على الشاشة (4:3)</PresentationFormat>
  <Paragraphs>402</Paragraphs>
  <Slides>69</Slides>
  <Notes>16</Notes>
  <HiddenSlides>0</HiddenSlides>
  <MMClips>0</MMClips>
  <ScaleCrop>false</ScaleCrop>
  <HeadingPairs>
    <vt:vector size="4" baseType="variant">
      <vt:variant>
        <vt:lpstr>نسق</vt:lpstr>
      </vt:variant>
      <vt:variant>
        <vt:i4>1</vt:i4>
      </vt:variant>
      <vt:variant>
        <vt:lpstr>عناوين الشرائح</vt:lpstr>
      </vt:variant>
      <vt:variant>
        <vt:i4>69</vt:i4>
      </vt:variant>
    </vt:vector>
  </HeadingPairs>
  <TitlesOfParts>
    <vt:vector size="70" baseType="lpstr">
      <vt:lpstr>Facet</vt:lpstr>
      <vt:lpstr>Chronic Inflammation Tissue Repair  </vt:lpstr>
      <vt:lpstr>Chronic inflammation </vt:lpstr>
      <vt:lpstr>Chronic Inflammation</vt:lpstr>
      <vt:lpstr>Causes of Chronic Inflammation</vt:lpstr>
      <vt:lpstr>Inflammation</vt:lpstr>
      <vt:lpstr>Chronic Inflammation</vt:lpstr>
      <vt:lpstr>عرض تقديمي في PowerPoint</vt:lpstr>
      <vt:lpstr>عرض تقديمي في PowerPoint</vt:lpstr>
      <vt:lpstr>Cells and Mediators of Chronic Inflammation</vt:lpstr>
      <vt:lpstr>1.Role of Macrophages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1.Classical macrophage activation (M1):</vt:lpstr>
      <vt:lpstr>2.Alternative macrophage activation (M2)</vt:lpstr>
      <vt:lpstr>عرض تقديمي في PowerPoint</vt:lpstr>
      <vt:lpstr>2.Role of Lymphocytes</vt:lpstr>
      <vt:lpstr>عرض تقديمي في PowerPoint</vt:lpstr>
      <vt:lpstr>عرض تقديمي في PowerPoint</vt:lpstr>
      <vt:lpstr>عرض تقديمي في PowerPoint</vt:lpstr>
      <vt:lpstr>tertiary lymphoid organs</vt:lpstr>
      <vt:lpstr>عرض تقديمي في PowerPoint</vt:lpstr>
      <vt:lpstr>Other Cells in Chronic Inflammation</vt:lpstr>
      <vt:lpstr>عرض تقديمي في PowerPoint</vt:lpstr>
      <vt:lpstr>2.Mast cells </vt:lpstr>
      <vt:lpstr>عرض تقديمي في PowerPoint</vt:lpstr>
      <vt:lpstr>Granulomatous Inflammation</vt:lpstr>
      <vt:lpstr>عرض تقديمي في PowerPoint</vt:lpstr>
      <vt:lpstr>Types of granulomas;</vt:lpstr>
      <vt:lpstr>عرض تقديمي في PowerPoint</vt:lpstr>
      <vt:lpstr>عرض تقديمي في PowerPoint</vt:lpstr>
      <vt:lpstr>عرض تقديمي في PowerPoint</vt:lpstr>
      <vt:lpstr>عرض تقديمي في PowerPoint</vt:lpstr>
      <vt:lpstr>SYSTEMIC EFFECTS OF INFLAMMATION</vt:lpstr>
      <vt:lpstr>The acute-phase response consists of several clinical and pathologic changes:</vt:lpstr>
      <vt:lpstr>عرض تقديمي في PowerPoint</vt:lpstr>
      <vt:lpstr>2.Acute-phase proteins</vt:lpstr>
      <vt:lpstr>3.Leukocytosis</vt:lpstr>
      <vt:lpstr>عرض تقديمي في PowerPoint</vt:lpstr>
      <vt:lpstr>عرض تقديمي في PowerPoint</vt:lpstr>
      <vt:lpstr>عرض تقديمي في PowerPoint</vt:lpstr>
      <vt:lpstr>TISSUE REPAIR 1</vt:lpstr>
      <vt:lpstr>عرض تقديمي في PowerPoint</vt:lpstr>
      <vt:lpstr>Overview of Tissue Repair</vt:lpstr>
      <vt:lpstr>عرض تقديمي في PowerPoint</vt:lpstr>
      <vt:lpstr>Repair Outcomes After Injury</vt:lpstr>
      <vt:lpstr>The two processes of repair</vt:lpstr>
      <vt:lpstr>1.Regeneration</vt:lpstr>
      <vt:lpstr>2.Connective tissue deposition (scar formation)</vt:lpstr>
      <vt:lpstr>fibrosis</vt:lpstr>
      <vt:lpstr>عرض تقديمي في PowerPoint</vt:lpstr>
      <vt:lpstr>The Proliferative Potential of Different Cell Types</vt:lpstr>
      <vt:lpstr>عرض تقديمي في PowerPoint</vt:lpstr>
      <vt:lpstr>عرض تقديمي في PowerPoint</vt:lpstr>
      <vt:lpstr>عرض تقديمي في PowerPoint</vt:lpstr>
      <vt:lpstr>3.permanent tissues</vt:lpstr>
      <vt:lpstr>Liver Regeneration</vt:lpstr>
      <vt:lpstr>عرض تقديمي في PowerPoint</vt:lpstr>
      <vt:lpstr>عرض تقديمي في PowerPoint</vt:lpstr>
      <vt:lpstr>عرض تقديمي في PowerPoint</vt:lpstr>
      <vt:lpstr>Repair by Scarring</vt:lpstr>
      <vt:lpstr>عرض تقديمي في PowerPoint</vt:lpstr>
      <vt:lpstr>عرض تقديمي في PowerPoint</vt:lpstr>
      <vt:lpstr>Steps in Scar Formation</vt:lpstr>
      <vt:lpstr>عرض تقديمي في PowerPoint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MORPHOLOGIC PATTERNS OF ACUTE INFLAMMATION</dc:title>
  <dc:creator>Admin</dc:creator>
  <cp:lastModifiedBy>962797891825</cp:lastModifiedBy>
  <cp:revision>29</cp:revision>
  <dcterms:created xsi:type="dcterms:W3CDTF">2021-11-07T18:29:48Z</dcterms:created>
  <dcterms:modified xsi:type="dcterms:W3CDTF">2022-11-09T04:18:39Z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