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4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Masters/notesMaster1.xml" ContentType="application/vnd.openxmlformats-officedocument.presentationml.notesMaster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8.xml" ContentType="application/vnd.openxmlformats-officedocument.themeOverride+xml"/>
  <Override PartName="/ppt/theme/themeOverride5.xml" ContentType="application/vnd.openxmlformats-officedocument.themeOverride+xml"/>
  <Override PartName="/ppt/theme/themeOverride9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7"/>
  </p:notesMasterIdLst>
  <p:sldIdLst>
    <p:sldId id="474" r:id="rId2"/>
    <p:sldId id="475" r:id="rId3"/>
    <p:sldId id="477" r:id="rId4"/>
    <p:sldId id="479" r:id="rId5"/>
    <p:sldId id="476" r:id="rId6"/>
    <p:sldId id="480" r:id="rId7"/>
    <p:sldId id="478" r:id="rId8"/>
    <p:sldId id="481" r:id="rId9"/>
    <p:sldId id="482" r:id="rId10"/>
    <p:sldId id="483" r:id="rId11"/>
    <p:sldId id="489" r:id="rId12"/>
    <p:sldId id="484" r:id="rId13"/>
    <p:sldId id="486" r:id="rId14"/>
    <p:sldId id="485" r:id="rId15"/>
    <p:sldId id="490" r:id="rId16"/>
    <p:sldId id="487" r:id="rId17"/>
    <p:sldId id="488" r:id="rId18"/>
    <p:sldId id="491" r:id="rId19"/>
    <p:sldId id="492" r:id="rId20"/>
    <p:sldId id="493" r:id="rId21"/>
    <p:sldId id="494" r:id="rId22"/>
    <p:sldId id="497" r:id="rId23"/>
    <p:sldId id="495" r:id="rId24"/>
    <p:sldId id="496" r:id="rId25"/>
    <p:sldId id="425" r:id="rId26"/>
  </p:sldIdLst>
  <p:sldSz cx="9144000" cy="5143500" type="screen16x9"/>
  <p:notesSz cx="6858000" cy="9144000"/>
  <p:embeddedFontLst>
    <p:embeddedFont>
      <p:font typeface="Segoe Script" pitchFamily="34" charset="0"/>
      <p:regular r:id="rId28"/>
      <p:bold r:id="rId29"/>
    </p:embeddedFont>
    <p:embeddedFont>
      <p:font typeface="Source Sans Pro" charset="0"/>
      <p:regular r:id="rId30"/>
      <p:bold r:id="rId31"/>
      <p:italic r:id="rId32"/>
      <p:boldItalic r:id="rId33"/>
    </p:embeddedFont>
    <p:embeddedFont>
      <p:font typeface="Dosis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71" autoAdjust="0"/>
  </p:normalViewPr>
  <p:slideViewPr>
    <p:cSldViewPr snapToGrid="0">
      <p:cViewPr varScale="1">
        <p:scale>
          <a:sx n="93" d="100"/>
          <a:sy n="93" d="100"/>
        </p:scale>
        <p:origin x="-79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3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067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02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Antigen representing cells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54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resting Langerhans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28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Proliferating </a:t>
            </a:r>
            <a:r>
              <a:rPr lang="en-US" dirty="0" err="1" smtClean="0"/>
              <a:t>langerhans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2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DB7C4"/>
                </a:solidFill>
              </a:rPr>
              <a:t>”</a:t>
            </a:r>
            <a:endParaRPr sz="7200" b="1">
              <a:solidFill>
                <a:srgbClr val="0DB7C4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/>
              <a:t>2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en-US" sz="4000" b="1" dirty="0" smtClean="0"/>
              <a:t>Neoplastic </a:t>
            </a:r>
            <a:r>
              <a:rPr lang="en-US" sz="4000" b="1" dirty="0"/>
              <a:t>Proliferations of </a:t>
            </a:r>
            <a:r>
              <a:rPr lang="en-US" sz="4000" b="1" dirty="0" smtClean="0"/>
              <a:t>White Cells</a:t>
            </a: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3267600"/>
            <a:ext cx="602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~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Histiocytic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Neoplasms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4234" y="4014766"/>
            <a:ext cx="2342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Ghadeer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Hayel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MD</a:t>
            </a:r>
          </a:p>
          <a:p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Histopathologist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Dosis"/>
              <a:ea typeface="Dosis"/>
              <a:cs typeface="Dosis"/>
              <a:sym typeface="Dosis"/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April 7</a:t>
            </a:r>
            <a:r>
              <a:rPr lang="en-US" sz="2000" baseline="30000" dirty="0" smtClean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th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 2021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3283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2800" b="1" dirty="0"/>
              <a:t>Langerhans Cell </a:t>
            </a:r>
            <a:r>
              <a:rPr lang="en-US" sz="2800" b="1" dirty="0" err="1" smtClean="0"/>
              <a:t>Histiocytoses</a:t>
            </a:r>
            <a:r>
              <a:rPr lang="en-US" sz="2800" b="1" dirty="0" smtClean="0"/>
              <a:t> – Pathogenesis </a:t>
            </a:r>
            <a:endParaRPr lang="en-US" sz="28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130157" y="1265670"/>
            <a:ext cx="7683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different clinical forms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are frequently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associated with an acquired mutation in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kinase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BRAF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hyperactivity of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kinase. 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This same mutation is found in a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variety of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other tumors, including;  benign nevi, malignant melanoma, papillary thyroid carcinoma, and some colon cancers.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05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/>
              <a:t>Langerhans Cell </a:t>
            </a:r>
            <a:r>
              <a:rPr lang="en-US" sz="3600" b="1" dirty="0" err="1"/>
              <a:t>Histiocytoses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130157" y="1265670"/>
            <a:ext cx="7683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Langerhans cell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histiocytoses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can be grouped into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two major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relatively distinctive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clinicopathologic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entities:</a:t>
            </a:r>
            <a:endParaRPr lang="en-US" sz="22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4533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87111"/>
            <a:ext cx="7613151" cy="921009"/>
          </a:xfrm>
        </p:spPr>
        <p:txBody>
          <a:bodyPr/>
          <a:lstStyle/>
          <a:p>
            <a:r>
              <a:rPr lang="en-US" sz="3200" b="1" dirty="0"/>
              <a:t>Multisystem Langerhans cell </a:t>
            </a:r>
            <a:r>
              <a:rPr lang="en-US" sz="3200" b="1" dirty="0" err="1"/>
              <a:t>histiocytosis</a:t>
            </a:r>
            <a:r>
              <a:rPr lang="en-US" sz="3200" b="1" dirty="0"/>
              <a:t> (</a:t>
            </a:r>
            <a:r>
              <a:rPr lang="en-US" sz="3200" b="1" dirty="0" smtClean="0"/>
              <a:t>Letterer-</a:t>
            </a:r>
            <a:r>
              <a:rPr lang="en-US" sz="3200" b="1" dirty="0" err="1" smtClean="0"/>
              <a:t>Siwe</a:t>
            </a:r>
            <a:r>
              <a:rPr lang="en-US" sz="3200" b="1" dirty="0" smtClean="0"/>
              <a:t> disease</a:t>
            </a:r>
            <a:r>
              <a:rPr lang="en-US" sz="3200" b="1" dirty="0"/>
              <a:t>)</a:t>
            </a:r>
            <a:endParaRPr lang="en-US" sz="32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130157" y="1666362"/>
            <a:ext cx="7683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Children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younger than 2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years of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age.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Manifests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multifocal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cutaneous lesions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that grossly resemble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seborrheic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skin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eruptions.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affected patients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have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hepatosplenomegaly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lymphadenopathy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pulmonary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lesions, and (later in the course) destructive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osteolytic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bone lesions.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0252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87111"/>
            <a:ext cx="7613151" cy="921009"/>
          </a:xfrm>
        </p:spPr>
        <p:txBody>
          <a:bodyPr/>
          <a:lstStyle/>
          <a:p>
            <a:r>
              <a:rPr lang="en-US" sz="3200" b="1" dirty="0"/>
              <a:t>Multisystem Langerhans cell </a:t>
            </a:r>
            <a:r>
              <a:rPr lang="en-US" sz="3200" b="1" dirty="0" err="1"/>
              <a:t>histiocytosis</a:t>
            </a:r>
            <a:r>
              <a:rPr lang="en-US" sz="3200" b="1" dirty="0"/>
              <a:t> (</a:t>
            </a:r>
            <a:r>
              <a:rPr lang="en-US" sz="3200" b="1" dirty="0" smtClean="0"/>
              <a:t>Letterer-</a:t>
            </a:r>
            <a:r>
              <a:rPr lang="en-US" sz="3200" b="1" dirty="0" err="1" smtClean="0"/>
              <a:t>Siwe</a:t>
            </a:r>
            <a:r>
              <a:rPr lang="en-US" sz="3200" b="1" dirty="0" smtClean="0"/>
              <a:t> disease</a:t>
            </a:r>
            <a:r>
              <a:rPr lang="en-US" sz="3200" b="1" dirty="0"/>
              <a:t>)</a:t>
            </a:r>
            <a:endParaRPr lang="en-US" sz="32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130157" y="1491701"/>
            <a:ext cx="7683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Extensive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marrow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infiltration often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leads to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pancytopenia.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disease is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rapidly fatal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if untreated.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intensive chemotherapy, 50%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patients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survive 5 years.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2645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87111"/>
            <a:ext cx="7613151" cy="921009"/>
          </a:xfrm>
        </p:spPr>
        <p:txBody>
          <a:bodyPr/>
          <a:lstStyle/>
          <a:p>
            <a:r>
              <a:rPr lang="en-US" sz="3200" b="1" dirty="0" err="1"/>
              <a:t>Unisystem</a:t>
            </a:r>
            <a:r>
              <a:rPr lang="en-US" sz="3200" b="1" dirty="0"/>
              <a:t> Langerhans cell </a:t>
            </a:r>
            <a:r>
              <a:rPr lang="en-US" sz="3200" b="1" dirty="0" err="1"/>
              <a:t>histiocytosis</a:t>
            </a:r>
            <a:r>
              <a:rPr lang="en-US" sz="3200" b="1" dirty="0"/>
              <a:t> (</a:t>
            </a:r>
            <a:r>
              <a:rPr lang="en-US" sz="3200" b="1" dirty="0" err="1"/>
              <a:t>eosinophilic</a:t>
            </a:r>
            <a:r>
              <a:rPr lang="en-US" sz="3200" b="1" dirty="0"/>
              <a:t> granuloma)</a:t>
            </a:r>
            <a:endParaRPr lang="en-US" sz="32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265670"/>
            <a:ext cx="82007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Unifocal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or multifocal. 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Characterized by expanding accumulations of Langerhans cells, usually within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the medullary cavities of bones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less commonly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the skin, lungs, or stomach. 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Langerhans cells are admixed with variable numbers of lymphocytes, plasma cells, neutrophils,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</a:t>
            </a:r>
            <a:r>
              <a:rPr lang="en-US" sz="24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eosinophils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(prominent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). 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Virtually any bone may be involved; the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calvaria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ribs, and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femur are most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commonly affected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. </a:t>
            </a:r>
            <a:endParaRPr lang="en-US" sz="2200" b="1" dirty="0">
              <a:solidFill>
                <a:srgbClr val="7030A0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763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87111"/>
            <a:ext cx="7613151" cy="921009"/>
          </a:xfrm>
        </p:spPr>
        <p:txBody>
          <a:bodyPr/>
          <a:lstStyle/>
          <a:p>
            <a:r>
              <a:rPr lang="en-US" sz="2800" b="1" dirty="0" err="1"/>
              <a:t>Unisystem</a:t>
            </a:r>
            <a:r>
              <a:rPr lang="en-US" sz="2800" b="1" dirty="0"/>
              <a:t> Langerhans cell </a:t>
            </a:r>
            <a:r>
              <a:rPr lang="en-US" sz="2800" b="1" dirty="0" err="1"/>
              <a:t>histiocytosis</a:t>
            </a:r>
            <a:r>
              <a:rPr lang="en-US" sz="2800" b="1" dirty="0"/>
              <a:t> (</a:t>
            </a:r>
            <a:r>
              <a:rPr lang="en-US" sz="2800" b="1" dirty="0" err="1"/>
              <a:t>eosinophilic</a:t>
            </a:r>
            <a:r>
              <a:rPr lang="en-US" sz="2800" b="1" dirty="0"/>
              <a:t> granuloma</a:t>
            </a:r>
            <a:r>
              <a:rPr lang="en-US" sz="2800" b="1" dirty="0" smtClean="0"/>
              <a:t>) - morphology</a:t>
            </a:r>
            <a:endParaRPr lang="en-US" sz="28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langerhans cell histiocyto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25" y="1633590"/>
            <a:ext cx="4762500" cy="28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Image result for langerhans cell histiocytosi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langerhans cell histiocyto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51534"/>
            <a:ext cx="4589085" cy="34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1580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/>
          <a:lstStyle/>
          <a:p>
            <a:r>
              <a:rPr lang="en-US" sz="3200" b="1" dirty="0" err="1"/>
              <a:t>Unisystem</a:t>
            </a:r>
            <a:r>
              <a:rPr lang="en-US" sz="3200" b="1" dirty="0"/>
              <a:t> Langerhans cell </a:t>
            </a:r>
            <a:r>
              <a:rPr lang="en-US" sz="3200" b="1" dirty="0" err="1"/>
              <a:t>histiocytosis</a:t>
            </a:r>
            <a:r>
              <a:rPr lang="en-US" sz="3200" b="1" dirty="0"/>
              <a:t> (</a:t>
            </a:r>
            <a:r>
              <a:rPr lang="en-US" sz="3200" b="1" dirty="0" err="1"/>
              <a:t>eosinophilic</a:t>
            </a:r>
            <a:r>
              <a:rPr lang="en-US" sz="3200" b="1" dirty="0"/>
              <a:t> granuloma)</a:t>
            </a:r>
            <a:endParaRPr lang="en-US" sz="32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450605"/>
            <a:ext cx="82007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Unifocal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disease most often involves a single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bone.</a:t>
            </a:r>
          </a:p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symptomatic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or cause pain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tenderness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and pathologic fracture. </a:t>
            </a:r>
          </a:p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It is an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indolent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disorder that may heal spontaneously or be cured by local excision or irradiation.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022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87111"/>
            <a:ext cx="7613151" cy="921009"/>
          </a:xfrm>
        </p:spPr>
        <p:txBody>
          <a:bodyPr/>
          <a:lstStyle/>
          <a:p>
            <a:r>
              <a:rPr lang="en-US" sz="3200" b="1" dirty="0" err="1"/>
              <a:t>Unisystem</a:t>
            </a:r>
            <a:r>
              <a:rPr lang="en-US" sz="3200" b="1" dirty="0"/>
              <a:t> Langerhans cell </a:t>
            </a:r>
            <a:r>
              <a:rPr lang="en-US" sz="3200" b="1" dirty="0" err="1"/>
              <a:t>histiocytosis</a:t>
            </a:r>
            <a:r>
              <a:rPr lang="en-US" sz="3200" b="1" dirty="0"/>
              <a:t> (</a:t>
            </a:r>
            <a:r>
              <a:rPr lang="en-US" sz="3200" b="1" dirty="0" err="1"/>
              <a:t>eosinophilic</a:t>
            </a:r>
            <a:r>
              <a:rPr lang="en-US" sz="3200" b="1" dirty="0"/>
              <a:t> granuloma)</a:t>
            </a:r>
            <a:endParaRPr lang="en-US" sz="32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265670"/>
            <a:ext cx="820074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Multifocal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unisystem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disease usually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affects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children</a:t>
            </a:r>
          </a:p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Typically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manifests with multiple erosive bony masses that sometimes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extend into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soft tissues.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about 50% of cases, involvement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posterior pituitary stalk of the hypothalamus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leads to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diabetes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insipidus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Many patients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experience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spontaneous regressions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; others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are treated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effectively with chemotherapy.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908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3</a:t>
            </a:r>
            <a:r>
              <a:rPr lang="en-US" sz="4000" b="1" dirty="0" smtClean="0"/>
              <a:t>.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Disorders of the Spleen and Thymus</a:t>
            </a: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87111"/>
            <a:ext cx="7613151" cy="921009"/>
          </a:xfrm>
        </p:spPr>
        <p:txBody>
          <a:bodyPr/>
          <a:lstStyle/>
          <a:p>
            <a:r>
              <a:rPr lang="en-US" sz="3200" b="1" dirty="0" smtClean="0"/>
              <a:t>Spleen - SPLENOMEGALY</a:t>
            </a:r>
            <a:endParaRPr lang="en-US" sz="32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83477"/>
            <a:ext cx="835656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spleen is frequently involved in a wide variety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systemic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diseases.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virtually all instances the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spleen responds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by enlarging (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splenomegaly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</a:t>
            </a:r>
          </a:p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Symptoms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; dragging sensation in the left upper quadrant &amp; discomfort after eating.</a:t>
            </a:r>
          </a:p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Hypersplenism</a:t>
            </a:r>
            <a:r>
              <a:rPr lang="en-US" sz="2400" i="1" dirty="0" smtClean="0">
                <a:ea typeface="Source Sans Pro"/>
              </a:rPr>
              <a:t>;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chronically enlarged spleen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removes excessive numbers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one or more of the formed elements of blood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resulting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anemia, leukopenia, or </a:t>
            </a:r>
            <a:r>
              <a:rPr lang="en-US" sz="2400" u="sng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thrombocytopenia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/>
              <a:t>Langerhans Cell </a:t>
            </a:r>
            <a:r>
              <a:rPr lang="en-US" sz="3600" b="1" dirty="0" err="1"/>
              <a:t>Histiocytoses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220895"/>
            <a:ext cx="804834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istiocytosis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 an “umbrella” designation for a variety of proliferative disorders of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dendritic cells or macrophages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Some are highly malignant neoplasms (very rare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histiocytic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lymphomas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), others are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completely benign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reactive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such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as most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histiocytic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proliferations in lymph nodes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Between these two extremes lie a group of relatively rare tumors comprised of Langerhans cells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, the Langerhans cell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histiocytoses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113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87111"/>
            <a:ext cx="7613151" cy="921009"/>
          </a:xfrm>
        </p:spPr>
        <p:txBody>
          <a:bodyPr/>
          <a:lstStyle/>
          <a:p>
            <a:r>
              <a:rPr lang="en-US" sz="3200" b="1" dirty="0" smtClean="0"/>
              <a:t>SPLENOMEGALY - Disorders</a:t>
            </a:r>
            <a:endParaRPr lang="en-US" sz="32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265670"/>
            <a:ext cx="82007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According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to the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degree of splenomegaly they are grouped: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4572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Massive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splenomegaly (weight &gt; 1000 g)</a:t>
            </a:r>
          </a:p>
          <a:p>
            <a:pPr>
              <a:spcBef>
                <a:spcPts val="600"/>
              </a:spcBef>
              <a:buClr>
                <a:schemeClr val="accent4">
                  <a:lumMod val="75000"/>
                </a:schemeClr>
              </a:buClr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Myeloproliferative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neoplasms (CML, primary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myelofibrosis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); indolent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leukemias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(CLL and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hairy cell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leukemia);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lymphomas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; infectious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diseases(e.g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., malaria);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Gaucher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disease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87111"/>
            <a:ext cx="7613151" cy="921009"/>
          </a:xfrm>
        </p:spPr>
        <p:txBody>
          <a:bodyPr/>
          <a:lstStyle/>
          <a:p>
            <a:r>
              <a:rPr lang="en-US" sz="3200" b="1" dirty="0"/>
              <a:t>SPLENOMEGALY - Disorders</a:t>
            </a:r>
            <a:endParaRPr lang="en-US" sz="32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265670"/>
            <a:ext cx="820074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 startAt="2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Moderate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splenomegaly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(500–1000 g) Chronic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congestive splenomegaly (portal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hypertension or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splenic vein obstruction); acute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leukemias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;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extravascular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hemolysis (hereditary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spherocytosis, thalassemia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major, autoimmune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hemolytic anemia; many infections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including infective endocarditis,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tuberculosis, &amp; typhoid;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metastatic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disease.</a:t>
            </a:r>
          </a:p>
          <a:p>
            <a:pPr marL="457200" indent="-4572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 startAt="2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Mild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splenomegaly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(&lt;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500 g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): Acute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splenitis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; acute splenic congestion;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infectious mononucleosis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;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septicemia, and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intraabdominal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infections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4572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 startAt="2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4572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 startAt="2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87111"/>
            <a:ext cx="7613151" cy="921009"/>
          </a:xfrm>
        </p:spPr>
        <p:txBody>
          <a:bodyPr/>
          <a:lstStyle/>
          <a:p>
            <a:r>
              <a:rPr lang="en-US" sz="3200" b="1" dirty="0"/>
              <a:t>SPLENOMEGALY - Disorders</a:t>
            </a:r>
            <a:endParaRPr lang="en-US" sz="32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aparoscopic splenectomy for huge splenomega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25" y="1525320"/>
            <a:ext cx="3856757" cy="28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humpath.com/IMG/jpg/spleen_12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82" y="1905348"/>
            <a:ext cx="4008478" cy="213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87111"/>
            <a:ext cx="7613151" cy="921009"/>
          </a:xfrm>
        </p:spPr>
        <p:txBody>
          <a:bodyPr/>
          <a:lstStyle/>
          <a:p>
            <a:r>
              <a:rPr lang="en-US" sz="3200" b="1" dirty="0" smtClean="0"/>
              <a:t>THYMUS – </a:t>
            </a:r>
            <a:r>
              <a:rPr lang="en-US" sz="3200" b="1" dirty="0" err="1" smtClean="0"/>
              <a:t>Thymic</a:t>
            </a:r>
            <a:r>
              <a:rPr lang="en-US" sz="3200" b="1" dirty="0" smtClean="0"/>
              <a:t> hyperplasia</a:t>
            </a:r>
            <a:endParaRPr lang="en-US" sz="32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42380"/>
            <a:ext cx="82007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Thymic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enlargement often is ass/w the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presence of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lymphoid follicles, or germinal centers,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the medulla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These germinal centers contain reactive B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cells, which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are only present in small numbers in normal thymuses.</a:t>
            </a:r>
          </a:p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Thymic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follicular hyperplasia is found in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patients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myasthenia gravis and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sometimes in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other autoimmune diseases, such as systemic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lupus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erythematosus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rheumatoid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arthritis. </a:t>
            </a:r>
          </a:p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emoval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the hyperplastic thymus is often beneficial early in the disease.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87111"/>
            <a:ext cx="7613151" cy="921009"/>
          </a:xfrm>
        </p:spPr>
        <p:txBody>
          <a:bodyPr/>
          <a:lstStyle/>
          <a:p>
            <a:r>
              <a:rPr lang="en-US" sz="3200" b="1" dirty="0" smtClean="0"/>
              <a:t>THYMUS – </a:t>
            </a:r>
            <a:r>
              <a:rPr lang="en-US" sz="3200" b="1" dirty="0" err="1"/>
              <a:t>Thymomas</a:t>
            </a:r>
            <a:r>
              <a:rPr lang="en-US" sz="3200" b="1" dirty="0"/>
              <a:t> </a:t>
            </a:r>
            <a:endParaRPr lang="en-US" sz="32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4" y="1142380"/>
            <a:ext cx="839766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Tumors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thymic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epithelial cells. 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34290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Several classification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systems for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thymoma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based on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cytologic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biologic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One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simple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clinically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Classification: </a:t>
            </a:r>
          </a:p>
          <a:p>
            <a:pPr marL="457200" indent="-4572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Benign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or encapsulated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thymoma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cytologically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biologically benign</a:t>
            </a:r>
          </a:p>
          <a:p>
            <a:pPr marL="457200" indent="-4572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Malignant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thymoma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spcBef>
                <a:spcPts val="600"/>
              </a:spcBef>
              <a:buClr>
                <a:schemeClr val="accent4">
                  <a:lumMod val="75000"/>
                </a:schemeClr>
              </a:buClr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Type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I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cytologically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benign but infiltrative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locallyaggressive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spcBef>
                <a:spcPts val="600"/>
              </a:spcBef>
              <a:buClr>
                <a:schemeClr val="accent4">
                  <a:lumMod val="75000"/>
                </a:schemeClr>
              </a:buClr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Type II: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thymic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carcinoma):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cytologically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biologically malignant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078787" y="0"/>
            <a:ext cx="6924782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Segoe Script" pitchFamily="34" charset="0"/>
              </a:rPr>
              <a:t>Thank Y</a:t>
            </a:r>
            <a:r>
              <a:rPr lang="en-US" dirty="0" smtClean="0">
                <a:latin typeface="Segoe Script" pitchFamily="34" charset="0"/>
              </a:rPr>
              <a:t>o</a:t>
            </a:r>
            <a:r>
              <a:rPr lang="en" dirty="0" smtClean="0">
                <a:latin typeface="Segoe Script" pitchFamily="34" charset="0"/>
              </a:rPr>
              <a:t>u </a:t>
            </a:r>
            <a:r>
              <a:rPr lang="en" dirty="0" smtClean="0">
                <a:latin typeface="Segoe Script" pitchFamily="34" charset="0"/>
              </a:rPr>
              <a:t>&amp; best </a:t>
            </a:r>
            <a:r>
              <a:rPr lang="en" dirty="0" smtClean="0">
                <a:latin typeface="Segoe Script" pitchFamily="34" charset="0"/>
              </a:rPr>
              <a:t>of </a:t>
            </a:r>
            <a:r>
              <a:rPr lang="en" dirty="0" smtClean="0">
                <a:latin typeface="Segoe Script" pitchFamily="34" charset="0"/>
              </a:rPr>
              <a:t>luck!</a:t>
            </a:r>
            <a:endParaRPr dirty="0">
              <a:latin typeface="Segoe Script" pitchFamily="34" charset="0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15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/>
              <a:t>Langerhans Cell </a:t>
            </a:r>
            <a:r>
              <a:rPr lang="en-US" sz="3600" b="1" dirty="0" err="1"/>
              <a:t>Histiocytoses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6" y="1220895"/>
            <a:ext cx="78959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Langerhans cells are a special type of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immature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dendritic cell that are found in the epidermis; similar cells are found in many other organs.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Function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to capture antigens and display them to T cells.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291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91" y="297718"/>
            <a:ext cx="6750122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2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/>
              <a:t>Langerhans Cell </a:t>
            </a:r>
            <a:r>
              <a:rPr lang="en-US" sz="3600" b="1" dirty="0" err="1"/>
              <a:t>Histiocytoses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265670"/>
            <a:ext cx="820074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Langerhans cell proliferations take on different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clinical forms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but </a:t>
            </a:r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all are believed to be variations of the same basic disorder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proliferating Langerhans cells express </a:t>
            </a:r>
            <a:r>
              <a:rPr lang="en-US" sz="22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MHC class </a:t>
            </a:r>
            <a:r>
              <a:rPr lang="en-US" sz="22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II antigens, CD1a, and </a:t>
            </a:r>
            <a:r>
              <a:rPr lang="en-US" sz="2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langerin</a:t>
            </a:r>
            <a:r>
              <a:rPr lang="en-US" sz="22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Langerin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 a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transmembrane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protein found in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Birbeck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granules.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Birbeck</a:t>
            </a:r>
            <a:r>
              <a:rPr lang="en-US" sz="22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granules: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cytoplasmic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rodlike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tubular structures, they have a characteristic electron micrographs tennis racket appearance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lang="en-US" sz="22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314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2800" b="1" dirty="0"/>
              <a:t>Langerhans Cell </a:t>
            </a:r>
            <a:r>
              <a:rPr lang="en-US" sz="2800" b="1" dirty="0" err="1"/>
              <a:t>Histiocytoses</a:t>
            </a:r>
            <a:r>
              <a:rPr lang="en-US" sz="2800" b="1" dirty="0"/>
              <a:t> - </a:t>
            </a:r>
            <a:r>
              <a:rPr lang="en-US" sz="2800" b="1" dirty="0" err="1"/>
              <a:t>Birbeck</a:t>
            </a:r>
            <a:r>
              <a:rPr lang="en-US" sz="2800" b="1" dirty="0"/>
              <a:t> granules</a:t>
            </a:r>
            <a:endParaRPr lang="en-US" sz="28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Image result for Birbeck granu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85" y="1417835"/>
            <a:ext cx="6154221" cy="277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07828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/>
              <a:t>Langerhans Cell </a:t>
            </a:r>
            <a:r>
              <a:rPr lang="en-US" sz="3600" b="1" dirty="0" err="1"/>
              <a:t>Histiocytoses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789594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Under the light microscope, the proliferating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Langerhans cells </a:t>
            </a:r>
            <a:r>
              <a:rPr lang="en-US" sz="22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do not resemble their normal dendritic counterparts.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They have abundant, often vacuolated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cytoplasm and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vesicular nuclei, an appearance more akin to that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tissue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macrophages (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histiocytes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)— hence the term Langerhans cell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histiocytosis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025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8194" name="Picture 2" descr="Image result for Langerhans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3" y="385603"/>
            <a:ext cx="4078691" cy="272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Langerhans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84" y="2106203"/>
            <a:ext cx="4068566" cy="28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3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05" y="534256"/>
            <a:ext cx="5794626" cy="38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46199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0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8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9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7AE78F7C16E478AD2C6155D76C10A" ma:contentTypeVersion="2" ma:contentTypeDescription="Create a new document." ma:contentTypeScope="" ma:versionID="2a50bebe698d96012b74a9cd00e649b8">
  <xsd:schema xmlns:xsd="http://www.w3.org/2001/XMLSchema" xmlns:xs="http://www.w3.org/2001/XMLSchema" xmlns:p="http://schemas.microsoft.com/office/2006/metadata/properties" xmlns:ns2="fea59dd6-f072-4555-9d80-4fd2553d3ca9" targetNamespace="http://schemas.microsoft.com/office/2006/metadata/properties" ma:root="true" ma:fieldsID="eef2700527f58fb026f18b957ab35ab9" ns2:_="">
    <xsd:import namespace="fea59dd6-f072-4555-9d80-4fd2553d3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59dd6-f072-4555-9d80-4fd2553d3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D4EA7F-435D-4836-9C68-AB8FC7C797A5}"/>
</file>

<file path=customXml/itemProps2.xml><?xml version="1.0" encoding="utf-8"?>
<ds:datastoreItem xmlns:ds="http://schemas.openxmlformats.org/officeDocument/2006/customXml" ds:itemID="{C1400803-8CDD-4C1C-8497-9D17DC32A5F0}"/>
</file>

<file path=customXml/itemProps3.xml><?xml version="1.0" encoding="utf-8"?>
<ds:datastoreItem xmlns:ds="http://schemas.openxmlformats.org/officeDocument/2006/customXml" ds:itemID="{1A8C7BCE-FCB2-4F85-A9C7-99897FC46A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</TotalTime>
  <Words>980</Words>
  <Application>Microsoft Office PowerPoint</Application>
  <PresentationFormat>On-screen Show (16:9)</PresentationFormat>
  <Paragraphs>104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Segoe Script</vt:lpstr>
      <vt:lpstr>Source Sans Pro</vt:lpstr>
      <vt:lpstr>Wingdings</vt:lpstr>
      <vt:lpstr>Dosis</vt:lpstr>
      <vt:lpstr>Cerimon template</vt:lpstr>
      <vt:lpstr>2. Neoplastic Proliferations of White Cells</vt:lpstr>
      <vt:lpstr>Langerhans Cell Histiocytoses</vt:lpstr>
      <vt:lpstr>Langerhans Cell Histiocytoses</vt:lpstr>
      <vt:lpstr>PowerPoint Presentation</vt:lpstr>
      <vt:lpstr>Langerhans Cell Histiocytoses</vt:lpstr>
      <vt:lpstr>Langerhans Cell Histiocytoses - Birbeck granules</vt:lpstr>
      <vt:lpstr>Langerhans Cell Histiocytoses</vt:lpstr>
      <vt:lpstr>PowerPoint Presentation</vt:lpstr>
      <vt:lpstr>PowerPoint Presentation</vt:lpstr>
      <vt:lpstr>Langerhans Cell Histiocytoses – Pathogenesis </vt:lpstr>
      <vt:lpstr>Langerhans Cell Histiocytoses</vt:lpstr>
      <vt:lpstr>Multisystem Langerhans cell histiocytosis (Letterer-Siwe disease)</vt:lpstr>
      <vt:lpstr>Multisystem Langerhans cell histiocytosis (Letterer-Siwe disease)</vt:lpstr>
      <vt:lpstr>Unisystem Langerhans cell histiocytosis (eosinophilic granuloma)</vt:lpstr>
      <vt:lpstr>Unisystem Langerhans cell histiocytosis (eosinophilic granuloma) - morphology</vt:lpstr>
      <vt:lpstr>Unisystem Langerhans cell histiocytosis (eosinophilic granuloma)</vt:lpstr>
      <vt:lpstr>Unisystem Langerhans cell histiocytosis (eosinophilic granuloma)</vt:lpstr>
      <vt:lpstr>3. Disorders of the Spleen and Thymus</vt:lpstr>
      <vt:lpstr>Spleen - SPLENOMEGALY</vt:lpstr>
      <vt:lpstr>SPLENOMEGALY - Disorders</vt:lpstr>
      <vt:lpstr>SPLENOMEGALY - Disorders</vt:lpstr>
      <vt:lpstr>SPLENOMEGALY - Disorders</vt:lpstr>
      <vt:lpstr>THYMUS – Thymic hyperplasia</vt:lpstr>
      <vt:lpstr>THYMUS – Thymomas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mohammed hayel</cp:lastModifiedBy>
  <cp:revision>255</cp:revision>
  <dcterms:modified xsi:type="dcterms:W3CDTF">2021-04-07T04:35:16Z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0x0101005E37AE78F7C16E478AD2C6155D76C10A</vt:lpwstr>
  </property>
</Properties>
</file>