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256" r:id="rId2"/>
    <p:sldId id="257" r:id="rId3"/>
    <p:sldId id="263" r:id="rId4"/>
    <p:sldId id="259" r:id="rId5"/>
    <p:sldId id="264" r:id="rId6"/>
    <p:sldId id="260" r:id="rId7"/>
    <p:sldId id="266" r:id="rId8"/>
    <p:sldId id="261" r:id="rId9"/>
    <p:sldId id="265" r:id="rId10"/>
    <p:sldId id="262" r:id="rId11"/>
    <p:sldId id="271" r:id="rId12"/>
    <p:sldId id="270" r:id="rId13"/>
    <p:sldId id="275" r:id="rId14"/>
    <p:sldId id="278" r:id="rId15"/>
    <p:sldId id="327" r:id="rId16"/>
    <p:sldId id="328" r:id="rId17"/>
    <p:sldId id="329" r:id="rId18"/>
    <p:sldId id="269" r:id="rId19"/>
    <p:sldId id="268" r:id="rId20"/>
    <p:sldId id="267" r:id="rId21"/>
    <p:sldId id="330" r:id="rId22"/>
    <p:sldId id="331" r:id="rId23"/>
    <p:sldId id="284" r:id="rId24"/>
    <p:sldId id="283" r:id="rId25"/>
    <p:sldId id="288" r:id="rId26"/>
    <p:sldId id="285" r:id="rId27"/>
    <p:sldId id="286" r:id="rId28"/>
    <p:sldId id="287" r:id="rId29"/>
    <p:sldId id="290" r:id="rId30"/>
    <p:sldId id="291" r:id="rId31"/>
    <p:sldId id="292" r:id="rId32"/>
    <p:sldId id="293" r:id="rId33"/>
    <p:sldId id="309" r:id="rId34"/>
    <p:sldId id="295" r:id="rId35"/>
    <p:sldId id="297" r:id="rId36"/>
    <p:sldId id="298" r:id="rId37"/>
    <p:sldId id="310" r:id="rId38"/>
    <p:sldId id="311" r:id="rId39"/>
    <p:sldId id="312" r:id="rId40"/>
    <p:sldId id="332" r:id="rId41"/>
    <p:sldId id="313" r:id="rId42"/>
    <p:sldId id="303" r:id="rId43"/>
    <p:sldId id="304" r:id="rId44"/>
    <p:sldId id="305" r:id="rId45"/>
    <p:sldId id="306" r:id="rId46"/>
    <p:sldId id="307" r:id="rId47"/>
    <p:sldId id="336" r:id="rId48"/>
    <p:sldId id="314" r:id="rId49"/>
    <p:sldId id="315" r:id="rId50"/>
    <p:sldId id="316" r:id="rId51"/>
    <p:sldId id="317" r:id="rId52"/>
    <p:sldId id="318" r:id="rId53"/>
    <p:sldId id="319" r:id="rId54"/>
    <p:sldId id="320" r:id="rId55"/>
    <p:sldId id="335" r:id="rId56"/>
    <p:sldId id="333" r:id="rId57"/>
    <p:sldId id="334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CD0244-C5E5-4F52-8C34-0F4625235CA7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041E97-C811-40C1-A566-680CA0C0E0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36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41E97-C811-40C1-A566-680CA0C0E08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8674B-EF42-459B-B4E5-9B66E582320F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8674B-EF42-459B-B4E5-9B66E582320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56C708C2-9187-4E21-959C-DDBC526D9C24}" type="slidenum">
              <a:rPr lang="ar-SA">
                <a:solidFill>
                  <a:prstClr val="black"/>
                </a:solidFill>
                <a:latin typeface="Times New Roman" pitchFamily="18" charset="0"/>
              </a:rPr>
              <a:pPr/>
              <a:t>12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41E97-C811-40C1-A566-680CA0C0E08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0D856B3-9AE4-4973-AB48-061E67FFAEF7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41E97-C811-40C1-A566-680CA0C0E08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41E97-C811-40C1-A566-680CA0C0E08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41E97-C811-40C1-A566-680CA0C0E08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7154D3B7-3FB7-4F5E-BCE8-5D903BBD092F}" type="slidenum">
              <a:rPr lang="ar-SA">
                <a:solidFill>
                  <a:prstClr val="black"/>
                </a:solidFill>
                <a:latin typeface="Times New Roman" pitchFamily="18" charset="0"/>
              </a:rPr>
              <a:pPr/>
              <a:t>18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8674B-EF42-459B-B4E5-9B66E582320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41E97-C811-40C1-A566-680CA0C0E08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8674B-EF42-459B-B4E5-9B66E582320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41E97-C811-40C1-A566-680CA0C0E08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41E97-C811-40C1-A566-680CA0C0E08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37737C-E23A-441A-A933-C33CC1951A5F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C6CBB2-2853-444D-9BE4-F532937B380C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ED4D3AF-7136-45D3-80E9-8FD51DEB92CC}" type="slidenum">
              <a:rPr lang="en-US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D9457D47-2B4F-43D5-9908-A05C1EBC056E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85718B1-F84F-42D6-BD79-F500BDE9962A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04F5866-0F2F-4683-A3D2-FF6778CCF09E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E490E5E-A3BE-488E-98C8-2FA8569D1A5A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8674B-EF42-459B-B4E5-9B66E582320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D2720F6-B485-4666-BD37-326A578ED08C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4EC905E-9105-42B4-BF39-CA5EB81E2A50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9919DC-4EB7-4F3F-A18B-5C4CB4230DAD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BA5513-B24B-4AE8-AA0B-F0CE3B4FB2D8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33</a:t>
            </a:fld>
            <a:endParaRPr lang="en-US" smtClean="0"/>
          </a:p>
        </p:txBody>
      </p:sp>
      <p:sp>
        <p:nvSpPr>
          <p:cNvPr id="5120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E79B28C-6A0C-41B8-BF8A-B33F6F6629B0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294E29-8BE1-488E-98F2-22A05F253EEE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C491650-CC34-4894-8862-62529EF11CC6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540AE06-CA98-4622-82E6-DDCFE0CBC864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60CBB22-0B2E-4E88-9DC9-74BB8248771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AAF8CEE-C57B-4DBE-86DC-DCE97F40986F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41E97-C811-40C1-A566-680CA0C0E08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41E97-C811-40C1-A566-680CA0C0E08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891DBA3-391A-4055-9D14-13939DA2824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997F157-1398-4E3A-BBD8-9900D25C36DA}" type="slidenum">
              <a:rPr lang="en-US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C32C39F-48D2-4BFA-8F95-DDAD4AB38232}" type="slidenum">
              <a:rPr lang="en-US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62F4A61-E062-4779-A826-6910376B5DC8}" type="slidenum">
              <a:rPr lang="en-US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8F8308-4036-406C-9983-E996093B4B12}" type="slidenum">
              <a:rPr lang="en-US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496F4EB-23BF-4C6C-8ADA-1B71D8B8569B}" type="slidenum">
              <a:rPr lang="en-US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41E97-C811-40C1-A566-680CA0C0E08F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453296C8-D7AE-4F7D-89F1-76A8BA8DD82B}" type="slidenum">
              <a:rPr lang="en-US"/>
              <a:pPr/>
              <a:t>48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806939B-D7A4-4C7E-9D97-B3684F26876B}" type="slidenum">
              <a:rPr lang="en-US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8674B-EF42-459B-B4E5-9B66E582320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FA01038-7998-4B45-B312-DE4D18F5548C}" type="slidenum">
              <a:rPr lang="en-US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1108824-D16F-49A3-B886-8ECAC6A2AF42}" type="slidenum">
              <a:rPr lang="en-US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7F6EDF7-98E6-4563-BE52-72FCCF050A6E}" type="slidenum">
              <a:rPr lang="en-US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4BF487C-C8CC-4234-B4CF-174F6B19EE03}" type="slidenum">
              <a:rPr lang="en-US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C825DD0-DAEC-47B9-9EAD-8267F491E131}" type="slidenum">
              <a:rPr lang="en-US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41E97-C811-40C1-A566-680CA0C0E08F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41E97-C811-40C1-A566-680CA0C0E08F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41E97-C811-40C1-A566-680CA0C0E08F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041E97-C811-40C1-A566-680CA0C0E08F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8674B-EF42-459B-B4E5-9B66E582320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8674B-EF42-459B-B4E5-9B66E582320F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fld id="{97D7064D-97D5-4459-BED5-B087A0F6C6D3}" type="slidenum">
              <a:rPr lang="ar-SA">
                <a:solidFill>
                  <a:prstClr val="black"/>
                </a:solidFill>
                <a:latin typeface="Times New Roman" pitchFamily="18" charset="0"/>
              </a:rPr>
              <a:pPr/>
              <a:t>9</a:t>
            </a:fld>
            <a:endParaRPr lang="en-US">
              <a:solidFill>
                <a:prstClr val="black"/>
              </a:solidFill>
              <a:latin typeface="Times New Roman" pitchFamily="18" charset="0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wmf"/><Relationship Id="rId4" Type="http://schemas.openxmlformats.org/officeDocument/2006/relationships/oleObject" Target="../embeddings/oleObject2.bin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Anal and </a:t>
            </a:r>
            <a:r>
              <a:rPr lang="en-US" b="1" dirty="0" err="1" smtClean="0"/>
              <a:t>perianal</a:t>
            </a:r>
            <a:r>
              <a:rPr lang="en-US" b="1" dirty="0" smtClean="0"/>
              <a:t> conditions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err="1" smtClean="0">
                <a:solidFill>
                  <a:schemeClr val="tx1"/>
                </a:solidFill>
              </a:rPr>
              <a:t>Dr.Mah</a:t>
            </a:r>
            <a:r>
              <a:rPr lang="en-US" b="1" dirty="0" err="1" smtClean="0">
                <a:solidFill>
                  <a:schemeClr val="tx1"/>
                </a:solidFill>
              </a:rPr>
              <a:t>moud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en-US" b="1" dirty="0" err="1" smtClean="0">
                <a:solidFill>
                  <a:schemeClr val="tx1"/>
                </a:solidFill>
              </a:rPr>
              <a:t>Awaysheh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General &amp; Colorectal Surgery.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385940"/>
              </p:ext>
            </p:extLst>
          </p:nvPr>
        </p:nvGraphicFramePr>
        <p:xfrm>
          <a:off x="0" y="1219199"/>
          <a:ext cx="9137073" cy="5105401"/>
        </p:xfrm>
        <a:graphic>
          <a:graphicData uri="http://schemas.openxmlformats.org/drawingml/2006/table">
            <a:tbl>
              <a:tblPr firstRow="1" firstCol="1" bandRow="1" bandCol="1"/>
              <a:tblGrid>
                <a:gridCol w="1315694"/>
                <a:gridCol w="3592083"/>
                <a:gridCol w="4229296"/>
              </a:tblGrid>
              <a:tr h="44394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 </a:t>
                      </a:r>
                      <a:endParaRPr lang="en-US" sz="11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Upper part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/>
                          <a:ea typeface="Times New Roman"/>
                          <a:cs typeface="Arial"/>
                        </a:rPr>
                        <a:t>Lower part</a:t>
                      </a:r>
                      <a:endParaRPr lang="en-US" sz="1800" dirty="0">
                        <a:effectLst/>
                        <a:latin typeface="Calibri"/>
                        <a:ea typeface="Times New Roman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66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Blood supply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-It is supplied by superior rectal artery.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 It is drained by superior rectal vein 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(portal circulation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-It is supplied by: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1- Middle rectal artery of internal iliac artery.</a:t>
                      </a:r>
                    </a:p>
                    <a:p>
                      <a:pPr marL="342900" marR="0" lvl="0" indent="-34290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 startAt="2"/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Inferior rectal artery of internal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pudendal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artery.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-The corresponding veins drain into internal iliac vein (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systemic circulation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.)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8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Nerve supply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Above pectinate line by autonomic nerve fibers.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Below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pectinate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line by inferior rectal nerve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(Sensitive to pain &amp;touch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).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878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Lymphatic drainage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Above 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pectinate line into </a:t>
                      </a:r>
                      <a:r>
                        <a:rPr lang="en-US" sz="1800" b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internal iliac LNs</a:t>
                      </a:r>
                      <a:r>
                        <a:rPr lang="en-US" sz="180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Below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the </a:t>
                      </a:r>
                      <a:r>
                        <a:rPr lang="en-US" sz="1800" dirty="0" err="1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pectinate</a:t>
                      </a:r>
                      <a:r>
                        <a:rPr lang="en-US" sz="1800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line into </a:t>
                      </a:r>
                      <a:r>
                        <a:rPr lang="en-US" sz="18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superficial inguinal LNs.</a:t>
                      </a:r>
                      <a:endParaRPr lang="en-US" sz="18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34674" y="381000"/>
            <a:ext cx="83093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Blood supply, nerve supply and lymph drainage of anal canal: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85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228600" y="838200"/>
            <a:ext cx="284956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r>
              <a:rPr lang="en-CA" sz="2400" b="1" dirty="0" smtClean="0">
                <a:solidFill>
                  <a:srgbClr val="FF0000"/>
                </a:solidFill>
              </a:rPr>
              <a:t>Arterial </a:t>
            </a:r>
            <a:r>
              <a:rPr lang="en-CA" sz="2400" b="1" dirty="0">
                <a:solidFill>
                  <a:srgbClr val="FF0000"/>
                </a:solidFill>
              </a:rPr>
              <a:t>supply of the rectum and anal canal</a:t>
            </a:r>
            <a:r>
              <a:rPr lang="en-CA" sz="24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1267" name="Picture 3" descr="Plate0369=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33" t="4031" r="12602"/>
          <a:stretch>
            <a:fillRect/>
          </a:stretch>
        </p:blipFill>
        <p:spPr bwMode="auto">
          <a:xfrm>
            <a:off x="3063875" y="0"/>
            <a:ext cx="595663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81000" y="2590800"/>
            <a:ext cx="24896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CA" sz="2000" b="1" dirty="0"/>
              <a:t>superior rectal artery</a:t>
            </a:r>
          </a:p>
          <a:p>
            <a:r>
              <a:rPr lang="en-CA" sz="2000" b="1" dirty="0"/>
              <a:t> (inferior mesenteric)</a:t>
            </a:r>
            <a:r>
              <a:rPr lang="en-CA" sz="2000" dirty="0"/>
              <a:t> </a:t>
            </a:r>
            <a:endParaRPr lang="en-US" sz="2000" dirty="0"/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533400" y="3581400"/>
            <a:ext cx="228684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CA" sz="2000" b="1" dirty="0"/>
              <a:t>middle rectal artery</a:t>
            </a:r>
          </a:p>
          <a:p>
            <a:r>
              <a:rPr lang="en-CA" sz="2000" b="1" dirty="0"/>
              <a:t> (internal iliac)</a:t>
            </a:r>
            <a:r>
              <a:rPr lang="en-US" sz="2000" dirty="0"/>
              <a:t> </a:t>
            </a:r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457200" y="4648200"/>
            <a:ext cx="235763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CA" sz="2000" b="1" dirty="0"/>
              <a:t>inferior rectal artery</a:t>
            </a:r>
          </a:p>
          <a:p>
            <a:r>
              <a:rPr lang="en-CA" sz="2000" b="1" dirty="0"/>
              <a:t> (internal pudendal)</a:t>
            </a:r>
            <a:r>
              <a:rPr lang="en-US" sz="2000" dirty="0"/>
              <a:t> </a:t>
            </a:r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 flipH="1">
            <a:off x="6415088" y="1176338"/>
            <a:ext cx="90011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3" name="Line 9"/>
          <p:cNvSpPr>
            <a:spLocks noChangeShapeType="1"/>
          </p:cNvSpPr>
          <p:nvPr/>
        </p:nvSpPr>
        <p:spPr bwMode="auto">
          <a:xfrm flipH="1">
            <a:off x="6834188" y="6435725"/>
            <a:ext cx="90011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Line 11"/>
          <p:cNvSpPr>
            <a:spLocks noChangeShapeType="1"/>
          </p:cNvSpPr>
          <p:nvPr/>
        </p:nvSpPr>
        <p:spPr bwMode="auto">
          <a:xfrm flipH="1">
            <a:off x="6621463" y="6651625"/>
            <a:ext cx="90011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5" name="Line 12"/>
          <p:cNvSpPr>
            <a:spLocks noChangeShapeType="1"/>
          </p:cNvSpPr>
          <p:nvPr/>
        </p:nvSpPr>
        <p:spPr bwMode="auto">
          <a:xfrm flipH="1">
            <a:off x="3065463" y="1919288"/>
            <a:ext cx="696912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2344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3" name="Text Box 5"/>
          <p:cNvSpPr txBox="1">
            <a:spLocks noChangeArrowheads="1"/>
          </p:cNvSpPr>
          <p:nvPr/>
        </p:nvSpPr>
        <p:spPr bwMode="auto">
          <a:xfrm>
            <a:off x="1042988" y="222751"/>
            <a:ext cx="6985000" cy="76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</a:pPr>
            <a:r>
              <a:rPr lang="en-US" sz="4400" dirty="0" smtClean="0"/>
              <a:t>Veins of the rectum</a:t>
            </a:r>
          </a:p>
        </p:txBody>
      </p:sp>
      <p:grpSp>
        <p:nvGrpSpPr>
          <p:cNvPr id="2" name="مجموعة 7"/>
          <p:cNvGrpSpPr>
            <a:grpSpLocks/>
          </p:cNvGrpSpPr>
          <p:nvPr/>
        </p:nvGrpSpPr>
        <p:grpSpPr bwMode="auto">
          <a:xfrm>
            <a:off x="685799" y="1143000"/>
            <a:ext cx="8029575" cy="4883150"/>
            <a:chOff x="328613" y="1198563"/>
            <a:chExt cx="8564562" cy="5470525"/>
          </a:xfrm>
        </p:grpSpPr>
        <p:pic>
          <p:nvPicPr>
            <p:cNvPr id="266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4818"/>
            <a:stretch>
              <a:fillRect/>
            </a:stretch>
          </p:blipFill>
          <p:spPr bwMode="auto">
            <a:xfrm>
              <a:off x="328613" y="1198563"/>
              <a:ext cx="8564562" cy="5470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29" name="Rectangle 6"/>
            <p:cNvSpPr>
              <a:spLocks noChangeArrowheads="1"/>
            </p:cNvSpPr>
            <p:nvPr/>
          </p:nvSpPr>
          <p:spPr bwMode="auto">
            <a:xfrm>
              <a:off x="1350963" y="2205038"/>
              <a:ext cx="1223962" cy="287337"/>
            </a:xfrm>
            <a:prstGeom prst="rect">
              <a:avLst/>
            </a:prstGeom>
            <a:noFill/>
            <a:ln w="19050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630" name="Rectangle 7"/>
            <p:cNvSpPr>
              <a:spLocks noChangeArrowheads="1"/>
            </p:cNvSpPr>
            <p:nvPr/>
          </p:nvSpPr>
          <p:spPr bwMode="auto">
            <a:xfrm>
              <a:off x="954088" y="2941638"/>
              <a:ext cx="1223962" cy="342900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631" name="Rectangle 8"/>
            <p:cNvSpPr>
              <a:spLocks noChangeArrowheads="1"/>
            </p:cNvSpPr>
            <p:nvPr/>
          </p:nvSpPr>
          <p:spPr bwMode="auto">
            <a:xfrm>
              <a:off x="5453063" y="6326188"/>
              <a:ext cx="1223962" cy="288925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26632" name="Rectangle 9"/>
            <p:cNvSpPr>
              <a:spLocks noChangeArrowheads="1"/>
            </p:cNvSpPr>
            <p:nvPr/>
          </p:nvSpPr>
          <p:spPr bwMode="auto">
            <a:xfrm>
              <a:off x="6300788" y="3681413"/>
              <a:ext cx="1223962" cy="342900"/>
            </a:xfrm>
            <a:prstGeom prst="rect">
              <a:avLst/>
            </a:prstGeom>
            <a:noFill/>
            <a:ln w="9525">
              <a:solidFill>
                <a:schemeClr val="folHlink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960769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46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4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46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Common anal and </a:t>
            </a:r>
            <a:r>
              <a:rPr lang="en-US" dirty="0" err="1" smtClean="0"/>
              <a:t>perianal</a:t>
            </a:r>
            <a:r>
              <a:rPr lang="en-US" dirty="0" smtClean="0"/>
              <a:t> conditions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Hemorrhoids</a:t>
            </a:r>
          </a:p>
          <a:p>
            <a:r>
              <a:rPr lang="en-US" dirty="0" err="1" smtClean="0"/>
              <a:t>Perianal</a:t>
            </a:r>
            <a:r>
              <a:rPr lang="en-US" dirty="0" smtClean="0"/>
              <a:t> abscesses and fistulas</a:t>
            </a:r>
          </a:p>
          <a:p>
            <a:r>
              <a:rPr lang="en-US" dirty="0" smtClean="0"/>
              <a:t>Anal fissure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2"/>
          <p:cNvGraphicFramePr>
            <a:graphicFrameLocks noGrp="1" noChangeAspect="1"/>
          </p:cNvGraphicFramePr>
          <p:nvPr>
            <p:ph idx="4294967295"/>
          </p:nvPr>
        </p:nvGraphicFramePr>
        <p:xfrm>
          <a:off x="428625" y="304801"/>
          <a:ext cx="8286750" cy="617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icture" r:id="rId4" imgW="6684277" imgH="7680975" progId="">
                  <p:embed/>
                </p:oleObj>
              </mc:Choice>
              <mc:Fallback>
                <p:oleObj name="Picture" r:id="rId4" imgW="6684277" imgH="7680975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304801"/>
                        <a:ext cx="8286750" cy="6172200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12700">
                        <a:solidFill>
                          <a:srgbClr val="000000"/>
                        </a:solidFill>
                        <a:miter lim="800000"/>
                        <a:headEnd type="none" w="sm" len="sm"/>
                        <a:tailEnd type="none" w="sm" len="sm"/>
                      </a:ln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10" dirty="0" smtClean="0">
                <a:ln w="9525">
                  <a:round/>
                  <a:headEnd/>
                  <a:tailEnd/>
                </a:ln>
              </a:rPr>
              <a:t>EXAMINATION  OF THE ANUS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Albertus Medium" pitchFamily="42" charset="0"/>
                <a:sym typeface="Wingdings 2" pitchFamily="18" charset="2"/>
              </a:rPr>
              <a:t>   inspection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Albertus Medium" pitchFamily="42" charset="0"/>
                <a:sym typeface="Wingdings 2" pitchFamily="18" charset="2"/>
              </a:rPr>
              <a:t>   digital examination with index finger</a:t>
            </a:r>
          </a:p>
          <a:p>
            <a:pPr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Albertus Medium" pitchFamily="42" charset="0"/>
                <a:sym typeface="Wingdings 2" pitchFamily="18" charset="2"/>
              </a:rPr>
              <a:t>  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42" charset="0"/>
                <a:sym typeface="Wingdings 2" pitchFamily="18" charset="2"/>
              </a:rPr>
              <a:t>proctoscopy</a:t>
            </a:r>
            <a:endParaRPr lang="en-US" dirty="0" smtClean="0">
              <a:solidFill>
                <a:srgbClr val="FF0000"/>
              </a:solidFill>
              <a:latin typeface="Albertus Medium" pitchFamily="42" charset="0"/>
              <a:sym typeface="Wingdings 2" pitchFamily="18" charset="2"/>
            </a:endParaRPr>
          </a:p>
          <a:p>
            <a:pPr>
              <a:buNone/>
              <a:defRPr/>
            </a:pPr>
            <a:r>
              <a:rPr lang="en-US" dirty="0" smtClean="0">
                <a:solidFill>
                  <a:srgbClr val="FF0000"/>
                </a:solidFill>
                <a:latin typeface="Albertus Medium" pitchFamily="42" charset="0"/>
                <a:sym typeface="Wingdings 2" pitchFamily="18" charset="2"/>
              </a:rPr>
              <a:t>   </a:t>
            </a:r>
            <a:r>
              <a:rPr lang="en-US" dirty="0" err="1" smtClean="0">
                <a:solidFill>
                  <a:srgbClr val="FF0000"/>
                </a:solidFill>
                <a:latin typeface="Albertus Medium" pitchFamily="42" charset="0"/>
                <a:sym typeface="Wingdings 2" pitchFamily="18" charset="2"/>
              </a:rPr>
              <a:t>sigmoidoscopy</a:t>
            </a:r>
            <a:r>
              <a:rPr lang="en-US" dirty="0" smtClean="0">
                <a:solidFill>
                  <a:srgbClr val="FF0000"/>
                </a:solidFill>
                <a:latin typeface="Albertus Medium" pitchFamily="42" charset="0"/>
                <a:sym typeface="Wingdings 2" pitchFamily="18" charset="2"/>
              </a:rPr>
              <a:t>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latin typeface="+mn-lt"/>
              </a:rPr>
              <a:t>HAEMORRHOIDS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None/>
              <a:defRPr/>
            </a:pPr>
            <a:r>
              <a:rPr lang="en-US" dirty="0" smtClean="0"/>
              <a:t>    Piles may be internal or external according to whether they are internal or external to anal orifice.</a:t>
            </a:r>
          </a:p>
          <a:p>
            <a:pPr>
              <a:lnSpc>
                <a:spcPct val="90000"/>
              </a:lnSpc>
              <a:buNone/>
              <a:defRPr/>
            </a:pPr>
            <a:endParaRPr lang="en-US" sz="1000" dirty="0" smtClean="0">
              <a:solidFill>
                <a:srgbClr val="FFFF99"/>
              </a:solidFill>
            </a:endParaRPr>
          </a:p>
          <a:p>
            <a:pPr>
              <a:lnSpc>
                <a:spcPct val="90000"/>
              </a:lnSpc>
              <a:buNone/>
              <a:defRPr/>
            </a:pPr>
            <a:r>
              <a:rPr lang="en-US" sz="3600" u="sng" dirty="0" smtClean="0"/>
              <a:t>The internal </a:t>
            </a:r>
            <a:r>
              <a:rPr lang="en-US" sz="3600" u="sng" dirty="0" err="1" smtClean="0"/>
              <a:t>Haemorrhoids</a:t>
            </a:r>
            <a:r>
              <a:rPr lang="en-US" sz="3600" u="sng" dirty="0" smtClean="0"/>
              <a:t>:</a:t>
            </a:r>
          </a:p>
          <a:p>
            <a:pPr>
              <a:lnSpc>
                <a:spcPct val="90000"/>
              </a:lnSpc>
              <a:buNone/>
              <a:defRPr/>
            </a:pPr>
            <a:r>
              <a:rPr lang="en-US" sz="3600" dirty="0" smtClean="0"/>
              <a:t>	</a:t>
            </a:r>
            <a:r>
              <a:rPr lang="en-US" dirty="0" smtClean="0">
                <a:sym typeface="Webdings" pitchFamily="18" charset="2"/>
              </a:rPr>
              <a:t>	They are dilation of the superior 	</a:t>
            </a:r>
            <a:r>
              <a:rPr lang="en-US" dirty="0" err="1" smtClean="0">
                <a:sym typeface="Webdings" pitchFamily="18" charset="2"/>
              </a:rPr>
              <a:t>haemorrhoidal</a:t>
            </a:r>
            <a:r>
              <a:rPr lang="en-US" dirty="0" smtClean="0">
                <a:sym typeface="Webdings" pitchFamily="18" charset="2"/>
              </a:rPr>
              <a:t> veins above the </a:t>
            </a:r>
            <a:r>
              <a:rPr lang="en-US" dirty="0" err="1" smtClean="0">
                <a:sym typeface="Webdings" pitchFamily="18" charset="2"/>
              </a:rPr>
              <a:t>denate</a:t>
            </a:r>
            <a:r>
              <a:rPr lang="en-US" dirty="0" smtClean="0">
                <a:sym typeface="Webdings" pitchFamily="18" charset="2"/>
              </a:rPr>
              <a:t> 	line each pile consists of mass of dilated 	</a:t>
            </a:r>
            <a:r>
              <a:rPr lang="en-US" dirty="0" smtClean="0">
                <a:solidFill>
                  <a:srgbClr val="FF0000"/>
                </a:solidFill>
                <a:sym typeface="Webdings" pitchFamily="18" charset="2"/>
              </a:rPr>
              <a:t>vein, artery, some connected tissues and 	mucosal investment.</a:t>
            </a:r>
            <a:endParaRPr lang="en-US" sz="3600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External </a:t>
            </a:r>
            <a:r>
              <a:rPr lang="en-US" sz="3600" dirty="0" err="1" smtClean="0"/>
              <a:t>Haemorrhoids</a:t>
            </a:r>
            <a:r>
              <a:rPr lang="en-US" sz="3600" dirty="0" smtClean="0">
                <a:solidFill>
                  <a:srgbClr val="CC0000"/>
                </a:solidFill>
                <a:latin typeface="Poster" pitchFamily="2" charset="0"/>
              </a:rPr>
              <a:t>: </a:t>
            </a:r>
            <a:r>
              <a:rPr lang="en-US" sz="3600" dirty="0" smtClean="0"/>
              <a:t>(</a:t>
            </a:r>
            <a:r>
              <a:rPr lang="en-US" sz="3600" dirty="0" err="1" smtClean="0"/>
              <a:t>Perianal</a:t>
            </a:r>
            <a:r>
              <a:rPr lang="en-US" sz="3600" dirty="0" smtClean="0"/>
              <a:t> </a:t>
            </a:r>
            <a:r>
              <a:rPr lang="en-US" sz="3600" dirty="0" err="1" smtClean="0"/>
              <a:t>Haematoma</a:t>
            </a:r>
            <a:r>
              <a:rPr lang="en-US" sz="3600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  <a:defRPr/>
            </a:pPr>
            <a:r>
              <a:rPr lang="en-US" dirty="0" smtClean="0"/>
              <a:t>due to rupture of dilated anal vein as result of sever straining.</a:t>
            </a:r>
          </a:p>
          <a:p>
            <a:pPr>
              <a:buNone/>
              <a:defRPr/>
            </a:pPr>
            <a:endParaRPr lang="en-US" dirty="0" smtClean="0"/>
          </a:p>
          <a:p>
            <a:pPr>
              <a:buNone/>
              <a:defRPr/>
            </a:pPr>
            <a:r>
              <a:rPr lang="en-US" dirty="0" smtClean="0">
                <a:latin typeface="Albertus Medium" pitchFamily="42" charset="0"/>
                <a:sym typeface="Wingdings 2" pitchFamily="18" charset="2"/>
              </a:rPr>
              <a:t>  sudden onset of painful lump at the anus.</a:t>
            </a:r>
          </a:p>
          <a:p>
            <a:pPr>
              <a:buNone/>
              <a:defRPr/>
            </a:pPr>
            <a:r>
              <a:rPr lang="en-US" dirty="0" smtClean="0">
                <a:latin typeface="Albertus Medium" pitchFamily="42" charset="0"/>
                <a:sym typeface="Wingdings 2" pitchFamily="18" charset="2"/>
              </a:rPr>
              <a:t>  swelling tense &amp; tender, bluish in </a:t>
            </a:r>
            <a:r>
              <a:rPr lang="en-US" dirty="0" err="1" smtClean="0">
                <a:latin typeface="Albertus Medium" pitchFamily="42" charset="0"/>
                <a:sym typeface="Wingdings 2" pitchFamily="18" charset="2"/>
              </a:rPr>
              <a:t>colour</a:t>
            </a:r>
            <a:r>
              <a:rPr lang="en-US" dirty="0" smtClean="0">
                <a:latin typeface="Albertus Medium" pitchFamily="42" charset="0"/>
                <a:sym typeface="Wingdings 2" pitchFamily="18" charset="2"/>
              </a:rPr>
              <a:t> covered with 	smooth shining skin.</a:t>
            </a:r>
          </a:p>
          <a:p>
            <a:pPr>
              <a:buFont typeface="Wingdings 2"/>
              <a:buChar char="ð"/>
              <a:defRPr/>
            </a:pPr>
            <a:r>
              <a:rPr lang="en-US" dirty="0" smtClean="0">
                <a:latin typeface="Albertus Medium" pitchFamily="42" charset="0"/>
                <a:sym typeface="Wingdings 2" pitchFamily="18" charset="2"/>
              </a:rPr>
              <a:t>Treatment: LA evacuation if the patient come within 		48h</a:t>
            </a:r>
            <a:r>
              <a:rPr lang="en-US" baseline="30000" dirty="0" smtClean="0">
                <a:latin typeface="Albertus Medium" pitchFamily="42" charset="0"/>
                <a:sym typeface="Wingdings 2" pitchFamily="18" charset="2"/>
              </a:rPr>
              <a:t>0, </a:t>
            </a:r>
            <a:r>
              <a:rPr lang="en-US" dirty="0" smtClean="0">
                <a:latin typeface="Albertus Medium" pitchFamily="42" charset="0"/>
                <a:sym typeface="Wingdings 2" pitchFamily="18" charset="2"/>
              </a:rPr>
              <a:t>if patient come late conservative treatment. </a:t>
            </a:r>
          </a:p>
          <a:p>
            <a:pPr>
              <a:buNone/>
              <a:defRPr/>
            </a:pPr>
            <a:endParaRPr lang="en-US" dirty="0" smtClean="0">
              <a:latin typeface="Albertus Medium" pitchFamily="42" charset="0"/>
              <a:sym typeface="Wingdings 2" pitchFamily="18" charset="2"/>
            </a:endParaRPr>
          </a:p>
          <a:p>
            <a:pPr>
              <a:buNone/>
              <a:defRPr/>
            </a:pPr>
            <a:r>
              <a:rPr lang="en-US" dirty="0" smtClean="0">
                <a:latin typeface="Arial Rounded MT Bold" pitchFamily="42" charset="0"/>
                <a:sym typeface="Wingdings 2" pitchFamily="18" charset="2"/>
              </a:rPr>
              <a:t>   </a:t>
            </a:r>
            <a:r>
              <a:rPr lang="en-US" dirty="0" smtClean="0">
                <a:latin typeface="Albertus Medium" pitchFamily="42" charset="0"/>
                <a:sym typeface="Wingdings 2" pitchFamily="18" charset="2"/>
              </a:rPr>
              <a:t>if untreated the </a:t>
            </a:r>
            <a:r>
              <a:rPr lang="en-US" dirty="0" err="1" smtClean="0">
                <a:latin typeface="Albertus Medium" pitchFamily="42" charset="0"/>
                <a:sym typeface="Wingdings 2" pitchFamily="18" charset="2"/>
              </a:rPr>
              <a:t>haematoma</a:t>
            </a:r>
            <a:r>
              <a:rPr lang="en-US" dirty="0" smtClean="0">
                <a:latin typeface="Albertus Medium" pitchFamily="42" charset="0"/>
                <a:sym typeface="Wingdings 2" pitchFamily="18" charset="2"/>
              </a:rPr>
              <a:t> undergoes:</a:t>
            </a:r>
          </a:p>
          <a:p>
            <a:pPr>
              <a:buNone/>
              <a:defRPr/>
            </a:pPr>
            <a:r>
              <a:rPr lang="en-US" dirty="0" smtClean="0">
                <a:latin typeface="Albertus Medium" pitchFamily="42" charset="0"/>
                <a:sym typeface="Wingdings 2" pitchFamily="18" charset="2"/>
              </a:rPr>
              <a:t>		</a:t>
            </a:r>
            <a:r>
              <a:rPr lang="en-US" dirty="0" smtClean="0">
                <a:latin typeface="Albertus Medium" pitchFamily="42" charset="0"/>
                <a:sym typeface="Wingdings" pitchFamily="2" charset="2"/>
              </a:rPr>
              <a:t>   resolution</a:t>
            </a:r>
          </a:p>
          <a:p>
            <a:pPr>
              <a:buNone/>
              <a:defRPr/>
            </a:pPr>
            <a:r>
              <a:rPr lang="en-US" dirty="0" smtClean="0">
                <a:latin typeface="Albertus Medium" pitchFamily="42" charset="0"/>
                <a:sym typeface="Wingdings" pitchFamily="2" charset="2"/>
              </a:rPr>
              <a:t>		   ulceration</a:t>
            </a:r>
          </a:p>
          <a:p>
            <a:pPr>
              <a:buNone/>
              <a:defRPr/>
            </a:pPr>
            <a:r>
              <a:rPr lang="en-US" dirty="0" smtClean="0">
                <a:latin typeface="Albertus Medium" pitchFamily="42" charset="0"/>
                <a:sym typeface="Wingdings" pitchFamily="2" charset="2"/>
              </a:rPr>
              <a:t>		   </a:t>
            </a:r>
            <a:r>
              <a:rPr lang="en-US" dirty="0" err="1" smtClean="0">
                <a:latin typeface="Albertus Medium" pitchFamily="42" charset="0"/>
                <a:sym typeface="Wingdings" pitchFamily="2" charset="2"/>
              </a:rPr>
              <a:t>supporation</a:t>
            </a:r>
            <a:endParaRPr lang="en-US" dirty="0" smtClean="0">
              <a:latin typeface="Albertus Medium" pitchFamily="42" charset="0"/>
              <a:sym typeface="Wingdings" pitchFamily="2" charset="2"/>
            </a:endParaRPr>
          </a:p>
          <a:p>
            <a:pPr>
              <a:buNone/>
              <a:defRPr/>
            </a:pPr>
            <a:r>
              <a:rPr lang="en-US" dirty="0" smtClean="0">
                <a:latin typeface="Albertus Medium" pitchFamily="42" charset="0"/>
                <a:sym typeface="Wingdings" pitchFamily="2" charset="2"/>
              </a:rPr>
              <a:t>		   fibrosis which give rise to skin tag</a:t>
            </a:r>
          </a:p>
          <a:p>
            <a:pPr>
              <a:buNone/>
              <a:defRPr/>
            </a:pPr>
            <a:endParaRPr lang="en-US" dirty="0" smtClean="0">
              <a:latin typeface="Albertus Medium" pitchFamily="42" charset="0"/>
              <a:sym typeface="Wingdings" pitchFamily="2" charset="2"/>
            </a:endParaRPr>
          </a:p>
          <a:p>
            <a:pPr>
              <a:buNone/>
              <a:defRPr/>
            </a:pPr>
            <a:endParaRPr lang="en-US" dirty="0" smtClean="0">
              <a:latin typeface="Albertus Medium" pitchFamily="42" charset="0"/>
              <a:sym typeface="Wingdings" pitchFamily="2" charset="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ChangeArrowheads="1"/>
          </p:cNvSpPr>
          <p:nvPr/>
        </p:nvSpPr>
        <p:spPr bwMode="auto">
          <a:xfrm>
            <a:off x="401638" y="1785938"/>
            <a:ext cx="33845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Internal hemorrhoids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latin typeface="Arial" charset="0"/>
                <a:cs typeface="Arial" charset="0"/>
              </a:rPr>
              <a:t>Tributary of sup rectal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latin typeface="Arial" charset="0"/>
                <a:cs typeface="Arial" charset="0"/>
              </a:rPr>
              <a:t>Above white line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latin typeface="Arial" charset="0"/>
                <a:cs typeface="Arial" charset="0"/>
              </a:rPr>
              <a:t>Generally painles</a:t>
            </a:r>
            <a:r>
              <a:rPr lang="en-US" sz="2000" b="1" dirty="0" smtClean="0">
                <a:solidFill>
                  <a:srgbClr val="CCECFF"/>
                </a:solidFill>
                <a:latin typeface="Arial" charset="0"/>
                <a:cs typeface="Arial" charset="0"/>
              </a:rPr>
              <a:t>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b="1" dirty="0" smtClean="0">
              <a:solidFill>
                <a:prstClr val="white"/>
              </a:solidFill>
              <a:latin typeface="Arial" charset="0"/>
              <a:cs typeface="Arial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FF6600"/>
                </a:solidFill>
                <a:latin typeface="Arial" charset="0"/>
                <a:cs typeface="Arial" charset="0"/>
              </a:rPr>
              <a:t>External hemorrhoids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latin typeface="Arial" charset="0"/>
                <a:cs typeface="Arial" charset="0"/>
              </a:rPr>
              <a:t>Tributary of </a:t>
            </a:r>
            <a:r>
              <a:rPr lang="en-US" sz="2000" b="1" dirty="0" err="1" smtClean="0">
                <a:latin typeface="Arial" charset="0"/>
                <a:cs typeface="Arial" charset="0"/>
              </a:rPr>
              <a:t>inf</a:t>
            </a:r>
            <a:r>
              <a:rPr lang="en-US" sz="2000" b="1" dirty="0" smtClean="0">
                <a:latin typeface="Arial" charset="0"/>
                <a:cs typeface="Arial" charset="0"/>
              </a:rPr>
              <a:t> rectal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latin typeface="Arial" charset="0"/>
                <a:cs typeface="Arial" charset="0"/>
              </a:rPr>
              <a:t>Below white line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2000" b="1" dirty="0" smtClean="0">
                <a:latin typeface="Arial" charset="0"/>
                <a:cs typeface="Arial" charset="0"/>
              </a:rPr>
              <a:t>Generally painful</a:t>
            </a:r>
          </a:p>
        </p:txBody>
      </p:sp>
      <p:pic>
        <p:nvPicPr>
          <p:cNvPr id="35843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1" b="44197"/>
          <a:stretch>
            <a:fillRect/>
          </a:stretch>
        </p:blipFill>
        <p:spPr bwMode="auto">
          <a:xfrm>
            <a:off x="3884613" y="1990725"/>
            <a:ext cx="4902200" cy="429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2553" name="Line 9"/>
          <p:cNvSpPr>
            <a:spLocks noChangeShapeType="1"/>
          </p:cNvSpPr>
          <p:nvPr/>
        </p:nvSpPr>
        <p:spPr bwMode="auto">
          <a:xfrm>
            <a:off x="7394575" y="5786438"/>
            <a:ext cx="865188" cy="0"/>
          </a:xfrm>
          <a:prstGeom prst="line">
            <a:avLst/>
          </a:prstGeom>
          <a:noFill/>
          <a:ln w="57150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prstClr val="white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610104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9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xit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ipe(down)">
                                      <p:cBhvr>
                                        <p:cTn id="32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2553" grpId="0" animBg="1"/>
      <p:bldP spid="492553" grpId="1" animBg="1"/>
      <p:bldP spid="492553" grpId="2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4" descr="hemorrhoid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9" t="12730" r="10606" b="12650"/>
          <a:stretch>
            <a:fillRect/>
          </a:stretch>
        </p:blipFill>
        <p:spPr bwMode="auto">
          <a:xfrm>
            <a:off x="152400" y="346075"/>
            <a:ext cx="8899525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0312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Understand the </a:t>
            </a:r>
            <a:r>
              <a:rPr lang="en-US" dirty="0" smtClean="0">
                <a:solidFill>
                  <a:srgbClr val="FF0000"/>
                </a:solidFill>
              </a:rPr>
              <a:t>anatomy </a:t>
            </a:r>
            <a:r>
              <a:rPr lang="en-US" dirty="0" smtClean="0"/>
              <a:t>of the anus and anal canal and their relation to common </a:t>
            </a:r>
            <a:r>
              <a:rPr lang="en-US" dirty="0" err="1" smtClean="0"/>
              <a:t>perianal</a:t>
            </a:r>
            <a:r>
              <a:rPr lang="en-US" dirty="0" smtClean="0"/>
              <a:t> pathologies</a:t>
            </a:r>
          </a:p>
          <a:p>
            <a:r>
              <a:rPr lang="en-US" dirty="0" smtClean="0"/>
              <a:t>Know well the common anal and </a:t>
            </a:r>
            <a:r>
              <a:rPr lang="en-US" dirty="0" err="1" smtClean="0">
                <a:solidFill>
                  <a:srgbClr val="FF0000"/>
                </a:solidFill>
              </a:rPr>
              <a:t>perianal</a:t>
            </a:r>
            <a:r>
              <a:rPr lang="en-US" dirty="0" smtClean="0">
                <a:solidFill>
                  <a:srgbClr val="FF0000"/>
                </a:solidFill>
              </a:rPr>
              <a:t> pathologies</a:t>
            </a:r>
            <a:r>
              <a:rPr lang="en-US" dirty="0" smtClean="0"/>
              <a:t>, their diagnosis and treatment</a:t>
            </a:r>
          </a:p>
          <a:p>
            <a:r>
              <a:rPr lang="en-US" dirty="0" smtClean="0"/>
              <a:t>Know the differential diagnosis of common </a:t>
            </a:r>
            <a:r>
              <a:rPr lang="en-US" dirty="0" err="1" smtClean="0"/>
              <a:t>perianal</a:t>
            </a:r>
            <a:r>
              <a:rPr lang="en-US" dirty="0" smtClean="0"/>
              <a:t> pathological presentations</a:t>
            </a:r>
          </a:p>
          <a:p>
            <a:r>
              <a:rPr lang="en-US" dirty="0" smtClean="0"/>
              <a:t>Have an idea about the less frequent </a:t>
            </a:r>
            <a:r>
              <a:rPr lang="en-US" dirty="0" err="1" smtClean="0"/>
              <a:t>perianal</a:t>
            </a:r>
            <a:r>
              <a:rPr lang="en-US" dirty="0" smtClean="0"/>
              <a:t> pathologies 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5"/>
          <p:cNvGrpSpPr>
            <a:grpSpLocks/>
          </p:cNvGrpSpPr>
          <p:nvPr/>
        </p:nvGrpSpPr>
        <p:grpSpPr bwMode="auto">
          <a:xfrm>
            <a:off x="136525" y="152400"/>
            <a:ext cx="8778875" cy="6477000"/>
            <a:chOff x="227" y="332"/>
            <a:chExt cx="5332" cy="3813"/>
          </a:xfrm>
        </p:grpSpPr>
        <p:pic>
          <p:nvPicPr>
            <p:cNvPr id="15363" name="Picture 13" descr="Internal hemorrhoids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40" t="7680" r="3468" b="4018"/>
            <a:stretch>
              <a:fillRect/>
            </a:stretch>
          </p:blipFill>
          <p:spPr bwMode="auto">
            <a:xfrm>
              <a:off x="227" y="332"/>
              <a:ext cx="5332" cy="3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364" name="Text Box 19"/>
            <p:cNvSpPr txBox="1">
              <a:spLocks noChangeArrowheads="1"/>
            </p:cNvSpPr>
            <p:nvPr/>
          </p:nvSpPr>
          <p:spPr bwMode="auto">
            <a:xfrm>
              <a:off x="1472" y="2247"/>
              <a:ext cx="655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>
                  <a:cs typeface="Arial" charset="0"/>
                </a:rPr>
                <a:t>11 o’clock</a:t>
              </a:r>
            </a:p>
          </p:txBody>
        </p:sp>
        <p:sp>
          <p:nvSpPr>
            <p:cNvPr id="15365" name="Text Box 20"/>
            <p:cNvSpPr txBox="1">
              <a:spLocks noChangeArrowheads="1"/>
            </p:cNvSpPr>
            <p:nvPr/>
          </p:nvSpPr>
          <p:spPr bwMode="auto">
            <a:xfrm>
              <a:off x="1600" y="3242"/>
              <a:ext cx="5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>
                  <a:cs typeface="Arial" charset="0"/>
                </a:rPr>
                <a:t>7 o’clock</a:t>
              </a:r>
            </a:p>
          </p:txBody>
        </p:sp>
        <p:sp>
          <p:nvSpPr>
            <p:cNvPr id="15366" name="Text Box 21"/>
            <p:cNvSpPr txBox="1">
              <a:spLocks noChangeArrowheads="1"/>
            </p:cNvSpPr>
            <p:nvPr/>
          </p:nvSpPr>
          <p:spPr bwMode="auto">
            <a:xfrm>
              <a:off x="2880" y="3068"/>
              <a:ext cx="5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en-US" sz="1400" b="1">
                  <a:cs typeface="Arial" charset="0"/>
                </a:rPr>
                <a:t>3 o’clock</a:t>
              </a:r>
            </a:p>
          </p:txBody>
        </p:sp>
        <p:sp>
          <p:nvSpPr>
            <p:cNvPr id="15367" name="Line 22"/>
            <p:cNvSpPr>
              <a:spLocks noChangeShapeType="1"/>
            </p:cNvSpPr>
            <p:nvPr/>
          </p:nvSpPr>
          <p:spPr bwMode="auto">
            <a:xfrm flipH="1" flipV="1">
              <a:off x="2505" y="2999"/>
              <a:ext cx="247" cy="1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8" name="Line 23"/>
            <p:cNvSpPr>
              <a:spLocks noChangeShapeType="1"/>
            </p:cNvSpPr>
            <p:nvPr/>
          </p:nvSpPr>
          <p:spPr bwMode="auto">
            <a:xfrm flipV="1">
              <a:off x="1783" y="2971"/>
              <a:ext cx="329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69" name="Line 24"/>
            <p:cNvSpPr>
              <a:spLocks noChangeShapeType="1"/>
            </p:cNvSpPr>
            <p:nvPr/>
          </p:nvSpPr>
          <p:spPr bwMode="auto">
            <a:xfrm>
              <a:off x="1957" y="2505"/>
              <a:ext cx="329" cy="1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Rectangle 9"/>
          <p:cNvSpPr/>
          <p:nvPr/>
        </p:nvSpPr>
        <p:spPr>
          <a:xfrm>
            <a:off x="3505200" y="304800"/>
            <a:ext cx="207056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sym typeface="Webdings" pitchFamily="18" charset="2"/>
              </a:rPr>
              <a:t> location of piles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5620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lnSpc>
                <a:spcPct val="90000"/>
              </a:lnSpc>
              <a:buNone/>
              <a:defRPr/>
            </a:pPr>
            <a:r>
              <a:rPr lang="en-US" sz="3800" dirty="0" smtClean="0"/>
              <a:t>I- Hemorrhoids only bleed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sz="3800" dirty="0" smtClean="0"/>
              <a:t>II- </a:t>
            </a:r>
            <a:r>
              <a:rPr lang="en-US" sz="3800" dirty="0" err="1" smtClean="0"/>
              <a:t>Prolapse</a:t>
            </a:r>
            <a:r>
              <a:rPr lang="en-US" sz="3800" dirty="0" smtClean="0"/>
              <a:t> and reduce spontaneously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sz="3800" dirty="0" smtClean="0"/>
              <a:t>III- Require replacement</a:t>
            </a:r>
          </a:p>
          <a:p>
            <a:pPr lvl="1">
              <a:lnSpc>
                <a:spcPct val="90000"/>
              </a:lnSpc>
              <a:buNone/>
              <a:defRPr/>
            </a:pPr>
            <a:r>
              <a:rPr lang="en-US" sz="3800" dirty="0" smtClean="0"/>
              <a:t>IV- Permanently Prolapsed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CC0000"/>
                </a:solidFill>
                <a:latin typeface="Arial Rounded MT Bold" pitchFamily="42" charset="0"/>
              </a:rPr>
              <a:t>Aetiology</a:t>
            </a:r>
            <a:r>
              <a:rPr lang="en-US" dirty="0" smtClean="0">
                <a:solidFill>
                  <a:srgbClr val="CC0000"/>
                </a:solidFill>
                <a:latin typeface="Arial Rounded MT Bold" pitchFamily="42" charset="0"/>
              </a:rPr>
              <a:t> of </a:t>
            </a:r>
            <a:r>
              <a:rPr lang="en-US" dirty="0" err="1" smtClean="0">
                <a:solidFill>
                  <a:srgbClr val="CC0000"/>
                </a:solidFill>
                <a:latin typeface="Arial Rounded MT Bold" pitchFamily="42" charset="0"/>
              </a:rPr>
              <a:t>Haemorrhoids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Primary Causes</a:t>
            </a:r>
            <a:r>
              <a:rPr lang="en-US" sz="2400" b="1" dirty="0" smtClean="0"/>
              <a:t>:</a:t>
            </a:r>
          </a:p>
          <a:p>
            <a:pPr>
              <a:buNone/>
              <a:defRPr/>
            </a:pPr>
            <a:r>
              <a:rPr lang="en-US" sz="2400" dirty="0" smtClean="0"/>
              <a:t>These are attributed to several predisposing causes:</a:t>
            </a:r>
          </a:p>
          <a:p>
            <a:pPr>
              <a:buNone/>
              <a:defRPr/>
            </a:pPr>
            <a:r>
              <a:rPr lang="en-US" sz="2400" b="1" dirty="0" smtClean="0">
                <a:latin typeface="Book Antiqua" pitchFamily="18" charset="0"/>
              </a:rPr>
              <a:t>	</a:t>
            </a:r>
            <a:r>
              <a:rPr lang="en-US" sz="2400" dirty="0" smtClean="0">
                <a:sym typeface="Wingdings 2" pitchFamily="18" charset="2"/>
              </a:rPr>
              <a:t></a:t>
            </a:r>
            <a:r>
              <a:rPr lang="en-US" sz="2400" b="1" dirty="0" smtClean="0">
                <a:sym typeface="Wingdings 2" pitchFamily="18" charset="2"/>
              </a:rPr>
              <a:t>	</a:t>
            </a:r>
            <a:r>
              <a:rPr lang="en-US" sz="2400" dirty="0" smtClean="0">
                <a:sym typeface="Wingdings 2" pitchFamily="18" charset="2"/>
              </a:rPr>
              <a:t>Hereditary factors </a:t>
            </a:r>
            <a:r>
              <a:rPr lang="en-US" sz="2400" dirty="0" err="1" smtClean="0">
                <a:sym typeface="Wingdings 2" pitchFamily="18" charset="2"/>
              </a:rPr>
              <a:t>e.g</a:t>
            </a:r>
            <a:r>
              <a:rPr lang="en-US" sz="2400" dirty="0" smtClean="0">
                <a:sym typeface="Wingdings 2" pitchFamily="18" charset="2"/>
              </a:rPr>
              <a:t>, structural weakness of the vein.</a:t>
            </a:r>
          </a:p>
          <a:p>
            <a:pPr>
              <a:buNone/>
              <a:defRPr/>
            </a:pPr>
            <a:r>
              <a:rPr lang="en-US" sz="2400" dirty="0" smtClean="0">
                <a:sym typeface="Wingdings 2" pitchFamily="18" charset="2"/>
              </a:rPr>
              <a:t>		Anatomical factors.</a:t>
            </a:r>
          </a:p>
          <a:p>
            <a:pPr>
              <a:buNone/>
              <a:defRPr/>
            </a:pPr>
            <a:r>
              <a:rPr lang="en-US" sz="2400" dirty="0" smtClean="0">
                <a:sym typeface="Wingdings 2" pitchFamily="18" charset="2"/>
              </a:rPr>
              <a:t>		Partial congestion.</a:t>
            </a:r>
          </a:p>
          <a:p>
            <a:pPr>
              <a:buNone/>
              <a:defRPr/>
            </a:pPr>
            <a:r>
              <a:rPr lang="en-US" sz="2400" dirty="0" smtClean="0">
                <a:sym typeface="Wingdings 2" pitchFamily="18" charset="2"/>
              </a:rPr>
              <a:t>		Chronic constipation.</a:t>
            </a:r>
          </a:p>
          <a:p>
            <a:pPr>
              <a:buNone/>
              <a:defRPr/>
            </a:pPr>
            <a:r>
              <a:rPr lang="en-US" sz="2400" dirty="0" smtClean="0">
                <a:sym typeface="Wingdings 2" pitchFamily="18" charset="2"/>
              </a:rPr>
              <a:t>		</a:t>
            </a:r>
            <a:r>
              <a:rPr lang="en-US" sz="2400" dirty="0" err="1" smtClean="0">
                <a:sym typeface="Wingdings 2" pitchFamily="18" charset="2"/>
              </a:rPr>
              <a:t>Sphincteric</a:t>
            </a:r>
            <a:r>
              <a:rPr lang="en-US" sz="2400" dirty="0" smtClean="0">
                <a:sym typeface="Wingdings 2" pitchFamily="18" charset="2"/>
              </a:rPr>
              <a:t> relaxation.</a:t>
            </a:r>
            <a:endParaRPr lang="en-US" sz="24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FF3300"/>
                </a:solidFill>
              </a:rPr>
              <a:t>Secondary Causes</a:t>
            </a:r>
          </a:p>
          <a:p>
            <a:pPr>
              <a:buNone/>
              <a:defRPr/>
            </a:pPr>
            <a:r>
              <a:rPr lang="en-US" sz="2400" dirty="0" smtClean="0"/>
              <a:t>These are due to underlying organic cause such as;</a:t>
            </a:r>
          </a:p>
          <a:p>
            <a:pPr>
              <a:buNone/>
              <a:defRPr/>
            </a:pPr>
            <a:r>
              <a:rPr lang="en-US" sz="2400" dirty="0" smtClean="0"/>
              <a:t>	</a:t>
            </a:r>
            <a:r>
              <a:rPr lang="en-US" sz="2400" dirty="0" smtClean="0">
                <a:sym typeface="Webdings" pitchFamily="18" charset="2"/>
              </a:rPr>
              <a:t>	pregnancy</a:t>
            </a:r>
          </a:p>
          <a:p>
            <a:pPr>
              <a:buNone/>
              <a:defRPr/>
            </a:pPr>
            <a:r>
              <a:rPr lang="en-US" sz="2400" dirty="0" smtClean="0">
                <a:sym typeface="Webdings" pitchFamily="18" charset="2"/>
              </a:rPr>
              <a:t>		venous obstruction</a:t>
            </a:r>
          </a:p>
          <a:p>
            <a:pPr>
              <a:buNone/>
              <a:defRPr/>
            </a:pPr>
            <a:r>
              <a:rPr lang="en-US" sz="2400" dirty="0" smtClean="0">
                <a:sym typeface="Webdings" pitchFamily="18" charset="2"/>
              </a:rPr>
              <a:t>		straining on </a:t>
            </a:r>
            <a:r>
              <a:rPr lang="en-US" sz="2400" dirty="0" err="1" smtClean="0">
                <a:sym typeface="Webdings" pitchFamily="18" charset="2"/>
              </a:rPr>
              <a:t>micturation</a:t>
            </a:r>
            <a:endParaRPr lang="en-US" sz="2400" dirty="0" smtClean="0">
              <a:sym typeface="Webdings" pitchFamily="18" charset="2"/>
            </a:endParaRPr>
          </a:p>
          <a:p>
            <a:pPr>
              <a:buNone/>
              <a:defRPr/>
            </a:pPr>
            <a:r>
              <a:rPr lang="en-US" sz="2400" dirty="0" smtClean="0">
                <a:sym typeface="Webdings" pitchFamily="18" charset="2"/>
              </a:rPr>
              <a:t>		venous congestion</a:t>
            </a:r>
          </a:p>
          <a:p>
            <a:pPr>
              <a:buNone/>
              <a:defRPr/>
            </a:pPr>
            <a:r>
              <a:rPr lang="en-US" sz="2400" dirty="0" smtClean="0">
                <a:sym typeface="Webdings" pitchFamily="18" charset="2"/>
              </a:rPr>
              <a:t>		carcinoma of the rectum</a:t>
            </a: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Symptoms</a:t>
            </a:r>
          </a:p>
        </p:txBody>
      </p:sp>
      <p:sp>
        <p:nvSpPr>
          <p:cNvPr id="1638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Rectal Bleeding</a:t>
            </a:r>
          </a:p>
          <a:p>
            <a:pPr eaLnBrk="1" hangingPunct="1">
              <a:defRPr/>
            </a:pPr>
            <a:r>
              <a:rPr lang="en-US" dirty="0" smtClean="0"/>
              <a:t>Red blood in stool</a:t>
            </a:r>
          </a:p>
          <a:p>
            <a:pPr eaLnBrk="1" hangingPunct="1">
              <a:defRPr/>
            </a:pPr>
            <a:r>
              <a:rPr lang="en-US" dirty="0" smtClean="0"/>
              <a:t>Pain during bowel movements</a:t>
            </a:r>
          </a:p>
          <a:p>
            <a:pPr eaLnBrk="1" hangingPunct="1">
              <a:defRPr/>
            </a:pPr>
            <a:r>
              <a:rPr lang="en-US" dirty="0" smtClean="0"/>
              <a:t>Anal Itching</a:t>
            </a:r>
          </a:p>
          <a:p>
            <a:pPr eaLnBrk="1" hangingPunct="1">
              <a:defRPr/>
            </a:pPr>
            <a:r>
              <a:rPr lang="en-US" dirty="0" smtClean="0"/>
              <a:t>Rectal </a:t>
            </a:r>
            <a:r>
              <a:rPr lang="en-US" dirty="0" err="1" smtClean="0"/>
              <a:t>Prolapse</a:t>
            </a: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Thrombus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5364" name="Picture 5" descr="prolapsed_hemorrhoi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838200" y="46038"/>
            <a:ext cx="9982200" cy="681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Prevention</a:t>
            </a:r>
          </a:p>
        </p:txBody>
      </p:sp>
      <p:sp>
        <p:nvSpPr>
          <p:cNvPr id="368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High fiber diet</a:t>
            </a:r>
          </a:p>
          <a:p>
            <a:pPr eaLnBrk="1" hangingPunct="1">
              <a:defRPr/>
            </a:pPr>
            <a:r>
              <a:rPr lang="en-US" dirty="0" smtClean="0"/>
              <a:t>Drink Plenty of Liquids</a:t>
            </a:r>
          </a:p>
          <a:p>
            <a:pPr eaLnBrk="1" hangingPunct="1">
              <a:defRPr/>
            </a:pPr>
            <a:r>
              <a:rPr lang="en-US" dirty="0" smtClean="0"/>
              <a:t>Fiber Supplements</a:t>
            </a:r>
          </a:p>
          <a:p>
            <a:pPr eaLnBrk="1" hangingPunct="1">
              <a:defRPr/>
            </a:pPr>
            <a:r>
              <a:rPr lang="en-US" dirty="0" smtClean="0"/>
              <a:t>Exercise</a:t>
            </a:r>
          </a:p>
          <a:p>
            <a:pPr eaLnBrk="1" hangingPunct="1">
              <a:defRPr/>
            </a:pPr>
            <a:r>
              <a:rPr lang="en-US" dirty="0" smtClean="0"/>
              <a:t>Avoid long periods of standing or sitting</a:t>
            </a:r>
          </a:p>
          <a:p>
            <a:pPr eaLnBrk="1" hangingPunct="1">
              <a:defRPr/>
            </a:pPr>
            <a:r>
              <a:rPr lang="en-US" dirty="0" smtClean="0"/>
              <a:t>Don’t Strain</a:t>
            </a:r>
          </a:p>
          <a:p>
            <a:pPr eaLnBrk="1" hangingPunct="1">
              <a:defRPr/>
            </a:pPr>
            <a:r>
              <a:rPr lang="en-US" dirty="0" smtClean="0"/>
              <a:t>Go as soon as you feel the urge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000" dirty="0" smtClean="0"/>
              <a:t>TREATMENT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301625" y="1676400"/>
            <a:ext cx="8662988" cy="44227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varies from simple reassurance to operative </a:t>
            </a:r>
            <a:r>
              <a:rPr lang="en-US" dirty="0" err="1" smtClean="0"/>
              <a:t>hemorrhoidectomy</a:t>
            </a:r>
            <a:r>
              <a:rPr lang="en-US" dirty="0" smtClean="0"/>
              <a:t>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Treatments are classified into three categories: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  1) Dietary and lifestyle modification.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  2) Non operative/office procedures.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dirty="0" smtClean="0"/>
              <a:t>      3) Operative </a:t>
            </a:r>
            <a:r>
              <a:rPr lang="en-US" dirty="0" err="1" smtClean="0"/>
              <a:t>hemorrhoidectomy</a:t>
            </a:r>
            <a:r>
              <a:rPr lang="en-US" dirty="0" smtClean="0"/>
              <a:t>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Treatment Non-surgical</a:t>
            </a:r>
          </a:p>
        </p:txBody>
      </p:sp>
      <p:sp>
        <p:nvSpPr>
          <p:cNvPr id="2969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Mild cases (GI &amp;II) are controlled by:</a:t>
            </a:r>
          </a:p>
          <a:p>
            <a:pPr lvl="1" eaLnBrk="1" hangingPunct="1">
              <a:defRPr/>
            </a:pPr>
            <a:r>
              <a:rPr lang="en-US" sz="3200" dirty="0" smtClean="0"/>
              <a:t>Preventing constipation</a:t>
            </a:r>
          </a:p>
          <a:p>
            <a:pPr lvl="1" eaLnBrk="1" hangingPunct="1">
              <a:defRPr/>
            </a:pPr>
            <a:r>
              <a:rPr lang="en-US" sz="3200" dirty="0" smtClean="0"/>
              <a:t>Drinking Fluids</a:t>
            </a:r>
          </a:p>
          <a:p>
            <a:pPr lvl="1" eaLnBrk="1" hangingPunct="1">
              <a:defRPr/>
            </a:pPr>
            <a:r>
              <a:rPr lang="en-US" sz="3200" dirty="0" smtClean="0"/>
              <a:t>High-fiber diet</a:t>
            </a:r>
          </a:p>
          <a:p>
            <a:pPr lvl="1" eaLnBrk="1" hangingPunct="1">
              <a:defRPr/>
            </a:pPr>
            <a:r>
              <a:rPr lang="en-US" sz="3200" dirty="0" smtClean="0"/>
              <a:t>Use of Fiber supplements</a:t>
            </a:r>
          </a:p>
          <a:p>
            <a:pPr lvl="1" eaLnBrk="1" hangingPunct="1">
              <a:defRPr/>
            </a:pPr>
            <a:r>
              <a:rPr lang="en-US" sz="3200" dirty="0" smtClean="0"/>
              <a:t>Stool softeners</a:t>
            </a:r>
          </a:p>
          <a:p>
            <a:pPr lvl="1" eaLnBrk="1" hangingPunct="1">
              <a:buFont typeface="Wingdings" pitchFamily="2" charset="2"/>
              <a:buNone/>
              <a:defRPr/>
            </a:pPr>
            <a:endParaRPr lang="en-US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Treatments</a:t>
            </a:r>
          </a:p>
        </p:txBody>
      </p:sp>
      <p:sp>
        <p:nvSpPr>
          <p:cNvPr id="327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For painful or </a:t>
            </a:r>
            <a:r>
              <a:rPr lang="en-US" dirty="0" err="1" smtClean="0"/>
              <a:t>persistant</a:t>
            </a:r>
            <a:r>
              <a:rPr lang="en-US" dirty="0" smtClean="0"/>
              <a:t> hemorrhoids:(III &amp; IV)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 dirty="0" smtClean="0"/>
              <a:t>Tying off a hemorrhoid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 dirty="0" err="1" smtClean="0"/>
              <a:t>Sclerotherapy</a:t>
            </a:r>
            <a:endParaRPr lang="en-US" sz="3000" dirty="0" smtClean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 dirty="0" err="1" smtClean="0"/>
              <a:t>Infered</a:t>
            </a:r>
            <a:r>
              <a:rPr lang="en-US" sz="3000" dirty="0" smtClean="0"/>
              <a:t> Light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 dirty="0" smtClean="0"/>
              <a:t>Laser Therapy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 dirty="0" smtClean="0"/>
              <a:t>Freezing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3000" dirty="0" smtClean="0"/>
              <a:t>Electrical Current</a:t>
            </a:r>
          </a:p>
          <a:p>
            <a:pPr lvl="1">
              <a:lnSpc>
                <a:spcPct val="90000"/>
              </a:lnSpc>
              <a:defRPr/>
            </a:pPr>
            <a:r>
              <a:rPr lang="en-US" sz="3000" dirty="0" smtClean="0"/>
              <a:t>Surgery (</a:t>
            </a:r>
            <a:r>
              <a:rPr lang="en-US" sz="3200" dirty="0" err="1" smtClean="0"/>
              <a:t>hemorrhoidectomy</a:t>
            </a:r>
            <a:r>
              <a:rPr lang="en-US" sz="3200" dirty="0" smtClean="0"/>
              <a:t>)</a:t>
            </a:r>
            <a:endParaRPr lang="en-US" sz="3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ANORECTAL ABSCESSES AND FISTULA-IN-ANO</a:t>
            </a:r>
          </a:p>
        </p:txBody>
      </p:sp>
      <p:sp>
        <p:nvSpPr>
          <p:cNvPr id="2051" name="Rectangle 3"/>
          <p:cNvSpPr>
            <a:spLocks noGrp="1" noRot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u="sng" dirty="0" smtClean="0">
                <a:effectLst/>
                <a:latin typeface="Times New Roman"/>
                <a:ea typeface="Times New Roman"/>
                <a:cs typeface="Arial"/>
              </a:rPr>
              <a:t>Anal canal</a:t>
            </a:r>
            <a:r>
              <a:rPr lang="en-US" sz="3600" dirty="0" smtClean="0">
                <a:ea typeface="Times New Roman"/>
                <a:cs typeface="Arial"/>
              </a:rPr>
              <a:t/>
            </a:r>
            <a:br>
              <a:rPr lang="en-US" sz="3600" dirty="0" smtClean="0">
                <a:ea typeface="Times New Roman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91600" cy="5105400"/>
          </a:xfrm>
        </p:spPr>
        <p:txBody>
          <a:bodyPr>
            <a:normAutofit fontScale="70000" lnSpcReduction="20000"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a typeface="Times New Roman"/>
              <a:cs typeface="Arial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Times New Roman"/>
                <a:cs typeface="Arial"/>
              </a:rPr>
              <a:t>Beginning: 2.5 cm </a:t>
            </a:r>
            <a:r>
              <a:rPr lang="en-US" dirty="0" smtClean="0">
                <a:effectLst/>
                <a:latin typeface="Times New Roman"/>
                <a:ea typeface="Times New Roman"/>
                <a:cs typeface="Arial"/>
              </a:rPr>
              <a:t>below and anterior to the tip of the coccyx at the recto-anal junction</a:t>
            </a:r>
            <a:r>
              <a:rPr lang="en-US" b="1" dirty="0" smtClean="0">
                <a:effectLst/>
                <a:latin typeface="Times New Roman"/>
                <a:ea typeface="Times New Roman"/>
                <a:cs typeface="Arial"/>
              </a:rPr>
              <a:t>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b="1" dirty="0" smtClean="0">
              <a:effectLst/>
              <a:latin typeface="Times New Roman"/>
              <a:ea typeface="Times New Roman"/>
              <a:cs typeface="Arial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Times New Roman"/>
                <a:cs typeface="Arial"/>
              </a:rPr>
              <a:t>Length: 4 cm </a:t>
            </a:r>
            <a:r>
              <a:rPr lang="en-US" dirty="0" smtClean="0">
                <a:effectLst/>
                <a:latin typeface="Times New Roman"/>
                <a:ea typeface="Times New Roman"/>
                <a:cs typeface="Arial"/>
              </a:rPr>
              <a:t>long</a:t>
            </a:r>
            <a:endParaRPr lang="en-US" b="1" dirty="0" smtClean="0">
              <a:effectLst/>
              <a:latin typeface="Times New Roman"/>
              <a:ea typeface="Times New Roman"/>
              <a:cs typeface="Arial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a typeface="Times New Roman"/>
              <a:cs typeface="Arial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Times New Roman"/>
                <a:cs typeface="Arial"/>
              </a:rPr>
              <a:t>Course: </a:t>
            </a:r>
            <a:r>
              <a:rPr lang="en-US" dirty="0" smtClean="0">
                <a:effectLst/>
                <a:latin typeface="Times New Roman"/>
                <a:ea typeface="Times New Roman"/>
                <a:cs typeface="Arial"/>
              </a:rPr>
              <a:t>It runs</a:t>
            </a:r>
            <a:r>
              <a:rPr lang="en-US" b="1" dirty="0" smtClean="0"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en-US" dirty="0" smtClean="0">
                <a:effectLst/>
                <a:latin typeface="Times New Roman"/>
                <a:ea typeface="Times New Roman"/>
                <a:cs typeface="Arial"/>
              </a:rPr>
              <a:t>down and backwards.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>
              <a:ea typeface="Times New Roman"/>
              <a:cs typeface="Arial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Times New Roman"/>
                <a:cs typeface="Arial"/>
              </a:rPr>
              <a:t>Termination: </a:t>
            </a:r>
            <a:r>
              <a:rPr lang="en-US" dirty="0" smtClean="0">
                <a:effectLst/>
                <a:latin typeface="Times New Roman"/>
                <a:ea typeface="Times New Roman"/>
                <a:cs typeface="Arial"/>
              </a:rPr>
              <a:t>It ends at the anus.</a:t>
            </a: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800" dirty="0">
              <a:ea typeface="Times New Roman"/>
              <a:cs typeface="Arial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b="1" dirty="0" smtClean="0">
                <a:effectLst/>
                <a:latin typeface="Times New Roman"/>
                <a:ea typeface="Times New Roman"/>
                <a:cs typeface="Arial"/>
              </a:rPr>
              <a:t>Relations: </a:t>
            </a:r>
            <a:endParaRPr lang="en-US" sz="2800" dirty="0">
              <a:ea typeface="Times New Roman"/>
              <a:cs typeface="Arial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562100" algn="l"/>
              </a:tabLst>
            </a:pPr>
            <a:r>
              <a:rPr lang="en-US" b="1" dirty="0" smtClean="0">
                <a:effectLst/>
                <a:latin typeface="Times New Roman"/>
                <a:ea typeface="Times New Roman"/>
                <a:cs typeface="Arial"/>
              </a:rPr>
              <a:t>Laterally:</a:t>
            </a:r>
            <a:r>
              <a:rPr lang="en-US" dirty="0" smtClean="0"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  <a:cs typeface="Arial"/>
              </a:rPr>
              <a:t>Ischioanal</a:t>
            </a:r>
            <a:r>
              <a:rPr lang="en-US" dirty="0" smtClean="0">
                <a:effectLst/>
                <a:latin typeface="Times New Roman"/>
                <a:ea typeface="Times New Roman"/>
                <a:cs typeface="Arial"/>
              </a:rPr>
              <a:t> fossae.</a:t>
            </a:r>
            <a:endParaRPr lang="en-US" sz="2800" dirty="0">
              <a:ea typeface="Times New Roman"/>
              <a:cs typeface="Arial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562100" algn="l"/>
              </a:tabLst>
            </a:pPr>
            <a:r>
              <a:rPr lang="en-US" b="1" dirty="0" smtClean="0">
                <a:effectLst/>
                <a:latin typeface="Times New Roman"/>
                <a:ea typeface="Times New Roman"/>
                <a:cs typeface="Arial"/>
              </a:rPr>
              <a:t>Posteriorly:</a:t>
            </a:r>
            <a:r>
              <a:rPr lang="en-US" dirty="0" smtClean="0"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  <a:cs typeface="Arial"/>
              </a:rPr>
              <a:t>Anococcygeal</a:t>
            </a:r>
            <a:r>
              <a:rPr lang="en-US" dirty="0" smtClean="0">
                <a:effectLst/>
                <a:latin typeface="Times New Roman"/>
                <a:ea typeface="Times New Roman"/>
                <a:cs typeface="Arial"/>
              </a:rPr>
              <a:t> raphe between it and tip of coccyx.</a:t>
            </a:r>
            <a:endParaRPr lang="en-US" sz="2800" dirty="0">
              <a:ea typeface="Times New Roman"/>
              <a:cs typeface="Arial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tabLst>
                <a:tab pos="1562100" algn="l"/>
              </a:tabLst>
            </a:pPr>
            <a:r>
              <a:rPr lang="en-US" b="1" dirty="0" smtClean="0">
                <a:effectLst/>
                <a:latin typeface="Times New Roman"/>
                <a:ea typeface="Times New Roman"/>
                <a:cs typeface="Arial"/>
              </a:rPr>
              <a:t>Anteriorly:</a:t>
            </a:r>
            <a:r>
              <a:rPr lang="en-US" dirty="0" smtClean="0">
                <a:effectLst/>
                <a:latin typeface="Times New Roman"/>
                <a:ea typeface="Times New Roman"/>
                <a:cs typeface="Arial"/>
              </a:rPr>
              <a:t> </a:t>
            </a:r>
            <a:r>
              <a:rPr lang="en-US" dirty="0" err="1" smtClean="0">
                <a:effectLst/>
                <a:latin typeface="Times New Roman"/>
                <a:ea typeface="Times New Roman"/>
                <a:cs typeface="Arial"/>
              </a:rPr>
              <a:t>Perineal</a:t>
            </a:r>
            <a:r>
              <a:rPr lang="en-US" dirty="0" smtClean="0">
                <a:effectLst/>
                <a:latin typeface="Times New Roman"/>
                <a:ea typeface="Times New Roman"/>
                <a:cs typeface="Arial"/>
              </a:rPr>
              <a:t> body between it and bulb of penis in males.</a:t>
            </a:r>
            <a:br>
              <a:rPr lang="en-US" dirty="0" smtClean="0">
                <a:effectLst/>
                <a:latin typeface="Times New Roman"/>
                <a:ea typeface="Times New Roman"/>
                <a:cs typeface="Arial"/>
              </a:rPr>
            </a:br>
            <a:r>
              <a:rPr lang="en-US" dirty="0" smtClean="0">
                <a:effectLst/>
                <a:latin typeface="Times New Roman"/>
                <a:ea typeface="Times New Roman"/>
                <a:cs typeface="Arial"/>
              </a:rPr>
              <a:t>                    </a:t>
            </a:r>
            <a:r>
              <a:rPr lang="en-US" dirty="0" err="1" smtClean="0">
                <a:effectLst/>
                <a:latin typeface="Times New Roman"/>
                <a:ea typeface="Times New Roman"/>
                <a:cs typeface="Arial"/>
              </a:rPr>
              <a:t>Perineal</a:t>
            </a:r>
            <a:r>
              <a:rPr lang="en-US" dirty="0" smtClean="0">
                <a:effectLst/>
                <a:latin typeface="Times New Roman"/>
                <a:ea typeface="Times New Roman"/>
                <a:cs typeface="Arial"/>
              </a:rPr>
              <a:t> body between it and vagina in females.</a:t>
            </a:r>
            <a:endParaRPr lang="en-US" sz="2800" dirty="0">
              <a:ea typeface="Times New Roman"/>
              <a:cs typeface="Arial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099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INTRODUCTION</a:t>
            </a: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Both abscess and fistula-in-</a:t>
            </a:r>
            <a:r>
              <a:rPr lang="en-US" dirty="0" err="1" smtClean="0"/>
              <a:t>ano</a:t>
            </a:r>
            <a:r>
              <a:rPr lang="en-US" dirty="0" smtClean="0"/>
              <a:t> can be considered simultaneously.</a:t>
            </a:r>
          </a:p>
          <a:p>
            <a:pPr eaLnBrk="1" hangingPunct="1">
              <a:buNone/>
              <a:defRPr/>
            </a:pPr>
            <a:endParaRPr lang="en-US" dirty="0" smtClean="0"/>
          </a:p>
          <a:p>
            <a:pPr eaLnBrk="1" hangingPunct="1">
              <a:defRPr/>
            </a:pPr>
            <a:r>
              <a:rPr lang="en-US" dirty="0" smtClean="0"/>
              <a:t>The abscess is an acute manifestation, and the fistula is a chronic condition.</a:t>
            </a: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ETIOLOGY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Nonspecific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         </a:t>
            </a:r>
            <a:r>
              <a:rPr lang="en-US" sz="2400" dirty="0" err="1" smtClean="0"/>
              <a:t>Cryptoglandular</a:t>
            </a:r>
            <a:r>
              <a:rPr lang="en-US" sz="2400" dirty="0" smtClean="0"/>
              <a:t> in origin.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Specific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         Crohn’s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         Ulcerative colitis 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         TB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         </a:t>
            </a:r>
            <a:r>
              <a:rPr lang="en-US" sz="2400" dirty="0" err="1" smtClean="0"/>
              <a:t>Actinomycosis</a:t>
            </a:r>
            <a:r>
              <a:rPr lang="en-US" sz="2400" dirty="0" smtClean="0"/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         Carcinoma 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         Trauma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         Radiation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         Foreign body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         Lymphoma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         Pelvic inflammation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         Leukemia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16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1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PATHOGENESIS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</a:t>
            </a:r>
            <a:r>
              <a:rPr lang="en-US" i="1" smtClean="0"/>
              <a:t>cryptoglandular</a:t>
            </a:r>
            <a:r>
              <a:rPr lang="en-US" smtClean="0"/>
              <a:t> hypothesis states that infection of the anal glands associated with the anal crypts is the primary cause of anal fistula and abscess. 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err="1" smtClean="0"/>
              <a:t>Perianal</a:t>
            </a:r>
            <a:r>
              <a:rPr lang="en-US" dirty="0" smtClean="0"/>
              <a:t> Abscess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Remains one of the more common </a:t>
            </a:r>
            <a:r>
              <a:rPr lang="en-US" dirty="0" err="1" smtClean="0"/>
              <a:t>anorectal</a:t>
            </a:r>
            <a:r>
              <a:rPr lang="en-US" dirty="0" smtClean="0"/>
              <a:t> 	conditions encountered in practice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Abscesses </a:t>
            </a:r>
            <a:r>
              <a:rPr lang="en-US" dirty="0"/>
              <a:t>are classified </a:t>
            </a:r>
            <a:r>
              <a:rPr lang="en-US" dirty="0" smtClean="0"/>
              <a:t>into: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Perianal</a:t>
            </a:r>
            <a:r>
              <a:rPr lang="en-US" dirty="0" smtClean="0">
                <a:solidFill>
                  <a:srgbClr val="FF0000"/>
                </a:solidFill>
              </a:rPr>
              <a:t> 60%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Ischiorectal</a:t>
            </a:r>
            <a:r>
              <a:rPr lang="en-US" dirty="0" smtClean="0"/>
              <a:t> 20%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Intersphincteric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S</a:t>
            </a:r>
            <a:r>
              <a:rPr lang="en-US" dirty="0" err="1" smtClean="0"/>
              <a:t>upralevator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Dis Colon Rectum 2011; 54: 1465-1474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23850" y="0"/>
            <a:ext cx="8510588" cy="1325563"/>
          </a:xfrm>
        </p:spPr>
        <p:txBody>
          <a:bodyPr/>
          <a:lstStyle/>
          <a:p>
            <a:pPr eaLnBrk="1" hangingPunct="1">
              <a:defRPr/>
            </a:pPr>
            <a:r>
              <a:rPr lang="en-US" smtClean="0"/>
              <a:t>CLASSIFICATION</a:t>
            </a:r>
          </a:p>
        </p:txBody>
      </p:sp>
      <p:pic>
        <p:nvPicPr>
          <p:cNvPr id="8195" name="Picture 4" descr="77_f6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182688"/>
            <a:ext cx="7416800" cy="546417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smtClean="0"/>
              <a:t>TREATMENT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</a:rPr>
              <a:t>Incision and drainage.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Determine the most tender point, a 2 cm area of skin is injected with local freezing.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err="1" smtClean="0"/>
              <a:t>Eliptical</a:t>
            </a:r>
            <a:r>
              <a:rPr lang="en-US" dirty="0" smtClean="0"/>
              <a:t> or </a:t>
            </a:r>
            <a:r>
              <a:rPr lang="en-US" dirty="0" err="1" smtClean="0"/>
              <a:t>cruciate</a:t>
            </a:r>
            <a:r>
              <a:rPr lang="en-US" dirty="0" smtClean="0"/>
              <a:t> incision.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Drainage of pus. Destroy all </a:t>
            </a:r>
            <a:r>
              <a:rPr lang="en-US" dirty="0" err="1" smtClean="0"/>
              <a:t>loculations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ANTIBIOTICS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Immunosuppression.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Valvular disease.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Diabetics.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Extensive disease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mtClean="0"/>
              <a:t>Systemic manifestation.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Fistula-in-</a:t>
            </a:r>
            <a:r>
              <a:rPr lang="en-US" dirty="0" err="1" smtClean="0"/>
              <a:t>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In approximately 30% to 50% of patients with an 	</a:t>
            </a:r>
            <a:r>
              <a:rPr lang="en-US" dirty="0" err="1" smtClean="0"/>
              <a:t>anorectal</a:t>
            </a:r>
            <a:r>
              <a:rPr lang="en-US" dirty="0" smtClean="0"/>
              <a:t> abscess fistula-in-</a:t>
            </a:r>
            <a:r>
              <a:rPr lang="en-US" dirty="0" err="1" smtClean="0"/>
              <a:t>ano</a:t>
            </a:r>
            <a:r>
              <a:rPr lang="en-US" dirty="0" smtClean="0"/>
              <a:t>, develops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/>
              <a:t>N</a:t>
            </a:r>
            <a:r>
              <a:rPr lang="en-US" dirty="0" smtClean="0"/>
              <a:t>o definitive way to predict: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Who will develop one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O</a:t>
            </a:r>
            <a:r>
              <a:rPr lang="en-US" dirty="0" smtClean="0"/>
              <a:t>r how to prevent one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Fistulas are categorized based on their anatomical 	course relative to the sphincter complex: (Parks)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>
                <a:solidFill>
                  <a:srgbClr val="FF0000"/>
                </a:solidFill>
              </a:rPr>
              <a:t>Intersphincteric</a:t>
            </a:r>
            <a:endParaRPr lang="en-US" dirty="0" smtClean="0">
              <a:solidFill>
                <a:srgbClr val="FF0000"/>
              </a:solidFill>
            </a:endParaRP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Transsphincteric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Suprasphincteric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extrasphincteric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Anatomical Classification</a:t>
            </a:r>
          </a:p>
        </p:txBody>
      </p:sp>
      <p:pic>
        <p:nvPicPr>
          <p:cNvPr id="6147" name="Content Placeholder 4" descr="24802-0550x047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617788" y="1600200"/>
            <a:ext cx="3908425" cy="4525963"/>
          </a:xfr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Dis Colon Rectum 2011; 54: 1465-1474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Fistula-in-</a:t>
            </a:r>
            <a:r>
              <a:rPr lang="en-US" dirty="0" err="1" smtClean="0"/>
              <a:t>Ano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77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/>
              <a:t>Fistulas can also be classified as “simple” or “complex”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Simple fistulas includes: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/>
              <a:t>L</a:t>
            </a:r>
            <a:r>
              <a:rPr lang="en-US" dirty="0" smtClean="0"/>
              <a:t>ow </a:t>
            </a:r>
            <a:r>
              <a:rPr lang="en-US" dirty="0" err="1" smtClean="0"/>
              <a:t>transsphincteric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/>
              <a:t>I</a:t>
            </a:r>
            <a:r>
              <a:rPr lang="en-US" dirty="0" err="1" smtClean="0"/>
              <a:t>ntersphincteric</a:t>
            </a:r>
            <a:r>
              <a:rPr lang="en-US" dirty="0" smtClean="0"/>
              <a:t> fistulas that cross 30% of the external sphincter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smtClean="0">
                <a:solidFill>
                  <a:srgbClr val="FF0000"/>
                </a:solidFill>
              </a:rPr>
              <a:t>Complex fistulas includes</a:t>
            </a:r>
            <a:r>
              <a:rPr lang="en-US" dirty="0" smtClean="0"/>
              <a:t>: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High </a:t>
            </a:r>
            <a:r>
              <a:rPr lang="en-US" dirty="0" err="1" smtClean="0"/>
              <a:t>transsphincteric</a:t>
            </a:r>
            <a:r>
              <a:rPr lang="en-US" dirty="0"/>
              <a:t> </a:t>
            </a:r>
            <a:r>
              <a:rPr lang="en-US" dirty="0" smtClean="0"/>
              <a:t>fistulas with or without a high blind tract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Suprasphincteric</a:t>
            </a: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err="1" smtClean="0"/>
              <a:t>Extrasphincteric</a:t>
            </a:r>
            <a:r>
              <a:rPr lang="en-US" dirty="0" smtClean="0"/>
              <a:t> fistulas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Horseshoe fistulas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Associated with inflammatory bowel disease, radiation, malignancy, preexisting incontinence, or chronic diarrhea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dirty="0" smtClean="0"/>
              <a:t>Fistulas in the anterior sphincter complex in women may be considered complex as well.</a:t>
            </a:r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 smtClean="0"/>
          </a:p>
          <a:p>
            <a:pPr lvl="1" eaLnBrk="1" fontAlgn="auto" hangingPunct="1">
              <a:spcAft>
                <a:spcPts val="0"/>
              </a:spcAft>
              <a:buFont typeface="Arial" pitchFamily="34" charset="0"/>
              <a:buChar char="–"/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Plate0365=25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07" t="4684" r="6773" b="9888"/>
          <a:stretch/>
        </p:blipFill>
        <p:spPr bwMode="auto">
          <a:xfrm>
            <a:off x="2670415" y="1600200"/>
            <a:ext cx="3803169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Types of Anal Fistulas</a:t>
            </a:r>
          </a:p>
          <a:p>
            <a:pPr>
              <a:buNone/>
              <a:defRPr/>
            </a:pPr>
            <a:r>
              <a:rPr lang="en-US" sz="2600" dirty="0" smtClean="0"/>
              <a:t>According to whether their natural opening is below or above the </a:t>
            </a:r>
            <a:r>
              <a:rPr lang="en-US" sz="2600" dirty="0" err="1" smtClean="0">
                <a:solidFill>
                  <a:srgbClr val="FF0000"/>
                </a:solidFill>
              </a:rPr>
              <a:t>anorectal</a:t>
            </a:r>
            <a:r>
              <a:rPr lang="en-US" sz="2600" dirty="0" smtClean="0">
                <a:solidFill>
                  <a:srgbClr val="FF0000"/>
                </a:solidFill>
              </a:rPr>
              <a:t> ring</a:t>
            </a:r>
          </a:p>
          <a:p>
            <a:pPr>
              <a:buNone/>
              <a:defRPr/>
            </a:pPr>
            <a:endParaRPr lang="en-US" sz="2600" dirty="0" smtClean="0"/>
          </a:p>
          <a:p>
            <a:pPr>
              <a:buNone/>
              <a:defRPr/>
            </a:pPr>
            <a:r>
              <a:rPr lang="en-US" sz="2600" dirty="0" smtClean="0">
                <a:solidFill>
                  <a:srgbClr val="FF0000"/>
                </a:solidFill>
                <a:sym typeface="Wingdings" pitchFamily="2" charset="2"/>
              </a:rPr>
              <a:t>Low level </a:t>
            </a:r>
            <a:r>
              <a:rPr lang="en-US" sz="2600" dirty="0" smtClean="0">
                <a:sym typeface="Wingdings" pitchFamily="2" charset="2"/>
              </a:rPr>
              <a:t>e.g., subcutaneous, low 	anal, sub mucous.</a:t>
            </a:r>
          </a:p>
          <a:p>
            <a:pPr>
              <a:buNone/>
              <a:defRPr/>
            </a:pPr>
            <a:endParaRPr lang="en-US" sz="2600" b="1" dirty="0" smtClean="0">
              <a:sym typeface="Wingdings" pitchFamily="2" charset="2"/>
            </a:endParaRPr>
          </a:p>
          <a:p>
            <a:pPr>
              <a:buNone/>
              <a:defRPr/>
            </a:pPr>
            <a:r>
              <a:rPr lang="en-US" sz="2600" dirty="0" smtClean="0">
                <a:solidFill>
                  <a:srgbClr val="FF0000"/>
                </a:solidFill>
                <a:sym typeface="Wingdings" pitchFamily="2" charset="2"/>
              </a:rPr>
              <a:t>High level</a:t>
            </a:r>
            <a:r>
              <a:rPr lang="en-US" sz="2600" dirty="0" smtClean="0">
                <a:sym typeface="Wingdings" pitchFamily="2" charset="2"/>
              </a:rPr>
              <a:t> – open into anal canal 	at or above the </a:t>
            </a:r>
            <a:r>
              <a:rPr lang="en-US" sz="2600" dirty="0" err="1" smtClean="0">
                <a:sym typeface="Wingdings" pitchFamily="2" charset="2"/>
              </a:rPr>
              <a:t>anorectal</a:t>
            </a:r>
            <a:r>
              <a:rPr lang="en-US" sz="2600" dirty="0" smtClean="0">
                <a:sym typeface="Wingdings" pitchFamily="2" charset="2"/>
              </a:rPr>
              <a:t> ring  e.g.,	high anal, </a:t>
            </a:r>
            <a:r>
              <a:rPr lang="en-US" sz="2600" dirty="0" err="1" smtClean="0">
                <a:sym typeface="Wingdings" pitchFamily="2" charset="2"/>
              </a:rPr>
              <a:t>pelvirectal</a:t>
            </a:r>
            <a:r>
              <a:rPr lang="en-US" sz="2600" dirty="0" smtClean="0">
                <a:sym typeface="Wingdings" pitchFamily="2" charset="2"/>
              </a:rPr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Complex Fistula</a:t>
            </a:r>
            <a:br>
              <a:rPr lang="en-US" dirty="0" smtClean="0"/>
            </a:br>
            <a:r>
              <a:rPr lang="en-US" dirty="0" smtClean="0"/>
              <a:t>Malignancy</a:t>
            </a:r>
            <a:endParaRPr lang="en-US" dirty="0"/>
          </a:p>
        </p:txBody>
      </p:sp>
      <p:pic>
        <p:nvPicPr>
          <p:cNvPr id="12291" name="Content Placeholder 4" descr="2010_07012-7-20100011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792163" y="1600200"/>
            <a:ext cx="7559675" cy="45259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i="1" smtClean="0"/>
              <a:t>Evaluation of Anal Fistula</a:t>
            </a:r>
          </a:p>
        </p:txBody>
      </p:sp>
      <p:sp>
        <p:nvSpPr>
          <p:cNvPr id="22532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000" dirty="0" smtClean="0"/>
              <a:t>An accurate preoperative assessment of the </a:t>
            </a:r>
            <a:r>
              <a:rPr lang="en-US" sz="3000" i="1" dirty="0" smtClean="0"/>
              <a:t>anatomy</a:t>
            </a:r>
            <a:r>
              <a:rPr lang="en-US" sz="3000" dirty="0" smtClean="0"/>
              <a:t> of an anal fistula is very important.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3000" i="1" dirty="0" smtClean="0"/>
              <a:t>Five essential points </a:t>
            </a:r>
            <a:r>
              <a:rPr lang="en-US" sz="3000" dirty="0" smtClean="0"/>
              <a:t>of a clinical examination of an anal fistula 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000" dirty="0" smtClean="0"/>
              <a:t>         (1) location of the </a:t>
            </a:r>
            <a:r>
              <a:rPr lang="en-US" sz="3000" i="1" dirty="0" smtClean="0"/>
              <a:t>internal</a:t>
            </a:r>
            <a:r>
              <a:rPr lang="en-US" sz="3000" dirty="0" smtClean="0"/>
              <a:t> opening.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000" dirty="0" smtClean="0"/>
              <a:t>         (2) location of the </a:t>
            </a:r>
            <a:r>
              <a:rPr lang="en-US" sz="3000" i="1" dirty="0" smtClean="0"/>
              <a:t>external</a:t>
            </a:r>
            <a:r>
              <a:rPr lang="en-US" sz="3000" dirty="0" smtClean="0"/>
              <a:t> opening.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000" dirty="0" smtClean="0"/>
              <a:t>         (3) location of the </a:t>
            </a:r>
            <a:r>
              <a:rPr lang="en-US" sz="3000" i="1" dirty="0" smtClean="0"/>
              <a:t>primary</a:t>
            </a:r>
            <a:r>
              <a:rPr lang="en-US" sz="3000" dirty="0" smtClean="0"/>
              <a:t> track 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000" dirty="0" smtClean="0"/>
              <a:t>         (4) location of any </a:t>
            </a:r>
            <a:r>
              <a:rPr lang="en-US" sz="3000" i="1" dirty="0" smtClean="0"/>
              <a:t>secondary</a:t>
            </a:r>
            <a:r>
              <a:rPr lang="en-US" sz="3000" dirty="0" smtClean="0"/>
              <a:t> track.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3000" dirty="0" smtClean="0"/>
              <a:t>         (5) determination of the presence or absence of underlying disease .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30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en-US" sz="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i="1" smtClean="0"/>
              <a:t>Goodsall’s rule</a:t>
            </a:r>
            <a:r>
              <a:rPr lang="en-US" sz="3600" smtClean="0"/>
              <a:t> </a:t>
            </a:r>
            <a:br>
              <a:rPr lang="en-US" sz="3600" smtClean="0"/>
            </a:br>
            <a:endParaRPr lang="en-US" sz="3600" smtClean="0"/>
          </a:p>
        </p:txBody>
      </p:sp>
      <p:pic>
        <p:nvPicPr>
          <p:cNvPr id="17411" name="Picture 4" descr="auto0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900113" y="1082675"/>
            <a:ext cx="7632700" cy="5405438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TREATMENT</a:t>
            </a:r>
          </a:p>
        </p:txBody>
      </p:sp>
      <p:sp>
        <p:nvSpPr>
          <p:cNvPr id="2355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The objective is to cure with lowest possible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recurrence rate and minimal, if any, alteration in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continence, shortest period. </a:t>
            </a:r>
          </a:p>
          <a:p>
            <a:pPr eaLnBrk="1" hangingPunct="1">
              <a:lnSpc>
                <a:spcPct val="80000"/>
              </a:lnSpc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en-US" sz="2400" dirty="0" smtClean="0"/>
              <a:t> The principles are: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1- Identification of the primary opening.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2- Relationship to </a:t>
            </a:r>
            <a:r>
              <a:rPr lang="en-US" sz="2400" dirty="0" err="1" smtClean="0"/>
              <a:t>puborectalis</a:t>
            </a:r>
            <a:endParaRPr lang="en-US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3- Least amount of muscles should be divided.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4- Side tracts should be sought,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400" dirty="0" smtClean="0"/>
              <a:t>      5- Presence of underlying disease.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5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35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b="1" smtClean="0"/>
              <a:t>Fistulotomy/fistulectomy</a:t>
            </a:r>
          </a:p>
        </p:txBody>
      </p:sp>
      <p:sp>
        <p:nvSpPr>
          <p:cNvPr id="2457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The laying-open technique (fistulotomy) is useful for 85-95% of primary fistulae 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Curettage is performed to remove granulation tissue.</a:t>
            </a:r>
          </a:p>
          <a:p>
            <a:pPr eaLnBrk="1" hangingPunct="1">
              <a:defRPr/>
            </a:pPr>
            <a:endParaRPr lang="en-US" smtClean="0"/>
          </a:p>
          <a:p>
            <a:pPr eaLnBrk="1" hangingPunct="1">
              <a:defRPr/>
            </a:pPr>
            <a:r>
              <a:rPr lang="en-US" smtClean="0"/>
              <a:t>Marsupialization of the edges to improve healing times.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b="1" i="1" smtClean="0"/>
              <a:t>Setons in the Management of Difficult Fistulas</a:t>
            </a:r>
          </a:p>
        </p:txBody>
      </p:sp>
      <p:graphicFrame>
        <p:nvGraphicFramePr>
          <p:cNvPr id="2050" name="Object 4">
            <a:hlinkClick r:id="" action="ppaction://ole?verb=0"/>
          </p:cNvPr>
          <p:cNvGraphicFramePr>
            <a:graphicFrameLocks noGrp="1"/>
          </p:cNvGraphicFramePr>
          <p:nvPr>
            <p:ph idx="1"/>
          </p:nvPr>
        </p:nvGraphicFramePr>
        <p:xfrm>
          <a:off x="1619250" y="1557338"/>
          <a:ext cx="6265863" cy="5040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3" r:id="rId4" imgW="4028760" imgH="3508200" progId="">
                  <p:embed/>
                </p:oleObj>
              </mc:Choice>
              <mc:Fallback>
                <p:oleObj r:id="rId4" imgW="4028760" imgH="3508200" progId="">
                  <p:embed/>
                  <p:pic>
                    <p:nvPicPr>
                      <p:cNvPr id="0" name="Object 4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250" y="1557338"/>
                        <a:ext cx="6265863" cy="5040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>
                        <a:outerShdw dist="107763" dir="18900000" algn="ctr" rotWithShape="0">
                          <a:schemeClr val="bg2">
                            <a:alpha val="50000"/>
                          </a:schemeClr>
                        </a:outerShdw>
                      </a:effectLst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Anal fissure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Anal Fissure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en-US" dirty="0" smtClean="0"/>
              <a:t>an unnatural crack or longitudinal tear in the mucosa and skin of the anal canal, usually extending from the anal opening and located </a:t>
            </a:r>
            <a:r>
              <a:rPr lang="en-US" dirty="0" err="1" smtClean="0"/>
              <a:t>posteriorly</a:t>
            </a:r>
            <a:r>
              <a:rPr lang="en-US" dirty="0" smtClean="0"/>
              <a:t> in the midline.</a:t>
            </a:r>
          </a:p>
          <a:p>
            <a:pPr eaLnBrk="1" hangingPunct="1">
              <a:buNone/>
              <a:defRPr/>
            </a:pPr>
            <a:r>
              <a:rPr lang="en-US" dirty="0" smtClean="0"/>
              <a:t>   </a:t>
            </a:r>
            <a:r>
              <a:rPr lang="en-US" sz="2400" dirty="0" smtClean="0"/>
              <a:t>(This location is probably because of the relatively unsupported nature of the rectal wall in that location.)</a:t>
            </a:r>
          </a:p>
          <a:p>
            <a:pPr eaLnBrk="1" hangingPunct="1">
              <a:buNone/>
              <a:defRPr/>
            </a:pPr>
            <a:endParaRPr lang="en-US" sz="2400" dirty="0" smtClean="0"/>
          </a:p>
          <a:p>
            <a:pPr>
              <a:buNone/>
              <a:defRPr/>
            </a:pPr>
            <a:r>
              <a:rPr lang="en-US" dirty="0" smtClean="0">
                <a:solidFill>
                  <a:srgbClr val="FF0000"/>
                </a:solidFill>
              </a:rPr>
              <a:t>    Lateral fissures are so rare there presence suggest specific lesions such as, Crohn’s disease, UC, TB or malignancy.</a:t>
            </a:r>
          </a:p>
          <a:p>
            <a:pPr eaLnBrk="1" hangingPunct="1">
              <a:buNone/>
              <a:defRPr/>
            </a:pPr>
            <a:endParaRPr lang="en-US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5" descr="analfissure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533400"/>
            <a:ext cx="381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7" descr="anal-inkont_fissu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81600" y="3810000"/>
            <a:ext cx="304800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u="sng" dirty="0" smtClean="0">
                <a:effectLst/>
                <a:latin typeface="Times New Roman"/>
                <a:ea typeface="Times New Roman"/>
                <a:cs typeface="Arial"/>
              </a:rPr>
              <a:t>Anal sphincters</a:t>
            </a:r>
            <a:r>
              <a:rPr lang="en-US" b="1" dirty="0" smtClean="0">
                <a:effectLst/>
                <a:latin typeface="Times New Roman"/>
                <a:ea typeface="Times New Roman"/>
                <a:cs typeface="Arial"/>
              </a:rPr>
              <a:t>: </a:t>
            </a:r>
            <a:r>
              <a:rPr lang="en-US" sz="4000" dirty="0" smtClean="0">
                <a:ea typeface="Times New Roman"/>
                <a:cs typeface="Arial"/>
              </a:rPr>
              <a:t/>
            </a:r>
            <a:br>
              <a:rPr lang="en-US" sz="4000" dirty="0" smtClean="0">
                <a:ea typeface="Times New Roman"/>
                <a:cs typeface="Arial"/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4525963"/>
          </a:xfrm>
        </p:spPr>
        <p:txBody>
          <a:bodyPr>
            <a:noAutofit/>
          </a:bodyPr>
          <a:lstStyle/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Internal anal sphincter:</a:t>
            </a:r>
            <a:endParaRPr lang="en-US" sz="2000" u="sng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en-US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It is the thickened</a:t>
            </a:r>
            <a:r>
              <a:rPr lang="en-US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inner involuntary circula</a:t>
            </a:r>
            <a:r>
              <a:rPr lang="en-US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r muscle layer of the anal canal.</a:t>
            </a:r>
            <a:endParaRPr lang="en-US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en-US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Surrounds</a:t>
            </a:r>
            <a:r>
              <a:rPr lang="en-US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the upper </a:t>
            </a:r>
            <a:r>
              <a:rPr lang="en-US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3/4</a:t>
            </a:r>
            <a:r>
              <a:rPr lang="en-US" sz="2000" b="1" baseline="30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th</a:t>
            </a:r>
            <a:r>
              <a:rPr lang="en-US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of the anal canal, extending from </a:t>
            </a:r>
            <a:r>
              <a:rPr lang="en-US" sz="20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ano</a:t>
            </a:r>
            <a:r>
              <a:rPr lang="en-US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-rectal junction till the white line (Hilton’s line).</a:t>
            </a:r>
            <a:endParaRPr lang="en-US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Nerve supply: </a:t>
            </a:r>
            <a:r>
              <a:rPr lang="en-US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autonomic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u="sng" dirty="0" smtClean="0">
                <a:solidFill>
                  <a:srgbClr val="FF0000"/>
                </a:solidFill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External anal sphincter:</a:t>
            </a:r>
            <a:endParaRPr lang="en-US" sz="2000" u="sng" dirty="0">
              <a:solidFill>
                <a:srgbClr val="FF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-Striated voluntary muscle fibers.</a:t>
            </a:r>
            <a:endParaRPr lang="en-US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-Surrounds </a:t>
            </a:r>
            <a:r>
              <a:rPr lang="en-US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th</a:t>
            </a:r>
            <a:r>
              <a:rPr lang="en-US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e whole length </a:t>
            </a:r>
            <a:r>
              <a:rPr lang="en-US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of the anal canal</a:t>
            </a:r>
            <a:r>
              <a:rPr lang="en-US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outside </a:t>
            </a:r>
            <a:r>
              <a:rPr lang="en-US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the internal anal sphincter</a:t>
            </a:r>
            <a:r>
              <a:rPr lang="en-US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en-US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-Parts:</a:t>
            </a:r>
            <a:r>
              <a:rPr lang="en-US" sz="2000" dirty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en-US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I) Subcutaneous Part</a:t>
            </a:r>
            <a:r>
              <a:rPr lang="en-US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:</a:t>
            </a:r>
            <a:endParaRPr lang="en-US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-Surrounds the anus just under the perianal skin.</a:t>
            </a:r>
            <a:endParaRPr lang="en-US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-Attached to </a:t>
            </a:r>
            <a:r>
              <a:rPr lang="en-US" sz="20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perineal</a:t>
            </a:r>
            <a:r>
              <a:rPr lang="en-US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body &amp;</a:t>
            </a:r>
            <a:r>
              <a:rPr lang="en-US" sz="2000" dirty="0" err="1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anococcygeal</a:t>
            </a:r>
            <a:r>
              <a:rPr lang="en-US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 raphe.</a:t>
            </a:r>
            <a:endParaRPr lang="en-US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II) Superficial Part: </a:t>
            </a:r>
            <a:endParaRPr lang="en-US" sz="2000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-</a:t>
            </a:r>
            <a:r>
              <a:rPr lang="en-US" sz="2000" dirty="0" smtClean="0">
                <a:effectLst/>
                <a:latin typeface="Times New Roman" pitchFamily="18" charset="0"/>
                <a:ea typeface="Times New Roman"/>
                <a:cs typeface="Times New Roman" pitchFamily="18" charset="0"/>
              </a:rPr>
              <a:t>Surrounds the lower part of the internal sphincter above the subcutaneous part.</a:t>
            </a:r>
          </a:p>
          <a:p>
            <a:pPr marL="0" marR="0" indent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smtClean="0">
                <a:latin typeface="Times New Roman" pitchFamily="18" charset="0"/>
                <a:ea typeface="Times New Roman"/>
                <a:cs typeface="Times New Roman" pitchFamily="18" charset="0"/>
              </a:rPr>
              <a:t>III) Deep Part</a:t>
            </a:r>
            <a:endParaRPr lang="en-US" sz="2000" b="1" dirty="0"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4000" smtClean="0"/>
              <a:t>Etioloogy / Pathophysiology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Most anal fissures are caused by stretching of the anal mucosa beyond its capability. Various causes of this fissure include: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Straining to defecate, especially if the stool is hard and dry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Severe and chronic constipation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Severe and chronic diarrhea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4000" smtClean="0"/>
              <a:t>Etioloogy / Pathophysiology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Crohn's disease and Ulcerative colitis </a:t>
            </a:r>
          </a:p>
          <a:p>
            <a:pPr eaLnBrk="1" hangingPunct="1">
              <a:defRPr/>
            </a:pPr>
            <a:r>
              <a:rPr lang="en-US" dirty="0" smtClean="0"/>
              <a:t>Anal sex</a:t>
            </a:r>
          </a:p>
          <a:p>
            <a:pPr eaLnBrk="1" hangingPunct="1">
              <a:defRPr/>
            </a:pPr>
            <a:r>
              <a:rPr lang="en-US" dirty="0" smtClean="0"/>
              <a:t>Anal stretching </a:t>
            </a:r>
          </a:p>
          <a:p>
            <a:pPr eaLnBrk="1" hangingPunct="1">
              <a:defRPr/>
            </a:pPr>
            <a:r>
              <a:rPr lang="en-US" dirty="0" smtClean="0"/>
              <a:t>Insertion of foreign objects into the anus </a:t>
            </a:r>
          </a:p>
          <a:p>
            <a:pPr eaLnBrk="1" hangingPunct="1">
              <a:defRPr/>
            </a:pPr>
            <a:r>
              <a:rPr lang="en-US" dirty="0" smtClean="0"/>
              <a:t>Tight sphincter muscles </a:t>
            </a:r>
          </a:p>
          <a:p>
            <a:pPr eaLnBrk="1" hangingPunct="1">
              <a:defRPr/>
            </a:pPr>
            <a:r>
              <a:rPr lang="en-US" dirty="0" smtClean="0"/>
              <a:t>Excessive anal probing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Clinical Mainfestations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Pain during, and even hours after, defecation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Visible tear in the anus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Blood on the stool or on toilet paper or toilet bowl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Constipation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Burning, possibly painful, itch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Medical Management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/>
              <a:t>Most anal fissures are shallow or superficial. These fissures self-heal within 2 weeks.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>     topical or suppository containing anti-inflammatory agents and local anesthetic can be used. </a:t>
            </a:r>
          </a:p>
          <a:p>
            <a:pPr eaLnBrk="1" hangingPunct="1">
              <a:lnSpc>
                <a:spcPct val="90000"/>
              </a:lnSpc>
              <a:buNone/>
              <a:defRPr/>
            </a:pPr>
            <a:r>
              <a:rPr lang="en-US" dirty="0" smtClean="0"/>
              <a:t>     high-fiber diet, using stool softener, taking pain killer and having a sitting bath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mtClean="0"/>
              <a:t>Medical Management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defRPr/>
            </a:pPr>
            <a:r>
              <a:rPr lang="en-US" dirty="0" smtClean="0"/>
              <a:t>Painful deep fissures, on the other hand cut through the sphincter muscle thus making it prone to spasm, which exacerbates the fissure and aborts the healing process. Medications such as </a:t>
            </a:r>
            <a:r>
              <a:rPr lang="en-US" dirty="0" smtClean="0">
                <a:solidFill>
                  <a:srgbClr val="FF0000"/>
                </a:solidFill>
              </a:rPr>
              <a:t>nitroglycerine and nifedipine </a:t>
            </a:r>
            <a:r>
              <a:rPr lang="en-US" dirty="0" smtClean="0"/>
              <a:t>ointments can relax the sphincter muscle</a:t>
            </a:r>
          </a:p>
          <a:p>
            <a:pPr>
              <a:lnSpc>
                <a:spcPct val="90000"/>
              </a:lnSpc>
              <a:defRPr/>
            </a:pPr>
            <a:r>
              <a:rPr lang="en-US" dirty="0" smtClean="0">
                <a:solidFill>
                  <a:srgbClr val="FF0000"/>
                </a:solidFill>
              </a:rPr>
              <a:t>Surgical intervention</a:t>
            </a:r>
            <a:r>
              <a:rPr lang="en-US" dirty="0" smtClean="0"/>
              <a:t> anal fissures unresponsive to the above conservative measures. Procedures include: </a:t>
            </a:r>
            <a:r>
              <a:rPr lang="en-US" dirty="0" smtClean="0">
                <a:solidFill>
                  <a:srgbClr val="FF0000"/>
                </a:solidFill>
              </a:rPr>
              <a:t>Internal lateral </a:t>
            </a:r>
            <a:r>
              <a:rPr lang="en-US" dirty="0" err="1" smtClean="0">
                <a:solidFill>
                  <a:srgbClr val="FF0000"/>
                </a:solidFill>
              </a:rPr>
              <a:t>sphincterotomy</a:t>
            </a:r>
            <a:endParaRPr lang="en-US" dirty="0" smtClean="0">
              <a:solidFill>
                <a:srgbClr val="FF0000"/>
              </a:solidFill>
            </a:endParaRPr>
          </a:p>
          <a:p>
            <a:pPr eaLnBrk="1" hangingPunct="1">
              <a:defRPr/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What is the differential diagnoses for each of the following common anal symptoms 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525963"/>
          </a:xfrm>
        </p:spPr>
        <p:txBody>
          <a:bodyPr/>
          <a:lstStyle/>
          <a:p>
            <a:pPr lvl="0">
              <a:buNone/>
              <a:defRPr/>
            </a:pPr>
            <a:endParaRPr lang="en-US" sz="1100" dirty="0" smtClean="0"/>
          </a:p>
          <a:p>
            <a:pPr lvl="0">
              <a:defRPr/>
            </a:pPr>
            <a:r>
              <a:rPr lang="en-US" dirty="0" smtClean="0"/>
              <a:t>  Anal bleeding</a:t>
            </a:r>
          </a:p>
          <a:p>
            <a:pPr lvl="0">
              <a:defRPr/>
            </a:pPr>
            <a:r>
              <a:rPr lang="en-US" dirty="0" smtClean="0"/>
              <a:t>  Anal pain and discomfort</a:t>
            </a:r>
          </a:p>
          <a:p>
            <a:pPr lvl="0">
              <a:defRPr/>
            </a:pPr>
            <a:r>
              <a:rPr lang="en-US" dirty="0" smtClean="0"/>
              <a:t>  </a:t>
            </a:r>
            <a:r>
              <a:rPr lang="en-US" dirty="0" err="1" smtClean="0"/>
              <a:t>Perianal</a:t>
            </a:r>
            <a:r>
              <a:rPr lang="en-US" dirty="0" smtClean="0"/>
              <a:t> itching  and irritation</a:t>
            </a:r>
          </a:p>
          <a:p>
            <a:pPr lvl="0">
              <a:defRPr/>
            </a:pPr>
            <a:r>
              <a:rPr lang="en-US" dirty="0" smtClean="0"/>
              <a:t>  something coming down</a:t>
            </a:r>
          </a:p>
          <a:p>
            <a:pPr lvl="0">
              <a:defRPr/>
            </a:pPr>
            <a:r>
              <a:rPr lang="en-US" dirty="0" smtClean="0"/>
              <a:t>  </a:t>
            </a:r>
            <a:r>
              <a:rPr lang="en-US" dirty="0" err="1" smtClean="0"/>
              <a:t>perianal</a:t>
            </a:r>
            <a:r>
              <a:rPr lang="en-US" dirty="0" smtClean="0"/>
              <a:t> discharge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kern="10" dirty="0" smtClean="0">
                <a:ln w="9525">
                  <a:round/>
                  <a:headEnd/>
                  <a:tailEnd/>
                </a:ln>
              </a:rPr>
              <a:t>Other anal conditions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Char char="-"/>
              <a:defRPr/>
            </a:pPr>
            <a:r>
              <a:rPr lang="en-US" dirty="0" smtClean="0">
                <a:sym typeface="Wingdings" pitchFamily="2" charset="2"/>
              </a:rPr>
              <a:t>Rectal </a:t>
            </a:r>
            <a:r>
              <a:rPr lang="en-US" dirty="0" err="1" smtClean="0">
                <a:sym typeface="Wingdings" pitchFamily="2" charset="2"/>
              </a:rPr>
              <a:t>prolapse</a:t>
            </a:r>
            <a:endParaRPr lang="en-US" dirty="0" smtClean="0">
              <a:sym typeface="Wingdings" pitchFamily="2" charset="2"/>
            </a:endParaRPr>
          </a:p>
          <a:p>
            <a:pPr marL="609600" indent="-609600">
              <a:buFontTx/>
              <a:buChar char="-"/>
              <a:defRPr/>
            </a:pPr>
            <a:r>
              <a:rPr lang="en-US" dirty="0" smtClean="0">
                <a:sym typeface="Wingdings" pitchFamily="2" charset="2"/>
              </a:rPr>
              <a:t>PNS</a:t>
            </a:r>
          </a:p>
          <a:p>
            <a:pPr marL="609600" indent="-609600">
              <a:buFontTx/>
              <a:buChar char="-"/>
              <a:defRPr/>
            </a:pPr>
            <a:r>
              <a:rPr lang="en-US" dirty="0" smtClean="0">
                <a:sym typeface="Wingdings" pitchFamily="2" charset="2"/>
              </a:rPr>
              <a:t>Congenital abnormalities </a:t>
            </a:r>
          </a:p>
          <a:p>
            <a:pPr marL="609600" indent="-609600">
              <a:buFontTx/>
              <a:buChar char="-"/>
              <a:defRPr/>
            </a:pPr>
            <a:r>
              <a:rPr lang="en-US" dirty="0" smtClean="0">
                <a:sym typeface="Wingdings" pitchFamily="2" charset="2"/>
              </a:rPr>
              <a:t>Anal incontinence </a:t>
            </a:r>
          </a:p>
          <a:p>
            <a:pPr marL="609600" indent="-609600">
              <a:buFontTx/>
              <a:buChar char="-"/>
              <a:defRPr/>
            </a:pPr>
            <a:r>
              <a:rPr lang="en-US" dirty="0" err="1" smtClean="0">
                <a:sym typeface="Wingdings" pitchFamily="2" charset="2"/>
              </a:rPr>
              <a:t>Pruritus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 err="1" smtClean="0">
                <a:sym typeface="Wingdings" pitchFamily="2" charset="2"/>
              </a:rPr>
              <a:t>ani</a:t>
            </a:r>
            <a:endParaRPr lang="en-US" dirty="0" smtClean="0">
              <a:sym typeface="Wingdings" pitchFamily="2" charset="2"/>
            </a:endParaRPr>
          </a:p>
          <a:p>
            <a:pPr marL="609600" indent="-609600">
              <a:buFontTx/>
              <a:buChar char="-"/>
              <a:defRPr/>
            </a:pPr>
            <a:r>
              <a:rPr lang="en-US" dirty="0" smtClean="0">
                <a:sym typeface="Wingdings" pitchFamily="2" charset="2"/>
              </a:rPr>
              <a:t>Non malignant strictures</a:t>
            </a:r>
          </a:p>
          <a:p>
            <a:pPr marL="609600" indent="-609600">
              <a:buFontTx/>
              <a:buChar char="-"/>
              <a:defRPr/>
            </a:pPr>
            <a:r>
              <a:rPr lang="en-US" dirty="0" smtClean="0">
                <a:sym typeface="Wingdings" pitchFamily="2" charset="2"/>
              </a:rPr>
              <a:t>Anal </a:t>
            </a:r>
            <a:r>
              <a:rPr lang="en-US" dirty="0" err="1" smtClean="0">
                <a:sym typeface="Wingdings" pitchFamily="2" charset="2"/>
              </a:rPr>
              <a:t>neoplasms</a:t>
            </a:r>
            <a:endParaRPr lang="en-US" dirty="0" smtClean="0">
              <a:sym typeface="Wingdings" pitchFamily="2" charset="2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Thank you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4" name="مجموعة 12"/>
          <p:cNvGrpSpPr>
            <a:grpSpLocks noGrp="1"/>
          </p:cNvGrpSpPr>
          <p:nvPr/>
        </p:nvGrpSpPr>
        <p:grpSpPr bwMode="auto">
          <a:xfrm>
            <a:off x="457200" y="1600200"/>
            <a:ext cx="8229600" cy="4525963"/>
            <a:chOff x="95250" y="1052513"/>
            <a:chExt cx="9204325" cy="5662612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19" t="9468" r="38008" b="37428"/>
            <a:stretch>
              <a:fillRect/>
            </a:stretch>
          </p:blipFill>
          <p:spPr bwMode="auto">
            <a:xfrm>
              <a:off x="900113" y="1052513"/>
              <a:ext cx="7704137" cy="56626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6"/>
            <p:cNvSpPr>
              <a:spLocks noChangeArrowheads="1"/>
            </p:cNvSpPr>
            <p:nvPr/>
          </p:nvSpPr>
          <p:spPr bwMode="auto">
            <a:xfrm>
              <a:off x="6659563" y="4508500"/>
              <a:ext cx="1944687" cy="288925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1217613" y="5970588"/>
              <a:ext cx="1728787" cy="4000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Rectangle 8"/>
            <p:cNvSpPr>
              <a:spLocks noChangeArrowheads="1"/>
            </p:cNvSpPr>
            <p:nvPr/>
          </p:nvSpPr>
          <p:spPr bwMode="auto">
            <a:xfrm>
              <a:off x="900113" y="4581525"/>
              <a:ext cx="1439862" cy="400050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Rectangle 9"/>
            <p:cNvSpPr>
              <a:spLocks noChangeArrowheads="1"/>
            </p:cNvSpPr>
            <p:nvPr/>
          </p:nvSpPr>
          <p:spPr bwMode="auto">
            <a:xfrm>
              <a:off x="1074738" y="2924175"/>
              <a:ext cx="1439862" cy="4333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AutoShape 11"/>
            <p:cNvSpPr>
              <a:spLocks noChangeArrowheads="1"/>
            </p:cNvSpPr>
            <p:nvPr/>
          </p:nvSpPr>
          <p:spPr bwMode="auto">
            <a:xfrm>
              <a:off x="8675688" y="4378325"/>
              <a:ext cx="468312" cy="503238"/>
            </a:xfrm>
            <a:prstGeom prst="bracePair">
              <a:avLst>
                <a:gd name="adj" fmla="val 8333"/>
              </a:avLst>
            </a:prstGeom>
            <a:noFill/>
            <a:ln w="38100">
              <a:solidFill>
                <a:srgbClr val="CC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Text Box 12"/>
            <p:cNvSpPr txBox="1">
              <a:spLocks noChangeArrowheads="1"/>
            </p:cNvSpPr>
            <p:nvPr/>
          </p:nvSpPr>
          <p:spPr bwMode="auto">
            <a:xfrm>
              <a:off x="8759825" y="4437063"/>
              <a:ext cx="5397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CCECFF"/>
                  </a:solidFill>
                </a:rPr>
                <a:t>1</a:t>
              </a:r>
            </a:p>
          </p:txBody>
        </p:sp>
        <p:sp>
          <p:nvSpPr>
            <p:cNvPr id="12" name="Text Box 13"/>
            <p:cNvSpPr txBox="1">
              <a:spLocks noChangeArrowheads="1"/>
            </p:cNvSpPr>
            <p:nvPr/>
          </p:nvSpPr>
          <p:spPr bwMode="auto">
            <a:xfrm>
              <a:off x="144463" y="4327525"/>
              <a:ext cx="539750" cy="396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eaLnBrk="0" fontAlgn="base" hangingPunct="0">
                <a:spcBef>
                  <a:spcPct val="50000"/>
                </a:spcBef>
                <a:spcAft>
                  <a:spcPct val="0"/>
                </a:spcAft>
              </a:pPr>
              <a:r>
                <a:rPr lang="en-US" sz="2000" smtClean="0">
                  <a:solidFill>
                    <a:srgbClr val="CCECFF"/>
                  </a:solidFill>
                </a:rPr>
                <a:t>2</a:t>
              </a:r>
            </a:p>
          </p:txBody>
        </p:sp>
        <p:sp>
          <p:nvSpPr>
            <p:cNvPr id="13" name="AutoShape 14"/>
            <p:cNvSpPr>
              <a:spLocks noChangeArrowheads="1"/>
            </p:cNvSpPr>
            <p:nvPr/>
          </p:nvSpPr>
          <p:spPr bwMode="auto">
            <a:xfrm>
              <a:off x="95250" y="4294188"/>
              <a:ext cx="468313" cy="503237"/>
            </a:xfrm>
            <a:prstGeom prst="bracePair">
              <a:avLst>
                <a:gd name="adj" fmla="val 8333"/>
              </a:avLst>
            </a:prstGeom>
            <a:noFill/>
            <a:ln w="38100">
              <a:solidFill>
                <a:srgbClr val="CC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4" name="AutoShape 15"/>
            <p:cNvSpPr>
              <a:spLocks/>
            </p:cNvSpPr>
            <p:nvPr/>
          </p:nvSpPr>
          <p:spPr bwMode="auto">
            <a:xfrm>
              <a:off x="755650" y="3068638"/>
              <a:ext cx="71438" cy="2952750"/>
            </a:xfrm>
            <a:prstGeom prst="leftBrace">
              <a:avLst>
                <a:gd name="adj1" fmla="val 344442"/>
                <a:gd name="adj2" fmla="val 50000"/>
              </a:avLst>
            </a:prstGeom>
            <a:noFill/>
            <a:ln w="38100">
              <a:solidFill>
                <a:srgbClr val="CCEC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Plate0363B=2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13" r="19595" b="5428"/>
          <a:stretch>
            <a:fillRect/>
          </a:stretch>
        </p:blipFill>
        <p:spPr bwMode="auto">
          <a:xfrm>
            <a:off x="2362200" y="-17463"/>
            <a:ext cx="6465888" cy="655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4925" y="5583238"/>
            <a:ext cx="240982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CA" sz="1600" b="1"/>
              <a:t>The external sphincter</a:t>
            </a:r>
            <a:r>
              <a:rPr lang="en-US" sz="1600"/>
              <a:t> </a:t>
            </a:r>
          </a:p>
        </p:txBody>
      </p:sp>
      <p:sp>
        <p:nvSpPr>
          <p:cNvPr id="7172" name="AutoShape 4"/>
          <p:cNvSpPr>
            <a:spLocks/>
          </p:cNvSpPr>
          <p:nvPr/>
        </p:nvSpPr>
        <p:spPr bwMode="auto">
          <a:xfrm>
            <a:off x="2590800" y="5505450"/>
            <a:ext cx="95250" cy="1146175"/>
          </a:xfrm>
          <a:prstGeom prst="leftBrace">
            <a:avLst>
              <a:gd name="adj1" fmla="val 80389"/>
              <a:gd name="adj2" fmla="val 50000"/>
            </a:avLst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173" name="Rectangle 6"/>
          <p:cNvSpPr>
            <a:spLocks noChangeArrowheads="1"/>
          </p:cNvSpPr>
          <p:nvPr/>
        </p:nvSpPr>
        <p:spPr bwMode="auto">
          <a:xfrm>
            <a:off x="609600" y="6034088"/>
            <a:ext cx="14287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CA" b="1"/>
              <a:t>(voluntary)</a:t>
            </a:r>
            <a:r>
              <a:rPr lang="en-US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54877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Plate0366B=26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7" t="6685"/>
          <a:stretch/>
        </p:blipFill>
        <p:spPr bwMode="auto">
          <a:xfrm>
            <a:off x="1331913" y="563670"/>
            <a:ext cx="6481762" cy="6160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6640513" y="4448175"/>
            <a:ext cx="2254250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tIns="0" bIns="0" anchor="ctr">
            <a:spAutoFit/>
          </a:bodyPr>
          <a:lstStyle/>
          <a:p>
            <a:r>
              <a:rPr lang="en-CA" b="1"/>
              <a:t>Pectinate line </a:t>
            </a:r>
          </a:p>
          <a:p>
            <a:r>
              <a:rPr lang="en-CA" b="1"/>
              <a:t>(dentate line)</a:t>
            </a:r>
            <a:endParaRPr lang="en-US"/>
          </a:p>
        </p:txBody>
      </p:sp>
      <p:sp>
        <p:nvSpPr>
          <p:cNvPr id="5124" name="Line 8"/>
          <p:cNvSpPr>
            <a:spLocks noChangeShapeType="1"/>
          </p:cNvSpPr>
          <p:nvPr/>
        </p:nvSpPr>
        <p:spPr bwMode="auto">
          <a:xfrm flipH="1">
            <a:off x="5727700" y="4316413"/>
            <a:ext cx="2641600" cy="14287"/>
          </a:xfrm>
          <a:prstGeom prst="line">
            <a:avLst/>
          </a:prstGeom>
          <a:noFill/>
          <a:ln w="28575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5" name="Rectangle 9"/>
          <p:cNvSpPr>
            <a:spLocks noChangeArrowheads="1"/>
          </p:cNvSpPr>
          <p:nvPr/>
        </p:nvSpPr>
        <p:spPr bwMode="auto">
          <a:xfrm>
            <a:off x="6070600" y="1631950"/>
            <a:ext cx="1365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r>
              <a:rPr lang="en-US" b="1"/>
              <a:t>anal sinus </a:t>
            </a:r>
          </a:p>
        </p:txBody>
      </p:sp>
      <p:sp>
        <p:nvSpPr>
          <p:cNvPr id="5126" name="Line 10"/>
          <p:cNvSpPr>
            <a:spLocks noChangeShapeType="1"/>
          </p:cNvSpPr>
          <p:nvPr/>
        </p:nvSpPr>
        <p:spPr bwMode="auto">
          <a:xfrm>
            <a:off x="6789738" y="1989138"/>
            <a:ext cx="288925" cy="2047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7" name="Rectangle 11"/>
          <p:cNvSpPr>
            <a:spLocks noChangeArrowheads="1"/>
          </p:cNvSpPr>
          <p:nvPr/>
        </p:nvSpPr>
        <p:spPr bwMode="auto">
          <a:xfrm>
            <a:off x="7721600" y="1849438"/>
            <a:ext cx="127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anal valve</a:t>
            </a:r>
          </a:p>
        </p:txBody>
      </p:sp>
      <p:sp>
        <p:nvSpPr>
          <p:cNvPr id="5128" name="Line 12"/>
          <p:cNvSpPr>
            <a:spLocks noChangeShapeType="1"/>
          </p:cNvSpPr>
          <p:nvPr/>
        </p:nvSpPr>
        <p:spPr bwMode="auto">
          <a:xfrm flipH="1">
            <a:off x="7439025" y="2200275"/>
            <a:ext cx="520700" cy="1625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6840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841" name="Text Box 9"/>
          <p:cNvSpPr txBox="1">
            <a:spLocks noChangeArrowheads="1"/>
          </p:cNvSpPr>
          <p:nvPr/>
        </p:nvSpPr>
        <p:spPr bwMode="auto">
          <a:xfrm>
            <a:off x="608013" y="328613"/>
            <a:ext cx="8035925" cy="88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3200" b="1" dirty="0" smtClean="0">
                <a:latin typeface="Tahoma" pitchFamily="34" charset="0"/>
              </a:rPr>
              <a:t>Vessels and nerves of the anal canal</a:t>
            </a:r>
          </a:p>
        </p:txBody>
      </p:sp>
      <p:grpSp>
        <p:nvGrpSpPr>
          <p:cNvPr id="2" name="مجموعة 13"/>
          <p:cNvGrpSpPr>
            <a:grpSpLocks/>
          </p:cNvGrpSpPr>
          <p:nvPr/>
        </p:nvGrpSpPr>
        <p:grpSpPr bwMode="auto">
          <a:xfrm>
            <a:off x="2308719" y="1432070"/>
            <a:ext cx="3949700" cy="5160962"/>
            <a:chOff x="4716463" y="1196975"/>
            <a:chExt cx="4392612" cy="5616575"/>
          </a:xfrm>
        </p:grpSpPr>
        <p:pic>
          <p:nvPicPr>
            <p:cNvPr id="34821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171" t="39752" r="1299" b="1198"/>
            <a:stretch>
              <a:fillRect/>
            </a:stretch>
          </p:blipFill>
          <p:spPr bwMode="auto">
            <a:xfrm>
              <a:off x="4716463" y="1196975"/>
              <a:ext cx="4392612" cy="5616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822" name="Line 10"/>
            <p:cNvSpPr>
              <a:spLocks noChangeShapeType="1"/>
            </p:cNvSpPr>
            <p:nvPr/>
          </p:nvSpPr>
          <p:spPr bwMode="auto">
            <a:xfrm>
              <a:off x="6299200" y="5408613"/>
              <a:ext cx="1296988" cy="0"/>
            </a:xfrm>
            <a:prstGeom prst="line">
              <a:avLst/>
            </a:prstGeom>
            <a:noFill/>
            <a:ln w="5715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prstClr val="white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34823" name="Rectangle 16"/>
            <p:cNvSpPr>
              <a:spLocks noChangeArrowheads="1"/>
            </p:cNvSpPr>
            <p:nvPr/>
          </p:nvSpPr>
          <p:spPr bwMode="auto">
            <a:xfrm>
              <a:off x="6588124" y="4718050"/>
              <a:ext cx="789980" cy="40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2 cm</a:t>
              </a:r>
            </a:p>
          </p:txBody>
        </p:sp>
        <p:sp>
          <p:nvSpPr>
            <p:cNvPr id="34824" name="Rectangle 17"/>
            <p:cNvSpPr>
              <a:spLocks noChangeArrowheads="1"/>
            </p:cNvSpPr>
            <p:nvPr/>
          </p:nvSpPr>
          <p:spPr bwMode="auto">
            <a:xfrm>
              <a:off x="6382830" y="5661025"/>
              <a:ext cx="1075170" cy="40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1 ½ cm</a:t>
              </a:r>
            </a:p>
          </p:txBody>
        </p:sp>
        <p:sp>
          <p:nvSpPr>
            <p:cNvPr id="34825" name="Rectangle 18"/>
            <p:cNvSpPr>
              <a:spLocks noChangeArrowheads="1"/>
            </p:cNvSpPr>
            <p:nvPr/>
          </p:nvSpPr>
          <p:spPr bwMode="auto">
            <a:xfrm>
              <a:off x="6536059" y="6115964"/>
              <a:ext cx="861277" cy="4019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solidFill>
                    <a:prstClr val="black"/>
                  </a:solidFill>
                  <a:latin typeface="Arial" charset="0"/>
                  <a:cs typeface="Arial" charset="0"/>
                </a:rPr>
                <a:t>½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452060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048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48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048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04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484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5657</TotalTime>
  <Words>1587</Words>
  <Application>Microsoft Office PowerPoint</Application>
  <PresentationFormat>On-screen Show (4:3)</PresentationFormat>
  <Paragraphs>394</Paragraphs>
  <Slides>57</Slides>
  <Notes>57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9" baseType="lpstr">
      <vt:lpstr>Office Theme</vt:lpstr>
      <vt:lpstr>Picture</vt:lpstr>
      <vt:lpstr>Anal and perianal conditions</vt:lpstr>
      <vt:lpstr>Objectives </vt:lpstr>
      <vt:lpstr>Anal canal </vt:lpstr>
      <vt:lpstr>PowerPoint Presentation</vt:lpstr>
      <vt:lpstr>Anal sphincters: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Common anal and perianal conditions</vt:lpstr>
      <vt:lpstr>PowerPoint Presentation</vt:lpstr>
      <vt:lpstr>EXAMINATION  OF THE ANUS</vt:lpstr>
      <vt:lpstr>HAEMORRHOIDS</vt:lpstr>
      <vt:lpstr>External Haemorrhoids: (Perianal Haematoma)</vt:lpstr>
      <vt:lpstr>PowerPoint Presentation</vt:lpstr>
      <vt:lpstr>PowerPoint Presentation</vt:lpstr>
      <vt:lpstr>PowerPoint Presentation</vt:lpstr>
      <vt:lpstr>Grades</vt:lpstr>
      <vt:lpstr>Aetiology of Haemorrhoids</vt:lpstr>
      <vt:lpstr>Symptoms</vt:lpstr>
      <vt:lpstr>PowerPoint Presentation</vt:lpstr>
      <vt:lpstr>Prevention</vt:lpstr>
      <vt:lpstr>TREATMENT</vt:lpstr>
      <vt:lpstr>Treatment Non-surgical</vt:lpstr>
      <vt:lpstr>Treatments</vt:lpstr>
      <vt:lpstr>ANORECTAL ABSCESSES AND FISTULA-IN-ANO</vt:lpstr>
      <vt:lpstr>INTRODUCTION</vt:lpstr>
      <vt:lpstr>ETIOLOGY</vt:lpstr>
      <vt:lpstr>PATHOGENESIS</vt:lpstr>
      <vt:lpstr>Perianal Abscess </vt:lpstr>
      <vt:lpstr>CLASSIFICATION</vt:lpstr>
      <vt:lpstr>TREATMENT </vt:lpstr>
      <vt:lpstr>ANTIBIOTICS</vt:lpstr>
      <vt:lpstr>Fistula-in-Ano</vt:lpstr>
      <vt:lpstr>Anatomical Classification</vt:lpstr>
      <vt:lpstr>Fistula-in-Ano</vt:lpstr>
      <vt:lpstr>PowerPoint Presentation</vt:lpstr>
      <vt:lpstr>Complex Fistula Malignancy</vt:lpstr>
      <vt:lpstr>Evaluation of Anal Fistula</vt:lpstr>
      <vt:lpstr>Goodsall’s rule  </vt:lpstr>
      <vt:lpstr>TREATMENT</vt:lpstr>
      <vt:lpstr>Fistulotomy/fistulectomy</vt:lpstr>
      <vt:lpstr>Setons in the Management of Difficult Fistulas</vt:lpstr>
      <vt:lpstr>Anal fissure</vt:lpstr>
      <vt:lpstr>Anal Fissure</vt:lpstr>
      <vt:lpstr>PowerPoint Presentation</vt:lpstr>
      <vt:lpstr>Etioloogy / Pathophysiology </vt:lpstr>
      <vt:lpstr>Etioloogy / Pathophysiology</vt:lpstr>
      <vt:lpstr>Clinical Mainfestations</vt:lpstr>
      <vt:lpstr>Medical Management</vt:lpstr>
      <vt:lpstr>Medical Management</vt:lpstr>
      <vt:lpstr>What is the differential diagnoses for each of the following common anal symptoms ?</vt:lpstr>
      <vt:lpstr>Other anal conditions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Anal and perianal conditions</dc:title>
  <dc:creator>Eyyad</dc:creator>
  <cp:lastModifiedBy>hp</cp:lastModifiedBy>
  <cp:revision>195</cp:revision>
  <dcterms:created xsi:type="dcterms:W3CDTF">2006-08-16T00:00:00Z</dcterms:created>
  <dcterms:modified xsi:type="dcterms:W3CDTF">2021-01-27T14:21:51Z</dcterms:modified>
</cp:coreProperties>
</file>