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4007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C0EB"/>
    <a:srgbClr val="F2FB9B"/>
    <a:srgbClr val="ECF9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-13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DCB9763-61D3-469E-8DB0-6A07660794C8}" type="datetimeFigureOut">
              <a:rPr lang="ar-EG" smtClean="0"/>
              <a:t>22/03/1444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A148A19-34F6-4E89-915C-BAF664247F7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42341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BEBC-4EA5-40FD-B3E8-93429B5C6984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021622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7515-5E2B-4766-8844-0833A4D3D4FA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38625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7515-5E2B-4766-8844-0833A4D3D4FA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779119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7515-5E2B-4766-8844-0833A4D3D4FA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32156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7515-5E2B-4766-8844-0833A4D3D4FA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813093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7515-5E2B-4766-8844-0833A4D3D4FA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78242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78785-6BFE-485A-8813-1AD5A4B5A2C6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090521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810C6-42BB-4085-94AD-EC5ECEF238E3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013307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31D7-42C7-46CD-906C-677A24073EF7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691921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EA63-141B-426C-BC94-FC0572612E71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937620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4EE3-02A1-4B27-87B6-FB701E847640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530883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6C3E1-5062-4494-9906-B09F70385BCA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772683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7B9D-6B4A-4ABA-AD17-DC60099562F0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546743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EAF43-6ED8-4419-9206-2A68F57929CA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332105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5A113-9A7B-4EF2-A3C5-1EA78371070D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07268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224F4-7D24-42F8-B16D-0ED0A108B9C4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07183"/>
      </p:ext>
    </p:extLst>
  </p:cSld>
  <p:clrMapOvr>
    <a:masterClrMapping/>
  </p:clrMapOvr>
  <p:transition spd="slow">
    <p:fade/>
    <p:sndAc>
      <p:stSnd>
        <p:snd r:embed="rId1" name="arrow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audio" Target="../media/audio1.wav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A7515-5E2B-4766-8844-0833A4D3D4FA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837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  <p:sldLayoutId id="2147484021" r:id="rId14"/>
    <p:sldLayoutId id="2147484022" r:id="rId15"/>
    <p:sldLayoutId id="2147484023" r:id="rId16"/>
  </p:sldLayoutIdLst>
  <p:transition spd="slow">
    <p:fade/>
    <p:sndAc>
      <p:stSnd>
        <p:snd r:embed="rId18" name="arrow.wav"/>
      </p:stSnd>
    </p:sndAc>
  </p:transition>
  <p:hf hdr="0" ftr="0" dt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611" y="322237"/>
            <a:ext cx="11757660" cy="2069143"/>
          </a:xfrm>
        </p:spPr>
        <p:txBody>
          <a:bodyPr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Pharmacology</a:t>
            </a:r>
            <a:endParaRPr lang="ar-EG" sz="8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589213" y="3254189"/>
            <a:ext cx="8915399" cy="2649474"/>
          </a:xfrm>
        </p:spPr>
        <p:txBody>
          <a:bodyPr>
            <a:normAutofit/>
          </a:bodyPr>
          <a:lstStyle/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Pharmacokinetics</a:t>
            </a:r>
          </a:p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Pharmacodynamics</a:t>
            </a:r>
          </a:p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Drug-drug interactions</a:t>
            </a:r>
            <a:endParaRPr lang="ar-EG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671042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675" y="1152906"/>
            <a:ext cx="11437525" cy="5705093"/>
          </a:xfrm>
        </p:spPr>
        <p:txBody>
          <a:bodyPr>
            <a:noAutofit/>
          </a:bodyPr>
          <a:lstStyle/>
          <a:p>
            <a:pPr marL="514350" indent="-514350" algn="l" rtl="0">
              <a:buAutoNum type="arabicPeriod"/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Pharmacokinetics: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Describe what the body does to the drug. This includes: absorption, distribution, biotransformation and excretion of durg.</a:t>
            </a:r>
          </a:p>
          <a:p>
            <a:pPr marL="514350" indent="-514350" algn="l" rtl="0">
              <a:buAutoNum type="arabicPeriod"/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Pharmacodynamics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Describe what the drug does to the body. This includes the mechanism of action, pharmacological action, adverse effects, and the pharmadodynamic drug-drug interaction.</a:t>
            </a:r>
          </a:p>
          <a:p>
            <a:pPr marL="514350" indent="-514350" algn="l" rtl="0">
              <a:buAutoNum type="arabicPeriod"/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Pharmacotherapeutics: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Describe uses of drug for prevention, diagnosis and treatment of diseases.</a:t>
            </a:r>
          </a:p>
          <a:p>
            <a:pPr marL="901700" indent="-727075" algn="l" rtl="0">
              <a:buNone/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Drug: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Chemical substance that affects biologic systems of living organism.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 rtl="0">
              <a:buAutoNum type="arabicPeriod"/>
            </a:pP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ar-EG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751694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494" y="0"/>
            <a:ext cx="11936505" cy="6857999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 nomenclature: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44613" indent="-93663" algn="l" rtl="0">
              <a:buAutoNum type="arabicPeriod"/>
            </a:pP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Chemical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name: 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Describe chemistry of the drug e.g. acetyl salicylic acid.</a:t>
            </a:r>
          </a:p>
          <a:p>
            <a:pPr marL="1344613" indent="0" algn="l" rtl="0">
              <a:buAutoNum type="arabicPeriod"/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Generic (Non-proprietary or approved) name: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is the abbreviated and approved name of the drug. It is the official medical name assigned by the </a:t>
            </a:r>
            <a:r>
              <a:rPr 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producer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collaboration with the food &amp; Drug Board and Nomeneclature committee. Each drug has </a:t>
            </a:r>
            <a:r>
              <a:rPr 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one name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over the world and it is not capitalizes e.g. aspirin, atenolol, amlodipine, and captopril. </a:t>
            </a:r>
            <a:r>
              <a:rPr 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Very few drug have two generic names e.g (“paracetmol-acetaminophen”, “neostigmine-prostigmine”, “epinephrine-adrenaline”, “norepinephrine-noradrenaline”, “meperidine-pethidine”).</a:t>
            </a:r>
          </a:p>
          <a:p>
            <a:pPr marL="1344613" indent="0" algn="l" rtl="0">
              <a:buAutoNum type="arabicPeriod"/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Brand (Proprietary or Trade) name: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are names given to the drug by the manufacturing and marketing company, and they are </a:t>
            </a:r>
            <a:r>
              <a:rPr 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copyrighted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terms selected by the manufacturer e.g. Aspocid, Inderal, Tonormin, Myodura, and Capoten.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923618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675" y="147918"/>
            <a:ext cx="11598890" cy="6710081"/>
          </a:xfrm>
        </p:spPr>
        <p:txBody>
          <a:bodyPr>
            <a:noAutofit/>
          </a:bodyPr>
          <a:lstStyle/>
          <a:p>
            <a:pPr marL="0" indent="0" algn="ctr" rtl="0">
              <a:buNone/>
            </a:pP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PHARMACOKINETICS</a:t>
            </a:r>
          </a:p>
          <a:p>
            <a:pPr marL="0" indent="0" algn="ctr" rtl="0">
              <a:buNone/>
            </a:pP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ABSORPTION</a:t>
            </a:r>
          </a:p>
          <a:p>
            <a:pPr marL="0" indent="0" algn="l" rtl="0">
              <a:buNone/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Definition: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Passage of drugs from site of administration</a:t>
            </a:r>
            <a:b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systemic circulation.</a:t>
            </a:r>
          </a:p>
          <a:p>
            <a:pPr marL="0" indent="0" algn="l" rtl="0">
              <a:buNone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mechanisms of drug absorption follow the</a:t>
            </a:r>
            <a:b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mechanisms of drug movement across the biological</a:t>
            </a:r>
            <a:b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membranes, which include:</a:t>
            </a:r>
          </a:p>
          <a:p>
            <a:pPr marL="514350" indent="-514350" algn="l" rtl="0">
              <a:buAutoNum type="arabicPeriod"/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Passive diffusion: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most common and most</a:t>
            </a:r>
            <a:b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important mechanism, it includes:</a:t>
            </a:r>
          </a:p>
          <a:p>
            <a:pPr marL="514350" indent="117475" algn="l" rtl="0">
              <a:buFont typeface="+mj-lt"/>
              <a:buAutoNum type="alphaUcPeriod"/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Rapid movement of lipid-soluble drug across</a:t>
            </a:r>
            <a:b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the cell membrane.</a:t>
            </a:r>
          </a:p>
          <a:p>
            <a:pPr marL="514350" indent="117475" algn="l" rtl="0">
              <a:buFont typeface="+mj-lt"/>
              <a:buAutoNum type="alphaUcPeriod"/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Movement of water-soluble drugs across the </a:t>
            </a:r>
            <a:b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aqueous channels (water pores).</a:t>
            </a:r>
          </a:p>
          <a:p>
            <a:pPr marL="514350" indent="0" algn="l" rtl="0">
              <a:buNone/>
            </a:pPr>
            <a:endParaRPr lang="ar-EG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6459" y="763316"/>
            <a:ext cx="3402107" cy="6094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545906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3955" y="1152907"/>
            <a:ext cx="11516752" cy="5705092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Facilitated diffusion:</a:t>
            </a:r>
          </a:p>
          <a:p>
            <a:pPr marL="0" indent="0" algn="l" rtl="0">
              <a:buNone/>
            </a:pP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 energy is required as the drugs are carried to inside of the cell 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the concentration gradient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:</a:t>
            </a:r>
          </a:p>
          <a:p>
            <a:pPr marL="514350" indent="-514350" algn="l" rtl="0">
              <a:buAutoNum type="alphaLcPeriod"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Carrier protein.</a:t>
            </a:r>
          </a:p>
          <a:p>
            <a:pPr marL="514350" indent="-514350" algn="l" rtl="0">
              <a:buAutoNum type="alphaLcPeriod"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 transporter.</a:t>
            </a:r>
          </a:p>
          <a:p>
            <a:pPr marL="0" indent="0" algn="l" rtl="0">
              <a:buNone/>
            </a:pP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Active transport:</a:t>
            </a:r>
          </a:p>
          <a:p>
            <a:pPr marL="0" indent="0" algn="l" rtl="0">
              <a:buNone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Energy is required because the drug movement may be 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against the concentration gradient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:</a:t>
            </a:r>
          </a:p>
          <a:p>
            <a:pPr marL="514350" indent="-514350" algn="l" rtl="0">
              <a:buAutoNum type="alphaLcPeriod"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 transporter.</a:t>
            </a:r>
          </a:p>
          <a:p>
            <a:pPr marL="514350" indent="-514350" algn="l" rtl="0">
              <a:buAutoNum type="alphaLcPeriod"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P-glycoprotein drug transporter extrudes drug outside the cells, and it is responsible for drug resistance.</a:t>
            </a:r>
          </a:p>
          <a:p>
            <a:pPr marL="0" indent="0" algn="l" rtl="0">
              <a:buNone/>
            </a:pPr>
            <a:endParaRPr lang="ar-EG" sz="28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682612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675" y="1152907"/>
            <a:ext cx="11598890" cy="5705092"/>
          </a:xfrm>
        </p:spPr>
        <p:txBody>
          <a:bodyPr>
            <a:noAutofit/>
          </a:bodyPr>
          <a:lstStyle/>
          <a:p>
            <a:pPr marL="514350" indent="0" algn="l" rtl="0">
              <a:buNone/>
            </a:pP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Endocytosis and exocvtosis: </a:t>
            </a:r>
            <a:b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Usually occur by drugs of high molecular </a:t>
            </a:r>
            <a:b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weight. The drug binds to the cell membrance, </a:t>
            </a:r>
            <a:b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dips in and enveloped by the cell membrane, </a:t>
            </a:r>
            <a:b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tear in the cell membrane allow the  drug to </a:t>
            </a:r>
            <a:b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 inside/ outside the cell.</a:t>
            </a:r>
            <a:b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tear is healed immediately.</a:t>
            </a:r>
            <a:b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ar-EG" sz="28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8"/>
          <a:stretch/>
        </p:blipFill>
        <p:spPr>
          <a:xfrm>
            <a:off x="8258081" y="787782"/>
            <a:ext cx="3402107" cy="5590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212954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9890" y="0"/>
            <a:ext cx="9065675" cy="1344706"/>
          </a:xfrm>
        </p:spPr>
        <p:txBody>
          <a:bodyPr>
            <a:normAutofit fontScale="90000"/>
          </a:bodyPr>
          <a:lstStyle/>
          <a:p>
            <a:pPr marL="0" indent="0" algn="ctr" rtl="0"/>
            <a:r>
              <a:rPr lang="en-US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Factors affecting absorption:</a:t>
            </a:r>
            <a:br>
              <a:rPr lang="en-US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Factors related to the patient:</a:t>
            </a:r>
            <a:br>
              <a:rPr lang="en-US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ar-EG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659" y="1008528"/>
            <a:ext cx="11089341" cy="5849471"/>
          </a:xfrm>
        </p:spPr>
        <p:txBody>
          <a:bodyPr>
            <a:noAutofit/>
          </a:bodyPr>
          <a:lstStyle/>
          <a:p>
            <a:pPr marL="514350" indent="23813" algn="l" rtl="0"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Route </a:t>
            </a:r>
            <a:r>
              <a:rPr 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administration: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I.V. and inhalation &gt; I.M. &gt; S.C. &gt; Oral &gt; Topical.</a:t>
            </a:r>
          </a:p>
          <a:p>
            <a:pPr marL="514350" indent="23813" algn="l" rtl="0">
              <a:buFont typeface="+mj-lt"/>
              <a:buAutoNum type="arabicPeriod"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Absorbing surface:</a:t>
            </a:r>
          </a:p>
          <a:p>
            <a:pPr marL="971550" indent="-457200" algn="l" rtl="0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Vascularity (Alveoli &gt; Skeletal muscle &gt; S.C.tissue).</a:t>
            </a:r>
          </a:p>
          <a:p>
            <a:pPr marL="971550" indent="-457200" algn="l" rtl="0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Surface area (Alveoli &gt; Intestine &gt; Stomach).</a:t>
            </a:r>
          </a:p>
          <a:p>
            <a:pPr marL="971550" indent="-457200" algn="l" rtl="0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Pathological conditions: Diarrhea &amp; malabsorption          oral absorption.</a:t>
            </a:r>
          </a:p>
          <a:p>
            <a:pPr marL="514350" indent="0" algn="l" rtl="0">
              <a:buNone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Systemic circulation :</a:t>
            </a:r>
            <a:b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H.F. &amp; shock         absorption      oral and I.M. routes are not suitable.</a:t>
            </a:r>
          </a:p>
          <a:p>
            <a:pPr marL="514350" indent="0" algn="l" rtl="0">
              <a:buNone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Specific factors: Intrinsic factor is essential for vitamin B12 absorption.</a:t>
            </a:r>
          </a:p>
          <a:p>
            <a:pPr marL="971550" indent="-457200" algn="l" rtl="0"/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indent="-457200" algn="l" rtl="0"/>
            <a:endParaRPr lang="ar-EG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 flipV="1">
            <a:off x="9825319" y="3764616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0157573" y="3774141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 flipV="1">
            <a:off x="3841379" y="5122769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173633" y="5132294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V="1">
            <a:off x="6154274" y="5149663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690860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1624402" y="0"/>
            <a:ext cx="8911687" cy="1280890"/>
          </a:xfrm>
        </p:spPr>
        <p:txBody>
          <a:bodyPr>
            <a:normAutofit/>
          </a:bodyPr>
          <a:lstStyle/>
          <a:p>
            <a:pPr marL="0" indent="0" algn="ctr" rtl="0"/>
            <a:r>
              <a:rPr lang="en-US" b="1" dirty="0">
                <a:solidFill>
                  <a:schemeClr val="bg1"/>
                </a:solidFill>
              </a:rPr>
              <a:t>B) Factor related to the drug:</a:t>
            </a:r>
            <a:br>
              <a:rPr lang="en-US" b="1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1175" y="787782"/>
            <a:ext cx="10700825" cy="6070218"/>
          </a:xfrm>
        </p:spPr>
        <p:txBody>
          <a:bodyPr>
            <a:noAutofit/>
          </a:bodyPr>
          <a:lstStyle/>
          <a:p>
            <a:pPr marL="514350" indent="-514350" algn="l" rtl="0"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Water and lipid solubility:</a:t>
            </a:r>
          </a:p>
          <a:p>
            <a:pPr algn="l" rtl="0"/>
            <a:r>
              <a:rPr lang="en-US" sz="2800" dirty="0">
                <a:solidFill>
                  <a:schemeClr val="bg1"/>
                </a:solidFill>
              </a:rPr>
              <a:t>Both are needed for absorption</a:t>
            </a:r>
          </a:p>
          <a:p>
            <a:pPr lvl="0" algn="l" rtl="0"/>
            <a:r>
              <a:rPr lang="en-US" sz="2800" dirty="0">
                <a:solidFill>
                  <a:schemeClr val="bg1"/>
                </a:solidFill>
              </a:rPr>
              <a:t>Completely water-insoluble compounds are not absorbed (e.g. barium chloride).</a:t>
            </a:r>
          </a:p>
          <a:p>
            <a:pPr lvl="0" algn="l" rtl="0"/>
            <a:r>
              <a:rPr lang="en-US" sz="2800" dirty="0">
                <a:solidFill>
                  <a:schemeClr val="bg1"/>
                </a:solidFill>
              </a:rPr>
              <a:t>   Lipid solubility     	absorption (   lipid /water partition coefficient)</a:t>
            </a:r>
          </a:p>
          <a:p>
            <a:pPr marL="0" indent="0" algn="l" rtl="0">
              <a:buNone/>
            </a:pPr>
            <a:r>
              <a:rPr lang="en-US" sz="2800" dirty="0">
                <a:solidFill>
                  <a:schemeClr val="bg1"/>
                </a:solidFill>
              </a:rPr>
              <a:t>2. Ionization:</a:t>
            </a:r>
          </a:p>
          <a:p>
            <a:pPr lvl="0" algn="l" rtl="0"/>
            <a:r>
              <a:rPr lang="en-US" sz="2800" dirty="0">
                <a:solidFill>
                  <a:schemeClr val="bg1"/>
                </a:solidFill>
              </a:rPr>
              <a:t>Non-ionized (uncharged)          better absorption</a:t>
            </a:r>
          </a:p>
          <a:p>
            <a:pPr lvl="0" algn="l" rtl="0"/>
            <a:r>
              <a:rPr lang="en-US" sz="2800" dirty="0">
                <a:solidFill>
                  <a:schemeClr val="bg1"/>
                </a:solidFill>
              </a:rPr>
              <a:t>Depends on </a:t>
            </a:r>
            <a:r>
              <a:rPr lang="en-US" sz="2800" i="1" dirty="0">
                <a:solidFill>
                  <a:schemeClr val="bg1"/>
                </a:solidFill>
              </a:rPr>
              <a:t>pKa of the drug </a:t>
            </a:r>
            <a:r>
              <a:rPr lang="en-US" sz="2800" dirty="0">
                <a:solidFill>
                  <a:schemeClr val="bg1"/>
                </a:solidFill>
              </a:rPr>
              <a:t>and </a:t>
            </a:r>
            <a:r>
              <a:rPr lang="en-US" sz="2800" i="1" dirty="0">
                <a:solidFill>
                  <a:schemeClr val="bg1"/>
                </a:solidFill>
              </a:rPr>
              <a:t>pH of the medium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lvl="0" algn="l" rtl="0"/>
            <a:r>
              <a:rPr lang="en-US" sz="2800" dirty="0">
                <a:solidFill>
                  <a:schemeClr val="bg1"/>
                </a:solidFill>
              </a:rPr>
              <a:t>Quaternary ammonium compounds       ionized        poor absorption</a:t>
            </a:r>
          </a:p>
          <a:p>
            <a:pPr lvl="0" algn="l" rtl="0"/>
            <a:r>
              <a:rPr lang="en-US" sz="2800" dirty="0">
                <a:solidFill>
                  <a:schemeClr val="bg1"/>
                </a:solidFill>
              </a:rPr>
              <a:t>Streptomycin has high pKa         always ionized           not absorbed orally</a:t>
            </a:r>
          </a:p>
          <a:p>
            <a:pPr algn="l" rtl="0"/>
            <a:endParaRPr lang="en-US" sz="2800" dirty="0">
              <a:solidFill>
                <a:schemeClr val="bg1"/>
              </a:solidFill>
            </a:endParaRPr>
          </a:p>
          <a:p>
            <a:pPr marL="0" lvl="0" indent="0" algn="l" rtl="0">
              <a:buNone/>
            </a:pPr>
            <a:endParaRPr lang="en-US" sz="2800" dirty="0">
              <a:solidFill>
                <a:schemeClr val="bg1"/>
              </a:solidFill>
            </a:endParaRPr>
          </a:p>
          <a:p>
            <a:pPr marL="514350" indent="0" algn="l" rtl="0">
              <a:buNone/>
            </a:pPr>
            <a:endParaRPr lang="ar-EG" sz="28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059744" y="2991632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V="1">
            <a:off x="4753708" y="3077796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5048105" y="3087321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V="1">
            <a:off x="6005732" y="4146941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V="1">
            <a:off x="7285892" y="5244221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 flipV="1">
            <a:off x="8945880" y="5272356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 flipV="1">
            <a:off x="9227234" y="5820996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V="1">
            <a:off x="6253382" y="5835064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6772071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1175" y="1280890"/>
            <a:ext cx="10700825" cy="5577110"/>
          </a:xfrm>
        </p:spPr>
        <p:txBody>
          <a:bodyPr>
            <a:noAutofit/>
          </a:bodyPr>
          <a:lstStyle/>
          <a:p>
            <a:pPr marL="0" lvl="0" indent="0" algn="l" rtl="0">
              <a:buNone/>
            </a:pPr>
            <a:r>
              <a:rPr lang="en-US" sz="2800" dirty="0">
                <a:solidFill>
                  <a:schemeClr val="bg1"/>
                </a:solidFill>
              </a:rPr>
              <a:t>3. Valency : Ferrous iron (Fe</a:t>
            </a:r>
            <a:r>
              <a:rPr lang="en-US" sz="2800" baseline="30000" dirty="0">
                <a:solidFill>
                  <a:schemeClr val="bg1"/>
                </a:solidFill>
              </a:rPr>
              <a:t>+2</a:t>
            </a:r>
            <a:r>
              <a:rPr lang="en-US" sz="2800" dirty="0">
                <a:solidFill>
                  <a:schemeClr val="bg1"/>
                </a:solidFill>
              </a:rPr>
              <a:t>) is absorbed better than ferric iron  (Fe</a:t>
            </a:r>
            <a:r>
              <a:rPr lang="en-US" sz="2800" baseline="30000" dirty="0">
                <a:solidFill>
                  <a:schemeClr val="bg1"/>
                </a:solidFill>
              </a:rPr>
              <a:t>+3</a:t>
            </a:r>
            <a:r>
              <a:rPr lang="en-US" sz="2800" dirty="0">
                <a:solidFill>
                  <a:schemeClr val="bg1"/>
                </a:solidFill>
              </a:rPr>
              <a:t>)</a:t>
            </a:r>
          </a:p>
          <a:p>
            <a:pPr marL="0" lvl="0" indent="0" algn="l" rtl="0">
              <a:buNone/>
            </a:pPr>
            <a:r>
              <a:rPr lang="en-US" sz="2800" dirty="0">
                <a:solidFill>
                  <a:schemeClr val="bg1"/>
                </a:solidFill>
              </a:rPr>
              <a:t>4. Nature: Inorganic compounds (small particles) &gt; organic compounds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 ( large particles)</a:t>
            </a:r>
          </a:p>
          <a:p>
            <a:pPr marL="0" lvl="0" indent="0" algn="l" rtl="0">
              <a:buNone/>
            </a:pPr>
            <a:r>
              <a:rPr lang="en-US" sz="2800" dirty="0">
                <a:solidFill>
                  <a:schemeClr val="bg1"/>
                </a:solidFill>
              </a:rPr>
              <a:t>5. Pharmaceutical preparation:</a:t>
            </a:r>
          </a:p>
          <a:p>
            <a:pPr lvl="0" algn="l" rtl="0"/>
            <a:r>
              <a:rPr lang="en-US" sz="2800" dirty="0">
                <a:solidFill>
                  <a:schemeClr val="bg1"/>
                </a:solidFill>
              </a:rPr>
              <a:t>Dosage form: Solution &gt; Suspension&gt; tablet</a:t>
            </a:r>
          </a:p>
          <a:p>
            <a:pPr lvl="0" algn="l" rtl="0"/>
            <a:r>
              <a:rPr lang="en-US" sz="2800" dirty="0">
                <a:solidFill>
                  <a:schemeClr val="bg1"/>
                </a:solidFill>
              </a:rPr>
              <a:t>Shape, size of particles and rate of disintegration and dissolution of tablets</a:t>
            </a:r>
          </a:p>
          <a:p>
            <a:pPr lvl="0" algn="l" rtl="0"/>
            <a:r>
              <a:rPr lang="en-US" sz="2800" dirty="0">
                <a:solidFill>
                  <a:schemeClr val="bg1"/>
                </a:solidFill>
              </a:rPr>
              <a:t>Excepient (filler): Ca</a:t>
            </a:r>
            <a:r>
              <a:rPr lang="en-US" sz="2800" baseline="30000" dirty="0">
                <a:solidFill>
                  <a:schemeClr val="bg1"/>
                </a:solidFill>
              </a:rPr>
              <a:t>+2</a:t>
            </a:r>
            <a:r>
              <a:rPr lang="en-US" sz="2800" dirty="0">
                <a:solidFill>
                  <a:schemeClr val="bg1"/>
                </a:solidFill>
              </a:rPr>
              <a:t> salts            oral absorption of tetracyclines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rot="5400000" flipV="1">
            <a:off x="6385559" y="5115853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6708092" y="5125378"/>
            <a:ext cx="0" cy="2476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595763"/>
      </p:ext>
    </p:extLst>
  </p:cSld>
  <p:clrMapOvr>
    <a:masterClrMapping/>
  </p:clrMapOvr>
  <p:transition spd="slow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2902</TotalTime>
  <Words>462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Wisp</vt:lpstr>
      <vt:lpstr>General Pharmacology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Factors affecting absorption: A) Factors related to the patient: </vt:lpstr>
      <vt:lpstr>B) Factor related to the drug: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Ahmad Hafeiz</dc:creator>
  <cp:lastModifiedBy>razanemad852@gmail.com</cp:lastModifiedBy>
  <cp:revision>929</cp:revision>
  <dcterms:created xsi:type="dcterms:W3CDTF">2017-08-24T08:41:38Z</dcterms:created>
  <dcterms:modified xsi:type="dcterms:W3CDTF">2022-10-17T19:27:33Z</dcterms:modified>
</cp:coreProperties>
</file>