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3"/>
  </p:notesMasterIdLst>
  <p:sldIdLst>
    <p:sldId id="293" r:id="rId3"/>
    <p:sldId id="257" r:id="rId4"/>
    <p:sldId id="461" r:id="rId5"/>
    <p:sldId id="432" r:id="rId6"/>
    <p:sldId id="419" r:id="rId7"/>
    <p:sldId id="422" r:id="rId8"/>
    <p:sldId id="263" r:id="rId9"/>
    <p:sldId id="259" r:id="rId10"/>
    <p:sldId id="295" r:id="rId11"/>
    <p:sldId id="334" r:id="rId12"/>
    <p:sldId id="457" r:id="rId13"/>
    <p:sldId id="402" r:id="rId14"/>
    <p:sldId id="338" r:id="rId15"/>
    <p:sldId id="260" r:id="rId16"/>
    <p:sldId id="337" r:id="rId17"/>
    <p:sldId id="340" r:id="rId18"/>
    <p:sldId id="445" r:id="rId19"/>
    <p:sldId id="344" r:id="rId20"/>
    <p:sldId id="347" r:id="rId21"/>
    <p:sldId id="348" r:id="rId22"/>
    <p:sldId id="261" r:id="rId23"/>
    <p:sldId id="458" r:id="rId24"/>
    <p:sldId id="304" r:id="rId25"/>
    <p:sldId id="262" r:id="rId26"/>
    <p:sldId id="459" r:id="rId27"/>
    <p:sldId id="343" r:id="rId28"/>
    <p:sldId id="345" r:id="rId29"/>
    <p:sldId id="405" r:id="rId30"/>
    <p:sldId id="455" r:id="rId31"/>
    <p:sldId id="406" r:id="rId32"/>
    <p:sldId id="381" r:id="rId33"/>
    <p:sldId id="314" r:id="rId34"/>
    <p:sldId id="264" r:id="rId35"/>
    <p:sldId id="266" r:id="rId36"/>
    <p:sldId id="265" r:id="rId37"/>
    <p:sldId id="415" r:id="rId38"/>
    <p:sldId id="403" r:id="rId39"/>
    <p:sldId id="453" r:id="rId40"/>
    <p:sldId id="268" r:id="rId41"/>
    <p:sldId id="412" r:id="rId42"/>
    <p:sldId id="462" r:id="rId43"/>
    <p:sldId id="468" r:id="rId44"/>
    <p:sldId id="465" r:id="rId45"/>
    <p:sldId id="464" r:id="rId46"/>
    <p:sldId id="270" r:id="rId47"/>
    <p:sldId id="296" r:id="rId48"/>
    <p:sldId id="332" r:id="rId49"/>
    <p:sldId id="388" r:id="rId50"/>
    <p:sldId id="291" r:id="rId51"/>
    <p:sldId id="276" r:id="rId52"/>
    <p:sldId id="278" r:id="rId53"/>
    <p:sldId id="364" r:id="rId54"/>
    <p:sldId id="362" r:id="rId55"/>
    <p:sldId id="365" r:id="rId56"/>
    <p:sldId id="279" r:id="rId57"/>
    <p:sldId id="280" r:id="rId58"/>
    <p:sldId id="430" r:id="rId59"/>
    <p:sldId id="372" r:id="rId60"/>
    <p:sldId id="386" r:id="rId61"/>
    <p:sldId id="373" r:id="rId62"/>
    <p:sldId id="389" r:id="rId63"/>
    <p:sldId id="281" r:id="rId64"/>
    <p:sldId id="367" r:id="rId65"/>
    <p:sldId id="454" r:id="rId66"/>
    <p:sldId id="282" r:id="rId67"/>
    <p:sldId id="275" r:id="rId68"/>
    <p:sldId id="392" r:id="rId69"/>
    <p:sldId id="456" r:id="rId70"/>
    <p:sldId id="393" r:id="rId71"/>
    <p:sldId id="390" r:id="rId72"/>
  </p:sldIdLst>
  <p:sldSz cx="9144000" cy="6858000" type="screen4x3"/>
  <p:notesSz cx="6858000" cy="9144000"/>
  <p:defaultTextStyle>
    <a:defPPr>
      <a:defRPr lang="ar-SA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 Black" panose="020B0A04020102020204" pitchFamily="34" charset="0"/>
        <a:ea typeface="Arabic Typesetting" panose="03020402040406030203" pitchFamily="66" charset="-78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 Black" panose="020B0A04020102020204" pitchFamily="34" charset="0"/>
        <a:ea typeface="Arabic Typesetting" panose="03020402040406030203" pitchFamily="66" charset="-78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 Black" panose="020B0A04020102020204" pitchFamily="34" charset="0"/>
        <a:ea typeface="Arabic Typesetting" panose="03020402040406030203" pitchFamily="66" charset="-78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 Black" panose="020B0A04020102020204" pitchFamily="34" charset="0"/>
        <a:ea typeface="Arabic Typesetting" panose="03020402040406030203" pitchFamily="66" charset="-78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 Black" panose="020B0A04020102020204" pitchFamily="34" charset="0"/>
        <a:ea typeface="Arabic Typesetting" panose="03020402040406030203" pitchFamily="66" charset="-78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 Black" panose="020B0A04020102020204" pitchFamily="34" charset="0"/>
        <a:ea typeface="Arabic Typesetting" panose="03020402040406030203" pitchFamily="66" charset="-78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 Black" panose="020B0A04020102020204" pitchFamily="34" charset="0"/>
        <a:ea typeface="Arabic Typesetting" panose="03020402040406030203" pitchFamily="66" charset="-78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 Black" panose="020B0A04020102020204" pitchFamily="34" charset="0"/>
        <a:ea typeface="Arabic Typesetting" panose="03020402040406030203" pitchFamily="66" charset="-78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 Black" panose="020B0A04020102020204" pitchFamily="34" charset="0"/>
        <a:ea typeface="Arabic Typesetting" panose="03020402040406030203" pitchFamily="66" charset="-7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8346"/>
    <p:restoredTop sz="87476"/>
  </p:normalViewPr>
  <p:slideViewPr>
    <p:cSldViewPr showGuides="1">
      <p:cViewPr varScale="1">
        <p:scale>
          <a:sx n="61" d="100"/>
          <a:sy n="61" d="100"/>
        </p:scale>
        <p:origin x="-139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6" Type="http://schemas.openxmlformats.org/officeDocument/2006/relationships/tableStyles" Target="tableStyles.xml"/><Relationship Id="rId75" Type="http://schemas.openxmlformats.org/officeDocument/2006/relationships/viewProps" Target="viewProps.xml"/><Relationship Id="rId74" Type="http://schemas.openxmlformats.org/officeDocument/2006/relationships/presProps" Target="presProps.xml"/><Relationship Id="rId73" Type="http://schemas.openxmlformats.org/officeDocument/2006/relationships/notesMaster" Target="notesMasters/notesMaster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768CAE-9F93-4755-8A06-2151B77CBA5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abic Typesetting" panose="03020402040406030203" pitchFamily="66" charset="-78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>
              <a:buNone/>
            </a:pPr>
            <a:fld id="{9A0DB2DC-4C9A-4742-B13C-FB6460FD3503}" type="slidenum">
              <a:rPr lang="en-US" altLang="x-none" sz="1200" dirty="0"/>
            </a:fld>
            <a:endParaRPr lang="en-US" altLang="x-none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3"/>
            <p:cNvGrpSpPr/>
            <p:nvPr userDrawn="1"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" name="Freeform 4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JO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21" name="Freeform 5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JO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22" name="Freeform 6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JO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23" name="Freeform 7"/>
              <p:cNvSpPr/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24" name="Freeform 8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JO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18" name="Freeform 9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ar-JO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abic Typesetting" panose="03020402040406030203" pitchFamily="66" charset="-78"/>
              </a:endParaRPr>
            </a:p>
          </p:txBody>
        </p:sp>
        <p:sp>
          <p:nvSpPr>
            <p:cNvPr id="19" name="Freeform 10"/>
            <p:cNvSpPr/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abic Typesetting" panose="03020402040406030203" pitchFamily="66" charset="-78"/>
              </a:endParaRPr>
            </a:p>
          </p:txBody>
        </p:sp>
      </p:grpSp>
      <p:sp>
        <p:nvSpPr>
          <p:cNvPr id="1464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4644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4750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p>
            <a:pPr algn="r" eaLnBrk="1" hangingPunct="1">
              <a:buNone/>
            </a:pPr>
            <a:fld id="{9A0DB2DC-4C9A-4742-B13C-FB6460FD3503}" type="slidenum">
              <a:rPr lang="ar-SA" altLang="ar-JO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ar-JO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541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ar-SA" altLang="ar-JO" dirty="0">
                <a:cs typeface="Arial" panose="020B0604020202020204" pitchFamily="34" charset="0"/>
              </a:rPr>
            </a:fld>
            <a:endParaRPr lang="ar-SA" altLang="ar-JO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8" name="Group 4"/>
          <p:cNvGrpSpPr/>
          <p:nvPr/>
        </p:nvGrpSpPr>
        <p:grpSpPr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/>
            <p:nvPr userDrawn="1"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5414" name="Freeform 6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JO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145415" name="Freeform 7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JO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145416" name="Freeform 8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JO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1038" name="Freeform 9"/>
              <p:cNvSpPr/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145418" name="Freeform 10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JO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145419" name="Freeform 11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ar-JO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abic Typesetting" panose="03020402040406030203" pitchFamily="66" charset="-78"/>
              </a:endParaRPr>
            </a:p>
          </p:txBody>
        </p:sp>
        <p:sp>
          <p:nvSpPr>
            <p:cNvPr id="1034" name="Freeform 12"/>
            <p:cNvSpPr/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abic Typesetting" panose="03020402040406030203" pitchFamily="66" charset="-78"/>
              </a:endParaRPr>
            </a:p>
          </p:txBody>
        </p:sp>
      </p:grpSp>
      <p:sp>
        <p:nvSpPr>
          <p:cNvPr id="14542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454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 rtl="0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542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15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457200"/>
            <a:ext cx="7696200" cy="16764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1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800" b="1" i="1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Abdomen and gastro -intestinal tract imaging</a:t>
            </a:r>
            <a:endParaRPr kumimoji="0" lang="en-US" sz="4800" b="1" i="1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19200" y="3124200"/>
            <a:ext cx="6629400" cy="15240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DR. ESSMAT AL- OMARI</a:t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Consultant Radiologist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Mu’tah university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076" name="Slide Number Placeholder 3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5" descr="cow197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304800" y="304800"/>
            <a:ext cx="4572000" cy="6553200"/>
          </a:xfrm>
          <a:ln/>
        </p:spPr>
      </p:pic>
      <p:sp>
        <p:nvSpPr>
          <p:cNvPr id="3" name="Rectangle 2"/>
          <p:cNvSpPr/>
          <p:nvPr/>
        </p:nvSpPr>
        <p:spPr>
          <a:xfrm>
            <a:off x="5715000" y="762000"/>
            <a:ext cx="3048000" cy="594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ctr" rtl="1" eaLnBrk="1" hangingPunct="1">
              <a:buNone/>
            </a:pPr>
            <a:endParaRPr lang="ar-JO" altLang="x-none" dirty="0">
              <a:solidFill>
                <a:schemeClr val="hlin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endParaRPr lang="en-US" altLang="x-none" dirty="0">
              <a:solidFill>
                <a:schemeClr val="hlin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Barium swallow</a:t>
            </a:r>
            <a:r>
              <a:rPr lang="en-US" altLang="x-none" sz="2800" dirty="0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for the esophegus showing tupuler structure with filling defect </a:t>
            </a:r>
            <a:r>
              <a:rPr lang="ar-JO" altLang="x-none" sz="2800" dirty="0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altLang="x-none" sz="2800" dirty="0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and mass lesion </a:t>
            </a:r>
            <a:endParaRPr lang="ar-JO" altLang="x-none" dirty="0">
              <a:solidFill>
                <a:srgbClr val="FFFFFF"/>
              </a:solidFill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4" descr="02-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5600" y="-685800"/>
            <a:ext cx="3429000" cy="828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5" descr="ACH 0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52400"/>
            <a:ext cx="6172200" cy="6705600"/>
          </a:xfrm>
          <a:ln/>
        </p:spPr>
      </p:pic>
      <p:sp>
        <p:nvSpPr>
          <p:cNvPr id="3" name="Rectangle 2"/>
          <p:cNvSpPr/>
          <p:nvPr/>
        </p:nvSpPr>
        <p:spPr>
          <a:xfrm>
            <a:off x="6096000" y="762000"/>
            <a:ext cx="3048000" cy="594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ctr" rtl="1" eaLnBrk="1" hangingPunct="1">
              <a:buNone/>
            </a:pPr>
            <a:endParaRPr lang="ar-JO" altLang="x-none" dirty="0">
              <a:solidFill>
                <a:schemeClr val="hlin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endParaRPr lang="en-US" altLang="x-none" dirty="0">
              <a:solidFill>
                <a:schemeClr val="hlin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Barium swallow</a:t>
            </a:r>
            <a:r>
              <a:rPr lang="en-US" altLang="x-none" sz="2800" dirty="0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for the esophegus showing </a:t>
            </a:r>
            <a:endParaRPr lang="en-US" altLang="x-none" sz="2800" dirty="0">
              <a:solidFill>
                <a:schemeClr val="hlin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ar-JO" altLang="x-none" sz="2800" dirty="0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altLang="x-none" sz="2800" dirty="0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dileated end of the esophegus (bired shape) </a:t>
            </a:r>
            <a:r>
              <a:rPr lang="en-US" altLang="x-none" sz="2800" dirty="0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n-US" altLang="x-none" sz="2800" dirty="0">
              <a:solidFill>
                <a:schemeClr val="hlink"/>
              </a:solidFill>
              <a:latin typeface="Garamond" panose="02020404030301010803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- Suspected achalasisa</a:t>
            </a:r>
            <a:endParaRPr lang="ar-JO" altLang="x-none" dirty="0">
              <a:solidFill>
                <a:srgbClr val="FFFFFF"/>
              </a:solidFill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434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8" descr="v6c20a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5715000" cy="6858000"/>
          </a:xfrm>
          <a:ln/>
        </p:spPr>
      </p:pic>
      <p:sp>
        <p:nvSpPr>
          <p:cNvPr id="3" name="Rectangle 2"/>
          <p:cNvSpPr/>
          <p:nvPr/>
        </p:nvSpPr>
        <p:spPr>
          <a:xfrm>
            <a:off x="5791200" y="0"/>
            <a:ext cx="3352800" cy="426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Frontal chest X-Ray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Normal heart size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Normal lung appearance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Very will defined circular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Structure at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mideastainum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rolled 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lateral view which approve that is in the chest not outside)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4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BARIUM  MEAL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991600" cy="5638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the examination of the stomach and duodenum with barium sulfate .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Double contrast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obtained by introduction of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gas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into the           stomach using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effervescent powders and barium.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gastro-esophageal junction is observed for reflux 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Indication :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Gastro esophageal reflux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Gastric or duodenal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ulcer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Hiatus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hernia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Suspected gastric tumor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8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5" descr="ulcer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5715000" cy="6858000"/>
          </a:xfrm>
          <a:ln/>
        </p:spPr>
      </p:pic>
      <p:sp>
        <p:nvSpPr>
          <p:cNvPr id="3" name="Rectangle 2"/>
          <p:cNvSpPr/>
          <p:nvPr/>
        </p:nvSpPr>
        <p:spPr>
          <a:xfrm>
            <a:off x="6400800" y="1752600"/>
            <a:ext cx="20574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Hiatus hernia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12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5" descr="722-255-2320420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953000" cy="6858000"/>
          </a:xfrm>
          <a:ln/>
        </p:spPr>
      </p:pic>
      <p:sp>
        <p:nvSpPr>
          <p:cNvPr id="3" name="Rectangle 2"/>
          <p:cNvSpPr/>
          <p:nvPr/>
        </p:nvSpPr>
        <p:spPr>
          <a:xfrm>
            <a:off x="5715000" y="1600200"/>
            <a:ext cx="19812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Duodenum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head of the pancreas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6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4" descr="50011_50015001slid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5" descr="073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143000"/>
            <a:ext cx="4648200" cy="4343400"/>
          </a:xfrm>
          <a:ln/>
        </p:spPr>
      </p:pic>
      <p:pic>
        <p:nvPicPr>
          <p:cNvPr id="20483" name="Picture 8" descr="07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95800" y="1143000"/>
            <a:ext cx="4648200" cy="4343400"/>
          </a:xfrm>
          <a:ln/>
        </p:spPr>
      </p:pic>
      <p:sp>
        <p:nvSpPr>
          <p:cNvPr id="20484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5" descr="080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5562600" cy="6858000"/>
          </a:xfrm>
          <a:ln/>
        </p:spPr>
      </p:pic>
      <p:sp>
        <p:nvSpPr>
          <p:cNvPr id="3" name="Rectangle 2"/>
          <p:cNvSpPr/>
          <p:nvPr/>
        </p:nvSpPr>
        <p:spPr>
          <a:xfrm>
            <a:off x="6096000" y="685800"/>
            <a:ext cx="2743200" cy="434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Frontal X-Ray of chest and abdomen in infant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1-gas distribution : stomach filled with gas and no gas distally(in large and small bowel and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the rectal area)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pyloric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stenosis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duodenal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atresia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23988" y="1658938"/>
            <a:ext cx="2546350" cy="2482850"/>
          </a:xfrm>
          <a:custGeom>
            <a:avLst/>
            <a:gdLst>
              <a:gd name="connsiteX0" fmla="*/ 1240223 w 2546509"/>
              <a:gd name="connsiteY0" fmla="*/ 52251 h 2483075"/>
              <a:gd name="connsiteX1" fmla="*/ 1122657 w 2546509"/>
              <a:gd name="connsiteY1" fmla="*/ 78377 h 2483075"/>
              <a:gd name="connsiteX2" fmla="*/ 1070406 w 2546509"/>
              <a:gd name="connsiteY2" fmla="*/ 104503 h 2483075"/>
              <a:gd name="connsiteX3" fmla="*/ 939777 w 2546509"/>
              <a:gd name="connsiteY3" fmla="*/ 156754 h 2483075"/>
              <a:gd name="connsiteX4" fmla="*/ 835274 w 2546509"/>
              <a:gd name="connsiteY4" fmla="*/ 195943 h 2483075"/>
              <a:gd name="connsiteX5" fmla="*/ 756897 w 2546509"/>
              <a:gd name="connsiteY5" fmla="*/ 222068 h 2483075"/>
              <a:gd name="connsiteX6" fmla="*/ 613206 w 2546509"/>
              <a:gd name="connsiteY6" fmla="*/ 300446 h 2483075"/>
              <a:gd name="connsiteX7" fmla="*/ 521766 w 2546509"/>
              <a:gd name="connsiteY7" fmla="*/ 326571 h 2483075"/>
              <a:gd name="connsiteX8" fmla="*/ 443389 w 2546509"/>
              <a:gd name="connsiteY8" fmla="*/ 418011 h 2483075"/>
              <a:gd name="connsiteX9" fmla="*/ 430326 w 2546509"/>
              <a:gd name="connsiteY9" fmla="*/ 457200 h 2483075"/>
              <a:gd name="connsiteX10" fmla="*/ 417263 w 2546509"/>
              <a:gd name="connsiteY10" fmla="*/ 509451 h 2483075"/>
              <a:gd name="connsiteX11" fmla="*/ 378074 w 2546509"/>
              <a:gd name="connsiteY11" fmla="*/ 535577 h 2483075"/>
              <a:gd name="connsiteX12" fmla="*/ 338886 w 2546509"/>
              <a:gd name="connsiteY12" fmla="*/ 587828 h 2483075"/>
              <a:gd name="connsiteX13" fmla="*/ 273571 w 2546509"/>
              <a:gd name="connsiteY13" fmla="*/ 640080 h 2483075"/>
              <a:gd name="connsiteX14" fmla="*/ 247446 w 2546509"/>
              <a:gd name="connsiteY14" fmla="*/ 718457 h 2483075"/>
              <a:gd name="connsiteX15" fmla="*/ 221320 w 2546509"/>
              <a:gd name="connsiteY15" fmla="*/ 770708 h 2483075"/>
              <a:gd name="connsiteX16" fmla="*/ 195194 w 2546509"/>
              <a:gd name="connsiteY16" fmla="*/ 849086 h 2483075"/>
              <a:gd name="connsiteX17" fmla="*/ 169069 w 2546509"/>
              <a:gd name="connsiteY17" fmla="*/ 953588 h 2483075"/>
              <a:gd name="connsiteX18" fmla="*/ 156006 w 2546509"/>
              <a:gd name="connsiteY18" fmla="*/ 1084217 h 2483075"/>
              <a:gd name="connsiteX19" fmla="*/ 142943 w 2546509"/>
              <a:gd name="connsiteY19" fmla="*/ 1136468 h 2483075"/>
              <a:gd name="connsiteX20" fmla="*/ 116817 w 2546509"/>
              <a:gd name="connsiteY20" fmla="*/ 1280160 h 2483075"/>
              <a:gd name="connsiteX21" fmla="*/ 77629 w 2546509"/>
              <a:gd name="connsiteY21" fmla="*/ 1332411 h 2483075"/>
              <a:gd name="connsiteX22" fmla="*/ 51503 w 2546509"/>
              <a:gd name="connsiteY22" fmla="*/ 1371600 h 2483075"/>
              <a:gd name="connsiteX23" fmla="*/ 51503 w 2546509"/>
              <a:gd name="connsiteY23" fmla="*/ 1724297 h 2483075"/>
              <a:gd name="connsiteX24" fmla="*/ 103754 w 2546509"/>
              <a:gd name="connsiteY24" fmla="*/ 1776548 h 2483075"/>
              <a:gd name="connsiteX25" fmla="*/ 142943 w 2546509"/>
              <a:gd name="connsiteY25" fmla="*/ 1841863 h 2483075"/>
              <a:gd name="connsiteX26" fmla="*/ 195194 w 2546509"/>
              <a:gd name="connsiteY26" fmla="*/ 1946366 h 2483075"/>
              <a:gd name="connsiteX27" fmla="*/ 247446 w 2546509"/>
              <a:gd name="connsiteY27" fmla="*/ 2090057 h 2483075"/>
              <a:gd name="connsiteX28" fmla="*/ 325823 w 2546509"/>
              <a:gd name="connsiteY28" fmla="*/ 2129246 h 2483075"/>
              <a:gd name="connsiteX29" fmla="*/ 378074 w 2546509"/>
              <a:gd name="connsiteY29" fmla="*/ 2259874 h 2483075"/>
              <a:gd name="connsiteX30" fmla="*/ 417263 w 2546509"/>
              <a:gd name="connsiteY30" fmla="*/ 2338251 h 2483075"/>
              <a:gd name="connsiteX31" fmla="*/ 495640 w 2546509"/>
              <a:gd name="connsiteY31" fmla="*/ 2351314 h 2483075"/>
              <a:gd name="connsiteX32" fmla="*/ 534829 w 2546509"/>
              <a:gd name="connsiteY32" fmla="*/ 2364377 h 2483075"/>
              <a:gd name="connsiteX33" fmla="*/ 626269 w 2546509"/>
              <a:gd name="connsiteY33" fmla="*/ 2377440 h 2483075"/>
              <a:gd name="connsiteX34" fmla="*/ 704646 w 2546509"/>
              <a:gd name="connsiteY34" fmla="*/ 2416628 h 2483075"/>
              <a:gd name="connsiteX35" fmla="*/ 730771 w 2546509"/>
              <a:gd name="connsiteY35" fmla="*/ 2455817 h 2483075"/>
              <a:gd name="connsiteX36" fmla="*/ 783023 w 2546509"/>
              <a:gd name="connsiteY36" fmla="*/ 2481943 h 2483075"/>
              <a:gd name="connsiteX37" fmla="*/ 1031217 w 2546509"/>
              <a:gd name="connsiteY37" fmla="*/ 2468880 h 2483075"/>
              <a:gd name="connsiteX38" fmla="*/ 1083469 w 2546509"/>
              <a:gd name="connsiteY38" fmla="*/ 2429691 h 2483075"/>
              <a:gd name="connsiteX39" fmla="*/ 1148783 w 2546509"/>
              <a:gd name="connsiteY39" fmla="*/ 2403566 h 2483075"/>
              <a:gd name="connsiteX40" fmla="*/ 1201034 w 2546509"/>
              <a:gd name="connsiteY40" fmla="*/ 2377440 h 2483075"/>
              <a:gd name="connsiteX41" fmla="*/ 1240223 w 2546509"/>
              <a:gd name="connsiteY41" fmla="*/ 2364377 h 2483075"/>
              <a:gd name="connsiteX42" fmla="*/ 1292474 w 2546509"/>
              <a:gd name="connsiteY42" fmla="*/ 2338251 h 2483075"/>
              <a:gd name="connsiteX43" fmla="*/ 1436166 w 2546509"/>
              <a:gd name="connsiteY43" fmla="*/ 2299063 h 2483075"/>
              <a:gd name="connsiteX44" fmla="*/ 1527606 w 2546509"/>
              <a:gd name="connsiteY44" fmla="*/ 2259874 h 2483075"/>
              <a:gd name="connsiteX45" fmla="*/ 1592920 w 2546509"/>
              <a:gd name="connsiteY45" fmla="*/ 2233748 h 2483075"/>
              <a:gd name="connsiteX46" fmla="*/ 1684360 w 2546509"/>
              <a:gd name="connsiteY46" fmla="*/ 2207623 h 2483075"/>
              <a:gd name="connsiteX47" fmla="*/ 1723549 w 2546509"/>
              <a:gd name="connsiteY47" fmla="*/ 2181497 h 2483075"/>
              <a:gd name="connsiteX48" fmla="*/ 1762737 w 2546509"/>
              <a:gd name="connsiteY48" fmla="*/ 2116183 h 2483075"/>
              <a:gd name="connsiteX49" fmla="*/ 1801926 w 2546509"/>
              <a:gd name="connsiteY49" fmla="*/ 2063931 h 2483075"/>
              <a:gd name="connsiteX50" fmla="*/ 1880303 w 2546509"/>
              <a:gd name="connsiteY50" fmla="*/ 1985554 h 2483075"/>
              <a:gd name="connsiteX51" fmla="*/ 1906429 w 2546509"/>
              <a:gd name="connsiteY51" fmla="*/ 1894114 h 2483075"/>
              <a:gd name="connsiteX52" fmla="*/ 1932554 w 2546509"/>
              <a:gd name="connsiteY52" fmla="*/ 1841863 h 2483075"/>
              <a:gd name="connsiteX53" fmla="*/ 1945617 w 2546509"/>
              <a:gd name="connsiteY53" fmla="*/ 1789611 h 2483075"/>
              <a:gd name="connsiteX54" fmla="*/ 2063183 w 2546509"/>
              <a:gd name="connsiteY54" fmla="*/ 1698171 h 2483075"/>
              <a:gd name="connsiteX55" fmla="*/ 2115434 w 2546509"/>
              <a:gd name="connsiteY55" fmla="*/ 1606731 h 2483075"/>
              <a:gd name="connsiteX56" fmla="*/ 2193811 w 2546509"/>
              <a:gd name="connsiteY56" fmla="*/ 1436914 h 2483075"/>
              <a:gd name="connsiteX57" fmla="*/ 2246063 w 2546509"/>
              <a:gd name="connsiteY57" fmla="*/ 1345474 h 2483075"/>
              <a:gd name="connsiteX58" fmla="*/ 2272189 w 2546509"/>
              <a:gd name="connsiteY58" fmla="*/ 1267097 h 2483075"/>
              <a:gd name="connsiteX59" fmla="*/ 2311377 w 2546509"/>
              <a:gd name="connsiteY59" fmla="*/ 1188720 h 2483075"/>
              <a:gd name="connsiteX60" fmla="*/ 2350566 w 2546509"/>
              <a:gd name="connsiteY60" fmla="*/ 1071154 h 2483075"/>
              <a:gd name="connsiteX61" fmla="*/ 2428943 w 2546509"/>
              <a:gd name="connsiteY61" fmla="*/ 966651 h 2483075"/>
              <a:gd name="connsiteX62" fmla="*/ 2507320 w 2546509"/>
              <a:gd name="connsiteY62" fmla="*/ 849086 h 2483075"/>
              <a:gd name="connsiteX63" fmla="*/ 2520383 w 2546509"/>
              <a:gd name="connsiteY63" fmla="*/ 809897 h 2483075"/>
              <a:gd name="connsiteX64" fmla="*/ 2533446 w 2546509"/>
              <a:gd name="connsiteY64" fmla="*/ 705394 h 2483075"/>
              <a:gd name="connsiteX65" fmla="*/ 2546509 w 2546509"/>
              <a:gd name="connsiteY65" fmla="*/ 666206 h 2483075"/>
              <a:gd name="connsiteX66" fmla="*/ 2533446 w 2546509"/>
              <a:gd name="connsiteY66" fmla="*/ 548640 h 2483075"/>
              <a:gd name="connsiteX67" fmla="*/ 2520383 w 2546509"/>
              <a:gd name="connsiteY67" fmla="*/ 509451 h 2483075"/>
              <a:gd name="connsiteX68" fmla="*/ 2507320 w 2546509"/>
              <a:gd name="connsiteY68" fmla="*/ 457200 h 2483075"/>
              <a:gd name="connsiteX69" fmla="*/ 2494257 w 2546509"/>
              <a:gd name="connsiteY69" fmla="*/ 391886 h 2483075"/>
              <a:gd name="connsiteX70" fmla="*/ 2442006 w 2546509"/>
              <a:gd name="connsiteY70" fmla="*/ 287383 h 2483075"/>
              <a:gd name="connsiteX71" fmla="*/ 2402817 w 2546509"/>
              <a:gd name="connsiteY71" fmla="*/ 248194 h 2483075"/>
              <a:gd name="connsiteX72" fmla="*/ 2376691 w 2546509"/>
              <a:gd name="connsiteY72" fmla="*/ 195943 h 2483075"/>
              <a:gd name="connsiteX73" fmla="*/ 2285251 w 2546509"/>
              <a:gd name="connsiteY73" fmla="*/ 104503 h 2483075"/>
              <a:gd name="connsiteX74" fmla="*/ 2219937 w 2546509"/>
              <a:gd name="connsiteY74" fmla="*/ 78377 h 2483075"/>
              <a:gd name="connsiteX75" fmla="*/ 1945617 w 2546509"/>
              <a:gd name="connsiteY75" fmla="*/ 39188 h 2483075"/>
              <a:gd name="connsiteX76" fmla="*/ 1775800 w 2546509"/>
              <a:gd name="connsiteY76" fmla="*/ 13063 h 2483075"/>
              <a:gd name="connsiteX77" fmla="*/ 1736611 w 2546509"/>
              <a:gd name="connsiteY77" fmla="*/ 0 h 2483075"/>
              <a:gd name="connsiteX78" fmla="*/ 1344726 w 2546509"/>
              <a:gd name="connsiteY78" fmla="*/ 13063 h 2483075"/>
              <a:gd name="connsiteX79" fmla="*/ 1305537 w 2546509"/>
              <a:gd name="connsiteY79" fmla="*/ 26126 h 2483075"/>
              <a:gd name="connsiteX80" fmla="*/ 1240223 w 2546509"/>
              <a:gd name="connsiteY80" fmla="*/ 52251 h 248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546509" h="2483075">
                <a:moveTo>
                  <a:pt x="1240223" y="52251"/>
                </a:moveTo>
                <a:cubicBezTo>
                  <a:pt x="1209743" y="60959"/>
                  <a:pt x="1161026" y="66571"/>
                  <a:pt x="1122657" y="78377"/>
                </a:cubicBezTo>
                <a:cubicBezTo>
                  <a:pt x="1104045" y="84104"/>
                  <a:pt x="1088304" y="96832"/>
                  <a:pt x="1070406" y="104503"/>
                </a:cubicBezTo>
                <a:cubicBezTo>
                  <a:pt x="1027301" y="122977"/>
                  <a:pt x="983485" y="139756"/>
                  <a:pt x="939777" y="156754"/>
                </a:cubicBezTo>
                <a:cubicBezTo>
                  <a:pt x="905103" y="170238"/>
                  <a:pt x="870568" y="184179"/>
                  <a:pt x="835274" y="195943"/>
                </a:cubicBezTo>
                <a:lnTo>
                  <a:pt x="756897" y="222068"/>
                </a:lnTo>
                <a:cubicBezTo>
                  <a:pt x="712184" y="251877"/>
                  <a:pt x="665070" y="285628"/>
                  <a:pt x="613206" y="300446"/>
                </a:cubicBezTo>
                <a:lnTo>
                  <a:pt x="521766" y="326571"/>
                </a:lnTo>
                <a:cubicBezTo>
                  <a:pt x="489626" y="358711"/>
                  <a:pt x="463283" y="378222"/>
                  <a:pt x="443389" y="418011"/>
                </a:cubicBezTo>
                <a:cubicBezTo>
                  <a:pt x="437231" y="430327"/>
                  <a:pt x="434109" y="443960"/>
                  <a:pt x="430326" y="457200"/>
                </a:cubicBezTo>
                <a:cubicBezTo>
                  <a:pt x="425394" y="474462"/>
                  <a:pt x="427222" y="494513"/>
                  <a:pt x="417263" y="509451"/>
                </a:cubicBezTo>
                <a:cubicBezTo>
                  <a:pt x="408554" y="522514"/>
                  <a:pt x="391137" y="526868"/>
                  <a:pt x="378074" y="535577"/>
                </a:cubicBezTo>
                <a:cubicBezTo>
                  <a:pt x="365011" y="552994"/>
                  <a:pt x="355611" y="573890"/>
                  <a:pt x="338886" y="587828"/>
                </a:cubicBezTo>
                <a:cubicBezTo>
                  <a:pt x="244241" y="666699"/>
                  <a:pt x="353583" y="520062"/>
                  <a:pt x="273571" y="640080"/>
                </a:cubicBezTo>
                <a:cubicBezTo>
                  <a:pt x="264863" y="666206"/>
                  <a:pt x="257674" y="692888"/>
                  <a:pt x="247446" y="718457"/>
                </a:cubicBezTo>
                <a:cubicBezTo>
                  <a:pt x="240214" y="736537"/>
                  <a:pt x="228552" y="752628"/>
                  <a:pt x="221320" y="770708"/>
                </a:cubicBezTo>
                <a:cubicBezTo>
                  <a:pt x="211092" y="796277"/>
                  <a:pt x="200595" y="822082"/>
                  <a:pt x="195194" y="849086"/>
                </a:cubicBezTo>
                <a:cubicBezTo>
                  <a:pt x="179431" y="927902"/>
                  <a:pt x="189152" y="893337"/>
                  <a:pt x="169069" y="953588"/>
                </a:cubicBezTo>
                <a:cubicBezTo>
                  <a:pt x="164715" y="997131"/>
                  <a:pt x="162195" y="1040897"/>
                  <a:pt x="156006" y="1084217"/>
                </a:cubicBezTo>
                <a:cubicBezTo>
                  <a:pt x="153467" y="1101990"/>
                  <a:pt x="145895" y="1118759"/>
                  <a:pt x="142943" y="1136468"/>
                </a:cubicBezTo>
                <a:cubicBezTo>
                  <a:pt x="139341" y="1158082"/>
                  <a:pt x="136601" y="1245538"/>
                  <a:pt x="116817" y="1280160"/>
                </a:cubicBezTo>
                <a:cubicBezTo>
                  <a:pt x="106016" y="1299063"/>
                  <a:pt x="90283" y="1314695"/>
                  <a:pt x="77629" y="1332411"/>
                </a:cubicBezTo>
                <a:cubicBezTo>
                  <a:pt x="68504" y="1345186"/>
                  <a:pt x="60212" y="1358537"/>
                  <a:pt x="51503" y="1371600"/>
                </a:cubicBezTo>
                <a:cubicBezTo>
                  <a:pt x="14532" y="1519483"/>
                  <a:pt x="0" y="1526867"/>
                  <a:pt x="51503" y="1724297"/>
                </a:cubicBezTo>
                <a:cubicBezTo>
                  <a:pt x="57720" y="1748131"/>
                  <a:pt x="88632" y="1757105"/>
                  <a:pt x="103754" y="1776548"/>
                </a:cubicBezTo>
                <a:cubicBezTo>
                  <a:pt x="119342" y="1796590"/>
                  <a:pt x="130906" y="1819508"/>
                  <a:pt x="142943" y="1841863"/>
                </a:cubicBezTo>
                <a:cubicBezTo>
                  <a:pt x="161407" y="1876154"/>
                  <a:pt x="195194" y="1946366"/>
                  <a:pt x="195194" y="1946366"/>
                </a:cubicBezTo>
                <a:cubicBezTo>
                  <a:pt x="204781" y="1994298"/>
                  <a:pt x="210345" y="2052955"/>
                  <a:pt x="247446" y="2090057"/>
                </a:cubicBezTo>
                <a:cubicBezTo>
                  <a:pt x="272769" y="2115381"/>
                  <a:pt x="293949" y="2118621"/>
                  <a:pt x="325823" y="2129246"/>
                </a:cubicBezTo>
                <a:cubicBezTo>
                  <a:pt x="364265" y="2206130"/>
                  <a:pt x="345790" y="2163022"/>
                  <a:pt x="378074" y="2259874"/>
                </a:cubicBezTo>
                <a:cubicBezTo>
                  <a:pt x="384256" y="2278422"/>
                  <a:pt x="397004" y="2328122"/>
                  <a:pt x="417263" y="2338251"/>
                </a:cubicBezTo>
                <a:cubicBezTo>
                  <a:pt x="440953" y="2350096"/>
                  <a:pt x="469785" y="2345568"/>
                  <a:pt x="495640" y="2351314"/>
                </a:cubicBezTo>
                <a:cubicBezTo>
                  <a:pt x="509082" y="2354301"/>
                  <a:pt x="521327" y="2361677"/>
                  <a:pt x="534829" y="2364377"/>
                </a:cubicBezTo>
                <a:cubicBezTo>
                  <a:pt x="565021" y="2370415"/>
                  <a:pt x="595789" y="2373086"/>
                  <a:pt x="626269" y="2377440"/>
                </a:cubicBezTo>
                <a:cubicBezTo>
                  <a:pt x="658139" y="2388064"/>
                  <a:pt x="679325" y="2391307"/>
                  <a:pt x="704646" y="2416628"/>
                </a:cubicBezTo>
                <a:cubicBezTo>
                  <a:pt x="715747" y="2427729"/>
                  <a:pt x="718710" y="2445766"/>
                  <a:pt x="730771" y="2455817"/>
                </a:cubicBezTo>
                <a:cubicBezTo>
                  <a:pt x="745731" y="2468284"/>
                  <a:pt x="765606" y="2473234"/>
                  <a:pt x="783023" y="2481943"/>
                </a:cubicBezTo>
                <a:cubicBezTo>
                  <a:pt x="865754" y="2477589"/>
                  <a:pt x="949596" y="2483075"/>
                  <a:pt x="1031217" y="2468880"/>
                </a:cubicBezTo>
                <a:cubicBezTo>
                  <a:pt x="1052667" y="2465150"/>
                  <a:pt x="1064437" y="2440264"/>
                  <a:pt x="1083469" y="2429691"/>
                </a:cubicBezTo>
                <a:cubicBezTo>
                  <a:pt x="1103967" y="2418304"/>
                  <a:pt x="1127356" y="2413089"/>
                  <a:pt x="1148783" y="2403566"/>
                </a:cubicBezTo>
                <a:cubicBezTo>
                  <a:pt x="1166578" y="2395657"/>
                  <a:pt x="1183136" y="2385111"/>
                  <a:pt x="1201034" y="2377440"/>
                </a:cubicBezTo>
                <a:cubicBezTo>
                  <a:pt x="1213690" y="2372016"/>
                  <a:pt x="1227567" y="2369801"/>
                  <a:pt x="1240223" y="2364377"/>
                </a:cubicBezTo>
                <a:cubicBezTo>
                  <a:pt x="1258121" y="2356706"/>
                  <a:pt x="1274174" y="2344906"/>
                  <a:pt x="1292474" y="2338251"/>
                </a:cubicBezTo>
                <a:cubicBezTo>
                  <a:pt x="1326631" y="2325830"/>
                  <a:pt x="1395381" y="2309259"/>
                  <a:pt x="1436166" y="2299063"/>
                </a:cubicBezTo>
                <a:cubicBezTo>
                  <a:pt x="1527916" y="2253187"/>
                  <a:pt x="1450722" y="2288706"/>
                  <a:pt x="1527606" y="2259874"/>
                </a:cubicBezTo>
                <a:cubicBezTo>
                  <a:pt x="1549561" y="2251641"/>
                  <a:pt x="1570964" y="2241981"/>
                  <a:pt x="1592920" y="2233748"/>
                </a:cubicBezTo>
                <a:cubicBezTo>
                  <a:pt x="1630390" y="2219697"/>
                  <a:pt x="1643198" y="2217914"/>
                  <a:pt x="1684360" y="2207623"/>
                </a:cubicBezTo>
                <a:cubicBezTo>
                  <a:pt x="1697423" y="2198914"/>
                  <a:pt x="1713332" y="2193417"/>
                  <a:pt x="1723549" y="2181497"/>
                </a:cubicBezTo>
                <a:cubicBezTo>
                  <a:pt x="1740072" y="2162220"/>
                  <a:pt x="1748654" y="2137308"/>
                  <a:pt x="1762737" y="2116183"/>
                </a:cubicBezTo>
                <a:cubicBezTo>
                  <a:pt x="1774814" y="2098068"/>
                  <a:pt x="1787362" y="2080114"/>
                  <a:pt x="1801926" y="2063931"/>
                </a:cubicBezTo>
                <a:cubicBezTo>
                  <a:pt x="1826642" y="2036468"/>
                  <a:pt x="1880303" y="1985554"/>
                  <a:pt x="1880303" y="1985554"/>
                </a:cubicBezTo>
                <a:cubicBezTo>
                  <a:pt x="1889012" y="1955074"/>
                  <a:pt x="1895596" y="1923905"/>
                  <a:pt x="1906429" y="1894114"/>
                </a:cubicBezTo>
                <a:cubicBezTo>
                  <a:pt x="1913084" y="1875814"/>
                  <a:pt x="1925717" y="1860096"/>
                  <a:pt x="1932554" y="1841863"/>
                </a:cubicBezTo>
                <a:cubicBezTo>
                  <a:pt x="1938858" y="1825053"/>
                  <a:pt x="1933540" y="1802895"/>
                  <a:pt x="1945617" y="1789611"/>
                </a:cubicBezTo>
                <a:cubicBezTo>
                  <a:pt x="1979013" y="1752876"/>
                  <a:pt x="2063183" y="1698171"/>
                  <a:pt x="2063183" y="1698171"/>
                </a:cubicBezTo>
                <a:cubicBezTo>
                  <a:pt x="2080600" y="1667691"/>
                  <a:pt x="2099734" y="1638130"/>
                  <a:pt x="2115434" y="1606731"/>
                </a:cubicBezTo>
                <a:cubicBezTo>
                  <a:pt x="2189279" y="1459041"/>
                  <a:pt x="2119402" y="1570850"/>
                  <a:pt x="2193811" y="1436914"/>
                </a:cubicBezTo>
                <a:cubicBezTo>
                  <a:pt x="2227480" y="1376311"/>
                  <a:pt x="2216959" y="1418234"/>
                  <a:pt x="2246063" y="1345474"/>
                </a:cubicBezTo>
                <a:cubicBezTo>
                  <a:pt x="2256291" y="1319905"/>
                  <a:pt x="2261597" y="1292518"/>
                  <a:pt x="2272189" y="1267097"/>
                </a:cubicBezTo>
                <a:cubicBezTo>
                  <a:pt x="2283423" y="1240135"/>
                  <a:pt x="2300529" y="1215840"/>
                  <a:pt x="2311377" y="1188720"/>
                </a:cubicBezTo>
                <a:cubicBezTo>
                  <a:pt x="2326719" y="1150366"/>
                  <a:pt x="2334294" y="1109123"/>
                  <a:pt x="2350566" y="1071154"/>
                </a:cubicBezTo>
                <a:cubicBezTo>
                  <a:pt x="2382654" y="996282"/>
                  <a:pt x="2383883" y="1019221"/>
                  <a:pt x="2428943" y="966651"/>
                </a:cubicBezTo>
                <a:cubicBezTo>
                  <a:pt x="2455195" y="936023"/>
                  <a:pt x="2489781" y="884164"/>
                  <a:pt x="2507320" y="849086"/>
                </a:cubicBezTo>
                <a:cubicBezTo>
                  <a:pt x="2513478" y="836770"/>
                  <a:pt x="2516029" y="822960"/>
                  <a:pt x="2520383" y="809897"/>
                </a:cubicBezTo>
                <a:cubicBezTo>
                  <a:pt x="2524737" y="775063"/>
                  <a:pt x="2527166" y="739933"/>
                  <a:pt x="2533446" y="705394"/>
                </a:cubicBezTo>
                <a:cubicBezTo>
                  <a:pt x="2535909" y="691847"/>
                  <a:pt x="2546509" y="679975"/>
                  <a:pt x="2546509" y="666206"/>
                </a:cubicBezTo>
                <a:cubicBezTo>
                  <a:pt x="2546509" y="626776"/>
                  <a:pt x="2539928" y="587533"/>
                  <a:pt x="2533446" y="548640"/>
                </a:cubicBezTo>
                <a:cubicBezTo>
                  <a:pt x="2531182" y="535058"/>
                  <a:pt x="2524166" y="522691"/>
                  <a:pt x="2520383" y="509451"/>
                </a:cubicBezTo>
                <a:cubicBezTo>
                  <a:pt x="2515451" y="492189"/>
                  <a:pt x="2511215" y="474726"/>
                  <a:pt x="2507320" y="457200"/>
                </a:cubicBezTo>
                <a:cubicBezTo>
                  <a:pt x="2502504" y="435526"/>
                  <a:pt x="2502227" y="412609"/>
                  <a:pt x="2494257" y="391886"/>
                </a:cubicBezTo>
                <a:cubicBezTo>
                  <a:pt x="2480276" y="355536"/>
                  <a:pt x="2469545" y="314922"/>
                  <a:pt x="2442006" y="287383"/>
                </a:cubicBezTo>
                <a:cubicBezTo>
                  <a:pt x="2428943" y="274320"/>
                  <a:pt x="2413555" y="263227"/>
                  <a:pt x="2402817" y="248194"/>
                </a:cubicBezTo>
                <a:cubicBezTo>
                  <a:pt x="2391499" y="232348"/>
                  <a:pt x="2387012" y="212456"/>
                  <a:pt x="2376691" y="195943"/>
                </a:cubicBezTo>
                <a:cubicBezTo>
                  <a:pt x="2350749" y="154435"/>
                  <a:pt x="2328612" y="128592"/>
                  <a:pt x="2285251" y="104503"/>
                </a:cubicBezTo>
                <a:cubicBezTo>
                  <a:pt x="2264753" y="93115"/>
                  <a:pt x="2241974" y="86390"/>
                  <a:pt x="2219937" y="78377"/>
                </a:cubicBezTo>
                <a:cubicBezTo>
                  <a:pt x="2093794" y="32506"/>
                  <a:pt x="2134965" y="51811"/>
                  <a:pt x="1945617" y="39188"/>
                </a:cubicBezTo>
                <a:cubicBezTo>
                  <a:pt x="1851289" y="7747"/>
                  <a:pt x="1963433" y="41930"/>
                  <a:pt x="1775800" y="13063"/>
                </a:cubicBezTo>
                <a:cubicBezTo>
                  <a:pt x="1762191" y="10969"/>
                  <a:pt x="1749674" y="4354"/>
                  <a:pt x="1736611" y="0"/>
                </a:cubicBezTo>
                <a:cubicBezTo>
                  <a:pt x="1605983" y="4354"/>
                  <a:pt x="1475188" y="5156"/>
                  <a:pt x="1344726" y="13063"/>
                </a:cubicBezTo>
                <a:cubicBezTo>
                  <a:pt x="1330982" y="13896"/>
                  <a:pt x="1314139" y="15374"/>
                  <a:pt x="1305537" y="26126"/>
                </a:cubicBezTo>
                <a:cubicBezTo>
                  <a:pt x="1277061" y="61720"/>
                  <a:pt x="1270703" y="43543"/>
                  <a:pt x="1240223" y="52251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JO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stCxn id="4" idx="59"/>
          </p:cNvCxnSpPr>
          <p:nvPr/>
        </p:nvCxnSpPr>
        <p:spPr>
          <a:xfrm>
            <a:off x="3735388" y="2847975"/>
            <a:ext cx="2284413" cy="733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0" name="Slide Number Placeholder 6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8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609600" y="152400"/>
            <a:ext cx="76962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Abdomen x-ray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8839200" cy="53340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Plain  abdomen films  still retain as one of the most useful initial investigations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. After history and examination 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Arial Unicode MS" panose="020B0604020202020204" pitchFamily="34" charset="-128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Abdomen x-ray is sometimes abbreviated to AXR and is usually taken with the patient lying in a supine position.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Or may be standing(before taking the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xray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 the patient have to stand about 10 min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Arial Unicode MS" panose="020B0604020202020204" pitchFamily="34" charset="-128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In erect abdomen x-ray, normally two or three air fluid levels are possible, but more than three are abnormal.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Arial Unicode MS" panose="020B0604020202020204" pitchFamily="34" charset="-128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The maximum diameter of the small bowel is 3cm.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Arial Unicode MS" panose="020B0604020202020204" pitchFamily="34" charset="-128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The maximum diameter of the large bowel is 6cm, except the caecum and rectum up to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8-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9cm.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Arial Unicode MS" panose="020B0604020202020204" pitchFamily="34" charset="-128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X-ray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  <a:sym typeface="Wingdings" panose="05000000000000000000" pitchFamily="2" charset="2"/>
              </a:rPr>
              <a:t>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 radiation (toxic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esp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 to pregnant and child)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Arial Unicode MS" panose="020B0604020202020204" pitchFamily="34" charset="-128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Ultrasound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  <a:sym typeface="Wingdings" panose="05000000000000000000" pitchFamily="2" charset="2"/>
              </a:rPr>
              <a:t>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Arial Unicode MS" panose="020B0604020202020204" pitchFamily="34" charset="-128"/>
                <a:cs typeface="Arabic Typesetting" panose="03020402040406030203" pitchFamily="66" charset="-78"/>
              </a:rPr>
              <a:t> safe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Arial Unicode MS" panose="020B0604020202020204" pitchFamily="34" charset="-128"/>
              <a:cs typeface="Arabic Typesetting" panose="03020402040406030203" pitchFamily="66" charset="-78"/>
            </a:endParaRPr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7" descr="081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24400" cy="5791200"/>
          </a:xfrm>
          <a:ln/>
        </p:spPr>
      </p:pic>
      <p:pic>
        <p:nvPicPr>
          <p:cNvPr id="22531" name="Picture 8" descr="08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0"/>
            <a:ext cx="4495800" cy="5715000"/>
          </a:xfrm>
          <a:ln/>
        </p:spPr>
      </p:pic>
      <p:sp>
        <p:nvSpPr>
          <p:cNvPr id="4" name="Rectangle 3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pyloric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stenosis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duodenal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atresia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Barium meal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33" name="Slide Number Placeholder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4925"/>
            <a:ext cx="72390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Barium follow-through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486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the investigation of the small intestine with contrast -              medium (usually barium sulfate )   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Transit of barium is observed through the small bowels .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Abdominal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films are taken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every half hour until barium reaches   the large bowel .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Spot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films of the terminal ileum are obtained .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Indication :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6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Inflammatory bowel disease, most often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Crohn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’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disease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.imp*most common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Small bowel tumors / lymphoma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imp**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Small bowel obstruction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5" descr="Picture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5-Point Star 2"/>
          <p:cNvSpPr/>
          <p:nvPr/>
        </p:nvSpPr>
        <p:spPr>
          <a:xfrm>
            <a:off x="152400" y="0"/>
            <a:ext cx="2514600" cy="1600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normal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5" descr="098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5638800" cy="6858000"/>
          </a:xfrm>
          <a:ln/>
        </p:spPr>
      </p:pic>
      <p:sp>
        <p:nvSpPr>
          <p:cNvPr id="3" name="Rectangle 2"/>
          <p:cNvSpPr/>
          <p:nvPr/>
        </p:nvSpPr>
        <p:spPr>
          <a:xfrm>
            <a:off x="6172200" y="609600"/>
            <a:ext cx="25908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Barium follow-through</a:t>
            </a:r>
            <a:endParaRPr lang="en-US" altLang="x-none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Showing multiple strictures and stenosis and mostly there is </a:t>
            </a:r>
            <a:r>
              <a:rPr lang="ar-JO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endParaRPr lang="en-US" altLang="x-none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complete cut in crohns</a:t>
            </a:r>
            <a:endParaRPr lang="ar-JO" altLang="x-none" dirty="0">
              <a:solidFill>
                <a:srgbClr val="FFFFFF"/>
              </a:solidFill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Barium enema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686800" cy="5486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the study of the large bowel with double contrast (Barium and air).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Barium is run into the colon by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Foleys catheter placed in the rectum.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Air insufflation  into the large bowel produces a double contrast examination .    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sz="3600" b="1" i="0" u="sng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Indication :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Investigation of abdominal mass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Large bowel obstruction 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cs typeface="+mn-cs"/>
              </a:rPr>
              <a:t>Suspected colonic tumor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cs typeface="+mn-cs"/>
              </a:rPr>
              <a:t>Diverticular disease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cs typeface="+mn-cs"/>
              </a:rPr>
              <a:t>volvulus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4" descr="Pictur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4913" y="342900"/>
            <a:ext cx="4197350" cy="617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7" descr="071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2376488" y="274638"/>
            <a:ext cx="4389437" cy="5851525"/>
          </a:xfrm>
          <a:ln/>
        </p:spPr>
      </p:pic>
      <p:sp>
        <p:nvSpPr>
          <p:cNvPr id="28675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Picture 10" descr="078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52400" y="0"/>
            <a:ext cx="6324600" cy="6858000"/>
          </a:xfrm>
          <a:ln/>
        </p:spPr>
      </p:pic>
      <p:sp>
        <p:nvSpPr>
          <p:cNvPr id="3" name="Rectangle 2"/>
          <p:cNvSpPr/>
          <p:nvPr/>
        </p:nvSpPr>
        <p:spPr>
          <a:xfrm>
            <a:off x="6629400" y="838200"/>
            <a:ext cx="2209800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Barium enema</a:t>
            </a:r>
            <a:r>
              <a:rPr lang="ar-JO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endParaRPr lang="ar-JO" altLang="x-none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Stricture /eaten apple appearance </a:t>
            </a: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malignant appearance </a:t>
            </a:r>
            <a:endParaRPr lang="ar-JO" altLang="x-none" dirty="0">
              <a:solidFill>
                <a:srgbClr val="FFFFFF"/>
              </a:solidFill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2970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2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686800" cy="1417638"/>
          </a:xfrm>
        </p:spPr>
        <p:txBody>
          <a:bodyPr vert="horz" wrap="square" lIns="91440" tIns="45720" rIns="91440" bIns="45720" numCol="1" anchor="ctr" anchorCtr="0" compatLnSpc="1"/>
          <a:p>
            <a:pPr eaLnBrk="1" hangingPunct="1">
              <a:buNone/>
            </a:pPr>
            <a:r>
              <a:rPr lang="en-US" altLang="x-none" sz="4000" dirty="0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ACUTE APPENDICITIS  </a:t>
            </a:r>
            <a:br>
              <a:rPr lang="en-US" altLang="x-none" sz="4000" dirty="0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</a:br>
            <a:r>
              <a:rPr lang="ar-JO" altLang="x-none" sz="400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محذوف</a:t>
            </a:r>
            <a:endParaRPr lang="en-US" altLang="x-none" sz="4000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839200" cy="50292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Signs of appendicitis on plain film:</a:t>
            </a:r>
            <a:endParaRPr kumimoji="0" lang="en-US" sz="4400" b="0" i="0" u="sng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 appendiculith: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found in less than 5% of patients.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Abnormal bowel gas pattern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including focal ileus in the right lower quadrant.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Loss of the normal fat planes,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including the right psoas shadow.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Scoliosis of the lumbar spine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convex to the left.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With perforation: free intraperitoneal gas, periappendiceal  abscess or mass formation with signs of small bowel obstruction.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24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4" descr="Appendicolith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0" y="381000"/>
            <a:ext cx="4408488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0010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Abdomen x-ray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 2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0585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following structures should be checked in 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 views of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abdomen x-ray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: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S PGothic" panose="020B0600070205080204" pitchFamily="34" charset="-128"/>
                <a:ea typeface="Arial Unicode MS" panose="020B0604020202020204" pitchFamily="34" charset="-128"/>
                <a:cs typeface="Aharoni" pitchFamily="2" charset="-79"/>
              </a:rPr>
              <a:t>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Bowel gas pattern.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Very important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Extraluminal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free gas.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in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Distension(inside the bowel not free)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Radio-opaque stones or calcification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(dense) but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normally no opacity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Soft tissue masses.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Signs of intestinal obstruction.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Skeletal abnormalities.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Soft lax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  <a:sym typeface="Wingdings" panose="05000000000000000000" pitchFamily="2" charset="2"/>
              </a:rPr>
              <a:t> nothing to palpate , no pain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124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3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14478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Acute appendicitis in ultrasound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Longitudinal scan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dilated tubular structure with blind end tip.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Transverse scan (cross-section):</a:t>
            </a:r>
            <a:endParaRPr kumimoji="0" lang="en-US" sz="4000" b="0" i="0" u="sng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the appendix is dilated more than 7mm                  and non compressible.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2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Picture 2" descr="114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143000" y="304800"/>
            <a:ext cx="7345363" cy="5851525"/>
          </a:xfrm>
          <a:ln/>
        </p:spPr>
      </p:pic>
      <p:sp>
        <p:nvSpPr>
          <p:cNvPr id="33795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8" name="Picture 5" descr="116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905000"/>
            <a:ext cx="4495800" cy="3733800"/>
          </a:xfrm>
          <a:ln/>
        </p:spPr>
      </p:pic>
      <p:pic>
        <p:nvPicPr>
          <p:cNvPr id="34819" name="Picture 8" descr="11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1905000"/>
            <a:ext cx="4419600" cy="3810000"/>
          </a:xfrm>
          <a:ln/>
        </p:spPr>
      </p:pic>
      <p:sp>
        <p:nvSpPr>
          <p:cNvPr id="3482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Small bowel obstruction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Mechanical small bowel obstruction develops when there is impairment to the onward flow of bowel contents.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Gas and fluid accumulating proximal to the site of obstruction causing progressive dilatation of small bowel.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initial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radiological investigation for suspected small bowel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obstruction is supine and erect plain abdominal films.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5 main points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have to be checked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844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Causes of small bowel obstruction</a:t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3820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most common causes are:</a:t>
            </a:r>
            <a:endParaRPr kumimoji="0" lang="en-US" sz="36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Adhesions</a:t>
            </a:r>
            <a:r>
              <a:rPr kumimoji="0" lang="en-US" sz="4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is the most common cause of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mechanical obstruction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about 70% of  cases.           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Most common cause of functional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obsruction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ischemia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Strangulated hernias        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Tumors of small bowels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Inflammatory bowel disease     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868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What are the common signs of small bowel obstrucion ?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8763000" cy="5105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Dilatation of small bowel loops,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usually centrally placed in abdomen.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dilatation up to 3 cm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acceptable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Multiple air fluid levels 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.more than 3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Absence of gas in the colon.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If gas is still present, it indicate that the obstruction is recent or that it is incomplete.              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892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21895" name="Rectangle 7"/>
          <p:cNvSpPr>
            <a:spLocks noGrp="1" noRot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Distinction between small and large bowel dilatation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21896" name="Rectangle 8"/>
          <p:cNvSpPr>
            <a:spLocks noGrp="1" noChangeArrowheads="1"/>
          </p:cNvSpPr>
          <p:nvPr>
            <p:ph idx="1"/>
          </p:nvPr>
        </p:nvSpPr>
        <p:spPr>
          <a:xfrm>
            <a:off x="0" y="1752600"/>
            <a:ext cx="9144000" cy="4800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                         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Small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bowel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         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Large bowel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Distribution of loops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Central                    Peripheral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Number of loops         Many                      Few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Diameter                     2.5-3 cm                 6 cm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Haustra                       Absent                    Present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Valvulae conniventes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Present in jejunum 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Absent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Solid feces                   Absent                    Present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916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8" name="Picture 7" descr="art-482837_fig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8674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6324600" y="609600"/>
            <a:ext cx="2209800" cy="541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Frontal Abdominal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X-Ray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1- Dilatation of small bowel loops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than 5 cm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2-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air fluid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3-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Absence of gas in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colon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4- normal skeletal/no mass/no free gas(no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perfortion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 bowel obstruction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94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2" name="Picture 7" descr="131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038600" cy="3200400"/>
          </a:xfrm>
          <a:ln/>
        </p:spPr>
      </p:pic>
      <p:pic>
        <p:nvPicPr>
          <p:cNvPr id="40963" name="Picture 8" descr="13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038600" y="0"/>
            <a:ext cx="5105400" cy="6858000"/>
          </a:xfrm>
          <a:ln/>
        </p:spPr>
      </p:pic>
      <p:sp>
        <p:nvSpPr>
          <p:cNvPr id="4" name="Rectangle 3"/>
          <p:cNvSpPr/>
          <p:nvPr/>
        </p:nvSpPr>
        <p:spPr>
          <a:xfrm>
            <a:off x="0" y="3200400"/>
            <a:ext cx="40386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Frontal Abdominal </a:t>
            </a:r>
            <a:endParaRPr lang="ar-JO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X-Ray </a:t>
            </a:r>
            <a:endParaRPr lang="en-US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1- Dilatation of small bowel loops </a:t>
            </a:r>
            <a:endParaRPr lang="ar-JO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more than 5 cm</a:t>
            </a:r>
            <a:endParaRPr lang="ar-JO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2-</a:t>
            </a:r>
            <a:endParaRPr lang="en-US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Multiple air fluid </a:t>
            </a:r>
            <a:endParaRPr lang="ar-JO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ar-JO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Level</a:t>
            </a:r>
            <a:endParaRPr lang="en-US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3-</a:t>
            </a:r>
            <a:endParaRPr lang="en-US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Absence of gas in </a:t>
            </a:r>
            <a:endParaRPr lang="ar-JO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the colon</a:t>
            </a:r>
            <a:endParaRPr lang="ar-JO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4- normal skeletal/no mass/no free gas(no perforation)</a:t>
            </a:r>
            <a:endParaRPr lang="en-US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Dx:</a:t>
            </a:r>
            <a:endParaRPr lang="ar-JO" altLang="x-none" sz="1400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sz="1400" dirty="0">
                <a:solidFill>
                  <a:schemeClr val="hlin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small bowel obstruction</a:t>
            </a:r>
            <a:endParaRPr lang="ar-JO" altLang="x-none" sz="1400" dirty="0">
              <a:solidFill>
                <a:srgbClr val="FFFFFF"/>
              </a:solidFill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581400" y="4114800"/>
            <a:ext cx="11430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JO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966" name="Slide Number Placeholder 5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Large bowel obstruction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46238"/>
            <a:ext cx="84582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plain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abdominal film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useful for the            diagnosis of large bowel obstruction.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large bowel proximal to the obstruction is            dilated.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Fluid levels are present in the erect position                  and tend to be long.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 equivocal cases, a barium enema can be             performed and locate the site and cause of          obstruction.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988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4" descr="v3c10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2400"/>
            <a:ext cx="6172200" cy="647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6324600" y="762000"/>
            <a:ext cx="2667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thing to see : name/date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/Lt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type of study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8400" y="2743200"/>
            <a:ext cx="28956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1-gas distribution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stomach to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rectum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2-calsification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3- free gas (v imp)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 standing 10 min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to the diaphragm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4- mass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epigastrium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aortic aneurysm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5-skeletal system  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9" name="Slide Number Placeholder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8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3914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Large bowel obstruction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 2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18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Most common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Causes are: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Colonic carcinoma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num.1 esp. in old males 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Screening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 common /curable 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Diverticulr disease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Volvulus of sigmoid colon.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Paralytic ileus: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functional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small and large bowel obstruction,  especially in the post operative stage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012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6858000" cy="1143000"/>
          </a:xfrm>
        </p:spPr>
        <p:txBody>
          <a:bodyPr vert="horz" wrap="square" lIns="91440" tIns="45720" rIns="91440" bIns="45720" numCol="1" anchor="ctr" anchorCtr="0" compatLnSpc="1"/>
          <a:p>
            <a:pPr algn="l" eaLnBrk="1" hangingPunct="1">
              <a:buNone/>
            </a:pPr>
            <a:r>
              <a:rPr lang="ar-JO" altLang="x-none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US" altLang="x-none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Sigmoid Volvulus</a:t>
            </a:r>
            <a:br>
              <a:rPr lang="en-US" altLang="x-none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</a:br>
            <a:r>
              <a:rPr lang="ar-JO" altLang="x-none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محذوف الا المحدد بالحمر </a:t>
            </a:r>
            <a:endParaRPr lang="ar-JO" altLang="x-none" dirty="0">
              <a:solidFill>
                <a:srgbClr val="FFC0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9530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twisting of an elongated section of sigmoid colon on its mesenteric axis.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the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most common form of volvulus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of the gastro-intestinal tract.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Sigmoid volvulus is particularly common in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elderly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persons.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Predisposing factors include chronic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constipation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megacolon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, and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large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redundant sigmoid colon.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endParaRPr kumimoji="0" lang="ar-JO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8" name="Picture 2" descr="D:\New Pictures\2711914_f52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2300" y="228600"/>
            <a:ext cx="5295900" cy="647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Radiological features of sigmoid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volvulus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in abdomen x-Ray</a:t>
            </a:r>
            <a:endParaRPr kumimoji="0" lang="ar-JO" sz="4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Markedly dilated sigmoid that almost fills the entire abdomen.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Double- loop obstruction (50% of patients).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Coffee bean sign or Omega sign: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inverted U shaped appearance of distended sigmoid loop (the bowel loop points to right upper quadrant).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Loss of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haustra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ar-JO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084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3" descr="C:\Users\User\Desktop\SigmoidVolvulus1.jpg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304800"/>
            <a:ext cx="4572000" cy="6134100"/>
          </a:xfrm>
          <a:ln/>
        </p:spPr>
      </p:pic>
      <p:pic>
        <p:nvPicPr>
          <p:cNvPr id="47107" name="Picture 5" descr="C:\Users\User\Desktop\04e4d09e2a96ebf0b1f6f9b22364aa_big_gallery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62513" y="228600"/>
            <a:ext cx="4281487" cy="6172200"/>
          </a:xfrm>
          <a:ln/>
        </p:spPr>
      </p:pic>
      <p:sp>
        <p:nvSpPr>
          <p:cNvPr id="47108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304800"/>
            <a:ext cx="86106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Air under the diaphragm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8763000" cy="4876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Free abdominal air is called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pneumoperitonium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and is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usually due to perforation.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It accumulates under one or both diaphragms                     when the patient is in erect position.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Lateral decubitus film can be used for very ill patients.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Free air is not seen in up to 20% of patients.                   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6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Char char="-"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Char char="-"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132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152400"/>
            <a:ext cx="7315200" cy="1143000"/>
          </a:xfrm>
        </p:spPr>
        <p:txBody>
          <a:bodyPr vert="horz" wrap="square" lIns="91440" tIns="45720" rIns="91440" bIns="45720" numCol="1" anchor="ctr" anchorCtr="0" compatLnSpc="1"/>
          <a:p>
            <a:pPr eaLnBrk="1" hangingPunct="1">
              <a:buNone/>
            </a:pPr>
            <a:r>
              <a:rPr lang="ar-JO" altLang="x-none" i="1" dirty="0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altLang="x-none" i="1" dirty="0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Franklin Gothic Medium" panose="020B0603020102020204" pitchFamily="34" charset="0"/>
              </a:rPr>
              <a:t>Causes of free abdominal air</a:t>
            </a:r>
            <a:endParaRPr lang="en-US" altLang="x-none" i="1" dirty="0">
              <a:solidFill>
                <a:schemeClr val="hlink"/>
              </a:solidFill>
              <a:effectLst>
                <a:outerShdw blurRad="38100" dist="38100" dir="2700000">
                  <a:srgbClr val="000000"/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763000" cy="4876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Post laparotomy or laparoscopy.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(are usually absorbed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within 1 week)</a:t>
            </a:r>
            <a:endParaRPr kumimoji="0" lang="en-US" sz="28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Post peritoneal dialysis.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Viscus perforation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the most common causes are: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perforated peptic ulcer</a:t>
            </a:r>
            <a:endParaRPr kumimoji="0" lang="en-US" sz="28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perforated appendix (appendicitis)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rupture diverticulum (diverticulitis)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Necrotizing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enterocolitis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(In small children)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patient have to stand about 10 min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below the diaphragm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156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8" name="Picture 5" descr="50645064freegas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524000" y="609600"/>
            <a:ext cx="6248400" cy="5791200"/>
          </a:xfrm>
          <a:ln/>
        </p:spPr>
      </p:pic>
      <p:sp>
        <p:nvSpPr>
          <p:cNvPr id="3" name="Oval 2"/>
          <p:cNvSpPr/>
          <p:nvPr/>
        </p:nvSpPr>
        <p:spPr>
          <a:xfrm>
            <a:off x="1371600" y="4038600"/>
            <a:ext cx="4038600" cy="22098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JO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18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Picture 5" descr="i 030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8229600" cy="7042150"/>
          </a:xfrm>
          <a:ln/>
        </p:spPr>
      </p:pic>
      <p:sp>
        <p:nvSpPr>
          <p:cNvPr id="3" name="Oval 2"/>
          <p:cNvSpPr/>
          <p:nvPr/>
        </p:nvSpPr>
        <p:spPr>
          <a:xfrm>
            <a:off x="4191000" y="3886200"/>
            <a:ext cx="4038600" cy="22098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JO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733800"/>
            <a:ext cx="3124200" cy="22098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JO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6019800"/>
            <a:ext cx="2438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 is 2 radiolucent area below the diaphragm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free gas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06" name="Slide Number Placeholder 5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304800"/>
            <a:ext cx="7924800" cy="1477963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Radiology of the liver, Gallbladder And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Biliary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system</a:t>
            </a:r>
            <a:b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0"/>
            <a:ext cx="8763000" cy="4419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Plain film is used for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Detection of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radio-opaque calculi. 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Calcification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in the liver or in the gallbladder wall.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Gas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in the biliary tree.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228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4" descr="Abdomen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4800"/>
            <a:ext cx="5562600" cy="640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5943600" y="838200"/>
            <a:ext cx="2971800" cy="3733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Frontal Supine abdominal  X-Ray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1-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2-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3-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4-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5-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3505200" y="2590800"/>
            <a:ext cx="16002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V="1">
            <a:off x="3429000" y="4419600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Slide Number Placeholder 5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Ultrasound and CT of the liver</a:t>
            </a:r>
            <a:b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46238"/>
            <a:ext cx="87630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Liver ultrasound is an accurate imaging modality for    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focal or diffuse disease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of the liver, detecting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tumors and secondary deposits.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Ultrasound will visualize the gallbladder, CBD,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hepatic  and portal veins.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If ultrasound is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not conclusive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 liver disease or mass lesion,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CT is indicated.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CT demonstrate the full range of liver disease, including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cirrhosis and tumors.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252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6629400" cy="13716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LIVER  MRI</a:t>
            </a:r>
            <a:b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X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50292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MRI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provide excellent images of the liver as    does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but without the risk of radiation.    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Blood vessels and bile ducts may be shown  without injection of contrast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by using                 magnetic resonance angiography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(MRA)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and    magnetic resonance cholangiography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(MRCP).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6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8" name="Picture 5" descr="182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381000"/>
            <a:ext cx="9448800" cy="6858000"/>
          </a:xfrm>
          <a:ln/>
        </p:spPr>
      </p:pic>
      <p:sp>
        <p:nvSpPr>
          <p:cNvPr id="55299" name="Rectangle 2"/>
          <p:cNvSpPr/>
          <p:nvPr/>
        </p:nvSpPr>
        <p:spPr>
          <a:xfrm>
            <a:off x="4379913" y="3228975"/>
            <a:ext cx="1030287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r" rtl="1" eaLnBrk="1" hangingPunct="1">
              <a:buNone/>
            </a:pPr>
            <a:r>
              <a:rPr lang="en-US" altLang="ar-JO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ar-JO" altLang="ar-JO" dirty="0">
              <a:latin typeface="Arial Black" panose="020B0A04020102020204" pitchFamily="34" charset="0"/>
            </a:endParaRPr>
          </a:p>
        </p:txBody>
      </p:sp>
      <p:sp>
        <p:nvSpPr>
          <p:cNvPr id="5530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2" name="Picture 5" descr="177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152400"/>
            <a:ext cx="9144000" cy="7010400"/>
          </a:xfrm>
          <a:ln/>
        </p:spPr>
      </p:pic>
      <p:sp>
        <p:nvSpPr>
          <p:cNvPr id="56323" name="Rectangle 2"/>
          <p:cNvSpPr/>
          <p:nvPr/>
        </p:nvSpPr>
        <p:spPr>
          <a:xfrm>
            <a:off x="4379913" y="3228975"/>
            <a:ext cx="3841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r" rtl="1" eaLnBrk="1" hangingPunct="1">
              <a:buNone/>
            </a:pPr>
            <a:r>
              <a:rPr lang="en-US" altLang="ar-JO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ar-JO" altLang="ar-JO" dirty="0">
              <a:latin typeface="Arial Black" panose="020B0A04020102020204" pitchFamily="34" charset="0"/>
            </a:endParaRPr>
          </a:p>
        </p:txBody>
      </p:sp>
      <p:sp>
        <p:nvSpPr>
          <p:cNvPr id="56324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6" name="Picture 5" descr="u 001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705600"/>
          </a:xfrm>
          <a:ln/>
        </p:spPr>
      </p:pic>
      <p:sp>
        <p:nvSpPr>
          <p:cNvPr id="57347" name="Rectangle 2"/>
          <p:cNvSpPr/>
          <p:nvPr/>
        </p:nvSpPr>
        <p:spPr>
          <a:xfrm>
            <a:off x="4379913" y="3228975"/>
            <a:ext cx="3841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r" rtl="1" eaLnBrk="1" hangingPunct="1">
              <a:buNone/>
            </a:pPr>
            <a:r>
              <a:rPr lang="en-US" altLang="ar-JO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ar-JO" altLang="ar-JO" dirty="0">
              <a:latin typeface="Arial Black" panose="020B0A04020102020204" pitchFamily="34" charset="0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3900" y="0"/>
            <a:ext cx="7696200" cy="6096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GALLSTONES</a:t>
            </a:r>
            <a:endParaRPr kumimoji="0" lang="en-US" sz="5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647700"/>
            <a:ext cx="9144000" cy="5562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Stones in the gallbladder are relatively common and occur in approximately 10% of population.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Types of gallstones: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Cholesterol gallstones: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are the most common, accounting for more than 80 % of cases</a:t>
            </a:r>
            <a:endParaRPr kumimoji="0" lang="en-US" sz="28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WE cant see it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Pigment gallstones: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usually form when there is excess bilirubin and calcium salts in bile.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Mixed stones: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are mixture of cholesterol and calcium salts.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WE can see them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predisposing  causes include:</a:t>
            </a:r>
            <a:endParaRPr kumimoji="0" lang="en-US" sz="2800" b="1" i="0" u="sng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Obesity, diabetes, liver cirrhosis, and blood                              disorders such as sickle-cell anaemia.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72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Radiological features of gallstones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Plain film reveal approximately 10 to 20% of         calculi as they are radio-opaque.  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Ultrasound is the best test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 gallstones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which is non-invasive and very accurate.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 gallstone on ultrasound is echogenic, it               appears as a white structure that casts a dark       shadow behind it.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9396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8" name="Picture 7" descr="us_7_gallstones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1905000" y="3505200"/>
            <a:ext cx="4572000" cy="3124200"/>
          </a:xfrm>
          <a:ln/>
        </p:spPr>
      </p:pic>
      <p:pic>
        <p:nvPicPr>
          <p:cNvPr id="60419" name="Picture 8" descr="Y9CAJEYKW6CA0OUAG0CADE5R37CANNTKAZCATGIYXGCA6NHNF4CATVOI5DCATU2X7FCAL3KTDRCA0EKZCPCAKDGOVWCAKDMP9VCA5FXLHMCANSW8VGCAMYKNP1CANWZ35WCAGO4OX6CAIOGUMBCA44UAI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0"/>
            <a:ext cx="5638800" cy="3276600"/>
          </a:xfrm>
          <a:ln/>
        </p:spPr>
      </p:pic>
      <p:sp>
        <p:nvSpPr>
          <p:cNvPr id="4" name="Rectangle 3"/>
          <p:cNvSpPr/>
          <p:nvPr/>
        </p:nvSpPr>
        <p:spPr>
          <a:xfrm>
            <a:off x="7162800" y="1752600"/>
            <a:ext cx="14478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Echogenic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stones</a:t>
            </a:r>
            <a:endParaRPr kumimoji="0" lang="ar-JO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421" name="Slide Number Placeholder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2" name="Picture 5" descr="u 015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676400" y="0"/>
            <a:ext cx="5562600" cy="6858000"/>
          </a:xfrm>
          <a:ln/>
        </p:spPr>
      </p:pic>
      <p:sp>
        <p:nvSpPr>
          <p:cNvPr id="61443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6" name="Picture 5" descr="خلود 014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8763000" cy="6858000"/>
          </a:xfrm>
          <a:ln/>
        </p:spPr>
      </p:pic>
      <p:sp>
        <p:nvSpPr>
          <p:cNvPr id="62467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5" descr="Yiza!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5943600" y="838200"/>
            <a:ext cx="2971800" cy="3733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Frontal Supine abdominal  X-Ray </a:t>
            </a:r>
            <a:endParaRPr lang="en-US" altLang="x-none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1-</a:t>
            </a:r>
            <a:endParaRPr lang="en-US" altLang="x-none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ar-JO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2-</a:t>
            </a:r>
            <a:endParaRPr lang="en-US" altLang="x-none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OVAL radioopacity at the Rt side of L3 </a:t>
            </a:r>
            <a:r>
              <a:rPr lang="ar-JO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endParaRPr lang="en-US" altLang="x-none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3-</a:t>
            </a:r>
            <a:endParaRPr lang="en-US" altLang="x-none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4-</a:t>
            </a:r>
            <a:endParaRPr lang="en-US" altLang="x-none" dirty="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0" algn="ctr" rtl="1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5-</a:t>
            </a:r>
            <a:endParaRPr lang="ar-JO" altLang="x-none" dirty="0">
              <a:solidFill>
                <a:srgbClr val="FFFFFF"/>
              </a:solidFill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1562100" y="1409700"/>
            <a:ext cx="381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5"/>
          <p:cNvSpPr/>
          <p:nvPr/>
        </p:nvSpPr>
        <p:spPr>
          <a:xfrm>
            <a:off x="1676400" y="11430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JO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8" name="Slide Number Placeholder 6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3490" name="Picture 5" descr="u 016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905000" y="-152400"/>
            <a:ext cx="5638800" cy="7010400"/>
          </a:xfrm>
          <a:ln/>
        </p:spPr>
      </p:pic>
      <p:sp>
        <p:nvSpPr>
          <p:cNvPr id="63491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514" name="Picture 5" descr="رنا 013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685800" y="0"/>
            <a:ext cx="7802563" cy="6858000"/>
          </a:xfrm>
          <a:ln/>
        </p:spPr>
      </p:pic>
      <p:sp>
        <p:nvSpPr>
          <p:cNvPr id="64515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Acute cholecystitis</a:t>
            </a:r>
            <a:endParaRPr kumimoji="0" lang="en-US" sz="5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991600" cy="5257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a sudden inflammation of the gallbladder that causes severe abdominal pain.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 the vast majority of cases this result from stone obstructing the cystic duct which lead to infection of static bile and the gallbladder mucosa.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ultrasound features are: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Distended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gallbladder with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gallstones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       </a:t>
            </a:r>
            <a:endParaRPr kumimoji="0" lang="en-US" sz="28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gallbladder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wall is thickened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(greater than 3 mm) and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edematous</a:t>
            </a:r>
            <a:endParaRPr kumimoji="0" lang="en-US" sz="2800" b="0" i="0" u="sng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Pericholecystic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fluid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and in some complicated cases  </a:t>
            </a:r>
            <a:r>
              <a:rPr kumimoji="0" lang="en-US" sz="28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pericholecystic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abscess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8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554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562" name="Picture 7" descr="u 00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04800" y="457200"/>
            <a:ext cx="8458200" cy="5943600"/>
          </a:xfrm>
          <a:ln/>
        </p:spPr>
      </p:pic>
      <p:sp>
        <p:nvSpPr>
          <p:cNvPr id="66563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7586" name="Picture 4" descr="7f6b0b3010b893e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" y="414338"/>
            <a:ext cx="6629400" cy="539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73152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Acalculous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cholecystitis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8763000" cy="43735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Cholecystitis can develop in patients             without gallstones, but it is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extremely rare.      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Hospitalized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patient, such as those in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cardiac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intensive care units, are most likely to develop this condition, which may be due to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ischemia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8612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382000" cy="9906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Endoscopic retrograde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cholangiopancreatography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(ERCP)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18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Indication:</a:t>
            </a:r>
            <a:endParaRPr kumimoji="0" lang="en-US" sz="32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Obstructive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jaundice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Removal of known CBD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stones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Pancreatic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tumors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that cause bile duct obstruction and                   jaundice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 endoscope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is introduced  and advanced through the mouth  into the duodenum, with injection of  contrast into the ampula of  Vater, to demonstrate both the bile ducts and the pancreatic ducts.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CBD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stones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can be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removed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through the endoscope by insertion of a catheter with a basket or balloon.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Malignant CBD strictures can also be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stented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636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658" name="Picture 7" descr="ercp2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2209800" y="304800"/>
            <a:ext cx="4710113" cy="5851525"/>
          </a:xfrm>
          <a:ln/>
        </p:spPr>
      </p:pic>
      <p:sp>
        <p:nvSpPr>
          <p:cNvPr id="70659" name="Rectangle 2"/>
          <p:cNvSpPr/>
          <p:nvPr/>
        </p:nvSpPr>
        <p:spPr>
          <a:xfrm>
            <a:off x="4379913" y="3228975"/>
            <a:ext cx="3841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r" rtl="1" eaLnBrk="1" hangingPunct="1">
              <a:buNone/>
            </a:pPr>
            <a:r>
              <a:rPr lang="en-US" altLang="ar-JO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ar-JO" altLang="ar-JO" dirty="0">
              <a:latin typeface="Arial Black" panose="020B0A04020102020204" pitchFamily="34" charset="0"/>
            </a:endParaRPr>
          </a:p>
        </p:txBody>
      </p:sp>
      <p:sp>
        <p:nvSpPr>
          <p:cNvPr id="7066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82" name="Picture 5" descr="images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981200" y="457200"/>
            <a:ext cx="5562600" cy="5715000"/>
          </a:xfrm>
          <a:ln/>
        </p:spPr>
      </p:pic>
      <p:sp>
        <p:nvSpPr>
          <p:cNvPr id="71683" name="Rectangle 2"/>
          <p:cNvSpPr/>
          <p:nvPr/>
        </p:nvSpPr>
        <p:spPr>
          <a:xfrm>
            <a:off x="4379913" y="3228975"/>
            <a:ext cx="3841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r" rtl="1" eaLnBrk="1" hangingPunct="1">
              <a:buNone/>
            </a:pPr>
            <a:r>
              <a:rPr lang="en-US" altLang="ar-JO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ar-JO" altLang="ar-JO" dirty="0">
              <a:latin typeface="Arial Black" panose="020B0A04020102020204" pitchFamily="34" charset="0"/>
            </a:endParaRPr>
          </a:p>
        </p:txBody>
      </p:sp>
      <p:sp>
        <p:nvSpPr>
          <p:cNvPr id="71684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6" name="Picture 5" descr="o 013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228600"/>
            <a:ext cx="9144000" cy="6629400"/>
          </a:xfrm>
          <a:ln/>
        </p:spPr>
      </p:pic>
      <p:sp>
        <p:nvSpPr>
          <p:cNvPr id="72707" name="Rectangle 2"/>
          <p:cNvSpPr/>
          <p:nvPr/>
        </p:nvSpPr>
        <p:spPr>
          <a:xfrm>
            <a:off x="4379913" y="3228975"/>
            <a:ext cx="3841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r" rtl="1" eaLnBrk="1" hangingPunct="1">
              <a:buNone/>
            </a:pPr>
            <a:r>
              <a:rPr lang="en-US" altLang="ar-JO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ar-JO" altLang="ar-JO" dirty="0">
              <a:latin typeface="Arial Black" panose="020B0A04020102020204" pitchFamily="34" charset="0"/>
            </a:endParaRPr>
          </a:p>
        </p:txBody>
      </p:sp>
      <p:sp>
        <p:nvSpPr>
          <p:cNvPr id="72708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Contrast medium in G.I.T studies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8991600" cy="57912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Barium sulfate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is the most commonly used in barium studies of the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GIT.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dense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Gastrografin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is used in: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(here the barium doesn’t use)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suspected bowel perforation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post-operative for leakage.                                                         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meconium ileus (in neonates).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Gastrografin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contra-indicated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Barium swallow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and meal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if the patient is at risk of aspiration such as in infants, because gastrografin can induce pulmonary edema and chemical pneumonitis.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Non ionic contrast medium: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used in barium swallow studies in infants.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30" name="Picture 2" descr="A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61475" cy="699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286000" y="1828800"/>
            <a:ext cx="4064000" cy="301942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R="0" algn="ctr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9600" kern="1200" cap="none" spc="0" normalizeH="0" baseline="0" noProof="0">
                <a:solidFill>
                  <a:srgbClr val="FF0000"/>
                </a:solidFill>
                <a:latin typeface="Staccato222 BT" pitchFamily="66" charset="0"/>
                <a:ea typeface="+mn-ea"/>
                <a:cs typeface="Times New Roman" panose="02020603050405020304" pitchFamily="18" charset="0"/>
              </a:rPr>
              <a:t>Thank You</a:t>
            </a:r>
            <a:endParaRPr kumimoji="0" lang="en-US" sz="9600" kern="1200" cap="none" spc="0" normalizeH="0" baseline="0" noProof="0">
              <a:solidFill>
                <a:srgbClr val="FF0000"/>
              </a:solidFill>
              <a:latin typeface="Staccato222 BT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732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152400"/>
            <a:ext cx="8839200" cy="14478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Gastro-intestinal tract investigations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828800"/>
            <a:ext cx="8534400" cy="4800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            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BARIUM SWALLOW 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Important to know 1- the type of study  2- by what 3- for what</a:t>
            </a:r>
            <a:endParaRPr kumimoji="0" lang="en-US" sz="2400" b="0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For final exam </a:t>
            </a: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  <a:sym typeface="Wingdings" panose="05000000000000000000" pitchFamily="2" charset="2"/>
              </a:rPr>
              <a:t> </a:t>
            </a:r>
            <a:endParaRPr kumimoji="0" lang="en-US" sz="2400" b="0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8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the examination of the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esophagus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with contrast medium 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contrast used is </a:t>
            </a: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barium sulfate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for most examination 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Non ionic contrast media is used in infants and small children </a:t>
            </a:r>
            <a:r>
              <a:rPr kumimoji="0" lang="en-US" sz="32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Gastrografin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is used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4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4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3000" y="274638"/>
            <a:ext cx="64008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Barium swallow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 2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229600" cy="45720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Indication of Ba. swallow: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Symptoms of gastro-esophageal reflux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most common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dysphagia which could be related to :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- Esophageal stricture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-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Esophageal tumor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important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- Suspected achalasisa</a:t>
            </a:r>
            <a:endParaRPr kumimoji="0" lang="en-US" sz="28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Vascular abnormalities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- Esophageal web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Arabic Typesetting" panose="03020402040406030203" pitchFamily="66" charset="-78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altLang="ar-JO" sz="120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ar-JO" sz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0</TotalTime>
  <Words>12653</Words>
  <Application>WPS Presentation</Application>
  <PresentationFormat>On-screen Show (4:3)</PresentationFormat>
  <Paragraphs>535</Paragraphs>
  <Slides>70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90" baseType="lpstr">
      <vt:lpstr>Arial</vt:lpstr>
      <vt:lpstr>SimSun</vt:lpstr>
      <vt:lpstr>Wingdings</vt:lpstr>
      <vt:lpstr>Arial Black</vt:lpstr>
      <vt:lpstr>Arabic Typesetting</vt:lpstr>
      <vt:lpstr>Garamond</vt:lpstr>
      <vt:lpstr>Calibri</vt:lpstr>
      <vt:lpstr>Arial Rounded MT Bold</vt:lpstr>
      <vt:lpstr>Arial Unicode MS</vt:lpstr>
      <vt:lpstr>Franklin Gothic Medium</vt:lpstr>
      <vt:lpstr>MS PGothic</vt:lpstr>
      <vt:lpstr>Aharoni</vt:lpstr>
      <vt:lpstr>Segoe Print</vt:lpstr>
      <vt:lpstr>Staccato222 BT</vt:lpstr>
      <vt:lpstr>Times New Roman</vt:lpstr>
      <vt:lpstr>Aharoni</vt:lpstr>
      <vt:lpstr>Microsoft YaHei</vt:lpstr>
      <vt:lpstr>Arial Unicode MS</vt:lpstr>
      <vt:lpstr>Arial</vt:lpstr>
      <vt:lpstr>Stream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654</cp:revision>
  <dcterms:created xsi:type="dcterms:W3CDTF">2007-10-18T08:38:59Z</dcterms:created>
  <dcterms:modified xsi:type="dcterms:W3CDTF">2021-02-12T07:32:27Z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1033-11.2.0.9984</vt:lpwstr>
  </property>
</Properties>
</file>