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1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4043" y="1463468"/>
            <a:ext cx="10183913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EBEBEB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25569" y="1948808"/>
            <a:ext cx="3927475" cy="421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75" cy="685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69669"/>
            <a:ext cx="4036991" cy="4188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92344"/>
            <a:ext cx="1522409" cy="23654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08983" y="1676396"/>
            <a:ext cx="2819394" cy="28193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999383" y="0"/>
            <a:ext cx="1603384" cy="11414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05857" y="6095997"/>
            <a:ext cx="993722" cy="761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399679" y="0"/>
            <a:ext cx="761998" cy="12064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437779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798" y="1142997"/>
                </a:moveTo>
                <a:lnTo>
                  <a:pt x="0" y="1142997"/>
                </a:lnTo>
                <a:lnTo>
                  <a:pt x="0" y="0"/>
                </a:lnTo>
                <a:lnTo>
                  <a:pt x="685798" y="0"/>
                </a:lnTo>
                <a:lnTo>
                  <a:pt x="685798" y="1142997"/>
                </a:lnTo>
                <a:close/>
              </a:path>
            </a:pathLst>
          </a:custGeom>
          <a:solidFill>
            <a:srgbClr val="AF1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9134" y="456781"/>
            <a:ext cx="1075373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BEBEB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5569" y="1941150"/>
            <a:ext cx="9940861" cy="218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5692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Complications </a:t>
            </a:r>
            <a:r>
              <a:rPr spc="-20" dirty="0"/>
              <a:t>of  </a:t>
            </a:r>
            <a:r>
              <a:rPr spc="-15" dirty="0"/>
              <a:t>Myocardial</a:t>
            </a:r>
            <a:r>
              <a:rPr spc="-60" dirty="0"/>
              <a:t> </a:t>
            </a:r>
            <a:r>
              <a:rPr spc="-10" dirty="0"/>
              <a:t>infarction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7975" y="4677191"/>
            <a:ext cx="3806667" cy="1340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39500"/>
              </a:lnSpc>
              <a:spcBef>
                <a:spcPts val="100"/>
              </a:spcBef>
            </a:pPr>
            <a:r>
              <a:rPr lang="ar-SA" sz="3200">
                <a:solidFill>
                  <a:schemeClr val="bg1"/>
                </a:solidFill>
                <a:latin typeface="TeXGyreAdventor"/>
                <a:cs typeface="TeXGyreAdventor"/>
              </a:rPr>
              <a:t>Iman Talafha</a:t>
            </a:r>
          </a:p>
          <a:p>
            <a:pPr marL="12700" marR="5080" algn="l">
              <a:lnSpc>
                <a:spcPct val="139500"/>
              </a:lnSpc>
              <a:spcBef>
                <a:spcPts val="100"/>
              </a:spcBef>
            </a:pPr>
            <a:r>
              <a:rPr lang="ar-SA" sz="3200">
                <a:solidFill>
                  <a:schemeClr val="bg1"/>
                </a:solidFill>
                <a:latin typeface="TeXGyreAdventor"/>
                <a:cs typeface="TeXGyreAdventor"/>
              </a:rPr>
              <a:t>Eslam hwaimel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719582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PVC </a:t>
            </a:r>
            <a:r>
              <a:rPr spc="-5" dirty="0"/>
              <a:t>: premature</a:t>
            </a:r>
            <a:r>
              <a:rPr spc="-110" dirty="0"/>
              <a:t> </a:t>
            </a:r>
            <a:r>
              <a:rPr spc="-5" dirty="0"/>
              <a:t>ventricular  </a:t>
            </a:r>
            <a:r>
              <a:rPr spc="-10" dirty="0"/>
              <a:t>contraction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2072346"/>
            <a:ext cx="4255770" cy="2080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58419" indent="-38862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This condition occur because of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a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ventricular ectopic focus (a cell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or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an area that sends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a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depolarization wave before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SA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node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 fire.</a:t>
            </a:r>
            <a:endParaRPr sz="1800" dirty="0">
              <a:latin typeface="TeXGyreAdventor"/>
              <a:cs typeface="TeXGyreAdventor"/>
            </a:endParaRPr>
          </a:p>
          <a:p>
            <a:pPr marL="400685" marR="5080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in this condition MI may cause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a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reentrant loop and this loop will  send depolarization signals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around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it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.</a:t>
            </a:r>
            <a:endParaRPr sz="18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1879" y="2072346"/>
            <a:ext cx="4028440" cy="285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5080" indent="-38862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PVC may have different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pattern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on ECG like</a:t>
            </a:r>
            <a:r>
              <a:rPr sz="1800" spc="-8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(bigeminy,trigeminy)</a:t>
            </a:r>
            <a:endParaRPr sz="1800">
              <a:latin typeface="TeXGyreAdventor"/>
              <a:cs typeface="TeXGyreAdventor"/>
            </a:endParaRPr>
          </a:p>
          <a:p>
            <a:pPr marL="400685" marR="7175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Its usually asymptomatic but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patient may feel</a:t>
            </a:r>
            <a:r>
              <a:rPr sz="1800" spc="-5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palpitations.</a:t>
            </a:r>
            <a:endParaRPr sz="1800">
              <a:latin typeface="TeXGyreAdventor"/>
              <a:cs typeface="TeXGyreAdventor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85D1D8"/>
              </a:buClr>
              <a:buFont typeface="Noto Sans Symbols"/>
              <a:buChar char="►"/>
            </a:pPr>
            <a:endParaRPr sz="285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Treatment: beat blockers</a:t>
            </a:r>
            <a:r>
              <a:rPr sz="1800" spc="-2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.</a:t>
            </a:r>
            <a:endParaRPr sz="180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Ca channel blocker</a:t>
            </a:r>
            <a:r>
              <a:rPr sz="1800" spc="-3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.</a:t>
            </a:r>
            <a:endParaRPr sz="180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Radiofrequency</a:t>
            </a:r>
            <a:r>
              <a:rPr sz="18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ablation.</a:t>
            </a:r>
            <a:endParaRPr sz="1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9" y="428624"/>
            <a:ext cx="11429976" cy="6000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61696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Ventricular</a:t>
            </a:r>
            <a:r>
              <a:rPr spc="-50" dirty="0"/>
              <a:t> </a:t>
            </a:r>
            <a:r>
              <a:rPr spc="-10" dirty="0"/>
              <a:t>tachycardia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701" y="2076823"/>
            <a:ext cx="4128770" cy="2923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5080" indent="-38862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When the patient has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a 3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or</a:t>
            </a:r>
            <a:r>
              <a:rPr sz="1800" spc="-8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more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consecutive PVCs this will cause  Ventricular tachycardia (100-250  bpm).</a:t>
            </a:r>
            <a:endParaRPr sz="1800" dirty="0">
              <a:latin typeface="TeXGyreAdventor"/>
              <a:cs typeface="TeXGyreAdventor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85D1D8"/>
              </a:buClr>
              <a:buFont typeface="Noto Sans Symbols"/>
              <a:buChar char="►"/>
            </a:pPr>
            <a:endParaRPr sz="2850" dirty="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VT has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2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types</a:t>
            </a:r>
            <a:r>
              <a:rPr sz="18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:</a:t>
            </a:r>
            <a:endParaRPr sz="1800" dirty="0">
              <a:latin typeface="TeXGyreAdventor"/>
              <a:cs typeface="TeXGyreAdventor"/>
            </a:endParaRPr>
          </a:p>
          <a:p>
            <a:pPr marL="400685" marR="297180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A- focal VT: which is caused by  abnormal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automacity.</a:t>
            </a:r>
            <a:endParaRPr sz="1800" dirty="0">
              <a:latin typeface="TeXGyreAdventor"/>
              <a:cs typeface="TeXGyreAdventor"/>
            </a:endParaRPr>
          </a:p>
          <a:p>
            <a:pPr marL="400685" marR="167640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B-reentrant VT : scar tissue within  the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ventricles</a:t>
            </a:r>
            <a:endParaRPr sz="18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1879" y="2072346"/>
            <a:ext cx="3434079" cy="365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5080" indent="-38862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The patient may suffer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from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different symptoms</a:t>
            </a:r>
            <a:r>
              <a:rPr sz="18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:</a:t>
            </a:r>
            <a:endParaRPr sz="180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Chest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pain</a:t>
            </a:r>
            <a:endParaRPr sz="180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Fainting</a:t>
            </a:r>
            <a:endParaRPr sz="180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Dizziness</a:t>
            </a:r>
            <a:endParaRPr sz="180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SOF</a:t>
            </a:r>
            <a:endParaRPr sz="1800">
              <a:latin typeface="TeXGyreAdventor"/>
              <a:cs typeface="TeXGyreAdventor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</a:pPr>
            <a:endParaRPr sz="2850">
              <a:latin typeface="TeXGyreAdventor"/>
              <a:cs typeface="TeXGyreAdventor"/>
            </a:endParaRPr>
          </a:p>
          <a:p>
            <a:pPr marL="57785" algn="l" rtl="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On ECG it appears in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2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ways</a:t>
            </a:r>
            <a:r>
              <a:rPr sz="1800" spc="-6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:</a:t>
            </a:r>
            <a:endParaRPr sz="1800">
              <a:latin typeface="TeXGyreAdventor"/>
              <a:cs typeface="TeXGyreAdventor"/>
            </a:endParaRPr>
          </a:p>
          <a:p>
            <a:pPr marL="57785" algn="l" rtl="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.monomorphic</a:t>
            </a:r>
            <a:endParaRPr sz="1800">
              <a:latin typeface="TeXGyreAdventor"/>
              <a:cs typeface="TeXGyreAdventor"/>
            </a:endParaRPr>
          </a:p>
          <a:p>
            <a:pPr marL="57785" algn="l" rtl="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.Polymorphic</a:t>
            </a:r>
            <a:endParaRPr sz="1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449" y="965350"/>
            <a:ext cx="11967075" cy="3899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53994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Ventricular</a:t>
            </a:r>
            <a:r>
              <a:rPr spc="-95" dirty="0"/>
              <a:t> </a:t>
            </a:r>
            <a:r>
              <a:rPr spc="-10" dirty="0"/>
              <a:t>fibrillation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9525" y="1437640"/>
            <a:ext cx="4161790" cy="276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669290" indent="-38862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Quivering of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uncoordinated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muscle fiber contraction</a:t>
            </a:r>
            <a:r>
              <a:rPr sz="1800" spc="-5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.</a:t>
            </a:r>
            <a:endParaRPr sz="1800" dirty="0">
              <a:latin typeface="TeXGyreAdventor"/>
              <a:cs typeface="TeXGyreAdventor"/>
            </a:endParaRPr>
          </a:p>
          <a:p>
            <a:pPr marL="400685" marR="5080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V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fib or VF is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dangerous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condition that may cause</a:t>
            </a:r>
            <a:r>
              <a:rPr sz="1800" spc="-10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sudden  cardiac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death</a:t>
            </a:r>
            <a:endParaRPr sz="1800" dirty="0">
              <a:latin typeface="TeXGyreAdventor"/>
              <a:cs typeface="TeXGyreAdventor"/>
            </a:endParaRPr>
          </a:p>
          <a:p>
            <a:pPr marL="400685" marR="109220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Cause is not clear but it may  happen due to stress or damage  of tissue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🡪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tissue structurally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or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electrically changed (tissue  heterogeneity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)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🡪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abnormal  behavior</a:t>
            </a:r>
            <a:endParaRPr sz="18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510" y="2072346"/>
            <a:ext cx="4178300" cy="1559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1135" algn="l" rtl="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in these cases we have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scar</a:t>
            </a:r>
            <a:r>
              <a:rPr sz="1800" spc="-8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tissue  that will cause anatomical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reentry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which will cause abnormal 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contraction</a:t>
            </a:r>
            <a:endParaRPr sz="1800">
              <a:latin typeface="TeXGyreAdventor"/>
              <a:cs typeface="TeXGyreAdventor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</a:pPr>
            <a:endParaRPr sz="2850">
              <a:latin typeface="TeXGyreAdventor"/>
              <a:cs typeface="TeXGyreAdventor"/>
            </a:endParaRPr>
          </a:p>
          <a:p>
            <a:pPr marL="75565" algn="l" rtl="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Immediate defibrillation is indicated</a:t>
            </a:r>
            <a:r>
              <a:rPr sz="1800" spc="-7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.</a:t>
            </a:r>
            <a:endParaRPr sz="1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2537"/>
            <a:ext cx="12191975" cy="4312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46043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Sinus</a:t>
            </a:r>
            <a:r>
              <a:rPr spc="-90" dirty="0"/>
              <a:t> </a:t>
            </a:r>
            <a:r>
              <a:rPr spc="-5" dirty="0"/>
              <a:t>tachycardia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701" y="2076823"/>
            <a:ext cx="4165600" cy="2080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5080" indent="-38862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Sinus tachycardia is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regular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cardiac rhythm in which the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heart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beats faster than normal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and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results in an increase in cardiac 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output.</a:t>
            </a:r>
            <a:endParaRPr sz="1800">
              <a:latin typeface="TeXGyreAdventor"/>
              <a:cs typeface="TeXGyreAdventor"/>
            </a:endParaRPr>
          </a:p>
          <a:p>
            <a:pPr marL="400685" marR="1206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In this condition there is an  increase in the rate of electrical  impulse coming from the SA</a:t>
            </a:r>
            <a:r>
              <a:rPr sz="1800" spc="-7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node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77938" y="1260627"/>
            <a:ext cx="5305564" cy="4847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46475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Sinus</a:t>
            </a:r>
            <a:r>
              <a:rPr spc="-85" dirty="0"/>
              <a:t> </a:t>
            </a:r>
            <a:r>
              <a:rPr spc="-5" dirty="0"/>
              <a:t>bradycardia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037" y="1979214"/>
            <a:ext cx="4201795" cy="2080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 marR="495934" indent="-38862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Acute MI is the most</a:t>
            </a:r>
            <a:r>
              <a:rPr sz="1800" spc="-6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common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pathological cause of sinus  bradycardia.</a:t>
            </a:r>
            <a:endParaRPr sz="1800" dirty="0">
              <a:latin typeface="TeXGyreAdventor"/>
              <a:cs typeface="TeXGyreAdventor"/>
            </a:endParaRPr>
          </a:p>
          <a:p>
            <a:pPr marL="400685" marR="5080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Normally, the SA node fires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signal at about 60 to 100 times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per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minute at rest. In sinus  bradycardia, the node fires less  than 60 times per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minute.</a:t>
            </a:r>
            <a:endParaRPr sz="18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1879" y="1945347"/>
            <a:ext cx="4052570" cy="31089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0685" indent="-388620" algn="l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Symptoms:</a:t>
            </a:r>
            <a:endParaRPr sz="180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SOF</a:t>
            </a:r>
            <a:endParaRPr sz="180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Fatigue</a:t>
            </a:r>
            <a:endParaRPr sz="180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Fainting</a:t>
            </a:r>
            <a:endParaRPr sz="1800">
              <a:latin typeface="TeXGyreAdventor"/>
              <a:cs typeface="TeXGyreAdventor"/>
            </a:endParaRPr>
          </a:p>
          <a:p>
            <a:pPr marL="400685" indent="-38862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Reduce excersie</a:t>
            </a:r>
            <a:r>
              <a:rPr sz="18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tolerance</a:t>
            </a:r>
            <a:endParaRPr sz="1800">
              <a:latin typeface="TeXGyreAdventor"/>
              <a:cs typeface="TeXGyreAdventor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85D1D8"/>
              </a:buClr>
              <a:buFont typeface="Noto Sans Symbols"/>
              <a:buChar char="►"/>
            </a:pPr>
            <a:endParaRPr sz="2850">
              <a:latin typeface="TeXGyreAdventor"/>
              <a:cs typeface="TeXGyreAdventor"/>
            </a:endParaRPr>
          </a:p>
          <a:p>
            <a:pPr marL="400685" marR="5080" indent="-388620" algn="l" rtl="0">
              <a:lnSpc>
                <a:spcPct val="100000"/>
              </a:lnSpc>
              <a:buClr>
                <a:srgbClr val="85D1D8"/>
              </a:buClr>
              <a:buSzPct val="77777"/>
              <a:buFont typeface="Noto Sans Symbols"/>
              <a:buChar char="►"/>
              <a:tabLst>
                <a:tab pos="400685" algn="l"/>
                <a:tab pos="40132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A cardiac pacemaker is</a:t>
            </a:r>
            <a:r>
              <a:rPr sz="1800" spc="-9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needed  in persistent</a:t>
            </a:r>
            <a:r>
              <a:rPr sz="18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bradycardia.</a:t>
            </a:r>
            <a:endParaRPr sz="1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4252"/>
            <a:ext cx="12191975" cy="3962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65722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2- </a:t>
            </a:r>
            <a:r>
              <a:rPr spc="-5" dirty="0">
                <a:solidFill>
                  <a:srgbClr val="FFFFFF"/>
                </a:solidFill>
              </a:rPr>
              <a:t>post infarction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fibrinous  </a:t>
            </a:r>
            <a:r>
              <a:rPr spc="-5" dirty="0">
                <a:solidFill>
                  <a:srgbClr val="FFFFFF"/>
                </a:solidFill>
              </a:rPr>
              <a:t>pericarditis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2006600"/>
            <a:ext cx="8651875" cy="224420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5765" indent="-393700" algn="l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Usually occurs after </a:t>
            </a:r>
            <a:r>
              <a:rPr sz="2000" spc="-5" dirty="0">
                <a:solidFill>
                  <a:srgbClr val="00AFEF"/>
                </a:solidFill>
                <a:latin typeface="TeXGyreAdventor"/>
                <a:cs typeface="TeXGyreAdventor"/>
              </a:rPr>
              <a:t>1-3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days of</a:t>
            </a:r>
            <a:r>
              <a:rPr sz="2000" spc="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MI.</a:t>
            </a:r>
            <a:endParaRPr sz="2000" dirty="0">
              <a:latin typeface="TeXGyreAdventor"/>
              <a:cs typeface="TeXGyreAdventor"/>
            </a:endParaRPr>
          </a:p>
          <a:p>
            <a:pPr marL="405765" marR="5080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Causes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friction rub which happens when pericardial layers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rub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against each other, it cause chest pain and may cause an audible 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sound</a:t>
            </a:r>
            <a:endParaRPr sz="2000" dirty="0">
              <a:latin typeface="TeXGyreAdventor"/>
              <a:cs typeface="TeXGyreAdventor"/>
            </a:endParaRPr>
          </a:p>
          <a:p>
            <a:pPr marL="405765" marR="175260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76250" algn="l"/>
                <a:tab pos="476884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we use </a:t>
            </a:r>
            <a:r>
              <a:rPr sz="2000" spc="-5" dirty="0">
                <a:solidFill>
                  <a:srgbClr val="00AFEF"/>
                </a:solidFill>
                <a:latin typeface="TeXGyreAdventor"/>
                <a:cs typeface="TeXGyreAdventor"/>
              </a:rPr>
              <a:t>Opiate-based analgesia for treatment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because NSAIDS  (other than aspirin) and steroidal anti-inflammatory drugs may  increase the risk of aneurysm formation and myocardial rupture In  the early recovery</a:t>
            </a:r>
            <a:r>
              <a:rPr sz="2000" spc="-2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period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89090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Definition </a:t>
            </a:r>
            <a:r>
              <a:rPr spc="-10" dirty="0"/>
              <a:t>of myocardial</a:t>
            </a:r>
            <a:r>
              <a:rPr spc="-50" dirty="0"/>
              <a:t> </a:t>
            </a:r>
            <a:r>
              <a:rPr spc="-10" dirty="0"/>
              <a:t>infarction: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5111" y="2062053"/>
            <a:ext cx="871156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245" marR="5080" indent="-42418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79687"/>
              <a:buFont typeface="Noto Sans Symbols"/>
              <a:buChar char="►"/>
              <a:tabLst>
                <a:tab pos="436245" algn="l"/>
                <a:tab pos="43688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heart attack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(myocardial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infarction)</a:t>
            </a:r>
            <a:r>
              <a:rPr sz="32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happens  when one 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areas of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heart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muscle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don't get enough oxygen.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happens</a:t>
            </a:r>
            <a:endParaRPr sz="3200" dirty="0">
              <a:latin typeface="Arial"/>
              <a:cs typeface="Arial"/>
            </a:endParaRPr>
          </a:p>
          <a:p>
            <a:pPr marL="436245" marR="871219" algn="l" rtl="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flow to the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heart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blocked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71659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3-Infarct </a:t>
            </a:r>
            <a:r>
              <a:rPr spc="-10" dirty="0"/>
              <a:t>of </a:t>
            </a:r>
            <a:r>
              <a:rPr spc="-5" dirty="0"/>
              <a:t>papillary</a:t>
            </a:r>
            <a:r>
              <a:rPr spc="-95" dirty="0"/>
              <a:t> </a:t>
            </a:r>
            <a:r>
              <a:rPr spc="-5" dirty="0"/>
              <a:t>muscle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569" y="1941150"/>
            <a:ext cx="8580755" cy="311623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5765" indent="-393700" algn="l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It occurs </a:t>
            </a:r>
            <a:r>
              <a:rPr sz="2000" spc="-5" dirty="0">
                <a:solidFill>
                  <a:srgbClr val="00AFEF"/>
                </a:solidFill>
                <a:latin typeface="TeXGyreAdventor"/>
                <a:cs typeface="TeXGyreAdventor"/>
              </a:rPr>
              <a:t>2-7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days after</a:t>
            </a:r>
            <a:r>
              <a:rPr sz="2000" spc="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MI</a:t>
            </a:r>
            <a:endParaRPr sz="2000">
              <a:latin typeface="TeXGyreAdventor"/>
              <a:cs typeface="TeXGyreAdventor"/>
            </a:endParaRPr>
          </a:p>
          <a:p>
            <a:pPr marL="405765" marR="5080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These muscle connected to the tendinous cord , so if there is  infarction in this muscle the whole muscle will detach and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tendinous cord will not be working , so the mitral valve can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over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expand causing blood regurge backward from left ventricle to left  atrium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.</a:t>
            </a:r>
            <a:endParaRPr sz="200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Lead to : reducing in cardiac output and pulmonary</a:t>
            </a:r>
            <a:r>
              <a:rPr sz="2000" spc="-6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edema.</a:t>
            </a:r>
            <a:endParaRPr sz="200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Can be diagnosed by</a:t>
            </a:r>
            <a:r>
              <a:rPr sz="20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echocardiography.</a:t>
            </a:r>
            <a:endParaRPr sz="200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Can lead to mitral valve</a:t>
            </a:r>
            <a:r>
              <a:rPr sz="2000" spc="-3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replacement.</a:t>
            </a:r>
            <a:endParaRPr sz="20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5507" y="1727196"/>
            <a:ext cx="5994375" cy="500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72028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4-INTERVENTRICULAR </a:t>
            </a:r>
            <a:r>
              <a:rPr spc="-10" dirty="0"/>
              <a:t>SEPTAL  RUPTURE: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569" y="1941150"/>
            <a:ext cx="8437245" cy="1193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5765" indent="-393700" algn="l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Happens </a:t>
            </a:r>
            <a:r>
              <a:rPr sz="2000" spc="-5" dirty="0">
                <a:solidFill>
                  <a:srgbClr val="00AFEF"/>
                </a:solidFill>
                <a:latin typeface="TeXGyreAdventor"/>
                <a:cs typeface="TeXGyreAdventor"/>
              </a:rPr>
              <a:t>3-5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days after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MI</a:t>
            </a:r>
            <a:endParaRPr sz="2000" dirty="0">
              <a:latin typeface="TeXGyreAdventor"/>
              <a:cs typeface="TeXGyreAdventor"/>
            </a:endParaRPr>
          </a:p>
          <a:p>
            <a:pPr marL="405765" marR="5080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It is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macrophage mediated degradation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→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VSD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→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increase O2  saturation and pressure in RV and pulmonary</a:t>
            </a:r>
            <a:r>
              <a:rPr sz="20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artery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79082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5-Ventricular</a:t>
            </a:r>
            <a:r>
              <a:rPr spc="-35" dirty="0"/>
              <a:t> </a:t>
            </a:r>
            <a:r>
              <a:rPr spc="-10" dirty="0"/>
              <a:t>pseudoaneurysm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569" y="1941150"/>
            <a:ext cx="6965315" cy="17526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5765" indent="-393700" algn="l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Its not involved the endocardium and</a:t>
            </a:r>
            <a:r>
              <a:rPr sz="2000" spc="-7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myocardium.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May rupture and present as chest pain and</a:t>
            </a:r>
            <a:r>
              <a:rPr sz="2000" spc="-8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dyspnea.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Often seen in the inferior</a:t>
            </a:r>
            <a:r>
              <a:rPr sz="20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wall.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Occur before </a:t>
            </a:r>
            <a:r>
              <a:rPr sz="2000" dirty="0">
                <a:solidFill>
                  <a:srgbClr val="00AFEF"/>
                </a:solidFill>
                <a:latin typeface="TeXGyreAdventor"/>
                <a:cs typeface="TeXGyreAdventor"/>
              </a:rPr>
              <a:t>2 </a:t>
            </a:r>
            <a:r>
              <a:rPr sz="2000" spc="-5" dirty="0">
                <a:solidFill>
                  <a:srgbClr val="00AFEF"/>
                </a:solidFill>
                <a:latin typeface="TeXGyreAdventor"/>
                <a:cs typeface="TeXGyreAdventor"/>
              </a:rPr>
              <a:t>weeks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of</a:t>
            </a:r>
            <a:r>
              <a:rPr sz="20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MI.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77755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6-Ventricular </a:t>
            </a:r>
            <a:r>
              <a:rPr spc="-10" dirty="0"/>
              <a:t>free </a:t>
            </a:r>
            <a:r>
              <a:rPr spc="-5" dirty="0"/>
              <a:t>wall</a:t>
            </a:r>
            <a:r>
              <a:rPr spc="-60" dirty="0"/>
              <a:t> </a:t>
            </a:r>
            <a:r>
              <a:rPr spc="-10" dirty="0"/>
              <a:t>rupture: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569" y="2068149"/>
            <a:ext cx="8676005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Happens </a:t>
            </a:r>
            <a:r>
              <a:rPr sz="2000" spc="-5" dirty="0">
                <a:solidFill>
                  <a:srgbClr val="00AFEF"/>
                </a:solidFill>
                <a:latin typeface="TeXGyreAdventor"/>
                <a:cs typeface="TeXGyreAdventor"/>
              </a:rPr>
              <a:t>5-14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days after MI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→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cardiac tamponade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→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hypotension,  distended neck veins, distant heart sound (becks</a:t>
            </a:r>
            <a:r>
              <a:rPr sz="2000" spc="-3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triad)</a:t>
            </a:r>
            <a:endParaRPr sz="2000" dirty="0">
              <a:latin typeface="TeXGyreAdventor"/>
              <a:cs typeface="TeXGyreAdventor"/>
            </a:endParaRPr>
          </a:p>
          <a:p>
            <a:pPr marL="405765" marR="1358900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Cardiac tamponade is treated with surgical drainage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or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pericardiocentesis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Acute rupture of free wall might lead to sudden</a:t>
            </a:r>
            <a:r>
              <a:rPr sz="2000" spc="-5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death</a:t>
            </a:r>
            <a:endParaRPr sz="2000" dirty="0">
              <a:latin typeface="TeXGyreAdventor"/>
              <a:cs typeface="TeXGyreAdventor"/>
            </a:endParaRPr>
          </a:p>
          <a:p>
            <a:pPr marL="405765" marR="523240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LV hypertrophy or previous MI can protect against the free wall 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rupture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70783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7-True ventricular</a:t>
            </a:r>
            <a:r>
              <a:rPr spc="-100" dirty="0"/>
              <a:t> </a:t>
            </a:r>
            <a:r>
              <a:rPr spc="-5" dirty="0"/>
              <a:t>aneurysm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569" y="1941150"/>
            <a:ext cx="8413115" cy="329577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5765" indent="-393700" algn="l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Can affect 10% of patient after MI</a:t>
            </a:r>
            <a:r>
              <a:rPr sz="2000" spc="-3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.</a:t>
            </a:r>
            <a:endParaRPr sz="2000" dirty="0">
              <a:latin typeface="TeXGyreAdventor"/>
              <a:cs typeface="TeXGyreAdventor"/>
            </a:endParaRPr>
          </a:p>
          <a:p>
            <a:pPr marL="405765" marR="56451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In general , it is mean weakness in the anterior wall of the left  ventricle, and occur after </a:t>
            </a:r>
            <a:r>
              <a:rPr sz="2000" dirty="0">
                <a:solidFill>
                  <a:srgbClr val="00AFEF"/>
                </a:solidFill>
                <a:latin typeface="TeXGyreAdventor"/>
                <a:cs typeface="TeXGyreAdventor"/>
              </a:rPr>
              <a:t>2 </a:t>
            </a:r>
            <a:r>
              <a:rPr sz="2000" spc="-5" dirty="0">
                <a:solidFill>
                  <a:srgbClr val="00AFEF"/>
                </a:solidFill>
                <a:latin typeface="TeXGyreAdventor"/>
                <a:cs typeface="TeXGyreAdventor"/>
              </a:rPr>
              <a:t>week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of MI.</a:t>
            </a:r>
            <a:endParaRPr sz="2000" dirty="0">
              <a:latin typeface="TeXGyreAdventor"/>
              <a:cs typeface="TeXGyreAdventor"/>
            </a:endParaRPr>
          </a:p>
          <a:p>
            <a:pPr marL="405765" marR="5080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  <a:tab pos="1913255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Ventricular aneurysm occurs after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transmural myocardial  infarction	</a:t>
            </a:r>
            <a:endParaRPr lang="en-US" sz="2000" spc="-5" dirty="0">
              <a:solidFill>
                <a:srgbClr val="FFFFFF"/>
              </a:solidFill>
              <a:latin typeface="TeXGyreAdventor"/>
              <a:cs typeface="TeXGyreAdventor"/>
            </a:endParaRPr>
          </a:p>
          <a:p>
            <a:pPr marL="12065" marR="508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tabLst>
                <a:tab pos="405765" algn="l"/>
                <a:tab pos="406400" algn="l"/>
                <a:tab pos="1913255" algn="l"/>
              </a:tabLst>
            </a:pP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(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which mean that the whole thickness of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myocardium is involved) this lead to scar tissue formation which is  acontractile and this lead to progressive dilation of the affected  side of the ventricle and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compensator hypertrophy in the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non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infarcted areas , this lead to : heart failure , thrombus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formation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which can wash off to systemic circulation and ventricular  fibrillation.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2158918"/>
            <a:ext cx="7974330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682625" indent="-39370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In investigation : We use ECG and see ST elevation , and  echocardiography.</a:t>
            </a:r>
            <a:endParaRPr sz="200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We can use ACE inhibitors to prevent or delay cardiac</a:t>
            </a:r>
            <a:r>
              <a:rPr sz="2000" spc="-8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failure.</a:t>
            </a:r>
            <a:endParaRPr sz="20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17318" y="3225718"/>
            <a:ext cx="3984966" cy="3632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54273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8-Dressler's</a:t>
            </a:r>
            <a:r>
              <a:rPr spc="-95" dirty="0"/>
              <a:t> </a:t>
            </a:r>
            <a:r>
              <a:rPr spc="-5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569" y="1941150"/>
            <a:ext cx="5153660" cy="21844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5765" indent="-393700" algn="l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Form of pericarditis</a:t>
            </a:r>
            <a:r>
              <a:rPr sz="2000" spc="-2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: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Chest pain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•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Friction</a:t>
            </a:r>
            <a:r>
              <a:rPr sz="2000" spc="-3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rub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Immune-mediated (details not</a:t>
            </a:r>
            <a:r>
              <a:rPr sz="2000" spc="-8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known)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Occur </a:t>
            </a:r>
            <a:r>
              <a:rPr sz="2000" spc="-5" dirty="0">
                <a:solidFill>
                  <a:srgbClr val="00AFEF"/>
                </a:solidFill>
                <a:latin typeface="TeXGyreAdventor"/>
                <a:cs typeface="TeXGyreAdventor"/>
              </a:rPr>
              <a:t>weeks to months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after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MI.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Treatment: NSAIDs or</a:t>
            </a:r>
            <a:r>
              <a:rPr sz="2000" spc="-3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steroids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569" y="1941150"/>
            <a:ext cx="8625840" cy="23622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5765" indent="-393700" algn="l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We should defferentiate it from fibrinous pericarditis</a:t>
            </a:r>
            <a:r>
              <a:rPr sz="2000" spc="-3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: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Pericarditis:</a:t>
            </a:r>
            <a:endParaRPr sz="2000" dirty="0">
              <a:latin typeface="TeXGyreAdventor"/>
              <a:cs typeface="TeXGyreAdventor"/>
            </a:endParaRPr>
          </a:p>
          <a:p>
            <a:pPr marL="405765" marR="5080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Occurs days after MI , Sometimes called “post-MI” pericarditis ,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Not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autoimmune , Extension of myocardial</a:t>
            </a:r>
            <a:r>
              <a:rPr sz="2000" spc="-3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inflammation</a:t>
            </a:r>
            <a:endParaRPr sz="2000" dirty="0">
              <a:latin typeface="TeXGyreAdventor"/>
              <a:cs typeface="TeXGyreAdventor"/>
            </a:endParaRPr>
          </a:p>
          <a:p>
            <a:pPr marL="405765" marR="21018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Dressler’s occurs weeks after MI , Sometimes called “post cardiac  injury”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pericarditis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811593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Myocardial </a:t>
            </a:r>
            <a:r>
              <a:rPr spc="-5" dirty="0"/>
              <a:t>infarctions </a:t>
            </a:r>
            <a:r>
              <a:rPr spc="-10" dirty="0"/>
              <a:t>causes</a:t>
            </a:r>
            <a:r>
              <a:rPr spc="-95" dirty="0"/>
              <a:t> </a:t>
            </a:r>
            <a:r>
              <a:rPr dirty="0"/>
              <a:t>3  </a:t>
            </a:r>
            <a:r>
              <a:rPr spc="-10" dirty="0"/>
              <a:t>major</a:t>
            </a:r>
            <a:r>
              <a:rPr spc="-20" dirty="0"/>
              <a:t> </a:t>
            </a:r>
            <a:r>
              <a:rPr spc="-10" dirty="0"/>
              <a:t>problems: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1225" y="2063272"/>
            <a:ext cx="8773160" cy="36525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30530" marR="19685" indent="-418465" algn="l" rtl="0">
              <a:lnSpc>
                <a:spcPct val="101099"/>
              </a:lnSpc>
              <a:spcBef>
                <a:spcPts val="70"/>
              </a:spcBef>
              <a:buClr>
                <a:srgbClr val="85D1D8"/>
              </a:buClr>
              <a:buSzPct val="79661"/>
              <a:buFont typeface="Noto Sans Symbols"/>
              <a:buChar char="►"/>
              <a:tabLst>
                <a:tab pos="430530" algn="l"/>
                <a:tab pos="431165" algn="l"/>
              </a:tabLst>
            </a:pPr>
            <a:r>
              <a:rPr sz="2950" dirty="0">
                <a:solidFill>
                  <a:srgbClr val="FFFF00"/>
                </a:solidFill>
                <a:latin typeface="TeXGyreAdventor"/>
                <a:cs typeface="TeXGyreAdventor"/>
              </a:rPr>
              <a:t>1-decreased </a:t>
            </a:r>
            <a:r>
              <a:rPr sz="2950" spc="-5" dirty="0">
                <a:solidFill>
                  <a:srgbClr val="FFFF00"/>
                </a:solidFill>
                <a:latin typeface="TeXGyreAdventor"/>
                <a:cs typeface="TeXGyreAdventor"/>
              </a:rPr>
              <a:t>contractility </a:t>
            </a:r>
            <a:r>
              <a:rPr sz="1850" spc="-5" dirty="0">
                <a:solidFill>
                  <a:srgbClr val="FFFFFF"/>
                </a:solidFill>
                <a:latin typeface="TeXGyreAdventor"/>
                <a:cs typeface="TeXGyreAdventor"/>
              </a:rPr>
              <a:t>: </a:t>
            </a:r>
            <a:r>
              <a:rPr sz="1850" dirty="0">
                <a:solidFill>
                  <a:srgbClr val="FFFFFF"/>
                </a:solidFill>
                <a:latin typeface="TeXGyreAdventor"/>
                <a:cs typeface="TeXGyreAdventor"/>
              </a:rPr>
              <a:t>1-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after </a:t>
            </a: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myocardial 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infarctions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the heart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sustains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some </a:t>
            </a: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damage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to the heart  muscles so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it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cant contract very well </a:t>
            </a:r>
            <a:r>
              <a:rPr sz="2200" spc="20" dirty="0">
                <a:solidFill>
                  <a:srgbClr val="FFFFFF"/>
                </a:solidFill>
                <a:latin typeface="TeXGyreAdventor"/>
                <a:cs typeface="TeXGyreAdventor"/>
              </a:rPr>
              <a:t>→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the heart cant 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effectively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push blood out of the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left ventricle </a:t>
            </a:r>
            <a:r>
              <a:rPr sz="2200" spc="20" dirty="0">
                <a:solidFill>
                  <a:srgbClr val="FFFFFF"/>
                </a:solidFill>
                <a:latin typeface="TeXGyreAdventor"/>
                <a:cs typeface="TeXGyreAdventor"/>
              </a:rPr>
              <a:t>→</a:t>
            </a: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Hypotension</a:t>
            </a:r>
            <a:endParaRPr sz="2200" dirty="0">
              <a:latin typeface="TeXGyreAdventor"/>
              <a:cs typeface="TeXGyreAdventor"/>
            </a:endParaRPr>
          </a:p>
          <a:p>
            <a:pPr marL="430530" marR="300990" algn="l" rtl="0">
              <a:lnSpc>
                <a:spcPct val="100899"/>
              </a:lnSpc>
            </a:pP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→Decreased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Coronary vessel perfusion→ ischemia in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other 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heart muscles </a:t>
            </a: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→Decreased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contractility </a:t>
            </a: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→Heart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cannot  maintain cardiac output </a:t>
            </a: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→</a:t>
            </a:r>
            <a:r>
              <a:rPr sz="2200" spc="10" dirty="0">
                <a:solidFill>
                  <a:srgbClr val="FF0000"/>
                </a:solidFill>
                <a:latin typeface="TeXGyreAdventor"/>
                <a:cs typeface="TeXGyreAdventor"/>
              </a:rPr>
              <a:t>Cardiogenic</a:t>
            </a:r>
            <a:r>
              <a:rPr sz="2200" spc="-40" dirty="0">
                <a:solidFill>
                  <a:srgbClr val="FF0000"/>
                </a:solidFill>
                <a:latin typeface="TeXGyreAdventor"/>
                <a:cs typeface="TeXGyreAdventor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TeXGyreAdventor"/>
                <a:cs typeface="TeXGyreAdventor"/>
              </a:rPr>
              <a:t>shock</a:t>
            </a:r>
            <a:endParaRPr sz="2200" dirty="0">
              <a:latin typeface="TeXGyreAdventor"/>
              <a:cs typeface="TeXGyreAdventor"/>
            </a:endParaRPr>
          </a:p>
          <a:p>
            <a:pPr marL="430530" marR="5080" indent="-399415" algn="l" rtl="0">
              <a:lnSpc>
                <a:spcPct val="100899"/>
              </a:lnSpc>
              <a:spcBef>
                <a:spcPts val="1000"/>
              </a:spcBef>
              <a:buClr>
                <a:srgbClr val="85D1D8"/>
              </a:buClr>
              <a:buSzPct val="79545"/>
              <a:buFont typeface="Noto Sans Symbols"/>
              <a:buChar char="►"/>
              <a:tabLst>
                <a:tab pos="430530" algn="l"/>
                <a:tab pos="431165" algn="l"/>
              </a:tabLst>
            </a:pP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2-If </a:t>
            </a: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heart muscle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isn’t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contracting very well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it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predisposes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to 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forming </a:t>
            </a: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clot because when blood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isn’t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moving very well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in  </a:t>
            </a: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an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area 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it </a:t>
            </a:r>
            <a:r>
              <a:rPr sz="2200" spc="5" dirty="0">
                <a:solidFill>
                  <a:srgbClr val="FFFFFF"/>
                </a:solidFill>
                <a:latin typeface="TeXGyreAdventor"/>
                <a:cs typeface="TeXGyreAdventor"/>
              </a:rPr>
              <a:t>tends to clot </a:t>
            </a:r>
            <a:r>
              <a:rPr sz="2200" spc="10" dirty="0">
                <a:solidFill>
                  <a:srgbClr val="FFFFFF"/>
                </a:solidFill>
                <a:latin typeface="TeXGyreAdventor"/>
                <a:cs typeface="TeXGyreAdventor"/>
              </a:rPr>
              <a:t>→Potential</a:t>
            </a:r>
            <a:r>
              <a:rPr sz="220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TeXGyreAdventor"/>
                <a:cs typeface="TeXGyreAdventor"/>
              </a:rPr>
              <a:t>embolism</a:t>
            </a:r>
            <a:endParaRPr sz="22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61861"/>
            <a:ext cx="4176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00"/>
                </a:solidFill>
              </a:rPr>
              <a:t>2-Electrical</a:t>
            </a:r>
            <a:r>
              <a:rPr sz="3200" spc="-8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instability: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25569" y="2068149"/>
            <a:ext cx="8704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MI causes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disrupted electrical conduction system within the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heart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especially if the MI happens in the right atrium where the major  pace maker center of your heart is located (SA node)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→</a:t>
            </a:r>
            <a:r>
              <a:rPr sz="2000" spc="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eXGyreAdventor"/>
                <a:cs typeface="TeXGyreAdventor"/>
              </a:rPr>
              <a:t>arrythmias</a:t>
            </a:r>
            <a:endParaRPr sz="20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61861"/>
            <a:ext cx="32118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00"/>
                </a:solidFill>
              </a:rPr>
              <a:t>3-tissue</a:t>
            </a:r>
            <a:r>
              <a:rPr sz="3200" spc="-50" dirty="0">
                <a:solidFill>
                  <a:srgbClr val="FFFF00"/>
                </a:solidFill>
              </a:rPr>
              <a:t> </a:t>
            </a:r>
            <a:r>
              <a:rPr sz="3200" spc="-10" dirty="0">
                <a:solidFill>
                  <a:srgbClr val="FFFF00"/>
                </a:solidFill>
              </a:rPr>
              <a:t>necrosis: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25569" y="2068149"/>
            <a:ext cx="8825230" cy="167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 algn="l" rtl="0">
              <a:lnSpc>
                <a:spcPct val="100000"/>
              </a:lnSpc>
              <a:spcBef>
                <a:spcPts val="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After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MI happens the immune cells get involved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→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inflammatory  reaction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→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which might involve the pericardium around the heart </a:t>
            </a:r>
            <a:r>
              <a:rPr sz="2000" dirty="0">
                <a:solidFill>
                  <a:srgbClr val="FFFFFF"/>
                </a:solidFill>
                <a:latin typeface="TeXGyreAdventor"/>
                <a:cs typeface="TeXGyreAdventor"/>
              </a:rPr>
              <a:t>→ </a:t>
            </a:r>
            <a:r>
              <a:rPr sz="2000" dirty="0">
                <a:solidFill>
                  <a:srgbClr val="FF0000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eXGyreAdventor"/>
                <a:cs typeface="TeXGyreAdventor"/>
              </a:rPr>
              <a:t>post infarction fibrinous</a:t>
            </a:r>
            <a:r>
              <a:rPr sz="2000" spc="-15" dirty="0">
                <a:solidFill>
                  <a:srgbClr val="FF0000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eXGyreAdventor"/>
                <a:cs typeface="TeXGyreAdventor"/>
              </a:rPr>
              <a:t>pericarditis</a:t>
            </a:r>
            <a:endParaRPr sz="2000" dirty="0">
              <a:latin typeface="TeXGyreAdventor"/>
              <a:cs typeface="TeXGyreAdventor"/>
            </a:endParaRPr>
          </a:p>
          <a:p>
            <a:pPr marL="405765" marR="47434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76250" algn="l"/>
                <a:tab pos="476884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also when necrosis happens it might lead to rupture of the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heart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walls </a:t>
            </a:r>
            <a:r>
              <a:rPr sz="2000" spc="-5" dirty="0">
                <a:solidFill>
                  <a:srgbClr val="FF0000"/>
                </a:solidFill>
                <a:latin typeface="TeXGyreAdventor"/>
                <a:cs typeface="TeXGyreAdventor"/>
              </a:rPr>
              <a:t>(interventricular septal rupture, ventricular free wall</a:t>
            </a:r>
            <a:r>
              <a:rPr sz="2000" spc="-40" dirty="0">
                <a:solidFill>
                  <a:srgbClr val="FF000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eXGyreAdventor"/>
                <a:cs typeface="TeXGyreAdventor"/>
              </a:rPr>
              <a:t>rupture)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450" y="221949"/>
            <a:ext cx="10349076" cy="6560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36696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905000"/>
            <a:ext cx="5394960" cy="3479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5765" indent="-393700" algn="l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1-arrythmias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2-postinfarction fibrinous</a:t>
            </a:r>
            <a:r>
              <a:rPr sz="2000" spc="-3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pericarditis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3-papillary muscle</a:t>
            </a:r>
            <a:r>
              <a:rPr sz="2000" spc="-1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rupture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4-interventricular septal</a:t>
            </a:r>
            <a:r>
              <a:rPr sz="2000" spc="-1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rupture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5-ventricular pseudoaneurysm</a:t>
            </a:r>
            <a:r>
              <a:rPr sz="2000" spc="-4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formation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6-ventricular free wall</a:t>
            </a:r>
            <a:r>
              <a:rPr sz="20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rupture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7-true ventricular</a:t>
            </a:r>
            <a:r>
              <a:rPr sz="2000" spc="-1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aneurysm</a:t>
            </a:r>
            <a:endParaRPr sz="2000" dirty="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8-dressler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syndrome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976" y="743453"/>
            <a:ext cx="3569970" cy="1013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1-Arrythmias</a:t>
            </a:r>
            <a:r>
              <a:rPr sz="6450" dirty="0"/>
              <a:t>:</a:t>
            </a:r>
            <a:endParaRPr sz="6450"/>
          </a:p>
        </p:txBody>
      </p:sp>
      <p:sp>
        <p:nvSpPr>
          <p:cNvPr id="3" name="object 3"/>
          <p:cNvSpPr txBox="1"/>
          <p:nvPr/>
        </p:nvSpPr>
        <p:spPr>
          <a:xfrm>
            <a:off x="1068804" y="2040736"/>
            <a:ext cx="891857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A CONDITION CHARACTERIZED BY ABNORMAL HEART</a:t>
            </a:r>
            <a:r>
              <a:rPr sz="2000" spc="-2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RHYTHM.</a:t>
            </a:r>
            <a:endParaRPr sz="2000" dirty="0">
              <a:latin typeface="TeXGyreAdventor"/>
              <a:cs typeface="TeXGyreAdventor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3000" dirty="0">
              <a:latin typeface="TeXGyreAdventor"/>
              <a:cs typeface="TeXGyreAdventor"/>
            </a:endParaRPr>
          </a:p>
          <a:p>
            <a:pPr marL="12700" algn="l" rtl="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ARRHYTHMIA IS THE MOST COMMON COMPLICATION OF ACUTE</a:t>
            </a:r>
            <a:r>
              <a:rPr sz="2000" spc="-5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MI.</a:t>
            </a:r>
            <a:endParaRPr sz="2000" dirty="0">
              <a:latin typeface="TeXGyreAdventor"/>
              <a:cs typeface="TeXGyreAdventor"/>
            </a:endParaRPr>
          </a:p>
          <a:p>
            <a:pPr algn="l" rtl="0"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TeXGyreAdventor"/>
              <a:cs typeface="TeXGyreAdventor"/>
            </a:endParaRPr>
          </a:p>
          <a:p>
            <a:pPr marL="12700" marR="5080" algn="just" rtl="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IT OCCURS WITHIN THE </a:t>
            </a:r>
            <a:r>
              <a:rPr sz="2000" spc="-5" dirty="0">
                <a:solidFill>
                  <a:srgbClr val="00AFEF"/>
                </a:solidFill>
                <a:latin typeface="TeXGyreAdventor"/>
                <a:cs typeface="TeXGyreAdventor"/>
              </a:rPr>
              <a:t>FIRST FEW DAYS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AFTER MI, AND IT IS AN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IMPORTANT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CAUSE OF DEATH BEFORE REACHING THE HOSPITAL AND WITHIN THE 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FIRST 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24 HOURS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POST-MI.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4" y="456781"/>
            <a:ext cx="28549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Arrythmias: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5765" indent="-393700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pc="-5" dirty="0"/>
              <a:t>Types of</a:t>
            </a:r>
            <a:r>
              <a:rPr spc="-25" dirty="0"/>
              <a:t> </a:t>
            </a:r>
            <a:r>
              <a:rPr spc="-5" dirty="0"/>
              <a:t>arrythmias:</a:t>
            </a:r>
          </a:p>
          <a:p>
            <a:pPr marL="62865" rtl="0">
              <a:lnSpc>
                <a:spcPct val="100000"/>
              </a:lnSpc>
              <a:spcBef>
                <a:spcPts val="1000"/>
              </a:spcBef>
            </a:pPr>
            <a:r>
              <a:rPr spc="-5" dirty="0"/>
              <a:t>1-Ventricular</a:t>
            </a:r>
            <a:r>
              <a:rPr spc="-15" dirty="0"/>
              <a:t> </a:t>
            </a:r>
            <a:r>
              <a:rPr spc="-5" dirty="0"/>
              <a:t>arrhythmia:</a:t>
            </a:r>
          </a:p>
          <a:p>
            <a:pPr marL="62865" marR="843280" rtl="0">
              <a:lnSpc>
                <a:spcPct val="100000"/>
              </a:lnSpc>
              <a:spcBef>
                <a:spcPts val="1000"/>
              </a:spcBef>
            </a:pPr>
            <a:r>
              <a:rPr spc="-5" dirty="0"/>
              <a:t>A- premature ventricular  contraction</a:t>
            </a:r>
            <a:r>
              <a:rPr spc="-15" dirty="0"/>
              <a:t> </a:t>
            </a:r>
            <a:r>
              <a:rPr spc="-5" dirty="0"/>
              <a:t>.</a:t>
            </a:r>
          </a:p>
          <a:p>
            <a:pPr marL="62865" marR="668020" rtl="0">
              <a:lnSpc>
                <a:spcPct val="141700"/>
              </a:lnSpc>
            </a:pPr>
            <a:r>
              <a:rPr spc="-5" dirty="0"/>
              <a:t>B-ventricular tachycardia.</a:t>
            </a:r>
            <a:endParaRPr lang="en-US" spc="-5" dirty="0"/>
          </a:p>
          <a:p>
            <a:pPr marL="62865" marR="668020" rtl="0">
              <a:lnSpc>
                <a:spcPct val="141700"/>
              </a:lnSpc>
            </a:pPr>
            <a:r>
              <a:rPr spc="-5" dirty="0"/>
              <a:t>C-ventricular</a:t>
            </a:r>
            <a:r>
              <a:rPr spc="-30" dirty="0"/>
              <a:t> </a:t>
            </a:r>
            <a:r>
              <a:rPr spc="-5" dirty="0"/>
              <a:t>fibrillation.</a:t>
            </a:r>
          </a:p>
          <a:p>
            <a:pPr marL="62865" marR="5080" indent="69850" rtl="0">
              <a:lnSpc>
                <a:spcPct val="141700"/>
              </a:lnSpc>
            </a:pPr>
            <a:r>
              <a:rPr spc="-5" dirty="0"/>
              <a:t>2-Supraventricular arrhythmias:  </a:t>
            </a:r>
            <a:endParaRPr lang="en-US" spc="-5" dirty="0"/>
          </a:p>
          <a:p>
            <a:pPr marL="62865" marR="5080" indent="69850" rtl="0">
              <a:lnSpc>
                <a:spcPct val="141700"/>
              </a:lnSpc>
            </a:pPr>
            <a:r>
              <a:rPr spc="-5" dirty="0"/>
              <a:t>A-sinus</a:t>
            </a:r>
            <a:r>
              <a:rPr spc="-10" dirty="0"/>
              <a:t> </a:t>
            </a:r>
            <a:r>
              <a:rPr spc="-5" dirty="0"/>
              <a:t>tachycardia</a:t>
            </a:r>
          </a:p>
          <a:p>
            <a:pPr marL="62865" marR="1452880" rtl="0">
              <a:lnSpc>
                <a:spcPct val="141700"/>
              </a:lnSpc>
            </a:pPr>
            <a:r>
              <a:rPr spc="-5" dirty="0"/>
              <a:t>B-sinus</a:t>
            </a:r>
            <a:r>
              <a:rPr spc="-85" dirty="0"/>
              <a:t> </a:t>
            </a:r>
            <a:r>
              <a:rPr spc="-5" dirty="0"/>
              <a:t>bradycardia  </a:t>
            </a:r>
            <a:endParaRPr lang="en-US" spc="-5" dirty="0"/>
          </a:p>
          <a:p>
            <a:pPr marL="62865" marR="1452880" rtl="0">
              <a:lnSpc>
                <a:spcPct val="141700"/>
              </a:lnSpc>
            </a:pPr>
            <a:r>
              <a:rPr spc="-5" dirty="0"/>
              <a:t>C-paroxysmal</a:t>
            </a:r>
            <a:r>
              <a:rPr spc="-35" dirty="0"/>
              <a:t> </a:t>
            </a:r>
            <a:r>
              <a:rPr spc="-5" dirty="0"/>
              <a:t>SVT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76748" y="1944331"/>
            <a:ext cx="3307079" cy="8890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05765" indent="-393700" algn="l" rtl="0">
              <a:lnSpc>
                <a:spcPct val="100000"/>
              </a:lnSpc>
              <a:spcBef>
                <a:spcPts val="11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3-AV</a:t>
            </a:r>
            <a:r>
              <a:rPr sz="2000" spc="-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block.</a:t>
            </a:r>
            <a:endParaRPr sz="2000">
              <a:latin typeface="TeXGyreAdventor"/>
              <a:cs typeface="TeXGyreAdventor"/>
            </a:endParaRPr>
          </a:p>
          <a:p>
            <a:pPr marL="405765" indent="-393700" algn="l" rtl="0">
              <a:lnSpc>
                <a:spcPct val="100000"/>
              </a:lnSpc>
              <a:spcBef>
                <a:spcPts val="1000"/>
              </a:spcBef>
              <a:buClr>
                <a:srgbClr val="85D1D8"/>
              </a:buClr>
              <a:buSzPct val="80000"/>
              <a:buFont typeface="Noto Sans Symbols"/>
              <a:buChar char="►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4-Intraventricular</a:t>
            </a:r>
            <a:r>
              <a:rPr sz="2000" spc="-7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eXGyreAdventor"/>
                <a:cs typeface="TeXGyreAdventor"/>
              </a:rPr>
              <a:t>block.</a:t>
            </a:r>
            <a:endParaRPr sz="20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1160</Words>
  <Application>Microsoft Office PowerPoint</Application>
  <PresentationFormat>Widescreen</PresentationFormat>
  <Paragraphs>126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Noto Sans Symbols</vt:lpstr>
      <vt:lpstr>TeXGyreAdventor</vt:lpstr>
      <vt:lpstr>Times New Roman</vt:lpstr>
      <vt:lpstr>Office Theme</vt:lpstr>
      <vt:lpstr>Complications of  Myocardial infarction</vt:lpstr>
      <vt:lpstr>Definition of myocardial infarction:</vt:lpstr>
      <vt:lpstr>Myocardial infarctions causes 3  major problems:</vt:lpstr>
      <vt:lpstr>2-Electrical instability:</vt:lpstr>
      <vt:lpstr>3-tissue necrosis:</vt:lpstr>
      <vt:lpstr>PowerPoint Presentation</vt:lpstr>
      <vt:lpstr>complications</vt:lpstr>
      <vt:lpstr>1-Arrythmias:</vt:lpstr>
      <vt:lpstr>Arrythmias:</vt:lpstr>
      <vt:lpstr>PVC : premature ventricular  contraction</vt:lpstr>
      <vt:lpstr>PowerPoint Presentation</vt:lpstr>
      <vt:lpstr>Ventricular tachycardia</vt:lpstr>
      <vt:lpstr>PowerPoint Presentation</vt:lpstr>
      <vt:lpstr>Ventricular fibrillation</vt:lpstr>
      <vt:lpstr>PowerPoint Presentation</vt:lpstr>
      <vt:lpstr>Sinus tachycardia</vt:lpstr>
      <vt:lpstr>Sinus bradycardia</vt:lpstr>
      <vt:lpstr>PowerPoint Presentation</vt:lpstr>
      <vt:lpstr>2- post infarction fibrinous  pericarditis</vt:lpstr>
      <vt:lpstr>3-Infarct of papillary muscle</vt:lpstr>
      <vt:lpstr>PowerPoint Presentation</vt:lpstr>
      <vt:lpstr>4-INTERVENTRICULAR SEPTAL  RUPTURE:</vt:lpstr>
      <vt:lpstr>5-Ventricular pseudoaneurysm</vt:lpstr>
      <vt:lpstr>6-Ventricular free wall rupture:</vt:lpstr>
      <vt:lpstr>7-True ventricular aneurysm</vt:lpstr>
      <vt:lpstr>PowerPoint Presentation</vt:lpstr>
      <vt:lpstr>8-Dressler's syndrome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Complications-of-Myocardial-infarction (2).pptx</dc:title>
  <cp:lastModifiedBy>othmanali197@gmail.com</cp:lastModifiedBy>
  <cp:revision>2</cp:revision>
  <dcterms:created xsi:type="dcterms:W3CDTF">2022-02-23T19:50:50Z</dcterms:created>
  <dcterms:modified xsi:type="dcterms:W3CDTF">2022-02-23T20:12:53Z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2022-02-23T00:00:00Z</vt:filetime>
  </property>
</Properties>
</file>