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4"/>
  </p:notesMasterIdLst>
  <p:sldIdLst>
    <p:sldId id="270" r:id="rId2"/>
    <p:sldId id="271" r:id="rId3"/>
    <p:sldId id="272" r:id="rId4"/>
    <p:sldId id="273" r:id="rId5"/>
    <p:sldId id="274" r:id="rId6"/>
    <p:sldId id="275" r:id="rId7"/>
    <p:sldId id="276" r:id="rId8"/>
    <p:sldId id="277"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8" r:id="rId23"/>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0D4F1CE-98E9-438F-8596-BD21FD82D67C}" type="datetimeFigureOut">
              <a:rPr lang="ar-JO" smtClean="0"/>
              <a:t>01/06/1440</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C6810CC-CA67-48AE-AD74-0D9D7ED6AAEB}" type="slidenum">
              <a:rPr lang="ar-JO" smtClean="0"/>
              <a:t>‹#›</a:t>
            </a:fld>
            <a:endParaRPr lang="ar-JO"/>
          </a:p>
        </p:txBody>
      </p:sp>
    </p:spTree>
    <p:extLst>
      <p:ext uri="{BB962C8B-B14F-4D97-AF65-F5344CB8AC3E}">
        <p14:creationId xmlns:p14="http://schemas.microsoft.com/office/powerpoint/2010/main" val="93670194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solidFill>
                <a:prstClr val="black"/>
              </a:solidFill>
            </a:endParaRPr>
          </a:p>
        </p:txBody>
      </p:sp>
      <p:sp>
        <p:nvSpPr>
          <p:cNvPr id="5" name="Date Placeholder 4"/>
          <p:cNvSpPr>
            <a:spLocks noGrp="1"/>
          </p:cNvSpPr>
          <p:nvPr>
            <p:ph type="dt" idx="11"/>
          </p:nvPr>
        </p:nvSpPr>
        <p:spPr/>
        <p:txBody>
          <a:bodyPr/>
          <a:lstStyle/>
          <a:p>
            <a:fld id="{81331B57-0BE5-4F82-AA58-76F53EFF3ADA}" type="datetime8">
              <a:rPr lang="en-US" smtClean="0">
                <a:solidFill>
                  <a:prstClr val="black"/>
                </a:solidFill>
              </a:rPr>
              <a:pPr/>
              <a:t>2/6/2019 9:13 PM</a:t>
            </a:fld>
            <a:endParaRPr lang="en-US" dirty="0">
              <a:solidFill>
                <a:prstClr val="black"/>
              </a:solidFill>
            </a:endParaRPr>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solidFill>
                <a:prstClr val="black"/>
              </a:solidFill>
            </a:endParaRPr>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2536514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solidFill>
                <a:prstClr val="black"/>
              </a:solidFill>
            </a:endParaRPr>
          </a:p>
        </p:txBody>
      </p:sp>
      <p:sp>
        <p:nvSpPr>
          <p:cNvPr id="5" name="Date Placeholder 4"/>
          <p:cNvSpPr>
            <a:spLocks noGrp="1"/>
          </p:cNvSpPr>
          <p:nvPr>
            <p:ph type="dt" idx="11"/>
          </p:nvPr>
        </p:nvSpPr>
        <p:spPr/>
        <p:txBody>
          <a:bodyPr/>
          <a:lstStyle/>
          <a:p>
            <a:fld id="{81331B57-0BE5-4F82-AA58-76F53EFF3ADA}" type="datetime8">
              <a:rPr lang="en-US" smtClean="0">
                <a:solidFill>
                  <a:prstClr val="black"/>
                </a:solidFill>
              </a:rPr>
              <a:pPr/>
              <a:t>2/6/2019 9:13 PM</a:t>
            </a:fld>
            <a:endParaRPr lang="en-US" dirty="0">
              <a:solidFill>
                <a:prstClr val="black"/>
              </a:solidFill>
            </a:endParaRPr>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solidFill>
                <a:prstClr val="black"/>
              </a:solidFill>
            </a:endParaRPr>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3559903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solidFill>
                <a:prstClr val="black"/>
              </a:solidFill>
            </a:endParaRPr>
          </a:p>
        </p:txBody>
      </p:sp>
      <p:sp>
        <p:nvSpPr>
          <p:cNvPr id="5" name="Date Placeholder 4"/>
          <p:cNvSpPr>
            <a:spLocks noGrp="1"/>
          </p:cNvSpPr>
          <p:nvPr>
            <p:ph type="dt" idx="11"/>
          </p:nvPr>
        </p:nvSpPr>
        <p:spPr/>
        <p:txBody>
          <a:bodyPr/>
          <a:lstStyle/>
          <a:p>
            <a:fld id="{81331B57-0BE5-4F82-AA58-76F53EFF3ADA}" type="datetime8">
              <a:rPr lang="en-US" smtClean="0">
                <a:solidFill>
                  <a:prstClr val="black"/>
                </a:solidFill>
              </a:rPr>
              <a:pPr/>
              <a:t>2/6/2019 9:13 PM</a:t>
            </a:fld>
            <a:endParaRPr lang="en-US" dirty="0">
              <a:solidFill>
                <a:prstClr val="black"/>
              </a:solidFill>
            </a:endParaRPr>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solidFill>
                <a:prstClr val="black"/>
              </a:solidFill>
            </a:endParaRPr>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429496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JO"/>
          </a:p>
        </p:txBody>
      </p:sp>
      <p:sp>
        <p:nvSpPr>
          <p:cNvPr id="4" name="Date Placeholder 3"/>
          <p:cNvSpPr>
            <a:spLocks noGrp="1"/>
          </p:cNvSpPr>
          <p:nvPr>
            <p:ph type="dt" sz="half" idx="10"/>
          </p:nvPr>
        </p:nvSpPr>
        <p:spPr/>
        <p:txBody>
          <a:bodyPr/>
          <a:lstStyle/>
          <a:p>
            <a:fld id="{2DD6DA14-C2E7-4BBC-8304-342D5113C7A0}" type="datetimeFigureOut">
              <a:rPr lang="ar-JO" smtClean="0"/>
              <a:pPr/>
              <a:t>01/06/1440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167401E8-C340-4675-A996-53DF5B3117CD}"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2DD6DA14-C2E7-4BBC-8304-342D5113C7A0}" type="datetimeFigureOut">
              <a:rPr lang="ar-JO" smtClean="0"/>
              <a:pPr/>
              <a:t>01/06/1440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167401E8-C340-4675-A996-53DF5B3117CD}"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2DD6DA14-C2E7-4BBC-8304-342D5113C7A0}" type="datetimeFigureOut">
              <a:rPr lang="ar-JO" smtClean="0"/>
              <a:pPr/>
              <a:t>01/06/1440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167401E8-C340-4675-A996-53DF5B3117CD}" type="slidenum">
              <a:rPr lang="ar-JO" smtClean="0"/>
              <a:pPr/>
              <a:t>‹#›</a:t>
            </a:fld>
            <a:endParaRPr lang="ar-J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90"/>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extLst>
      <p:ext uri="{BB962C8B-B14F-4D97-AF65-F5344CB8AC3E}">
        <p14:creationId xmlns:p14="http://schemas.microsoft.com/office/powerpoint/2010/main" val="49663406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2DD6DA14-C2E7-4BBC-8304-342D5113C7A0}" type="datetimeFigureOut">
              <a:rPr lang="ar-JO" smtClean="0"/>
              <a:pPr/>
              <a:t>01/06/1440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167401E8-C340-4675-A996-53DF5B3117CD}"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D6DA14-C2E7-4BBC-8304-342D5113C7A0}" type="datetimeFigureOut">
              <a:rPr lang="ar-JO" smtClean="0"/>
              <a:pPr/>
              <a:t>01/06/1440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167401E8-C340-4675-A996-53DF5B3117CD}"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Date Placeholder 4"/>
          <p:cNvSpPr>
            <a:spLocks noGrp="1"/>
          </p:cNvSpPr>
          <p:nvPr>
            <p:ph type="dt" sz="half" idx="10"/>
          </p:nvPr>
        </p:nvSpPr>
        <p:spPr/>
        <p:txBody>
          <a:bodyPr/>
          <a:lstStyle/>
          <a:p>
            <a:fld id="{2DD6DA14-C2E7-4BBC-8304-342D5113C7A0}" type="datetimeFigureOut">
              <a:rPr lang="ar-JO" smtClean="0"/>
              <a:pPr/>
              <a:t>01/06/1440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167401E8-C340-4675-A996-53DF5B3117CD}"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7" name="Date Placeholder 6"/>
          <p:cNvSpPr>
            <a:spLocks noGrp="1"/>
          </p:cNvSpPr>
          <p:nvPr>
            <p:ph type="dt" sz="half" idx="10"/>
          </p:nvPr>
        </p:nvSpPr>
        <p:spPr/>
        <p:txBody>
          <a:bodyPr/>
          <a:lstStyle/>
          <a:p>
            <a:fld id="{2DD6DA14-C2E7-4BBC-8304-342D5113C7A0}" type="datetimeFigureOut">
              <a:rPr lang="ar-JO" smtClean="0"/>
              <a:pPr/>
              <a:t>01/06/1440</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167401E8-C340-4675-A996-53DF5B3117CD}"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Date Placeholder 2"/>
          <p:cNvSpPr>
            <a:spLocks noGrp="1"/>
          </p:cNvSpPr>
          <p:nvPr>
            <p:ph type="dt" sz="half" idx="10"/>
          </p:nvPr>
        </p:nvSpPr>
        <p:spPr/>
        <p:txBody>
          <a:bodyPr/>
          <a:lstStyle/>
          <a:p>
            <a:fld id="{2DD6DA14-C2E7-4BBC-8304-342D5113C7A0}" type="datetimeFigureOut">
              <a:rPr lang="ar-JO" smtClean="0"/>
              <a:pPr/>
              <a:t>01/06/1440</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167401E8-C340-4675-A996-53DF5B3117CD}"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6DA14-C2E7-4BBC-8304-342D5113C7A0}" type="datetimeFigureOut">
              <a:rPr lang="ar-JO" smtClean="0"/>
              <a:pPr/>
              <a:t>01/06/1440</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167401E8-C340-4675-A996-53DF5B3117CD}"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D6DA14-C2E7-4BBC-8304-342D5113C7A0}" type="datetimeFigureOut">
              <a:rPr lang="ar-JO" smtClean="0"/>
              <a:pPr/>
              <a:t>01/06/1440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167401E8-C340-4675-A996-53DF5B3117CD}"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D6DA14-C2E7-4BBC-8304-342D5113C7A0}" type="datetimeFigureOut">
              <a:rPr lang="ar-JO" smtClean="0"/>
              <a:pPr/>
              <a:t>01/06/1440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167401E8-C340-4675-A996-53DF5B3117CD}"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DD6DA14-C2E7-4BBC-8304-342D5113C7A0}" type="datetimeFigureOut">
              <a:rPr lang="ar-JO" smtClean="0"/>
              <a:pPr/>
              <a:t>01/06/1440</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7401E8-C340-4675-A996-53DF5B3117CD}"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9644" y="-417855"/>
            <a:ext cx="8543985" cy="4278903"/>
          </a:xfrm>
        </p:spPr>
        <p:txBody>
          <a:bodyPr>
            <a:normAutofit/>
          </a:bodyPr>
          <a:lstStyle/>
          <a:p>
            <a:r>
              <a:rPr lang="en-US" b="1" dirty="0" smtClean="0">
                <a:solidFill>
                  <a:srgbClr val="0070C0"/>
                </a:solidFill>
              </a:rPr>
              <a:t>Adult respiratory distress syndrome </a:t>
            </a:r>
            <a:endParaRPr lang="en-US" b="1" dirty="0">
              <a:solidFill>
                <a:srgbClr val="0070C0"/>
              </a:solidFill>
            </a:endParaRPr>
          </a:p>
        </p:txBody>
      </p:sp>
      <p:sp>
        <p:nvSpPr>
          <p:cNvPr id="3" name="Subtitle 2"/>
          <p:cNvSpPr>
            <a:spLocks noGrp="1"/>
          </p:cNvSpPr>
          <p:nvPr>
            <p:ph type="subTitle" idx="1"/>
          </p:nvPr>
        </p:nvSpPr>
        <p:spPr>
          <a:xfrm>
            <a:off x="527714" y="4644572"/>
            <a:ext cx="3534770" cy="1640115"/>
          </a:xfrm>
        </p:spPr>
        <p:style>
          <a:lnRef idx="2">
            <a:schemeClr val="accent5"/>
          </a:lnRef>
          <a:fillRef idx="1">
            <a:schemeClr val="lt1"/>
          </a:fillRef>
          <a:effectRef idx="0">
            <a:schemeClr val="accent5"/>
          </a:effectRef>
          <a:fontRef idx="minor">
            <a:schemeClr val="dk1"/>
          </a:fontRef>
        </p:style>
        <p:txBody>
          <a:bodyPr>
            <a:normAutofit fontScale="92500" lnSpcReduction="20000"/>
          </a:bodyPr>
          <a:lstStyle/>
          <a:p>
            <a:endParaRPr lang="en-US" sz="3600" b="1" dirty="0" smtClean="0">
              <a:solidFill>
                <a:schemeClr val="accent5"/>
              </a:solidFill>
            </a:endParaRPr>
          </a:p>
          <a:p>
            <a:pPr rtl="0">
              <a:buFontTx/>
              <a:buChar char="-"/>
            </a:pPr>
            <a:r>
              <a:rPr lang="en-US" sz="3600" b="1" dirty="0" smtClean="0">
                <a:solidFill>
                  <a:schemeClr val="accent5"/>
                </a:solidFill>
              </a:rPr>
              <a:t>Omar hijjawi</a:t>
            </a:r>
            <a:endParaRPr lang="en-US" sz="3600" b="1" dirty="0" smtClean="0">
              <a:solidFill>
                <a:schemeClr val="accent5"/>
              </a:solidFill>
            </a:endParaRPr>
          </a:p>
          <a:p>
            <a:pPr rtl="0">
              <a:buFontTx/>
              <a:buChar char="-"/>
            </a:pPr>
            <a:r>
              <a:rPr lang="en-US" sz="3600" b="1" dirty="0" smtClean="0">
                <a:solidFill>
                  <a:schemeClr val="accent5"/>
                </a:solidFill>
              </a:rPr>
              <a:t>Yazeed al-</a:t>
            </a:r>
            <a:r>
              <a:rPr lang="en-US" sz="3600" b="1" dirty="0" err="1" smtClean="0">
                <a:solidFill>
                  <a:schemeClr val="accent5"/>
                </a:solidFill>
              </a:rPr>
              <a:t>nimer</a:t>
            </a:r>
            <a:endParaRPr lang="en-US" sz="3600" b="1" dirty="0" smtClean="0">
              <a:solidFill>
                <a:schemeClr val="accent5"/>
              </a:solidFill>
            </a:endParaRPr>
          </a:p>
        </p:txBody>
      </p:sp>
    </p:spTree>
    <p:extLst>
      <p:ext uri="{BB962C8B-B14F-4D97-AF65-F5344CB8AC3E}">
        <p14:creationId xmlns:p14="http://schemas.microsoft.com/office/powerpoint/2010/main" val="36995795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a:xfrm>
            <a:off x="457200" y="1196752"/>
            <a:ext cx="8229600" cy="4525963"/>
          </a:xfrm>
        </p:spPr>
        <p:txBody>
          <a:bodyPr/>
          <a:lstStyle/>
          <a:p>
            <a:pPr algn="l" rtl="0"/>
            <a:r>
              <a:rPr lang="en-US" sz="3600" dirty="0" smtClean="0"/>
              <a:t>Chest X-ray</a:t>
            </a:r>
          </a:p>
          <a:p>
            <a:pPr algn="l" rtl="0">
              <a:buNone/>
            </a:pPr>
            <a:r>
              <a:rPr lang="en-US" dirty="0" smtClean="0"/>
              <a:t>- diffuse bilateral alveolar infiltration </a:t>
            </a:r>
            <a:endParaRPr lang="ar-JO" dirty="0"/>
          </a:p>
        </p:txBody>
      </p:sp>
      <p:pic>
        <p:nvPicPr>
          <p:cNvPr id="1026" name="Picture 2" descr="C:\Users\MO3TAZ\Pictures\Untitled.png"/>
          <p:cNvPicPr>
            <a:picLocks noChangeAspect="1" noChangeArrowheads="1"/>
          </p:cNvPicPr>
          <p:nvPr/>
        </p:nvPicPr>
        <p:blipFill>
          <a:blip r:embed="rId2" cstate="print"/>
          <a:srcRect/>
          <a:stretch>
            <a:fillRect/>
          </a:stretch>
        </p:blipFill>
        <p:spPr bwMode="auto">
          <a:xfrm>
            <a:off x="1907704" y="2708920"/>
            <a:ext cx="5112567" cy="396044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764704"/>
            <a:ext cx="8229600" cy="4525963"/>
          </a:xfrm>
        </p:spPr>
        <p:txBody>
          <a:bodyPr/>
          <a:lstStyle/>
          <a:p>
            <a:pPr algn="l" rtl="0"/>
            <a:r>
              <a:rPr lang="en-US" b="1" dirty="0" smtClean="0"/>
              <a:t>CT scan </a:t>
            </a:r>
          </a:p>
          <a:p>
            <a:pPr algn="l" rtl="0">
              <a:buFontTx/>
              <a:buChar char="-"/>
            </a:pPr>
            <a:r>
              <a:rPr lang="en-US" dirty="0" smtClean="0"/>
              <a:t>Wide spread patchy</a:t>
            </a:r>
          </a:p>
          <a:p>
            <a:pPr algn="l" rtl="0">
              <a:buFontTx/>
              <a:buChar char="-"/>
            </a:pPr>
            <a:r>
              <a:rPr lang="en-US" dirty="0" smtClean="0"/>
              <a:t>Air </a:t>
            </a:r>
            <a:r>
              <a:rPr lang="en-US" dirty="0" err="1" smtClean="0"/>
              <a:t>bronchogram</a:t>
            </a:r>
            <a:endParaRPr lang="ar-JO" dirty="0"/>
          </a:p>
        </p:txBody>
      </p:sp>
      <p:pic>
        <p:nvPicPr>
          <p:cNvPr id="2050" name="Picture 2" descr="C:\Users\MO3TAZ\Pictures\Untitled.png"/>
          <p:cNvPicPr>
            <a:picLocks noChangeAspect="1" noChangeArrowheads="1"/>
          </p:cNvPicPr>
          <p:nvPr/>
        </p:nvPicPr>
        <p:blipFill>
          <a:blip r:embed="rId2" cstate="print"/>
          <a:srcRect/>
          <a:stretch>
            <a:fillRect/>
          </a:stretch>
        </p:blipFill>
        <p:spPr bwMode="auto">
          <a:xfrm>
            <a:off x="2276475" y="2636912"/>
            <a:ext cx="4591050" cy="410445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Criteria for diagnosis</a:t>
            </a:r>
            <a:endParaRPr lang="ar-JO" dirty="0"/>
          </a:p>
        </p:txBody>
      </p:sp>
      <p:sp>
        <p:nvSpPr>
          <p:cNvPr id="3" name="Content Placeholder 2"/>
          <p:cNvSpPr>
            <a:spLocks noGrp="1"/>
          </p:cNvSpPr>
          <p:nvPr>
            <p:ph idx="1"/>
          </p:nvPr>
        </p:nvSpPr>
        <p:spPr/>
        <p:txBody>
          <a:bodyPr>
            <a:normAutofit/>
          </a:bodyPr>
          <a:lstStyle/>
          <a:p>
            <a:pPr marL="514350" indent="-514350" algn="l" rtl="0">
              <a:buFont typeface="+mj-lt"/>
              <a:buAutoNum type="arabicPeriod"/>
            </a:pPr>
            <a:r>
              <a:rPr lang="en-US" dirty="0" smtClean="0"/>
              <a:t>Respiratory symptoms ( &lt; 1 week )</a:t>
            </a:r>
          </a:p>
          <a:p>
            <a:pPr marL="514350" indent="-514350" algn="l" rtl="0">
              <a:buFont typeface="+mj-lt"/>
              <a:buAutoNum type="arabicPeriod"/>
            </a:pPr>
            <a:r>
              <a:rPr lang="en-US" dirty="0" smtClean="0"/>
              <a:t>X-ray / CT </a:t>
            </a:r>
            <a:r>
              <a:rPr lang="en-US" dirty="0" smtClean="0"/>
              <a:t>:bilateral  </a:t>
            </a:r>
            <a:r>
              <a:rPr lang="en-US" dirty="0" err="1" smtClean="0"/>
              <a:t>opacification</a:t>
            </a:r>
            <a:r>
              <a:rPr lang="en-US" dirty="0" smtClean="0"/>
              <a:t> .</a:t>
            </a:r>
          </a:p>
          <a:p>
            <a:pPr marL="514350" indent="-514350" algn="l" rtl="0">
              <a:buFont typeface="+mj-lt"/>
              <a:buAutoNum type="arabicPeriod"/>
            </a:pPr>
            <a:r>
              <a:rPr lang="en-US" dirty="0" smtClean="0"/>
              <a:t>Rule out of other causes :</a:t>
            </a:r>
            <a:br>
              <a:rPr lang="en-US" dirty="0" smtClean="0"/>
            </a:br>
            <a:r>
              <a:rPr lang="en-US" dirty="0" smtClean="0"/>
              <a:t>- </a:t>
            </a:r>
            <a:r>
              <a:rPr lang="en-US" dirty="0" err="1" smtClean="0">
                <a:solidFill>
                  <a:srgbClr val="FF0000"/>
                </a:solidFill>
              </a:rPr>
              <a:t>cardiogenic</a:t>
            </a:r>
            <a:r>
              <a:rPr lang="en-US" dirty="0" smtClean="0">
                <a:solidFill>
                  <a:srgbClr val="FF0000"/>
                </a:solidFill>
              </a:rPr>
              <a:t> pulmonary edema</a:t>
            </a:r>
            <a:r>
              <a:rPr lang="en-US" dirty="0">
                <a:solidFill>
                  <a:srgbClr val="FF0000"/>
                </a:solidFill>
              </a:rPr>
              <a:t> </a:t>
            </a:r>
            <a:r>
              <a:rPr lang="en-US" dirty="0" smtClean="0"/>
              <a:t>( most important to R/O)</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a:xfrm>
            <a:off x="457200" y="1600200"/>
            <a:ext cx="8229600" cy="4781128"/>
          </a:xfrm>
        </p:spPr>
        <p:txBody>
          <a:bodyPr>
            <a:normAutofit fontScale="92500" lnSpcReduction="20000"/>
          </a:bodyPr>
          <a:lstStyle/>
          <a:p>
            <a:pPr marL="514350" indent="-514350" algn="l" rtl="0"/>
            <a:r>
              <a:rPr lang="en-US" b="1" dirty="0" smtClean="0"/>
              <a:t>ARDS </a:t>
            </a:r>
            <a:r>
              <a:rPr lang="en-US" b="1" dirty="0" err="1" smtClean="0"/>
              <a:t>vs</a:t>
            </a:r>
            <a:r>
              <a:rPr lang="en-US" b="1" dirty="0" smtClean="0"/>
              <a:t> </a:t>
            </a:r>
            <a:r>
              <a:rPr lang="en-US" b="1" dirty="0" err="1" smtClean="0"/>
              <a:t>cardiogenic</a:t>
            </a:r>
            <a:r>
              <a:rPr lang="en-US" b="1" dirty="0" smtClean="0"/>
              <a:t> pulmonary edema</a:t>
            </a:r>
          </a:p>
          <a:p>
            <a:pPr marL="514350" indent="-514350" algn="l" rtl="0">
              <a:buNone/>
            </a:pPr>
            <a:r>
              <a:rPr lang="en-US" dirty="0" smtClean="0"/>
              <a:t>    - no murmurs (S3 / S4 )</a:t>
            </a:r>
          </a:p>
          <a:p>
            <a:pPr marL="514350" indent="-514350" algn="l" rtl="0">
              <a:buNone/>
            </a:pPr>
            <a:r>
              <a:rPr lang="en-US" dirty="0" smtClean="0"/>
              <a:t>    - no    JVP </a:t>
            </a:r>
          </a:p>
          <a:p>
            <a:pPr marL="514350" indent="-514350" algn="l" rtl="0">
              <a:buNone/>
            </a:pPr>
            <a:r>
              <a:rPr lang="en-US" dirty="0" smtClean="0"/>
              <a:t>    - x-ray : </a:t>
            </a:r>
          </a:p>
          <a:p>
            <a:pPr marL="514350" indent="-514350" algn="l" rtl="0">
              <a:buNone/>
            </a:pPr>
            <a:r>
              <a:rPr lang="en-US" dirty="0" smtClean="0"/>
              <a:t>                  - no </a:t>
            </a:r>
            <a:r>
              <a:rPr lang="en-US" dirty="0" err="1" smtClean="0"/>
              <a:t>cardiomegaly</a:t>
            </a:r>
            <a:endParaRPr lang="en-US" dirty="0" smtClean="0"/>
          </a:p>
          <a:p>
            <a:pPr marL="514350" indent="-514350" algn="l" rtl="0">
              <a:buNone/>
            </a:pPr>
            <a:r>
              <a:rPr lang="en-US" dirty="0" smtClean="0"/>
              <a:t>                  - venous congestion</a:t>
            </a:r>
          </a:p>
          <a:p>
            <a:pPr marL="514350" indent="-514350" algn="l" rtl="0">
              <a:buNone/>
            </a:pPr>
            <a:r>
              <a:rPr lang="en-US" dirty="0"/>
              <a:t> </a:t>
            </a:r>
            <a:r>
              <a:rPr lang="en-US" dirty="0" smtClean="0"/>
              <a:t>                 - </a:t>
            </a:r>
            <a:r>
              <a:rPr lang="en-US" dirty="0" err="1" smtClean="0"/>
              <a:t>kerly</a:t>
            </a:r>
            <a:r>
              <a:rPr lang="en-US" dirty="0" smtClean="0"/>
              <a:t> B-line</a:t>
            </a:r>
          </a:p>
          <a:p>
            <a:pPr marL="514350" indent="-514350" algn="l" rtl="0">
              <a:buFontTx/>
              <a:buChar char="-"/>
            </a:pPr>
            <a:r>
              <a:rPr lang="en-US" dirty="0" smtClean="0"/>
              <a:t>BNP : ( &lt; 100 pg/ml ) </a:t>
            </a:r>
          </a:p>
          <a:p>
            <a:pPr marL="514350" indent="-514350" algn="l" rtl="0">
              <a:buFontTx/>
              <a:buChar char="-"/>
            </a:pPr>
            <a:r>
              <a:rPr lang="en-US" dirty="0" smtClean="0"/>
              <a:t>Echo : normal heart finding</a:t>
            </a:r>
          </a:p>
          <a:p>
            <a:pPr marL="514350" indent="-514350" algn="l" rtl="0">
              <a:buFontTx/>
              <a:buChar char="-"/>
            </a:pPr>
            <a:r>
              <a:rPr lang="en-US" dirty="0" smtClean="0"/>
              <a:t>PCWP : &lt; 18 mmHg </a:t>
            </a:r>
            <a:endParaRPr lang="ar-JO" dirty="0"/>
          </a:p>
        </p:txBody>
      </p:sp>
      <p:cxnSp>
        <p:nvCxnSpPr>
          <p:cNvPr id="4" name="Straight Arrow Connector 3"/>
          <p:cNvCxnSpPr/>
          <p:nvPr/>
        </p:nvCxnSpPr>
        <p:spPr>
          <a:xfrm flipH="1" flipV="1">
            <a:off x="1619672" y="2412504"/>
            <a:ext cx="8384" cy="5124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fontScale="92500" lnSpcReduction="10000"/>
          </a:bodyPr>
          <a:lstStyle/>
          <a:p>
            <a:pPr algn="l" rtl="0"/>
            <a:r>
              <a:rPr lang="en-US" b="1" dirty="0" smtClean="0"/>
              <a:t>Interstitial lung disease (acute exacerbation)</a:t>
            </a:r>
          </a:p>
          <a:p>
            <a:pPr algn="l" rtl="0">
              <a:buNone/>
            </a:pPr>
            <a:r>
              <a:rPr lang="en-US" dirty="0"/>
              <a:t> </a:t>
            </a:r>
            <a:r>
              <a:rPr lang="en-US" dirty="0" smtClean="0"/>
              <a:t>   - by clinical / chest x-ray </a:t>
            </a:r>
          </a:p>
          <a:p>
            <a:pPr algn="l" rtl="0">
              <a:buNone/>
            </a:pPr>
            <a:endParaRPr lang="en-US" dirty="0"/>
          </a:p>
          <a:p>
            <a:pPr algn="l" rtl="0"/>
            <a:r>
              <a:rPr lang="en-US" b="1" dirty="0" smtClean="0"/>
              <a:t>Diffuse alveolar hemorrhage </a:t>
            </a:r>
          </a:p>
          <a:p>
            <a:pPr algn="l" rtl="0">
              <a:buNone/>
            </a:pPr>
            <a:r>
              <a:rPr lang="en-US" dirty="0"/>
              <a:t> </a:t>
            </a:r>
            <a:r>
              <a:rPr lang="en-US" dirty="0" smtClean="0"/>
              <a:t>   - </a:t>
            </a:r>
            <a:r>
              <a:rPr lang="en-US" dirty="0" err="1" smtClean="0"/>
              <a:t>hemoptysis</a:t>
            </a:r>
            <a:r>
              <a:rPr lang="en-US" dirty="0" smtClean="0"/>
              <a:t> ,     </a:t>
            </a:r>
            <a:r>
              <a:rPr lang="en-US" dirty="0" err="1" smtClean="0"/>
              <a:t>Hb</a:t>
            </a:r>
            <a:r>
              <a:rPr lang="en-US" dirty="0" smtClean="0"/>
              <a:t> &amp; </a:t>
            </a:r>
            <a:r>
              <a:rPr lang="en-US" dirty="0" err="1" smtClean="0"/>
              <a:t>Hct</a:t>
            </a:r>
            <a:endParaRPr lang="en-US" dirty="0" smtClean="0"/>
          </a:p>
          <a:p>
            <a:pPr algn="l" rtl="0">
              <a:buNone/>
            </a:pPr>
            <a:r>
              <a:rPr lang="en-US" dirty="0"/>
              <a:t> </a:t>
            </a:r>
            <a:r>
              <a:rPr lang="en-US" dirty="0" smtClean="0"/>
              <a:t>   - BAL : frothy blood , RBC , </a:t>
            </a:r>
            <a:r>
              <a:rPr lang="en-US" dirty="0" err="1" smtClean="0"/>
              <a:t>hemosidirin</a:t>
            </a:r>
            <a:r>
              <a:rPr lang="en-US" dirty="0" smtClean="0"/>
              <a:t> laden macrophage </a:t>
            </a:r>
          </a:p>
          <a:p>
            <a:pPr algn="l" rtl="0"/>
            <a:r>
              <a:rPr lang="en-US" b="1" dirty="0" smtClean="0"/>
              <a:t>Cancer</a:t>
            </a:r>
            <a:r>
              <a:rPr lang="en-US" dirty="0" smtClean="0"/>
              <a:t> : leukemia , lymphoma sometimes so rapid &gt;&gt; mimic ARDS</a:t>
            </a:r>
            <a:endParaRPr lang="ar-JO" dirty="0"/>
          </a:p>
        </p:txBody>
      </p:sp>
      <p:cxnSp>
        <p:nvCxnSpPr>
          <p:cNvPr id="4" name="Straight Arrow Connector 3"/>
          <p:cNvCxnSpPr/>
          <p:nvPr/>
        </p:nvCxnSpPr>
        <p:spPr>
          <a:xfrm>
            <a:off x="3275856" y="3573016"/>
            <a:ext cx="0" cy="5040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endParaRPr lang="ar-JO" dirty="0"/>
          </a:p>
        </p:txBody>
      </p:sp>
      <p:graphicFrame>
        <p:nvGraphicFramePr>
          <p:cNvPr id="5" name="Content Placeholder 4"/>
          <p:cNvGraphicFramePr>
            <a:graphicFrameLocks noGrp="1"/>
          </p:cNvGraphicFramePr>
          <p:nvPr>
            <p:ph idx="1"/>
          </p:nvPr>
        </p:nvGraphicFramePr>
        <p:xfrm>
          <a:off x="467543" y="2420888"/>
          <a:ext cx="8280921" cy="1152128"/>
        </p:xfrm>
        <a:graphic>
          <a:graphicData uri="http://schemas.openxmlformats.org/drawingml/2006/table">
            <a:tbl>
              <a:tblPr rtl="1" firstRow="1" bandRow="1">
                <a:tableStyleId>{5C22544A-7EE6-4342-B048-85BDC9FD1C3A}</a:tableStyleId>
              </a:tblPr>
              <a:tblGrid>
                <a:gridCol w="2760307"/>
                <a:gridCol w="2760307"/>
                <a:gridCol w="2760307"/>
              </a:tblGrid>
              <a:tr h="576064">
                <a:tc>
                  <a:txBody>
                    <a:bodyPr/>
                    <a:lstStyle/>
                    <a:p>
                      <a:pPr algn="ctr" rtl="1"/>
                      <a:r>
                        <a:rPr lang="en-US" dirty="0" smtClean="0"/>
                        <a:t>sever</a:t>
                      </a:r>
                      <a:endParaRPr lang="ar-JO" dirty="0"/>
                    </a:p>
                  </a:txBody>
                  <a:tcPr/>
                </a:tc>
                <a:tc>
                  <a:txBody>
                    <a:bodyPr/>
                    <a:lstStyle/>
                    <a:p>
                      <a:pPr algn="ctr" rtl="1"/>
                      <a:r>
                        <a:rPr lang="en-US" dirty="0" smtClean="0"/>
                        <a:t>moderate</a:t>
                      </a:r>
                      <a:endParaRPr lang="ar-JO" dirty="0"/>
                    </a:p>
                  </a:txBody>
                  <a:tcPr/>
                </a:tc>
                <a:tc>
                  <a:txBody>
                    <a:bodyPr/>
                    <a:lstStyle/>
                    <a:p>
                      <a:pPr algn="ctr" rtl="1"/>
                      <a:r>
                        <a:rPr lang="en-US" dirty="0" smtClean="0"/>
                        <a:t>mild</a:t>
                      </a:r>
                      <a:endParaRPr lang="ar-JO" dirty="0"/>
                    </a:p>
                  </a:txBody>
                  <a:tcPr/>
                </a:tc>
              </a:tr>
              <a:tr h="576064">
                <a:tc>
                  <a:txBody>
                    <a:bodyPr/>
                    <a:lstStyle/>
                    <a:p>
                      <a:pPr algn="ctr" rtl="1"/>
                      <a:r>
                        <a:rPr lang="en-US" dirty="0" smtClean="0"/>
                        <a:t>&lt;100</a:t>
                      </a:r>
                      <a:endParaRPr lang="ar-JO" dirty="0"/>
                    </a:p>
                  </a:txBody>
                  <a:tcPr/>
                </a:tc>
                <a:tc>
                  <a:txBody>
                    <a:bodyPr/>
                    <a:lstStyle/>
                    <a:p>
                      <a:pPr algn="ctr" rtl="1"/>
                      <a:r>
                        <a:rPr lang="en-US" dirty="0" smtClean="0"/>
                        <a:t>100-200</a:t>
                      </a:r>
                      <a:endParaRPr lang="ar-JO" dirty="0"/>
                    </a:p>
                  </a:txBody>
                  <a:tcPr/>
                </a:tc>
                <a:tc>
                  <a:txBody>
                    <a:bodyPr/>
                    <a:lstStyle/>
                    <a:p>
                      <a:pPr algn="ctr" rtl="1"/>
                      <a:r>
                        <a:rPr lang="en-US" dirty="0" smtClean="0"/>
                        <a:t>200-300</a:t>
                      </a:r>
                      <a:endParaRPr lang="ar-JO" dirty="0"/>
                    </a:p>
                  </a:txBody>
                  <a:tcPr/>
                </a:tc>
              </a:tr>
            </a:tbl>
          </a:graphicData>
        </a:graphic>
      </p:graphicFrame>
      <p:sp>
        <p:nvSpPr>
          <p:cNvPr id="10" name="Content Placeholder 2"/>
          <p:cNvSpPr txBox="1">
            <a:spLocks/>
          </p:cNvSpPr>
          <p:nvPr/>
        </p:nvSpPr>
        <p:spPr>
          <a:xfrm>
            <a:off x="467544" y="1628800"/>
            <a:ext cx="8229600" cy="4525963"/>
          </a:xfrm>
          <a:prstGeom prst="rect">
            <a:avLst/>
          </a:prstGeom>
        </p:spPr>
        <p:txBody>
          <a:bodyPr vert="horz" lIns="91440" tIns="45720" rIns="91440" bIns="45720" rtlCol="1">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PaO2 / FiO2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indent="-342900" algn="l" rtl="0">
              <a:spcBef>
                <a:spcPct val="20000"/>
              </a:spcBef>
              <a:buFont typeface="Arial" pitchFamily="34" charset="0"/>
              <a:buChar char="•"/>
              <a:defRPr/>
            </a:pPr>
            <a:r>
              <a:rPr lang="en-US" sz="3200" dirty="0" smtClean="0"/>
              <a:t>PaO2 = 100 mmHg , </a:t>
            </a:r>
            <a:r>
              <a:rPr lang="en-US" sz="3200" dirty="0" err="1" smtClean="0"/>
              <a:t>inspiratory</a:t>
            </a:r>
            <a:r>
              <a:rPr lang="en-US" sz="3200" dirty="0" smtClean="0"/>
              <a:t> 80% O2</a:t>
            </a:r>
          </a:p>
          <a:p>
            <a:pPr marL="342900" lvl="0" indent="-342900" algn="l" rtl="0">
              <a:spcBef>
                <a:spcPct val="20000"/>
              </a:spcBef>
              <a:buFont typeface="Arial" pitchFamily="34" charset="0"/>
              <a:buChar char="•"/>
              <a:defRPr/>
            </a:pPr>
            <a:endParaRPr lang="en-US"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PaO2 / Fio2 = 60 mmHg / 0.80 = 75 mmHg (sever)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ar-JO" dirty="0"/>
          </a:p>
        </p:txBody>
      </p:sp>
      <p:sp>
        <p:nvSpPr>
          <p:cNvPr id="4" name="Content Placeholder 3"/>
          <p:cNvSpPr>
            <a:spLocks noGrp="1"/>
          </p:cNvSpPr>
          <p:nvPr>
            <p:ph idx="1"/>
          </p:nvPr>
        </p:nvSpPr>
        <p:spPr/>
        <p:txBody>
          <a:bodyPr/>
          <a:lstStyle/>
          <a:p>
            <a:pPr algn="l" rtl="0"/>
            <a:r>
              <a:rPr lang="en-US" dirty="0" smtClean="0"/>
              <a:t>Supplemental O2</a:t>
            </a:r>
          </a:p>
          <a:p>
            <a:pPr algn="l" rtl="0"/>
            <a:r>
              <a:rPr lang="en-US" dirty="0" smtClean="0"/>
              <a:t>Supportive </a:t>
            </a:r>
            <a:r>
              <a:rPr lang="en-US" dirty="0" err="1" smtClean="0"/>
              <a:t>Tx</a:t>
            </a:r>
            <a:r>
              <a:rPr lang="en-US" dirty="0" smtClean="0"/>
              <a:t>.</a:t>
            </a:r>
          </a:p>
          <a:p>
            <a:pPr algn="l" rtl="0"/>
            <a:r>
              <a:rPr lang="en-US" dirty="0" smtClean="0"/>
              <a:t>Treat underlying cause </a:t>
            </a:r>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lnSpcReduction="10000"/>
          </a:bodyPr>
          <a:lstStyle/>
          <a:p>
            <a:pPr algn="l" rtl="0"/>
            <a:r>
              <a:rPr lang="en-US" b="1" dirty="0" smtClean="0"/>
              <a:t>Supplemental O2 </a:t>
            </a:r>
          </a:p>
          <a:p>
            <a:pPr algn="l" rtl="0">
              <a:buNone/>
            </a:pPr>
            <a:r>
              <a:rPr lang="en-US" dirty="0" smtClean="0"/>
              <a:t> - try to keep O2 sat. &gt;90%</a:t>
            </a:r>
          </a:p>
          <a:p>
            <a:pPr algn="l" rtl="0">
              <a:buNone/>
            </a:pPr>
            <a:r>
              <a:rPr lang="en-US" dirty="0" smtClean="0"/>
              <a:t> - almost all required intubation + mechanical ventilation</a:t>
            </a:r>
          </a:p>
          <a:p>
            <a:pPr algn="l" rtl="0">
              <a:buNone/>
            </a:pPr>
            <a:r>
              <a:rPr lang="en-US" dirty="0" smtClean="0"/>
              <a:t> - low tidal volume ventilation :</a:t>
            </a:r>
          </a:p>
          <a:p>
            <a:pPr algn="l" rtl="0">
              <a:buNone/>
            </a:pPr>
            <a:r>
              <a:rPr lang="en-US" dirty="0"/>
              <a:t> </a:t>
            </a:r>
            <a:r>
              <a:rPr lang="en-US" dirty="0" smtClean="0"/>
              <a:t>      - prevent ventilator induce lung injury</a:t>
            </a:r>
          </a:p>
          <a:p>
            <a:pPr algn="l" rtl="0">
              <a:buNone/>
            </a:pPr>
            <a:r>
              <a:rPr lang="en-US" dirty="0" smtClean="0"/>
              <a:t>       - alveolar over distention and collapse </a:t>
            </a:r>
          </a:p>
          <a:p>
            <a:pPr algn="l" rtl="0">
              <a:buNone/>
            </a:pPr>
            <a:r>
              <a:rPr lang="en-US" dirty="0" smtClean="0"/>
              <a:t>       </a:t>
            </a:r>
            <a:r>
              <a:rPr lang="en-US" dirty="0" smtClean="0">
                <a:solidFill>
                  <a:srgbClr val="0070C0"/>
                </a:solidFill>
              </a:rPr>
              <a:t>- PEEP </a:t>
            </a:r>
            <a:endParaRPr lang="ar-JO" dirty="0">
              <a:solidFill>
                <a:srgbClr val="0070C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dirty="0"/>
          </a:p>
        </p:txBody>
      </p:sp>
      <p:sp>
        <p:nvSpPr>
          <p:cNvPr id="3" name="Content Placeholder 2"/>
          <p:cNvSpPr>
            <a:spLocks noGrp="1"/>
          </p:cNvSpPr>
          <p:nvPr>
            <p:ph idx="1"/>
          </p:nvPr>
        </p:nvSpPr>
        <p:spPr/>
        <p:txBody>
          <a:bodyPr>
            <a:normAutofit lnSpcReduction="10000"/>
          </a:bodyPr>
          <a:lstStyle/>
          <a:p>
            <a:pPr algn="l" rtl="0"/>
            <a:r>
              <a:rPr lang="en-US" dirty="0" smtClean="0"/>
              <a:t>Supportive</a:t>
            </a:r>
          </a:p>
          <a:p>
            <a:pPr algn="l" rtl="0">
              <a:buFontTx/>
              <a:buChar char="-"/>
            </a:pPr>
            <a:r>
              <a:rPr lang="en-US" dirty="0" smtClean="0"/>
              <a:t>Sedation :   tolerance to MV </a:t>
            </a:r>
          </a:p>
          <a:p>
            <a:pPr algn="l" rtl="0">
              <a:buFontTx/>
              <a:buChar char="-"/>
            </a:pPr>
            <a:r>
              <a:rPr lang="en-US" dirty="0" smtClean="0"/>
              <a:t>  O2 consumption</a:t>
            </a:r>
          </a:p>
          <a:p>
            <a:pPr algn="l" rtl="0">
              <a:buFontTx/>
              <a:buChar char="-"/>
            </a:pPr>
            <a:r>
              <a:rPr lang="en-US" dirty="0" err="1" smtClean="0">
                <a:solidFill>
                  <a:srgbClr val="0070C0"/>
                </a:solidFill>
              </a:rPr>
              <a:t>Lorazepam</a:t>
            </a:r>
            <a:r>
              <a:rPr lang="en-US" dirty="0" smtClean="0">
                <a:solidFill>
                  <a:srgbClr val="0070C0"/>
                </a:solidFill>
              </a:rPr>
              <a:t> </a:t>
            </a:r>
            <a:r>
              <a:rPr lang="en-US" dirty="0" smtClean="0">
                <a:solidFill>
                  <a:srgbClr val="0070C0"/>
                </a:solidFill>
              </a:rPr>
              <a:t>(</a:t>
            </a:r>
            <a:r>
              <a:rPr lang="en-US" dirty="0" err="1" smtClean="0">
                <a:solidFill>
                  <a:srgbClr val="0070C0"/>
                </a:solidFill>
              </a:rPr>
              <a:t>benzo</a:t>
            </a:r>
            <a:r>
              <a:rPr lang="en-US" dirty="0" smtClean="0">
                <a:solidFill>
                  <a:srgbClr val="0070C0"/>
                </a:solidFill>
              </a:rPr>
              <a:t>)</a:t>
            </a:r>
            <a:endParaRPr lang="en-US" dirty="0" smtClean="0">
              <a:solidFill>
                <a:srgbClr val="0070C0"/>
              </a:solidFill>
            </a:endParaRPr>
          </a:p>
          <a:p>
            <a:pPr algn="l" rtl="0">
              <a:buFontTx/>
              <a:buChar char="-"/>
            </a:pPr>
            <a:endParaRPr lang="en-US" dirty="0"/>
          </a:p>
          <a:p>
            <a:pPr algn="l" rtl="0"/>
            <a:r>
              <a:rPr lang="en-US" dirty="0" smtClean="0"/>
              <a:t>Paralysis :</a:t>
            </a:r>
          </a:p>
          <a:p>
            <a:pPr algn="l" rtl="0">
              <a:buFontTx/>
              <a:buChar char="-"/>
            </a:pPr>
            <a:r>
              <a:rPr lang="en-US" dirty="0" smtClean="0"/>
              <a:t>If sedation is inadequate </a:t>
            </a:r>
          </a:p>
          <a:p>
            <a:pPr algn="l" rtl="0">
              <a:buFontTx/>
              <a:buChar char="-"/>
            </a:pPr>
            <a:r>
              <a:rPr lang="en-US" dirty="0" smtClean="0">
                <a:solidFill>
                  <a:srgbClr val="0070C0"/>
                </a:solidFill>
              </a:rPr>
              <a:t>NM blocker</a:t>
            </a:r>
          </a:p>
        </p:txBody>
      </p:sp>
      <p:cxnSp>
        <p:nvCxnSpPr>
          <p:cNvPr id="4" name="Straight Arrow Connector 3"/>
          <p:cNvCxnSpPr/>
          <p:nvPr/>
        </p:nvCxnSpPr>
        <p:spPr>
          <a:xfrm flipH="1" flipV="1">
            <a:off x="2699792" y="2060848"/>
            <a:ext cx="8384" cy="5124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 name="Straight Arrow Connector 4"/>
          <p:cNvCxnSpPr/>
          <p:nvPr/>
        </p:nvCxnSpPr>
        <p:spPr>
          <a:xfrm>
            <a:off x="880999" y="2629587"/>
            <a:ext cx="0" cy="5040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fontScale="85000" lnSpcReduction="10000"/>
          </a:bodyPr>
          <a:lstStyle/>
          <a:p>
            <a:pPr algn="l" rtl="0"/>
            <a:r>
              <a:rPr lang="en-US" dirty="0" err="1" smtClean="0"/>
              <a:t>Opioid</a:t>
            </a:r>
            <a:r>
              <a:rPr lang="en-US" dirty="0" smtClean="0"/>
              <a:t> </a:t>
            </a:r>
          </a:p>
          <a:p>
            <a:pPr algn="l" rtl="0">
              <a:buFontTx/>
              <a:buChar char="-"/>
            </a:pPr>
            <a:r>
              <a:rPr lang="en-US" dirty="0" smtClean="0"/>
              <a:t>Pain relive &amp; relax the pt so     HR &amp;     O2 that required. </a:t>
            </a:r>
          </a:p>
          <a:p>
            <a:pPr algn="l" rtl="0">
              <a:buFontTx/>
              <a:buChar char="-"/>
            </a:pPr>
            <a:r>
              <a:rPr lang="en-US" dirty="0" err="1" smtClean="0">
                <a:solidFill>
                  <a:srgbClr val="0070C0"/>
                </a:solidFill>
              </a:rPr>
              <a:t>Fentanyl</a:t>
            </a:r>
            <a:r>
              <a:rPr lang="en-US" dirty="0" smtClean="0">
                <a:solidFill>
                  <a:srgbClr val="0070C0"/>
                </a:solidFill>
              </a:rPr>
              <a:t> / morphine</a:t>
            </a:r>
          </a:p>
          <a:p>
            <a:pPr algn="l" rtl="0">
              <a:buFontTx/>
              <a:buChar char="-"/>
            </a:pPr>
            <a:endParaRPr lang="en-US" dirty="0"/>
          </a:p>
          <a:p>
            <a:pPr algn="l" rtl="0"/>
            <a:r>
              <a:rPr lang="en-US" dirty="0" smtClean="0"/>
              <a:t> fluid management  ( very important )</a:t>
            </a:r>
          </a:p>
          <a:p>
            <a:pPr algn="l" rtl="0">
              <a:buNone/>
            </a:pPr>
            <a:r>
              <a:rPr lang="en-US" dirty="0" smtClean="0"/>
              <a:t>-   Volume overloaded should be avoided .</a:t>
            </a:r>
          </a:p>
          <a:p>
            <a:pPr algn="l" rtl="0">
              <a:buFontTx/>
              <a:buChar char="-"/>
            </a:pPr>
            <a:r>
              <a:rPr lang="en-US" dirty="0" smtClean="0"/>
              <a:t>  LA filling pressure  &gt;&gt;    PE</a:t>
            </a:r>
          </a:p>
          <a:p>
            <a:pPr algn="l" rtl="0">
              <a:buFontTx/>
              <a:buChar char="-"/>
            </a:pPr>
            <a:r>
              <a:rPr lang="en-US" dirty="0" smtClean="0"/>
              <a:t>CVP = 4-6  mmHg while maintaining adequate organ perfusion ( esp. kidney )</a:t>
            </a:r>
          </a:p>
          <a:p>
            <a:pPr algn="l" rtl="0">
              <a:buFontTx/>
              <a:buChar char="-"/>
            </a:pPr>
            <a:r>
              <a:rPr lang="en-US" dirty="0" smtClean="0">
                <a:solidFill>
                  <a:srgbClr val="0070C0"/>
                </a:solidFill>
              </a:rPr>
              <a:t>Fluid restriction + diuretics </a:t>
            </a:r>
            <a:endParaRPr lang="en-US" dirty="0">
              <a:solidFill>
                <a:srgbClr val="0070C0"/>
              </a:solidFill>
            </a:endParaRPr>
          </a:p>
        </p:txBody>
      </p:sp>
      <p:cxnSp>
        <p:nvCxnSpPr>
          <p:cNvPr id="4" name="Straight Arrow Connector 3"/>
          <p:cNvCxnSpPr/>
          <p:nvPr/>
        </p:nvCxnSpPr>
        <p:spPr>
          <a:xfrm>
            <a:off x="4932040" y="1916832"/>
            <a:ext cx="0" cy="5040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 name="Straight Arrow Connector 4"/>
          <p:cNvCxnSpPr/>
          <p:nvPr/>
        </p:nvCxnSpPr>
        <p:spPr>
          <a:xfrm>
            <a:off x="6012160" y="1916832"/>
            <a:ext cx="0" cy="5040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 name="Straight Arrow Connector 5"/>
          <p:cNvCxnSpPr/>
          <p:nvPr/>
        </p:nvCxnSpPr>
        <p:spPr>
          <a:xfrm>
            <a:off x="899592" y="4221088"/>
            <a:ext cx="0" cy="5040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Straight Arrow Connector 6"/>
          <p:cNvCxnSpPr/>
          <p:nvPr/>
        </p:nvCxnSpPr>
        <p:spPr>
          <a:xfrm>
            <a:off x="4139952" y="4221088"/>
            <a:ext cx="0" cy="5040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28520" y="734704"/>
            <a:ext cx="6723158" cy="5562600"/>
          </a:xfrm>
        </p:spPr>
        <p:txBody>
          <a:bodyPr>
            <a:normAutofit fontScale="92500" lnSpcReduction="10000"/>
          </a:bodyPr>
          <a:lstStyle/>
          <a:p>
            <a:pPr rtl="0"/>
            <a:r>
              <a:rPr lang="en-US" sz="3600" b="1" u="sng" dirty="0" smtClean="0">
                <a:solidFill>
                  <a:srgbClr val="0070C0"/>
                </a:solidFill>
              </a:rPr>
              <a:t>Acute </a:t>
            </a:r>
            <a:r>
              <a:rPr lang="en-US" sz="3600" b="1" u="sng" dirty="0">
                <a:solidFill>
                  <a:srgbClr val="0070C0"/>
                </a:solidFill>
              </a:rPr>
              <a:t>Respiratory Distress Syndrome</a:t>
            </a:r>
          </a:p>
          <a:p>
            <a:pPr rtl="0"/>
            <a:endParaRPr lang="en-US" dirty="0"/>
          </a:p>
          <a:p>
            <a:pPr marL="457200" indent="-457200" algn="l">
              <a:buFontTx/>
              <a:buChar char="-"/>
            </a:pPr>
            <a:r>
              <a:rPr lang="en-US" dirty="0" smtClean="0"/>
              <a:t>Any disease that causes  </a:t>
            </a:r>
            <a:r>
              <a:rPr lang="en-US" b="1" u="sng" dirty="0" smtClean="0"/>
              <a:t>diffuse</a:t>
            </a:r>
            <a:r>
              <a:rPr lang="en-US" dirty="0" smtClean="0"/>
              <a:t> </a:t>
            </a:r>
            <a:r>
              <a:rPr lang="en-US" b="1" u="sng" dirty="0" smtClean="0"/>
              <a:t>acute</a:t>
            </a:r>
            <a:r>
              <a:rPr lang="en-US" dirty="0" smtClean="0"/>
              <a:t> </a:t>
            </a:r>
            <a:r>
              <a:rPr lang="en-US" b="1" u="sng" dirty="0" smtClean="0"/>
              <a:t>inflammation</a:t>
            </a:r>
            <a:r>
              <a:rPr lang="en-US" dirty="0" smtClean="0"/>
              <a:t> in the lung is called acute lung injury(ALI).</a:t>
            </a:r>
          </a:p>
          <a:p>
            <a:pPr marL="457200" indent="-457200" algn="l">
              <a:buFontTx/>
              <a:buChar char="-"/>
            </a:pPr>
            <a:endParaRPr lang="en-US" dirty="0"/>
          </a:p>
          <a:p>
            <a:pPr marL="457200" indent="-457200" algn="l">
              <a:buFontTx/>
              <a:buChar char="-"/>
            </a:pPr>
            <a:r>
              <a:rPr lang="en-US" i="1" dirty="0" smtClean="0"/>
              <a:t>If severe (</a:t>
            </a:r>
            <a:r>
              <a:rPr lang="en-US" i="1" dirty="0"/>
              <a:t>severity defined by PF ratio</a:t>
            </a:r>
            <a:r>
              <a:rPr lang="en-US" i="1" dirty="0" smtClean="0"/>
              <a:t>) it is called acute respiratory distress syndrome(ARDS).</a:t>
            </a:r>
          </a:p>
          <a:p>
            <a:pPr marL="457200" indent="-457200" algn="l">
              <a:buFontTx/>
              <a:buChar char="-"/>
            </a:pPr>
            <a:endParaRPr lang="en-US" i="1" dirty="0"/>
          </a:p>
          <a:p>
            <a:pPr marL="457200" indent="-457200" algn="l">
              <a:buFontTx/>
              <a:buChar char="-"/>
            </a:pPr>
            <a:r>
              <a:rPr lang="en-US" dirty="0" smtClean="0"/>
              <a:t>Associated with high mortality(≈40%)</a:t>
            </a:r>
          </a:p>
          <a:p>
            <a:pPr marL="457200" indent="-457200" algn="l">
              <a:buFontTx/>
              <a:buChar char="-"/>
            </a:pPr>
            <a:endParaRPr lang="en-US" dirty="0"/>
          </a:p>
        </p:txBody>
      </p:sp>
    </p:spTree>
    <p:extLst>
      <p:ext uri="{BB962C8B-B14F-4D97-AF65-F5344CB8AC3E}">
        <p14:creationId xmlns:p14="http://schemas.microsoft.com/office/powerpoint/2010/main" val="1773145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algn="l" rtl="0"/>
            <a:r>
              <a:rPr lang="en-US" dirty="0" smtClean="0"/>
              <a:t>Nutritional support :</a:t>
            </a:r>
          </a:p>
          <a:p>
            <a:pPr algn="l" rtl="0">
              <a:buNone/>
            </a:pPr>
            <a:r>
              <a:rPr lang="en-US" dirty="0" smtClean="0"/>
              <a:t> - </a:t>
            </a:r>
            <a:r>
              <a:rPr lang="en-US" dirty="0" smtClean="0">
                <a:solidFill>
                  <a:srgbClr val="0070C0"/>
                </a:solidFill>
              </a:rPr>
              <a:t>tube feeding </a:t>
            </a:r>
            <a:r>
              <a:rPr lang="en-US" dirty="0" smtClean="0"/>
              <a:t>are preferred over than </a:t>
            </a:r>
            <a:r>
              <a:rPr lang="en-US" dirty="0" err="1" smtClean="0"/>
              <a:t>parenteral</a:t>
            </a:r>
            <a:r>
              <a:rPr lang="en-US" dirty="0" smtClean="0"/>
              <a:t> nutrition , to maintain intestinal epithelium and it</a:t>
            </a:r>
            <a:r>
              <a:rPr lang="ar-JO" dirty="0" smtClean="0"/>
              <a:t>’</a:t>
            </a:r>
            <a:r>
              <a:rPr lang="en-US" dirty="0" smtClean="0"/>
              <a:t>s natural defense against bacteria .</a:t>
            </a:r>
          </a:p>
          <a:p>
            <a:pPr algn="l" rtl="0">
              <a:buNone/>
            </a:pPr>
            <a:endParaRPr lang="en-US" dirty="0"/>
          </a:p>
          <a:p>
            <a:pPr algn="l" rtl="0">
              <a:buNone/>
            </a:pPr>
            <a:r>
              <a:rPr lang="en-US" dirty="0" smtClean="0"/>
              <a:t> </a:t>
            </a:r>
            <a:endParaRPr lang="ar-J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algn="l" rtl="0"/>
            <a:r>
              <a:rPr lang="en-US" b="1" dirty="0" smtClean="0"/>
              <a:t>Treat underlying cause </a:t>
            </a:r>
          </a:p>
          <a:p>
            <a:pPr algn="l" rtl="0">
              <a:buFontTx/>
              <a:buChar char="-"/>
            </a:pPr>
            <a:r>
              <a:rPr lang="en-US" dirty="0" smtClean="0"/>
              <a:t>Most common cause of death , Not directly from RS failure</a:t>
            </a:r>
            <a:endParaRPr lang="ar-JO" dirty="0" smtClean="0"/>
          </a:p>
          <a:p>
            <a:pPr algn="l" rtl="0"/>
            <a:endParaRPr lang="ar-J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35876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cute-respiratory-distress-syndrome-ards-9-638.jpg"/>
          <p:cNvPicPr>
            <a:picLocks noChangeAspect="1"/>
          </p:cNvPicPr>
          <p:nvPr/>
        </p:nvPicPr>
        <p:blipFill>
          <a:blip r:embed="rId2" cstate="print">
            <a:clrChange>
              <a:clrFrom>
                <a:srgbClr val="FFFFFF"/>
              </a:clrFrom>
              <a:clrTo>
                <a:srgbClr val="FFFFFF">
                  <a:alpha val="0"/>
                </a:srgbClr>
              </a:clrTo>
            </a:clrChange>
          </a:blip>
          <a:stretch>
            <a:fillRect/>
          </a:stretch>
        </p:blipFill>
        <p:spPr>
          <a:xfrm>
            <a:off x="759397" y="-667656"/>
            <a:ext cx="7880280" cy="788851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136" y="217716"/>
            <a:ext cx="7886700" cy="1325563"/>
          </a:xfrm>
        </p:spPr>
        <p:txBody>
          <a:bodyPr>
            <a:normAutofit/>
          </a:bodyPr>
          <a:lstStyle/>
          <a:p>
            <a:r>
              <a:rPr lang="en-US" sz="3200" b="1" u="sng" dirty="0" smtClean="0">
                <a:solidFill>
                  <a:srgbClr val="0070C0"/>
                </a:solidFill>
              </a:rPr>
              <a:t>It is characterized by : </a:t>
            </a:r>
            <a:endParaRPr lang="en-US" sz="3200" b="1" u="sng" dirty="0">
              <a:solidFill>
                <a:srgbClr val="0070C0"/>
              </a:solidFill>
            </a:endParaRPr>
          </a:p>
        </p:txBody>
      </p:sp>
      <p:sp>
        <p:nvSpPr>
          <p:cNvPr id="3" name="Content Placeholder 2"/>
          <p:cNvSpPr>
            <a:spLocks noGrp="1"/>
          </p:cNvSpPr>
          <p:nvPr>
            <p:ph idx="1"/>
          </p:nvPr>
        </p:nvSpPr>
        <p:spPr>
          <a:xfrm>
            <a:off x="403462" y="1184181"/>
            <a:ext cx="7886700" cy="4351338"/>
          </a:xfrm>
        </p:spPr>
        <p:txBody>
          <a:bodyPr>
            <a:normAutofit fontScale="85000" lnSpcReduction="20000"/>
          </a:bodyPr>
          <a:lstStyle/>
          <a:p>
            <a:pPr marL="0" indent="0" algn="l" rtl="0">
              <a:buNone/>
            </a:pPr>
            <a:endParaRPr lang="en-US" dirty="0"/>
          </a:p>
          <a:p>
            <a:pPr algn="l" rtl="0">
              <a:buNone/>
            </a:pPr>
            <a:r>
              <a:rPr lang="en-US" dirty="0"/>
              <a:t>• </a:t>
            </a:r>
            <a:r>
              <a:rPr lang="en-US" dirty="0">
                <a:solidFill>
                  <a:srgbClr val="FF0000"/>
                </a:solidFill>
              </a:rPr>
              <a:t>neutrophil sequestration </a:t>
            </a:r>
            <a:r>
              <a:rPr lang="en-US" dirty="0"/>
              <a:t>in pulmonary </a:t>
            </a:r>
            <a:r>
              <a:rPr lang="en-US" dirty="0" smtClean="0"/>
              <a:t>capillaries </a:t>
            </a:r>
            <a:endParaRPr lang="en-US" dirty="0"/>
          </a:p>
          <a:p>
            <a:pPr algn="l" rtl="0">
              <a:buNone/>
            </a:pPr>
            <a:r>
              <a:rPr lang="en-US" dirty="0"/>
              <a:t>• </a:t>
            </a:r>
            <a:r>
              <a:rPr lang="en-US" dirty="0">
                <a:solidFill>
                  <a:srgbClr val="FF0000"/>
                </a:solidFill>
              </a:rPr>
              <a:t>increased</a:t>
            </a:r>
            <a:r>
              <a:rPr lang="en-US" dirty="0"/>
              <a:t> capillary </a:t>
            </a:r>
            <a:r>
              <a:rPr lang="en-US" dirty="0">
                <a:solidFill>
                  <a:srgbClr val="FF0000"/>
                </a:solidFill>
              </a:rPr>
              <a:t>permeability</a:t>
            </a:r>
          </a:p>
          <a:p>
            <a:pPr algn="l" rtl="0">
              <a:buNone/>
            </a:pPr>
            <a:r>
              <a:rPr lang="en-US" dirty="0"/>
              <a:t>• protein-rich </a:t>
            </a:r>
            <a:r>
              <a:rPr lang="en-US" dirty="0">
                <a:solidFill>
                  <a:srgbClr val="FF0000"/>
                </a:solidFill>
              </a:rPr>
              <a:t>pulmonary </a:t>
            </a:r>
            <a:r>
              <a:rPr lang="en-US" dirty="0" err="1">
                <a:solidFill>
                  <a:srgbClr val="FF0000"/>
                </a:solidFill>
              </a:rPr>
              <a:t>oedema</a:t>
            </a:r>
            <a:r>
              <a:rPr lang="en-US" dirty="0">
                <a:solidFill>
                  <a:srgbClr val="FF0000"/>
                </a:solidFill>
              </a:rPr>
              <a:t> </a:t>
            </a:r>
            <a:r>
              <a:rPr lang="en-US" dirty="0"/>
              <a:t>with hyaline</a:t>
            </a:r>
          </a:p>
          <a:p>
            <a:pPr marL="0" indent="0" algn="l" rtl="0">
              <a:buNone/>
            </a:pPr>
            <a:r>
              <a:rPr lang="en-US" dirty="0" smtClean="0"/>
              <a:t>     membrane </a:t>
            </a:r>
            <a:r>
              <a:rPr lang="en-US" dirty="0"/>
              <a:t>formation</a:t>
            </a:r>
          </a:p>
          <a:p>
            <a:pPr algn="l" rtl="0">
              <a:buNone/>
            </a:pPr>
            <a:r>
              <a:rPr lang="en-US" dirty="0"/>
              <a:t>• damage to type 2 </a:t>
            </a:r>
            <a:r>
              <a:rPr lang="en-US" dirty="0" err="1"/>
              <a:t>pneumocytes</a:t>
            </a:r>
            <a:r>
              <a:rPr lang="en-US" dirty="0"/>
              <a:t> leading to </a:t>
            </a:r>
            <a:r>
              <a:rPr lang="en-US" dirty="0">
                <a:solidFill>
                  <a:srgbClr val="FF0000"/>
                </a:solidFill>
              </a:rPr>
              <a:t>surfactant</a:t>
            </a:r>
          </a:p>
          <a:p>
            <a:pPr marL="0" indent="0" algn="l" rtl="0">
              <a:buNone/>
            </a:pPr>
            <a:r>
              <a:rPr lang="en-US" dirty="0" smtClean="0">
                <a:solidFill>
                  <a:srgbClr val="FF0000"/>
                </a:solidFill>
              </a:rPr>
              <a:t>      depletion</a:t>
            </a:r>
            <a:endParaRPr lang="en-US" dirty="0">
              <a:solidFill>
                <a:srgbClr val="FF0000"/>
              </a:solidFill>
            </a:endParaRPr>
          </a:p>
          <a:p>
            <a:pPr algn="l" rtl="0">
              <a:buNone/>
            </a:pPr>
            <a:r>
              <a:rPr lang="en-US" dirty="0"/>
              <a:t>• </a:t>
            </a:r>
            <a:r>
              <a:rPr lang="en-US" dirty="0">
                <a:solidFill>
                  <a:srgbClr val="FF0000"/>
                </a:solidFill>
              </a:rPr>
              <a:t>alveolar collapse</a:t>
            </a:r>
          </a:p>
          <a:p>
            <a:pPr algn="l" rtl="0">
              <a:buNone/>
            </a:pPr>
            <a:r>
              <a:rPr lang="en-US" dirty="0">
                <a:solidFill>
                  <a:srgbClr val="FF0000"/>
                </a:solidFill>
              </a:rPr>
              <a:t>• reduction in lung compliance</a:t>
            </a:r>
            <a:r>
              <a:rPr lang="en-US" dirty="0" smtClean="0">
                <a:solidFill>
                  <a:srgbClr val="FF0000"/>
                </a:solidFill>
              </a:rPr>
              <a:t>.</a:t>
            </a:r>
          </a:p>
          <a:p>
            <a:pPr marL="457200" indent="-457200" algn="l" rtl="0">
              <a:buNone/>
            </a:pPr>
            <a:r>
              <a:rPr lang="en-US" dirty="0" smtClean="0"/>
              <a:t>The </a:t>
            </a:r>
            <a:r>
              <a:rPr lang="en-US" dirty="0" smtClean="0">
                <a:solidFill>
                  <a:srgbClr val="FF0000"/>
                </a:solidFill>
              </a:rPr>
              <a:t>result is V/Q mismatch.</a:t>
            </a:r>
          </a:p>
          <a:p>
            <a:pPr marL="457200" indent="-457200" algn="l" rtl="0">
              <a:buNone/>
            </a:pPr>
            <a:endParaRPr lang="en-US" dirty="0" smtClean="0">
              <a:solidFill>
                <a:srgbClr val="FF0000"/>
              </a:solidFill>
            </a:endParaRPr>
          </a:p>
          <a:p>
            <a:pPr algn="l" rtl="0">
              <a:buNone/>
            </a:pPr>
            <a:endParaRPr lang="en-US" dirty="0"/>
          </a:p>
        </p:txBody>
      </p:sp>
    </p:spTree>
    <p:extLst>
      <p:ext uri="{BB962C8B-B14F-4D97-AF65-F5344CB8AC3E}">
        <p14:creationId xmlns:p14="http://schemas.microsoft.com/office/powerpoint/2010/main" val="3253044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786249" y="6195219"/>
            <a:ext cx="7886700" cy="1325563"/>
          </a:xfrm>
          <a:prstGeom prst="rect">
            <a:avLst/>
          </a:prstGeom>
        </p:spPr>
        <p:txBody>
          <a:bodyP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1"/>
                </a:solidFill>
                <a:effectLst/>
                <a:uLnTx/>
                <a:uFillTx/>
                <a:latin typeface="+mj-lt"/>
                <a:ea typeface="+mj-ea"/>
                <a:cs typeface="+mj-cs"/>
              </a:rPr>
              <a:t>* Sepsis is the most common one . </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8911" y="229358"/>
            <a:ext cx="5763211" cy="5590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910988" y="5820128"/>
            <a:ext cx="4850447" cy="504472"/>
          </a:xfrm>
        </p:spPr>
        <p:txBody>
          <a:bodyPr>
            <a:normAutofit fontScale="25000" lnSpcReduction="20000"/>
          </a:bodyPr>
          <a:lstStyle/>
          <a:p>
            <a:pPr rtl="0"/>
            <a:endParaRPr lang="en-US" dirty="0" smtClean="0"/>
          </a:p>
          <a:p>
            <a:pPr rtl="0"/>
            <a:endParaRPr lang="en-US" dirty="0" smtClean="0"/>
          </a:p>
          <a:p>
            <a:pPr rtl="0"/>
            <a:r>
              <a:rPr lang="en-US" i="1" dirty="0" smtClean="0"/>
              <a:t>  </a:t>
            </a:r>
          </a:p>
        </p:txBody>
      </p:sp>
      <p:pic>
        <p:nvPicPr>
          <p:cNvPr id="5"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1600" y="186280"/>
            <a:ext cx="5973955" cy="6671721"/>
          </a:xfrm>
          <a:prstGeom prst="rect">
            <a:avLst/>
          </a:prstGeom>
        </p:spPr>
      </p:pic>
      <p:sp>
        <p:nvSpPr>
          <p:cNvPr id="6" name="Title 5"/>
          <p:cNvSpPr>
            <a:spLocks noGrp="1"/>
          </p:cNvSpPr>
          <p:nvPr>
            <p:ph type="title"/>
          </p:nvPr>
        </p:nvSpPr>
        <p:spPr/>
        <p:txBody>
          <a:bodyPr/>
          <a:lstStyle/>
          <a:p>
            <a:endParaRPr lang="ar-JO" dirty="0"/>
          </a:p>
        </p:txBody>
      </p:sp>
    </p:spTree>
    <p:extLst>
      <p:ext uri="{BB962C8B-B14F-4D97-AF65-F5344CB8AC3E}">
        <p14:creationId xmlns:p14="http://schemas.microsoft.com/office/powerpoint/2010/main" val="4095736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35611" y="733865"/>
            <a:ext cx="7464781" cy="5562600"/>
          </a:xfrm>
        </p:spPr>
        <p:txBody>
          <a:bodyPr>
            <a:normAutofit fontScale="85000" lnSpcReduction="20000"/>
          </a:bodyPr>
          <a:lstStyle/>
          <a:p>
            <a:pPr algn="l" rtl="0"/>
            <a:r>
              <a:rPr lang="en-US" sz="3600" b="1" u="sng" dirty="0" smtClean="0">
                <a:solidFill>
                  <a:srgbClr val="0070C0"/>
                </a:solidFill>
              </a:rPr>
              <a:t>Clinical presentation</a:t>
            </a:r>
          </a:p>
          <a:p>
            <a:pPr rtl="0"/>
            <a:endParaRPr lang="en-US" b="1" u="sng" dirty="0" smtClean="0"/>
          </a:p>
          <a:p>
            <a:pPr algn="l" rtl="0"/>
            <a:r>
              <a:rPr lang="en-US" dirty="0" smtClean="0"/>
              <a:t>- Unexplained </a:t>
            </a:r>
            <a:r>
              <a:rPr lang="en-US" dirty="0"/>
              <a:t>tachypnea ( the 1st sign often).</a:t>
            </a:r>
          </a:p>
          <a:p>
            <a:pPr algn="l" rtl="0"/>
            <a:r>
              <a:rPr lang="en-US" dirty="0" smtClean="0"/>
              <a:t>- Breathlessness </a:t>
            </a:r>
            <a:endParaRPr lang="en-US" dirty="0"/>
          </a:p>
          <a:p>
            <a:pPr algn="l" rtl="0"/>
            <a:r>
              <a:rPr lang="en-US" dirty="0" smtClean="0"/>
              <a:t>- Increasing hypoxemia  </a:t>
            </a:r>
            <a:r>
              <a:rPr lang="en-US" dirty="0"/>
              <a:t>with central </a:t>
            </a:r>
            <a:r>
              <a:rPr lang="en-US" dirty="0" smtClean="0"/>
              <a:t>cyanosis.</a:t>
            </a:r>
            <a:endParaRPr lang="en-US" dirty="0"/>
          </a:p>
          <a:p>
            <a:pPr algn="l" rtl="0"/>
            <a:r>
              <a:rPr lang="en-US" dirty="0" smtClean="0"/>
              <a:t>- Bilateral </a:t>
            </a:r>
            <a:r>
              <a:rPr lang="en-US" dirty="0"/>
              <a:t>fine Inspiratory crackles </a:t>
            </a:r>
            <a:r>
              <a:rPr lang="en-US" dirty="0" smtClean="0"/>
              <a:t>throughout </a:t>
            </a:r>
            <a:r>
              <a:rPr lang="en-US" dirty="0"/>
              <a:t>lung field.</a:t>
            </a:r>
          </a:p>
          <a:p>
            <a:pPr algn="l" rtl="0"/>
            <a:r>
              <a:rPr lang="en-US" dirty="0" smtClean="0"/>
              <a:t>- CXR</a:t>
            </a:r>
            <a:r>
              <a:rPr lang="en-US" dirty="0"/>
              <a:t>: bilateral diffuse </a:t>
            </a:r>
            <a:r>
              <a:rPr lang="en-US" dirty="0" smtClean="0"/>
              <a:t>infiltrates may progress  to a picture of complete </a:t>
            </a:r>
            <a:r>
              <a:rPr lang="en-US" dirty="0"/>
              <a:t>“white-out”.</a:t>
            </a:r>
          </a:p>
          <a:p>
            <a:pPr algn="l" rtl="0"/>
            <a:r>
              <a:rPr lang="en-US" dirty="0" smtClean="0"/>
              <a:t> </a:t>
            </a:r>
          </a:p>
          <a:p>
            <a:pPr algn="l"/>
            <a:r>
              <a:rPr lang="en-US" dirty="0" smtClean="0"/>
              <a:t>* </a:t>
            </a:r>
            <a:r>
              <a:rPr lang="en-US" dirty="0" smtClean="0">
                <a:solidFill>
                  <a:srgbClr val="00B050"/>
                </a:solidFill>
              </a:rPr>
              <a:t>( The clinical symptoms and signs are not specific, sharing many features with other pulmonary  conditions ) .  </a:t>
            </a:r>
            <a:endParaRPr lang="en-US" b="1" u="sng" dirty="0" smtClean="0">
              <a:solidFill>
                <a:srgbClr val="00B050"/>
              </a:solidFill>
            </a:endParaRPr>
          </a:p>
          <a:p>
            <a:pPr algn="l" rtl="0"/>
            <a:endParaRPr lang="en-US" dirty="0" smtClean="0"/>
          </a:p>
        </p:txBody>
      </p:sp>
    </p:spTree>
    <p:extLst>
      <p:ext uri="{BB962C8B-B14F-4D97-AF65-F5344CB8AC3E}">
        <p14:creationId xmlns:p14="http://schemas.microsoft.com/office/powerpoint/2010/main" val="34592566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JO"/>
          </a:p>
        </p:txBody>
      </p:sp>
      <p:sp>
        <p:nvSpPr>
          <p:cNvPr id="3" name="Subtitle 2"/>
          <p:cNvSpPr>
            <a:spLocks noGrp="1"/>
          </p:cNvSpPr>
          <p:nvPr>
            <p:ph type="subTitle" idx="1"/>
          </p:nvPr>
        </p:nvSpPr>
        <p:spPr/>
        <p:txBody>
          <a:bodyPr/>
          <a:lstStyle/>
          <a:p>
            <a:endParaRPr lang="ar-JO"/>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00" y="106257"/>
            <a:ext cx="5740850" cy="66755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4524603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a:t>
            </a:r>
            <a:endParaRPr lang="ar-JO" dirty="0"/>
          </a:p>
        </p:txBody>
      </p:sp>
      <p:sp>
        <p:nvSpPr>
          <p:cNvPr id="3" name="Content Placeholder 2"/>
          <p:cNvSpPr>
            <a:spLocks noGrp="1"/>
          </p:cNvSpPr>
          <p:nvPr>
            <p:ph idx="1"/>
          </p:nvPr>
        </p:nvSpPr>
        <p:spPr/>
        <p:txBody>
          <a:bodyPr/>
          <a:lstStyle/>
          <a:p>
            <a:pPr algn="l" rtl="0"/>
            <a:r>
              <a:rPr lang="en-US" b="1" dirty="0" smtClean="0"/>
              <a:t>ABG</a:t>
            </a:r>
            <a:r>
              <a:rPr lang="en-US" dirty="0" smtClean="0"/>
              <a:t> </a:t>
            </a:r>
          </a:p>
          <a:p>
            <a:pPr algn="l" rtl="0">
              <a:buFontTx/>
              <a:buChar char="-"/>
            </a:pPr>
            <a:r>
              <a:rPr lang="en-US" dirty="0" smtClean="0"/>
              <a:t> O2 ( acute respiratory alkalosis )</a:t>
            </a:r>
          </a:p>
          <a:p>
            <a:pPr algn="l" rtl="0">
              <a:buFontTx/>
              <a:buChar char="-"/>
            </a:pPr>
            <a:r>
              <a:rPr lang="en-US" dirty="0"/>
              <a:t> </a:t>
            </a:r>
            <a:r>
              <a:rPr lang="en-US" dirty="0" smtClean="0"/>
              <a:t> A-a gradient .</a:t>
            </a:r>
          </a:p>
          <a:p>
            <a:pPr algn="l" rtl="0">
              <a:buFontTx/>
              <a:buChar char="-"/>
            </a:pPr>
            <a:endParaRPr lang="en-US" dirty="0"/>
          </a:p>
          <a:p>
            <a:pPr algn="l" rtl="0">
              <a:buFontTx/>
              <a:buChar char="-"/>
            </a:pPr>
            <a:endParaRPr lang="ar-JO" dirty="0"/>
          </a:p>
        </p:txBody>
      </p:sp>
      <p:cxnSp>
        <p:nvCxnSpPr>
          <p:cNvPr id="5" name="Straight Arrow Connector 4"/>
          <p:cNvCxnSpPr/>
          <p:nvPr/>
        </p:nvCxnSpPr>
        <p:spPr>
          <a:xfrm>
            <a:off x="827584" y="2276872"/>
            <a:ext cx="0" cy="5040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 name="Straight Arrow Connector 5"/>
          <p:cNvCxnSpPr/>
          <p:nvPr/>
        </p:nvCxnSpPr>
        <p:spPr>
          <a:xfrm flipH="1" flipV="1">
            <a:off x="827584" y="2852936"/>
            <a:ext cx="8384" cy="5124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TotalTime>
  <Words>840</Words>
  <Application>Microsoft Office PowerPoint</Application>
  <PresentationFormat>On-screen Show (4:3)</PresentationFormat>
  <Paragraphs>125</Paragraphs>
  <Slides>22</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Times New Roman</vt:lpstr>
      <vt:lpstr>Office Theme</vt:lpstr>
      <vt:lpstr>Adult respiratory distress syndrome </vt:lpstr>
      <vt:lpstr>PowerPoint Presentation</vt:lpstr>
      <vt:lpstr>PowerPoint Presentation</vt:lpstr>
      <vt:lpstr>It is characterized by : </vt:lpstr>
      <vt:lpstr>PowerPoint Presentation</vt:lpstr>
      <vt:lpstr>PowerPoint Presentation</vt:lpstr>
      <vt:lpstr>PowerPoint Presentation</vt:lpstr>
      <vt:lpstr>PowerPoint Presentation</vt:lpstr>
      <vt:lpstr>investigation</vt:lpstr>
      <vt:lpstr>PowerPoint Presentation</vt:lpstr>
      <vt:lpstr>PowerPoint Presentation</vt:lpstr>
      <vt:lpstr>Criteria for diagnosis</vt:lpstr>
      <vt:lpstr>PowerPoint Presentation</vt:lpstr>
      <vt:lpstr>PowerPoint Presentation</vt:lpstr>
      <vt:lpstr>PowerPoint Presentation</vt:lpstr>
      <vt:lpstr>treatment</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MO3TAZ</dc:creator>
  <cp:lastModifiedBy>Windows User</cp:lastModifiedBy>
  <cp:revision>10</cp:revision>
  <dcterms:created xsi:type="dcterms:W3CDTF">2018-11-28T18:48:38Z</dcterms:created>
  <dcterms:modified xsi:type="dcterms:W3CDTF">2019-02-06T20:24:45Z</dcterms:modified>
</cp:coreProperties>
</file>