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92" r:id="rId10"/>
    <p:sldId id="264" r:id="rId11"/>
    <p:sldId id="265" r:id="rId12"/>
    <p:sldId id="267" r:id="rId13"/>
    <p:sldId id="266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0" r:id="rId29"/>
    <p:sldId id="281" r:id="rId30"/>
    <p:sldId id="284" r:id="rId31"/>
    <p:sldId id="286" r:id="rId32"/>
    <p:sldId id="285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D3BE-2B39-4D64-A795-D590516F3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992B5-A861-4E99-8DFD-958D0C3DC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2B869-593C-4478-A2AA-4782D897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CFE80-E20C-4206-8B75-EB454E61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9D62A-36B5-49D8-B34A-7466C7E4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9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6E20-DD08-4D33-AFA9-386553E2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255FA-C5F0-4B9F-8138-6A27E64D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DC713-CF17-4085-8E4C-EB071AEFD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AB5A2-1DED-4EF8-90BB-E4D8E396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954D-4907-4373-A958-5103A060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41FDD9-F3C3-417C-A4DC-100A8F08C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04D7A-CFE4-45AD-B4AD-8D30F0502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F2631-3C16-4EA6-806E-A7EC224E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74D9-9EC7-40FB-B618-3BBD63DB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8949-737A-457C-943D-6DB16B7C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D921-EA5D-480A-A5CC-3318FC99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F2104-A26D-4B29-BBED-C0035B0C2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8448E-35A8-4701-81B3-474C4168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10CBA-20CF-4E27-8C8C-FA78250D4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46CF1-46BD-4D76-8F0E-3B8BCBE6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0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CF9F-6372-4E8E-AB03-8E50B11E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4DE3-7692-482E-86F4-1D3759CDF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792C5-E3DE-4433-B954-6B39C112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CD10C-C5F3-445A-97AF-78B09B3F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C4A97-787D-41E2-B9AF-497DA558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9ED5-A468-4310-ABFA-25A62BDE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690E-0C08-4282-81A9-5AD87C29D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3BAE5-0193-4BF8-A20A-B096466D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F4B20-AB26-4D01-96B8-1211BB71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F826-FDDD-4233-AD47-EE8AF75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CE13B-7A35-4F2C-A355-315D9C38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2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AA5C-1F2F-41A9-BF0F-00DCC514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55943-CB98-4A29-99F4-77374C050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4F816-8FFD-4713-8D08-3945D46F8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0C693-70E0-4C21-8C71-480000E36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1F382-1D97-4F98-BA89-E71D0FAE0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C7E76-5EFA-4C1F-963F-65D6858B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C31DB-EB89-4872-A02A-4873A4A2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5C51BA-B3F8-486A-8F16-BB63BBD5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2FE1-0BD8-4FAD-9B29-716A5691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E0D47-49C4-4D5E-8CD0-9EC871C8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1A586-9A49-4D93-97C9-0990F845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441BE-1EDF-414C-8973-A20DEED0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8FD94-0EEC-4A87-ADA3-7C23908B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4912DE-ED60-485D-B127-9E6886D1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8E5FD-3030-4DA2-92E7-9155DE2C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9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B3A7-E322-4BC1-B2F7-012D363A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0417C-9447-41AC-A01B-9DC8CAB6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6BE11-698B-4462-95DD-4DFE7F39F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4EDA6-1448-43B2-9010-947CF06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36EAC-48B9-4733-9D0A-9632D775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66615-5821-4B9A-9BF9-AADF00FA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0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CE11-453F-4D17-97F1-D1C83AE3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FA2AA9-AA81-4A0A-8B54-CD2C9E78B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E521D-8268-44C4-AD1B-BD4D54DAE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BDF84-0D81-4353-AAD4-9B3A3BFC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71729-50F5-4B03-B046-2B2C18B0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25E38-7861-4653-A897-A3B6AE2D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8018C-E93F-4847-80C9-C4C54BA4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B633-ACF8-4E38-A68B-CC777959E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C4282-93A1-477B-B21C-BA73C1405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E56A-7FEF-4998-ACAA-C4969A9E5CC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54601-321B-4FD0-8EF6-A10863F9E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21D8D-46FA-414D-8881-CAE90D25D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0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6E9DE-D362-434C-8D9C-DC0708EB8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132" y="1295231"/>
            <a:ext cx="5895178" cy="3807446"/>
          </a:xfrm>
        </p:spPr>
        <p:txBody>
          <a:bodyPr anchor="b">
            <a:normAutofit/>
          </a:bodyPr>
          <a:lstStyle/>
          <a:p>
            <a:pPr algn="l"/>
            <a:r>
              <a:rPr lang="en-US" sz="6600"/>
              <a:t>Benign Scrotal Pathologies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FDCDA-15E2-49E4-B0D4-06D02C43E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9872" y="1122363"/>
            <a:ext cx="3223928" cy="3980314"/>
          </a:xfrm>
        </p:spPr>
        <p:txBody>
          <a:bodyPr anchor="b">
            <a:norm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Anas O. </a:t>
            </a:r>
            <a:r>
              <a:rPr lang="en-US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Satari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- 5</a:t>
            </a:r>
            <a:r>
              <a:rPr lang="en-US" sz="1800" b="1" i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year MD student.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Mutah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University / P.O. Box 7 </a:t>
            </a:r>
            <a:r>
              <a:rPr lang="en-US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Mu’tah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61710, Al-Karak, Jordan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18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-Email: 420171501622@mutah.edu.jo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-Mobile No: 00962798608525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18288"/>
          </a:xfrm>
          <a:custGeom>
            <a:avLst/>
            <a:gdLst>
              <a:gd name="connsiteX0" fmla="*/ 0 w 5897880"/>
              <a:gd name="connsiteY0" fmla="*/ 0 h 18288"/>
              <a:gd name="connsiteX1" fmla="*/ 537362 w 5897880"/>
              <a:gd name="connsiteY1" fmla="*/ 0 h 18288"/>
              <a:gd name="connsiteX2" fmla="*/ 1133704 w 5897880"/>
              <a:gd name="connsiteY2" fmla="*/ 0 h 18288"/>
              <a:gd name="connsiteX3" fmla="*/ 1671066 w 5897880"/>
              <a:gd name="connsiteY3" fmla="*/ 0 h 18288"/>
              <a:gd name="connsiteX4" fmla="*/ 2385365 w 5897880"/>
              <a:gd name="connsiteY4" fmla="*/ 0 h 18288"/>
              <a:gd name="connsiteX5" fmla="*/ 3040685 w 5897880"/>
              <a:gd name="connsiteY5" fmla="*/ 0 h 18288"/>
              <a:gd name="connsiteX6" fmla="*/ 3696005 w 5897880"/>
              <a:gd name="connsiteY6" fmla="*/ 0 h 18288"/>
              <a:gd name="connsiteX7" fmla="*/ 4469282 w 5897880"/>
              <a:gd name="connsiteY7" fmla="*/ 0 h 18288"/>
              <a:gd name="connsiteX8" fmla="*/ 5183581 w 5897880"/>
              <a:gd name="connsiteY8" fmla="*/ 0 h 18288"/>
              <a:gd name="connsiteX9" fmla="*/ 5897880 w 5897880"/>
              <a:gd name="connsiteY9" fmla="*/ 0 h 18288"/>
              <a:gd name="connsiteX10" fmla="*/ 5897880 w 5897880"/>
              <a:gd name="connsiteY10" fmla="*/ 18288 h 18288"/>
              <a:gd name="connsiteX11" fmla="*/ 5419496 w 5897880"/>
              <a:gd name="connsiteY11" fmla="*/ 18288 h 18288"/>
              <a:gd name="connsiteX12" fmla="*/ 4882134 w 5897880"/>
              <a:gd name="connsiteY12" fmla="*/ 18288 h 18288"/>
              <a:gd name="connsiteX13" fmla="*/ 4167835 w 5897880"/>
              <a:gd name="connsiteY13" fmla="*/ 18288 h 18288"/>
              <a:gd name="connsiteX14" fmla="*/ 3394558 w 5897880"/>
              <a:gd name="connsiteY14" fmla="*/ 18288 h 18288"/>
              <a:gd name="connsiteX15" fmla="*/ 2798216 w 5897880"/>
              <a:gd name="connsiteY15" fmla="*/ 18288 h 18288"/>
              <a:gd name="connsiteX16" fmla="*/ 2024939 w 5897880"/>
              <a:gd name="connsiteY16" fmla="*/ 18288 h 18288"/>
              <a:gd name="connsiteX17" fmla="*/ 1487576 w 5897880"/>
              <a:gd name="connsiteY17" fmla="*/ 18288 h 18288"/>
              <a:gd name="connsiteX18" fmla="*/ 1009193 w 5897880"/>
              <a:gd name="connsiteY18" fmla="*/ 18288 h 18288"/>
              <a:gd name="connsiteX19" fmla="*/ 0 w 5897880"/>
              <a:gd name="connsiteY19" fmla="*/ 18288 h 18288"/>
              <a:gd name="connsiteX20" fmla="*/ 0 w 5897880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18288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259" y="7355"/>
                  <a:pt x="5898164" y="10249"/>
                  <a:pt x="5897880" y="18288"/>
                </a:cubicBezTo>
                <a:cubicBezTo>
                  <a:pt x="5682742" y="31268"/>
                  <a:pt x="5520014" y="14700"/>
                  <a:pt x="5419496" y="18288"/>
                </a:cubicBezTo>
                <a:cubicBezTo>
                  <a:pt x="5318978" y="21876"/>
                  <a:pt x="5012864" y="-2446"/>
                  <a:pt x="4882134" y="18288"/>
                </a:cubicBezTo>
                <a:cubicBezTo>
                  <a:pt x="4751404" y="39022"/>
                  <a:pt x="4313676" y="-3937"/>
                  <a:pt x="4167835" y="18288"/>
                </a:cubicBezTo>
                <a:cubicBezTo>
                  <a:pt x="4021994" y="40513"/>
                  <a:pt x="3715729" y="50049"/>
                  <a:pt x="3394558" y="18288"/>
                </a:cubicBezTo>
                <a:cubicBezTo>
                  <a:pt x="3073387" y="-13473"/>
                  <a:pt x="3093227" y="29828"/>
                  <a:pt x="2798216" y="18288"/>
                </a:cubicBezTo>
                <a:cubicBezTo>
                  <a:pt x="2503205" y="6748"/>
                  <a:pt x="2297615" y="22459"/>
                  <a:pt x="2024939" y="18288"/>
                </a:cubicBezTo>
                <a:cubicBezTo>
                  <a:pt x="1752263" y="14117"/>
                  <a:pt x="1629814" y="-5485"/>
                  <a:pt x="1487576" y="18288"/>
                </a:cubicBezTo>
                <a:cubicBezTo>
                  <a:pt x="1345338" y="42061"/>
                  <a:pt x="1238885" y="15810"/>
                  <a:pt x="1009193" y="18288"/>
                </a:cubicBezTo>
                <a:cubicBezTo>
                  <a:pt x="779501" y="20766"/>
                  <a:pt x="441829" y="-24679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5897880" h="18288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220" y="5688"/>
                  <a:pt x="5897711" y="13142"/>
                  <a:pt x="5897880" y="18288"/>
                </a:cubicBezTo>
                <a:cubicBezTo>
                  <a:pt x="5630425" y="-1425"/>
                  <a:pt x="5532865" y="12244"/>
                  <a:pt x="5242560" y="18288"/>
                </a:cubicBezTo>
                <a:cubicBezTo>
                  <a:pt x="4952255" y="24332"/>
                  <a:pt x="4783060" y="5748"/>
                  <a:pt x="4646219" y="18288"/>
                </a:cubicBezTo>
                <a:cubicBezTo>
                  <a:pt x="4509378" y="30828"/>
                  <a:pt x="4163771" y="-13995"/>
                  <a:pt x="3872941" y="18288"/>
                </a:cubicBezTo>
                <a:cubicBezTo>
                  <a:pt x="3582111" y="50571"/>
                  <a:pt x="3362704" y="-1402"/>
                  <a:pt x="3099664" y="18288"/>
                </a:cubicBezTo>
                <a:cubicBezTo>
                  <a:pt x="2836624" y="37978"/>
                  <a:pt x="2747441" y="19657"/>
                  <a:pt x="2562301" y="18288"/>
                </a:cubicBezTo>
                <a:cubicBezTo>
                  <a:pt x="2377161" y="16919"/>
                  <a:pt x="2104946" y="21735"/>
                  <a:pt x="1906981" y="18288"/>
                </a:cubicBezTo>
                <a:cubicBezTo>
                  <a:pt x="1709016" y="14841"/>
                  <a:pt x="1304654" y="-2323"/>
                  <a:pt x="1133704" y="18288"/>
                </a:cubicBezTo>
                <a:cubicBezTo>
                  <a:pt x="962754" y="38899"/>
                  <a:pt x="457048" y="2985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 2">
            <a:extLst>
              <a:ext uri="{FF2B5EF4-FFF2-40B4-BE49-F238E27FC236}">
                <a16:creationId xmlns:a16="http://schemas.microsoft.com/office/drawing/2014/main" id="{8FFD9892-EDE5-4886-A313-66099DA8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ont starve gifs | Explore Tumblr Posts and Blogs | Tumgir">
            <a:extLst>
              <a:ext uri="{FF2B5EF4-FFF2-40B4-BE49-F238E27FC236}">
                <a16:creationId xmlns:a16="http://schemas.microsoft.com/office/drawing/2014/main" id="{2F3A6ED3-069F-4352-931D-308BF1F32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7" y="176878"/>
            <a:ext cx="3329954" cy="381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s | Don't Starve Wiki | Fandom">
            <a:extLst>
              <a:ext uri="{FF2B5EF4-FFF2-40B4-BE49-F238E27FC236}">
                <a16:creationId xmlns:a16="http://schemas.microsoft.com/office/drawing/2014/main" id="{6616DDEA-A3FE-4EE5-97C2-C8B9EF668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17" y="3869189"/>
            <a:ext cx="23812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our DST religion! - [Don't Starve Together] General Discussion - Klei  Entertainment Forums">
            <a:extLst>
              <a:ext uri="{FF2B5EF4-FFF2-40B4-BE49-F238E27FC236}">
                <a16:creationId xmlns:a16="http://schemas.microsoft.com/office/drawing/2014/main" id="{5A1924D6-2229-4CD8-9604-DD9E14E9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633" y="-3724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es | Don't Starve Wiki | Fandom">
            <a:extLst>
              <a:ext uri="{FF2B5EF4-FFF2-40B4-BE49-F238E27FC236}">
                <a16:creationId xmlns:a16="http://schemas.microsoft.com/office/drawing/2014/main" id="{2043EEC9-6C3E-4131-98D1-66D6AE9A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7" y="4648200"/>
            <a:ext cx="23812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9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3F38F-AC8B-43E1-B521-4185BBA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Management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07FC0-0367-458A-A8F3-F0EB34AC0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0" r="8151" b="-1"/>
          <a:stretch/>
        </p:blipFill>
        <p:spPr>
          <a:xfrm>
            <a:off x="189813" y="952252"/>
            <a:ext cx="4376155" cy="49534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115DF-91D4-42C2-A8B6-7D390FC0B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en-US" sz="1700"/>
              <a:t>Management decision is </a:t>
            </a:r>
            <a:r>
              <a:rPr lang="en-US" sz="1700" b="1"/>
              <a:t>heavily dependent on time</a:t>
            </a:r>
            <a:r>
              <a:rPr lang="en-US" sz="1700"/>
              <a:t> of intervention.</a:t>
            </a:r>
          </a:p>
          <a:p>
            <a:r>
              <a:rPr lang="en-US" sz="1700"/>
              <a:t>Intervention within 4-8 hours (</a:t>
            </a:r>
            <a:r>
              <a:rPr lang="en-US" sz="1700" b="1"/>
              <a:t>golden 6 hours</a:t>
            </a:r>
            <a:r>
              <a:rPr lang="en-US" sz="1700"/>
              <a:t>) usually results in </a:t>
            </a:r>
            <a:r>
              <a:rPr lang="en-US" sz="1700" b="1"/>
              <a:t>90 – 100%</a:t>
            </a:r>
            <a:r>
              <a:rPr lang="en-US" sz="1700"/>
              <a:t> salvage rate. Intervention </a:t>
            </a:r>
            <a:r>
              <a:rPr lang="en-US" sz="1700" b="1"/>
              <a:t>after 24 hours </a:t>
            </a:r>
            <a:r>
              <a:rPr lang="en-US" sz="1700"/>
              <a:t>results in </a:t>
            </a:r>
            <a:r>
              <a:rPr lang="en-US" sz="1700" b="1"/>
              <a:t>0% </a:t>
            </a:r>
            <a:r>
              <a:rPr lang="en-US" sz="1700"/>
              <a:t>salvage rate</a:t>
            </a:r>
          </a:p>
          <a:p>
            <a:r>
              <a:rPr lang="en-US" sz="1700"/>
              <a:t>If the testicle is </a:t>
            </a:r>
            <a:r>
              <a:rPr lang="en-US" sz="1700" b="1"/>
              <a:t>viable</a:t>
            </a:r>
            <a:r>
              <a:rPr lang="en-US" sz="1700"/>
              <a:t>, then it should be </a:t>
            </a:r>
            <a:r>
              <a:rPr lang="en-US" sz="1700" b="1"/>
              <a:t>untwisted</a:t>
            </a:r>
            <a:r>
              <a:rPr lang="en-US" sz="1700"/>
              <a:t> and </a:t>
            </a:r>
            <a:r>
              <a:rPr lang="en-US" sz="1700" b="1"/>
              <a:t>bilateral orchidopexy </a:t>
            </a:r>
            <a:r>
              <a:rPr lang="en-US" sz="1700"/>
              <a:t>should be performed.</a:t>
            </a:r>
          </a:p>
          <a:p>
            <a:r>
              <a:rPr lang="en-US" sz="1700"/>
              <a:t>If the testicle is necrotic, then </a:t>
            </a:r>
            <a:r>
              <a:rPr lang="en-US" sz="1700" b="1"/>
              <a:t>orchiectomy</a:t>
            </a:r>
            <a:r>
              <a:rPr lang="en-US" sz="1700"/>
              <a:t> and </a:t>
            </a:r>
            <a:r>
              <a:rPr lang="en-US" sz="1700" b="1"/>
              <a:t>orchidopexy</a:t>
            </a:r>
            <a:r>
              <a:rPr lang="en-US" sz="1700"/>
              <a:t> of the other testicle should be performed.</a:t>
            </a:r>
          </a:p>
          <a:p>
            <a:r>
              <a:rPr lang="en-US" sz="1700"/>
              <a:t>The surgical approach is through the scrotum.</a:t>
            </a:r>
          </a:p>
          <a:p>
            <a:r>
              <a:rPr lang="en-US" sz="1700"/>
              <a:t>If surgical intervention is not possible, then manual detorsion should be attempted followed by referral.</a:t>
            </a:r>
          </a:p>
        </p:txBody>
      </p:sp>
    </p:spTree>
    <p:extLst>
      <p:ext uri="{BB962C8B-B14F-4D97-AF65-F5344CB8AC3E}">
        <p14:creationId xmlns:p14="http://schemas.microsoft.com/office/powerpoint/2010/main" val="3029241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66370-329D-417C-88E2-D8A411F4D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Epididymo-orchitis</a:t>
            </a:r>
          </a:p>
        </p:txBody>
      </p:sp>
      <p:sp>
        <p:nvSpPr>
          <p:cNvPr id="20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Epididymitis &amp; Orchitis: Causes, Diagnosis &amp; Treatment">
            <a:extLst>
              <a:ext uri="{FF2B5EF4-FFF2-40B4-BE49-F238E27FC236}">
                <a16:creationId xmlns:a16="http://schemas.microsoft.com/office/drawing/2014/main" id="{C0E4172D-18E3-4BCF-BF99-0991F9E1C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r="2" b="2"/>
          <a:stretch/>
        </p:blipFill>
        <p:spPr bwMode="auto">
          <a:xfrm>
            <a:off x="411892" y="2395728"/>
            <a:ext cx="4170803" cy="285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F15BC-E67A-4C97-8CE7-225E7E34A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en-US" sz="2200" dirty="0" err="1"/>
              <a:t>Epididymo</a:t>
            </a:r>
            <a:r>
              <a:rPr lang="en-US" sz="2200" dirty="0"/>
              <a:t>-orchitis is an </a:t>
            </a:r>
            <a:r>
              <a:rPr lang="en-US" sz="2200" b="1" dirty="0"/>
              <a:t>inflammation</a:t>
            </a:r>
            <a:r>
              <a:rPr lang="en-US" sz="2200" dirty="0"/>
              <a:t> of the epididymis and/or testicle.</a:t>
            </a:r>
          </a:p>
          <a:p>
            <a:r>
              <a:rPr lang="en-US" sz="2200" dirty="0"/>
              <a:t>It is an </a:t>
            </a:r>
            <a:r>
              <a:rPr lang="en-US" sz="2200" b="1" dirty="0"/>
              <a:t>uncommon</a:t>
            </a:r>
            <a:r>
              <a:rPr lang="en-US" sz="2200" dirty="0"/>
              <a:t> disease with prevalence of 0.7%.</a:t>
            </a:r>
          </a:p>
          <a:p>
            <a:r>
              <a:rPr lang="en-US" sz="2200" dirty="0"/>
              <a:t>It usually affects sexually active men (20 – 35) years old and </a:t>
            </a:r>
            <a:r>
              <a:rPr lang="en-US" sz="2200" b="1" dirty="0"/>
              <a:t>older men </a:t>
            </a:r>
            <a:r>
              <a:rPr lang="en-US" sz="2200" dirty="0"/>
              <a:t>(50 – 70) years old.</a:t>
            </a:r>
          </a:p>
          <a:p>
            <a:r>
              <a:rPr lang="en-US" sz="2200" dirty="0"/>
              <a:t>It can be classified into acute, sub-acute, and chronic.</a:t>
            </a:r>
          </a:p>
        </p:txBody>
      </p:sp>
    </p:spTree>
    <p:extLst>
      <p:ext uri="{BB962C8B-B14F-4D97-AF65-F5344CB8AC3E}">
        <p14:creationId xmlns:p14="http://schemas.microsoft.com/office/powerpoint/2010/main" val="564478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646E6-7A09-4B52-B241-1B16570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notes</a:t>
            </a:r>
          </a:p>
        </p:txBody>
      </p:sp>
      <p:pic>
        <p:nvPicPr>
          <p:cNvPr id="5122" name="Picture 2" descr="Dr_muhthad - Epididymitis and Epididymo-orchitis... | Facebook">
            <a:extLst>
              <a:ext uri="{FF2B5EF4-FFF2-40B4-BE49-F238E27FC236}">
                <a16:creationId xmlns:a16="http://schemas.microsoft.com/office/drawing/2014/main" id="{7FAFB41D-0330-4FB1-83A3-E086E2EEB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r="2620" b="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3F74B-9CC2-4A70-AA1A-F5A827393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2706624"/>
            <a:ext cx="6534259" cy="3822192"/>
          </a:xfrm>
        </p:spPr>
        <p:txBody>
          <a:bodyPr>
            <a:normAutofit/>
          </a:bodyPr>
          <a:lstStyle/>
          <a:p>
            <a:r>
              <a:rPr lang="en-US" sz="2200" b="1" dirty="0"/>
              <a:t>Epididymitis</a:t>
            </a:r>
            <a:r>
              <a:rPr lang="en-US" sz="2200" dirty="0"/>
              <a:t> is </a:t>
            </a:r>
            <a:r>
              <a:rPr lang="en-US" sz="2200" b="1" dirty="0"/>
              <a:t>more common </a:t>
            </a:r>
            <a:r>
              <a:rPr lang="en-US" sz="2200" dirty="0"/>
              <a:t>than orchitis.</a:t>
            </a:r>
          </a:p>
          <a:p>
            <a:endParaRPr lang="en-US" sz="2200" dirty="0"/>
          </a:p>
          <a:p>
            <a:r>
              <a:rPr lang="en-US" sz="2200" b="1" dirty="0"/>
              <a:t>orchitis</a:t>
            </a:r>
            <a:r>
              <a:rPr lang="en-US" sz="2200" dirty="0"/>
              <a:t> occurs in </a:t>
            </a:r>
            <a:r>
              <a:rPr lang="en-US" sz="2200" b="1" dirty="0"/>
              <a:t>60%</a:t>
            </a:r>
            <a:r>
              <a:rPr lang="en-US" sz="2200" dirty="0"/>
              <a:t> of men diagnosed </a:t>
            </a:r>
            <a:r>
              <a:rPr lang="en-US" sz="2200" b="1" dirty="0"/>
              <a:t>with epididymitis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US" sz="2200" b="1" dirty="0"/>
              <a:t>Isolated orchitis is rare </a:t>
            </a:r>
            <a:r>
              <a:rPr lang="en-US" sz="2200" dirty="0"/>
              <a:t>and is generally associated with mumps infection in prepubertal boys (13 years or younger).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6774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F2FE1-CD01-4A57-A442-F1BC29B8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Classification: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3BB4-1120-43A0-889A-03B7949F5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70048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b="1" dirty="0"/>
              <a:t>Acute</a:t>
            </a:r>
            <a:r>
              <a:rPr lang="en-US" sz="2200" dirty="0"/>
              <a:t>: less than 6-week duration.</a:t>
            </a:r>
          </a:p>
          <a:p>
            <a:endParaRPr lang="en-US" sz="2200" dirty="0"/>
          </a:p>
          <a:p>
            <a:r>
              <a:rPr lang="en-US" sz="2200" b="1" dirty="0"/>
              <a:t>Sub-acute</a:t>
            </a:r>
            <a:r>
              <a:rPr lang="en-US" sz="2200" dirty="0"/>
              <a:t>: between 6 weeks and three months.</a:t>
            </a:r>
          </a:p>
          <a:p>
            <a:endParaRPr lang="en-US" sz="2200" dirty="0"/>
          </a:p>
          <a:p>
            <a:r>
              <a:rPr lang="en-US" sz="2200" b="1" dirty="0"/>
              <a:t>Chronic</a:t>
            </a:r>
            <a:r>
              <a:rPr lang="en-US" sz="2200" dirty="0"/>
              <a:t>: more than 3 months.</a:t>
            </a:r>
          </a:p>
        </p:txBody>
      </p:sp>
    </p:spTree>
    <p:extLst>
      <p:ext uri="{BB962C8B-B14F-4D97-AF65-F5344CB8AC3E}">
        <p14:creationId xmlns:p14="http://schemas.microsoft.com/office/powerpoint/2010/main" val="338049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457A4-32BD-4DFF-A5FD-16C27C4DA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Pathophysiology</a:t>
            </a:r>
          </a:p>
        </p:txBody>
      </p:sp>
      <p:sp>
        <p:nvSpPr>
          <p:cNvPr id="14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460FE-1C25-4098-8282-FCBBF2AA5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b="1" dirty="0"/>
              <a:t>retrograde ascent </a:t>
            </a:r>
            <a:r>
              <a:rPr lang="en-US" sz="2200" dirty="0"/>
              <a:t>of pathogens is the usual route of infection.</a:t>
            </a:r>
          </a:p>
          <a:p>
            <a:r>
              <a:rPr lang="en-US" sz="2200" b="1" dirty="0"/>
              <a:t>bacteria</a:t>
            </a:r>
            <a:r>
              <a:rPr lang="en-US" sz="2200" dirty="0"/>
              <a:t> are responsible for most cases.</a:t>
            </a:r>
          </a:p>
          <a:p>
            <a:r>
              <a:rPr lang="en-US" sz="2200" dirty="0"/>
              <a:t>the type of bacteria varies with patient age.</a:t>
            </a:r>
          </a:p>
          <a:p>
            <a:r>
              <a:rPr lang="en-US" sz="2200" dirty="0"/>
              <a:t>In 14 – 35 years old men, the most common cause is </a:t>
            </a:r>
            <a:r>
              <a:rPr lang="en-US" sz="2200" i="1" dirty="0"/>
              <a:t>Neisseria gonorrhoeae</a:t>
            </a:r>
            <a:r>
              <a:rPr lang="en-US" sz="2200" dirty="0"/>
              <a:t> or </a:t>
            </a:r>
            <a:r>
              <a:rPr lang="en-US" sz="2200" i="1" dirty="0"/>
              <a:t>Chlamydia trachomatis </a:t>
            </a:r>
            <a:r>
              <a:rPr lang="en-US" sz="2200" dirty="0"/>
              <a:t>infection. (USA)</a:t>
            </a:r>
          </a:p>
          <a:p>
            <a:r>
              <a:rPr lang="en-US" sz="2200" dirty="0"/>
              <a:t>In cases of groups &lt;14 and &gt;35 the cause is common UTI pathogens e.g., </a:t>
            </a:r>
            <a:r>
              <a:rPr lang="en-US" sz="2200" i="1" dirty="0"/>
              <a:t>E. coli</a:t>
            </a:r>
            <a:r>
              <a:rPr lang="en-US" sz="2200" dirty="0"/>
              <a:t>.</a:t>
            </a:r>
            <a:endParaRPr lang="en-US" sz="2200" b="0" dirty="0">
              <a:effectLst/>
              <a:latin typeface="Roboto" panose="02000000000000000000" pitchFamily="2" charset="0"/>
            </a:endParaRPr>
          </a:p>
          <a:p>
            <a:r>
              <a:rPr lang="en-US" sz="2200" dirty="0"/>
              <a:t>in </a:t>
            </a:r>
            <a:r>
              <a:rPr lang="en-US" sz="2200" b="1" dirty="0"/>
              <a:t>Jordan</a:t>
            </a:r>
            <a:r>
              <a:rPr lang="en-US" sz="2200" dirty="0"/>
              <a:t>, it is possible to assume that the most common cause is </a:t>
            </a:r>
            <a:r>
              <a:rPr lang="en-US" sz="2200" b="1" i="1" dirty="0"/>
              <a:t>E. coli </a:t>
            </a:r>
            <a:r>
              <a:rPr lang="en-US" sz="2200" dirty="0"/>
              <a:t>regardless of age group.</a:t>
            </a:r>
          </a:p>
          <a:p>
            <a:r>
              <a:rPr lang="en-US" sz="2200" dirty="0"/>
              <a:t>In </a:t>
            </a:r>
            <a:r>
              <a:rPr lang="en-US" sz="2200" b="1" dirty="0"/>
              <a:t>isolated orchitis </a:t>
            </a:r>
            <a:r>
              <a:rPr lang="en-US" sz="2200" dirty="0"/>
              <a:t>(mumps orchitis) the route is </a:t>
            </a:r>
            <a:r>
              <a:rPr lang="en-US" sz="2200" b="1" dirty="0"/>
              <a:t>hematogenous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8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F6740-3DF3-405A-A573-A4ED4329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Pathophysiology Cont.</a:t>
            </a:r>
          </a:p>
        </p:txBody>
      </p:sp>
      <p:sp>
        <p:nvSpPr>
          <p:cNvPr id="9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7E03A-F9DA-427A-9B6F-1C5CE792C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b="1" dirty="0"/>
              <a:t>Noninfectious</a:t>
            </a:r>
            <a:r>
              <a:rPr lang="en-US" sz="2200" dirty="0"/>
              <a:t> causes include:</a:t>
            </a:r>
          </a:p>
          <a:p>
            <a:pPr marL="0" indent="0">
              <a:buNone/>
            </a:pPr>
            <a:r>
              <a:rPr lang="en-US" sz="2200" b="1" dirty="0"/>
              <a:t>postinfectious</a:t>
            </a:r>
            <a:r>
              <a:rPr lang="en-US" sz="2200" dirty="0"/>
              <a:t> </a:t>
            </a:r>
            <a:r>
              <a:rPr lang="en-US" sz="2200" b="1" dirty="0"/>
              <a:t>inflammatory</a:t>
            </a:r>
            <a:r>
              <a:rPr lang="en-US" sz="2200" dirty="0"/>
              <a:t> </a:t>
            </a:r>
            <a:r>
              <a:rPr lang="en-US" sz="2200" b="1" dirty="0"/>
              <a:t>reaction</a:t>
            </a:r>
            <a:r>
              <a:rPr lang="en-US" sz="2200" dirty="0"/>
              <a:t> to pathogens </a:t>
            </a:r>
            <a:r>
              <a:rPr lang="en-US" sz="2200" b="0" i="0" dirty="0">
                <a:effectLst/>
                <a:latin typeface="Roboto" panose="02000000000000000000" pitchFamily="2" charset="0"/>
              </a:rPr>
              <a:t>e.g., </a:t>
            </a:r>
            <a:r>
              <a:rPr lang="en-US" sz="2200" b="0" i="1" dirty="0">
                <a:effectLst/>
                <a:latin typeface="Roboto" panose="02000000000000000000" pitchFamily="2" charset="0"/>
              </a:rPr>
              <a:t>Mycoplasma pneumoniae.</a:t>
            </a:r>
          </a:p>
          <a:p>
            <a:pPr marL="0" indent="0">
              <a:buNone/>
            </a:pPr>
            <a:r>
              <a:rPr lang="en-US" sz="2200" dirty="0">
                <a:latin typeface="Roboto" panose="02000000000000000000" pitchFamily="2" charset="0"/>
              </a:rPr>
              <a:t>Diseases e.g., </a:t>
            </a:r>
            <a:r>
              <a:rPr lang="en-US" sz="2200" b="1" dirty="0">
                <a:latin typeface="Roboto" panose="02000000000000000000" pitchFamily="2" charset="0"/>
              </a:rPr>
              <a:t>vasculitis</a:t>
            </a:r>
            <a:r>
              <a:rPr lang="en-US" sz="2200" dirty="0">
                <a:latin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2200" dirty="0">
                <a:latin typeface="Roboto" panose="02000000000000000000" pitchFamily="2" charset="0"/>
              </a:rPr>
              <a:t>Drugs e.g., </a:t>
            </a:r>
            <a:r>
              <a:rPr lang="en-US" sz="2200" b="1" dirty="0">
                <a:latin typeface="Roboto" panose="02000000000000000000" pitchFamily="2" charset="0"/>
              </a:rPr>
              <a:t>amiodarone</a:t>
            </a:r>
            <a:r>
              <a:rPr lang="en-US" sz="2200" dirty="0">
                <a:latin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9091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42619-D2CB-422A-B112-D0B2AB38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Risk factors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9104E-BF83-4329-A89D-1C8E52B0C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Sexually </a:t>
            </a:r>
            <a:r>
              <a:rPr lang="en-US" sz="2200" b="1" dirty="0"/>
              <a:t>active</a:t>
            </a:r>
            <a:r>
              <a:rPr lang="en-US" sz="2200" dirty="0"/>
              <a:t> men.</a:t>
            </a:r>
          </a:p>
          <a:p>
            <a:r>
              <a:rPr lang="en-US" sz="2200" dirty="0"/>
              <a:t>Prolonged periods of </a:t>
            </a:r>
            <a:r>
              <a:rPr lang="en-US" sz="2200" b="1" dirty="0"/>
              <a:t>sitting</a:t>
            </a:r>
            <a:r>
              <a:rPr lang="en-US" sz="2200" dirty="0"/>
              <a:t>.</a:t>
            </a:r>
          </a:p>
          <a:p>
            <a:r>
              <a:rPr lang="en-US" sz="2200" dirty="0"/>
              <a:t>Urinary tract </a:t>
            </a:r>
            <a:r>
              <a:rPr lang="en-US" sz="2200" b="1" dirty="0"/>
              <a:t>surgery</a:t>
            </a:r>
            <a:r>
              <a:rPr lang="en-US" sz="2200" dirty="0"/>
              <a:t>.</a:t>
            </a:r>
          </a:p>
          <a:p>
            <a:r>
              <a:rPr lang="en-US" sz="2200" b="1" dirty="0"/>
              <a:t>Anatomic abnormalities </a:t>
            </a:r>
            <a:r>
              <a:rPr lang="en-US" sz="2200" dirty="0"/>
              <a:t>e.g., (Prostatic obstruction, Posterior urethral valve or meatal stenosis).</a:t>
            </a:r>
          </a:p>
        </p:txBody>
      </p:sp>
    </p:spTree>
    <p:extLst>
      <p:ext uri="{BB962C8B-B14F-4D97-AF65-F5344CB8AC3E}">
        <p14:creationId xmlns:p14="http://schemas.microsoft.com/office/powerpoint/2010/main" val="377401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DF533-21AB-411A-8B40-FEA7FDA3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History: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90EBE-DF2C-4BB9-8C67-EFF7D55B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Patients typically present with </a:t>
            </a:r>
            <a:r>
              <a:rPr lang="en-US" sz="2200" b="1"/>
              <a:t>gradual</a:t>
            </a:r>
            <a:r>
              <a:rPr lang="en-US" sz="2200"/>
              <a:t> onset of </a:t>
            </a:r>
            <a:r>
              <a:rPr lang="en-US" sz="2200" b="1"/>
              <a:t>pain</a:t>
            </a:r>
            <a:r>
              <a:rPr lang="en-US" sz="2200"/>
              <a:t> that is localized </a:t>
            </a:r>
            <a:r>
              <a:rPr lang="en-US" sz="2200" b="1"/>
              <a:t>posterior to the testis </a:t>
            </a:r>
            <a:r>
              <a:rPr lang="en-US" sz="2200"/>
              <a:t>and that occasionally </a:t>
            </a:r>
            <a:r>
              <a:rPr lang="en-US" sz="2200" b="1"/>
              <a:t>radiates</a:t>
            </a:r>
            <a:r>
              <a:rPr lang="en-US" sz="2200"/>
              <a:t> to the </a:t>
            </a:r>
            <a:r>
              <a:rPr lang="en-US" sz="2200" b="1"/>
              <a:t>lower abdomen</a:t>
            </a:r>
            <a:r>
              <a:rPr lang="en-US" sz="2200"/>
              <a:t>.</a:t>
            </a:r>
          </a:p>
          <a:p>
            <a:r>
              <a:rPr lang="en-US" sz="2200"/>
              <a:t>Usually, the pain is </a:t>
            </a:r>
            <a:r>
              <a:rPr lang="en-US" sz="2200" b="1"/>
              <a:t>unilateral</a:t>
            </a:r>
            <a:r>
              <a:rPr lang="en-US" sz="2200"/>
              <a:t> but can spread to the other testis.</a:t>
            </a:r>
          </a:p>
          <a:p>
            <a:r>
              <a:rPr lang="en-US" sz="2200" b="1"/>
              <a:t>Urinary symptoms</a:t>
            </a:r>
            <a:r>
              <a:rPr lang="en-US" sz="2200"/>
              <a:t>, </a:t>
            </a:r>
            <a:r>
              <a:rPr lang="en-US" sz="2200" b="1"/>
              <a:t>fever</a:t>
            </a:r>
            <a:r>
              <a:rPr lang="en-US" sz="2200"/>
              <a:t> and </a:t>
            </a:r>
            <a:r>
              <a:rPr lang="en-US" sz="2200" b="1"/>
              <a:t>tachycardia</a:t>
            </a:r>
            <a:r>
              <a:rPr lang="en-US" sz="2200"/>
              <a:t> are common.</a:t>
            </a:r>
          </a:p>
          <a:p>
            <a:r>
              <a:rPr lang="en-US" sz="2200"/>
              <a:t>Nausea and vomiting are uncommon and recurrent pain is rare.</a:t>
            </a:r>
          </a:p>
          <a:p>
            <a:r>
              <a:rPr lang="en-US" sz="2200"/>
              <a:t>Report of similar pain attack is not expected unless the patient was previously diagnosed with epididmo-orchitis</a:t>
            </a:r>
          </a:p>
        </p:txBody>
      </p:sp>
    </p:spTree>
    <p:extLst>
      <p:ext uri="{BB962C8B-B14F-4D97-AF65-F5344CB8AC3E}">
        <p14:creationId xmlns:p14="http://schemas.microsoft.com/office/powerpoint/2010/main" val="866905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B1931-D3AD-41DC-912B-C44079A4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Physical examination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B6185-442F-45C4-A9CD-AB29A7C7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Testicular </a:t>
            </a:r>
            <a:r>
              <a:rPr lang="en-US" sz="2200" b="1" dirty="0"/>
              <a:t>swelling</a:t>
            </a:r>
            <a:r>
              <a:rPr lang="en-US" sz="2200" dirty="0"/>
              <a:t> and </a:t>
            </a:r>
            <a:r>
              <a:rPr lang="en-US" sz="2200" b="1" dirty="0"/>
              <a:t>erythema</a:t>
            </a:r>
            <a:r>
              <a:rPr lang="en-US" sz="2200" dirty="0"/>
              <a:t> are present.</a:t>
            </a:r>
          </a:p>
          <a:p>
            <a:r>
              <a:rPr lang="en-US" sz="2200" dirty="0"/>
              <a:t>The affected testicle is usually in </a:t>
            </a:r>
            <a:r>
              <a:rPr lang="en-US" sz="2200" b="1" dirty="0"/>
              <a:t>normal</a:t>
            </a:r>
            <a:r>
              <a:rPr lang="en-US" sz="2200" dirty="0"/>
              <a:t> anatomical </a:t>
            </a:r>
            <a:r>
              <a:rPr lang="en-US" sz="2200" b="1" dirty="0"/>
              <a:t>site</a:t>
            </a:r>
            <a:r>
              <a:rPr lang="en-US" sz="2200" dirty="0"/>
              <a:t> and orientation.</a:t>
            </a:r>
          </a:p>
          <a:p>
            <a:r>
              <a:rPr lang="en-US" sz="2200" dirty="0"/>
              <a:t>Reactive hydrocele and scrotal wall erythema occur in later stages.</a:t>
            </a:r>
          </a:p>
          <a:p>
            <a:r>
              <a:rPr lang="en-US" sz="2200" b="1" dirty="0"/>
              <a:t>Cremasteric reflex </a:t>
            </a:r>
            <a:r>
              <a:rPr lang="en-US" sz="2200" dirty="0"/>
              <a:t>is </a:t>
            </a:r>
            <a:r>
              <a:rPr lang="en-US" sz="2200" b="1" dirty="0"/>
              <a:t>present</a:t>
            </a:r>
            <a:r>
              <a:rPr lang="en-US" sz="2200" dirty="0"/>
              <a:t> and scrotal elevation results in relief of pain </a:t>
            </a:r>
            <a:r>
              <a:rPr lang="en-US" sz="2200" b="1" dirty="0"/>
              <a:t>(+</a:t>
            </a:r>
            <a:r>
              <a:rPr lang="en-US" sz="2200" b="1" dirty="0" err="1"/>
              <a:t>ve</a:t>
            </a:r>
            <a:r>
              <a:rPr lang="en-US" sz="2200" b="1" dirty="0"/>
              <a:t> </a:t>
            </a:r>
            <a:r>
              <a:rPr lang="en-US" sz="2200" b="1" dirty="0" err="1"/>
              <a:t>phren’s</a:t>
            </a:r>
            <a:r>
              <a:rPr lang="en-US" sz="2200" b="1" dirty="0"/>
              <a:t> sign)</a:t>
            </a:r>
            <a:r>
              <a:rPr lang="en-US" sz="2200" dirty="0"/>
              <a:t>.</a:t>
            </a:r>
            <a:endParaRPr lang="en-US" sz="2200" b="1" dirty="0"/>
          </a:p>
          <a:p>
            <a:r>
              <a:rPr lang="en-US" sz="2200" dirty="0"/>
              <a:t>Renal angle tenderness, suprapubic palpation and scrotal auscultation should be performed to role out pyelonephritis, cystitis and inguinal hernia.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5CD92-6832-46CF-BFB0-D5530316E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3" r="1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32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BB6F3-2779-4135-AF12-3FBEBE65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Laboratory tests: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A94F5-25FB-48B4-A77E-C01FD876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CBC: </a:t>
            </a:r>
            <a:r>
              <a:rPr lang="en-US" sz="2200" b="1" dirty="0"/>
              <a:t>WBCs</a:t>
            </a:r>
            <a:r>
              <a:rPr lang="en-US" sz="2200" dirty="0"/>
              <a:t> are elevated.</a:t>
            </a:r>
          </a:p>
          <a:p>
            <a:r>
              <a:rPr lang="en-US" sz="2200" dirty="0"/>
              <a:t>Acute phase reactant: ESR, CRP are elevated.</a:t>
            </a:r>
          </a:p>
          <a:p>
            <a:r>
              <a:rPr lang="en-US" sz="2200" dirty="0"/>
              <a:t>Urine analysis: urine is usually turbid, WBCs are elevated </a:t>
            </a:r>
            <a:r>
              <a:rPr lang="en-US" sz="2200" b="1" dirty="0"/>
              <a:t>(pyuria)</a:t>
            </a:r>
            <a:r>
              <a:rPr lang="en-US" sz="2200" dirty="0"/>
              <a:t>,</a:t>
            </a:r>
            <a:r>
              <a:rPr lang="en-US" sz="2200" b="1" dirty="0"/>
              <a:t> nitrite</a:t>
            </a:r>
            <a:r>
              <a:rPr lang="en-US" sz="2200" dirty="0"/>
              <a:t> and </a:t>
            </a:r>
            <a:r>
              <a:rPr lang="en-US" sz="2200" b="1" dirty="0"/>
              <a:t>leukocyte esterase </a:t>
            </a:r>
            <a:r>
              <a:rPr lang="en-US" sz="2200" dirty="0"/>
              <a:t>are +</a:t>
            </a:r>
            <a:r>
              <a:rPr lang="en-US" sz="2200" dirty="0" err="1"/>
              <a:t>ve</a:t>
            </a:r>
            <a:r>
              <a:rPr lang="en-US" sz="2200" dirty="0"/>
              <a:t> and gram stain is usually positive for </a:t>
            </a:r>
            <a:r>
              <a:rPr lang="en-US" sz="2200" b="1" dirty="0"/>
              <a:t>gram negative rods</a:t>
            </a:r>
            <a:r>
              <a:rPr lang="en-US" sz="2200" dirty="0"/>
              <a:t>.</a:t>
            </a:r>
          </a:p>
          <a:p>
            <a:r>
              <a:rPr lang="en-US" sz="2200" dirty="0"/>
              <a:t>Urine </a:t>
            </a:r>
            <a:r>
              <a:rPr lang="en-US" sz="2200" b="1" dirty="0"/>
              <a:t>culture</a:t>
            </a:r>
            <a:r>
              <a:rPr lang="en-US" sz="2200" dirty="0"/>
              <a:t> is </a:t>
            </a:r>
            <a:r>
              <a:rPr lang="en-US" sz="2200" b="1" dirty="0"/>
              <a:t>positive</a:t>
            </a:r>
            <a:r>
              <a:rPr lang="en-US" sz="2200" dirty="0"/>
              <a:t> and guides the choice of antibiotic.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1838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465FD-E058-4209-95B0-61E4BFF0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Classification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A94E0-624E-4DAC-BEC7-B0EFBBFD5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/>
              <a:t>A) Painful:</a:t>
            </a:r>
          </a:p>
          <a:p>
            <a:pPr marL="0" indent="0">
              <a:buNone/>
            </a:pPr>
            <a:r>
              <a:rPr lang="en-US" sz="2200"/>
              <a:t>      1) Testicular torsion</a:t>
            </a:r>
          </a:p>
          <a:p>
            <a:pPr marL="0" indent="0">
              <a:buNone/>
            </a:pPr>
            <a:r>
              <a:rPr lang="en-US" sz="2200"/>
              <a:t>      2) Epididymo-orchitis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B) Painless:</a:t>
            </a:r>
          </a:p>
          <a:p>
            <a:pPr marL="0" indent="0">
              <a:buNone/>
            </a:pPr>
            <a:r>
              <a:rPr lang="en-US" sz="2200"/>
              <a:t>      1) Varicocele</a:t>
            </a:r>
          </a:p>
          <a:p>
            <a:pPr marL="0" indent="0">
              <a:buNone/>
            </a:pPr>
            <a:r>
              <a:rPr lang="en-US" sz="2200"/>
              <a:t>      2) Hydrocele  </a:t>
            </a:r>
          </a:p>
        </p:txBody>
      </p:sp>
    </p:spTree>
    <p:extLst>
      <p:ext uri="{BB962C8B-B14F-4D97-AF65-F5344CB8AC3E}">
        <p14:creationId xmlns:p14="http://schemas.microsoft.com/office/powerpoint/2010/main" val="60370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E3E46-F578-4A87-AE56-0B838176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Radiological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92937-BF94-409D-A218-0F390E638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0" i="0" dirty="0">
                <a:effectLst/>
              </a:rPr>
              <a:t>Scrotal </a:t>
            </a:r>
            <a:r>
              <a:rPr lang="en-US" sz="2400" b="1" i="0" dirty="0">
                <a:effectLst/>
              </a:rPr>
              <a:t>Doppler</a:t>
            </a:r>
            <a:r>
              <a:rPr lang="en-US" sz="2400" b="0" i="0" dirty="0">
                <a:effectLst/>
              </a:rPr>
              <a:t> ultrasonography shows </a:t>
            </a:r>
            <a:r>
              <a:rPr lang="en-US" sz="2400" b="1" i="0" dirty="0">
                <a:effectLst/>
              </a:rPr>
              <a:t>increased</a:t>
            </a:r>
            <a:r>
              <a:rPr lang="en-US" sz="2400" b="0" i="0" dirty="0">
                <a:effectLst/>
              </a:rPr>
              <a:t> blood </a:t>
            </a:r>
            <a:r>
              <a:rPr lang="en-US" sz="2400" b="1" i="0" dirty="0">
                <a:effectLst/>
              </a:rPr>
              <a:t>flow</a:t>
            </a:r>
            <a:r>
              <a:rPr lang="en-US" sz="2400" b="0" i="0" dirty="0">
                <a:effectLst/>
              </a:rPr>
              <a:t> to affected testis</a:t>
            </a:r>
            <a:endParaRPr lang="en-US" sz="2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E4DE13C-2D92-4E3E-B79D-D3475B4B95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2068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3581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58811-5C18-4BE0-B823-7BD36A43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Treatment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71E09-3262-46ED-B8D0-7755B0BB5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Patients usually </a:t>
            </a:r>
            <a:r>
              <a:rPr lang="en-US" sz="2200" b="1" dirty="0"/>
              <a:t>do</a:t>
            </a:r>
            <a:r>
              <a:rPr lang="en-US" sz="2200" dirty="0"/>
              <a:t> </a:t>
            </a:r>
            <a:r>
              <a:rPr lang="en-US" sz="2200" b="1" dirty="0"/>
              <a:t>not</a:t>
            </a:r>
            <a:r>
              <a:rPr lang="en-US" sz="2200" dirty="0"/>
              <a:t> require </a:t>
            </a:r>
            <a:r>
              <a:rPr lang="en-US" sz="2200" b="1" dirty="0"/>
              <a:t>admission</a:t>
            </a:r>
          </a:p>
          <a:p>
            <a:r>
              <a:rPr lang="en-US" sz="2200" b="1" dirty="0"/>
              <a:t>Empirical</a:t>
            </a:r>
            <a:r>
              <a:rPr lang="en-US" sz="2200" dirty="0"/>
              <a:t> treatment should begin as soon as diagnosis is established.</a:t>
            </a:r>
          </a:p>
          <a:p>
            <a:r>
              <a:rPr lang="en-US" sz="2200" b="1" dirty="0"/>
              <a:t>IM</a:t>
            </a:r>
            <a:r>
              <a:rPr lang="en-US" sz="2200" dirty="0"/>
              <a:t> </a:t>
            </a:r>
            <a:r>
              <a:rPr lang="en-US" sz="2200" b="1" dirty="0"/>
              <a:t>ceftriaxone</a:t>
            </a:r>
            <a:r>
              <a:rPr lang="en-US" sz="2200" dirty="0"/>
              <a:t> is given </a:t>
            </a:r>
            <a:r>
              <a:rPr lang="en-US" sz="2200" b="1" dirty="0"/>
              <a:t>once</a:t>
            </a:r>
            <a:r>
              <a:rPr lang="en-US" sz="2200" dirty="0"/>
              <a:t> and </a:t>
            </a:r>
            <a:r>
              <a:rPr lang="en-US" sz="2200" b="1" dirty="0"/>
              <a:t>oral</a:t>
            </a:r>
            <a:r>
              <a:rPr lang="en-US" sz="2200" dirty="0"/>
              <a:t> </a:t>
            </a:r>
            <a:r>
              <a:rPr lang="en-US" sz="2200" b="1" dirty="0"/>
              <a:t>levofloxacin</a:t>
            </a:r>
            <a:r>
              <a:rPr lang="en-US" sz="2200" dirty="0"/>
              <a:t> or oral ofloxacin are given for </a:t>
            </a:r>
            <a:r>
              <a:rPr lang="en-US" sz="2200" b="1" dirty="0"/>
              <a:t>10 days</a:t>
            </a:r>
            <a:r>
              <a:rPr lang="en-US" sz="2200" dirty="0"/>
              <a:t>. The choice of antibiotic should be guided urine culture</a:t>
            </a:r>
          </a:p>
          <a:p>
            <a:r>
              <a:rPr lang="en-US" sz="2200" dirty="0"/>
              <a:t>Analgesics, scrotal elevation, limitation of activity and ice packs are useful.</a:t>
            </a:r>
          </a:p>
        </p:txBody>
      </p:sp>
    </p:spTree>
    <p:extLst>
      <p:ext uri="{BB962C8B-B14F-4D97-AF65-F5344CB8AC3E}">
        <p14:creationId xmlns:p14="http://schemas.microsoft.com/office/powerpoint/2010/main" val="3527002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2D5FB-D1CD-4628-AA92-EE9B05D7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Testicular torsion</a:t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vs</a:t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Epididymo-orchitis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D172AF8C-CD4E-40EC-82C9-FC068C7A03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005155"/>
              </p:ext>
            </p:extLst>
          </p:nvPr>
        </p:nvGraphicFramePr>
        <p:xfrm>
          <a:off x="4654296" y="748681"/>
          <a:ext cx="7214618" cy="533321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02757">
                  <a:extLst>
                    <a:ext uri="{9D8B030D-6E8A-4147-A177-3AD203B41FA5}">
                      <a16:colId xmlns:a16="http://schemas.microsoft.com/office/drawing/2014/main" val="3019839126"/>
                    </a:ext>
                  </a:extLst>
                </a:gridCol>
                <a:gridCol w="2402757">
                  <a:extLst>
                    <a:ext uri="{9D8B030D-6E8A-4147-A177-3AD203B41FA5}">
                      <a16:colId xmlns:a16="http://schemas.microsoft.com/office/drawing/2014/main" val="407449270"/>
                    </a:ext>
                  </a:extLst>
                </a:gridCol>
                <a:gridCol w="2409104">
                  <a:extLst>
                    <a:ext uri="{9D8B030D-6E8A-4147-A177-3AD203B41FA5}">
                      <a16:colId xmlns:a16="http://schemas.microsoft.com/office/drawing/2014/main" val="2633496439"/>
                    </a:ext>
                  </a:extLst>
                </a:gridCol>
              </a:tblGrid>
              <a:tr h="347132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Testicular</a:t>
                      </a:r>
                      <a:r>
                        <a:rPr lang="en-US" sz="1600" baseline="0"/>
                        <a:t> torsion</a:t>
                      </a:r>
                      <a:endParaRPr lang="en-US" sz="1600"/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Epididymo</a:t>
                      </a:r>
                      <a:r>
                        <a:rPr lang="en-US" sz="1600" dirty="0"/>
                        <a:t>-orchitis 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3352253849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Age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(10-30) years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(20-35)&amp;(50-70)</a:t>
                      </a:r>
                      <a:r>
                        <a:rPr lang="en-US" sz="1600" baseline="0"/>
                        <a:t> years</a:t>
                      </a:r>
                      <a:endParaRPr lang="en-US" sz="1600"/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825956783"/>
                  </a:ext>
                </a:extLst>
              </a:tr>
              <a:tr h="583813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Pain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Sudden onset not affected by position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Gradual</a:t>
                      </a:r>
                      <a:r>
                        <a:rPr lang="en-US" sz="1600" baseline="0"/>
                        <a:t> onset worse when standing</a:t>
                      </a:r>
                      <a:endParaRPr lang="en-US" sz="1600"/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1998401487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Onset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After sleep</a:t>
                      </a:r>
                      <a:r>
                        <a:rPr lang="en-US" sz="1600" baseline="0"/>
                        <a:t> or trauma </a:t>
                      </a:r>
                      <a:endParaRPr lang="en-US" sz="1600"/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No relation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2336444847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Time to presentation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Early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Later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2751144311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Past episodes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Possible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None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386284036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Severity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More severe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Less severe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1342517056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Vomiting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Common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Unusual 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823591663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Fever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Uncommon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Present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3970088971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Swelling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Present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Present 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2655336399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Urinary symptoms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Rare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Present 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2147084481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Urinanalysis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Free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Abnormal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1094762947"/>
                  </a:ext>
                </a:extLst>
              </a:tr>
              <a:tr h="583813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Physical exam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/>
                        <a:t>-ve Cremasteric reflex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/>
                        <a:t>-ve Prehn’s sign 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+ve Cremasteric reflex</a:t>
                      </a:r>
                      <a:r>
                        <a:rPr lang="en-US" sz="1600" baseline="0"/>
                        <a:t> </a:t>
                      </a:r>
                    </a:p>
                    <a:p>
                      <a:r>
                        <a:rPr lang="en-US" sz="1600" baseline="0"/>
                        <a:t>+ve Prehn sign </a:t>
                      </a:r>
                      <a:endParaRPr lang="en-US" sz="1600"/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3087180238"/>
                  </a:ext>
                </a:extLst>
              </a:tr>
              <a:tr h="347132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Color Doppler</a:t>
                      </a:r>
                      <a:r>
                        <a:rPr lang="en-US" sz="1600" baseline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Decreased testicular flow</a:t>
                      </a:r>
                    </a:p>
                  </a:txBody>
                  <a:tcPr marL="78894" marR="78894" marT="39447" marB="3944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Increased testicular flow </a:t>
                      </a:r>
                    </a:p>
                  </a:txBody>
                  <a:tcPr marL="78894" marR="78894" marT="39447" marB="39447"/>
                </a:tc>
                <a:extLst>
                  <a:ext uri="{0D108BD9-81ED-4DB2-BD59-A6C34878D82A}">
                    <a16:rowId xmlns:a16="http://schemas.microsoft.com/office/drawing/2014/main" val="1279104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84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B2853-FD66-4415-8A52-63AB4FF3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Varicocele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D309-6209-4FF2-B3B7-96F446548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Varicocele is defined as abnormal </a:t>
            </a:r>
            <a:r>
              <a:rPr lang="en-US" sz="2200" b="1" dirty="0"/>
              <a:t>enlargement</a:t>
            </a:r>
            <a:r>
              <a:rPr lang="en-US" sz="2200" dirty="0"/>
              <a:t> of the </a:t>
            </a:r>
            <a:r>
              <a:rPr lang="en-US" sz="2200" b="1" dirty="0"/>
              <a:t>pampiniform</a:t>
            </a:r>
            <a:r>
              <a:rPr lang="en-US" sz="2200" dirty="0"/>
              <a:t> venous plexus.</a:t>
            </a:r>
          </a:p>
          <a:p>
            <a:endParaRPr lang="en-US" sz="2200" dirty="0"/>
          </a:p>
          <a:p>
            <a:r>
              <a:rPr lang="en-US" sz="2200" dirty="0"/>
              <a:t>It is a </a:t>
            </a:r>
            <a:r>
              <a:rPr lang="en-US" sz="2200" b="1" dirty="0"/>
              <a:t>prevalent</a:t>
            </a:r>
            <a:r>
              <a:rPr lang="en-US" sz="2200" dirty="0"/>
              <a:t> disease and affects 15% of general population and 40% of infertile men.</a:t>
            </a:r>
          </a:p>
          <a:p>
            <a:r>
              <a:rPr lang="en-US" sz="2200" dirty="0"/>
              <a:t>Most cases are left sided. Bilateral varicocele occurs in 10% of cases. Right varicocele occurs in 1% of cases.</a:t>
            </a:r>
          </a:p>
        </p:txBody>
      </p:sp>
      <p:pic>
        <p:nvPicPr>
          <p:cNvPr id="6146" name="Picture 2" descr="دوالي الخصيتين Varicocele - مدونة يوسبيتال">
            <a:extLst>
              <a:ext uri="{FF2B5EF4-FFF2-40B4-BE49-F238E27FC236}">
                <a16:creationId xmlns:a16="http://schemas.microsoft.com/office/drawing/2014/main" id="{CE0A070A-B03B-40A4-9D3E-3D1EA6D7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1275" y="1257357"/>
            <a:ext cx="5458968" cy="45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8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6D210-4F57-4E34-9D6A-B5628A83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Pathophysiology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2513B-B796-4F7C-A6FB-067EA1FD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Varicocele results from </a:t>
            </a:r>
            <a:r>
              <a:rPr lang="en-US" sz="2200" b="1" dirty="0"/>
              <a:t>malfunctioning valves </a:t>
            </a:r>
            <a:r>
              <a:rPr lang="en-US" sz="2200" dirty="0"/>
              <a:t>in testicular vein.</a:t>
            </a:r>
            <a:endParaRPr lang="ar-SA" sz="2200" dirty="0"/>
          </a:p>
          <a:p>
            <a:r>
              <a:rPr lang="en-US" sz="2200" dirty="0"/>
              <a:t>Varicocele occurs more in the </a:t>
            </a:r>
            <a:r>
              <a:rPr lang="en-US" sz="2200" b="1" dirty="0"/>
              <a:t>left side </a:t>
            </a:r>
            <a:r>
              <a:rPr lang="en-US" sz="2200" dirty="0"/>
              <a:t>because the </a:t>
            </a:r>
            <a:r>
              <a:rPr lang="en-US" sz="2200" b="1" dirty="0"/>
              <a:t>left</a:t>
            </a:r>
            <a:r>
              <a:rPr lang="en-US" sz="2200" dirty="0"/>
              <a:t> testicular vein drains </a:t>
            </a:r>
            <a:r>
              <a:rPr lang="en-US" sz="2200" b="1" dirty="0"/>
              <a:t>perpendicularly</a:t>
            </a:r>
            <a:r>
              <a:rPr lang="en-US" sz="2200" dirty="0"/>
              <a:t> in the left </a:t>
            </a:r>
            <a:r>
              <a:rPr lang="en-US" sz="2200" b="1" dirty="0"/>
              <a:t>renal vein</a:t>
            </a:r>
            <a:r>
              <a:rPr lang="en-US" sz="2200" dirty="0"/>
              <a:t>, unlike the right testicular vein which opens in the larger inferior vena cava.</a:t>
            </a:r>
          </a:p>
          <a:p>
            <a:endParaRPr lang="en-US" sz="2200" dirty="0"/>
          </a:p>
          <a:p>
            <a:r>
              <a:rPr lang="en-US" sz="2200" dirty="0"/>
              <a:t>There are </a:t>
            </a:r>
            <a:r>
              <a:rPr lang="en-US" sz="2200" b="1" dirty="0"/>
              <a:t>no</a:t>
            </a:r>
            <a:r>
              <a:rPr lang="en-US" sz="2200" dirty="0"/>
              <a:t> obvious </a:t>
            </a:r>
            <a:r>
              <a:rPr lang="en-US" sz="2200" b="1" dirty="0"/>
              <a:t>risk factors </a:t>
            </a:r>
            <a:r>
              <a:rPr lang="en-US" sz="2200" dirty="0"/>
              <a:t>for varicocele but</a:t>
            </a:r>
          </a:p>
          <a:p>
            <a:r>
              <a:rPr lang="en-US" sz="2200" dirty="0"/>
              <a:t>Chronic constipation ( leads to chronic elevation of intra abdominal pressure) has been proposed as a risk factor for varicocele development</a:t>
            </a:r>
          </a:p>
          <a:p>
            <a:endParaRPr lang="en-US" sz="22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355C368-9AD9-4472-BC4F-FB4DCE5A0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" b="1184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9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110A2-B618-47B1-B4C0-2D87740E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Patient presentation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9E37C-2635-4CDE-BF86-ED0175313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In most cases, patients present with a painless mass that resembles a “</a:t>
            </a:r>
            <a:r>
              <a:rPr lang="en-US" sz="2200" b="1" dirty="0"/>
              <a:t>bag of worms</a:t>
            </a:r>
            <a:r>
              <a:rPr lang="en-US" sz="2200" dirty="0"/>
              <a:t>”.</a:t>
            </a:r>
          </a:p>
          <a:p>
            <a:r>
              <a:rPr lang="en-US" sz="2200" dirty="0"/>
              <a:t>Many of cases are diagnosed incidentally during examination for other cause.</a:t>
            </a:r>
          </a:p>
          <a:p>
            <a:r>
              <a:rPr lang="en-US" sz="2200" dirty="0"/>
              <a:t>About </a:t>
            </a:r>
            <a:r>
              <a:rPr lang="en-US" sz="2200" b="1" dirty="0"/>
              <a:t>10% </a:t>
            </a:r>
            <a:r>
              <a:rPr lang="en-US" sz="2200" dirty="0"/>
              <a:t>of patients will experience discomfort (heaviness) or dull aching </a:t>
            </a:r>
            <a:r>
              <a:rPr lang="en-US" sz="2200" b="1" dirty="0"/>
              <a:t>pain</a:t>
            </a:r>
            <a:r>
              <a:rPr lang="en-US" sz="2200" dirty="0"/>
              <a:t> that radiates to inguinal region and worsen with exercise or long standing.</a:t>
            </a:r>
          </a:p>
          <a:p>
            <a:r>
              <a:rPr lang="en-US" sz="2200" dirty="0"/>
              <a:t>the </a:t>
            </a:r>
            <a:r>
              <a:rPr lang="en-US" sz="2200" b="1" dirty="0"/>
              <a:t>examination</a:t>
            </a:r>
            <a:r>
              <a:rPr lang="en-US" sz="2200" dirty="0"/>
              <a:t> should be performed in a </a:t>
            </a:r>
            <a:r>
              <a:rPr lang="en-US" sz="2200" b="1" dirty="0"/>
              <a:t>warm room </a:t>
            </a:r>
            <a:r>
              <a:rPr lang="en-US" sz="2200" dirty="0"/>
              <a:t>to facilitate cremasteric and dartos muscle relaxation.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580C42-F418-49D2-BD8B-1D8E5223A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9" r="-2" b="128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43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EF60F3-D193-4CE9-B902-2FEE03CD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Effect on testicles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89325-39F1-432C-8354-4D37306FC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D1F71-6858-4D49-9471-E472E14CE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900" b="1" dirty="0"/>
              <a:t>Varicocele</a:t>
            </a:r>
            <a:r>
              <a:rPr lang="en-US" sz="1900" dirty="0"/>
              <a:t> </a:t>
            </a:r>
            <a:r>
              <a:rPr lang="en-US" sz="1900" b="1" dirty="0"/>
              <a:t>affects</a:t>
            </a:r>
            <a:r>
              <a:rPr lang="en-US" sz="1900" dirty="0"/>
              <a:t> testicular growth </a:t>
            </a:r>
            <a:r>
              <a:rPr lang="en-US" sz="1900" b="1" dirty="0"/>
              <a:t>regardless</a:t>
            </a:r>
            <a:r>
              <a:rPr lang="en-US" sz="1900" dirty="0"/>
              <a:t> of fertility status. This is accompanied by dysfunctional testicular tissue.</a:t>
            </a:r>
          </a:p>
          <a:p>
            <a:pPr marL="0" indent="0">
              <a:buNone/>
            </a:pPr>
            <a:r>
              <a:rPr lang="en-US" sz="1900" dirty="0"/>
              <a:t>This affects men in two ways:</a:t>
            </a:r>
          </a:p>
          <a:p>
            <a:pPr marL="0" indent="0">
              <a:buNone/>
            </a:pPr>
            <a:r>
              <a:rPr lang="en-US" sz="1900" dirty="0"/>
              <a:t>1) </a:t>
            </a:r>
            <a:r>
              <a:rPr lang="en-US" sz="1900" b="1" dirty="0"/>
              <a:t>Testosterone</a:t>
            </a:r>
            <a:r>
              <a:rPr lang="en-US" sz="1900" dirty="0"/>
              <a:t>: levels of testosterone in men with varicocele are significantly lower than normal men.</a:t>
            </a:r>
          </a:p>
          <a:p>
            <a:pPr marL="0" indent="0">
              <a:buNone/>
            </a:pPr>
            <a:r>
              <a:rPr lang="en-US" sz="1900" dirty="0"/>
              <a:t>It also has been found that testosterone levels improve after surgical intervention.</a:t>
            </a:r>
          </a:p>
          <a:p>
            <a:pPr marL="0" indent="0">
              <a:buNone/>
            </a:pPr>
            <a:r>
              <a:rPr lang="en-US" sz="1900" dirty="0"/>
              <a:t>2) </a:t>
            </a:r>
            <a:r>
              <a:rPr lang="en-US" sz="1900" b="1" dirty="0"/>
              <a:t>Sperm quality</a:t>
            </a:r>
            <a:r>
              <a:rPr lang="en-US" sz="1900" dirty="0"/>
              <a:t>: varicocele is a cause for OAT syndrome (Oligo-</a:t>
            </a:r>
            <a:r>
              <a:rPr lang="en-US" sz="1900" dirty="0" err="1"/>
              <a:t>Astheno</a:t>
            </a:r>
            <a:r>
              <a:rPr lang="en-US" sz="1900" dirty="0"/>
              <a:t>-</a:t>
            </a:r>
            <a:r>
              <a:rPr lang="en-US" sz="1900" dirty="0" err="1"/>
              <a:t>Teratozoospermia</a:t>
            </a:r>
            <a:r>
              <a:rPr lang="en-US" sz="1900" dirty="0"/>
              <a:t>) syndrome which is a cause for subfertility.</a:t>
            </a:r>
          </a:p>
        </p:txBody>
      </p:sp>
    </p:spTree>
    <p:extLst>
      <p:ext uri="{BB962C8B-B14F-4D97-AF65-F5344CB8AC3E}">
        <p14:creationId xmlns:p14="http://schemas.microsoft.com/office/powerpoint/2010/main" val="3660685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F8F51-6A3F-4D1B-8E65-581B0D2C1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Effect on testicles Cont.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A347D-8DA7-4981-A1CD-770CC326E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OAT syndrome is characterized by:</a:t>
            </a:r>
          </a:p>
          <a:p>
            <a:pPr marL="0" indent="0">
              <a:buNone/>
            </a:pPr>
            <a:r>
              <a:rPr lang="en-US" sz="2200" dirty="0"/>
              <a:t>Decreased </a:t>
            </a:r>
            <a:r>
              <a:rPr lang="en-US" sz="2200" b="1" dirty="0"/>
              <a:t>number</a:t>
            </a:r>
            <a:r>
              <a:rPr lang="en-US" sz="2200" dirty="0"/>
              <a:t> of sperms (</a:t>
            </a:r>
            <a:r>
              <a:rPr lang="en-US" sz="2200" b="1" dirty="0"/>
              <a:t>oligospermia</a:t>
            </a:r>
            <a:r>
              <a:rPr lang="en-US" sz="2200" dirty="0"/>
              <a:t>).</a:t>
            </a:r>
          </a:p>
          <a:p>
            <a:pPr marL="0" indent="0">
              <a:buNone/>
            </a:pPr>
            <a:r>
              <a:rPr lang="en-US" sz="2200" dirty="0"/>
              <a:t>Poor sperm </a:t>
            </a:r>
            <a:r>
              <a:rPr lang="en-US" sz="2200" b="1" dirty="0"/>
              <a:t>motility</a:t>
            </a:r>
            <a:r>
              <a:rPr lang="en-US" sz="2200" dirty="0"/>
              <a:t> (</a:t>
            </a:r>
            <a:r>
              <a:rPr lang="en-US" sz="2200" b="1" dirty="0" err="1"/>
              <a:t>asthenospermia</a:t>
            </a:r>
            <a:r>
              <a:rPr lang="en-US" sz="2200" dirty="0"/>
              <a:t>).</a:t>
            </a:r>
          </a:p>
          <a:p>
            <a:pPr marL="0" indent="0">
              <a:buNone/>
            </a:pPr>
            <a:r>
              <a:rPr lang="en-US" sz="2200" dirty="0"/>
              <a:t>Abnormal sperm </a:t>
            </a:r>
            <a:r>
              <a:rPr lang="en-US" sz="2200" b="1" dirty="0"/>
              <a:t>shape</a:t>
            </a:r>
            <a:r>
              <a:rPr lang="en-US" sz="2200" dirty="0"/>
              <a:t> (</a:t>
            </a:r>
            <a:r>
              <a:rPr lang="en-US" sz="2200" b="1" dirty="0" err="1"/>
              <a:t>teratospermia</a:t>
            </a:r>
            <a:r>
              <a:rPr lang="en-US" sz="2200" dirty="0"/>
              <a:t>).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This effect is thought to be caused by </a:t>
            </a:r>
            <a:r>
              <a:rPr lang="en-US" sz="2200" b="1" dirty="0"/>
              <a:t>catecholamine</a:t>
            </a:r>
            <a:r>
              <a:rPr lang="en-US" sz="2200" dirty="0"/>
              <a:t> effect, due to reflux from adrenal vein, </a:t>
            </a:r>
            <a:r>
              <a:rPr lang="en-US" sz="2200" b="1" dirty="0"/>
              <a:t>hypoxia</a:t>
            </a:r>
            <a:r>
              <a:rPr lang="en-US" sz="2200" dirty="0"/>
              <a:t> from venous stasis, and elevated </a:t>
            </a:r>
            <a:r>
              <a:rPr lang="en-US" sz="2200" b="1" dirty="0"/>
              <a:t>oxygen species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b="1" dirty="0"/>
              <a:t>Increased temperature </a:t>
            </a:r>
            <a:r>
              <a:rPr lang="en-US" sz="2200" dirty="0"/>
              <a:t>of scrotum is also a contributing factor.</a:t>
            </a:r>
          </a:p>
        </p:txBody>
      </p:sp>
      <p:pic>
        <p:nvPicPr>
          <p:cNvPr id="9218" name="Picture 2" descr="Grade 3 isolated right-sided varicocele. | Download Scientific Diagram">
            <a:extLst>
              <a:ext uri="{FF2B5EF4-FFF2-40B4-BE49-F238E27FC236}">
                <a16:creationId xmlns:a16="http://schemas.microsoft.com/office/drawing/2014/main" id="{1D27BD96-17DE-4EDD-B77F-29E724D7C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" b="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1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4329B-4118-4C2B-97D0-507C3396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Evaluation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0D1F5-B24B-45F3-A22E-5B6FB320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29635"/>
            <a:ext cx="6894576" cy="35162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BE11B-50C7-460B-BA9B-1C504ADA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Evaluation of varicocele should be performed only when patient is </a:t>
            </a:r>
            <a:r>
              <a:rPr lang="en-US" sz="2200" b="1" dirty="0"/>
              <a:t>standing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Some suggest that evaluation should be done twice, when the patient is standing and when supine. This allows for comparison between the two positions. </a:t>
            </a:r>
          </a:p>
        </p:txBody>
      </p:sp>
    </p:spTree>
    <p:extLst>
      <p:ext uri="{BB962C8B-B14F-4D97-AF65-F5344CB8AC3E}">
        <p14:creationId xmlns:p14="http://schemas.microsoft.com/office/powerpoint/2010/main" val="3555022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D80B7-4DE5-4BE6-B82C-BB23AFDD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investigations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4C6A2-2390-443D-9313-20909E7F6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000"/>
              <a:t>Because most cases are idiopathic, usually varicocele does not necessitate investigations other than </a:t>
            </a:r>
            <a:r>
              <a:rPr lang="en-US" sz="2000" b="0" i="0">
                <a:effectLst/>
              </a:rPr>
              <a:t>Scrotal </a:t>
            </a:r>
            <a:r>
              <a:rPr lang="en-US" sz="2000" b="1" i="0">
                <a:effectLst/>
              </a:rPr>
              <a:t>Doppler</a:t>
            </a:r>
            <a:r>
              <a:rPr lang="en-US" sz="2000" b="0" i="0">
                <a:effectLst/>
              </a:rPr>
              <a:t> ultrasonography </a:t>
            </a:r>
            <a:r>
              <a:rPr lang="en-US" sz="2000"/>
              <a:t>and semen analysis.</a:t>
            </a:r>
          </a:p>
          <a:p>
            <a:r>
              <a:rPr lang="en-US" sz="2000"/>
              <a:t>Alerting signs for secondary varicocele that requires abdominal imaging are:</a:t>
            </a:r>
          </a:p>
          <a:p>
            <a:pPr marL="0" indent="0">
              <a:buNone/>
            </a:pPr>
            <a:r>
              <a:rPr lang="en-US" sz="2000"/>
              <a:t>Right sided varicocele.</a:t>
            </a:r>
          </a:p>
          <a:p>
            <a:pPr marL="0" indent="0">
              <a:buNone/>
            </a:pPr>
            <a:r>
              <a:rPr lang="en-US" sz="2000"/>
              <a:t>Acute onset varicocele.</a:t>
            </a:r>
          </a:p>
          <a:p>
            <a:pPr marL="0" indent="0">
              <a:buNone/>
            </a:pPr>
            <a:r>
              <a:rPr lang="en-US" sz="2000"/>
              <a:t>Palpable abdominal mass.</a:t>
            </a:r>
          </a:p>
        </p:txBody>
      </p:sp>
    </p:spTree>
    <p:extLst>
      <p:ext uri="{BB962C8B-B14F-4D97-AF65-F5344CB8AC3E}">
        <p14:creationId xmlns:p14="http://schemas.microsoft.com/office/powerpoint/2010/main" val="380478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DA45F-174B-4810-AF93-F855F611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Testicular torsion</a:t>
            </a:r>
          </a:p>
        </p:txBody>
      </p:sp>
      <p:pic>
        <p:nvPicPr>
          <p:cNvPr id="5" name="Picture 4" descr="A close-up of a foot&#10;&#10;Description automatically generated with low confidence">
            <a:extLst>
              <a:ext uri="{FF2B5EF4-FFF2-40B4-BE49-F238E27FC236}">
                <a16:creationId xmlns:a16="http://schemas.microsoft.com/office/drawing/2014/main" id="{AEBE9E51-9CCB-435E-BABE-1FC47E89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1" r="9760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53B96-21B9-4695-A0B4-AA167B8EF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Testicular torsion is a </a:t>
            </a:r>
            <a:r>
              <a:rPr lang="en-US" sz="2200" b="1" dirty="0"/>
              <a:t>twisting</a:t>
            </a:r>
            <a:r>
              <a:rPr lang="en-US" sz="2200" dirty="0"/>
              <a:t> of the spermatic </a:t>
            </a:r>
            <a:r>
              <a:rPr lang="en-US" sz="2200" b="1" dirty="0"/>
              <a:t>cord</a:t>
            </a:r>
            <a:r>
              <a:rPr lang="en-US" sz="2200" dirty="0"/>
              <a:t> and its contents.</a:t>
            </a:r>
          </a:p>
          <a:p>
            <a:r>
              <a:rPr lang="en-US" sz="2200" dirty="0"/>
              <a:t>It accounts for </a:t>
            </a:r>
            <a:r>
              <a:rPr lang="en-US" sz="2200" b="1" dirty="0"/>
              <a:t>15%</a:t>
            </a:r>
            <a:r>
              <a:rPr lang="en-US" sz="2200" dirty="0"/>
              <a:t> </a:t>
            </a:r>
            <a:r>
              <a:rPr lang="en-US" sz="2200" b="1" dirty="0"/>
              <a:t>of children presenting with acute scrotal pain</a:t>
            </a:r>
            <a:r>
              <a:rPr lang="en-US" sz="2200" dirty="0"/>
              <a:t>.</a:t>
            </a:r>
          </a:p>
          <a:p>
            <a:r>
              <a:rPr lang="en-US" sz="2200" dirty="0"/>
              <a:t>It results in orchiectomy in 40% of boys undergoing detorsion surgery.</a:t>
            </a:r>
          </a:p>
          <a:p>
            <a:r>
              <a:rPr lang="en-US" sz="2200" dirty="0"/>
              <a:t>It is a surgical </a:t>
            </a:r>
            <a:r>
              <a:rPr lang="en-US" sz="2200" b="1" dirty="0"/>
              <a:t>emergency</a:t>
            </a:r>
            <a:r>
              <a:rPr lang="en-US" sz="2200" dirty="0"/>
              <a:t>.</a:t>
            </a:r>
          </a:p>
          <a:p>
            <a:r>
              <a:rPr lang="en-US" sz="2200" dirty="0"/>
              <a:t>The diagnosis is </a:t>
            </a:r>
            <a:r>
              <a:rPr lang="en-US" sz="2200" b="1" dirty="0"/>
              <a:t>clinical</a:t>
            </a:r>
            <a:r>
              <a:rPr lang="en-US" sz="2200" dirty="0"/>
              <a:t>.</a:t>
            </a:r>
          </a:p>
          <a:p>
            <a:r>
              <a:rPr lang="en-US" sz="2200" dirty="0"/>
              <a:t>It should be </a:t>
            </a:r>
            <a:r>
              <a:rPr lang="en-US" sz="2200" b="1" dirty="0"/>
              <a:t>ruled out in all cases of acute scrotal pain.</a:t>
            </a:r>
          </a:p>
        </p:txBody>
      </p:sp>
    </p:spTree>
    <p:extLst>
      <p:ext uri="{BB962C8B-B14F-4D97-AF65-F5344CB8AC3E}">
        <p14:creationId xmlns:p14="http://schemas.microsoft.com/office/powerpoint/2010/main" val="59471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A6E55-A258-4C47-A0AF-BC829B83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Indication of surgery</a:t>
            </a:r>
          </a:p>
        </p:txBody>
      </p:sp>
      <p:sp>
        <p:nvSpPr>
          <p:cNvPr id="14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30957-670A-4939-A875-17A74DCD0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Presence of </a:t>
            </a:r>
            <a:r>
              <a:rPr lang="en-US" sz="2200" b="1" dirty="0"/>
              <a:t>pain</a:t>
            </a:r>
            <a:r>
              <a:rPr lang="en-US" sz="2200" dirty="0"/>
              <a:t>.</a:t>
            </a:r>
          </a:p>
          <a:p>
            <a:r>
              <a:rPr lang="en-US" sz="2200" dirty="0"/>
              <a:t>Presence of testicular asymmetry (sign of testicular </a:t>
            </a:r>
            <a:r>
              <a:rPr lang="en-US" sz="2200" b="1" dirty="0"/>
              <a:t>atrophy</a:t>
            </a:r>
            <a:r>
              <a:rPr lang="en-US" sz="2200" dirty="0"/>
              <a:t>).</a:t>
            </a:r>
          </a:p>
          <a:p>
            <a:r>
              <a:rPr lang="en-US" sz="2200" dirty="0"/>
              <a:t>Presence of high grade in </a:t>
            </a:r>
            <a:r>
              <a:rPr lang="en-US" sz="2200" b="1" dirty="0"/>
              <a:t>adolescent</a:t>
            </a:r>
            <a:r>
              <a:rPr lang="en-US" sz="2200" dirty="0"/>
              <a:t>.</a:t>
            </a:r>
          </a:p>
          <a:p>
            <a:r>
              <a:rPr lang="en-US" sz="2200" dirty="0"/>
              <a:t>For </a:t>
            </a:r>
            <a:r>
              <a:rPr lang="en-US" sz="2200" b="1" dirty="0"/>
              <a:t>cosmetic</a:t>
            </a:r>
            <a:r>
              <a:rPr lang="en-US" sz="2200" dirty="0"/>
              <a:t> reasons.</a:t>
            </a:r>
          </a:p>
          <a:p>
            <a:r>
              <a:rPr lang="en-US" sz="2200" b="1" dirty="0"/>
              <a:t>Subfertility</a:t>
            </a:r>
            <a:r>
              <a:rPr lang="en-US" sz="2200" dirty="0"/>
              <a:t> (impaired sperm quality)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E659007-21B0-4479-9C05-25530A994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5" r="16441" b="2"/>
          <a:stretch/>
        </p:blipFill>
        <p:spPr bwMode="auto">
          <a:xfrm>
            <a:off x="5423055" y="640080"/>
            <a:ext cx="5366201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88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29EB7-D079-4AF7-9FEF-CF1F0FB6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Types of surgery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3793A-701A-45EB-9A29-081CA0727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8" r="4171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8519-AC64-48FD-938F-A0E2F662D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/>
              <a:t>Retroperitoneal varicocelectomy.</a:t>
            </a:r>
          </a:p>
          <a:p>
            <a:r>
              <a:rPr lang="en-US" sz="2200"/>
              <a:t>Inguinal varicocelectomy (can be with or without microscope).</a:t>
            </a:r>
          </a:p>
          <a:p>
            <a:r>
              <a:rPr lang="en-US" sz="2200"/>
              <a:t>Subinguinal varicocelectomy (can be with or without microscope).</a:t>
            </a:r>
          </a:p>
          <a:p>
            <a:r>
              <a:rPr lang="en-US" sz="2200"/>
              <a:t>Endovascular intervention (embolization or sclerotherapy).</a:t>
            </a:r>
          </a:p>
          <a:p>
            <a:r>
              <a:rPr lang="en-US" sz="2200"/>
              <a:t>Laparoscopic varicocelectomy.</a:t>
            </a:r>
          </a:p>
        </p:txBody>
      </p:sp>
    </p:spTree>
    <p:extLst>
      <p:ext uri="{BB962C8B-B14F-4D97-AF65-F5344CB8AC3E}">
        <p14:creationId xmlns:p14="http://schemas.microsoft.com/office/powerpoint/2010/main" val="1782993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F76C4-6E6D-4019-A6DE-9910F880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Complications of surgery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8D04-0BAE-4DCB-BBE7-C3785136D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1700" b="1" dirty="0"/>
              <a:t>Recurrence (most common complication).</a:t>
            </a:r>
            <a:endParaRPr lang="en-US" sz="1700" dirty="0"/>
          </a:p>
          <a:p>
            <a:r>
              <a:rPr lang="en-US" sz="1700" dirty="0"/>
              <a:t>Ipsilateral testicular </a:t>
            </a:r>
            <a:r>
              <a:rPr lang="en-US" sz="1700" b="1" dirty="0"/>
              <a:t>atrophy</a:t>
            </a:r>
            <a:r>
              <a:rPr lang="en-US" sz="1700" dirty="0"/>
              <a:t>: this occurs in 30% of patients whom testicular artery is ligated.</a:t>
            </a:r>
          </a:p>
          <a:p>
            <a:r>
              <a:rPr lang="en-US" sz="1700" b="1" dirty="0"/>
              <a:t>Hydrocele</a:t>
            </a:r>
            <a:r>
              <a:rPr lang="en-US" sz="1700" dirty="0"/>
              <a:t>: this occurs due to ligation of lymphatics</a:t>
            </a:r>
          </a:p>
          <a:p>
            <a:r>
              <a:rPr lang="en-US" sz="1700" dirty="0"/>
              <a:t>Ipsilateral </a:t>
            </a:r>
            <a:r>
              <a:rPr lang="en-US" sz="1700" b="1" dirty="0"/>
              <a:t>paresthesia</a:t>
            </a:r>
            <a:r>
              <a:rPr lang="en-US" sz="1700" dirty="0"/>
              <a:t> of </a:t>
            </a:r>
            <a:r>
              <a:rPr lang="en-US" sz="1700" dirty="0" err="1"/>
              <a:t>hemiscrotum</a:t>
            </a:r>
            <a:r>
              <a:rPr lang="en-US" sz="1700" dirty="0"/>
              <a:t>: this occurs due to ilioinguinal nerve injury.</a:t>
            </a:r>
          </a:p>
          <a:p>
            <a:r>
              <a:rPr lang="en-US" sz="1700" b="1" dirty="0"/>
              <a:t>Azoospermia</a:t>
            </a:r>
            <a:r>
              <a:rPr lang="en-US" sz="1700" dirty="0"/>
              <a:t>: this occurs due to vas deferens ligation.</a:t>
            </a:r>
          </a:p>
          <a:p>
            <a:r>
              <a:rPr lang="en-US" sz="1700" dirty="0"/>
              <a:t>Wound infection</a:t>
            </a:r>
          </a:p>
          <a:p>
            <a:r>
              <a:rPr lang="en-US" sz="1700" dirty="0"/>
              <a:t>Bleeding.</a:t>
            </a:r>
          </a:p>
          <a:p>
            <a:r>
              <a:rPr lang="en-US" sz="1700" dirty="0"/>
              <a:t>Hernia.</a:t>
            </a:r>
          </a:p>
        </p:txBody>
      </p:sp>
      <p:pic>
        <p:nvPicPr>
          <p:cNvPr id="1026" name="Picture 2" descr="EPOS&amp;trade;">
            <a:extLst>
              <a:ext uri="{FF2B5EF4-FFF2-40B4-BE49-F238E27FC236}">
                <a16:creationId xmlns:a16="http://schemas.microsoft.com/office/drawing/2014/main" id="{C891949C-0B2C-49D3-A40B-A47595C7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2204" y="640080"/>
            <a:ext cx="4252655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4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4BD88-98D2-406C-BF3E-9E1883B7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Hydrocele</a:t>
            </a:r>
          </a:p>
        </p:txBody>
      </p:sp>
      <p:sp>
        <p:nvSpPr>
          <p:cNvPr id="13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01B3D-EA20-46B1-ABFF-238D9C2C1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Hydrocele is defined as collection of </a:t>
            </a:r>
            <a:r>
              <a:rPr lang="en-US" sz="2200" b="1" dirty="0"/>
              <a:t>fluid</a:t>
            </a:r>
            <a:r>
              <a:rPr lang="en-US" sz="2200" dirty="0"/>
              <a:t> in the </a:t>
            </a:r>
            <a:r>
              <a:rPr lang="en-US" sz="2200" b="1" dirty="0"/>
              <a:t>tunica vaginalis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US" sz="2200" dirty="0"/>
              <a:t>It can be </a:t>
            </a:r>
            <a:r>
              <a:rPr lang="en-US" sz="2200" b="1" dirty="0"/>
              <a:t>classified</a:t>
            </a:r>
            <a:r>
              <a:rPr lang="en-US" sz="2200" dirty="0"/>
              <a:t> into: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Primary</a:t>
            </a:r>
            <a:r>
              <a:rPr lang="en-US" sz="2200" dirty="0"/>
              <a:t>: idiopathic (commonly in newborns)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Secondary</a:t>
            </a:r>
            <a:r>
              <a:rPr lang="en-US" sz="2200" dirty="0"/>
              <a:t>: this can be a result of </a:t>
            </a:r>
            <a:r>
              <a:rPr lang="en-US" sz="2200" dirty="0" err="1"/>
              <a:t>epididymo</a:t>
            </a:r>
            <a:r>
              <a:rPr lang="en-US" sz="2200" dirty="0"/>
              <a:t>-orchitis, torsion, trauma or tumor (commonly in adults).</a:t>
            </a:r>
          </a:p>
        </p:txBody>
      </p:sp>
      <p:pic>
        <p:nvPicPr>
          <p:cNvPr id="3074" name="Picture 2" descr="Hydrocele Surgery (Hydrocelectomy)">
            <a:extLst>
              <a:ext uri="{FF2B5EF4-FFF2-40B4-BE49-F238E27FC236}">
                <a16:creationId xmlns:a16="http://schemas.microsoft.com/office/drawing/2014/main" id="{23ACFCD4-441F-40A8-B262-A77078B63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r="1" b="1"/>
          <a:stretch/>
        </p:blipFill>
        <p:spPr bwMode="auto">
          <a:xfrm>
            <a:off x="7678443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37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19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C01142-00F9-4060-9D33-F1845639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Classification</a:t>
            </a:r>
          </a:p>
        </p:txBody>
      </p:sp>
      <p:sp>
        <p:nvSpPr>
          <p:cNvPr id="206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824CE-BBB8-467D-9175-8E21DDCCD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Hydrocele can also be classified into:</a:t>
            </a:r>
          </a:p>
          <a:p>
            <a:endParaRPr lang="en-US" sz="2200" dirty="0"/>
          </a:p>
          <a:p>
            <a:r>
              <a:rPr lang="en-US" sz="2200" b="1" dirty="0"/>
              <a:t>Communicating</a:t>
            </a:r>
            <a:r>
              <a:rPr lang="en-US" sz="2200" dirty="0"/>
              <a:t> hydrocele: in this case, the </a:t>
            </a:r>
            <a:r>
              <a:rPr lang="en-US" sz="2200" b="1" dirty="0"/>
              <a:t>processes vaginalis</a:t>
            </a:r>
            <a:r>
              <a:rPr lang="en-US" sz="2200" dirty="0"/>
              <a:t> is </a:t>
            </a:r>
            <a:r>
              <a:rPr lang="en-US" sz="2200" b="1" dirty="0"/>
              <a:t>patent</a:t>
            </a:r>
            <a:r>
              <a:rPr lang="en-US" sz="2200" dirty="0"/>
              <a:t> and there is contact between tunica vaginalis and the peritoneal cavity.</a:t>
            </a:r>
          </a:p>
          <a:p>
            <a:endParaRPr lang="en-US" sz="2200" dirty="0"/>
          </a:p>
          <a:p>
            <a:r>
              <a:rPr lang="en-US" sz="2200" b="1" dirty="0"/>
              <a:t>Non-communicating</a:t>
            </a:r>
            <a:r>
              <a:rPr lang="en-US" sz="2200" dirty="0"/>
              <a:t> hydrocele: in this case, the </a:t>
            </a:r>
            <a:r>
              <a:rPr lang="en-US" sz="2200" b="1" dirty="0"/>
              <a:t>processes vaginalis </a:t>
            </a:r>
            <a:r>
              <a:rPr lang="en-US" sz="2200" dirty="0"/>
              <a:t>is </a:t>
            </a:r>
            <a:r>
              <a:rPr lang="en-US" sz="2200" b="1" dirty="0"/>
              <a:t>obliterated</a:t>
            </a:r>
            <a:r>
              <a:rPr lang="en-US" sz="2200" dirty="0"/>
              <a:t> and there is no contact between tunica vaginalis and the peritoneal cavity.</a:t>
            </a:r>
          </a:p>
        </p:txBody>
      </p:sp>
      <p:pic>
        <p:nvPicPr>
          <p:cNvPr id="2052" name="Picture 4" descr="com.bmj.content.model.Caption@504bf5c3">
            <a:extLst>
              <a:ext uri="{FF2B5EF4-FFF2-40B4-BE49-F238E27FC236}">
                <a16:creationId xmlns:a16="http://schemas.microsoft.com/office/drawing/2014/main" id="{1BB2D7D3-EBBC-43A0-88F3-E1D875A8D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0044" y="329184"/>
            <a:ext cx="3109983" cy="288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.bmj.content.model.Caption@67bcad3f">
            <a:extLst>
              <a:ext uri="{FF2B5EF4-FFF2-40B4-BE49-F238E27FC236}">
                <a16:creationId xmlns:a16="http://schemas.microsoft.com/office/drawing/2014/main" id="{84094BAB-9CF9-4924-9232-49BBF004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5118" y="3539972"/>
            <a:ext cx="3164910" cy="271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034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DF9B2-A3EA-42D7-911C-80D9DB695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000"/>
              <a:t>Clinical presentation</a:t>
            </a:r>
          </a:p>
        </p:txBody>
      </p:sp>
      <p:pic>
        <p:nvPicPr>
          <p:cNvPr id="4100" name="Picture 4" descr="Internet Scientific Publications">
            <a:extLst>
              <a:ext uri="{FF2B5EF4-FFF2-40B4-BE49-F238E27FC236}">
                <a16:creationId xmlns:a16="http://schemas.microsoft.com/office/drawing/2014/main" id="{7026DB0F-4F19-41F1-B5D1-8E40A4AFA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/>
          <a:stretch/>
        </p:blipFill>
        <p:spPr bwMode="auto">
          <a:xfrm>
            <a:off x="1056023" y="640080"/>
            <a:ext cx="460879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93EAE-975D-45FD-B2EC-CF7E14BEA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en-US" sz="1700"/>
              <a:t>Patients usually present with </a:t>
            </a:r>
            <a:r>
              <a:rPr lang="en-US" sz="1700" b="1"/>
              <a:t>painless</a:t>
            </a:r>
            <a:r>
              <a:rPr lang="en-US" sz="1700"/>
              <a:t> scrotal swelling. The swelling may be </a:t>
            </a:r>
            <a:r>
              <a:rPr lang="en-US" sz="1700" b="1"/>
              <a:t>unilateral or bilateral</a:t>
            </a:r>
            <a:r>
              <a:rPr lang="en-US" sz="1700"/>
              <a:t>. The </a:t>
            </a:r>
            <a:r>
              <a:rPr lang="en-US" sz="1700" b="1"/>
              <a:t>size</a:t>
            </a:r>
            <a:r>
              <a:rPr lang="en-US" sz="1700"/>
              <a:t> of the swelling may </a:t>
            </a:r>
            <a:r>
              <a:rPr lang="en-US" sz="1700" b="1"/>
              <a:t>change</a:t>
            </a:r>
            <a:r>
              <a:rPr lang="en-US" sz="1700"/>
              <a:t> according to position if the hydrocele is </a:t>
            </a:r>
            <a:r>
              <a:rPr lang="en-US" sz="1700" b="1"/>
              <a:t>communicating</a:t>
            </a:r>
            <a:r>
              <a:rPr lang="en-US" sz="1700"/>
              <a:t>.</a:t>
            </a:r>
          </a:p>
          <a:p>
            <a:r>
              <a:rPr lang="en-US" sz="1700"/>
              <a:t>The swelling is </a:t>
            </a:r>
            <a:r>
              <a:rPr lang="en-US" sz="1700" b="1"/>
              <a:t>irreducible</a:t>
            </a:r>
            <a:r>
              <a:rPr lang="en-US" sz="1700"/>
              <a:t> and is –ve for cough impulse (to differentiate it from hernia).</a:t>
            </a:r>
          </a:p>
          <a:p>
            <a:r>
              <a:rPr lang="en-US" sz="1700"/>
              <a:t>The swelling is positive for </a:t>
            </a:r>
            <a:r>
              <a:rPr lang="en-US" sz="1700" b="1"/>
              <a:t>transillumination</a:t>
            </a:r>
            <a:r>
              <a:rPr lang="en-US" sz="1700"/>
              <a:t>.</a:t>
            </a:r>
          </a:p>
          <a:p>
            <a:r>
              <a:rPr lang="en-US" sz="1700"/>
              <a:t>and the </a:t>
            </a:r>
            <a:r>
              <a:rPr lang="en-US" sz="1700" b="1"/>
              <a:t>scrotum</a:t>
            </a:r>
            <a:r>
              <a:rPr lang="en-US" sz="1700"/>
              <a:t> is </a:t>
            </a:r>
            <a:r>
              <a:rPr lang="en-US" sz="1700" b="1"/>
              <a:t>normal</a:t>
            </a:r>
            <a:r>
              <a:rPr lang="en-US" sz="1700"/>
              <a:t> in </a:t>
            </a:r>
            <a:r>
              <a:rPr lang="en-US" sz="1700" b="1"/>
              <a:t>color</a:t>
            </a:r>
            <a:r>
              <a:rPr lang="en-US" sz="1700"/>
              <a:t> and </a:t>
            </a:r>
            <a:r>
              <a:rPr lang="en-US" sz="1700" b="1"/>
              <a:t>temperature</a:t>
            </a:r>
            <a:r>
              <a:rPr lang="en-US" sz="1700"/>
              <a:t>. </a:t>
            </a:r>
            <a:r>
              <a:rPr lang="en-US" sz="1700" b="1"/>
              <a:t>Tenderness</a:t>
            </a:r>
            <a:r>
              <a:rPr lang="en-US" sz="1700"/>
              <a:t> is </a:t>
            </a:r>
            <a:r>
              <a:rPr lang="en-US" sz="1700" b="1"/>
              <a:t>absent</a:t>
            </a:r>
            <a:r>
              <a:rPr lang="en-US" sz="1700"/>
              <a:t> in hydrocele unless there is a cause.</a:t>
            </a:r>
          </a:p>
          <a:p>
            <a:r>
              <a:rPr lang="en-US" sz="1700"/>
              <a:t>Testicles may be difficult to palpate.</a:t>
            </a:r>
          </a:p>
        </p:txBody>
      </p:sp>
    </p:spTree>
    <p:extLst>
      <p:ext uri="{BB962C8B-B14F-4D97-AF65-F5344CB8AC3E}">
        <p14:creationId xmlns:p14="http://schemas.microsoft.com/office/powerpoint/2010/main" val="2444698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170BC-B4B3-441E-82FB-C7F247B4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Management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6BE08-3A21-4922-8494-E4035DD20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/>
              <a:t>Most communicating hydrocele cases </a:t>
            </a:r>
            <a:r>
              <a:rPr lang="en-US" sz="2200" b="1"/>
              <a:t>resolve</a:t>
            </a:r>
            <a:r>
              <a:rPr lang="en-US" sz="2200"/>
              <a:t> by the time the child reaches </a:t>
            </a:r>
            <a:r>
              <a:rPr lang="en-US" sz="2200" b="1"/>
              <a:t>2 years </a:t>
            </a:r>
            <a:r>
              <a:rPr lang="en-US" sz="2200"/>
              <a:t>of age and thus, </a:t>
            </a:r>
            <a:r>
              <a:rPr lang="en-US" sz="2200" b="1"/>
              <a:t>surgery is postponed </a:t>
            </a:r>
            <a:r>
              <a:rPr lang="en-US" sz="2200"/>
              <a:t>until that time unless:</a:t>
            </a:r>
          </a:p>
          <a:p>
            <a:pPr marL="0" indent="0">
              <a:buNone/>
            </a:pPr>
            <a:r>
              <a:rPr lang="en-US" sz="2200"/>
              <a:t>The amount is large.</a:t>
            </a:r>
          </a:p>
          <a:p>
            <a:pPr marL="0" indent="0">
              <a:buNone/>
            </a:pPr>
            <a:r>
              <a:rPr lang="en-US" sz="2200"/>
              <a:t>Inability to determine if the swelling is hydrocele or hernia.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 b="1"/>
              <a:t>Noncommunicating</a:t>
            </a:r>
            <a:r>
              <a:rPr lang="en-US" sz="2200"/>
              <a:t> cases </a:t>
            </a:r>
            <a:r>
              <a:rPr lang="en-US" sz="2200" b="1"/>
              <a:t>resolve</a:t>
            </a:r>
          </a:p>
        </p:txBody>
      </p:sp>
      <p:pic>
        <p:nvPicPr>
          <p:cNvPr id="7" name="Picture 6" descr="A person holding a red ball&#10;&#10;Description automatically generated with low confidence">
            <a:extLst>
              <a:ext uri="{FF2B5EF4-FFF2-40B4-BE49-F238E27FC236}">
                <a16:creationId xmlns:a16="http://schemas.microsoft.com/office/drawing/2014/main" id="{395E716E-8C67-41BB-8C1A-71EFF2AD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570" y="329183"/>
            <a:ext cx="2666756" cy="342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0A5AF-405D-4461-84AB-0A21CE92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47" y="4079193"/>
            <a:ext cx="177111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3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F3F26-A0E6-48AC-BB5B-CA7102B7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7910A-12B1-4015-A3DC-F65C0C468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References are available upon request ^__^</a:t>
            </a:r>
          </a:p>
        </p:txBody>
      </p:sp>
      <p:pic>
        <p:nvPicPr>
          <p:cNvPr id="6146" name="Picture 2" descr="Dont Starve Wilson Sticker - Dont Starve Wilson Default Dance - Discover &amp;  Share GIFs">
            <a:extLst>
              <a:ext uri="{FF2B5EF4-FFF2-40B4-BE49-F238E27FC236}">
                <a16:creationId xmlns:a16="http://schemas.microsoft.com/office/drawing/2014/main" id="{2A72ED0E-31B6-4434-A138-3C6483C9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422" y="681037"/>
            <a:ext cx="370522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Обзор Don`t Starve: Giant Edition PS4 | Stratege">
            <a:extLst>
              <a:ext uri="{FF2B5EF4-FFF2-40B4-BE49-F238E27FC236}">
                <a16:creationId xmlns:a16="http://schemas.microsoft.com/office/drawing/2014/main" id="{B291951C-5A06-4C66-89AA-FB6B9300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73" y="6350"/>
            <a:ext cx="16573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ชุมชน Steam :: คู่มือ :: List of commands don't starve together">
            <a:extLst>
              <a:ext uri="{FF2B5EF4-FFF2-40B4-BE49-F238E27FC236}">
                <a16:creationId xmlns:a16="http://schemas.microsoft.com/office/drawing/2014/main" id="{8D01F247-AFA3-48CF-AF50-FAC2C082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177261"/>
            <a:ext cx="3138323" cy="392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on't starve">
            <a:extLst>
              <a:ext uri="{FF2B5EF4-FFF2-40B4-BE49-F238E27FC236}">
                <a16:creationId xmlns:a16="http://schemas.microsoft.com/office/drawing/2014/main" id="{3BA8B961-B137-42DE-AA82-3DB55A05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70" y="3429000"/>
            <a:ext cx="1809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6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D1E86-D424-46EC-B058-0A2FCC39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Risk factors: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A2C8C-7282-4449-B951-E862FD01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249602" cy="3926970"/>
          </a:xfrm>
        </p:spPr>
        <p:txBody>
          <a:bodyPr anchor="t">
            <a:normAutofit/>
          </a:bodyPr>
          <a:lstStyle/>
          <a:p>
            <a:r>
              <a:rPr lang="en-US" sz="1900" b="1" dirty="0"/>
              <a:t>Age</a:t>
            </a:r>
            <a:r>
              <a:rPr lang="en-US" sz="1900" dirty="0"/>
              <a:t>:(the most important): the disease occurs most commonly in </a:t>
            </a:r>
            <a:r>
              <a:rPr lang="en-US" sz="1900" b="1" dirty="0"/>
              <a:t>adolescents</a:t>
            </a:r>
            <a:r>
              <a:rPr lang="en-US" sz="1900" dirty="0"/>
              <a:t> and </a:t>
            </a:r>
            <a:r>
              <a:rPr lang="en-US" sz="1900" b="1" dirty="0"/>
              <a:t>young adults </a:t>
            </a:r>
            <a:r>
              <a:rPr lang="en-US" sz="1900" dirty="0"/>
              <a:t>with a peak at 10–14 years age group.</a:t>
            </a:r>
          </a:p>
          <a:p>
            <a:r>
              <a:rPr lang="en-US" sz="1900" b="1" dirty="0"/>
              <a:t>Trauma</a:t>
            </a:r>
            <a:r>
              <a:rPr lang="en-US" sz="1900" dirty="0"/>
              <a:t>: although only 4-8% of cases come with a history of preceding trauma and 50% of cases occur during sleep.</a:t>
            </a:r>
          </a:p>
          <a:p>
            <a:r>
              <a:rPr lang="en-US" sz="1900" b="1" dirty="0"/>
              <a:t>Bell clapper deformity</a:t>
            </a:r>
            <a:r>
              <a:rPr lang="en-US" sz="1900" dirty="0"/>
              <a:t>: this deformity allows testicles to move freely in the tunica vaginalis and thus increases the risk of spontaneous torsion.</a:t>
            </a:r>
          </a:p>
          <a:p>
            <a:r>
              <a:rPr lang="en-US" sz="1900" b="1" dirty="0"/>
              <a:t>Cold weather</a:t>
            </a:r>
            <a:r>
              <a:rPr lang="en-US" sz="1900" dirty="0"/>
              <a:t>: this can be attributed to increased activity of cremasteric muscle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4F9A112-6FA6-4672-BD50-E9924CD6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438082"/>
            <a:ext cx="5458968" cy="39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6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4F9F-5AA0-4755-8D12-427E84C9C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History: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65C79-9CF4-4C20-A547-2561D52B2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Patients are typically </a:t>
            </a:r>
            <a:r>
              <a:rPr lang="en-US" sz="2200" b="1" dirty="0"/>
              <a:t>adolescents</a:t>
            </a:r>
            <a:r>
              <a:rPr lang="en-US" sz="2200" dirty="0"/>
              <a:t> or young adults who present with </a:t>
            </a:r>
            <a:r>
              <a:rPr lang="en-US" sz="2200" b="1" dirty="0"/>
              <a:t>sudden</a:t>
            </a:r>
            <a:r>
              <a:rPr lang="en-US" sz="2200" dirty="0"/>
              <a:t>, </a:t>
            </a:r>
            <a:r>
              <a:rPr lang="en-US" sz="2200" b="1" dirty="0"/>
              <a:t>severe unilateral</a:t>
            </a:r>
            <a:r>
              <a:rPr lang="en-US" sz="2200" dirty="0"/>
              <a:t> scrotal pain that </a:t>
            </a:r>
            <a:r>
              <a:rPr lang="en-US" sz="2200" b="1" dirty="0"/>
              <a:t>radiates</a:t>
            </a:r>
            <a:r>
              <a:rPr lang="en-US" sz="2200" dirty="0"/>
              <a:t> to inguinal region, associated with nausea and </a:t>
            </a:r>
            <a:r>
              <a:rPr lang="en-US" sz="2200" b="1" dirty="0"/>
              <a:t>vomiting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Patients may report experiencing </a:t>
            </a:r>
            <a:r>
              <a:rPr lang="en-US" sz="2200" b="1" dirty="0"/>
              <a:t>similar</a:t>
            </a:r>
            <a:r>
              <a:rPr lang="en-US" sz="2200" dirty="0"/>
              <a:t> intermittent </a:t>
            </a:r>
            <a:r>
              <a:rPr lang="en-US" sz="2200" b="1" dirty="0"/>
              <a:t>pain</a:t>
            </a:r>
            <a:r>
              <a:rPr lang="en-US" sz="2200" dirty="0"/>
              <a:t>. Pain can </a:t>
            </a:r>
            <a:r>
              <a:rPr lang="en-US" sz="2200" b="1" dirty="0"/>
              <a:t>awaken</a:t>
            </a:r>
            <a:r>
              <a:rPr lang="en-US" sz="2200" dirty="0"/>
              <a:t> patient from </a:t>
            </a:r>
            <a:r>
              <a:rPr lang="en-US" sz="2200" b="1" dirty="0"/>
              <a:t>sleep</a:t>
            </a:r>
            <a:r>
              <a:rPr lang="en-US" sz="2200" dirty="0"/>
              <a:t>.</a:t>
            </a:r>
            <a:endParaRPr lang="en-US" sz="2200" b="1" dirty="0"/>
          </a:p>
          <a:p>
            <a:pPr marL="0" indent="0">
              <a:buNone/>
            </a:pPr>
            <a:r>
              <a:rPr lang="en-US" sz="2200" dirty="0"/>
              <a:t>The patient usually is </a:t>
            </a:r>
            <a:r>
              <a:rPr lang="en-US" sz="2200" b="1" dirty="0"/>
              <a:t>negative</a:t>
            </a:r>
            <a:r>
              <a:rPr lang="en-US" sz="2200" dirty="0"/>
              <a:t> for </a:t>
            </a:r>
            <a:r>
              <a:rPr lang="en-US" sz="2200" b="1" dirty="0"/>
              <a:t>urinary symptoms </a:t>
            </a:r>
            <a:r>
              <a:rPr lang="en-US" sz="2200" dirty="0"/>
              <a:t>and </a:t>
            </a:r>
            <a:r>
              <a:rPr lang="en-US" sz="2200" b="1" dirty="0"/>
              <a:t>fever</a:t>
            </a:r>
            <a:r>
              <a:rPr lang="en-US" sz="2200" dirty="0"/>
              <a:t>, although some cases can present with such symptoms.</a:t>
            </a:r>
          </a:p>
          <a:p>
            <a:pPr marL="0" indent="0">
              <a:buNone/>
            </a:pPr>
            <a:r>
              <a:rPr lang="en-US" sz="2200" dirty="0"/>
              <a:t>Please not that patients may report </a:t>
            </a:r>
            <a:r>
              <a:rPr lang="en-US" sz="2200" b="1" dirty="0"/>
              <a:t>experiencing similar pain</a:t>
            </a:r>
            <a:r>
              <a:rPr lang="en-US" sz="2200" dirty="0"/>
              <a:t>. Their reports are rather correct, and the pain attack is attack is attributed to “intermittent testicular torsion” which is a torsion that resolves by itself</a:t>
            </a:r>
          </a:p>
        </p:txBody>
      </p:sp>
    </p:spTree>
    <p:extLst>
      <p:ext uri="{BB962C8B-B14F-4D97-AF65-F5344CB8AC3E}">
        <p14:creationId xmlns:p14="http://schemas.microsoft.com/office/powerpoint/2010/main" val="359974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CA62B-1397-41B0-B56A-0CCD2166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000"/>
              <a:t>Physical examination: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EB9A95F-86D5-4725-859C-F97E948D4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63" r="-40863"/>
          <a:stretch>
            <a:fillRect/>
          </a:stretch>
        </p:blipFill>
        <p:spPr>
          <a:xfrm>
            <a:off x="-912115" y="2391156"/>
            <a:ext cx="6700863" cy="3190528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6184E-9F8D-4218-94CF-B1FA80A8E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925" y="2542413"/>
            <a:ext cx="6953250" cy="396316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The affected </a:t>
            </a:r>
            <a:r>
              <a:rPr lang="en-US" sz="2200" b="1" dirty="0"/>
              <a:t>testicle</a:t>
            </a:r>
            <a:r>
              <a:rPr lang="en-US" sz="2200" dirty="0"/>
              <a:t> can be </a:t>
            </a:r>
            <a:r>
              <a:rPr lang="en-US" sz="2200" b="1" dirty="0"/>
              <a:t>tender</a:t>
            </a:r>
            <a:r>
              <a:rPr lang="en-US" sz="2200" dirty="0"/>
              <a:t>, </a:t>
            </a:r>
            <a:r>
              <a:rPr lang="en-US" sz="2200" b="1" dirty="0"/>
              <a:t>high-riding</a:t>
            </a:r>
            <a:r>
              <a:rPr lang="en-US" sz="2200" dirty="0"/>
              <a:t> and </a:t>
            </a:r>
            <a:r>
              <a:rPr lang="en-US" sz="2200" b="1" dirty="0"/>
              <a:t>horizontal in lie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The affected </a:t>
            </a:r>
            <a:r>
              <a:rPr lang="en-US" sz="2200" b="1" dirty="0"/>
              <a:t>scrotal skin </a:t>
            </a:r>
            <a:r>
              <a:rPr lang="en-US" sz="2200" dirty="0"/>
              <a:t>can also be </a:t>
            </a:r>
            <a:r>
              <a:rPr lang="en-US" sz="2200" b="1" dirty="0"/>
              <a:t>erythematous</a:t>
            </a:r>
            <a:r>
              <a:rPr lang="en-US" sz="2200" dirty="0"/>
              <a:t>, </a:t>
            </a:r>
            <a:r>
              <a:rPr lang="en-US" sz="2200" b="1" dirty="0"/>
              <a:t>edematous</a:t>
            </a:r>
            <a:r>
              <a:rPr lang="en-US" sz="2200" dirty="0"/>
              <a:t> and </a:t>
            </a:r>
            <a:r>
              <a:rPr lang="en-US" sz="2200" b="1" dirty="0"/>
              <a:t>warm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The pain is </a:t>
            </a:r>
            <a:r>
              <a:rPr lang="en-US" sz="2200" b="1" dirty="0"/>
              <a:t>not relieved </a:t>
            </a:r>
            <a:r>
              <a:rPr lang="en-US" sz="2200" dirty="0"/>
              <a:t>by </a:t>
            </a:r>
            <a:r>
              <a:rPr lang="en-US" sz="2200" b="1" dirty="0"/>
              <a:t>testicular elevation</a:t>
            </a:r>
            <a:r>
              <a:rPr lang="en-US" sz="2200" dirty="0"/>
              <a:t> (-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Prehn’s</a:t>
            </a:r>
            <a:r>
              <a:rPr lang="en-US" sz="2200" dirty="0"/>
              <a:t> sign).</a:t>
            </a:r>
            <a:br>
              <a:rPr lang="en-US" sz="2200" dirty="0"/>
            </a:br>
            <a:r>
              <a:rPr lang="en-US" sz="2200" dirty="0"/>
              <a:t>The </a:t>
            </a:r>
            <a:r>
              <a:rPr lang="en-US" sz="2200" b="1" dirty="0"/>
              <a:t>cremasteric reflex </a:t>
            </a:r>
            <a:r>
              <a:rPr lang="en-US" sz="2200" dirty="0"/>
              <a:t>is usually </a:t>
            </a:r>
            <a:r>
              <a:rPr lang="en-US" sz="2200" b="1" dirty="0"/>
              <a:t>absent</a:t>
            </a:r>
            <a:r>
              <a:rPr lang="en-US" sz="2200" dirty="0"/>
              <a:t>. Presence of cremasteric reflex suggests but does not rule out testicular torsion.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8668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211B-366B-47E9-A60E-09974116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 score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71CBD62-D15A-4D83-90D9-CCCF1B086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427217"/>
              </p:ext>
            </p:extLst>
          </p:nvPr>
        </p:nvGraphicFramePr>
        <p:xfrm>
          <a:off x="270641" y="2057400"/>
          <a:ext cx="474279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397">
                  <a:extLst>
                    <a:ext uri="{9D8B030D-6E8A-4147-A177-3AD203B41FA5}">
                      <a16:colId xmlns:a16="http://schemas.microsoft.com/office/drawing/2014/main" val="386862138"/>
                    </a:ext>
                  </a:extLst>
                </a:gridCol>
                <a:gridCol w="2371397">
                  <a:extLst>
                    <a:ext uri="{9D8B030D-6E8A-4147-A177-3AD203B41FA5}">
                      <a16:colId xmlns:a16="http://schemas.microsoft.com/office/drawing/2014/main" val="424832199"/>
                    </a:ext>
                  </a:extLst>
                </a:gridCol>
              </a:tblGrid>
              <a:tr h="346057">
                <a:tc>
                  <a:txBody>
                    <a:bodyPr/>
                    <a:lstStyle/>
                    <a:p>
                      <a:r>
                        <a:rPr lang="en-US" dirty="0"/>
                        <a:t>Symptom / 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TWIST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22780"/>
                  </a:ext>
                </a:extLst>
              </a:tr>
              <a:tr h="346057">
                <a:tc>
                  <a:txBody>
                    <a:bodyPr/>
                    <a:lstStyle/>
                    <a:p>
                      <a:r>
                        <a:rPr lang="en-US" dirty="0"/>
                        <a:t>Swelling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553119"/>
                  </a:ext>
                </a:extLst>
              </a:tr>
              <a:tr h="346057">
                <a:tc>
                  <a:txBody>
                    <a:bodyPr/>
                    <a:lstStyle/>
                    <a:p>
                      <a:r>
                        <a:rPr lang="en-US" dirty="0"/>
                        <a:t>Hard testicle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373200"/>
                  </a:ext>
                </a:extLst>
              </a:tr>
              <a:tr h="346057">
                <a:tc>
                  <a:txBody>
                    <a:bodyPr/>
                    <a:lstStyle/>
                    <a:p>
                      <a:r>
                        <a:rPr lang="en-US" dirty="0"/>
                        <a:t>Absent cremasteric reflex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257559"/>
                  </a:ext>
                </a:extLst>
              </a:tr>
              <a:tr h="346057">
                <a:tc>
                  <a:txBody>
                    <a:bodyPr/>
                    <a:lstStyle/>
                    <a:p>
                      <a:r>
                        <a:rPr lang="en-US" dirty="0"/>
                        <a:t>Nausea and / or 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848281"/>
                  </a:ext>
                </a:extLst>
              </a:tr>
              <a:tr h="346057">
                <a:tc>
                  <a:txBody>
                    <a:bodyPr/>
                    <a:lstStyle/>
                    <a:p>
                      <a:r>
                        <a:rPr lang="en-US" dirty="0"/>
                        <a:t>High-riding testicle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80049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F55030B-F633-47F5-8068-D17BE8EC5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06" y="2241884"/>
            <a:ext cx="68199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59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18B28-DFF6-48FE-8045-849E57E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/>
              <a:t>Imaging: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507CC-3F05-423D-93BB-62DCC872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sz="1700" b="0" i="0">
                <a:effectLst/>
                <a:latin typeface="Roboto" panose="02000000000000000000" pitchFamily="2" charset="0"/>
              </a:rPr>
              <a:t>Scrotal </a:t>
            </a:r>
            <a:r>
              <a:rPr lang="en-US" sz="1700" b="1" i="0">
                <a:effectLst/>
                <a:latin typeface="Roboto" panose="02000000000000000000" pitchFamily="2" charset="0"/>
              </a:rPr>
              <a:t>Doppler</a:t>
            </a:r>
            <a:r>
              <a:rPr lang="en-US" sz="1700" b="0" i="0">
                <a:effectLst/>
                <a:latin typeface="Roboto" panose="02000000000000000000" pitchFamily="2" charset="0"/>
              </a:rPr>
              <a:t> ultrasonography is the imaging study </a:t>
            </a:r>
            <a:r>
              <a:rPr lang="en-US" sz="1700" b="1" i="0">
                <a:effectLst/>
                <a:latin typeface="Roboto" panose="02000000000000000000" pitchFamily="2" charset="0"/>
              </a:rPr>
              <a:t>of choice</a:t>
            </a:r>
            <a:endParaRPr lang="en-US" sz="1700">
              <a:latin typeface="Roboto" panose="02000000000000000000" pitchFamily="2" charset="0"/>
            </a:endParaRPr>
          </a:p>
          <a:p>
            <a:r>
              <a:rPr lang="en-US" sz="1700">
                <a:latin typeface="Roboto" panose="02000000000000000000" pitchFamily="2" charset="0"/>
              </a:rPr>
              <a:t>I</a:t>
            </a:r>
            <a:r>
              <a:rPr lang="en-US" sz="1700" b="0" i="0">
                <a:effectLst/>
                <a:latin typeface="Roboto" panose="02000000000000000000" pitchFamily="2" charset="0"/>
              </a:rPr>
              <a:t>ntervention </a:t>
            </a:r>
            <a:r>
              <a:rPr lang="en-US" sz="1700" i="0">
                <a:effectLst/>
                <a:latin typeface="Roboto" panose="02000000000000000000" pitchFamily="2" charset="0"/>
              </a:rPr>
              <a:t>should not be delayed </a:t>
            </a:r>
            <a:r>
              <a:rPr lang="en-US" sz="1700" b="0" i="0">
                <a:effectLst/>
                <a:latin typeface="Roboto" panose="02000000000000000000" pitchFamily="2" charset="0"/>
              </a:rPr>
              <a:t>to perform this study in suspected cases.</a:t>
            </a:r>
          </a:p>
          <a:p>
            <a:endParaRPr lang="en-US" sz="1700">
              <a:latin typeface="Roboto" panose="02000000000000000000" pitchFamily="2" charset="0"/>
            </a:endParaRPr>
          </a:p>
          <a:p>
            <a:r>
              <a:rPr lang="en-US" sz="1700">
                <a:latin typeface="Roboto" panose="02000000000000000000" pitchFamily="2" charset="0"/>
              </a:rPr>
              <a:t>The study shows </a:t>
            </a:r>
            <a:r>
              <a:rPr lang="en-US" sz="1700" b="1">
                <a:latin typeface="Roboto" panose="02000000000000000000" pitchFamily="2" charset="0"/>
              </a:rPr>
              <a:t>decreased flow</a:t>
            </a:r>
            <a:r>
              <a:rPr lang="en-US" sz="1700">
                <a:latin typeface="Roboto" panose="02000000000000000000" pitchFamily="2" charset="0"/>
              </a:rPr>
              <a:t> in the affected testicle.</a:t>
            </a:r>
            <a:endParaRPr lang="en-US" sz="1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843F3-2F01-4FB1-98DF-473D6C7D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25" y="2569464"/>
            <a:ext cx="4921653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F0B24-D15A-4147-A6E8-9F3B6F8A3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Differential diagnosis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3A36-30E1-4512-A5A2-BC70AE646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580678" cy="3837326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200" dirty="0"/>
              <a:t>The most important is </a:t>
            </a:r>
            <a:r>
              <a:rPr lang="en-US" sz="2200" b="1" dirty="0" err="1"/>
              <a:t>epididymo</a:t>
            </a:r>
            <a:r>
              <a:rPr lang="en-US" sz="2200" b="1" dirty="0"/>
              <a:t>-orchitis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Additional differential diagnoses include:</a:t>
            </a:r>
          </a:p>
          <a:p>
            <a:r>
              <a:rPr lang="en-US" sz="2200" dirty="0"/>
              <a:t>Torsion of testicular appendix (not medical emergency and self limiting).</a:t>
            </a:r>
          </a:p>
          <a:p>
            <a:r>
              <a:rPr lang="en-US" sz="2200" dirty="0"/>
              <a:t>Trauma (may be self limiting and may be a medical emergency when there is tear in tunica albuginea.</a:t>
            </a:r>
          </a:p>
          <a:p>
            <a:r>
              <a:rPr lang="en-US" sz="2200" dirty="0" err="1"/>
              <a:t>Schönlein</a:t>
            </a:r>
            <a:r>
              <a:rPr lang="en-US" sz="2200" dirty="0"/>
              <a:t>-Henoch purpura.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Ruling out testicular torsion is a must in these cases. It is ruled out / confirmed by Scrotal </a:t>
            </a:r>
            <a:r>
              <a:rPr lang="en-US" sz="2200" b="1" dirty="0"/>
              <a:t>Doppler</a:t>
            </a:r>
            <a:r>
              <a:rPr lang="en-US" sz="2200" dirty="0"/>
              <a:t> ultrasonography (which is necessary in all cases of acute scrotum).</a:t>
            </a:r>
          </a:p>
        </p:txBody>
      </p:sp>
      <p:pic>
        <p:nvPicPr>
          <p:cNvPr id="17410" name="Picture 2" descr="Torsion Appendix Testis Hydatid Morgagni Stock Vector (Royalty Free)  769072090 | Shutterstock">
            <a:extLst>
              <a:ext uri="{FF2B5EF4-FFF2-40B4-BE49-F238E27FC236}">
                <a16:creationId xmlns:a16="http://schemas.microsoft.com/office/drawing/2014/main" id="{0C10E9FF-FDD4-4BD3-8F30-BA8274D5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119" y="640080"/>
            <a:ext cx="4322826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06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2123</Words>
  <Application>Microsoft Office PowerPoint</Application>
  <PresentationFormat>Widescreen</PresentationFormat>
  <Paragraphs>260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Helvetica</vt:lpstr>
      <vt:lpstr>Roboto</vt:lpstr>
      <vt:lpstr>Times New Roman</vt:lpstr>
      <vt:lpstr>Office Theme</vt:lpstr>
      <vt:lpstr>Benign Scrotal Pathologies</vt:lpstr>
      <vt:lpstr>Classification</vt:lpstr>
      <vt:lpstr>Testicular torsion</vt:lpstr>
      <vt:lpstr>Risk factors:</vt:lpstr>
      <vt:lpstr>History:</vt:lpstr>
      <vt:lpstr>Physical examination:</vt:lpstr>
      <vt:lpstr>TWIST score</vt:lpstr>
      <vt:lpstr>Imaging:</vt:lpstr>
      <vt:lpstr>Differential diagnosis</vt:lpstr>
      <vt:lpstr>Management</vt:lpstr>
      <vt:lpstr>Epididymo-orchitis</vt:lpstr>
      <vt:lpstr>notes</vt:lpstr>
      <vt:lpstr>Classification:</vt:lpstr>
      <vt:lpstr>Pathophysiology</vt:lpstr>
      <vt:lpstr>Pathophysiology Cont.</vt:lpstr>
      <vt:lpstr>Risk factors</vt:lpstr>
      <vt:lpstr>History:</vt:lpstr>
      <vt:lpstr>Physical examination</vt:lpstr>
      <vt:lpstr>Laboratory tests:</vt:lpstr>
      <vt:lpstr>Radiological studies</vt:lpstr>
      <vt:lpstr>Treatment</vt:lpstr>
      <vt:lpstr>Testicular torsion vs  Epididymo-orchitis </vt:lpstr>
      <vt:lpstr>Varicocele</vt:lpstr>
      <vt:lpstr>Pathophysiology</vt:lpstr>
      <vt:lpstr>Patient presentation</vt:lpstr>
      <vt:lpstr>Effect on testicles</vt:lpstr>
      <vt:lpstr>Effect on testicles Cont.</vt:lpstr>
      <vt:lpstr>Evaluation</vt:lpstr>
      <vt:lpstr>investigations</vt:lpstr>
      <vt:lpstr>Indication of surgery</vt:lpstr>
      <vt:lpstr>Types of surgery</vt:lpstr>
      <vt:lpstr>Complications of surgery</vt:lpstr>
      <vt:lpstr>Hydrocele</vt:lpstr>
      <vt:lpstr>Classification</vt:lpstr>
      <vt:lpstr>Clinical presentation</vt:lpstr>
      <vt:lpstr>Management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Benign Scrotal Pathologies</dc:title>
  <dc:creator>أنس السطري</dc:creator>
  <cp:lastModifiedBy>أنس السطري</cp:lastModifiedBy>
  <cp:revision>12</cp:revision>
  <dcterms:created xsi:type="dcterms:W3CDTF">2022-04-19T12:28:13Z</dcterms:created>
  <dcterms:modified xsi:type="dcterms:W3CDTF">2022-05-03T11:22:53Z</dcterms:modified>
</cp:coreProperties>
</file>