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12.xml" ContentType="application/vnd.openxmlformats-officedocument.presentationml.notesSlide+xml"/>
  <Override PartName="/ppt/slides/slide7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84"/>
  </p:notesMasterIdLst>
  <p:sldIdLst>
    <p:sldId id="490" r:id="rId2"/>
    <p:sldId id="489" r:id="rId3"/>
    <p:sldId id="453" r:id="rId4"/>
    <p:sldId id="381" r:id="rId5"/>
    <p:sldId id="382" r:id="rId6"/>
    <p:sldId id="265" r:id="rId7"/>
    <p:sldId id="269" r:id="rId8"/>
    <p:sldId id="297" r:id="rId9"/>
    <p:sldId id="270" r:id="rId10"/>
    <p:sldId id="271" r:id="rId11"/>
    <p:sldId id="272" r:id="rId12"/>
    <p:sldId id="296" r:id="rId13"/>
    <p:sldId id="275" r:id="rId14"/>
    <p:sldId id="276" r:id="rId15"/>
    <p:sldId id="278" r:id="rId16"/>
    <p:sldId id="279" r:id="rId17"/>
    <p:sldId id="280" r:id="rId18"/>
    <p:sldId id="267" r:id="rId19"/>
    <p:sldId id="281" r:id="rId20"/>
    <p:sldId id="282" r:id="rId21"/>
    <p:sldId id="283" r:id="rId22"/>
    <p:sldId id="399" r:id="rId23"/>
    <p:sldId id="457" r:id="rId24"/>
    <p:sldId id="400" r:id="rId25"/>
    <p:sldId id="401" r:id="rId26"/>
    <p:sldId id="402" r:id="rId27"/>
    <p:sldId id="403" r:id="rId28"/>
    <p:sldId id="404" r:id="rId29"/>
    <p:sldId id="405" r:id="rId30"/>
    <p:sldId id="406" r:id="rId31"/>
    <p:sldId id="407" r:id="rId32"/>
    <p:sldId id="459" r:id="rId33"/>
    <p:sldId id="460" r:id="rId34"/>
    <p:sldId id="409" r:id="rId35"/>
    <p:sldId id="461" r:id="rId36"/>
    <p:sldId id="458" r:id="rId37"/>
    <p:sldId id="411" r:id="rId38"/>
    <p:sldId id="463" r:id="rId39"/>
    <p:sldId id="464" r:id="rId40"/>
    <p:sldId id="467" r:id="rId41"/>
    <p:sldId id="466" r:id="rId42"/>
    <p:sldId id="456" r:id="rId43"/>
    <p:sldId id="462" r:id="rId44"/>
    <p:sldId id="468" r:id="rId45"/>
    <p:sldId id="469" r:id="rId46"/>
    <p:sldId id="470" r:id="rId47"/>
    <p:sldId id="471" r:id="rId48"/>
    <p:sldId id="472" r:id="rId49"/>
    <p:sldId id="473" r:id="rId50"/>
    <p:sldId id="474" r:id="rId51"/>
    <p:sldId id="475" r:id="rId52"/>
    <p:sldId id="476" r:id="rId53"/>
    <p:sldId id="477" r:id="rId54"/>
    <p:sldId id="478" r:id="rId55"/>
    <p:sldId id="479" r:id="rId56"/>
    <p:sldId id="480" r:id="rId57"/>
    <p:sldId id="481" r:id="rId58"/>
    <p:sldId id="482" r:id="rId59"/>
    <p:sldId id="483" r:id="rId60"/>
    <p:sldId id="484" r:id="rId61"/>
    <p:sldId id="485" r:id="rId62"/>
    <p:sldId id="486" r:id="rId63"/>
    <p:sldId id="487" r:id="rId64"/>
    <p:sldId id="488" r:id="rId65"/>
    <p:sldId id="435" r:id="rId66"/>
    <p:sldId id="436" r:id="rId67"/>
    <p:sldId id="437" r:id="rId68"/>
    <p:sldId id="438" r:id="rId69"/>
    <p:sldId id="439" r:id="rId70"/>
    <p:sldId id="440" r:id="rId71"/>
    <p:sldId id="441" r:id="rId72"/>
    <p:sldId id="442" r:id="rId73"/>
    <p:sldId id="443" r:id="rId74"/>
    <p:sldId id="444" r:id="rId75"/>
    <p:sldId id="445" r:id="rId76"/>
    <p:sldId id="446" r:id="rId77"/>
    <p:sldId id="447" r:id="rId78"/>
    <p:sldId id="448" r:id="rId79"/>
    <p:sldId id="449" r:id="rId80"/>
    <p:sldId id="450" r:id="rId81"/>
    <p:sldId id="451" r:id="rId82"/>
    <p:sldId id="452" r:id="rId8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80287" autoAdjust="0"/>
  </p:normalViewPr>
  <p:slideViewPr>
    <p:cSldViewPr>
      <p:cViewPr>
        <p:scale>
          <a:sx n="71" d="100"/>
          <a:sy n="71" d="100"/>
        </p:scale>
        <p:origin x="-1356"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1">
  <dgm:title val=""/>
  <dgm:desc val=""/>
  <dgm:catLst>
    <dgm:cat type="accent2" pri="11500"/>
  </dgm:catLst>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F512C49-478C-4AB1-B36E-48FFAA24ABCC}" type="doc">
      <dgm:prSet loTypeId="urn:microsoft.com/office/officeart/2008/layout/CircularPictureCallout#1" loCatId="picture" qsTypeId="urn:microsoft.com/office/officeart/2005/8/quickstyle/simple1#1" qsCatId="simple" csTypeId="urn:microsoft.com/office/officeart/2005/8/colors/accent2_5#1" csCatId="accent2" phldr="1"/>
      <dgm:spPr/>
      <dgm:t>
        <a:bodyPr/>
        <a:lstStyle/>
        <a:p>
          <a:endParaRPr lang="en-US"/>
        </a:p>
      </dgm:t>
    </dgm:pt>
    <dgm:pt modelId="{67D5E2FC-93F9-47A9-B318-5477D89ACB1E}">
      <dgm:prSet/>
      <dgm:spPr/>
      <dgm:t>
        <a:bodyPr/>
        <a:lstStyle/>
        <a:p>
          <a:endParaRPr lang="en-US" b="1" dirty="0" smtClean="0"/>
        </a:p>
        <a:p>
          <a:r>
            <a:rPr lang="en-US" b="1" dirty="0" smtClean="0"/>
            <a:t>Meconium Aspiration </a:t>
          </a:r>
          <a:endParaRPr lang="en-US" b="1" dirty="0"/>
        </a:p>
      </dgm:t>
    </dgm:pt>
    <dgm:pt modelId="{6F1BF6E3-74E3-4774-8393-B01472376D9E}" type="parTrans" cxnId="{A125CE32-2229-456F-A9C5-0E80643BCCAC}">
      <dgm:prSet/>
      <dgm:spPr/>
      <dgm:t>
        <a:bodyPr/>
        <a:lstStyle/>
        <a:p>
          <a:endParaRPr lang="en-US"/>
        </a:p>
      </dgm:t>
    </dgm:pt>
    <dgm:pt modelId="{D8A4DFC3-7F72-472D-9D00-BBD30BEA3553}" type="sibTrans" cxnId="{A125CE32-2229-456F-A9C5-0E80643BCCAC}">
      <dgm:prSet/>
      <dgm:spPr/>
      <dgm:t>
        <a:bodyPr/>
        <a:lstStyle/>
        <a:p>
          <a:endParaRPr lang="en-US">
            <a:solidFill>
              <a:schemeClr val="tx2">
                <a:lumMod val="75000"/>
              </a:schemeClr>
            </a:solidFill>
          </a:endParaRPr>
        </a:p>
      </dgm:t>
    </dgm:pt>
    <dgm:pt modelId="{B636E6D3-67B6-487F-A531-C544371B75CB}">
      <dgm:prSet phldrT="[Text]"/>
      <dgm:spPr/>
      <dgm:t>
        <a:bodyPr/>
        <a:lstStyle/>
        <a:p>
          <a:pPr algn="ctr"/>
          <a:r>
            <a:rPr lang="en-US" dirty="0" smtClean="0"/>
            <a:t>Airway obstruction</a:t>
          </a:r>
          <a:endParaRPr lang="en-US" dirty="0"/>
        </a:p>
      </dgm:t>
    </dgm:pt>
    <dgm:pt modelId="{A4307A50-271C-4DEE-B880-97CAAA0DCA0C}" type="parTrans" cxnId="{34E20181-5A20-4B01-BF13-9E4673E0F9E0}">
      <dgm:prSet/>
      <dgm:spPr/>
      <dgm:t>
        <a:bodyPr/>
        <a:lstStyle/>
        <a:p>
          <a:endParaRPr lang="en-US"/>
        </a:p>
      </dgm:t>
    </dgm:pt>
    <dgm:pt modelId="{D2FAA004-3217-40E1-9BF5-03B23276B6E0}" type="sibTrans" cxnId="{34E20181-5A20-4B01-BF13-9E4673E0F9E0}">
      <dgm:prSet/>
      <dgm:spPr/>
      <dgm:t>
        <a:bodyPr/>
        <a:lstStyle/>
        <a:p>
          <a:endParaRPr lang="en-US">
            <a:solidFill>
              <a:schemeClr val="tx2">
                <a:lumMod val="75000"/>
              </a:schemeClr>
            </a:solidFill>
          </a:endParaRPr>
        </a:p>
      </dgm:t>
    </dgm:pt>
    <dgm:pt modelId="{49100296-6F02-4C86-AC4F-CD26FC5403D7}">
      <dgm:prSet phldrT="[Text]"/>
      <dgm:spPr/>
      <dgm:t>
        <a:bodyPr/>
        <a:lstStyle/>
        <a:p>
          <a:pPr algn="ctr"/>
          <a:r>
            <a:rPr lang="en-US" dirty="0" smtClean="0"/>
            <a:t>Chemical </a:t>
          </a:r>
          <a:r>
            <a:rPr lang="en-US" dirty="0" err="1" smtClean="0"/>
            <a:t>pneumonitis</a:t>
          </a:r>
          <a:endParaRPr lang="en-US" dirty="0"/>
        </a:p>
      </dgm:t>
    </dgm:pt>
    <dgm:pt modelId="{A53D627F-C207-4D1E-82BB-EA1177306CA8}" type="parTrans" cxnId="{8D336EB1-9344-4971-8097-5B788C2EA3CF}">
      <dgm:prSet/>
      <dgm:spPr/>
      <dgm:t>
        <a:bodyPr/>
        <a:lstStyle/>
        <a:p>
          <a:endParaRPr lang="en-US"/>
        </a:p>
      </dgm:t>
    </dgm:pt>
    <dgm:pt modelId="{D2717FBC-8751-4C14-90AA-57B92BF6171F}" type="sibTrans" cxnId="{8D336EB1-9344-4971-8097-5B788C2EA3CF}">
      <dgm:prSet/>
      <dgm:spPr/>
      <dgm:t>
        <a:bodyPr/>
        <a:lstStyle/>
        <a:p>
          <a:endParaRPr lang="en-US">
            <a:solidFill>
              <a:schemeClr val="tx2">
                <a:lumMod val="75000"/>
              </a:schemeClr>
            </a:solidFill>
          </a:endParaRPr>
        </a:p>
      </dgm:t>
    </dgm:pt>
    <dgm:pt modelId="{C9DA773B-3C27-4676-B690-8540AA799C2B}">
      <dgm:prSet phldrT="[Text]"/>
      <dgm:spPr/>
      <dgm:t>
        <a:bodyPr/>
        <a:lstStyle/>
        <a:p>
          <a:pPr algn="ctr"/>
          <a:r>
            <a:rPr lang="en-US" dirty="0" err="1" smtClean="0"/>
            <a:t>Pul</a:t>
          </a:r>
          <a:r>
            <a:rPr lang="en-US" dirty="0" smtClean="0"/>
            <a:t>. HTN</a:t>
          </a:r>
          <a:endParaRPr lang="en-US" dirty="0"/>
        </a:p>
      </dgm:t>
    </dgm:pt>
    <dgm:pt modelId="{21C96EA6-F2E0-4F1E-9F25-9E646E6FD4A5}" type="parTrans" cxnId="{BE087678-5DCE-43C6-832D-CE4CADEBF6AA}">
      <dgm:prSet/>
      <dgm:spPr/>
      <dgm:t>
        <a:bodyPr/>
        <a:lstStyle/>
        <a:p>
          <a:endParaRPr lang="en-US"/>
        </a:p>
      </dgm:t>
    </dgm:pt>
    <dgm:pt modelId="{EB8A76DB-7D39-402B-9EE8-A9AF55F4ABD2}" type="sibTrans" cxnId="{BE087678-5DCE-43C6-832D-CE4CADEBF6AA}">
      <dgm:prSet/>
      <dgm:spPr/>
      <dgm:t>
        <a:bodyPr/>
        <a:lstStyle/>
        <a:p>
          <a:endParaRPr lang="en-US"/>
        </a:p>
      </dgm:t>
    </dgm:pt>
    <dgm:pt modelId="{9A2F0F79-1BBA-4B9A-A97D-4DA292ACFA5F}">
      <dgm:prSet phldrT="[Text]"/>
      <dgm:spPr/>
      <dgm:t>
        <a:bodyPr/>
        <a:lstStyle/>
        <a:p>
          <a:pPr algn="ctr"/>
          <a:r>
            <a:rPr lang="en-US" dirty="0" smtClean="0"/>
            <a:t>Surfactant dysfunction </a:t>
          </a:r>
          <a:endParaRPr lang="en-US" dirty="0"/>
        </a:p>
      </dgm:t>
    </dgm:pt>
    <dgm:pt modelId="{B5D1BFD2-9F3B-44F2-8ECB-8C103BDE6C5D}" type="parTrans" cxnId="{11526B8B-47DC-407F-A120-D2CE56C7EF72}">
      <dgm:prSet/>
      <dgm:spPr/>
      <dgm:t>
        <a:bodyPr/>
        <a:lstStyle/>
        <a:p>
          <a:endParaRPr lang="en-US"/>
        </a:p>
      </dgm:t>
    </dgm:pt>
    <dgm:pt modelId="{B2BB308E-627B-42A3-B5AC-E8EAF8505238}" type="sibTrans" cxnId="{11526B8B-47DC-407F-A120-D2CE56C7EF72}">
      <dgm:prSet/>
      <dgm:spPr/>
      <dgm:t>
        <a:bodyPr/>
        <a:lstStyle/>
        <a:p>
          <a:endParaRPr lang="en-US"/>
        </a:p>
      </dgm:t>
    </dgm:pt>
    <dgm:pt modelId="{3B8E314D-221E-461F-A70B-A9EFC74CB001}" type="pres">
      <dgm:prSet presAssocID="{EF512C49-478C-4AB1-B36E-48FFAA24ABCC}" presName="Name0" presStyleCnt="0">
        <dgm:presLayoutVars>
          <dgm:chMax val="7"/>
          <dgm:chPref val="7"/>
          <dgm:dir/>
        </dgm:presLayoutVars>
      </dgm:prSet>
      <dgm:spPr/>
      <dgm:t>
        <a:bodyPr/>
        <a:lstStyle/>
        <a:p>
          <a:endParaRPr lang="en-US"/>
        </a:p>
      </dgm:t>
    </dgm:pt>
    <dgm:pt modelId="{2DB1E7D1-596B-4EA4-9437-CF13817F52CA}" type="pres">
      <dgm:prSet presAssocID="{EF512C49-478C-4AB1-B36E-48FFAA24ABCC}" presName="Name1" presStyleCnt="0"/>
      <dgm:spPr/>
      <dgm:t>
        <a:bodyPr/>
        <a:lstStyle/>
        <a:p>
          <a:pPr rtl="1"/>
          <a:endParaRPr lang="ar-SA"/>
        </a:p>
      </dgm:t>
    </dgm:pt>
    <dgm:pt modelId="{BAE8CC0E-70FD-4E4F-B512-109CE9F21D9A}" type="pres">
      <dgm:prSet presAssocID="{D8A4DFC3-7F72-472D-9D00-BBD30BEA3553}" presName="picture_1" presStyleCnt="0"/>
      <dgm:spPr/>
      <dgm:t>
        <a:bodyPr/>
        <a:lstStyle/>
        <a:p>
          <a:pPr rtl="1"/>
          <a:endParaRPr lang="ar-SA"/>
        </a:p>
      </dgm:t>
    </dgm:pt>
    <dgm:pt modelId="{D59055FC-4D68-411D-B9F3-ECE0BA77A720}" type="pres">
      <dgm:prSet presAssocID="{D8A4DFC3-7F72-472D-9D00-BBD30BEA3553}" presName="pictureRepeatNode" presStyleLbl="alignImgPlace1" presStyleIdx="0" presStyleCnt="5"/>
      <dgm:spPr/>
      <dgm:t>
        <a:bodyPr/>
        <a:lstStyle/>
        <a:p>
          <a:endParaRPr lang="en-US"/>
        </a:p>
      </dgm:t>
    </dgm:pt>
    <dgm:pt modelId="{DF6594EE-300B-4420-9514-1052FED3B400}" type="pres">
      <dgm:prSet presAssocID="{67D5E2FC-93F9-47A9-B318-5477D89ACB1E}" presName="text_1" presStyleLbl="node1" presStyleIdx="0" presStyleCnt="0" custScaleX="120830" custScaleY="156117" custLinFactNeighborX="-370" custLinFactNeighborY="-90454">
        <dgm:presLayoutVars>
          <dgm:bulletEnabled val="1"/>
        </dgm:presLayoutVars>
      </dgm:prSet>
      <dgm:spPr/>
      <dgm:t>
        <a:bodyPr/>
        <a:lstStyle/>
        <a:p>
          <a:endParaRPr lang="en-US"/>
        </a:p>
      </dgm:t>
    </dgm:pt>
    <dgm:pt modelId="{F02D550D-5DBF-46AF-8787-148D7BB92703}" type="pres">
      <dgm:prSet presAssocID="{D2FAA004-3217-40E1-9BF5-03B23276B6E0}" presName="picture_2" presStyleCnt="0"/>
      <dgm:spPr/>
      <dgm:t>
        <a:bodyPr/>
        <a:lstStyle/>
        <a:p>
          <a:pPr rtl="1"/>
          <a:endParaRPr lang="ar-SA"/>
        </a:p>
      </dgm:t>
    </dgm:pt>
    <dgm:pt modelId="{7784D47D-61D9-4D45-A41E-387F184F631B}" type="pres">
      <dgm:prSet presAssocID="{D2FAA004-3217-40E1-9BF5-03B23276B6E0}" presName="pictureRepeatNode" presStyleLbl="alignImgPlace1" presStyleIdx="1" presStyleCnt="5" custScaleX="316421"/>
      <dgm:spPr/>
      <dgm:t>
        <a:bodyPr/>
        <a:lstStyle/>
        <a:p>
          <a:endParaRPr lang="en-US"/>
        </a:p>
      </dgm:t>
    </dgm:pt>
    <dgm:pt modelId="{F4E03450-C595-4242-8784-8089D662355A}" type="pres">
      <dgm:prSet presAssocID="{B636E6D3-67B6-487F-A531-C544371B75CB}" presName="line_2" presStyleLbl="parChTrans1D1" presStyleIdx="0" presStyleCnt="4"/>
      <dgm:spPr/>
      <dgm:t>
        <a:bodyPr/>
        <a:lstStyle/>
        <a:p>
          <a:pPr rtl="1"/>
          <a:endParaRPr lang="ar-SA"/>
        </a:p>
      </dgm:t>
    </dgm:pt>
    <dgm:pt modelId="{54B6F905-C704-4249-974E-EC3C387DA3F6}" type="pres">
      <dgm:prSet presAssocID="{B636E6D3-67B6-487F-A531-C544371B75CB}" presName="textparent_2" presStyleLbl="node1" presStyleIdx="0" presStyleCnt="0"/>
      <dgm:spPr/>
      <dgm:t>
        <a:bodyPr/>
        <a:lstStyle/>
        <a:p>
          <a:pPr rtl="1"/>
          <a:endParaRPr lang="ar-SA"/>
        </a:p>
      </dgm:t>
    </dgm:pt>
    <dgm:pt modelId="{C4D5272B-25FA-45C8-9163-07D7C99D428B}" type="pres">
      <dgm:prSet presAssocID="{B636E6D3-67B6-487F-A531-C544371B75CB}" presName="text_2" presStyleLbl="revTx" presStyleIdx="0" presStyleCnt="4" custScaleX="182288" custLinFactX="-34685" custLinFactNeighborX="-100000" custLinFactNeighborY="0">
        <dgm:presLayoutVars>
          <dgm:bulletEnabled val="1"/>
        </dgm:presLayoutVars>
      </dgm:prSet>
      <dgm:spPr/>
      <dgm:t>
        <a:bodyPr/>
        <a:lstStyle/>
        <a:p>
          <a:endParaRPr lang="en-US"/>
        </a:p>
      </dgm:t>
    </dgm:pt>
    <dgm:pt modelId="{343B3BD6-FC4C-44F4-8369-8E800D5EF4A0}" type="pres">
      <dgm:prSet presAssocID="{B2BB308E-627B-42A3-B5AC-E8EAF8505238}" presName="picture_3" presStyleCnt="0"/>
      <dgm:spPr/>
      <dgm:t>
        <a:bodyPr/>
        <a:lstStyle/>
        <a:p>
          <a:pPr rtl="1"/>
          <a:endParaRPr lang="ar-SA"/>
        </a:p>
      </dgm:t>
    </dgm:pt>
    <dgm:pt modelId="{9610E82F-CDD8-4BCA-808A-1F9057E865D6}" type="pres">
      <dgm:prSet presAssocID="{B2BB308E-627B-42A3-B5AC-E8EAF8505238}" presName="pictureRepeatNode" presStyleLbl="alignImgPlace1" presStyleIdx="2" presStyleCnt="5" custScaleX="314945" custLinFactNeighborX="79235" custLinFactNeighborY="-1027"/>
      <dgm:spPr/>
      <dgm:t>
        <a:bodyPr/>
        <a:lstStyle/>
        <a:p>
          <a:endParaRPr lang="en-US"/>
        </a:p>
      </dgm:t>
    </dgm:pt>
    <dgm:pt modelId="{D39CD2AC-F762-4BD8-B697-1DF2789C6B69}" type="pres">
      <dgm:prSet presAssocID="{9A2F0F79-1BBA-4B9A-A97D-4DA292ACFA5F}" presName="line_3" presStyleLbl="parChTrans1D1" presStyleIdx="1" presStyleCnt="4"/>
      <dgm:spPr/>
      <dgm:t>
        <a:bodyPr/>
        <a:lstStyle/>
        <a:p>
          <a:pPr rtl="1"/>
          <a:endParaRPr lang="ar-SA"/>
        </a:p>
      </dgm:t>
    </dgm:pt>
    <dgm:pt modelId="{FB460D49-20E4-437E-9CA9-7C608D0F3CFA}" type="pres">
      <dgm:prSet presAssocID="{9A2F0F79-1BBA-4B9A-A97D-4DA292ACFA5F}" presName="textparent_3" presStyleLbl="node1" presStyleIdx="0" presStyleCnt="0"/>
      <dgm:spPr/>
      <dgm:t>
        <a:bodyPr/>
        <a:lstStyle/>
        <a:p>
          <a:pPr rtl="1"/>
          <a:endParaRPr lang="ar-SA"/>
        </a:p>
      </dgm:t>
    </dgm:pt>
    <dgm:pt modelId="{95882979-095E-45B9-8368-FFC134B1AA51}" type="pres">
      <dgm:prSet presAssocID="{9A2F0F79-1BBA-4B9A-A97D-4DA292ACFA5F}" presName="text_3" presStyleLbl="revTx" presStyleIdx="1" presStyleCnt="4" custLinFactNeighborX="-37222" custLinFactNeighborY="-1027">
        <dgm:presLayoutVars>
          <dgm:bulletEnabled val="1"/>
        </dgm:presLayoutVars>
      </dgm:prSet>
      <dgm:spPr/>
      <dgm:t>
        <a:bodyPr/>
        <a:lstStyle/>
        <a:p>
          <a:endParaRPr lang="en-US"/>
        </a:p>
      </dgm:t>
    </dgm:pt>
    <dgm:pt modelId="{1DCC7990-82FF-4E86-A83E-76B8C7A7CE39}" type="pres">
      <dgm:prSet presAssocID="{D2717FBC-8751-4C14-90AA-57B92BF6171F}" presName="picture_4" presStyleCnt="0"/>
      <dgm:spPr/>
      <dgm:t>
        <a:bodyPr/>
        <a:lstStyle/>
        <a:p>
          <a:pPr rtl="1"/>
          <a:endParaRPr lang="ar-SA"/>
        </a:p>
      </dgm:t>
    </dgm:pt>
    <dgm:pt modelId="{7C7F6BFB-F421-4171-B9A1-BA84251B0EE1}" type="pres">
      <dgm:prSet presAssocID="{D2717FBC-8751-4C14-90AA-57B92BF6171F}" presName="pictureRepeatNode" presStyleLbl="alignImgPlace1" presStyleIdx="3" presStyleCnt="5" custScaleX="298193" custLinFactNeighborX="79277" custLinFactNeighborY="17"/>
      <dgm:spPr/>
      <dgm:t>
        <a:bodyPr/>
        <a:lstStyle/>
        <a:p>
          <a:endParaRPr lang="en-US"/>
        </a:p>
      </dgm:t>
    </dgm:pt>
    <dgm:pt modelId="{C9BBB200-EB22-4044-838B-95473D34086B}" type="pres">
      <dgm:prSet presAssocID="{49100296-6F02-4C86-AC4F-CD26FC5403D7}" presName="line_4" presStyleLbl="parChTrans1D1" presStyleIdx="2" presStyleCnt="4"/>
      <dgm:spPr/>
      <dgm:t>
        <a:bodyPr/>
        <a:lstStyle/>
        <a:p>
          <a:pPr rtl="1"/>
          <a:endParaRPr lang="ar-SA"/>
        </a:p>
      </dgm:t>
    </dgm:pt>
    <dgm:pt modelId="{8A091EDC-9FF5-4949-8ED0-C1FCDBF925FC}" type="pres">
      <dgm:prSet presAssocID="{49100296-6F02-4C86-AC4F-CD26FC5403D7}" presName="textparent_4" presStyleLbl="node1" presStyleIdx="0" presStyleCnt="0"/>
      <dgm:spPr/>
      <dgm:t>
        <a:bodyPr/>
        <a:lstStyle/>
        <a:p>
          <a:pPr rtl="1"/>
          <a:endParaRPr lang="ar-SA"/>
        </a:p>
      </dgm:t>
    </dgm:pt>
    <dgm:pt modelId="{DAB7DBFE-8833-498C-A981-B0F9697DA2C1}" type="pres">
      <dgm:prSet presAssocID="{49100296-6F02-4C86-AC4F-CD26FC5403D7}" presName="text_4" presStyleLbl="revTx" presStyleIdx="2" presStyleCnt="4" custScaleX="164817" custLinFactNeighborX="-59549" custLinFactNeighborY="6330">
        <dgm:presLayoutVars>
          <dgm:bulletEnabled val="1"/>
        </dgm:presLayoutVars>
      </dgm:prSet>
      <dgm:spPr/>
      <dgm:t>
        <a:bodyPr/>
        <a:lstStyle/>
        <a:p>
          <a:endParaRPr lang="en-US"/>
        </a:p>
      </dgm:t>
    </dgm:pt>
    <dgm:pt modelId="{1A4E4807-B4ED-463D-A65A-6B3543E13D17}" type="pres">
      <dgm:prSet presAssocID="{EB8A76DB-7D39-402B-9EE8-A9AF55F4ABD2}" presName="picture_5" presStyleCnt="0"/>
      <dgm:spPr/>
      <dgm:t>
        <a:bodyPr/>
        <a:lstStyle/>
        <a:p>
          <a:pPr rtl="1"/>
          <a:endParaRPr lang="ar-SA"/>
        </a:p>
      </dgm:t>
    </dgm:pt>
    <dgm:pt modelId="{FDE0DB75-1DF5-4F1E-8028-F8FA53EC28C8}" type="pres">
      <dgm:prSet presAssocID="{EB8A76DB-7D39-402B-9EE8-A9AF55F4ABD2}" presName="pictureRepeatNode" presStyleLbl="alignImgPlace1" presStyleIdx="4" presStyleCnt="5" custScaleX="299586" custLinFactNeighborX="13391" custLinFactNeighborY="-1010"/>
      <dgm:spPr/>
      <dgm:t>
        <a:bodyPr/>
        <a:lstStyle/>
        <a:p>
          <a:endParaRPr lang="en-US"/>
        </a:p>
      </dgm:t>
    </dgm:pt>
    <dgm:pt modelId="{DA56C3EF-5BE4-4BD3-9127-F26FDB907191}" type="pres">
      <dgm:prSet presAssocID="{C9DA773B-3C27-4676-B690-8540AA799C2B}" presName="line_5" presStyleLbl="parChTrans1D1" presStyleIdx="3" presStyleCnt="4"/>
      <dgm:spPr/>
      <dgm:t>
        <a:bodyPr/>
        <a:lstStyle/>
        <a:p>
          <a:pPr rtl="1"/>
          <a:endParaRPr lang="ar-SA"/>
        </a:p>
      </dgm:t>
    </dgm:pt>
    <dgm:pt modelId="{00C4BBDD-3F87-49E4-8232-C4705768340F}" type="pres">
      <dgm:prSet presAssocID="{C9DA773B-3C27-4676-B690-8540AA799C2B}" presName="textparent_5" presStyleLbl="node1" presStyleIdx="0" presStyleCnt="0"/>
      <dgm:spPr/>
      <dgm:t>
        <a:bodyPr/>
        <a:lstStyle/>
        <a:p>
          <a:pPr rtl="1"/>
          <a:endParaRPr lang="ar-SA"/>
        </a:p>
      </dgm:t>
    </dgm:pt>
    <dgm:pt modelId="{9DC07790-D9FB-4750-8019-C34E75F66113}" type="pres">
      <dgm:prSet presAssocID="{C9DA773B-3C27-4676-B690-8540AA799C2B}" presName="text_5" presStyleLbl="revTx" presStyleIdx="3" presStyleCnt="4" custLinFactNeighborX="-76513" custLinFactNeighborY="-1010">
        <dgm:presLayoutVars>
          <dgm:bulletEnabled val="1"/>
        </dgm:presLayoutVars>
      </dgm:prSet>
      <dgm:spPr/>
      <dgm:t>
        <a:bodyPr/>
        <a:lstStyle/>
        <a:p>
          <a:endParaRPr lang="en-US"/>
        </a:p>
      </dgm:t>
    </dgm:pt>
  </dgm:ptLst>
  <dgm:cxnLst>
    <dgm:cxn modelId="{BAF777A4-420E-4806-937D-2035DE882257}" type="presOf" srcId="{B2BB308E-627B-42A3-B5AC-E8EAF8505238}" destId="{9610E82F-CDD8-4BCA-808A-1F9057E865D6}" srcOrd="0" destOrd="0" presId="urn:microsoft.com/office/officeart/2008/layout/CircularPictureCallout#1"/>
    <dgm:cxn modelId="{51068FF3-2369-454C-90F8-3358614BDF98}" type="presOf" srcId="{B636E6D3-67B6-487F-A531-C544371B75CB}" destId="{C4D5272B-25FA-45C8-9163-07D7C99D428B}" srcOrd="0" destOrd="0" presId="urn:microsoft.com/office/officeart/2008/layout/CircularPictureCallout#1"/>
    <dgm:cxn modelId="{11526B8B-47DC-407F-A120-D2CE56C7EF72}" srcId="{EF512C49-478C-4AB1-B36E-48FFAA24ABCC}" destId="{9A2F0F79-1BBA-4B9A-A97D-4DA292ACFA5F}" srcOrd="2" destOrd="0" parTransId="{B5D1BFD2-9F3B-44F2-8ECB-8C103BDE6C5D}" sibTransId="{B2BB308E-627B-42A3-B5AC-E8EAF8505238}"/>
    <dgm:cxn modelId="{BE087678-5DCE-43C6-832D-CE4CADEBF6AA}" srcId="{EF512C49-478C-4AB1-B36E-48FFAA24ABCC}" destId="{C9DA773B-3C27-4676-B690-8540AA799C2B}" srcOrd="4" destOrd="0" parTransId="{21C96EA6-F2E0-4F1E-9F25-9E646E6FD4A5}" sibTransId="{EB8A76DB-7D39-402B-9EE8-A9AF55F4ABD2}"/>
    <dgm:cxn modelId="{6036A3E1-0015-4196-9997-9445B5CFB3BD}" type="presOf" srcId="{C9DA773B-3C27-4676-B690-8540AA799C2B}" destId="{9DC07790-D9FB-4750-8019-C34E75F66113}" srcOrd="0" destOrd="0" presId="urn:microsoft.com/office/officeart/2008/layout/CircularPictureCallout#1"/>
    <dgm:cxn modelId="{83EEA116-7CC9-4BE7-AF41-2B29524D671C}" type="presOf" srcId="{49100296-6F02-4C86-AC4F-CD26FC5403D7}" destId="{DAB7DBFE-8833-498C-A981-B0F9697DA2C1}" srcOrd="0" destOrd="0" presId="urn:microsoft.com/office/officeart/2008/layout/CircularPictureCallout#1"/>
    <dgm:cxn modelId="{2EF1CEE0-1362-443C-B305-AF515BE7F0FF}" type="presOf" srcId="{EB8A76DB-7D39-402B-9EE8-A9AF55F4ABD2}" destId="{FDE0DB75-1DF5-4F1E-8028-F8FA53EC28C8}" srcOrd="0" destOrd="0" presId="urn:microsoft.com/office/officeart/2008/layout/CircularPictureCallout#1"/>
    <dgm:cxn modelId="{A125CE32-2229-456F-A9C5-0E80643BCCAC}" srcId="{EF512C49-478C-4AB1-B36E-48FFAA24ABCC}" destId="{67D5E2FC-93F9-47A9-B318-5477D89ACB1E}" srcOrd="0" destOrd="0" parTransId="{6F1BF6E3-74E3-4774-8393-B01472376D9E}" sibTransId="{D8A4DFC3-7F72-472D-9D00-BBD30BEA3553}"/>
    <dgm:cxn modelId="{8D336EB1-9344-4971-8097-5B788C2EA3CF}" srcId="{EF512C49-478C-4AB1-B36E-48FFAA24ABCC}" destId="{49100296-6F02-4C86-AC4F-CD26FC5403D7}" srcOrd="3" destOrd="0" parTransId="{A53D627F-C207-4D1E-82BB-EA1177306CA8}" sibTransId="{D2717FBC-8751-4C14-90AA-57B92BF6171F}"/>
    <dgm:cxn modelId="{75D8DFC1-50DF-400A-9801-62052B1DE740}" type="presOf" srcId="{67D5E2FC-93F9-47A9-B318-5477D89ACB1E}" destId="{DF6594EE-300B-4420-9514-1052FED3B400}" srcOrd="0" destOrd="0" presId="urn:microsoft.com/office/officeart/2008/layout/CircularPictureCallout#1"/>
    <dgm:cxn modelId="{FA3D7668-3355-48E3-81F0-9958A1530ADC}" type="presOf" srcId="{D8A4DFC3-7F72-472D-9D00-BBD30BEA3553}" destId="{D59055FC-4D68-411D-B9F3-ECE0BA77A720}" srcOrd="0" destOrd="0" presId="urn:microsoft.com/office/officeart/2008/layout/CircularPictureCallout#1"/>
    <dgm:cxn modelId="{EE035B87-668C-4D2C-9B1F-DDC59135ED23}" type="presOf" srcId="{D2717FBC-8751-4C14-90AA-57B92BF6171F}" destId="{7C7F6BFB-F421-4171-B9A1-BA84251B0EE1}" srcOrd="0" destOrd="0" presId="urn:microsoft.com/office/officeart/2008/layout/CircularPictureCallout#1"/>
    <dgm:cxn modelId="{37537AF8-6C07-48E6-A02F-8E2ED27CB59F}" type="presOf" srcId="{9A2F0F79-1BBA-4B9A-A97D-4DA292ACFA5F}" destId="{95882979-095E-45B9-8368-FFC134B1AA51}" srcOrd="0" destOrd="0" presId="urn:microsoft.com/office/officeart/2008/layout/CircularPictureCallout#1"/>
    <dgm:cxn modelId="{708C5832-E6CF-4BB4-AA57-EA791195D343}" type="presOf" srcId="{EF512C49-478C-4AB1-B36E-48FFAA24ABCC}" destId="{3B8E314D-221E-461F-A70B-A9EFC74CB001}" srcOrd="0" destOrd="0" presId="urn:microsoft.com/office/officeart/2008/layout/CircularPictureCallout#1"/>
    <dgm:cxn modelId="{34E20181-5A20-4B01-BF13-9E4673E0F9E0}" srcId="{EF512C49-478C-4AB1-B36E-48FFAA24ABCC}" destId="{B636E6D3-67B6-487F-A531-C544371B75CB}" srcOrd="1" destOrd="0" parTransId="{A4307A50-271C-4DEE-B880-97CAAA0DCA0C}" sibTransId="{D2FAA004-3217-40E1-9BF5-03B23276B6E0}"/>
    <dgm:cxn modelId="{3B2A3192-B16E-469B-A039-A1A8CE067340}" type="presOf" srcId="{D2FAA004-3217-40E1-9BF5-03B23276B6E0}" destId="{7784D47D-61D9-4D45-A41E-387F184F631B}" srcOrd="0" destOrd="0" presId="urn:microsoft.com/office/officeart/2008/layout/CircularPictureCallout#1"/>
    <dgm:cxn modelId="{93239B91-C800-4D22-A531-F64C24C47B6C}" type="presParOf" srcId="{3B8E314D-221E-461F-A70B-A9EFC74CB001}" destId="{2DB1E7D1-596B-4EA4-9437-CF13817F52CA}" srcOrd="0" destOrd="0" presId="urn:microsoft.com/office/officeart/2008/layout/CircularPictureCallout#1"/>
    <dgm:cxn modelId="{B40B6A4D-8B72-4AD5-868B-4B020B6A154F}" type="presParOf" srcId="{2DB1E7D1-596B-4EA4-9437-CF13817F52CA}" destId="{BAE8CC0E-70FD-4E4F-B512-109CE9F21D9A}" srcOrd="0" destOrd="0" presId="urn:microsoft.com/office/officeart/2008/layout/CircularPictureCallout#1"/>
    <dgm:cxn modelId="{B4CB04CC-4F41-433B-BAF7-AD039F27861E}" type="presParOf" srcId="{BAE8CC0E-70FD-4E4F-B512-109CE9F21D9A}" destId="{D59055FC-4D68-411D-B9F3-ECE0BA77A720}" srcOrd="0" destOrd="0" presId="urn:microsoft.com/office/officeart/2008/layout/CircularPictureCallout#1"/>
    <dgm:cxn modelId="{CA0E3357-6D20-432B-AD8E-B380CA92A381}" type="presParOf" srcId="{2DB1E7D1-596B-4EA4-9437-CF13817F52CA}" destId="{DF6594EE-300B-4420-9514-1052FED3B400}" srcOrd="1" destOrd="0" presId="urn:microsoft.com/office/officeart/2008/layout/CircularPictureCallout#1"/>
    <dgm:cxn modelId="{F8AB1A93-9DB5-4B1C-A580-456673B096EE}" type="presParOf" srcId="{2DB1E7D1-596B-4EA4-9437-CF13817F52CA}" destId="{F02D550D-5DBF-46AF-8787-148D7BB92703}" srcOrd="2" destOrd="0" presId="urn:microsoft.com/office/officeart/2008/layout/CircularPictureCallout#1"/>
    <dgm:cxn modelId="{65EACC71-007C-4F44-82FC-18E951647329}" type="presParOf" srcId="{F02D550D-5DBF-46AF-8787-148D7BB92703}" destId="{7784D47D-61D9-4D45-A41E-387F184F631B}" srcOrd="0" destOrd="0" presId="urn:microsoft.com/office/officeart/2008/layout/CircularPictureCallout#1"/>
    <dgm:cxn modelId="{D964BA01-4416-49D6-8AD1-4FCDB7393E63}" type="presParOf" srcId="{2DB1E7D1-596B-4EA4-9437-CF13817F52CA}" destId="{F4E03450-C595-4242-8784-8089D662355A}" srcOrd="3" destOrd="0" presId="urn:microsoft.com/office/officeart/2008/layout/CircularPictureCallout#1"/>
    <dgm:cxn modelId="{3C89F74C-8F46-4698-98C6-3F30A6AE57F9}" type="presParOf" srcId="{2DB1E7D1-596B-4EA4-9437-CF13817F52CA}" destId="{54B6F905-C704-4249-974E-EC3C387DA3F6}" srcOrd="4" destOrd="0" presId="urn:microsoft.com/office/officeart/2008/layout/CircularPictureCallout#1"/>
    <dgm:cxn modelId="{0CA30CA0-DF65-4E52-82E9-AEA27EF00DC3}" type="presParOf" srcId="{54B6F905-C704-4249-974E-EC3C387DA3F6}" destId="{C4D5272B-25FA-45C8-9163-07D7C99D428B}" srcOrd="0" destOrd="0" presId="urn:microsoft.com/office/officeart/2008/layout/CircularPictureCallout#1"/>
    <dgm:cxn modelId="{F9B0A560-4673-4D21-A728-286767220E6A}" type="presParOf" srcId="{2DB1E7D1-596B-4EA4-9437-CF13817F52CA}" destId="{343B3BD6-FC4C-44F4-8369-8E800D5EF4A0}" srcOrd="5" destOrd="0" presId="urn:microsoft.com/office/officeart/2008/layout/CircularPictureCallout#1"/>
    <dgm:cxn modelId="{A13F80AF-25FB-42A1-A08A-9F5FDCD35610}" type="presParOf" srcId="{343B3BD6-FC4C-44F4-8369-8E800D5EF4A0}" destId="{9610E82F-CDD8-4BCA-808A-1F9057E865D6}" srcOrd="0" destOrd="0" presId="urn:microsoft.com/office/officeart/2008/layout/CircularPictureCallout#1"/>
    <dgm:cxn modelId="{F6F87AD9-42C5-4687-8310-3E7D2FE1C4B1}" type="presParOf" srcId="{2DB1E7D1-596B-4EA4-9437-CF13817F52CA}" destId="{D39CD2AC-F762-4BD8-B697-1DF2789C6B69}" srcOrd="6" destOrd="0" presId="urn:microsoft.com/office/officeart/2008/layout/CircularPictureCallout#1"/>
    <dgm:cxn modelId="{1631FE02-2B9F-495D-AB61-421DCD7C83CA}" type="presParOf" srcId="{2DB1E7D1-596B-4EA4-9437-CF13817F52CA}" destId="{FB460D49-20E4-437E-9CA9-7C608D0F3CFA}" srcOrd="7" destOrd="0" presId="urn:microsoft.com/office/officeart/2008/layout/CircularPictureCallout#1"/>
    <dgm:cxn modelId="{BBF35058-7B02-4177-B925-AA6837CB318D}" type="presParOf" srcId="{FB460D49-20E4-437E-9CA9-7C608D0F3CFA}" destId="{95882979-095E-45B9-8368-FFC134B1AA51}" srcOrd="0" destOrd="0" presId="urn:microsoft.com/office/officeart/2008/layout/CircularPictureCallout#1"/>
    <dgm:cxn modelId="{4F5B019A-7672-420F-872B-81185BD8621F}" type="presParOf" srcId="{2DB1E7D1-596B-4EA4-9437-CF13817F52CA}" destId="{1DCC7990-82FF-4E86-A83E-76B8C7A7CE39}" srcOrd="8" destOrd="0" presId="urn:microsoft.com/office/officeart/2008/layout/CircularPictureCallout#1"/>
    <dgm:cxn modelId="{75F05906-14FE-49E2-8D87-2390CADE188D}" type="presParOf" srcId="{1DCC7990-82FF-4E86-A83E-76B8C7A7CE39}" destId="{7C7F6BFB-F421-4171-B9A1-BA84251B0EE1}" srcOrd="0" destOrd="0" presId="urn:microsoft.com/office/officeart/2008/layout/CircularPictureCallout#1"/>
    <dgm:cxn modelId="{1B4EA83A-314D-49F4-9C8D-BCFE03A4E298}" type="presParOf" srcId="{2DB1E7D1-596B-4EA4-9437-CF13817F52CA}" destId="{C9BBB200-EB22-4044-838B-95473D34086B}" srcOrd="9" destOrd="0" presId="urn:microsoft.com/office/officeart/2008/layout/CircularPictureCallout#1"/>
    <dgm:cxn modelId="{861D5B99-523F-4C18-AC81-8CE8B7DB4173}" type="presParOf" srcId="{2DB1E7D1-596B-4EA4-9437-CF13817F52CA}" destId="{8A091EDC-9FF5-4949-8ED0-C1FCDBF925FC}" srcOrd="10" destOrd="0" presId="urn:microsoft.com/office/officeart/2008/layout/CircularPictureCallout#1"/>
    <dgm:cxn modelId="{9C43AC7C-E926-4BE4-90F8-D641C762E408}" type="presParOf" srcId="{8A091EDC-9FF5-4949-8ED0-C1FCDBF925FC}" destId="{DAB7DBFE-8833-498C-A981-B0F9697DA2C1}" srcOrd="0" destOrd="0" presId="urn:microsoft.com/office/officeart/2008/layout/CircularPictureCallout#1"/>
    <dgm:cxn modelId="{6E814A16-E6E8-431C-B6F2-DA054DD03A97}" type="presParOf" srcId="{2DB1E7D1-596B-4EA4-9437-CF13817F52CA}" destId="{1A4E4807-B4ED-463D-A65A-6B3543E13D17}" srcOrd="11" destOrd="0" presId="urn:microsoft.com/office/officeart/2008/layout/CircularPictureCallout#1"/>
    <dgm:cxn modelId="{68FCC09A-8507-43E7-94A8-2970E913EBDC}" type="presParOf" srcId="{1A4E4807-B4ED-463D-A65A-6B3543E13D17}" destId="{FDE0DB75-1DF5-4F1E-8028-F8FA53EC28C8}" srcOrd="0" destOrd="0" presId="urn:microsoft.com/office/officeart/2008/layout/CircularPictureCallout#1"/>
    <dgm:cxn modelId="{59D07F68-B51A-41F5-AF54-A8B693A0A4DB}" type="presParOf" srcId="{2DB1E7D1-596B-4EA4-9437-CF13817F52CA}" destId="{DA56C3EF-5BE4-4BD3-9127-F26FDB907191}" srcOrd="12" destOrd="0" presId="urn:microsoft.com/office/officeart/2008/layout/CircularPictureCallout#1"/>
    <dgm:cxn modelId="{5932AC46-8EDC-405D-AC4C-BE0BD4BFBDE2}" type="presParOf" srcId="{2DB1E7D1-596B-4EA4-9437-CF13817F52CA}" destId="{00C4BBDD-3F87-49E4-8232-C4705768340F}" srcOrd="13" destOrd="0" presId="urn:microsoft.com/office/officeart/2008/layout/CircularPictureCallout#1"/>
    <dgm:cxn modelId="{BE3633CA-274B-4409-A6C6-D548C8971C73}" type="presParOf" srcId="{00C4BBDD-3F87-49E4-8232-C4705768340F}" destId="{9DC07790-D9FB-4750-8019-C34E75F66113}" srcOrd="0" destOrd="0" presId="urn:microsoft.com/office/officeart/2008/layout/CircularPictureCallout#1"/>
  </dgm:cxnLst>
  <dgm:bg/>
  <dgm:whole/>
  <dgm:extLst>
    <a:ext uri="http://schemas.microsoft.com/office/drawing/2008/diagram">
      <dsp:dataModelExt xmlns=""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6C3EF-5BE4-4BD3-9127-F26FDB907191}">
      <dsp:nvSpPr>
        <dsp:cNvPr id="0" name=""/>
        <dsp:cNvSpPr/>
      </dsp:nvSpPr>
      <dsp:spPr>
        <a:xfrm>
          <a:off x="1751226" y="3115411"/>
          <a:ext cx="3447955" cy="0"/>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BBB200-EB22-4044-838B-95473D34086B}">
      <dsp:nvSpPr>
        <dsp:cNvPr id="0" name=""/>
        <dsp:cNvSpPr/>
      </dsp:nvSpPr>
      <dsp:spPr>
        <a:xfrm>
          <a:off x="1751226" y="2264798"/>
          <a:ext cx="2870378" cy="0"/>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9CD2AC-F762-4BD8-B697-1DF2789C6B69}">
      <dsp:nvSpPr>
        <dsp:cNvPr id="0" name=""/>
        <dsp:cNvSpPr/>
      </dsp:nvSpPr>
      <dsp:spPr>
        <a:xfrm>
          <a:off x="1751226" y="1235663"/>
          <a:ext cx="2870378" cy="0"/>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03450-C595-4242-8784-8089D662355A}">
      <dsp:nvSpPr>
        <dsp:cNvPr id="0" name=""/>
        <dsp:cNvSpPr/>
      </dsp:nvSpPr>
      <dsp:spPr>
        <a:xfrm>
          <a:off x="1751226" y="385050"/>
          <a:ext cx="3447955" cy="0"/>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9055FC-4D68-411D-B9F3-ECE0BA77A720}">
      <dsp:nvSpPr>
        <dsp:cNvPr id="0" name=""/>
        <dsp:cNvSpPr/>
      </dsp:nvSpPr>
      <dsp:spPr>
        <a:xfrm>
          <a:off x="995" y="0"/>
          <a:ext cx="3500462" cy="3500462"/>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6594EE-300B-4420-9514-1052FED3B400}">
      <dsp:nvSpPr>
        <dsp:cNvPr id="0" name=""/>
        <dsp:cNvSpPr/>
      </dsp:nvSpPr>
      <dsp:spPr>
        <a:xfrm>
          <a:off x="389463" y="489745"/>
          <a:ext cx="2706949" cy="180338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644650">
            <a:lnSpc>
              <a:spcPct val="90000"/>
            </a:lnSpc>
            <a:spcBef>
              <a:spcPct val="0"/>
            </a:spcBef>
            <a:spcAft>
              <a:spcPct val="35000"/>
            </a:spcAft>
          </a:pPr>
          <a:endParaRPr lang="en-US" sz="3700" b="1" kern="1200" dirty="0" smtClean="0"/>
        </a:p>
        <a:p>
          <a:pPr lvl="0" algn="ctr" defTabSz="1644650">
            <a:lnSpc>
              <a:spcPct val="90000"/>
            </a:lnSpc>
            <a:spcBef>
              <a:spcPct val="0"/>
            </a:spcBef>
            <a:spcAft>
              <a:spcPct val="35000"/>
            </a:spcAft>
          </a:pPr>
          <a:r>
            <a:rPr lang="en-US" sz="3700" b="1" kern="1200" dirty="0" smtClean="0"/>
            <a:t>Meconium Aspiration </a:t>
          </a:r>
          <a:endParaRPr lang="en-US" sz="3700" b="1" kern="1200" dirty="0"/>
        </a:p>
      </dsp:txBody>
      <dsp:txXfrm>
        <a:off x="389463" y="489745"/>
        <a:ext cx="2706949" cy="1803389"/>
      </dsp:txXfrm>
    </dsp:sp>
    <dsp:sp modelId="{7784D47D-61D9-4D45-A41E-387F184F631B}">
      <dsp:nvSpPr>
        <dsp:cNvPr id="0" name=""/>
        <dsp:cNvSpPr/>
      </dsp:nvSpPr>
      <dsp:spPr>
        <a:xfrm>
          <a:off x="3980800" y="0"/>
          <a:ext cx="2436763" cy="770101"/>
        </a:xfrm>
        <a:prstGeom prst="ellipse">
          <a:avLst/>
        </a:prstGeom>
        <a:solidFill>
          <a:schemeClr val="accent2">
            <a:tint val="50000"/>
            <a:hueOff val="-952"/>
            <a:satOff val="-682"/>
            <a:lumOff val="27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D5272B-25FA-45C8-9163-07D7C99D428B}">
      <dsp:nvSpPr>
        <dsp:cNvPr id="0" name=""/>
        <dsp:cNvSpPr/>
      </dsp:nvSpPr>
      <dsp:spPr>
        <a:xfrm>
          <a:off x="3852899" y="0"/>
          <a:ext cx="2343254" cy="77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0" rIns="102870" bIns="0" numCol="1" spcCol="1270" anchor="ctr" anchorCtr="0">
          <a:noAutofit/>
        </a:bodyPr>
        <a:lstStyle/>
        <a:p>
          <a:pPr lvl="0" algn="ctr" defTabSz="1200150">
            <a:lnSpc>
              <a:spcPct val="90000"/>
            </a:lnSpc>
            <a:spcBef>
              <a:spcPct val="0"/>
            </a:spcBef>
            <a:spcAft>
              <a:spcPct val="35000"/>
            </a:spcAft>
          </a:pPr>
          <a:r>
            <a:rPr lang="en-US" sz="2700" kern="1200" dirty="0" smtClean="0"/>
            <a:t>Airway obstruction</a:t>
          </a:r>
          <a:endParaRPr lang="en-US" sz="2700" kern="1200" dirty="0"/>
        </a:p>
      </dsp:txBody>
      <dsp:txXfrm>
        <a:off x="3852899" y="0"/>
        <a:ext cx="2343254" cy="770101"/>
      </dsp:txXfrm>
    </dsp:sp>
    <dsp:sp modelId="{9610E82F-CDD8-4BCA-808A-1F9057E865D6}">
      <dsp:nvSpPr>
        <dsp:cNvPr id="0" name=""/>
        <dsp:cNvSpPr/>
      </dsp:nvSpPr>
      <dsp:spPr>
        <a:xfrm>
          <a:off x="4019097" y="842703"/>
          <a:ext cx="2425396" cy="770101"/>
        </a:xfrm>
        <a:prstGeom prst="ellipse">
          <a:avLst/>
        </a:prstGeom>
        <a:solidFill>
          <a:schemeClr val="accent2">
            <a:tint val="50000"/>
            <a:hueOff val="-1904"/>
            <a:satOff val="-1364"/>
            <a:lumOff val="55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882979-095E-45B9-8368-FFC134B1AA51}">
      <dsp:nvSpPr>
        <dsp:cNvPr id="0" name=""/>
        <dsp:cNvSpPr/>
      </dsp:nvSpPr>
      <dsp:spPr>
        <a:xfrm>
          <a:off x="4316231" y="842703"/>
          <a:ext cx="1854885" cy="77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0" rIns="102870" bIns="0" numCol="1" spcCol="1270" anchor="ctr" anchorCtr="0">
          <a:noAutofit/>
        </a:bodyPr>
        <a:lstStyle/>
        <a:p>
          <a:pPr lvl="0" algn="ctr" defTabSz="1200150">
            <a:lnSpc>
              <a:spcPct val="90000"/>
            </a:lnSpc>
            <a:spcBef>
              <a:spcPct val="0"/>
            </a:spcBef>
            <a:spcAft>
              <a:spcPct val="35000"/>
            </a:spcAft>
          </a:pPr>
          <a:r>
            <a:rPr lang="en-US" sz="2700" kern="1200" dirty="0" smtClean="0"/>
            <a:t>Surfactant dysfunction </a:t>
          </a:r>
          <a:endParaRPr lang="en-US" sz="2700" kern="1200" dirty="0"/>
        </a:p>
      </dsp:txBody>
      <dsp:txXfrm>
        <a:off x="4316231" y="842703"/>
        <a:ext cx="1854885" cy="770101"/>
      </dsp:txXfrm>
    </dsp:sp>
    <dsp:sp modelId="{7C7F6BFB-F421-4171-B9A1-BA84251B0EE1}">
      <dsp:nvSpPr>
        <dsp:cNvPr id="0" name=""/>
        <dsp:cNvSpPr/>
      </dsp:nvSpPr>
      <dsp:spPr>
        <a:xfrm>
          <a:off x="4083924" y="1879879"/>
          <a:ext cx="2296389" cy="770101"/>
        </a:xfrm>
        <a:prstGeom prst="ellipse">
          <a:avLst/>
        </a:prstGeom>
        <a:solidFill>
          <a:schemeClr val="accent2">
            <a:tint val="50000"/>
            <a:hueOff val="-2857"/>
            <a:satOff val="-2047"/>
            <a:lumOff val="8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B7DBFE-8833-498C-A981-B0F9697DA2C1}">
      <dsp:nvSpPr>
        <dsp:cNvPr id="0" name=""/>
        <dsp:cNvSpPr/>
      </dsp:nvSpPr>
      <dsp:spPr>
        <a:xfrm>
          <a:off x="3950939" y="1928495"/>
          <a:ext cx="2921965" cy="77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0" rIns="102870" bIns="0" numCol="1" spcCol="1270" anchor="ctr" anchorCtr="0">
          <a:noAutofit/>
        </a:bodyPr>
        <a:lstStyle/>
        <a:p>
          <a:pPr lvl="0" algn="ctr" defTabSz="1200150">
            <a:lnSpc>
              <a:spcPct val="90000"/>
            </a:lnSpc>
            <a:spcBef>
              <a:spcPct val="0"/>
            </a:spcBef>
            <a:spcAft>
              <a:spcPct val="35000"/>
            </a:spcAft>
          </a:pPr>
          <a:r>
            <a:rPr lang="en-US" sz="2700" kern="1200" dirty="0" smtClean="0"/>
            <a:t>Chemical </a:t>
          </a:r>
          <a:r>
            <a:rPr lang="en-US" sz="2700" kern="1200" dirty="0" err="1" smtClean="0"/>
            <a:t>pneumonitis</a:t>
          </a:r>
          <a:endParaRPr lang="en-US" sz="2700" kern="1200" dirty="0"/>
        </a:p>
      </dsp:txBody>
      <dsp:txXfrm>
        <a:off x="3950939" y="1928495"/>
        <a:ext cx="2921965" cy="770101"/>
      </dsp:txXfrm>
    </dsp:sp>
    <dsp:sp modelId="{FDE0DB75-1DF5-4F1E-8028-F8FA53EC28C8}">
      <dsp:nvSpPr>
        <dsp:cNvPr id="0" name=""/>
        <dsp:cNvSpPr/>
      </dsp:nvSpPr>
      <dsp:spPr>
        <a:xfrm>
          <a:off x="4148748" y="2722582"/>
          <a:ext cx="2307116" cy="770101"/>
        </a:xfrm>
        <a:prstGeom prst="ellipse">
          <a:avLst/>
        </a:prstGeom>
        <a:solidFill>
          <a:schemeClr val="accent2">
            <a:tint val="50000"/>
            <a:hueOff val="-3809"/>
            <a:satOff val="-2729"/>
            <a:lumOff val="111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07790-D9FB-4750-8019-C34E75F66113}">
      <dsp:nvSpPr>
        <dsp:cNvPr id="0" name=""/>
        <dsp:cNvSpPr/>
      </dsp:nvSpPr>
      <dsp:spPr>
        <a:xfrm>
          <a:off x="4950272" y="2722582"/>
          <a:ext cx="828565" cy="77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0" rIns="102870" bIns="0" numCol="1" spcCol="1270" anchor="ctr" anchorCtr="0">
          <a:noAutofit/>
        </a:bodyPr>
        <a:lstStyle/>
        <a:p>
          <a:pPr lvl="0" algn="ctr" defTabSz="1200150">
            <a:lnSpc>
              <a:spcPct val="90000"/>
            </a:lnSpc>
            <a:spcBef>
              <a:spcPct val="0"/>
            </a:spcBef>
            <a:spcAft>
              <a:spcPct val="35000"/>
            </a:spcAft>
          </a:pPr>
          <a:r>
            <a:rPr lang="en-US" sz="2700" kern="1200" dirty="0" err="1" smtClean="0"/>
            <a:t>Pul</a:t>
          </a:r>
          <a:r>
            <a:rPr lang="en-US" sz="2700" kern="1200" dirty="0" smtClean="0"/>
            <a:t>. </a:t>
          </a:r>
          <a:r>
            <a:rPr lang="en-US" sz="2700" kern="1200" dirty="0" smtClean="0"/>
            <a:t>HTN</a:t>
          </a:r>
          <a:endParaRPr lang="en-US" sz="2700" kern="1200" dirty="0"/>
        </a:p>
      </dsp:txBody>
      <dsp:txXfrm>
        <a:off x="4950272" y="2722582"/>
        <a:ext cx="828565" cy="770101"/>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1">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rSet qsTypeId="urn:microsoft.com/office/officeart/2005/8/quickstyle/simple5"/>
        </dgm:pt>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parTxRTLAlign" val="r"/>
            <dgm:param type="shpTxRTLAlignCh" val="r"/>
            <dgm:param type="txAnchorVertCh" val="b"/>
            <dgm:param type="txAnchorVert" val="b"/>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parTxRTLAlign" val="r"/>
                  <dgm:param type="shpTxLTRAlignCh" val="l"/>
                  <dgm:param type="shpTxRTLAlignCh" val="r"/>
                </dgm:alg>
              </dgm:if>
              <dgm:else name="Name39">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parTxRTLAlign" val="r"/>
                  <dgm:param type="shpTxLTRAlignCh" val="l"/>
                  <dgm:param type="shpTxRTLAlignCh" val="r"/>
                </dgm:alg>
              </dgm:if>
              <dgm:else name="Name48">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parTxRTLAlign" val="r"/>
                  <dgm:param type="shpTxLTRAlignCh" val="l"/>
                  <dgm:param type="shpTxRTLAlignCh" val="r"/>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parTxRTLAlign" val="r"/>
                  <dgm:param type="shpTxLTRAlignCh" val="l"/>
                  <dgm:param type="shpTxRTLAlignCh" val="r"/>
                </dgm:alg>
              </dgm:if>
              <dgm:else name="Name66">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parTxRTLAlign" val="r"/>
                  <dgm:param type="shpTxLTRAlignCh" val="l"/>
                  <dgm:param type="shpTxRTLAlignCh" val="r"/>
                </dgm:alg>
              </dgm:if>
              <dgm:else name="Name75">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parTxRTLAlign" val="r"/>
                  <dgm:param type="shpTxLTRAlignCh" val="l"/>
                  <dgm:param type="shpTxRTLAlignCh" val="r"/>
                </dgm:alg>
              </dgm:if>
              <dgm:else name="Name8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F7B4147-2BBB-4A8E-B238-71B9D533C5EB}" type="datetimeFigureOut">
              <a:rPr lang="ar-SA" smtClean="0"/>
              <a:pPr/>
              <a:t>22/03/1441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DA1488F-7BD9-4FEB-929F-EF4CD807282B}"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Neural_tube_defect"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en.wikipedia.org/wiki/Human_skull" TargetMode="External"/><Relationship Id="rId5" Type="http://schemas.openxmlformats.org/officeDocument/2006/relationships/hyperlink" Target="https://en.wikipedia.org/wiki/Biological_membrane" TargetMode="External"/><Relationship Id="rId4" Type="http://schemas.openxmlformats.org/officeDocument/2006/relationships/hyperlink" Target="https://en.wikipedia.org/wiki/Brai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0" i="0" u="none" strike="noStrike" kern="1200" baseline="0" dirty="0" err="1" smtClean="0">
                <a:solidFill>
                  <a:schemeClr val="tx1"/>
                </a:solidFill>
                <a:latin typeface="+mn-lt"/>
                <a:ea typeface="+mn-ea"/>
                <a:cs typeface="+mn-cs"/>
              </a:rPr>
              <a:t>pneumonitis</a:t>
            </a:r>
            <a:endParaRPr lang="en-US" dirty="0"/>
          </a:p>
        </p:txBody>
      </p:sp>
      <p:sp>
        <p:nvSpPr>
          <p:cNvPr id="4" name="Slide Number Placeholder 3"/>
          <p:cNvSpPr>
            <a:spLocks noGrp="1"/>
          </p:cNvSpPr>
          <p:nvPr>
            <p:ph type="sldNum" sz="quarter" idx="10"/>
          </p:nvPr>
        </p:nvSpPr>
        <p:spPr/>
        <p:txBody>
          <a:bodyPr/>
          <a:lstStyle/>
          <a:p>
            <a:fld id="{9358525A-6D02-4C2A-851D-7994CDE4E552}" type="slidenum">
              <a:rPr lang="en-US" smtClean="0"/>
              <a:pPr/>
              <a:t>19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buFont typeface="Arial" pitchFamily="34" charset="0"/>
              <a:buChar char="•"/>
            </a:pPr>
            <a:r>
              <a:rPr lang="en-US" sz="1200" b="0" i="0" kern="1200" dirty="0" smtClean="0">
                <a:solidFill>
                  <a:schemeClr val="tx1"/>
                </a:solidFill>
                <a:latin typeface="+mn-lt"/>
                <a:ea typeface="+mn-ea"/>
                <a:cs typeface="+mn-cs"/>
              </a:rPr>
              <a:t>Neonatal Lung Passive movement of sodium through epithelial sodium channels (</a:t>
            </a:r>
            <a:r>
              <a:rPr lang="en-US" sz="1200" b="1" i="0" kern="1200" dirty="0" err="1" smtClean="0">
                <a:solidFill>
                  <a:schemeClr val="tx1"/>
                </a:solidFill>
                <a:latin typeface="+mn-lt"/>
                <a:ea typeface="+mn-ea"/>
                <a:cs typeface="+mn-cs"/>
              </a:rPr>
              <a:t>ENaC</a:t>
            </a:r>
            <a:r>
              <a:rPr lang="en-US" sz="1200" b="0" i="0" kern="1200" dirty="0" smtClean="0">
                <a:solidFill>
                  <a:schemeClr val="tx1"/>
                </a:solidFill>
                <a:latin typeface="+mn-lt"/>
                <a:ea typeface="+mn-ea"/>
                <a:cs typeface="+mn-cs"/>
              </a:rPr>
              <a:t>) is believed to be the principle mechanism of </a:t>
            </a:r>
            <a:r>
              <a:rPr lang="en-US" sz="1200" b="1" i="0" kern="1200" dirty="0" err="1" smtClean="0">
                <a:solidFill>
                  <a:schemeClr val="tx1"/>
                </a:solidFill>
                <a:latin typeface="+mn-lt"/>
                <a:ea typeface="+mn-ea"/>
                <a:cs typeface="+mn-cs"/>
              </a:rPr>
              <a:t>reabsorption</a:t>
            </a:r>
            <a:r>
              <a:rPr lang="en-US" sz="1200" b="0" i="0" kern="1200" dirty="0" smtClean="0">
                <a:solidFill>
                  <a:schemeClr val="tx1"/>
                </a:solidFill>
                <a:latin typeface="+mn-lt"/>
                <a:ea typeface="+mn-ea"/>
                <a:cs typeface="+mn-cs"/>
              </a:rPr>
              <a:t> of fetal lung fluid with starling forces and thoracic squeeze playing a minor role in clearance.</a:t>
            </a:r>
          </a:p>
          <a:p>
            <a:pPr algn="l" rtl="0">
              <a:buFont typeface="Arial" pitchFamily="34" charset="0"/>
              <a:buChar char="•"/>
            </a:pPr>
            <a:endParaRPr lang="en-US" sz="1200" b="0" i="0" kern="1200" dirty="0" smtClean="0">
              <a:solidFill>
                <a:schemeClr val="tx1"/>
              </a:solidFill>
              <a:latin typeface="+mn-lt"/>
              <a:ea typeface="+mn-ea"/>
              <a:cs typeface="+mn-cs"/>
            </a:endParaRPr>
          </a:p>
          <a:p>
            <a:pPr algn="l" rtl="0"/>
            <a:r>
              <a:rPr lang="en-US" sz="1200" b="0" i="0" kern="1200" dirty="0" smtClean="0">
                <a:solidFill>
                  <a:schemeClr val="tx1"/>
                </a:solidFill>
                <a:latin typeface="+mn-lt"/>
                <a:ea typeface="+mn-ea"/>
                <a:cs typeface="+mn-cs"/>
              </a:rPr>
              <a:t>*Four primary </a:t>
            </a:r>
            <a:r>
              <a:rPr lang="en-US" sz="1200" b="1" i="0" kern="1200" dirty="0" smtClean="0">
                <a:solidFill>
                  <a:schemeClr val="tx1"/>
                </a:solidFill>
                <a:latin typeface="+mn-lt"/>
                <a:ea typeface="+mn-ea"/>
                <a:cs typeface="+mn-cs"/>
              </a:rPr>
              <a:t>counter</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regulatory hormones</a:t>
            </a:r>
            <a:r>
              <a:rPr lang="en-US" sz="1200" b="0" i="0" kern="1200" dirty="0" smtClean="0">
                <a:solidFill>
                  <a:schemeClr val="tx1"/>
                </a:solidFill>
                <a:latin typeface="+mn-lt"/>
                <a:ea typeface="+mn-ea"/>
                <a:cs typeface="+mn-cs"/>
              </a:rPr>
              <a:t>—glucagon, epinephrine, </a:t>
            </a:r>
            <a:r>
              <a:rPr lang="en-US" sz="1200" b="0" i="0" kern="1200" dirty="0" err="1" smtClean="0">
                <a:solidFill>
                  <a:schemeClr val="tx1"/>
                </a:solidFill>
                <a:latin typeface="+mn-lt"/>
                <a:ea typeface="+mn-ea"/>
                <a:cs typeface="+mn-cs"/>
              </a:rPr>
              <a:t>cortisol</a:t>
            </a:r>
            <a:r>
              <a:rPr lang="en-US" sz="1200" b="0" i="0" kern="1200" dirty="0" smtClean="0">
                <a:solidFill>
                  <a:schemeClr val="tx1"/>
                </a:solidFill>
                <a:latin typeface="+mn-lt"/>
                <a:ea typeface="+mn-ea"/>
                <a:cs typeface="+mn-cs"/>
              </a:rPr>
              <a:t>, and growth </a:t>
            </a:r>
            <a:r>
              <a:rPr lang="en-US" sz="1200" b="1" i="0" kern="1200" dirty="0" smtClean="0">
                <a:solidFill>
                  <a:schemeClr val="tx1"/>
                </a:solidFill>
                <a:latin typeface="+mn-lt"/>
                <a:ea typeface="+mn-ea"/>
                <a:cs typeface="+mn-cs"/>
              </a:rPr>
              <a:t>hormone</a:t>
            </a:r>
            <a:r>
              <a:rPr lang="en-US" sz="1200" b="0" i="0" kern="1200" dirty="0" smtClean="0">
                <a:solidFill>
                  <a:schemeClr val="tx1"/>
                </a:solidFill>
                <a:latin typeface="+mn-lt"/>
                <a:ea typeface="+mn-ea"/>
                <a:cs typeface="+mn-cs"/>
              </a:rPr>
              <a:t>—help maintain blood glucose levels and can produce hyperglycemia in excess.</a:t>
            </a:r>
          </a:p>
          <a:p>
            <a:pPr algn="l" rtl="0"/>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ar-JO" dirty="0"/>
          </a:p>
        </p:txBody>
      </p:sp>
      <p:sp>
        <p:nvSpPr>
          <p:cNvPr id="4" name="عنصر نائب لرقم الشريحة 3"/>
          <p:cNvSpPr>
            <a:spLocks noGrp="1"/>
          </p:cNvSpPr>
          <p:nvPr>
            <p:ph type="sldNum" sz="quarter" idx="10"/>
          </p:nvPr>
        </p:nvSpPr>
        <p:spPr/>
        <p:txBody>
          <a:bodyPr/>
          <a:lstStyle/>
          <a:p>
            <a:fld id="{7DA1488F-7BD9-4FEB-929F-EF4CD807282B}" type="slidenum">
              <a:rPr lang="ar-SA" smtClean="0"/>
              <a:pPr/>
              <a:t>34</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b="0" i="0" kern="1200" dirty="0" smtClean="0">
                <a:solidFill>
                  <a:schemeClr val="tx1"/>
                </a:solidFill>
                <a:latin typeface="+mn-lt"/>
                <a:ea typeface="+mn-ea"/>
                <a:cs typeface="+mn-cs"/>
              </a:rPr>
              <a:t>The term </a:t>
            </a:r>
            <a:r>
              <a:rPr lang="en-US" sz="1200" b="1" i="0" kern="1200" dirty="0" err="1" smtClean="0">
                <a:solidFill>
                  <a:schemeClr val="tx1"/>
                </a:solidFill>
                <a:latin typeface="+mn-lt"/>
                <a:ea typeface="+mn-ea"/>
                <a:cs typeface="+mn-cs"/>
              </a:rPr>
              <a:t>macrosomia</a:t>
            </a:r>
            <a:r>
              <a:rPr lang="en-US" sz="1200" b="0" i="0" kern="1200" dirty="0" smtClean="0">
                <a:solidFill>
                  <a:schemeClr val="tx1"/>
                </a:solidFill>
                <a:latin typeface="+mn-lt"/>
                <a:ea typeface="+mn-ea"/>
                <a:cs typeface="+mn-cs"/>
              </a:rPr>
              <a:t> is used to describe a newborn with an excessive birth weight. </a:t>
            </a:r>
            <a:endParaRPr lang="ar-JO" dirty="0"/>
          </a:p>
        </p:txBody>
      </p:sp>
      <p:sp>
        <p:nvSpPr>
          <p:cNvPr id="4" name="عنصر نائب لرقم الشريحة 3"/>
          <p:cNvSpPr>
            <a:spLocks noGrp="1"/>
          </p:cNvSpPr>
          <p:nvPr>
            <p:ph type="sldNum" sz="quarter" idx="10"/>
          </p:nvPr>
        </p:nvSpPr>
        <p:spPr/>
        <p:txBody>
          <a:bodyPr/>
          <a:lstStyle/>
          <a:p>
            <a:fld id="{7DA1488F-7BD9-4FEB-929F-EF4CD807282B}" type="slidenum">
              <a:rPr lang="ar-SA" smtClean="0"/>
              <a:pPr/>
              <a:t>35</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77D6E7-D698-463B-8201-F805C930EA3D}" type="slidenum">
              <a:rPr lang="en-US" smtClean="0"/>
              <a:pPr/>
              <a:t>36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77D6E7-D698-463B-8201-F805C930EA3D}" type="slidenum">
              <a:rPr lang="en-US" smtClean="0"/>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extent of hemorrhage may</a:t>
            </a:r>
            <a:r>
              <a:rPr lang="en-US" baseline="0" dirty="0" smtClean="0"/>
              <a:t> be sever enough to cause anemia and hypotension (uncommon).</a:t>
            </a:r>
            <a:br>
              <a:rPr lang="en-US" baseline="0" dirty="0" smtClean="0"/>
            </a:br>
            <a:r>
              <a:rPr lang="en-US" baseline="0" dirty="0" smtClean="0"/>
              <a:t>Significant bleeding is a risk; when the blood is reabsorbed it can worsen neonatal jaundice. </a:t>
            </a:r>
          </a:p>
          <a:p>
            <a:r>
              <a:rPr lang="en-US" baseline="0" dirty="0" smtClean="0"/>
              <a:t>Secondary infection is rare, may cause osteomyelitis or meningitis.</a:t>
            </a:r>
          </a:p>
          <a:p>
            <a:endParaRPr lang="en-US" baseline="0" dirty="0" smtClean="0"/>
          </a:p>
          <a:p>
            <a:pPr marL="0" marR="0" lvl="0" indent="0" algn="r" defTabSz="914400" rtl="1" eaLnBrk="1" fontAlgn="auto" latinLnBrk="0" hangingPunct="1">
              <a:lnSpc>
                <a:spcPct val="100000"/>
              </a:lnSpc>
              <a:spcBef>
                <a:spcPts val="0"/>
              </a:spcBef>
              <a:spcAft>
                <a:spcPts val="0"/>
              </a:spcAft>
              <a:buClrTx/>
              <a:buSzTx/>
              <a:buFontTx/>
              <a:buNone/>
              <a:defRPr/>
            </a:pPr>
            <a:r>
              <a:rPr lang="en-US" dirty="0" smtClean="0"/>
              <a:t>The latter </a:t>
            </a:r>
            <a:r>
              <a:rPr lang="en-US" dirty="0" err="1" smtClean="0"/>
              <a:t>transluminates</a:t>
            </a:r>
            <a:r>
              <a:rPr lang="en-US" baseline="0" dirty="0" smtClean="0"/>
              <a:t>, is pulsatile, and is associated with underlying bony defect. An ultrasound or a CT scan </a:t>
            </a:r>
            <a:r>
              <a:rPr lang="en-US" baseline="0" dirty="0" err="1" smtClean="0"/>
              <a:t>os</a:t>
            </a:r>
            <a:r>
              <a:rPr lang="en-US" baseline="0" dirty="0" smtClean="0"/>
              <a:t> indicated to differentiate between the two .</a:t>
            </a:r>
          </a:p>
          <a:p>
            <a:pPr marL="0" marR="0" lvl="0" indent="0" algn="r" defTabSz="914400" rtl="1" eaLnBrk="1" fontAlgn="auto" latinLnBrk="0" hangingPunct="1">
              <a:lnSpc>
                <a:spcPct val="100000"/>
              </a:lnSpc>
              <a:spcBef>
                <a:spcPts val="0"/>
              </a:spcBef>
              <a:spcAft>
                <a:spcPts val="0"/>
              </a:spcAft>
              <a:buClrTx/>
              <a:buSzTx/>
              <a:buFontTx/>
              <a:buNone/>
              <a:defRPr/>
            </a:pPr>
            <a:endParaRPr lang="en-US" baseline="0" dirty="0" smtClean="0"/>
          </a:p>
          <a:p>
            <a:pPr marL="0" marR="0" lvl="0" indent="0" algn="r" defTabSz="914400" rtl="1" eaLnBrk="1" fontAlgn="auto" latinLnBrk="0" hangingPunct="1">
              <a:lnSpc>
                <a:spcPct val="100000"/>
              </a:lnSpc>
              <a:spcBef>
                <a:spcPts val="0"/>
              </a:spcBef>
              <a:spcAft>
                <a:spcPts val="0"/>
              </a:spcAft>
              <a:buClrTx/>
              <a:buSzTx/>
              <a:buFontTx/>
              <a:buNone/>
              <a:defRPr/>
            </a:pPr>
            <a:r>
              <a:rPr lang="en-US" sz="1200" b="0" i="0" kern="1200" dirty="0" smtClean="0">
                <a:solidFill>
                  <a:schemeClr val="tx1"/>
                </a:solidFill>
                <a:effectLst/>
                <a:latin typeface="+mn-lt"/>
                <a:ea typeface="+mn-ea"/>
                <a:cs typeface="+mn-cs"/>
              </a:rPr>
              <a:t>is a </a:t>
            </a:r>
            <a:r>
              <a:rPr lang="en-US" sz="1200" b="0" i="0" u="none" strike="noStrike" kern="1200" dirty="0" smtClean="0">
                <a:solidFill>
                  <a:schemeClr val="tx1"/>
                </a:solidFill>
                <a:effectLst/>
                <a:latin typeface="+mn-lt"/>
                <a:ea typeface="+mn-ea"/>
                <a:cs typeface="+mn-cs"/>
                <a:hlinkClick r:id="rId3" tooltip="Neural tube defect"/>
              </a:rPr>
              <a:t>neural tube defect</a:t>
            </a:r>
            <a:r>
              <a:rPr lang="en-US" sz="1200" b="0" i="0" kern="1200" dirty="0" smtClean="0">
                <a:solidFill>
                  <a:schemeClr val="tx1"/>
                </a:solidFill>
                <a:effectLst/>
                <a:latin typeface="+mn-lt"/>
                <a:ea typeface="+mn-ea"/>
                <a:cs typeface="+mn-cs"/>
              </a:rPr>
              <a:t> characterized by sac-like protrusions of the </a:t>
            </a:r>
            <a:r>
              <a:rPr lang="en-US" sz="1200" b="0" i="0" u="none" strike="noStrike" kern="1200" dirty="0" smtClean="0">
                <a:solidFill>
                  <a:schemeClr val="tx1"/>
                </a:solidFill>
                <a:effectLst/>
                <a:latin typeface="+mn-lt"/>
                <a:ea typeface="+mn-ea"/>
                <a:cs typeface="+mn-cs"/>
                <a:hlinkClick r:id="rId4" tooltip="Brain"/>
              </a:rPr>
              <a:t>brain</a:t>
            </a:r>
            <a:r>
              <a:rPr lang="en-US" sz="1200" b="0" i="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5" tooltip="Biological membrane"/>
              </a:rPr>
              <a:t>membranes</a:t>
            </a:r>
            <a:r>
              <a:rPr lang="en-US" sz="1200" b="0" i="0" kern="1200" dirty="0" smtClean="0">
                <a:solidFill>
                  <a:schemeClr val="tx1"/>
                </a:solidFill>
                <a:effectLst/>
                <a:latin typeface="+mn-lt"/>
                <a:ea typeface="+mn-ea"/>
                <a:cs typeface="+mn-cs"/>
              </a:rPr>
              <a:t> that cover it through openings in the </a:t>
            </a:r>
            <a:r>
              <a:rPr lang="en-US" sz="1200" b="0" i="0" u="none" strike="noStrike" kern="1200" dirty="0" smtClean="0">
                <a:solidFill>
                  <a:schemeClr val="tx1"/>
                </a:solidFill>
                <a:effectLst/>
                <a:latin typeface="+mn-lt"/>
                <a:ea typeface="+mn-ea"/>
                <a:cs typeface="+mn-cs"/>
                <a:hlinkClick r:id="rId6" tooltip="Human skull"/>
              </a:rPr>
              <a:t>skull</a:t>
            </a:r>
            <a:r>
              <a:rPr lang="en-US" sz="1200" b="0" i="0" kern="1200" dirty="0" smtClean="0">
                <a:solidFill>
                  <a:schemeClr val="tx1"/>
                </a:solidFill>
                <a:effectLst/>
                <a:latin typeface="+mn-lt"/>
                <a:ea typeface="+mn-ea"/>
                <a:cs typeface="+mn-cs"/>
              </a:rPr>
              <a:t>. These defects are caused by failure of the neural tube to close completely during fetal development.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4F77D6E7-D698-463B-8201-F805C930EA3D}" type="slidenum">
              <a:rPr lang="en-US" smtClean="0"/>
              <a:pPr/>
              <a:t>52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edema which is sometimes </a:t>
            </a:r>
            <a:r>
              <a:rPr lang="en-US" baseline="0" dirty="0" err="1" smtClean="0"/>
              <a:t>ecchymotic</a:t>
            </a:r>
            <a:r>
              <a:rPr lang="en-US" baseline="0" dirty="0" smtClean="0"/>
              <a:t> typically crosses the suture lines and the midline of the skull because it is located above the periosteum. </a:t>
            </a:r>
            <a:endParaRPr lang="en-US" dirty="0"/>
          </a:p>
        </p:txBody>
      </p:sp>
      <p:sp>
        <p:nvSpPr>
          <p:cNvPr id="4" name="Slide Number Placeholder 3"/>
          <p:cNvSpPr>
            <a:spLocks noGrp="1"/>
          </p:cNvSpPr>
          <p:nvPr>
            <p:ph type="sldNum" sz="quarter" idx="10"/>
          </p:nvPr>
        </p:nvSpPr>
        <p:spPr/>
        <p:txBody>
          <a:bodyPr/>
          <a:lstStyle/>
          <a:p>
            <a:fld id="{4F77D6E7-D698-463B-8201-F805C930EA3D}" type="slidenum">
              <a:rPr lang="en-US" smtClean="0"/>
              <a:pPr/>
              <a:t>54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7DA1488F-7BD9-4FEB-929F-EF4CD807282B}" type="slidenum">
              <a:rPr lang="ar-SA" smtClean="0"/>
              <a:pPr/>
              <a:t>56</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58525A-6D02-4C2A-851D-7994CDE4E552}"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58525A-6D02-4C2A-851D-7994CDE4E552}"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systemic </a:t>
            </a:r>
            <a:r>
              <a:rPr lang="en-US" sz="1200" b="1" i="0" kern="1200" dirty="0" err="1" smtClean="0">
                <a:solidFill>
                  <a:schemeClr val="tx1"/>
                </a:solidFill>
                <a:effectLst/>
                <a:latin typeface="+mn-lt"/>
                <a:ea typeface="+mn-ea"/>
                <a:cs typeface="+mn-cs"/>
              </a:rPr>
              <a:t>vasopressors</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Dopamine</a:t>
            </a:r>
            <a:r>
              <a:rPr lang="en-US" sz="1200" b="0" i="0" kern="1200" dirty="0" smtClean="0">
                <a:solidFill>
                  <a:schemeClr val="tx1"/>
                </a:solidFill>
                <a:effectLst/>
                <a:latin typeface="+mn-lt"/>
                <a:ea typeface="+mn-ea"/>
                <a:cs typeface="+mn-cs"/>
              </a:rPr>
              <a:t> is often the first-line) are critical in maintaining systemic blood pressure greater than pulmonary blood pressure, thereby decreasing the right-to-left shunt through the patent </a:t>
            </a:r>
            <a:r>
              <a:rPr lang="en-US" sz="1200" b="0" i="0" kern="1200" dirty="0" err="1" smtClean="0">
                <a:solidFill>
                  <a:schemeClr val="tx1"/>
                </a:solidFill>
                <a:effectLst/>
                <a:latin typeface="+mn-lt"/>
                <a:ea typeface="+mn-ea"/>
                <a:cs typeface="+mn-cs"/>
              </a:rPr>
              <a:t>ductus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arteriosus</a:t>
            </a:r>
            <a:r>
              <a:rPr lang="en-US" sz="1200" b="0" i="0" kern="1200" dirty="0" smtClean="0">
                <a:solidFill>
                  <a:schemeClr val="tx1"/>
                </a:solidFill>
                <a:effectLst/>
                <a:latin typeface="+mn-lt"/>
                <a:ea typeface="+mn-ea"/>
                <a:cs typeface="+mn-cs"/>
              </a:rPr>
              <a:t>.</a:t>
            </a:r>
          </a:p>
          <a:p>
            <a:pPr algn="l" rtl="0">
              <a:buFont typeface="Arial" panose="020B0604020202020204" pitchFamily="34" charset="0"/>
              <a:buChar char="•"/>
            </a:pP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hemoglobin concentration</a:t>
            </a:r>
            <a:r>
              <a:rPr lang="en-US" sz="1200" b="0" i="0" kern="1200" dirty="0" smtClean="0">
                <a:solidFill>
                  <a:schemeClr val="tx1"/>
                </a:solidFill>
                <a:effectLst/>
                <a:latin typeface="+mn-lt"/>
                <a:ea typeface="+mn-ea"/>
                <a:cs typeface="+mn-cs"/>
              </a:rPr>
              <a:t>: at least 13 g/</a:t>
            </a:r>
            <a:r>
              <a:rPr lang="en-US" sz="1200" b="0" i="0" kern="1200" dirty="0" err="1" smtClean="0">
                <a:solidFill>
                  <a:schemeClr val="tx1"/>
                </a:solidFill>
                <a:effectLst/>
                <a:latin typeface="+mn-lt"/>
                <a:ea typeface="+mn-ea"/>
                <a:cs typeface="+mn-cs"/>
              </a:rPr>
              <a:t>dL</a:t>
            </a:r>
            <a:r>
              <a:rPr lang="en-US" sz="1200" b="0" i="0" kern="1200" dirty="0" smtClean="0">
                <a:solidFill>
                  <a:schemeClr val="tx1"/>
                </a:solidFill>
                <a:effectLst/>
                <a:latin typeface="+mn-lt"/>
                <a:ea typeface="+mn-ea"/>
                <a:cs typeface="+mn-cs"/>
              </a:rPr>
              <a:t> (to Ensure adequate oxygen carrying capacity)</a:t>
            </a:r>
          </a:p>
          <a:p>
            <a:pPr algn="l" rtl="0">
              <a:buFont typeface="Arial" panose="020B0604020202020204" pitchFamily="34" charset="0"/>
              <a:buChar char="•"/>
            </a:pP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outerShdw blurRad="38100" dist="38100" dir="2700000" algn="tl">
                    <a:srgbClr val="000000">
                      <a:alpha val="43137"/>
                    </a:srgbClr>
                  </a:outerShdw>
                </a:effectLst>
                <a:latin typeface="+mn-lt"/>
                <a:ea typeface="+mn-ea"/>
                <a:cs typeface="+mn-cs"/>
              </a:rPr>
              <a:t>steroids</a:t>
            </a:r>
            <a:r>
              <a:rPr lang="en-US" sz="1200" b="0" i="0" kern="1200" baseline="0" dirty="0" smtClean="0">
                <a:solidFill>
                  <a:schemeClr val="tx1"/>
                </a:solidFill>
                <a:effectLst>
                  <a:outerShdw blurRad="38100" dist="38100" dir="2700000" algn="tl">
                    <a:srgbClr val="000000">
                      <a:alpha val="43137"/>
                    </a:srgbClr>
                  </a:outerShdw>
                </a:effectLst>
                <a:latin typeface="+mn-lt"/>
                <a:ea typeface="+mn-ea"/>
                <a:cs typeface="+mn-cs"/>
              </a:rPr>
              <a:t> </a:t>
            </a:r>
            <a:r>
              <a:rPr lang="en-US" sz="1200" b="0" i="0" kern="1200" baseline="0" dirty="0" smtClean="0">
                <a:solidFill>
                  <a:schemeClr val="tx1"/>
                </a:solidFill>
                <a:effectLst/>
                <a:latin typeface="+mn-lt"/>
                <a:ea typeface="+mn-ea"/>
                <a:cs typeface="+mn-cs"/>
              </a:rPr>
              <a:t>are </a:t>
            </a:r>
            <a:r>
              <a:rPr lang="en-US" sz="1200" b="0" i="0" kern="1200" dirty="0" smtClean="0">
                <a:solidFill>
                  <a:schemeClr val="tx1"/>
                </a:solidFill>
                <a:effectLst/>
                <a:latin typeface="+mn-lt"/>
                <a:ea typeface="+mn-ea"/>
                <a:cs typeface="+mn-cs"/>
              </a:rPr>
              <a:t>insufficient</a:t>
            </a:r>
            <a:endParaRPr lang="en-US" dirty="0" smtClean="0"/>
          </a:p>
        </p:txBody>
      </p:sp>
      <p:sp>
        <p:nvSpPr>
          <p:cNvPr id="4" name="Slide Number Placeholder 3"/>
          <p:cNvSpPr>
            <a:spLocks noGrp="1"/>
          </p:cNvSpPr>
          <p:nvPr>
            <p:ph type="sldNum" sz="quarter" idx="10"/>
          </p:nvPr>
        </p:nvSpPr>
        <p:spPr/>
        <p:txBody>
          <a:bodyPr/>
          <a:lstStyle/>
          <a:p>
            <a:fld id="{9358525A-6D02-4C2A-851D-7994CDE4E552}" type="slidenum">
              <a:rPr lang="en-US" smtClean="0"/>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l" rtl="0">
              <a:buFont typeface="Arial" panose="020B0604020202020204" pitchFamily="34" charset="0"/>
              <a:buChar char="•"/>
            </a:pPr>
            <a:r>
              <a:rPr lang="en-US" sz="1200" b="0" i="0" kern="1200" dirty="0" smtClean="0">
                <a:solidFill>
                  <a:schemeClr val="tx1"/>
                </a:solidFill>
                <a:effectLst/>
                <a:latin typeface="+mn-lt"/>
                <a:ea typeface="+mn-ea"/>
                <a:cs typeface="+mn-cs"/>
              </a:rPr>
              <a:t> AB </a:t>
            </a:r>
            <a:r>
              <a:rPr lang="en-US" sz="1200" b="0" i="0" kern="1200" dirty="0" smtClean="0">
                <a:solidFill>
                  <a:schemeClr val="tx1"/>
                </a:solidFill>
                <a:effectLst/>
                <a:latin typeface="+mn-lt"/>
                <a:ea typeface="+mn-ea"/>
                <a:cs typeface="+mn-cs"/>
                <a:sym typeface="Wingdings" panose="05000000000000000000" pitchFamily="2" charset="2"/>
              </a:rPr>
              <a:t> </a:t>
            </a:r>
            <a:r>
              <a:rPr lang="en-US" sz="1200" b="0" i="0" kern="1200" dirty="0" smtClean="0">
                <a:solidFill>
                  <a:schemeClr val="tx1"/>
                </a:solidFill>
                <a:effectLst/>
                <a:latin typeface="+mn-lt"/>
                <a:ea typeface="+mn-ea"/>
                <a:cs typeface="+mn-cs"/>
              </a:rPr>
              <a:t>No studies have shown prophylactic antibiotics to reduce the incidence of sepsis in neonates born through </a:t>
            </a:r>
            <a:r>
              <a:rPr lang="en-US" sz="1200" b="0" i="0" kern="1200" dirty="0" err="1" smtClean="0">
                <a:solidFill>
                  <a:schemeClr val="tx1"/>
                </a:solidFill>
                <a:effectLst/>
                <a:latin typeface="+mn-lt"/>
                <a:ea typeface="+mn-ea"/>
                <a:cs typeface="+mn-cs"/>
              </a:rPr>
              <a:t>meconium</a:t>
            </a:r>
            <a:r>
              <a:rPr lang="en-US" sz="1200" b="0" i="0" kern="1200" dirty="0" smtClean="0">
                <a:solidFill>
                  <a:schemeClr val="tx1"/>
                </a:solidFill>
                <a:effectLst/>
                <a:latin typeface="+mn-lt"/>
                <a:ea typeface="+mn-ea"/>
                <a:cs typeface="+mn-cs"/>
              </a:rPr>
              <a:t>-stained amniotic fluid; thus,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antibiotic use may be reserved for suspected or documented infections.</a:t>
            </a:r>
          </a:p>
          <a:p>
            <a:pPr algn="l" rtl="0">
              <a:buFont typeface="Arial" panose="020B0604020202020204" pitchFamily="34" charset="0"/>
              <a:buChar char="•"/>
            </a:pP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outerShdw blurRad="38100" dist="38100" dir="2700000" algn="tl">
                    <a:srgbClr val="000000">
                      <a:alpha val="43137"/>
                    </a:srgbClr>
                  </a:outerShdw>
                </a:effectLst>
                <a:latin typeface="+mn-lt"/>
                <a:ea typeface="+mn-ea"/>
                <a:cs typeface="+mn-cs"/>
              </a:rPr>
              <a:t>Extracorporeal membrane oxygenation (ECMO) </a:t>
            </a:r>
            <a:r>
              <a:rPr lang="en-US" sz="1200" b="0" i="0" kern="1200" dirty="0" smtClean="0">
                <a:solidFill>
                  <a:schemeClr val="tx1"/>
                </a:solidFill>
                <a:effectLst/>
                <a:latin typeface="+mn-lt"/>
                <a:ea typeface="+mn-ea"/>
                <a:cs typeface="+mn-cs"/>
              </a:rPr>
              <a:t>is used if all other therapeutic options have been exhausted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Although it is associated with a high incidence of poor neurologic outcomes)</a:t>
            </a:r>
            <a:r>
              <a:rPr lang="en-US" sz="1200" b="0" i="0"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pPr algn="l" rtl="0"/>
            <a:endParaRPr lang="en-US" dirty="0" smtClean="0"/>
          </a:p>
        </p:txBody>
      </p:sp>
      <p:sp>
        <p:nvSpPr>
          <p:cNvPr id="4" name="Slide Number Placeholder 3"/>
          <p:cNvSpPr>
            <a:spLocks noGrp="1"/>
          </p:cNvSpPr>
          <p:nvPr>
            <p:ph type="sldNum" sz="quarter" idx="10"/>
          </p:nvPr>
        </p:nvSpPr>
        <p:spPr/>
        <p:txBody>
          <a:bodyPr/>
          <a:lstStyle/>
          <a:p>
            <a:fld id="{9358525A-6D02-4C2A-851D-7994CDE4E552}"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l" rtl="0">
              <a:buFont typeface="Arial" panose="020B0604020202020204" pitchFamily="34" charset="0"/>
              <a:buChar char="•"/>
            </a:pP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amnioinfusion</a:t>
            </a:r>
            <a:r>
              <a:rPr lang="en-US" sz="1200" b="0" i="0" kern="1200" dirty="0" smtClean="0">
                <a:solidFill>
                  <a:schemeClr val="tx1"/>
                </a:solidFill>
                <a:effectLst/>
                <a:latin typeface="+mn-lt"/>
                <a:ea typeface="+mn-ea"/>
                <a:cs typeface="+mn-cs"/>
              </a:rPr>
              <a:t> with warm, sterile to dilute the </a:t>
            </a:r>
            <a:r>
              <a:rPr lang="en-US" sz="1200" b="0" i="0" kern="1200" dirty="0" err="1" smtClean="0">
                <a:solidFill>
                  <a:schemeClr val="tx1"/>
                </a:solidFill>
                <a:effectLst/>
                <a:latin typeface="+mn-lt"/>
                <a:ea typeface="+mn-ea"/>
                <a:cs typeface="+mn-cs"/>
              </a:rPr>
              <a:t>meconium</a:t>
            </a:r>
            <a:r>
              <a:rPr lang="en-US" sz="1200" b="0" i="0" kern="1200" dirty="0" smtClean="0">
                <a:solidFill>
                  <a:schemeClr val="tx1"/>
                </a:solidFill>
                <a:effectLst/>
                <a:latin typeface="+mn-lt"/>
                <a:ea typeface="+mn-ea"/>
                <a:cs typeface="+mn-cs"/>
              </a:rPr>
              <a:t> in the amniotic fluid </a:t>
            </a:r>
            <a:r>
              <a:rPr lang="en-US" sz="1200" b="0" i="0" kern="1200" dirty="0" smtClean="0">
                <a:solidFill>
                  <a:schemeClr val="tx1"/>
                </a:solidFill>
                <a:effectLst/>
                <a:latin typeface="+mn-lt"/>
                <a:ea typeface="+mn-ea"/>
                <a:cs typeface="+mn-cs"/>
                <a:sym typeface="Wingdings" panose="05000000000000000000" pitchFamily="2" charset="2"/>
              </a:rPr>
              <a:t> </a:t>
            </a:r>
            <a:r>
              <a:rPr lang="en-US" sz="1200" b="0" i="0" kern="1200" dirty="0" smtClean="0">
                <a:solidFill>
                  <a:schemeClr val="tx1"/>
                </a:solidFill>
                <a:effectLst/>
                <a:latin typeface="+mn-lt"/>
                <a:ea typeface="+mn-ea"/>
                <a:cs typeface="+mn-cs"/>
              </a:rPr>
              <a:t>minimizing the severity of the aspiration. </a:t>
            </a:r>
          </a:p>
          <a:p>
            <a:pPr algn="l" rtl="0">
              <a:buFont typeface="Arial" panose="020B0604020202020204" pitchFamily="34" charset="0"/>
              <a:buChar char="•"/>
            </a:pPr>
            <a:r>
              <a:rPr lang="ar-JO"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Current recommendations no longer advise routine </a:t>
            </a:r>
            <a:r>
              <a:rPr lang="en-US" sz="1200" b="0" i="0" kern="1200" dirty="0" err="1" smtClean="0">
                <a:solidFill>
                  <a:schemeClr val="tx1"/>
                </a:solidFill>
                <a:effectLst/>
                <a:latin typeface="+mn-lt"/>
                <a:ea typeface="+mn-ea"/>
                <a:cs typeface="+mn-cs"/>
              </a:rPr>
              <a:t>intrapartum</a:t>
            </a:r>
            <a:r>
              <a:rPr lang="en-US" sz="1200" b="0" i="0" kern="1200" dirty="0" smtClean="0">
                <a:solidFill>
                  <a:schemeClr val="tx1"/>
                </a:solidFill>
                <a:effectLst/>
                <a:latin typeface="+mn-lt"/>
                <a:ea typeface="+mn-ea"/>
                <a:cs typeface="+mn-cs"/>
              </a:rPr>
              <a:t> suctioning for infants born to mothers with </a:t>
            </a:r>
            <a:r>
              <a:rPr lang="en-US" sz="1200" b="0" i="0" kern="1200" dirty="0" err="1" smtClean="0">
                <a:solidFill>
                  <a:schemeClr val="tx1"/>
                </a:solidFill>
                <a:effectLst/>
                <a:latin typeface="+mn-lt"/>
                <a:ea typeface="+mn-ea"/>
                <a:cs typeface="+mn-cs"/>
              </a:rPr>
              <a:t>meconium</a:t>
            </a:r>
            <a:r>
              <a:rPr lang="en-US" sz="1200" b="0" i="0" kern="1200" dirty="0" smtClean="0">
                <a:solidFill>
                  <a:schemeClr val="tx1"/>
                </a:solidFill>
                <a:effectLst/>
                <a:latin typeface="+mn-lt"/>
                <a:ea typeface="+mn-ea"/>
                <a:cs typeface="+mn-cs"/>
              </a:rPr>
              <a:t> staining of the amniotic fluid.</a:t>
            </a:r>
          </a:p>
          <a:p>
            <a:pPr algn="l" rtl="0"/>
            <a:endParaRPr lang="en-US" dirty="0" smtClean="0"/>
          </a:p>
          <a:p>
            <a:pPr algn="l" rtl="0"/>
            <a:endParaRPr lang="en-US" dirty="0"/>
          </a:p>
        </p:txBody>
      </p:sp>
      <p:sp>
        <p:nvSpPr>
          <p:cNvPr id="4" name="Slide Number Placeholder 3"/>
          <p:cNvSpPr>
            <a:spLocks noGrp="1"/>
          </p:cNvSpPr>
          <p:nvPr>
            <p:ph type="sldNum" sz="quarter" idx="10"/>
          </p:nvPr>
        </p:nvSpPr>
        <p:spPr/>
        <p:txBody>
          <a:bodyPr/>
          <a:lstStyle/>
          <a:p>
            <a:fld id="{9358525A-6D02-4C2A-851D-7994CDE4E552}"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b="1" i="0" kern="1200" dirty="0" smtClean="0">
                <a:solidFill>
                  <a:schemeClr val="tx1"/>
                </a:solidFill>
                <a:latin typeface="+mn-lt"/>
                <a:ea typeface="+mn-ea"/>
                <a:cs typeface="+mn-cs"/>
              </a:rPr>
              <a:t>PPHN</a:t>
            </a:r>
            <a:r>
              <a:rPr lang="en-US" sz="1200" b="0" i="0" kern="1200" dirty="0" smtClean="0">
                <a:solidFill>
                  <a:schemeClr val="tx1"/>
                </a:solidFill>
                <a:latin typeface="+mn-lt"/>
                <a:ea typeface="+mn-ea"/>
                <a:cs typeface="+mn-cs"/>
              </a:rPr>
              <a:t> is a serious breathing condition in a newborn in which lung vessels are not open wide enough meaning that oxygen and blood flow is restricted</a:t>
            </a:r>
            <a:endParaRPr lang="ar-JO" dirty="0"/>
          </a:p>
        </p:txBody>
      </p:sp>
      <p:sp>
        <p:nvSpPr>
          <p:cNvPr id="4" name="عنصر نائب لرقم الشريحة 3"/>
          <p:cNvSpPr>
            <a:spLocks noGrp="1"/>
          </p:cNvSpPr>
          <p:nvPr>
            <p:ph type="sldNum" sz="quarter" idx="10"/>
          </p:nvPr>
        </p:nvSpPr>
        <p:spPr/>
        <p:txBody>
          <a:bodyPr/>
          <a:lstStyle/>
          <a:p>
            <a:fld id="{7DA1488F-7BD9-4FEB-929F-EF4CD807282B}" type="slidenum">
              <a:rPr lang="ar-SA" smtClean="0"/>
              <a:pPr/>
              <a:t>30</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dirty="0" smtClean="0"/>
              <a:t>-</a:t>
            </a:r>
            <a:r>
              <a:rPr lang="en-US" b="1" dirty="0" smtClean="0">
                <a:effectLst>
                  <a:outerShdw blurRad="38100" dist="38100" dir="2700000" algn="tl">
                    <a:srgbClr val="000000">
                      <a:alpha val="43137"/>
                    </a:srgbClr>
                  </a:outerShdw>
                </a:effectLst>
              </a:rPr>
              <a:t>Lung </a:t>
            </a:r>
            <a:r>
              <a:rPr lang="en-US" b="1" dirty="0" err="1" smtClean="0">
                <a:effectLst>
                  <a:outerShdw blurRad="38100" dist="38100" dir="2700000" algn="tl">
                    <a:srgbClr val="000000">
                      <a:alpha val="43137"/>
                    </a:srgbClr>
                  </a:outerShdw>
                </a:effectLst>
              </a:rPr>
              <a:t>comliance</a:t>
            </a:r>
            <a:r>
              <a:rPr lang="en-US" b="1" dirty="0" smtClean="0">
                <a:effectLst>
                  <a:outerShdw blurRad="38100" dist="38100" dir="2700000" algn="tl">
                    <a:srgbClr val="000000">
                      <a:alpha val="43137"/>
                    </a:srgbClr>
                  </a:outerShdw>
                </a:effectLst>
              </a:rPr>
              <a:t>: </a:t>
            </a:r>
            <a:r>
              <a:rPr lang="en-US" sz="1200" b="0" i="0" kern="1200" dirty="0" smtClean="0">
                <a:solidFill>
                  <a:schemeClr val="tx1"/>
                </a:solidFill>
                <a:latin typeface="+mn-lt"/>
                <a:ea typeface="+mn-ea"/>
                <a:cs typeface="+mn-cs"/>
              </a:rPr>
              <a:t>is a measure of the </a:t>
            </a:r>
            <a:r>
              <a:rPr lang="en-US" sz="1200" b="1" i="0" kern="1200" dirty="0" smtClean="0">
                <a:solidFill>
                  <a:schemeClr val="tx1"/>
                </a:solidFill>
                <a:latin typeface="+mn-lt"/>
                <a:ea typeface="+mn-ea"/>
                <a:cs typeface="+mn-cs"/>
              </a:rPr>
              <a:t>lung</a:t>
            </a:r>
            <a:r>
              <a:rPr lang="en-US" sz="1200" b="0" i="0" kern="1200" dirty="0" smtClean="0">
                <a:solidFill>
                  <a:schemeClr val="tx1"/>
                </a:solidFill>
                <a:latin typeface="+mn-lt"/>
                <a:ea typeface="+mn-ea"/>
                <a:cs typeface="+mn-cs"/>
              </a:rPr>
              <a:t>'s ability to stretch and expand (</a:t>
            </a:r>
            <a:r>
              <a:rPr lang="en-US" sz="1200" b="0" i="0" kern="1200" dirty="0" err="1" smtClean="0">
                <a:solidFill>
                  <a:schemeClr val="tx1"/>
                </a:solidFill>
                <a:latin typeface="+mn-lt"/>
                <a:ea typeface="+mn-ea"/>
                <a:cs typeface="+mn-cs"/>
              </a:rPr>
              <a:t>distensibility</a:t>
            </a:r>
            <a:r>
              <a:rPr lang="en-US" sz="1200" b="0" i="0" kern="1200" dirty="0" smtClean="0">
                <a:solidFill>
                  <a:schemeClr val="tx1"/>
                </a:solidFill>
                <a:latin typeface="+mn-lt"/>
                <a:ea typeface="+mn-ea"/>
                <a:cs typeface="+mn-cs"/>
              </a:rPr>
              <a:t> of elastic tissue).</a:t>
            </a:r>
          </a:p>
          <a:p>
            <a:pPr algn="l" rtl="0"/>
            <a:r>
              <a:rPr lang="en-US" dirty="0" smtClean="0"/>
              <a:t>-</a:t>
            </a:r>
            <a:r>
              <a:rPr lang="en-US" sz="1200" b="1" i="0" kern="1200" dirty="0" smtClean="0">
                <a:solidFill>
                  <a:schemeClr val="tx1"/>
                </a:solidFill>
                <a:latin typeface="+mn-lt"/>
                <a:ea typeface="+mn-ea"/>
                <a:cs typeface="+mn-cs"/>
              </a:rPr>
              <a:t>Tidal volume:</a:t>
            </a:r>
            <a:r>
              <a:rPr lang="en-US" sz="1200" b="0" i="0" kern="1200" dirty="0" smtClean="0">
                <a:solidFill>
                  <a:schemeClr val="tx1"/>
                </a:solidFill>
                <a:latin typeface="+mn-lt"/>
                <a:ea typeface="+mn-ea"/>
                <a:cs typeface="+mn-cs"/>
              </a:rPr>
              <a:t> (symbol VT or TV) is the lung </a:t>
            </a:r>
            <a:r>
              <a:rPr lang="en-US" sz="1200" b="1" i="0" kern="1200" dirty="0" smtClean="0">
                <a:solidFill>
                  <a:schemeClr val="tx1"/>
                </a:solidFill>
                <a:latin typeface="+mn-lt"/>
                <a:ea typeface="+mn-ea"/>
                <a:cs typeface="+mn-cs"/>
              </a:rPr>
              <a:t>volume</a:t>
            </a:r>
            <a:r>
              <a:rPr lang="en-US" sz="1200" b="0" i="0" kern="1200" dirty="0" smtClean="0">
                <a:solidFill>
                  <a:schemeClr val="tx1"/>
                </a:solidFill>
                <a:latin typeface="+mn-lt"/>
                <a:ea typeface="+mn-ea"/>
                <a:cs typeface="+mn-cs"/>
              </a:rPr>
              <a:t> representing the normal </a:t>
            </a:r>
            <a:r>
              <a:rPr lang="en-US" sz="1200" b="1" i="0" kern="1200" dirty="0" smtClean="0">
                <a:solidFill>
                  <a:schemeClr val="tx1"/>
                </a:solidFill>
                <a:latin typeface="+mn-lt"/>
                <a:ea typeface="+mn-ea"/>
                <a:cs typeface="+mn-cs"/>
              </a:rPr>
              <a:t>volume</a:t>
            </a:r>
            <a:r>
              <a:rPr lang="en-US" sz="1200" b="0" i="0" kern="1200" dirty="0" smtClean="0">
                <a:solidFill>
                  <a:schemeClr val="tx1"/>
                </a:solidFill>
                <a:latin typeface="+mn-lt"/>
                <a:ea typeface="+mn-ea"/>
                <a:cs typeface="+mn-cs"/>
              </a:rPr>
              <a:t> of air displaced between normal inhalation and exhalation when extra effort is not applied. In a healthy, young human adult, </a:t>
            </a:r>
            <a:r>
              <a:rPr lang="en-US" sz="1200" b="1" i="0" kern="1200" dirty="0" smtClean="0">
                <a:solidFill>
                  <a:schemeClr val="tx1"/>
                </a:solidFill>
                <a:latin typeface="+mn-lt"/>
                <a:ea typeface="+mn-ea"/>
                <a:cs typeface="+mn-cs"/>
              </a:rPr>
              <a:t>tidal volume</a:t>
            </a:r>
            <a:r>
              <a:rPr lang="en-US" sz="1200" b="0" i="0" kern="1200" dirty="0" smtClean="0">
                <a:solidFill>
                  <a:schemeClr val="tx1"/>
                </a:solidFill>
                <a:latin typeface="+mn-lt"/>
                <a:ea typeface="+mn-ea"/>
                <a:cs typeface="+mn-cs"/>
              </a:rPr>
              <a:t> is approximately 500 </a:t>
            </a:r>
            <a:r>
              <a:rPr lang="en-US" sz="1200" b="0" i="0" kern="1200" dirty="0" err="1" smtClean="0">
                <a:solidFill>
                  <a:schemeClr val="tx1"/>
                </a:solidFill>
                <a:latin typeface="+mn-lt"/>
                <a:ea typeface="+mn-ea"/>
                <a:cs typeface="+mn-cs"/>
              </a:rPr>
              <a:t>mL</a:t>
            </a:r>
            <a:r>
              <a:rPr lang="en-US" sz="1200" b="0" i="0" kern="1200" dirty="0" smtClean="0">
                <a:solidFill>
                  <a:schemeClr val="tx1"/>
                </a:solidFill>
                <a:latin typeface="+mn-lt"/>
                <a:ea typeface="+mn-ea"/>
                <a:cs typeface="+mn-cs"/>
              </a:rPr>
              <a:t> per inspiration or 7 </a:t>
            </a:r>
            <a:r>
              <a:rPr lang="en-US" sz="1200" b="0" i="0" kern="1200" dirty="0" err="1" smtClean="0">
                <a:solidFill>
                  <a:schemeClr val="tx1"/>
                </a:solidFill>
                <a:latin typeface="+mn-lt"/>
                <a:ea typeface="+mn-ea"/>
                <a:cs typeface="+mn-cs"/>
              </a:rPr>
              <a:t>mL</a:t>
            </a:r>
            <a:r>
              <a:rPr lang="en-US" sz="1200" b="0" i="0" kern="1200" dirty="0" smtClean="0">
                <a:solidFill>
                  <a:schemeClr val="tx1"/>
                </a:solidFill>
                <a:latin typeface="+mn-lt"/>
                <a:ea typeface="+mn-ea"/>
                <a:cs typeface="+mn-cs"/>
              </a:rPr>
              <a:t>/kg of body mass.</a:t>
            </a:r>
          </a:p>
          <a:p>
            <a:pPr algn="l" rtl="0"/>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Dead space</a:t>
            </a:r>
            <a:r>
              <a:rPr lang="en-US" sz="1200" b="0" i="0" kern="1200" dirty="0" smtClean="0">
                <a:solidFill>
                  <a:schemeClr val="tx1"/>
                </a:solidFill>
                <a:latin typeface="+mn-lt"/>
                <a:ea typeface="+mn-ea"/>
                <a:cs typeface="+mn-cs"/>
              </a:rPr>
              <a:t> is the volume of air that is inhaled that does not take part in the gas exchange, because it either remains in the conducting airways or reaches alveoli that are not </a:t>
            </a:r>
            <a:r>
              <a:rPr lang="en-US" sz="1200" b="0" i="0" kern="1200" dirty="0" err="1" smtClean="0">
                <a:solidFill>
                  <a:schemeClr val="tx1"/>
                </a:solidFill>
                <a:latin typeface="+mn-lt"/>
                <a:ea typeface="+mn-ea"/>
                <a:cs typeface="+mn-cs"/>
              </a:rPr>
              <a:t>perfused</a:t>
            </a:r>
            <a:r>
              <a:rPr lang="en-US" sz="1200" b="0" i="0" kern="1200" dirty="0" smtClean="0">
                <a:solidFill>
                  <a:schemeClr val="tx1"/>
                </a:solidFill>
                <a:latin typeface="+mn-lt"/>
                <a:ea typeface="+mn-ea"/>
                <a:cs typeface="+mn-cs"/>
              </a:rPr>
              <a:t> or poorly </a:t>
            </a:r>
            <a:r>
              <a:rPr lang="en-US" sz="1200" b="0" i="0" kern="1200" dirty="0" err="1" smtClean="0">
                <a:solidFill>
                  <a:schemeClr val="tx1"/>
                </a:solidFill>
                <a:latin typeface="+mn-lt"/>
                <a:ea typeface="+mn-ea"/>
                <a:cs typeface="+mn-cs"/>
              </a:rPr>
              <a:t>perfused</a:t>
            </a:r>
            <a:r>
              <a:rPr lang="en-US" sz="1200" b="0" i="0" kern="1200" dirty="0" smtClean="0">
                <a:solidFill>
                  <a:schemeClr val="tx1"/>
                </a:solidFill>
                <a:latin typeface="+mn-lt"/>
                <a:ea typeface="+mn-ea"/>
                <a:cs typeface="+mn-cs"/>
              </a:rPr>
              <a:t>.</a:t>
            </a:r>
          </a:p>
        </p:txBody>
      </p:sp>
      <p:sp>
        <p:nvSpPr>
          <p:cNvPr id="4" name="عنصر نائب لرقم الشريحة 3"/>
          <p:cNvSpPr>
            <a:spLocks noGrp="1"/>
          </p:cNvSpPr>
          <p:nvPr>
            <p:ph type="sldNum" sz="quarter" idx="10"/>
          </p:nvPr>
        </p:nvSpPr>
        <p:spPr/>
        <p:txBody>
          <a:bodyPr/>
          <a:lstStyle/>
          <a:p>
            <a:fld id="{7DA1488F-7BD9-4FEB-929F-EF4CD807282B}" type="slidenum">
              <a:rPr lang="ar-SA" smtClean="0"/>
              <a:pPr/>
              <a:t>32</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dirty="0" smtClean="0"/>
              <a:t>-</a:t>
            </a:r>
            <a:r>
              <a:rPr lang="en-US" b="1" dirty="0" smtClean="0">
                <a:effectLst>
                  <a:outerShdw blurRad="38100" dist="38100" dir="2700000" algn="tl">
                    <a:srgbClr val="000000">
                      <a:alpha val="43137"/>
                    </a:srgbClr>
                  </a:outerShdw>
                </a:effectLst>
              </a:rPr>
              <a:t>Lung </a:t>
            </a:r>
            <a:r>
              <a:rPr lang="en-US" b="1" dirty="0" err="1" smtClean="0">
                <a:effectLst>
                  <a:outerShdw blurRad="38100" dist="38100" dir="2700000" algn="tl">
                    <a:srgbClr val="000000">
                      <a:alpha val="43137"/>
                    </a:srgbClr>
                  </a:outerShdw>
                </a:effectLst>
              </a:rPr>
              <a:t>comliance</a:t>
            </a:r>
            <a:r>
              <a:rPr lang="en-US" b="1" dirty="0" smtClean="0">
                <a:effectLst>
                  <a:outerShdw blurRad="38100" dist="38100" dir="2700000" algn="tl">
                    <a:srgbClr val="000000">
                      <a:alpha val="43137"/>
                    </a:srgbClr>
                  </a:outerShdw>
                </a:effectLst>
              </a:rPr>
              <a:t>: </a:t>
            </a:r>
            <a:r>
              <a:rPr lang="en-US" sz="1200" b="0" i="0" kern="1200" dirty="0" smtClean="0">
                <a:solidFill>
                  <a:schemeClr val="tx1"/>
                </a:solidFill>
                <a:latin typeface="+mn-lt"/>
                <a:ea typeface="+mn-ea"/>
                <a:cs typeface="+mn-cs"/>
              </a:rPr>
              <a:t>is a measure of the </a:t>
            </a:r>
            <a:r>
              <a:rPr lang="en-US" sz="1200" b="1" i="0" kern="1200" dirty="0" smtClean="0">
                <a:solidFill>
                  <a:schemeClr val="tx1"/>
                </a:solidFill>
                <a:latin typeface="+mn-lt"/>
                <a:ea typeface="+mn-ea"/>
                <a:cs typeface="+mn-cs"/>
              </a:rPr>
              <a:t>lung</a:t>
            </a:r>
            <a:r>
              <a:rPr lang="en-US" sz="1200" b="0" i="0" kern="1200" dirty="0" smtClean="0">
                <a:solidFill>
                  <a:schemeClr val="tx1"/>
                </a:solidFill>
                <a:latin typeface="+mn-lt"/>
                <a:ea typeface="+mn-ea"/>
                <a:cs typeface="+mn-cs"/>
              </a:rPr>
              <a:t>'s ability to stretch and expand (</a:t>
            </a:r>
            <a:r>
              <a:rPr lang="en-US" sz="1200" b="0" i="0" kern="1200" dirty="0" err="1" smtClean="0">
                <a:solidFill>
                  <a:schemeClr val="tx1"/>
                </a:solidFill>
                <a:latin typeface="+mn-lt"/>
                <a:ea typeface="+mn-ea"/>
                <a:cs typeface="+mn-cs"/>
              </a:rPr>
              <a:t>distensibility</a:t>
            </a:r>
            <a:r>
              <a:rPr lang="en-US" sz="1200" b="0" i="0" kern="1200" dirty="0" smtClean="0">
                <a:solidFill>
                  <a:schemeClr val="tx1"/>
                </a:solidFill>
                <a:latin typeface="+mn-lt"/>
                <a:ea typeface="+mn-ea"/>
                <a:cs typeface="+mn-cs"/>
              </a:rPr>
              <a:t> of elastic tissue).</a:t>
            </a:r>
          </a:p>
          <a:p>
            <a:pPr algn="l" rtl="0"/>
            <a:r>
              <a:rPr lang="en-US" dirty="0" smtClean="0"/>
              <a:t>-</a:t>
            </a:r>
            <a:r>
              <a:rPr lang="en-US" sz="1200" b="1" i="0" kern="1200" dirty="0" smtClean="0">
                <a:solidFill>
                  <a:schemeClr val="tx1"/>
                </a:solidFill>
                <a:latin typeface="+mn-lt"/>
                <a:ea typeface="+mn-ea"/>
                <a:cs typeface="+mn-cs"/>
              </a:rPr>
              <a:t>Tidal volume:</a:t>
            </a:r>
            <a:r>
              <a:rPr lang="en-US" sz="1200" b="0" i="0" kern="1200" dirty="0" smtClean="0">
                <a:solidFill>
                  <a:schemeClr val="tx1"/>
                </a:solidFill>
                <a:latin typeface="+mn-lt"/>
                <a:ea typeface="+mn-ea"/>
                <a:cs typeface="+mn-cs"/>
              </a:rPr>
              <a:t> (symbol VT or TV) is the lung </a:t>
            </a:r>
            <a:r>
              <a:rPr lang="en-US" sz="1200" b="1" i="0" kern="1200" dirty="0" smtClean="0">
                <a:solidFill>
                  <a:schemeClr val="tx1"/>
                </a:solidFill>
                <a:latin typeface="+mn-lt"/>
                <a:ea typeface="+mn-ea"/>
                <a:cs typeface="+mn-cs"/>
              </a:rPr>
              <a:t>volume</a:t>
            </a:r>
            <a:r>
              <a:rPr lang="en-US" sz="1200" b="0" i="0" kern="1200" dirty="0" smtClean="0">
                <a:solidFill>
                  <a:schemeClr val="tx1"/>
                </a:solidFill>
                <a:latin typeface="+mn-lt"/>
                <a:ea typeface="+mn-ea"/>
                <a:cs typeface="+mn-cs"/>
              </a:rPr>
              <a:t> representing the normal </a:t>
            </a:r>
            <a:r>
              <a:rPr lang="en-US" sz="1200" b="1" i="0" kern="1200" dirty="0" smtClean="0">
                <a:solidFill>
                  <a:schemeClr val="tx1"/>
                </a:solidFill>
                <a:latin typeface="+mn-lt"/>
                <a:ea typeface="+mn-ea"/>
                <a:cs typeface="+mn-cs"/>
              </a:rPr>
              <a:t>volume</a:t>
            </a:r>
            <a:r>
              <a:rPr lang="en-US" sz="1200" b="0" i="0" kern="1200" dirty="0" smtClean="0">
                <a:solidFill>
                  <a:schemeClr val="tx1"/>
                </a:solidFill>
                <a:latin typeface="+mn-lt"/>
                <a:ea typeface="+mn-ea"/>
                <a:cs typeface="+mn-cs"/>
              </a:rPr>
              <a:t> of air displaced between normal inhalation and exhalation when extra effort is not applied. In a healthy, young human adult, </a:t>
            </a:r>
            <a:r>
              <a:rPr lang="en-US" sz="1200" b="1" i="0" kern="1200" dirty="0" smtClean="0">
                <a:solidFill>
                  <a:schemeClr val="tx1"/>
                </a:solidFill>
                <a:latin typeface="+mn-lt"/>
                <a:ea typeface="+mn-ea"/>
                <a:cs typeface="+mn-cs"/>
              </a:rPr>
              <a:t>tidal volume</a:t>
            </a:r>
            <a:r>
              <a:rPr lang="en-US" sz="1200" b="0" i="0" kern="1200" dirty="0" smtClean="0">
                <a:solidFill>
                  <a:schemeClr val="tx1"/>
                </a:solidFill>
                <a:latin typeface="+mn-lt"/>
                <a:ea typeface="+mn-ea"/>
                <a:cs typeface="+mn-cs"/>
              </a:rPr>
              <a:t> is approximately 500 </a:t>
            </a:r>
            <a:r>
              <a:rPr lang="en-US" sz="1200" b="0" i="0" kern="1200" dirty="0" err="1" smtClean="0">
                <a:solidFill>
                  <a:schemeClr val="tx1"/>
                </a:solidFill>
                <a:latin typeface="+mn-lt"/>
                <a:ea typeface="+mn-ea"/>
                <a:cs typeface="+mn-cs"/>
              </a:rPr>
              <a:t>mL</a:t>
            </a:r>
            <a:r>
              <a:rPr lang="en-US" sz="1200" b="0" i="0" kern="1200" dirty="0" smtClean="0">
                <a:solidFill>
                  <a:schemeClr val="tx1"/>
                </a:solidFill>
                <a:latin typeface="+mn-lt"/>
                <a:ea typeface="+mn-ea"/>
                <a:cs typeface="+mn-cs"/>
              </a:rPr>
              <a:t> per inspiration or 7 </a:t>
            </a:r>
            <a:r>
              <a:rPr lang="en-US" sz="1200" b="0" i="0" kern="1200" dirty="0" err="1" smtClean="0">
                <a:solidFill>
                  <a:schemeClr val="tx1"/>
                </a:solidFill>
                <a:latin typeface="+mn-lt"/>
                <a:ea typeface="+mn-ea"/>
                <a:cs typeface="+mn-cs"/>
              </a:rPr>
              <a:t>mL</a:t>
            </a:r>
            <a:r>
              <a:rPr lang="en-US" sz="1200" b="0" i="0" kern="1200" dirty="0" smtClean="0">
                <a:solidFill>
                  <a:schemeClr val="tx1"/>
                </a:solidFill>
                <a:latin typeface="+mn-lt"/>
                <a:ea typeface="+mn-ea"/>
                <a:cs typeface="+mn-cs"/>
              </a:rPr>
              <a:t>/kg of body mass.</a:t>
            </a:r>
          </a:p>
          <a:p>
            <a:pPr algn="l" rtl="0"/>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Dead space</a:t>
            </a:r>
            <a:r>
              <a:rPr lang="en-US" sz="1200" b="0" i="0" kern="1200" dirty="0" smtClean="0">
                <a:solidFill>
                  <a:schemeClr val="tx1"/>
                </a:solidFill>
                <a:latin typeface="+mn-lt"/>
                <a:ea typeface="+mn-ea"/>
                <a:cs typeface="+mn-cs"/>
              </a:rPr>
              <a:t> is the volume of air that is inhaled that does not take part in the gas exchange, because it either remains in the conducting airways or reaches alveoli that are not </a:t>
            </a:r>
            <a:r>
              <a:rPr lang="en-US" sz="1200" b="0" i="0" kern="1200" dirty="0" err="1" smtClean="0">
                <a:solidFill>
                  <a:schemeClr val="tx1"/>
                </a:solidFill>
                <a:latin typeface="+mn-lt"/>
                <a:ea typeface="+mn-ea"/>
                <a:cs typeface="+mn-cs"/>
              </a:rPr>
              <a:t>perfused</a:t>
            </a:r>
            <a:r>
              <a:rPr lang="en-US" sz="1200" b="0" i="0" kern="1200" dirty="0" smtClean="0">
                <a:solidFill>
                  <a:schemeClr val="tx1"/>
                </a:solidFill>
                <a:latin typeface="+mn-lt"/>
                <a:ea typeface="+mn-ea"/>
                <a:cs typeface="+mn-cs"/>
              </a:rPr>
              <a:t> or poorly </a:t>
            </a:r>
            <a:r>
              <a:rPr lang="en-US" sz="1200" b="0" i="0" kern="1200" dirty="0" err="1" smtClean="0">
                <a:solidFill>
                  <a:schemeClr val="tx1"/>
                </a:solidFill>
                <a:latin typeface="+mn-lt"/>
                <a:ea typeface="+mn-ea"/>
                <a:cs typeface="+mn-cs"/>
              </a:rPr>
              <a:t>perfused</a:t>
            </a:r>
            <a:r>
              <a:rPr lang="en-US" sz="1200" b="0" i="0" kern="1200" dirty="0" smtClean="0">
                <a:solidFill>
                  <a:schemeClr val="tx1"/>
                </a:solidFill>
                <a:latin typeface="+mn-lt"/>
                <a:ea typeface="+mn-ea"/>
                <a:cs typeface="+mn-cs"/>
              </a:rPr>
              <a:t>.</a:t>
            </a:r>
          </a:p>
        </p:txBody>
      </p:sp>
      <p:sp>
        <p:nvSpPr>
          <p:cNvPr id="4" name="عنصر نائب لرقم الشريحة 3"/>
          <p:cNvSpPr>
            <a:spLocks noGrp="1"/>
          </p:cNvSpPr>
          <p:nvPr>
            <p:ph type="sldNum" sz="quarter" idx="10"/>
          </p:nvPr>
        </p:nvSpPr>
        <p:spPr/>
        <p:txBody>
          <a:bodyPr/>
          <a:lstStyle/>
          <a:p>
            <a:fld id="{7DA1488F-7BD9-4FEB-929F-EF4CD807282B}" type="slidenum">
              <a:rPr lang="ar-SA" smtClean="0"/>
              <a:pPr/>
              <a:t>33</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19050"/>
            <a:ext cx="9155113" cy="6867525"/>
          </a:xfrm>
          <a:prstGeom prst="rect">
            <a:avLst/>
          </a:prstGeom>
          <a:noFill/>
          <a:ln w="9525">
            <a:noFill/>
          </a:ln>
        </p:spPr>
      </p:pic>
      <p:sp>
        <p:nvSpPr>
          <p:cNvPr id="2051" name="Rectangle 3"/>
          <p:cNvSpPr>
            <a:spLocks noGrp="1" noChangeArrowheads="1"/>
          </p:cNvSpPr>
          <p:nvPr>
            <p:ph type="ctrTitle"/>
          </p:nvPr>
        </p:nvSpPr>
        <p:spPr>
          <a:xfrm>
            <a:off x="1547813" y="1701800"/>
            <a:ext cx="6908800" cy="1082675"/>
          </a:xfrm>
        </p:spPr>
        <p:txBody>
          <a:bodyPr/>
          <a:lstStyle>
            <a:lvl1pP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1547813" y="2927350"/>
            <a:ext cx="6913562" cy="1752600"/>
          </a:xfrm>
        </p:spPr>
        <p:txBody>
          <a:bodyPr/>
          <a:lstStyle>
            <a:lvl1pPr marL="0" indent="0" algn="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C8CA39BB-40B7-4B32-B65C-15AFF835A3A3}" type="datetimeFigureOut">
              <a:rPr lang="ar-SA" smtClean="0"/>
              <a:pPr/>
              <a:t>22/03/1441</a:t>
            </a:fld>
            <a:endParaRPr lang="ar-SA"/>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ar-SA"/>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228594B-BA7C-4A22-89C7-4F0EF9AABB5C}" type="slidenum">
              <a:rPr lang="ar-SA" smtClean="0"/>
              <a:pPr/>
              <a:t>‹#›</a:t>
            </a:fld>
            <a:endParaRPr lang="ar-SA"/>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A39BB-40B7-4B32-B65C-15AFF835A3A3}" type="datetimeFigureOut">
              <a:rPr lang="ar-SA" smtClean="0"/>
              <a:pPr/>
              <a:t>22/03/1441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228594B-BA7C-4A22-89C7-4F0EF9AABB5C}" type="slidenum">
              <a:rPr lang="ar-SA" smtClean="0"/>
              <a:pPr/>
              <a:t>‹#›</a:t>
            </a:fld>
            <a:endParaRPr lang="ar-SA"/>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A39BB-40B7-4B32-B65C-15AFF835A3A3}" type="datetimeFigureOut">
              <a:rPr lang="ar-SA" smtClean="0"/>
              <a:pPr/>
              <a:t>22/03/1441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228594B-BA7C-4A22-89C7-4F0EF9AABB5C}" type="slidenum">
              <a:rPr lang="ar-SA" smtClean="0"/>
              <a:pPr/>
              <a:t>‹#›</a:t>
            </a:fld>
            <a:endParaRPr lang="ar-SA"/>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A39BB-40B7-4B32-B65C-15AFF835A3A3}" type="datetimeFigureOut">
              <a:rPr lang="ar-SA" smtClean="0"/>
              <a:pPr/>
              <a:t>22/03/1441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228594B-BA7C-4A22-89C7-4F0EF9AABB5C}" type="slidenum">
              <a:rPr lang="ar-SA" smtClean="0"/>
              <a:pPr/>
              <a:t>‹#›</a:t>
            </a:fld>
            <a:endParaRPr lang="ar-SA"/>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A39BB-40B7-4B32-B65C-15AFF835A3A3}" type="datetimeFigureOut">
              <a:rPr lang="ar-SA" smtClean="0"/>
              <a:pPr/>
              <a:t>22/03/1441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228594B-BA7C-4A22-89C7-4F0EF9AABB5C}" type="slidenum">
              <a:rPr lang="ar-SA" smtClean="0"/>
              <a:pPr/>
              <a:t>‹#›</a:t>
            </a:fld>
            <a:endParaRPr lang="ar-SA"/>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CA39BB-40B7-4B32-B65C-15AFF835A3A3}" type="datetimeFigureOut">
              <a:rPr lang="ar-SA" smtClean="0"/>
              <a:pPr/>
              <a:t>22/03/1441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228594B-BA7C-4A22-89C7-4F0EF9AABB5C}" type="slidenum">
              <a:rPr lang="ar-SA" smtClean="0"/>
              <a:pPr/>
              <a:t>‹#›</a:t>
            </a:fld>
            <a:endParaRPr lang="ar-SA"/>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CA39BB-40B7-4B32-B65C-15AFF835A3A3}" type="datetimeFigureOut">
              <a:rPr lang="ar-SA" smtClean="0"/>
              <a:pPr/>
              <a:t>22/03/1441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228594B-BA7C-4A22-89C7-4F0EF9AABB5C}" type="slidenum">
              <a:rPr lang="ar-SA" smtClean="0"/>
              <a:pPr/>
              <a:t>‹#›</a:t>
            </a:fld>
            <a:endParaRPr lang="ar-SA"/>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CA39BB-40B7-4B32-B65C-15AFF835A3A3}" type="datetimeFigureOut">
              <a:rPr lang="ar-SA" smtClean="0"/>
              <a:pPr/>
              <a:t>22/03/1441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228594B-BA7C-4A22-89C7-4F0EF9AABB5C}" type="slidenum">
              <a:rPr lang="ar-SA" smtClean="0"/>
              <a:pPr/>
              <a:t>‹#›</a:t>
            </a:fld>
            <a:endParaRPr lang="ar-SA"/>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A39BB-40B7-4B32-B65C-15AFF835A3A3}" type="datetimeFigureOut">
              <a:rPr lang="ar-SA" smtClean="0"/>
              <a:pPr/>
              <a:t>22/03/1441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228594B-BA7C-4A22-89C7-4F0EF9AABB5C}" type="slidenum">
              <a:rPr lang="ar-SA" smtClean="0"/>
              <a:pPr/>
              <a:t>‹#›</a:t>
            </a:fld>
            <a:endParaRPr lang="ar-SA"/>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A39BB-40B7-4B32-B65C-15AFF835A3A3}" type="datetimeFigureOut">
              <a:rPr lang="ar-SA" smtClean="0"/>
              <a:pPr/>
              <a:t>22/03/1441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228594B-BA7C-4A22-89C7-4F0EF9AABB5C}" type="slidenum">
              <a:rPr lang="ar-SA" smtClean="0"/>
              <a:pPr/>
              <a:t>‹#›</a:t>
            </a:fld>
            <a:endParaRPr lang="ar-SA"/>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A39BB-40B7-4B32-B65C-15AFF835A3A3}" type="datetimeFigureOut">
              <a:rPr lang="ar-SA" smtClean="0"/>
              <a:pPr/>
              <a:t>22/03/1441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228594B-BA7C-4A22-89C7-4F0EF9AABB5C}" type="slidenum">
              <a:rPr lang="ar-SA" smtClean="0"/>
              <a:pPr/>
              <a:t>‹#›</a:t>
            </a:fld>
            <a:endParaRPr lang="ar-SA"/>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C8CA39BB-40B7-4B32-B65C-15AFF835A3A3}" type="datetimeFigureOut">
              <a:rPr lang="ar-SA" smtClean="0"/>
              <a:pPr/>
              <a:t>22/03/1441</a:t>
            </a:fld>
            <a:endParaRPr lang="ar-SA"/>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ar-SA"/>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5228594B-BA7C-4A22-89C7-4F0EF9AABB5C}"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7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Surfactant_protein_B" TargetMode="External"/><Relationship Id="rId2" Type="http://schemas.openxmlformats.org/officeDocument/2006/relationships/hyperlink" Target="https://en.wikipedia.org/wiki/Surfactant_protein_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Common problems in neonate</a:t>
            </a:r>
            <a:endParaRPr lang="ar-JO" dirty="0"/>
          </a:p>
        </p:txBody>
      </p:sp>
      <p:sp>
        <p:nvSpPr>
          <p:cNvPr id="3" name="عنوان فرعي 2"/>
          <p:cNvSpPr>
            <a:spLocks noGrp="1"/>
          </p:cNvSpPr>
          <p:nvPr>
            <p:ph type="subTitle" idx="1"/>
          </p:nvPr>
        </p:nvSpPr>
        <p:spPr>
          <a:xfrm>
            <a:off x="1142976" y="4143356"/>
            <a:ext cx="7056438" cy="2714644"/>
          </a:xfrm>
        </p:spPr>
        <p:txBody>
          <a:bodyPr/>
          <a:lstStyle/>
          <a:p>
            <a:pPr algn="l"/>
            <a:r>
              <a:rPr lang="en-US" b="1" dirty="0" err="1" smtClean="0">
                <a:solidFill>
                  <a:srgbClr val="FF0000"/>
                </a:solidFill>
                <a:effectLst>
                  <a:outerShdw blurRad="38100" dist="38100" dir="2700000" algn="tl">
                    <a:srgbClr val="000000">
                      <a:alpha val="43137"/>
                    </a:srgbClr>
                  </a:outerShdw>
                </a:effectLst>
              </a:rPr>
              <a:t>Yousef</a:t>
            </a:r>
            <a:r>
              <a:rPr lang="en-US" b="1" dirty="0" smtClean="0">
                <a:solidFill>
                  <a:srgbClr val="FF0000"/>
                </a:solidFill>
                <a:effectLst>
                  <a:outerShdw blurRad="38100" dist="38100" dir="2700000" algn="tl">
                    <a:srgbClr val="000000">
                      <a:alpha val="43137"/>
                    </a:srgbClr>
                  </a:outerShdw>
                </a:effectLst>
              </a:rPr>
              <a:t> Al-</a:t>
            </a:r>
            <a:r>
              <a:rPr lang="en-US" b="1" dirty="0" err="1" smtClean="0">
                <a:solidFill>
                  <a:srgbClr val="FF0000"/>
                </a:solidFill>
                <a:effectLst>
                  <a:outerShdw blurRad="38100" dist="38100" dir="2700000" algn="tl">
                    <a:srgbClr val="000000">
                      <a:alpha val="43137"/>
                    </a:srgbClr>
                  </a:outerShdw>
                </a:effectLst>
              </a:rPr>
              <a:t>Husban</a:t>
            </a:r>
            <a:endParaRPr lang="en-US" b="1" dirty="0" smtClean="0">
              <a:solidFill>
                <a:srgbClr val="FF0000"/>
              </a:solidFill>
              <a:effectLst>
                <a:outerShdw blurRad="38100" dist="38100" dir="2700000" algn="tl">
                  <a:srgbClr val="000000">
                    <a:alpha val="43137"/>
                  </a:srgbClr>
                </a:outerShdw>
              </a:effectLst>
            </a:endParaRPr>
          </a:p>
          <a:p>
            <a:pPr algn="l"/>
            <a:r>
              <a:rPr lang="en-US" b="1" dirty="0" smtClean="0">
                <a:solidFill>
                  <a:srgbClr val="FF0000"/>
                </a:solidFill>
                <a:effectLst>
                  <a:outerShdw blurRad="38100" dist="38100" dir="2700000" algn="tl">
                    <a:srgbClr val="000000">
                      <a:alpha val="43137"/>
                    </a:srgbClr>
                  </a:outerShdw>
                </a:effectLst>
              </a:rPr>
              <a:t>Hassan Al-</a:t>
            </a:r>
            <a:r>
              <a:rPr lang="en-US" b="1" dirty="0" err="1" smtClean="0">
                <a:solidFill>
                  <a:srgbClr val="FF0000"/>
                </a:solidFill>
                <a:effectLst>
                  <a:outerShdw blurRad="38100" dist="38100" dir="2700000" algn="tl">
                    <a:srgbClr val="000000">
                      <a:alpha val="43137"/>
                    </a:srgbClr>
                  </a:outerShdw>
                </a:effectLst>
              </a:rPr>
              <a:t>Frehat</a:t>
            </a:r>
            <a:endParaRPr lang="en-US" b="1" dirty="0" smtClean="0">
              <a:solidFill>
                <a:srgbClr val="FF0000"/>
              </a:solidFill>
              <a:effectLst>
                <a:outerShdw blurRad="38100" dist="38100" dir="2700000" algn="tl">
                  <a:srgbClr val="000000">
                    <a:alpha val="43137"/>
                  </a:srgbClr>
                </a:outerShdw>
              </a:effectLst>
            </a:endParaRPr>
          </a:p>
          <a:p>
            <a:pPr algn="l"/>
            <a:r>
              <a:rPr lang="en-US" b="1" dirty="0" err="1" smtClean="0">
                <a:solidFill>
                  <a:srgbClr val="FF0000"/>
                </a:solidFill>
                <a:effectLst>
                  <a:outerShdw blurRad="38100" dist="38100" dir="2700000" algn="tl">
                    <a:srgbClr val="000000">
                      <a:alpha val="43137"/>
                    </a:srgbClr>
                  </a:outerShdw>
                </a:effectLst>
              </a:rPr>
              <a:t>Youmna</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Qatawneh</a:t>
            </a:r>
            <a:endParaRPr lang="en-US" b="1" dirty="0" smtClean="0">
              <a:solidFill>
                <a:srgbClr val="FF0000"/>
              </a:solidFill>
              <a:effectLst>
                <a:outerShdw blurRad="38100" dist="38100" dir="2700000" algn="tl">
                  <a:srgbClr val="000000">
                    <a:alpha val="43137"/>
                  </a:srgbClr>
                </a:outerShdw>
              </a:effectLst>
            </a:endParaRPr>
          </a:p>
          <a:p>
            <a:pPr algn="l"/>
            <a:r>
              <a:rPr lang="en-US" b="1" dirty="0" err="1" smtClean="0">
                <a:solidFill>
                  <a:srgbClr val="FF0000"/>
                </a:solidFill>
                <a:effectLst>
                  <a:outerShdw blurRad="38100" dist="38100" dir="2700000" algn="tl">
                    <a:srgbClr val="000000">
                      <a:alpha val="43137"/>
                    </a:srgbClr>
                  </a:outerShdw>
                </a:effectLst>
              </a:rPr>
              <a:t>Batool</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maaitah</a:t>
            </a:r>
            <a:endParaRPr lang="ar-JO"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3" y="1428737"/>
            <a:ext cx="8572576" cy="4278094"/>
          </a:xfrm>
          <a:prstGeom prst="rect">
            <a:avLst/>
          </a:prstGeom>
        </p:spPr>
        <p:txBody>
          <a:bodyPr wrap="square">
            <a:spAutoFit/>
          </a:bodyPr>
          <a:lstStyle/>
          <a:p>
            <a:pPr algn="l" rtl="0">
              <a:buFont typeface="Arial" panose="020B0604020202020204" pitchFamily="34" charset="0"/>
              <a:buChar char="•"/>
            </a:pPr>
            <a:r>
              <a:rPr lang="en-US" sz="2400" dirty="0" smtClean="0">
                <a:solidFill>
                  <a:schemeClr val="tx1">
                    <a:lumMod val="95000"/>
                    <a:lumOff val="5000"/>
                  </a:schemeClr>
                </a:solidFill>
                <a:latin typeface="Andalus" panose="02020603050405020304" pitchFamily="18" charset="-78"/>
                <a:cs typeface="Andalus" panose="02020603050405020304" pitchFamily="18" charset="-78"/>
              </a:rPr>
              <a:t> </a:t>
            </a:r>
            <a:r>
              <a:rPr lang="en-US" sz="2400" dirty="0" smtClean="0">
                <a:solidFill>
                  <a:schemeClr val="tx1">
                    <a:lumMod val="95000"/>
                    <a:lumOff val="5000"/>
                  </a:schemeClr>
                </a:solidFill>
                <a:latin typeface="+mj-lt"/>
                <a:cs typeface="Andalus" panose="02020603050405020304" pitchFamily="18" charset="-78"/>
              </a:rPr>
              <a:t>Once meconium is aspirated into the lungs, it activates the immune system,  causing a release of inflammatory cytokines (TNF-α, IL-1ß, IL-6, IL-8, IL-13), which initiate a diffuse pneumonitis that will cause tissue damage.</a:t>
            </a:r>
          </a:p>
          <a:p>
            <a:pPr algn="l" rtl="0">
              <a:buFont typeface="Arial" panose="020B0604020202020204" pitchFamily="34" charset="0"/>
              <a:buChar char="•"/>
            </a:pPr>
            <a:r>
              <a:rPr lang="en-US" sz="2400" dirty="0">
                <a:solidFill>
                  <a:schemeClr val="tx1">
                    <a:lumMod val="95000"/>
                    <a:lumOff val="5000"/>
                  </a:schemeClr>
                </a:solidFill>
                <a:latin typeface="+mj-lt"/>
                <a:cs typeface="Andalus" panose="02020603050405020304" pitchFamily="18" charset="-78"/>
              </a:rPr>
              <a:t> </a:t>
            </a:r>
            <a:r>
              <a:rPr lang="en-US" sz="2400" dirty="0" smtClean="0">
                <a:solidFill>
                  <a:schemeClr val="tx1">
                    <a:lumMod val="95000"/>
                    <a:lumOff val="5000"/>
                  </a:schemeClr>
                </a:solidFill>
                <a:latin typeface="+mj-lt"/>
                <a:cs typeface="Andalus" panose="02020603050405020304" pitchFamily="18" charset="-78"/>
              </a:rPr>
              <a:t>This may begin within a few hours of aspiration</a:t>
            </a:r>
            <a:r>
              <a:rPr lang="en-GB" sz="2400" dirty="0" smtClean="0">
                <a:solidFill>
                  <a:schemeClr val="tx1">
                    <a:lumMod val="95000"/>
                    <a:lumOff val="5000"/>
                  </a:schemeClr>
                </a:solidFill>
                <a:latin typeface="+mj-lt"/>
                <a:cs typeface="Andalus" panose="02020603050405020304" pitchFamily="18" charset="-78"/>
              </a:rPr>
              <a:t> (First 72 hour after birth)</a:t>
            </a:r>
            <a:endParaRPr lang="en-US" sz="2400" dirty="0" smtClean="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endParaRPr lang="en-US" sz="2400" dirty="0" smtClean="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US" sz="2400" dirty="0" smtClean="0">
                <a:solidFill>
                  <a:schemeClr val="tx1">
                    <a:lumMod val="95000"/>
                    <a:lumOff val="5000"/>
                  </a:schemeClr>
                </a:solidFill>
                <a:latin typeface="+mj-lt"/>
                <a:cs typeface="Andalus" panose="02020603050405020304" pitchFamily="18" charset="-78"/>
              </a:rPr>
              <a:t> All of these pulmonary effects can produce a gross </a:t>
            </a:r>
            <a:br>
              <a:rPr lang="en-US" sz="2400" dirty="0" smtClean="0">
                <a:solidFill>
                  <a:schemeClr val="tx1">
                    <a:lumMod val="95000"/>
                    <a:lumOff val="5000"/>
                  </a:schemeClr>
                </a:solidFill>
                <a:latin typeface="+mj-lt"/>
                <a:cs typeface="Andalus" panose="02020603050405020304" pitchFamily="18" charset="-78"/>
              </a:rPr>
            </a:br>
            <a:r>
              <a:rPr lang="en-US" sz="2400" dirty="0" smtClean="0">
                <a:solidFill>
                  <a:schemeClr val="tx1">
                    <a:lumMod val="95000"/>
                    <a:lumOff val="5000"/>
                  </a:schemeClr>
                </a:solidFill>
                <a:latin typeface="+mj-lt"/>
                <a:cs typeface="Andalus" panose="02020603050405020304" pitchFamily="18" charset="-78"/>
              </a:rPr>
              <a:t>  ventilation-perfusion (V/Q) mismatch</a:t>
            </a:r>
            <a:r>
              <a:rPr lang="en-US" sz="2400" dirty="0" smtClean="0">
                <a:solidFill>
                  <a:schemeClr val="tx1">
                    <a:lumMod val="95000"/>
                    <a:lumOff val="5000"/>
                  </a:schemeClr>
                </a:solidFill>
                <a:latin typeface="Andalus" panose="02020603050405020304" pitchFamily="18" charset="-78"/>
                <a:cs typeface="Andalus" panose="02020603050405020304" pitchFamily="18" charset="-78"/>
              </a:rPr>
              <a:t>.</a:t>
            </a:r>
          </a:p>
          <a:p>
            <a:pPr algn="l" rtl="0">
              <a:buFont typeface="Arial" panose="020B0604020202020204" pitchFamily="34" charset="0"/>
              <a:buChar char="•"/>
            </a:pPr>
            <a:endParaRPr lang="en-US" sz="2800" dirty="0" smtClean="0">
              <a:solidFill>
                <a:srgbClr val="7030A0"/>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800" dirty="0">
              <a:solidFill>
                <a:srgbClr val="7030A0"/>
              </a:solidFill>
              <a:latin typeface="Andalus" panose="02020603050405020304" pitchFamily="18" charset="-78"/>
              <a:cs typeface="Andalus" panose="02020603050405020304" pitchFamily="18" charset="-78"/>
            </a:endParaRPr>
          </a:p>
        </p:txBody>
      </p:sp>
      <p:sp>
        <p:nvSpPr>
          <p:cNvPr id="6" name="Rectangle 5"/>
          <p:cNvSpPr/>
          <p:nvPr/>
        </p:nvSpPr>
        <p:spPr>
          <a:xfrm>
            <a:off x="321279" y="146646"/>
            <a:ext cx="8501139" cy="646331"/>
          </a:xfrm>
          <a:prstGeom prst="rect">
            <a:avLst/>
          </a:prstGeom>
        </p:spPr>
        <p:txBody>
          <a:bodyPr wrap="square">
            <a:spAutoFit/>
          </a:bodyPr>
          <a:lstStyle/>
          <a:p>
            <a:pPr algn="ctr"/>
            <a:r>
              <a:rPr lang="en-US" sz="3600" b="1" dirty="0" smtClean="0">
                <a:solidFill>
                  <a:srgbClr val="C00000"/>
                </a:solidFill>
                <a:latin typeface="Berlin Sans FB Demi" pitchFamily="34" charset="0"/>
              </a:rPr>
              <a:t>Chemical </a:t>
            </a:r>
            <a:r>
              <a:rPr lang="en-US" sz="3600" b="1" dirty="0" err="1" smtClean="0">
                <a:solidFill>
                  <a:srgbClr val="C00000"/>
                </a:solidFill>
                <a:latin typeface="Berlin Sans FB Demi" pitchFamily="34" charset="0"/>
              </a:rPr>
              <a:t>pneumonitis</a:t>
            </a:r>
            <a:endParaRPr lang="ar-JO" sz="3600" b="1" dirty="0">
              <a:solidFill>
                <a:srgbClr val="C00000"/>
              </a:solidFill>
              <a:latin typeface="Berlin Sans FB Demi" pitchFamily="34" charset="0"/>
            </a:endParaRPr>
          </a:p>
        </p:txBody>
      </p:sp>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103" y="249535"/>
            <a:ext cx="8429685" cy="584775"/>
          </a:xfrm>
          <a:prstGeom prst="rect">
            <a:avLst/>
          </a:prstGeom>
        </p:spPr>
        <p:txBody>
          <a:bodyPr wrap="square">
            <a:spAutoFit/>
          </a:bodyPr>
          <a:lstStyle/>
          <a:p>
            <a:pPr algn="ctr"/>
            <a:r>
              <a:rPr lang="en-US" sz="3200" b="1" dirty="0" smtClean="0">
                <a:solidFill>
                  <a:srgbClr val="C00000"/>
                </a:solidFill>
                <a:latin typeface="Berlin Sans FB Demi" pitchFamily="34" charset="0"/>
              </a:rPr>
              <a:t>Persistent pulmonary hypertension</a:t>
            </a:r>
            <a:endParaRPr lang="ar-JO" sz="3200" b="1" dirty="0">
              <a:solidFill>
                <a:srgbClr val="C00000"/>
              </a:solidFill>
              <a:latin typeface="Berlin Sans FB Demi" pitchFamily="34" charset="0"/>
            </a:endParaRPr>
          </a:p>
        </p:txBody>
      </p:sp>
      <p:sp>
        <p:nvSpPr>
          <p:cNvPr id="6" name="Rectangle 5"/>
          <p:cNvSpPr/>
          <p:nvPr/>
        </p:nvSpPr>
        <p:spPr>
          <a:xfrm>
            <a:off x="428581" y="1928803"/>
            <a:ext cx="8358263" cy="4154984"/>
          </a:xfrm>
          <a:prstGeom prst="rect">
            <a:avLst/>
          </a:prstGeom>
        </p:spPr>
        <p:txBody>
          <a:bodyPr wrap="square">
            <a:spAutoFit/>
          </a:bodyPr>
          <a:lstStyle/>
          <a:p>
            <a:pPr algn="l" rtl="0">
              <a:buFont typeface="Arial" panose="020B0604020202020204" pitchFamily="34" charset="0"/>
              <a:buChar char="•"/>
            </a:pPr>
            <a:r>
              <a:rPr lang="en-US" sz="2400" dirty="0" smtClean="0">
                <a:solidFill>
                  <a:srgbClr val="7030A0"/>
                </a:solidFill>
                <a:latin typeface="Andalus" panose="02020603050405020304" pitchFamily="18" charset="-78"/>
                <a:cs typeface="Andalus" panose="02020603050405020304" pitchFamily="18" charset="-78"/>
              </a:rPr>
              <a:t> </a:t>
            </a:r>
            <a:r>
              <a:rPr lang="en-US" sz="2400" dirty="0" smtClean="0">
                <a:solidFill>
                  <a:schemeClr val="tx1">
                    <a:lumMod val="95000"/>
                    <a:lumOff val="5000"/>
                  </a:schemeClr>
                </a:solidFill>
                <a:latin typeface="+mj-lt"/>
                <a:cs typeface="Andalus" panose="02020603050405020304" pitchFamily="18" charset="-78"/>
              </a:rPr>
              <a:t>Primary or secondary </a:t>
            </a:r>
            <a:r>
              <a:rPr lang="en-US" sz="2400" b="1" dirty="0" smtClean="0">
                <a:solidFill>
                  <a:schemeClr val="tx1">
                    <a:lumMod val="95000"/>
                    <a:lumOff val="5000"/>
                  </a:schemeClr>
                </a:solidFill>
                <a:latin typeface="+mj-lt"/>
                <a:cs typeface="Andalus" panose="02020603050405020304" pitchFamily="18" charset="-78"/>
              </a:rPr>
              <a:t>PPHN</a:t>
            </a:r>
            <a:r>
              <a:rPr lang="en-US" sz="2400" dirty="0" smtClean="0">
                <a:solidFill>
                  <a:schemeClr val="tx1">
                    <a:lumMod val="95000"/>
                    <a:lumOff val="5000"/>
                  </a:schemeClr>
                </a:solidFill>
                <a:latin typeface="+mj-lt"/>
                <a:cs typeface="Andalus" panose="02020603050405020304" pitchFamily="18" charset="-78"/>
              </a:rPr>
              <a:t> frequently accompany </a:t>
            </a:r>
            <a:r>
              <a:rPr lang="en-US" sz="2400" dirty="0" err="1" smtClean="0">
                <a:solidFill>
                  <a:schemeClr val="tx1">
                    <a:lumMod val="95000"/>
                    <a:lumOff val="5000"/>
                  </a:schemeClr>
                </a:solidFill>
                <a:latin typeface="+mj-lt"/>
                <a:cs typeface="Andalus" panose="02020603050405020304" pitchFamily="18" charset="-78"/>
              </a:rPr>
              <a:t>meconium</a:t>
            </a:r>
            <a:r>
              <a:rPr lang="en-US" sz="2400" dirty="0" smtClean="0">
                <a:solidFill>
                  <a:schemeClr val="tx1">
                    <a:lumMod val="95000"/>
                    <a:lumOff val="5000"/>
                  </a:schemeClr>
                </a:solidFill>
                <a:latin typeface="+mj-lt"/>
                <a:cs typeface="Andalus" panose="02020603050405020304" pitchFamily="18" charset="-78"/>
              </a:rPr>
              <a:t> </a:t>
            </a:r>
            <a:br>
              <a:rPr lang="en-US" sz="2400" dirty="0" smtClean="0">
                <a:solidFill>
                  <a:schemeClr val="tx1">
                    <a:lumMod val="95000"/>
                    <a:lumOff val="5000"/>
                  </a:schemeClr>
                </a:solidFill>
                <a:latin typeface="+mj-lt"/>
                <a:cs typeface="Andalus" panose="02020603050405020304" pitchFamily="18" charset="-78"/>
              </a:rPr>
            </a:br>
            <a:r>
              <a:rPr lang="en-US" sz="2400" dirty="0" smtClean="0">
                <a:solidFill>
                  <a:schemeClr val="tx1">
                    <a:lumMod val="95000"/>
                    <a:lumOff val="5000"/>
                  </a:schemeClr>
                </a:solidFill>
                <a:latin typeface="+mj-lt"/>
                <a:cs typeface="Andalus" panose="02020603050405020304" pitchFamily="18" charset="-78"/>
              </a:rPr>
              <a:t>  aspiration as a result of chronic in </a:t>
            </a:r>
            <a:r>
              <a:rPr lang="en-US" sz="2400" dirty="0" err="1" smtClean="0">
                <a:solidFill>
                  <a:schemeClr val="tx1">
                    <a:lumMod val="95000"/>
                    <a:lumOff val="5000"/>
                  </a:schemeClr>
                </a:solidFill>
                <a:latin typeface="+mj-lt"/>
                <a:cs typeface="Andalus" panose="02020603050405020304" pitchFamily="18" charset="-78"/>
              </a:rPr>
              <a:t>utero</a:t>
            </a:r>
            <a:r>
              <a:rPr lang="en-US" sz="2400" dirty="0" smtClean="0">
                <a:solidFill>
                  <a:schemeClr val="tx1">
                    <a:lumMod val="95000"/>
                    <a:lumOff val="5000"/>
                  </a:schemeClr>
                </a:solidFill>
                <a:latin typeface="+mj-lt"/>
                <a:cs typeface="Andalus" panose="02020603050405020304" pitchFamily="18" charset="-78"/>
              </a:rPr>
              <a:t> stress and thickening of </a:t>
            </a:r>
            <a:br>
              <a:rPr lang="en-US" sz="2400" dirty="0" smtClean="0">
                <a:solidFill>
                  <a:schemeClr val="tx1">
                    <a:lumMod val="95000"/>
                    <a:lumOff val="5000"/>
                  </a:schemeClr>
                </a:solidFill>
                <a:latin typeface="+mj-lt"/>
                <a:cs typeface="Andalus" panose="02020603050405020304" pitchFamily="18" charset="-78"/>
              </a:rPr>
            </a:br>
            <a:r>
              <a:rPr lang="en-US" sz="2400" dirty="0" smtClean="0">
                <a:solidFill>
                  <a:schemeClr val="tx1">
                    <a:lumMod val="95000"/>
                    <a:lumOff val="5000"/>
                  </a:schemeClr>
                </a:solidFill>
                <a:latin typeface="+mj-lt"/>
                <a:cs typeface="Andalus" panose="02020603050405020304" pitchFamily="18" charset="-78"/>
              </a:rPr>
              <a:t>  the pulmonary vessels, with right-to-left shunting via( PDA and foramen </a:t>
            </a:r>
            <a:r>
              <a:rPr lang="en-US" sz="2400" dirty="0" err="1" smtClean="0">
                <a:solidFill>
                  <a:schemeClr val="tx1">
                    <a:lumMod val="95000"/>
                    <a:lumOff val="5000"/>
                  </a:schemeClr>
                </a:solidFill>
                <a:latin typeface="+mj-lt"/>
                <a:cs typeface="Andalus" panose="02020603050405020304" pitchFamily="18" charset="-78"/>
              </a:rPr>
              <a:t>ovale</a:t>
            </a:r>
            <a:r>
              <a:rPr lang="en-US" sz="2400" dirty="0" smtClean="0">
                <a:solidFill>
                  <a:schemeClr val="tx1">
                    <a:lumMod val="95000"/>
                    <a:lumOff val="5000"/>
                  </a:schemeClr>
                </a:solidFill>
                <a:latin typeface="+mj-lt"/>
                <a:cs typeface="Andalus" panose="02020603050405020304" pitchFamily="18" charset="-78"/>
              </a:rPr>
              <a:t>) caused by increased pulmonary vascular resistance.</a:t>
            </a:r>
          </a:p>
          <a:p>
            <a:pPr algn="l" rtl="0">
              <a:buFont typeface="Arial" panose="020B0604020202020204" pitchFamily="34" charset="0"/>
              <a:buChar char="•"/>
            </a:pPr>
            <a:endParaRPr lang="en-US" sz="2400" dirty="0" smtClean="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US" sz="2400" dirty="0" smtClean="0">
                <a:solidFill>
                  <a:schemeClr val="tx1">
                    <a:lumMod val="95000"/>
                    <a:lumOff val="5000"/>
                  </a:schemeClr>
                </a:solidFill>
                <a:latin typeface="+mj-lt"/>
                <a:cs typeface="Andalus" panose="02020603050405020304" pitchFamily="18" charset="-78"/>
              </a:rPr>
              <a:t> </a:t>
            </a:r>
            <a:r>
              <a:rPr lang="en-US" sz="2400" b="1" dirty="0" smtClean="0">
                <a:solidFill>
                  <a:schemeClr val="tx1">
                    <a:lumMod val="95000"/>
                    <a:lumOff val="5000"/>
                  </a:schemeClr>
                </a:solidFill>
                <a:latin typeface="+mj-lt"/>
                <a:cs typeface="Andalus" panose="02020603050405020304" pitchFamily="18" charset="-78"/>
              </a:rPr>
              <a:t>PPHN</a:t>
            </a:r>
            <a:r>
              <a:rPr lang="en-US" sz="2400" dirty="0" smtClean="0">
                <a:solidFill>
                  <a:schemeClr val="tx1">
                    <a:lumMod val="95000"/>
                    <a:lumOff val="5000"/>
                  </a:schemeClr>
                </a:solidFill>
                <a:latin typeface="+mj-lt"/>
                <a:cs typeface="Andalus" panose="02020603050405020304" pitchFamily="18" charset="-78"/>
              </a:rPr>
              <a:t> further contributes to the hypoxemia caused by </a:t>
            </a:r>
            <a:br>
              <a:rPr lang="en-US" sz="2400" dirty="0" smtClean="0">
                <a:solidFill>
                  <a:schemeClr val="tx1">
                    <a:lumMod val="95000"/>
                    <a:lumOff val="5000"/>
                  </a:schemeClr>
                </a:solidFill>
                <a:latin typeface="+mj-lt"/>
                <a:cs typeface="Andalus" panose="02020603050405020304" pitchFamily="18" charset="-78"/>
              </a:rPr>
            </a:br>
            <a:r>
              <a:rPr lang="en-US" sz="2400" dirty="0" smtClean="0">
                <a:solidFill>
                  <a:schemeClr val="tx1">
                    <a:lumMod val="95000"/>
                    <a:lumOff val="5000"/>
                  </a:schemeClr>
                </a:solidFill>
                <a:latin typeface="+mj-lt"/>
                <a:cs typeface="Andalus" panose="02020603050405020304" pitchFamily="18" charset="-78"/>
              </a:rPr>
              <a:t>  </a:t>
            </a:r>
            <a:r>
              <a:rPr lang="en-US" sz="2400" dirty="0" err="1" smtClean="0">
                <a:solidFill>
                  <a:schemeClr val="tx1">
                    <a:lumMod val="95000"/>
                    <a:lumOff val="5000"/>
                  </a:schemeClr>
                </a:solidFill>
                <a:latin typeface="+mj-lt"/>
                <a:cs typeface="Andalus" panose="02020603050405020304" pitchFamily="18" charset="-78"/>
              </a:rPr>
              <a:t>meconium</a:t>
            </a:r>
            <a:r>
              <a:rPr lang="en-US" sz="2400" dirty="0" smtClean="0">
                <a:solidFill>
                  <a:schemeClr val="tx1">
                    <a:lumMod val="95000"/>
                    <a:lumOff val="5000"/>
                  </a:schemeClr>
                </a:solidFill>
                <a:latin typeface="+mj-lt"/>
                <a:cs typeface="Andalus" panose="02020603050405020304" pitchFamily="18" charset="-78"/>
              </a:rPr>
              <a:t> aspiration syndrome.</a:t>
            </a:r>
            <a:endParaRPr lang="en-US" sz="2400" baseline="30000" dirty="0" smtClean="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endParaRPr lang="en-US" sz="2400" dirty="0" smtClean="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US" sz="2400" dirty="0" smtClean="0">
                <a:solidFill>
                  <a:schemeClr val="tx1">
                    <a:lumMod val="95000"/>
                    <a:lumOff val="5000"/>
                  </a:schemeClr>
                </a:solidFill>
                <a:latin typeface="+mj-lt"/>
                <a:cs typeface="Andalus" panose="02020603050405020304" pitchFamily="18" charset="-78"/>
              </a:rPr>
              <a:t> </a:t>
            </a:r>
            <a:r>
              <a:rPr lang="en-GB" sz="2400" b="1" dirty="0"/>
              <a:t>PPHN</a:t>
            </a:r>
            <a:r>
              <a:rPr lang="en-GB" sz="2400" dirty="0"/>
              <a:t> in </a:t>
            </a:r>
            <a:r>
              <a:rPr lang="en-GB" sz="2400" dirty="0" err="1"/>
              <a:t>newborns</a:t>
            </a:r>
            <a:r>
              <a:rPr lang="en-GB" sz="2400" dirty="0"/>
              <a:t> is the leading cause of death in MAS.</a:t>
            </a:r>
            <a:endParaRPr lang="en-US" sz="2400" dirty="0" smtClean="0">
              <a:solidFill>
                <a:srgbClr val="7030A0"/>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400" dirty="0">
              <a:solidFill>
                <a:srgbClr val="7030A0"/>
              </a:solidFill>
              <a:latin typeface="Andalus" panose="02020603050405020304" pitchFamily="18" charset="-78"/>
              <a:cs typeface="Andalus" panose="02020603050405020304" pitchFamily="18" charset="-78"/>
            </a:endParaRP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953734"/>
                </a:solidFill>
                <a:latin typeface="Arial" panose="020B0604020202020204"/>
                <a:ea typeface="Arial" panose="020B0604020202020204"/>
                <a:cs typeface="Arial" panose="020B0604020202020204"/>
                <a:sym typeface="Arial" panose="020B0604020202020204"/>
              </a:rPr>
              <a:t>Erythema</a:t>
            </a:r>
            <a:r>
              <a:rPr lang="en-US" b="1" dirty="0" smtClean="0">
                <a:solidFill>
                  <a:srgbClr val="953734"/>
                </a:solidFill>
                <a:latin typeface="Arial" panose="020B0604020202020204"/>
                <a:ea typeface="Arial" panose="020B0604020202020204"/>
                <a:cs typeface="Arial" panose="020B0604020202020204"/>
                <a:sym typeface="Arial" panose="020B0604020202020204"/>
              </a:rPr>
              <a:t> </a:t>
            </a:r>
            <a:r>
              <a:rPr lang="en-US" b="1" dirty="0" err="1" smtClean="0">
                <a:solidFill>
                  <a:srgbClr val="953734"/>
                </a:solidFill>
                <a:latin typeface="Arial" panose="020B0604020202020204"/>
                <a:ea typeface="Arial" panose="020B0604020202020204"/>
                <a:cs typeface="Arial" panose="020B0604020202020204"/>
                <a:sym typeface="Arial" panose="020B0604020202020204"/>
              </a:rPr>
              <a:t>toxicum</a:t>
            </a:r>
            <a:endParaRPr lang="ar-SA" dirty="0"/>
          </a:p>
        </p:txBody>
      </p:sp>
      <p:pic>
        <p:nvPicPr>
          <p:cNvPr id="4" name="عنصر نائب للمحتوى 3" descr="28932tn.jpg"/>
          <p:cNvPicPr>
            <a:picLocks noGrp="1" noChangeAspect="1"/>
          </p:cNvPicPr>
          <p:nvPr>
            <p:ph idx="1"/>
          </p:nvPr>
        </p:nvPicPr>
        <p:blipFill>
          <a:blip r:embed="rId2"/>
          <a:stretch>
            <a:fillRect/>
          </a:stretch>
        </p:blipFill>
        <p:spPr>
          <a:xfrm>
            <a:off x="2762250" y="2601119"/>
            <a:ext cx="3619500" cy="25241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6965" y="116632"/>
            <a:ext cx="7643851" cy="7109639"/>
          </a:xfrm>
          <a:prstGeom prst="rect">
            <a:avLst/>
          </a:prstGeom>
        </p:spPr>
        <p:txBody>
          <a:bodyPr wrap="square">
            <a:spAutoFit/>
          </a:bodyPr>
          <a:lstStyle/>
          <a:p>
            <a:pPr algn="ctr" rtl="0"/>
            <a:r>
              <a:rPr lang="en-US" sz="3600" b="1" dirty="0" smtClean="0">
                <a:solidFill>
                  <a:srgbClr val="C00000"/>
                </a:solidFill>
                <a:latin typeface="+mj-lt"/>
                <a:cs typeface="+mj-cs"/>
              </a:rPr>
              <a:t>Clinical presentation:</a:t>
            </a:r>
          </a:p>
          <a:p>
            <a:pPr algn="l" rtl="0"/>
            <a:endParaRPr lang="en-US" sz="3200" b="1" i="1" dirty="0" smtClean="0">
              <a:solidFill>
                <a:schemeClr val="tx1">
                  <a:lumMod val="95000"/>
                  <a:lumOff val="5000"/>
                </a:schemeClr>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800" i="1" dirty="0" smtClean="0">
                <a:solidFill>
                  <a:schemeClr val="tx1">
                    <a:lumMod val="95000"/>
                    <a:lumOff val="5000"/>
                  </a:schemeClr>
                </a:solidFill>
                <a:latin typeface="Andalus" panose="02020603050405020304" pitchFamily="18" charset="-78"/>
                <a:cs typeface="Andalus" panose="02020603050405020304" pitchFamily="18" charset="-78"/>
              </a:rPr>
              <a:t> </a:t>
            </a:r>
            <a:r>
              <a:rPr lang="en-US" sz="2400" dirty="0" smtClean="0">
                <a:solidFill>
                  <a:schemeClr val="tx1">
                    <a:lumMod val="95000"/>
                    <a:lumOff val="5000"/>
                  </a:schemeClr>
                </a:solidFill>
                <a:latin typeface="+mj-lt"/>
                <a:cs typeface="Andalus" panose="02020603050405020304" pitchFamily="18" charset="-78"/>
              </a:rPr>
              <a:t>Symptoms of </a:t>
            </a:r>
            <a:r>
              <a:rPr lang="en-US" sz="2400" b="1" dirty="0" smtClean="0">
                <a:solidFill>
                  <a:schemeClr val="tx1">
                    <a:lumMod val="95000"/>
                    <a:lumOff val="5000"/>
                  </a:schemeClr>
                </a:solidFill>
                <a:latin typeface="+mj-lt"/>
                <a:cs typeface="Andalus" panose="02020603050405020304" pitchFamily="18" charset="-78"/>
              </a:rPr>
              <a:t>severe respiratory distress </a:t>
            </a:r>
            <a:r>
              <a:rPr lang="en-US" sz="2400" dirty="0" smtClean="0">
                <a:solidFill>
                  <a:schemeClr val="tx1">
                    <a:lumMod val="95000"/>
                    <a:lumOff val="5000"/>
                  </a:schemeClr>
                </a:solidFill>
                <a:latin typeface="+mj-lt"/>
                <a:cs typeface="Andalus" panose="02020603050405020304" pitchFamily="18" charset="-78"/>
              </a:rPr>
              <a:t>may be </a:t>
            </a:r>
            <a:br>
              <a:rPr lang="en-US" sz="2400" dirty="0" smtClean="0">
                <a:solidFill>
                  <a:schemeClr val="tx1">
                    <a:lumMod val="95000"/>
                    <a:lumOff val="5000"/>
                  </a:schemeClr>
                </a:solidFill>
                <a:latin typeface="+mj-lt"/>
                <a:cs typeface="Andalus" panose="02020603050405020304" pitchFamily="18" charset="-78"/>
              </a:rPr>
            </a:br>
            <a:r>
              <a:rPr lang="en-US" sz="2400" dirty="0" smtClean="0">
                <a:solidFill>
                  <a:schemeClr val="tx1">
                    <a:lumMod val="95000"/>
                    <a:lumOff val="5000"/>
                  </a:schemeClr>
                </a:solidFill>
                <a:latin typeface="+mj-lt"/>
                <a:cs typeface="Andalus" panose="02020603050405020304" pitchFamily="18" charset="-78"/>
              </a:rPr>
              <a:t>  present </a:t>
            </a:r>
            <a:r>
              <a:rPr lang="en-US" sz="2400" i="1" u="sng" dirty="0" smtClean="0">
                <a:solidFill>
                  <a:schemeClr val="tx1">
                    <a:lumMod val="95000"/>
                    <a:lumOff val="5000"/>
                  </a:schemeClr>
                </a:solidFill>
                <a:latin typeface="+mj-lt"/>
                <a:cs typeface="Andalus" panose="02020603050405020304" pitchFamily="18" charset="-78"/>
              </a:rPr>
              <a:t>shortly after delivery :</a:t>
            </a:r>
            <a:endParaRPr lang="en-US" sz="2400" i="1" dirty="0" smtClean="0">
              <a:solidFill>
                <a:schemeClr val="tx1">
                  <a:lumMod val="95000"/>
                  <a:lumOff val="5000"/>
                </a:schemeClr>
              </a:solidFill>
              <a:latin typeface="+mj-lt"/>
              <a:cs typeface="Andalus" panose="02020603050405020304" pitchFamily="18" charset="-78"/>
            </a:endParaRPr>
          </a:p>
          <a:p>
            <a:pPr algn="l" rtl="0">
              <a:buFont typeface="Wingdings" panose="05000000000000000000" pitchFamily="2" charset="2"/>
              <a:buChar char="ü"/>
            </a:pPr>
            <a:r>
              <a:rPr lang="en-US" sz="2400" dirty="0" smtClean="0">
                <a:solidFill>
                  <a:schemeClr val="tx1">
                    <a:lumMod val="95000"/>
                    <a:lumOff val="5000"/>
                  </a:schemeClr>
                </a:solidFill>
                <a:latin typeface="+mj-lt"/>
                <a:cs typeface="Andalus" panose="02020603050405020304" pitchFamily="18" charset="-78"/>
              </a:rPr>
              <a:t> Cyanosis.</a:t>
            </a:r>
            <a:endParaRPr lang="en-US" sz="2400" b="1" dirty="0" smtClean="0">
              <a:solidFill>
                <a:schemeClr val="tx1">
                  <a:lumMod val="95000"/>
                  <a:lumOff val="5000"/>
                </a:schemeClr>
              </a:solidFill>
              <a:latin typeface="+mj-lt"/>
              <a:cs typeface="Andalus" panose="02020603050405020304" pitchFamily="18" charset="-78"/>
            </a:endParaRPr>
          </a:p>
          <a:p>
            <a:pPr algn="l" rtl="0">
              <a:buFont typeface="Wingdings" panose="05000000000000000000" pitchFamily="2" charset="2"/>
              <a:buChar char="ü"/>
            </a:pPr>
            <a:r>
              <a:rPr lang="en-US" sz="2400" dirty="0" smtClean="0">
                <a:solidFill>
                  <a:schemeClr val="tx1">
                    <a:lumMod val="95000"/>
                    <a:lumOff val="5000"/>
                  </a:schemeClr>
                </a:solidFill>
                <a:latin typeface="+mj-lt"/>
                <a:cs typeface="Andalus" panose="02020603050405020304" pitchFamily="18" charset="-78"/>
              </a:rPr>
              <a:t> End-expiratory grunting.</a:t>
            </a:r>
          </a:p>
          <a:p>
            <a:pPr algn="l" rtl="0">
              <a:buFont typeface="Wingdings" panose="05000000000000000000" pitchFamily="2" charset="2"/>
              <a:buChar char="ü"/>
            </a:pPr>
            <a:r>
              <a:rPr lang="en-US" sz="2400" dirty="0" smtClean="0">
                <a:solidFill>
                  <a:schemeClr val="tx1">
                    <a:lumMod val="95000"/>
                    <a:lumOff val="5000"/>
                  </a:schemeClr>
                </a:solidFill>
                <a:latin typeface="+mj-lt"/>
                <a:cs typeface="Andalus" panose="02020603050405020304" pitchFamily="18" charset="-78"/>
              </a:rPr>
              <a:t> Nasal flaring.</a:t>
            </a:r>
          </a:p>
          <a:p>
            <a:pPr algn="l" rtl="0">
              <a:buFont typeface="Wingdings" panose="05000000000000000000" pitchFamily="2" charset="2"/>
              <a:buChar char="ü"/>
            </a:pPr>
            <a:r>
              <a:rPr lang="en-US" sz="2400" dirty="0" smtClean="0">
                <a:solidFill>
                  <a:schemeClr val="tx1">
                    <a:lumMod val="95000"/>
                    <a:lumOff val="5000"/>
                  </a:schemeClr>
                </a:solidFill>
                <a:latin typeface="+mj-lt"/>
                <a:cs typeface="Andalus" panose="02020603050405020304" pitchFamily="18" charset="-78"/>
              </a:rPr>
              <a:t> Intercostal retractions.</a:t>
            </a:r>
          </a:p>
          <a:p>
            <a:pPr algn="l" rtl="0">
              <a:buFont typeface="Wingdings" panose="05000000000000000000" pitchFamily="2" charset="2"/>
              <a:buChar char="ü"/>
            </a:pPr>
            <a:r>
              <a:rPr lang="en-US" sz="2400" dirty="0" smtClean="0">
                <a:solidFill>
                  <a:schemeClr val="tx1">
                    <a:lumMod val="95000"/>
                    <a:lumOff val="5000"/>
                  </a:schemeClr>
                </a:solidFill>
                <a:latin typeface="+mj-lt"/>
                <a:cs typeface="Andalus" panose="02020603050405020304" pitchFamily="18" charset="-78"/>
              </a:rPr>
              <a:t> Tachypnea.</a:t>
            </a:r>
          </a:p>
          <a:p>
            <a:pPr algn="l" rtl="0">
              <a:buFont typeface="Wingdings" panose="05000000000000000000" pitchFamily="2" charset="2"/>
              <a:buChar char="ü"/>
            </a:pPr>
            <a:r>
              <a:rPr lang="en-US" sz="2400" b="1" u="sng" dirty="0" smtClean="0">
                <a:solidFill>
                  <a:schemeClr val="tx1">
                    <a:lumMod val="95000"/>
                    <a:lumOff val="5000"/>
                  </a:schemeClr>
                </a:solidFill>
                <a:latin typeface="+mj-lt"/>
                <a:cs typeface="Andalus" panose="02020603050405020304" pitchFamily="18" charset="-78"/>
              </a:rPr>
              <a:t> Barrel chest</a:t>
            </a:r>
            <a:r>
              <a:rPr lang="en-US" sz="2400" dirty="0" smtClean="0">
                <a:solidFill>
                  <a:schemeClr val="tx1">
                    <a:lumMod val="95000"/>
                    <a:lumOff val="5000"/>
                  </a:schemeClr>
                </a:solidFill>
                <a:latin typeface="+mj-lt"/>
                <a:cs typeface="Andalus" panose="02020603050405020304" pitchFamily="18" charset="-78"/>
              </a:rPr>
              <a:t>. </a:t>
            </a:r>
            <a:r>
              <a:rPr lang="en-US" sz="2400" dirty="0">
                <a:solidFill>
                  <a:schemeClr val="tx1">
                    <a:lumMod val="95000"/>
                    <a:lumOff val="5000"/>
                  </a:schemeClr>
                </a:solidFill>
                <a:latin typeface="+mj-lt"/>
                <a:cs typeface="Andalus" panose="02020603050405020304" pitchFamily="18" charset="-78"/>
              </a:rPr>
              <a:t>due to the presence of air </a:t>
            </a:r>
            <a:r>
              <a:rPr lang="en-US" sz="2400" dirty="0" smtClean="0">
                <a:solidFill>
                  <a:schemeClr val="tx1">
                    <a:lumMod val="95000"/>
                    <a:lumOff val="5000"/>
                  </a:schemeClr>
                </a:solidFill>
                <a:latin typeface="+mj-lt"/>
                <a:cs typeface="Andalus" panose="02020603050405020304" pitchFamily="18" charset="-78"/>
              </a:rPr>
              <a:t>trapping </a:t>
            </a:r>
            <a:endParaRPr lang="en-US" sz="2400" dirty="0">
              <a:solidFill>
                <a:schemeClr val="tx1">
                  <a:lumMod val="95000"/>
                  <a:lumOff val="5000"/>
                </a:schemeClr>
              </a:solidFill>
              <a:latin typeface="+mj-lt"/>
              <a:cs typeface="Andalus" panose="02020603050405020304" pitchFamily="18" charset="-78"/>
            </a:endParaRPr>
          </a:p>
          <a:p>
            <a:pPr algn="l" rtl="0">
              <a:buFont typeface="Wingdings" panose="05000000000000000000" pitchFamily="2" charset="2"/>
              <a:buChar char="ü"/>
            </a:pPr>
            <a:r>
              <a:rPr lang="en-US" sz="2400" dirty="0" smtClean="0">
                <a:solidFill>
                  <a:schemeClr val="tx1">
                    <a:lumMod val="95000"/>
                    <a:lumOff val="5000"/>
                  </a:schemeClr>
                </a:solidFill>
                <a:latin typeface="+mj-lt"/>
                <a:cs typeface="Andalus" panose="02020603050405020304" pitchFamily="18" charset="-78"/>
              </a:rPr>
              <a:t> </a:t>
            </a:r>
            <a:r>
              <a:rPr lang="en-GB" sz="2400" dirty="0"/>
              <a:t>Auscultated rales and rhonchi</a:t>
            </a:r>
            <a:r>
              <a:rPr lang="en-US" sz="2400" dirty="0" smtClean="0">
                <a:solidFill>
                  <a:schemeClr val="tx1">
                    <a:lumMod val="95000"/>
                    <a:lumOff val="5000"/>
                  </a:schemeClr>
                </a:solidFill>
                <a:latin typeface="+mj-lt"/>
                <a:cs typeface="Andalus" panose="02020603050405020304" pitchFamily="18" charset="-78"/>
              </a:rPr>
              <a:t>.</a:t>
            </a:r>
          </a:p>
          <a:p>
            <a:pPr algn="l" rtl="0">
              <a:buFont typeface="Arial" panose="020B0604020202020204" pitchFamily="34" charset="0"/>
              <a:buChar char="•"/>
            </a:pPr>
            <a:endParaRPr lang="en-US" sz="2400" dirty="0" smtClean="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US" sz="2400" dirty="0" smtClean="0">
                <a:solidFill>
                  <a:schemeClr val="tx1">
                    <a:lumMod val="95000"/>
                    <a:lumOff val="5000"/>
                  </a:schemeClr>
                </a:solidFill>
                <a:latin typeface="+mj-lt"/>
                <a:cs typeface="Andalus" panose="02020603050405020304" pitchFamily="18" charset="-78"/>
              </a:rPr>
              <a:t> Yellow-green staining of fingernails, umbilical </a:t>
            </a:r>
            <a:br>
              <a:rPr lang="en-US" sz="2400" dirty="0" smtClean="0">
                <a:solidFill>
                  <a:schemeClr val="tx1">
                    <a:lumMod val="95000"/>
                    <a:lumOff val="5000"/>
                  </a:schemeClr>
                </a:solidFill>
                <a:latin typeface="+mj-lt"/>
                <a:cs typeface="Andalus" panose="02020603050405020304" pitchFamily="18" charset="-78"/>
              </a:rPr>
            </a:br>
            <a:r>
              <a:rPr lang="en-US" sz="2400" dirty="0" smtClean="0">
                <a:solidFill>
                  <a:schemeClr val="tx1">
                    <a:lumMod val="95000"/>
                    <a:lumOff val="5000"/>
                  </a:schemeClr>
                </a:solidFill>
                <a:latin typeface="+mj-lt"/>
                <a:cs typeface="Andalus" panose="02020603050405020304" pitchFamily="18" charset="-78"/>
              </a:rPr>
              <a:t>  cord, and skin may be also observed</a:t>
            </a:r>
            <a:r>
              <a:rPr lang="en-US" sz="2400" dirty="0" smtClean="0">
                <a:solidFill>
                  <a:schemeClr val="tx1">
                    <a:lumMod val="95000"/>
                    <a:lumOff val="5000"/>
                  </a:schemeClr>
                </a:solidFill>
                <a:latin typeface="Andalus" panose="02020603050405020304" pitchFamily="18" charset="-78"/>
                <a:cs typeface="Andalus" panose="02020603050405020304" pitchFamily="18" charset="-78"/>
              </a:rPr>
              <a:t>.</a:t>
            </a:r>
          </a:p>
          <a:p>
            <a:pPr algn="l" rtl="0">
              <a:buFont typeface="Arial" panose="020B0604020202020204" pitchFamily="34" charset="0"/>
              <a:buChar char="•"/>
            </a:pPr>
            <a:r>
              <a:rPr lang="en-GB" sz="2400" dirty="0" smtClean="0"/>
              <a:t> Green </a:t>
            </a:r>
            <a:r>
              <a:rPr lang="en-GB" sz="2400" dirty="0"/>
              <a:t>urine may be noted in </a:t>
            </a:r>
            <a:r>
              <a:rPr lang="en-GB" sz="2400" dirty="0" err="1"/>
              <a:t>newborns</a:t>
            </a:r>
            <a:r>
              <a:rPr lang="en-GB" sz="2400" dirty="0"/>
              <a:t> with MAS less than 24 hours after birth. </a:t>
            </a:r>
            <a:endParaRPr lang="en-US" sz="2400" dirty="0" smtClean="0">
              <a:solidFill>
                <a:schemeClr val="tx1">
                  <a:lumMod val="95000"/>
                  <a:lumOff val="5000"/>
                </a:schemeClr>
              </a:solidFill>
              <a:latin typeface="Andalus" panose="02020603050405020304" pitchFamily="18" charset="-78"/>
              <a:cs typeface="Andalus" panose="02020603050405020304" pitchFamily="18" charset="-78"/>
            </a:endParaRPr>
          </a:p>
          <a:p>
            <a:pPr algn="l" rtl="0"/>
            <a:r>
              <a:rPr lang="en-US" sz="2400" dirty="0" smtClean="0">
                <a:solidFill>
                  <a:schemeClr val="tx1">
                    <a:lumMod val="95000"/>
                    <a:lumOff val="5000"/>
                  </a:schemeClr>
                </a:solidFill>
                <a:latin typeface="Andalus" panose="02020603050405020304" pitchFamily="18" charset="-78"/>
                <a:cs typeface="Andalus" panose="02020603050405020304" pitchFamily="18" charset="-78"/>
              </a:rPr>
              <a:t> </a:t>
            </a:r>
          </a:p>
          <a:p>
            <a:pPr algn="l" rtl="0"/>
            <a:endParaRPr lang="en-US" sz="2800" dirty="0">
              <a:solidFill>
                <a:schemeClr val="tx1">
                  <a:lumMod val="95000"/>
                  <a:lumOff val="5000"/>
                </a:schemeClr>
              </a:solidFill>
              <a:latin typeface="Andalus" panose="02020603050405020304" pitchFamily="18" charset="-78"/>
              <a:cs typeface="Andalus" panose="02020603050405020304" pitchFamily="18" charset="-78"/>
            </a:endParaRPr>
          </a:p>
        </p:txBody>
      </p:sp>
    </p:spTree>
  </p:cSld>
  <p:clrMapOvr>
    <a:masterClrMapping/>
  </p:clrMapOvr>
  <p:transition>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User\Desktop\newborn-nt-5-30-638.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315" t="5209" r="52508" b="52126"/>
          <a:stretch>
            <a:fillRect/>
          </a:stretch>
        </p:blipFill>
        <p:spPr bwMode="auto">
          <a:xfrm>
            <a:off x="1115291" y="535044"/>
            <a:ext cx="3235036" cy="2456878"/>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6" name="Picture 5" descr="C:\Users\User\Desktop\newborn-nt-5-30-638.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2508" t="7335" r="2508" b="51062"/>
          <a:stretch>
            <a:fillRect/>
          </a:stretch>
        </p:blipFill>
        <p:spPr bwMode="auto">
          <a:xfrm>
            <a:off x="4936982" y="609601"/>
            <a:ext cx="3461039" cy="2403104"/>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7" name="Picture 3" descr="C:\Users\User\Desktop\newborn-nt-5-30-638.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5244" t="55618" r="10559" b="3341"/>
          <a:stretch>
            <a:fillRect/>
          </a:stretch>
        </p:blipFill>
        <p:spPr bwMode="auto">
          <a:xfrm>
            <a:off x="5105400" y="3340317"/>
            <a:ext cx="3124200" cy="2815036"/>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8" name="Picture 2" descr="C:\Users\User\Desktop\newborn-nt-5-30-638.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138" t="55010" r="52964" b="5817"/>
          <a:stretch>
            <a:fillRect/>
          </a:stretch>
        </p:blipFill>
        <p:spPr bwMode="auto">
          <a:xfrm>
            <a:off x="1115292" y="3733801"/>
            <a:ext cx="3248891" cy="2394896"/>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4661" y="90846"/>
            <a:ext cx="2983509" cy="646331"/>
          </a:xfrm>
          <a:prstGeom prst="rect">
            <a:avLst/>
          </a:prstGeom>
        </p:spPr>
        <p:txBody>
          <a:bodyPr wrap="none">
            <a:spAutoFit/>
          </a:bodyPr>
          <a:lstStyle/>
          <a:p>
            <a:r>
              <a:rPr lang="en-US" sz="3600" b="1" dirty="0" smtClean="0">
                <a:solidFill>
                  <a:srgbClr val="C00000"/>
                </a:solidFill>
                <a:latin typeface="Berlin Sans FB Demi" pitchFamily="34" charset="0"/>
                <a:cs typeface="+mj-cs"/>
              </a:rPr>
              <a:t>Investigation </a:t>
            </a:r>
            <a:endParaRPr lang="ar-JO" sz="3600" b="1" dirty="0">
              <a:solidFill>
                <a:srgbClr val="C00000"/>
              </a:solidFill>
              <a:latin typeface="Berlin Sans FB Demi" pitchFamily="34" charset="0"/>
              <a:cs typeface="+mj-cs"/>
            </a:endParaRPr>
          </a:p>
        </p:txBody>
      </p:sp>
      <p:sp>
        <p:nvSpPr>
          <p:cNvPr id="6" name="Rectangle 5"/>
          <p:cNvSpPr/>
          <p:nvPr/>
        </p:nvSpPr>
        <p:spPr>
          <a:xfrm>
            <a:off x="500035" y="1500175"/>
            <a:ext cx="7572412" cy="3477875"/>
          </a:xfrm>
          <a:prstGeom prst="rect">
            <a:avLst/>
          </a:prstGeom>
        </p:spPr>
        <p:txBody>
          <a:bodyPr wrap="square">
            <a:spAutoFit/>
          </a:bodyPr>
          <a:lstStyle/>
          <a:p>
            <a:pPr algn="l" rtl="0"/>
            <a:r>
              <a:rPr lang="en-US" sz="2800" b="1" i="1" dirty="0" smtClean="0">
                <a:solidFill>
                  <a:schemeClr val="accent2">
                    <a:lumMod val="75000"/>
                  </a:schemeClr>
                </a:solidFill>
                <a:latin typeface="+mj-lt"/>
                <a:cs typeface="Andalus" panose="02020603050405020304" pitchFamily="18" charset="-78"/>
              </a:rPr>
              <a:t>Pulse </a:t>
            </a:r>
            <a:r>
              <a:rPr lang="en-US" sz="2800" b="1" i="1" dirty="0" err="1" smtClean="0">
                <a:solidFill>
                  <a:schemeClr val="accent2">
                    <a:lumMod val="75000"/>
                  </a:schemeClr>
                </a:solidFill>
                <a:latin typeface="+mj-lt"/>
                <a:cs typeface="Andalus" panose="02020603050405020304" pitchFamily="18" charset="-78"/>
              </a:rPr>
              <a:t>oximetry</a:t>
            </a:r>
            <a:r>
              <a:rPr lang="en-US" sz="2800" b="1" i="1" dirty="0" smtClean="0">
                <a:solidFill>
                  <a:schemeClr val="accent2">
                    <a:lumMod val="75000"/>
                  </a:schemeClr>
                </a:solidFill>
                <a:latin typeface="+mj-lt"/>
                <a:cs typeface="Andalus" panose="02020603050405020304" pitchFamily="18" charset="-78"/>
              </a:rPr>
              <a:t> and ABGs </a:t>
            </a:r>
          </a:p>
          <a:p>
            <a:pPr algn="l" rtl="0"/>
            <a:r>
              <a:rPr lang="en-US" sz="2400" dirty="0" smtClean="0">
                <a:latin typeface="+mj-lt"/>
                <a:cs typeface="Andalus" panose="02020603050405020304" pitchFamily="18" charset="-78"/>
              </a:rPr>
              <a:t>* Metabolic acidosis from </a:t>
            </a:r>
            <a:r>
              <a:rPr lang="en-US" sz="2400" dirty="0" err="1" smtClean="0">
                <a:latin typeface="+mj-lt"/>
                <a:cs typeface="Andalus" panose="02020603050405020304" pitchFamily="18" charset="-78"/>
              </a:rPr>
              <a:t>perinatal</a:t>
            </a:r>
            <a:r>
              <a:rPr lang="en-US" sz="2400" dirty="0" smtClean="0">
                <a:latin typeface="+mj-lt"/>
                <a:cs typeface="Andalus" panose="02020603050405020304" pitchFamily="18" charset="-78"/>
              </a:rPr>
              <a:t> stress is </a:t>
            </a:r>
            <a:br>
              <a:rPr lang="en-US" sz="2400" dirty="0" smtClean="0">
                <a:latin typeface="+mj-lt"/>
                <a:cs typeface="Andalus" panose="02020603050405020304" pitchFamily="18" charset="-78"/>
              </a:rPr>
            </a:br>
            <a:r>
              <a:rPr lang="en-US" sz="2400" dirty="0" smtClean="0">
                <a:latin typeface="+mj-lt"/>
                <a:cs typeface="Andalus" panose="02020603050405020304" pitchFamily="18" charset="-78"/>
              </a:rPr>
              <a:t>  complicated by respiratory acidosis</a:t>
            </a:r>
          </a:p>
          <a:p>
            <a:pPr algn="l" rtl="0"/>
            <a:r>
              <a:rPr lang="en-US" sz="2400" dirty="0" smtClean="0">
                <a:latin typeface="+mj-lt"/>
                <a:cs typeface="Andalus" panose="02020603050405020304" pitchFamily="18" charset="-78"/>
              </a:rPr>
              <a:t>* Hypoxia.</a:t>
            </a:r>
          </a:p>
          <a:p>
            <a:pPr algn="l" rtl="0"/>
            <a:r>
              <a:rPr lang="en-US" sz="2400" dirty="0" smtClean="0">
                <a:latin typeface="+mj-lt"/>
                <a:cs typeface="Andalus" panose="02020603050405020304" pitchFamily="18" charset="-78"/>
              </a:rPr>
              <a:t>* </a:t>
            </a:r>
            <a:r>
              <a:rPr lang="en-US" sz="2400" dirty="0" err="1" smtClean="0">
                <a:latin typeface="+mj-lt"/>
                <a:cs typeface="Andalus" panose="02020603050405020304" pitchFamily="18" charset="-78"/>
              </a:rPr>
              <a:t>Hypercapnia</a:t>
            </a:r>
            <a:r>
              <a:rPr lang="en-US" sz="2400" dirty="0" smtClean="0">
                <a:latin typeface="+mj-lt"/>
                <a:cs typeface="Andalus" panose="02020603050405020304" pitchFamily="18" charset="-78"/>
              </a:rPr>
              <a:t>.</a:t>
            </a:r>
          </a:p>
          <a:p>
            <a:pPr algn="l" rtl="0"/>
            <a:endParaRPr lang="en-US" sz="2400" dirty="0" smtClean="0">
              <a:latin typeface="+mj-lt"/>
              <a:cs typeface="Andalus" panose="02020603050405020304" pitchFamily="18" charset="-78"/>
            </a:endParaRPr>
          </a:p>
          <a:p>
            <a:pPr algn="l" rtl="0">
              <a:buFont typeface="Arial" panose="020B0604020202020204" pitchFamily="34" charset="0"/>
              <a:buChar char="•"/>
            </a:pPr>
            <a:r>
              <a:rPr lang="en-US" sz="2400" dirty="0" smtClean="0">
                <a:latin typeface="+mj-lt"/>
                <a:cs typeface="Andalus" panose="02020603050405020304" pitchFamily="18" charset="-78"/>
              </a:rPr>
              <a:t> continuous measurement of oxygenation by </a:t>
            </a:r>
            <a:br>
              <a:rPr lang="en-US" sz="2400" dirty="0" smtClean="0">
                <a:latin typeface="+mj-lt"/>
                <a:cs typeface="Andalus" panose="02020603050405020304" pitchFamily="18" charset="-78"/>
              </a:rPr>
            </a:br>
            <a:r>
              <a:rPr lang="en-US" sz="2400" dirty="0" smtClean="0">
                <a:latin typeface="+mj-lt"/>
                <a:cs typeface="Andalus" panose="02020603050405020304" pitchFamily="18" charset="-78"/>
              </a:rPr>
              <a:t>  pulse </a:t>
            </a:r>
            <a:r>
              <a:rPr lang="en-US" sz="2400" dirty="0" err="1" smtClean="0">
                <a:latin typeface="+mj-lt"/>
                <a:cs typeface="Andalus" panose="02020603050405020304" pitchFamily="18" charset="-78"/>
              </a:rPr>
              <a:t>oximetry</a:t>
            </a:r>
            <a:r>
              <a:rPr lang="en-US" sz="2400" dirty="0" smtClean="0">
                <a:latin typeface="+mj-lt"/>
                <a:cs typeface="Andalus" panose="02020603050405020304" pitchFamily="18" charset="-78"/>
              </a:rPr>
              <a:t> are necessary for appropriate </a:t>
            </a:r>
            <a:br>
              <a:rPr lang="en-US" sz="2400" dirty="0" smtClean="0">
                <a:latin typeface="+mj-lt"/>
                <a:cs typeface="Andalus" panose="02020603050405020304" pitchFamily="18" charset="-78"/>
              </a:rPr>
            </a:br>
            <a:r>
              <a:rPr lang="en-US" sz="2400" dirty="0" smtClean="0">
                <a:latin typeface="+mj-lt"/>
                <a:cs typeface="Andalus" panose="02020603050405020304" pitchFamily="18" charset="-78"/>
              </a:rPr>
              <a:t>  management.</a:t>
            </a:r>
          </a:p>
        </p:txBody>
      </p:sp>
    </p:spTree>
  </p:cSld>
  <p:clrMapOvr>
    <a:masterClrMapping/>
  </p:clrMapOvr>
  <p:transition>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7" y="1000109"/>
            <a:ext cx="8072479" cy="3539430"/>
          </a:xfrm>
          <a:prstGeom prst="rect">
            <a:avLst/>
          </a:prstGeom>
        </p:spPr>
        <p:txBody>
          <a:bodyPr wrap="square">
            <a:spAutoFit/>
          </a:bodyPr>
          <a:lstStyle/>
          <a:p>
            <a:pPr algn="l"/>
            <a:r>
              <a:rPr lang="en-US" sz="2800" b="1" i="1" dirty="0" smtClean="0">
                <a:solidFill>
                  <a:schemeClr val="accent2">
                    <a:lumMod val="75000"/>
                  </a:schemeClr>
                </a:solidFill>
                <a:latin typeface="Andalus" panose="02020603050405020304" pitchFamily="18" charset="-78"/>
                <a:cs typeface="Andalus" panose="02020603050405020304" pitchFamily="18" charset="-78"/>
              </a:rPr>
              <a:t>Serum electrolytes</a:t>
            </a:r>
            <a:endParaRPr lang="en-US" sz="2800" b="1" i="1" dirty="0" smtClean="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800" dirty="0" smtClean="0">
                <a:latin typeface="Andalus" panose="02020603050405020304" pitchFamily="18" charset="-78"/>
                <a:cs typeface="Andalus" panose="02020603050405020304" pitchFamily="18" charset="-78"/>
              </a:rPr>
              <a:t> Obtain sodium, potassium, and calcium </a:t>
            </a:r>
            <a:br>
              <a:rPr lang="en-US" sz="2800" dirty="0" smtClean="0">
                <a:latin typeface="Andalus" panose="02020603050405020304" pitchFamily="18" charset="-78"/>
                <a:cs typeface="Andalus" panose="02020603050405020304" pitchFamily="18" charset="-78"/>
              </a:rPr>
            </a:br>
            <a:r>
              <a:rPr lang="en-US" sz="2800" dirty="0" smtClean="0">
                <a:latin typeface="Andalus" panose="02020603050405020304" pitchFamily="18" charset="-78"/>
                <a:cs typeface="Andalus" panose="02020603050405020304" pitchFamily="18" charset="-78"/>
              </a:rPr>
              <a:t>  concentrations at 24 hours of life in infants with </a:t>
            </a:r>
            <a:br>
              <a:rPr lang="en-US" sz="2800" dirty="0" smtClean="0">
                <a:latin typeface="Andalus" panose="02020603050405020304" pitchFamily="18" charset="-78"/>
                <a:cs typeface="Andalus" panose="02020603050405020304" pitchFamily="18" charset="-78"/>
              </a:rPr>
            </a:br>
            <a:r>
              <a:rPr lang="en-US" sz="2800" dirty="0" smtClean="0">
                <a:latin typeface="Andalus" panose="02020603050405020304" pitchFamily="18" charset="-78"/>
                <a:cs typeface="Andalus" panose="02020603050405020304" pitchFamily="18" charset="-78"/>
              </a:rPr>
              <a:t>  </a:t>
            </a:r>
            <a:r>
              <a:rPr lang="en-US" sz="2800" dirty="0" err="1" smtClean="0">
                <a:latin typeface="Andalus" panose="02020603050405020304" pitchFamily="18" charset="-78"/>
                <a:cs typeface="Andalus" panose="02020603050405020304" pitchFamily="18" charset="-78"/>
              </a:rPr>
              <a:t>meconium</a:t>
            </a:r>
            <a:r>
              <a:rPr lang="en-US" sz="2800" dirty="0" smtClean="0">
                <a:latin typeface="Andalus" panose="02020603050405020304" pitchFamily="18" charset="-78"/>
                <a:cs typeface="Andalus" panose="02020603050405020304" pitchFamily="18" charset="-78"/>
              </a:rPr>
              <a:t> aspiration syndrome because </a:t>
            </a:r>
            <a:br>
              <a:rPr lang="en-US" sz="2800" dirty="0" smtClean="0">
                <a:latin typeface="Andalus" panose="02020603050405020304" pitchFamily="18" charset="-78"/>
                <a:cs typeface="Andalus" panose="02020603050405020304" pitchFamily="18" charset="-78"/>
              </a:rPr>
            </a:br>
            <a:r>
              <a:rPr lang="en-US" sz="2800" dirty="0" smtClean="0">
                <a:latin typeface="Andalus" panose="02020603050405020304" pitchFamily="18" charset="-78"/>
                <a:cs typeface="Andalus" panose="02020603050405020304" pitchFamily="18" charset="-78"/>
              </a:rPr>
              <a:t>  the (SIADH) and acute renal failure are frequent </a:t>
            </a:r>
            <a:br>
              <a:rPr lang="en-US" sz="2800" dirty="0" smtClean="0">
                <a:latin typeface="Andalus" panose="02020603050405020304" pitchFamily="18" charset="-78"/>
                <a:cs typeface="Andalus" panose="02020603050405020304" pitchFamily="18" charset="-78"/>
              </a:rPr>
            </a:br>
            <a:r>
              <a:rPr lang="en-US" sz="2800" dirty="0" smtClean="0">
                <a:latin typeface="Andalus" panose="02020603050405020304" pitchFamily="18" charset="-78"/>
                <a:cs typeface="Andalus" panose="02020603050405020304" pitchFamily="18" charset="-78"/>
              </a:rPr>
              <a:t>  complications of </a:t>
            </a:r>
            <a:r>
              <a:rPr lang="en-US" sz="2800" dirty="0" err="1" smtClean="0">
                <a:latin typeface="Andalus" panose="02020603050405020304" pitchFamily="18" charset="-78"/>
                <a:cs typeface="Andalus" panose="02020603050405020304" pitchFamily="18" charset="-78"/>
              </a:rPr>
              <a:t>perinatal</a:t>
            </a:r>
            <a:r>
              <a:rPr lang="en-US" sz="2800" dirty="0" smtClean="0">
                <a:latin typeface="Andalus" panose="02020603050405020304" pitchFamily="18" charset="-78"/>
                <a:cs typeface="Andalus" panose="02020603050405020304" pitchFamily="18" charset="-78"/>
              </a:rPr>
              <a:t> stress.</a:t>
            </a:r>
          </a:p>
          <a:p>
            <a:pPr algn="l"/>
            <a:endParaRPr lang="en-US" sz="2800" dirty="0" smtClean="0">
              <a:solidFill>
                <a:srgbClr val="7030A0"/>
              </a:solidFill>
              <a:latin typeface="Andalus" panose="02020603050405020304" pitchFamily="18" charset="-78"/>
              <a:cs typeface="Andalus" panose="02020603050405020304" pitchFamily="18" charset="-78"/>
            </a:endParaRPr>
          </a:p>
          <a:p>
            <a:pPr algn="l"/>
            <a:endParaRPr lang="en-US" sz="2800" dirty="0">
              <a:solidFill>
                <a:srgbClr val="7030A0"/>
              </a:solidFill>
              <a:latin typeface="Andalus" panose="02020603050405020304" pitchFamily="18" charset="-78"/>
              <a:cs typeface="Andalus" panose="02020603050405020304" pitchFamily="18" charset="-78"/>
            </a:endParaRPr>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100" y="1013122"/>
            <a:ext cx="8286792" cy="4832092"/>
          </a:xfrm>
          <a:prstGeom prst="rect">
            <a:avLst/>
          </a:prstGeom>
        </p:spPr>
        <p:txBody>
          <a:bodyPr wrap="square">
            <a:spAutoFit/>
          </a:bodyPr>
          <a:lstStyle/>
          <a:p>
            <a:pPr algn="l"/>
            <a:r>
              <a:rPr lang="en-US" sz="2800" b="1" i="1" dirty="0" smtClean="0">
                <a:latin typeface="Andalus" panose="02020603050405020304" pitchFamily="18" charset="-78"/>
                <a:cs typeface="Andalus" panose="02020603050405020304" pitchFamily="18" charset="-78"/>
              </a:rPr>
              <a:t>CBC count</a:t>
            </a:r>
          </a:p>
          <a:p>
            <a:pPr algn="l"/>
            <a:r>
              <a:rPr lang="en-US" sz="2800" dirty="0" smtClean="0">
                <a:latin typeface="Andalus" panose="02020603050405020304" pitchFamily="18" charset="-78"/>
                <a:cs typeface="Andalus" panose="02020603050405020304" pitchFamily="18" charset="-78"/>
              </a:rPr>
              <a:t>* </a:t>
            </a:r>
            <a:r>
              <a:rPr lang="en-US" sz="2800" dirty="0" err="1" smtClean="0">
                <a:latin typeface="Andalus" panose="02020603050405020304" pitchFamily="18" charset="-78"/>
                <a:cs typeface="Andalus" panose="02020603050405020304" pitchFamily="18" charset="-78"/>
              </a:rPr>
              <a:t>Polycythemia</a:t>
            </a:r>
            <a:endParaRPr lang="en-US" sz="2800" dirty="0" smtClean="0">
              <a:latin typeface="Andalus" panose="02020603050405020304" pitchFamily="18" charset="-78"/>
              <a:cs typeface="Andalus" panose="02020603050405020304" pitchFamily="18" charset="-78"/>
            </a:endParaRPr>
          </a:p>
          <a:p>
            <a:pPr algn="l"/>
            <a:endParaRPr lang="en-US" sz="2800" dirty="0" smtClean="0">
              <a:latin typeface="Andalus" panose="02020603050405020304" pitchFamily="18" charset="-78"/>
              <a:cs typeface="Andalus" panose="02020603050405020304" pitchFamily="18" charset="-78"/>
            </a:endParaRPr>
          </a:p>
          <a:p>
            <a:pPr algn="l"/>
            <a:endParaRPr lang="en-US" sz="2800" dirty="0" smtClean="0">
              <a:latin typeface="Andalus" panose="02020603050405020304" pitchFamily="18" charset="-78"/>
              <a:cs typeface="Andalus" panose="02020603050405020304" pitchFamily="18" charset="-78"/>
            </a:endParaRPr>
          </a:p>
          <a:p>
            <a:pPr algn="l"/>
            <a:r>
              <a:rPr lang="en-US" sz="2800" b="1" i="1" dirty="0" smtClean="0">
                <a:latin typeface="Andalus" panose="02020603050405020304" pitchFamily="18" charset="-78"/>
                <a:cs typeface="Andalus" panose="02020603050405020304" pitchFamily="18" charset="-78"/>
              </a:rPr>
              <a:t>Echo</a:t>
            </a:r>
          </a:p>
          <a:p>
            <a:pPr algn="l"/>
            <a:r>
              <a:rPr lang="en-US" sz="2800" dirty="0" smtClean="0">
                <a:latin typeface="Andalus" panose="02020603050405020304" pitchFamily="18" charset="-78"/>
                <a:cs typeface="Andalus" panose="02020603050405020304" pitchFamily="18" charset="-78"/>
              </a:rPr>
              <a:t>* To ensure normal cardiac structure</a:t>
            </a:r>
          </a:p>
          <a:p>
            <a:pPr algn="l"/>
            <a:r>
              <a:rPr lang="en-US" sz="2800" dirty="0" smtClean="0">
                <a:latin typeface="Andalus" panose="02020603050405020304" pitchFamily="18" charset="-78"/>
                <a:cs typeface="Andalus" panose="02020603050405020304" pitchFamily="18" charset="-78"/>
              </a:rPr>
              <a:t>* Severity of PPHN and right to left shunting </a:t>
            </a:r>
          </a:p>
          <a:p>
            <a:pPr algn="l"/>
            <a:endParaRPr lang="en-US" sz="2800" dirty="0" smtClean="0">
              <a:latin typeface="Andalus" panose="02020603050405020304" pitchFamily="18" charset="-78"/>
              <a:cs typeface="Andalus" panose="02020603050405020304" pitchFamily="18" charset="-78"/>
            </a:endParaRPr>
          </a:p>
          <a:p>
            <a:pPr algn="l"/>
            <a:endParaRPr lang="en-GB" sz="2800" dirty="0" smtClean="0">
              <a:latin typeface="Andalus" panose="02020603050405020304" pitchFamily="18" charset="-78"/>
              <a:cs typeface="Andalus" panose="02020603050405020304" pitchFamily="18" charset="-78"/>
            </a:endParaRPr>
          </a:p>
          <a:p>
            <a:pPr algn="l"/>
            <a:endParaRPr lang="en-US" sz="2800" dirty="0" smtClean="0">
              <a:latin typeface="Andalus" panose="02020603050405020304" pitchFamily="18" charset="-78"/>
              <a:cs typeface="Andalus" panose="02020603050405020304" pitchFamily="18" charset="-78"/>
            </a:endParaRPr>
          </a:p>
          <a:p>
            <a:pPr algn="l"/>
            <a:endParaRPr lang="en-US" sz="2800" dirty="0">
              <a:latin typeface="Andalus" panose="02020603050405020304" pitchFamily="18" charset="-78"/>
              <a:cs typeface="Andalus" panose="02020603050405020304" pitchFamily="18" charset="-78"/>
            </a:endParaRPr>
          </a:p>
        </p:txBody>
      </p:sp>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36525"/>
            <a:ext cx="8229600" cy="524510"/>
          </a:xfrm>
        </p:spPr>
        <p:txBody>
          <a:bodyPr>
            <a:normAutofit fontScale="90000"/>
          </a:bodyPr>
          <a:lstStyle/>
          <a:p>
            <a:pPr algn="ctr"/>
            <a:r>
              <a:rPr lang="en-GB" b="1" dirty="0" smtClean="0">
                <a:solidFill>
                  <a:srgbClr val="C00000"/>
                </a:solidFill>
              </a:rPr>
              <a:t/>
            </a:r>
            <a:br>
              <a:rPr lang="en-GB" b="1" dirty="0" smtClean="0">
                <a:solidFill>
                  <a:srgbClr val="C00000"/>
                </a:solidFill>
              </a:rPr>
            </a:br>
            <a:r>
              <a:rPr lang="en-GB" b="1" dirty="0" smtClean="0">
                <a:solidFill>
                  <a:srgbClr val="C00000"/>
                </a:solidFill>
              </a:rPr>
              <a:t/>
            </a:r>
            <a:br>
              <a:rPr lang="en-GB" b="1" dirty="0" smtClean="0">
                <a:solidFill>
                  <a:srgbClr val="C00000"/>
                </a:solidFill>
              </a:rPr>
            </a:br>
            <a:r>
              <a:rPr lang="en-GB" b="1" dirty="0" smtClean="0">
                <a:solidFill>
                  <a:srgbClr val="C00000"/>
                </a:solidFill>
              </a:rPr>
              <a:t>chest x-ray</a:t>
            </a:r>
            <a:endParaRPr lang="ar-SA" b="1" dirty="0">
              <a:solidFill>
                <a:srgbClr val="C00000"/>
              </a:solidFill>
            </a:endParaRPr>
          </a:p>
        </p:txBody>
      </p:sp>
      <p:sp>
        <p:nvSpPr>
          <p:cNvPr id="3" name="عنصر نائب للمحتوى 2"/>
          <p:cNvSpPr>
            <a:spLocks noGrp="1"/>
          </p:cNvSpPr>
          <p:nvPr>
            <p:ph idx="1"/>
          </p:nvPr>
        </p:nvSpPr>
        <p:spPr/>
        <p:txBody>
          <a:bodyPr>
            <a:normAutofit/>
          </a:bodyPr>
          <a:lstStyle/>
          <a:p>
            <a:pPr algn="l" rtl="0"/>
            <a:r>
              <a:rPr lang="en-US" sz="2400" dirty="0" smtClean="0">
                <a:latin typeface="+mj-lt"/>
                <a:cs typeface="Andalus" panose="02020603050405020304" pitchFamily="18" charset="-78"/>
              </a:rPr>
              <a:t>The </a:t>
            </a:r>
            <a:r>
              <a:rPr lang="en-US" sz="2400" dirty="0">
                <a:latin typeface="+mj-lt"/>
                <a:cs typeface="Andalus" panose="02020603050405020304" pitchFamily="18" charset="-78"/>
              </a:rPr>
              <a:t>typical chest radiograph is characterized by patchy </a:t>
            </a:r>
            <a:r>
              <a:rPr lang="en-US" sz="2400" dirty="0" smtClean="0">
                <a:latin typeface="+mj-lt"/>
                <a:cs typeface="Andalus" panose="02020603050405020304" pitchFamily="18" charset="-78"/>
              </a:rPr>
              <a:t>infiltrates, coarse </a:t>
            </a:r>
            <a:r>
              <a:rPr lang="en-US" sz="2400" dirty="0">
                <a:latin typeface="+mj-lt"/>
                <a:cs typeface="Andalus" panose="02020603050405020304" pitchFamily="18" charset="-78"/>
              </a:rPr>
              <a:t>streaking of both lung fields, increased </a:t>
            </a:r>
            <a:r>
              <a:rPr lang="en-US" sz="2400" dirty="0" smtClean="0">
                <a:latin typeface="+mj-lt"/>
                <a:cs typeface="Andalus" panose="02020603050405020304" pitchFamily="18" charset="-78"/>
              </a:rPr>
              <a:t>anteroposterior diameter</a:t>
            </a:r>
            <a:r>
              <a:rPr lang="en-US" sz="2400" dirty="0">
                <a:latin typeface="+mj-lt"/>
                <a:cs typeface="Andalus" panose="02020603050405020304" pitchFamily="18" charset="-78"/>
              </a:rPr>
              <a:t>, and flattening of the diaphragm.</a:t>
            </a:r>
            <a:endParaRPr lang="ar-SA" sz="2400" dirty="0">
              <a:latin typeface="+mj-lt"/>
              <a:cs typeface="Andalus" panose="02020603050405020304" pitchFamily="18"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673" y="908721"/>
            <a:ext cx="5955441" cy="58143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42978" y="188640"/>
            <a:ext cx="7419532" cy="738664"/>
          </a:xfrm>
          <a:prstGeom prst="rect">
            <a:avLst/>
          </a:prstGeom>
          <a:noFill/>
        </p:spPr>
        <p:txBody>
          <a:bodyPr wrap="none" rtlCol="0">
            <a:spAutoFit/>
          </a:bodyPr>
          <a:lstStyle/>
          <a:p>
            <a:r>
              <a:rPr lang="en-US" sz="2400" b="1" dirty="0" smtClean="0">
                <a:solidFill>
                  <a:srgbClr val="C00000"/>
                </a:solidFill>
              </a:rPr>
              <a:t>Bilateral diffuse asymmetrical patchy areas of infiltration</a:t>
            </a:r>
          </a:p>
          <a:p>
            <a:endParaRPr lang="en-US" sz="2400" b="1" dirty="0" smtClean="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187624" y="1068442"/>
            <a:ext cx="7772400" cy="1470025"/>
          </a:xfrm>
        </p:spPr>
        <p:txBody>
          <a:bodyPr>
            <a:normAutofit/>
          </a:bodyPr>
          <a:lstStyle/>
          <a:p>
            <a:pPr algn="r"/>
            <a:r>
              <a:rPr lang="en-GB" sz="6000" dirty="0" err="1" smtClean="0"/>
              <a:t>Meconium</a:t>
            </a:r>
            <a:r>
              <a:rPr lang="en-GB" sz="6000" dirty="0" smtClean="0"/>
              <a:t> Aspiration </a:t>
            </a:r>
            <a:endParaRPr lang="ar-SA" sz="6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2123728" y="872336"/>
            <a:ext cx="4536504" cy="57250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123728" y="41321"/>
            <a:ext cx="4572000" cy="830997"/>
          </a:xfrm>
          <a:prstGeom prst="rect">
            <a:avLst/>
          </a:prstGeom>
        </p:spPr>
        <p:txBody>
          <a:bodyPr>
            <a:spAutoFit/>
          </a:bodyPr>
          <a:lstStyle/>
          <a:p>
            <a:pPr algn="ctr" rtl="0">
              <a:defRPr/>
            </a:pPr>
            <a:r>
              <a:rPr lang="en-US" sz="2400" b="1" dirty="0" smtClean="0">
                <a:solidFill>
                  <a:srgbClr val="C00000"/>
                </a:solidFill>
              </a:rPr>
              <a:t>Air trapping and </a:t>
            </a:r>
            <a:r>
              <a:rPr lang="en-US" sz="2400" b="1" dirty="0" err="1" smtClean="0">
                <a:solidFill>
                  <a:srgbClr val="C00000"/>
                </a:solidFill>
              </a:rPr>
              <a:t>hyperexpansion</a:t>
            </a:r>
            <a:r>
              <a:rPr lang="en-US" sz="2400" b="1" dirty="0" smtClean="0">
                <a:solidFill>
                  <a:srgbClr val="C00000"/>
                </a:solidFill>
              </a:rPr>
              <a:t> </a:t>
            </a:r>
            <a:r>
              <a:rPr lang="en-GB" sz="2400" b="1" dirty="0" smtClean="0">
                <a:solidFill>
                  <a:srgbClr val="C00000"/>
                </a:solidFill>
              </a:rPr>
              <a:t/>
            </a:r>
            <a:br>
              <a:rPr lang="en-GB" sz="2400" b="1" dirty="0" smtClean="0">
                <a:solidFill>
                  <a:srgbClr val="C00000"/>
                </a:solidFill>
              </a:rPr>
            </a:br>
            <a:endParaRPr lang="en-GB" sz="2400" b="1" dirty="0" smtClean="0">
              <a:solidFill>
                <a:srgbClr val="C00000"/>
              </a:solidFill>
            </a:endParaRP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3728" y="764705"/>
            <a:ext cx="4853360" cy="5949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67744" y="188641"/>
            <a:ext cx="4572000" cy="830997"/>
          </a:xfrm>
          <a:prstGeom prst="rect">
            <a:avLst/>
          </a:prstGeom>
        </p:spPr>
        <p:txBody>
          <a:bodyPr>
            <a:spAutoFit/>
          </a:bodyPr>
          <a:lstStyle/>
          <a:p>
            <a:pPr algn="ctr" rtl="0">
              <a:defRPr/>
            </a:pPr>
            <a:r>
              <a:rPr lang="en-US" sz="2400" dirty="0" smtClean="0">
                <a:solidFill>
                  <a:srgbClr val="C00000"/>
                </a:solidFill>
              </a:rPr>
              <a:t>Acute </a:t>
            </a:r>
            <a:r>
              <a:rPr lang="en-US" sz="2400" dirty="0" err="1" smtClean="0">
                <a:solidFill>
                  <a:srgbClr val="C00000"/>
                </a:solidFill>
              </a:rPr>
              <a:t>atelectasis</a:t>
            </a:r>
            <a:r>
              <a:rPr lang="en-US" sz="2400" dirty="0" smtClean="0">
                <a:solidFill>
                  <a:srgbClr val="C00000"/>
                </a:solidFill>
              </a:rPr>
              <a:t/>
            </a:r>
            <a:br>
              <a:rPr lang="en-US" sz="2400" dirty="0" smtClean="0">
                <a:solidFill>
                  <a:srgbClr val="C00000"/>
                </a:solidFill>
              </a:rPr>
            </a:br>
            <a:endParaRPr lang="en-US" sz="2400" dirty="0" smtClean="0">
              <a:solidFill>
                <a:srgbClr val="C00000"/>
              </a:solidFill>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680"/>
            <a:ext cx="7608570" cy="2377758"/>
          </a:xfrm>
        </p:spPr>
        <p:txBody>
          <a:bodyPr>
            <a:noAutofit/>
          </a:bodyPr>
          <a:lstStyle/>
          <a:p>
            <a:pPr algn="ctr"/>
            <a:r>
              <a:rPr lang="en-US" sz="66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Management of </a:t>
            </a:r>
            <a:r>
              <a:rPr lang="en-US" sz="6600" b="1" dirty="0" err="1"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meconium</a:t>
            </a:r>
            <a:r>
              <a:rPr lang="en-US" sz="66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6600" b="1" dirty="0" err="1"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aspiartion</a:t>
            </a:r>
            <a:r>
              <a:rPr lang="en-US" sz="66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2428860" y="214290"/>
            <a:ext cx="4762137" cy="646331"/>
          </a:xfrm>
          <a:prstGeom prst="rect">
            <a:avLst/>
          </a:prstGeom>
          <a:noFill/>
        </p:spPr>
        <p:txBody>
          <a:bodyPr wrap="none" rtlCol="1">
            <a:spAutoFit/>
          </a:bodyPr>
          <a:lstStyle/>
          <a:p>
            <a:pPr algn="ctr"/>
            <a:r>
              <a:rPr lang="en-GB" sz="3600" dirty="0" smtClean="0">
                <a:solidFill>
                  <a:srgbClr val="C00000"/>
                </a:solidFill>
              </a:rPr>
              <a:t>According to APGAR score</a:t>
            </a:r>
            <a:endParaRPr lang="ar-SA" sz="3600" dirty="0">
              <a:solidFill>
                <a:srgbClr val="C00000"/>
              </a:solidFill>
            </a:endParaRPr>
          </a:p>
        </p:txBody>
      </p:sp>
      <p:pic>
        <p:nvPicPr>
          <p:cNvPr id="7" name="صورة 6" descr="Apgar-Scoring-System-Diagnosing-Birth-Injuries.jpg"/>
          <p:cNvPicPr>
            <a:picLocks noChangeAspect="1"/>
          </p:cNvPicPr>
          <p:nvPr/>
        </p:nvPicPr>
        <p:blipFill>
          <a:blip r:embed="rId2"/>
          <a:stretch>
            <a:fillRect/>
          </a:stretch>
        </p:blipFill>
        <p:spPr>
          <a:xfrm>
            <a:off x="0" y="1571612"/>
            <a:ext cx="9144000" cy="45720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1071546"/>
            <a:ext cx="8858280" cy="2862322"/>
          </a:xfrm>
          <a:prstGeom prst="rect">
            <a:avLst/>
          </a:prstGeom>
        </p:spPr>
        <p:txBody>
          <a:bodyPr wrap="square">
            <a:spAutoFit/>
          </a:bodyPr>
          <a:lstStyle/>
          <a:p>
            <a:pPr algn="l" rtl="0">
              <a:buFont typeface="Arial" panose="020B0604020202020204" pitchFamily="34" charset="0"/>
              <a:buChar char="•"/>
            </a:pPr>
            <a:r>
              <a:rPr lang="en-US" sz="2400" u="sng"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3200" b="1" u="sng"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the baby is vigorous </a:t>
            </a:r>
            <a:r>
              <a:rPr lang="en-US" sz="2400" dirty="0" smtClean="0">
                <a:latin typeface="Andalus" panose="02020603050405020304" pitchFamily="18" charset="-78"/>
                <a:cs typeface="Andalus" panose="02020603050405020304" pitchFamily="18" charset="-78"/>
              </a:rPr>
              <a:t>(defined as normal respiratory effort, normal muscle tone, and heart rate &gt;100 </a:t>
            </a:r>
            <a:r>
              <a:rPr lang="en-US" sz="2400" dirty="0" err="1" smtClean="0">
                <a:latin typeface="Andalus" panose="02020603050405020304" pitchFamily="18" charset="-78"/>
                <a:cs typeface="Andalus" panose="02020603050405020304" pitchFamily="18" charset="-78"/>
              </a:rPr>
              <a:t>bpm</a:t>
            </a:r>
            <a:r>
              <a:rPr lang="en-US" sz="2400" dirty="0" smtClean="0">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sym typeface="Wingdings" panose="05000000000000000000" pitchFamily="2" charset="2"/>
              </a:rPr>
              <a:t></a:t>
            </a:r>
            <a:r>
              <a:rPr lang="en-US" sz="2400" dirty="0" smtClean="0">
                <a:latin typeface="Andalus" panose="02020603050405020304" pitchFamily="18" charset="-78"/>
                <a:cs typeface="Andalus" panose="02020603050405020304" pitchFamily="18" charset="-78"/>
              </a:rPr>
              <a:t> Do not electively </a:t>
            </a:r>
            <a:r>
              <a:rPr lang="en-US" sz="2400" dirty="0" err="1" smtClean="0">
                <a:latin typeface="Andalus" panose="02020603050405020304" pitchFamily="18" charset="-78"/>
                <a:cs typeface="Andalus" panose="02020603050405020304" pitchFamily="18" charset="-78"/>
              </a:rPr>
              <a:t>intubate</a:t>
            </a:r>
            <a:r>
              <a:rPr lang="en-US" sz="2400" dirty="0" smtClean="0">
                <a:latin typeface="Andalus" panose="02020603050405020304" pitchFamily="18" charset="-78"/>
                <a:cs typeface="Andalus" panose="02020603050405020304" pitchFamily="18" charset="-78"/>
              </a:rPr>
              <a:t>. </a:t>
            </a:r>
          </a:p>
          <a:p>
            <a:pPr algn="l" rtl="0">
              <a:buFont typeface="Arial" panose="020B0604020202020204" pitchFamily="34" charset="0"/>
              <a:buChar char="•"/>
            </a:pPr>
            <a:endParaRPr lang="en-US" sz="2400" dirty="0" smtClean="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smtClean="0">
                <a:latin typeface="Andalus" panose="02020603050405020304" pitchFamily="18" charset="-78"/>
                <a:cs typeface="Andalus" panose="02020603050405020304" pitchFamily="18" charset="-78"/>
              </a:rPr>
              <a:t>Clear secretions and </a:t>
            </a:r>
            <a:r>
              <a:rPr lang="en-US" sz="2400" dirty="0" err="1" smtClean="0">
                <a:latin typeface="Andalus" panose="02020603050405020304" pitchFamily="18" charset="-78"/>
                <a:cs typeface="Andalus" panose="02020603050405020304" pitchFamily="18" charset="-78"/>
              </a:rPr>
              <a:t>meconium</a:t>
            </a:r>
            <a:r>
              <a:rPr lang="en-US" sz="2400" dirty="0" smtClean="0">
                <a:latin typeface="Andalus" panose="02020603050405020304" pitchFamily="18" charset="-78"/>
                <a:cs typeface="Andalus" panose="02020603050405020304" pitchFamily="18" charset="-78"/>
              </a:rPr>
              <a:t> from the mouth and nose with a </a:t>
            </a:r>
            <a:r>
              <a:rPr lang="en-US" sz="2400" b="1" dirty="0" smtClean="0">
                <a:latin typeface="Andalus" panose="02020603050405020304" pitchFamily="18" charset="-78"/>
                <a:cs typeface="Andalus" panose="02020603050405020304" pitchFamily="18" charset="-78"/>
              </a:rPr>
              <a:t>bulb syringe</a:t>
            </a:r>
            <a:r>
              <a:rPr lang="en-US" sz="2400" dirty="0" smtClean="0">
                <a:latin typeface="Andalus" panose="02020603050405020304" pitchFamily="18" charset="-78"/>
                <a:cs typeface="Andalus" panose="02020603050405020304" pitchFamily="18" charset="-78"/>
              </a:rPr>
              <a:t> or a </a:t>
            </a:r>
            <a:r>
              <a:rPr lang="en-US" sz="24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large-bore suction catheter</a:t>
            </a:r>
            <a:r>
              <a:rPr lang="en-US" sz="2400" dirty="0" smtClean="0">
                <a:latin typeface="Andalus" panose="02020603050405020304" pitchFamily="18" charset="-78"/>
                <a:cs typeface="Andalus" panose="02020603050405020304" pitchFamily="18" charset="-78"/>
              </a:rPr>
              <a:t>.</a:t>
            </a:r>
          </a:p>
          <a:p>
            <a:pPr algn="l" rtl="0"/>
            <a:endParaRPr lang="en-US" sz="2800" dirty="0">
              <a:solidFill>
                <a:srgbClr val="7030A0"/>
              </a:solidFill>
              <a:latin typeface="Andalus" panose="02020603050405020304" pitchFamily="18" charset="-78"/>
              <a:cs typeface="Andalus" panose="02020603050405020304" pitchFamily="18" charset="-78"/>
            </a:endParaRPr>
          </a:p>
        </p:txBody>
      </p:sp>
      <p:sp>
        <p:nvSpPr>
          <p:cNvPr id="6" name="مربع نص 5"/>
          <p:cNvSpPr txBox="1"/>
          <p:nvPr/>
        </p:nvSpPr>
        <p:spPr>
          <a:xfrm>
            <a:off x="2428860" y="214290"/>
            <a:ext cx="4762137" cy="646331"/>
          </a:xfrm>
          <a:prstGeom prst="rect">
            <a:avLst/>
          </a:prstGeom>
          <a:noFill/>
        </p:spPr>
        <p:txBody>
          <a:bodyPr wrap="none" rtlCol="1">
            <a:spAutoFit/>
          </a:bodyPr>
          <a:lstStyle/>
          <a:p>
            <a:pPr algn="ctr"/>
            <a:r>
              <a:rPr lang="en-GB" sz="3600" dirty="0" smtClean="0">
                <a:solidFill>
                  <a:srgbClr val="C00000"/>
                </a:solidFill>
              </a:rPr>
              <a:t>According to APGAR score</a:t>
            </a:r>
            <a:endParaRPr lang="ar-SA" sz="3600" dirty="0">
              <a:solidFill>
                <a:srgbClr val="C00000"/>
              </a:solidFill>
            </a:endParaRPr>
          </a:p>
        </p:txBody>
      </p:sp>
      <p:pic>
        <p:nvPicPr>
          <p:cNvPr id="7" name="صورة 6" descr="Untitled.png"/>
          <p:cNvPicPr>
            <a:picLocks noChangeAspect="1"/>
          </p:cNvPicPr>
          <p:nvPr/>
        </p:nvPicPr>
        <p:blipFill>
          <a:blip r:embed="rId2"/>
          <a:stretch>
            <a:fillRect/>
          </a:stretch>
        </p:blipFill>
        <p:spPr>
          <a:xfrm>
            <a:off x="4400020" y="3683275"/>
            <a:ext cx="4743980" cy="3174725"/>
          </a:xfrm>
          <a:prstGeom prst="rect">
            <a:avLst/>
          </a:prstGeom>
        </p:spPr>
      </p:pic>
      <p:pic>
        <p:nvPicPr>
          <p:cNvPr id="8" name="صورة 7" descr="61QWRAjgXCL._SL1500_.jpg"/>
          <p:cNvPicPr>
            <a:picLocks noChangeAspect="1"/>
          </p:cNvPicPr>
          <p:nvPr/>
        </p:nvPicPr>
        <p:blipFill>
          <a:blip r:embed="rId3"/>
          <a:stretch>
            <a:fillRect/>
          </a:stretch>
        </p:blipFill>
        <p:spPr>
          <a:xfrm>
            <a:off x="285720" y="3643314"/>
            <a:ext cx="3214686" cy="3214686"/>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1214422"/>
            <a:ext cx="8715436" cy="4832092"/>
          </a:xfrm>
          <a:prstGeom prst="rect">
            <a:avLst/>
          </a:prstGeom>
        </p:spPr>
        <p:txBody>
          <a:bodyPr wrap="square">
            <a:spAutoFit/>
          </a:bodyPr>
          <a:lstStyle/>
          <a:p>
            <a:pPr algn="l" rtl="0">
              <a:buFont typeface="Arial" panose="020B0604020202020204" pitchFamily="34" charset="0"/>
              <a:buChar char="•"/>
            </a:pPr>
            <a:r>
              <a:rPr lang="en-US" sz="3200" b="1" u="sng"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If the baby is not vigorous</a:t>
            </a:r>
            <a:r>
              <a:rPr lang="ar-JO" sz="2400" b="1" dirty="0" smtClean="0">
                <a:latin typeface="Andalus" panose="02020603050405020304" pitchFamily="18" charset="-78"/>
                <a:cs typeface="Andalus" panose="02020603050405020304" pitchFamily="18" charset="-78"/>
              </a:rPr>
              <a:t/>
            </a:r>
            <a:br>
              <a:rPr lang="ar-JO" sz="2400" b="1" dirty="0" smtClean="0">
                <a:latin typeface="Andalus" panose="02020603050405020304" pitchFamily="18" charset="-78"/>
                <a:cs typeface="Andalus" panose="02020603050405020304" pitchFamily="18" charset="-78"/>
              </a:rPr>
            </a:br>
            <a:r>
              <a:rPr lang="en-US" sz="2400" b="1" dirty="0" smtClean="0">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rPr>
              <a:t>(defined as depressed respiratory effort, poor muscle tone, and/or heart rate &lt; 100 </a:t>
            </a:r>
            <a:r>
              <a:rPr lang="en-US" sz="2400" dirty="0" err="1" smtClean="0">
                <a:latin typeface="Andalus" panose="02020603050405020304" pitchFamily="18" charset="-78"/>
                <a:cs typeface="Andalus" panose="02020603050405020304" pitchFamily="18" charset="-78"/>
              </a:rPr>
              <a:t>bpm</a:t>
            </a:r>
            <a:r>
              <a:rPr lang="en-US" sz="2400" dirty="0" smtClean="0">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sym typeface="Wingdings" panose="05000000000000000000" pitchFamily="2" charset="2"/>
              </a:rPr>
              <a:t> </a:t>
            </a:r>
            <a:r>
              <a:rPr lang="en-US" sz="2400" dirty="0" smtClean="0">
                <a:latin typeface="Andalus" panose="02020603050405020304" pitchFamily="18" charset="-78"/>
                <a:cs typeface="Andalus" panose="02020603050405020304" pitchFamily="18" charset="-78"/>
              </a:rPr>
              <a:t>Use </a:t>
            </a:r>
            <a:r>
              <a:rPr lang="en-US" sz="24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direct </a:t>
            </a:r>
            <a:r>
              <a:rPr lang="en-US" sz="2400" b="1" dirty="0" err="1"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laryngoscopy</a:t>
            </a:r>
            <a:r>
              <a:rPr lang="en-US" sz="2400" dirty="0" smtClean="0">
                <a:latin typeface="Andalus" panose="02020603050405020304" pitchFamily="18" charset="-78"/>
                <a:cs typeface="Andalus" panose="02020603050405020304" pitchFamily="18" charset="-78"/>
              </a:rPr>
              <a:t>, </a:t>
            </a:r>
            <a:r>
              <a:rPr lang="en-US" sz="2400" b="1" dirty="0" err="1"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intubate</a:t>
            </a:r>
            <a:r>
              <a:rPr lang="en-US" sz="2400" dirty="0" smtClean="0">
                <a:latin typeface="Andalus" panose="02020603050405020304" pitchFamily="18" charset="-78"/>
                <a:cs typeface="Andalus" panose="02020603050405020304" pitchFamily="18" charset="-78"/>
              </a:rPr>
              <a:t>, and </a:t>
            </a:r>
            <a:r>
              <a:rPr lang="en-US" sz="24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suction the trachea immediately </a:t>
            </a:r>
            <a:r>
              <a:rPr lang="en-US" sz="2400" dirty="0" smtClean="0">
                <a:latin typeface="Andalus" panose="02020603050405020304" pitchFamily="18" charset="-78"/>
                <a:cs typeface="Andalus" panose="02020603050405020304" pitchFamily="18" charset="-78"/>
              </a:rPr>
              <a:t>after delivery. Suction for no longer than 5 seconds.</a:t>
            </a:r>
            <a:r>
              <a:rPr lang="en-GB" sz="2400" dirty="0" smtClean="0">
                <a:latin typeface="Andalus" panose="02020603050405020304" pitchFamily="18" charset="-78"/>
                <a:cs typeface="Andalus" panose="02020603050405020304" pitchFamily="18" charset="-78"/>
              </a:rPr>
              <a:t> Suction </a:t>
            </a:r>
            <a:r>
              <a:rPr lang="en-GB" sz="2400" dirty="0" err="1" smtClean="0">
                <a:latin typeface="Andalus" panose="02020603050405020304" pitchFamily="18" charset="-78"/>
                <a:cs typeface="Andalus" panose="02020603050405020304" pitchFamily="18" charset="-78"/>
              </a:rPr>
              <a:t>befor</a:t>
            </a:r>
            <a:r>
              <a:rPr lang="en-GB" sz="2400" dirty="0" smtClean="0">
                <a:latin typeface="Andalus" panose="02020603050405020304" pitchFamily="18" charset="-78"/>
                <a:cs typeface="Andalus" panose="02020603050405020304" pitchFamily="18" charset="-78"/>
              </a:rPr>
              <a:t> his first breath </a:t>
            </a:r>
            <a:endParaRPr lang="en-US" sz="2400" dirty="0" smtClean="0">
              <a:latin typeface="Andalus" panose="02020603050405020304" pitchFamily="18" charset="-78"/>
              <a:cs typeface="Andalus" panose="02020603050405020304" pitchFamily="18" charset="-78"/>
            </a:endParaRPr>
          </a:p>
          <a:p>
            <a:pPr algn="l" rtl="0"/>
            <a:endParaRPr lang="en-US" sz="2400" dirty="0" smtClean="0">
              <a:latin typeface="Andalus" panose="02020603050405020304" pitchFamily="18" charset="-78"/>
              <a:cs typeface="Andalus" panose="02020603050405020304" pitchFamily="18" charset="-78"/>
            </a:endParaRPr>
          </a:p>
          <a:p>
            <a:pPr algn="l" rtl="0"/>
            <a:r>
              <a:rPr lang="en-US" sz="2400" dirty="0" smtClean="0">
                <a:latin typeface="Andalus" panose="02020603050405020304" pitchFamily="18" charset="-78"/>
                <a:cs typeface="Andalus" panose="02020603050405020304" pitchFamily="18" charset="-78"/>
                <a:sym typeface="Wingdings" panose="05000000000000000000" pitchFamily="2" charset="2"/>
              </a:rPr>
              <a:t>  </a:t>
            </a:r>
            <a:r>
              <a:rPr lang="en-US" sz="28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a:t>
            </a:r>
            <a:r>
              <a:rPr lang="en-US" sz="2800" b="1" i="1" u="sng"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no</a:t>
            </a:r>
            <a:r>
              <a:rPr lang="en-US" sz="28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800" b="1" dirty="0" err="1"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meconium</a:t>
            </a:r>
            <a:r>
              <a:rPr lang="en-US" sz="28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is retrieved</a:t>
            </a:r>
            <a:r>
              <a:rPr lang="en-US" sz="2400" dirty="0" smtClean="0">
                <a:latin typeface="Andalus" panose="02020603050405020304" pitchFamily="18" charset="-78"/>
                <a:cs typeface="Andalus" panose="02020603050405020304" pitchFamily="18" charset="-78"/>
              </a:rPr>
              <a:t>, </a:t>
            </a:r>
            <a:r>
              <a:rPr lang="en-US" sz="24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do not repeat </a:t>
            </a:r>
            <a:r>
              <a:rPr lang="en-US" sz="2400" dirty="0" smtClean="0">
                <a:latin typeface="Andalus" panose="02020603050405020304" pitchFamily="18" charset="-78"/>
                <a:cs typeface="Andalus" panose="02020603050405020304" pitchFamily="18" charset="-78"/>
              </a:rPr>
              <a:t>intubation and </a:t>
            </a:r>
            <a:br>
              <a:rPr lang="en-US" sz="2400" dirty="0" smtClean="0">
                <a:latin typeface="Andalus" panose="02020603050405020304" pitchFamily="18" charset="-78"/>
                <a:cs typeface="Andalus" panose="02020603050405020304" pitchFamily="18" charset="-78"/>
              </a:rPr>
            </a:br>
            <a:r>
              <a:rPr lang="en-US" sz="2400" dirty="0" smtClean="0">
                <a:latin typeface="Andalus" panose="02020603050405020304" pitchFamily="18" charset="-78"/>
                <a:cs typeface="Andalus" panose="02020603050405020304" pitchFamily="18" charset="-78"/>
              </a:rPr>
              <a:t>      suction. </a:t>
            </a:r>
          </a:p>
          <a:p>
            <a:pPr algn="l" rtl="0"/>
            <a:r>
              <a:rPr lang="en-US" sz="2400" dirty="0" smtClean="0">
                <a:latin typeface="Andalus" panose="02020603050405020304" pitchFamily="18" charset="-78"/>
                <a:cs typeface="Andalus" panose="02020603050405020304" pitchFamily="18" charset="-78"/>
                <a:sym typeface="Wingdings" panose="05000000000000000000" pitchFamily="2" charset="2"/>
              </a:rPr>
              <a:t>  </a:t>
            </a:r>
            <a:r>
              <a:rPr lang="en-US" sz="28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a:t>
            </a:r>
            <a:r>
              <a:rPr lang="en-US" sz="2800" b="1" dirty="0" err="1"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meconium</a:t>
            </a:r>
            <a:r>
              <a:rPr lang="en-US" sz="28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is retrieved </a:t>
            </a:r>
            <a:r>
              <a:rPr lang="en-US" sz="2400" dirty="0" smtClean="0">
                <a:latin typeface="Andalus" panose="02020603050405020304" pitchFamily="18" charset="-78"/>
                <a:cs typeface="Andalus" panose="02020603050405020304" pitchFamily="18" charset="-78"/>
              </a:rPr>
              <a:t>and </a:t>
            </a:r>
            <a:r>
              <a:rPr lang="en-US" sz="2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no </a:t>
            </a:r>
            <a:r>
              <a:rPr lang="en-US" sz="2400" b="1" dirty="0" err="1"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bradycardia</a:t>
            </a:r>
            <a:r>
              <a:rPr lang="en-US" sz="2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b="1" dirty="0" smtClean="0">
                <a:latin typeface="Andalus" panose="02020603050405020304" pitchFamily="18" charset="-78"/>
                <a:cs typeface="Andalus" panose="02020603050405020304" pitchFamily="18" charset="-78"/>
              </a:rPr>
              <a:t>,</a:t>
            </a:r>
            <a:r>
              <a:rPr lang="en-US" sz="2400" dirty="0" smtClean="0">
                <a:latin typeface="Andalus" panose="02020603050405020304" pitchFamily="18" charset="-78"/>
                <a:cs typeface="Andalus" panose="02020603050405020304" pitchFamily="18" charset="-78"/>
              </a:rPr>
              <a:t>  </a:t>
            </a:r>
            <a:r>
              <a:rPr lang="en-US" sz="2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HR &lt;100 </a:t>
            </a:r>
            <a:r>
              <a:rPr lang="en-US" sz="2400" dirty="0" smtClean="0">
                <a:latin typeface="Andalus" panose="02020603050405020304" pitchFamily="18" charset="-78"/>
                <a:cs typeface="Andalus" panose="02020603050405020304" pitchFamily="18" charset="-78"/>
              </a:rPr>
              <a:t>is present, &gt; </a:t>
            </a:r>
            <a:r>
              <a:rPr lang="en-US" sz="2400" b="1" dirty="0" err="1"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reintubate</a:t>
            </a:r>
            <a:r>
              <a:rPr lang="en-US" sz="24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and suction</a:t>
            </a:r>
            <a:r>
              <a:rPr lang="en-US" sz="2400" dirty="0" smtClean="0">
                <a:latin typeface="Andalus" panose="02020603050405020304" pitchFamily="18" charset="-78"/>
                <a:cs typeface="Andalus" panose="02020603050405020304" pitchFamily="18" charset="-78"/>
              </a:rPr>
              <a:t>. </a:t>
            </a:r>
          </a:p>
          <a:p>
            <a:pPr algn="l" rtl="0"/>
            <a:r>
              <a:rPr lang="en-US" sz="2400" dirty="0" smtClean="0">
                <a:latin typeface="Andalus" panose="02020603050405020304" pitchFamily="18" charset="-78"/>
                <a:cs typeface="Andalus" panose="02020603050405020304" pitchFamily="18" charset="-78"/>
                <a:sym typeface="Wingdings" panose="05000000000000000000" pitchFamily="2" charset="2"/>
              </a:rPr>
              <a:t>  </a:t>
            </a:r>
            <a:r>
              <a:rPr lang="en-US" sz="28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the heart rate is low</a:t>
            </a:r>
            <a:r>
              <a:rPr lang="en-US" sz="2400" dirty="0" smtClean="0">
                <a:latin typeface="Andalus" panose="02020603050405020304" pitchFamily="18" charset="-78"/>
                <a:cs typeface="Andalus" panose="02020603050405020304" pitchFamily="18" charset="-78"/>
              </a:rPr>
              <a:t>, administer </a:t>
            </a:r>
            <a:r>
              <a:rPr lang="en-US" sz="24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positive pressure </a:t>
            </a:r>
            <a:br>
              <a:rPr lang="en-US" sz="24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br>
            <a:r>
              <a:rPr lang="en-US" sz="24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ventilation</a:t>
            </a:r>
            <a:r>
              <a:rPr lang="en-US" sz="2400" dirty="0" smtClean="0">
                <a:latin typeface="Andalus" panose="02020603050405020304" pitchFamily="18" charset="-78"/>
                <a:cs typeface="Andalus" panose="02020603050405020304" pitchFamily="18" charset="-78"/>
              </a:rPr>
              <a:t> and consider </a:t>
            </a:r>
            <a:r>
              <a:rPr lang="en-US" sz="24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suctioning again later</a:t>
            </a:r>
            <a:r>
              <a:rPr lang="en-US" sz="2400" dirty="0" smtClean="0">
                <a:latin typeface="Andalus" panose="02020603050405020304" pitchFamily="18" charset="-78"/>
                <a:cs typeface="Andalus" panose="02020603050405020304" pitchFamily="18" charset="-78"/>
              </a:rPr>
              <a:t>.</a:t>
            </a:r>
            <a:endParaRPr lang="en-US" sz="2400" dirty="0">
              <a:latin typeface="Andalus" panose="02020603050405020304" pitchFamily="18" charset="-78"/>
              <a:cs typeface="Andalus" panose="02020603050405020304" pitchFamily="18" charset="-78"/>
            </a:endParaRPr>
          </a:p>
        </p:txBody>
      </p:sp>
      <p:sp>
        <p:nvSpPr>
          <p:cNvPr id="6" name="مربع نص 5"/>
          <p:cNvSpPr txBox="1"/>
          <p:nvPr/>
        </p:nvSpPr>
        <p:spPr>
          <a:xfrm>
            <a:off x="2428860" y="214290"/>
            <a:ext cx="4762137" cy="646331"/>
          </a:xfrm>
          <a:prstGeom prst="rect">
            <a:avLst/>
          </a:prstGeom>
          <a:noFill/>
        </p:spPr>
        <p:txBody>
          <a:bodyPr wrap="none" rtlCol="1">
            <a:spAutoFit/>
          </a:bodyPr>
          <a:lstStyle/>
          <a:p>
            <a:pPr algn="ctr"/>
            <a:r>
              <a:rPr lang="en-GB" sz="3600" dirty="0" smtClean="0">
                <a:solidFill>
                  <a:srgbClr val="C00000"/>
                </a:solidFill>
              </a:rPr>
              <a:t>According to APGAR score</a:t>
            </a:r>
            <a:endParaRPr lang="ar-SA" sz="3600" dirty="0">
              <a:solidFill>
                <a:srgbClr val="C00000"/>
              </a:solidFill>
            </a:endParaRPr>
          </a:p>
        </p:txBody>
      </p:sp>
    </p:spTree>
  </p:cSld>
  <p:clrMapOvr>
    <a:masterClrMapping/>
  </p:clrMapOvr>
  <p:transition>
    <p:cover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5" y="1142985"/>
            <a:ext cx="8286792" cy="3970318"/>
          </a:xfrm>
          <a:prstGeom prst="rect">
            <a:avLst/>
          </a:prstGeom>
        </p:spPr>
        <p:txBody>
          <a:bodyPr wrap="square">
            <a:spAutoFit/>
          </a:bodyPr>
          <a:lstStyle/>
          <a:p>
            <a:pPr algn="l" rtl="0">
              <a:buFont typeface="Arial" panose="020B0604020202020204" pitchFamily="34" charset="0"/>
              <a:buChar char="•"/>
            </a:pPr>
            <a:endParaRPr lang="en-US" sz="2400" dirty="0" smtClean="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3000" dirty="0" smtClean="0">
                <a:latin typeface="Andalus" panose="02020603050405020304" pitchFamily="18" charset="-78"/>
                <a:cs typeface="Andalus" panose="02020603050405020304" pitchFamily="18" charset="-78"/>
              </a:rPr>
              <a:t> </a:t>
            </a:r>
            <a:r>
              <a:rPr lang="en-US" sz="30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Minimal handling </a:t>
            </a:r>
            <a:r>
              <a:rPr lang="en-US" sz="2400" dirty="0" smtClean="0">
                <a:latin typeface="Andalus" panose="02020603050405020304" pitchFamily="18" charset="-78"/>
                <a:cs typeface="Andalus" panose="02020603050405020304" pitchFamily="18" charset="-78"/>
              </a:rPr>
              <a:t>is essential because these infants are easily  agitated</a:t>
            </a:r>
            <a:r>
              <a:rPr lang="en-US" sz="2400" b="1" dirty="0" smtClean="0">
                <a:latin typeface="Andalus" panose="02020603050405020304" pitchFamily="18" charset="-78"/>
                <a:cs typeface="Andalus" panose="02020603050405020304" pitchFamily="18" charset="-78"/>
              </a:rPr>
              <a:t>, Agitation can increase pulmonary hypertension and right-to-left shunting, leading to additional hypoxia </a:t>
            </a:r>
            <a:r>
              <a:rPr lang="en-US" sz="2400" dirty="0" smtClean="0">
                <a:latin typeface="Andalus" panose="02020603050405020304" pitchFamily="18" charset="-78"/>
                <a:cs typeface="Andalus" panose="02020603050405020304" pitchFamily="18" charset="-78"/>
              </a:rPr>
              <a:t>and </a:t>
            </a:r>
            <a:br>
              <a:rPr lang="en-US" sz="2400" dirty="0" smtClean="0">
                <a:latin typeface="Andalus" panose="02020603050405020304" pitchFamily="18" charset="-78"/>
                <a:cs typeface="Andalus" panose="02020603050405020304" pitchFamily="18" charset="-78"/>
              </a:rPr>
            </a:br>
            <a:r>
              <a:rPr lang="en-US" sz="24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acidosis</a:t>
            </a:r>
            <a:r>
              <a:rPr lang="en-US" sz="2400" dirty="0" smtClean="0">
                <a:latin typeface="Andalus" panose="02020603050405020304" pitchFamily="18" charset="-78"/>
                <a:cs typeface="Andalus" panose="02020603050405020304" pitchFamily="18" charset="-78"/>
              </a:rPr>
              <a:t>. Sedation may be necessary to decrease agitation.</a:t>
            </a:r>
          </a:p>
          <a:p>
            <a:pPr algn="l" rtl="0">
              <a:buFont typeface="Arial" panose="020B0604020202020204" pitchFamily="34" charset="0"/>
              <a:buChar char="•"/>
            </a:pPr>
            <a:endParaRPr lang="en-US" sz="2400" dirty="0" smtClean="0">
              <a:latin typeface="Andalus" panose="02020603050405020304" pitchFamily="18" charset="-78"/>
              <a:cs typeface="Andalus" panose="02020603050405020304" pitchFamily="18" charset="-78"/>
            </a:endParaRPr>
          </a:p>
          <a:p>
            <a:pPr algn="l" rtl="0"/>
            <a:endParaRPr lang="en-US" sz="2400" dirty="0" smtClean="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smtClean="0">
                <a:latin typeface="Andalus" panose="02020603050405020304" pitchFamily="18" charset="-78"/>
                <a:cs typeface="Andalus" panose="02020603050405020304" pitchFamily="18" charset="-78"/>
              </a:rPr>
              <a:t> </a:t>
            </a:r>
            <a:r>
              <a:rPr lang="en-US" sz="30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Continue respiratory care</a:t>
            </a:r>
            <a:r>
              <a:rPr lang="en-US" sz="2400" dirty="0" smtClean="0">
                <a:latin typeface="Andalus" panose="02020603050405020304" pitchFamily="18" charset="-78"/>
                <a:cs typeface="Andalus" panose="02020603050405020304" pitchFamily="18" charset="-78"/>
              </a:rPr>
              <a:t>. </a:t>
            </a:r>
            <a:br>
              <a:rPr lang="en-US" sz="2400" dirty="0" smtClean="0">
                <a:latin typeface="Andalus" panose="02020603050405020304" pitchFamily="18" charset="-78"/>
                <a:cs typeface="Andalus" panose="02020603050405020304" pitchFamily="18" charset="-78"/>
              </a:rPr>
            </a:br>
            <a:r>
              <a:rPr lang="en-US" sz="2400" dirty="0" smtClean="0">
                <a:latin typeface="Andalus" panose="02020603050405020304" pitchFamily="18" charset="-78"/>
                <a:cs typeface="Andalus" panose="02020603050405020304" pitchFamily="18" charset="-78"/>
              </a:rPr>
              <a:t>  Oxygen therapy via positive pressure is crucial in maintaining                               adequate arterial oxygenation. </a:t>
            </a:r>
            <a:endParaRPr lang="en-US" sz="2400" dirty="0">
              <a:latin typeface="Andalus" panose="02020603050405020304" pitchFamily="18" charset="-78"/>
              <a:cs typeface="Andalus" panose="02020603050405020304" pitchFamily="18" charset="-78"/>
            </a:endParaRPr>
          </a:p>
        </p:txBody>
      </p:sp>
      <p:sp>
        <p:nvSpPr>
          <p:cNvPr id="6" name="TextBox 5"/>
          <p:cNvSpPr txBox="1"/>
          <p:nvPr/>
        </p:nvSpPr>
        <p:spPr>
          <a:xfrm>
            <a:off x="1487722" y="130092"/>
            <a:ext cx="6168675" cy="646331"/>
          </a:xfrm>
          <a:prstGeom prst="rect">
            <a:avLst/>
          </a:prstGeom>
          <a:noFill/>
        </p:spPr>
        <p:txBody>
          <a:bodyPr wrap="none" rtlCol="0">
            <a:spAutoFit/>
          </a:bodyPr>
          <a:lstStyle/>
          <a:p>
            <a:r>
              <a:rPr lang="en-US" sz="3600" b="1" dirty="0" smtClean="0">
                <a:solidFill>
                  <a:srgbClr val="C00000"/>
                </a:solidFill>
                <a:latin typeface="Berlin Sans FB" pitchFamily="34" charset="0"/>
              </a:rPr>
              <a:t>Continued care in the NICU</a:t>
            </a:r>
          </a:p>
        </p:txBody>
      </p:sp>
    </p:spTree>
  </p:cSld>
  <p:clrMapOvr>
    <a:masterClrMapping/>
  </p:clrMapOvr>
  <p:transition>
    <p:cover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484784"/>
            <a:ext cx="8320438" cy="4524315"/>
          </a:xfrm>
          <a:prstGeom prst="rect">
            <a:avLst/>
          </a:prstGeom>
        </p:spPr>
        <p:txBody>
          <a:bodyPr wrap="square">
            <a:spAutoFit/>
          </a:bodyPr>
          <a:lstStyle/>
          <a:p>
            <a:pPr algn="l" rtl="0">
              <a:buFont typeface="Arial" panose="020B0604020202020204" pitchFamily="34" charset="0"/>
              <a:buChar char="•"/>
            </a:pPr>
            <a:r>
              <a:rPr lang="en-US" sz="30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Mechanical ventilation </a:t>
            </a:r>
            <a:r>
              <a:rPr lang="en-US" sz="2400" dirty="0" smtClean="0">
                <a:latin typeface="Andalus" panose="02020603050405020304" pitchFamily="18" charset="-78"/>
                <a:cs typeface="Andalus" panose="02020603050405020304" pitchFamily="18" charset="-78"/>
              </a:rPr>
              <a:t>in 30% of cases (hyperventilation)</a:t>
            </a:r>
          </a:p>
          <a:p>
            <a:pPr algn="l" rtl="0">
              <a:buFont typeface="Arial" panose="020B0604020202020204" pitchFamily="34" charset="0"/>
              <a:buChar char="•"/>
            </a:pPr>
            <a:endParaRPr lang="en-US" sz="2400" dirty="0" smtClean="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30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Surfactant</a:t>
            </a:r>
            <a:r>
              <a:rPr lang="en-US" sz="24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rPr>
              <a:t>when needed</a:t>
            </a:r>
          </a:p>
          <a:p>
            <a:pPr algn="l" rtl="0">
              <a:buFont typeface="Arial" panose="020B0604020202020204" pitchFamily="34" charset="0"/>
              <a:buChar char="•"/>
            </a:pPr>
            <a:endParaRPr lang="en-US" sz="2400" dirty="0" smtClean="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smtClean="0">
                <a:latin typeface="Andalus" panose="02020603050405020304" pitchFamily="18" charset="-78"/>
                <a:cs typeface="Andalus" panose="02020603050405020304" pitchFamily="18" charset="-78"/>
              </a:rPr>
              <a:t> </a:t>
            </a:r>
            <a:r>
              <a:rPr lang="en-US" sz="30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prophylactic antibiotic </a:t>
            </a:r>
            <a:r>
              <a:rPr lang="en-US" sz="2400" dirty="0" smtClean="0">
                <a:latin typeface="Andalus" panose="02020603050405020304" pitchFamily="18" charset="-78"/>
                <a:cs typeface="Andalus" panose="02020603050405020304" pitchFamily="18" charset="-78"/>
              </a:rPr>
              <a:t>is </a:t>
            </a:r>
            <a:r>
              <a:rPr lang="en-US" sz="24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not</a:t>
            </a:r>
            <a:r>
              <a:rPr lang="en-US" sz="24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rPr>
              <a:t>indicated if there is no pneumonia  </a:t>
            </a:r>
          </a:p>
          <a:p>
            <a:pPr algn="l" rtl="0">
              <a:buFont typeface="Arial" panose="020B0604020202020204" pitchFamily="34" charset="0"/>
              <a:buChar char="•"/>
            </a:pPr>
            <a:endParaRPr lang="en-US" sz="2400" dirty="0" smtClean="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30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Inhaled NO </a:t>
            </a:r>
            <a:r>
              <a:rPr lang="en-US" sz="2400" dirty="0" smtClean="0">
                <a:latin typeface="Andalus" panose="02020603050405020304" pitchFamily="18" charset="-78"/>
                <a:cs typeface="Andalus" panose="02020603050405020304" pitchFamily="18" charset="-78"/>
                <a:sym typeface="Wingdings" panose="05000000000000000000" pitchFamily="2" charset="2"/>
              </a:rPr>
              <a:t> for PPHN (Persistent pulmonary hypertension of the newborn)</a:t>
            </a:r>
          </a:p>
          <a:p>
            <a:pPr algn="l" rtl="0"/>
            <a:endParaRPr lang="en-US" sz="2400" dirty="0" smtClean="0">
              <a:latin typeface="Andalus" panose="02020603050405020304" pitchFamily="18" charset="-78"/>
              <a:cs typeface="Andalus" panose="02020603050405020304" pitchFamily="18" charset="-78"/>
            </a:endParaRPr>
          </a:p>
          <a:p>
            <a:pPr algn="l" rtl="0"/>
            <a:endParaRPr lang="en-US" sz="2400" dirty="0">
              <a:solidFill>
                <a:srgbClr val="7030A0"/>
              </a:solidFill>
              <a:latin typeface="Andalus" panose="02020603050405020304" pitchFamily="18" charset="-78"/>
              <a:cs typeface="Andalus" panose="02020603050405020304" pitchFamily="18" charset="-78"/>
            </a:endParaRPr>
          </a:p>
        </p:txBody>
      </p:sp>
      <p:sp>
        <p:nvSpPr>
          <p:cNvPr id="6" name="TextBox 5"/>
          <p:cNvSpPr txBox="1"/>
          <p:nvPr/>
        </p:nvSpPr>
        <p:spPr>
          <a:xfrm>
            <a:off x="1415967" y="166287"/>
            <a:ext cx="6168675" cy="646331"/>
          </a:xfrm>
          <a:prstGeom prst="rect">
            <a:avLst/>
          </a:prstGeom>
          <a:noFill/>
        </p:spPr>
        <p:txBody>
          <a:bodyPr wrap="none" rtlCol="0">
            <a:spAutoFit/>
          </a:bodyPr>
          <a:lstStyle/>
          <a:p>
            <a:r>
              <a:rPr lang="en-US" sz="3600" b="1" dirty="0" smtClean="0">
                <a:solidFill>
                  <a:srgbClr val="C00000"/>
                </a:solidFill>
                <a:latin typeface="Berlin Sans FB" pitchFamily="34" charset="0"/>
              </a:rPr>
              <a:t>Continued care in the NICU</a:t>
            </a:r>
          </a:p>
        </p:txBody>
      </p:sp>
    </p:spTree>
  </p:cSld>
  <p:clrMapOvr>
    <a:masterClrMapping/>
  </p:clrMapOvr>
  <p:transition>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11" y="1571612"/>
            <a:ext cx="8001040" cy="4093428"/>
          </a:xfrm>
          <a:prstGeom prst="rect">
            <a:avLst/>
          </a:prstGeom>
        </p:spPr>
        <p:txBody>
          <a:bodyPr wrap="square">
            <a:spAutoFit/>
          </a:bodyPr>
          <a:lstStyle/>
          <a:p>
            <a:pPr algn="l" rtl="0">
              <a:buFont typeface="Arial" panose="020B0604020202020204" pitchFamily="34" charset="0"/>
              <a:buChar char="•"/>
            </a:pPr>
            <a:r>
              <a:rPr lang="en-US" sz="2800" dirty="0" smtClean="0">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rPr>
              <a:t>The risk of </a:t>
            </a:r>
            <a:r>
              <a:rPr lang="en-US" sz="2400" dirty="0" err="1" smtClean="0">
                <a:latin typeface="Andalus" panose="02020603050405020304" pitchFamily="18" charset="-78"/>
                <a:cs typeface="Andalus" panose="02020603050405020304" pitchFamily="18" charset="-78"/>
              </a:rPr>
              <a:t>meconium</a:t>
            </a:r>
            <a:r>
              <a:rPr lang="en-US" sz="2400" dirty="0" smtClean="0">
                <a:latin typeface="Andalus" panose="02020603050405020304" pitchFamily="18" charset="-78"/>
                <a:cs typeface="Andalus" panose="02020603050405020304" pitchFamily="18" charset="-78"/>
              </a:rPr>
              <a:t> aspiration may be decreased </a:t>
            </a:r>
            <a:br>
              <a:rPr lang="en-US" sz="2400" dirty="0" smtClean="0">
                <a:latin typeface="Andalus" panose="02020603050405020304" pitchFamily="18" charset="-78"/>
                <a:cs typeface="Andalus" panose="02020603050405020304" pitchFamily="18" charset="-78"/>
              </a:rPr>
            </a:br>
            <a:r>
              <a:rPr lang="en-US" sz="2400" dirty="0" smtClean="0">
                <a:latin typeface="Andalus" panose="02020603050405020304" pitchFamily="18" charset="-78"/>
                <a:cs typeface="Andalus" panose="02020603050405020304" pitchFamily="18" charset="-78"/>
              </a:rPr>
              <a:t>  by </a:t>
            </a:r>
            <a:r>
              <a:rPr lang="en-US" sz="3600" b="1" u="sng"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rapid identification </a:t>
            </a:r>
            <a:r>
              <a:rPr lang="en-US" sz="36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of fetal distress and </a:t>
            </a:r>
            <a:r>
              <a:rPr lang="en-US" sz="3600" b="1" u="sng"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suction before his first breath </a:t>
            </a:r>
            <a:r>
              <a:rPr lang="en-US" sz="36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non </a:t>
            </a:r>
            <a:r>
              <a:rPr lang="en-US" sz="3600" b="1" dirty="0" err="1"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vigourus</a:t>
            </a:r>
            <a:r>
              <a:rPr lang="en-US" sz="36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p>
          <a:p>
            <a:pPr algn="l" rtl="0">
              <a:buFont typeface="Arial" panose="020B0604020202020204" pitchFamily="34" charset="0"/>
              <a:buChar char="•"/>
            </a:pPr>
            <a:endParaRPr lang="en-US" sz="2400" b="1" dirty="0" smtClean="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smtClean="0">
                <a:latin typeface="Andalus" panose="02020603050405020304" pitchFamily="18" charset="-78"/>
                <a:cs typeface="Andalus" panose="02020603050405020304" pitchFamily="18" charset="-78"/>
              </a:rPr>
              <a:t> </a:t>
            </a:r>
            <a:r>
              <a:rPr lang="en-US" sz="2400" b="1" dirty="0" err="1" smtClean="0">
                <a:latin typeface="Andalus" panose="02020603050405020304" pitchFamily="18" charset="-78"/>
                <a:cs typeface="Andalus" panose="02020603050405020304" pitchFamily="18" charset="-78"/>
              </a:rPr>
              <a:t>Amnioinfusion</a:t>
            </a:r>
            <a:r>
              <a:rPr lang="en-US" sz="2400" dirty="0" smtClean="0">
                <a:latin typeface="Andalus" panose="02020603050405020304" pitchFamily="18" charset="-78"/>
                <a:cs typeface="Andalus" panose="02020603050405020304" pitchFamily="18" charset="-78"/>
              </a:rPr>
              <a:t> or routine </a:t>
            </a:r>
            <a:r>
              <a:rPr lang="en-US" sz="2400" b="1" dirty="0" err="1" smtClean="0">
                <a:latin typeface="Andalus" panose="02020603050405020304" pitchFamily="18" charset="-78"/>
                <a:cs typeface="Andalus" panose="02020603050405020304" pitchFamily="18" charset="-78"/>
              </a:rPr>
              <a:t>intrapartum</a:t>
            </a:r>
            <a:r>
              <a:rPr lang="en-US" sz="2400" b="1" dirty="0" smtClean="0">
                <a:latin typeface="Andalus" panose="02020603050405020304" pitchFamily="18" charset="-78"/>
                <a:cs typeface="Andalus" panose="02020603050405020304" pitchFamily="18" charset="-78"/>
              </a:rPr>
              <a:t>  nasopharyngeal suctioning </a:t>
            </a:r>
            <a:r>
              <a:rPr lang="en-US" sz="2400" dirty="0" smtClean="0">
                <a:latin typeface="Andalus" panose="02020603050405020304" pitchFamily="18" charset="-78"/>
                <a:cs typeface="Andalus" panose="02020603050405020304" pitchFamily="18" charset="-78"/>
              </a:rPr>
              <a:t>in infants with </a:t>
            </a:r>
            <a:r>
              <a:rPr lang="en-US" sz="2400" dirty="0" err="1" smtClean="0">
                <a:latin typeface="Andalus" panose="02020603050405020304" pitchFamily="18" charset="-78"/>
                <a:cs typeface="Andalus" panose="02020603050405020304" pitchFamily="18" charset="-78"/>
              </a:rPr>
              <a:t>meconium</a:t>
            </a:r>
            <a:r>
              <a:rPr lang="en-US" sz="2400" dirty="0" smtClean="0">
                <a:latin typeface="Andalus" panose="02020603050405020304" pitchFamily="18" charset="-78"/>
                <a:cs typeface="Andalus" panose="02020603050405020304" pitchFamily="18" charset="-78"/>
              </a:rPr>
              <a:t>-stained amniotic fluid </a:t>
            </a:r>
            <a:r>
              <a:rPr lang="en-US" sz="2400" b="1" dirty="0" smtClean="0">
                <a:latin typeface="Andalus" panose="02020603050405020304" pitchFamily="18" charset="-78"/>
                <a:cs typeface="Andalus" panose="02020603050405020304" pitchFamily="18" charset="-78"/>
              </a:rPr>
              <a:t>do not </a:t>
            </a:r>
            <a:r>
              <a:rPr lang="en-US" sz="2400" dirty="0" smtClean="0">
                <a:latin typeface="Andalus" panose="02020603050405020304" pitchFamily="18" charset="-78"/>
                <a:cs typeface="Andalus" panose="02020603050405020304" pitchFamily="18" charset="-78"/>
              </a:rPr>
              <a:t>reduce the risk for MAS.</a:t>
            </a:r>
          </a:p>
          <a:p>
            <a:pPr algn="l" rtl="0">
              <a:buFont typeface="Arial" panose="020B0604020202020204" pitchFamily="34" charset="0"/>
              <a:buChar char="•"/>
            </a:pPr>
            <a:endParaRPr lang="en-US" sz="2800" dirty="0" smtClean="0">
              <a:latin typeface="Andalus" panose="02020603050405020304" pitchFamily="18" charset="-78"/>
              <a:cs typeface="Andalus" panose="02020603050405020304" pitchFamily="18" charset="-78"/>
            </a:endParaRPr>
          </a:p>
        </p:txBody>
      </p:sp>
      <p:sp>
        <p:nvSpPr>
          <p:cNvPr id="6" name="Rectangle 5"/>
          <p:cNvSpPr/>
          <p:nvPr/>
        </p:nvSpPr>
        <p:spPr>
          <a:xfrm>
            <a:off x="1607792" y="71419"/>
            <a:ext cx="2553904" cy="646331"/>
          </a:xfrm>
          <a:prstGeom prst="rect">
            <a:avLst/>
          </a:prstGeom>
        </p:spPr>
        <p:txBody>
          <a:bodyPr wrap="none">
            <a:spAutoFit/>
          </a:bodyPr>
          <a:lstStyle/>
          <a:p>
            <a:r>
              <a:rPr lang="en-US" sz="3600" dirty="0" smtClean="0">
                <a:solidFill>
                  <a:srgbClr val="C00000"/>
                </a:solidFill>
                <a:latin typeface="Berlin Sans FB Demi" pitchFamily="34" charset="0"/>
              </a:rPr>
              <a:t>Prevention </a:t>
            </a:r>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09661" y="107296"/>
            <a:ext cx="2246128" cy="646331"/>
          </a:xfrm>
          <a:prstGeom prst="rect">
            <a:avLst/>
          </a:prstGeom>
        </p:spPr>
        <p:txBody>
          <a:bodyPr wrap="none">
            <a:spAutoFit/>
          </a:bodyPr>
          <a:lstStyle/>
          <a:p>
            <a:r>
              <a:rPr lang="en-US" sz="3600" dirty="0" smtClean="0">
                <a:solidFill>
                  <a:srgbClr val="C00000"/>
                </a:solidFill>
                <a:latin typeface="Berlin Sans FB Demi" pitchFamily="34" charset="0"/>
              </a:rPr>
              <a:t>Prognosis </a:t>
            </a:r>
          </a:p>
        </p:txBody>
      </p:sp>
      <p:sp>
        <p:nvSpPr>
          <p:cNvPr id="6" name="Rectangle 5"/>
          <p:cNvSpPr/>
          <p:nvPr/>
        </p:nvSpPr>
        <p:spPr>
          <a:xfrm>
            <a:off x="467545" y="1412777"/>
            <a:ext cx="7858164" cy="5078313"/>
          </a:xfrm>
          <a:prstGeom prst="rect">
            <a:avLst/>
          </a:prstGeom>
        </p:spPr>
        <p:txBody>
          <a:bodyPr wrap="square">
            <a:spAutoFit/>
          </a:bodyPr>
          <a:lstStyle/>
          <a:p>
            <a:pPr algn="l" rtl="0">
              <a:buFont typeface="Arial" panose="020B0604020202020204" pitchFamily="34" charset="0"/>
              <a:buChar char="•"/>
            </a:pPr>
            <a:r>
              <a:rPr lang="en-US" sz="2400" dirty="0" smtClean="0">
                <a:latin typeface="Andalus" panose="02020603050405020304" pitchFamily="18" charset="-78"/>
                <a:cs typeface="Andalus" panose="02020603050405020304" pitchFamily="18" charset="-78"/>
              </a:rPr>
              <a:t> The </a:t>
            </a:r>
            <a:r>
              <a:rPr lang="en-US" sz="24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mortality</a:t>
            </a:r>
            <a:r>
              <a:rPr lang="en-US" sz="24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rPr>
              <a:t>rate of MAS 4-5%.</a:t>
            </a:r>
          </a:p>
          <a:p>
            <a:pPr algn="l" rtl="0">
              <a:buFont typeface="Arial" panose="020B0604020202020204" pitchFamily="34" charset="0"/>
              <a:buChar char="•"/>
            </a:pPr>
            <a:endParaRPr lang="en-US" sz="2400" dirty="0" smtClean="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smtClean="0">
                <a:latin typeface="Andalus" panose="02020603050405020304" pitchFamily="18" charset="-78"/>
                <a:cs typeface="Andalus" panose="02020603050405020304" pitchFamily="18" charset="-78"/>
              </a:rPr>
              <a:t> The decline in neonatal deaths due to MAS during the last </a:t>
            </a:r>
            <a:br>
              <a:rPr lang="en-US" sz="2400" dirty="0" smtClean="0">
                <a:latin typeface="Andalus" panose="02020603050405020304" pitchFamily="18" charset="-78"/>
                <a:cs typeface="Andalus" panose="02020603050405020304" pitchFamily="18" charset="-78"/>
              </a:rPr>
            </a:br>
            <a:r>
              <a:rPr lang="en-US" sz="2400" dirty="0" smtClean="0">
                <a:latin typeface="Andalus" panose="02020603050405020304" pitchFamily="18" charset="-78"/>
                <a:cs typeface="Andalus" panose="02020603050405020304" pitchFamily="18" charset="-78"/>
              </a:rPr>
              <a:t>  decades is related to improvements in obstetric and neonatal </a:t>
            </a:r>
            <a:br>
              <a:rPr lang="en-US" sz="2400" dirty="0" smtClean="0">
                <a:latin typeface="Andalus" panose="02020603050405020304" pitchFamily="18" charset="-78"/>
                <a:cs typeface="Andalus" panose="02020603050405020304" pitchFamily="18" charset="-78"/>
              </a:rPr>
            </a:br>
            <a:r>
              <a:rPr lang="en-US" sz="2400" dirty="0" smtClean="0">
                <a:latin typeface="Andalus" panose="02020603050405020304" pitchFamily="18" charset="-78"/>
                <a:cs typeface="Andalus" panose="02020603050405020304" pitchFamily="18" charset="-78"/>
              </a:rPr>
              <a:t>  care.</a:t>
            </a:r>
          </a:p>
          <a:p>
            <a:pPr algn="l" rtl="0">
              <a:buFont typeface="Arial" panose="020B0604020202020204" pitchFamily="34" charset="0"/>
              <a:buChar char="•"/>
            </a:pPr>
            <a:endParaRPr lang="en-US" sz="2400" b="1" dirty="0" smtClean="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Residual lung problems </a:t>
            </a:r>
            <a:r>
              <a:rPr lang="en-US" sz="2400" dirty="0" smtClean="0">
                <a:latin typeface="Andalus" panose="02020603050405020304" pitchFamily="18" charset="-78"/>
                <a:cs typeface="Andalus" panose="02020603050405020304" pitchFamily="18" charset="-78"/>
              </a:rPr>
              <a:t>are rare but include symptomatic </a:t>
            </a:r>
            <a:br>
              <a:rPr lang="en-US" sz="2400" dirty="0" smtClean="0">
                <a:latin typeface="Andalus" panose="02020603050405020304" pitchFamily="18" charset="-78"/>
                <a:cs typeface="Andalus" panose="02020603050405020304" pitchFamily="18" charset="-78"/>
              </a:rPr>
            </a:br>
            <a:r>
              <a:rPr lang="en-US" sz="2400" dirty="0" smtClean="0">
                <a:latin typeface="Andalus" panose="02020603050405020304" pitchFamily="18" charset="-78"/>
                <a:cs typeface="Andalus" panose="02020603050405020304" pitchFamily="18" charset="-78"/>
              </a:rPr>
              <a:t>  cough, wheezing, and persistent hyperinflation for up to 5-</a:t>
            </a:r>
            <a:br>
              <a:rPr lang="en-US" sz="2400" dirty="0" smtClean="0">
                <a:latin typeface="Andalus" panose="02020603050405020304" pitchFamily="18" charset="-78"/>
                <a:cs typeface="Andalus" panose="02020603050405020304" pitchFamily="18" charset="-78"/>
              </a:rPr>
            </a:br>
            <a:r>
              <a:rPr lang="en-US" sz="2400" dirty="0" smtClean="0">
                <a:latin typeface="Andalus" panose="02020603050405020304" pitchFamily="18" charset="-78"/>
                <a:cs typeface="Andalus" panose="02020603050405020304" pitchFamily="18" charset="-78"/>
              </a:rPr>
              <a:t>  10 yr.</a:t>
            </a:r>
          </a:p>
          <a:p>
            <a:pPr algn="l" rtl="0">
              <a:buFont typeface="Arial" panose="020B0604020202020204" pitchFamily="34" charset="0"/>
              <a:buChar char="•"/>
            </a:pPr>
            <a:endParaRPr lang="en-US" sz="2400" b="1" dirty="0" smtClean="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smtClean="0">
                <a:latin typeface="Andalus" panose="02020603050405020304" pitchFamily="18" charset="-78"/>
                <a:cs typeface="Andalus" panose="02020603050405020304" pitchFamily="18" charset="-78"/>
              </a:rPr>
              <a:t> The ultimate prognosis </a:t>
            </a:r>
            <a:r>
              <a:rPr lang="en-US" sz="28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depends on the extent of CNS injury from asphyxia</a:t>
            </a:r>
            <a:r>
              <a:rPr lang="en-US" sz="2400" dirty="0" smtClean="0">
                <a:latin typeface="Andalus" panose="02020603050405020304" pitchFamily="18" charset="-78"/>
                <a:cs typeface="Andalus" panose="02020603050405020304" pitchFamily="18" charset="-78"/>
              </a:rPr>
              <a:t> and the </a:t>
            </a:r>
            <a:r>
              <a:rPr lang="en-US" sz="28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presence of associated problems such as pulmonary hypertension</a:t>
            </a:r>
            <a:endParaRPr lang="en-US" sz="28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Tree>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810" y="116205"/>
            <a:ext cx="6384925" cy="582930"/>
          </a:xfrm>
        </p:spPr>
        <p:txBody>
          <a:bodyPr/>
          <a:lstStyle/>
          <a:p>
            <a:pPr algn="l"/>
            <a:r>
              <a:rPr lang="en-US" dirty="0" smtClean="0">
                <a:solidFill>
                  <a:srgbClr val="C00000"/>
                </a:solidFill>
                <a:latin typeface="Berlin Sans FB Demi" pitchFamily="34" charset="0"/>
                <a:sym typeface="+mn-ea"/>
              </a:rPr>
              <a:t>W</a:t>
            </a:r>
            <a:r>
              <a:rPr dirty="0" smtClean="0">
                <a:solidFill>
                  <a:srgbClr val="C00000"/>
                </a:solidFill>
                <a:latin typeface="Berlin Sans FB Demi" pitchFamily="34" charset="0"/>
                <a:sym typeface="+mn-ea"/>
              </a:rPr>
              <a:t>hat is Meconium?</a:t>
            </a:r>
            <a:endParaRPr lang="en-US"/>
          </a:p>
        </p:txBody>
      </p:sp>
      <p:sp>
        <p:nvSpPr>
          <p:cNvPr id="3" name="Content Placeholder 2"/>
          <p:cNvSpPr>
            <a:spLocks noGrp="1"/>
          </p:cNvSpPr>
          <p:nvPr>
            <p:ph idx="1"/>
          </p:nvPr>
        </p:nvSpPr>
        <p:spPr/>
        <p:txBody>
          <a:bodyPr/>
          <a:lstStyle/>
          <a:p>
            <a:pPr algn="l" rtl="0">
              <a:buFont typeface="Arial" panose="020B0604020202020204" pitchFamily="34" charset="0"/>
              <a:buChar char="•"/>
            </a:pPr>
            <a:r>
              <a:rPr lang="en-US" sz="2000" dirty="0" smtClean="0">
                <a:solidFill>
                  <a:schemeClr val="tx1">
                    <a:lumMod val="95000"/>
                    <a:lumOff val="5000"/>
                  </a:schemeClr>
                </a:solidFill>
                <a:latin typeface="Andalus" panose="02020603050405020304" pitchFamily="18" charset="-78"/>
                <a:sym typeface="+mn-ea"/>
              </a:rPr>
              <a:t> </a:t>
            </a:r>
            <a:r>
              <a:rPr lang="en-US" sz="2000" b="1" dirty="0" smtClean="0">
                <a:solidFill>
                  <a:schemeClr val="tx1">
                    <a:lumMod val="95000"/>
                    <a:lumOff val="5000"/>
                  </a:schemeClr>
                </a:solidFill>
                <a:latin typeface="+mj-lt"/>
                <a:sym typeface="+mn-ea"/>
              </a:rPr>
              <a:t>It is the first intestinal discharge from newborns, </a:t>
            </a:r>
            <a:r>
              <a:rPr lang="en-US" sz="2000" b="1" dirty="0" smtClean="0">
                <a:solidFill>
                  <a:schemeClr val="tx1">
                    <a:lumMod val="95000"/>
                    <a:lumOff val="5000"/>
                  </a:schemeClr>
                </a:solidFill>
                <a:latin typeface="+mj-lt"/>
                <a:cs typeface="Andalus" panose="02020603050405020304" pitchFamily="18" charset="-78"/>
                <a:sym typeface="+mn-ea"/>
              </a:rPr>
              <a:t>which is a viscous, dark green substance</a:t>
            </a:r>
            <a:r>
              <a:rPr lang="en-US" sz="2000" dirty="0" smtClean="0">
                <a:solidFill>
                  <a:schemeClr val="tx1">
                    <a:lumMod val="95000"/>
                    <a:lumOff val="5000"/>
                  </a:schemeClr>
                </a:solidFill>
                <a:latin typeface="+mj-lt"/>
                <a:cs typeface="Andalus" panose="02020603050405020304" pitchFamily="18" charset="-78"/>
                <a:sym typeface="+mn-ea"/>
              </a:rPr>
              <a:t> </a:t>
            </a:r>
            <a:r>
              <a:rPr lang="en-US" sz="2000" u="sng" dirty="0" smtClean="0">
                <a:solidFill>
                  <a:schemeClr val="tx1">
                    <a:lumMod val="95000"/>
                    <a:lumOff val="5000"/>
                  </a:schemeClr>
                </a:solidFill>
                <a:latin typeface="+mj-lt"/>
                <a:cs typeface="Andalus" panose="02020603050405020304" pitchFamily="18" charset="-78"/>
                <a:sym typeface="+mn-ea"/>
              </a:rPr>
              <a:t>composed  </a:t>
            </a:r>
            <a:r>
              <a:rPr lang="en-GB" sz="2000" u="sng" dirty="0" smtClean="0">
                <a:solidFill>
                  <a:schemeClr val="tx1">
                    <a:lumMod val="95000"/>
                    <a:lumOff val="5000"/>
                  </a:schemeClr>
                </a:solidFill>
                <a:latin typeface="+mj-lt"/>
                <a:cs typeface="Andalus" panose="02020603050405020304" pitchFamily="18" charset="-78"/>
                <a:sym typeface="+mn-ea"/>
              </a:rPr>
              <a:t>Of:</a:t>
            </a:r>
            <a:br>
              <a:rPr lang="en-GB" sz="2000" u="sng" dirty="0" smtClean="0">
                <a:solidFill>
                  <a:schemeClr val="tx1">
                    <a:lumMod val="95000"/>
                    <a:lumOff val="5000"/>
                  </a:schemeClr>
                </a:solidFill>
                <a:latin typeface="+mj-lt"/>
                <a:cs typeface="Andalus" panose="02020603050405020304" pitchFamily="18" charset="-78"/>
                <a:sym typeface="+mn-ea"/>
              </a:rPr>
            </a:br>
            <a:endParaRPr lang="en-GB" sz="2000" u="sng" dirty="0" smtClean="0">
              <a:solidFill>
                <a:schemeClr val="tx1">
                  <a:lumMod val="95000"/>
                  <a:lumOff val="5000"/>
                </a:schemeClr>
              </a:solidFill>
              <a:latin typeface="+mj-lt"/>
              <a:cs typeface="Andalus" panose="02020603050405020304" pitchFamily="18" charset="-78"/>
            </a:endParaRPr>
          </a:p>
          <a:p>
            <a:pPr algn="l" rtl="0"/>
            <a:r>
              <a:rPr lang="en-US" sz="2000" b="1" u="sng" dirty="0" smtClean="0">
                <a:solidFill>
                  <a:schemeClr val="tx1">
                    <a:lumMod val="95000"/>
                    <a:lumOff val="5000"/>
                  </a:schemeClr>
                </a:solidFill>
                <a:latin typeface="+mj-lt"/>
                <a:cs typeface="Andalus" panose="02020603050405020304" pitchFamily="18" charset="-78"/>
                <a:sym typeface="+mn-ea"/>
              </a:rPr>
              <a:t>Water</a:t>
            </a:r>
            <a:r>
              <a:rPr lang="en-US" sz="2000" dirty="0" smtClean="0">
                <a:solidFill>
                  <a:schemeClr val="tx1">
                    <a:lumMod val="95000"/>
                    <a:lumOff val="5000"/>
                  </a:schemeClr>
                </a:solidFill>
                <a:latin typeface="+mj-lt"/>
                <a:cs typeface="Andalus" panose="02020603050405020304" pitchFamily="18" charset="-78"/>
                <a:sym typeface="+mn-ea"/>
              </a:rPr>
              <a:t>  which is the major liquid constituent, comprising 85-95% of meconium.</a:t>
            </a:r>
            <a:endParaRPr lang="en-US" sz="2000" dirty="0" smtClean="0">
              <a:solidFill>
                <a:schemeClr val="tx1">
                  <a:lumMod val="95000"/>
                  <a:lumOff val="5000"/>
                </a:schemeClr>
              </a:solidFill>
              <a:latin typeface="+mj-lt"/>
              <a:cs typeface="Andalus" panose="02020603050405020304" pitchFamily="18" charset="-78"/>
            </a:endParaRPr>
          </a:p>
          <a:p>
            <a:pPr algn="l" rtl="0"/>
            <a:endParaRPr lang="en-US" sz="2000" dirty="0">
              <a:solidFill>
                <a:schemeClr val="tx1">
                  <a:lumMod val="95000"/>
                  <a:lumOff val="5000"/>
                </a:schemeClr>
              </a:solidFill>
              <a:latin typeface="+mj-lt"/>
              <a:cs typeface="Andalus" panose="02020603050405020304" pitchFamily="18" charset="-78"/>
            </a:endParaRPr>
          </a:p>
          <a:p>
            <a:pPr algn="l" rtl="0"/>
            <a:r>
              <a:rPr lang="en-US" sz="2000" dirty="0" smtClean="0">
                <a:solidFill>
                  <a:schemeClr val="tx1">
                    <a:lumMod val="95000"/>
                    <a:lumOff val="5000"/>
                  </a:schemeClr>
                </a:solidFill>
                <a:latin typeface="+mj-lt"/>
                <a:cs typeface="Andalus" panose="02020603050405020304" pitchFamily="18" charset="-78"/>
                <a:sym typeface="+mn-ea"/>
              </a:rPr>
              <a:t>the remaining 5-15% of ingredients consists of </a:t>
            </a:r>
            <a:r>
              <a:rPr lang="en-US" sz="2000" b="1" u="sng" dirty="0" smtClean="0">
                <a:solidFill>
                  <a:schemeClr val="tx1">
                    <a:lumMod val="95000"/>
                    <a:lumOff val="5000"/>
                  </a:schemeClr>
                </a:solidFill>
                <a:latin typeface="+mj-lt"/>
                <a:cs typeface="Andalus" panose="02020603050405020304" pitchFamily="18" charset="-78"/>
                <a:sym typeface="+mn-ea"/>
              </a:rPr>
              <a:t>solid constituents</a:t>
            </a:r>
            <a:r>
              <a:rPr lang="en-US" sz="2000" dirty="0" smtClean="0">
                <a:solidFill>
                  <a:schemeClr val="tx1">
                    <a:lumMod val="95000"/>
                    <a:lumOff val="5000"/>
                  </a:schemeClr>
                </a:solidFill>
                <a:latin typeface="+mj-lt"/>
                <a:cs typeface="Andalus" panose="02020603050405020304" pitchFamily="18" charset="-78"/>
                <a:sym typeface="+mn-ea"/>
              </a:rPr>
              <a:t>, primarily intestinal secretions(</a:t>
            </a:r>
            <a:r>
              <a:rPr lang="en-US" sz="2000" dirty="0" err="1" smtClean="0">
                <a:solidFill>
                  <a:schemeClr val="tx1">
                    <a:lumMod val="95000"/>
                    <a:lumOff val="5000"/>
                  </a:schemeClr>
                </a:solidFill>
                <a:latin typeface="+mj-lt"/>
                <a:cs typeface="Andalus" panose="02020603050405020304" pitchFamily="18" charset="-78"/>
                <a:sym typeface="+mn-ea"/>
              </a:rPr>
              <a:t>eg</a:t>
            </a:r>
            <a:r>
              <a:rPr lang="en-US" sz="2000" dirty="0" smtClean="0">
                <a:solidFill>
                  <a:schemeClr val="tx1">
                    <a:lumMod val="95000"/>
                    <a:lumOff val="5000"/>
                  </a:schemeClr>
                </a:solidFill>
                <a:latin typeface="+mj-lt"/>
                <a:cs typeface="Andalus" panose="02020603050405020304" pitchFamily="18" charset="-78"/>
                <a:sym typeface="+mn-ea"/>
              </a:rPr>
              <a:t>. Bile), mucosal cells, and solid elements of swallowed amniotic fluid, such as proteins and lipids.</a:t>
            </a:r>
            <a:endParaRPr lang="en-US" sz="2000" dirty="0" smtClean="0">
              <a:solidFill>
                <a:schemeClr val="tx1">
                  <a:lumMod val="95000"/>
                  <a:lumOff val="5000"/>
                </a:schemeClr>
              </a:solidFill>
              <a:latin typeface="+mj-lt"/>
              <a:cs typeface="Andalus" panose="02020603050405020304" pitchFamily="18" charset="-78"/>
            </a:endParaRPr>
          </a:p>
          <a:p>
            <a:pPr algn="l" rtl="0"/>
            <a:endParaRPr lang="en-US" sz="2000" dirty="0" smtClean="0">
              <a:solidFill>
                <a:schemeClr val="tx1">
                  <a:lumMod val="95000"/>
                  <a:lumOff val="5000"/>
                </a:schemeClr>
              </a:solidFill>
              <a:latin typeface="+mj-lt"/>
            </a:endParaRPr>
          </a:p>
          <a:p>
            <a:pPr algn="l" rtl="0">
              <a:buFont typeface="Arial" panose="020B0604020202020204" pitchFamily="34" charset="0"/>
              <a:buChar char="•"/>
            </a:pPr>
            <a:r>
              <a:rPr lang="en-US" sz="2000" dirty="0" smtClean="0">
                <a:solidFill>
                  <a:schemeClr val="tx1">
                    <a:lumMod val="95000"/>
                    <a:lumOff val="5000"/>
                  </a:schemeClr>
                </a:solidFill>
                <a:latin typeface="+mj-lt"/>
                <a:sym typeface="+mn-ea"/>
              </a:rPr>
              <a:t> Meconium is</a:t>
            </a:r>
            <a:r>
              <a:rPr lang="en-US" sz="2000" b="1" u="sng" dirty="0" smtClean="0">
                <a:solidFill>
                  <a:schemeClr val="tx1">
                    <a:lumMod val="95000"/>
                    <a:lumOff val="5000"/>
                  </a:schemeClr>
                </a:solidFill>
                <a:latin typeface="+mj-lt"/>
                <a:sym typeface="+mn-ea"/>
              </a:rPr>
              <a:t> sterile </a:t>
            </a:r>
            <a:r>
              <a:rPr lang="en-US" sz="2000" dirty="0" smtClean="0">
                <a:solidFill>
                  <a:schemeClr val="tx1">
                    <a:lumMod val="95000"/>
                    <a:lumOff val="5000"/>
                  </a:schemeClr>
                </a:solidFill>
                <a:latin typeface="+mj-lt"/>
                <a:sym typeface="+mn-ea"/>
              </a:rPr>
              <a:t>and does not contain bacteria.</a:t>
            </a:r>
            <a:endParaRPr lang="en-US" sz="2000" dirty="0" smtClean="0">
              <a:solidFill>
                <a:schemeClr val="tx1">
                  <a:lumMod val="95000"/>
                  <a:lumOff val="5000"/>
                </a:schemeClr>
              </a:solidFill>
              <a:latin typeface="+mj-lt"/>
            </a:endParaRPr>
          </a:p>
          <a:p>
            <a:pPr algn="l" rtl="0">
              <a:buFont typeface="Arial" panose="020B0604020202020204" pitchFamily="34" charset="0"/>
              <a:buChar char="•"/>
            </a:pPr>
            <a:r>
              <a:rPr lang="en-US" sz="2000" dirty="0" smtClean="0">
                <a:solidFill>
                  <a:schemeClr val="tx1">
                    <a:lumMod val="95000"/>
                    <a:lumOff val="5000"/>
                  </a:schemeClr>
                </a:solidFill>
                <a:latin typeface="+mj-lt"/>
                <a:sym typeface="+mn-ea"/>
              </a:rPr>
              <a:t>PH of meconium 5.5 to 7.0.</a:t>
            </a:r>
            <a:endParaRPr lang="en-US" sz="2000" dirty="0" smtClean="0">
              <a:solidFill>
                <a:schemeClr val="tx1">
                  <a:lumMod val="95000"/>
                  <a:lumOff val="5000"/>
                </a:schemeClr>
              </a:solidFill>
              <a:latin typeface="+mj-lt"/>
            </a:endParaRPr>
          </a:p>
          <a:p>
            <a:pPr algn="l" rtl="0">
              <a:buFont typeface="Arial" panose="020B0604020202020204" pitchFamily="34" charset="0"/>
              <a:buChar char="•"/>
            </a:pPr>
            <a:endParaRPr lang="en-US" sz="2000" dirty="0">
              <a:solidFill>
                <a:schemeClr val="tx1">
                  <a:lumMod val="95000"/>
                  <a:lumOff val="5000"/>
                </a:schemeClr>
              </a:solidFill>
              <a:latin typeface="+mj-lt"/>
            </a:endParaRPr>
          </a:p>
          <a:p>
            <a:pPr marL="0" lvl="1" algn="l" rtl="0">
              <a:buFont typeface="Arial" panose="020B0604020202020204" pitchFamily="34" charset="0"/>
              <a:buChar char="•"/>
            </a:pPr>
            <a:r>
              <a:rPr lang="en-US" sz="2000" dirty="0">
                <a:solidFill>
                  <a:schemeClr val="tx1">
                    <a:lumMod val="95000"/>
                    <a:lumOff val="5000"/>
                  </a:schemeClr>
                </a:solidFill>
                <a:latin typeface="+mj-lt"/>
                <a:cs typeface="Andalus" panose="02020603050405020304" pitchFamily="18" charset="-78"/>
                <a:sym typeface="+mn-ea"/>
              </a:rPr>
              <a:t>. Normally meconium should pass after delivery,  </a:t>
            </a:r>
            <a:br>
              <a:rPr lang="en-US" sz="2000" dirty="0">
                <a:solidFill>
                  <a:schemeClr val="tx1">
                    <a:lumMod val="95000"/>
                    <a:lumOff val="5000"/>
                  </a:schemeClr>
                </a:solidFill>
                <a:latin typeface="+mj-lt"/>
                <a:cs typeface="Andalus" panose="02020603050405020304" pitchFamily="18" charset="-78"/>
                <a:sym typeface="+mn-ea"/>
              </a:rPr>
            </a:br>
            <a:r>
              <a:rPr lang="en-US" sz="2000" dirty="0">
                <a:solidFill>
                  <a:schemeClr val="tx1">
                    <a:lumMod val="95000"/>
                    <a:lumOff val="5000"/>
                  </a:schemeClr>
                </a:solidFill>
                <a:latin typeface="+mj-lt"/>
                <a:cs typeface="Andalus" panose="02020603050405020304" pitchFamily="18" charset="-78"/>
                <a:sym typeface="+mn-ea"/>
              </a:rPr>
              <a:t>  within the first </a:t>
            </a:r>
            <a:r>
              <a:rPr lang="en-US" sz="2000" dirty="0" smtClean="0">
                <a:solidFill>
                  <a:schemeClr val="tx1">
                    <a:lumMod val="95000"/>
                    <a:lumOff val="5000"/>
                  </a:schemeClr>
                </a:solidFill>
                <a:latin typeface="+mj-lt"/>
                <a:cs typeface="Andalus" panose="02020603050405020304" pitchFamily="18" charset="-78"/>
                <a:sym typeface="+mn-ea"/>
              </a:rPr>
              <a:t>48 hours.</a:t>
            </a:r>
            <a:endParaRPr lang="en-US" sz="2000" b="1" u="sng"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endParaRPr lang="en-US" sz="2000" dirty="0" smtClean="0">
              <a:solidFill>
                <a:schemeClr val="tx1">
                  <a:lumMod val="95000"/>
                  <a:lumOff val="5000"/>
                </a:schemeClr>
              </a:solidFill>
              <a:latin typeface="+mj-lt"/>
            </a:endParaRPr>
          </a:p>
          <a:p>
            <a:pPr algn="l" rtl="0">
              <a:buFont typeface="Arial" panose="020B0604020202020204" pitchFamily="34" charset="0"/>
              <a:buChar char="•"/>
            </a:pPr>
            <a:endParaRPr lang="en-US" sz="2000" dirty="0" smtClean="0">
              <a:solidFill>
                <a:srgbClr val="7030A0"/>
              </a:solidFill>
              <a:latin typeface="+mj-lt"/>
            </a:endParaRPr>
          </a:p>
          <a:p>
            <a:endParaRPr lang="en-US" sz="2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1428737"/>
            <a:ext cx="8501123" cy="4401205"/>
          </a:xfrm>
          <a:prstGeom prst="rect">
            <a:avLst/>
          </a:prstGeom>
        </p:spPr>
        <p:txBody>
          <a:bodyPr wrap="square">
            <a:spAutoFit/>
          </a:bodyPr>
          <a:lstStyle/>
          <a:p>
            <a:pPr algn="l" rtl="0">
              <a:buFont typeface="Arial" panose="020B0604020202020204" pitchFamily="34" charset="0"/>
              <a:buChar char="•"/>
            </a:pPr>
            <a:r>
              <a:rPr lang="en-US" sz="28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PPHN.</a:t>
            </a:r>
          </a:p>
          <a:p>
            <a:pPr algn="l" rtl="0">
              <a:buFont typeface="Arial" panose="020B0604020202020204" pitchFamily="34" charset="0"/>
              <a:buChar char="•"/>
            </a:pPr>
            <a:endParaRPr lang="en-US" sz="28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8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chronic lung disease </a:t>
            </a:r>
            <a:r>
              <a:rPr lang="en-US" sz="2800" dirty="0" smtClean="0">
                <a:latin typeface="Andalus" panose="02020603050405020304" pitchFamily="18" charset="-78"/>
                <a:cs typeface="Andalus" panose="02020603050405020304" pitchFamily="18" charset="-78"/>
              </a:rPr>
              <a:t>from intense pulmonary</a:t>
            </a:r>
            <a:br>
              <a:rPr lang="en-US" sz="2800" dirty="0" smtClean="0">
                <a:latin typeface="Andalus" panose="02020603050405020304" pitchFamily="18" charset="-78"/>
                <a:cs typeface="Andalus" panose="02020603050405020304" pitchFamily="18" charset="-78"/>
              </a:rPr>
            </a:br>
            <a:r>
              <a:rPr lang="en-US" sz="2800" dirty="0" smtClean="0">
                <a:latin typeface="Andalus" panose="02020603050405020304" pitchFamily="18" charset="-78"/>
                <a:cs typeface="Andalus" panose="02020603050405020304" pitchFamily="18" charset="-78"/>
              </a:rPr>
              <a:t>  intervention.</a:t>
            </a:r>
          </a:p>
          <a:p>
            <a:pPr algn="l" rtl="0">
              <a:buFont typeface="Arial" panose="020B0604020202020204" pitchFamily="34" charset="0"/>
              <a:buChar char="•"/>
            </a:pPr>
            <a:endParaRPr lang="en-US" sz="2800" dirty="0" smtClean="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800" dirty="0" smtClean="0">
                <a:latin typeface="Andalus" panose="02020603050405020304" pitchFamily="18" charset="-78"/>
                <a:cs typeface="Andalus" panose="02020603050405020304" pitchFamily="18" charset="-78"/>
              </a:rPr>
              <a:t> Infants with MAS have a slightly </a:t>
            </a:r>
            <a:r>
              <a:rPr lang="en-US" sz="28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increased incidence of </a:t>
            </a:r>
            <a:br>
              <a:rPr lang="en-US" sz="28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br>
            <a:r>
              <a:rPr lang="en-US" sz="28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respiratory infections in the first year of life</a:t>
            </a:r>
            <a:r>
              <a:rPr lang="en-US" sz="2800" dirty="0" smtClean="0">
                <a:latin typeface="Andalus" panose="02020603050405020304" pitchFamily="18" charset="-78"/>
                <a:cs typeface="Andalus" panose="02020603050405020304" pitchFamily="18" charset="-78"/>
              </a:rPr>
              <a:t> because the </a:t>
            </a:r>
            <a:br>
              <a:rPr lang="en-US" sz="2800" dirty="0" smtClean="0">
                <a:latin typeface="Andalus" panose="02020603050405020304" pitchFamily="18" charset="-78"/>
                <a:cs typeface="Andalus" panose="02020603050405020304" pitchFamily="18" charset="-78"/>
              </a:rPr>
            </a:br>
            <a:r>
              <a:rPr lang="en-US" sz="2800" dirty="0" smtClean="0">
                <a:latin typeface="Andalus" panose="02020603050405020304" pitchFamily="18" charset="-78"/>
                <a:cs typeface="Andalus" panose="02020603050405020304" pitchFamily="18" charset="-78"/>
              </a:rPr>
              <a:t>  lungs are still in recovery.</a:t>
            </a:r>
          </a:p>
          <a:p>
            <a:pPr algn="l" rtl="0">
              <a:buFont typeface="Arial" panose="020B0604020202020204" pitchFamily="34" charset="0"/>
              <a:buChar char="•"/>
            </a:pPr>
            <a:endParaRPr lang="ar-SA" sz="2800" dirty="0" smtClean="0">
              <a:solidFill>
                <a:srgbClr val="7030A0"/>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800" dirty="0">
              <a:solidFill>
                <a:srgbClr val="7030A0"/>
              </a:solidFill>
              <a:latin typeface="Andalus" panose="02020603050405020304" pitchFamily="18" charset="-78"/>
              <a:cs typeface="Andalus" panose="02020603050405020304" pitchFamily="18" charset="-78"/>
            </a:endParaRPr>
          </a:p>
        </p:txBody>
      </p:sp>
      <p:sp>
        <p:nvSpPr>
          <p:cNvPr id="6" name="Rectangle 5"/>
          <p:cNvSpPr/>
          <p:nvPr/>
        </p:nvSpPr>
        <p:spPr>
          <a:xfrm>
            <a:off x="1381097" y="83483"/>
            <a:ext cx="3195105" cy="646331"/>
          </a:xfrm>
          <a:prstGeom prst="rect">
            <a:avLst/>
          </a:prstGeom>
        </p:spPr>
        <p:txBody>
          <a:bodyPr wrap="none">
            <a:spAutoFit/>
          </a:bodyPr>
          <a:lstStyle/>
          <a:p>
            <a:r>
              <a:rPr lang="en-US" sz="3600" dirty="0" smtClean="0">
                <a:solidFill>
                  <a:srgbClr val="C00000"/>
                </a:solidFill>
                <a:latin typeface="Berlin Sans FB Demi" pitchFamily="34" charset="0"/>
              </a:rPr>
              <a:t>Complications </a:t>
            </a:r>
          </a:p>
        </p:txBody>
      </p:sp>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conditions of the newborn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Transient Tachypnea of the newborn</a:t>
            </a:r>
            <a:endParaRPr lang="en-US" dirty="0"/>
          </a:p>
        </p:txBody>
      </p:sp>
      <p:pic>
        <p:nvPicPr>
          <p:cNvPr id="44034" name="Picture 2"/>
          <p:cNvPicPr>
            <a:picLocks noGrp="1" noChangeAspect="1" noChangeArrowheads="1"/>
          </p:cNvPicPr>
          <p:nvPr>
            <p:ph idx="1"/>
          </p:nvPr>
        </p:nvPicPr>
        <p:blipFill>
          <a:blip r:embed="rId3"/>
          <a:srcRect/>
          <a:stretch>
            <a:fillRect/>
          </a:stretch>
        </p:blipFill>
        <p:spPr bwMode="auto">
          <a:xfrm>
            <a:off x="357158" y="1714488"/>
            <a:ext cx="8640277"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Transient Tachypnea of the newborn</a:t>
            </a:r>
            <a:endParaRPr lang="en-US" dirty="0"/>
          </a:p>
        </p:txBody>
      </p:sp>
      <p:sp>
        <p:nvSpPr>
          <p:cNvPr id="3" name="Content Placeholder 2"/>
          <p:cNvSpPr>
            <a:spLocks noGrp="1"/>
          </p:cNvSpPr>
          <p:nvPr>
            <p:ph idx="1"/>
          </p:nvPr>
        </p:nvSpPr>
        <p:spPr>
          <a:xfrm>
            <a:off x="357158" y="1337945"/>
            <a:ext cx="8501122" cy="4572000"/>
          </a:xfrm>
        </p:spPr>
        <p:txBody>
          <a:bodyPr>
            <a:normAutofit fontScale="92500" lnSpcReduction="20000"/>
          </a:bodyPr>
          <a:lstStyle/>
          <a:p>
            <a:pPr>
              <a:lnSpc>
                <a:spcPct val="120000"/>
              </a:lnSpc>
            </a:pPr>
            <a:r>
              <a:rPr lang="en-US" sz="2800" dirty="0" smtClean="0"/>
              <a:t>Is a self-limited disease commonly seen in near </a:t>
            </a:r>
            <a:br>
              <a:rPr lang="en-US" sz="2800" dirty="0" smtClean="0"/>
            </a:br>
            <a:r>
              <a:rPr lang="en-US" sz="2800" dirty="0" smtClean="0"/>
              <a:t>  term or term neonates ,develops in approximately </a:t>
            </a:r>
            <a:br>
              <a:rPr lang="en-US" sz="2800" dirty="0" smtClean="0"/>
            </a:br>
            <a:r>
              <a:rPr lang="en-US" sz="2800" dirty="0" smtClean="0"/>
              <a:t>  1% of all newborn infants and results in admission to NICU. </a:t>
            </a:r>
          </a:p>
          <a:p>
            <a:pPr>
              <a:lnSpc>
                <a:spcPct val="120000"/>
              </a:lnSpc>
            </a:pPr>
            <a:endParaRPr lang="en-US" sz="2800" dirty="0" smtClean="0"/>
          </a:p>
          <a:p>
            <a:pPr>
              <a:lnSpc>
                <a:spcPct val="120000"/>
              </a:lnSpc>
            </a:pPr>
            <a:r>
              <a:rPr lang="en-US" sz="2800" dirty="0" smtClean="0"/>
              <a:t> The syndrome is believed to be </a:t>
            </a:r>
            <a:r>
              <a:rPr lang="en-US" b="1" dirty="0" smtClean="0">
                <a:solidFill>
                  <a:srgbClr val="FF0000"/>
                </a:solidFill>
                <a:effectLst>
                  <a:outerShdw blurRad="38100" dist="38100" dir="2700000" algn="tl">
                    <a:srgbClr val="000000">
                      <a:alpha val="43137"/>
                    </a:srgbClr>
                  </a:outerShdw>
                </a:effectLst>
              </a:rPr>
              <a:t>secondary to slow </a:t>
            </a:r>
            <a:r>
              <a:rPr lang="en-US" b="1" dirty="0" err="1" smtClean="0">
                <a:solidFill>
                  <a:srgbClr val="FF0000"/>
                </a:solidFill>
                <a:effectLst>
                  <a:outerShdw blurRad="38100" dist="38100" dir="2700000" algn="tl">
                    <a:srgbClr val="000000">
                      <a:alpha val="43137"/>
                    </a:srgbClr>
                  </a:outerShdw>
                </a:effectLst>
              </a:rPr>
              <a:t>resorption</a:t>
            </a:r>
            <a:r>
              <a:rPr lang="en-US" b="1" dirty="0" smtClean="0">
                <a:solidFill>
                  <a:srgbClr val="FF0000"/>
                </a:solidFill>
                <a:effectLst>
                  <a:outerShdw blurRad="38100" dist="38100" dir="2700000" algn="tl">
                    <a:srgbClr val="000000">
                      <a:alpha val="43137"/>
                    </a:srgbClr>
                  </a:outerShdw>
                </a:effectLst>
              </a:rPr>
              <a:t> of fetal lung fluid,</a:t>
            </a:r>
            <a:r>
              <a:rPr lang="en-US" sz="2800" dirty="0" smtClean="0"/>
              <a:t> resulting in decreased pulmonary </a:t>
            </a:r>
            <a:r>
              <a:rPr lang="en-US" b="1" dirty="0" smtClean="0">
                <a:effectLst>
                  <a:outerShdw blurRad="38100" dist="38100" dir="2700000" algn="tl">
                    <a:srgbClr val="000000">
                      <a:alpha val="43137"/>
                    </a:srgbClr>
                  </a:outerShdw>
                </a:effectLst>
              </a:rPr>
              <a:t>compliance</a:t>
            </a:r>
            <a:r>
              <a:rPr lang="en-US" sz="2800" dirty="0" smtClean="0">
                <a:effectLst>
                  <a:outerShdw blurRad="38100" dist="38100" dir="2700000" algn="tl">
                    <a:srgbClr val="000000">
                      <a:alpha val="43137"/>
                    </a:srgbClr>
                  </a:outerShdw>
                </a:effectLst>
              </a:rPr>
              <a:t> </a:t>
            </a:r>
            <a:r>
              <a:rPr lang="en-US" sz="2800" dirty="0" smtClean="0"/>
              <a:t>(because of increased surface tension) and </a:t>
            </a:r>
            <a:r>
              <a:rPr lang="en-US" b="1" dirty="0" smtClean="0">
                <a:effectLst>
                  <a:outerShdw blurRad="38100" dist="38100" dir="2700000" algn="tl">
                    <a:srgbClr val="000000">
                      <a:alpha val="43137"/>
                    </a:srgbClr>
                  </a:outerShdw>
                </a:effectLst>
              </a:rPr>
              <a:t>tidal volume </a:t>
            </a:r>
            <a:r>
              <a:rPr lang="en-US" sz="2800" dirty="0" smtClean="0"/>
              <a:t>and increased </a:t>
            </a:r>
            <a:r>
              <a:rPr lang="en-US" sz="2800" b="1" dirty="0" smtClean="0">
                <a:effectLst>
                  <a:outerShdw blurRad="38100" dist="38100" dir="2700000" algn="tl">
                    <a:srgbClr val="000000">
                      <a:alpha val="43137"/>
                    </a:srgbClr>
                  </a:outerShdw>
                </a:effectLst>
              </a:rPr>
              <a:t>dead space</a:t>
            </a:r>
            <a:r>
              <a:rPr lang="en-US" sz="2800" dirty="0"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47775"/>
            <a:ext cx="7772400" cy="5619115"/>
          </a:xfrm>
        </p:spPr>
        <p:txBody>
          <a:bodyPr>
            <a:normAutofit fontScale="62500" lnSpcReduction="20000"/>
          </a:bodyPr>
          <a:lstStyle/>
          <a:p>
            <a:pPr>
              <a:buFont typeface="Arial" panose="020B0604020202020204" pitchFamily="34" charset="0"/>
              <a:buChar char="•"/>
            </a:pPr>
            <a:r>
              <a:rPr lang="en-US" sz="3700" dirty="0" smtClean="0"/>
              <a:t>how Fetal lung fluid is cleared??</a:t>
            </a:r>
            <a:br>
              <a:rPr lang="en-US" sz="3700" dirty="0" smtClean="0"/>
            </a:br>
            <a:r>
              <a:rPr lang="en-US" sz="3700" dirty="0" smtClean="0"/>
              <a:t>  - </a:t>
            </a:r>
            <a:r>
              <a:rPr lang="en-US" sz="3700" b="1" dirty="0" smtClean="0">
                <a:solidFill>
                  <a:srgbClr val="FF0000"/>
                </a:solidFill>
                <a:effectLst>
                  <a:outerShdw blurRad="38100" dist="38100" dir="2700000" algn="tl">
                    <a:srgbClr val="000000">
                      <a:alpha val="43137"/>
                    </a:srgbClr>
                  </a:outerShdw>
                </a:effectLst>
              </a:rPr>
              <a:t>35% </a:t>
            </a:r>
            <a:r>
              <a:rPr lang="en-US" sz="3700" dirty="0" smtClean="0"/>
              <a:t>clears by a </a:t>
            </a:r>
            <a:r>
              <a:rPr lang="en-US" sz="3700" b="1" dirty="0" smtClean="0">
                <a:solidFill>
                  <a:srgbClr val="FF0000"/>
                </a:solidFill>
                <a:effectLst>
                  <a:outerShdw blurRad="38100" dist="38100" dir="2700000" algn="tl">
                    <a:srgbClr val="000000">
                      <a:alpha val="43137"/>
                    </a:srgbClr>
                  </a:outerShdw>
                </a:effectLst>
              </a:rPr>
              <a:t>few days prior to birth</a:t>
            </a:r>
            <a:r>
              <a:rPr lang="en-US" sz="3700" dirty="0" smtClean="0"/>
              <a:t>, owing to </a:t>
            </a:r>
            <a:r>
              <a:rPr lang="en-US" sz="3700" b="1" dirty="0" smtClean="0">
                <a:effectLst>
                  <a:outerShdw blurRad="38100" dist="38100" dir="2700000" algn="tl">
                    <a:srgbClr val="000000">
                      <a:alpha val="43137"/>
                    </a:srgbClr>
                  </a:outerShdw>
                </a:effectLst>
              </a:rPr>
              <a:t>changes in the </a:t>
            </a:r>
            <a:r>
              <a:rPr lang="en-US" sz="3700" b="1" dirty="0" err="1" smtClean="0">
                <a:effectLst>
                  <a:outerShdw blurRad="38100" dist="38100" dir="2700000" algn="tl">
                    <a:srgbClr val="000000">
                      <a:alpha val="43137"/>
                    </a:srgbClr>
                  </a:outerShdw>
                </a:effectLst>
              </a:rPr>
              <a:t>ENaC</a:t>
            </a:r>
            <a:r>
              <a:rPr lang="en-US" sz="3700" b="1" dirty="0" smtClean="0">
                <a:effectLst>
                  <a:outerShdw blurRad="38100" dist="38100" dir="2700000" algn="tl">
                    <a:srgbClr val="000000">
                      <a:alpha val="43137"/>
                    </a:srgbClr>
                  </a:outerShdw>
                </a:effectLst>
              </a:rPr>
              <a:t> (epithelial Na channel)</a:t>
            </a:r>
          </a:p>
          <a:p>
            <a:r>
              <a:rPr lang="en-US" sz="3700" dirty="0" smtClean="0"/>
              <a:t>  - </a:t>
            </a:r>
            <a:r>
              <a:rPr lang="en-US" sz="3700" b="1" dirty="0" smtClean="0">
                <a:solidFill>
                  <a:srgbClr val="FF0000"/>
                </a:solidFill>
                <a:effectLst>
                  <a:outerShdw blurRad="38100" dist="38100" dir="2700000" algn="tl">
                    <a:srgbClr val="000000">
                      <a:alpha val="43137"/>
                    </a:srgbClr>
                  </a:outerShdw>
                </a:effectLst>
              </a:rPr>
              <a:t>30% during active labor </a:t>
            </a:r>
            <a:r>
              <a:rPr lang="en-US" sz="3700" dirty="0" smtClean="0"/>
              <a:t>owing to </a:t>
            </a:r>
            <a:r>
              <a:rPr lang="en-US" sz="3700" b="1" dirty="0" smtClean="0">
                <a:effectLst>
                  <a:outerShdw blurRad="38100" dist="38100" dir="2700000" algn="tl">
                    <a:srgbClr val="000000">
                      <a:alpha val="43137"/>
                    </a:srgbClr>
                  </a:outerShdw>
                </a:effectLst>
              </a:rPr>
              <a:t>mechanical </a:t>
            </a:r>
            <a:br>
              <a:rPr lang="en-US" sz="3700" b="1" dirty="0" smtClean="0">
                <a:effectLst>
                  <a:outerShdw blurRad="38100" dist="38100" dir="2700000" algn="tl">
                    <a:srgbClr val="000000">
                      <a:alpha val="43137"/>
                    </a:srgbClr>
                  </a:outerShdw>
                </a:effectLst>
              </a:rPr>
            </a:br>
            <a:r>
              <a:rPr lang="en-US" sz="3700" b="1" dirty="0" smtClean="0">
                <a:effectLst>
                  <a:outerShdw blurRad="38100" dist="38100" dir="2700000" algn="tl">
                    <a:srgbClr val="000000">
                      <a:alpha val="43137"/>
                    </a:srgbClr>
                  </a:outerShdw>
                </a:effectLst>
              </a:rPr>
              <a:t>     </a:t>
            </a:r>
            <a:r>
              <a:rPr lang="en-US" sz="3700" b="1" dirty="0" err="1" smtClean="0">
                <a:effectLst>
                  <a:outerShdw blurRad="38100" dist="38100" dir="2700000" algn="tl">
                    <a:srgbClr val="000000">
                      <a:alpha val="43137"/>
                    </a:srgbClr>
                  </a:outerShdw>
                </a:effectLst>
              </a:rPr>
              <a:t>transpulmonary</a:t>
            </a:r>
            <a:r>
              <a:rPr lang="en-US" sz="3700" b="1" dirty="0" smtClean="0">
                <a:effectLst>
                  <a:outerShdw blurRad="38100" dist="38100" dir="2700000" algn="tl">
                    <a:srgbClr val="000000">
                      <a:alpha val="43137"/>
                    </a:srgbClr>
                  </a:outerShdw>
                </a:effectLst>
              </a:rPr>
              <a:t> forces and catecholamine surge</a:t>
            </a:r>
          </a:p>
          <a:p>
            <a:r>
              <a:rPr lang="en-US" sz="3700" dirty="0" smtClean="0"/>
              <a:t>  - </a:t>
            </a:r>
            <a:r>
              <a:rPr lang="en-US" sz="3700" b="1" dirty="0" smtClean="0">
                <a:solidFill>
                  <a:srgbClr val="FF0000"/>
                </a:solidFill>
                <a:effectLst>
                  <a:outerShdw blurRad="38100" dist="38100" dir="2700000" algn="tl">
                    <a:srgbClr val="000000">
                      <a:alpha val="43137"/>
                    </a:srgbClr>
                  </a:outerShdw>
                </a:effectLst>
              </a:rPr>
              <a:t>35% </a:t>
            </a:r>
            <a:r>
              <a:rPr lang="en-US" sz="3700" dirty="0" smtClean="0"/>
              <a:t>is cleared </a:t>
            </a:r>
            <a:r>
              <a:rPr lang="en-US" sz="3700" b="1" dirty="0" err="1" smtClean="0">
                <a:solidFill>
                  <a:srgbClr val="FF0000"/>
                </a:solidFill>
                <a:effectLst>
                  <a:outerShdw blurRad="38100" dist="38100" dir="2700000" algn="tl">
                    <a:srgbClr val="000000">
                      <a:alpha val="43137"/>
                    </a:srgbClr>
                  </a:outerShdw>
                </a:effectLst>
              </a:rPr>
              <a:t>postnatally</a:t>
            </a:r>
            <a:r>
              <a:rPr lang="en-US" sz="3700" dirty="0" smtClean="0">
                <a:effectLst>
                  <a:outerShdw blurRad="38100" dist="38100" dir="2700000" algn="tl">
                    <a:srgbClr val="000000">
                      <a:alpha val="43137"/>
                    </a:srgbClr>
                  </a:outerShdw>
                </a:effectLst>
              </a:rPr>
              <a:t> </a:t>
            </a:r>
            <a:r>
              <a:rPr lang="en-US" sz="3700" dirty="0" smtClean="0"/>
              <a:t>during </a:t>
            </a:r>
            <a:r>
              <a:rPr lang="en-US" sz="3700" b="1" dirty="0" smtClean="0">
                <a:effectLst>
                  <a:outerShdw blurRad="38100" dist="38100" dir="2700000" algn="tl">
                    <a:srgbClr val="000000">
                      <a:alpha val="43137"/>
                    </a:srgbClr>
                  </a:outerShdw>
                </a:effectLst>
              </a:rPr>
              <a:t>active crying and </a:t>
            </a:r>
            <a:br>
              <a:rPr lang="en-US" sz="3700" b="1" dirty="0" smtClean="0">
                <a:effectLst>
                  <a:outerShdw blurRad="38100" dist="38100" dir="2700000" algn="tl">
                    <a:srgbClr val="000000">
                      <a:alpha val="43137"/>
                    </a:srgbClr>
                  </a:outerShdw>
                </a:effectLst>
              </a:rPr>
            </a:br>
            <a:r>
              <a:rPr lang="en-US" sz="3700" b="1" dirty="0" smtClean="0">
                <a:effectLst>
                  <a:outerShdw blurRad="38100" dist="38100" dir="2700000" algn="tl">
                    <a:srgbClr val="000000">
                      <a:alpha val="43137"/>
                    </a:srgbClr>
                  </a:outerShdw>
                </a:effectLst>
              </a:rPr>
              <a:t>     breathing.</a:t>
            </a:r>
            <a:r>
              <a:rPr lang="en-US" sz="3700" dirty="0" smtClean="0"/>
              <a:t/>
            </a:r>
            <a:br>
              <a:rPr lang="en-US" sz="3700" dirty="0" smtClean="0"/>
            </a:br>
            <a:endParaRPr lang="en-US" sz="3700" dirty="0" smtClean="0"/>
          </a:p>
          <a:p>
            <a:pPr>
              <a:buFont typeface="Arial" panose="020B0604020202020204" pitchFamily="34" charset="0"/>
              <a:buChar char="•"/>
            </a:pPr>
            <a:r>
              <a:rPr lang="en-US" sz="3700" dirty="0" smtClean="0"/>
              <a:t> An infant born by </a:t>
            </a:r>
            <a:r>
              <a:rPr lang="en-US" sz="5800" b="1" u="sng" dirty="0" smtClean="0">
                <a:effectLst>
                  <a:outerShdw blurRad="38100" dist="38100" dir="2700000" algn="tl">
                    <a:srgbClr val="000000">
                      <a:alpha val="43137"/>
                    </a:srgbClr>
                  </a:outerShdw>
                </a:effectLst>
              </a:rPr>
              <a:t>CS</a:t>
            </a:r>
            <a:r>
              <a:rPr lang="en-US" sz="3700" dirty="0" smtClean="0"/>
              <a:t> is at risk of having excessive </a:t>
            </a:r>
            <a:br>
              <a:rPr lang="en-US" sz="3700" dirty="0" smtClean="0"/>
            </a:br>
            <a:r>
              <a:rPr lang="en-US" sz="3700" dirty="0" smtClean="0"/>
              <a:t>  pulmonary fluid as a result of not having experienced all of the stages of labor and subsequent lack of appropriate catecholamine surge, which results in low release of  counter-regulatory hormones at delivery. </a:t>
            </a:r>
          </a:p>
          <a:p>
            <a:pPr>
              <a:buFont typeface="Arial" panose="020B0604020202020204" pitchFamily="34" charset="0"/>
              <a:buChar char="•"/>
            </a:pPr>
            <a:r>
              <a:rPr lang="en-US" sz="3700" dirty="0" smtClean="0"/>
              <a:t>The result is  alveoli with retained fluid that inhibit </a:t>
            </a:r>
            <a:r>
              <a:rPr lang="en-US" dirty="0" smtClean="0">
                <a:solidFill>
                  <a:srgbClr val="7030A0"/>
                </a:solidFill>
                <a:latin typeface="Andalus" panose="02020603050405020304" pitchFamily="18" charset="-78"/>
                <a:cs typeface="Andalus" panose="02020603050405020304" pitchFamily="18" charset="-78"/>
              </a:rPr>
              <a:t>gas exchange.</a:t>
            </a:r>
            <a:endParaRPr lang="en-US" dirty="0">
              <a:solidFill>
                <a:srgbClr val="7030A0"/>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955" y="154940"/>
            <a:ext cx="7313295" cy="582930"/>
          </a:xfrm>
        </p:spPr>
        <p:txBody>
          <a:bodyPr/>
          <a:lstStyle/>
          <a:p>
            <a:pPr algn="l"/>
            <a:r>
              <a:rPr lang="en-US" dirty="0" smtClean="0"/>
              <a:t>Risk factors</a:t>
            </a:r>
            <a:endParaRPr lang="en-US" dirty="0"/>
          </a:p>
        </p:txBody>
      </p:sp>
      <p:pic>
        <p:nvPicPr>
          <p:cNvPr id="45058" name="Picture 2"/>
          <p:cNvPicPr>
            <a:picLocks noGrp="1" noChangeAspect="1" noChangeArrowheads="1"/>
          </p:cNvPicPr>
          <p:nvPr>
            <p:ph idx="1"/>
          </p:nvPr>
        </p:nvPicPr>
        <p:blipFill>
          <a:blip r:embed="rId3"/>
          <a:srcRect/>
          <a:stretch>
            <a:fillRect/>
          </a:stretch>
        </p:blipFill>
        <p:spPr bwMode="auto">
          <a:xfrm>
            <a:off x="0" y="857232"/>
            <a:ext cx="9144000" cy="4626891"/>
          </a:xfrm>
          <a:prstGeom prst="rect">
            <a:avLst/>
          </a:prstGeom>
          <a:noFill/>
          <a:ln w="9525">
            <a:noFill/>
            <a:miter lim="800000"/>
            <a:headEnd/>
            <a:tailEnd/>
          </a:ln>
          <a:effectLst/>
        </p:spPr>
      </p:pic>
      <p:sp>
        <p:nvSpPr>
          <p:cNvPr id="5" name="مستطيل 4"/>
          <p:cNvSpPr/>
          <p:nvPr/>
        </p:nvSpPr>
        <p:spPr>
          <a:xfrm>
            <a:off x="0" y="5715016"/>
            <a:ext cx="9144000" cy="1477328"/>
          </a:xfrm>
          <a:prstGeom prst="rect">
            <a:avLst/>
          </a:prstGeom>
        </p:spPr>
        <p:txBody>
          <a:bodyPr wrap="square">
            <a:spAutoFit/>
          </a:bodyPr>
          <a:lstStyle/>
          <a:p>
            <a:pPr algn="l" rtl="0">
              <a:buFont typeface="Arial" panose="020B0604020202020204" pitchFamily="34" charset="0"/>
              <a:buChar char="•"/>
            </a:pPr>
            <a:r>
              <a:rPr lang="en-US" dirty="0" smtClean="0"/>
              <a:t> Other factors:  Maternal asthma and smoking, </a:t>
            </a:r>
            <a:r>
              <a:rPr lang="en-US" dirty="0" err="1" smtClean="0"/>
              <a:t>macrosomia</a:t>
            </a:r>
            <a:r>
              <a:rPr lang="en-US" dirty="0" smtClean="0"/>
              <a:t>, Prematurity, excessive maternal sedation, </a:t>
            </a:r>
            <a:r>
              <a:rPr lang="en-US" dirty="0" err="1" smtClean="0"/>
              <a:t>perinatal</a:t>
            </a:r>
            <a:r>
              <a:rPr lang="en-US" dirty="0" smtClean="0"/>
              <a:t> asphyxia, low APGAR score, and prolonged rupture of membrane</a:t>
            </a:r>
            <a:br>
              <a:rPr lang="en-US" dirty="0" smtClean="0"/>
            </a:b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885" y="190500"/>
            <a:ext cx="6885305" cy="582930"/>
          </a:xfrm>
        </p:spPr>
        <p:txBody>
          <a:bodyPr/>
          <a:lstStyle/>
          <a:p>
            <a:pPr algn="l"/>
            <a:r>
              <a:rPr lang="en-US" dirty="0" smtClean="0"/>
              <a:t>clinical presentation</a:t>
            </a:r>
            <a:endParaRPr lang="en-US" dirty="0"/>
          </a:p>
        </p:txBody>
      </p:sp>
      <p:pic>
        <p:nvPicPr>
          <p:cNvPr id="5" name="Picture 2"/>
          <p:cNvPicPr>
            <a:picLocks noChangeAspect="1" noChangeArrowheads="1"/>
          </p:cNvPicPr>
          <p:nvPr/>
        </p:nvPicPr>
        <p:blipFill>
          <a:blip r:embed="rId3"/>
          <a:srcRect/>
          <a:stretch>
            <a:fillRect/>
          </a:stretch>
        </p:blipFill>
        <p:spPr bwMode="auto">
          <a:xfrm>
            <a:off x="0" y="857232"/>
            <a:ext cx="9144000" cy="4929222"/>
          </a:xfrm>
          <a:prstGeom prst="rect">
            <a:avLst/>
          </a:prstGeom>
          <a:noFill/>
          <a:ln w="9525">
            <a:noFill/>
            <a:miter lim="800000"/>
            <a:headEnd/>
            <a:tailEnd/>
          </a:ln>
          <a:effectLst/>
        </p:spPr>
      </p:pic>
      <p:sp>
        <p:nvSpPr>
          <p:cNvPr id="6" name="مستطيل 5"/>
          <p:cNvSpPr/>
          <p:nvPr/>
        </p:nvSpPr>
        <p:spPr>
          <a:xfrm>
            <a:off x="0" y="5857892"/>
            <a:ext cx="9144000" cy="830997"/>
          </a:xfrm>
          <a:prstGeom prst="rect">
            <a:avLst/>
          </a:prstGeom>
        </p:spPr>
        <p:txBody>
          <a:bodyPr wrap="square">
            <a:spAutoFit/>
          </a:bodyPr>
          <a:lstStyle/>
          <a:p>
            <a:pPr algn="ctr" rtl="0"/>
            <a:r>
              <a:rPr lang="en-US" sz="2400" dirty="0" smtClean="0"/>
              <a:t>The maternal history in (TTN) consists of </a:t>
            </a:r>
            <a:r>
              <a:rPr lang="en-US" sz="2400" b="1" dirty="0" smtClean="0">
                <a:effectLst>
                  <a:outerShdw blurRad="38100" dist="38100" dir="2700000" algn="tl">
                    <a:srgbClr val="000000">
                      <a:alpha val="43137"/>
                    </a:srgbClr>
                  </a:outerShdw>
                </a:effectLst>
              </a:rPr>
              <a:t>CS</a:t>
            </a:r>
            <a:r>
              <a:rPr lang="en-US" sz="2400" dirty="0" smtClean="0"/>
              <a:t> without labor or </a:t>
            </a:r>
            <a:r>
              <a:rPr lang="en-US" sz="2400" b="1" dirty="0" smtClean="0">
                <a:effectLst>
                  <a:outerShdw blurRad="38100" dist="38100" dir="2700000" algn="tl">
                    <a:srgbClr val="000000">
                      <a:alpha val="43137"/>
                    </a:srgbClr>
                  </a:outerShdw>
                </a:effectLst>
              </a:rPr>
              <a:t>precipitous delivery</a:t>
            </a:r>
            <a:r>
              <a:rPr lang="en-US" sz="2400" dirty="0" smtClean="0"/>
              <a:t>.+ Gestational age (</a:t>
            </a:r>
            <a:r>
              <a:rPr lang="en-US" sz="2400" b="1" dirty="0" smtClean="0">
                <a:effectLst>
                  <a:outerShdw blurRad="38100" dist="38100" dir="2700000" algn="tl">
                    <a:srgbClr val="000000">
                      <a:alpha val="43137"/>
                    </a:srgbClr>
                  </a:outerShdw>
                </a:effectLst>
              </a:rPr>
              <a:t>preterm</a:t>
            </a:r>
            <a:r>
              <a:rPr lang="en-US" sz="2400" dirty="0" smtClean="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885" y="190500"/>
            <a:ext cx="6885305" cy="582930"/>
          </a:xfrm>
        </p:spPr>
        <p:txBody>
          <a:bodyPr/>
          <a:lstStyle/>
          <a:p>
            <a:pPr algn="l"/>
            <a:r>
              <a:rPr lang="en-US" dirty="0" smtClean="0"/>
              <a:t>clinical presentation</a:t>
            </a:r>
            <a:endParaRPr lang="en-US" dirty="0"/>
          </a:p>
        </p:txBody>
      </p:sp>
      <p:sp>
        <p:nvSpPr>
          <p:cNvPr id="4" name="Content Placeholder 3"/>
          <p:cNvSpPr>
            <a:spLocks noGrp="1"/>
          </p:cNvSpPr>
          <p:nvPr>
            <p:ph idx="1"/>
          </p:nvPr>
        </p:nvSpPr>
        <p:spPr>
          <a:xfrm>
            <a:off x="357126" y="1500174"/>
            <a:ext cx="8786874" cy="3600986"/>
          </a:xfrm>
          <a:prstGeom prst="rect">
            <a:avLst/>
          </a:prstGeom>
        </p:spPr>
        <p:txBody>
          <a:bodyPr wrap="square">
            <a:spAutoFit/>
          </a:bodyPr>
          <a:lstStyle/>
          <a:p>
            <a:pPr algn="l" rtl="0">
              <a:buNone/>
            </a:pPr>
            <a:r>
              <a:rPr lang="en-US" sz="2000" b="1" dirty="0" smtClean="0">
                <a:effectLst>
                  <a:outerShdw blurRad="38100" dist="38100" dir="2700000" algn="tl">
                    <a:srgbClr val="000000">
                      <a:alpha val="43137"/>
                    </a:srgbClr>
                  </a:outerShdw>
                </a:effectLst>
              </a:rPr>
              <a:t>Physical examination</a:t>
            </a:r>
          </a:p>
          <a:p>
            <a:pPr algn="l" rtl="0">
              <a:buFont typeface="Arial" panose="020B0604020202020204" pitchFamily="34" charset="0"/>
              <a:buChar char="•"/>
            </a:pPr>
            <a:r>
              <a:rPr lang="en-US" sz="2000" dirty="0" smtClean="0"/>
              <a:t> early onset </a:t>
            </a:r>
            <a:r>
              <a:rPr lang="en-US" sz="2000" b="1" dirty="0" err="1" smtClean="0">
                <a:effectLst>
                  <a:outerShdw blurRad="38100" dist="38100" dir="2700000" algn="tl">
                    <a:srgbClr val="000000">
                      <a:alpha val="43137"/>
                    </a:srgbClr>
                  </a:outerShdw>
                </a:effectLst>
              </a:rPr>
              <a:t>tachypnea</a:t>
            </a:r>
            <a:r>
              <a:rPr lang="en-US" sz="2000" dirty="0" smtClean="0"/>
              <a:t>  (immediately or within 6 hrs after </a:t>
            </a:r>
            <a:br>
              <a:rPr lang="en-US" sz="2000" dirty="0" smtClean="0"/>
            </a:br>
            <a:r>
              <a:rPr lang="en-US" sz="2000" dirty="0" smtClean="0"/>
              <a:t>  delivery) with variable grunting, flaring, and retractions (uncommon)</a:t>
            </a:r>
          </a:p>
          <a:p>
            <a:pPr algn="l" rtl="0">
              <a:buFont typeface="Arial" panose="020B0604020202020204" pitchFamily="34" charset="0"/>
              <a:buChar char="•"/>
            </a:pPr>
            <a:r>
              <a:rPr lang="en-US" sz="2000" dirty="0" smtClean="0"/>
              <a:t> Extreme cases may exhibit </a:t>
            </a:r>
            <a:r>
              <a:rPr lang="en-US" sz="2000" b="1" dirty="0" smtClean="0">
                <a:effectLst>
                  <a:outerShdw blurRad="38100" dist="38100" dir="2700000" algn="tl">
                    <a:srgbClr val="000000">
                      <a:alpha val="43137"/>
                    </a:srgbClr>
                  </a:outerShdw>
                </a:effectLst>
              </a:rPr>
              <a:t>severe hypoxia and cyanosis</a:t>
            </a:r>
            <a:r>
              <a:rPr lang="en-US" sz="2000" dirty="0" smtClean="0"/>
              <a:t>. (rare)</a:t>
            </a:r>
          </a:p>
          <a:p>
            <a:pPr>
              <a:buFont typeface="Arial" panose="020B0604020202020204" pitchFamily="34" charset="0"/>
              <a:buChar char="•"/>
            </a:pPr>
            <a:r>
              <a:rPr lang="en-US" sz="2000" dirty="0" smtClean="0"/>
              <a:t> The </a:t>
            </a:r>
            <a:r>
              <a:rPr lang="en-US" sz="2000" b="1" dirty="0" smtClean="0">
                <a:effectLst>
                  <a:outerShdw blurRad="38100" dist="38100" dir="2700000" algn="tl">
                    <a:srgbClr val="000000">
                      <a:alpha val="43137"/>
                    </a:srgbClr>
                  </a:outerShdw>
                </a:effectLst>
              </a:rPr>
              <a:t>chest sounds generally clear </a:t>
            </a:r>
            <a:r>
              <a:rPr lang="en-US" sz="2000" dirty="0" smtClean="0"/>
              <a:t>without </a:t>
            </a:r>
            <a:r>
              <a:rPr lang="en-US" sz="2000" dirty="0" err="1" smtClean="0"/>
              <a:t>rales</a:t>
            </a:r>
            <a:r>
              <a:rPr lang="en-US" sz="2000" dirty="0" smtClean="0"/>
              <a:t> or </a:t>
            </a:r>
            <a:r>
              <a:rPr lang="en-US" sz="2000" dirty="0" err="1" smtClean="0"/>
              <a:t>rhonchi</a:t>
            </a:r>
            <a:r>
              <a:rPr lang="en-US" sz="2000" dirty="0" smtClean="0"/>
              <a:t>.</a:t>
            </a:r>
          </a:p>
          <a:p>
            <a:pPr algn="l" rtl="0">
              <a:buFont typeface="Arial" panose="020B0604020202020204" pitchFamily="34" charset="0"/>
              <a:buChar char="•"/>
            </a:pPr>
            <a:r>
              <a:rPr lang="en-US" sz="2000" dirty="0" smtClean="0"/>
              <a:t> The infant usually does </a:t>
            </a:r>
            <a:r>
              <a:rPr lang="en-US" sz="2000" b="1" dirty="0" smtClean="0">
                <a:effectLst>
                  <a:outerShdw blurRad="38100" dist="38100" dir="2700000" algn="tl">
                    <a:srgbClr val="000000">
                      <a:alpha val="43137"/>
                    </a:srgbClr>
                  </a:outerShdw>
                </a:effectLst>
              </a:rPr>
              <a:t>not</a:t>
            </a:r>
            <a:r>
              <a:rPr lang="en-US" sz="2000" dirty="0" smtClean="0">
                <a:effectLst>
                  <a:outerShdw blurRad="38100" dist="38100" dir="2700000" algn="tl">
                    <a:srgbClr val="000000">
                      <a:alpha val="43137"/>
                    </a:srgbClr>
                  </a:outerShdw>
                </a:effectLst>
              </a:rPr>
              <a:t> </a:t>
            </a:r>
            <a:r>
              <a:rPr lang="en-US" sz="2000" dirty="0" smtClean="0"/>
              <a:t>appear to be in acute distress and </a:t>
            </a:r>
            <a:br>
              <a:rPr lang="en-US" sz="2000" dirty="0" smtClean="0"/>
            </a:br>
            <a:r>
              <a:rPr lang="en-US" sz="2000" dirty="0" smtClean="0"/>
              <a:t>   often is described as having </a:t>
            </a:r>
            <a:r>
              <a:rPr lang="en-US" sz="2000" b="1" dirty="0" smtClean="0">
                <a:effectLst>
                  <a:outerShdw blurRad="38100" dist="38100" dir="2700000" algn="tl">
                    <a:srgbClr val="000000">
                      <a:alpha val="43137"/>
                    </a:srgbClr>
                  </a:outerShdw>
                </a:effectLst>
              </a:rPr>
              <a:t>"quiet" </a:t>
            </a:r>
            <a:r>
              <a:rPr lang="en-US" sz="2000" b="1" dirty="0" err="1" smtClean="0">
                <a:effectLst>
                  <a:outerShdw blurRad="38100" dist="38100" dir="2700000" algn="tl">
                    <a:srgbClr val="000000">
                      <a:alpha val="43137"/>
                    </a:srgbClr>
                  </a:outerShdw>
                </a:effectLst>
              </a:rPr>
              <a:t>tachypnea</a:t>
            </a:r>
            <a:r>
              <a:rPr lang="en-US" sz="2000" b="1" dirty="0" smtClean="0">
                <a:effectLst>
                  <a:outerShdw blurRad="38100" dist="38100" dir="2700000" algn="tl">
                    <a:srgbClr val="000000">
                      <a:alpha val="43137"/>
                    </a:srgbClr>
                  </a:outerShdw>
                </a:effectLst>
              </a:rPr>
              <a:t>.</a:t>
            </a:r>
            <a:endParaRPr lang="en-US" sz="2000" dirty="0" smtClean="0"/>
          </a:p>
          <a:p>
            <a:pPr algn="l" rtl="0"/>
            <a:r>
              <a:rPr lang="en-US" sz="2000" dirty="0" smtClean="0">
                <a:sym typeface="Wingdings" panose="05000000000000000000" pitchFamily="2" charset="2"/>
              </a:rPr>
              <a:t></a:t>
            </a:r>
            <a:r>
              <a:rPr lang="en-US" sz="2000" dirty="0" smtClean="0"/>
              <a:t>usually persist for 12-24 hrs but can last up to 72 hrs</a:t>
            </a:r>
            <a:endParaRPr lang="en-GB" sz="2000" dirty="0" smtClean="0"/>
          </a:p>
          <a:p>
            <a:pPr algn="l" rtl="0"/>
            <a:endParaRPr lang="en-US" sz="2000" dirty="0" smtClean="0"/>
          </a:p>
          <a:p>
            <a:pPr algn="l" rtl="0"/>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071546"/>
            <a:ext cx="8715404" cy="4800600"/>
          </a:xfrm>
        </p:spPr>
        <p:txBody>
          <a:bodyPr>
            <a:normAutofit/>
          </a:bodyPr>
          <a:lstStyle/>
          <a:p>
            <a:r>
              <a:rPr lang="en-US" dirty="0" smtClean="0">
                <a:solidFill>
                  <a:srgbClr val="7030A0"/>
                </a:solidFill>
                <a:latin typeface="Andalus" panose="02020603050405020304" pitchFamily="18" charset="-78"/>
                <a:cs typeface="Andalus" panose="02020603050405020304" pitchFamily="18" charset="-78"/>
              </a:rPr>
              <a:t> </a:t>
            </a:r>
            <a:r>
              <a:rPr lang="en-US" sz="2200" b="1" dirty="0" smtClean="0">
                <a:effectLst>
                  <a:outerShdw blurRad="38100" dist="38100" dir="2700000" algn="tl">
                    <a:srgbClr val="000000">
                      <a:alpha val="43137"/>
                    </a:srgbClr>
                  </a:outerShdw>
                </a:effectLst>
              </a:rPr>
              <a:t>Transient </a:t>
            </a:r>
            <a:r>
              <a:rPr lang="en-US" sz="2200" b="1" dirty="0" err="1" smtClean="0">
                <a:effectLst>
                  <a:outerShdw blurRad="38100" dist="38100" dir="2700000" algn="tl">
                    <a:srgbClr val="000000">
                      <a:alpha val="43137"/>
                    </a:srgbClr>
                  </a:outerShdw>
                </a:effectLst>
              </a:rPr>
              <a:t>tachypnea</a:t>
            </a:r>
            <a:r>
              <a:rPr lang="en-US" sz="2200" b="1" dirty="0" smtClean="0">
                <a:effectLst>
                  <a:outerShdw blurRad="38100" dist="38100" dir="2700000" algn="tl">
                    <a:srgbClr val="000000">
                      <a:alpha val="43137"/>
                    </a:srgbClr>
                  </a:outerShdw>
                </a:effectLst>
              </a:rPr>
              <a:t> </a:t>
            </a:r>
            <a:r>
              <a:rPr lang="en-US" sz="2200" dirty="0" smtClean="0"/>
              <a:t>is frequently a diagnosis of  </a:t>
            </a:r>
            <a:r>
              <a:rPr lang="en-US" sz="2800" b="1" dirty="0" smtClean="0">
                <a:solidFill>
                  <a:srgbClr val="FF0000"/>
                </a:solidFill>
                <a:effectLst>
                  <a:outerShdw blurRad="38100" dist="38100" dir="2700000" algn="tl">
                    <a:srgbClr val="000000">
                      <a:alpha val="43137"/>
                    </a:srgbClr>
                  </a:outerShdw>
                </a:effectLst>
              </a:rPr>
              <a:t>exclusion</a:t>
            </a:r>
            <a:r>
              <a:rPr lang="en-US" sz="2200" dirty="0" smtClean="0"/>
              <a:t>; the distinctive features of transient </a:t>
            </a:r>
            <a:r>
              <a:rPr lang="en-US" sz="2200" dirty="0" err="1" smtClean="0"/>
              <a:t>tachypnea</a:t>
            </a:r>
            <a:r>
              <a:rPr lang="en-US" sz="2200" dirty="0" smtClean="0"/>
              <a:t> are rapid recovery of the infant and the absence of radiographic findings for RDS (ground-glass appearance, air </a:t>
            </a:r>
            <a:r>
              <a:rPr lang="en-US" sz="2200" dirty="0" err="1" smtClean="0"/>
              <a:t>bronchogram</a:t>
            </a:r>
            <a:r>
              <a:rPr lang="en-US" sz="2200" dirty="0" smtClean="0"/>
              <a:t>) and other lung disorders</a:t>
            </a:r>
          </a:p>
          <a:p>
            <a:endParaRPr lang="en-US" dirty="0"/>
          </a:p>
        </p:txBody>
      </p:sp>
      <p:pic>
        <p:nvPicPr>
          <p:cNvPr id="46082" name="Picture 2"/>
          <p:cNvPicPr>
            <a:picLocks noChangeAspect="1" noChangeArrowheads="1"/>
          </p:cNvPicPr>
          <p:nvPr/>
        </p:nvPicPr>
        <p:blipFill>
          <a:blip r:embed="rId2"/>
          <a:srcRect/>
          <a:stretch>
            <a:fillRect/>
          </a:stretch>
        </p:blipFill>
        <p:spPr bwMode="auto">
          <a:xfrm>
            <a:off x="976101" y="3071810"/>
            <a:ext cx="6734291" cy="3786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8268"/>
            <a:ext cx="7498080" cy="792162"/>
          </a:xfrm>
        </p:spPr>
        <p:txBody>
          <a:bodyPr/>
          <a:lstStyle/>
          <a:p>
            <a:pPr algn="l"/>
            <a:r>
              <a:rPr lang="en-US" dirty="0" smtClean="0"/>
              <a:t>Work-up</a:t>
            </a:r>
            <a:endParaRPr lang="en-US" dirty="0"/>
          </a:p>
        </p:txBody>
      </p:sp>
      <p:sp>
        <p:nvSpPr>
          <p:cNvPr id="3" name="Content Placeholder 2"/>
          <p:cNvSpPr>
            <a:spLocks noGrp="1"/>
          </p:cNvSpPr>
          <p:nvPr>
            <p:ph idx="1"/>
          </p:nvPr>
        </p:nvSpPr>
        <p:spPr>
          <a:xfrm>
            <a:off x="387858" y="1066800"/>
            <a:ext cx="8256108" cy="5410200"/>
          </a:xfrm>
        </p:spPr>
        <p:txBody>
          <a:bodyPr>
            <a:noAutofit/>
          </a:bodyPr>
          <a:lstStyle/>
          <a:p>
            <a:r>
              <a:rPr lang="en-US" sz="2000" b="1" dirty="0" smtClean="0">
                <a:effectLst>
                  <a:outerShdw blurRad="38100" dist="38100" dir="2700000" algn="tl">
                    <a:srgbClr val="000000">
                      <a:alpha val="43137"/>
                    </a:srgbClr>
                  </a:outerShdw>
                </a:effectLst>
              </a:rPr>
              <a:t>ABG</a:t>
            </a:r>
            <a:r>
              <a:rPr lang="en-US" sz="2000" dirty="0" smtClean="0"/>
              <a:t>, </a:t>
            </a:r>
            <a:r>
              <a:rPr lang="en-US" sz="2000" b="1" dirty="0" smtClean="0">
                <a:effectLst>
                  <a:outerShdw blurRad="38100" dist="38100" dir="2700000" algn="tl">
                    <a:srgbClr val="000000">
                      <a:alpha val="43137"/>
                    </a:srgbClr>
                  </a:outerShdw>
                </a:effectLst>
              </a:rPr>
              <a:t>Pulse </a:t>
            </a:r>
            <a:r>
              <a:rPr lang="en-US" sz="2000" b="1" dirty="0" err="1" smtClean="0">
                <a:effectLst>
                  <a:outerShdw blurRad="38100" dist="38100" dir="2700000" algn="tl">
                    <a:srgbClr val="000000">
                      <a:alpha val="43137"/>
                    </a:srgbClr>
                  </a:outerShdw>
                </a:effectLst>
              </a:rPr>
              <a:t>oximetry</a:t>
            </a:r>
            <a:endParaRPr lang="en-US" sz="2000" b="1" dirty="0" smtClean="0">
              <a:effectLst>
                <a:outerShdw blurRad="38100" dist="38100" dir="2700000" algn="tl">
                  <a:srgbClr val="000000">
                    <a:alpha val="43137"/>
                  </a:srgbClr>
                </a:outerShdw>
              </a:effectLst>
            </a:endParaRPr>
          </a:p>
          <a:p>
            <a:r>
              <a:rPr lang="en-US" sz="2000" dirty="0" smtClean="0"/>
              <a:t>ABGs do not reflect CO2 retention</a:t>
            </a:r>
          </a:p>
          <a:p>
            <a:endParaRPr lang="en-US" sz="2000" dirty="0" smtClean="0"/>
          </a:p>
          <a:p>
            <a:r>
              <a:rPr lang="en-US" sz="2000" b="1" dirty="0" smtClean="0">
                <a:effectLst>
                  <a:outerShdw blurRad="38100" dist="38100" dir="2700000" algn="tl">
                    <a:srgbClr val="000000">
                      <a:alpha val="43137"/>
                    </a:srgbClr>
                  </a:outerShdw>
                </a:effectLst>
              </a:rPr>
              <a:t>CXR</a:t>
            </a:r>
          </a:p>
          <a:p>
            <a:pPr>
              <a:buFont typeface="Arial" panose="020B0604020202020204" pitchFamily="34" charset="0"/>
              <a:buChar char="•"/>
            </a:pPr>
            <a:r>
              <a:rPr lang="en-US" sz="2000" dirty="0" smtClean="0"/>
              <a:t> Chest radiography is the diagnostic standard for transient </a:t>
            </a:r>
            <a:br>
              <a:rPr lang="en-US" sz="2000" dirty="0" smtClean="0"/>
            </a:br>
            <a:r>
              <a:rPr lang="en-US" sz="2000" dirty="0" smtClean="0"/>
              <a:t>  </a:t>
            </a:r>
            <a:r>
              <a:rPr lang="en-US" sz="2000" dirty="0" err="1" smtClean="0"/>
              <a:t>tachypnea</a:t>
            </a:r>
            <a:r>
              <a:rPr lang="en-US" sz="2000" dirty="0" smtClean="0"/>
              <a:t> of the newborn.</a:t>
            </a:r>
          </a:p>
          <a:p>
            <a:pPr>
              <a:buFont typeface="Arial" panose="020B0604020202020204" pitchFamily="34" charset="0"/>
              <a:buChar char="•"/>
            </a:pPr>
            <a:r>
              <a:rPr lang="en-US" sz="2000" dirty="0" smtClean="0"/>
              <a:t> The characteristic findings include:</a:t>
            </a:r>
          </a:p>
          <a:p>
            <a:r>
              <a:rPr lang="en-US" sz="2000" dirty="0" smtClean="0"/>
              <a:t>   - </a:t>
            </a:r>
            <a:r>
              <a:rPr lang="en-US" sz="2000" b="1" dirty="0" smtClean="0">
                <a:effectLst>
                  <a:outerShdw blurRad="38100" dist="38100" dir="2700000" algn="tl">
                    <a:srgbClr val="000000">
                      <a:alpha val="43137"/>
                    </a:srgbClr>
                  </a:outerShdw>
                </a:effectLst>
              </a:rPr>
              <a:t>prominent </a:t>
            </a:r>
            <a:r>
              <a:rPr lang="en-US" sz="2000" b="1" dirty="0" err="1" smtClean="0">
                <a:effectLst>
                  <a:outerShdw blurRad="38100" dist="38100" dir="2700000" algn="tl">
                    <a:srgbClr val="000000">
                      <a:alpha val="43137"/>
                    </a:srgbClr>
                  </a:outerShdw>
                </a:effectLst>
              </a:rPr>
              <a:t>perihilar</a:t>
            </a:r>
            <a:r>
              <a:rPr lang="en-US" sz="2000" b="1" dirty="0" smtClean="0">
                <a:effectLst>
                  <a:outerShdw blurRad="38100" dist="38100" dir="2700000" algn="tl">
                    <a:srgbClr val="000000">
                      <a:alpha val="43137"/>
                    </a:srgbClr>
                  </a:outerShdw>
                </a:effectLst>
              </a:rPr>
              <a:t> streaking </a:t>
            </a:r>
            <a:r>
              <a:rPr lang="en-US" sz="2000" dirty="0" smtClean="0"/>
              <a:t>(which correlates with the </a:t>
            </a:r>
            <a:br>
              <a:rPr lang="en-US" sz="2000" dirty="0" smtClean="0"/>
            </a:br>
            <a:r>
              <a:rPr lang="en-US" sz="2000" dirty="0" smtClean="0"/>
              <a:t>       engorgement of the lymphatic system with retained lung fluid)</a:t>
            </a:r>
          </a:p>
          <a:p>
            <a:r>
              <a:rPr lang="en-US" sz="2000" dirty="0" smtClean="0"/>
              <a:t>   - </a:t>
            </a:r>
            <a:r>
              <a:rPr lang="en-US" sz="2000" b="1" dirty="0" smtClean="0">
                <a:effectLst>
                  <a:outerShdw blurRad="38100" dist="38100" dir="2700000" algn="tl">
                    <a:srgbClr val="000000">
                      <a:alpha val="43137"/>
                    </a:srgbClr>
                  </a:outerShdw>
                </a:effectLst>
              </a:rPr>
              <a:t>fluid in the fissures</a:t>
            </a:r>
            <a:r>
              <a:rPr lang="en-US" sz="2000" dirty="0" smtClean="0"/>
              <a:t>. </a:t>
            </a:r>
          </a:p>
          <a:p>
            <a:r>
              <a:rPr lang="en-US" sz="2000" dirty="0" smtClean="0"/>
              <a:t>   - </a:t>
            </a:r>
            <a:r>
              <a:rPr lang="en-US" sz="2000" b="1" dirty="0" smtClean="0">
                <a:effectLst>
                  <a:outerShdw blurRad="38100" dist="38100" dir="2700000" algn="tl">
                    <a:srgbClr val="000000">
                      <a:alpha val="43137"/>
                    </a:srgbClr>
                  </a:outerShdw>
                </a:effectLst>
              </a:rPr>
              <a:t>Small pleural effusions </a:t>
            </a:r>
            <a:r>
              <a:rPr lang="en-US" sz="2000" dirty="0" smtClean="0"/>
              <a:t>may be seen.</a:t>
            </a:r>
          </a:p>
          <a:p>
            <a:r>
              <a:rPr lang="en-US" sz="2000" dirty="0" smtClean="0"/>
              <a:t>   - </a:t>
            </a:r>
            <a:r>
              <a:rPr lang="en-US" sz="2000" b="1" dirty="0" smtClean="0">
                <a:effectLst>
                  <a:outerShdw blurRad="38100" dist="38100" dir="2700000" algn="tl">
                    <a:srgbClr val="000000">
                      <a:alpha val="43137"/>
                    </a:srgbClr>
                  </a:outerShdw>
                </a:effectLst>
              </a:rPr>
              <a:t>Hyperinflation and flattened diaphragm</a:t>
            </a:r>
            <a:r>
              <a:rPr lang="en-US" sz="2000" dirty="0" smtClean="0"/>
              <a:t>.</a:t>
            </a:r>
          </a:p>
          <a:p>
            <a:pPr>
              <a:buFont typeface="Arial" panose="020B0604020202020204" pitchFamily="34" charset="0"/>
              <a:buChar char="•"/>
            </a:pPr>
            <a:r>
              <a:rPr lang="en-US" sz="2000" dirty="0" smtClean="0"/>
              <a:t> CXR usually shows evidence of clearing by 12-18 hours with </a:t>
            </a:r>
            <a:br>
              <a:rPr lang="en-US" sz="2000" dirty="0" smtClean="0"/>
            </a:br>
            <a:r>
              <a:rPr lang="en-US" sz="2000" dirty="0" smtClean="0"/>
              <a:t>  complete resolution by 48-72 hrs</a:t>
            </a:r>
          </a:p>
          <a:p>
            <a:pPr>
              <a:buFont typeface="Arial" panose="020B0604020202020204" pitchFamily="34" charset="0"/>
              <a:buChar char="•"/>
            </a:pPr>
            <a:r>
              <a:rPr lang="en-US" sz="2000" b="1" dirty="0" smtClean="0">
                <a:effectLst>
                  <a:outerShdw blurRad="38100" dist="38100" dir="2700000" algn="tl">
                    <a:srgbClr val="000000">
                      <a:alpha val="43137"/>
                    </a:srgbClr>
                  </a:outerShdw>
                </a:effectLst>
              </a:rPr>
              <a:t>ECHO ( complication of pulmonary HTN)</a:t>
            </a: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55" y="1039406"/>
            <a:ext cx="8229600" cy="5472608"/>
          </a:xfrm>
        </p:spPr>
        <p:txBody>
          <a:bodyPr>
            <a:normAutofit fontScale="92500" lnSpcReduction="20000"/>
          </a:bodyPr>
          <a:lstStyle/>
          <a:p>
            <a:pPr algn="l" rtl="0"/>
            <a:r>
              <a:rPr lang="en-US" sz="2400" b="1" dirty="0" smtClean="0"/>
              <a:t>Several factors plays a role in the passage of meconium into the amniotic fluid. The major two factors are fetal hypoxic stress and fetal maturity.</a:t>
            </a:r>
          </a:p>
          <a:p>
            <a:pPr algn="l" rtl="0"/>
            <a:endParaRPr lang="en-US" sz="2400" b="1" dirty="0" smtClean="0"/>
          </a:p>
          <a:p>
            <a:pPr algn="l" rtl="0"/>
            <a:r>
              <a:rPr lang="en-US" sz="2400" b="1" dirty="0" smtClean="0"/>
              <a:t> Other Factors include:</a:t>
            </a:r>
            <a:endParaRPr lang="en-GB" sz="2400" b="1" dirty="0"/>
          </a:p>
          <a:p>
            <a:pPr marL="457200" indent="-457200" algn="l" rtl="0">
              <a:buFont typeface="+mj-lt"/>
              <a:buAutoNum type="arabicPeriod"/>
            </a:pPr>
            <a:r>
              <a:rPr lang="en-GB" sz="2400" dirty="0" smtClean="0"/>
              <a:t>Placental insufficiency</a:t>
            </a:r>
          </a:p>
          <a:p>
            <a:pPr marL="457200" indent="-457200" algn="l" rtl="0">
              <a:buFont typeface="+mj-lt"/>
              <a:buAutoNum type="arabicPeriod"/>
            </a:pPr>
            <a:r>
              <a:rPr lang="en-US" sz="2400" dirty="0" smtClean="0"/>
              <a:t>maternal hypertension</a:t>
            </a:r>
          </a:p>
          <a:p>
            <a:pPr marL="457200" indent="-457200" algn="l" rtl="0">
              <a:buFont typeface="+mj-lt"/>
              <a:buAutoNum type="arabicPeriod"/>
            </a:pPr>
            <a:r>
              <a:rPr lang="en-US" sz="2400" dirty="0" smtClean="0"/>
              <a:t>Preeclampsia</a:t>
            </a:r>
          </a:p>
          <a:p>
            <a:pPr marL="457200" indent="-457200" algn="l" rtl="0">
              <a:buFont typeface="+mj-lt"/>
              <a:buAutoNum type="arabicPeriod"/>
            </a:pPr>
            <a:r>
              <a:rPr lang="en-US" sz="2400" dirty="0" smtClean="0"/>
              <a:t>Oligohydramnios</a:t>
            </a:r>
          </a:p>
          <a:p>
            <a:pPr marL="457200" indent="-457200" algn="l" rtl="0">
              <a:buFont typeface="+mj-lt"/>
              <a:buAutoNum type="arabicPeriod"/>
            </a:pPr>
            <a:r>
              <a:rPr lang="en-US" sz="2400" dirty="0" smtClean="0"/>
              <a:t>infection</a:t>
            </a:r>
          </a:p>
          <a:p>
            <a:pPr marL="457200" indent="-457200" algn="l" rtl="0">
              <a:buFont typeface="+mj-lt"/>
              <a:buAutoNum type="arabicPeriod"/>
            </a:pPr>
            <a:r>
              <a:rPr lang="en-US" sz="2400" dirty="0" smtClean="0"/>
              <a:t>Acidosis</a:t>
            </a:r>
          </a:p>
          <a:p>
            <a:pPr marL="457200" indent="-457200" algn="l" rtl="0">
              <a:buFont typeface="+mj-lt"/>
              <a:buAutoNum type="arabicPeriod"/>
            </a:pPr>
            <a:r>
              <a:rPr lang="en-US" sz="2400" dirty="0" smtClean="0"/>
              <a:t>maternal drug abuse( especially use of tobacco and cocaine)</a:t>
            </a:r>
          </a:p>
          <a:p>
            <a:pPr marL="457200" indent="-457200" algn="l" rtl="0">
              <a:buFont typeface="+mj-lt"/>
              <a:buAutoNum type="arabicPeriod"/>
            </a:pPr>
            <a:endParaRPr lang="en-US" sz="2400" dirty="0"/>
          </a:p>
          <a:p>
            <a:pPr marL="0" indent="0" algn="l" rtl="0">
              <a:buNone/>
            </a:pPr>
            <a:r>
              <a:rPr lang="en-GB" sz="2400" b="1" dirty="0" smtClean="0"/>
              <a:t>THE EXACT MECHANISM OF MECONIUM PASSAGE INTO THE AMNIOTIC FLUID IS NOT COMPLETELY UNDERSTOOD AND IT MAY BE A COMBINATION OF SEVERAL FACTROS.</a:t>
            </a:r>
            <a:endParaRPr lang="en-US" sz="2400" b="1" dirty="0" smtClean="0"/>
          </a:p>
          <a:p>
            <a:pPr marL="0" indent="0" algn="l" rtl="0">
              <a:buNone/>
            </a:pPr>
            <a:endParaRPr lang="en-US" sz="2400" b="1" dirty="0" smtClean="0"/>
          </a:p>
          <a:p>
            <a:pPr marL="457200" indent="-457200" algn="l" rtl="0">
              <a:buFont typeface="+mj-lt"/>
              <a:buAutoNum type="arabicPeriod"/>
            </a:pPr>
            <a:endParaRPr lang="ar-JO"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8268"/>
            <a:ext cx="7498080" cy="792162"/>
          </a:xfrm>
        </p:spPr>
        <p:txBody>
          <a:bodyPr/>
          <a:lstStyle/>
          <a:p>
            <a:pPr algn="l"/>
            <a:r>
              <a:rPr lang="en-US" dirty="0" smtClean="0"/>
              <a:t>TNN x-ray</a:t>
            </a:r>
            <a:endParaRPr lang="en-US" dirty="0"/>
          </a:p>
        </p:txBody>
      </p:sp>
      <p:pic>
        <p:nvPicPr>
          <p:cNvPr id="6" name="عنصر نائب للمحتوى 5" descr="Untitled 1.png"/>
          <p:cNvPicPr>
            <a:picLocks noGrp="1" noChangeAspect="1"/>
          </p:cNvPicPr>
          <p:nvPr>
            <p:ph idx="1"/>
          </p:nvPr>
        </p:nvPicPr>
        <p:blipFill>
          <a:blip r:embed="rId2"/>
          <a:stretch>
            <a:fillRect/>
          </a:stretch>
        </p:blipFill>
        <p:spPr>
          <a:xfrm>
            <a:off x="0" y="857232"/>
            <a:ext cx="3357553" cy="3014224"/>
          </a:xfrm>
        </p:spPr>
      </p:pic>
      <p:pic>
        <p:nvPicPr>
          <p:cNvPr id="7" name="صورة 6" descr="Untitled 2.png"/>
          <p:cNvPicPr>
            <a:picLocks noChangeAspect="1"/>
          </p:cNvPicPr>
          <p:nvPr/>
        </p:nvPicPr>
        <p:blipFill>
          <a:blip r:embed="rId3"/>
          <a:stretch>
            <a:fillRect/>
          </a:stretch>
        </p:blipFill>
        <p:spPr>
          <a:xfrm>
            <a:off x="6058387" y="857232"/>
            <a:ext cx="3085613" cy="3143272"/>
          </a:xfrm>
          <a:prstGeom prst="rect">
            <a:avLst/>
          </a:prstGeom>
        </p:spPr>
      </p:pic>
      <p:pic>
        <p:nvPicPr>
          <p:cNvPr id="8" name="صورة 7" descr="Untitled 3.png"/>
          <p:cNvPicPr>
            <a:picLocks noChangeAspect="1"/>
          </p:cNvPicPr>
          <p:nvPr/>
        </p:nvPicPr>
        <p:blipFill>
          <a:blip r:embed="rId4"/>
          <a:stretch>
            <a:fillRect/>
          </a:stretch>
        </p:blipFill>
        <p:spPr>
          <a:xfrm>
            <a:off x="6072198" y="3811295"/>
            <a:ext cx="3071802" cy="3046705"/>
          </a:xfrm>
          <a:prstGeom prst="rect">
            <a:avLst/>
          </a:prstGeom>
        </p:spPr>
      </p:pic>
      <p:pic>
        <p:nvPicPr>
          <p:cNvPr id="9" name="صورة 8" descr="Untitled 4.png"/>
          <p:cNvPicPr>
            <a:picLocks noChangeAspect="1"/>
          </p:cNvPicPr>
          <p:nvPr/>
        </p:nvPicPr>
        <p:blipFill>
          <a:blip r:embed="rId5"/>
          <a:stretch>
            <a:fillRect/>
          </a:stretch>
        </p:blipFill>
        <p:spPr>
          <a:xfrm>
            <a:off x="0" y="3609458"/>
            <a:ext cx="3357522" cy="3248542"/>
          </a:xfrm>
          <a:prstGeom prst="rect">
            <a:avLst/>
          </a:prstGeom>
        </p:spPr>
      </p:pic>
      <p:pic>
        <p:nvPicPr>
          <p:cNvPr id="10" name="صورة 9" descr="Untitled 3.png"/>
          <p:cNvPicPr>
            <a:picLocks noChangeAspect="1"/>
          </p:cNvPicPr>
          <p:nvPr/>
        </p:nvPicPr>
        <p:blipFill>
          <a:blip r:embed="rId6"/>
          <a:stretch>
            <a:fillRect/>
          </a:stretch>
        </p:blipFill>
        <p:spPr>
          <a:xfrm>
            <a:off x="2571736" y="857232"/>
            <a:ext cx="3730853" cy="600076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945" y="118745"/>
            <a:ext cx="4693920" cy="582930"/>
          </a:xfrm>
        </p:spPr>
        <p:txBody>
          <a:bodyPr/>
          <a:lstStyle/>
          <a:p>
            <a:pPr algn="l"/>
            <a:r>
              <a:rPr lang="en-US" dirty="0" smtClean="0"/>
              <a:t>Treatment</a:t>
            </a:r>
            <a:endParaRPr lang="en-US" dirty="0"/>
          </a:p>
        </p:txBody>
      </p:sp>
      <p:sp>
        <p:nvSpPr>
          <p:cNvPr id="3" name="Content Placeholder 2"/>
          <p:cNvSpPr>
            <a:spLocks noGrp="1"/>
          </p:cNvSpPr>
          <p:nvPr>
            <p:ph idx="1"/>
          </p:nvPr>
        </p:nvSpPr>
        <p:spPr>
          <a:xfrm>
            <a:off x="357158" y="1215390"/>
            <a:ext cx="8229600" cy="5642610"/>
          </a:xfrm>
        </p:spPr>
        <p:txBody>
          <a:bodyPr>
            <a:normAutofit fontScale="75000" lnSpcReduction="20000"/>
          </a:bodyPr>
          <a:lstStyle/>
          <a:p>
            <a:pPr algn="l">
              <a:buFont typeface="Arial" panose="020B0604020202020204" pitchFamily="34" charset="0"/>
              <a:buChar char="•"/>
            </a:pPr>
            <a:r>
              <a:rPr lang="en-US" dirty="0" smtClean="0">
                <a:solidFill>
                  <a:srgbClr val="7030A0"/>
                </a:solidFill>
                <a:latin typeface="Andalus" panose="02020603050405020304" pitchFamily="18" charset="-78"/>
                <a:cs typeface="Andalus" panose="02020603050405020304" pitchFamily="18" charset="-78"/>
              </a:rPr>
              <a:t>Medical care of transient </a:t>
            </a:r>
            <a:r>
              <a:rPr lang="en-US" dirty="0" err="1" smtClean="0">
                <a:solidFill>
                  <a:srgbClr val="7030A0"/>
                </a:solidFill>
                <a:latin typeface="Andalus" panose="02020603050405020304" pitchFamily="18" charset="-78"/>
                <a:cs typeface="Andalus" panose="02020603050405020304" pitchFamily="18" charset="-78"/>
              </a:rPr>
              <a:t>tachypnea</a:t>
            </a:r>
            <a:r>
              <a:rPr lang="en-US" dirty="0" smtClean="0">
                <a:solidFill>
                  <a:srgbClr val="7030A0"/>
                </a:solidFill>
                <a:latin typeface="Andalus" panose="02020603050405020304" pitchFamily="18" charset="-78"/>
                <a:cs typeface="Andalus" panose="02020603050405020304" pitchFamily="18" charset="-78"/>
              </a:rPr>
              <a:t> of the newborn (TTN) is </a:t>
            </a:r>
            <a:br>
              <a:rPr lang="en-US" dirty="0" smtClean="0">
                <a:solidFill>
                  <a:srgbClr val="7030A0"/>
                </a:solidFill>
                <a:latin typeface="Andalus" panose="02020603050405020304" pitchFamily="18" charset="-78"/>
                <a:cs typeface="Andalus" panose="02020603050405020304" pitchFamily="18" charset="-78"/>
              </a:rPr>
            </a:br>
            <a:r>
              <a:rPr lang="en-US" dirty="0" smtClean="0">
                <a:solidFill>
                  <a:srgbClr val="7030A0"/>
                </a:solidFill>
                <a:latin typeface="Andalus" panose="02020603050405020304" pitchFamily="18" charset="-78"/>
                <a:cs typeface="Andalus" panose="02020603050405020304" pitchFamily="18" charset="-78"/>
              </a:rPr>
              <a:t>  </a:t>
            </a:r>
            <a:r>
              <a:rPr lang="en-US" sz="5900" b="1" dirty="0" smtClean="0">
                <a:solidFill>
                  <a:schemeClr val="accent2">
                    <a:lumMod val="75000"/>
                  </a:schemeClr>
                </a:solidFill>
                <a:latin typeface="Andalus" panose="02020603050405020304" pitchFamily="18" charset="-78"/>
                <a:cs typeface="Andalus" panose="02020603050405020304" pitchFamily="18" charset="-78"/>
              </a:rPr>
              <a:t>supportive</a:t>
            </a:r>
            <a:r>
              <a:rPr lang="en-US" dirty="0" smtClean="0">
                <a:solidFill>
                  <a:srgbClr val="7030A0"/>
                </a:solidFill>
                <a:latin typeface="Andalus" panose="02020603050405020304" pitchFamily="18" charset="-78"/>
                <a:cs typeface="Andalus" panose="02020603050405020304" pitchFamily="18" charset="-78"/>
              </a:rPr>
              <a:t>. As the retained lung fluid is absorbed by the infant's lymphatic system, the pulmonary status improves.</a:t>
            </a:r>
          </a:p>
          <a:p>
            <a:pPr>
              <a:buFont typeface="Arial" panose="020B0604020202020204" pitchFamily="34" charset="0"/>
              <a:buChar char="•"/>
            </a:pPr>
            <a:endParaRPr lang="en-US" dirty="0" smtClean="0">
              <a:solidFill>
                <a:srgbClr val="7030A0"/>
              </a:solidFill>
              <a:latin typeface="Andalus" panose="02020603050405020304" pitchFamily="18" charset="-78"/>
              <a:cs typeface="Andalus" panose="02020603050405020304" pitchFamily="18" charset="-78"/>
            </a:endParaRPr>
          </a:p>
          <a:p>
            <a:pPr>
              <a:buFont typeface="Arial" panose="020B0604020202020204" pitchFamily="34" charset="0"/>
              <a:buChar char="•"/>
            </a:pPr>
            <a:r>
              <a:rPr lang="en-US" dirty="0" smtClean="0">
                <a:solidFill>
                  <a:srgbClr val="7030A0"/>
                </a:solidFill>
                <a:latin typeface="Andalus" panose="02020603050405020304" pitchFamily="18" charset="-78"/>
                <a:cs typeface="Andalus" panose="02020603050405020304" pitchFamily="18" charset="-78"/>
              </a:rPr>
              <a:t> IVs fluids until the respiratory rate has decreased enough to allow oral feedings. </a:t>
            </a:r>
            <a:br>
              <a:rPr lang="en-US" dirty="0" smtClean="0">
                <a:solidFill>
                  <a:srgbClr val="7030A0"/>
                </a:solidFill>
                <a:latin typeface="Andalus" panose="02020603050405020304" pitchFamily="18" charset="-78"/>
                <a:cs typeface="Andalus" panose="02020603050405020304" pitchFamily="18" charset="-78"/>
              </a:rPr>
            </a:br>
            <a:endParaRPr lang="en-US" dirty="0" smtClean="0">
              <a:solidFill>
                <a:srgbClr val="7030A0"/>
              </a:solidFill>
              <a:latin typeface="Andalus" panose="02020603050405020304" pitchFamily="18" charset="-78"/>
              <a:cs typeface="Andalus" panose="02020603050405020304" pitchFamily="18" charset="-78"/>
            </a:endParaRPr>
          </a:p>
          <a:p>
            <a:pPr>
              <a:buFont typeface="Arial" panose="020B0604020202020204" pitchFamily="34" charset="0"/>
              <a:buChar char="•"/>
            </a:pPr>
            <a:r>
              <a:rPr lang="en-US" dirty="0" smtClean="0">
                <a:solidFill>
                  <a:srgbClr val="7030A0"/>
                </a:solidFill>
                <a:latin typeface="Andalus" panose="02020603050405020304" pitchFamily="18" charset="-78"/>
                <a:cs typeface="Andalus" panose="02020603050405020304" pitchFamily="18" charset="-78"/>
              </a:rPr>
              <a:t> Supplemental oxygen to maintain adequate arterial oxygen </a:t>
            </a:r>
            <a:br>
              <a:rPr lang="en-US" dirty="0" smtClean="0">
                <a:solidFill>
                  <a:srgbClr val="7030A0"/>
                </a:solidFill>
                <a:latin typeface="Andalus" panose="02020603050405020304" pitchFamily="18" charset="-78"/>
                <a:cs typeface="Andalus" panose="02020603050405020304" pitchFamily="18" charset="-78"/>
              </a:rPr>
            </a:br>
            <a:r>
              <a:rPr lang="en-US" dirty="0" smtClean="0">
                <a:solidFill>
                  <a:srgbClr val="7030A0"/>
                </a:solidFill>
                <a:latin typeface="Andalus" panose="02020603050405020304" pitchFamily="18" charset="-78"/>
                <a:cs typeface="Andalus" panose="02020603050405020304" pitchFamily="18" charset="-78"/>
              </a:rPr>
              <a:t>  saturation. =</a:t>
            </a:r>
          </a:p>
          <a:p>
            <a:pPr>
              <a:buFont typeface="Arial" panose="020B0604020202020204" pitchFamily="34" charset="0"/>
              <a:buChar char="•"/>
            </a:pPr>
            <a:endParaRPr lang="en-US" dirty="0" smtClean="0">
              <a:solidFill>
                <a:srgbClr val="7030A0"/>
              </a:solidFill>
              <a:latin typeface="Andalus" panose="02020603050405020304" pitchFamily="18" charset="-78"/>
              <a:cs typeface="Andalus" panose="02020603050405020304" pitchFamily="18" charset="-78"/>
            </a:endParaRPr>
          </a:p>
          <a:p>
            <a:pPr>
              <a:buFont typeface="Arial" panose="020B0604020202020204" pitchFamily="34" charset="0"/>
              <a:buChar char="•"/>
            </a:pPr>
            <a:r>
              <a:rPr lang="en-US" dirty="0" smtClean="0">
                <a:solidFill>
                  <a:srgbClr val="7030A0"/>
                </a:solidFill>
                <a:latin typeface="Andalus" panose="02020603050405020304" pitchFamily="18" charset="-78"/>
                <a:cs typeface="Andalus" panose="02020603050405020304" pitchFamily="18" charset="-78"/>
              </a:rPr>
              <a:t> Maintenance of </a:t>
            </a:r>
            <a:r>
              <a:rPr lang="en-US" dirty="0" err="1" smtClean="0">
                <a:solidFill>
                  <a:srgbClr val="7030A0"/>
                </a:solidFill>
                <a:latin typeface="Andalus" panose="02020603050405020304" pitchFamily="18" charset="-78"/>
                <a:cs typeface="Andalus" panose="02020603050405020304" pitchFamily="18" charset="-78"/>
              </a:rPr>
              <a:t>thermoneutrality</a:t>
            </a:r>
            <a:r>
              <a:rPr lang="en-US" dirty="0" smtClean="0">
                <a:solidFill>
                  <a:srgbClr val="7030A0"/>
                </a:solidFill>
                <a:latin typeface="Andalus" panose="02020603050405020304" pitchFamily="18" charset="-78"/>
                <a:cs typeface="Andalus" panose="02020603050405020304" pitchFamily="18" charset="-78"/>
              </a:rPr>
              <a:t>, and  an environment of minimal   stimulation</a:t>
            </a:r>
            <a:br>
              <a:rPr lang="en-US" dirty="0" smtClean="0">
                <a:solidFill>
                  <a:srgbClr val="7030A0"/>
                </a:solidFill>
                <a:latin typeface="Andalus" panose="02020603050405020304" pitchFamily="18" charset="-78"/>
                <a:cs typeface="Andalus" panose="02020603050405020304" pitchFamily="18" charset="-78"/>
              </a:rPr>
            </a:br>
            <a:endParaRPr lang="en-US" dirty="0" smtClean="0">
              <a:solidFill>
                <a:srgbClr val="7030A0"/>
              </a:solidFill>
              <a:latin typeface="Andalus" panose="02020603050405020304" pitchFamily="18" charset="-78"/>
              <a:cs typeface="Andalus" panose="02020603050405020304" pitchFamily="18" charset="-78"/>
            </a:endParaRPr>
          </a:p>
          <a:p>
            <a:pPr>
              <a:buFont typeface="Arial" panose="020B0604020202020204" pitchFamily="34" charset="0"/>
              <a:buChar char="•"/>
            </a:pPr>
            <a:r>
              <a:rPr lang="en-US" dirty="0" smtClean="0">
                <a:solidFill>
                  <a:srgbClr val="7030A0"/>
                </a:solidFill>
                <a:latin typeface="Andalus" panose="02020603050405020304" pitchFamily="18" charset="-78"/>
                <a:cs typeface="Andalus" panose="02020603050405020304" pitchFamily="18" charset="-78"/>
              </a:rPr>
              <a:t> Correct any metabolic abnormalities</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       Nelson summery</a:t>
            </a:r>
            <a:endParaRPr lang="ar-JO" dirty="0"/>
          </a:p>
        </p:txBody>
      </p:sp>
      <p:sp>
        <p:nvSpPr>
          <p:cNvPr id="3" name="عنصر نائب للمحتوى 2"/>
          <p:cNvSpPr>
            <a:spLocks noGrp="1"/>
          </p:cNvSpPr>
          <p:nvPr>
            <p:ph idx="1"/>
          </p:nvPr>
        </p:nvSpPr>
        <p:spPr>
          <a:xfrm>
            <a:off x="285720" y="1285860"/>
            <a:ext cx="8643998" cy="5286412"/>
          </a:xfrm>
        </p:spPr>
        <p:txBody>
          <a:bodyPr/>
          <a:lstStyle/>
          <a:p>
            <a:r>
              <a:rPr lang="en-US" sz="2000" dirty="0" smtClean="0"/>
              <a:t>TRANSIENT TACHYPNEA OF THE NEWBORN is a self-limited condition             characterized by </a:t>
            </a:r>
            <a:r>
              <a:rPr lang="en-US" sz="2000" dirty="0" err="1" smtClean="0"/>
              <a:t>tachypnea</a:t>
            </a:r>
            <a:r>
              <a:rPr lang="en-US" sz="2000" dirty="0" smtClean="0"/>
              <a:t>, mild retractions, hypoxia, and occasional grunting, usually without signs of severe respiratory distress. </a:t>
            </a:r>
          </a:p>
          <a:p>
            <a:pPr>
              <a:buNone/>
            </a:pPr>
            <a:endParaRPr lang="en-US" sz="2000" dirty="0" smtClean="0"/>
          </a:p>
          <a:p>
            <a:r>
              <a:rPr lang="en-US" sz="2000" dirty="0" smtClean="0"/>
              <a:t>Cyanosis, when present, usually requires treatment with supplemental oxygen in the range of 30% to 40%. </a:t>
            </a:r>
          </a:p>
          <a:p>
            <a:endParaRPr lang="en-US" sz="2000" dirty="0" smtClean="0"/>
          </a:p>
          <a:p>
            <a:r>
              <a:rPr lang="en-US" sz="2000" dirty="0" smtClean="0"/>
              <a:t>Transient </a:t>
            </a:r>
            <a:r>
              <a:rPr lang="en-US" sz="2000" dirty="0" err="1" smtClean="0"/>
              <a:t>tachypnea</a:t>
            </a:r>
            <a:r>
              <a:rPr lang="en-US" sz="2000" dirty="0" smtClean="0"/>
              <a:t> of the newborn usually is noted in larger premature infants and in term infants born by precipitous delivery or cesarean section without prior labor.</a:t>
            </a:r>
          </a:p>
          <a:p>
            <a:endParaRPr lang="en-US" sz="2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       Nelson summery</a:t>
            </a:r>
            <a:endParaRPr lang="ar-JO" dirty="0"/>
          </a:p>
        </p:txBody>
      </p:sp>
      <p:sp>
        <p:nvSpPr>
          <p:cNvPr id="3" name="عنصر نائب للمحتوى 2"/>
          <p:cNvSpPr>
            <a:spLocks noGrp="1"/>
          </p:cNvSpPr>
          <p:nvPr>
            <p:ph idx="1"/>
          </p:nvPr>
        </p:nvSpPr>
        <p:spPr>
          <a:xfrm>
            <a:off x="214282" y="1285860"/>
            <a:ext cx="8643998" cy="5286412"/>
          </a:xfrm>
        </p:spPr>
        <p:txBody>
          <a:bodyPr/>
          <a:lstStyle/>
          <a:p>
            <a:r>
              <a:rPr lang="en-US" sz="2000" dirty="0" smtClean="0"/>
              <a:t>Infants of diabetic mothers and infants with poor respiratory drive as a result of placental passage of analgesic drugs are at risk.</a:t>
            </a:r>
          </a:p>
          <a:p>
            <a:endParaRPr lang="en-US" sz="2000" dirty="0" smtClean="0"/>
          </a:p>
          <a:p>
            <a:r>
              <a:rPr lang="en-US" sz="2000" dirty="0" smtClean="0"/>
              <a:t> Transient </a:t>
            </a:r>
            <a:r>
              <a:rPr lang="en-US" sz="2000" dirty="0" err="1" smtClean="0"/>
              <a:t>tachypnea</a:t>
            </a:r>
            <a:r>
              <a:rPr lang="en-US" sz="2000" dirty="0" smtClean="0"/>
              <a:t> of the newborn may be caused by retained lung fluid or slow </a:t>
            </a:r>
            <a:r>
              <a:rPr lang="en-US" sz="2000" dirty="0" err="1" smtClean="0"/>
              <a:t>resorption</a:t>
            </a:r>
            <a:r>
              <a:rPr lang="en-US" sz="2000" dirty="0" smtClean="0"/>
              <a:t> of lung fluid.</a:t>
            </a:r>
          </a:p>
          <a:p>
            <a:endParaRPr lang="en-US" sz="2000" dirty="0" smtClean="0"/>
          </a:p>
          <a:p>
            <a:r>
              <a:rPr lang="en-US" sz="2000" dirty="0" smtClean="0"/>
              <a:t> Chest radiographs show prominent central vascular markings, fluid in the lung fissures, </a:t>
            </a:r>
            <a:r>
              <a:rPr lang="en-US" sz="2000" dirty="0" err="1" smtClean="0"/>
              <a:t>overaeration</a:t>
            </a:r>
            <a:r>
              <a:rPr lang="en-US" sz="2000" dirty="0" smtClean="0"/>
              <a:t>, and occasionally a small pleural effusion.</a:t>
            </a:r>
          </a:p>
          <a:p>
            <a:endParaRPr lang="en-US" sz="2000" dirty="0" smtClean="0"/>
          </a:p>
          <a:p>
            <a:r>
              <a:rPr lang="en-US" sz="2000" dirty="0" smtClean="0"/>
              <a:t> Air </a:t>
            </a:r>
            <a:r>
              <a:rPr lang="en-US" sz="2000" dirty="0" err="1" smtClean="0"/>
              <a:t>bronchograms</a:t>
            </a:r>
            <a:r>
              <a:rPr lang="en-US" sz="2000" dirty="0" smtClean="0"/>
              <a:t> and a </a:t>
            </a:r>
            <a:r>
              <a:rPr lang="en-US" sz="2000" dirty="0" err="1" smtClean="0"/>
              <a:t>reticulogranular</a:t>
            </a:r>
            <a:r>
              <a:rPr lang="en-US" sz="2000" dirty="0" smtClean="0"/>
              <a:t> pattern are not seen; their presence suggests another pulmonary process, such as RDS or pneumonia</a:t>
            </a:r>
            <a:endParaRPr lang="ar-JO" sz="2000" dirty="0" smtClean="0"/>
          </a:p>
          <a:p>
            <a:endParaRPr lang="en-US" sz="20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المقامات\Desktop\0.PNG"/>
          <p:cNvPicPr>
            <a:picLocks noChangeAspect="1" noChangeArrowheads="1"/>
          </p:cNvPicPr>
          <p:nvPr/>
        </p:nvPicPr>
        <p:blipFill>
          <a:blip r:embed="rId2" cstate="print"/>
          <a:srcRect/>
          <a:stretch>
            <a:fillRect/>
          </a:stretch>
        </p:blipFill>
        <p:spPr bwMode="auto">
          <a:xfrm>
            <a:off x="39688" y="1052736"/>
            <a:ext cx="4388296" cy="3672408"/>
          </a:xfrm>
          <a:prstGeom prst="rect">
            <a:avLst/>
          </a:prstGeom>
          <a:noFill/>
        </p:spPr>
      </p:pic>
      <p:sp>
        <p:nvSpPr>
          <p:cNvPr id="2" name="Title 1"/>
          <p:cNvSpPr>
            <a:spLocks noGrp="1"/>
          </p:cNvSpPr>
          <p:nvPr>
            <p:ph type="title"/>
          </p:nvPr>
        </p:nvSpPr>
        <p:spPr>
          <a:xfrm>
            <a:off x="1984176" y="1642790"/>
            <a:ext cx="7772400" cy="3514402"/>
          </a:xfrm>
        </p:spPr>
        <p:txBody>
          <a:bodyPr>
            <a:noAutofit/>
          </a:bodyPr>
          <a:lstStyle/>
          <a:p>
            <a:pPr algn="ctr"/>
            <a:r>
              <a:rPr lang="en-US" sz="11500" b="1" dirty="0" smtClean="0">
                <a:solidFill>
                  <a:schemeClr val="tx1"/>
                </a:solidFill>
                <a:latin typeface="Britannic Bold" pitchFamily="34" charset="0"/>
              </a:rPr>
              <a:t>Birth injuries </a:t>
            </a:r>
            <a:endParaRPr lang="en-US" sz="11500" b="1" dirty="0">
              <a:solidFill>
                <a:schemeClr val="tx1"/>
              </a:solidFill>
              <a:latin typeface="Britannic Bold" pitchFamily="34" charset="0"/>
            </a:endParaRPr>
          </a:p>
        </p:txBody>
      </p:sp>
      <p:sp>
        <p:nvSpPr>
          <p:cNvPr id="4" name="مستطيل 3"/>
          <p:cNvSpPr/>
          <p:nvPr/>
        </p:nvSpPr>
        <p:spPr bwMode="auto">
          <a:xfrm>
            <a:off x="3131840" y="980728"/>
            <a:ext cx="1800200" cy="648072"/>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90500"/>
            <a:ext cx="7139136" cy="582613"/>
          </a:xfrm>
        </p:spPr>
        <p:txBody>
          <a:bodyPr/>
          <a:lstStyle/>
          <a:p>
            <a:pPr algn="l"/>
            <a:r>
              <a:rPr lang="en-US" sz="4800" b="1" dirty="0" smtClean="0"/>
              <a:t>Definitions</a:t>
            </a:r>
            <a:r>
              <a:rPr lang="en-US" b="1" dirty="0" smtClean="0"/>
              <a:t>:</a:t>
            </a:r>
            <a:endParaRPr lang="en-US" b="1" dirty="0"/>
          </a:p>
        </p:txBody>
      </p:sp>
      <p:sp>
        <p:nvSpPr>
          <p:cNvPr id="3" name="Content Placeholder 2"/>
          <p:cNvSpPr>
            <a:spLocks noGrp="1"/>
          </p:cNvSpPr>
          <p:nvPr>
            <p:ph sz="quarter" idx="1"/>
          </p:nvPr>
        </p:nvSpPr>
        <p:spPr>
          <a:xfrm>
            <a:off x="457200" y="1225550"/>
            <a:ext cx="8551545" cy="5149850"/>
          </a:xfrm>
        </p:spPr>
        <p:txBody>
          <a:bodyPr>
            <a:normAutofit fontScale="72500" lnSpcReduction="20000"/>
          </a:bodyPr>
          <a:lstStyle/>
          <a:p>
            <a:pPr algn="l" rtl="0"/>
            <a:r>
              <a:rPr lang="en-US" b="1" dirty="0" smtClean="0"/>
              <a:t>Birth injury:</a:t>
            </a:r>
            <a:r>
              <a:rPr lang="en-US" dirty="0"/>
              <a:t> </a:t>
            </a:r>
            <a:endParaRPr lang="en-US" dirty="0" smtClean="0"/>
          </a:p>
          <a:p>
            <a:pPr algn="l" rtl="0">
              <a:buNone/>
            </a:pPr>
            <a:r>
              <a:rPr lang="en-US" dirty="0" smtClean="0"/>
              <a:t>is </a:t>
            </a:r>
            <a:r>
              <a:rPr lang="en-US" dirty="0"/>
              <a:t>defined as the </a:t>
            </a:r>
            <a:r>
              <a:rPr lang="en-US" b="1" dirty="0">
                <a:solidFill>
                  <a:srgbClr val="FF0000"/>
                </a:solidFill>
                <a:effectLst>
                  <a:outerShdw blurRad="38100" dist="38100" dir="2700000" algn="tl">
                    <a:srgbClr val="000000">
                      <a:alpha val="43137"/>
                    </a:srgbClr>
                  </a:outerShdw>
                </a:effectLst>
              </a:rPr>
              <a:t>structural destruction </a:t>
            </a:r>
            <a:r>
              <a:rPr lang="en-US" dirty="0"/>
              <a:t>or </a:t>
            </a:r>
            <a:r>
              <a:rPr lang="en-US" b="1" dirty="0">
                <a:solidFill>
                  <a:srgbClr val="FF0000"/>
                </a:solidFill>
                <a:effectLst>
                  <a:outerShdw blurRad="38100" dist="38100" dir="2700000" algn="tl">
                    <a:srgbClr val="000000">
                      <a:alpha val="43137"/>
                    </a:srgbClr>
                  </a:outerShdw>
                </a:effectLst>
              </a:rPr>
              <a:t>functional deterioration </a:t>
            </a:r>
            <a:r>
              <a:rPr lang="en-US" dirty="0"/>
              <a:t>of the neonate’s body due to a traumatic event at birth. </a:t>
            </a:r>
            <a:endParaRPr lang="en-US" dirty="0" smtClean="0"/>
          </a:p>
          <a:p>
            <a:pPr algn="l" rtl="0"/>
            <a:r>
              <a:rPr lang="en-US" dirty="0" smtClean="0"/>
              <a:t>Some </a:t>
            </a:r>
            <a:r>
              <a:rPr lang="en-US" dirty="0"/>
              <a:t>of these injuries are </a:t>
            </a:r>
            <a:r>
              <a:rPr lang="en-US" u="sng" dirty="0">
                <a:effectLst>
                  <a:outerShdw blurRad="38100" dist="38100" dir="2700000" algn="tl">
                    <a:srgbClr val="000000">
                      <a:alpha val="43137"/>
                    </a:srgbClr>
                  </a:outerShdw>
                </a:effectLst>
              </a:rPr>
              <a:t>avoidable</a:t>
            </a:r>
            <a:r>
              <a:rPr lang="en-US" dirty="0">
                <a:effectLst>
                  <a:outerShdw blurRad="38100" dist="38100" dir="2700000" algn="tl">
                    <a:srgbClr val="000000">
                      <a:alpha val="43137"/>
                    </a:srgbClr>
                  </a:outerShdw>
                </a:effectLst>
              </a:rPr>
              <a:t> </a:t>
            </a:r>
            <a:r>
              <a:rPr lang="en-US" dirty="0"/>
              <a:t>when appropriate care is available and others are part of the delivery process that can occur even when clinicians practice extreme caution. </a:t>
            </a:r>
            <a:endParaRPr lang="en-US" b="1" dirty="0" smtClean="0"/>
          </a:p>
          <a:p>
            <a:pPr algn="l" rtl="0"/>
            <a:r>
              <a:rPr lang="en-US" b="1" dirty="0" smtClean="0"/>
              <a:t>Birth trauma:</a:t>
            </a:r>
          </a:p>
          <a:p>
            <a:pPr algn="l" rtl="0">
              <a:buNone/>
            </a:pPr>
            <a:r>
              <a:rPr lang="en-US" b="1" dirty="0" smtClean="0"/>
              <a:t> </a:t>
            </a:r>
            <a:r>
              <a:rPr lang="en-US" dirty="0" smtClean="0"/>
              <a:t>Injuries </a:t>
            </a:r>
            <a:r>
              <a:rPr lang="en-US" dirty="0"/>
              <a:t>to the infant that result from </a:t>
            </a:r>
            <a:r>
              <a:rPr lang="en-US" b="1" dirty="0">
                <a:solidFill>
                  <a:srgbClr val="00B050"/>
                </a:solidFill>
                <a:effectLst>
                  <a:outerShdw blurRad="38100" dist="38100" dir="2700000" algn="tl">
                    <a:srgbClr val="000000">
                      <a:alpha val="43137"/>
                    </a:srgbClr>
                  </a:outerShdw>
                </a:effectLst>
              </a:rPr>
              <a:t>mechanical </a:t>
            </a:r>
            <a:r>
              <a:rPr lang="en-US" b="1" dirty="0" smtClean="0">
                <a:solidFill>
                  <a:srgbClr val="00B050"/>
                </a:solidFill>
                <a:effectLst>
                  <a:outerShdw blurRad="38100" dist="38100" dir="2700000" algn="tl">
                    <a:srgbClr val="000000">
                      <a:alpha val="43137"/>
                    </a:srgbClr>
                  </a:outerShdw>
                </a:effectLst>
              </a:rPr>
              <a:t>forces </a:t>
            </a:r>
            <a:r>
              <a:rPr lang="en-US" dirty="0" smtClean="0"/>
              <a:t>during </a:t>
            </a:r>
            <a:r>
              <a:rPr lang="en-US" dirty="0"/>
              <a:t>the birth process are categorized as birth </a:t>
            </a:r>
            <a:r>
              <a:rPr lang="en-US" dirty="0" smtClean="0"/>
              <a:t>trauma.</a:t>
            </a:r>
            <a:endParaRPr lang="en-US" b="1" dirty="0" smtClean="0"/>
          </a:p>
          <a:p>
            <a:pPr algn="l" rtl="0"/>
            <a:r>
              <a:rPr lang="en-US" b="1" dirty="0" smtClean="0"/>
              <a:t>birth defect:</a:t>
            </a:r>
          </a:p>
          <a:p>
            <a:pPr algn="l" rtl="0">
              <a:buNone/>
            </a:pPr>
            <a:r>
              <a:rPr lang="en-US" b="1" dirty="0" smtClean="0"/>
              <a:t> </a:t>
            </a:r>
            <a:r>
              <a:rPr lang="en-US" dirty="0" smtClean="0"/>
              <a:t>also </a:t>
            </a:r>
            <a:r>
              <a:rPr lang="en-US" dirty="0"/>
              <a:t>known as a </a:t>
            </a:r>
            <a:r>
              <a:rPr lang="en-US" b="1" dirty="0"/>
              <a:t>congenital disorder</a:t>
            </a:r>
            <a:r>
              <a:rPr lang="en-US" dirty="0"/>
              <a:t>, is a condition present at </a:t>
            </a:r>
            <a:r>
              <a:rPr lang="en-US" dirty="0" smtClean="0"/>
              <a:t>birth regardless </a:t>
            </a:r>
            <a:r>
              <a:rPr lang="en-US" dirty="0"/>
              <a:t>of its cause</a:t>
            </a:r>
            <a:r>
              <a:rPr lang="en-US" dirty="0" smtClean="0"/>
              <a:t>.</a:t>
            </a:r>
            <a:r>
              <a:rPr lang="en-US" baseline="30000" dirty="0" smtClean="0"/>
              <a:t> </a:t>
            </a:r>
            <a:r>
              <a:rPr lang="en-US" dirty="0" smtClean="0"/>
              <a:t>Birth </a:t>
            </a:r>
            <a:r>
              <a:rPr lang="en-US" dirty="0"/>
              <a:t>defects may result </a:t>
            </a:r>
            <a:r>
              <a:rPr lang="en-US" dirty="0" smtClean="0"/>
              <a:t>in</a:t>
            </a:r>
            <a:r>
              <a:rPr lang="en-US" dirty="0"/>
              <a:t> </a:t>
            </a:r>
            <a:r>
              <a:rPr lang="en-US" dirty="0" smtClean="0"/>
              <a:t>disabilities</a:t>
            </a:r>
            <a:r>
              <a:rPr lang="en-US" dirty="0"/>
              <a:t> that may be </a:t>
            </a:r>
            <a:r>
              <a:rPr lang="en-US" dirty="0" smtClean="0"/>
              <a:t>physical,</a:t>
            </a:r>
            <a:r>
              <a:rPr lang="en-US" dirty="0"/>
              <a:t> </a:t>
            </a:r>
            <a:r>
              <a:rPr lang="en-US" dirty="0" smtClean="0"/>
              <a:t>intellectual or</a:t>
            </a:r>
            <a:r>
              <a:rPr lang="en-US" dirty="0"/>
              <a:t> </a:t>
            </a:r>
            <a:r>
              <a:rPr lang="en-US" dirty="0" smtClean="0"/>
              <a:t>developmental.</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384"/>
            <a:ext cx="7355160" cy="1143000"/>
          </a:xfrm>
        </p:spPr>
        <p:txBody>
          <a:bodyPr/>
          <a:lstStyle/>
          <a:p>
            <a:pPr algn="l"/>
            <a:r>
              <a:rPr lang="en-US" b="1" dirty="0" smtClean="0"/>
              <a:t>Epidemiology</a:t>
            </a:r>
            <a:r>
              <a:rPr lang="en-US" b="1" dirty="0" smtClean="0">
                <a:solidFill>
                  <a:schemeClr val="tx1"/>
                </a:solidFill>
              </a:rPr>
              <a:t> </a:t>
            </a:r>
            <a:r>
              <a:rPr lang="en-US" b="1" dirty="0" smtClean="0"/>
              <a:t>:</a:t>
            </a:r>
            <a:endParaRPr lang="en-US" b="1" dirty="0"/>
          </a:p>
        </p:txBody>
      </p:sp>
      <p:sp>
        <p:nvSpPr>
          <p:cNvPr id="3" name="Content Placeholder 2"/>
          <p:cNvSpPr>
            <a:spLocks noGrp="1"/>
          </p:cNvSpPr>
          <p:nvPr>
            <p:ph sz="quarter" idx="1"/>
          </p:nvPr>
        </p:nvSpPr>
        <p:spPr/>
        <p:txBody>
          <a:bodyPr>
            <a:normAutofit/>
          </a:bodyPr>
          <a:lstStyle/>
          <a:p>
            <a:pPr algn="l" rtl="0"/>
            <a:r>
              <a:rPr lang="en-US" sz="2800" dirty="0"/>
              <a:t>Significant birth injury accounts for fewer than 2% of neonatal deaths and stillbirths in the United States</a:t>
            </a:r>
            <a:r>
              <a:rPr lang="en-US" sz="2800" dirty="0" smtClean="0"/>
              <a:t>;</a:t>
            </a:r>
          </a:p>
          <a:p>
            <a:pPr algn="l" rtl="0"/>
            <a:r>
              <a:rPr lang="en-US" sz="2800" dirty="0" smtClean="0"/>
              <a:t> </a:t>
            </a:r>
            <a:r>
              <a:rPr lang="en-US" sz="2800" dirty="0"/>
              <a:t>it still occurs </a:t>
            </a:r>
            <a:r>
              <a:rPr lang="en-US" sz="2800" u="sng" dirty="0">
                <a:effectLst>
                  <a:outerShdw blurRad="38100" dist="38100" dir="2700000" algn="tl">
                    <a:srgbClr val="000000">
                      <a:alpha val="43137"/>
                    </a:srgbClr>
                  </a:outerShdw>
                </a:effectLst>
              </a:rPr>
              <a:t>occasionally</a:t>
            </a:r>
            <a:r>
              <a:rPr lang="en-US" sz="2800" dirty="0"/>
              <a:t> and </a:t>
            </a:r>
            <a:r>
              <a:rPr lang="en-US" sz="2800" u="sng" dirty="0">
                <a:effectLst>
                  <a:outerShdw blurRad="38100" dist="38100" dir="2700000" algn="tl">
                    <a:srgbClr val="000000">
                      <a:alpha val="43137"/>
                    </a:srgbClr>
                  </a:outerShdw>
                </a:effectLst>
              </a:rPr>
              <a:t>unavoidably</a:t>
            </a:r>
            <a:r>
              <a:rPr lang="en-US" sz="2800" dirty="0"/>
              <a:t>, with an average of 6-8 injuries per 1000 live </a:t>
            </a:r>
            <a:r>
              <a:rPr lang="en-US" sz="2800" dirty="0" smtClean="0"/>
              <a:t>births.</a:t>
            </a:r>
          </a:p>
          <a:p>
            <a:pPr algn="l" rtl="0"/>
            <a:r>
              <a:rPr lang="en-US" sz="2800" dirty="0" smtClean="0"/>
              <a:t> </a:t>
            </a:r>
            <a:r>
              <a:rPr lang="en-US" sz="2800" dirty="0"/>
              <a:t>In general, </a:t>
            </a:r>
            <a:r>
              <a:rPr lang="en-US" sz="2800" b="1" dirty="0">
                <a:solidFill>
                  <a:srgbClr val="FF0000"/>
                </a:solidFill>
              </a:rPr>
              <a:t>larger</a:t>
            </a:r>
            <a:r>
              <a:rPr lang="en-US" sz="2800" dirty="0"/>
              <a:t> infants are more susceptible to birth trauma. </a:t>
            </a:r>
            <a:endParaRPr lang="en-US" sz="2800" dirty="0" smtClean="0"/>
          </a:p>
          <a:p>
            <a:pPr algn="l" rtl="0"/>
            <a:r>
              <a:rPr lang="en-US" sz="2800" dirty="0" smtClean="0"/>
              <a:t>Higher </a:t>
            </a:r>
            <a:r>
              <a:rPr lang="en-US" sz="2800" dirty="0"/>
              <a:t>rates are reported for infants who </a:t>
            </a:r>
            <a:r>
              <a:rPr lang="en-US" sz="2800" b="1" dirty="0">
                <a:solidFill>
                  <a:srgbClr val="FF0000"/>
                </a:solidFill>
              </a:rPr>
              <a:t>weigh more than 4500g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02910"/>
            <a:ext cx="7427168" cy="868958"/>
          </a:xfrm>
        </p:spPr>
        <p:txBody>
          <a:bodyPr>
            <a:normAutofit/>
          </a:bodyPr>
          <a:lstStyle/>
          <a:p>
            <a:pPr algn="l"/>
            <a:r>
              <a:rPr lang="en-US" b="1" dirty="0" smtClean="0"/>
              <a:t>Risk</a:t>
            </a:r>
            <a:r>
              <a:rPr lang="en-US" dirty="0" smtClean="0"/>
              <a:t> </a:t>
            </a:r>
            <a:r>
              <a:rPr lang="en-US" b="1" dirty="0" smtClean="0"/>
              <a:t>factors</a:t>
            </a:r>
            <a:endParaRPr lang="en-US" b="1" dirty="0"/>
          </a:p>
        </p:txBody>
      </p:sp>
      <p:sp>
        <p:nvSpPr>
          <p:cNvPr id="4" name="Content Placeholder 2"/>
          <p:cNvSpPr>
            <a:spLocks noGrp="1"/>
          </p:cNvSpPr>
          <p:nvPr>
            <p:ph idx="1"/>
          </p:nvPr>
        </p:nvSpPr>
        <p:spPr>
          <a:xfrm>
            <a:off x="0" y="1174750"/>
            <a:ext cx="9144000" cy="5683250"/>
          </a:xfrm>
        </p:spPr>
        <p:txBody>
          <a:bodyPr numCol="3">
            <a:noAutofit/>
          </a:bodyPr>
          <a:lstStyle/>
          <a:p>
            <a:pPr algn="l" rtl="0">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 </a:t>
            </a:r>
            <a:r>
              <a:rPr lang="en-US" sz="36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Maternal</a:t>
            </a:r>
            <a:r>
              <a:rPr lang="en-US" sz="2400" dirty="0" smtClean="0"/>
              <a:t> </a:t>
            </a:r>
          </a:p>
          <a:p>
            <a:pPr algn="l" rtl="0">
              <a:buNone/>
            </a:pPr>
            <a:r>
              <a:rPr lang="en-US" sz="2400" dirty="0" smtClean="0"/>
              <a:t>1- Prima </a:t>
            </a:r>
            <a:r>
              <a:rPr lang="en-US" sz="2400" dirty="0"/>
              <a:t>gravida</a:t>
            </a:r>
          </a:p>
          <a:p>
            <a:pPr algn="l" rtl="0">
              <a:buNone/>
            </a:pPr>
            <a:r>
              <a:rPr lang="en-US" sz="2400" dirty="0" smtClean="0"/>
              <a:t>2- </a:t>
            </a:r>
            <a:r>
              <a:rPr lang="en-US" sz="2400" dirty="0" err="1" smtClean="0"/>
              <a:t>Cephalopelvic</a:t>
            </a:r>
            <a:r>
              <a:rPr lang="en-US" sz="2400" dirty="0" smtClean="0"/>
              <a:t> disproportion</a:t>
            </a:r>
          </a:p>
          <a:p>
            <a:pPr algn="l" rtl="0">
              <a:buNone/>
            </a:pPr>
            <a:r>
              <a:rPr lang="en-US" sz="2400" dirty="0" smtClean="0"/>
              <a:t>3- small </a:t>
            </a:r>
            <a:r>
              <a:rPr lang="en-US" sz="2400" dirty="0"/>
              <a:t>maternal </a:t>
            </a:r>
            <a:r>
              <a:rPr lang="en-US" sz="2400" dirty="0" smtClean="0"/>
              <a:t>stature</a:t>
            </a:r>
          </a:p>
          <a:p>
            <a:pPr algn="l" rtl="0">
              <a:buNone/>
            </a:pPr>
            <a:r>
              <a:rPr lang="en-US" sz="2400" dirty="0" smtClean="0"/>
              <a:t>4- maternal </a:t>
            </a:r>
            <a:r>
              <a:rPr lang="en-US" sz="2400" dirty="0"/>
              <a:t>pelvic </a:t>
            </a:r>
            <a:r>
              <a:rPr lang="en-US" sz="2400" dirty="0" smtClean="0"/>
              <a:t>anomalies</a:t>
            </a:r>
          </a:p>
          <a:p>
            <a:pPr>
              <a:buNone/>
            </a:pPr>
            <a:r>
              <a:rPr lang="en-US" sz="2400" dirty="0" smtClean="0"/>
              <a:t>5- </a:t>
            </a:r>
            <a:r>
              <a:rPr lang="en-US" sz="2400" dirty="0" err="1" smtClean="0"/>
              <a:t>Oligohydramnios</a:t>
            </a:r>
            <a:endParaRPr lang="en-US" sz="2400" dirty="0"/>
          </a:p>
          <a:p>
            <a:pPr algn="l" rtl="0"/>
            <a:endParaRPr lang="en-US" sz="2400" dirty="0" smtClean="0"/>
          </a:p>
          <a:p>
            <a:pPr algn="l" rtl="0"/>
            <a:endParaRPr lang="en-US" sz="2400" dirty="0" smtClean="0"/>
          </a:p>
          <a:p>
            <a:pPr algn="l" rtl="0"/>
            <a:endParaRPr lang="en-US" sz="2400" dirty="0" smtClean="0"/>
          </a:p>
          <a:p>
            <a:pPr algn="l" rtl="0"/>
            <a:endParaRPr lang="en-US" sz="2400" dirty="0" smtClean="0"/>
          </a:p>
          <a:p>
            <a:pPr algn="l" rtl="0"/>
            <a:endParaRPr lang="en-US" sz="2400" dirty="0" smtClean="0"/>
          </a:p>
          <a:p>
            <a:pPr algn="l" rtl="0">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 </a:t>
            </a:r>
            <a:r>
              <a:rPr lang="en-US" sz="36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Fetal</a:t>
            </a:r>
          </a:p>
          <a:p>
            <a:pPr>
              <a:buNone/>
            </a:pPr>
            <a:r>
              <a:rPr lang="en-US" sz="2400" dirty="0" smtClean="0"/>
              <a:t>1- Very ̶ low-birth-weight infant </a:t>
            </a:r>
          </a:p>
          <a:p>
            <a:pPr>
              <a:buNone/>
            </a:pPr>
            <a:r>
              <a:rPr lang="en-US" sz="2400" dirty="0" smtClean="0"/>
              <a:t>2-  Extreme prematurity</a:t>
            </a:r>
            <a:endParaRPr lang="en-US" sz="2400" dirty="0"/>
          </a:p>
          <a:p>
            <a:pPr algn="l" rtl="0">
              <a:buNone/>
            </a:pPr>
            <a:r>
              <a:rPr lang="en-US" sz="2400" dirty="0" smtClean="0"/>
              <a:t>3-  </a:t>
            </a:r>
            <a:r>
              <a:rPr lang="en-US" sz="2400" dirty="0" err="1" smtClean="0"/>
              <a:t>Dystocia</a:t>
            </a:r>
            <a:r>
              <a:rPr lang="en-US" sz="2400" dirty="0" smtClean="0"/>
              <a:t> Abnormal </a:t>
            </a:r>
            <a:r>
              <a:rPr lang="en-US" sz="2400" dirty="0"/>
              <a:t>presentation (breech</a:t>
            </a:r>
            <a:r>
              <a:rPr lang="en-US" sz="2400" dirty="0" smtClean="0"/>
              <a:t>)</a:t>
            </a:r>
          </a:p>
          <a:p>
            <a:pPr>
              <a:buNone/>
            </a:pPr>
            <a:r>
              <a:rPr lang="en-US" sz="2400" dirty="0" smtClean="0"/>
              <a:t>4- Fetal </a:t>
            </a:r>
            <a:r>
              <a:rPr lang="en-US" sz="2400" dirty="0" err="1" smtClean="0"/>
              <a:t>macrosomia</a:t>
            </a:r>
            <a:endParaRPr lang="en-US" sz="2400" dirty="0" smtClean="0"/>
          </a:p>
          <a:p>
            <a:pPr>
              <a:buNone/>
            </a:pPr>
            <a:r>
              <a:rPr lang="en-US" sz="2400" dirty="0" smtClean="0"/>
              <a:t>5- Large fetal head</a:t>
            </a:r>
          </a:p>
          <a:p>
            <a:pPr>
              <a:buNone/>
            </a:pPr>
            <a:r>
              <a:rPr lang="en-US" sz="2400" dirty="0" smtClean="0"/>
              <a:t>6- Fetal anomalies</a:t>
            </a:r>
          </a:p>
          <a:p>
            <a:pPr algn="l" rtl="0">
              <a:buNone/>
            </a:pPr>
            <a:endParaRPr lang="en-US" sz="2400" dirty="0"/>
          </a:p>
          <a:p>
            <a:pPr algn="l" rtl="0"/>
            <a:endParaRPr lang="en-US" sz="2400" dirty="0" smtClean="0"/>
          </a:p>
          <a:p>
            <a:pPr algn="l" rtl="0"/>
            <a:endParaRPr lang="en-US" sz="2400" dirty="0" smtClean="0"/>
          </a:p>
          <a:p>
            <a:pPr algn="l" rtl="0">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 </a:t>
            </a:r>
            <a:r>
              <a:rPr lang="en-US" sz="36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Delivery</a:t>
            </a:r>
          </a:p>
          <a:p>
            <a:pPr>
              <a:buNone/>
            </a:pPr>
            <a:r>
              <a:rPr lang="en-US" sz="2400" dirty="0" smtClean="0"/>
              <a:t>1- Prolonged or rapid labor</a:t>
            </a:r>
          </a:p>
          <a:p>
            <a:pPr>
              <a:buNone/>
            </a:pPr>
            <a:r>
              <a:rPr lang="en-US" sz="2400" dirty="0" smtClean="0"/>
              <a:t>2-Use of mid cavity forceps or vacuum extraction</a:t>
            </a:r>
          </a:p>
          <a:p>
            <a:pPr>
              <a:buNone/>
            </a:pPr>
            <a:r>
              <a:rPr lang="en-US" sz="2400" dirty="0" smtClean="0"/>
              <a:t>3- Versions and extractions</a:t>
            </a:r>
          </a:p>
          <a:p>
            <a:pPr>
              <a:buNone/>
            </a:pPr>
            <a:r>
              <a:rPr lang="en-US" sz="2400" dirty="0" smtClean="0"/>
              <a:t>4- Deep, transverse arrest of descent of presenting part of the fetus</a:t>
            </a:r>
          </a:p>
          <a:p>
            <a:pPr algn="l" rtl="0">
              <a:buNone/>
            </a:pPr>
            <a:endParaRPr lang="en-US" sz="2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39938" name="Picture 2" descr="C:\Users\المقامات\Desktop\Capture.PNG"/>
          <p:cNvPicPr>
            <a:picLocks noChangeAspect="1" noChangeArrowheads="1"/>
          </p:cNvPicPr>
          <p:nvPr/>
        </p:nvPicPr>
        <p:blipFill>
          <a:blip r:embed="rId2" cstate="print">
            <a:lum bright="-10000" contrast="40000"/>
          </a:blip>
          <a:srcRect/>
          <a:stretch>
            <a:fillRect/>
          </a:stretch>
        </p:blipFill>
        <p:spPr bwMode="auto">
          <a:xfrm>
            <a:off x="0" y="836712"/>
            <a:ext cx="9144000" cy="600900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35608" y="1447800"/>
            <a:ext cx="7498080" cy="4585871"/>
          </a:xfrm>
          <a:prstGeom prst="rect">
            <a:avLst/>
          </a:prstGeom>
        </p:spPr>
        <p:txBody>
          <a:bodyPr wrap="square">
            <a:spAutoFit/>
          </a:bodyPr>
          <a:lstStyle/>
          <a:p>
            <a:pPr algn="l" rtl="0"/>
            <a:r>
              <a:rPr lang="en-US" sz="28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Types :</a:t>
            </a:r>
          </a:p>
          <a:p>
            <a:pPr algn="l" rtl="0"/>
            <a:endParaRPr lang="en-US" sz="28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a:p>
            <a:pPr algn="l" rtl="0">
              <a:buFont typeface="Wingdings" panose="05000000000000000000" pitchFamily="2" charset="2"/>
              <a:buChar char="Ø"/>
            </a:pPr>
            <a:r>
              <a:rPr lang="en-US" sz="28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Soft Tissue Injury.</a:t>
            </a:r>
          </a:p>
          <a:p>
            <a:pPr algn="l" rtl="0">
              <a:buFont typeface="Wingdings" panose="05000000000000000000" pitchFamily="2" charset="2"/>
              <a:buChar char="Ø"/>
            </a:pPr>
            <a:r>
              <a:rPr lang="en-US" sz="28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Brachial Plexus Injury.</a:t>
            </a:r>
          </a:p>
          <a:p>
            <a:pPr algn="l" rtl="0">
              <a:buFont typeface="Wingdings" panose="05000000000000000000" pitchFamily="2" charset="2"/>
              <a:buChar char="Ø"/>
            </a:pPr>
            <a:r>
              <a:rPr lang="en-US" sz="28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Cranial Nerve Injury.</a:t>
            </a:r>
          </a:p>
          <a:p>
            <a:pPr algn="l" rtl="0">
              <a:buFont typeface="Wingdings" panose="05000000000000000000" pitchFamily="2" charset="2"/>
              <a:buChar char="Ø"/>
            </a:pPr>
            <a:r>
              <a:rPr lang="en-US" sz="28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Laryngeal Nerve Injury.</a:t>
            </a:r>
          </a:p>
          <a:p>
            <a:pPr algn="l" rtl="0">
              <a:buFont typeface="Wingdings" panose="05000000000000000000" pitchFamily="2" charset="2"/>
              <a:buChar char="Ø"/>
            </a:pPr>
            <a:r>
              <a:rPr lang="en-US" sz="28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Spinal Cord Injury.</a:t>
            </a:r>
          </a:p>
          <a:p>
            <a:pPr algn="l" rtl="0">
              <a:buFont typeface="Wingdings" panose="05000000000000000000" pitchFamily="2" charset="2"/>
              <a:buChar char="Ø"/>
            </a:pPr>
            <a:r>
              <a:rPr lang="en-US" sz="28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Bone Injury.</a:t>
            </a:r>
          </a:p>
          <a:p>
            <a:pPr algn="l" rtl="0">
              <a:buFont typeface="Wingdings" panose="05000000000000000000" pitchFamily="2" charset="2"/>
              <a:buChar char="Ø"/>
            </a:pPr>
            <a:r>
              <a:rPr lang="en-US" sz="28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Intra-Abdominal Injury.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Pathophysiology</a:t>
            </a:r>
            <a:endParaRPr lang="ar-JO" dirty="0"/>
          </a:p>
        </p:txBody>
      </p:sp>
      <p:sp>
        <p:nvSpPr>
          <p:cNvPr id="3" name="Content Placeholder 2"/>
          <p:cNvSpPr>
            <a:spLocks noGrp="1"/>
          </p:cNvSpPr>
          <p:nvPr>
            <p:ph idx="1"/>
          </p:nvPr>
        </p:nvSpPr>
        <p:spPr/>
        <p:txBody>
          <a:bodyPr>
            <a:normAutofit/>
          </a:bodyPr>
          <a:lstStyle/>
          <a:p>
            <a:pPr marL="0" indent="0" algn="l">
              <a:buNone/>
            </a:pPr>
            <a:r>
              <a:rPr lang="en-US" dirty="0" smtClean="0"/>
              <a:t>Effects of meconium passage into the amniotic fluid are:</a:t>
            </a:r>
          </a:p>
          <a:p>
            <a:pPr marL="0" indent="0" algn="l">
              <a:buNone/>
            </a:pPr>
            <a:endParaRPr lang="en-US" dirty="0" smtClean="0"/>
          </a:p>
          <a:p>
            <a:pPr marL="0" indent="0" algn="l">
              <a:buNone/>
            </a:pPr>
            <a:r>
              <a:rPr lang="en-US" dirty="0" smtClean="0"/>
              <a:t>1- Reduction in </a:t>
            </a:r>
            <a:r>
              <a:rPr lang="en-GB" dirty="0" smtClean="0"/>
              <a:t>antibacterial activity. </a:t>
            </a:r>
          </a:p>
          <a:p>
            <a:pPr marL="0" indent="0" algn="l">
              <a:buNone/>
            </a:pPr>
            <a:r>
              <a:rPr lang="en-GB" dirty="0" smtClean="0"/>
              <a:t>2- Irritation of the </a:t>
            </a:r>
            <a:r>
              <a:rPr lang="en-GB" dirty="0" err="1"/>
              <a:t>fetal</a:t>
            </a:r>
            <a:r>
              <a:rPr lang="en-GB" dirty="0"/>
              <a:t> </a:t>
            </a:r>
            <a:r>
              <a:rPr lang="en-GB" dirty="0" smtClean="0"/>
              <a:t>skin.</a:t>
            </a:r>
          </a:p>
          <a:p>
            <a:pPr marL="0" indent="0" algn="l">
              <a:buNone/>
            </a:pPr>
            <a:r>
              <a:rPr lang="en-GB" dirty="0" smtClean="0"/>
              <a:t>3- Aspiration </a:t>
            </a:r>
            <a:r>
              <a:rPr lang="en-GB" dirty="0"/>
              <a:t>of </a:t>
            </a:r>
            <a:r>
              <a:rPr lang="en-GB" dirty="0" smtClean="0"/>
              <a:t>meconium-stained </a:t>
            </a:r>
            <a:r>
              <a:rPr lang="en-GB" dirty="0"/>
              <a:t>amniotic </a:t>
            </a:r>
            <a:r>
              <a:rPr lang="en-GB" dirty="0" smtClean="0"/>
              <a:t>fluid.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a:p>
        </p:txBody>
      </p:sp>
      <p:pic>
        <p:nvPicPr>
          <p:cNvPr id="40962" name="Picture 2" descr="C:\Users\المقامات\Desktop\1.PNG"/>
          <p:cNvPicPr>
            <a:picLocks noChangeAspect="1" noChangeArrowheads="1"/>
          </p:cNvPicPr>
          <p:nvPr/>
        </p:nvPicPr>
        <p:blipFill>
          <a:blip r:embed="rId2" cstate="print">
            <a:lum bright="-10000" contrast="20000"/>
          </a:blip>
          <a:srcRect/>
          <a:stretch>
            <a:fillRect/>
          </a:stretch>
        </p:blipFill>
        <p:spPr bwMode="auto">
          <a:xfrm>
            <a:off x="0" y="0"/>
            <a:ext cx="9144000" cy="685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90500"/>
            <a:ext cx="7355160" cy="582613"/>
          </a:xfrm>
        </p:spPr>
        <p:txBody>
          <a:bodyPr/>
          <a:lstStyle/>
          <a:p>
            <a:pPr algn="l"/>
            <a:r>
              <a:rPr lang="en-US" b="1" dirty="0" smtClean="0"/>
              <a:t>1. cephalohematoma</a:t>
            </a:r>
            <a:endParaRPr lang="en-US" b="1" dirty="0"/>
          </a:p>
        </p:txBody>
      </p:sp>
      <p:sp>
        <p:nvSpPr>
          <p:cNvPr id="3" name="Content Placeholder 2"/>
          <p:cNvSpPr>
            <a:spLocks noGrp="1"/>
          </p:cNvSpPr>
          <p:nvPr>
            <p:ph idx="1"/>
          </p:nvPr>
        </p:nvSpPr>
        <p:spPr/>
        <p:txBody>
          <a:bodyPr>
            <a:normAutofit fontScale="92500" lnSpcReduction="20000"/>
          </a:bodyPr>
          <a:lstStyle/>
          <a:p>
            <a:pPr algn="l" rtl="0"/>
            <a:r>
              <a:rPr lang="en-US" sz="2800" dirty="0" err="1" smtClean="0">
                <a:cs typeface="Andalus" panose="02020603050405020304" pitchFamily="18" charset="-78"/>
              </a:rPr>
              <a:t>Cephalhematoma</a:t>
            </a:r>
            <a:r>
              <a:rPr lang="en-US" sz="2800" dirty="0" smtClean="0">
                <a:cs typeface="Andalus" panose="02020603050405020304" pitchFamily="18" charset="-78"/>
              </a:rPr>
              <a:t> is a collection of </a:t>
            </a:r>
            <a:r>
              <a:rPr lang="en-US" sz="2800" b="1" dirty="0" smtClean="0">
                <a:solidFill>
                  <a:srgbClr val="FF0000"/>
                </a:solidFill>
                <a:effectLst>
                  <a:outerShdw blurRad="38100" dist="38100" dir="2700000" algn="tl">
                    <a:srgbClr val="000000">
                      <a:alpha val="43137"/>
                    </a:srgbClr>
                  </a:outerShdw>
                </a:effectLst>
                <a:cs typeface="Andalus" panose="02020603050405020304" pitchFamily="18" charset="-78"/>
              </a:rPr>
              <a:t>blood beneath the periosteum </a:t>
            </a:r>
            <a:r>
              <a:rPr lang="en-US" sz="2800" dirty="0" smtClean="0">
                <a:cs typeface="Andalus" panose="02020603050405020304" pitchFamily="18" charset="-78"/>
              </a:rPr>
              <a:t>of the outer surface of the of the skull due to rupture of blood vessels located between the skull and periosteum it maybe unilateral or bilateral </a:t>
            </a:r>
          </a:p>
          <a:p>
            <a:pPr algn="l" rtl="0"/>
            <a:r>
              <a:rPr lang="en-US" sz="2800" dirty="0" smtClean="0">
                <a:cs typeface="Andalus" panose="02020603050405020304" pitchFamily="18" charset="-78"/>
              </a:rPr>
              <a:t>It occurs in </a:t>
            </a:r>
            <a:r>
              <a:rPr lang="ar-JO" sz="2800" dirty="0" smtClean="0">
                <a:cs typeface="Andalus" panose="02020603050405020304" pitchFamily="18" charset="-78"/>
              </a:rPr>
              <a:t>~</a:t>
            </a:r>
            <a:r>
              <a:rPr lang="en-US" sz="2800" dirty="0" smtClean="0">
                <a:cs typeface="Andalus" panose="02020603050405020304" pitchFamily="18" charset="-78"/>
              </a:rPr>
              <a:t> 2.5% of live births.</a:t>
            </a:r>
          </a:p>
          <a:p>
            <a:pPr algn="l" rtl="0"/>
            <a:r>
              <a:rPr lang="en-US" sz="2800" dirty="0" smtClean="0">
                <a:cs typeface="Andalus" panose="02020603050405020304" pitchFamily="18" charset="-78"/>
              </a:rPr>
              <a:t>Most commonly over the </a:t>
            </a:r>
            <a:r>
              <a:rPr lang="en-US" sz="2800" b="1" u="sng" dirty="0" smtClean="0">
                <a:cs typeface="Andalus" panose="02020603050405020304" pitchFamily="18" charset="-78"/>
              </a:rPr>
              <a:t>parietal bones.</a:t>
            </a:r>
          </a:p>
          <a:p>
            <a:pPr algn="l" rtl="0"/>
            <a:r>
              <a:rPr lang="en-US" sz="2800" b="1" u="sng" dirty="0" smtClean="0">
                <a:cs typeface="Andalus" panose="02020603050405020304" pitchFamily="18" charset="-78"/>
              </a:rPr>
              <a:t>Doesn’t cross suture lines. </a:t>
            </a:r>
          </a:p>
          <a:p>
            <a:pPr algn="l" rtl="0"/>
            <a:r>
              <a:rPr lang="en-US" sz="2800" dirty="0" smtClean="0">
                <a:cs typeface="Andalus" panose="02020603050405020304" pitchFamily="18" charset="-78"/>
              </a:rPr>
              <a:t>An </a:t>
            </a:r>
            <a:r>
              <a:rPr lang="en-US" sz="2800" dirty="0" smtClean="0">
                <a:effectLst>
                  <a:outerShdw blurRad="38100" dist="38100" dir="2700000" algn="tl">
                    <a:srgbClr val="000000">
                      <a:alpha val="43137"/>
                    </a:srgbClr>
                  </a:outerShdw>
                </a:effectLst>
                <a:cs typeface="Andalus" panose="02020603050405020304" pitchFamily="18" charset="-78"/>
              </a:rPr>
              <a:t>edge</a:t>
            </a:r>
            <a:r>
              <a:rPr lang="en-US" sz="2800" dirty="0" smtClean="0">
                <a:cs typeface="Andalus" panose="02020603050405020304" pitchFamily="18" charset="-78"/>
              </a:rPr>
              <a:t> is usually palpable </a:t>
            </a:r>
            <a:r>
              <a:rPr lang="en-US" sz="2800" dirty="0" smtClean="0">
                <a:effectLst>
                  <a:outerShdw blurRad="38100" dist="38100" dir="2700000" algn="tl">
                    <a:srgbClr val="000000">
                      <a:alpha val="43137"/>
                    </a:srgbClr>
                  </a:outerShdw>
                </a:effectLst>
                <a:cs typeface="Andalus" panose="02020603050405020304" pitchFamily="18" charset="-78"/>
              </a:rPr>
              <a:t>at the margins </a:t>
            </a:r>
            <a:r>
              <a:rPr lang="en-US" sz="2800" dirty="0" smtClean="0">
                <a:cs typeface="Andalus" panose="02020603050405020304" pitchFamily="18" charset="-78"/>
              </a:rPr>
              <a:t>of the lesion.</a:t>
            </a:r>
          </a:p>
          <a:p>
            <a:pPr algn="l" rtl="0"/>
            <a:r>
              <a:rPr lang="en-US" sz="2800" dirty="0" smtClean="0">
                <a:cs typeface="Andalus" panose="02020603050405020304" pitchFamily="18" charset="-78"/>
              </a:rPr>
              <a:t>Cephalohematomas are </a:t>
            </a:r>
            <a:r>
              <a:rPr lang="en-US" sz="2800" b="1" u="sng" dirty="0" smtClean="0">
                <a:cs typeface="Andalus" panose="02020603050405020304" pitchFamily="18" charset="-78"/>
              </a:rPr>
              <a:t>not discolored </a:t>
            </a:r>
            <a:r>
              <a:rPr lang="en-US" sz="2800" dirty="0" smtClean="0">
                <a:cs typeface="Andalus" panose="02020603050405020304" pitchFamily="18" charset="-78"/>
              </a:rPr>
              <a:t>! And usually enlarge in the first few days of life, then slowly resolve over weeks or months.</a:t>
            </a:r>
          </a:p>
          <a:p>
            <a:pPr algn="l" rtl="0"/>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6377940"/>
          </a:xfrm>
        </p:spPr>
        <p:txBody>
          <a:bodyPr>
            <a:normAutofit fontScale="97500"/>
          </a:bodyPr>
          <a:lstStyle/>
          <a:p>
            <a:pPr algn="l" rtl="0"/>
            <a:r>
              <a:rPr lang="en-US" sz="2800" dirty="0" smtClean="0"/>
              <a:t>Significant bleeding and neonatal jaundice</a:t>
            </a:r>
          </a:p>
          <a:p>
            <a:pPr algn="l" rtl="0"/>
            <a:r>
              <a:rPr lang="en-US" sz="2800" dirty="0" smtClean="0"/>
              <a:t>X-rays are not routinely indicated .</a:t>
            </a:r>
          </a:p>
          <a:p>
            <a:pPr algn="l" rtl="0"/>
            <a:r>
              <a:rPr lang="en-US" sz="2800" dirty="0" smtClean="0"/>
              <a:t>Secondary infection</a:t>
            </a:r>
          </a:p>
          <a:p>
            <a:pPr algn="l" rtl="0"/>
            <a:r>
              <a:rPr lang="en-US" sz="2800" dirty="0" smtClean="0"/>
              <a:t>Occasionally Cephalohematomas may calcify.</a:t>
            </a:r>
          </a:p>
          <a:p>
            <a:pPr algn="l" rtl="0"/>
            <a:r>
              <a:rPr lang="en-US" sz="2800" dirty="0" smtClean="0"/>
              <a:t>Of note, </a:t>
            </a:r>
            <a:r>
              <a:rPr lang="en-US" sz="2800" b="1" dirty="0" smtClean="0">
                <a:solidFill>
                  <a:srgbClr val="FF0000"/>
                </a:solidFill>
              </a:rPr>
              <a:t>skull fractures </a:t>
            </a:r>
            <a:r>
              <a:rPr lang="en-US" sz="2800" dirty="0" smtClean="0"/>
              <a:t>are occasionally associated with a cephalohematoma; if present, they are usually </a:t>
            </a:r>
            <a:r>
              <a:rPr lang="en-US" sz="2800" b="1" dirty="0" smtClean="0"/>
              <a:t>linear</a:t>
            </a:r>
            <a:r>
              <a:rPr lang="en-US" sz="2800" dirty="0" smtClean="0"/>
              <a:t> and </a:t>
            </a:r>
            <a:r>
              <a:rPr lang="en-US" sz="2800" b="1" dirty="0" smtClean="0"/>
              <a:t>do not require specific interventions </a:t>
            </a:r>
            <a:r>
              <a:rPr lang="en-US" sz="2800" dirty="0" smtClean="0"/>
              <a:t>unless associated with </a:t>
            </a:r>
            <a:r>
              <a:rPr lang="en-US" sz="2800" u="sng" dirty="0" smtClean="0"/>
              <a:t>abnormal neurologic findings</a:t>
            </a:r>
            <a:r>
              <a:rPr lang="en-US" sz="2800" dirty="0" smtClean="0"/>
              <a:t>.</a:t>
            </a:r>
          </a:p>
          <a:p>
            <a:pPr algn="l" rtl="0"/>
            <a:r>
              <a:rPr lang="en-US" sz="2800" dirty="0" smtClean="0"/>
              <a:t>Management consist mainly of </a:t>
            </a:r>
            <a:r>
              <a:rPr lang="en-US" sz="2800" b="1" dirty="0" smtClean="0">
                <a:solidFill>
                  <a:srgbClr val="00B050"/>
                </a:solidFill>
                <a:effectLst>
                  <a:outerShdw blurRad="38100" dist="38100" dir="2700000" algn="tl">
                    <a:srgbClr val="000000">
                      <a:alpha val="43137"/>
                    </a:srgbClr>
                  </a:outerShdw>
                </a:effectLst>
              </a:rPr>
              <a:t>observation</a:t>
            </a:r>
            <a:r>
              <a:rPr lang="en-US" sz="2800" dirty="0" smtClean="0"/>
              <a:t>, if anemia or hypovolemia is present </a:t>
            </a:r>
            <a:r>
              <a:rPr lang="en-US" sz="2800" b="1" dirty="0" smtClean="0">
                <a:solidFill>
                  <a:srgbClr val="00B050"/>
                </a:solidFill>
                <a:effectLst>
                  <a:outerShdw blurRad="38100" dist="38100" dir="2700000" algn="tl">
                    <a:srgbClr val="000000">
                      <a:alpha val="43137"/>
                    </a:srgbClr>
                  </a:outerShdw>
                </a:effectLst>
              </a:rPr>
              <a:t>resuscitation</a:t>
            </a:r>
            <a:r>
              <a:rPr lang="en-US" sz="2800" dirty="0" smtClean="0"/>
              <a:t> including transfusion may be needed,  aspiration is not required</a:t>
            </a:r>
            <a:endParaRPr lang="en-US" sz="2800" dirty="0"/>
          </a:p>
          <a:p>
            <a:pPr algn="l" rtl="0"/>
            <a:r>
              <a:rPr lang="en-US" sz="2800" dirty="0"/>
              <a:t>Occipital </a:t>
            </a:r>
            <a:r>
              <a:rPr lang="en-US" sz="2800" dirty="0" err="1"/>
              <a:t>Cephalohematomas</a:t>
            </a:r>
            <a:r>
              <a:rPr lang="en-US" sz="2800" dirty="0"/>
              <a:t> are uncommon and may be confused as </a:t>
            </a:r>
            <a:r>
              <a:rPr lang="en-US" sz="2800" dirty="0" err="1"/>
              <a:t>encephalocele</a:t>
            </a:r>
            <a:r>
              <a:rPr lang="en-US" sz="2800" dirty="0"/>
              <a:t>,</a:t>
            </a:r>
          </a:p>
          <a:p>
            <a:pPr algn="l" rtl="0"/>
            <a:endParaRPr lang="en-US"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914400" y="0"/>
            <a:ext cx="5105400" cy="3886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5943600" y="2819400"/>
            <a:ext cx="2895600" cy="3669247"/>
          </a:xfrm>
          <a:prstGeom prst="rect">
            <a:avLst/>
          </a:prstGeom>
          <a:noFill/>
          <a:ln w="9525">
            <a:noFill/>
            <a:miter lim="800000"/>
            <a:headEnd/>
            <a:tailEnd/>
          </a:ln>
          <a:effectLst/>
        </p:spPr>
      </p:pic>
      <p:pic>
        <p:nvPicPr>
          <p:cNvPr id="2050" name="Picture 2" descr="Encephalocele-web.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3568" y="3429000"/>
            <a:ext cx="4464495" cy="316967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88032"/>
            <a:ext cx="5904656" cy="980728"/>
          </a:xfrm>
        </p:spPr>
        <p:txBody>
          <a:bodyPr anchor="ctr">
            <a:normAutofit fontScale="90000"/>
          </a:bodyPr>
          <a:lstStyle/>
          <a:p>
            <a:pPr algn="l"/>
            <a:r>
              <a:rPr lang="en-US" b="1" dirty="0" smtClean="0"/>
              <a:t>2.Caput succedaneum</a:t>
            </a:r>
            <a:br>
              <a:rPr lang="en-US" b="1" dirty="0" smtClean="0"/>
            </a:br>
            <a:endParaRPr lang="en-US" b="1" dirty="0" smtClean="0"/>
          </a:p>
        </p:txBody>
      </p:sp>
      <p:sp>
        <p:nvSpPr>
          <p:cNvPr id="3" name="Content Placeholder 2"/>
          <p:cNvSpPr>
            <a:spLocks noGrp="1"/>
          </p:cNvSpPr>
          <p:nvPr>
            <p:ph idx="1"/>
          </p:nvPr>
        </p:nvSpPr>
        <p:spPr/>
        <p:txBody>
          <a:bodyPr>
            <a:normAutofit fontScale="85000" lnSpcReduction="20000"/>
          </a:bodyPr>
          <a:lstStyle/>
          <a:p>
            <a:pPr algn="l" rtl="0"/>
            <a:r>
              <a:rPr lang="en-US" dirty="0" smtClean="0"/>
              <a:t>It is a collection </a:t>
            </a:r>
            <a:r>
              <a:rPr lang="en-US" smtClean="0"/>
              <a:t>of </a:t>
            </a:r>
            <a:r>
              <a:rPr lang="en-US" b="1" smtClean="0">
                <a:solidFill>
                  <a:srgbClr val="FF0000"/>
                </a:solidFill>
              </a:rPr>
              <a:t>petting </a:t>
            </a:r>
            <a:r>
              <a:rPr lang="en-US" b="1" dirty="0" smtClean="0">
                <a:solidFill>
                  <a:srgbClr val="FF0000"/>
                </a:solidFill>
              </a:rPr>
              <a:t>edematous fluid and blood in soft tissues of the skull </a:t>
            </a:r>
            <a:r>
              <a:rPr lang="en-US" dirty="0" smtClean="0"/>
              <a:t>(extraperiosteal) which accumulates over the presenting part and is due to forces of labor. It has </a:t>
            </a:r>
            <a:r>
              <a:rPr lang="en-US" b="1" dirty="0" smtClean="0"/>
              <a:t>ill defined margins</a:t>
            </a:r>
            <a:r>
              <a:rPr lang="en-US" dirty="0" smtClean="0"/>
              <a:t>.</a:t>
            </a:r>
          </a:p>
          <a:p>
            <a:pPr algn="l" rtl="0"/>
            <a:r>
              <a:rPr lang="en-US" dirty="0" smtClean="0"/>
              <a:t>What </a:t>
            </a:r>
            <a:r>
              <a:rPr lang="en-US" dirty="0" err="1" smtClean="0"/>
              <a:t>extraperisoteal</a:t>
            </a:r>
            <a:r>
              <a:rPr lang="en-US" dirty="0" smtClean="0"/>
              <a:t> implies? *******</a:t>
            </a:r>
          </a:p>
          <a:p>
            <a:pPr algn="l" rtl="0"/>
            <a:r>
              <a:rPr lang="en-US" dirty="0" smtClean="0"/>
              <a:t>Incidence is increased with </a:t>
            </a:r>
            <a:r>
              <a:rPr lang="en-US" u="sng" dirty="0" smtClean="0">
                <a:effectLst>
                  <a:outerShdw blurRad="38100" dist="38100" dir="2700000" algn="tl">
                    <a:srgbClr val="000000">
                      <a:alpha val="43137"/>
                    </a:srgbClr>
                  </a:outerShdw>
                </a:effectLst>
              </a:rPr>
              <a:t>prolonged labor </a:t>
            </a:r>
            <a:r>
              <a:rPr lang="en-US" dirty="0" smtClean="0"/>
              <a:t>and </a:t>
            </a:r>
            <a:r>
              <a:rPr lang="en-US" u="sng" dirty="0" smtClean="0">
                <a:effectLst>
                  <a:outerShdw blurRad="38100" dist="38100" dir="2700000" algn="tl">
                    <a:srgbClr val="000000">
                      <a:alpha val="43137"/>
                    </a:srgbClr>
                  </a:outerShdw>
                </a:effectLst>
              </a:rPr>
              <a:t>vacuum extraction</a:t>
            </a:r>
            <a:r>
              <a:rPr lang="en-US" dirty="0" smtClean="0"/>
              <a:t>.</a:t>
            </a:r>
          </a:p>
          <a:p>
            <a:pPr algn="l" rtl="0"/>
            <a:r>
              <a:rPr lang="en-US" dirty="0" smtClean="0"/>
              <a:t>Significant </a:t>
            </a:r>
            <a:r>
              <a:rPr lang="en-US" sz="3300" b="1" dirty="0" smtClean="0">
                <a:solidFill>
                  <a:srgbClr val="7030A0"/>
                </a:solidFill>
                <a:effectLst>
                  <a:outerShdw blurRad="38100" dist="38100" dir="2700000" algn="tl">
                    <a:srgbClr val="000000">
                      <a:alpha val="43137"/>
                    </a:srgbClr>
                  </a:outerShdw>
                </a:effectLst>
              </a:rPr>
              <a:t>BLEEDING</a:t>
            </a:r>
            <a:r>
              <a:rPr lang="en-US" sz="3300" dirty="0" smtClean="0">
                <a:effectLst>
                  <a:outerShdw blurRad="38100" dist="38100" dir="2700000" algn="tl">
                    <a:srgbClr val="000000">
                      <a:alpha val="43137"/>
                    </a:srgbClr>
                  </a:outerShdw>
                </a:effectLst>
              </a:rPr>
              <a:t> </a:t>
            </a:r>
            <a:r>
              <a:rPr lang="en-US" dirty="0" smtClean="0"/>
              <a:t>is rare but neonatal </a:t>
            </a:r>
            <a:r>
              <a:rPr lang="en-US" sz="3300" b="1" dirty="0" smtClean="0">
                <a:solidFill>
                  <a:srgbClr val="7030A0"/>
                </a:solidFill>
                <a:effectLst>
                  <a:outerShdw blurRad="38100" dist="38100" dir="2700000" algn="tl">
                    <a:srgbClr val="000000">
                      <a:alpha val="43137"/>
                    </a:srgbClr>
                  </a:outerShdw>
                </a:effectLst>
              </a:rPr>
              <a:t>JAUNDICE</a:t>
            </a:r>
            <a:r>
              <a:rPr lang="en-US" dirty="0" smtClean="0"/>
              <a:t> can worsen as blood is reabsorbed.</a:t>
            </a:r>
          </a:p>
          <a:p>
            <a:pPr algn="l" rtl="0"/>
            <a:r>
              <a:rPr lang="en-US" dirty="0" smtClean="0"/>
              <a:t>Skull x-rays are not indicated</a:t>
            </a:r>
          </a:p>
          <a:p>
            <a:pPr algn="l" rtl="0"/>
            <a:r>
              <a:rPr lang="en-US" dirty="0" smtClean="0"/>
              <a:t>The caput will resolve over several days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980728"/>
            <a:ext cx="5715000" cy="3276600"/>
          </a:xfrm>
          <a:prstGeom prst="rect">
            <a:avLst/>
          </a:prstGeom>
          <a:noFill/>
          <a:ln w="9525">
            <a:noFill/>
            <a:miter lim="800000"/>
            <a:headEnd/>
            <a:tailEnd/>
          </a:ln>
          <a:effectLst/>
        </p:spPr>
      </p:pic>
      <p:pic>
        <p:nvPicPr>
          <p:cNvPr id="5122" name="Picture 2" descr="Image result for Caput succedaneum"/>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3717032"/>
            <a:ext cx="4248472" cy="280831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164288" y="3789040"/>
            <a:ext cx="986167" cy="707886"/>
          </a:xfrm>
          <a:prstGeom prst="rect">
            <a:avLst/>
          </a:prstGeom>
        </p:spPr>
        <p:txBody>
          <a:bodyPr wrap="none">
            <a:spAutoFit/>
          </a:bodyPr>
          <a:lstStyle/>
          <a:p>
            <a:r>
              <a:rPr lang="en-US" sz="4000" b="1" dirty="0" smtClean="0"/>
              <a:t>****</a:t>
            </a:r>
            <a:endParaRPr lang="en-US" sz="4000" b="1" dirty="0"/>
          </a:p>
        </p:txBody>
      </p:sp>
      <p:sp>
        <p:nvSpPr>
          <p:cNvPr id="4" name="مستطيل 3"/>
          <p:cNvSpPr/>
          <p:nvPr/>
        </p:nvSpPr>
        <p:spPr bwMode="auto">
          <a:xfrm>
            <a:off x="0" y="0"/>
            <a:ext cx="9144000" cy="1628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pic>
        <p:nvPicPr>
          <p:cNvPr id="3074" name="Picture 2" descr="Image result for caput succedaneum vs cephalohematoma"/>
          <p:cNvPicPr>
            <a:picLocks noGrp="1" noChangeAspect="1" noChangeArrowheads="1"/>
          </p:cNvPicPr>
          <p:nvPr>
            <p:ph sz="quarter" idx="1"/>
          </p:nvPr>
        </p:nvPicPr>
        <p:blipFill>
          <a:blip r:embed="rId3" cstate="print">
            <a:lum bright="-30000" contrast="40000"/>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4624"/>
            <a:ext cx="6213376" cy="792088"/>
          </a:xfrm>
        </p:spPr>
        <p:txBody>
          <a:bodyPr/>
          <a:lstStyle/>
          <a:p>
            <a:pPr algn="l"/>
            <a:r>
              <a:rPr lang="en-US" b="1" dirty="0" smtClean="0">
                <a:ln w="18415" cmpd="sng">
                  <a:solidFill>
                    <a:srgbClr val="FFFFFF"/>
                  </a:solidFill>
                  <a:prstDash val="solid"/>
                </a:ln>
                <a:effectLst>
                  <a:outerShdw blurRad="63500" dir="3600000" algn="tl" rotWithShape="0">
                    <a:srgbClr val="000000">
                      <a:alpha val="70000"/>
                    </a:srgbClr>
                  </a:outerShdw>
                </a:effectLst>
              </a:rPr>
              <a:t>3.Subgaleal hematoma</a:t>
            </a:r>
            <a:endParaRPr lang="en-US" b="1" dirty="0">
              <a:ln w="18415" cmpd="sng">
                <a:solidFill>
                  <a:srgbClr val="FFFFFF"/>
                </a:solidFill>
                <a:prstDash val="solid"/>
              </a:ln>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0" y="908720"/>
            <a:ext cx="9144000" cy="5842635"/>
          </a:xfrm>
        </p:spPr>
        <p:txBody>
          <a:bodyPr>
            <a:noAutofit/>
          </a:bodyPr>
          <a:lstStyle/>
          <a:p>
            <a:pPr marL="180000" algn="l" rtl="0"/>
            <a:r>
              <a:rPr lang="en-US" sz="2400" dirty="0" smtClean="0"/>
              <a:t>It is </a:t>
            </a:r>
            <a:r>
              <a:rPr lang="en-US" sz="2400" b="1" dirty="0" smtClean="0">
                <a:solidFill>
                  <a:srgbClr val="FF0000"/>
                </a:solidFill>
              </a:rPr>
              <a:t>a bleeding between the </a:t>
            </a:r>
            <a:r>
              <a:rPr lang="en-US" sz="2400" b="1" u="sng" dirty="0" smtClean="0">
                <a:solidFill>
                  <a:srgbClr val="FF0000"/>
                </a:solidFill>
                <a:effectLst>
                  <a:outerShdw blurRad="38100" dist="38100" dir="2700000" algn="tl">
                    <a:srgbClr val="000000">
                      <a:alpha val="43137"/>
                    </a:srgbClr>
                  </a:outerShdw>
                </a:effectLst>
              </a:rPr>
              <a:t>periosteum</a:t>
            </a:r>
            <a:r>
              <a:rPr lang="en-US" sz="2400" b="1" dirty="0" smtClean="0">
                <a:solidFill>
                  <a:srgbClr val="FF0000"/>
                </a:solidFill>
              </a:rPr>
              <a:t> and the </a:t>
            </a:r>
            <a:r>
              <a:rPr lang="en-US" sz="2400" b="1" u="sng" dirty="0" smtClean="0">
                <a:solidFill>
                  <a:srgbClr val="FF0000"/>
                </a:solidFill>
                <a:effectLst>
                  <a:outerShdw blurRad="38100" dist="38100" dir="2700000" algn="tl">
                    <a:srgbClr val="000000">
                      <a:alpha val="43137"/>
                    </a:srgbClr>
                  </a:outerShdw>
                </a:effectLst>
              </a:rPr>
              <a:t>scalp anponeuretica </a:t>
            </a:r>
            <a:r>
              <a:rPr lang="en-US" sz="2400" dirty="0" smtClean="0"/>
              <a:t>(</a:t>
            </a:r>
            <a:r>
              <a:rPr lang="en-US" sz="2400" dirty="0" err="1" smtClean="0"/>
              <a:t>galeal</a:t>
            </a:r>
            <a:r>
              <a:rPr lang="en-US" sz="2400" dirty="0" smtClean="0"/>
              <a:t> </a:t>
            </a:r>
            <a:r>
              <a:rPr lang="en-US" sz="2400" dirty="0" err="1" smtClean="0"/>
              <a:t>aponeurosis</a:t>
            </a:r>
            <a:r>
              <a:rPr lang="en-US" sz="2400" dirty="0" smtClean="0"/>
              <a:t>) (potential space)</a:t>
            </a:r>
          </a:p>
          <a:p>
            <a:pPr marL="180000" algn="l" rtl="0"/>
            <a:r>
              <a:rPr lang="en-US" sz="2400" dirty="0"/>
              <a:t>The diagnosis is generally a </a:t>
            </a:r>
            <a:r>
              <a:rPr lang="en-US" sz="2400" b="1" dirty="0">
                <a:solidFill>
                  <a:srgbClr val="00B050"/>
                </a:solidFill>
                <a:effectLst>
                  <a:outerShdw blurRad="38100" dist="38100" dir="2700000" algn="tl">
                    <a:srgbClr val="000000">
                      <a:alpha val="43137"/>
                    </a:srgbClr>
                  </a:outerShdw>
                </a:effectLst>
              </a:rPr>
              <a:t>clinical</a:t>
            </a:r>
            <a:r>
              <a:rPr lang="en-US" sz="2400" dirty="0">
                <a:effectLst>
                  <a:outerShdw blurRad="38100" dist="38100" dir="2700000" algn="tl">
                    <a:srgbClr val="000000">
                      <a:alpha val="43137"/>
                    </a:srgbClr>
                  </a:outerShdw>
                </a:effectLst>
              </a:rPr>
              <a:t> </a:t>
            </a:r>
            <a:r>
              <a:rPr lang="en-US" sz="2400" dirty="0" err="1" smtClean="0"/>
              <a:t>one,It</a:t>
            </a:r>
            <a:r>
              <a:rPr lang="en-US" sz="2400" dirty="0" smtClean="0"/>
              <a:t> presents as        </a:t>
            </a:r>
            <a:r>
              <a:rPr lang="en-US" sz="2400" b="1" u="sng" dirty="0" smtClean="0"/>
              <a:t>firm</a:t>
            </a:r>
            <a:r>
              <a:rPr lang="en-US" sz="2400" b="1" dirty="0" smtClean="0"/>
              <a:t> </a:t>
            </a:r>
            <a:r>
              <a:rPr lang="en-US" sz="2400" b="1" u="sng" dirty="0" smtClean="0"/>
              <a:t>fluctuant</a:t>
            </a:r>
            <a:r>
              <a:rPr lang="en-US" sz="2400" b="1" dirty="0" smtClean="0"/>
              <a:t> </a:t>
            </a:r>
            <a:r>
              <a:rPr lang="en-US" sz="2400" b="1" u="sng" dirty="0" smtClean="0"/>
              <a:t>swelling</a:t>
            </a:r>
            <a:r>
              <a:rPr lang="en-US" sz="2400" b="1" dirty="0" smtClean="0"/>
              <a:t> </a:t>
            </a:r>
            <a:r>
              <a:rPr lang="en-US" sz="2400" dirty="0" smtClean="0"/>
              <a:t>over the scalp </a:t>
            </a:r>
            <a:r>
              <a:rPr lang="en-US" sz="2400" dirty="0"/>
              <a:t>(especially over the occiput</a:t>
            </a:r>
            <a:r>
              <a:rPr lang="en-US" sz="2400" dirty="0" smtClean="0"/>
              <a:t>) (</a:t>
            </a:r>
            <a:r>
              <a:rPr lang="en-US" sz="2400" b="1" u="sng" dirty="0" smtClean="0"/>
              <a:t>petting edema</a:t>
            </a:r>
            <a:r>
              <a:rPr lang="en-US" sz="2400" dirty="0" smtClean="0"/>
              <a:t>), extending posteriorly to the neck and/or in front of the ears displacing the ears laterally.</a:t>
            </a:r>
          </a:p>
          <a:p>
            <a:pPr marL="180000" algn="l" rtl="0"/>
            <a:r>
              <a:rPr lang="en-US" sz="2400" dirty="0" smtClean="0"/>
              <a:t>90% of </a:t>
            </a:r>
            <a:r>
              <a:rPr lang="en-US" sz="2400" dirty="0"/>
              <a:t>cases result from a </a:t>
            </a:r>
            <a:r>
              <a:rPr lang="en-US" sz="2400" u="sng" dirty="0">
                <a:effectLst>
                  <a:outerShdw blurRad="38100" dist="38100" dir="2700000" algn="tl">
                    <a:srgbClr val="000000">
                      <a:alpha val="43137"/>
                    </a:srgbClr>
                  </a:outerShdw>
                </a:effectLst>
              </a:rPr>
              <a:t>vacuum</a:t>
            </a:r>
            <a:r>
              <a:rPr lang="en-US" sz="2400" dirty="0"/>
              <a:t> applied to the head at delivery. </a:t>
            </a:r>
            <a:endParaRPr lang="en-US" sz="2400" dirty="0" smtClean="0"/>
          </a:p>
          <a:p>
            <a:pPr marL="180000" algn="l" rtl="0"/>
            <a:r>
              <a:rPr lang="en-US" sz="2400" dirty="0" err="1" smtClean="0"/>
              <a:t>Subgaleal</a:t>
            </a:r>
            <a:r>
              <a:rPr lang="en-US" sz="2400" dirty="0" smtClean="0"/>
              <a:t> </a:t>
            </a:r>
            <a:r>
              <a:rPr lang="en-US" sz="2400" dirty="0"/>
              <a:t>hematoma has a high frequency of occurrence of associated </a:t>
            </a:r>
            <a:r>
              <a:rPr lang="en-US" sz="2800" b="1" dirty="0">
                <a:solidFill>
                  <a:srgbClr val="7030A0"/>
                </a:solidFill>
                <a:effectLst>
                  <a:outerShdw blurRad="38100" dist="38100" dir="2700000" algn="tl">
                    <a:srgbClr val="000000">
                      <a:alpha val="43137"/>
                    </a:srgbClr>
                  </a:outerShdw>
                </a:effectLst>
              </a:rPr>
              <a:t>head trauma </a:t>
            </a:r>
            <a:r>
              <a:rPr lang="en-US" sz="2400" dirty="0"/>
              <a:t>(40%), such as intracranial hemorrhage or skull fracture</a:t>
            </a:r>
            <a:r>
              <a:rPr lang="en-US" sz="2400" dirty="0" smtClean="0"/>
              <a:t>.</a:t>
            </a:r>
          </a:p>
          <a:p>
            <a:pPr marL="180000" algn="l" rtl="0"/>
            <a:r>
              <a:rPr lang="en-US" sz="2400" dirty="0"/>
              <a:t>The swelling develops gradually </a:t>
            </a:r>
            <a:r>
              <a:rPr lang="en-US" sz="2400" u="sng" dirty="0"/>
              <a:t>12-72 hours after delivery</a:t>
            </a:r>
            <a:r>
              <a:rPr lang="en-US" sz="2400" dirty="0"/>
              <a:t>, although it may be noted </a:t>
            </a:r>
            <a:r>
              <a:rPr lang="en-US" sz="2400" u="sng" dirty="0"/>
              <a:t>immediately</a:t>
            </a:r>
            <a:r>
              <a:rPr lang="en-US" sz="2400" dirty="0"/>
              <a:t> after delivery in severe cases.</a:t>
            </a:r>
          </a:p>
          <a:p>
            <a:pPr marL="180000" algn="l" rtl="0"/>
            <a:endParaRPr lang="en-US"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5"/>
            <a:ext cx="9144000" cy="5746209"/>
          </a:xfrm>
        </p:spPr>
        <p:txBody>
          <a:bodyPr>
            <a:normAutofit fontScale="77500" lnSpcReduction="20000"/>
          </a:bodyPr>
          <a:lstStyle/>
          <a:p>
            <a:pPr marL="180000" algn="l" rtl="0">
              <a:lnSpc>
                <a:spcPct val="110000"/>
              </a:lnSpc>
            </a:pPr>
            <a:r>
              <a:rPr lang="en-US" sz="3300" b="1" dirty="0" smtClean="0">
                <a:solidFill>
                  <a:srgbClr val="7030A0"/>
                </a:solidFill>
                <a:effectLst>
                  <a:outerShdw blurRad="38100" dist="38100" dir="2700000" algn="tl">
                    <a:srgbClr val="000000">
                      <a:alpha val="43137"/>
                    </a:srgbClr>
                  </a:outerShdw>
                </a:effectLst>
              </a:rPr>
              <a:t>Bleeding</a:t>
            </a:r>
            <a:r>
              <a:rPr lang="en-US" dirty="0" smtClean="0"/>
              <a:t> is significant and can place the infant at risk of </a:t>
            </a:r>
            <a:r>
              <a:rPr lang="en-US" sz="3300" b="1" u="sng" dirty="0" smtClean="0">
                <a:solidFill>
                  <a:srgbClr val="C00000"/>
                </a:solidFill>
              </a:rPr>
              <a:t>hypotension</a:t>
            </a:r>
            <a:r>
              <a:rPr lang="en-US" dirty="0" smtClean="0"/>
              <a:t> and </a:t>
            </a:r>
            <a:r>
              <a:rPr lang="en-US" sz="3300" b="1" u="sng" dirty="0" smtClean="0">
                <a:solidFill>
                  <a:srgbClr val="C00000"/>
                </a:solidFill>
              </a:rPr>
              <a:t>shock</a:t>
            </a:r>
            <a:r>
              <a:rPr lang="en-US" dirty="0" smtClean="0"/>
              <a:t>, </a:t>
            </a:r>
            <a:r>
              <a:rPr lang="en-US" sz="3300" b="1" u="sng" dirty="0" err="1" smtClean="0">
                <a:solidFill>
                  <a:srgbClr val="C00000"/>
                </a:solidFill>
              </a:rPr>
              <a:t>hyperbilirubenemia</a:t>
            </a:r>
            <a:r>
              <a:rPr lang="en-US" dirty="0" smtClean="0"/>
              <a:t> and/or a </a:t>
            </a:r>
            <a:r>
              <a:rPr lang="en-US" sz="3300" b="1" u="sng" dirty="0" smtClean="0">
                <a:solidFill>
                  <a:srgbClr val="C00000"/>
                </a:solidFill>
              </a:rPr>
              <a:t>consumptive coagulopathy </a:t>
            </a:r>
            <a:r>
              <a:rPr lang="en-US" dirty="0" smtClean="0"/>
              <a:t>(prompt recognition is crucial).</a:t>
            </a:r>
          </a:p>
          <a:p>
            <a:pPr marL="180000" algn="l" rtl="0">
              <a:lnSpc>
                <a:spcPct val="110000"/>
              </a:lnSpc>
            </a:pPr>
            <a:endParaRPr lang="en-US" dirty="0" smtClean="0"/>
          </a:p>
          <a:p>
            <a:pPr marL="180000" algn="l" rtl="0">
              <a:lnSpc>
                <a:spcPct val="110000"/>
              </a:lnSpc>
            </a:pPr>
            <a:r>
              <a:rPr lang="en-US" sz="3400" b="1" u="sng" dirty="0" smtClean="0">
                <a:solidFill>
                  <a:srgbClr val="C00000"/>
                </a:solidFill>
              </a:rPr>
              <a:t>Hemophilia</a:t>
            </a:r>
            <a:r>
              <a:rPr lang="en-US" dirty="0" smtClean="0"/>
              <a:t> sometimes first present as </a:t>
            </a:r>
            <a:r>
              <a:rPr lang="en-US" dirty="0" err="1" smtClean="0"/>
              <a:t>subgaleal</a:t>
            </a:r>
            <a:r>
              <a:rPr lang="en-US" dirty="0" smtClean="0"/>
              <a:t> hematoma</a:t>
            </a:r>
          </a:p>
          <a:p>
            <a:pPr marL="180000" algn="l" rtl="0">
              <a:lnSpc>
                <a:spcPct val="110000"/>
              </a:lnSpc>
            </a:pPr>
            <a:r>
              <a:rPr lang="en-US" dirty="0"/>
              <a:t>The </a:t>
            </a:r>
            <a:r>
              <a:rPr lang="en-US" sz="3400" b="1" u="sng" dirty="0">
                <a:solidFill>
                  <a:srgbClr val="C00000"/>
                </a:solidFill>
              </a:rPr>
              <a:t>swelling</a:t>
            </a:r>
            <a:r>
              <a:rPr lang="en-US" dirty="0"/>
              <a:t> may </a:t>
            </a:r>
            <a:r>
              <a:rPr lang="en-US" b="1" dirty="0">
                <a:effectLst>
                  <a:outerShdw blurRad="38100" dist="38100" dir="2700000" algn="tl">
                    <a:srgbClr val="000000">
                      <a:alpha val="43137"/>
                    </a:srgbClr>
                  </a:outerShdw>
                </a:effectLst>
              </a:rPr>
              <a:t>obscure the fontanelle </a:t>
            </a:r>
            <a:r>
              <a:rPr lang="en-US" dirty="0"/>
              <a:t>and </a:t>
            </a:r>
            <a:r>
              <a:rPr lang="en-US" b="1" dirty="0">
                <a:effectLst>
                  <a:outerShdw blurRad="38100" dist="38100" dir="2700000" algn="tl">
                    <a:srgbClr val="000000">
                      <a:alpha val="43137"/>
                    </a:srgbClr>
                  </a:outerShdw>
                </a:effectLst>
              </a:rPr>
              <a:t>cross suture lines</a:t>
            </a:r>
            <a:r>
              <a:rPr lang="en-US" dirty="0"/>
              <a:t> (distinguishing it from </a:t>
            </a:r>
            <a:r>
              <a:rPr lang="en-US" dirty="0" err="1"/>
              <a:t>cephalohematoma</a:t>
            </a:r>
            <a:r>
              <a:rPr lang="en-US" dirty="0"/>
              <a:t>).</a:t>
            </a:r>
          </a:p>
          <a:p>
            <a:pPr marL="180000" algn="l" rtl="0">
              <a:lnSpc>
                <a:spcPct val="110000"/>
              </a:lnSpc>
            </a:pPr>
            <a:r>
              <a:rPr lang="en-US" dirty="0"/>
              <a:t>Laboratory evaluation may </a:t>
            </a:r>
            <a:r>
              <a:rPr lang="en-US" dirty="0" err="1"/>
              <a:t>consisit</a:t>
            </a:r>
            <a:r>
              <a:rPr lang="en-US" dirty="0"/>
              <a:t> of </a:t>
            </a:r>
            <a:r>
              <a:rPr lang="en-US" u="sng" dirty="0" err="1">
                <a:effectLst>
                  <a:outerShdw blurRad="38100" dist="38100" dir="2700000" algn="tl">
                    <a:srgbClr val="000000">
                      <a:alpha val="43137"/>
                    </a:srgbClr>
                  </a:outerShdw>
                </a:effectLst>
              </a:rPr>
              <a:t>hematocrite</a:t>
            </a:r>
            <a:r>
              <a:rPr lang="en-US" dirty="0">
                <a:effectLst>
                  <a:outerShdw blurRad="38100" dist="38100" dir="2700000" algn="tl">
                    <a:srgbClr val="000000">
                      <a:alpha val="43137"/>
                    </a:srgbClr>
                  </a:outerShdw>
                </a:effectLst>
              </a:rPr>
              <a:t> </a:t>
            </a:r>
            <a:r>
              <a:rPr lang="en-US" dirty="0"/>
              <a:t>evaluation, and </a:t>
            </a:r>
            <a:r>
              <a:rPr lang="en-US" u="sng" dirty="0">
                <a:effectLst>
                  <a:outerShdw blurRad="38100" dist="38100" dir="2700000" algn="tl">
                    <a:srgbClr val="000000">
                      <a:alpha val="43137"/>
                    </a:srgbClr>
                  </a:outerShdw>
                </a:effectLst>
              </a:rPr>
              <a:t>coagulation</a:t>
            </a:r>
            <a:r>
              <a:rPr lang="en-US" dirty="0"/>
              <a:t> studies may be required.</a:t>
            </a:r>
          </a:p>
          <a:p>
            <a:pPr marL="180000" algn="l" rtl="0">
              <a:lnSpc>
                <a:spcPct val="110000"/>
              </a:lnSpc>
            </a:pPr>
            <a:r>
              <a:rPr lang="en-US" dirty="0" smtClean="0"/>
              <a:t>Management consist of </a:t>
            </a:r>
            <a:r>
              <a:rPr lang="en-US" b="1" dirty="0" smtClean="0">
                <a:solidFill>
                  <a:srgbClr val="00B050"/>
                </a:solidFill>
                <a:effectLst>
                  <a:outerShdw blurRad="38100" dist="38100" dir="2700000" algn="tl">
                    <a:srgbClr val="000000">
                      <a:alpha val="43137"/>
                    </a:srgbClr>
                  </a:outerShdw>
                </a:effectLst>
              </a:rPr>
              <a:t>strict observation </a:t>
            </a:r>
            <a:r>
              <a:rPr lang="en-US" dirty="0" smtClean="0"/>
              <a:t>and provide treatment when needed such as </a:t>
            </a:r>
            <a:r>
              <a:rPr lang="en-US" b="1" dirty="0" smtClean="0">
                <a:solidFill>
                  <a:srgbClr val="00B050"/>
                </a:solidFill>
                <a:effectLst>
                  <a:outerShdw blurRad="38100" dist="38100" dir="2700000" algn="tl">
                    <a:srgbClr val="000000">
                      <a:alpha val="43137"/>
                    </a:srgbClr>
                  </a:outerShdw>
                </a:effectLst>
              </a:rPr>
              <a:t>transfusion</a:t>
            </a:r>
            <a:r>
              <a:rPr lang="en-US" dirty="0" smtClean="0"/>
              <a:t> of blood or FFP and </a:t>
            </a:r>
            <a:r>
              <a:rPr lang="en-US" b="1" dirty="0" err="1" smtClean="0">
                <a:solidFill>
                  <a:srgbClr val="00B050"/>
                </a:solidFill>
                <a:effectLst>
                  <a:outerShdw blurRad="38100" dist="38100" dir="2700000" algn="tl">
                    <a:srgbClr val="000000">
                      <a:alpha val="43137"/>
                    </a:srgbClr>
                  </a:outerShdw>
                </a:effectLst>
              </a:rPr>
              <a:t>phototheraby</a:t>
            </a:r>
            <a:r>
              <a:rPr lang="en-US" dirty="0" smtClean="0"/>
              <a:t>,</a:t>
            </a:r>
            <a:r>
              <a:rPr lang="en-US" dirty="0"/>
              <a:t> In the absence of shock or intracranial injury, the long-term prognosis is generally good.</a:t>
            </a:r>
            <a:endParaRPr lang="en-US" dirty="0" smtClean="0"/>
          </a:p>
          <a:p>
            <a:pPr marL="180000" algn="l" rtl="0">
              <a:lnSpc>
                <a:spcPct val="110000"/>
              </a:lnSpc>
            </a:pPr>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0" y="908720"/>
            <a:ext cx="5105400" cy="3152737"/>
          </a:xfrm>
          <a:prstGeom prst="rect">
            <a:avLst/>
          </a:prstGeom>
          <a:noFill/>
          <a:ln w="9525">
            <a:noFill/>
            <a:miter lim="800000"/>
            <a:headEnd/>
            <a:tailEnd/>
          </a:ln>
          <a:effectLst/>
        </p:spPr>
      </p:pic>
      <p:pic>
        <p:nvPicPr>
          <p:cNvPr id="5" name="Picture 4" descr="subgal.jpg"/>
          <p:cNvPicPr>
            <a:picLocks noChangeAspect="1"/>
          </p:cNvPicPr>
          <p:nvPr/>
        </p:nvPicPr>
        <p:blipFill>
          <a:blip r:embed="rId3" cstate="print"/>
          <a:stretch>
            <a:fillRect/>
          </a:stretch>
        </p:blipFill>
        <p:spPr>
          <a:xfrm>
            <a:off x="4495800" y="3276600"/>
            <a:ext cx="4393494" cy="32908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548680"/>
            <a:ext cx="7772400" cy="4572000"/>
          </a:xfrm>
        </p:spPr>
        <p:txBody>
          <a:bodyPr/>
          <a:lstStyle/>
          <a:p>
            <a:pPr algn="l" rtl="0"/>
            <a:endParaRPr lang="en-US" dirty="0" smtClean="0"/>
          </a:p>
          <a:p>
            <a:pPr algn="l" rtl="0"/>
            <a:r>
              <a:rPr lang="en-US" sz="2800" dirty="0" smtClean="0"/>
              <a:t>This </a:t>
            </a:r>
            <a:r>
              <a:rPr lang="en-US" sz="2800" dirty="0"/>
              <a:t>aspiration induces </a:t>
            </a:r>
            <a:r>
              <a:rPr lang="en-US" sz="2800" dirty="0" smtClean="0"/>
              <a:t>its effect via </a:t>
            </a:r>
            <a:r>
              <a:rPr lang="en-US" sz="2800" dirty="0"/>
              <a:t>four major pulmonary effects: airway obstruction, surfactant dysfunction, chemical pneumonitis, and pulmonary hypertension</a:t>
            </a:r>
            <a:endParaRPr lang="ar-SA" sz="2800" dirty="0"/>
          </a:p>
        </p:txBody>
      </p:sp>
      <p:graphicFrame>
        <p:nvGraphicFramePr>
          <p:cNvPr id="4" name="Content Placeholder 3"/>
          <p:cNvGraphicFramePr/>
          <p:nvPr/>
        </p:nvGraphicFramePr>
        <p:xfrm>
          <a:off x="467544" y="3284984"/>
          <a:ext cx="7929618"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1052736"/>
            <a:ext cx="9180512" cy="5616624"/>
          </a:xfrm>
        </p:spPr>
        <p:txBody>
          <a:bodyPr>
            <a:normAutofit fontScale="77500" lnSpcReduction="20000"/>
          </a:bodyPr>
          <a:lstStyle/>
          <a:p>
            <a:pPr algn="l" rtl="0">
              <a:lnSpc>
                <a:spcPct val="110000"/>
              </a:lnSpc>
            </a:pPr>
            <a:r>
              <a:rPr lang="en-US" b="1" dirty="0" smtClean="0"/>
              <a:t>Abrasion : </a:t>
            </a:r>
            <a:r>
              <a:rPr lang="en-US" dirty="0" smtClean="0"/>
              <a:t>is </a:t>
            </a:r>
            <a:r>
              <a:rPr lang="en-US" b="1" u="sng" dirty="0" smtClean="0">
                <a:solidFill>
                  <a:srgbClr val="FF0066"/>
                </a:solidFill>
              </a:rPr>
              <a:t>a partial thickness </a:t>
            </a:r>
            <a:r>
              <a:rPr lang="en-US" dirty="0" smtClean="0"/>
              <a:t>wound caused by damage to the skin by </a:t>
            </a:r>
            <a:r>
              <a:rPr lang="en-US" b="1" dirty="0" smtClean="0">
                <a:solidFill>
                  <a:srgbClr val="FF0000"/>
                </a:solidFill>
              </a:rPr>
              <a:t>friction</a:t>
            </a:r>
            <a:r>
              <a:rPr lang="en-US" dirty="0" smtClean="0"/>
              <a:t> and can be </a:t>
            </a:r>
            <a:r>
              <a:rPr lang="en-US" u="sng" dirty="0" smtClean="0">
                <a:effectLst>
                  <a:outerShdw blurRad="38100" dist="38100" dir="2700000" algn="tl">
                    <a:srgbClr val="000000">
                      <a:alpha val="43137"/>
                    </a:srgbClr>
                  </a:outerShdw>
                </a:effectLst>
              </a:rPr>
              <a:t>superficial</a:t>
            </a:r>
            <a:r>
              <a:rPr lang="en-US" dirty="0" smtClean="0">
                <a:effectLst>
                  <a:outerShdw blurRad="38100" dist="38100" dir="2700000" algn="tl">
                    <a:srgbClr val="000000">
                      <a:alpha val="43137"/>
                    </a:srgbClr>
                  </a:outerShdw>
                </a:effectLst>
              </a:rPr>
              <a:t> </a:t>
            </a:r>
            <a:r>
              <a:rPr lang="en-US" dirty="0" smtClean="0"/>
              <a:t>involving only the epidermis to </a:t>
            </a:r>
            <a:r>
              <a:rPr lang="en-US" u="sng" dirty="0" smtClean="0">
                <a:effectLst>
                  <a:outerShdw blurRad="38100" dist="38100" dir="2700000" algn="tl">
                    <a:srgbClr val="000000">
                      <a:alpha val="43137"/>
                    </a:srgbClr>
                  </a:outerShdw>
                </a:effectLst>
              </a:rPr>
              <a:t>deep</a:t>
            </a:r>
            <a:r>
              <a:rPr lang="en-US" dirty="0" smtClean="0"/>
              <a:t> involving the deep dermis. </a:t>
            </a:r>
          </a:p>
          <a:p>
            <a:pPr algn="l" rtl="0">
              <a:lnSpc>
                <a:spcPct val="110000"/>
              </a:lnSpc>
              <a:buNone/>
            </a:pPr>
            <a:r>
              <a:rPr lang="en-US" dirty="0" smtClean="0"/>
              <a:t> - Abrasions usually involve </a:t>
            </a:r>
            <a:r>
              <a:rPr lang="en-US" b="1" dirty="0" smtClean="0">
                <a:solidFill>
                  <a:srgbClr val="FF0000"/>
                </a:solidFill>
              </a:rPr>
              <a:t>minimal bleeding</a:t>
            </a:r>
          </a:p>
          <a:p>
            <a:pPr algn="l" rtl="0">
              <a:lnSpc>
                <a:spcPct val="110000"/>
              </a:lnSpc>
            </a:pPr>
            <a:r>
              <a:rPr lang="en-US" b="1" dirty="0" smtClean="0"/>
              <a:t>laceration: </a:t>
            </a:r>
            <a:r>
              <a:rPr lang="en-US" b="1" u="sng" dirty="0" smtClean="0">
                <a:solidFill>
                  <a:srgbClr val="FF0066"/>
                </a:solidFill>
              </a:rPr>
              <a:t>a deep cut or tear </a:t>
            </a:r>
            <a:r>
              <a:rPr lang="en-US" dirty="0"/>
              <a:t>in skin or flesh</a:t>
            </a:r>
            <a:endParaRPr lang="en-US" dirty="0" smtClean="0"/>
          </a:p>
          <a:p>
            <a:pPr algn="l" rtl="0">
              <a:lnSpc>
                <a:spcPct val="110000"/>
              </a:lnSpc>
            </a:pPr>
            <a:r>
              <a:rPr lang="en-US" dirty="0" smtClean="0"/>
              <a:t>Abrasions and lacerations sometimes may occur as scalpel cuts during </a:t>
            </a:r>
            <a:r>
              <a:rPr lang="en-US" u="sng" dirty="0" smtClean="0">
                <a:effectLst>
                  <a:outerShdw blurRad="38100" dist="38100" dir="2700000" algn="tl">
                    <a:srgbClr val="000000">
                      <a:alpha val="43137"/>
                    </a:srgbClr>
                  </a:outerShdw>
                </a:effectLst>
              </a:rPr>
              <a:t>cesarean delivery </a:t>
            </a:r>
            <a:r>
              <a:rPr lang="en-US" dirty="0" smtClean="0"/>
              <a:t>or during </a:t>
            </a:r>
            <a:r>
              <a:rPr lang="en-US" u="sng" dirty="0" smtClean="0">
                <a:effectLst>
                  <a:outerShdw blurRad="38100" dist="38100" dir="2700000" algn="tl">
                    <a:srgbClr val="000000">
                      <a:alpha val="43137"/>
                    </a:srgbClr>
                  </a:outerShdw>
                </a:effectLst>
              </a:rPr>
              <a:t>instrumental delivery </a:t>
            </a:r>
            <a:r>
              <a:rPr lang="en-US" dirty="0" smtClean="0"/>
              <a:t>(</a:t>
            </a:r>
            <a:r>
              <a:rPr lang="en-US" dirty="0" err="1" smtClean="0"/>
              <a:t>ie</a:t>
            </a:r>
            <a:r>
              <a:rPr lang="en-US" dirty="0" smtClean="0"/>
              <a:t>, vacuum, forceps). </a:t>
            </a:r>
          </a:p>
          <a:p>
            <a:pPr algn="l" rtl="0">
              <a:lnSpc>
                <a:spcPct val="110000"/>
              </a:lnSpc>
            </a:pPr>
            <a:r>
              <a:rPr lang="en-US" sz="3400" b="1" dirty="0" smtClean="0">
                <a:solidFill>
                  <a:srgbClr val="7030A0"/>
                </a:solidFill>
                <a:effectLst>
                  <a:outerShdw blurRad="38100" dist="38100" dir="2700000" algn="tl">
                    <a:srgbClr val="000000">
                      <a:alpha val="43137"/>
                    </a:srgbClr>
                  </a:outerShdw>
                </a:effectLst>
              </a:rPr>
              <a:t>Infection</a:t>
            </a:r>
            <a:r>
              <a:rPr lang="en-US" dirty="0" smtClean="0"/>
              <a:t> remains a risk, but most of these lesions uneventfully heal.</a:t>
            </a:r>
          </a:p>
          <a:p>
            <a:pPr algn="l" rtl="0">
              <a:lnSpc>
                <a:spcPct val="110000"/>
              </a:lnSpc>
            </a:pPr>
            <a:r>
              <a:rPr lang="en-US" dirty="0" smtClean="0"/>
              <a:t>Management consists of </a:t>
            </a:r>
            <a:r>
              <a:rPr lang="en-US" b="1" dirty="0" smtClean="0">
                <a:solidFill>
                  <a:srgbClr val="00B050"/>
                </a:solidFill>
              </a:rPr>
              <a:t>careful cleaning</a:t>
            </a:r>
            <a:r>
              <a:rPr lang="en-US" dirty="0" smtClean="0"/>
              <a:t>, application of </a:t>
            </a:r>
            <a:r>
              <a:rPr lang="en-US" b="1" dirty="0" smtClean="0">
                <a:solidFill>
                  <a:srgbClr val="00B050"/>
                </a:solidFill>
              </a:rPr>
              <a:t>antibiotic ointment</a:t>
            </a:r>
            <a:r>
              <a:rPr lang="en-US" dirty="0" smtClean="0"/>
              <a:t>, and </a:t>
            </a:r>
            <a:r>
              <a:rPr lang="en-US" b="1" dirty="0" smtClean="0">
                <a:solidFill>
                  <a:srgbClr val="00B050"/>
                </a:solidFill>
              </a:rPr>
              <a:t>observation</a:t>
            </a:r>
            <a:r>
              <a:rPr lang="en-US" dirty="0" smtClean="0"/>
              <a:t>.           Lacerations occasionally require </a:t>
            </a:r>
            <a:r>
              <a:rPr lang="en-US" b="1" dirty="0" smtClean="0">
                <a:solidFill>
                  <a:srgbClr val="00B050"/>
                </a:solidFill>
              </a:rPr>
              <a:t>suturing</a:t>
            </a:r>
          </a:p>
        </p:txBody>
      </p:sp>
      <p:sp>
        <p:nvSpPr>
          <p:cNvPr id="4" name="مستطيل 3"/>
          <p:cNvSpPr/>
          <p:nvPr/>
        </p:nvSpPr>
        <p:spPr>
          <a:xfrm>
            <a:off x="1331640" y="188640"/>
            <a:ext cx="6120680" cy="592022"/>
          </a:xfrm>
          <a:prstGeom prst="rect">
            <a:avLst/>
          </a:prstGeom>
        </p:spPr>
        <p:txBody>
          <a:bodyPr wrap="square">
            <a:spAutoFit/>
          </a:bodyPr>
          <a:lstStyle/>
          <a:p>
            <a:pPr algn="l" rtl="0">
              <a:lnSpc>
                <a:spcPct val="110000"/>
              </a:lnSpc>
            </a:pPr>
            <a:r>
              <a:rPr lang="en-U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Abrasions and lacerations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331640" y="188640"/>
            <a:ext cx="6120680" cy="592022"/>
          </a:xfrm>
          <a:prstGeom prst="rect">
            <a:avLst/>
          </a:prstGeom>
        </p:spPr>
        <p:txBody>
          <a:bodyPr wrap="square">
            <a:spAutoFit/>
          </a:bodyPr>
          <a:lstStyle/>
          <a:p>
            <a:pPr algn="l" rtl="0">
              <a:lnSpc>
                <a:spcPct val="110000"/>
              </a:lnSpc>
            </a:pPr>
            <a:r>
              <a:rPr lang="en-U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Abrasions and lacerations</a:t>
            </a:r>
          </a:p>
        </p:txBody>
      </p:sp>
      <p:sp>
        <p:nvSpPr>
          <p:cNvPr id="5" name="عنصر نائب للمحتوى 4"/>
          <p:cNvSpPr>
            <a:spLocks noGrp="1"/>
          </p:cNvSpPr>
          <p:nvPr>
            <p:ph idx="1"/>
          </p:nvPr>
        </p:nvSpPr>
        <p:spPr/>
        <p:txBody>
          <a:bodyPr/>
          <a:lstStyle/>
          <a:p>
            <a:endParaRPr lang="en-US" dirty="0"/>
          </a:p>
        </p:txBody>
      </p:sp>
      <p:pic>
        <p:nvPicPr>
          <p:cNvPr id="41986" name="Picture 2" descr="C:\Users\المقامات\Desktop\3.PNG"/>
          <p:cNvPicPr>
            <a:picLocks noChangeAspect="1" noChangeArrowheads="1"/>
          </p:cNvPicPr>
          <p:nvPr/>
        </p:nvPicPr>
        <p:blipFill>
          <a:blip r:embed="rId2" cstate="print"/>
          <a:srcRect/>
          <a:stretch>
            <a:fillRect/>
          </a:stretch>
        </p:blipFill>
        <p:spPr bwMode="auto">
          <a:xfrm>
            <a:off x="2843808" y="874525"/>
            <a:ext cx="3096344" cy="598347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9144000" cy="5616624"/>
          </a:xfrm>
        </p:spPr>
        <p:txBody>
          <a:bodyPr>
            <a:normAutofit fontScale="75000" lnSpcReduction="20000"/>
          </a:bodyPr>
          <a:lstStyle/>
          <a:p>
            <a:pPr marL="180000" algn="l" rtl="0">
              <a:lnSpc>
                <a:spcPct val="110000"/>
              </a:lnSpc>
            </a:pPr>
            <a:r>
              <a:rPr lang="en-US" sz="3300" dirty="0" smtClean="0"/>
              <a:t>Subcutaneous fat necrosis is </a:t>
            </a:r>
            <a:r>
              <a:rPr lang="en-US" sz="3300" b="1" dirty="0" smtClean="0">
                <a:solidFill>
                  <a:srgbClr val="FF0000"/>
                </a:solidFill>
                <a:effectLst>
                  <a:outerShdw blurRad="38100" dist="38100" dir="2700000" algn="tl">
                    <a:srgbClr val="000000">
                      <a:alpha val="43137"/>
                    </a:srgbClr>
                  </a:outerShdw>
                </a:effectLst>
              </a:rPr>
              <a:t>not usually detected at birth</a:t>
            </a:r>
            <a:r>
              <a:rPr lang="en-US" sz="3300" dirty="0" smtClean="0"/>
              <a:t>. </a:t>
            </a:r>
            <a:r>
              <a:rPr lang="en-US" sz="3300" b="1" u="sng" dirty="0" smtClean="0">
                <a:solidFill>
                  <a:srgbClr val="FF0066"/>
                </a:solidFill>
              </a:rPr>
              <a:t>Irregular</a:t>
            </a:r>
            <a:r>
              <a:rPr lang="en-US" sz="3300" dirty="0" smtClean="0"/>
              <a:t>, </a:t>
            </a:r>
            <a:r>
              <a:rPr lang="en-US" sz="3300" b="1" u="sng" dirty="0" smtClean="0">
                <a:solidFill>
                  <a:srgbClr val="FF0066"/>
                </a:solidFill>
              </a:rPr>
              <a:t>hard</a:t>
            </a:r>
            <a:r>
              <a:rPr lang="en-US" sz="3300" dirty="0" smtClean="0"/>
              <a:t>, </a:t>
            </a:r>
            <a:r>
              <a:rPr lang="en-US" sz="3300" b="1" u="sng" dirty="0" smtClean="0">
                <a:solidFill>
                  <a:srgbClr val="FF0066"/>
                </a:solidFill>
              </a:rPr>
              <a:t>subcutaneous plaques </a:t>
            </a:r>
            <a:r>
              <a:rPr lang="en-US" sz="3300" dirty="0" smtClean="0"/>
              <a:t>with </a:t>
            </a:r>
            <a:r>
              <a:rPr lang="en-US" sz="3300" b="1" u="sng" dirty="0" smtClean="0">
                <a:solidFill>
                  <a:srgbClr val="FF0066"/>
                </a:solidFill>
              </a:rPr>
              <a:t>overlying dusky</a:t>
            </a:r>
            <a:r>
              <a:rPr lang="en-US" sz="3300" dirty="0" smtClean="0"/>
              <a:t>, </a:t>
            </a:r>
            <a:r>
              <a:rPr lang="en-US" sz="3300" b="1" u="sng" dirty="0" smtClean="0">
                <a:solidFill>
                  <a:srgbClr val="FF0066"/>
                </a:solidFill>
              </a:rPr>
              <a:t>red-purple discoloration </a:t>
            </a:r>
            <a:r>
              <a:rPr lang="en-US" sz="3300" dirty="0" smtClean="0"/>
              <a:t>on the extremities, face, trunk, or buttocks may be caused by </a:t>
            </a:r>
            <a:r>
              <a:rPr lang="en-US" sz="3300" u="sng" dirty="0" smtClean="0">
                <a:effectLst>
                  <a:outerShdw blurRad="38100" dist="38100" dir="2700000" algn="tl">
                    <a:srgbClr val="000000">
                      <a:alpha val="43137"/>
                    </a:srgbClr>
                  </a:outerShdw>
                </a:effectLst>
              </a:rPr>
              <a:t>pressure during delivery</a:t>
            </a:r>
            <a:r>
              <a:rPr lang="en-US" sz="3300" dirty="0" smtClean="0"/>
              <a:t>.</a:t>
            </a:r>
          </a:p>
          <a:p>
            <a:pPr algn="l" rtl="0">
              <a:lnSpc>
                <a:spcPct val="110000"/>
              </a:lnSpc>
            </a:pPr>
            <a:r>
              <a:rPr lang="en-US" sz="3300" dirty="0" smtClean="0"/>
              <a:t>It </a:t>
            </a:r>
            <a:r>
              <a:rPr lang="en-US" sz="3300" dirty="0"/>
              <a:t>occurs in the </a:t>
            </a:r>
            <a:r>
              <a:rPr lang="en-US" sz="3300" b="1" dirty="0">
                <a:solidFill>
                  <a:srgbClr val="0070C0"/>
                </a:solidFill>
              </a:rPr>
              <a:t>first weeks after birth</a:t>
            </a:r>
            <a:r>
              <a:rPr lang="en-US" sz="3300" dirty="0"/>
              <a:t>. </a:t>
            </a:r>
            <a:endParaRPr lang="en-US" sz="3300" dirty="0" smtClean="0"/>
          </a:p>
          <a:p>
            <a:pPr algn="l" rtl="0">
              <a:lnSpc>
                <a:spcPct val="110000"/>
              </a:lnSpc>
              <a:buNone/>
            </a:pPr>
            <a:r>
              <a:rPr lang="en-US" sz="3300" dirty="0" smtClean="0"/>
              <a:t> it </a:t>
            </a:r>
            <a:r>
              <a:rPr lang="en-US" sz="3300" dirty="0"/>
              <a:t>is a form of </a:t>
            </a:r>
            <a:r>
              <a:rPr lang="en-US" sz="3300" dirty="0" smtClean="0"/>
              <a:t>panniculitis. </a:t>
            </a:r>
          </a:p>
          <a:p>
            <a:pPr algn="l" rtl="0" fontAlgn="base"/>
            <a:r>
              <a:rPr lang="en-US" sz="3300" dirty="0"/>
              <a:t>The exact cause of subcutaneous fat necrosis is </a:t>
            </a:r>
            <a:r>
              <a:rPr lang="en-US" sz="3300" dirty="0">
                <a:effectLst>
                  <a:outerShdw blurRad="38100" dist="38100" dir="2700000" algn="tl">
                    <a:srgbClr val="000000">
                      <a:alpha val="43137"/>
                    </a:srgbClr>
                  </a:outerShdw>
                </a:effectLst>
              </a:rPr>
              <a:t>not known</a:t>
            </a:r>
            <a:r>
              <a:rPr lang="en-US" sz="3300" dirty="0"/>
              <a:t>. A number of factors seem to be more common in affected infants including:</a:t>
            </a:r>
          </a:p>
          <a:p>
            <a:pPr algn="l" rtl="0" fontAlgn="base"/>
            <a:r>
              <a:rPr lang="en-US" sz="3300" dirty="0"/>
              <a:t>Fetal stress during delivery</a:t>
            </a:r>
          </a:p>
          <a:p>
            <a:pPr algn="l" rtl="0" fontAlgn="base"/>
            <a:r>
              <a:rPr lang="en-US" sz="3300" dirty="0"/>
              <a:t>Low oxygen levels</a:t>
            </a:r>
          </a:p>
          <a:p>
            <a:pPr algn="l" rtl="0" fontAlgn="base"/>
            <a:r>
              <a:rPr lang="en-US" sz="3300" dirty="0"/>
              <a:t>Cold temperature</a:t>
            </a:r>
          </a:p>
          <a:p>
            <a:pPr algn="l" rtl="0" fontAlgn="base"/>
            <a:r>
              <a:rPr lang="en-US" sz="3300" dirty="0"/>
              <a:t>Caesarian section</a:t>
            </a:r>
          </a:p>
          <a:p>
            <a:pPr algn="l" rtl="0" fontAlgn="base"/>
            <a:r>
              <a:rPr lang="en-US" sz="3300" dirty="0"/>
              <a:t>Large birth weight</a:t>
            </a:r>
          </a:p>
          <a:p>
            <a:pPr algn="l" rtl="0" fontAlgn="base"/>
            <a:r>
              <a:rPr lang="en-US" sz="3300" dirty="0"/>
              <a:t>Infection</a:t>
            </a:r>
          </a:p>
        </p:txBody>
      </p:sp>
      <p:sp>
        <p:nvSpPr>
          <p:cNvPr id="4" name="مستطيل 3"/>
          <p:cNvSpPr/>
          <p:nvPr/>
        </p:nvSpPr>
        <p:spPr>
          <a:xfrm>
            <a:off x="1331640" y="116632"/>
            <a:ext cx="7200800" cy="654475"/>
          </a:xfrm>
          <a:prstGeom prst="rect">
            <a:avLst/>
          </a:prstGeom>
        </p:spPr>
        <p:txBody>
          <a:bodyPr wrap="square">
            <a:spAutoFit/>
          </a:bodyPr>
          <a:lstStyle/>
          <a:p>
            <a:pPr algn="l" rtl="0">
              <a:lnSpc>
                <a:spcPct val="110000"/>
              </a:lnSpc>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 Subcutaneous fat necrosis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836712"/>
            <a:ext cx="9144000" cy="423545"/>
          </a:xfrm>
        </p:spPr>
        <p:txBody>
          <a:bodyPr/>
          <a:lstStyle/>
          <a:p>
            <a:pPr marL="180000" algn="l" rtl="0" fontAlgn="base"/>
            <a:r>
              <a:rPr lang="en-US" sz="2400" dirty="0"/>
              <a:t>The most common complication of subcutaneous fat necrosis is </a:t>
            </a:r>
            <a:r>
              <a:rPr lang="en-US" sz="2800" b="1" dirty="0" smtClean="0">
                <a:solidFill>
                  <a:srgbClr val="7030A0"/>
                </a:solidFill>
                <a:effectLst>
                  <a:outerShdw blurRad="38100" dist="38100" dir="2700000" algn="tl">
                    <a:srgbClr val="000000">
                      <a:alpha val="43137"/>
                    </a:srgbClr>
                  </a:outerShdw>
                </a:effectLst>
              </a:rPr>
              <a:t>HYPERCALCAEMIA</a:t>
            </a:r>
            <a:r>
              <a:rPr lang="en-US" sz="2400" dirty="0" smtClean="0"/>
              <a:t> (</a:t>
            </a:r>
            <a:r>
              <a:rPr lang="en-US" sz="2400" dirty="0"/>
              <a:t>high blood calcium). </a:t>
            </a:r>
            <a:endParaRPr lang="en-US" sz="2400" dirty="0" smtClean="0"/>
          </a:p>
          <a:p>
            <a:pPr marL="180000" algn="l" rtl="0" fontAlgn="base"/>
            <a:r>
              <a:rPr lang="en-US" sz="2400" dirty="0" smtClean="0"/>
              <a:t>This </a:t>
            </a:r>
            <a:r>
              <a:rPr lang="en-US" sz="2400" dirty="0"/>
              <a:t>is detected on a </a:t>
            </a:r>
            <a:r>
              <a:rPr lang="en-US" sz="2400" b="1" dirty="0">
                <a:solidFill>
                  <a:srgbClr val="0070C0"/>
                </a:solidFill>
                <a:effectLst>
                  <a:outerShdw blurRad="38100" dist="38100" dir="2700000" algn="tl">
                    <a:srgbClr val="000000">
                      <a:alpha val="43137"/>
                    </a:srgbClr>
                  </a:outerShdw>
                </a:effectLst>
              </a:rPr>
              <a:t>blood </a:t>
            </a:r>
            <a:r>
              <a:rPr lang="en-US" sz="2400" b="1" dirty="0" smtClean="0">
                <a:solidFill>
                  <a:srgbClr val="0070C0"/>
                </a:solidFill>
                <a:effectLst>
                  <a:outerShdw blurRad="38100" dist="38100" dir="2700000" algn="tl">
                    <a:srgbClr val="000000">
                      <a:alpha val="43137"/>
                    </a:srgbClr>
                  </a:outerShdw>
                </a:effectLst>
              </a:rPr>
              <a:t>test</a:t>
            </a:r>
            <a:r>
              <a:rPr lang="en-US" sz="2400" dirty="0" smtClean="0"/>
              <a:t>.</a:t>
            </a:r>
          </a:p>
          <a:p>
            <a:pPr marL="180000" algn="l" rtl="0" fontAlgn="base"/>
            <a:r>
              <a:rPr lang="en-US" sz="2400" dirty="0" smtClean="0"/>
              <a:t> </a:t>
            </a:r>
            <a:r>
              <a:rPr lang="en-US" sz="2400" dirty="0"/>
              <a:t>so </a:t>
            </a:r>
            <a:r>
              <a:rPr lang="en-US" sz="2400" dirty="0" smtClean="0"/>
              <a:t>babies with </a:t>
            </a:r>
            <a:r>
              <a:rPr lang="en-US" sz="2400" dirty="0"/>
              <a:t> subcutaneous fat necrosis should have their blood calcium checked periodically for the first few months of life. </a:t>
            </a:r>
            <a:r>
              <a:rPr lang="en-US" sz="2400" dirty="0" err="1"/>
              <a:t>Hypercalcaemia</a:t>
            </a:r>
            <a:r>
              <a:rPr lang="en-US" sz="2400" dirty="0"/>
              <a:t> can cause </a:t>
            </a:r>
            <a:r>
              <a:rPr lang="en-US" sz="2400" b="1" dirty="0">
                <a:solidFill>
                  <a:srgbClr val="FF0066"/>
                </a:solidFill>
              </a:rPr>
              <a:t>irritability</a:t>
            </a:r>
            <a:r>
              <a:rPr lang="en-US" sz="2400" dirty="0"/>
              <a:t>, </a:t>
            </a:r>
            <a:r>
              <a:rPr lang="en-US" sz="2400" b="1" dirty="0">
                <a:solidFill>
                  <a:srgbClr val="FF0066"/>
                </a:solidFill>
              </a:rPr>
              <a:t>constipation</a:t>
            </a:r>
            <a:r>
              <a:rPr lang="en-US" sz="2400" dirty="0"/>
              <a:t>, </a:t>
            </a:r>
            <a:r>
              <a:rPr lang="en-US" sz="2400" b="1" dirty="0">
                <a:solidFill>
                  <a:srgbClr val="FF0066"/>
                </a:solidFill>
              </a:rPr>
              <a:t>poor weight gain </a:t>
            </a:r>
            <a:r>
              <a:rPr lang="en-US" sz="2400" dirty="0"/>
              <a:t>and, very rarely, heart </a:t>
            </a:r>
            <a:r>
              <a:rPr lang="en-US" sz="2400" b="1" dirty="0">
                <a:solidFill>
                  <a:srgbClr val="FF0066"/>
                </a:solidFill>
              </a:rPr>
              <a:t>rhythm disturbance</a:t>
            </a:r>
            <a:r>
              <a:rPr lang="en-US" sz="2400" dirty="0"/>
              <a:t>.</a:t>
            </a:r>
          </a:p>
          <a:p>
            <a:pPr marL="180000" algn="l" rtl="0" fontAlgn="base"/>
            <a:r>
              <a:rPr lang="en-US" sz="2800" b="1" dirty="0">
                <a:solidFill>
                  <a:srgbClr val="7030A0"/>
                </a:solidFill>
                <a:effectLst>
                  <a:outerShdw blurRad="38100" dist="38100" dir="2700000" algn="tl">
                    <a:srgbClr val="000000">
                      <a:alpha val="43137"/>
                    </a:srgbClr>
                  </a:outerShdw>
                </a:effectLst>
              </a:rPr>
              <a:t>Thrombocytopenia</a:t>
            </a:r>
            <a:r>
              <a:rPr lang="en-US" sz="2400" dirty="0"/>
              <a:t> (low platelets) and </a:t>
            </a:r>
            <a:r>
              <a:rPr lang="en-US" sz="2800" b="1" dirty="0" err="1">
                <a:solidFill>
                  <a:srgbClr val="7030A0"/>
                </a:solidFill>
                <a:effectLst>
                  <a:outerShdw blurRad="38100" dist="38100" dir="2700000" algn="tl">
                    <a:srgbClr val="000000">
                      <a:alpha val="43137"/>
                    </a:srgbClr>
                  </a:outerShdw>
                </a:effectLst>
              </a:rPr>
              <a:t>hyperlipidaemia</a:t>
            </a:r>
            <a:r>
              <a:rPr lang="en-US" sz="2400" dirty="0"/>
              <a:t> (raised levels of fat in the blood) have also been observed.</a:t>
            </a:r>
          </a:p>
          <a:p>
            <a:pPr marL="180000" algn="l" rtl="0"/>
            <a:r>
              <a:rPr lang="en-US" sz="2400" dirty="0"/>
              <a:t>Treatment of subcutaneous fat necrosis focusses on </a:t>
            </a:r>
            <a:r>
              <a:rPr lang="en-US" sz="2400" b="1" dirty="0">
                <a:solidFill>
                  <a:srgbClr val="00B050"/>
                </a:solidFill>
              </a:rPr>
              <a:t>management of </a:t>
            </a:r>
            <a:r>
              <a:rPr lang="en-US" sz="2400" b="1" dirty="0" err="1">
                <a:solidFill>
                  <a:srgbClr val="00B050"/>
                </a:solidFill>
              </a:rPr>
              <a:t>hypercalcaemia</a:t>
            </a:r>
            <a:r>
              <a:rPr lang="en-US" sz="2400" dirty="0"/>
              <a:t>, if it occurs. </a:t>
            </a:r>
            <a:r>
              <a:rPr lang="en-US" sz="2400" dirty="0" err="1"/>
              <a:t>Hypercalcaemia</a:t>
            </a:r>
            <a:r>
              <a:rPr lang="en-US" sz="2400" dirty="0"/>
              <a:t> may be treated by </a:t>
            </a:r>
            <a:r>
              <a:rPr lang="en-US" sz="2400" u="sng" dirty="0">
                <a:effectLst>
                  <a:outerShdw blurRad="38100" dist="38100" dir="2700000" algn="tl">
                    <a:srgbClr val="000000">
                      <a:alpha val="43137"/>
                    </a:srgbClr>
                  </a:outerShdw>
                </a:effectLst>
              </a:rPr>
              <a:t>increased fluid intake</a:t>
            </a:r>
            <a:r>
              <a:rPr lang="en-US" sz="2400" dirty="0"/>
              <a:t>, </a:t>
            </a:r>
            <a:r>
              <a:rPr lang="en-US" sz="2400" u="sng" dirty="0">
                <a:effectLst>
                  <a:outerShdw blurRad="38100" dist="38100" dir="2700000" algn="tl">
                    <a:srgbClr val="000000">
                      <a:alpha val="43137"/>
                    </a:srgbClr>
                  </a:outerShdw>
                </a:effectLst>
              </a:rPr>
              <a:t>low calcium milk feeds</a:t>
            </a:r>
            <a:r>
              <a:rPr lang="en-US" sz="2400" dirty="0"/>
              <a:t>, </a:t>
            </a:r>
            <a:r>
              <a:rPr lang="en-US" sz="2400" u="sng" dirty="0" smtClean="0">
                <a:effectLst>
                  <a:outerShdw blurRad="38100" dist="38100" dir="2700000" algn="tl">
                    <a:srgbClr val="000000">
                      <a:alpha val="43137"/>
                    </a:srgbClr>
                  </a:outerShdw>
                </a:effectLst>
              </a:rPr>
              <a:t>frusemide</a:t>
            </a:r>
            <a:endParaRPr lang="en-US" sz="2400" u="sng" dirty="0">
              <a:effectLst>
                <a:outerShdw blurRad="38100" dist="38100" dir="2700000" algn="tl">
                  <a:srgbClr val="000000">
                    <a:alpha val="43137"/>
                  </a:srgbClr>
                </a:outerShdw>
              </a:effectLst>
            </a:endParaRPr>
          </a:p>
          <a:p>
            <a:pPr marL="180000" algn="l" rtl="0"/>
            <a:r>
              <a:rPr lang="en-US" sz="2400" dirty="0"/>
              <a:t>The inflammation of the fat often settles without specific treatment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bcutaneous-fat-necrosis-of-the-newborn13.jpg"/>
          <p:cNvPicPr>
            <a:picLocks noGrp="1" noChangeAspect="1"/>
          </p:cNvPicPr>
          <p:nvPr>
            <p:ph idx="1"/>
          </p:nvPr>
        </p:nvPicPr>
        <p:blipFill>
          <a:blip r:embed="rId2" cstate="print"/>
          <a:stretch>
            <a:fillRect/>
          </a:stretch>
        </p:blipFill>
        <p:spPr>
          <a:xfrm>
            <a:off x="4355976" y="2924944"/>
            <a:ext cx="4608511" cy="3672408"/>
          </a:xfrm>
          <a:prstGeom prst="rect">
            <a:avLst/>
          </a:prstGeom>
        </p:spPr>
      </p:pic>
      <p:pic>
        <p:nvPicPr>
          <p:cNvPr id="7170" name="Picture 2" descr="Image result for Subcutaneous fat necrosi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116632"/>
            <a:ext cx="4104456" cy="309634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357158" y="857232"/>
            <a:ext cx="8358246" cy="830997"/>
          </a:xfrm>
          <a:prstGeom prst="rect">
            <a:avLst/>
          </a:prstGeom>
        </p:spPr>
        <p:txBody>
          <a:bodyPr wrap="square">
            <a:spAutoFit/>
          </a:bodyPr>
          <a:lstStyle/>
          <a:p>
            <a:pPr algn="l" rtl="0"/>
            <a:endParaRPr lang="en-US" sz="2000" dirty="0" smtClean="0">
              <a:solidFill>
                <a:schemeClr val="accent2">
                  <a:lumMod val="75000"/>
                </a:schemeClr>
              </a:solidFill>
              <a:latin typeface="Berlin Sans FB" pitchFamily="34" charset="0"/>
            </a:endParaRPr>
          </a:p>
          <a:p>
            <a:pPr algn="l"/>
            <a:r>
              <a:rPr lang="en-US" sz="2800" dirty="0" smtClean="0">
                <a:solidFill>
                  <a:srgbClr val="7030A0"/>
                </a:solidFill>
                <a:latin typeface="Andalus" panose="02020603050405020304" pitchFamily="18" charset="-78"/>
                <a:cs typeface="Andalus" panose="02020603050405020304" pitchFamily="18" charset="-78"/>
              </a:rPr>
              <a:t>cases.</a:t>
            </a:r>
            <a:endParaRPr lang="en-US" sz="2800" dirty="0">
              <a:solidFill>
                <a:srgbClr val="7030A0"/>
              </a:solidFill>
              <a:latin typeface="Andalus" panose="02020603050405020304" pitchFamily="18" charset="-78"/>
              <a:cs typeface="Andalus" panose="02020603050405020304" pitchFamily="18" charset="-78"/>
            </a:endParaRPr>
          </a:p>
        </p:txBody>
      </p:sp>
      <p:pic>
        <p:nvPicPr>
          <p:cNvPr id="77826" name="Picture 2" descr="C:\Users\DELL\Documents\Brachial_Plexus_Injury-2-768x1017.jpg"/>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7" name="مربع نص 6"/>
          <p:cNvSpPr txBox="1"/>
          <p:nvPr/>
        </p:nvSpPr>
        <p:spPr>
          <a:xfrm>
            <a:off x="2500298" y="142852"/>
            <a:ext cx="4868640" cy="707886"/>
          </a:xfrm>
          <a:prstGeom prst="rect">
            <a:avLst/>
          </a:prstGeom>
          <a:noFill/>
        </p:spPr>
        <p:txBody>
          <a:bodyPr wrap="none" rtlCol="1">
            <a:spAutoFit/>
          </a:bodyPr>
          <a:lstStyle/>
          <a:p>
            <a:pPr algn="ctr"/>
            <a:r>
              <a:rPr lang="en-US" sz="4000" b="1" dirty="0" smtClean="0">
                <a:solidFill>
                  <a:srgbClr val="7030A0"/>
                </a:solidFill>
                <a:latin typeface="Andalus" panose="02020603050405020304" pitchFamily="18" charset="-78"/>
                <a:cs typeface="Andalus" panose="02020603050405020304" pitchFamily="18" charset="-78"/>
              </a:rPr>
              <a:t>Brachial Plexus Injury </a:t>
            </a:r>
            <a:endParaRPr lang="ar-JO" sz="4000" b="1" dirty="0">
              <a:solidFill>
                <a:srgbClr val="7030A0"/>
              </a:solidFill>
              <a:latin typeface="Andalus" panose="02020603050405020304" pitchFamily="18" charset="-78"/>
              <a:cs typeface="Andalus" panose="02020603050405020304" pitchFamily="18" charset="-78"/>
            </a:endParaRPr>
          </a:p>
        </p:txBody>
      </p:sp>
    </p:spTree>
  </p:cSld>
  <p:clrMapOvr>
    <a:masterClrMapping/>
  </p:clrMapOvr>
  <p:transition>
    <p:pu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pic>
        <p:nvPicPr>
          <p:cNvPr id="78850" name="Picture 2" descr="C:\Users\DELL\Documents\Vaginal-Delivery-Head-and-Neck-Injuries.jpg"/>
          <p:cNvPicPr>
            <a:picLocks noChangeAspect="1" noChangeArrowheads="1"/>
          </p:cNvPicPr>
          <p:nvPr/>
        </p:nvPicPr>
        <p:blipFill>
          <a:blip r:embed="rId3"/>
          <a:srcRect/>
          <a:stretch>
            <a:fillRect/>
          </a:stretch>
        </p:blipFill>
        <p:spPr bwMode="auto">
          <a:xfrm>
            <a:off x="1785918" y="3143248"/>
            <a:ext cx="5929354" cy="3714752"/>
          </a:xfrm>
          <a:prstGeom prst="rect">
            <a:avLst/>
          </a:prstGeom>
          <a:noFill/>
        </p:spPr>
      </p:pic>
      <p:sp>
        <p:nvSpPr>
          <p:cNvPr id="9" name="مستطيل 8"/>
          <p:cNvSpPr/>
          <p:nvPr/>
        </p:nvSpPr>
        <p:spPr>
          <a:xfrm>
            <a:off x="0" y="0"/>
            <a:ext cx="9144000" cy="2554545"/>
          </a:xfrm>
          <a:prstGeom prst="rect">
            <a:avLst/>
          </a:prstGeom>
        </p:spPr>
        <p:txBody>
          <a:bodyPr wrap="square">
            <a:spAutoFit/>
          </a:bodyPr>
          <a:lstStyle/>
          <a:p>
            <a:pPr algn="l" rtl="0">
              <a:buFont typeface="Wingdings" panose="05000000000000000000" pitchFamily="2" charset="2"/>
              <a:buChar char="v"/>
            </a:pPr>
            <a:r>
              <a:rPr lang="en-US" sz="3200" dirty="0" smtClean="0">
                <a:solidFill>
                  <a:srgbClr val="7030A0"/>
                </a:solidFill>
                <a:latin typeface="Andalus" panose="02020603050405020304" pitchFamily="18" charset="-78"/>
                <a:cs typeface="Andalus" panose="02020603050405020304" pitchFamily="18" charset="-78"/>
              </a:rPr>
              <a:t>Peripheral nerve damage in the form of brachial plexus injury occurs most commonly in </a:t>
            </a:r>
            <a:br>
              <a:rPr lang="en-US" sz="3200" dirty="0" smtClean="0">
                <a:solidFill>
                  <a:srgbClr val="7030A0"/>
                </a:solidFill>
                <a:latin typeface="Andalus" panose="02020603050405020304" pitchFamily="18" charset="-78"/>
                <a:cs typeface="Andalus" panose="02020603050405020304" pitchFamily="18" charset="-78"/>
              </a:rPr>
            </a:br>
            <a:r>
              <a:rPr lang="en-US" sz="3200" dirty="0" smtClean="0">
                <a:solidFill>
                  <a:srgbClr val="7030A0"/>
                </a:solidFill>
                <a:latin typeface="Andalus" panose="02020603050405020304" pitchFamily="18" charset="-78"/>
                <a:cs typeface="Andalus" panose="02020603050405020304" pitchFamily="18" charset="-78"/>
              </a:rPr>
              <a:t>1) </a:t>
            </a:r>
            <a:r>
              <a:rPr lang="en-US" sz="3200" b="1" dirty="0" smtClean="0">
                <a:solidFill>
                  <a:srgbClr val="7030A0"/>
                </a:solidFill>
                <a:latin typeface="Andalus" panose="02020603050405020304" pitchFamily="18" charset="-78"/>
                <a:cs typeface="Andalus" panose="02020603050405020304" pitchFamily="18" charset="-78"/>
              </a:rPr>
              <a:t>large babies</a:t>
            </a:r>
            <a:r>
              <a:rPr lang="en-US" sz="3200" dirty="0" smtClean="0">
                <a:solidFill>
                  <a:srgbClr val="7030A0"/>
                </a:solidFill>
                <a:latin typeface="Andalus" panose="02020603050405020304" pitchFamily="18" charset="-78"/>
                <a:cs typeface="Andalus" panose="02020603050405020304" pitchFamily="18" charset="-78"/>
              </a:rPr>
              <a:t/>
            </a:r>
            <a:br>
              <a:rPr lang="en-US" sz="3200" dirty="0" smtClean="0">
                <a:solidFill>
                  <a:srgbClr val="7030A0"/>
                </a:solidFill>
                <a:latin typeface="Andalus" panose="02020603050405020304" pitchFamily="18" charset="-78"/>
                <a:cs typeface="Andalus" panose="02020603050405020304" pitchFamily="18" charset="-78"/>
              </a:rPr>
            </a:br>
            <a:r>
              <a:rPr lang="en-US" sz="3200" dirty="0" smtClean="0">
                <a:solidFill>
                  <a:srgbClr val="7030A0"/>
                </a:solidFill>
                <a:latin typeface="Andalus" panose="02020603050405020304" pitchFamily="18" charset="-78"/>
                <a:cs typeface="Andalus" panose="02020603050405020304" pitchFamily="18" charset="-78"/>
              </a:rPr>
              <a:t>2) </a:t>
            </a:r>
            <a:r>
              <a:rPr lang="en-US" sz="3200" b="1" dirty="0" smtClean="0">
                <a:solidFill>
                  <a:srgbClr val="7030A0"/>
                </a:solidFill>
                <a:latin typeface="Andalus" panose="02020603050405020304" pitchFamily="18" charset="-78"/>
                <a:cs typeface="Andalus" panose="02020603050405020304" pitchFamily="18" charset="-78"/>
              </a:rPr>
              <a:t>shoulder </a:t>
            </a:r>
            <a:r>
              <a:rPr lang="en-US" sz="3200" b="1" dirty="0" err="1" smtClean="0">
                <a:solidFill>
                  <a:srgbClr val="7030A0"/>
                </a:solidFill>
                <a:latin typeface="Andalus" panose="02020603050405020304" pitchFamily="18" charset="-78"/>
                <a:cs typeface="Andalus" panose="02020603050405020304" pitchFamily="18" charset="-78"/>
              </a:rPr>
              <a:t>dystocia</a:t>
            </a:r>
            <a:r>
              <a:rPr lang="en-US" sz="3200" b="1" dirty="0" smtClean="0">
                <a:solidFill>
                  <a:srgbClr val="7030A0"/>
                </a:solidFill>
                <a:latin typeface="Andalus" panose="02020603050405020304" pitchFamily="18" charset="-78"/>
                <a:cs typeface="Andalus" panose="02020603050405020304" pitchFamily="18" charset="-78"/>
              </a:rPr>
              <a:t> </a:t>
            </a:r>
            <a:br>
              <a:rPr lang="en-US" sz="3200" b="1" dirty="0" smtClean="0">
                <a:solidFill>
                  <a:srgbClr val="7030A0"/>
                </a:solidFill>
                <a:latin typeface="Andalus" panose="02020603050405020304" pitchFamily="18" charset="-78"/>
                <a:cs typeface="Andalus" panose="02020603050405020304" pitchFamily="18" charset="-78"/>
              </a:rPr>
            </a:br>
            <a:r>
              <a:rPr lang="en-US" sz="3200" b="1" dirty="0" smtClean="0">
                <a:solidFill>
                  <a:srgbClr val="7030A0"/>
                </a:solidFill>
                <a:latin typeface="Andalus" panose="02020603050405020304" pitchFamily="18" charset="-78"/>
                <a:cs typeface="Andalus" panose="02020603050405020304" pitchFamily="18" charset="-78"/>
              </a:rPr>
              <a:t> 3) breech delivery</a:t>
            </a:r>
            <a:endParaRPr lang="ar-JO" sz="3200" dirty="0"/>
          </a:p>
        </p:txBody>
      </p:sp>
    </p:spTree>
  </p:cSld>
  <p:clrMapOvr>
    <a:masterClrMapping/>
  </p:clrMapOvr>
  <p:transition>
    <p:circl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214282" y="357166"/>
            <a:ext cx="8072494" cy="2800767"/>
          </a:xfrm>
          <a:prstGeom prst="rect">
            <a:avLst/>
          </a:prstGeom>
        </p:spPr>
        <p:txBody>
          <a:bodyPr wrap="square">
            <a:spAutoFit/>
          </a:bodyPr>
          <a:lstStyle/>
          <a:p>
            <a:pPr algn="l"/>
            <a:r>
              <a:rPr lang="en-US" sz="3600" b="1" u="sng" dirty="0" err="1" smtClean="0">
                <a:solidFill>
                  <a:srgbClr val="7030A0"/>
                </a:solidFill>
                <a:latin typeface="Andalus" panose="02020603050405020304" pitchFamily="18" charset="-78"/>
                <a:cs typeface="Andalus" panose="02020603050405020304" pitchFamily="18" charset="-78"/>
              </a:rPr>
              <a:t>Erb's</a:t>
            </a:r>
            <a:r>
              <a:rPr lang="en-US" sz="3600" b="1" u="sng" dirty="0" smtClean="0">
                <a:solidFill>
                  <a:srgbClr val="7030A0"/>
                </a:solidFill>
                <a:latin typeface="Andalus" panose="02020603050405020304" pitchFamily="18" charset="-78"/>
                <a:cs typeface="Andalus" panose="02020603050405020304" pitchFamily="18" charset="-78"/>
              </a:rPr>
              <a:t> palsy (C5-C6) </a:t>
            </a:r>
            <a:r>
              <a:rPr lang="en-US" sz="2800" dirty="0" smtClean="0">
                <a:solidFill>
                  <a:srgbClr val="7030A0"/>
                </a:solidFill>
                <a:latin typeface="Andalus" panose="02020603050405020304" pitchFamily="18" charset="-78"/>
                <a:cs typeface="Andalus" panose="02020603050405020304" pitchFamily="18" charset="-78"/>
              </a:rPr>
              <a:t>is </a:t>
            </a:r>
            <a:r>
              <a:rPr lang="en-US" sz="2800" b="1" dirty="0" smtClean="0">
                <a:solidFill>
                  <a:srgbClr val="7030A0"/>
                </a:solidFill>
                <a:latin typeface="Andalus" panose="02020603050405020304" pitchFamily="18" charset="-78"/>
                <a:cs typeface="Andalus" panose="02020603050405020304" pitchFamily="18" charset="-78"/>
              </a:rPr>
              <a:t>most common </a:t>
            </a:r>
            <a:r>
              <a:rPr lang="en-US" sz="2800" dirty="0" smtClean="0">
                <a:solidFill>
                  <a:srgbClr val="7030A0"/>
                </a:solidFill>
                <a:latin typeface="Andalus" panose="02020603050405020304" pitchFamily="18" charset="-78"/>
                <a:cs typeface="Andalus" panose="02020603050405020304" pitchFamily="18" charset="-78"/>
              </a:rPr>
              <a:t>and is associated with </a:t>
            </a:r>
            <a:r>
              <a:rPr lang="en-US" sz="2800" b="1" dirty="0" smtClean="0">
                <a:solidFill>
                  <a:srgbClr val="7030A0"/>
                </a:solidFill>
                <a:latin typeface="Andalus" panose="02020603050405020304" pitchFamily="18" charset="-78"/>
                <a:cs typeface="Andalus" panose="02020603050405020304" pitchFamily="18" charset="-78"/>
              </a:rPr>
              <a:t>lack of shoulder motion</a:t>
            </a:r>
            <a:r>
              <a:rPr lang="en-US" sz="2800" dirty="0" smtClean="0">
                <a:solidFill>
                  <a:srgbClr val="7030A0"/>
                </a:solidFill>
                <a:latin typeface="Andalus" panose="02020603050405020304" pitchFamily="18" charset="-78"/>
                <a:cs typeface="Andalus" panose="02020603050405020304" pitchFamily="18" charset="-78"/>
              </a:rPr>
              <a:t>.</a:t>
            </a:r>
            <a:br>
              <a:rPr lang="en-US" sz="2800" dirty="0" smtClean="0">
                <a:solidFill>
                  <a:srgbClr val="7030A0"/>
                </a:solidFill>
                <a:latin typeface="Andalus" panose="02020603050405020304" pitchFamily="18" charset="-78"/>
                <a:cs typeface="Andalus" panose="02020603050405020304" pitchFamily="18" charset="-78"/>
              </a:rPr>
            </a:br>
            <a:r>
              <a:rPr lang="en-US" sz="2800" dirty="0" smtClean="0">
                <a:solidFill>
                  <a:srgbClr val="7030A0"/>
                </a:solidFill>
                <a:latin typeface="Andalus" panose="02020603050405020304" pitchFamily="18" charset="-78"/>
                <a:cs typeface="Andalus" panose="02020603050405020304" pitchFamily="18" charset="-78"/>
              </a:rPr>
              <a:t> The involved extremity lies </a:t>
            </a:r>
            <a:r>
              <a:rPr lang="en-US" sz="2800" b="1" dirty="0" smtClean="0">
                <a:solidFill>
                  <a:srgbClr val="7030A0"/>
                </a:solidFill>
                <a:latin typeface="Andalus" panose="02020603050405020304" pitchFamily="18" charset="-78"/>
                <a:cs typeface="Andalus" panose="02020603050405020304" pitchFamily="18" charset="-78"/>
              </a:rPr>
              <a:t>adducted, prone, and internally rotated</a:t>
            </a:r>
            <a:r>
              <a:rPr lang="en-US" sz="2800" dirty="0" smtClean="0">
                <a:solidFill>
                  <a:srgbClr val="7030A0"/>
                </a:solidFill>
                <a:latin typeface="Andalus" panose="02020603050405020304" pitchFamily="18" charset="-78"/>
                <a:cs typeface="Andalus" panose="02020603050405020304" pitchFamily="18" charset="-78"/>
              </a:rPr>
              <a:t>. </a:t>
            </a:r>
            <a:r>
              <a:rPr lang="en-US" sz="2800" b="1" dirty="0" smtClean="0">
                <a:solidFill>
                  <a:srgbClr val="7030A0"/>
                </a:solidFill>
                <a:latin typeface="Andalus" panose="02020603050405020304" pitchFamily="18" charset="-78"/>
                <a:cs typeface="Andalus" panose="02020603050405020304" pitchFamily="18" charset="-78"/>
              </a:rPr>
              <a:t>Moro, biceps, and radial reflexes are absent on the affected side</a:t>
            </a:r>
            <a:r>
              <a:rPr lang="en-US" sz="2800" dirty="0" smtClean="0">
                <a:solidFill>
                  <a:srgbClr val="7030A0"/>
                </a:solidFill>
                <a:latin typeface="Andalus" panose="02020603050405020304" pitchFamily="18" charset="-78"/>
                <a:cs typeface="Andalus" panose="02020603050405020304" pitchFamily="18" charset="-78"/>
              </a:rPr>
              <a:t>.( </a:t>
            </a:r>
            <a:r>
              <a:rPr lang="en-US" sz="2800" b="1" dirty="0" smtClean="0">
                <a:solidFill>
                  <a:srgbClr val="7030A0"/>
                </a:solidFill>
                <a:latin typeface="Andalus" panose="02020603050405020304" pitchFamily="18" charset="-78"/>
                <a:cs typeface="Andalus" panose="02020603050405020304" pitchFamily="18" charset="-78"/>
              </a:rPr>
              <a:t>asymmetrical</a:t>
            </a:r>
            <a:r>
              <a:rPr lang="en-US" sz="2800" dirty="0" smtClean="0">
                <a:solidFill>
                  <a:srgbClr val="7030A0"/>
                </a:solidFill>
                <a:latin typeface="Andalus" panose="02020603050405020304" pitchFamily="18" charset="-78"/>
                <a:cs typeface="Andalus" panose="02020603050405020304" pitchFamily="18" charset="-78"/>
              </a:rPr>
              <a:t> )</a:t>
            </a:r>
            <a:br>
              <a:rPr lang="en-US" sz="2800" dirty="0" smtClean="0">
                <a:solidFill>
                  <a:srgbClr val="7030A0"/>
                </a:solidFill>
                <a:latin typeface="Andalus" panose="02020603050405020304" pitchFamily="18" charset="-78"/>
                <a:cs typeface="Andalus" panose="02020603050405020304" pitchFamily="18" charset="-78"/>
              </a:rPr>
            </a:br>
            <a:r>
              <a:rPr lang="en-US" sz="2800" dirty="0" smtClean="0">
                <a:solidFill>
                  <a:srgbClr val="7030A0"/>
                </a:solidFill>
                <a:latin typeface="Andalus" panose="02020603050405020304" pitchFamily="18" charset="-78"/>
                <a:cs typeface="Andalus" panose="02020603050405020304" pitchFamily="18" charset="-78"/>
              </a:rPr>
              <a:t> The grasp reflex is usually present. </a:t>
            </a:r>
            <a:endParaRPr lang="ar-JO" sz="2800" dirty="0">
              <a:solidFill>
                <a:srgbClr val="7030A0"/>
              </a:solidFill>
              <a:latin typeface="Andalus" panose="02020603050405020304" pitchFamily="18" charset="-78"/>
              <a:cs typeface="Andalus" panose="02020603050405020304" pitchFamily="18" charset="-78"/>
            </a:endParaRPr>
          </a:p>
        </p:txBody>
      </p:sp>
      <p:pic>
        <p:nvPicPr>
          <p:cNvPr id="6" name="Picture 5" descr="erbs.jpg"/>
          <p:cNvPicPr>
            <a:picLocks noChangeAspect="1"/>
          </p:cNvPicPr>
          <p:nvPr/>
        </p:nvPicPr>
        <p:blipFill>
          <a:blip r:embed="rId3" cstate="print"/>
          <a:stretch>
            <a:fillRect/>
          </a:stretch>
        </p:blipFill>
        <p:spPr>
          <a:xfrm>
            <a:off x="6862759" y="3564230"/>
            <a:ext cx="2281241" cy="3293770"/>
          </a:xfrm>
          <a:prstGeom prst="rect">
            <a:avLst/>
          </a:prstGeom>
        </p:spPr>
      </p:pic>
    </p:spTree>
  </p:cSld>
  <p:clrMapOvr>
    <a:masterClrMapping/>
  </p:clrMapOvr>
  <p:transition>
    <p:circl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285720" y="357166"/>
            <a:ext cx="8215370" cy="1938992"/>
          </a:xfrm>
          <a:prstGeom prst="rect">
            <a:avLst/>
          </a:prstGeom>
        </p:spPr>
        <p:txBody>
          <a:bodyPr wrap="square">
            <a:spAutoFit/>
          </a:bodyPr>
          <a:lstStyle/>
          <a:p>
            <a:pPr algn="l"/>
            <a:r>
              <a:rPr lang="en-US" sz="3600" b="1" dirty="0" err="1" smtClean="0">
                <a:solidFill>
                  <a:srgbClr val="7030A0"/>
                </a:solidFill>
                <a:latin typeface="Andalus" panose="02020603050405020304" pitchFamily="18" charset="-78"/>
                <a:cs typeface="Andalus" panose="02020603050405020304" pitchFamily="18" charset="-78"/>
              </a:rPr>
              <a:t>Klumpke's</a:t>
            </a:r>
            <a:r>
              <a:rPr lang="en-US" sz="3600" b="1" dirty="0" smtClean="0">
                <a:solidFill>
                  <a:srgbClr val="7030A0"/>
                </a:solidFill>
                <a:latin typeface="Andalus" panose="02020603050405020304" pitchFamily="18" charset="-78"/>
                <a:cs typeface="Andalus" panose="02020603050405020304" pitchFamily="18" charset="-78"/>
              </a:rPr>
              <a:t> paralysis (C7-8, T1) </a:t>
            </a:r>
            <a:r>
              <a:rPr lang="en-US" sz="2800" dirty="0" smtClean="0">
                <a:solidFill>
                  <a:srgbClr val="7030A0"/>
                </a:solidFill>
                <a:latin typeface="Andalus" panose="02020603050405020304" pitchFamily="18" charset="-78"/>
                <a:cs typeface="Andalus" panose="02020603050405020304" pitchFamily="18" charset="-78"/>
              </a:rPr>
              <a:t>is rare and results in </a:t>
            </a:r>
            <a:r>
              <a:rPr lang="en-US" sz="2800" b="1" dirty="0" smtClean="0">
                <a:solidFill>
                  <a:srgbClr val="7030A0"/>
                </a:solidFill>
                <a:latin typeface="Andalus" panose="02020603050405020304" pitchFamily="18" charset="-78"/>
                <a:cs typeface="Andalus" panose="02020603050405020304" pitchFamily="18" charset="-78"/>
              </a:rPr>
              <a:t>weakness of the intrinsic muscles of the hand; the grasp reflex is absent</a:t>
            </a:r>
            <a:r>
              <a:rPr lang="en-US" sz="2800" dirty="0" smtClean="0">
                <a:solidFill>
                  <a:srgbClr val="7030A0"/>
                </a:solidFill>
                <a:latin typeface="Andalus" panose="02020603050405020304" pitchFamily="18" charset="-78"/>
                <a:cs typeface="Andalus" panose="02020603050405020304" pitchFamily="18" charset="-78"/>
              </a:rPr>
              <a:t>. If the </a:t>
            </a:r>
            <a:r>
              <a:rPr lang="en-US" sz="2800" b="1" dirty="0" smtClean="0">
                <a:solidFill>
                  <a:srgbClr val="7030A0"/>
                </a:solidFill>
                <a:latin typeface="Andalus" panose="02020603050405020304" pitchFamily="18" charset="-78"/>
                <a:cs typeface="Andalus" panose="02020603050405020304" pitchFamily="18" charset="-78"/>
              </a:rPr>
              <a:t>first thoracic spinal </a:t>
            </a:r>
            <a:r>
              <a:rPr lang="en-US" sz="2800" dirty="0" smtClean="0">
                <a:solidFill>
                  <a:srgbClr val="7030A0"/>
                </a:solidFill>
                <a:latin typeface="Andalus" panose="02020603050405020304" pitchFamily="18" charset="-78"/>
                <a:cs typeface="Andalus" panose="02020603050405020304" pitchFamily="18" charset="-78"/>
              </a:rPr>
              <a:t>nerve are involved, </a:t>
            </a:r>
            <a:r>
              <a:rPr lang="en-US" sz="2800" b="1" dirty="0" smtClean="0">
                <a:solidFill>
                  <a:srgbClr val="7030A0"/>
                </a:solidFill>
                <a:latin typeface="Andalus" panose="02020603050405020304" pitchFamily="18" charset="-78"/>
                <a:cs typeface="Andalus" panose="02020603050405020304" pitchFamily="18" charset="-78"/>
              </a:rPr>
              <a:t>Horner syndrome</a:t>
            </a:r>
            <a:r>
              <a:rPr lang="en-US" sz="2800" dirty="0" smtClean="0">
                <a:solidFill>
                  <a:srgbClr val="7030A0"/>
                </a:solidFill>
                <a:latin typeface="Andalus" panose="02020603050405020304" pitchFamily="18" charset="-78"/>
                <a:cs typeface="Andalus" panose="02020603050405020304" pitchFamily="18" charset="-78"/>
              </a:rPr>
              <a:t> is present.</a:t>
            </a:r>
            <a:endParaRPr lang="ar-JO" sz="2800" dirty="0">
              <a:solidFill>
                <a:srgbClr val="7030A0"/>
              </a:solidFill>
              <a:latin typeface="Andalus" panose="02020603050405020304" pitchFamily="18" charset="-78"/>
              <a:cs typeface="Andalus" panose="02020603050405020304" pitchFamily="18" charset="-78"/>
            </a:endParaRPr>
          </a:p>
        </p:txBody>
      </p:sp>
      <p:pic>
        <p:nvPicPr>
          <p:cNvPr id="79874" name="Picture 2" descr="C:\Users\DELL\Documents\تنزيل.jpg"/>
          <p:cNvPicPr>
            <a:picLocks noChangeAspect="1" noChangeArrowheads="1"/>
          </p:cNvPicPr>
          <p:nvPr/>
        </p:nvPicPr>
        <p:blipFill>
          <a:blip r:embed="rId3"/>
          <a:srcRect/>
          <a:stretch>
            <a:fillRect/>
          </a:stretch>
        </p:blipFill>
        <p:spPr bwMode="auto">
          <a:xfrm>
            <a:off x="5500694" y="2407065"/>
            <a:ext cx="3643306" cy="4450935"/>
          </a:xfrm>
          <a:prstGeom prst="rect">
            <a:avLst/>
          </a:prstGeom>
          <a:noFill/>
        </p:spPr>
      </p:pic>
      <p:sp>
        <p:nvSpPr>
          <p:cNvPr id="8" name="مربع نص 7"/>
          <p:cNvSpPr txBox="1"/>
          <p:nvPr/>
        </p:nvSpPr>
        <p:spPr>
          <a:xfrm>
            <a:off x="214282" y="2500306"/>
            <a:ext cx="5500726" cy="954107"/>
          </a:xfrm>
          <a:prstGeom prst="rect">
            <a:avLst/>
          </a:prstGeom>
          <a:noFill/>
        </p:spPr>
        <p:txBody>
          <a:bodyPr wrap="square" rtlCol="1">
            <a:spAutoFit/>
          </a:bodyPr>
          <a:lstStyle/>
          <a:p>
            <a:pPr algn="l" rtl="0">
              <a:buFont typeface="Wingdings" panose="05000000000000000000" pitchFamily="2" charset="2"/>
              <a:buChar char="v"/>
            </a:pPr>
            <a:r>
              <a:rPr lang="en-US" sz="2800" dirty="0" smtClean="0">
                <a:solidFill>
                  <a:srgbClr val="7030A0"/>
                </a:solidFill>
                <a:latin typeface="Andalus" panose="02020603050405020304" pitchFamily="18" charset="-78"/>
                <a:cs typeface="Andalus" panose="02020603050405020304" pitchFamily="18" charset="-78"/>
              </a:rPr>
              <a:t>The classic presentation of  </a:t>
            </a:r>
            <a:r>
              <a:rPr lang="en-US" sz="2800" dirty="0" err="1" smtClean="0">
                <a:solidFill>
                  <a:srgbClr val="7030A0"/>
                </a:solidFill>
                <a:latin typeface="Andalus" panose="02020603050405020304" pitchFamily="18" charset="-78"/>
                <a:cs typeface="Andalus" panose="02020603050405020304" pitchFamily="18" charset="-78"/>
              </a:rPr>
              <a:t>klumpke’s</a:t>
            </a:r>
            <a:r>
              <a:rPr lang="en-US" sz="2800" dirty="0" smtClean="0">
                <a:solidFill>
                  <a:srgbClr val="7030A0"/>
                </a:solidFill>
                <a:latin typeface="Andalus" panose="02020603050405020304" pitchFamily="18" charset="-78"/>
                <a:cs typeface="Andalus" panose="02020603050405020304" pitchFamily="18" charset="-78"/>
              </a:rPr>
              <a:t> palsy is </a:t>
            </a:r>
            <a:r>
              <a:rPr lang="en-US" sz="2800" b="1" dirty="0" smtClean="0">
                <a:solidFill>
                  <a:srgbClr val="7030A0"/>
                </a:solidFill>
                <a:latin typeface="Andalus" panose="02020603050405020304" pitchFamily="18" charset="-78"/>
                <a:cs typeface="Andalus" panose="02020603050405020304" pitchFamily="18" charset="-78"/>
              </a:rPr>
              <a:t>the “claw hand “</a:t>
            </a:r>
            <a:r>
              <a:rPr lang="en-US" sz="2800" dirty="0" smtClean="0">
                <a:solidFill>
                  <a:srgbClr val="7030A0"/>
                </a:solidFill>
                <a:latin typeface="Andalus" panose="02020603050405020304" pitchFamily="18" charset="-78"/>
                <a:cs typeface="Andalus" panose="02020603050405020304" pitchFamily="18" charset="-78"/>
              </a:rPr>
              <a:t> .</a:t>
            </a:r>
            <a:endParaRPr lang="ar-JO" sz="2800" dirty="0">
              <a:solidFill>
                <a:srgbClr val="7030A0"/>
              </a:solidFill>
              <a:latin typeface="Andalus" panose="02020603050405020304" pitchFamily="18" charset="-78"/>
              <a:cs typeface="Andalus" panose="02020603050405020304" pitchFamily="18" charset="-78"/>
            </a:endParaRPr>
          </a:p>
        </p:txBody>
      </p:sp>
    </p:spTree>
  </p:cSld>
  <p:clrMapOvr>
    <a:masterClrMapping/>
  </p:clrMapOvr>
  <p:transition>
    <p:pull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5"/>
          <p:cNvSpPr/>
          <p:nvPr/>
        </p:nvSpPr>
        <p:spPr>
          <a:xfrm>
            <a:off x="285720" y="142852"/>
            <a:ext cx="8429684" cy="1384995"/>
          </a:xfrm>
          <a:prstGeom prst="rect">
            <a:avLst/>
          </a:prstGeom>
        </p:spPr>
        <p:txBody>
          <a:bodyPr wrap="square">
            <a:spAutoFit/>
          </a:bodyPr>
          <a:lstStyle/>
          <a:p>
            <a:pPr algn="l" rtl="0">
              <a:buFont typeface="Wingdings" panose="05000000000000000000" pitchFamily="2" charset="2"/>
              <a:buChar char="v"/>
            </a:pPr>
            <a:r>
              <a:rPr lang="en-US" sz="2800" b="1" dirty="0" smtClean="0">
                <a:solidFill>
                  <a:srgbClr val="7030A0"/>
                </a:solidFill>
                <a:latin typeface="Andalus" panose="02020603050405020304" pitchFamily="18" charset="-78"/>
                <a:cs typeface="Andalus" panose="02020603050405020304" pitchFamily="18" charset="-78"/>
              </a:rPr>
              <a:t>Horner syndrome is characterized by </a:t>
            </a:r>
            <a:r>
              <a:rPr lang="en-US" sz="2800" b="1" dirty="0" err="1" smtClean="0">
                <a:solidFill>
                  <a:srgbClr val="7030A0"/>
                </a:solidFill>
                <a:latin typeface="Andalus" panose="02020603050405020304" pitchFamily="18" charset="-78"/>
                <a:cs typeface="Andalus" panose="02020603050405020304" pitchFamily="18" charset="-78"/>
              </a:rPr>
              <a:t>miosis</a:t>
            </a:r>
            <a:r>
              <a:rPr lang="en-US" sz="2800" b="1" dirty="0" smtClean="0">
                <a:solidFill>
                  <a:srgbClr val="7030A0"/>
                </a:solidFill>
                <a:latin typeface="Andalus" panose="02020603050405020304" pitchFamily="18" charset="-78"/>
                <a:cs typeface="Andalus" panose="02020603050405020304" pitchFamily="18" charset="-78"/>
              </a:rPr>
              <a:t>, </a:t>
            </a:r>
            <a:r>
              <a:rPr lang="en-US" sz="2800" b="1" dirty="0" err="1" smtClean="0">
                <a:solidFill>
                  <a:srgbClr val="7030A0"/>
                </a:solidFill>
                <a:latin typeface="Andalus" panose="02020603050405020304" pitchFamily="18" charset="-78"/>
                <a:cs typeface="Andalus" panose="02020603050405020304" pitchFamily="18" charset="-78"/>
              </a:rPr>
              <a:t>ptosis</a:t>
            </a:r>
            <a:r>
              <a:rPr lang="en-US" sz="2800" b="1" dirty="0" smtClean="0">
                <a:solidFill>
                  <a:srgbClr val="7030A0"/>
                </a:solidFill>
                <a:latin typeface="Andalus" panose="02020603050405020304" pitchFamily="18" charset="-78"/>
                <a:cs typeface="Andalus" panose="02020603050405020304" pitchFamily="18" charset="-78"/>
              </a:rPr>
              <a:t>, and </a:t>
            </a:r>
            <a:r>
              <a:rPr lang="en-US" sz="2800" b="1" dirty="0" err="1" smtClean="0">
                <a:solidFill>
                  <a:srgbClr val="7030A0"/>
                </a:solidFill>
                <a:latin typeface="Andalus" panose="02020603050405020304" pitchFamily="18" charset="-78"/>
                <a:cs typeface="Andalus" panose="02020603050405020304" pitchFamily="18" charset="-78"/>
              </a:rPr>
              <a:t>ipsilateral</a:t>
            </a:r>
            <a:r>
              <a:rPr lang="en-US" sz="2800" b="1" dirty="0" smtClean="0">
                <a:solidFill>
                  <a:srgbClr val="7030A0"/>
                </a:solidFill>
                <a:latin typeface="Andalus" panose="02020603050405020304" pitchFamily="18" charset="-78"/>
                <a:cs typeface="Andalus" panose="02020603050405020304" pitchFamily="18" charset="-78"/>
              </a:rPr>
              <a:t> </a:t>
            </a:r>
            <a:r>
              <a:rPr lang="en-US" sz="2800" b="1" dirty="0" err="1" smtClean="0">
                <a:solidFill>
                  <a:srgbClr val="7030A0"/>
                </a:solidFill>
                <a:latin typeface="Andalus" panose="02020603050405020304" pitchFamily="18" charset="-78"/>
                <a:cs typeface="Andalus" panose="02020603050405020304" pitchFamily="18" charset="-78"/>
              </a:rPr>
              <a:t>anhidrosis</a:t>
            </a:r>
            <a:r>
              <a:rPr lang="en-US" sz="2800" b="1" dirty="0" smtClean="0">
                <a:solidFill>
                  <a:srgbClr val="7030A0"/>
                </a:solidFill>
                <a:latin typeface="Andalus" panose="02020603050405020304" pitchFamily="18" charset="-78"/>
                <a:cs typeface="Andalus" panose="02020603050405020304" pitchFamily="18" charset="-78"/>
              </a:rPr>
              <a:t> of the face. </a:t>
            </a:r>
            <a:br>
              <a:rPr lang="en-US" sz="2800" b="1" dirty="0" smtClean="0">
                <a:solidFill>
                  <a:srgbClr val="7030A0"/>
                </a:solidFill>
                <a:latin typeface="Andalus" panose="02020603050405020304" pitchFamily="18" charset="-78"/>
                <a:cs typeface="Andalus" panose="02020603050405020304" pitchFamily="18" charset="-78"/>
              </a:rPr>
            </a:br>
            <a:endParaRPr lang="ar-JO" sz="2800" dirty="0">
              <a:solidFill>
                <a:srgbClr val="7030A0"/>
              </a:solidFill>
              <a:latin typeface="Andalus" panose="02020603050405020304" pitchFamily="18" charset="-78"/>
              <a:cs typeface="Andalus" panose="02020603050405020304" pitchFamily="18" charset="-78"/>
            </a:endParaRPr>
          </a:p>
        </p:txBody>
      </p:sp>
      <p:pic>
        <p:nvPicPr>
          <p:cNvPr id="8" name="Picture 7" descr="esc05003f5.png"/>
          <p:cNvPicPr>
            <a:picLocks noChangeAspect="1"/>
          </p:cNvPicPr>
          <p:nvPr/>
        </p:nvPicPr>
        <p:blipFill>
          <a:blip r:embed="rId3" cstate="print"/>
          <a:stretch>
            <a:fillRect/>
          </a:stretch>
        </p:blipFill>
        <p:spPr>
          <a:xfrm>
            <a:off x="1285852" y="3357562"/>
            <a:ext cx="6226584" cy="2908190"/>
          </a:xfrm>
          <a:prstGeom prst="rect">
            <a:avLst/>
          </a:prstGeom>
        </p:spPr>
      </p:pic>
      <p:sp>
        <p:nvSpPr>
          <p:cNvPr id="7" name="مستطيل 6"/>
          <p:cNvSpPr/>
          <p:nvPr/>
        </p:nvSpPr>
        <p:spPr>
          <a:xfrm>
            <a:off x="285720" y="1357298"/>
            <a:ext cx="8072494" cy="1384995"/>
          </a:xfrm>
          <a:prstGeom prst="rect">
            <a:avLst/>
          </a:prstGeom>
        </p:spPr>
        <p:txBody>
          <a:bodyPr wrap="square">
            <a:spAutoFit/>
          </a:bodyPr>
          <a:lstStyle/>
          <a:p>
            <a:pPr algn="l" rtl="0">
              <a:buFont typeface="Wingdings" panose="05000000000000000000" pitchFamily="2" charset="2"/>
              <a:buChar char="v"/>
            </a:pPr>
            <a:r>
              <a:rPr lang="en-US" sz="2800" b="1" dirty="0" smtClean="0">
                <a:solidFill>
                  <a:srgbClr val="7030A0"/>
                </a:solidFill>
                <a:latin typeface="Andalus" panose="02020603050405020304" pitchFamily="18" charset="-78"/>
                <a:cs typeface="Andalus" panose="02020603050405020304" pitchFamily="18" charset="-78"/>
              </a:rPr>
              <a:t>It may be congenital or may result from a lesion involving the sympathetic nervous system in the brainstem, cervical spinal cord .</a:t>
            </a:r>
            <a:endParaRPr lang="ar-JO" sz="2800" b="1" dirty="0">
              <a:latin typeface="Andalus" panose="02020603050405020304" pitchFamily="18" charset="-78"/>
              <a:cs typeface="Andalus" panose="02020603050405020304" pitchFamily="18" charset="-78"/>
            </a:endParaRPr>
          </a:p>
        </p:txBody>
      </p:sp>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محتوى 7"/>
          <p:cNvSpPr>
            <a:spLocks noGrp="1"/>
          </p:cNvSpPr>
          <p:nvPr>
            <p:ph idx="1"/>
          </p:nvPr>
        </p:nvSpPr>
        <p:spPr>
          <a:xfrm>
            <a:off x="285720" y="785794"/>
            <a:ext cx="8858280" cy="5500726"/>
          </a:xfrm>
        </p:spPr>
        <p:txBody>
          <a:bodyPr>
            <a:noAutofit/>
          </a:bodyPr>
          <a:lstStyle/>
          <a:p>
            <a:pPr algn="l" rtl="0">
              <a:buFont typeface="Arial" panose="020B0604020202020204" pitchFamily="34" charset="0"/>
              <a:buChar char="•"/>
            </a:pPr>
            <a:r>
              <a:rPr lang="en-US" sz="2400" dirty="0" smtClean="0">
                <a:solidFill>
                  <a:schemeClr val="tx1">
                    <a:lumMod val="95000"/>
                    <a:lumOff val="5000"/>
                  </a:schemeClr>
                </a:solidFill>
                <a:latin typeface="Andalus" panose="02020603050405020304" pitchFamily="18" charset="-78"/>
                <a:cs typeface="Andalus" panose="02020603050405020304" pitchFamily="18" charset="-78"/>
              </a:rPr>
              <a:t> </a:t>
            </a:r>
            <a:r>
              <a:rPr lang="en-US" sz="2400" dirty="0" smtClean="0">
                <a:solidFill>
                  <a:schemeClr val="tx1">
                    <a:lumMod val="95000"/>
                    <a:lumOff val="5000"/>
                  </a:schemeClr>
                </a:solidFill>
                <a:latin typeface="+mj-lt"/>
                <a:cs typeface="Andalus" panose="02020603050405020304" pitchFamily="18" charset="-78"/>
              </a:rPr>
              <a:t>Complete obstruction of the airways by </a:t>
            </a:r>
            <a:r>
              <a:rPr lang="en-US" sz="2400" dirty="0" err="1" smtClean="0">
                <a:solidFill>
                  <a:schemeClr val="tx1">
                    <a:lumMod val="95000"/>
                    <a:lumOff val="5000"/>
                  </a:schemeClr>
                </a:solidFill>
                <a:latin typeface="+mj-lt"/>
                <a:cs typeface="Andalus" panose="02020603050405020304" pitchFamily="18" charset="-78"/>
              </a:rPr>
              <a:t>meconium</a:t>
            </a:r>
            <a:r>
              <a:rPr lang="en-US" sz="2400" dirty="0" smtClean="0">
                <a:solidFill>
                  <a:schemeClr val="tx1">
                    <a:lumMod val="95000"/>
                    <a:lumOff val="5000"/>
                  </a:schemeClr>
                </a:solidFill>
                <a:latin typeface="+mj-lt"/>
                <a:cs typeface="Andalus" panose="02020603050405020304" pitchFamily="18" charset="-78"/>
              </a:rPr>
              <a:t> results in </a:t>
            </a:r>
            <a:br>
              <a:rPr lang="en-US" sz="2400" dirty="0" smtClean="0">
                <a:solidFill>
                  <a:schemeClr val="tx1">
                    <a:lumMod val="95000"/>
                    <a:lumOff val="5000"/>
                  </a:schemeClr>
                </a:solidFill>
                <a:latin typeface="+mj-lt"/>
                <a:cs typeface="Andalus" panose="02020603050405020304" pitchFamily="18" charset="-78"/>
              </a:rPr>
            </a:br>
            <a:r>
              <a:rPr lang="en-US" sz="2400" dirty="0" smtClean="0">
                <a:solidFill>
                  <a:schemeClr val="tx1">
                    <a:lumMod val="95000"/>
                    <a:lumOff val="5000"/>
                  </a:schemeClr>
                </a:solidFill>
                <a:latin typeface="+mj-lt"/>
                <a:cs typeface="Andalus" panose="02020603050405020304" pitchFamily="18" charset="-78"/>
              </a:rPr>
              <a:t>  </a:t>
            </a:r>
            <a:r>
              <a:rPr lang="en-US" sz="2400" b="1" dirty="0" err="1" smtClean="0">
                <a:solidFill>
                  <a:schemeClr val="tx1">
                    <a:lumMod val="95000"/>
                    <a:lumOff val="5000"/>
                  </a:schemeClr>
                </a:solidFill>
                <a:latin typeface="+mj-lt"/>
                <a:cs typeface="Andalus" panose="02020603050405020304" pitchFamily="18" charset="-78"/>
              </a:rPr>
              <a:t>atelectasis</a:t>
            </a:r>
            <a:r>
              <a:rPr lang="en-US" sz="2400" dirty="0" smtClean="0">
                <a:solidFill>
                  <a:schemeClr val="tx1">
                    <a:lumMod val="95000"/>
                    <a:lumOff val="5000"/>
                  </a:schemeClr>
                </a:solidFill>
                <a:latin typeface="+mj-lt"/>
                <a:cs typeface="Andalus" panose="02020603050405020304" pitchFamily="18" charset="-78"/>
              </a:rPr>
              <a:t>.</a:t>
            </a:r>
          </a:p>
          <a:p>
            <a:pPr algn="l" rtl="0">
              <a:buFont typeface="Arial" panose="020B0604020202020204" pitchFamily="34" charset="0"/>
              <a:buChar char="•"/>
            </a:pPr>
            <a:endParaRPr lang="en-US" sz="2400" dirty="0" smtClean="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US" sz="2400" dirty="0" smtClean="0">
                <a:solidFill>
                  <a:schemeClr val="tx1">
                    <a:lumMod val="95000"/>
                    <a:lumOff val="5000"/>
                  </a:schemeClr>
                </a:solidFill>
                <a:latin typeface="+mj-lt"/>
                <a:cs typeface="Andalus" panose="02020603050405020304" pitchFamily="18" charset="-78"/>
              </a:rPr>
              <a:t> Partial obstruction causing </a:t>
            </a:r>
            <a:r>
              <a:rPr lang="en-US" sz="2400" b="1" u="sng" dirty="0" smtClean="0">
                <a:solidFill>
                  <a:schemeClr val="tx1">
                    <a:lumMod val="95000"/>
                    <a:lumOff val="5000"/>
                  </a:schemeClr>
                </a:solidFill>
                <a:latin typeface="+mj-lt"/>
                <a:cs typeface="Andalus" panose="02020603050405020304" pitchFamily="18" charset="-78"/>
              </a:rPr>
              <a:t>ball-valve effect</a:t>
            </a:r>
            <a:r>
              <a:rPr lang="en-US" sz="2400" dirty="0" smtClean="0">
                <a:solidFill>
                  <a:schemeClr val="tx1">
                    <a:lumMod val="95000"/>
                    <a:lumOff val="5000"/>
                  </a:schemeClr>
                </a:solidFill>
                <a:latin typeface="+mj-lt"/>
                <a:cs typeface="Andalus" panose="02020603050405020304" pitchFamily="18" charset="-78"/>
              </a:rPr>
              <a:t>. </a:t>
            </a:r>
          </a:p>
          <a:p>
            <a:pPr algn="l" rtl="0">
              <a:buFont typeface="Arial" panose="020B0604020202020204" pitchFamily="34" charset="0"/>
              <a:buChar char="•"/>
            </a:pPr>
            <a:endParaRPr lang="en-US" sz="2400" dirty="0" smtClean="0">
              <a:solidFill>
                <a:schemeClr val="tx1">
                  <a:lumMod val="95000"/>
                  <a:lumOff val="5000"/>
                </a:schemeClr>
              </a:solidFill>
              <a:latin typeface="+mj-lt"/>
              <a:cs typeface="Andalus" panose="02020603050405020304" pitchFamily="18" charset="-78"/>
            </a:endParaRPr>
          </a:p>
          <a:p>
            <a:pPr algn="l" rtl="0"/>
            <a:r>
              <a:rPr lang="en-US" sz="2400" dirty="0" smtClean="0">
                <a:solidFill>
                  <a:schemeClr val="tx1">
                    <a:lumMod val="95000"/>
                    <a:lumOff val="5000"/>
                  </a:schemeClr>
                </a:solidFill>
                <a:latin typeface="+mj-lt"/>
                <a:cs typeface="Andalus" panose="02020603050405020304" pitchFamily="18" charset="-78"/>
              </a:rPr>
              <a:t> </a:t>
            </a:r>
            <a:r>
              <a:rPr lang="en-GB" sz="2400" dirty="0"/>
              <a:t>A </a:t>
            </a:r>
            <a:r>
              <a:rPr lang="en-GB" sz="2400" b="1" dirty="0"/>
              <a:t>ball valve effect</a:t>
            </a:r>
            <a:r>
              <a:rPr lang="en-GB" sz="2400" dirty="0"/>
              <a:t> (BVE) is a partial obstruction which causes an inflow of air during the inspiration phase of breathing and, on the other hand, as expiration begins, prevents outflow.</a:t>
            </a:r>
            <a:r>
              <a:rPr lang="en-US" sz="2400" dirty="0" smtClean="0">
                <a:solidFill>
                  <a:schemeClr val="tx1">
                    <a:lumMod val="95000"/>
                    <a:lumOff val="5000"/>
                  </a:schemeClr>
                </a:solidFill>
                <a:latin typeface="+mj-lt"/>
                <a:cs typeface="Andalus" panose="02020603050405020304" pitchFamily="18" charset="-78"/>
              </a:rPr>
              <a:t/>
            </a:r>
            <a:br>
              <a:rPr lang="en-US" sz="2400" dirty="0" smtClean="0">
                <a:solidFill>
                  <a:schemeClr val="tx1">
                    <a:lumMod val="95000"/>
                    <a:lumOff val="5000"/>
                  </a:schemeClr>
                </a:solidFill>
                <a:latin typeface="+mj-lt"/>
                <a:cs typeface="Andalus" panose="02020603050405020304" pitchFamily="18" charset="-78"/>
              </a:rPr>
            </a:br>
            <a:r>
              <a:rPr lang="en-US" sz="2400" dirty="0" smtClean="0">
                <a:solidFill>
                  <a:schemeClr val="tx1">
                    <a:lumMod val="95000"/>
                    <a:lumOff val="5000"/>
                  </a:schemeClr>
                </a:solidFill>
                <a:latin typeface="+mj-lt"/>
                <a:cs typeface="Andalus" panose="02020603050405020304" pitchFamily="18" charset="-78"/>
              </a:rPr>
              <a:t>  </a:t>
            </a:r>
          </a:p>
          <a:p>
            <a:pPr algn="l" rtl="0">
              <a:buFont typeface="Arial" panose="020B0604020202020204" pitchFamily="34" charset="0"/>
              <a:buChar char="•"/>
            </a:pPr>
            <a:r>
              <a:rPr lang="en-US" sz="2400" dirty="0" smtClean="0">
                <a:solidFill>
                  <a:schemeClr val="tx1">
                    <a:lumMod val="95000"/>
                    <a:lumOff val="5000"/>
                  </a:schemeClr>
                </a:solidFill>
                <a:latin typeface="+mj-lt"/>
                <a:cs typeface="Andalus" panose="02020603050405020304" pitchFamily="18" charset="-78"/>
              </a:rPr>
              <a:t>This results in air trapping and Hyperdistention of the alveoli, may rupture or leak  into the pleura (pneumothorax),             mediastinum (</a:t>
            </a:r>
            <a:r>
              <a:rPr lang="en-US" sz="2400" dirty="0" err="1" smtClean="0">
                <a:solidFill>
                  <a:schemeClr val="tx1">
                    <a:lumMod val="95000"/>
                    <a:lumOff val="5000"/>
                  </a:schemeClr>
                </a:solidFill>
                <a:latin typeface="+mj-lt"/>
                <a:cs typeface="Andalus" panose="02020603050405020304" pitchFamily="18" charset="-78"/>
              </a:rPr>
              <a:t>pneumomediastinum</a:t>
            </a:r>
            <a:r>
              <a:rPr lang="en-US" sz="2400" dirty="0" smtClean="0">
                <a:solidFill>
                  <a:schemeClr val="tx1">
                    <a:lumMod val="95000"/>
                    <a:lumOff val="5000"/>
                  </a:schemeClr>
                </a:solidFill>
                <a:latin typeface="+mj-lt"/>
                <a:cs typeface="Andalus" panose="02020603050405020304" pitchFamily="18" charset="-78"/>
              </a:rPr>
              <a:t>), or pericardium  </a:t>
            </a:r>
            <a:br>
              <a:rPr lang="en-US" sz="2400" dirty="0" smtClean="0">
                <a:solidFill>
                  <a:schemeClr val="tx1">
                    <a:lumMod val="95000"/>
                    <a:lumOff val="5000"/>
                  </a:schemeClr>
                </a:solidFill>
                <a:latin typeface="+mj-lt"/>
                <a:cs typeface="Andalus" panose="02020603050405020304" pitchFamily="18" charset="-78"/>
              </a:rPr>
            </a:br>
            <a:r>
              <a:rPr lang="en-US" sz="2400" dirty="0" smtClean="0">
                <a:solidFill>
                  <a:schemeClr val="tx1">
                    <a:lumMod val="95000"/>
                    <a:lumOff val="5000"/>
                  </a:schemeClr>
                </a:solidFill>
                <a:latin typeface="+mj-lt"/>
                <a:cs typeface="Andalus" panose="02020603050405020304" pitchFamily="18" charset="-78"/>
              </a:rPr>
              <a:t>  (</a:t>
            </a:r>
            <a:r>
              <a:rPr lang="en-US" sz="2400" dirty="0" err="1" smtClean="0">
                <a:solidFill>
                  <a:schemeClr val="tx1">
                    <a:lumMod val="95000"/>
                    <a:lumOff val="5000"/>
                  </a:schemeClr>
                </a:solidFill>
                <a:latin typeface="+mj-lt"/>
                <a:cs typeface="Andalus" panose="02020603050405020304" pitchFamily="18" charset="-78"/>
              </a:rPr>
              <a:t>pneumopericardium</a:t>
            </a:r>
            <a:r>
              <a:rPr lang="en-US" sz="2400" dirty="0" smtClean="0">
                <a:solidFill>
                  <a:schemeClr val="tx1">
                    <a:lumMod val="95000"/>
                    <a:lumOff val="5000"/>
                  </a:schemeClr>
                </a:solidFill>
                <a:latin typeface="+mj-lt"/>
                <a:cs typeface="Andalus" panose="02020603050405020304" pitchFamily="18" charset="-78"/>
              </a:rPr>
              <a:t>).</a:t>
            </a:r>
          </a:p>
          <a:p>
            <a:endParaRPr lang="ar-SA" sz="2400" dirty="0">
              <a:solidFill>
                <a:schemeClr val="tx1">
                  <a:lumMod val="95000"/>
                  <a:lumOff val="5000"/>
                </a:schemeClr>
              </a:solidFill>
            </a:endParaRPr>
          </a:p>
        </p:txBody>
      </p:sp>
      <p:sp>
        <p:nvSpPr>
          <p:cNvPr id="6" name="TextBox 5"/>
          <p:cNvSpPr txBox="1"/>
          <p:nvPr/>
        </p:nvSpPr>
        <p:spPr>
          <a:xfrm>
            <a:off x="2854446" y="188641"/>
            <a:ext cx="3905235" cy="646331"/>
          </a:xfrm>
          <a:prstGeom prst="rect">
            <a:avLst/>
          </a:prstGeom>
          <a:noFill/>
        </p:spPr>
        <p:txBody>
          <a:bodyPr wrap="none" rtlCol="0">
            <a:spAutoFit/>
          </a:bodyPr>
          <a:lstStyle/>
          <a:p>
            <a:r>
              <a:rPr lang="en-US" sz="3600" dirty="0" smtClean="0">
                <a:solidFill>
                  <a:srgbClr val="C00000"/>
                </a:solidFill>
                <a:latin typeface="Berlin Sans FB" pitchFamily="34" charset="0"/>
                <a:cs typeface="+mj-cs"/>
              </a:rPr>
              <a:t>Airway obstruction </a:t>
            </a:r>
            <a:endParaRPr lang="en-US" sz="3600" dirty="0">
              <a:solidFill>
                <a:srgbClr val="C00000"/>
              </a:solidFill>
              <a:latin typeface="Berlin Sans FB" pitchFamily="34" charset="0"/>
              <a:cs typeface="+mj-cs"/>
            </a:endParaRPr>
          </a:p>
        </p:txBody>
      </p:sp>
    </p:spTree>
  </p:cSld>
  <p:clrMapOvr>
    <a:masterClrMapping/>
  </p:clrMapOvr>
  <p:transition>
    <p:split dir="in"/>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428596" y="571480"/>
            <a:ext cx="8358246" cy="2646878"/>
          </a:xfrm>
          <a:prstGeom prst="rect">
            <a:avLst/>
          </a:prstGeom>
        </p:spPr>
        <p:txBody>
          <a:bodyPr wrap="square">
            <a:spAutoFit/>
          </a:bodyPr>
          <a:lstStyle/>
          <a:p>
            <a:pPr algn="l" rtl="0">
              <a:buFont typeface="Wingdings" panose="05000000000000000000" pitchFamily="2" charset="2"/>
              <a:buChar char="Ø"/>
            </a:pPr>
            <a:r>
              <a:rPr lang="en-US" sz="3600" dirty="0" smtClean="0">
                <a:solidFill>
                  <a:schemeClr val="accent2">
                    <a:lumMod val="75000"/>
                  </a:schemeClr>
                </a:solidFill>
                <a:latin typeface="Berlin Sans FB" pitchFamily="34" charset="0"/>
              </a:rPr>
              <a:t>Cranial Nerve Injury</a:t>
            </a:r>
          </a:p>
          <a:p>
            <a:pPr algn="l" rtl="0">
              <a:buFont typeface="Wingdings" panose="05000000000000000000" pitchFamily="2" charset="2"/>
              <a:buChar char="v"/>
            </a:pPr>
            <a:r>
              <a:rPr lang="en-US" sz="2800" dirty="0" smtClean="0">
                <a:solidFill>
                  <a:srgbClr val="7030A0"/>
                </a:solidFill>
                <a:latin typeface="Andalus" panose="02020603050405020304" pitchFamily="18" charset="-78"/>
                <a:cs typeface="Andalus" panose="02020603050405020304" pitchFamily="18" charset="-78"/>
              </a:rPr>
              <a:t>Cranial nerve and spinal cord injuries result from hyperextension, traction, and overstretching with simultaneous rotation; they may range from localized </a:t>
            </a:r>
            <a:r>
              <a:rPr lang="en-US" sz="2800" dirty="0" err="1" smtClean="0">
                <a:solidFill>
                  <a:srgbClr val="7030A0"/>
                </a:solidFill>
                <a:latin typeface="Andalus" panose="02020603050405020304" pitchFamily="18" charset="-78"/>
                <a:cs typeface="Andalus" panose="02020603050405020304" pitchFamily="18" charset="-78"/>
              </a:rPr>
              <a:t>neurapraxia</a:t>
            </a:r>
            <a:r>
              <a:rPr lang="en-US" sz="2800" dirty="0" smtClean="0">
                <a:solidFill>
                  <a:srgbClr val="7030A0"/>
                </a:solidFill>
                <a:latin typeface="Andalus" panose="02020603050405020304" pitchFamily="18" charset="-78"/>
                <a:cs typeface="Andalus" panose="02020603050405020304" pitchFamily="18" charset="-78"/>
              </a:rPr>
              <a:t> to complete nerve or cord </a:t>
            </a:r>
            <a:r>
              <a:rPr lang="en-US" sz="2800" dirty="0" err="1" smtClean="0">
                <a:solidFill>
                  <a:srgbClr val="7030A0"/>
                </a:solidFill>
                <a:latin typeface="Andalus" panose="02020603050405020304" pitchFamily="18" charset="-78"/>
                <a:cs typeface="Andalus" panose="02020603050405020304" pitchFamily="18" charset="-78"/>
              </a:rPr>
              <a:t>transection</a:t>
            </a:r>
            <a:r>
              <a:rPr lang="en-US" sz="2800" dirty="0" smtClean="0">
                <a:solidFill>
                  <a:srgbClr val="7030A0"/>
                </a:solidFill>
                <a:latin typeface="Andalus" panose="02020603050405020304" pitchFamily="18" charset="-78"/>
                <a:cs typeface="Andalus" panose="02020603050405020304" pitchFamily="18" charset="-78"/>
              </a:rPr>
              <a:t>.</a:t>
            </a:r>
          </a:p>
          <a:p>
            <a:pPr algn="l" rtl="0"/>
            <a:endParaRPr lang="en-US" dirty="0" smtClean="0">
              <a:solidFill>
                <a:schemeClr val="accent2">
                  <a:lumMod val="75000"/>
                </a:schemeClr>
              </a:solidFill>
              <a:latin typeface="Berlin Sans FB" pitchFamily="34" charset="0"/>
            </a:endParaRPr>
          </a:p>
        </p:txBody>
      </p:sp>
      <p:sp>
        <p:nvSpPr>
          <p:cNvPr id="6" name="مستطيل 5"/>
          <p:cNvSpPr/>
          <p:nvPr/>
        </p:nvSpPr>
        <p:spPr>
          <a:xfrm>
            <a:off x="428596" y="3357562"/>
            <a:ext cx="8572528" cy="1569660"/>
          </a:xfrm>
          <a:prstGeom prst="rect">
            <a:avLst/>
          </a:prstGeom>
        </p:spPr>
        <p:txBody>
          <a:bodyPr wrap="square">
            <a:spAutoFit/>
          </a:bodyPr>
          <a:lstStyle/>
          <a:p>
            <a:pPr algn="l" rtl="0">
              <a:buFont typeface="Wingdings" panose="05000000000000000000" pitchFamily="2" charset="2"/>
              <a:buChar char="v"/>
            </a:pPr>
            <a:r>
              <a:rPr lang="en-US" sz="2400" dirty="0" smtClean="0">
                <a:solidFill>
                  <a:srgbClr val="7030A0"/>
                </a:solidFill>
                <a:latin typeface="Andalus" panose="02020603050405020304" pitchFamily="18" charset="-78"/>
                <a:cs typeface="Andalus" panose="02020603050405020304" pitchFamily="18" charset="-78"/>
              </a:rPr>
              <a:t>Unilateral branches of the </a:t>
            </a:r>
            <a:r>
              <a:rPr lang="en-US" sz="2400" b="1" dirty="0" smtClean="0">
                <a:solidFill>
                  <a:srgbClr val="7030A0"/>
                </a:solidFill>
                <a:latin typeface="Andalus" panose="02020603050405020304" pitchFamily="18" charset="-78"/>
                <a:cs typeface="Andalus" panose="02020603050405020304" pitchFamily="18" charset="-78"/>
              </a:rPr>
              <a:t>facial nerve and </a:t>
            </a:r>
            <a:r>
              <a:rPr lang="en-US" sz="2400" b="1" dirty="0" err="1" smtClean="0">
                <a:solidFill>
                  <a:srgbClr val="7030A0"/>
                </a:solidFill>
                <a:latin typeface="Andalus" panose="02020603050405020304" pitchFamily="18" charset="-78"/>
                <a:cs typeface="Andalus" panose="02020603050405020304" pitchFamily="18" charset="-78"/>
              </a:rPr>
              <a:t>vagus</a:t>
            </a:r>
            <a:r>
              <a:rPr lang="en-US" sz="2400" b="1" dirty="0" smtClean="0">
                <a:solidFill>
                  <a:srgbClr val="7030A0"/>
                </a:solidFill>
                <a:latin typeface="Andalus" panose="02020603050405020304" pitchFamily="18" charset="-78"/>
                <a:cs typeface="Andalus" panose="02020603050405020304" pitchFamily="18" charset="-78"/>
              </a:rPr>
              <a:t> nerve</a:t>
            </a:r>
            <a:r>
              <a:rPr lang="en-US" sz="2400" dirty="0" smtClean="0">
                <a:solidFill>
                  <a:srgbClr val="7030A0"/>
                </a:solidFill>
                <a:latin typeface="Andalus" panose="02020603050405020304" pitchFamily="18" charset="-78"/>
                <a:cs typeface="Andalus" panose="02020603050405020304" pitchFamily="18" charset="-78"/>
              </a:rPr>
              <a:t>, in the form of </a:t>
            </a:r>
            <a:r>
              <a:rPr lang="en-US" sz="2400" b="1" dirty="0" smtClean="0">
                <a:solidFill>
                  <a:srgbClr val="7030A0"/>
                </a:solidFill>
                <a:latin typeface="Andalus" panose="02020603050405020304" pitchFamily="18" charset="-78"/>
                <a:cs typeface="Andalus" panose="02020603050405020304" pitchFamily="18" charset="-78"/>
              </a:rPr>
              <a:t>recurrent laryngeal nerve</a:t>
            </a:r>
            <a:r>
              <a:rPr lang="en-US" sz="2400" dirty="0" smtClean="0">
                <a:solidFill>
                  <a:srgbClr val="7030A0"/>
                </a:solidFill>
                <a:latin typeface="Andalus" panose="02020603050405020304" pitchFamily="18" charset="-78"/>
                <a:cs typeface="Andalus" panose="02020603050405020304" pitchFamily="18" charset="-78"/>
              </a:rPr>
              <a:t>, are most commonly involved in cranial nerve injuries and result in temporary or permanent paralysis.</a:t>
            </a:r>
            <a:endParaRPr lang="en-US" sz="2400" dirty="0">
              <a:solidFill>
                <a:srgbClr val="7030A0"/>
              </a:solidFill>
              <a:latin typeface="Andalus" panose="02020603050405020304" pitchFamily="18" charset="-78"/>
              <a:cs typeface="Andalus" panose="02020603050405020304" pitchFamily="18" charset="-78"/>
            </a:endParaRPr>
          </a:p>
        </p:txBody>
      </p:sp>
    </p:spTree>
  </p:cSld>
  <p:clrMapOvr>
    <a:masterClrMapping/>
  </p:clrMapOvr>
  <p:transition>
    <p:pull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214282" y="571480"/>
            <a:ext cx="8786874" cy="2246769"/>
          </a:xfrm>
          <a:prstGeom prst="rect">
            <a:avLst/>
          </a:prstGeom>
        </p:spPr>
        <p:txBody>
          <a:bodyPr wrap="square">
            <a:spAutoFit/>
          </a:bodyPr>
          <a:lstStyle/>
          <a:p>
            <a:pPr algn="l" rtl="0">
              <a:buFont typeface="Wingdings" panose="05000000000000000000" pitchFamily="2" charset="2"/>
              <a:buChar char="v"/>
            </a:pPr>
            <a:r>
              <a:rPr lang="en-US" sz="2800" dirty="0" smtClean="0">
                <a:solidFill>
                  <a:srgbClr val="7030A0"/>
                </a:solidFill>
                <a:latin typeface="Andalus" panose="02020603050405020304" pitchFamily="18" charset="-78"/>
                <a:cs typeface="Andalus" panose="02020603050405020304" pitchFamily="18" charset="-78"/>
              </a:rPr>
              <a:t>Physical findings for </a:t>
            </a:r>
            <a:r>
              <a:rPr lang="en-US" sz="2800" b="1" dirty="0" smtClean="0">
                <a:solidFill>
                  <a:srgbClr val="7030A0"/>
                </a:solidFill>
                <a:latin typeface="Andalus" panose="02020603050405020304" pitchFamily="18" charset="-78"/>
                <a:cs typeface="Andalus" panose="02020603050405020304" pitchFamily="18" charset="-78"/>
              </a:rPr>
              <a:t>Facial nerve palsy </a:t>
            </a:r>
            <a:r>
              <a:rPr lang="en-US" sz="2800" dirty="0" smtClean="0">
                <a:solidFill>
                  <a:srgbClr val="7030A0"/>
                </a:solidFill>
                <a:latin typeface="Andalus" panose="02020603050405020304" pitchFamily="18" charset="-78"/>
                <a:cs typeface="Andalus" panose="02020603050405020304" pitchFamily="18" charset="-78"/>
              </a:rPr>
              <a:t>are </a:t>
            </a:r>
            <a:br>
              <a:rPr lang="en-US" sz="2800" dirty="0" smtClean="0">
                <a:solidFill>
                  <a:srgbClr val="7030A0"/>
                </a:solidFill>
                <a:latin typeface="Andalus" panose="02020603050405020304" pitchFamily="18" charset="-78"/>
                <a:cs typeface="Andalus" panose="02020603050405020304" pitchFamily="18" charset="-78"/>
              </a:rPr>
            </a:br>
            <a:r>
              <a:rPr lang="en-US" sz="2800" dirty="0" smtClean="0">
                <a:solidFill>
                  <a:srgbClr val="7030A0"/>
                </a:solidFill>
                <a:latin typeface="Andalus" panose="02020603050405020304" pitchFamily="18" charset="-78"/>
                <a:cs typeface="Andalus" panose="02020603050405020304" pitchFamily="18" charset="-78"/>
              </a:rPr>
              <a:t>1) </a:t>
            </a:r>
            <a:r>
              <a:rPr lang="en-US" sz="2800" b="1" dirty="0" smtClean="0">
                <a:solidFill>
                  <a:srgbClr val="7030A0"/>
                </a:solidFill>
                <a:latin typeface="Andalus" panose="02020603050405020304" pitchFamily="18" charset="-78"/>
                <a:cs typeface="Andalus" panose="02020603050405020304" pitchFamily="18" charset="-78"/>
              </a:rPr>
              <a:t>asymmetrical </a:t>
            </a:r>
            <a:r>
              <a:rPr lang="en-US" sz="2800" b="1" dirty="0" err="1" smtClean="0">
                <a:solidFill>
                  <a:srgbClr val="7030A0"/>
                </a:solidFill>
                <a:latin typeface="Andalus" panose="02020603050405020304" pitchFamily="18" charset="-78"/>
                <a:cs typeface="Andalus" panose="02020603050405020304" pitchFamily="18" charset="-78"/>
              </a:rPr>
              <a:t>facies</a:t>
            </a:r>
            <a:r>
              <a:rPr lang="en-US" sz="2800" b="1" dirty="0" smtClean="0">
                <a:solidFill>
                  <a:srgbClr val="7030A0"/>
                </a:solidFill>
                <a:latin typeface="Andalus" panose="02020603050405020304" pitchFamily="18" charset="-78"/>
                <a:cs typeface="Andalus" panose="02020603050405020304" pitchFamily="18" charset="-78"/>
              </a:rPr>
              <a:t> with crying. </a:t>
            </a:r>
            <a:br>
              <a:rPr lang="en-US" sz="2800" b="1" dirty="0" smtClean="0">
                <a:solidFill>
                  <a:srgbClr val="7030A0"/>
                </a:solidFill>
                <a:latin typeface="Andalus" panose="02020603050405020304" pitchFamily="18" charset="-78"/>
                <a:cs typeface="Andalus" panose="02020603050405020304" pitchFamily="18" charset="-78"/>
              </a:rPr>
            </a:br>
            <a:r>
              <a:rPr lang="en-US" sz="2800" b="1" dirty="0" smtClean="0">
                <a:solidFill>
                  <a:srgbClr val="7030A0"/>
                </a:solidFill>
                <a:latin typeface="Andalus" panose="02020603050405020304" pitchFamily="18" charset="-78"/>
                <a:cs typeface="Andalus" panose="02020603050405020304" pitchFamily="18" charset="-78"/>
              </a:rPr>
              <a:t>2) The mouth is drawn towards the normal side, </a:t>
            </a:r>
            <a:br>
              <a:rPr lang="en-US" sz="2800" b="1" dirty="0" smtClean="0">
                <a:solidFill>
                  <a:srgbClr val="7030A0"/>
                </a:solidFill>
                <a:latin typeface="Andalus" panose="02020603050405020304" pitchFamily="18" charset="-78"/>
                <a:cs typeface="Andalus" panose="02020603050405020304" pitchFamily="18" charset="-78"/>
              </a:rPr>
            </a:br>
            <a:r>
              <a:rPr lang="en-US" sz="2800" b="1" dirty="0" smtClean="0">
                <a:solidFill>
                  <a:srgbClr val="7030A0"/>
                </a:solidFill>
                <a:latin typeface="Andalus" panose="02020603050405020304" pitchFamily="18" charset="-78"/>
                <a:cs typeface="Andalus" panose="02020603050405020304" pitchFamily="18" charset="-78"/>
              </a:rPr>
              <a:t>3) wrinkles are deeper on the normal side,</a:t>
            </a:r>
            <a:br>
              <a:rPr lang="en-US" sz="2800" b="1" dirty="0" smtClean="0">
                <a:solidFill>
                  <a:srgbClr val="7030A0"/>
                </a:solidFill>
                <a:latin typeface="Andalus" panose="02020603050405020304" pitchFamily="18" charset="-78"/>
                <a:cs typeface="Andalus" panose="02020603050405020304" pitchFamily="18" charset="-78"/>
              </a:rPr>
            </a:br>
            <a:r>
              <a:rPr lang="en-US" sz="2800" b="1" dirty="0" smtClean="0">
                <a:solidFill>
                  <a:srgbClr val="7030A0"/>
                </a:solidFill>
                <a:latin typeface="Andalus" panose="02020603050405020304" pitchFamily="18" charset="-78"/>
                <a:cs typeface="Andalus" panose="02020603050405020304" pitchFamily="18" charset="-78"/>
              </a:rPr>
              <a:t> </a:t>
            </a:r>
            <a:r>
              <a:rPr lang="en-US" sz="2800" dirty="0" smtClean="0">
                <a:solidFill>
                  <a:srgbClr val="7030A0"/>
                </a:solidFill>
                <a:latin typeface="Andalus" panose="02020603050405020304" pitchFamily="18" charset="-78"/>
                <a:cs typeface="Andalus" panose="02020603050405020304" pitchFamily="18" charset="-78"/>
              </a:rPr>
              <a:t>No evidence of trauma is present on the face.</a:t>
            </a:r>
            <a:endParaRPr lang="ar-JO" sz="2800" dirty="0">
              <a:solidFill>
                <a:srgbClr val="7030A0"/>
              </a:solidFill>
              <a:latin typeface="Andalus" panose="02020603050405020304" pitchFamily="18" charset="-78"/>
              <a:cs typeface="Andalus" panose="02020603050405020304" pitchFamily="18" charset="-78"/>
            </a:endParaRPr>
          </a:p>
        </p:txBody>
      </p:sp>
      <p:pic>
        <p:nvPicPr>
          <p:cNvPr id="6" name="Picture 5" descr="image_278359148.img.620.high.jpg"/>
          <p:cNvPicPr>
            <a:picLocks noChangeAspect="1"/>
          </p:cNvPicPr>
          <p:nvPr/>
        </p:nvPicPr>
        <p:blipFill>
          <a:blip r:embed="rId3" cstate="print"/>
          <a:stretch>
            <a:fillRect/>
          </a:stretch>
        </p:blipFill>
        <p:spPr>
          <a:xfrm>
            <a:off x="3000364" y="3071810"/>
            <a:ext cx="5895282" cy="3786190"/>
          </a:xfrm>
          <a:prstGeom prst="rect">
            <a:avLst/>
          </a:prstGeom>
        </p:spPr>
      </p:pic>
    </p:spTree>
  </p:cSld>
  <p:clrMapOvr>
    <a:masterClrMapping/>
  </p:clrMapOvr>
  <p:transition>
    <p:zoom dir="in"/>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285720" y="214290"/>
            <a:ext cx="8501122" cy="1785104"/>
          </a:xfrm>
          <a:prstGeom prst="rect">
            <a:avLst/>
          </a:prstGeom>
        </p:spPr>
        <p:txBody>
          <a:bodyPr wrap="square">
            <a:spAutoFit/>
          </a:bodyPr>
          <a:lstStyle/>
          <a:p>
            <a:pPr algn="l" rtl="0">
              <a:buFont typeface="Wingdings" panose="05000000000000000000" pitchFamily="2" charset="2"/>
              <a:buChar char="Ø"/>
            </a:pPr>
            <a:r>
              <a:rPr lang="en-US" sz="3600" dirty="0" smtClean="0">
                <a:solidFill>
                  <a:schemeClr val="accent2">
                    <a:lumMod val="75000"/>
                  </a:schemeClr>
                </a:solidFill>
                <a:latin typeface="Berlin Sans FB" pitchFamily="34" charset="0"/>
                <a:cs typeface="Andalus" panose="02020603050405020304" pitchFamily="18" charset="-78"/>
              </a:rPr>
              <a:t>Laryngeal Nerve Injury</a:t>
            </a:r>
          </a:p>
          <a:p>
            <a:pPr algn="l" rtl="0"/>
            <a:endParaRPr lang="en-US" dirty="0" smtClean="0">
              <a:solidFill>
                <a:schemeClr val="accent2">
                  <a:lumMod val="75000"/>
                </a:schemeClr>
              </a:solidFill>
              <a:latin typeface="Berlin Sans FB" pitchFamily="34" charset="0"/>
              <a:cs typeface="Andalus" panose="02020603050405020304" pitchFamily="18" charset="-78"/>
            </a:endParaRPr>
          </a:p>
          <a:p>
            <a:pPr algn="l" rtl="0">
              <a:buFont typeface="Wingdings" panose="05000000000000000000" pitchFamily="2" charset="2"/>
              <a:buChar char="v"/>
            </a:pPr>
            <a:r>
              <a:rPr lang="en-US" sz="2800" dirty="0" smtClean="0">
                <a:solidFill>
                  <a:srgbClr val="7030A0"/>
                </a:solidFill>
                <a:latin typeface="Andalus" panose="02020603050405020304" pitchFamily="18" charset="-78"/>
                <a:cs typeface="Andalus" panose="02020603050405020304" pitchFamily="18" charset="-78"/>
              </a:rPr>
              <a:t>Disturbance of laryngeal nerve function may affect </a:t>
            </a:r>
            <a:r>
              <a:rPr lang="en-US" sz="2800" b="1" dirty="0" smtClean="0">
                <a:solidFill>
                  <a:srgbClr val="7030A0"/>
                </a:solidFill>
                <a:latin typeface="Andalus" panose="02020603050405020304" pitchFamily="18" charset="-78"/>
                <a:cs typeface="Andalus" panose="02020603050405020304" pitchFamily="18" charset="-78"/>
              </a:rPr>
              <a:t>swallowing</a:t>
            </a:r>
            <a:r>
              <a:rPr lang="en-US" sz="2800" dirty="0" smtClean="0">
                <a:solidFill>
                  <a:srgbClr val="7030A0"/>
                </a:solidFill>
                <a:latin typeface="Andalus" panose="02020603050405020304" pitchFamily="18" charset="-78"/>
                <a:cs typeface="Andalus" panose="02020603050405020304" pitchFamily="18" charset="-78"/>
              </a:rPr>
              <a:t> and </a:t>
            </a:r>
            <a:r>
              <a:rPr lang="en-US" sz="2800" b="1" dirty="0" smtClean="0">
                <a:solidFill>
                  <a:srgbClr val="7030A0"/>
                </a:solidFill>
                <a:latin typeface="Andalus" panose="02020603050405020304" pitchFamily="18" charset="-78"/>
                <a:cs typeface="Andalus" panose="02020603050405020304" pitchFamily="18" charset="-78"/>
              </a:rPr>
              <a:t>breathing</a:t>
            </a:r>
            <a:r>
              <a:rPr lang="en-US" sz="2800" dirty="0" smtClean="0">
                <a:solidFill>
                  <a:srgbClr val="7030A0"/>
                </a:solidFill>
                <a:latin typeface="Andalus" panose="02020603050405020304" pitchFamily="18" charset="-78"/>
                <a:cs typeface="Andalus" panose="02020603050405020304" pitchFamily="18" charset="-78"/>
              </a:rPr>
              <a:t>..</a:t>
            </a:r>
            <a:endParaRPr lang="en-US" sz="2800" dirty="0">
              <a:solidFill>
                <a:srgbClr val="7030A0"/>
              </a:solidFill>
              <a:latin typeface="Andalus" panose="02020603050405020304" pitchFamily="18" charset="-78"/>
              <a:cs typeface="Andalus" panose="02020603050405020304" pitchFamily="18" charset="-78"/>
            </a:endParaRPr>
          </a:p>
        </p:txBody>
      </p:sp>
      <p:sp>
        <p:nvSpPr>
          <p:cNvPr id="6" name="مستطيل 5"/>
          <p:cNvSpPr/>
          <p:nvPr/>
        </p:nvSpPr>
        <p:spPr>
          <a:xfrm>
            <a:off x="357158" y="2413338"/>
            <a:ext cx="8786842" cy="1815882"/>
          </a:xfrm>
          <a:prstGeom prst="rect">
            <a:avLst/>
          </a:prstGeom>
        </p:spPr>
        <p:txBody>
          <a:bodyPr wrap="square">
            <a:spAutoFit/>
          </a:bodyPr>
          <a:lstStyle/>
          <a:p>
            <a:pPr algn="l" rtl="0">
              <a:buFont typeface="Wingdings" panose="05000000000000000000" pitchFamily="2" charset="2"/>
              <a:buChar char="v"/>
            </a:pPr>
            <a:r>
              <a:rPr lang="en-US" sz="2800" dirty="0" smtClean="0">
                <a:solidFill>
                  <a:srgbClr val="7030A0"/>
                </a:solidFill>
                <a:latin typeface="Andalus" panose="02020603050405020304" pitchFamily="18" charset="-78"/>
                <a:cs typeface="Andalus" panose="02020603050405020304" pitchFamily="18" charset="-78"/>
              </a:rPr>
              <a:t>Laryngeal nerve injury appears to result from an intrauterine posture in which the head is rotated and flexed laterally. During delivery, similar head movement (when marked) may injure the laryngeal nerve.</a:t>
            </a:r>
            <a:endParaRPr lang="ar-JO" sz="2800" dirty="0"/>
          </a:p>
        </p:txBody>
      </p:sp>
      <p:sp>
        <p:nvSpPr>
          <p:cNvPr id="7" name="مستطيل 6"/>
          <p:cNvSpPr/>
          <p:nvPr/>
        </p:nvSpPr>
        <p:spPr>
          <a:xfrm>
            <a:off x="285720" y="4572008"/>
            <a:ext cx="8072462" cy="954107"/>
          </a:xfrm>
          <a:prstGeom prst="rect">
            <a:avLst/>
          </a:prstGeom>
        </p:spPr>
        <p:txBody>
          <a:bodyPr wrap="square">
            <a:spAutoFit/>
          </a:bodyPr>
          <a:lstStyle/>
          <a:p>
            <a:pPr algn="l" rtl="0">
              <a:buFont typeface="Wingdings" panose="05000000000000000000" pitchFamily="2" charset="2"/>
              <a:buChar char="v"/>
            </a:pPr>
            <a:r>
              <a:rPr lang="en-US" sz="2800" dirty="0" smtClean="0">
                <a:solidFill>
                  <a:srgbClr val="7030A0"/>
                </a:solidFill>
                <a:latin typeface="Andalus" panose="02020603050405020304" pitchFamily="18" charset="-78"/>
                <a:cs typeface="Andalus" panose="02020603050405020304" pitchFamily="18" charset="-78"/>
              </a:rPr>
              <a:t>accounting for approximately 10% of cases of </a:t>
            </a:r>
            <a:r>
              <a:rPr lang="en-US" sz="2800" b="1" dirty="0" smtClean="0">
                <a:solidFill>
                  <a:srgbClr val="7030A0"/>
                </a:solidFill>
                <a:latin typeface="Andalus" panose="02020603050405020304" pitchFamily="18" charset="-78"/>
                <a:cs typeface="Andalus" panose="02020603050405020304" pitchFamily="18" charset="-78"/>
              </a:rPr>
              <a:t>vocal cord paralysis </a:t>
            </a:r>
            <a:r>
              <a:rPr lang="en-US" sz="2800" dirty="0" smtClean="0">
                <a:solidFill>
                  <a:srgbClr val="7030A0"/>
                </a:solidFill>
                <a:latin typeface="Andalus" panose="02020603050405020304" pitchFamily="18" charset="-78"/>
                <a:cs typeface="Andalus" panose="02020603050405020304" pitchFamily="18" charset="-78"/>
              </a:rPr>
              <a:t>attributed to birth trauma</a:t>
            </a:r>
            <a:endParaRPr lang="ar-JO" sz="2800" dirty="0"/>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571472" y="642918"/>
            <a:ext cx="8143932" cy="1384995"/>
          </a:xfrm>
          <a:prstGeom prst="rect">
            <a:avLst/>
          </a:prstGeom>
        </p:spPr>
        <p:txBody>
          <a:bodyPr wrap="square">
            <a:spAutoFit/>
          </a:bodyPr>
          <a:lstStyle/>
          <a:p>
            <a:pPr algn="l" rtl="0">
              <a:buFont typeface="Wingdings" panose="05000000000000000000" pitchFamily="2" charset="2"/>
              <a:buChar char="v"/>
            </a:pPr>
            <a:r>
              <a:rPr lang="en-US" sz="2800" dirty="0" smtClean="0">
                <a:solidFill>
                  <a:srgbClr val="7030A0"/>
                </a:solidFill>
                <a:latin typeface="Andalus" panose="02020603050405020304" pitchFamily="18" charset="-78"/>
                <a:cs typeface="Andalus" panose="02020603050405020304" pitchFamily="18" charset="-78"/>
              </a:rPr>
              <a:t>The infant presents with a </a:t>
            </a:r>
            <a:r>
              <a:rPr lang="en-US" sz="2800" b="1" dirty="0" smtClean="0">
                <a:solidFill>
                  <a:srgbClr val="7030A0"/>
                </a:solidFill>
                <a:latin typeface="Andalus" panose="02020603050405020304" pitchFamily="18" charset="-78"/>
                <a:cs typeface="Andalus" panose="02020603050405020304" pitchFamily="18" charset="-78"/>
              </a:rPr>
              <a:t>hoarse cry or respiratory </a:t>
            </a:r>
            <a:r>
              <a:rPr lang="en-US" sz="2800" b="1" dirty="0" err="1" smtClean="0">
                <a:solidFill>
                  <a:srgbClr val="7030A0"/>
                </a:solidFill>
                <a:latin typeface="Andalus" panose="02020603050405020304" pitchFamily="18" charset="-78"/>
                <a:cs typeface="Andalus" panose="02020603050405020304" pitchFamily="18" charset="-78"/>
              </a:rPr>
              <a:t>stridor</a:t>
            </a:r>
            <a:r>
              <a:rPr lang="en-US" sz="2800" dirty="0" smtClean="0">
                <a:solidFill>
                  <a:srgbClr val="7030A0"/>
                </a:solidFill>
                <a:latin typeface="Andalus" panose="02020603050405020304" pitchFamily="18" charset="-78"/>
                <a:cs typeface="Andalus" panose="02020603050405020304" pitchFamily="18" charset="-78"/>
              </a:rPr>
              <a:t>, caused most often by unilateral laryngeal nerve paralysis. </a:t>
            </a:r>
            <a:endParaRPr lang="ar-JO" sz="2800" dirty="0">
              <a:solidFill>
                <a:srgbClr val="7030A0"/>
              </a:solidFill>
              <a:latin typeface="Andalus" panose="02020603050405020304" pitchFamily="18" charset="-78"/>
              <a:cs typeface="Andalus" panose="02020603050405020304" pitchFamily="18" charset="-78"/>
            </a:endParaRPr>
          </a:p>
        </p:txBody>
      </p:sp>
      <p:sp>
        <p:nvSpPr>
          <p:cNvPr id="6" name="مستطيل 5"/>
          <p:cNvSpPr/>
          <p:nvPr/>
        </p:nvSpPr>
        <p:spPr>
          <a:xfrm>
            <a:off x="571472" y="2428868"/>
            <a:ext cx="8429652" cy="954107"/>
          </a:xfrm>
          <a:prstGeom prst="rect">
            <a:avLst/>
          </a:prstGeom>
        </p:spPr>
        <p:txBody>
          <a:bodyPr wrap="square">
            <a:spAutoFit/>
          </a:bodyPr>
          <a:lstStyle/>
          <a:p>
            <a:pPr algn="l" rtl="0">
              <a:buFont typeface="Wingdings" panose="05000000000000000000" pitchFamily="2" charset="2"/>
              <a:buChar char="v"/>
            </a:pPr>
            <a:r>
              <a:rPr lang="en-US" sz="2800" b="1" dirty="0" smtClean="0">
                <a:solidFill>
                  <a:srgbClr val="7030A0"/>
                </a:solidFill>
                <a:latin typeface="Andalus" panose="02020603050405020304" pitchFamily="18" charset="-78"/>
                <a:cs typeface="Andalus" panose="02020603050405020304" pitchFamily="18" charset="-78"/>
              </a:rPr>
              <a:t>Swallowing may be affected if the superior branch </a:t>
            </a:r>
            <a:r>
              <a:rPr lang="en-US" sz="2800" dirty="0" smtClean="0">
                <a:solidFill>
                  <a:srgbClr val="7030A0"/>
                </a:solidFill>
                <a:latin typeface="Andalus" panose="02020603050405020304" pitchFamily="18" charset="-78"/>
                <a:cs typeface="Andalus" panose="02020603050405020304" pitchFamily="18" charset="-78"/>
              </a:rPr>
              <a:t>is involved. </a:t>
            </a:r>
            <a:endParaRPr lang="ar-JO" sz="2800" dirty="0">
              <a:solidFill>
                <a:srgbClr val="7030A0"/>
              </a:solidFill>
              <a:latin typeface="Andalus" panose="02020603050405020304" pitchFamily="18" charset="-78"/>
              <a:cs typeface="Andalus" panose="02020603050405020304" pitchFamily="18" charset="-78"/>
            </a:endParaRPr>
          </a:p>
        </p:txBody>
      </p:sp>
      <p:sp>
        <p:nvSpPr>
          <p:cNvPr id="7" name="مستطيل 6"/>
          <p:cNvSpPr/>
          <p:nvPr/>
        </p:nvSpPr>
        <p:spPr>
          <a:xfrm>
            <a:off x="571472" y="3571876"/>
            <a:ext cx="8572528" cy="954107"/>
          </a:xfrm>
          <a:prstGeom prst="rect">
            <a:avLst/>
          </a:prstGeom>
        </p:spPr>
        <p:txBody>
          <a:bodyPr wrap="square">
            <a:spAutoFit/>
          </a:bodyPr>
          <a:lstStyle/>
          <a:p>
            <a:pPr algn="l" rtl="0">
              <a:buFont typeface="Wingdings" panose="05000000000000000000" pitchFamily="2" charset="2"/>
              <a:buChar char="v"/>
            </a:pPr>
            <a:r>
              <a:rPr lang="en-US" sz="2800" dirty="0" smtClean="0">
                <a:solidFill>
                  <a:srgbClr val="7030A0"/>
                </a:solidFill>
                <a:latin typeface="Andalus" panose="02020603050405020304" pitchFamily="18" charset="-78"/>
                <a:cs typeface="Andalus" panose="02020603050405020304" pitchFamily="18" charset="-78"/>
              </a:rPr>
              <a:t>Patients with </a:t>
            </a:r>
            <a:r>
              <a:rPr lang="en-US" sz="2800" b="1" dirty="0" smtClean="0">
                <a:solidFill>
                  <a:srgbClr val="7030A0"/>
                </a:solidFill>
                <a:latin typeface="Andalus" panose="02020603050405020304" pitchFamily="18" charset="-78"/>
                <a:cs typeface="Andalus" panose="02020603050405020304" pitchFamily="18" charset="-78"/>
              </a:rPr>
              <a:t>bilateral paralysis often present with severe respiratory distress or asphyxia</a:t>
            </a:r>
            <a:r>
              <a:rPr lang="en-US" sz="2800" dirty="0" smtClean="0">
                <a:solidFill>
                  <a:srgbClr val="7030A0"/>
                </a:solidFill>
                <a:latin typeface="Andalus" panose="02020603050405020304" pitchFamily="18" charset="-78"/>
                <a:cs typeface="Andalus" panose="02020603050405020304" pitchFamily="18" charset="-78"/>
              </a:rPr>
              <a:t>.</a:t>
            </a:r>
            <a:endParaRPr lang="ar-JO" sz="2800" dirty="0"/>
          </a:p>
        </p:txBody>
      </p:sp>
    </p:spTree>
  </p:cSld>
  <p:clrMapOvr>
    <a:masterClrMapping/>
  </p:clrMapOvr>
  <p:transition>
    <p:circl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142844" y="285728"/>
            <a:ext cx="8715436" cy="2646878"/>
          </a:xfrm>
          <a:prstGeom prst="rect">
            <a:avLst/>
          </a:prstGeom>
        </p:spPr>
        <p:txBody>
          <a:bodyPr wrap="square">
            <a:spAutoFit/>
          </a:bodyPr>
          <a:lstStyle/>
          <a:p>
            <a:pPr algn="l" rtl="0">
              <a:buFont typeface="Wingdings" panose="05000000000000000000" pitchFamily="2" charset="2"/>
              <a:buChar char="Ø"/>
            </a:pPr>
            <a:r>
              <a:rPr lang="en-US" sz="3600" dirty="0" smtClean="0">
                <a:solidFill>
                  <a:schemeClr val="accent2">
                    <a:lumMod val="75000"/>
                  </a:schemeClr>
                </a:solidFill>
                <a:latin typeface="Berlin Sans FB" pitchFamily="34" charset="0"/>
              </a:rPr>
              <a:t>Spinal Cord Injury</a:t>
            </a:r>
          </a:p>
          <a:p>
            <a:pPr algn="l" rtl="0"/>
            <a:endParaRPr lang="en-US" dirty="0" smtClean="0">
              <a:solidFill>
                <a:schemeClr val="accent2">
                  <a:lumMod val="75000"/>
                </a:schemeClr>
              </a:solidFill>
              <a:latin typeface="Berlin Sans FB" pitchFamily="34" charset="0"/>
            </a:endParaRPr>
          </a:p>
          <a:p>
            <a:pPr algn="l" rtl="0">
              <a:buFont typeface="Wingdings" panose="05000000000000000000" pitchFamily="2" charset="2"/>
              <a:buChar char="v"/>
            </a:pPr>
            <a:r>
              <a:rPr lang="en-US" sz="2800" dirty="0" smtClean="0">
                <a:solidFill>
                  <a:srgbClr val="7030A0"/>
                </a:solidFill>
                <a:latin typeface="Andalus" panose="02020603050405020304" pitchFamily="18" charset="-78"/>
                <a:cs typeface="Andalus" panose="02020603050405020304" pitchFamily="18" charset="-78"/>
              </a:rPr>
              <a:t>Spinal cord injury incurred during delivery results from excessive traction or rotation. Traction is more important in breech deliveries.</a:t>
            </a:r>
            <a:br>
              <a:rPr lang="en-US" sz="2800" dirty="0" smtClean="0">
                <a:solidFill>
                  <a:srgbClr val="7030A0"/>
                </a:solidFill>
                <a:latin typeface="Andalus" panose="02020603050405020304" pitchFamily="18" charset="-78"/>
                <a:cs typeface="Andalus" panose="02020603050405020304" pitchFamily="18" charset="-78"/>
              </a:rPr>
            </a:br>
            <a:r>
              <a:rPr lang="en-US" sz="2800" dirty="0" smtClean="0">
                <a:solidFill>
                  <a:srgbClr val="7030A0"/>
                </a:solidFill>
                <a:latin typeface="Andalus" panose="02020603050405020304" pitchFamily="18" charset="-78"/>
                <a:cs typeface="Andalus" panose="02020603050405020304" pitchFamily="18" charset="-78"/>
              </a:rPr>
              <a:t> </a:t>
            </a:r>
            <a:endParaRPr lang="en-US" sz="2800" dirty="0">
              <a:solidFill>
                <a:srgbClr val="7030A0"/>
              </a:solidFill>
              <a:latin typeface="Andalus" panose="02020603050405020304" pitchFamily="18" charset="-78"/>
              <a:cs typeface="Andalus" panose="02020603050405020304" pitchFamily="18" charset="-78"/>
            </a:endParaRPr>
          </a:p>
        </p:txBody>
      </p:sp>
      <p:pic>
        <p:nvPicPr>
          <p:cNvPr id="6" name="Picture 5" descr="images.jpg"/>
          <p:cNvPicPr>
            <a:picLocks noChangeAspect="1"/>
          </p:cNvPicPr>
          <p:nvPr/>
        </p:nvPicPr>
        <p:blipFill>
          <a:blip r:embed="rId3" cstate="print"/>
          <a:stretch>
            <a:fillRect/>
          </a:stretch>
        </p:blipFill>
        <p:spPr>
          <a:xfrm>
            <a:off x="6286512" y="4195858"/>
            <a:ext cx="2152651" cy="2438311"/>
          </a:xfrm>
          <a:prstGeom prst="rect">
            <a:avLst/>
          </a:prstGeom>
        </p:spPr>
      </p:pic>
      <p:sp>
        <p:nvSpPr>
          <p:cNvPr id="8" name="مستطيل 7"/>
          <p:cNvSpPr/>
          <p:nvPr/>
        </p:nvSpPr>
        <p:spPr>
          <a:xfrm>
            <a:off x="214282" y="2857496"/>
            <a:ext cx="8929718" cy="1200329"/>
          </a:xfrm>
          <a:prstGeom prst="rect">
            <a:avLst/>
          </a:prstGeom>
        </p:spPr>
        <p:txBody>
          <a:bodyPr wrap="square">
            <a:spAutoFit/>
          </a:bodyPr>
          <a:lstStyle/>
          <a:p>
            <a:pPr algn="l" rtl="0">
              <a:buFont typeface="Wingdings" panose="05000000000000000000" pitchFamily="2" charset="2"/>
              <a:buChar char="v"/>
            </a:pPr>
            <a:r>
              <a:rPr lang="en-US" sz="2400" dirty="0" smtClean="0">
                <a:solidFill>
                  <a:srgbClr val="7030A0"/>
                </a:solidFill>
                <a:latin typeface="Andalus" panose="02020603050405020304" pitchFamily="18" charset="-78"/>
                <a:cs typeface="Andalus" panose="02020603050405020304" pitchFamily="18" charset="-78"/>
              </a:rPr>
              <a:t>Major </a:t>
            </a:r>
            <a:r>
              <a:rPr lang="en-US" sz="2400" dirty="0" err="1" smtClean="0">
                <a:solidFill>
                  <a:srgbClr val="7030A0"/>
                </a:solidFill>
                <a:latin typeface="Andalus" panose="02020603050405020304" pitchFamily="18" charset="-78"/>
                <a:cs typeface="Andalus" panose="02020603050405020304" pitchFamily="18" charset="-78"/>
              </a:rPr>
              <a:t>neuropathologic</a:t>
            </a:r>
            <a:r>
              <a:rPr lang="en-US" sz="2400" dirty="0" smtClean="0">
                <a:solidFill>
                  <a:srgbClr val="7030A0"/>
                </a:solidFill>
                <a:latin typeface="Andalus" panose="02020603050405020304" pitchFamily="18" charset="-78"/>
                <a:cs typeface="Andalus" panose="02020603050405020304" pitchFamily="18" charset="-78"/>
              </a:rPr>
              <a:t> changes consist of acute lesions, which are hemorrhages, especially epidural lesions, </a:t>
            </a:r>
            <a:r>
              <a:rPr lang="en-US" sz="2400" dirty="0" err="1" smtClean="0">
                <a:solidFill>
                  <a:srgbClr val="7030A0"/>
                </a:solidFill>
                <a:latin typeface="Andalus" panose="02020603050405020304" pitchFamily="18" charset="-78"/>
                <a:cs typeface="Andalus" panose="02020603050405020304" pitchFamily="18" charset="-78"/>
              </a:rPr>
              <a:t>intraspinal</a:t>
            </a:r>
            <a:r>
              <a:rPr lang="en-US" sz="2400" dirty="0" smtClean="0">
                <a:solidFill>
                  <a:srgbClr val="7030A0"/>
                </a:solidFill>
                <a:latin typeface="Andalus" panose="02020603050405020304" pitchFamily="18" charset="-78"/>
                <a:cs typeface="Andalus" panose="02020603050405020304" pitchFamily="18" charset="-78"/>
              </a:rPr>
              <a:t> lesions, and edema .</a:t>
            </a:r>
            <a:endParaRPr lang="ar-JO" sz="2400" dirty="0">
              <a:solidFill>
                <a:srgbClr val="7030A0"/>
              </a:solidFill>
              <a:latin typeface="Andalus" panose="02020603050405020304" pitchFamily="18" charset="-78"/>
              <a:cs typeface="Andalus" panose="02020603050405020304" pitchFamily="18" charset="-78"/>
            </a:endParaRPr>
          </a:p>
        </p:txBody>
      </p:sp>
    </p:spTree>
  </p:cSld>
  <p:clrMapOvr>
    <a:masterClrMapping/>
  </p:clrMapOvr>
  <p:transition>
    <p:newsflash/>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642910" y="500042"/>
            <a:ext cx="7786742" cy="1569660"/>
          </a:xfrm>
          <a:prstGeom prst="rect">
            <a:avLst/>
          </a:prstGeom>
        </p:spPr>
        <p:txBody>
          <a:bodyPr wrap="square">
            <a:spAutoFit/>
          </a:bodyPr>
          <a:lstStyle/>
          <a:p>
            <a:pPr algn="l" rtl="0">
              <a:buFont typeface="Wingdings" panose="05000000000000000000" pitchFamily="2" charset="2"/>
              <a:buChar char="v"/>
            </a:pPr>
            <a:r>
              <a:rPr lang="en-US" sz="2400" dirty="0" smtClean="0">
                <a:solidFill>
                  <a:srgbClr val="7030A0"/>
                </a:solidFill>
                <a:latin typeface="Andalus" panose="02020603050405020304" pitchFamily="18" charset="-78"/>
                <a:cs typeface="Andalus" panose="02020603050405020304" pitchFamily="18" charset="-78"/>
              </a:rPr>
              <a:t>The clinical presentation is </a:t>
            </a:r>
            <a:r>
              <a:rPr lang="en-US" sz="2400" b="1" dirty="0" smtClean="0">
                <a:solidFill>
                  <a:srgbClr val="7030A0"/>
                </a:solidFill>
                <a:latin typeface="Andalus" panose="02020603050405020304" pitchFamily="18" charset="-78"/>
                <a:cs typeface="Andalus" panose="02020603050405020304" pitchFamily="18" charset="-78"/>
              </a:rPr>
              <a:t>stillbirth</a:t>
            </a:r>
            <a:r>
              <a:rPr lang="en-US" sz="2400" dirty="0" smtClean="0">
                <a:solidFill>
                  <a:srgbClr val="7030A0"/>
                </a:solidFill>
                <a:latin typeface="Andalus" panose="02020603050405020304" pitchFamily="18" charset="-78"/>
                <a:cs typeface="Andalus" panose="02020603050405020304" pitchFamily="18" charset="-78"/>
              </a:rPr>
              <a:t> or rapid </a:t>
            </a:r>
            <a:r>
              <a:rPr lang="en-US" sz="2400" b="1" dirty="0" smtClean="0">
                <a:solidFill>
                  <a:srgbClr val="7030A0"/>
                </a:solidFill>
                <a:latin typeface="Andalus" panose="02020603050405020304" pitchFamily="18" charset="-78"/>
                <a:cs typeface="Andalus" panose="02020603050405020304" pitchFamily="18" charset="-78"/>
              </a:rPr>
              <a:t>neonatal death </a:t>
            </a:r>
            <a:r>
              <a:rPr lang="en-US" sz="2400" dirty="0" smtClean="0">
                <a:solidFill>
                  <a:srgbClr val="7030A0"/>
                </a:solidFill>
                <a:latin typeface="Andalus" panose="02020603050405020304" pitchFamily="18" charset="-78"/>
                <a:cs typeface="Andalus" panose="02020603050405020304" pitchFamily="18" charset="-78"/>
              </a:rPr>
              <a:t>with failure to establish adequate </a:t>
            </a:r>
            <a:r>
              <a:rPr lang="en-US" sz="2400" b="1" dirty="0" smtClean="0">
                <a:solidFill>
                  <a:srgbClr val="7030A0"/>
                </a:solidFill>
                <a:latin typeface="Andalus" panose="02020603050405020304" pitchFamily="18" charset="-78"/>
                <a:cs typeface="Andalus" panose="02020603050405020304" pitchFamily="18" charset="-78"/>
              </a:rPr>
              <a:t>respiratory function </a:t>
            </a:r>
            <a:r>
              <a:rPr lang="en-US" sz="2400" dirty="0" smtClean="0">
                <a:solidFill>
                  <a:srgbClr val="7030A0"/>
                </a:solidFill>
                <a:latin typeface="Andalus" panose="02020603050405020304" pitchFamily="18" charset="-78"/>
                <a:cs typeface="Andalus" panose="02020603050405020304" pitchFamily="18" charset="-78"/>
              </a:rPr>
              <a:t>especially in cases involving the </a:t>
            </a:r>
            <a:r>
              <a:rPr lang="en-US" sz="2400" b="1" dirty="0" smtClean="0">
                <a:solidFill>
                  <a:srgbClr val="7030A0"/>
                </a:solidFill>
                <a:latin typeface="Andalus" panose="02020603050405020304" pitchFamily="18" charset="-78"/>
                <a:cs typeface="Andalus" panose="02020603050405020304" pitchFamily="18" charset="-78"/>
              </a:rPr>
              <a:t>upper cervical cord or lower brainstem</a:t>
            </a:r>
            <a:r>
              <a:rPr lang="en-US" sz="2400" dirty="0" smtClean="0">
                <a:solidFill>
                  <a:srgbClr val="7030A0"/>
                </a:solidFill>
                <a:latin typeface="Andalus" panose="02020603050405020304" pitchFamily="18" charset="-78"/>
                <a:cs typeface="Andalus" panose="02020603050405020304" pitchFamily="18" charset="-78"/>
              </a:rPr>
              <a:t>. </a:t>
            </a:r>
            <a:endParaRPr lang="en-US" sz="2400" dirty="0">
              <a:solidFill>
                <a:srgbClr val="7030A0"/>
              </a:solidFill>
              <a:latin typeface="Andalus" panose="02020603050405020304" pitchFamily="18" charset="-78"/>
              <a:cs typeface="Andalus" panose="02020603050405020304" pitchFamily="18" charset="-78"/>
            </a:endParaRPr>
          </a:p>
        </p:txBody>
      </p:sp>
      <p:sp>
        <p:nvSpPr>
          <p:cNvPr id="6" name="مستطيل 5"/>
          <p:cNvSpPr/>
          <p:nvPr/>
        </p:nvSpPr>
        <p:spPr>
          <a:xfrm>
            <a:off x="642910" y="2714620"/>
            <a:ext cx="8501090" cy="1200329"/>
          </a:xfrm>
          <a:prstGeom prst="rect">
            <a:avLst/>
          </a:prstGeom>
        </p:spPr>
        <p:txBody>
          <a:bodyPr wrap="square">
            <a:spAutoFit/>
          </a:bodyPr>
          <a:lstStyle/>
          <a:p>
            <a:pPr algn="l" rtl="0">
              <a:buFont typeface="Wingdings" panose="05000000000000000000" pitchFamily="2" charset="2"/>
              <a:buChar char="v"/>
            </a:pPr>
            <a:r>
              <a:rPr lang="en-US" sz="2400" dirty="0" smtClean="0">
                <a:solidFill>
                  <a:srgbClr val="7030A0"/>
                </a:solidFill>
                <a:latin typeface="Andalus" panose="02020603050405020304" pitchFamily="18" charset="-78"/>
                <a:cs typeface="Andalus" panose="02020603050405020304" pitchFamily="18" charset="-78"/>
              </a:rPr>
              <a:t>. A </a:t>
            </a:r>
            <a:r>
              <a:rPr lang="en-US" sz="2400" b="1" dirty="0" smtClean="0">
                <a:solidFill>
                  <a:srgbClr val="7030A0"/>
                </a:solidFill>
                <a:latin typeface="Andalus" panose="02020603050405020304" pitchFamily="18" charset="-78"/>
                <a:cs typeface="Andalus" panose="02020603050405020304" pitchFamily="18" charset="-78"/>
              </a:rPr>
              <a:t>neuromuscular disorder </a:t>
            </a:r>
            <a:r>
              <a:rPr lang="en-US" sz="2400" dirty="0" smtClean="0">
                <a:solidFill>
                  <a:srgbClr val="7030A0"/>
                </a:solidFill>
                <a:latin typeface="Andalus" panose="02020603050405020304" pitchFamily="18" charset="-78"/>
                <a:cs typeface="Andalus" panose="02020603050405020304" pitchFamily="18" charset="-78"/>
              </a:rPr>
              <a:t>or </a:t>
            </a:r>
            <a:r>
              <a:rPr lang="en-US" sz="2400" b="1" dirty="0" smtClean="0">
                <a:solidFill>
                  <a:srgbClr val="7030A0"/>
                </a:solidFill>
                <a:latin typeface="Andalus" panose="02020603050405020304" pitchFamily="18" charset="-78"/>
                <a:cs typeface="Andalus" panose="02020603050405020304" pitchFamily="18" charset="-78"/>
              </a:rPr>
              <a:t>transient hypoxic ischemic encephalopathy</a:t>
            </a:r>
            <a:r>
              <a:rPr lang="en-US" sz="2400" dirty="0" smtClean="0">
                <a:solidFill>
                  <a:srgbClr val="7030A0"/>
                </a:solidFill>
                <a:latin typeface="Andalus" panose="02020603050405020304" pitchFamily="18" charset="-78"/>
                <a:cs typeface="Andalus" panose="02020603050405020304" pitchFamily="18" charset="-78"/>
              </a:rPr>
              <a:t> may be considered. Most infants later develop </a:t>
            </a:r>
            <a:r>
              <a:rPr lang="en-US" sz="2400" b="1" dirty="0" smtClean="0">
                <a:solidFill>
                  <a:srgbClr val="7030A0"/>
                </a:solidFill>
                <a:latin typeface="Andalus" panose="02020603050405020304" pitchFamily="18" charset="-78"/>
                <a:cs typeface="Andalus" panose="02020603050405020304" pitchFamily="18" charset="-78"/>
              </a:rPr>
              <a:t>spasticity</a:t>
            </a:r>
            <a:endParaRPr lang="en-US" sz="2400" dirty="0" smtClean="0">
              <a:solidFill>
                <a:srgbClr val="7030A0"/>
              </a:solidFill>
              <a:latin typeface="Andalus" panose="02020603050405020304" pitchFamily="18" charset="-78"/>
              <a:cs typeface="Andalus" panose="02020603050405020304" pitchFamily="18" charset="-78"/>
            </a:endParaRPr>
          </a:p>
        </p:txBody>
      </p:sp>
      <p:sp>
        <p:nvSpPr>
          <p:cNvPr id="7" name="مستطيل 6"/>
          <p:cNvSpPr/>
          <p:nvPr/>
        </p:nvSpPr>
        <p:spPr>
          <a:xfrm>
            <a:off x="714348" y="4357694"/>
            <a:ext cx="7786742" cy="461665"/>
          </a:xfrm>
          <a:prstGeom prst="rect">
            <a:avLst/>
          </a:prstGeom>
        </p:spPr>
        <p:txBody>
          <a:bodyPr wrap="square">
            <a:spAutoFit/>
          </a:bodyPr>
          <a:lstStyle/>
          <a:p>
            <a:pPr algn="l" rtl="0">
              <a:buFont typeface="Wingdings" panose="05000000000000000000" pitchFamily="2" charset="2"/>
              <a:buChar char="v"/>
            </a:pPr>
            <a:r>
              <a:rPr lang="en-US" sz="2400" dirty="0" smtClean="0">
                <a:solidFill>
                  <a:srgbClr val="7030A0"/>
                </a:solidFill>
                <a:latin typeface="Andalus" panose="02020603050405020304" pitchFamily="18" charset="-78"/>
                <a:cs typeface="Andalus" panose="02020603050405020304" pitchFamily="18" charset="-78"/>
              </a:rPr>
              <a:t>The diagnosis is made using </a:t>
            </a:r>
            <a:r>
              <a:rPr lang="en-US" sz="2400" b="1" dirty="0" smtClean="0">
                <a:solidFill>
                  <a:srgbClr val="7030A0"/>
                </a:solidFill>
                <a:latin typeface="Andalus" panose="02020603050405020304" pitchFamily="18" charset="-78"/>
                <a:cs typeface="Andalus" panose="02020603050405020304" pitchFamily="18" charset="-78"/>
              </a:rPr>
              <a:t>MRI</a:t>
            </a:r>
            <a:r>
              <a:rPr lang="en-US" sz="2400" dirty="0" smtClean="0">
                <a:solidFill>
                  <a:srgbClr val="7030A0"/>
                </a:solidFill>
                <a:latin typeface="Andalus" panose="02020603050405020304" pitchFamily="18" charset="-78"/>
                <a:cs typeface="Andalus" panose="02020603050405020304" pitchFamily="18" charset="-78"/>
              </a:rPr>
              <a:t> or </a:t>
            </a:r>
            <a:r>
              <a:rPr lang="en-US" sz="2400" b="1" dirty="0" smtClean="0">
                <a:solidFill>
                  <a:srgbClr val="7030A0"/>
                </a:solidFill>
                <a:latin typeface="Andalus" panose="02020603050405020304" pitchFamily="18" charset="-78"/>
                <a:cs typeface="Andalus" panose="02020603050405020304" pitchFamily="18" charset="-78"/>
              </a:rPr>
              <a:t>CT </a:t>
            </a:r>
            <a:r>
              <a:rPr lang="en-US" sz="2400" b="1" dirty="0" err="1" smtClean="0">
                <a:solidFill>
                  <a:srgbClr val="7030A0"/>
                </a:solidFill>
                <a:latin typeface="Andalus" panose="02020603050405020304" pitchFamily="18" charset="-78"/>
                <a:cs typeface="Andalus" panose="02020603050405020304" pitchFamily="18" charset="-78"/>
              </a:rPr>
              <a:t>myelography</a:t>
            </a:r>
            <a:endParaRPr lang="ar-JO" sz="2400" dirty="0"/>
          </a:p>
        </p:txBody>
      </p:sp>
    </p:spTree>
  </p:cSld>
  <p:clrMapOvr>
    <a:masterClrMapping/>
  </p:clrMapOvr>
  <p:transition>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428596" y="928670"/>
            <a:ext cx="8286808" cy="2215991"/>
          </a:xfrm>
          <a:prstGeom prst="rect">
            <a:avLst/>
          </a:prstGeom>
        </p:spPr>
        <p:txBody>
          <a:bodyPr wrap="square">
            <a:spAutoFit/>
          </a:bodyPr>
          <a:lstStyle/>
          <a:p>
            <a:pPr algn="l" rtl="0">
              <a:buFont typeface="Wingdings" panose="05000000000000000000" pitchFamily="2" charset="2"/>
              <a:buChar char="Ø"/>
            </a:pPr>
            <a:r>
              <a:rPr lang="en-US" sz="3600" dirty="0" smtClean="0">
                <a:solidFill>
                  <a:schemeClr val="accent2">
                    <a:lumMod val="75000"/>
                  </a:schemeClr>
                </a:solidFill>
                <a:latin typeface="Berlin Sans FB" pitchFamily="34" charset="0"/>
              </a:rPr>
              <a:t>Bone Injury</a:t>
            </a:r>
          </a:p>
          <a:p>
            <a:pPr algn="l" rtl="0"/>
            <a:endParaRPr lang="en-US" dirty="0" smtClean="0">
              <a:solidFill>
                <a:schemeClr val="accent2">
                  <a:lumMod val="75000"/>
                </a:schemeClr>
              </a:solidFill>
              <a:latin typeface="Berlin Sans FB" pitchFamily="34" charset="0"/>
            </a:endParaRPr>
          </a:p>
          <a:p>
            <a:pPr algn="l"/>
            <a:r>
              <a:rPr lang="en-US" sz="2800" dirty="0" smtClean="0">
                <a:solidFill>
                  <a:srgbClr val="7030A0"/>
                </a:solidFill>
                <a:latin typeface="Andalus" panose="02020603050405020304" pitchFamily="18" charset="-78"/>
                <a:cs typeface="Andalus" panose="02020603050405020304" pitchFamily="18" charset="-78"/>
              </a:rPr>
              <a:t>Fractures are most often observed following breech delivery, shoulder dystopia, or both in infants with excessive birth weights.</a:t>
            </a:r>
            <a:endParaRPr lang="en-US" sz="2800" dirty="0">
              <a:solidFill>
                <a:srgbClr val="7030A0"/>
              </a:solidFill>
              <a:latin typeface="Andalus" panose="02020603050405020304" pitchFamily="18" charset="-78"/>
              <a:cs typeface="Andalus" panose="02020603050405020304" pitchFamily="18" charset="-78"/>
            </a:endParaRPr>
          </a:p>
        </p:txBody>
      </p:sp>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24"/>
            <a:ext cx="9144000" cy="6858000"/>
          </a:xfrm>
          <a:prstGeom prst="rect">
            <a:avLst/>
          </a:prstGeom>
        </p:spPr>
      </p:pic>
      <p:sp>
        <p:nvSpPr>
          <p:cNvPr id="5" name="Rectangle 4"/>
          <p:cNvSpPr/>
          <p:nvPr/>
        </p:nvSpPr>
        <p:spPr>
          <a:xfrm>
            <a:off x="1214414" y="357166"/>
            <a:ext cx="6014788" cy="3970318"/>
          </a:xfrm>
          <a:prstGeom prst="rect">
            <a:avLst/>
          </a:prstGeom>
        </p:spPr>
        <p:txBody>
          <a:bodyPr wrap="none">
            <a:spAutoFit/>
          </a:bodyPr>
          <a:lstStyle/>
          <a:p>
            <a:pPr algn="l" rtl="0">
              <a:buFont typeface="Wingdings" panose="05000000000000000000" pitchFamily="2" charset="2"/>
              <a:buChar char="q"/>
            </a:pPr>
            <a:r>
              <a:rPr lang="en-US" altLang="ar-SA" sz="2800" b="1" dirty="0" smtClean="0">
                <a:solidFill>
                  <a:srgbClr val="7030A0"/>
                </a:solidFill>
                <a:latin typeface="Andalus" panose="02020603050405020304" pitchFamily="18" charset="-78"/>
                <a:cs typeface="Andalus" panose="02020603050405020304" pitchFamily="18" charset="-78"/>
              </a:rPr>
              <a:t>Fractures of the skull</a:t>
            </a:r>
          </a:p>
          <a:p>
            <a:pPr algn="l" rtl="0"/>
            <a:endParaRPr lang="en-US" altLang="ar-SA" sz="2800" b="1" dirty="0" smtClean="0">
              <a:solidFill>
                <a:srgbClr val="7030A0"/>
              </a:solidFill>
              <a:latin typeface="Andalus" panose="02020603050405020304" pitchFamily="18" charset="-78"/>
              <a:cs typeface="Andalus" panose="02020603050405020304" pitchFamily="18" charset="-78"/>
            </a:endParaRPr>
          </a:p>
          <a:p>
            <a:pPr algn="l" rtl="0"/>
            <a:r>
              <a:rPr lang="en-US" altLang="ar-SA" sz="2800" dirty="0" smtClean="0">
                <a:solidFill>
                  <a:srgbClr val="7030A0"/>
                </a:solidFill>
                <a:latin typeface="Andalus" panose="02020603050405020304" pitchFamily="18" charset="-78"/>
                <a:cs typeface="Andalus" panose="02020603050405020304" pitchFamily="18" charset="-78"/>
              </a:rPr>
              <a:t>May occur as a result of pressure from :</a:t>
            </a:r>
          </a:p>
          <a:p>
            <a:pPr algn="l" rtl="0"/>
            <a:endParaRPr lang="en-US" altLang="ar-SA" sz="2800" dirty="0" smtClean="0">
              <a:solidFill>
                <a:srgbClr val="7030A0"/>
              </a:solidFill>
              <a:latin typeface="Andalus" panose="02020603050405020304" pitchFamily="18" charset="-78"/>
              <a:cs typeface="Andalus" panose="02020603050405020304" pitchFamily="18" charset="-78"/>
            </a:endParaRPr>
          </a:p>
          <a:p>
            <a:pPr algn="l" rtl="0"/>
            <a:r>
              <a:rPr lang="en-US" altLang="ar-SA" sz="2800" dirty="0" smtClean="0">
                <a:solidFill>
                  <a:srgbClr val="7030A0"/>
                </a:solidFill>
                <a:latin typeface="Andalus" panose="02020603050405020304" pitchFamily="18" charset="-78"/>
                <a:cs typeface="Andalus" panose="02020603050405020304" pitchFamily="18" charset="-78"/>
              </a:rPr>
              <a:t>1) Forceps</a:t>
            </a:r>
          </a:p>
          <a:p>
            <a:pPr algn="l" rtl="0"/>
            <a:r>
              <a:rPr lang="en-US" altLang="ar-SA" sz="2800" dirty="0" smtClean="0">
                <a:solidFill>
                  <a:srgbClr val="7030A0"/>
                </a:solidFill>
                <a:latin typeface="Andalus" panose="02020603050405020304" pitchFamily="18" charset="-78"/>
                <a:cs typeface="Andalus" panose="02020603050405020304" pitchFamily="18" charset="-78"/>
              </a:rPr>
              <a:t>2) Maternal </a:t>
            </a:r>
            <a:r>
              <a:rPr lang="en-US" altLang="ar-SA" sz="2800" dirty="0" err="1" smtClean="0">
                <a:solidFill>
                  <a:srgbClr val="7030A0"/>
                </a:solidFill>
                <a:latin typeface="Andalus" panose="02020603050405020304" pitchFamily="18" charset="-78"/>
                <a:cs typeface="Andalus" panose="02020603050405020304" pitchFamily="18" charset="-78"/>
              </a:rPr>
              <a:t>symphysis</a:t>
            </a:r>
            <a:r>
              <a:rPr lang="en-US" altLang="ar-SA" sz="2800" dirty="0" smtClean="0">
                <a:solidFill>
                  <a:srgbClr val="7030A0"/>
                </a:solidFill>
                <a:latin typeface="Andalus" panose="02020603050405020304" pitchFamily="18" charset="-78"/>
                <a:cs typeface="Andalus" panose="02020603050405020304" pitchFamily="18" charset="-78"/>
              </a:rPr>
              <a:t> pubis .</a:t>
            </a:r>
          </a:p>
          <a:p>
            <a:pPr algn="l" rtl="0"/>
            <a:r>
              <a:rPr lang="en-US" altLang="ar-SA" sz="2800" dirty="0" smtClean="0">
                <a:solidFill>
                  <a:srgbClr val="7030A0"/>
                </a:solidFill>
                <a:latin typeface="Andalus" panose="02020603050405020304" pitchFamily="18" charset="-78"/>
                <a:cs typeface="Andalus" panose="02020603050405020304" pitchFamily="18" charset="-78"/>
              </a:rPr>
              <a:t>3) Sacral promontory .</a:t>
            </a:r>
          </a:p>
          <a:p>
            <a:pPr algn="l" rtl="0"/>
            <a:r>
              <a:rPr lang="en-US" altLang="ar-SA" sz="2800" dirty="0" smtClean="0">
                <a:solidFill>
                  <a:srgbClr val="7030A0"/>
                </a:solidFill>
                <a:latin typeface="Andalus" panose="02020603050405020304" pitchFamily="18" charset="-78"/>
                <a:cs typeface="Andalus" panose="02020603050405020304" pitchFamily="18" charset="-78"/>
              </a:rPr>
              <a:t>4) </a:t>
            </a:r>
            <a:r>
              <a:rPr lang="en-US" altLang="ar-SA" sz="2800" dirty="0" err="1" smtClean="0">
                <a:solidFill>
                  <a:srgbClr val="7030A0"/>
                </a:solidFill>
                <a:latin typeface="Andalus" panose="02020603050405020304" pitchFamily="18" charset="-78"/>
                <a:cs typeface="Andalus" panose="02020603050405020304" pitchFamily="18" charset="-78"/>
              </a:rPr>
              <a:t>Ischial</a:t>
            </a:r>
            <a:r>
              <a:rPr lang="en-US" altLang="ar-SA" sz="2800" dirty="0" smtClean="0">
                <a:solidFill>
                  <a:srgbClr val="7030A0"/>
                </a:solidFill>
                <a:latin typeface="Andalus" panose="02020603050405020304" pitchFamily="18" charset="-78"/>
                <a:cs typeface="Andalus" panose="02020603050405020304" pitchFamily="18" charset="-78"/>
              </a:rPr>
              <a:t> spines .</a:t>
            </a:r>
          </a:p>
          <a:p>
            <a:pPr algn="l"/>
            <a:endParaRPr lang="ar-JO" sz="2800" dirty="0">
              <a:solidFill>
                <a:srgbClr val="7030A0"/>
              </a:solidFill>
              <a:latin typeface="Andalus" panose="02020603050405020304" pitchFamily="18" charset="-78"/>
              <a:cs typeface="Andalus" panose="02020603050405020304" pitchFamily="18" charset="-78"/>
            </a:endParaRPr>
          </a:p>
        </p:txBody>
      </p:sp>
      <p:pic>
        <p:nvPicPr>
          <p:cNvPr id="77826" name="Picture 2" descr="C:\Users\DELL\Documents\shoulder-dystocia-74372b.jpg"/>
          <p:cNvPicPr>
            <a:picLocks noChangeAspect="1" noChangeArrowheads="1"/>
          </p:cNvPicPr>
          <p:nvPr/>
        </p:nvPicPr>
        <p:blipFill>
          <a:blip r:embed="rId3"/>
          <a:srcRect/>
          <a:stretch>
            <a:fillRect/>
          </a:stretch>
        </p:blipFill>
        <p:spPr bwMode="auto">
          <a:xfrm>
            <a:off x="4040351" y="3571876"/>
            <a:ext cx="5103649" cy="3286124"/>
          </a:xfrm>
          <a:prstGeom prst="rect">
            <a:avLst/>
          </a:prstGeom>
          <a:noFill/>
        </p:spPr>
      </p:pic>
      <p:pic>
        <p:nvPicPr>
          <p:cNvPr id="77827" name="Picture 3" descr="C:\Users\DELL\Documents\تنزيل (2).jpg"/>
          <p:cNvPicPr>
            <a:picLocks noChangeAspect="1" noChangeArrowheads="1"/>
          </p:cNvPicPr>
          <p:nvPr/>
        </p:nvPicPr>
        <p:blipFill>
          <a:blip r:embed="rId4"/>
          <a:srcRect/>
          <a:stretch>
            <a:fillRect/>
          </a:stretch>
        </p:blipFill>
        <p:spPr bwMode="auto">
          <a:xfrm>
            <a:off x="0" y="3929066"/>
            <a:ext cx="3949971" cy="2928934"/>
          </a:xfrm>
          <a:prstGeom prst="rect">
            <a:avLst/>
          </a:prstGeom>
          <a:noFill/>
        </p:spPr>
      </p:pic>
    </p:spTree>
  </p:cSld>
  <p:clrMapOvr>
    <a:masterClrMapping/>
  </p:clrMapOvr>
  <p:transition>
    <p:pull dir="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214282" y="1500174"/>
            <a:ext cx="8215354" cy="4401205"/>
          </a:xfrm>
          <a:prstGeom prst="rect">
            <a:avLst/>
          </a:prstGeom>
        </p:spPr>
        <p:txBody>
          <a:bodyPr wrap="square">
            <a:spAutoFit/>
          </a:bodyPr>
          <a:lstStyle/>
          <a:p>
            <a:pPr marL="514350" indent="-514350" algn="l" rtl="0">
              <a:buAutoNum type="arabicParenR"/>
            </a:pPr>
            <a:r>
              <a:rPr lang="en-US" altLang="ar-SA" sz="2800" b="1" dirty="0" smtClean="0">
                <a:solidFill>
                  <a:schemeClr val="accent2">
                    <a:lumMod val="75000"/>
                  </a:schemeClr>
                </a:solidFill>
                <a:latin typeface="Andalus" panose="02020603050405020304" pitchFamily="18" charset="-78"/>
                <a:cs typeface="Andalus" panose="02020603050405020304" pitchFamily="18" charset="-78"/>
              </a:rPr>
              <a:t>Vault fracture</a:t>
            </a:r>
            <a:r>
              <a:rPr lang="en-US" altLang="ar-SA" sz="2800" dirty="0" smtClean="0">
                <a:solidFill>
                  <a:schemeClr val="accent2">
                    <a:lumMod val="75000"/>
                  </a:schemeClr>
                </a:solidFill>
                <a:latin typeface="Andalus" panose="02020603050405020304" pitchFamily="18" charset="-78"/>
                <a:cs typeface="Andalus" panose="02020603050405020304" pitchFamily="18" charset="-78"/>
              </a:rPr>
              <a:t>:</a:t>
            </a:r>
          </a:p>
          <a:p>
            <a:pPr marL="514350" indent="-514350" algn="l" rtl="0"/>
            <a:r>
              <a:rPr lang="en-US" altLang="ar-SA" sz="2800" dirty="0" smtClean="0">
                <a:solidFill>
                  <a:srgbClr val="7030A0"/>
                </a:solidFill>
                <a:latin typeface="Andalus" panose="02020603050405020304" pitchFamily="18" charset="-78"/>
                <a:cs typeface="Andalus" panose="02020603050405020304" pitchFamily="18" charset="-78"/>
              </a:rPr>
              <a:t>Usually affecting the </a:t>
            </a:r>
            <a:r>
              <a:rPr lang="en-US" altLang="ar-SA" sz="2800" b="1" dirty="0" smtClean="0">
                <a:solidFill>
                  <a:srgbClr val="7030A0"/>
                </a:solidFill>
                <a:latin typeface="Andalus" panose="02020603050405020304" pitchFamily="18" charset="-78"/>
                <a:cs typeface="Andalus" panose="02020603050405020304" pitchFamily="18" charset="-78"/>
              </a:rPr>
              <a:t>frontal or </a:t>
            </a:r>
          </a:p>
          <a:p>
            <a:pPr marL="514350" indent="-514350" algn="l" rtl="0"/>
            <a:r>
              <a:rPr lang="en-US" altLang="ar-SA" sz="2800" b="1" dirty="0" smtClean="0">
                <a:solidFill>
                  <a:srgbClr val="7030A0"/>
                </a:solidFill>
                <a:latin typeface="Andalus" panose="02020603050405020304" pitchFamily="18" charset="-78"/>
                <a:cs typeface="Andalus" panose="02020603050405020304" pitchFamily="18" charset="-78"/>
              </a:rPr>
              <a:t>parietal </a:t>
            </a:r>
            <a:r>
              <a:rPr lang="en-US" altLang="ar-SA" sz="2800" dirty="0" smtClean="0">
                <a:solidFill>
                  <a:srgbClr val="7030A0"/>
                </a:solidFill>
                <a:latin typeface="Andalus" panose="02020603050405020304" pitchFamily="18" charset="-78"/>
                <a:cs typeface="Andalus" panose="02020603050405020304" pitchFamily="18" charset="-78"/>
              </a:rPr>
              <a:t>bone.</a:t>
            </a:r>
          </a:p>
          <a:p>
            <a:pPr algn="l" rtl="0"/>
            <a:r>
              <a:rPr lang="en-US" altLang="ar-SA" sz="2800" dirty="0" smtClean="0">
                <a:solidFill>
                  <a:srgbClr val="7030A0"/>
                </a:solidFill>
                <a:latin typeface="Andalus" panose="02020603050405020304" pitchFamily="18" charset="-78"/>
                <a:cs typeface="Andalus" panose="02020603050405020304" pitchFamily="18" charset="-78"/>
              </a:rPr>
              <a:t>It may be linear or depressed fracture. </a:t>
            </a:r>
          </a:p>
          <a:p>
            <a:pPr algn="l" rtl="0"/>
            <a:r>
              <a:rPr lang="en-US" altLang="ar-SA" sz="2800" b="1" dirty="0" smtClean="0">
                <a:solidFill>
                  <a:srgbClr val="7030A0"/>
                </a:solidFill>
                <a:latin typeface="Andalus" panose="02020603050405020304" pitchFamily="18" charset="-78"/>
                <a:cs typeface="Andalus" panose="02020603050405020304" pitchFamily="18" charset="-78"/>
              </a:rPr>
              <a:t>It needs no treatment unless there is intracranial </a:t>
            </a:r>
            <a:r>
              <a:rPr lang="en-US" altLang="ar-SA" sz="2800" b="1" dirty="0" err="1" smtClean="0">
                <a:solidFill>
                  <a:srgbClr val="7030A0"/>
                </a:solidFill>
                <a:latin typeface="Andalus" panose="02020603050405020304" pitchFamily="18" charset="-78"/>
                <a:cs typeface="Andalus" panose="02020603050405020304" pitchFamily="18" charset="-78"/>
              </a:rPr>
              <a:t>haemorrhage</a:t>
            </a:r>
            <a:r>
              <a:rPr lang="en-US" altLang="ar-SA" sz="2800" b="1" dirty="0" smtClean="0">
                <a:solidFill>
                  <a:srgbClr val="7030A0"/>
                </a:solidFill>
                <a:latin typeface="Andalus" panose="02020603050405020304" pitchFamily="18" charset="-78"/>
                <a:cs typeface="Andalus" panose="02020603050405020304" pitchFamily="18" charset="-78"/>
              </a:rPr>
              <a:t>.</a:t>
            </a:r>
          </a:p>
          <a:p>
            <a:pPr algn="l" rtl="0"/>
            <a:endParaRPr lang="en-US" altLang="ar-SA" sz="2800" dirty="0" smtClean="0">
              <a:solidFill>
                <a:srgbClr val="7030A0"/>
              </a:solidFill>
              <a:latin typeface="Andalus" panose="02020603050405020304" pitchFamily="18" charset="-78"/>
              <a:cs typeface="Andalus" panose="02020603050405020304" pitchFamily="18" charset="-78"/>
            </a:endParaRPr>
          </a:p>
          <a:p>
            <a:pPr algn="l" rtl="0"/>
            <a:r>
              <a:rPr lang="en-US" altLang="ar-SA" sz="2800" b="1" dirty="0" smtClean="0">
                <a:solidFill>
                  <a:schemeClr val="accent2">
                    <a:lumMod val="75000"/>
                  </a:schemeClr>
                </a:solidFill>
                <a:latin typeface="Andalus" panose="02020603050405020304" pitchFamily="18" charset="-78"/>
                <a:cs typeface="Andalus" panose="02020603050405020304" pitchFamily="18" charset="-78"/>
              </a:rPr>
              <a:t>2) Fracture base: </a:t>
            </a:r>
          </a:p>
          <a:p>
            <a:pPr algn="l" rtl="0"/>
            <a:r>
              <a:rPr lang="en-US" altLang="ar-SA" sz="2800" dirty="0" smtClean="0">
                <a:solidFill>
                  <a:srgbClr val="7030A0"/>
                </a:solidFill>
                <a:latin typeface="Andalus" panose="02020603050405020304" pitchFamily="18" charset="-78"/>
                <a:cs typeface="Andalus" panose="02020603050405020304" pitchFamily="18" charset="-78"/>
              </a:rPr>
              <a:t>Usually associated with</a:t>
            </a:r>
          </a:p>
          <a:p>
            <a:pPr algn="l" rtl="0"/>
            <a:r>
              <a:rPr lang="en-US" altLang="ar-SA" sz="2800" b="1" dirty="0" smtClean="0">
                <a:solidFill>
                  <a:srgbClr val="7030A0"/>
                </a:solidFill>
                <a:latin typeface="Andalus" panose="02020603050405020304" pitchFamily="18" charset="-78"/>
                <a:cs typeface="Andalus" panose="02020603050405020304" pitchFamily="18" charset="-78"/>
              </a:rPr>
              <a:t>intracranial </a:t>
            </a:r>
            <a:r>
              <a:rPr lang="en-US" altLang="ar-SA" sz="2800" b="1" dirty="0" err="1" smtClean="0">
                <a:solidFill>
                  <a:srgbClr val="7030A0"/>
                </a:solidFill>
                <a:latin typeface="Andalus" panose="02020603050405020304" pitchFamily="18" charset="-78"/>
                <a:cs typeface="Andalus" panose="02020603050405020304" pitchFamily="18" charset="-78"/>
              </a:rPr>
              <a:t>haemorrhage</a:t>
            </a:r>
            <a:r>
              <a:rPr lang="en-US" altLang="ar-SA" sz="2800" dirty="0" smtClean="0">
                <a:solidFill>
                  <a:srgbClr val="7030A0"/>
                </a:solidFill>
                <a:latin typeface="Andalus" panose="02020603050405020304" pitchFamily="18" charset="-78"/>
                <a:cs typeface="Andalus" panose="02020603050405020304" pitchFamily="18" charset="-78"/>
              </a:rPr>
              <a:t>.</a:t>
            </a:r>
          </a:p>
        </p:txBody>
      </p:sp>
      <p:pic>
        <p:nvPicPr>
          <p:cNvPr id="7" name="Picture 6" descr="93_CV-Diag_i100_L.gif"/>
          <p:cNvPicPr>
            <a:picLocks noChangeAspect="1"/>
          </p:cNvPicPr>
          <p:nvPr/>
        </p:nvPicPr>
        <p:blipFill>
          <a:blip r:embed="rId3" cstate="print"/>
          <a:stretch>
            <a:fillRect/>
          </a:stretch>
        </p:blipFill>
        <p:spPr>
          <a:xfrm>
            <a:off x="6011458" y="357166"/>
            <a:ext cx="2893238" cy="2143140"/>
          </a:xfrm>
          <a:prstGeom prst="rect">
            <a:avLst/>
          </a:prstGeom>
        </p:spPr>
      </p:pic>
      <p:pic>
        <p:nvPicPr>
          <p:cNvPr id="8" name="Picture 5"/>
          <p:cNvPicPr>
            <a:picLocks noChangeAspect="1" noChangeArrowheads="1"/>
          </p:cNvPicPr>
          <p:nvPr/>
        </p:nvPicPr>
        <p:blipFill>
          <a:blip r:embed="rId4" cstate="print"/>
          <a:srcRect/>
          <a:stretch>
            <a:fillRect/>
          </a:stretch>
        </p:blipFill>
        <p:spPr bwMode="auto">
          <a:xfrm>
            <a:off x="5929322" y="4214818"/>
            <a:ext cx="3000378" cy="2222502"/>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0" y="357166"/>
            <a:ext cx="6858048" cy="3970318"/>
          </a:xfrm>
          <a:prstGeom prst="rect">
            <a:avLst/>
          </a:prstGeom>
        </p:spPr>
        <p:txBody>
          <a:bodyPr wrap="square">
            <a:spAutoFit/>
          </a:bodyPr>
          <a:lstStyle/>
          <a:p>
            <a:pPr algn="l" rtl="0"/>
            <a:endParaRPr lang="en-US" altLang="ar-SA" sz="2800" dirty="0" smtClean="0">
              <a:solidFill>
                <a:srgbClr val="7030A0"/>
              </a:solidFill>
              <a:latin typeface="Andalus" panose="02020603050405020304" pitchFamily="18" charset="-78"/>
              <a:cs typeface="Andalus" panose="02020603050405020304" pitchFamily="18" charset="-78"/>
            </a:endParaRPr>
          </a:p>
          <a:p>
            <a:pPr marL="514350" indent="-514350" algn="l" rtl="0">
              <a:buAutoNum type="arabicParenR"/>
            </a:pPr>
            <a:r>
              <a:rPr lang="en-US" altLang="ar-SA" sz="2800" b="1" dirty="0" smtClean="0">
                <a:solidFill>
                  <a:schemeClr val="accent2">
                    <a:lumMod val="75000"/>
                  </a:schemeClr>
                </a:solidFill>
                <a:latin typeface="Andalus" panose="02020603050405020304" pitchFamily="18" charset="-78"/>
                <a:cs typeface="Andalus" panose="02020603050405020304" pitchFamily="18" charset="-78"/>
              </a:rPr>
              <a:t>Linear fractures</a:t>
            </a:r>
            <a:r>
              <a:rPr lang="en-US" altLang="ar-SA" sz="2800" dirty="0" smtClean="0">
                <a:solidFill>
                  <a:schemeClr val="accent2">
                    <a:lumMod val="75000"/>
                  </a:schemeClr>
                </a:solidFill>
                <a:latin typeface="Andalus" panose="02020603050405020304" pitchFamily="18" charset="-78"/>
                <a:cs typeface="Andalus" panose="02020603050405020304" pitchFamily="18" charset="-78"/>
              </a:rPr>
              <a:t>: </a:t>
            </a:r>
            <a:r>
              <a:rPr lang="en-US" altLang="ar-SA" sz="2800" dirty="0" smtClean="0">
                <a:solidFill>
                  <a:srgbClr val="7030A0"/>
                </a:solidFill>
                <a:latin typeface="Andalus" panose="02020603050405020304" pitchFamily="18" charset="-78"/>
                <a:cs typeface="Andalus" panose="02020603050405020304" pitchFamily="18" charset="-78"/>
              </a:rPr>
              <a:t>the most common,</a:t>
            </a:r>
          </a:p>
          <a:p>
            <a:pPr marL="514350" indent="-514350" algn="l" rtl="0"/>
            <a:r>
              <a:rPr lang="en-US" altLang="ar-SA" sz="2800" dirty="0" smtClean="0">
                <a:solidFill>
                  <a:srgbClr val="7030A0"/>
                </a:solidFill>
                <a:latin typeface="Andalus" panose="02020603050405020304" pitchFamily="18" charset="-78"/>
                <a:cs typeface="Andalus" panose="02020603050405020304" pitchFamily="18" charset="-78"/>
              </a:rPr>
              <a:t>cause no symptoms and require no</a:t>
            </a:r>
          </a:p>
          <a:p>
            <a:pPr marL="514350" indent="-514350" algn="l" rtl="0"/>
            <a:r>
              <a:rPr lang="en-US" altLang="ar-SA" sz="2800" dirty="0" smtClean="0">
                <a:solidFill>
                  <a:srgbClr val="7030A0"/>
                </a:solidFill>
                <a:latin typeface="Andalus" panose="02020603050405020304" pitchFamily="18" charset="-78"/>
                <a:cs typeface="Andalus" panose="02020603050405020304" pitchFamily="18" charset="-78"/>
              </a:rPr>
              <a:t>treatment. </a:t>
            </a:r>
          </a:p>
          <a:p>
            <a:pPr algn="l" rtl="0"/>
            <a:endParaRPr lang="en-US" altLang="ar-SA" sz="2800" dirty="0" smtClean="0">
              <a:solidFill>
                <a:srgbClr val="7030A0"/>
              </a:solidFill>
              <a:latin typeface="Andalus" panose="02020603050405020304" pitchFamily="18" charset="-78"/>
              <a:cs typeface="Andalus" panose="02020603050405020304" pitchFamily="18" charset="-78"/>
            </a:endParaRPr>
          </a:p>
          <a:p>
            <a:pPr algn="l" rtl="0"/>
            <a:r>
              <a:rPr lang="en-US" altLang="ar-SA" sz="2800" b="1" dirty="0" smtClean="0">
                <a:solidFill>
                  <a:schemeClr val="accent2">
                    <a:lumMod val="75000"/>
                  </a:schemeClr>
                </a:solidFill>
                <a:latin typeface="Andalus" panose="02020603050405020304" pitchFamily="18" charset="-78"/>
                <a:cs typeface="Andalus" panose="02020603050405020304" pitchFamily="18" charset="-78"/>
              </a:rPr>
              <a:t>2) Depressed fractures</a:t>
            </a:r>
            <a:r>
              <a:rPr lang="en-US" altLang="ar-SA" sz="2800" dirty="0" smtClean="0">
                <a:solidFill>
                  <a:schemeClr val="accent2">
                    <a:lumMod val="75000"/>
                  </a:schemeClr>
                </a:solidFill>
                <a:latin typeface="Andalus" panose="02020603050405020304" pitchFamily="18" charset="-78"/>
                <a:cs typeface="Andalus" panose="02020603050405020304" pitchFamily="18" charset="-78"/>
              </a:rPr>
              <a:t>: </a:t>
            </a:r>
            <a:r>
              <a:rPr lang="en-US" altLang="ar-SA" sz="2800" dirty="0" smtClean="0">
                <a:solidFill>
                  <a:srgbClr val="7030A0"/>
                </a:solidFill>
                <a:latin typeface="Andalus" panose="02020603050405020304" pitchFamily="18" charset="-78"/>
                <a:cs typeface="Andalus" panose="02020603050405020304" pitchFamily="18" charset="-78"/>
              </a:rPr>
              <a:t>similar to a dent in a Ping-Pong ball; they usually are a complication of forceps delivery or fetal compression.</a:t>
            </a:r>
          </a:p>
        </p:txBody>
      </p:sp>
      <p:pic>
        <p:nvPicPr>
          <p:cNvPr id="6" name="Picture 5" descr="9054.jpg"/>
          <p:cNvPicPr>
            <a:picLocks noChangeAspect="1"/>
          </p:cNvPicPr>
          <p:nvPr/>
        </p:nvPicPr>
        <p:blipFill>
          <a:blip r:embed="rId3" cstate="print"/>
          <a:stretch>
            <a:fillRect/>
          </a:stretch>
        </p:blipFill>
        <p:spPr>
          <a:xfrm>
            <a:off x="6322202" y="285728"/>
            <a:ext cx="2500329" cy="2000264"/>
          </a:xfrm>
          <a:prstGeom prst="rect">
            <a:avLst/>
          </a:prstGeom>
        </p:spPr>
      </p:pic>
      <p:pic>
        <p:nvPicPr>
          <p:cNvPr id="7" name="Picture 6" descr="398-17_default.jpg"/>
          <p:cNvPicPr>
            <a:picLocks noChangeAspect="1"/>
          </p:cNvPicPr>
          <p:nvPr/>
        </p:nvPicPr>
        <p:blipFill>
          <a:blip r:embed="rId4" cstate="print"/>
          <a:stretch>
            <a:fillRect/>
          </a:stretch>
        </p:blipFill>
        <p:spPr>
          <a:xfrm>
            <a:off x="6286512" y="3929066"/>
            <a:ext cx="2714614" cy="2714614"/>
          </a:xfrm>
          <a:prstGeom prst="rect">
            <a:avLst/>
          </a:prstGeom>
        </p:spPr>
      </p:pic>
      <p:pic>
        <p:nvPicPr>
          <p:cNvPr id="8" name="Picture 5"/>
          <p:cNvPicPr>
            <a:picLocks noChangeAspect="1" noChangeArrowheads="1"/>
          </p:cNvPicPr>
          <p:nvPr/>
        </p:nvPicPr>
        <p:blipFill>
          <a:blip r:embed="rId5" cstate="print"/>
          <a:srcRect/>
          <a:stretch>
            <a:fillRect/>
          </a:stretch>
        </p:blipFill>
        <p:spPr bwMode="auto">
          <a:xfrm>
            <a:off x="3214678" y="3929066"/>
            <a:ext cx="2784475" cy="2708275"/>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Ball valve effect</a:t>
            </a:r>
            <a:endParaRPr lang="ar-SA" dirty="0"/>
          </a:p>
        </p:txBody>
      </p:sp>
      <p:pic>
        <p:nvPicPr>
          <p:cNvPr id="4" name="عنصر نائب للمحتوى 3" descr="B9780323082037000312_f031-003-9780323082037.jpg"/>
          <p:cNvPicPr>
            <a:picLocks noGrp="1" noChangeAspect="1"/>
          </p:cNvPicPr>
          <p:nvPr>
            <p:ph idx="1"/>
          </p:nvPr>
        </p:nvPicPr>
        <p:blipFill>
          <a:blip r:embed="rId2"/>
          <a:stretch>
            <a:fillRect/>
          </a:stretch>
        </p:blipFill>
        <p:spPr>
          <a:xfrm>
            <a:off x="428596" y="2000976"/>
            <a:ext cx="8439353" cy="301220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428596" y="1142984"/>
            <a:ext cx="8286792" cy="3108543"/>
          </a:xfrm>
          <a:prstGeom prst="rect">
            <a:avLst/>
          </a:prstGeom>
        </p:spPr>
        <p:txBody>
          <a:bodyPr wrap="square">
            <a:spAutoFit/>
          </a:bodyPr>
          <a:lstStyle/>
          <a:p>
            <a:pPr algn="l" rtl="0">
              <a:buFont typeface="Wingdings" panose="05000000000000000000" pitchFamily="2" charset="2"/>
              <a:buChar char="q"/>
            </a:pPr>
            <a:endParaRPr lang="en-US" altLang="ar-SA" sz="2800" dirty="0" smtClean="0">
              <a:solidFill>
                <a:srgbClr val="7030A0"/>
              </a:solidFill>
              <a:latin typeface="Andalus" panose="02020603050405020304" pitchFamily="18" charset="-78"/>
              <a:cs typeface="Andalus" panose="02020603050405020304" pitchFamily="18" charset="-78"/>
            </a:endParaRPr>
          </a:p>
          <a:p>
            <a:pPr algn="l" rtl="0">
              <a:buFont typeface="Wingdings" panose="05000000000000000000" pitchFamily="2" charset="2"/>
              <a:buChar char="q"/>
            </a:pPr>
            <a:endParaRPr lang="en-US" altLang="ar-SA" sz="2800" dirty="0" smtClean="0">
              <a:solidFill>
                <a:srgbClr val="7030A0"/>
              </a:solidFill>
              <a:latin typeface="Andalus" panose="02020603050405020304" pitchFamily="18" charset="-78"/>
              <a:cs typeface="Andalus" panose="02020603050405020304" pitchFamily="18" charset="-78"/>
            </a:endParaRPr>
          </a:p>
          <a:p>
            <a:pPr algn="l" rtl="0">
              <a:buFont typeface="Wingdings" panose="05000000000000000000" pitchFamily="2" charset="2"/>
              <a:buChar char="q"/>
            </a:pPr>
            <a:r>
              <a:rPr lang="en-US" altLang="ar-SA" sz="2800" dirty="0" smtClean="0">
                <a:solidFill>
                  <a:srgbClr val="7030A0"/>
                </a:solidFill>
                <a:latin typeface="Andalus" panose="02020603050405020304" pitchFamily="18" charset="-78"/>
                <a:cs typeface="Andalus" panose="02020603050405020304" pitchFamily="18" charset="-78"/>
              </a:rPr>
              <a:t>Fracture of the Occipital bone almost causes fatal </a:t>
            </a:r>
            <a:r>
              <a:rPr lang="en-US" altLang="ar-SA" sz="2800" b="1" dirty="0" smtClean="0">
                <a:solidFill>
                  <a:srgbClr val="7030A0"/>
                </a:solidFill>
                <a:latin typeface="Andalus" panose="02020603050405020304" pitchFamily="18" charset="-78"/>
                <a:cs typeface="Andalus" panose="02020603050405020304" pitchFamily="18" charset="-78"/>
              </a:rPr>
              <a:t>hemorrhage due to disruption of the underlying vascular sinuses.</a:t>
            </a:r>
          </a:p>
          <a:p>
            <a:pPr algn="l" rtl="0">
              <a:buFont typeface="Wingdings" panose="05000000000000000000" pitchFamily="2" charset="2"/>
              <a:buChar char="q"/>
            </a:pPr>
            <a:endParaRPr lang="en-US" altLang="ar-SA" sz="2800" dirty="0" smtClean="0">
              <a:solidFill>
                <a:srgbClr val="7030A0"/>
              </a:solidFill>
              <a:latin typeface="Andalus" panose="02020603050405020304" pitchFamily="18" charset="-78"/>
              <a:cs typeface="Andalus" panose="02020603050405020304" pitchFamily="18" charset="-78"/>
            </a:endParaRPr>
          </a:p>
          <a:p>
            <a:pPr algn="l" rtl="0">
              <a:buFont typeface="Wingdings" panose="05000000000000000000" pitchFamily="2" charset="2"/>
              <a:buChar char="q"/>
            </a:pPr>
            <a:r>
              <a:rPr lang="en-US" altLang="ar-SA" sz="2800" dirty="0" smtClean="0">
                <a:solidFill>
                  <a:srgbClr val="7030A0"/>
                </a:solidFill>
                <a:latin typeface="Andalus" panose="02020603050405020304" pitchFamily="18" charset="-78"/>
                <a:cs typeface="Andalus" panose="02020603050405020304" pitchFamily="18" charset="-78"/>
              </a:rPr>
              <a:t>It may result during </a:t>
            </a:r>
            <a:r>
              <a:rPr lang="en-US" altLang="ar-SA" sz="2800" b="1" dirty="0" smtClean="0">
                <a:solidFill>
                  <a:srgbClr val="7030A0"/>
                </a:solidFill>
                <a:latin typeface="Andalus" panose="02020603050405020304" pitchFamily="18" charset="-78"/>
                <a:cs typeface="Andalus" panose="02020603050405020304" pitchFamily="18" charset="-78"/>
              </a:rPr>
              <a:t>breech delivery</a:t>
            </a:r>
            <a:r>
              <a:rPr lang="en-US" altLang="ar-SA" b="1" dirty="0" smtClean="0"/>
              <a:t>.</a:t>
            </a:r>
            <a:endParaRPr lang="ar-JO" altLang="ar-SA" b="1" dirty="0" smtClean="0">
              <a:ea typeface="Majalla UI"/>
              <a:cs typeface="Majalla UI"/>
            </a:endParaRPr>
          </a:p>
        </p:txBody>
      </p:sp>
    </p:spTree>
  </p:cSld>
  <p:clrMapOvr>
    <a:masterClrMapping/>
  </p:clrMapOvr>
  <p:transition>
    <p:split orient="vert" dir="in"/>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sp>
        <p:nvSpPr>
          <p:cNvPr id="3" name="Subtitle 2"/>
          <p:cNvSpPr>
            <a:spLocks noGrp="1"/>
          </p:cNvSpPr>
          <p:nvPr>
            <p:ph type="subTitle" idx="1"/>
          </p:nvPr>
        </p:nvSpPr>
        <p:spPr/>
        <p:txBody>
          <a:bodyPr/>
          <a:lstStyle/>
          <a:p>
            <a:endParaRPr lang="ar-JO"/>
          </a:p>
        </p:txBody>
      </p:sp>
      <p:pic>
        <p:nvPicPr>
          <p:cNvPr id="4" name="Picture 3" descr="5-Blurred-Backgrounds-Vol.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357158" y="571480"/>
            <a:ext cx="8572560" cy="3385542"/>
          </a:xfrm>
          <a:prstGeom prst="rect">
            <a:avLst/>
          </a:prstGeom>
        </p:spPr>
        <p:txBody>
          <a:bodyPr wrap="square">
            <a:spAutoFit/>
          </a:bodyPr>
          <a:lstStyle/>
          <a:p>
            <a:pPr algn="l" rtl="0">
              <a:buFont typeface="Wingdings" panose="05000000000000000000" pitchFamily="2" charset="2"/>
              <a:buChar char="q"/>
            </a:pPr>
            <a:r>
              <a:rPr lang="en-US" sz="2800" b="1" dirty="0" err="1" smtClean="0">
                <a:solidFill>
                  <a:srgbClr val="7030A0"/>
                </a:solidFill>
                <a:latin typeface="Andalus" panose="02020603050405020304" pitchFamily="18" charset="-78"/>
                <a:cs typeface="Andalus" panose="02020603050405020304" pitchFamily="18" charset="-78"/>
              </a:rPr>
              <a:t>Clavicular</a:t>
            </a:r>
            <a:r>
              <a:rPr lang="en-US" sz="2800" b="1" dirty="0" smtClean="0">
                <a:solidFill>
                  <a:srgbClr val="7030A0"/>
                </a:solidFill>
                <a:latin typeface="Andalus" panose="02020603050405020304" pitchFamily="18" charset="-78"/>
                <a:cs typeface="Andalus" panose="02020603050405020304" pitchFamily="18" charset="-78"/>
              </a:rPr>
              <a:t> fracture</a:t>
            </a:r>
          </a:p>
          <a:p>
            <a:pPr algn="l" rtl="0"/>
            <a:endParaRPr lang="en-US" b="1" dirty="0" smtClean="0">
              <a:solidFill>
                <a:srgbClr val="7030A0"/>
              </a:solidFill>
              <a:latin typeface="Andalus" panose="02020603050405020304" pitchFamily="18" charset="-78"/>
              <a:cs typeface="Andalus" panose="02020603050405020304" pitchFamily="18" charset="-78"/>
            </a:endParaRPr>
          </a:p>
          <a:p>
            <a:pPr algn="l"/>
            <a:r>
              <a:rPr lang="en-US" sz="2400" dirty="0" smtClean="0">
                <a:solidFill>
                  <a:srgbClr val="7030A0"/>
                </a:solidFill>
                <a:latin typeface="Andalus" panose="02020603050405020304" pitchFamily="18" charset="-78"/>
                <a:cs typeface="Andalus" panose="02020603050405020304" pitchFamily="18" charset="-78"/>
              </a:rPr>
              <a:t>The clavicle is the most frequently fractured bone in the neonate during birth; this is most often an </a:t>
            </a:r>
            <a:r>
              <a:rPr lang="en-US" sz="2400" b="1" dirty="0" smtClean="0">
                <a:solidFill>
                  <a:srgbClr val="7030A0"/>
                </a:solidFill>
                <a:latin typeface="Andalus" panose="02020603050405020304" pitchFamily="18" charset="-78"/>
                <a:cs typeface="Andalus" panose="02020603050405020304" pitchFamily="18" charset="-78"/>
              </a:rPr>
              <a:t>unpredictable</a:t>
            </a:r>
            <a:r>
              <a:rPr lang="en-US" sz="2400" dirty="0" smtClean="0">
                <a:solidFill>
                  <a:srgbClr val="7030A0"/>
                </a:solidFill>
                <a:latin typeface="Andalus" panose="02020603050405020304" pitchFamily="18" charset="-78"/>
                <a:cs typeface="Andalus" panose="02020603050405020304" pitchFamily="18" charset="-78"/>
              </a:rPr>
              <a:t>, </a:t>
            </a:r>
            <a:r>
              <a:rPr lang="en-US" sz="2400" b="1" dirty="0" smtClean="0">
                <a:solidFill>
                  <a:srgbClr val="7030A0"/>
                </a:solidFill>
                <a:latin typeface="Andalus" panose="02020603050405020304" pitchFamily="18" charset="-78"/>
                <a:cs typeface="Andalus" panose="02020603050405020304" pitchFamily="18" charset="-78"/>
              </a:rPr>
              <a:t>unavoidable</a:t>
            </a:r>
            <a:r>
              <a:rPr lang="en-US" sz="2400" dirty="0" smtClean="0">
                <a:solidFill>
                  <a:srgbClr val="7030A0"/>
                </a:solidFill>
                <a:latin typeface="Andalus" panose="02020603050405020304" pitchFamily="18" charset="-78"/>
                <a:cs typeface="Andalus" panose="02020603050405020304" pitchFamily="18" charset="-78"/>
              </a:rPr>
              <a:t> complication of normal birth.</a:t>
            </a:r>
            <a:r>
              <a:rPr lang="en-US" sz="2400" baseline="30000" dirty="0" smtClean="0">
                <a:solidFill>
                  <a:srgbClr val="7030A0"/>
                </a:solidFill>
                <a:latin typeface="Andalus" panose="02020603050405020304" pitchFamily="18" charset="-78"/>
                <a:cs typeface="Andalus" panose="02020603050405020304" pitchFamily="18" charset="-78"/>
              </a:rPr>
              <a:t>  </a:t>
            </a:r>
            <a:r>
              <a:rPr lang="en-US" sz="2400" dirty="0" smtClean="0">
                <a:solidFill>
                  <a:srgbClr val="7030A0"/>
                </a:solidFill>
                <a:latin typeface="Andalus" panose="02020603050405020304" pitchFamily="18" charset="-78"/>
                <a:cs typeface="Andalus" panose="02020603050405020304" pitchFamily="18" charset="-78"/>
              </a:rPr>
              <a:t>Some correlation with </a:t>
            </a:r>
            <a:r>
              <a:rPr lang="en-US" sz="2400" b="1" dirty="0" smtClean="0">
                <a:solidFill>
                  <a:srgbClr val="7030A0"/>
                </a:solidFill>
                <a:latin typeface="Andalus" panose="02020603050405020304" pitchFamily="18" charset="-78"/>
                <a:cs typeface="Andalus" panose="02020603050405020304" pitchFamily="18" charset="-78"/>
              </a:rPr>
              <a:t>birth weight, </a:t>
            </a:r>
            <a:r>
              <a:rPr lang="en-US" sz="2400" b="1" dirty="0" err="1" smtClean="0">
                <a:solidFill>
                  <a:srgbClr val="7030A0"/>
                </a:solidFill>
                <a:latin typeface="Andalus" panose="02020603050405020304" pitchFamily="18" charset="-78"/>
                <a:cs typeface="Andalus" panose="02020603050405020304" pitchFamily="18" charset="-78"/>
              </a:rPr>
              <a:t>midforceps</a:t>
            </a:r>
            <a:r>
              <a:rPr lang="en-US" sz="2400" b="1" dirty="0" smtClean="0">
                <a:solidFill>
                  <a:srgbClr val="7030A0"/>
                </a:solidFill>
                <a:latin typeface="Andalus" panose="02020603050405020304" pitchFamily="18" charset="-78"/>
                <a:cs typeface="Andalus" panose="02020603050405020304" pitchFamily="18" charset="-78"/>
              </a:rPr>
              <a:t> delivery, and shoulder </a:t>
            </a:r>
            <a:r>
              <a:rPr lang="en-US" sz="2400" b="1" dirty="0" err="1" smtClean="0">
                <a:solidFill>
                  <a:srgbClr val="7030A0"/>
                </a:solidFill>
                <a:latin typeface="Andalus" panose="02020603050405020304" pitchFamily="18" charset="-78"/>
                <a:cs typeface="Andalus" panose="02020603050405020304" pitchFamily="18" charset="-78"/>
              </a:rPr>
              <a:t>dystocia</a:t>
            </a:r>
            <a:r>
              <a:rPr lang="en-US" sz="2400" b="1" dirty="0" smtClean="0">
                <a:solidFill>
                  <a:srgbClr val="7030A0"/>
                </a:solidFill>
                <a:latin typeface="Andalus" panose="02020603050405020304" pitchFamily="18" charset="-78"/>
                <a:cs typeface="Andalus" panose="02020603050405020304" pitchFamily="18" charset="-78"/>
              </a:rPr>
              <a:t> </a:t>
            </a:r>
            <a:r>
              <a:rPr lang="en-US" sz="2400" dirty="0" smtClean="0">
                <a:solidFill>
                  <a:srgbClr val="7030A0"/>
                </a:solidFill>
                <a:latin typeface="Andalus" panose="02020603050405020304" pitchFamily="18" charset="-78"/>
                <a:cs typeface="Andalus" panose="02020603050405020304" pitchFamily="18" charset="-78"/>
              </a:rPr>
              <a:t>is recognized.</a:t>
            </a:r>
            <a:r>
              <a:rPr lang="en-US" sz="2400" baseline="30000" dirty="0" smtClean="0">
                <a:solidFill>
                  <a:srgbClr val="7030A0"/>
                </a:solidFill>
                <a:latin typeface="Andalus" panose="02020603050405020304" pitchFamily="18" charset="-78"/>
                <a:cs typeface="Andalus" panose="02020603050405020304" pitchFamily="18" charset="-78"/>
              </a:rPr>
              <a:t> </a:t>
            </a:r>
            <a:r>
              <a:rPr lang="en-US" sz="2400" dirty="0" smtClean="0">
                <a:solidFill>
                  <a:srgbClr val="7030A0"/>
                </a:solidFill>
                <a:latin typeface="Andalus" panose="02020603050405020304" pitchFamily="18" charset="-78"/>
                <a:cs typeface="Andalus" panose="02020603050405020304" pitchFamily="18" charset="-78"/>
              </a:rPr>
              <a:t>The infant may present with </a:t>
            </a:r>
            <a:r>
              <a:rPr lang="en-US" sz="2400" b="1" dirty="0" err="1" smtClean="0">
                <a:solidFill>
                  <a:srgbClr val="7030A0"/>
                </a:solidFill>
                <a:latin typeface="Andalus" panose="02020603050405020304" pitchFamily="18" charset="-78"/>
                <a:cs typeface="Andalus" panose="02020603050405020304" pitchFamily="18" charset="-78"/>
              </a:rPr>
              <a:t>pseudoparalysis</a:t>
            </a:r>
            <a:r>
              <a:rPr lang="en-US" sz="2400" dirty="0" smtClean="0">
                <a:solidFill>
                  <a:srgbClr val="7030A0"/>
                </a:solidFill>
                <a:latin typeface="Andalus" panose="02020603050405020304" pitchFamily="18" charset="-78"/>
                <a:cs typeface="Andalus" panose="02020603050405020304" pitchFamily="18" charset="-78"/>
              </a:rPr>
              <a:t>. Examination may reveal </a:t>
            </a:r>
            <a:r>
              <a:rPr lang="en-US" sz="2400" b="1" dirty="0" err="1" smtClean="0">
                <a:solidFill>
                  <a:srgbClr val="7030A0"/>
                </a:solidFill>
                <a:latin typeface="Andalus" panose="02020603050405020304" pitchFamily="18" charset="-78"/>
                <a:cs typeface="Andalus" panose="02020603050405020304" pitchFamily="18" charset="-78"/>
              </a:rPr>
              <a:t>crepitus</a:t>
            </a:r>
            <a:r>
              <a:rPr lang="en-US" sz="2400" b="1" dirty="0" smtClean="0">
                <a:solidFill>
                  <a:srgbClr val="7030A0"/>
                </a:solidFill>
                <a:latin typeface="Andalus" panose="02020603050405020304" pitchFamily="18" charset="-78"/>
                <a:cs typeface="Andalus" panose="02020603050405020304" pitchFamily="18" charset="-78"/>
              </a:rPr>
              <a:t>, palpable bony irregularity, and </a:t>
            </a:r>
            <a:r>
              <a:rPr lang="en-US" sz="2400" b="1" dirty="0" err="1" smtClean="0">
                <a:solidFill>
                  <a:srgbClr val="7030A0"/>
                </a:solidFill>
                <a:latin typeface="Andalus" panose="02020603050405020304" pitchFamily="18" charset="-78"/>
                <a:cs typeface="Andalus" panose="02020603050405020304" pitchFamily="18" charset="-78"/>
              </a:rPr>
              <a:t>sternocleidomastoid</a:t>
            </a:r>
            <a:r>
              <a:rPr lang="en-US" sz="2400" b="1" dirty="0" smtClean="0">
                <a:solidFill>
                  <a:srgbClr val="7030A0"/>
                </a:solidFill>
                <a:latin typeface="Andalus" panose="02020603050405020304" pitchFamily="18" charset="-78"/>
                <a:cs typeface="Andalus" panose="02020603050405020304" pitchFamily="18" charset="-78"/>
              </a:rPr>
              <a:t> muscle spasm</a:t>
            </a:r>
            <a:r>
              <a:rPr lang="en-US" sz="2400" dirty="0" smtClean="0">
                <a:solidFill>
                  <a:srgbClr val="7030A0"/>
                </a:solidFill>
                <a:latin typeface="Andalus" panose="02020603050405020304" pitchFamily="18" charset="-78"/>
                <a:cs typeface="Andalus" panose="02020603050405020304" pitchFamily="18" charset="-78"/>
              </a:rPr>
              <a:t>. Radiographic studies confirm the fracture.</a:t>
            </a:r>
            <a:endParaRPr lang="en-US" sz="2400" dirty="0">
              <a:solidFill>
                <a:srgbClr val="7030A0"/>
              </a:solidFill>
              <a:latin typeface="Andalus" panose="02020603050405020304" pitchFamily="18" charset="-78"/>
              <a:cs typeface="Andalus" panose="02020603050405020304" pitchFamily="18" charset="-78"/>
            </a:endParaRPr>
          </a:p>
        </p:txBody>
      </p:sp>
      <p:pic>
        <p:nvPicPr>
          <p:cNvPr id="6" name="Picture 5"/>
          <p:cNvPicPr>
            <a:picLocks noChangeAspect="1" noChangeArrowheads="1"/>
          </p:cNvPicPr>
          <p:nvPr/>
        </p:nvPicPr>
        <p:blipFill>
          <a:blip r:embed="rId3" cstate="print"/>
          <a:srcRect/>
          <a:stretch>
            <a:fillRect/>
          </a:stretch>
        </p:blipFill>
        <p:spPr bwMode="auto">
          <a:xfrm>
            <a:off x="3143240" y="4080471"/>
            <a:ext cx="5707942" cy="2348903"/>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dirty="0"/>
          </a:p>
        </p:txBody>
      </p:sp>
      <p:pic>
        <p:nvPicPr>
          <p:cNvPr id="1026" name="Picture 2" descr="C:\Users\DELL\Documents\thank-you-760x4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57" y="39351"/>
            <a:ext cx="8463315" cy="646331"/>
          </a:xfrm>
          <a:prstGeom prst="rect">
            <a:avLst/>
          </a:prstGeom>
        </p:spPr>
        <p:txBody>
          <a:bodyPr wrap="square">
            <a:spAutoFit/>
          </a:bodyPr>
          <a:lstStyle/>
          <a:p>
            <a:pPr algn="ctr"/>
            <a:r>
              <a:rPr lang="en-US" sz="3600" dirty="0" smtClean="0">
                <a:solidFill>
                  <a:srgbClr val="C00000"/>
                </a:solidFill>
                <a:latin typeface="Berlin Sans FB Demi" pitchFamily="34" charset="0"/>
                <a:cs typeface="+mj-cs"/>
              </a:rPr>
              <a:t>Surfactant dysfunction</a:t>
            </a:r>
            <a:endParaRPr lang="ar-JO" sz="3600" dirty="0">
              <a:solidFill>
                <a:srgbClr val="C00000"/>
              </a:solidFill>
              <a:latin typeface="Berlin Sans FB Demi" pitchFamily="34" charset="0"/>
              <a:cs typeface="+mj-cs"/>
            </a:endParaRPr>
          </a:p>
        </p:txBody>
      </p:sp>
      <p:sp>
        <p:nvSpPr>
          <p:cNvPr id="6" name="Rectangle 5"/>
          <p:cNvSpPr/>
          <p:nvPr/>
        </p:nvSpPr>
        <p:spPr>
          <a:xfrm>
            <a:off x="348864" y="1220322"/>
            <a:ext cx="8471608" cy="5262979"/>
          </a:xfrm>
          <a:prstGeom prst="rect">
            <a:avLst/>
          </a:prstGeom>
        </p:spPr>
        <p:txBody>
          <a:bodyPr wrap="square">
            <a:spAutoFit/>
          </a:bodyPr>
          <a:lstStyle/>
          <a:p>
            <a:pPr algn="l" rtl="0">
              <a:buFont typeface="Arial" panose="020B0604020202020204" pitchFamily="34" charset="0"/>
              <a:buChar char="•"/>
            </a:pPr>
            <a:endParaRPr lang="en-US" sz="2400" baseline="30000" dirty="0" smtClean="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US" sz="2400" dirty="0" smtClean="0">
                <a:solidFill>
                  <a:schemeClr val="tx1">
                    <a:lumMod val="95000"/>
                    <a:lumOff val="5000"/>
                  </a:schemeClr>
                </a:solidFill>
                <a:latin typeface="+mj-lt"/>
                <a:cs typeface="Andalus" panose="02020603050405020304" pitchFamily="18" charset="-78"/>
              </a:rPr>
              <a:t> </a:t>
            </a:r>
            <a:r>
              <a:rPr lang="en-GB" sz="2400" dirty="0"/>
              <a:t>The extent of surfactant inhibition depends on both the concentration of surfactant and meconium. If the surfactant concentration is low, even very highly diluted meconium can inhibit surfactant function whereas, in high surfactant concentrations, the effects of meconium are limited. Meconium may impact surfactant mechanisms by preventing surfactant from spreading over the alveolar surface, decreasing the concentration of surfactant proteins (</a:t>
            </a:r>
            <a:r>
              <a:rPr lang="en-GB" sz="2400" dirty="0">
                <a:hlinkClick r:id="rId2" tooltip="Surfactant protein A"/>
              </a:rPr>
              <a:t>SP-A</a:t>
            </a:r>
            <a:r>
              <a:rPr lang="en-GB" sz="2400" dirty="0"/>
              <a:t> and </a:t>
            </a:r>
            <a:r>
              <a:rPr lang="en-GB" sz="2400" dirty="0">
                <a:hlinkClick r:id="rId3" tooltip="Surfactant protein B"/>
              </a:rPr>
              <a:t>SP-B</a:t>
            </a:r>
            <a:r>
              <a:rPr lang="en-GB" sz="2400" dirty="0"/>
              <a:t>), and by changing the viscosity and structure of surfactant</a:t>
            </a:r>
            <a:endParaRPr lang="en-US" sz="2400" dirty="0" smtClean="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endParaRPr lang="en-GB" sz="2400" dirty="0" smtClean="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GB" sz="2400" dirty="0" smtClean="0">
                <a:solidFill>
                  <a:schemeClr val="tx1">
                    <a:lumMod val="95000"/>
                    <a:lumOff val="5000"/>
                  </a:schemeClr>
                </a:solidFill>
                <a:latin typeface="+mj-lt"/>
                <a:cs typeface="Andalus" panose="02020603050405020304" pitchFamily="18" charset="-78"/>
              </a:rPr>
              <a:t>So interfere with the normal function of the surfactant</a:t>
            </a:r>
          </a:p>
          <a:p>
            <a:pPr algn="l" rtl="0"/>
            <a:r>
              <a:rPr lang="en-GB" sz="2400" dirty="0" smtClean="0">
                <a:solidFill>
                  <a:schemeClr val="tx1">
                    <a:lumMod val="95000"/>
                    <a:lumOff val="5000"/>
                  </a:schemeClr>
                </a:solidFill>
                <a:latin typeface="+mj-lt"/>
                <a:cs typeface="Andalus" panose="02020603050405020304" pitchFamily="18" charset="-78"/>
              </a:rPr>
              <a:t>This will leads to </a:t>
            </a:r>
            <a:r>
              <a:rPr lang="en-GB" sz="2400" b="1" u="sng" dirty="0" smtClean="0">
                <a:solidFill>
                  <a:schemeClr val="tx1">
                    <a:lumMod val="95000"/>
                    <a:lumOff val="5000"/>
                  </a:schemeClr>
                </a:solidFill>
                <a:latin typeface="+mj-lt"/>
                <a:cs typeface="Andalus" panose="02020603050405020304" pitchFamily="18" charset="-78"/>
              </a:rPr>
              <a:t>respiratory distress syndrome </a:t>
            </a:r>
            <a:endParaRPr lang="en-US" sz="2400" b="1" u="sng" dirty="0" smtClean="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endParaRPr lang="en-US" sz="2400" dirty="0">
              <a:solidFill>
                <a:schemeClr val="tx1">
                  <a:lumMod val="95000"/>
                  <a:lumOff val="5000"/>
                </a:schemeClr>
              </a:solidFill>
              <a:latin typeface="Andalus" panose="02020603050405020304" pitchFamily="18" charset="-78"/>
              <a:cs typeface="Andalus" panose="02020603050405020304" pitchFamily="18" charset="-78"/>
            </a:endParaRPr>
          </a:p>
        </p:txBody>
      </p:sp>
    </p:spTree>
  </p:cSld>
  <p:clrMapOvr>
    <a:masterClrMapping/>
  </p:clrMapOvr>
  <p:transition>
    <p:cover dir="ld"/>
  </p:transition>
  <p:timing>
    <p:tnLst>
      <p:par>
        <p:cTn id="1" dur="indefinite" restart="never" nodeType="tmRoot"/>
      </p:par>
    </p:tnLst>
  </p:timing>
</p:sld>
</file>

<file path=ppt/theme/theme1.xml><?xml version="1.0" encoding="utf-8"?>
<a:theme xmlns:a="http://schemas.openxmlformats.org/drawingml/2006/main" name="Communications and Dialogues">
  <a:themeElements>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Communications and Dialogu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Communications and Dialog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munications and Dialog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munications and Dialog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munications and Dialog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munications and Dialog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munications and Dialog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munications and Dialog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munications and Dialog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munications and Dialog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munications and Dialog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munications and Dialog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munications and Dialog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2484</Words>
  <Application>WPS Presentation</Application>
  <PresentationFormat>عرض على الشاشة (3:4)‏</PresentationFormat>
  <Paragraphs>423</Paragraphs>
  <Slides>82</Slides>
  <Notes>16</Notes>
  <HiddenSlides>0</HiddenSlides>
  <MMClips>0</MMClips>
  <ScaleCrop>false</ScaleCrop>
  <HeadingPairs>
    <vt:vector size="4" baseType="variant">
      <vt:variant>
        <vt:lpstr>سمة</vt:lpstr>
      </vt:variant>
      <vt:variant>
        <vt:i4>1</vt:i4>
      </vt:variant>
      <vt:variant>
        <vt:lpstr>عناوين الشرائح</vt:lpstr>
      </vt:variant>
      <vt:variant>
        <vt:i4>82</vt:i4>
      </vt:variant>
    </vt:vector>
  </HeadingPairs>
  <TitlesOfParts>
    <vt:vector size="83" baseType="lpstr">
      <vt:lpstr>Communications and Dialogues</vt:lpstr>
      <vt:lpstr>Common problems in neonate</vt:lpstr>
      <vt:lpstr>Meconium Aspiration </vt:lpstr>
      <vt:lpstr>What is Meconium?</vt:lpstr>
      <vt:lpstr>الشريحة 4</vt:lpstr>
      <vt:lpstr>Pathophysiology</vt:lpstr>
      <vt:lpstr>الشريحة 6</vt:lpstr>
      <vt:lpstr>الشريحة 7</vt:lpstr>
      <vt:lpstr>Ball valve effect</vt:lpstr>
      <vt:lpstr>الشريحة 9</vt:lpstr>
      <vt:lpstr>الشريحة 10</vt:lpstr>
      <vt:lpstr>الشريحة 11</vt:lpstr>
      <vt:lpstr>Erythema toxicum</vt:lpstr>
      <vt:lpstr>الشريحة 13</vt:lpstr>
      <vt:lpstr>الشريحة 14</vt:lpstr>
      <vt:lpstr>الشريحة 15</vt:lpstr>
      <vt:lpstr>الشريحة 16</vt:lpstr>
      <vt:lpstr>الشريحة 17</vt:lpstr>
      <vt:lpstr>  chest x-ray</vt:lpstr>
      <vt:lpstr>الشريحة 19</vt:lpstr>
      <vt:lpstr>الشريحة 20</vt:lpstr>
      <vt:lpstr>الشريحة 21</vt:lpstr>
      <vt:lpstr>Management of meconium aspiartion </vt:lpstr>
      <vt:lpstr>الشريحة 23</vt:lpstr>
      <vt:lpstr>الشريحة 24</vt:lpstr>
      <vt:lpstr>الشريحة 25</vt:lpstr>
      <vt:lpstr>الشريحة 26</vt:lpstr>
      <vt:lpstr>الشريحة 27</vt:lpstr>
      <vt:lpstr>الشريحة 28</vt:lpstr>
      <vt:lpstr>الشريحة 29</vt:lpstr>
      <vt:lpstr>الشريحة 30</vt:lpstr>
      <vt:lpstr>Common conditions of the newborn</vt:lpstr>
      <vt:lpstr>Transient Tachypnea of the newborn</vt:lpstr>
      <vt:lpstr>Transient Tachypnea of the newborn</vt:lpstr>
      <vt:lpstr>الشريحة 34</vt:lpstr>
      <vt:lpstr>Risk factors</vt:lpstr>
      <vt:lpstr>clinical presentation</vt:lpstr>
      <vt:lpstr>clinical presentation</vt:lpstr>
      <vt:lpstr>الشريحة 38</vt:lpstr>
      <vt:lpstr>Work-up</vt:lpstr>
      <vt:lpstr>TNN x-ray</vt:lpstr>
      <vt:lpstr>Treatment</vt:lpstr>
      <vt:lpstr>       Nelson summery</vt:lpstr>
      <vt:lpstr>       Nelson summery</vt:lpstr>
      <vt:lpstr>Birth injuries </vt:lpstr>
      <vt:lpstr>Definitions:</vt:lpstr>
      <vt:lpstr>Epidemiology :</vt:lpstr>
      <vt:lpstr>Risk factors</vt:lpstr>
      <vt:lpstr>الشريحة 48</vt:lpstr>
      <vt:lpstr>الشريحة 49</vt:lpstr>
      <vt:lpstr>الشريحة 50</vt:lpstr>
      <vt:lpstr>1. cephalohematoma</vt:lpstr>
      <vt:lpstr>الشريحة 52</vt:lpstr>
      <vt:lpstr>الشريحة 53</vt:lpstr>
      <vt:lpstr>2.Caput succedaneum </vt:lpstr>
      <vt:lpstr>الشريحة 55</vt:lpstr>
      <vt:lpstr>الشريحة 56</vt:lpstr>
      <vt:lpstr>3.Subgaleal hematoma</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user</cp:lastModifiedBy>
  <cp:revision>92</cp:revision>
  <dcterms:created xsi:type="dcterms:W3CDTF">2017-11-22T18:55:00Z</dcterms:created>
  <dcterms:modified xsi:type="dcterms:W3CDTF">2019-11-19T18:24:56Z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1033-11.2.0.8668</vt:lpwstr>
  </property>
</Properties>
</file>