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3.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2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89" r:id="rId2"/>
    <p:sldId id="294" r:id="rId3"/>
    <p:sldId id="264" r:id="rId4"/>
    <p:sldId id="266" r:id="rId5"/>
    <p:sldId id="267" r:id="rId6"/>
    <p:sldId id="288" r:id="rId7"/>
    <p:sldId id="290" r:id="rId8"/>
    <p:sldId id="268" r:id="rId9"/>
    <p:sldId id="269" r:id="rId10"/>
    <p:sldId id="271" r:id="rId11"/>
    <p:sldId id="274" r:id="rId12"/>
    <p:sldId id="275" r:id="rId13"/>
    <p:sldId id="292" r:id="rId14"/>
    <p:sldId id="297" r:id="rId15"/>
    <p:sldId id="276" r:id="rId16"/>
    <p:sldId id="278" r:id="rId17"/>
    <p:sldId id="279" r:id="rId18"/>
    <p:sldId id="298" r:id="rId19"/>
    <p:sldId id="280" r:id="rId20"/>
    <p:sldId id="291" r:id="rId21"/>
    <p:sldId id="281" r:id="rId22"/>
    <p:sldId id="283" r:id="rId23"/>
    <p:sldId id="293" r:id="rId24"/>
    <p:sldId id="284" r:id="rId25"/>
    <p:sldId id="285" r:id="rId26"/>
    <p:sldId id="28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216"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7D885E-8CED-472C-987B-610627D2BF93}" type="datetimeFigureOut">
              <a:rPr lang="en-MY" smtClean="0"/>
              <a:t>16/12/2021</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268EB7-C2A9-4FF2-89B5-7F662E132783}" type="slidenum">
              <a:rPr lang="en-MY" smtClean="0"/>
              <a:t>‹#›</a:t>
            </a:fld>
            <a:endParaRPr lang="en-MY"/>
          </a:p>
        </p:txBody>
      </p:sp>
    </p:spTree>
    <p:extLst>
      <p:ext uri="{BB962C8B-B14F-4D97-AF65-F5344CB8AC3E}">
        <p14:creationId xmlns:p14="http://schemas.microsoft.com/office/powerpoint/2010/main" val="3033686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1860433D-733E-4882-8C12-E18A9E7FDF9B}" type="slidenum">
              <a:rPr lang="en-MY" smtClean="0"/>
              <a:pPr eaLnBrk="1" hangingPunct="1"/>
              <a:t>8</a:t>
            </a:fld>
            <a:endParaRPr lang="en-MY"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1CA8C237-043A-4EA3-9980-51F1841726B2}" type="slidenum">
              <a:rPr lang="en-MY" smtClean="0"/>
              <a:pPr eaLnBrk="1" hangingPunct="1"/>
              <a:t>22</a:t>
            </a:fld>
            <a:endParaRPr lang="en-MY"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BC3455BB-E58F-4FAD-94F5-145A476DBF07}" type="slidenum">
              <a:rPr lang="en-MY" smtClean="0"/>
              <a:pPr eaLnBrk="1" hangingPunct="1"/>
              <a:t>26</a:t>
            </a:fld>
            <a:endParaRPr lang="en-MY"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8ACCE0AB-5DFB-4A08-8D9B-B98B30E15284}" type="datetimeFigureOut">
              <a:rPr lang="en-MY" smtClean="0"/>
              <a:t>16/12/2021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998428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8ACCE0AB-5DFB-4A08-8D9B-B98B30E15284}" type="datetimeFigureOut">
              <a:rPr lang="en-MY" smtClean="0"/>
              <a:t>16/12/2021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654617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8ACCE0AB-5DFB-4A08-8D9B-B98B30E15284}" type="datetimeFigureOut">
              <a:rPr lang="en-MY" smtClean="0"/>
              <a:t>16/12/2021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251651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8ACCE0AB-5DFB-4A08-8D9B-B98B30E15284}" type="datetimeFigureOut">
              <a:rPr lang="en-MY" smtClean="0"/>
              <a:t>16/12/2021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392092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CCE0AB-5DFB-4A08-8D9B-B98B30E15284}" type="datetimeFigureOut">
              <a:rPr lang="en-MY" smtClean="0"/>
              <a:t>16/12/2021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1504748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8ACCE0AB-5DFB-4A08-8D9B-B98B30E15284}" type="datetimeFigureOut">
              <a:rPr lang="en-MY" smtClean="0"/>
              <a:t>16/12/2021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1537078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8ACCE0AB-5DFB-4A08-8D9B-B98B30E15284}" type="datetimeFigureOut">
              <a:rPr lang="en-MY" smtClean="0"/>
              <a:t>16/12/2021</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2293804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8ACCE0AB-5DFB-4A08-8D9B-B98B30E15284}" type="datetimeFigureOut">
              <a:rPr lang="en-MY" smtClean="0"/>
              <a:t>16/12/2021</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3467811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CCE0AB-5DFB-4A08-8D9B-B98B30E15284}" type="datetimeFigureOut">
              <a:rPr lang="en-MY" smtClean="0"/>
              <a:t>16/12/2021</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384212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CCE0AB-5DFB-4A08-8D9B-B98B30E15284}" type="datetimeFigureOut">
              <a:rPr lang="en-MY" smtClean="0"/>
              <a:t>16/12/2021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4163837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CCE0AB-5DFB-4A08-8D9B-B98B30E15284}" type="datetimeFigureOut">
              <a:rPr lang="en-MY" smtClean="0"/>
              <a:t>16/12/2021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E6143994-F673-44CD-A14E-09D8C159BFCF}" type="slidenum">
              <a:rPr lang="en-MY" smtClean="0"/>
              <a:t>‹#›</a:t>
            </a:fld>
            <a:endParaRPr lang="en-MY"/>
          </a:p>
        </p:txBody>
      </p:sp>
    </p:spTree>
    <p:extLst>
      <p:ext uri="{BB962C8B-B14F-4D97-AF65-F5344CB8AC3E}">
        <p14:creationId xmlns:p14="http://schemas.microsoft.com/office/powerpoint/2010/main" val="253739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0AB-5DFB-4A08-8D9B-B98B30E15284}" type="datetimeFigureOut">
              <a:rPr lang="en-MY" smtClean="0"/>
              <a:t>16/12/2021</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143994-F673-44CD-A14E-09D8C159BFCF}" type="slidenum">
              <a:rPr lang="en-MY" smtClean="0"/>
              <a:t>‹#›</a:t>
            </a:fld>
            <a:endParaRPr lang="en-MY"/>
          </a:p>
        </p:txBody>
      </p:sp>
    </p:spTree>
    <p:extLst>
      <p:ext uri="{BB962C8B-B14F-4D97-AF65-F5344CB8AC3E}">
        <p14:creationId xmlns:p14="http://schemas.microsoft.com/office/powerpoint/2010/main" val="2023506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D5F747F1-74C2-4934-90D2-107B67994E07}" type="slidenum">
              <a:rPr lang="ar-SA" smtClean="0"/>
              <a:pPr eaLnBrk="1" hangingPunct="1"/>
              <a:t>1</a:t>
            </a:fld>
            <a:endParaRPr lang="en-US" smtClean="0"/>
          </a:p>
        </p:txBody>
      </p:sp>
      <p:sp>
        <p:nvSpPr>
          <p:cNvPr id="25603" name="Rectangle 2"/>
          <p:cNvSpPr>
            <a:spLocks noChangeArrowheads="1"/>
          </p:cNvSpPr>
          <p:nvPr/>
        </p:nvSpPr>
        <p:spPr bwMode="auto">
          <a:xfrm>
            <a:off x="1991838" y="2487543"/>
            <a:ext cx="5183782" cy="707886"/>
          </a:xfrm>
          <a:prstGeom prst="rect">
            <a:avLst/>
          </a:prstGeom>
          <a:gradFill rotWithShape="0">
            <a:gsLst>
              <a:gs pos="0">
                <a:srgbClr val="DDEBCF"/>
              </a:gs>
              <a:gs pos="100000">
                <a:srgbClr val="156B13"/>
              </a:gs>
            </a:gsLst>
            <a:lin ang="5400000"/>
          </a:gradFill>
          <a:ln>
            <a:noFill/>
          </a:ln>
        </p:spPr>
        <p:txBody>
          <a:bodyPr>
            <a:spAutoFit/>
          </a:bodyPr>
          <a:lstStyle/>
          <a:p>
            <a:pPr>
              <a:defRPr/>
            </a:pPr>
            <a:r>
              <a:rPr lang="en-MY"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HEPATITIS    </a:t>
            </a:r>
            <a:r>
              <a:rPr lang="en-MY" sz="40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E</a:t>
            </a:r>
            <a:endParaRPr lang="en-MY"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2253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9915" y="3208150"/>
            <a:ext cx="128905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259632" y="4437112"/>
            <a:ext cx="6157198" cy="584775"/>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nl-NL" sz="32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charset="0"/>
                <a:cs typeface="Arial" charset="0"/>
              </a:rPr>
              <a:t>Prof  DR. Waqar Al – Kubaisy</a:t>
            </a:r>
            <a:r>
              <a:rPr lang="nl-NL"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charset="0"/>
                <a:cs typeface="Arial" charset="0"/>
              </a:rPr>
              <a:t> </a:t>
            </a:r>
            <a:endParaRPr lang="en-MY"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Arial" charset="0"/>
            </a:endParaRPr>
          </a:p>
        </p:txBody>
      </p:sp>
      <p:sp>
        <p:nvSpPr>
          <p:cNvPr id="6" name="Rectangle 5"/>
          <p:cNvSpPr/>
          <p:nvPr/>
        </p:nvSpPr>
        <p:spPr>
          <a:xfrm>
            <a:off x="3063212" y="5517232"/>
            <a:ext cx="2156859" cy="400110"/>
          </a:xfrm>
          <a:prstGeom prst="rect">
            <a:avLst/>
          </a:prstGeom>
        </p:spPr>
        <p:txBody>
          <a:bodyPr wrap="square">
            <a:spAutoFit/>
          </a:bodyPr>
          <a:lstStyle/>
          <a:p>
            <a:r>
              <a:rPr lang="en-MY" sz="2000" b="1" dirty="0" smtClean="0"/>
              <a:t>20  Dec. 2021</a:t>
            </a:r>
            <a:endParaRPr lang="en-MY" sz="2000" b="1" dirty="0"/>
          </a:p>
        </p:txBody>
      </p:sp>
      <p:sp>
        <p:nvSpPr>
          <p:cNvPr id="7" name="WordArt 6"/>
          <p:cNvSpPr>
            <a:spLocks noChangeArrowheads="1" noChangeShapeType="1" noTextEdit="1"/>
          </p:cNvSpPr>
          <p:nvPr/>
        </p:nvSpPr>
        <p:spPr bwMode="auto">
          <a:xfrm>
            <a:off x="971600" y="333375"/>
            <a:ext cx="7488188" cy="1583457"/>
          </a:xfrm>
          <a:prstGeom prst="rect">
            <a:avLst/>
          </a:prstGeom>
        </p:spPr>
        <p:txBody>
          <a:bodyPr wrap="none" fromWordArt="1">
            <a:prstTxWarp prst="textFadeUp">
              <a:avLst>
                <a:gd name="adj" fmla="val 9991"/>
              </a:avLst>
            </a:prstTxWarp>
          </a:bodyPr>
          <a:lstStyle/>
          <a:p>
            <a:pPr algn="ctr" rtl="1"/>
            <a:r>
              <a:rPr lang="ar-AE" sz="3600" kern="10" dirty="0">
                <a:ln w="12700">
                  <a:solidFill>
                    <a:srgbClr val="B2B2B2"/>
                  </a:solidFill>
                  <a:round/>
                  <a:headEnd/>
                  <a:tailEnd/>
                </a:ln>
                <a:solidFill>
                  <a:srgbClr val="FFC000"/>
                </a:solidFill>
                <a:effectLst>
                  <a:outerShdw dist="35921" dir="2700000" sy="50000" rotWithShape="0">
                    <a:srgbClr val="875B0D">
                      <a:alpha val="70000"/>
                    </a:srgbClr>
                  </a:outerShdw>
                </a:effectLst>
                <a:latin typeface="+mj-lt"/>
                <a:cs typeface="Arial"/>
              </a:rPr>
              <a:t>بِسْمِ اللّهِ الرَّحْمَنِ الرَّحِيمِ </a:t>
            </a:r>
            <a:endParaRPr lang="en-MY" sz="3600" kern="10" dirty="0">
              <a:ln w="12700">
                <a:solidFill>
                  <a:srgbClr val="B2B2B2"/>
                </a:solidFill>
                <a:round/>
                <a:headEnd/>
                <a:tailEnd/>
              </a:ln>
              <a:solidFill>
                <a:srgbClr val="FFC000"/>
              </a:solidFill>
              <a:effectLst>
                <a:outerShdw dist="35921" dir="2700000" sy="50000" rotWithShape="0">
                  <a:srgbClr val="875B0D">
                    <a:alpha val="70000"/>
                  </a:srgbClr>
                </a:outerShdw>
              </a:effectLst>
              <a:latin typeface="+mj-lt"/>
              <a:cs typeface="Arial"/>
            </a:endParaRPr>
          </a:p>
        </p:txBody>
      </p:sp>
    </p:spTree>
    <p:extLst>
      <p:ext uri="{BB962C8B-B14F-4D97-AF65-F5344CB8AC3E}">
        <p14:creationId xmlns:p14="http://schemas.microsoft.com/office/powerpoint/2010/main" val="1480360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5F41C631-97DC-4A30-9A7D-363CF1E0EDAC}" type="slidenum">
              <a:rPr lang="ar-SA" smtClean="0"/>
              <a:pPr eaLnBrk="1" hangingPunct="1"/>
              <a:t>10</a:t>
            </a:fld>
            <a:endParaRPr lang="en-US" smtClean="0"/>
          </a:p>
        </p:txBody>
      </p:sp>
      <p:sp>
        <p:nvSpPr>
          <p:cNvPr id="35843" name="Rectangle 1"/>
          <p:cNvSpPr>
            <a:spLocks noChangeArrowheads="1"/>
          </p:cNvSpPr>
          <p:nvPr/>
        </p:nvSpPr>
        <p:spPr bwMode="auto">
          <a:xfrm>
            <a:off x="176585" y="566566"/>
            <a:ext cx="8855075"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buFont typeface="Wingdings" pitchFamily="2" charset="2"/>
              <a:buChar char="q"/>
            </a:pPr>
            <a:r>
              <a:rPr lang="en-MY" sz="2400" dirty="0">
                <a:cs typeface="Times New Roman" pitchFamily="18" charset="0"/>
              </a:rPr>
              <a:t>Hepatitis G virus HGV was discovered </a:t>
            </a:r>
            <a:r>
              <a:rPr lang="en-MY" sz="2400" b="1" dirty="0">
                <a:solidFill>
                  <a:schemeClr val="tx2"/>
                </a:solidFill>
                <a:cs typeface="Times New Roman" pitchFamily="18" charset="0"/>
              </a:rPr>
              <a:t>in 1996. </a:t>
            </a:r>
          </a:p>
          <a:p>
            <a:pPr marL="457200" indent="-457200">
              <a:buFont typeface="Wingdings" pitchFamily="2" charset="2"/>
              <a:buChar char="q"/>
            </a:pPr>
            <a:r>
              <a:rPr lang="en-MY" sz="2400" dirty="0">
                <a:cs typeface="Times New Roman" pitchFamily="18" charset="0"/>
              </a:rPr>
              <a:t>The prevalence of this infection is </a:t>
            </a:r>
            <a:r>
              <a:rPr lang="en-MY" sz="2400" dirty="0">
                <a:solidFill>
                  <a:srgbClr val="0070C0"/>
                </a:solidFill>
                <a:cs typeface="Times New Roman" pitchFamily="18" charset="0"/>
              </a:rPr>
              <a:t>still not </a:t>
            </a:r>
            <a:r>
              <a:rPr lang="en-MY" sz="2400" dirty="0" smtClean="0">
                <a:solidFill>
                  <a:srgbClr val="0070C0"/>
                </a:solidFill>
                <a:cs typeface="Times New Roman" pitchFamily="18" charset="0"/>
              </a:rPr>
              <a:t>known</a:t>
            </a:r>
          </a:p>
          <a:p>
            <a:pPr marL="342900" indent="-342900">
              <a:buFont typeface="Wingdings" panose="05000000000000000000" pitchFamily="2" charset="2"/>
              <a:buChar char="q"/>
            </a:pPr>
            <a:r>
              <a:rPr lang="en-US" sz="2400" dirty="0">
                <a:solidFill>
                  <a:srgbClr val="000000"/>
                </a:solidFill>
              </a:rPr>
              <a:t>Most infected persons are asymptomatic</a:t>
            </a:r>
            <a:r>
              <a:rPr lang="en-US" sz="2400" dirty="0" smtClean="0">
                <a:solidFill>
                  <a:srgbClr val="000000"/>
                </a:solidFill>
              </a:rPr>
              <a:t>.</a:t>
            </a:r>
          </a:p>
          <a:p>
            <a:pPr marL="342900" indent="-342900">
              <a:buFont typeface="Wingdings" panose="05000000000000000000" pitchFamily="2" charset="2"/>
              <a:buChar char="q"/>
            </a:pPr>
            <a:r>
              <a:rPr lang="en-US" sz="2400" b="1" dirty="0">
                <a:solidFill>
                  <a:srgbClr val="FF0000"/>
                </a:solidFill>
              </a:rPr>
              <a:t>Transmission</a:t>
            </a:r>
          </a:p>
          <a:p>
            <a:pPr>
              <a:buFont typeface="Arial" panose="020B0604020202020204" pitchFamily="34" charset="0"/>
              <a:buChar char="•"/>
            </a:pPr>
            <a:r>
              <a:rPr lang="en-US" sz="2400" dirty="0">
                <a:solidFill>
                  <a:srgbClr val="000000"/>
                </a:solidFill>
              </a:rPr>
              <a:t>Blood and sexual contact</a:t>
            </a:r>
          </a:p>
          <a:p>
            <a:pPr>
              <a:buFont typeface="Arial" panose="020B0604020202020204" pitchFamily="34" charset="0"/>
              <a:buChar char="•"/>
            </a:pPr>
            <a:r>
              <a:rPr lang="en-US" sz="2400" dirty="0" err="1">
                <a:solidFill>
                  <a:srgbClr val="000000"/>
                </a:solidFill>
              </a:rPr>
              <a:t>Transplacental</a:t>
            </a:r>
            <a:r>
              <a:rPr lang="en-US" sz="2400" dirty="0">
                <a:solidFill>
                  <a:srgbClr val="000000"/>
                </a:solidFill>
              </a:rPr>
              <a:t>, rarely</a:t>
            </a:r>
          </a:p>
          <a:p>
            <a:pPr marL="342900" indent="-342900">
              <a:buFont typeface="Wingdings" panose="05000000000000000000" pitchFamily="2" charset="2"/>
              <a:buChar char="q"/>
            </a:pPr>
            <a:r>
              <a:rPr lang="en-US" sz="2400" b="1" dirty="0">
                <a:solidFill>
                  <a:srgbClr val="FF0000"/>
                </a:solidFill>
                <a:latin typeface="Roboto"/>
              </a:rPr>
              <a:t>Risk Groups</a:t>
            </a:r>
          </a:p>
          <a:p>
            <a:pPr>
              <a:buFont typeface="Arial" panose="020B0604020202020204" pitchFamily="34" charset="0"/>
              <a:buChar char="•"/>
            </a:pPr>
            <a:r>
              <a:rPr lang="en-US" sz="2400" dirty="0">
                <a:solidFill>
                  <a:srgbClr val="000000"/>
                </a:solidFill>
                <a:latin typeface="Open Sans"/>
              </a:rPr>
              <a:t>Transfusion and organ transplant recipients</a:t>
            </a:r>
          </a:p>
          <a:p>
            <a:pPr>
              <a:buFont typeface="Arial" panose="020B0604020202020204" pitchFamily="34" charset="0"/>
              <a:buChar char="•"/>
            </a:pPr>
            <a:r>
              <a:rPr lang="en-US" sz="2400" dirty="0">
                <a:solidFill>
                  <a:srgbClr val="000000"/>
                </a:solidFill>
                <a:latin typeface="Open Sans"/>
              </a:rPr>
              <a:t>Injection drug users</a:t>
            </a:r>
          </a:p>
          <a:p>
            <a:pPr>
              <a:buFont typeface="Arial" panose="020B0604020202020204" pitchFamily="34" charset="0"/>
              <a:buChar char="•"/>
            </a:pPr>
            <a:r>
              <a:rPr lang="en-US" sz="2400" dirty="0">
                <a:solidFill>
                  <a:srgbClr val="000000"/>
                </a:solidFill>
                <a:latin typeface="Open Sans"/>
              </a:rPr>
              <a:t>Hemodialysis patients</a:t>
            </a:r>
          </a:p>
          <a:p>
            <a:pPr>
              <a:buFont typeface="Arial" panose="020B0604020202020204" pitchFamily="34" charset="0"/>
              <a:buChar char="•"/>
            </a:pPr>
            <a:r>
              <a:rPr lang="en-US" sz="2400" dirty="0">
                <a:solidFill>
                  <a:srgbClr val="000000"/>
                </a:solidFill>
                <a:latin typeface="Open Sans"/>
              </a:rPr>
              <a:t>Men who have sex with </a:t>
            </a:r>
            <a:r>
              <a:rPr lang="en-US" sz="2400" dirty="0" smtClean="0">
                <a:solidFill>
                  <a:srgbClr val="000000"/>
                </a:solidFill>
                <a:latin typeface="Open Sans"/>
              </a:rPr>
              <a:t>men</a:t>
            </a:r>
            <a:endParaRPr lang="en-US" sz="2400" dirty="0">
              <a:solidFill>
                <a:srgbClr val="000000"/>
              </a:solidFill>
              <a:latin typeface="Open Sans"/>
            </a:endParaRPr>
          </a:p>
        </p:txBody>
      </p:sp>
      <p:sp>
        <p:nvSpPr>
          <p:cNvPr id="35844" name="Rectangle 1"/>
          <p:cNvSpPr>
            <a:spLocks noChangeArrowheads="1"/>
          </p:cNvSpPr>
          <p:nvPr/>
        </p:nvSpPr>
        <p:spPr bwMode="auto">
          <a:xfrm>
            <a:off x="1423681" y="107950"/>
            <a:ext cx="32670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sz="2800" b="1" dirty="0">
                <a:solidFill>
                  <a:srgbClr val="C00000"/>
                </a:solidFill>
                <a:latin typeface="Garamond" pitchFamily="18" charset="0"/>
              </a:rPr>
              <a:t>HEPATITIS   G</a:t>
            </a:r>
          </a:p>
        </p:txBody>
      </p:sp>
      <p:pic>
        <p:nvPicPr>
          <p:cNvPr id="35845" name="Picture 9" descr="Tablet with the diagnosis hepatitis on the displ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66674"/>
            <a:ext cx="2267744" cy="2210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401264" y="4646775"/>
            <a:ext cx="8630396" cy="1754326"/>
          </a:xfrm>
          <a:prstGeom prst="rect">
            <a:avLst/>
          </a:prstGeom>
        </p:spPr>
        <p:txBody>
          <a:bodyPr wrap="square">
            <a:spAutoFit/>
          </a:bodyPr>
          <a:lstStyle/>
          <a:p>
            <a:pPr>
              <a:buFont typeface="Arial" panose="020B0604020202020204" pitchFamily="34" charset="0"/>
              <a:buChar char="•"/>
            </a:pPr>
            <a:endParaRPr lang="en-US" dirty="0" smtClean="0">
              <a:solidFill>
                <a:srgbClr val="000000"/>
              </a:solidFill>
              <a:latin typeface="Open Sans"/>
            </a:endParaRPr>
          </a:p>
          <a:p>
            <a:pPr>
              <a:buFont typeface="Arial" panose="020B0604020202020204" pitchFamily="34" charset="0"/>
              <a:buChar char="•"/>
            </a:pPr>
            <a:endParaRPr lang="en-US" dirty="0" smtClean="0">
              <a:solidFill>
                <a:srgbClr val="000000"/>
              </a:solidFill>
              <a:latin typeface="Open Sans"/>
            </a:endParaRPr>
          </a:p>
          <a:p>
            <a:pPr>
              <a:buFont typeface="Arial" panose="020B0604020202020204" pitchFamily="34" charset="0"/>
              <a:buChar char="•"/>
            </a:pPr>
            <a:endParaRPr lang="en-US" dirty="0">
              <a:solidFill>
                <a:srgbClr val="000000"/>
              </a:solidFill>
              <a:latin typeface="Open Sans"/>
            </a:endParaRPr>
          </a:p>
          <a:p>
            <a:pPr>
              <a:buFont typeface="Arial" panose="020B0604020202020204" pitchFamily="34" charset="0"/>
              <a:buChar char="•"/>
            </a:pPr>
            <a:endParaRPr lang="en-US" dirty="0" smtClean="0">
              <a:solidFill>
                <a:srgbClr val="000000"/>
              </a:solidFill>
              <a:latin typeface="Open Sans"/>
            </a:endParaRPr>
          </a:p>
          <a:p>
            <a:pPr>
              <a:buFont typeface="Arial" panose="020B0604020202020204" pitchFamily="34" charset="0"/>
              <a:buChar char="•"/>
            </a:pPr>
            <a:endParaRPr lang="en-US" dirty="0">
              <a:solidFill>
                <a:srgbClr val="000000"/>
              </a:solidFill>
              <a:latin typeface="Open Sans"/>
            </a:endParaRPr>
          </a:p>
          <a:p>
            <a:pPr>
              <a:buFont typeface="Arial" panose="020B0604020202020204" pitchFamily="34" charset="0"/>
              <a:buChar char="•"/>
            </a:pPr>
            <a:endParaRPr lang="en-US" dirty="0">
              <a:solidFill>
                <a:srgbClr val="000000"/>
              </a:solidFill>
              <a:latin typeface="Open Sans"/>
            </a:endParaRPr>
          </a:p>
        </p:txBody>
      </p:sp>
      <p:sp>
        <p:nvSpPr>
          <p:cNvPr id="3" name="Rectangle 2"/>
          <p:cNvSpPr/>
          <p:nvPr/>
        </p:nvSpPr>
        <p:spPr>
          <a:xfrm>
            <a:off x="3995936" y="4565717"/>
            <a:ext cx="4151204" cy="461665"/>
          </a:xfrm>
          <a:prstGeom prst="rect">
            <a:avLst/>
          </a:prstGeom>
        </p:spPr>
        <p:txBody>
          <a:bodyPr wrap="square">
            <a:spAutoFit/>
          </a:bodyPr>
          <a:lstStyle/>
          <a:p>
            <a:pPr>
              <a:buFont typeface="Arial" panose="020B0604020202020204" pitchFamily="34" charset="0"/>
              <a:buChar char="•"/>
            </a:pPr>
            <a:r>
              <a:rPr lang="en-US" sz="2400" b="1" dirty="0">
                <a:solidFill>
                  <a:schemeClr val="tx2">
                    <a:lumMod val="60000"/>
                    <a:lumOff val="40000"/>
                  </a:schemeClr>
                </a:solidFill>
              </a:rPr>
              <a:t>Incubation period is unknown.</a:t>
            </a:r>
            <a:endParaRPr lang="en-US" sz="2400" b="1" dirty="0">
              <a:solidFill>
                <a:schemeClr val="tx2">
                  <a:lumMod val="60000"/>
                  <a:lumOff val="40000"/>
                </a:schemeClr>
              </a:solidFill>
            </a:endParaRPr>
          </a:p>
        </p:txBody>
      </p:sp>
      <p:sp>
        <p:nvSpPr>
          <p:cNvPr id="4" name="Rectangle 3"/>
          <p:cNvSpPr/>
          <p:nvPr/>
        </p:nvSpPr>
        <p:spPr>
          <a:xfrm>
            <a:off x="176585" y="4812365"/>
            <a:ext cx="5974520" cy="1200329"/>
          </a:xfrm>
          <a:prstGeom prst="rect">
            <a:avLst/>
          </a:prstGeom>
        </p:spPr>
        <p:txBody>
          <a:bodyPr wrap="square">
            <a:spAutoFit/>
          </a:bodyPr>
          <a:lstStyle/>
          <a:p>
            <a:r>
              <a:rPr lang="en-US" sz="2400" b="1" dirty="0">
                <a:solidFill>
                  <a:srgbClr val="FF0000"/>
                </a:solidFill>
              </a:rPr>
              <a:t>Testing</a:t>
            </a:r>
          </a:p>
          <a:p>
            <a:pPr>
              <a:buFont typeface="Arial" panose="020B0604020202020204" pitchFamily="34" charset="0"/>
              <a:buChar char="•"/>
            </a:pPr>
            <a:r>
              <a:rPr lang="en-US" sz="2400" dirty="0">
                <a:solidFill>
                  <a:srgbClr val="000000"/>
                </a:solidFill>
              </a:rPr>
              <a:t>Currently, no serologic test is available.</a:t>
            </a:r>
          </a:p>
          <a:p>
            <a:pPr>
              <a:buFont typeface="Arial" panose="020B0604020202020204" pitchFamily="34" charset="0"/>
              <a:buChar char="•"/>
            </a:pPr>
            <a:r>
              <a:rPr lang="en-US" sz="2400" dirty="0">
                <a:solidFill>
                  <a:srgbClr val="000000"/>
                </a:solidFill>
              </a:rPr>
              <a:t>PCR tests for HGV are not widely available</a:t>
            </a:r>
            <a:endParaRPr lang="ar-JO" sz="2400" dirty="0"/>
          </a:p>
        </p:txBody>
      </p:sp>
      <p:sp>
        <p:nvSpPr>
          <p:cNvPr id="5" name="Rectangle 4"/>
          <p:cNvSpPr/>
          <p:nvPr/>
        </p:nvSpPr>
        <p:spPr>
          <a:xfrm>
            <a:off x="3641041" y="5742527"/>
            <a:ext cx="5390619" cy="830997"/>
          </a:xfrm>
          <a:prstGeom prst="rect">
            <a:avLst/>
          </a:prstGeom>
        </p:spPr>
        <p:txBody>
          <a:bodyPr wrap="square">
            <a:spAutoFit/>
          </a:bodyPr>
          <a:lstStyle/>
          <a:p>
            <a:r>
              <a:rPr lang="en-US" sz="2400" dirty="0" smtClean="0">
                <a:solidFill>
                  <a:srgbClr val="FF0000"/>
                </a:solidFill>
              </a:rPr>
              <a:t>                               Prevention</a:t>
            </a:r>
            <a:endParaRPr lang="en-US" sz="2400" dirty="0">
              <a:solidFill>
                <a:srgbClr val="FF0000"/>
              </a:solidFill>
            </a:endParaRPr>
          </a:p>
          <a:p>
            <a:pPr>
              <a:buFont typeface="Arial" panose="020B0604020202020204" pitchFamily="34" charset="0"/>
              <a:buChar char="•"/>
            </a:pPr>
            <a:r>
              <a:rPr lang="en-US" sz="2400" dirty="0">
                <a:solidFill>
                  <a:srgbClr val="000000"/>
                </a:solidFill>
              </a:rPr>
              <a:t>No specific measures have been i</a:t>
            </a:r>
            <a:r>
              <a:rPr lang="en-US" dirty="0">
                <a:solidFill>
                  <a:srgbClr val="000000"/>
                </a:solidFill>
              </a:rPr>
              <a:t>dentified</a:t>
            </a:r>
            <a:endParaRPr lang="ar-JO" dirty="0"/>
          </a:p>
        </p:txBody>
      </p:sp>
    </p:spTree>
    <p:extLst>
      <p:ext uri="{BB962C8B-B14F-4D97-AF65-F5344CB8AC3E}">
        <p14:creationId xmlns:p14="http://schemas.microsoft.com/office/powerpoint/2010/main" val="28741127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6C6A07FD-97F7-4D7C-B21D-3360CC75410D}" type="slidenum">
              <a:rPr lang="ar-SA" smtClean="0"/>
              <a:pPr eaLnBrk="1" hangingPunct="1"/>
              <a:t>11</a:t>
            </a:fld>
            <a:endParaRPr lang="en-US" smtClean="0"/>
          </a:p>
        </p:txBody>
      </p:sp>
      <p:sp>
        <p:nvSpPr>
          <p:cNvPr id="38915" name="Rectangle 4"/>
          <p:cNvSpPr>
            <a:spLocks noChangeArrowheads="1"/>
          </p:cNvSpPr>
          <p:nvPr/>
        </p:nvSpPr>
        <p:spPr bwMode="auto">
          <a:xfrm>
            <a:off x="0" y="0"/>
            <a:ext cx="9144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160287" anchor="ctr">
            <a:spAutoFit/>
          </a:bodyPr>
          <a:lstStyle/>
          <a:p>
            <a:pPr eaLnBrk="0" hangingPunct="0"/>
            <a:r>
              <a:rPr lang="en-US" sz="1500" b="1" dirty="0">
                <a:solidFill>
                  <a:srgbClr val="D86422"/>
                </a:solidFill>
                <a:latin typeface="Helvetica"/>
              </a:rPr>
              <a:t>Brucellosis</a:t>
            </a:r>
          </a:p>
          <a:p>
            <a:pPr eaLnBrk="0" hangingPunct="0"/>
            <a:r>
              <a:rPr lang="en-US" sz="900" dirty="0">
                <a:solidFill>
                  <a:srgbClr val="333333"/>
                </a:solidFill>
                <a:latin typeface="inherit"/>
              </a:rPr>
              <a:t>  </a:t>
            </a:r>
            <a:r>
              <a:rPr lang="en-US" sz="12000" dirty="0">
                <a:solidFill>
                  <a:srgbClr val="333333"/>
                </a:solidFill>
              </a:rPr>
              <a:t> </a:t>
            </a:r>
            <a:r>
              <a:rPr lang="en-US" sz="900" dirty="0">
                <a:solidFill>
                  <a:srgbClr val="333333"/>
                </a:solidFill>
              </a:rPr>
              <a:t>                                                                                            </a:t>
            </a:r>
            <a:endParaRPr lang="en-US" sz="900" dirty="0">
              <a:solidFill>
                <a:srgbClr val="333333"/>
              </a:solidFill>
              <a:latin typeface="inherit"/>
            </a:endParaRPr>
          </a:p>
        </p:txBody>
      </p:sp>
      <p:pic>
        <p:nvPicPr>
          <p:cNvPr id="38916" name="Picture 5" descr="http://www.who.int/sysmedia/images/topics/brucellos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4437063"/>
            <a:ext cx="29527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7" name="Picture 8" descr="David Bruce (1855-1931) Australian-born Scottish physican and microbiologist. Identified bacterium causing human undulant fever (Brucella, 1887) and in 1895 in South Afica, found the Tsetse fly to be the carrier of the parasite responsible for sleeping si... : News Pho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498475"/>
            <a:ext cx="1441450" cy="169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8" name="Rectangle 1"/>
          <p:cNvSpPr>
            <a:spLocks noChangeArrowheads="1"/>
          </p:cNvSpPr>
          <p:nvPr/>
        </p:nvSpPr>
        <p:spPr bwMode="auto">
          <a:xfrm>
            <a:off x="3995738" y="2195513"/>
            <a:ext cx="517525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sz="1400">
                <a:latin typeface="Times New Roman" pitchFamily="18" charset="0"/>
                <a:cs typeface="Times New Roman" pitchFamily="18" charset="0"/>
              </a:rPr>
              <a:t>David Bruce (1855-1931) Australian-born Scottish physican and microbiologist. Identified bacterium causing human undulant fever (Brucella, 1887) and in 1895 in South Afica, </a:t>
            </a:r>
          </a:p>
        </p:txBody>
      </p:sp>
      <p:sp>
        <p:nvSpPr>
          <p:cNvPr id="2" name="Rectangle 1"/>
          <p:cNvSpPr/>
          <p:nvPr/>
        </p:nvSpPr>
        <p:spPr>
          <a:xfrm>
            <a:off x="591837" y="3365500"/>
            <a:ext cx="3945312" cy="923330"/>
          </a:xfrm>
          <a:prstGeom prst="rect">
            <a:avLst/>
          </a:prstGeom>
          <a:noFill/>
        </p:spPr>
        <p:txBody>
          <a:bodyPr wrap="none">
            <a:spAutoFit/>
          </a:bodyPr>
          <a:lstStyle/>
          <a:p>
            <a:pPr algn="ctr">
              <a:defRPr/>
            </a:pPr>
            <a:r>
              <a:rPr lang="en-MY"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Brucellosis</a:t>
            </a:r>
          </a:p>
        </p:txBody>
      </p:sp>
      <p:pic>
        <p:nvPicPr>
          <p:cNvPr id="8" name="Picture 4" descr="http://www.who.int/zoonoses/diseases/Brucellosis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941388"/>
            <a:ext cx="1585912"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11846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75DFB7D2-8DED-492A-9656-0DF5FC7FB742}" type="slidenum">
              <a:rPr lang="ar-SA" smtClean="0"/>
              <a:pPr eaLnBrk="1" hangingPunct="1"/>
              <a:t>12</a:t>
            </a:fld>
            <a:endParaRPr lang="en-US" smtClean="0"/>
          </a:p>
        </p:txBody>
      </p:sp>
      <p:sp>
        <p:nvSpPr>
          <p:cNvPr id="3" name="Rectangle 2"/>
          <p:cNvSpPr/>
          <p:nvPr/>
        </p:nvSpPr>
        <p:spPr>
          <a:xfrm>
            <a:off x="6350" y="188640"/>
            <a:ext cx="9144000" cy="6678751"/>
          </a:xfrm>
          <a:prstGeom prst="rect">
            <a:avLst/>
          </a:prstGeom>
        </p:spPr>
        <p:txBody>
          <a:bodyPr>
            <a:spAutoFit/>
          </a:bodyPr>
          <a:lstStyle/>
          <a:p>
            <a:pPr marL="457200" indent="-457200">
              <a:buFont typeface="Wingdings" pitchFamily="2" charset="2"/>
              <a:buChar char="q"/>
              <a:defRPr/>
            </a:pPr>
            <a:r>
              <a:rPr lang="en-MY" sz="2800" b="1" dirty="0" smtClean="0">
                <a:solidFill>
                  <a:srgbClr val="C00000"/>
                </a:solidFill>
                <a:latin typeface="Garamond" pitchFamily="18" charset="0"/>
                <a:cs typeface="Times New Roman" pitchFamily="18" charset="0"/>
              </a:rPr>
              <a:t>Brucellosis </a:t>
            </a:r>
          </a:p>
          <a:p>
            <a:pPr marL="342900" indent="-342900">
              <a:buFont typeface="Wingdings" pitchFamily="2" charset="2"/>
              <a:buChar char="v"/>
              <a:defRPr/>
            </a:pPr>
            <a:r>
              <a:rPr lang="en-MY" sz="2400" b="1" dirty="0" smtClean="0">
                <a:cs typeface="Times New Roman" pitchFamily="18" charset="0"/>
              </a:rPr>
              <a:t>is </a:t>
            </a:r>
            <a:r>
              <a:rPr lang="en-MY" sz="2400" b="1" dirty="0">
                <a:solidFill>
                  <a:srgbClr val="7030A0"/>
                </a:solidFill>
                <a:cs typeface="Times New Roman" pitchFamily="18" charset="0"/>
              </a:rPr>
              <a:t>one of the major bacterial zoonosis</a:t>
            </a:r>
            <a:r>
              <a:rPr lang="en-MY" sz="2400" b="1" dirty="0">
                <a:cs typeface="Times New Roman" pitchFamily="18" charset="0"/>
              </a:rPr>
              <a:t>, and </a:t>
            </a:r>
            <a:r>
              <a:rPr lang="en-MY" sz="2400" b="1" dirty="0" smtClean="0">
                <a:cs typeface="Times New Roman" pitchFamily="18" charset="0"/>
              </a:rPr>
              <a:t> </a:t>
            </a:r>
            <a:r>
              <a:rPr lang="en-MY" sz="2400" b="1" dirty="0">
                <a:cs typeface="Times New Roman" pitchFamily="18" charset="0"/>
              </a:rPr>
              <a:t>in humans </a:t>
            </a:r>
            <a:r>
              <a:rPr lang="en-MY" sz="2400" dirty="0">
                <a:cs typeface="Times New Roman" pitchFamily="18" charset="0"/>
              </a:rPr>
              <a:t>is </a:t>
            </a:r>
            <a:r>
              <a:rPr lang="en-MY" sz="2400" dirty="0" smtClean="0">
                <a:cs typeface="Times New Roman" pitchFamily="18" charset="0"/>
              </a:rPr>
              <a:t>also</a:t>
            </a:r>
          </a:p>
          <a:p>
            <a:pPr marL="342900" indent="-342900">
              <a:buFont typeface="Wingdings" pitchFamily="2" charset="2"/>
              <a:buChar char="v"/>
              <a:defRPr/>
            </a:pPr>
            <a:r>
              <a:rPr lang="en-MY" sz="2400" dirty="0" smtClean="0">
                <a:cs typeface="Times New Roman" pitchFamily="18" charset="0"/>
              </a:rPr>
              <a:t> </a:t>
            </a:r>
            <a:r>
              <a:rPr lang="en-MY" sz="2400" b="1" dirty="0">
                <a:cs typeface="Times New Roman" pitchFamily="18" charset="0"/>
              </a:rPr>
              <a:t>known as: </a:t>
            </a:r>
            <a:r>
              <a:rPr lang="en-MY" sz="2400" b="1" dirty="0" smtClean="0">
                <a:cs typeface="Times New Roman" pitchFamily="18" charset="0"/>
              </a:rPr>
              <a:t>Undulant  </a:t>
            </a:r>
            <a:r>
              <a:rPr lang="en-MY" sz="2400" b="1" dirty="0">
                <a:cs typeface="Times New Roman" pitchFamily="18" charset="0"/>
              </a:rPr>
              <a:t>fever, </a:t>
            </a:r>
            <a:r>
              <a:rPr lang="en-MY" sz="2400" b="1" dirty="0" smtClean="0">
                <a:solidFill>
                  <a:srgbClr val="C31391"/>
                </a:solidFill>
                <a:cs typeface="Times New Roman" pitchFamily="18" charset="0"/>
              </a:rPr>
              <a:t>Malta </a:t>
            </a:r>
            <a:r>
              <a:rPr lang="en-MY" sz="2400" b="1" dirty="0">
                <a:solidFill>
                  <a:srgbClr val="C31391"/>
                </a:solidFill>
                <a:cs typeface="Times New Roman" pitchFamily="18" charset="0"/>
              </a:rPr>
              <a:t>fever </a:t>
            </a:r>
            <a:r>
              <a:rPr lang="en-MY" sz="2400" b="1" dirty="0">
                <a:cs typeface="Times New Roman" pitchFamily="18" charset="0"/>
              </a:rPr>
              <a:t>or </a:t>
            </a:r>
            <a:r>
              <a:rPr lang="en-MY" sz="2400" b="1" dirty="0">
                <a:solidFill>
                  <a:srgbClr val="00B0F0"/>
                </a:solidFill>
                <a:cs typeface="Times New Roman" pitchFamily="18" charset="0"/>
              </a:rPr>
              <a:t>Mediterranean fever</a:t>
            </a:r>
            <a:r>
              <a:rPr lang="en-MY" sz="2400" dirty="0">
                <a:cs typeface="Times New Roman" pitchFamily="18" charset="0"/>
              </a:rPr>
              <a:t>.</a:t>
            </a:r>
          </a:p>
          <a:p>
            <a:pPr marL="342900" indent="-342900">
              <a:buFont typeface="Wingdings" pitchFamily="2" charset="2"/>
              <a:buChar char="v"/>
              <a:defRPr/>
            </a:pPr>
            <a:r>
              <a:rPr lang="en-MY" sz="2400" b="1" dirty="0" smtClean="0">
                <a:cs typeface="Times New Roman" pitchFamily="18" charset="0"/>
              </a:rPr>
              <a:t>It </a:t>
            </a:r>
            <a:r>
              <a:rPr lang="en-MY" sz="2400" b="1" dirty="0">
                <a:cs typeface="Times New Roman" pitchFamily="18" charset="0"/>
              </a:rPr>
              <a:t>is a  bacterial disease caused by various </a:t>
            </a:r>
            <a:r>
              <a:rPr lang="en-MY" sz="2400" b="1" dirty="0" err="1">
                <a:cs typeface="Times New Roman" pitchFamily="18" charset="0"/>
              </a:rPr>
              <a:t>Brucella</a:t>
            </a:r>
            <a:r>
              <a:rPr lang="en-MY" sz="2400" b="1" dirty="0">
                <a:cs typeface="Times New Roman" pitchFamily="18" charset="0"/>
              </a:rPr>
              <a:t> species, which mainly infect cattle, swine, goats, sheep and dogs</a:t>
            </a:r>
            <a:endParaRPr lang="en-MY" sz="2400" dirty="0">
              <a:cs typeface="Times New Roman" pitchFamily="18" charset="0"/>
            </a:endParaRPr>
          </a:p>
          <a:p>
            <a:pPr marL="342900" indent="-342900" algn="ctr">
              <a:buFont typeface="Wingdings" pitchFamily="2" charset="2"/>
              <a:buChar char="v"/>
              <a:defRPr/>
            </a:pPr>
            <a:r>
              <a:rPr lang="en-MY" sz="2400" dirty="0">
                <a:cs typeface="Times New Roman" pitchFamily="18" charset="0"/>
              </a:rPr>
              <a:t> It is occasionally </a:t>
            </a:r>
            <a:r>
              <a:rPr lang="en-MY" sz="2400" b="1" dirty="0">
                <a:cs typeface="Times New Roman" pitchFamily="18" charset="0"/>
              </a:rPr>
              <a:t>transmitted to man </a:t>
            </a:r>
            <a:r>
              <a:rPr lang="en-MY" sz="2400" dirty="0">
                <a:cs typeface="Times New Roman" pitchFamily="18" charset="0"/>
              </a:rPr>
              <a:t>by </a:t>
            </a:r>
            <a:r>
              <a:rPr lang="en-MY" sz="2400" b="1" dirty="0">
                <a:solidFill>
                  <a:srgbClr val="FF0000"/>
                </a:solidFill>
                <a:cs typeface="Times New Roman" pitchFamily="18" charset="0"/>
              </a:rPr>
              <a:t>direct </a:t>
            </a:r>
            <a:r>
              <a:rPr lang="en-MY" sz="2400" b="1" dirty="0">
                <a:cs typeface="Times New Roman" pitchFamily="18" charset="0"/>
              </a:rPr>
              <a:t>or </a:t>
            </a:r>
            <a:r>
              <a:rPr lang="en-MY" sz="2400" b="1" dirty="0" smtClean="0">
                <a:solidFill>
                  <a:srgbClr val="FF0000"/>
                </a:solidFill>
                <a:cs typeface="Times New Roman" pitchFamily="18" charset="0"/>
              </a:rPr>
              <a:t>indirect</a:t>
            </a:r>
            <a:r>
              <a:rPr lang="en-MY" sz="2400" dirty="0" smtClean="0">
                <a:cs typeface="Times New Roman" pitchFamily="18" charset="0"/>
              </a:rPr>
              <a:t>  </a:t>
            </a:r>
            <a:r>
              <a:rPr lang="en-MY" sz="2400" b="1" dirty="0" smtClean="0">
                <a:solidFill>
                  <a:srgbClr val="002060"/>
                </a:solidFill>
                <a:cs typeface="Times New Roman" pitchFamily="18" charset="0"/>
              </a:rPr>
              <a:t>contact </a:t>
            </a:r>
            <a:r>
              <a:rPr lang="en-MY" sz="2400" b="1" dirty="0">
                <a:solidFill>
                  <a:srgbClr val="002060"/>
                </a:solidFill>
                <a:cs typeface="Times New Roman" pitchFamily="18" charset="0"/>
              </a:rPr>
              <a:t>with </a:t>
            </a:r>
            <a:r>
              <a:rPr lang="en-MY" sz="2400" b="1" dirty="0" smtClean="0">
                <a:solidFill>
                  <a:srgbClr val="002060"/>
                </a:solidFill>
                <a:cs typeface="Times New Roman" pitchFamily="18" charset="0"/>
              </a:rPr>
              <a:t>infected </a:t>
            </a:r>
            <a:r>
              <a:rPr lang="en-MY" sz="2400" b="1" dirty="0">
                <a:solidFill>
                  <a:srgbClr val="002060"/>
                </a:solidFill>
                <a:cs typeface="Times New Roman" pitchFamily="18" charset="0"/>
              </a:rPr>
              <a:t>animals</a:t>
            </a:r>
            <a:r>
              <a:rPr lang="en-MY" sz="2400" dirty="0">
                <a:cs typeface="Times New Roman" pitchFamily="18" charset="0"/>
              </a:rPr>
              <a:t>. </a:t>
            </a:r>
          </a:p>
          <a:p>
            <a:pPr marL="342900" indent="-342900">
              <a:buFont typeface="Wingdings" pitchFamily="2" charset="2"/>
              <a:buChar char="v"/>
              <a:defRPr/>
            </a:pPr>
            <a:r>
              <a:rPr lang="en-MY" sz="2400" b="1" dirty="0">
                <a:solidFill>
                  <a:schemeClr val="tx2"/>
                </a:solidFill>
                <a:cs typeface="Times New Roman" pitchFamily="18" charset="0"/>
              </a:rPr>
              <a:t>characterized</a:t>
            </a:r>
            <a:r>
              <a:rPr lang="en-MY" sz="2400" dirty="0">
                <a:solidFill>
                  <a:schemeClr val="tx2"/>
                </a:solidFill>
                <a:cs typeface="Times New Roman" pitchFamily="18" charset="0"/>
              </a:rPr>
              <a:t> by </a:t>
            </a:r>
            <a:endParaRPr lang="en-MY" sz="2400" dirty="0" smtClean="0">
              <a:solidFill>
                <a:schemeClr val="tx2"/>
              </a:solidFill>
              <a:cs typeface="Times New Roman" pitchFamily="18" charset="0"/>
            </a:endParaRPr>
          </a:p>
          <a:p>
            <a:pPr marL="342900" indent="-342900">
              <a:buFont typeface="Wingdings" pitchFamily="2" charset="2"/>
              <a:buChar char="v"/>
              <a:defRPr/>
            </a:pPr>
            <a:r>
              <a:rPr lang="en-MY" sz="2400" b="1" dirty="0" smtClean="0">
                <a:cs typeface="Times New Roman" pitchFamily="18" charset="0"/>
              </a:rPr>
              <a:t>intermittent </a:t>
            </a:r>
            <a:r>
              <a:rPr lang="en-MY" sz="2400" b="1" dirty="0">
                <a:cs typeface="Times New Roman" pitchFamily="18" charset="0"/>
              </a:rPr>
              <a:t>or irregular febrile </a:t>
            </a:r>
            <a:r>
              <a:rPr lang="en-MY" sz="2400" dirty="0">
                <a:cs typeface="Times New Roman" pitchFamily="18" charset="0"/>
              </a:rPr>
              <a:t>attacks, </a:t>
            </a:r>
            <a:r>
              <a:rPr lang="en-MY" sz="2400" dirty="0" smtClean="0">
                <a:cs typeface="Times New Roman" pitchFamily="18" charset="0"/>
              </a:rPr>
              <a:t>with </a:t>
            </a:r>
            <a:r>
              <a:rPr lang="en-MY" sz="2400" b="1" dirty="0">
                <a:cs typeface="Times New Roman" pitchFamily="18" charset="0"/>
              </a:rPr>
              <a:t>profuse</a:t>
            </a:r>
            <a:r>
              <a:rPr lang="en-MY" sz="2400" b="1" dirty="0">
                <a:solidFill>
                  <a:srgbClr val="0070C0"/>
                </a:solidFill>
                <a:cs typeface="Times New Roman" pitchFamily="18" charset="0"/>
              </a:rPr>
              <a:t> sweating</a:t>
            </a:r>
            <a:r>
              <a:rPr lang="en-MY" sz="2400" b="1" dirty="0">
                <a:cs typeface="Times New Roman" pitchFamily="18" charset="0"/>
              </a:rPr>
              <a:t>, </a:t>
            </a:r>
            <a:r>
              <a:rPr lang="en-MY" sz="2400" b="1" dirty="0">
                <a:solidFill>
                  <a:srgbClr val="0070C0"/>
                </a:solidFill>
                <a:cs typeface="Times New Roman" pitchFamily="18" charset="0"/>
              </a:rPr>
              <a:t>arthritis </a:t>
            </a:r>
            <a:r>
              <a:rPr lang="en-MY" sz="2400" dirty="0">
                <a:cs typeface="Times New Roman" pitchFamily="18" charset="0"/>
              </a:rPr>
              <a:t>and an </a:t>
            </a:r>
            <a:r>
              <a:rPr lang="en-MY" sz="2400" b="1" dirty="0">
                <a:solidFill>
                  <a:srgbClr val="0070C0"/>
                </a:solidFill>
                <a:cs typeface="Times New Roman" pitchFamily="18" charset="0"/>
              </a:rPr>
              <a:t>enlarged spleen</a:t>
            </a:r>
            <a:r>
              <a:rPr lang="en-MY" sz="2400" b="1" dirty="0">
                <a:solidFill>
                  <a:schemeClr val="accent6">
                    <a:lumMod val="75000"/>
                  </a:schemeClr>
                </a:solidFill>
                <a:cs typeface="Times New Roman" pitchFamily="18" charset="0"/>
              </a:rPr>
              <a:t>. </a:t>
            </a:r>
          </a:p>
          <a:p>
            <a:pPr marL="342900" indent="-342900">
              <a:buFont typeface="Wingdings" pitchFamily="2" charset="2"/>
              <a:buChar char="v"/>
              <a:defRPr/>
            </a:pPr>
            <a:r>
              <a:rPr lang="en-MY" sz="2400" dirty="0">
                <a:cs typeface="Times New Roman" pitchFamily="18" charset="0"/>
              </a:rPr>
              <a:t>The disease </a:t>
            </a:r>
            <a:r>
              <a:rPr lang="en-MY" sz="2400" b="1" dirty="0">
                <a:cs typeface="Times New Roman" pitchFamily="18" charset="0"/>
              </a:rPr>
              <a:t>may last </a:t>
            </a:r>
            <a:r>
              <a:rPr lang="en-MY" sz="2400" dirty="0">
                <a:cs typeface="Times New Roman" pitchFamily="18" charset="0"/>
              </a:rPr>
              <a:t>for</a:t>
            </a:r>
            <a:r>
              <a:rPr lang="en-MY" sz="2400" b="1" dirty="0">
                <a:solidFill>
                  <a:srgbClr val="0070C0"/>
                </a:solidFill>
                <a:cs typeface="Times New Roman" pitchFamily="18" charset="0"/>
              </a:rPr>
              <a:t> several </a:t>
            </a:r>
            <a:r>
              <a:rPr lang="en-MY" sz="2400" b="1" dirty="0">
                <a:cs typeface="Times New Roman" pitchFamily="18" charset="0"/>
              </a:rPr>
              <a:t>days, </a:t>
            </a:r>
            <a:r>
              <a:rPr lang="en-MY" sz="2400" b="1" dirty="0" smtClean="0">
                <a:cs typeface="Times New Roman" pitchFamily="18" charset="0"/>
              </a:rPr>
              <a:t>months, </a:t>
            </a:r>
            <a:r>
              <a:rPr lang="en-MY" sz="2400" b="1" dirty="0">
                <a:cs typeface="Times New Roman" pitchFamily="18" charset="0"/>
              </a:rPr>
              <a:t>or years</a:t>
            </a:r>
            <a:r>
              <a:rPr lang="en-MY" sz="2400" dirty="0">
                <a:cs typeface="Times New Roman" pitchFamily="18" charset="0"/>
              </a:rPr>
              <a:t>. </a:t>
            </a:r>
            <a:endParaRPr lang="en-MY" sz="2400" dirty="0" smtClean="0">
              <a:cs typeface="Times New Roman" pitchFamily="18" charset="0"/>
            </a:endParaRPr>
          </a:p>
          <a:p>
            <a:pPr>
              <a:defRPr/>
            </a:pPr>
            <a:endParaRPr lang="en-MY" sz="2400" dirty="0">
              <a:cs typeface="Times New Roman" pitchFamily="18" charset="0"/>
            </a:endParaRPr>
          </a:p>
          <a:p>
            <a:pPr marL="342900" indent="-342900">
              <a:buFont typeface="Wingdings" pitchFamily="2" charset="2"/>
              <a:buChar char="v"/>
              <a:defRPr/>
            </a:pPr>
            <a:r>
              <a:rPr lang="en-MY" sz="2400" b="1" dirty="0">
                <a:cs typeface="Times New Roman" pitchFamily="18" charset="0"/>
              </a:rPr>
              <a:t>Brucellosis is both a </a:t>
            </a:r>
            <a:r>
              <a:rPr lang="en-MY" sz="2400" b="1" dirty="0">
                <a:solidFill>
                  <a:srgbClr val="FF0000"/>
                </a:solidFill>
                <a:cs typeface="Times New Roman" pitchFamily="18" charset="0"/>
              </a:rPr>
              <a:t>severe human disease </a:t>
            </a:r>
            <a:r>
              <a:rPr lang="en-MY" sz="2400" b="1" dirty="0" smtClean="0">
                <a:cs typeface="Times New Roman" pitchFamily="18" charset="0"/>
              </a:rPr>
              <a:t>and  a </a:t>
            </a:r>
            <a:r>
              <a:rPr lang="en-MY" sz="2400" b="1" dirty="0">
                <a:cs typeface="Times New Roman" pitchFamily="18" charset="0"/>
              </a:rPr>
              <a:t>disease of</a:t>
            </a:r>
            <a:r>
              <a:rPr lang="en-MY" sz="2400" b="1" dirty="0">
                <a:solidFill>
                  <a:srgbClr val="FF0000"/>
                </a:solidFill>
                <a:cs typeface="Times New Roman" pitchFamily="18" charset="0"/>
              </a:rPr>
              <a:t> </a:t>
            </a:r>
            <a:r>
              <a:rPr lang="en-MY" sz="2400" b="1" dirty="0" smtClean="0">
                <a:solidFill>
                  <a:srgbClr val="FF0000"/>
                </a:solidFill>
                <a:cs typeface="Times New Roman" pitchFamily="18" charset="0"/>
              </a:rPr>
              <a:t>animals</a:t>
            </a:r>
          </a:p>
          <a:p>
            <a:pPr marL="342900" indent="-342900">
              <a:buFont typeface="Wingdings" pitchFamily="2" charset="2"/>
              <a:buChar char="v"/>
              <a:defRPr/>
            </a:pPr>
            <a:r>
              <a:rPr lang="en-MY" sz="2400" b="1" dirty="0" smtClean="0">
                <a:solidFill>
                  <a:srgbClr val="FF0000"/>
                </a:solidFill>
                <a:cs typeface="Times New Roman" pitchFamily="18" charset="0"/>
              </a:rPr>
              <a:t> </a:t>
            </a:r>
            <a:r>
              <a:rPr lang="en-MY" sz="2400" b="1" dirty="0">
                <a:solidFill>
                  <a:schemeClr val="tx2"/>
                </a:solidFill>
                <a:cs typeface="Times New Roman" pitchFamily="18" charset="0"/>
              </a:rPr>
              <a:t>with</a:t>
            </a:r>
            <a:r>
              <a:rPr lang="en-MY" sz="2400" b="1" dirty="0">
                <a:cs typeface="Times New Roman" pitchFamily="18" charset="0"/>
              </a:rPr>
              <a:t> </a:t>
            </a:r>
            <a:r>
              <a:rPr lang="en-MY" sz="2400" b="1" dirty="0" smtClean="0">
                <a:solidFill>
                  <a:srgbClr val="FF0000"/>
                </a:solidFill>
                <a:cs typeface="Times New Roman" pitchFamily="18" charset="0"/>
              </a:rPr>
              <a:t>serious </a:t>
            </a:r>
            <a:r>
              <a:rPr lang="en-MY" sz="2400" b="1" dirty="0">
                <a:solidFill>
                  <a:srgbClr val="FF0000"/>
                </a:solidFill>
                <a:cs typeface="Times New Roman" pitchFamily="18" charset="0"/>
              </a:rPr>
              <a:t>economic </a:t>
            </a:r>
            <a:r>
              <a:rPr lang="en-MY" sz="2400" b="1" dirty="0" smtClean="0">
                <a:solidFill>
                  <a:srgbClr val="FF0000"/>
                </a:solidFill>
                <a:cs typeface="Times New Roman" pitchFamily="18" charset="0"/>
              </a:rPr>
              <a:t>consequences</a:t>
            </a:r>
          </a:p>
          <a:p>
            <a:pPr marL="342900" indent="-342900">
              <a:buFont typeface="Wingdings" pitchFamily="2" charset="2"/>
              <a:buChar char="v"/>
              <a:defRPr/>
            </a:pPr>
            <a:endParaRPr lang="en-MY" sz="2400" b="1" dirty="0">
              <a:solidFill>
                <a:srgbClr val="FF0000"/>
              </a:solidFill>
              <a:cs typeface="Times New Roman" pitchFamily="18" charset="0"/>
            </a:endParaRPr>
          </a:p>
          <a:p>
            <a:pPr marL="342900" indent="-342900">
              <a:buFont typeface="Wingdings" pitchFamily="2" charset="2"/>
              <a:buChar char="v"/>
              <a:defRPr/>
            </a:pPr>
            <a:endParaRPr lang="en-MY" sz="2400" b="1" dirty="0">
              <a:solidFill>
                <a:srgbClr val="FF0000"/>
              </a:solidFill>
              <a:cs typeface="Times New Roman" pitchFamily="18" charset="0"/>
            </a:endParaRPr>
          </a:p>
          <a:p>
            <a:pPr>
              <a:defRPr/>
            </a:pPr>
            <a:endParaRPr lang="en-US" sz="2400" b="1" dirty="0">
              <a:solidFill>
                <a:srgbClr val="FF0000"/>
              </a:solidFill>
              <a:cs typeface="Times New Roman" pitchFamily="18" charset="0"/>
            </a:endParaRPr>
          </a:p>
        </p:txBody>
      </p:sp>
      <p:pic>
        <p:nvPicPr>
          <p:cNvPr id="39940" name="Picture 8" descr="David Bruce (1855-1931) Australian-born Scottish physican and microbiologist. Identified bacterium causing human undulant fever (Brucella, 1887) and in 1895 in South Afica, found the Tsetse fly to be the carrier of the parasite responsible for sleeping si... : News Ph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93323" y="-99392"/>
            <a:ext cx="89959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ight Arrow 1"/>
          <p:cNvSpPr/>
          <p:nvPr/>
        </p:nvSpPr>
        <p:spPr>
          <a:xfrm>
            <a:off x="4211960" y="6210300"/>
            <a:ext cx="4938390"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MY" b="1" dirty="0">
                <a:solidFill>
                  <a:schemeClr val="bg1"/>
                </a:solidFill>
                <a:cs typeface="Times New Roman" pitchFamily="18" charset="0"/>
              </a:rPr>
              <a:t>Humans generally acquire the disease through</a:t>
            </a:r>
          </a:p>
        </p:txBody>
      </p:sp>
    </p:spTree>
    <p:extLst>
      <p:ext uri="{BB962C8B-B14F-4D97-AF65-F5344CB8AC3E}">
        <p14:creationId xmlns:p14="http://schemas.microsoft.com/office/powerpoint/2010/main" val="29607552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0269" y="620688"/>
            <a:ext cx="8610203" cy="5262979"/>
          </a:xfrm>
          <a:prstGeom prst="rect">
            <a:avLst/>
          </a:prstGeom>
        </p:spPr>
        <p:txBody>
          <a:bodyPr wrap="square">
            <a:spAutoFit/>
          </a:bodyPr>
          <a:lstStyle/>
          <a:p>
            <a:pPr marL="457200" indent="-457200">
              <a:buFont typeface="Wingdings" pitchFamily="2" charset="2"/>
              <a:buChar char="v"/>
              <a:defRPr/>
            </a:pPr>
            <a:r>
              <a:rPr lang="en-MY" sz="2400" b="1" dirty="0">
                <a:solidFill>
                  <a:srgbClr val="002060"/>
                </a:solidFill>
                <a:cs typeface="Times New Roman" pitchFamily="18" charset="0"/>
              </a:rPr>
              <a:t>Humans generally acquire the disease through</a:t>
            </a:r>
          </a:p>
          <a:p>
            <a:pPr marL="342900" indent="-342900">
              <a:buFont typeface="Wingdings" pitchFamily="2" charset="2"/>
              <a:buChar char="Ø"/>
              <a:defRPr/>
            </a:pPr>
            <a:r>
              <a:rPr lang="en-MY" sz="2400" b="1" dirty="0">
                <a:solidFill>
                  <a:srgbClr val="333333"/>
                </a:solidFill>
                <a:cs typeface="Times New Roman" pitchFamily="18" charset="0"/>
              </a:rPr>
              <a:t> </a:t>
            </a:r>
            <a:r>
              <a:rPr lang="en-MY" sz="2400" b="1" dirty="0">
                <a:solidFill>
                  <a:srgbClr val="0070C0"/>
                </a:solidFill>
                <a:cs typeface="Times New Roman" pitchFamily="18" charset="0"/>
              </a:rPr>
              <a:t>Direct </a:t>
            </a:r>
            <a:r>
              <a:rPr lang="en-MY" sz="2400" b="1" dirty="0">
                <a:solidFill>
                  <a:srgbClr val="FF0000"/>
                </a:solidFill>
                <a:cs typeface="Times New Roman" pitchFamily="18" charset="0"/>
              </a:rPr>
              <a:t>contact</a:t>
            </a:r>
            <a:r>
              <a:rPr lang="en-MY" sz="2400" b="1" dirty="0">
                <a:solidFill>
                  <a:srgbClr val="0070C0"/>
                </a:solidFill>
                <a:cs typeface="Times New Roman" pitchFamily="18" charset="0"/>
              </a:rPr>
              <a:t> </a:t>
            </a:r>
            <a:r>
              <a:rPr lang="en-MY" sz="2400" b="1" dirty="0">
                <a:solidFill>
                  <a:srgbClr val="333333"/>
                </a:solidFill>
                <a:cs typeface="Times New Roman" pitchFamily="18" charset="0"/>
              </a:rPr>
              <a:t>with infected animals, </a:t>
            </a:r>
          </a:p>
          <a:p>
            <a:pPr marL="342900" indent="-342900">
              <a:buFont typeface="Wingdings" pitchFamily="2" charset="2"/>
              <a:buChar char="Ø"/>
              <a:defRPr/>
            </a:pPr>
            <a:r>
              <a:rPr lang="en-MY" sz="2400" b="1" dirty="0">
                <a:solidFill>
                  <a:srgbClr val="FF0000"/>
                </a:solidFill>
                <a:cs typeface="Times New Roman" pitchFamily="18" charset="0"/>
              </a:rPr>
              <a:t>By eating </a:t>
            </a:r>
            <a:r>
              <a:rPr lang="en-MY" sz="2400" b="1" dirty="0">
                <a:solidFill>
                  <a:srgbClr val="333333"/>
                </a:solidFill>
                <a:cs typeface="Times New Roman" pitchFamily="18" charset="0"/>
              </a:rPr>
              <a:t>or drinking c</a:t>
            </a:r>
            <a:r>
              <a:rPr lang="en-MY" sz="2400" b="1" dirty="0">
                <a:solidFill>
                  <a:srgbClr val="0070C0"/>
                </a:solidFill>
                <a:cs typeface="Times New Roman" pitchFamily="18" charset="0"/>
              </a:rPr>
              <a:t>ontaminated</a:t>
            </a:r>
            <a:r>
              <a:rPr lang="en-MY" sz="2400" b="1" dirty="0">
                <a:solidFill>
                  <a:srgbClr val="333333"/>
                </a:solidFill>
                <a:cs typeface="Times New Roman" pitchFamily="18" charset="0"/>
              </a:rPr>
              <a:t> animal products, or</a:t>
            </a:r>
          </a:p>
          <a:p>
            <a:pPr marL="342900" indent="-342900">
              <a:buFont typeface="Wingdings" pitchFamily="2" charset="2"/>
              <a:buChar char="Ø"/>
              <a:defRPr/>
            </a:pPr>
            <a:r>
              <a:rPr lang="en-MY" sz="2400" b="1" dirty="0">
                <a:solidFill>
                  <a:srgbClr val="333333"/>
                </a:solidFill>
                <a:cs typeface="Times New Roman" pitchFamily="18" charset="0"/>
              </a:rPr>
              <a:t> </a:t>
            </a:r>
            <a:r>
              <a:rPr lang="en-MY" sz="2400" b="1" dirty="0">
                <a:solidFill>
                  <a:srgbClr val="FF0000"/>
                </a:solidFill>
                <a:cs typeface="Times New Roman" pitchFamily="18" charset="0"/>
              </a:rPr>
              <a:t>By inhaling </a:t>
            </a:r>
            <a:r>
              <a:rPr lang="en-MY" sz="2400" b="1" dirty="0">
                <a:solidFill>
                  <a:srgbClr val="333333"/>
                </a:solidFill>
                <a:cs typeface="Times New Roman" pitchFamily="18" charset="0"/>
              </a:rPr>
              <a:t>airborne agents. </a:t>
            </a:r>
            <a:endParaRPr lang="en-MY" sz="2400" b="1" dirty="0" smtClean="0">
              <a:solidFill>
                <a:srgbClr val="333333"/>
              </a:solidFill>
              <a:cs typeface="Times New Roman" pitchFamily="18" charset="0"/>
            </a:endParaRPr>
          </a:p>
          <a:p>
            <a:pPr>
              <a:defRPr/>
            </a:pPr>
            <a:endParaRPr lang="en-MY" sz="2400" b="1" dirty="0">
              <a:solidFill>
                <a:srgbClr val="333333"/>
              </a:solidFill>
              <a:cs typeface="Times New Roman" pitchFamily="18" charset="0"/>
            </a:endParaRPr>
          </a:p>
          <a:p>
            <a:pPr>
              <a:defRPr/>
            </a:pPr>
            <a:r>
              <a:rPr lang="en-MY" sz="2400" b="1" dirty="0" smtClean="0">
                <a:solidFill>
                  <a:srgbClr val="333333"/>
                </a:solidFill>
                <a:cs typeface="Times New Roman" pitchFamily="18" charset="0"/>
              </a:rPr>
              <a:t>  </a:t>
            </a:r>
            <a:r>
              <a:rPr lang="en-MY" sz="2400" b="1" dirty="0" smtClean="0">
                <a:solidFill>
                  <a:srgbClr val="333333"/>
                </a:solidFill>
                <a:cs typeface="Times New Roman" pitchFamily="18" charset="0"/>
              </a:rPr>
              <a:t>The </a:t>
            </a:r>
            <a:r>
              <a:rPr lang="en-MY" sz="2400" b="1" dirty="0">
                <a:solidFill>
                  <a:srgbClr val="333333"/>
                </a:solidFill>
                <a:cs typeface="Times New Roman" pitchFamily="18" charset="0"/>
              </a:rPr>
              <a:t>majority of cases are caused </a:t>
            </a:r>
            <a:r>
              <a:rPr lang="en-MY" sz="2400" b="1" dirty="0">
                <a:solidFill>
                  <a:srgbClr val="FF0000"/>
                </a:solidFill>
                <a:cs typeface="Times New Roman" pitchFamily="18" charset="0"/>
              </a:rPr>
              <a:t>by ingesting </a:t>
            </a:r>
            <a:r>
              <a:rPr lang="en-MY" sz="2400" b="1" dirty="0">
                <a:solidFill>
                  <a:srgbClr val="0070C0"/>
                </a:solidFill>
                <a:cs typeface="Times New Roman" pitchFamily="18" charset="0"/>
              </a:rPr>
              <a:t>unpasteurized </a:t>
            </a:r>
          </a:p>
          <a:p>
            <a:pPr>
              <a:defRPr/>
            </a:pPr>
            <a:r>
              <a:rPr lang="en-MY" sz="2400" b="1" dirty="0">
                <a:solidFill>
                  <a:srgbClr val="0070C0"/>
                </a:solidFill>
                <a:cs typeface="Times New Roman" pitchFamily="18" charset="0"/>
              </a:rPr>
              <a:t>                  </a:t>
            </a:r>
            <a:r>
              <a:rPr lang="en-MY" sz="2400" b="1" dirty="0" smtClean="0">
                <a:solidFill>
                  <a:srgbClr val="0070C0"/>
                </a:solidFill>
                <a:cs typeface="Times New Roman" pitchFamily="18" charset="0"/>
              </a:rPr>
              <a:t> </a:t>
            </a:r>
            <a:r>
              <a:rPr lang="en-MY" sz="2400" b="1" dirty="0">
                <a:solidFill>
                  <a:srgbClr val="333333"/>
                </a:solidFill>
                <a:cs typeface="Times New Roman" pitchFamily="18" charset="0"/>
              </a:rPr>
              <a:t>milk or cheese from infected goats or sheep</a:t>
            </a:r>
            <a:r>
              <a:rPr lang="en-MY" sz="2400" b="1" dirty="0" smtClean="0">
                <a:solidFill>
                  <a:srgbClr val="333333"/>
                </a:solidFill>
                <a:cs typeface="Times New Roman" pitchFamily="18" charset="0"/>
              </a:rPr>
              <a:t>.</a:t>
            </a:r>
          </a:p>
          <a:p>
            <a:pPr marL="457200" indent="-457200">
              <a:buFont typeface="Wingdings" pitchFamily="2" charset="2"/>
              <a:buChar char="v"/>
              <a:defRPr/>
            </a:pPr>
            <a:r>
              <a:rPr lang="en-US" sz="2400" b="1" dirty="0">
                <a:solidFill>
                  <a:srgbClr val="C00000"/>
                </a:solidFill>
                <a:cs typeface="Times New Roman" pitchFamily="18" charset="0"/>
              </a:rPr>
              <a:t>Next</a:t>
            </a:r>
            <a:r>
              <a:rPr lang="en-US" sz="2400" b="1" dirty="0">
                <a:solidFill>
                  <a:srgbClr val="333333"/>
                </a:solidFill>
                <a:cs typeface="Times New Roman" pitchFamily="18" charset="0"/>
              </a:rPr>
              <a:t> to this it is considered to be an</a:t>
            </a:r>
            <a:r>
              <a:rPr lang="en-US" sz="2400" b="1" dirty="0">
                <a:solidFill>
                  <a:srgbClr val="FF0000"/>
                </a:solidFill>
                <a:cs typeface="Times New Roman" pitchFamily="18" charset="0"/>
              </a:rPr>
              <a:t> occupational </a:t>
            </a:r>
            <a:r>
              <a:rPr lang="en-US" sz="2400" b="1" dirty="0">
                <a:solidFill>
                  <a:srgbClr val="333333"/>
                </a:solidFill>
                <a:cs typeface="Times New Roman" pitchFamily="18" charset="0"/>
              </a:rPr>
              <a:t>disease</a:t>
            </a:r>
          </a:p>
          <a:p>
            <a:pPr>
              <a:defRPr/>
            </a:pPr>
            <a:r>
              <a:rPr lang="en-US" sz="2400" b="1" dirty="0">
                <a:solidFill>
                  <a:srgbClr val="333333"/>
                </a:solidFill>
                <a:cs typeface="Times New Roman" pitchFamily="18" charset="0"/>
              </a:rPr>
              <a:t>                    for people who </a:t>
            </a:r>
            <a:r>
              <a:rPr lang="en-US" sz="2400" b="1" dirty="0" smtClean="0">
                <a:solidFill>
                  <a:srgbClr val="333333"/>
                </a:solidFill>
                <a:cs typeface="Times New Roman" pitchFamily="18" charset="0"/>
              </a:rPr>
              <a:t>work </a:t>
            </a:r>
            <a:r>
              <a:rPr lang="en-US" sz="2400" b="1" dirty="0">
                <a:solidFill>
                  <a:srgbClr val="333333"/>
                </a:solidFill>
                <a:cs typeface="Times New Roman" pitchFamily="18" charset="0"/>
              </a:rPr>
              <a:t>with animals or </a:t>
            </a:r>
            <a:r>
              <a:rPr lang="en-US" sz="2400" b="1" dirty="0" smtClean="0">
                <a:solidFill>
                  <a:srgbClr val="333333"/>
                </a:solidFill>
                <a:cs typeface="Times New Roman" pitchFamily="18" charset="0"/>
              </a:rPr>
              <a:t>ani</a:t>
            </a:r>
            <a:r>
              <a:rPr lang="en-US" sz="2400" b="1" dirty="0" smtClean="0">
                <a:solidFill>
                  <a:srgbClr val="333333"/>
                </a:solidFill>
                <a:cs typeface="Times New Roman" pitchFamily="18" charset="0"/>
              </a:rPr>
              <a:t>mal products </a:t>
            </a:r>
          </a:p>
          <a:p>
            <a:pPr>
              <a:defRPr/>
            </a:pPr>
            <a:endParaRPr lang="en-US" sz="2400" b="1" dirty="0">
              <a:solidFill>
                <a:srgbClr val="333333"/>
              </a:solidFill>
              <a:cs typeface="Times New Roman" pitchFamily="18" charset="0"/>
            </a:endParaRPr>
          </a:p>
          <a:p>
            <a:pPr>
              <a:defRPr/>
            </a:pPr>
            <a:r>
              <a:rPr lang="en-MY" sz="2400" b="1" dirty="0" smtClean="0">
                <a:solidFill>
                  <a:srgbClr val="333333"/>
                </a:solidFill>
                <a:cs typeface="Times New Roman" pitchFamily="18" charset="0"/>
              </a:rPr>
              <a:t>Person-to-person </a:t>
            </a:r>
            <a:r>
              <a:rPr lang="en-MY" sz="2400" b="1" dirty="0">
                <a:solidFill>
                  <a:srgbClr val="333333"/>
                </a:solidFill>
                <a:cs typeface="Times New Roman" pitchFamily="18" charset="0"/>
              </a:rPr>
              <a:t>transmission </a:t>
            </a:r>
            <a:r>
              <a:rPr lang="en-MY" sz="2400" b="1" dirty="0">
                <a:cs typeface="Times New Roman" pitchFamily="18" charset="0"/>
              </a:rPr>
              <a:t>is rare. </a:t>
            </a:r>
            <a:endParaRPr lang="en-MY" sz="2400" b="1" dirty="0" smtClean="0">
              <a:solidFill>
                <a:srgbClr val="333333"/>
              </a:solidFill>
              <a:cs typeface="Times New Roman" pitchFamily="18" charset="0"/>
            </a:endParaRPr>
          </a:p>
          <a:p>
            <a:endParaRPr lang="en-MY" sz="2400" b="1" u="sng" dirty="0" smtClean="0">
              <a:solidFill>
                <a:srgbClr val="FF0000"/>
              </a:solidFill>
              <a:cs typeface="Times New Roman" pitchFamily="18" charset="0"/>
            </a:endParaRPr>
          </a:p>
          <a:p>
            <a:r>
              <a:rPr lang="en-MY" sz="2400" b="1" dirty="0">
                <a:solidFill>
                  <a:srgbClr val="FF0000"/>
                </a:solidFill>
                <a:cs typeface="Times New Roman" pitchFamily="18" charset="0"/>
              </a:rPr>
              <a:t> </a:t>
            </a:r>
            <a:r>
              <a:rPr lang="en-MY" sz="2400" b="1" dirty="0" smtClean="0">
                <a:solidFill>
                  <a:srgbClr val="FF0000"/>
                </a:solidFill>
                <a:cs typeface="Times New Roman" pitchFamily="18" charset="0"/>
              </a:rPr>
              <a:t>          </a:t>
            </a:r>
            <a:r>
              <a:rPr lang="en-MY" sz="2400" b="1" u="sng" dirty="0" smtClean="0">
                <a:solidFill>
                  <a:srgbClr val="FF0000"/>
                </a:solidFill>
                <a:cs typeface="Times New Roman" pitchFamily="18" charset="0"/>
              </a:rPr>
              <a:t>Incubation </a:t>
            </a:r>
            <a:r>
              <a:rPr lang="en-MY" sz="2400" b="1" u="sng" dirty="0">
                <a:solidFill>
                  <a:srgbClr val="FF0000"/>
                </a:solidFill>
                <a:cs typeface="Times New Roman" pitchFamily="18" charset="0"/>
              </a:rPr>
              <a:t>period</a:t>
            </a:r>
          </a:p>
          <a:p>
            <a:r>
              <a:rPr lang="en-MY" sz="2400" dirty="0">
                <a:cs typeface="Times New Roman" pitchFamily="18" charset="0"/>
              </a:rPr>
              <a:t>Highly variable. </a:t>
            </a:r>
            <a:r>
              <a:rPr lang="en-MY" sz="2400" b="1" dirty="0">
                <a:solidFill>
                  <a:schemeClr val="tx2"/>
                </a:solidFill>
                <a:cs typeface="Times New Roman" pitchFamily="18" charset="0"/>
              </a:rPr>
              <a:t>Usually</a:t>
            </a:r>
            <a:r>
              <a:rPr lang="en-MY" sz="2400" b="1" dirty="0">
                <a:solidFill>
                  <a:srgbClr val="FF0000"/>
                </a:solidFill>
                <a:cs typeface="Times New Roman" pitchFamily="18" charset="0"/>
              </a:rPr>
              <a:t> 1-3 weeks</a:t>
            </a:r>
            <a:r>
              <a:rPr lang="en-MY" sz="2400" dirty="0">
                <a:cs typeface="Times New Roman" pitchFamily="18" charset="0"/>
              </a:rPr>
              <a:t>, but may be as </a:t>
            </a:r>
            <a:r>
              <a:rPr lang="en-MY" sz="2400" b="1" dirty="0">
                <a:cs typeface="Times New Roman" pitchFamily="18" charset="0"/>
              </a:rPr>
              <a:t>long as ≥ 6 </a:t>
            </a:r>
            <a:r>
              <a:rPr lang="en-MY" sz="2400" b="1" dirty="0" err="1" smtClean="0">
                <a:cs typeface="Times New Roman" pitchFamily="18" charset="0"/>
              </a:rPr>
              <a:t>Mths</a:t>
            </a:r>
            <a:endParaRPr lang="en-MY" sz="2400" b="1" dirty="0">
              <a:cs typeface="Times New Roman" pitchFamily="18" charset="0"/>
            </a:endParaRPr>
          </a:p>
        </p:txBody>
      </p:sp>
      <p:pic>
        <p:nvPicPr>
          <p:cNvPr id="3" name="Picture 2" descr="http://www.who.int/zoonoses/diseases/Brucellosi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8344" y="18826"/>
            <a:ext cx="1578421" cy="247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1837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1680" y="692696"/>
            <a:ext cx="2664296" cy="461665"/>
          </a:xfrm>
          <a:prstGeom prst="rect">
            <a:avLst/>
          </a:prstGeom>
        </p:spPr>
        <p:txBody>
          <a:bodyPr wrap="square">
            <a:spAutoFit/>
          </a:bodyPr>
          <a:lstStyle/>
          <a:p>
            <a:pPr marL="342900" indent="-342900" algn="ctr">
              <a:buFont typeface="Wingdings" pitchFamily="2" charset="2"/>
              <a:buChar char="q"/>
              <a:defRPr/>
            </a:pPr>
            <a:r>
              <a:rPr lang="en-MY" sz="2400" b="1" u="sng" dirty="0">
                <a:solidFill>
                  <a:srgbClr val="C00000"/>
                </a:solidFill>
                <a:cs typeface="Times New Roman" pitchFamily="18" charset="0"/>
              </a:rPr>
              <a:t>Diagnosis</a:t>
            </a:r>
            <a:endParaRPr lang="en-MY" sz="2400" b="1" dirty="0">
              <a:solidFill>
                <a:srgbClr val="C00000"/>
              </a:solidFill>
              <a:cs typeface="Times New Roman" pitchFamily="18" charset="0"/>
            </a:endParaRPr>
          </a:p>
        </p:txBody>
      </p:sp>
      <p:sp>
        <p:nvSpPr>
          <p:cNvPr id="3" name="Rectangle 2"/>
          <p:cNvSpPr/>
          <p:nvPr/>
        </p:nvSpPr>
        <p:spPr>
          <a:xfrm>
            <a:off x="107504" y="1268760"/>
            <a:ext cx="9036496" cy="3785652"/>
          </a:xfrm>
          <a:prstGeom prst="rect">
            <a:avLst/>
          </a:prstGeom>
        </p:spPr>
        <p:txBody>
          <a:bodyPr wrap="square">
            <a:spAutoFit/>
          </a:bodyPr>
          <a:lstStyle/>
          <a:p>
            <a:pPr marL="457200" indent="-457200">
              <a:buFont typeface="Wingdings" pitchFamily="2" charset="2"/>
              <a:buChar char="Ø"/>
              <a:defRPr/>
            </a:pPr>
            <a:r>
              <a:rPr lang="en-MY" sz="2400" dirty="0">
                <a:cs typeface="Times New Roman" pitchFamily="18" charset="0"/>
              </a:rPr>
              <a:t>Isolation of the organism </a:t>
            </a:r>
            <a:r>
              <a:rPr lang="en-MY" sz="2400" b="1" dirty="0">
                <a:cs typeface="Times New Roman" pitchFamily="18" charset="0"/>
              </a:rPr>
              <a:t>from</a:t>
            </a:r>
            <a:r>
              <a:rPr lang="en-MY" sz="2400" b="1" dirty="0">
                <a:solidFill>
                  <a:srgbClr val="FF0000"/>
                </a:solidFill>
                <a:cs typeface="Times New Roman" pitchFamily="18" charset="0"/>
              </a:rPr>
              <a:t> cultures </a:t>
            </a:r>
            <a:r>
              <a:rPr lang="en-MY" sz="2400" b="1" dirty="0">
                <a:cs typeface="Times New Roman" pitchFamily="18" charset="0"/>
              </a:rPr>
              <a:t>of blood</a:t>
            </a:r>
            <a:r>
              <a:rPr lang="en-MY" sz="2400" dirty="0">
                <a:cs typeface="Times New Roman" pitchFamily="18" charset="0"/>
              </a:rPr>
              <a:t>, </a:t>
            </a:r>
            <a:r>
              <a:rPr lang="en-MY" sz="2400" b="1" dirty="0">
                <a:cs typeface="Times New Roman" pitchFamily="18" charset="0"/>
              </a:rPr>
              <a:t>bone marrow</a:t>
            </a:r>
            <a:r>
              <a:rPr lang="en-MY" sz="2400" dirty="0">
                <a:cs typeface="Times New Roman" pitchFamily="18" charset="0"/>
              </a:rPr>
              <a:t>, </a:t>
            </a:r>
          </a:p>
          <a:p>
            <a:pPr marL="342900" indent="-342900">
              <a:buFont typeface="Wingdings" panose="05000000000000000000" pitchFamily="2" charset="2"/>
              <a:buChar char="v"/>
              <a:defRPr/>
            </a:pPr>
            <a:r>
              <a:rPr lang="en-MY" sz="2400" b="1" dirty="0" smtClean="0">
                <a:solidFill>
                  <a:srgbClr val="0070C0"/>
                </a:solidFill>
                <a:cs typeface="Times New Roman" pitchFamily="18" charset="0"/>
              </a:rPr>
              <a:t> </a:t>
            </a:r>
            <a:r>
              <a:rPr lang="en-US" sz="2400" b="1" dirty="0" smtClean="0">
                <a:solidFill>
                  <a:srgbClr val="0070C0"/>
                </a:solidFill>
              </a:rPr>
              <a:t>CDC </a:t>
            </a:r>
            <a:r>
              <a:rPr lang="en-US" sz="2400" b="1" dirty="0">
                <a:solidFill>
                  <a:srgbClr val="0070C0"/>
                </a:solidFill>
              </a:rPr>
              <a:t>utilizes </a:t>
            </a:r>
            <a:r>
              <a:rPr lang="en-US" sz="2400" dirty="0"/>
              <a:t>a test called </a:t>
            </a:r>
            <a:r>
              <a:rPr lang="en-US" sz="2400" b="1" dirty="0"/>
              <a:t>the </a:t>
            </a:r>
            <a:r>
              <a:rPr lang="en-US" sz="2400" b="1" dirty="0" err="1"/>
              <a:t>Brucella</a:t>
            </a:r>
            <a:r>
              <a:rPr lang="en-US" sz="2400" b="1" dirty="0"/>
              <a:t> </a:t>
            </a:r>
            <a:r>
              <a:rPr lang="en-US" sz="2400" b="1" dirty="0" err="1"/>
              <a:t>microagglutination</a:t>
            </a:r>
            <a:r>
              <a:rPr lang="en-US" sz="2400" b="1" dirty="0"/>
              <a:t> test (BMAT), a modified version of the serum (tube) agglutination test (SAT)</a:t>
            </a:r>
            <a:r>
              <a:rPr lang="en-US" sz="2400" dirty="0"/>
              <a:t>, that can detect antibodies to </a:t>
            </a:r>
            <a:r>
              <a:rPr lang="en-US" sz="2400" dirty="0" err="1"/>
              <a:t>Brucella</a:t>
            </a:r>
            <a:r>
              <a:rPr lang="en-US" sz="2400" dirty="0"/>
              <a:t> species – </a:t>
            </a:r>
            <a:r>
              <a:rPr lang="en-US" sz="2400" dirty="0" err="1"/>
              <a:t>abortus</a:t>
            </a:r>
            <a:r>
              <a:rPr lang="en-US" sz="2400" dirty="0"/>
              <a:t>, </a:t>
            </a:r>
            <a:r>
              <a:rPr lang="en-US" sz="2400" dirty="0" err="1"/>
              <a:t>melitensis</a:t>
            </a:r>
            <a:r>
              <a:rPr lang="en-US" sz="2400" dirty="0"/>
              <a:t> or </a:t>
            </a:r>
            <a:r>
              <a:rPr lang="en-US" sz="2400" dirty="0" err="1"/>
              <a:t>suis</a:t>
            </a:r>
            <a:r>
              <a:rPr lang="en-US" sz="2400" dirty="0" smtClean="0"/>
              <a:t>.</a:t>
            </a:r>
          </a:p>
          <a:p>
            <a:pPr marL="457200" indent="-457200">
              <a:buFont typeface="Wingdings" pitchFamily="2" charset="2"/>
              <a:buChar char="Ø"/>
              <a:defRPr/>
            </a:pPr>
            <a:endParaRPr lang="en-US" sz="2400" dirty="0">
              <a:cs typeface="Times New Roman" pitchFamily="18" charset="0"/>
            </a:endParaRPr>
          </a:p>
          <a:p>
            <a:pPr marL="342900" indent="-342900">
              <a:buFont typeface="Wingdings" panose="05000000000000000000" pitchFamily="2" charset="2"/>
              <a:buChar char="q"/>
            </a:pPr>
            <a:r>
              <a:rPr lang="en-US" sz="2400" b="1" dirty="0">
                <a:solidFill>
                  <a:srgbClr val="0070C0"/>
                </a:solidFill>
              </a:rPr>
              <a:t>How is brucellosis </a:t>
            </a:r>
            <a:r>
              <a:rPr lang="en-US" sz="2400" dirty="0"/>
              <a:t>diagnosed </a:t>
            </a:r>
            <a:r>
              <a:rPr lang="en-US" sz="2400" dirty="0">
                <a:solidFill>
                  <a:srgbClr val="0070C0"/>
                </a:solidFill>
              </a:rPr>
              <a:t>in cattle</a:t>
            </a:r>
            <a:r>
              <a:rPr lang="en-US" sz="2400" dirty="0"/>
              <a:t>?</a:t>
            </a:r>
          </a:p>
          <a:p>
            <a:r>
              <a:rPr lang="en-US" sz="2400" dirty="0" smtClean="0"/>
              <a:t>Diagnosis</a:t>
            </a:r>
            <a:r>
              <a:rPr lang="en-US" sz="2400" dirty="0" smtClean="0">
                <a:solidFill>
                  <a:srgbClr val="202124"/>
                </a:solidFill>
              </a:rPr>
              <a:t> </a:t>
            </a:r>
            <a:r>
              <a:rPr lang="en-US" sz="2400" dirty="0">
                <a:solidFill>
                  <a:srgbClr val="202124"/>
                </a:solidFill>
              </a:rPr>
              <a:t>can be done by </a:t>
            </a:r>
            <a:r>
              <a:rPr lang="en-US" sz="2400" b="1" dirty="0">
                <a:solidFill>
                  <a:srgbClr val="FF0000"/>
                </a:solidFill>
              </a:rPr>
              <a:t>laboratory testing </a:t>
            </a:r>
            <a:r>
              <a:rPr lang="en-US" sz="2400" b="1" dirty="0">
                <a:solidFill>
                  <a:srgbClr val="202124"/>
                </a:solidFill>
              </a:rPr>
              <a:t>of </a:t>
            </a:r>
            <a:r>
              <a:rPr lang="en-US" sz="2400" b="1" dirty="0">
                <a:solidFill>
                  <a:schemeClr val="tx2"/>
                </a:solidFill>
              </a:rPr>
              <a:t>blood</a:t>
            </a:r>
            <a:r>
              <a:rPr lang="en-US" sz="2400" b="1" dirty="0">
                <a:solidFill>
                  <a:srgbClr val="202124"/>
                </a:solidFill>
              </a:rPr>
              <a:t> or </a:t>
            </a:r>
            <a:r>
              <a:rPr lang="en-US" sz="2400" b="1" dirty="0">
                <a:solidFill>
                  <a:schemeClr val="tx2"/>
                </a:solidFill>
              </a:rPr>
              <a:t>milk</a:t>
            </a:r>
            <a:r>
              <a:rPr lang="en-US" sz="2400" b="1" dirty="0">
                <a:solidFill>
                  <a:srgbClr val="202124"/>
                </a:solidFill>
              </a:rPr>
              <a:t> samples </a:t>
            </a:r>
            <a:r>
              <a:rPr lang="en-US" sz="2400" b="1" dirty="0">
                <a:solidFill>
                  <a:srgbClr val="FF0000"/>
                </a:solidFill>
              </a:rPr>
              <a:t>or</a:t>
            </a:r>
            <a:r>
              <a:rPr lang="en-US" sz="2400" b="1" dirty="0">
                <a:solidFill>
                  <a:srgbClr val="202124"/>
                </a:solidFill>
              </a:rPr>
              <a:t> by laboratory </a:t>
            </a:r>
            <a:r>
              <a:rPr lang="en-US" sz="2400" b="1" dirty="0">
                <a:solidFill>
                  <a:srgbClr val="FF0000"/>
                </a:solidFill>
              </a:rPr>
              <a:t>culture </a:t>
            </a:r>
            <a:r>
              <a:rPr lang="en-US" sz="2400" b="1" dirty="0">
                <a:solidFill>
                  <a:srgbClr val="202124"/>
                </a:solidFill>
              </a:rPr>
              <a:t>of </a:t>
            </a:r>
            <a:r>
              <a:rPr lang="en-US" sz="2400" b="1" dirty="0" err="1">
                <a:solidFill>
                  <a:srgbClr val="202124"/>
                </a:solidFill>
              </a:rPr>
              <a:t>brucella</a:t>
            </a:r>
            <a:r>
              <a:rPr lang="en-US" sz="2400" b="1" dirty="0">
                <a:solidFill>
                  <a:srgbClr val="202124"/>
                </a:solidFill>
              </a:rPr>
              <a:t> </a:t>
            </a:r>
            <a:r>
              <a:rPr lang="en-US" sz="2400" b="1" dirty="0" err="1">
                <a:solidFill>
                  <a:srgbClr val="202124"/>
                </a:solidFill>
              </a:rPr>
              <a:t>abortus</a:t>
            </a:r>
            <a:r>
              <a:rPr lang="en-US" sz="2400" b="1" dirty="0">
                <a:solidFill>
                  <a:srgbClr val="202124"/>
                </a:solidFill>
              </a:rPr>
              <a:t> from</a:t>
            </a:r>
            <a:r>
              <a:rPr lang="en-US" sz="2400" dirty="0">
                <a:solidFill>
                  <a:srgbClr val="202124"/>
                </a:solidFill>
              </a:rPr>
              <a:t> the </a:t>
            </a:r>
            <a:r>
              <a:rPr lang="en-US" sz="2400" b="1" dirty="0">
                <a:solidFill>
                  <a:schemeClr val="tx2"/>
                </a:solidFill>
              </a:rPr>
              <a:t>placenta, vaginal discharge </a:t>
            </a:r>
            <a:r>
              <a:rPr lang="en-US" sz="2400" b="1" dirty="0"/>
              <a:t>or the </a:t>
            </a:r>
            <a:r>
              <a:rPr lang="en-US" sz="2400" b="1" dirty="0">
                <a:solidFill>
                  <a:schemeClr val="tx2"/>
                </a:solidFill>
              </a:rPr>
              <a:t>milk </a:t>
            </a:r>
            <a:r>
              <a:rPr lang="en-US" sz="2400" dirty="0">
                <a:solidFill>
                  <a:srgbClr val="202124"/>
                </a:solidFill>
              </a:rPr>
              <a:t>of infected </a:t>
            </a:r>
            <a:r>
              <a:rPr lang="en-US" sz="2400" dirty="0" smtClean="0">
                <a:solidFill>
                  <a:srgbClr val="202124"/>
                </a:solidFill>
              </a:rPr>
              <a:t>cows</a:t>
            </a:r>
            <a:endParaRPr lang="en-US" sz="2400" dirty="0" smtClean="0">
              <a:cs typeface="Times New Roman" pitchFamily="18" charset="0"/>
            </a:endParaRPr>
          </a:p>
        </p:txBody>
      </p:sp>
    </p:spTree>
    <p:extLst>
      <p:ext uri="{BB962C8B-B14F-4D97-AF65-F5344CB8AC3E}">
        <p14:creationId xmlns:p14="http://schemas.microsoft.com/office/powerpoint/2010/main" val="2612104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7A576AD5-C167-46E1-964C-B9069FB2C1B7}" type="slidenum">
              <a:rPr lang="ar-SA" smtClean="0"/>
              <a:pPr eaLnBrk="1" hangingPunct="1"/>
              <a:t>15</a:t>
            </a:fld>
            <a:endParaRPr lang="en-US" dirty="0" smtClean="0"/>
          </a:p>
        </p:txBody>
      </p:sp>
      <p:pic>
        <p:nvPicPr>
          <p:cNvPr id="40964" name="Picture 2" descr="http://www.who.int/zoonoses/diseases/Brucellosi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7589" y="3325286"/>
            <a:ext cx="1246411" cy="1543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98371" y="792359"/>
            <a:ext cx="9242371" cy="4493538"/>
          </a:xfrm>
          <a:prstGeom prst="rect">
            <a:avLst/>
          </a:prstGeom>
        </p:spPr>
        <p:txBody>
          <a:bodyPr wrap="square">
            <a:spAutoFit/>
          </a:bodyPr>
          <a:lstStyle/>
          <a:p>
            <a:pPr marL="342900" indent="-342900">
              <a:buFont typeface="Wingdings" panose="05000000000000000000" pitchFamily="2" charset="2"/>
              <a:buChar char="q"/>
              <a:defRPr/>
            </a:pPr>
            <a:r>
              <a:rPr lang="en-MY" sz="2200" b="1" dirty="0">
                <a:solidFill>
                  <a:srgbClr val="FF0000"/>
                </a:solidFill>
                <a:cs typeface="Times New Roman" pitchFamily="18" charset="0"/>
              </a:rPr>
              <a:t>Brucellosis </a:t>
            </a:r>
            <a:r>
              <a:rPr lang="en-MY" sz="2200" b="1" dirty="0">
                <a:solidFill>
                  <a:schemeClr val="tx2"/>
                </a:solidFill>
                <a:cs typeface="Times New Roman" pitchFamily="18" charset="0"/>
              </a:rPr>
              <a:t>is a recognized </a:t>
            </a:r>
            <a:r>
              <a:rPr lang="en-MY" sz="2200" b="1" dirty="0">
                <a:solidFill>
                  <a:srgbClr val="FF0000"/>
                </a:solidFill>
                <a:cs typeface="Times New Roman" pitchFamily="18" charset="0"/>
              </a:rPr>
              <a:t>public health </a:t>
            </a:r>
            <a:r>
              <a:rPr lang="en-MY" sz="2200" b="1" dirty="0">
                <a:solidFill>
                  <a:schemeClr val="tx2"/>
                </a:solidFill>
                <a:cs typeface="Times New Roman" pitchFamily="18" charset="0"/>
              </a:rPr>
              <a:t>problem</a:t>
            </a:r>
            <a:r>
              <a:rPr lang="en-MY" sz="2200" b="1" dirty="0">
                <a:solidFill>
                  <a:srgbClr val="FF0000"/>
                </a:solidFill>
                <a:cs typeface="Times New Roman" pitchFamily="18" charset="0"/>
              </a:rPr>
              <a:t> </a:t>
            </a:r>
            <a:r>
              <a:rPr lang="en-MY" sz="2200" b="1" dirty="0">
                <a:cs typeface="Times New Roman" pitchFamily="18" charset="0"/>
              </a:rPr>
              <a:t>with </a:t>
            </a:r>
            <a:r>
              <a:rPr lang="en-MY" sz="2200" b="1" dirty="0" smtClean="0">
                <a:solidFill>
                  <a:srgbClr val="FF0000"/>
                </a:solidFill>
                <a:cs typeface="Times New Roman" pitchFamily="18" charset="0"/>
              </a:rPr>
              <a:t>WW </a:t>
            </a:r>
            <a:r>
              <a:rPr lang="en-MY" sz="2200" b="1" dirty="0" smtClean="0">
                <a:cs typeface="Times New Roman" pitchFamily="18" charset="0"/>
              </a:rPr>
              <a:t>distribution</a:t>
            </a:r>
            <a:r>
              <a:rPr lang="en-MY" sz="2400" b="1" dirty="0">
                <a:cs typeface="Times New Roman" pitchFamily="18" charset="0"/>
              </a:rPr>
              <a:t>.</a:t>
            </a:r>
          </a:p>
          <a:p>
            <a:pPr marL="342900" indent="-342900">
              <a:buFont typeface="Wingdings" panose="05000000000000000000" pitchFamily="2" charset="2"/>
              <a:buChar char="q"/>
              <a:defRPr/>
            </a:pPr>
            <a:r>
              <a:rPr lang="en-MY" sz="2400" dirty="0">
                <a:cs typeface="Times New Roman" pitchFamily="18" charset="0"/>
              </a:rPr>
              <a:t> </a:t>
            </a:r>
            <a:r>
              <a:rPr lang="en-MY" sz="2400" b="1" dirty="0">
                <a:solidFill>
                  <a:schemeClr val="accent1"/>
                </a:solidFill>
                <a:cs typeface="Times New Roman" pitchFamily="18" charset="0"/>
              </a:rPr>
              <a:t>It is endemic </a:t>
            </a:r>
            <a:r>
              <a:rPr lang="en-MY" sz="2400" dirty="0">
                <a:cs typeface="Times New Roman" pitchFamily="18" charset="0"/>
              </a:rPr>
              <a:t>wherever cattle, pigs, goats &amp; sheep are </a:t>
            </a:r>
            <a:r>
              <a:rPr lang="en-MY" sz="2400" dirty="0" smtClean="0">
                <a:cs typeface="Times New Roman" pitchFamily="18" charset="0"/>
              </a:rPr>
              <a:t> </a:t>
            </a:r>
            <a:r>
              <a:rPr lang="en-MY" sz="2400" dirty="0">
                <a:cs typeface="Times New Roman" pitchFamily="18" charset="0"/>
              </a:rPr>
              <a:t>raised in large numbers.</a:t>
            </a:r>
          </a:p>
          <a:p>
            <a:pPr marL="342900" indent="-342900">
              <a:buFont typeface="Wingdings" panose="05000000000000000000" pitchFamily="2" charset="2"/>
              <a:buChar char="v"/>
              <a:defRPr/>
            </a:pPr>
            <a:r>
              <a:rPr lang="en-MY" sz="2400" dirty="0">
                <a:solidFill>
                  <a:srgbClr val="FF0000"/>
                </a:solidFill>
                <a:cs typeface="Times New Roman" pitchFamily="18" charset="0"/>
              </a:rPr>
              <a:t> </a:t>
            </a:r>
            <a:r>
              <a:rPr lang="en-MY" sz="2400" b="1" dirty="0">
                <a:solidFill>
                  <a:srgbClr val="FF0000"/>
                </a:solidFill>
                <a:cs typeface="Times New Roman" pitchFamily="18" charset="0"/>
              </a:rPr>
              <a:t>Important endemic </a:t>
            </a:r>
            <a:r>
              <a:rPr lang="en-MY" sz="2400" dirty="0">
                <a:cs typeface="Times New Roman" pitchFamily="18" charset="0"/>
              </a:rPr>
              <a:t>areas for brucellosis exist in </a:t>
            </a:r>
            <a:r>
              <a:rPr lang="en-MY" sz="2400" b="1" dirty="0">
                <a:solidFill>
                  <a:srgbClr val="0070C0"/>
                </a:solidFill>
                <a:cs typeface="Times New Roman" pitchFamily="18" charset="0"/>
              </a:rPr>
              <a:t>Mediterranean </a:t>
            </a:r>
            <a:r>
              <a:rPr lang="en-MY" sz="2400" b="1" dirty="0" smtClean="0">
                <a:solidFill>
                  <a:srgbClr val="0070C0"/>
                </a:solidFill>
                <a:cs typeface="Times New Roman" pitchFamily="18" charset="0"/>
              </a:rPr>
              <a:t>z</a:t>
            </a:r>
            <a:r>
              <a:rPr lang="en-MY" sz="2400" dirty="0" smtClean="0">
                <a:cs typeface="Times New Roman" pitchFamily="18" charset="0"/>
              </a:rPr>
              <a:t>one,</a:t>
            </a:r>
          </a:p>
          <a:p>
            <a:pPr marL="342900" indent="-342900">
              <a:buFont typeface="Wingdings" pitchFamily="2" charset="2"/>
              <a:buChar char="ü"/>
              <a:defRPr/>
            </a:pPr>
            <a:r>
              <a:rPr lang="en-MY" sz="2400" b="1" dirty="0" smtClean="0">
                <a:solidFill>
                  <a:srgbClr val="0070C0"/>
                </a:solidFill>
                <a:cs typeface="Times New Roman" pitchFamily="18" charset="0"/>
              </a:rPr>
              <a:t> </a:t>
            </a:r>
            <a:r>
              <a:rPr lang="en-MY" sz="2400" b="1" dirty="0">
                <a:solidFill>
                  <a:srgbClr val="0070C0"/>
                </a:solidFill>
                <a:cs typeface="Times New Roman" pitchFamily="18" charset="0"/>
              </a:rPr>
              <a:t>Eastern Mediterranean </a:t>
            </a:r>
            <a:r>
              <a:rPr lang="en-MY" sz="2400" b="1" dirty="0" smtClean="0">
                <a:cs typeface="Times New Roman" pitchFamily="18" charset="0"/>
              </a:rPr>
              <a:t>countries</a:t>
            </a:r>
            <a:r>
              <a:rPr lang="en-MY" sz="2400" dirty="0" smtClean="0">
                <a:cs typeface="Times New Roman" pitchFamily="18" charset="0"/>
              </a:rPr>
              <a:t>, </a:t>
            </a:r>
            <a:r>
              <a:rPr lang="en-MY" sz="2400" dirty="0">
                <a:cs typeface="Times New Roman" pitchFamily="18" charset="0"/>
              </a:rPr>
              <a:t>Central Asia, Mexico and South America.</a:t>
            </a:r>
          </a:p>
          <a:p>
            <a:pPr marL="342900" indent="-342900">
              <a:buFont typeface="Wingdings" panose="05000000000000000000" pitchFamily="2" charset="2"/>
              <a:buChar char="v"/>
              <a:defRPr/>
            </a:pPr>
            <a:r>
              <a:rPr lang="en-MY" sz="2300" b="1" dirty="0" smtClean="0">
                <a:solidFill>
                  <a:schemeClr val="tx2"/>
                </a:solidFill>
                <a:cs typeface="Times New Roman" pitchFamily="18" charset="0"/>
              </a:rPr>
              <a:t>in </a:t>
            </a:r>
            <a:r>
              <a:rPr lang="en-MY" sz="2300" b="1" dirty="0">
                <a:solidFill>
                  <a:schemeClr val="tx2"/>
                </a:solidFill>
                <a:cs typeface="Times New Roman" pitchFamily="18" charset="0"/>
              </a:rPr>
              <a:t>most </a:t>
            </a:r>
            <a:r>
              <a:rPr lang="en-MY" sz="2300" b="1" dirty="0">
                <a:solidFill>
                  <a:srgbClr val="FF0000"/>
                </a:solidFill>
                <a:cs typeface="Times New Roman" pitchFamily="18" charset="0"/>
              </a:rPr>
              <a:t>European</a:t>
            </a:r>
            <a:r>
              <a:rPr lang="en-MY" sz="2300" b="1" dirty="0">
                <a:solidFill>
                  <a:schemeClr val="tx2"/>
                </a:solidFill>
                <a:cs typeface="Times New Roman" pitchFamily="18" charset="0"/>
              </a:rPr>
              <a:t> </a:t>
            </a:r>
            <a:r>
              <a:rPr lang="en-MY" sz="2300" b="1" dirty="0">
                <a:cs typeface="Times New Roman" pitchFamily="18" charset="0"/>
              </a:rPr>
              <a:t>countries, </a:t>
            </a:r>
            <a:r>
              <a:rPr lang="en-MY" sz="2300" b="1" dirty="0">
                <a:solidFill>
                  <a:srgbClr val="FF0000"/>
                </a:solidFill>
                <a:cs typeface="Times New Roman" pitchFamily="18" charset="0"/>
              </a:rPr>
              <a:t>North America </a:t>
            </a:r>
            <a:r>
              <a:rPr lang="en-MY" sz="2300" b="1" dirty="0">
                <a:cs typeface="Times New Roman" pitchFamily="18" charset="0"/>
              </a:rPr>
              <a:t>and </a:t>
            </a:r>
            <a:r>
              <a:rPr lang="en-MY" sz="2300" b="1" dirty="0">
                <a:solidFill>
                  <a:srgbClr val="FF0000"/>
                </a:solidFill>
                <a:cs typeface="Times New Roman" pitchFamily="18" charset="0"/>
              </a:rPr>
              <a:t>Australia</a:t>
            </a:r>
            <a:r>
              <a:rPr lang="en-MY" sz="2300" b="1" dirty="0">
                <a:cs typeface="Times New Roman" pitchFamily="18" charset="0"/>
              </a:rPr>
              <a:t> it is </a:t>
            </a:r>
            <a:r>
              <a:rPr lang="en-MY" sz="2300" b="1" dirty="0">
                <a:solidFill>
                  <a:srgbClr val="FF0000"/>
                </a:solidFill>
                <a:cs typeface="Times New Roman" pitchFamily="18" charset="0"/>
              </a:rPr>
              <a:t>rare </a:t>
            </a:r>
            <a:r>
              <a:rPr lang="en-MY" sz="2300" b="1" dirty="0" smtClean="0">
                <a:solidFill>
                  <a:srgbClr val="FF0000"/>
                </a:solidFill>
                <a:cs typeface="Times New Roman" pitchFamily="18" charset="0"/>
              </a:rPr>
              <a:t>now</a:t>
            </a:r>
          </a:p>
          <a:p>
            <a:pPr>
              <a:defRPr/>
            </a:pPr>
            <a:endParaRPr lang="en-MY" sz="2300" b="1" dirty="0" smtClean="0">
              <a:solidFill>
                <a:srgbClr val="FF0000"/>
              </a:solidFill>
              <a:cs typeface="Times New Roman" pitchFamily="18" charset="0"/>
            </a:endParaRPr>
          </a:p>
          <a:p>
            <a:pPr marL="342900" indent="-342900">
              <a:buFont typeface="Wingdings" panose="05000000000000000000" pitchFamily="2" charset="2"/>
              <a:buChar char="q"/>
            </a:pPr>
            <a:r>
              <a:rPr lang="en-MY" sz="2400" b="1" dirty="0">
                <a:solidFill>
                  <a:schemeClr val="accent1">
                    <a:lumMod val="75000"/>
                  </a:schemeClr>
                </a:solidFill>
                <a:cs typeface="+mj-cs"/>
              </a:rPr>
              <a:t>The prevalence of human brucellosis is difficult to estimate. </a:t>
            </a:r>
          </a:p>
          <a:p>
            <a:pPr marL="342900" indent="-342900" algn="ctr">
              <a:buFont typeface="Wingdings" pitchFamily="2" charset="2"/>
              <a:buChar char="Ø"/>
            </a:pPr>
            <a:r>
              <a:rPr lang="en-MY" sz="2400" b="1" dirty="0">
                <a:solidFill>
                  <a:srgbClr val="9900CC"/>
                </a:solidFill>
                <a:cs typeface="+mj-cs"/>
              </a:rPr>
              <a:t>Many cases </a:t>
            </a:r>
            <a:r>
              <a:rPr lang="en-MY" sz="2400" b="1" dirty="0">
                <a:solidFill>
                  <a:srgbClr val="FF0000"/>
                </a:solidFill>
                <a:cs typeface="+mj-cs"/>
              </a:rPr>
              <a:t>remain undiagnosed </a:t>
            </a:r>
            <a:endParaRPr lang="en-MY" sz="2400" b="1" dirty="0" smtClean="0">
              <a:solidFill>
                <a:srgbClr val="FF0000"/>
              </a:solidFill>
              <a:cs typeface="+mj-cs"/>
            </a:endParaRPr>
          </a:p>
          <a:p>
            <a:pPr marL="342900" indent="-342900">
              <a:buFont typeface="Wingdings" panose="05000000000000000000" pitchFamily="2" charset="2"/>
              <a:buChar char="v"/>
            </a:pPr>
            <a:r>
              <a:rPr lang="en-MY" sz="2400" b="1" dirty="0" smtClean="0">
                <a:solidFill>
                  <a:schemeClr val="accent1">
                    <a:lumMod val="75000"/>
                  </a:schemeClr>
                </a:solidFill>
                <a:cs typeface="+mj-cs"/>
              </a:rPr>
              <a:t>    either </a:t>
            </a:r>
            <a:r>
              <a:rPr lang="en-MY" sz="2400" b="1" dirty="0">
                <a:solidFill>
                  <a:schemeClr val="accent1">
                    <a:lumMod val="75000"/>
                  </a:schemeClr>
                </a:solidFill>
                <a:cs typeface="+mj-cs"/>
              </a:rPr>
              <a:t>because they are </a:t>
            </a:r>
            <a:r>
              <a:rPr lang="en-MY" sz="2400" b="1" dirty="0">
                <a:solidFill>
                  <a:srgbClr val="FF0000"/>
                </a:solidFill>
                <a:cs typeface="+mj-cs"/>
              </a:rPr>
              <a:t>unapparent</a:t>
            </a:r>
            <a:r>
              <a:rPr lang="en-MY" sz="2400" b="1" dirty="0">
                <a:solidFill>
                  <a:srgbClr val="9900CC"/>
                </a:solidFill>
                <a:cs typeface="+mj-cs"/>
              </a:rPr>
              <a:t> </a:t>
            </a:r>
            <a:r>
              <a:rPr lang="en-MY" sz="2400" b="1" dirty="0" smtClean="0">
                <a:solidFill>
                  <a:srgbClr val="9900CC"/>
                </a:solidFill>
                <a:cs typeface="+mj-cs"/>
              </a:rPr>
              <a:t>or</a:t>
            </a:r>
          </a:p>
          <a:p>
            <a:pPr algn="ctr"/>
            <a:r>
              <a:rPr lang="en-MY" sz="2400" b="1" dirty="0">
                <a:solidFill>
                  <a:srgbClr val="9900CC"/>
                </a:solidFill>
                <a:cs typeface="+mj-cs"/>
              </a:rPr>
              <a:t> </a:t>
            </a:r>
            <a:r>
              <a:rPr lang="en-MY" sz="2400" b="1" dirty="0" smtClean="0">
                <a:solidFill>
                  <a:srgbClr val="9900CC"/>
                </a:solidFill>
                <a:cs typeface="+mj-cs"/>
              </a:rPr>
              <a:t>  </a:t>
            </a:r>
            <a:r>
              <a:rPr lang="en-MY" sz="2400" b="1" dirty="0">
                <a:solidFill>
                  <a:srgbClr val="9900CC"/>
                </a:solidFill>
                <a:cs typeface="+mj-cs"/>
              </a:rPr>
              <a:t>because </a:t>
            </a:r>
            <a:r>
              <a:rPr lang="en-MY" sz="2400" b="1" dirty="0">
                <a:solidFill>
                  <a:schemeClr val="accent1">
                    <a:lumMod val="75000"/>
                  </a:schemeClr>
                </a:solidFill>
                <a:cs typeface="+mj-cs"/>
              </a:rPr>
              <a:t>physicians in many </a:t>
            </a:r>
            <a:r>
              <a:rPr lang="en-MY" sz="2400" b="1" dirty="0">
                <a:solidFill>
                  <a:srgbClr val="9900CC"/>
                </a:solidFill>
                <a:cs typeface="+mj-cs"/>
              </a:rPr>
              <a:t>countries are </a:t>
            </a:r>
            <a:r>
              <a:rPr lang="en-MY" sz="2400" b="1" dirty="0">
                <a:solidFill>
                  <a:srgbClr val="FF0000"/>
                </a:solidFill>
                <a:cs typeface="+mj-cs"/>
              </a:rPr>
              <a:t>unfamiliar </a:t>
            </a:r>
            <a:r>
              <a:rPr lang="en-MY" sz="2400" b="1" dirty="0">
                <a:cs typeface="+mj-cs"/>
              </a:rPr>
              <a:t>with the </a:t>
            </a:r>
            <a:r>
              <a:rPr lang="en-MY" sz="2400" b="1" dirty="0" smtClean="0">
                <a:cs typeface="+mj-cs"/>
              </a:rPr>
              <a:t>disease</a:t>
            </a:r>
            <a:endParaRPr lang="en-MY" sz="2400" b="1" dirty="0">
              <a:cs typeface="+mj-cs"/>
            </a:endParaRPr>
          </a:p>
        </p:txBody>
      </p:sp>
      <p:sp>
        <p:nvSpPr>
          <p:cNvPr id="40967" name="Rectangle 4"/>
          <p:cNvSpPr>
            <a:spLocks noChangeArrowheads="1"/>
          </p:cNvSpPr>
          <p:nvPr/>
        </p:nvSpPr>
        <p:spPr bwMode="auto">
          <a:xfrm>
            <a:off x="-194950" y="4593144"/>
            <a:ext cx="921702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Wingdings" pitchFamily="2" charset="2"/>
              <a:buChar char="v"/>
            </a:pPr>
            <a:r>
              <a:rPr lang="en-MY" sz="2200" b="1" dirty="0">
                <a:solidFill>
                  <a:srgbClr val="9900CC"/>
                </a:solidFill>
                <a:latin typeface="Times New Roman" pitchFamily="18" charset="0"/>
                <a:cs typeface="Times New Roman" pitchFamily="18" charset="0"/>
              </a:rPr>
              <a:t>    </a:t>
            </a:r>
            <a:endParaRPr lang="en-MY" sz="2000" b="1" dirty="0">
              <a:latin typeface="Times New Roman" pitchFamily="18" charset="0"/>
              <a:cs typeface="Times New Roman"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7376070"/>
              </p:ext>
            </p:extLst>
          </p:nvPr>
        </p:nvGraphicFramePr>
        <p:xfrm>
          <a:off x="971600" y="5547762"/>
          <a:ext cx="6479784" cy="802152"/>
        </p:xfrm>
        <a:graphic>
          <a:graphicData uri="http://schemas.openxmlformats.org/drawingml/2006/table">
            <a:tbl>
              <a:tblPr/>
              <a:tblGrid>
                <a:gridCol w="3363255">
                  <a:extLst>
                    <a:ext uri="{9D8B030D-6E8A-4147-A177-3AD203B41FA5}">
                      <a16:colId xmlns:a16="http://schemas.microsoft.com/office/drawing/2014/main" val="20000"/>
                    </a:ext>
                  </a:extLst>
                </a:gridCol>
                <a:gridCol w="3116529">
                  <a:extLst>
                    <a:ext uri="{9D8B030D-6E8A-4147-A177-3AD203B41FA5}">
                      <a16:colId xmlns:a16="http://schemas.microsoft.com/office/drawing/2014/main" val="20001"/>
                    </a:ext>
                  </a:extLst>
                </a:gridCol>
              </a:tblGrid>
              <a:tr h="2907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400" dirty="0" smtClean="0">
                          <a:latin typeface="+mn-lt"/>
                        </a:rPr>
                        <a:t>Brucellosis  </a:t>
                      </a:r>
                      <a:r>
                        <a:rPr lang="en-MY" sz="2400" b="1" dirty="0" smtClean="0">
                          <a:solidFill>
                            <a:srgbClr val="000000"/>
                          </a:solidFill>
                          <a:latin typeface="+mn-lt"/>
                        </a:rPr>
                        <a:t>In Jordan </a:t>
                      </a:r>
                      <a:endParaRPr lang="en-MY" sz="2400" dirty="0" smtClean="0">
                        <a:latin typeface="+mn-lt"/>
                      </a:endParaRPr>
                    </a:p>
                  </a:txBody>
                  <a:tcPr marL="35360" marR="35360" marT="17658" marB="17658" anchor="ctr">
                    <a:lnL w="9525" cap="flat" cmpd="sng" algn="ctr">
                      <a:solidFill>
                        <a:srgbClr val="91ABD0"/>
                      </a:solidFill>
                      <a:prstDash val="solid"/>
                      <a:round/>
                      <a:headEnd type="none" w="med" len="med"/>
                      <a:tailEnd type="none" w="med" len="med"/>
                    </a:lnL>
                    <a:lnR w="9525" cap="flat" cmpd="sng" algn="ctr">
                      <a:solidFill>
                        <a:srgbClr val="91ABD0"/>
                      </a:solidFill>
                      <a:prstDash val="solid"/>
                      <a:round/>
                      <a:headEnd type="none" w="med" len="med"/>
                      <a:tailEnd type="none" w="med" len="med"/>
                    </a:lnR>
                    <a:lnT w="9525" cap="flat" cmpd="sng" algn="ctr">
                      <a:solidFill>
                        <a:srgbClr val="91ABD0"/>
                      </a:solidFill>
                      <a:prstDash val="solid"/>
                      <a:round/>
                      <a:headEnd type="none" w="med" len="med"/>
                      <a:tailEnd type="none" w="med" len="med"/>
                    </a:lnT>
                    <a:lnB w="9525" cap="flat" cmpd="sng" algn="ctr">
                      <a:solidFill>
                        <a:srgbClr val="91ABD0"/>
                      </a:solidFill>
                      <a:prstDash val="solid"/>
                      <a:round/>
                      <a:headEnd type="none" w="med" len="med"/>
                      <a:tailEnd type="none" w="med" len="med"/>
                    </a:lnB>
                    <a:solidFill>
                      <a:srgbClr val="92D050"/>
                    </a:solidFill>
                  </a:tcPr>
                </a:tc>
                <a:tc>
                  <a:txBody>
                    <a:bodyPr/>
                    <a:lstStyle/>
                    <a:p>
                      <a:pPr algn="ctr"/>
                      <a:endParaRPr lang="en-MY" sz="2400" dirty="0">
                        <a:latin typeface="+mn-lt"/>
                      </a:endParaRPr>
                    </a:p>
                  </a:txBody>
                  <a:tcPr marL="35360" marR="35360" marT="17658" marB="17658" anchor="ctr">
                    <a:lnL w="9525" cap="flat" cmpd="sng" algn="ctr">
                      <a:solidFill>
                        <a:srgbClr val="91ABD0"/>
                      </a:solidFill>
                      <a:prstDash val="solid"/>
                      <a:round/>
                      <a:headEnd type="none" w="med" len="med"/>
                      <a:tailEnd type="none" w="med" len="med"/>
                    </a:lnL>
                    <a:lnR w="9525" cap="flat" cmpd="sng" algn="ctr">
                      <a:solidFill>
                        <a:srgbClr val="91ABD0"/>
                      </a:solidFill>
                      <a:prstDash val="solid"/>
                      <a:round/>
                      <a:headEnd type="none" w="med" len="med"/>
                      <a:tailEnd type="none" w="med" len="med"/>
                    </a:lnR>
                    <a:lnT w="9525" cap="flat" cmpd="sng" algn="ctr">
                      <a:solidFill>
                        <a:srgbClr val="91ABD0"/>
                      </a:solidFill>
                      <a:prstDash val="solid"/>
                      <a:round/>
                      <a:headEnd type="none" w="med" len="med"/>
                      <a:tailEnd type="none" w="med" len="med"/>
                    </a:lnT>
                    <a:lnB w="9525" cap="flat" cmpd="sng" algn="ctr">
                      <a:solidFill>
                        <a:srgbClr val="91ABD0"/>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238651">
                <a:tc>
                  <a:txBody>
                    <a:bodyPr/>
                    <a:lstStyle/>
                    <a:p>
                      <a:pPr algn="r"/>
                      <a:r>
                        <a:rPr lang="en-MY" sz="2400" dirty="0">
                          <a:latin typeface="+mn-lt"/>
                        </a:rPr>
                        <a:t>Incidence Rate</a:t>
                      </a:r>
                    </a:p>
                  </a:txBody>
                  <a:tcPr marL="35360" marR="35360" marT="17658" marB="17658" anchor="ctr">
                    <a:lnL w="9525" cap="flat" cmpd="sng" algn="ctr">
                      <a:solidFill>
                        <a:srgbClr val="91ABD0"/>
                      </a:solidFill>
                      <a:prstDash val="solid"/>
                      <a:round/>
                      <a:headEnd type="none" w="med" len="med"/>
                      <a:tailEnd type="none" w="med" len="med"/>
                    </a:lnL>
                    <a:lnR w="9525" cap="flat" cmpd="sng" algn="ctr">
                      <a:solidFill>
                        <a:srgbClr val="91ABD0"/>
                      </a:solidFill>
                      <a:prstDash val="solid"/>
                      <a:round/>
                      <a:headEnd type="none" w="med" len="med"/>
                      <a:tailEnd type="none" w="med" len="med"/>
                    </a:lnR>
                    <a:lnT w="9525" cap="flat" cmpd="sng" algn="ctr">
                      <a:solidFill>
                        <a:srgbClr val="91ABD0"/>
                      </a:solidFill>
                      <a:prstDash val="solid"/>
                      <a:round/>
                      <a:headEnd type="none" w="med" len="med"/>
                      <a:tailEnd type="none" w="med" len="med"/>
                    </a:lnT>
                    <a:lnB w="9525" cap="flat" cmpd="sng" algn="ctr">
                      <a:solidFill>
                        <a:srgbClr val="91ABD0"/>
                      </a:solidFill>
                      <a:prstDash val="solid"/>
                      <a:round/>
                      <a:headEnd type="none" w="med" len="med"/>
                      <a:tailEnd type="none" w="med" len="med"/>
                    </a:lnB>
                    <a:solidFill>
                      <a:srgbClr val="92D050"/>
                    </a:solidFill>
                  </a:tcPr>
                </a:tc>
                <a:tc>
                  <a:txBody>
                    <a:bodyPr/>
                    <a:lstStyle/>
                    <a:p>
                      <a:pPr algn="ctr"/>
                      <a:r>
                        <a:rPr lang="en-MY" sz="2400" dirty="0" smtClean="0">
                          <a:latin typeface="+mn-lt"/>
                        </a:rPr>
                        <a:t>4.645/ 100 000</a:t>
                      </a:r>
                      <a:endParaRPr lang="en-MY" sz="2400" dirty="0">
                        <a:latin typeface="+mn-lt"/>
                      </a:endParaRPr>
                    </a:p>
                  </a:txBody>
                  <a:tcPr marL="35360" marR="35360" marT="17658" marB="17658" anchor="ctr">
                    <a:lnL w="9525" cap="flat" cmpd="sng" algn="ctr">
                      <a:solidFill>
                        <a:srgbClr val="91ABD0"/>
                      </a:solidFill>
                      <a:prstDash val="solid"/>
                      <a:round/>
                      <a:headEnd type="none" w="med" len="med"/>
                      <a:tailEnd type="none" w="med" len="med"/>
                    </a:lnL>
                    <a:lnR w="9525" cap="flat" cmpd="sng" algn="ctr">
                      <a:solidFill>
                        <a:srgbClr val="91ABD0"/>
                      </a:solidFill>
                      <a:prstDash val="solid"/>
                      <a:round/>
                      <a:headEnd type="none" w="med" len="med"/>
                      <a:tailEnd type="none" w="med" len="med"/>
                    </a:lnR>
                    <a:lnT w="9525" cap="flat" cmpd="sng" algn="ctr">
                      <a:solidFill>
                        <a:srgbClr val="91ABD0"/>
                      </a:solidFill>
                      <a:prstDash val="solid"/>
                      <a:round/>
                      <a:headEnd type="none" w="med" len="med"/>
                      <a:tailEnd type="none" w="med" len="med"/>
                    </a:lnT>
                    <a:lnB w="9525" cap="flat" cmpd="sng" algn="ctr">
                      <a:solidFill>
                        <a:srgbClr val="91ABD0"/>
                      </a:solidFill>
                      <a:prstDash val="solid"/>
                      <a:round/>
                      <a:headEnd type="none" w="med" len="med"/>
                      <a:tailEnd type="none" w="med" len="med"/>
                    </a:lnB>
                    <a:solidFill>
                      <a:srgbClr val="92D050"/>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954294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746792B5-F2D8-436A-9888-0266466858B3}" type="slidenum">
              <a:rPr lang="ar-SA" smtClean="0"/>
              <a:pPr eaLnBrk="1" hangingPunct="1"/>
              <a:t>16</a:t>
            </a:fld>
            <a:endParaRPr lang="en-US" smtClean="0"/>
          </a:p>
        </p:txBody>
      </p:sp>
      <p:pic>
        <p:nvPicPr>
          <p:cNvPr id="43011" name="Picture 4" descr="http://www.who.int/zoonoses/diseases/Brucellosis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1" y="-57150"/>
            <a:ext cx="2088803" cy="1541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2" name="Rectangle 5"/>
          <p:cNvSpPr>
            <a:spLocks noChangeArrowheads="1"/>
          </p:cNvSpPr>
          <p:nvPr/>
        </p:nvSpPr>
        <p:spPr bwMode="auto">
          <a:xfrm>
            <a:off x="1417820" y="320894"/>
            <a:ext cx="41798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sz="2400" b="1" dirty="0">
                <a:solidFill>
                  <a:srgbClr val="C00000"/>
                </a:solidFill>
                <a:latin typeface="Times New Roman" pitchFamily="18" charset="0"/>
                <a:cs typeface="Times New Roman" pitchFamily="18" charset="0"/>
              </a:rPr>
              <a:t>Epidemiological Determinants</a:t>
            </a:r>
          </a:p>
        </p:txBody>
      </p:sp>
      <p:sp>
        <p:nvSpPr>
          <p:cNvPr id="43013" name="Rectangle 5"/>
          <p:cNvSpPr>
            <a:spLocks noChangeArrowheads="1"/>
          </p:cNvSpPr>
          <p:nvPr/>
        </p:nvSpPr>
        <p:spPr bwMode="auto">
          <a:xfrm>
            <a:off x="105943" y="908720"/>
            <a:ext cx="9067800" cy="18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buFont typeface="Wingdings" pitchFamily="2" charset="2"/>
              <a:buChar char="q"/>
            </a:pPr>
            <a:r>
              <a:rPr lang="en-MY" sz="2800" b="1" dirty="0">
                <a:solidFill>
                  <a:srgbClr val="9900FF"/>
                </a:solidFill>
                <a:latin typeface="Garamond" pitchFamily="18" charset="0"/>
                <a:cs typeface="Times New Roman" pitchFamily="18" charset="0"/>
              </a:rPr>
              <a:t>         </a:t>
            </a:r>
            <a:r>
              <a:rPr lang="en-MY" sz="2200" b="1" dirty="0">
                <a:solidFill>
                  <a:srgbClr val="FF0000"/>
                </a:solidFill>
                <a:cs typeface="Times New Roman" pitchFamily="18" charset="0"/>
              </a:rPr>
              <a:t>Host Factors</a:t>
            </a:r>
          </a:p>
          <a:p>
            <a:pPr marL="342900" indent="-342900">
              <a:buFont typeface="Wingdings" panose="05000000000000000000" pitchFamily="2" charset="2"/>
              <a:buChar char="v"/>
            </a:pPr>
            <a:r>
              <a:rPr lang="en-MY" sz="2200" dirty="0">
                <a:cs typeface="Times New Roman" pitchFamily="18" charset="0"/>
              </a:rPr>
              <a:t>  Human brucellosis is</a:t>
            </a:r>
            <a:r>
              <a:rPr lang="en-MY" sz="2200" b="1" dirty="0">
                <a:solidFill>
                  <a:srgbClr val="0070C0"/>
                </a:solidFill>
                <a:cs typeface="Times New Roman" pitchFamily="18" charset="0"/>
              </a:rPr>
              <a:t> predominantly </a:t>
            </a:r>
            <a:r>
              <a:rPr lang="en-MY" sz="2200" dirty="0">
                <a:cs typeface="Times New Roman" pitchFamily="18" charset="0"/>
              </a:rPr>
              <a:t>a </a:t>
            </a:r>
            <a:r>
              <a:rPr lang="en-MY" sz="2200" b="1" dirty="0">
                <a:cs typeface="Times New Roman" pitchFamily="18" charset="0"/>
              </a:rPr>
              <a:t>disease of </a:t>
            </a:r>
            <a:r>
              <a:rPr lang="en-MY" sz="2200" b="1" dirty="0">
                <a:solidFill>
                  <a:srgbClr val="FF0000"/>
                </a:solidFill>
                <a:cs typeface="Times New Roman" pitchFamily="18" charset="0"/>
              </a:rPr>
              <a:t>adult males</a:t>
            </a:r>
            <a:r>
              <a:rPr lang="en-MY" sz="2200" dirty="0" smtClean="0">
                <a:solidFill>
                  <a:srgbClr val="9900FF"/>
                </a:solidFill>
                <a:cs typeface="Times New Roman" pitchFamily="18" charset="0"/>
              </a:rPr>
              <a:t>.</a:t>
            </a:r>
          </a:p>
          <a:p>
            <a:pPr marL="342900" indent="-342900">
              <a:buFont typeface="Wingdings" panose="05000000000000000000" pitchFamily="2" charset="2"/>
              <a:buChar char="v"/>
            </a:pPr>
            <a:r>
              <a:rPr lang="en-MY" sz="2200" dirty="0" smtClean="0">
                <a:solidFill>
                  <a:srgbClr val="9900FF"/>
                </a:solidFill>
                <a:cs typeface="Times New Roman" pitchFamily="18" charset="0"/>
              </a:rPr>
              <a:t> </a:t>
            </a:r>
            <a:r>
              <a:rPr lang="en-MY" sz="2200" b="1" dirty="0" smtClean="0">
                <a:cs typeface="Times New Roman" pitchFamily="18" charset="0"/>
              </a:rPr>
              <a:t>Farmers</a:t>
            </a:r>
            <a:r>
              <a:rPr lang="en-MY" sz="2200" b="1" dirty="0">
                <a:cs typeface="Times New Roman" pitchFamily="18" charset="0"/>
              </a:rPr>
              <a:t>, shepherds, butchers</a:t>
            </a:r>
            <a:r>
              <a:rPr lang="en-MY" sz="2200" dirty="0">
                <a:cs typeface="Times New Roman" pitchFamily="18" charset="0"/>
              </a:rPr>
              <a:t>, and, veterinarians and </a:t>
            </a:r>
            <a:r>
              <a:rPr lang="en-MY" sz="2200" b="1" dirty="0">
                <a:cs typeface="Times New Roman" pitchFamily="18" charset="0"/>
              </a:rPr>
              <a:t>laboratory workers </a:t>
            </a:r>
          </a:p>
          <a:p>
            <a:pPr algn="ctr"/>
            <a:r>
              <a:rPr lang="en-MY" sz="2200" dirty="0">
                <a:cs typeface="Times New Roman" pitchFamily="18" charset="0"/>
              </a:rPr>
              <a:t>are particularly at </a:t>
            </a:r>
            <a:r>
              <a:rPr lang="en-MY" sz="2200" b="1" dirty="0">
                <a:solidFill>
                  <a:srgbClr val="0070C0"/>
                </a:solidFill>
                <a:cs typeface="Times New Roman" pitchFamily="18" charset="0"/>
              </a:rPr>
              <a:t>special  </a:t>
            </a:r>
            <a:r>
              <a:rPr lang="en-MY" sz="2200" b="1" dirty="0">
                <a:cs typeface="Times New Roman" pitchFamily="18" charset="0"/>
              </a:rPr>
              <a:t>risk because </a:t>
            </a:r>
            <a:r>
              <a:rPr lang="en-MY" sz="2200" b="1" dirty="0">
                <a:solidFill>
                  <a:srgbClr val="0070C0"/>
                </a:solidFill>
                <a:cs typeface="Times New Roman" pitchFamily="18" charset="0"/>
              </a:rPr>
              <a:t>of occupational exposure. </a:t>
            </a:r>
          </a:p>
          <a:p>
            <a:pPr marL="342900" indent="-342900">
              <a:buFont typeface="Wingdings" panose="05000000000000000000" pitchFamily="2" charset="2"/>
              <a:buChar char="q"/>
            </a:pPr>
            <a:r>
              <a:rPr lang="en-MY" sz="2200" b="1" dirty="0">
                <a:solidFill>
                  <a:srgbClr val="0070C0"/>
                </a:solidFill>
                <a:cs typeface="Times New Roman" pitchFamily="18" charset="0"/>
              </a:rPr>
              <a:t>Immunity follows infection</a:t>
            </a:r>
            <a:endParaRPr lang="en-MY" sz="2200" dirty="0">
              <a:cs typeface="Times New Roman" pitchFamily="18" charset="0"/>
            </a:endParaRPr>
          </a:p>
        </p:txBody>
      </p:sp>
      <p:sp>
        <p:nvSpPr>
          <p:cNvPr id="43015" name="Rectangle 1"/>
          <p:cNvSpPr>
            <a:spLocks noChangeArrowheads="1"/>
          </p:cNvSpPr>
          <p:nvPr/>
        </p:nvSpPr>
        <p:spPr bwMode="auto">
          <a:xfrm>
            <a:off x="4283968" y="2524547"/>
            <a:ext cx="17225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57200" indent="-457200">
              <a:buFont typeface="Wingdings" pitchFamily="2" charset="2"/>
              <a:buChar char="q"/>
            </a:pPr>
            <a:r>
              <a:rPr lang="en-MY" sz="2800" b="1" dirty="0">
                <a:solidFill>
                  <a:srgbClr val="C00000"/>
                </a:solidFill>
                <a:latin typeface="Garamond" pitchFamily="18" charset="0"/>
                <a:cs typeface="Times New Roman" pitchFamily="18" charset="0"/>
              </a:rPr>
              <a:t> </a:t>
            </a:r>
            <a:r>
              <a:rPr lang="en-MY" sz="2400" b="1" dirty="0">
                <a:solidFill>
                  <a:srgbClr val="C00000"/>
                </a:solidFill>
                <a:cs typeface="Times New Roman" pitchFamily="18" charset="0"/>
              </a:rPr>
              <a:t>Agent</a:t>
            </a:r>
            <a:r>
              <a:rPr lang="en-MY" sz="2800" b="1" dirty="0">
                <a:solidFill>
                  <a:srgbClr val="C00000"/>
                </a:solidFill>
                <a:cs typeface="Times New Roman" pitchFamily="18" charset="0"/>
              </a:rPr>
              <a:t> </a:t>
            </a:r>
            <a:endParaRPr lang="en-MY" sz="2800" dirty="0"/>
          </a:p>
        </p:txBody>
      </p:sp>
      <p:sp>
        <p:nvSpPr>
          <p:cNvPr id="4" name="Rectangle 3"/>
          <p:cNvSpPr/>
          <p:nvPr/>
        </p:nvSpPr>
        <p:spPr>
          <a:xfrm>
            <a:off x="169722" y="2893871"/>
            <a:ext cx="8928546" cy="3354765"/>
          </a:xfrm>
          <a:prstGeom prst="rect">
            <a:avLst/>
          </a:prstGeom>
        </p:spPr>
        <p:txBody>
          <a:bodyPr wrap="square">
            <a:spAutoFit/>
          </a:bodyPr>
          <a:lstStyle/>
          <a:p>
            <a:pPr marL="457200" indent="-457200">
              <a:buFont typeface="Wingdings" pitchFamily="2" charset="2"/>
              <a:buChar char="q"/>
              <a:defRPr/>
            </a:pPr>
            <a:r>
              <a:rPr lang="en-MY" sz="2200" dirty="0">
                <a:cs typeface="Times New Roman" pitchFamily="18" charset="0"/>
              </a:rPr>
              <a:t>The agents are small, </a:t>
            </a:r>
            <a:r>
              <a:rPr lang="en-MY" sz="2200" b="1" dirty="0">
                <a:cs typeface="Times New Roman" pitchFamily="18" charset="0"/>
              </a:rPr>
              <a:t>gram-negativ</a:t>
            </a:r>
            <a:r>
              <a:rPr lang="en-MY" sz="2200" dirty="0">
                <a:cs typeface="Times New Roman" pitchFamily="18" charset="0"/>
              </a:rPr>
              <a:t>e rod shaped, </a:t>
            </a:r>
            <a:r>
              <a:rPr lang="en-MY" sz="2200" b="1" dirty="0">
                <a:solidFill>
                  <a:srgbClr val="0070C0"/>
                </a:solidFill>
                <a:cs typeface="Times New Roman" pitchFamily="18" charset="0"/>
              </a:rPr>
              <a:t>non-motile</a:t>
            </a:r>
            <a:r>
              <a:rPr lang="en-MY" sz="2200" dirty="0" smtClean="0">
                <a:cs typeface="Times New Roman" pitchFamily="18" charset="0"/>
              </a:rPr>
              <a:t>,</a:t>
            </a:r>
          </a:p>
          <a:p>
            <a:pPr marL="457200" indent="-457200">
              <a:buFont typeface="Wingdings" pitchFamily="2" charset="2"/>
              <a:buChar char="q"/>
              <a:defRPr/>
            </a:pPr>
            <a:r>
              <a:rPr lang="en-MY" sz="2200" dirty="0" smtClean="0">
                <a:cs typeface="Times New Roman" pitchFamily="18" charset="0"/>
              </a:rPr>
              <a:t> </a:t>
            </a:r>
            <a:r>
              <a:rPr lang="en-MY" sz="2200" b="1" dirty="0">
                <a:solidFill>
                  <a:srgbClr val="0070C0"/>
                </a:solidFill>
                <a:cs typeface="Times New Roman" pitchFamily="18" charset="0"/>
              </a:rPr>
              <a:t>non </a:t>
            </a:r>
            <a:r>
              <a:rPr lang="en-MY" sz="2200" b="1" dirty="0" smtClean="0">
                <a:solidFill>
                  <a:srgbClr val="0070C0"/>
                </a:solidFill>
                <a:cs typeface="Times New Roman" pitchFamily="18" charset="0"/>
              </a:rPr>
              <a:t>spore </a:t>
            </a:r>
            <a:r>
              <a:rPr lang="en-MY" sz="2200" dirty="0" smtClean="0">
                <a:cs typeface="Times New Roman" pitchFamily="18" charset="0"/>
              </a:rPr>
              <a:t>&amp;</a:t>
            </a:r>
            <a:r>
              <a:rPr lang="en-MY" sz="2200" dirty="0">
                <a:cs typeface="Times New Roman" pitchFamily="18" charset="0"/>
              </a:rPr>
              <a:t>intracellular </a:t>
            </a:r>
            <a:r>
              <a:rPr lang="en-MY" sz="2400" dirty="0"/>
              <a:t> </a:t>
            </a:r>
            <a:r>
              <a:rPr lang="en-MY" sz="2200" b="1" dirty="0">
                <a:cs typeface="Times New Roman" pitchFamily="18" charset="0"/>
              </a:rPr>
              <a:t>coccobacilli </a:t>
            </a:r>
            <a:r>
              <a:rPr lang="en-MY" sz="2200" dirty="0" smtClean="0">
                <a:cs typeface="Times New Roman" pitchFamily="18" charset="0"/>
              </a:rPr>
              <a:t>of </a:t>
            </a:r>
            <a:r>
              <a:rPr lang="en-MY" sz="2200" dirty="0">
                <a:cs typeface="Times New Roman" pitchFamily="18" charset="0"/>
              </a:rPr>
              <a:t>the </a:t>
            </a:r>
            <a:r>
              <a:rPr lang="en-MY" sz="2200" b="1" dirty="0">
                <a:solidFill>
                  <a:srgbClr val="0070C0"/>
                </a:solidFill>
                <a:cs typeface="Times New Roman" pitchFamily="18" charset="0"/>
              </a:rPr>
              <a:t>genus </a:t>
            </a:r>
            <a:r>
              <a:rPr lang="en-MY" sz="2200" b="1" i="1" dirty="0" err="1">
                <a:solidFill>
                  <a:srgbClr val="0070C0"/>
                </a:solidFill>
                <a:cs typeface="Times New Roman" pitchFamily="18" charset="0"/>
              </a:rPr>
              <a:t>Brucella</a:t>
            </a:r>
            <a:r>
              <a:rPr lang="en-MY" sz="2200" i="1" dirty="0" smtClean="0">
                <a:cs typeface="Times New Roman" pitchFamily="18" charset="0"/>
              </a:rPr>
              <a:t>.</a:t>
            </a:r>
          </a:p>
          <a:p>
            <a:pPr>
              <a:defRPr/>
            </a:pPr>
            <a:endParaRPr lang="en-MY" sz="2200" i="1" dirty="0">
              <a:latin typeface="Times New Roman" pitchFamily="18" charset="0"/>
              <a:cs typeface="Times New Roman" pitchFamily="18" charset="0"/>
            </a:endParaRPr>
          </a:p>
          <a:p>
            <a:pPr marL="342900" indent="-342900">
              <a:buFont typeface="Wingdings" pitchFamily="2" charset="2"/>
              <a:buChar char="q"/>
              <a:defRPr/>
            </a:pPr>
            <a:r>
              <a:rPr lang="en-MY" sz="2400" b="1" dirty="0" smtClean="0">
                <a:solidFill>
                  <a:srgbClr val="FF0000"/>
                </a:solidFill>
                <a:cs typeface="Times New Roman" pitchFamily="18" charset="0"/>
              </a:rPr>
              <a:t>Four </a:t>
            </a:r>
            <a:r>
              <a:rPr lang="en-MY" sz="2400" b="1" dirty="0">
                <a:solidFill>
                  <a:srgbClr val="FF0000"/>
                </a:solidFill>
                <a:cs typeface="Times New Roman" pitchFamily="18" charset="0"/>
              </a:rPr>
              <a:t>species </a:t>
            </a:r>
            <a:r>
              <a:rPr lang="en-MY" sz="2400" dirty="0">
                <a:cs typeface="Times New Roman" pitchFamily="18" charset="0"/>
              </a:rPr>
              <a:t>infect man </a:t>
            </a:r>
            <a:r>
              <a:rPr lang="en-MY" sz="2400" b="1" dirty="0">
                <a:cs typeface="Times New Roman" pitchFamily="18" charset="0"/>
              </a:rPr>
              <a:t>:</a:t>
            </a:r>
          </a:p>
          <a:p>
            <a:pPr>
              <a:defRPr/>
            </a:pPr>
            <a:r>
              <a:rPr lang="en-MY" sz="2400" b="1" i="1" dirty="0" smtClean="0">
                <a:cs typeface="Times New Roman" pitchFamily="18" charset="0"/>
              </a:rPr>
              <a:t>I.   </a:t>
            </a:r>
            <a:r>
              <a:rPr lang="en-MY" sz="2400" b="1" i="1" dirty="0" err="1" smtClean="0">
                <a:cs typeface="Times New Roman" pitchFamily="18" charset="0"/>
              </a:rPr>
              <a:t>B.</a:t>
            </a:r>
            <a:r>
              <a:rPr lang="en-MY" sz="2400" b="1" i="1" dirty="0" err="1" smtClean="0">
                <a:solidFill>
                  <a:srgbClr val="FF0000"/>
                </a:solidFill>
                <a:cs typeface="Times New Roman" pitchFamily="18" charset="0"/>
              </a:rPr>
              <a:t>melitensis</a:t>
            </a:r>
            <a:r>
              <a:rPr lang="en-MY" sz="2400" b="1" i="1" dirty="0" smtClean="0">
                <a:solidFill>
                  <a:srgbClr val="FF0000"/>
                </a:solidFill>
                <a:cs typeface="Times New Roman" pitchFamily="18" charset="0"/>
              </a:rPr>
              <a:t> </a:t>
            </a:r>
            <a:r>
              <a:rPr lang="en-MY" sz="2400" b="1" i="1" dirty="0" smtClean="0">
                <a:cs typeface="Times New Roman" pitchFamily="18" charset="0"/>
              </a:rPr>
              <a:t> </a:t>
            </a:r>
            <a:r>
              <a:rPr lang="en-MY" sz="2400" b="1" dirty="0">
                <a:cs typeface="Times New Roman" pitchFamily="18" charset="0"/>
              </a:rPr>
              <a:t>is the most </a:t>
            </a:r>
            <a:r>
              <a:rPr lang="en-MY" sz="2400" b="1" dirty="0">
                <a:solidFill>
                  <a:srgbClr val="FF0000"/>
                </a:solidFill>
                <a:cs typeface="Times New Roman" pitchFamily="18" charset="0"/>
              </a:rPr>
              <a:t>virulent and invasive </a:t>
            </a:r>
            <a:r>
              <a:rPr lang="en-MY" sz="2400" b="1" dirty="0">
                <a:cs typeface="Times New Roman" pitchFamily="18" charset="0"/>
              </a:rPr>
              <a:t>species; </a:t>
            </a:r>
          </a:p>
          <a:p>
            <a:pPr marL="457200" indent="-457200">
              <a:buFont typeface="Wingdings" pitchFamily="2" charset="2"/>
              <a:buChar char="Ø"/>
              <a:defRPr/>
            </a:pPr>
            <a:r>
              <a:rPr lang="en-MY" sz="2400" b="1" dirty="0">
                <a:cs typeface="Times New Roman" pitchFamily="18" charset="0"/>
              </a:rPr>
              <a:t>it usually infects </a:t>
            </a:r>
            <a:r>
              <a:rPr lang="en-MY" sz="2400" b="1" dirty="0">
                <a:solidFill>
                  <a:srgbClr val="FF0000"/>
                </a:solidFill>
                <a:cs typeface="Times New Roman" pitchFamily="18" charset="0"/>
              </a:rPr>
              <a:t>goats </a:t>
            </a:r>
            <a:r>
              <a:rPr lang="en-MY" sz="2400" b="1" dirty="0">
                <a:cs typeface="Times New Roman" pitchFamily="18" charset="0"/>
              </a:rPr>
              <a:t>and occasionally sheep. </a:t>
            </a:r>
          </a:p>
          <a:p>
            <a:pPr>
              <a:defRPr/>
            </a:pPr>
            <a:r>
              <a:rPr lang="en-MY" sz="2400" b="1" i="1" dirty="0" smtClean="0">
                <a:solidFill>
                  <a:srgbClr val="002060"/>
                </a:solidFill>
                <a:cs typeface="Times New Roman" pitchFamily="18" charset="0"/>
              </a:rPr>
              <a:t>II. </a:t>
            </a:r>
            <a:r>
              <a:rPr lang="en-MY" sz="2400" b="1" i="1" dirty="0" err="1" smtClean="0">
                <a:solidFill>
                  <a:srgbClr val="002060"/>
                </a:solidFill>
                <a:cs typeface="Times New Roman" pitchFamily="18" charset="0"/>
              </a:rPr>
              <a:t>B.</a:t>
            </a:r>
            <a:r>
              <a:rPr lang="en-MY" sz="2400" b="1" i="1" dirty="0" err="1" smtClean="0">
                <a:solidFill>
                  <a:srgbClr val="FF0000"/>
                </a:solidFill>
                <a:cs typeface="Times New Roman" pitchFamily="18" charset="0"/>
              </a:rPr>
              <a:t>abortus</a:t>
            </a:r>
            <a:r>
              <a:rPr lang="en-MY" sz="2400" i="1" dirty="0" smtClean="0">
                <a:cs typeface="Times New Roman" pitchFamily="18" charset="0"/>
              </a:rPr>
              <a:t> </a:t>
            </a:r>
            <a:r>
              <a:rPr lang="en-MY" sz="2400" dirty="0">
                <a:cs typeface="Times New Roman" pitchFamily="18" charset="0"/>
              </a:rPr>
              <a:t>is </a:t>
            </a:r>
            <a:r>
              <a:rPr lang="en-MY" sz="2400" b="1" dirty="0">
                <a:cs typeface="Times New Roman" pitchFamily="18" charset="0"/>
              </a:rPr>
              <a:t>less virulent </a:t>
            </a:r>
            <a:r>
              <a:rPr lang="en-MY" sz="2400" dirty="0">
                <a:cs typeface="Times New Roman" pitchFamily="18" charset="0"/>
              </a:rPr>
              <a:t>and is primarily a disease </a:t>
            </a:r>
            <a:r>
              <a:rPr lang="en-MY" sz="2400" b="1" dirty="0">
                <a:solidFill>
                  <a:srgbClr val="002060"/>
                </a:solidFill>
                <a:cs typeface="Times New Roman" pitchFamily="18" charset="0"/>
              </a:rPr>
              <a:t>of cattle</a:t>
            </a:r>
            <a:r>
              <a:rPr lang="en-MY" sz="2400" dirty="0">
                <a:cs typeface="Times New Roman" pitchFamily="18" charset="0"/>
              </a:rPr>
              <a:t>. </a:t>
            </a:r>
          </a:p>
          <a:p>
            <a:pPr>
              <a:defRPr/>
            </a:pPr>
            <a:r>
              <a:rPr lang="en-MY" sz="2400" b="1" i="1" dirty="0" smtClean="0">
                <a:cs typeface="Times New Roman" pitchFamily="18" charset="0"/>
              </a:rPr>
              <a:t>III. </a:t>
            </a:r>
            <a:r>
              <a:rPr lang="en-MY" sz="2400" b="1" i="1" dirty="0" err="1" smtClean="0">
                <a:cs typeface="Times New Roman" pitchFamily="18" charset="0"/>
              </a:rPr>
              <a:t>B.suis</a:t>
            </a:r>
            <a:r>
              <a:rPr lang="en-MY" sz="2400" i="1" dirty="0" smtClean="0">
                <a:cs typeface="Times New Roman" pitchFamily="18" charset="0"/>
              </a:rPr>
              <a:t> </a:t>
            </a:r>
            <a:r>
              <a:rPr lang="en-MY" sz="2400" dirty="0">
                <a:cs typeface="Times New Roman" pitchFamily="18" charset="0"/>
              </a:rPr>
              <a:t>is of </a:t>
            </a:r>
            <a:r>
              <a:rPr lang="en-MY" sz="2400" b="1" dirty="0">
                <a:cs typeface="Times New Roman" pitchFamily="18" charset="0"/>
              </a:rPr>
              <a:t>intermediate </a:t>
            </a:r>
            <a:r>
              <a:rPr lang="en-MY" sz="2400" dirty="0">
                <a:cs typeface="Times New Roman" pitchFamily="18" charset="0"/>
              </a:rPr>
              <a:t>virulence and chiefly infects </a:t>
            </a:r>
            <a:r>
              <a:rPr lang="en-MY" sz="2400" b="1" dirty="0">
                <a:cs typeface="Times New Roman" pitchFamily="18" charset="0"/>
              </a:rPr>
              <a:t>pigs. </a:t>
            </a:r>
          </a:p>
          <a:p>
            <a:pPr>
              <a:defRPr/>
            </a:pPr>
            <a:r>
              <a:rPr lang="en-MY" sz="2400" b="1" i="1" dirty="0" smtClean="0">
                <a:cs typeface="Times New Roman" pitchFamily="18" charset="0"/>
              </a:rPr>
              <a:t>1V. </a:t>
            </a:r>
            <a:r>
              <a:rPr lang="en-MY" sz="2400" b="1" i="1" dirty="0" err="1" smtClean="0">
                <a:cs typeface="Times New Roman" pitchFamily="18" charset="0"/>
              </a:rPr>
              <a:t>B.</a:t>
            </a:r>
            <a:r>
              <a:rPr lang="en-MY" sz="2400" b="1" i="1" dirty="0" err="1" smtClean="0">
                <a:solidFill>
                  <a:srgbClr val="FF0000"/>
                </a:solidFill>
                <a:cs typeface="Times New Roman" pitchFamily="18" charset="0"/>
              </a:rPr>
              <a:t>canis</a:t>
            </a:r>
            <a:r>
              <a:rPr lang="en-MY" sz="2400" b="1" i="1" dirty="0" smtClean="0">
                <a:cs typeface="Times New Roman" pitchFamily="18" charset="0"/>
              </a:rPr>
              <a:t>  </a:t>
            </a:r>
            <a:r>
              <a:rPr lang="en-MY" sz="2400" dirty="0">
                <a:cs typeface="Times New Roman" pitchFamily="18" charset="0"/>
              </a:rPr>
              <a:t>is a disease  of </a:t>
            </a:r>
            <a:r>
              <a:rPr lang="en-MY" sz="2400" b="1" dirty="0">
                <a:cs typeface="Times New Roman" pitchFamily="18" charset="0"/>
              </a:rPr>
              <a:t>dogs.</a:t>
            </a:r>
          </a:p>
        </p:txBody>
      </p:sp>
    </p:spTree>
    <p:extLst>
      <p:ext uri="{BB962C8B-B14F-4D97-AF65-F5344CB8AC3E}">
        <p14:creationId xmlns:p14="http://schemas.microsoft.com/office/powerpoint/2010/main" val="1145214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F3548B15-0925-4410-B854-4B47F43CE6EA}" type="slidenum">
              <a:rPr lang="ar-SA" smtClean="0"/>
              <a:pPr eaLnBrk="1" hangingPunct="1"/>
              <a:t>17</a:t>
            </a:fld>
            <a:endParaRPr lang="en-US" dirty="0" smtClean="0"/>
          </a:p>
        </p:txBody>
      </p:sp>
      <p:sp>
        <p:nvSpPr>
          <p:cNvPr id="5" name="Rectangle 4"/>
          <p:cNvSpPr/>
          <p:nvPr/>
        </p:nvSpPr>
        <p:spPr>
          <a:xfrm>
            <a:off x="13700" y="955948"/>
            <a:ext cx="8950788" cy="4216539"/>
          </a:xfrm>
          <a:prstGeom prst="rect">
            <a:avLst/>
          </a:prstGeom>
        </p:spPr>
        <p:txBody>
          <a:bodyPr wrap="square">
            <a:spAutoFit/>
          </a:bodyPr>
          <a:lstStyle/>
          <a:p>
            <a:pPr marL="457200" indent="-457200">
              <a:buFont typeface="Wingdings" pitchFamily="2" charset="2"/>
              <a:buChar char="q"/>
              <a:defRPr/>
            </a:pPr>
            <a:r>
              <a:rPr lang="en-MY" sz="2200" b="1" u="sng" dirty="0" smtClean="0">
                <a:solidFill>
                  <a:srgbClr val="C00000"/>
                </a:solidFill>
                <a:latin typeface="Times New Roman" pitchFamily="18" charset="0"/>
                <a:cs typeface="Times New Roman" pitchFamily="18" charset="0"/>
              </a:rPr>
              <a:t>  </a:t>
            </a:r>
            <a:r>
              <a:rPr lang="en-MY" sz="2800" b="1" u="sng" dirty="0" smtClean="0">
                <a:solidFill>
                  <a:srgbClr val="C00000"/>
                </a:solidFill>
                <a:cs typeface="Times New Roman" pitchFamily="18" charset="0"/>
              </a:rPr>
              <a:t>Reservoir </a:t>
            </a:r>
            <a:r>
              <a:rPr lang="en-MY" sz="2800" b="1" u="sng" dirty="0">
                <a:solidFill>
                  <a:srgbClr val="C00000"/>
                </a:solidFill>
                <a:cs typeface="Times New Roman" pitchFamily="18" charset="0"/>
              </a:rPr>
              <a:t>of Infection </a:t>
            </a:r>
            <a:r>
              <a:rPr lang="en-MY" sz="2800" dirty="0">
                <a:solidFill>
                  <a:srgbClr val="C00000"/>
                </a:solidFill>
                <a:cs typeface="Times New Roman" pitchFamily="18" charset="0"/>
              </a:rPr>
              <a:t>: </a:t>
            </a:r>
          </a:p>
          <a:p>
            <a:pPr marL="342900" indent="-342900">
              <a:buFont typeface="Wingdings" panose="05000000000000000000" pitchFamily="2" charset="2"/>
              <a:buChar char="v"/>
              <a:defRPr/>
            </a:pPr>
            <a:r>
              <a:rPr lang="en-MY" sz="2400" b="1" dirty="0">
                <a:solidFill>
                  <a:srgbClr val="FF0000"/>
                </a:solidFill>
                <a:cs typeface="Times New Roman" pitchFamily="18" charset="0"/>
              </a:rPr>
              <a:t>Main </a:t>
            </a:r>
            <a:r>
              <a:rPr lang="en-MY" sz="2400" b="1" dirty="0">
                <a:solidFill>
                  <a:srgbClr val="0070C0"/>
                </a:solidFill>
                <a:cs typeface="Times New Roman" pitchFamily="18" charset="0"/>
              </a:rPr>
              <a:t>reservoirs of human infection</a:t>
            </a:r>
            <a:r>
              <a:rPr lang="en-MY" sz="2400" dirty="0" smtClean="0">
                <a:cs typeface="Times New Roman" pitchFamily="18" charset="0"/>
              </a:rPr>
              <a:t>;</a:t>
            </a:r>
          </a:p>
          <a:p>
            <a:pPr marL="342900" indent="-342900">
              <a:buFont typeface="Wingdings" pitchFamily="2" charset="2"/>
              <a:buChar char="Ø"/>
              <a:defRPr/>
            </a:pPr>
            <a:r>
              <a:rPr lang="en-MY" sz="2400" dirty="0" smtClean="0">
                <a:cs typeface="Times New Roman" pitchFamily="18" charset="0"/>
              </a:rPr>
              <a:t> </a:t>
            </a:r>
            <a:r>
              <a:rPr lang="en-MY" sz="2400" b="1" dirty="0">
                <a:solidFill>
                  <a:srgbClr val="002060"/>
                </a:solidFill>
                <a:cs typeface="Times New Roman" pitchFamily="18" charset="0"/>
              </a:rPr>
              <a:t>cattle, sheep, goats, swine, </a:t>
            </a:r>
            <a:r>
              <a:rPr lang="en-MY" sz="2400" b="1" dirty="0" smtClean="0">
                <a:solidFill>
                  <a:srgbClr val="002060"/>
                </a:solidFill>
                <a:cs typeface="Times New Roman" pitchFamily="18" charset="0"/>
              </a:rPr>
              <a:t> </a:t>
            </a:r>
            <a:r>
              <a:rPr lang="en-MY" sz="2400" b="1" dirty="0">
                <a:solidFill>
                  <a:srgbClr val="002060"/>
                </a:solidFill>
                <a:cs typeface="Times New Roman" pitchFamily="18" charset="0"/>
              </a:rPr>
              <a:t>buffaloes, horses and dogs.</a:t>
            </a:r>
          </a:p>
          <a:p>
            <a:pPr marL="342900" indent="-342900">
              <a:buFont typeface="Wingdings" panose="05000000000000000000" pitchFamily="2" charset="2"/>
              <a:buChar char="q"/>
              <a:defRPr/>
            </a:pPr>
            <a:r>
              <a:rPr lang="en-MY" sz="2400" b="1" dirty="0">
                <a:solidFill>
                  <a:srgbClr val="0070C0"/>
                </a:solidFill>
                <a:cs typeface="Times New Roman" pitchFamily="18" charset="0"/>
              </a:rPr>
              <a:t>In animals </a:t>
            </a:r>
            <a:r>
              <a:rPr lang="en-MY" sz="2400" dirty="0">
                <a:cs typeface="Times New Roman" pitchFamily="18" charset="0"/>
              </a:rPr>
              <a:t>the disease can </a:t>
            </a:r>
            <a:r>
              <a:rPr lang="en-MY" sz="2400" b="1" dirty="0">
                <a:cs typeface="Times New Roman" pitchFamily="18" charset="0"/>
              </a:rPr>
              <a:t>cause </a:t>
            </a:r>
            <a:r>
              <a:rPr lang="en-MY" sz="2400" b="1" dirty="0">
                <a:solidFill>
                  <a:srgbClr val="FF0000"/>
                </a:solidFill>
                <a:cs typeface="Times New Roman" pitchFamily="18" charset="0"/>
              </a:rPr>
              <a:t>abortion</a:t>
            </a:r>
            <a:r>
              <a:rPr lang="en-MY" sz="2400" dirty="0">
                <a:solidFill>
                  <a:srgbClr val="FF0000"/>
                </a:solidFill>
                <a:cs typeface="Times New Roman" pitchFamily="18" charset="0"/>
              </a:rPr>
              <a:t>, </a:t>
            </a:r>
            <a:r>
              <a:rPr lang="en-MY" sz="2400" b="1" dirty="0" smtClean="0">
                <a:solidFill>
                  <a:srgbClr val="FF0000"/>
                </a:solidFill>
                <a:cs typeface="Times New Roman" pitchFamily="18" charset="0"/>
              </a:rPr>
              <a:t> </a:t>
            </a:r>
            <a:r>
              <a:rPr lang="en-MY" sz="2400" b="1" dirty="0">
                <a:solidFill>
                  <a:srgbClr val="FF0000"/>
                </a:solidFill>
                <a:cs typeface="Times New Roman" pitchFamily="18" charset="0"/>
              </a:rPr>
              <a:t>premature expulsion </a:t>
            </a:r>
            <a:r>
              <a:rPr lang="en-MY" sz="2400" dirty="0">
                <a:cs typeface="Times New Roman" pitchFamily="18" charset="0"/>
              </a:rPr>
              <a:t>of the foetus </a:t>
            </a:r>
            <a:r>
              <a:rPr lang="en-MY" sz="2400" dirty="0">
                <a:solidFill>
                  <a:srgbClr val="FF0000"/>
                </a:solidFill>
                <a:cs typeface="Times New Roman" pitchFamily="18" charset="0"/>
              </a:rPr>
              <a:t>or</a:t>
            </a:r>
            <a:r>
              <a:rPr lang="en-MY" sz="2400" b="1" dirty="0">
                <a:solidFill>
                  <a:srgbClr val="FF0000"/>
                </a:solidFill>
                <a:cs typeface="Times New Roman" pitchFamily="18" charset="0"/>
              </a:rPr>
              <a:t> death</a:t>
            </a:r>
            <a:r>
              <a:rPr lang="en-MY" sz="2400" dirty="0">
                <a:solidFill>
                  <a:srgbClr val="FF0000"/>
                </a:solidFill>
                <a:cs typeface="Times New Roman" pitchFamily="18" charset="0"/>
              </a:rPr>
              <a:t>.</a:t>
            </a:r>
          </a:p>
          <a:p>
            <a:pPr marL="342900" indent="-342900">
              <a:buFont typeface="Wingdings" panose="05000000000000000000" pitchFamily="2" charset="2"/>
              <a:buChar char="v"/>
              <a:defRPr/>
            </a:pPr>
            <a:r>
              <a:rPr lang="en-MY" sz="2400" b="1" dirty="0">
                <a:solidFill>
                  <a:srgbClr val="FF0000"/>
                </a:solidFill>
                <a:cs typeface="Times New Roman" pitchFamily="18" charset="0"/>
              </a:rPr>
              <a:t>Cross infections </a:t>
            </a:r>
            <a:r>
              <a:rPr lang="en-MY" sz="2400" b="1" dirty="0">
                <a:cs typeface="Times New Roman" pitchFamily="18" charset="0"/>
              </a:rPr>
              <a:t>can often occur between animal species</a:t>
            </a:r>
            <a:r>
              <a:rPr lang="en-MY" sz="2400" b="1" dirty="0" smtClean="0">
                <a:cs typeface="Times New Roman" pitchFamily="18" charset="0"/>
              </a:rPr>
              <a:t>.</a:t>
            </a:r>
          </a:p>
          <a:p>
            <a:pPr marL="342900" indent="-342900">
              <a:buFont typeface="Wingdings" panose="05000000000000000000" pitchFamily="2" charset="2"/>
              <a:buChar char="v"/>
              <a:defRPr/>
            </a:pPr>
            <a:endParaRPr lang="en-MY" sz="2400" b="1" dirty="0">
              <a:cs typeface="Times New Roman" pitchFamily="18" charset="0"/>
            </a:endParaRPr>
          </a:p>
          <a:p>
            <a:pPr marL="457200" indent="-457200">
              <a:buFont typeface="Wingdings" pitchFamily="2" charset="2"/>
              <a:buChar char="v"/>
              <a:defRPr/>
            </a:pPr>
            <a:r>
              <a:rPr lang="en-MY" sz="2400" b="1" dirty="0">
                <a:solidFill>
                  <a:srgbClr val="FF0000"/>
                </a:solidFill>
                <a:cs typeface="Times New Roman" pitchFamily="18" charset="0"/>
              </a:rPr>
              <a:t>The infected</a:t>
            </a:r>
            <a:r>
              <a:rPr lang="en-MY" sz="2400" b="1" dirty="0">
                <a:solidFill>
                  <a:srgbClr val="0070C0"/>
                </a:solidFill>
                <a:cs typeface="Times New Roman" pitchFamily="18" charset="0"/>
              </a:rPr>
              <a:t> animals </a:t>
            </a:r>
            <a:r>
              <a:rPr lang="en-MY" sz="2400" b="1" dirty="0">
                <a:solidFill>
                  <a:srgbClr val="FF0000"/>
                </a:solidFill>
                <a:cs typeface="Times New Roman" pitchFamily="18" charset="0"/>
              </a:rPr>
              <a:t>excrete</a:t>
            </a:r>
            <a:r>
              <a:rPr lang="en-MY" sz="2400" dirty="0">
                <a:solidFill>
                  <a:srgbClr val="FF0000"/>
                </a:solidFill>
                <a:cs typeface="Times New Roman" pitchFamily="18" charset="0"/>
              </a:rPr>
              <a:t> </a:t>
            </a:r>
            <a:r>
              <a:rPr lang="en-MY" sz="2400" dirty="0" err="1">
                <a:cs typeface="Times New Roman" pitchFamily="18" charset="0"/>
              </a:rPr>
              <a:t>Brucella</a:t>
            </a:r>
            <a:r>
              <a:rPr lang="en-MY" sz="2400" dirty="0">
                <a:cs typeface="Times New Roman" pitchFamily="18" charset="0"/>
              </a:rPr>
              <a:t> in the </a:t>
            </a:r>
            <a:r>
              <a:rPr lang="en-MY" sz="2400" b="1" dirty="0">
                <a:solidFill>
                  <a:srgbClr val="002060"/>
                </a:solidFill>
                <a:cs typeface="Times New Roman" pitchFamily="18" charset="0"/>
              </a:rPr>
              <a:t>urine, milk, </a:t>
            </a:r>
            <a:r>
              <a:rPr lang="en-MY" sz="2400" b="1" dirty="0" smtClean="0">
                <a:solidFill>
                  <a:srgbClr val="002060"/>
                </a:solidFill>
                <a:cs typeface="Times New Roman" pitchFamily="18" charset="0"/>
              </a:rPr>
              <a:t>placenta, uterine </a:t>
            </a:r>
            <a:r>
              <a:rPr lang="en-MY" sz="2400" b="1" dirty="0">
                <a:solidFill>
                  <a:srgbClr val="002060"/>
                </a:solidFill>
                <a:cs typeface="Times New Roman" pitchFamily="18" charset="0"/>
              </a:rPr>
              <a:t>and vaginal discharges </a:t>
            </a:r>
            <a:r>
              <a:rPr lang="en-MY" sz="2400" b="1" dirty="0">
                <a:solidFill>
                  <a:schemeClr val="tx2">
                    <a:lumMod val="60000"/>
                    <a:lumOff val="40000"/>
                  </a:schemeClr>
                </a:solidFill>
                <a:cs typeface="Times New Roman" pitchFamily="18" charset="0"/>
              </a:rPr>
              <a:t>particularly</a:t>
            </a:r>
            <a:r>
              <a:rPr lang="en-MY" sz="2400" dirty="0">
                <a:cs typeface="Times New Roman" pitchFamily="18" charset="0"/>
              </a:rPr>
              <a:t> </a:t>
            </a:r>
            <a:r>
              <a:rPr lang="en-MY" sz="2400" b="1" dirty="0">
                <a:cs typeface="Times New Roman" pitchFamily="18" charset="0"/>
              </a:rPr>
              <a:t>during a birth </a:t>
            </a:r>
            <a:r>
              <a:rPr lang="en-MY" sz="2400" b="1" dirty="0" smtClean="0">
                <a:cs typeface="Times New Roman" pitchFamily="18" charset="0"/>
              </a:rPr>
              <a:t>or abortion</a:t>
            </a:r>
            <a:r>
              <a:rPr lang="en-MY" sz="2400" dirty="0">
                <a:cs typeface="Times New Roman" pitchFamily="18" charset="0"/>
              </a:rPr>
              <a:t>. </a:t>
            </a:r>
          </a:p>
          <a:p>
            <a:pPr marL="457200" indent="-457200">
              <a:buFont typeface="Wingdings" pitchFamily="2" charset="2"/>
              <a:buChar char="v"/>
              <a:defRPr/>
            </a:pPr>
            <a:r>
              <a:rPr lang="en-MY" sz="2400" b="1" dirty="0" smtClean="0">
                <a:solidFill>
                  <a:srgbClr val="FF0000"/>
                </a:solidFill>
                <a:cs typeface="Times New Roman" pitchFamily="18" charset="0"/>
              </a:rPr>
              <a:t>animals</a:t>
            </a:r>
            <a:r>
              <a:rPr lang="en-MY" sz="2400" b="1" dirty="0" smtClean="0">
                <a:solidFill>
                  <a:srgbClr val="002060"/>
                </a:solidFill>
                <a:cs typeface="Times New Roman" pitchFamily="18" charset="0"/>
              </a:rPr>
              <a:t> </a:t>
            </a:r>
            <a:r>
              <a:rPr lang="en-MY" sz="2400" b="1" dirty="0">
                <a:solidFill>
                  <a:srgbClr val="002060"/>
                </a:solidFill>
                <a:cs typeface="Times New Roman" pitchFamily="18" charset="0"/>
              </a:rPr>
              <a:t>may remain </a:t>
            </a:r>
            <a:r>
              <a:rPr lang="en-MY" sz="2400" b="1" dirty="0">
                <a:solidFill>
                  <a:srgbClr val="FF0000"/>
                </a:solidFill>
                <a:cs typeface="Times New Roman" pitchFamily="18" charset="0"/>
              </a:rPr>
              <a:t>infected for life </a:t>
            </a:r>
          </a:p>
        </p:txBody>
      </p:sp>
      <p:sp>
        <p:nvSpPr>
          <p:cNvPr id="44037" name="Rectangle 5"/>
          <p:cNvSpPr>
            <a:spLocks noChangeArrowheads="1"/>
          </p:cNvSpPr>
          <p:nvPr/>
        </p:nvSpPr>
        <p:spPr bwMode="auto">
          <a:xfrm>
            <a:off x="1619672" y="188640"/>
            <a:ext cx="4105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b="1" dirty="0">
                <a:latin typeface="Garamond" pitchFamily="18" charset="0"/>
                <a:cs typeface="Times New Roman" pitchFamily="18" charset="0"/>
              </a:rPr>
              <a:t>Epidemiological Determinants Cont. ..</a:t>
            </a:r>
          </a:p>
        </p:txBody>
      </p:sp>
      <p:pic>
        <p:nvPicPr>
          <p:cNvPr id="8" name="Picture 2" descr="http://www.who.int/zoonoses/diseases/Brucellosi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329" y="1154"/>
            <a:ext cx="1619672" cy="2131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92926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052736"/>
            <a:ext cx="8784976" cy="4955203"/>
          </a:xfrm>
          <a:prstGeom prst="rect">
            <a:avLst/>
          </a:prstGeom>
        </p:spPr>
        <p:txBody>
          <a:bodyPr wrap="square">
            <a:spAutoFit/>
          </a:bodyPr>
          <a:lstStyle/>
          <a:p>
            <a:pPr marL="342900" indent="-342900">
              <a:buFont typeface="Wingdings" pitchFamily="2" charset="2"/>
              <a:buChar char="q"/>
              <a:defRPr/>
            </a:pPr>
            <a:r>
              <a:rPr lang="en-MY" sz="2800" b="1" dirty="0">
                <a:solidFill>
                  <a:srgbClr val="C00000"/>
                </a:solidFill>
                <a:cs typeface="Times New Roman" pitchFamily="18" charset="0"/>
              </a:rPr>
              <a:t> </a:t>
            </a:r>
            <a:r>
              <a:rPr lang="en-MY" sz="2800" b="1" u="sng" dirty="0">
                <a:solidFill>
                  <a:srgbClr val="C00000"/>
                </a:solidFill>
                <a:cs typeface="Times New Roman" pitchFamily="18" charset="0"/>
              </a:rPr>
              <a:t>Environmental Factors</a:t>
            </a:r>
            <a:endParaRPr lang="en-MY" sz="2800" u="sng" dirty="0">
              <a:solidFill>
                <a:srgbClr val="C00000"/>
              </a:solidFill>
              <a:cs typeface="Times New Roman" pitchFamily="18" charset="0"/>
            </a:endParaRPr>
          </a:p>
          <a:p>
            <a:pPr marL="342900" indent="-342900">
              <a:buFont typeface="Wingdings" pitchFamily="2" charset="2"/>
              <a:buChar char="§"/>
              <a:defRPr/>
            </a:pPr>
            <a:r>
              <a:rPr lang="en-MY" sz="2400" dirty="0">
                <a:cs typeface="Times New Roman" pitchFamily="18" charset="0"/>
              </a:rPr>
              <a:t>Brucellosis is most </a:t>
            </a:r>
            <a:r>
              <a:rPr lang="en-MY" sz="2400" b="1" dirty="0">
                <a:cs typeface="Times New Roman" pitchFamily="18" charset="0"/>
              </a:rPr>
              <a:t>prevalent under conditions of advanced domestication of animals in the </a:t>
            </a:r>
            <a:r>
              <a:rPr lang="en-MY" sz="2400" b="1" dirty="0">
                <a:solidFill>
                  <a:srgbClr val="FF0000"/>
                </a:solidFill>
                <a:cs typeface="Times New Roman" pitchFamily="18" charset="0"/>
              </a:rPr>
              <a:t>absence o</a:t>
            </a:r>
            <a:r>
              <a:rPr lang="en-MY" sz="2400" b="1" dirty="0">
                <a:solidFill>
                  <a:srgbClr val="0070C0"/>
                </a:solidFill>
                <a:cs typeface="Times New Roman" pitchFamily="18" charset="0"/>
              </a:rPr>
              <a:t>f correspondingly advanced </a:t>
            </a:r>
            <a:r>
              <a:rPr lang="en-MY" sz="2400" b="1" dirty="0">
                <a:solidFill>
                  <a:srgbClr val="FF0000"/>
                </a:solidFill>
                <a:cs typeface="Times New Roman" pitchFamily="18" charset="0"/>
              </a:rPr>
              <a:t>standards of hygiene</a:t>
            </a:r>
            <a:r>
              <a:rPr lang="en-MY" sz="2400" b="1" dirty="0" smtClean="0">
                <a:solidFill>
                  <a:srgbClr val="0070C0"/>
                </a:solidFill>
                <a:cs typeface="Times New Roman" pitchFamily="18" charset="0"/>
              </a:rPr>
              <a:t>.</a:t>
            </a:r>
          </a:p>
          <a:p>
            <a:pPr marL="342900" indent="-342900">
              <a:buFont typeface="Wingdings" pitchFamily="2" charset="2"/>
              <a:buChar char="§"/>
              <a:defRPr/>
            </a:pPr>
            <a:endParaRPr lang="en-MY" sz="2400" b="1" dirty="0">
              <a:solidFill>
                <a:srgbClr val="0070C0"/>
              </a:solidFill>
              <a:cs typeface="Times New Roman" pitchFamily="18" charset="0"/>
            </a:endParaRPr>
          </a:p>
          <a:p>
            <a:pPr marL="342900" indent="-342900">
              <a:buFont typeface="Wingdings" pitchFamily="2" charset="2"/>
              <a:buChar char="§"/>
              <a:defRPr/>
            </a:pPr>
            <a:r>
              <a:rPr lang="en-MY" sz="2400" dirty="0">
                <a:cs typeface="Times New Roman" pitchFamily="18" charset="0"/>
              </a:rPr>
              <a:t> </a:t>
            </a:r>
            <a:r>
              <a:rPr lang="en-MY" sz="2400" b="1" dirty="0">
                <a:solidFill>
                  <a:srgbClr val="FF0000"/>
                </a:solidFill>
                <a:cs typeface="Times New Roman" pitchFamily="18" charset="0"/>
              </a:rPr>
              <a:t>Overcrowding</a:t>
            </a:r>
            <a:r>
              <a:rPr lang="en-MY" sz="2400" dirty="0">
                <a:solidFill>
                  <a:srgbClr val="FF0000"/>
                </a:solidFill>
                <a:cs typeface="Times New Roman" pitchFamily="18" charset="0"/>
              </a:rPr>
              <a:t> </a:t>
            </a:r>
            <a:r>
              <a:rPr lang="en-MY" sz="2400" dirty="0">
                <a:cs typeface="Times New Roman" pitchFamily="18" charset="0"/>
              </a:rPr>
              <a:t>of herds, </a:t>
            </a:r>
            <a:r>
              <a:rPr lang="en-MY" sz="2400" b="1" dirty="0">
                <a:solidFill>
                  <a:srgbClr val="0070C0"/>
                </a:solidFill>
                <a:cs typeface="Times New Roman" pitchFamily="18" charset="0"/>
              </a:rPr>
              <a:t>high rainfall</a:t>
            </a:r>
            <a:r>
              <a:rPr lang="en-MY" sz="2400" dirty="0">
                <a:cs typeface="Times New Roman" pitchFamily="18" charset="0"/>
              </a:rPr>
              <a:t>, </a:t>
            </a:r>
            <a:r>
              <a:rPr lang="en-MY" sz="2400" b="1" dirty="0">
                <a:solidFill>
                  <a:srgbClr val="002060"/>
                </a:solidFill>
                <a:cs typeface="Times New Roman" pitchFamily="18" charset="0"/>
              </a:rPr>
              <a:t>lack of exposure to </a:t>
            </a:r>
            <a:r>
              <a:rPr lang="en-MY" sz="2400" b="1" dirty="0">
                <a:solidFill>
                  <a:srgbClr val="FF0000"/>
                </a:solidFill>
                <a:cs typeface="Times New Roman" pitchFamily="18" charset="0"/>
              </a:rPr>
              <a:t>sunlight, </a:t>
            </a:r>
          </a:p>
          <a:p>
            <a:pPr marL="342900" indent="-342900">
              <a:buFont typeface="Wingdings" pitchFamily="2" charset="2"/>
              <a:buChar char="§"/>
              <a:defRPr/>
            </a:pPr>
            <a:r>
              <a:rPr lang="en-MY" sz="2400" b="1" dirty="0" smtClean="0">
                <a:solidFill>
                  <a:srgbClr val="0070C0"/>
                </a:solidFill>
                <a:cs typeface="Times New Roman" pitchFamily="18" charset="0"/>
              </a:rPr>
              <a:t>unhygienic </a:t>
            </a:r>
            <a:r>
              <a:rPr lang="en-MY" sz="2400" b="1" dirty="0">
                <a:solidFill>
                  <a:srgbClr val="0070C0"/>
                </a:solidFill>
                <a:cs typeface="Times New Roman" pitchFamily="18" charset="0"/>
              </a:rPr>
              <a:t>practices </a:t>
            </a:r>
            <a:r>
              <a:rPr lang="en-MY" sz="2400" dirty="0">
                <a:cs typeface="Times New Roman" pitchFamily="18" charset="0"/>
              </a:rPr>
              <a:t>in </a:t>
            </a:r>
            <a:r>
              <a:rPr lang="en-MY" sz="2400" b="1" dirty="0">
                <a:cs typeface="Times New Roman" pitchFamily="18" charset="0"/>
              </a:rPr>
              <a:t>milk &amp; meat </a:t>
            </a:r>
            <a:r>
              <a:rPr lang="en-MY" sz="2400" b="1" dirty="0">
                <a:solidFill>
                  <a:srgbClr val="0070C0"/>
                </a:solidFill>
                <a:cs typeface="Times New Roman" pitchFamily="18" charset="0"/>
              </a:rPr>
              <a:t>productio</a:t>
            </a:r>
            <a:r>
              <a:rPr lang="en-MY" sz="2400" b="1" dirty="0">
                <a:cs typeface="Times New Roman" pitchFamily="18" charset="0"/>
              </a:rPr>
              <a:t>n</a:t>
            </a:r>
            <a:r>
              <a:rPr lang="en-MY" sz="2400" dirty="0">
                <a:cs typeface="Times New Roman" pitchFamily="18" charset="0"/>
              </a:rPr>
              <a:t>, </a:t>
            </a:r>
          </a:p>
          <a:p>
            <a:pPr>
              <a:defRPr/>
            </a:pPr>
            <a:r>
              <a:rPr lang="en-MY" sz="2400" dirty="0">
                <a:cs typeface="Times New Roman" pitchFamily="18" charset="0"/>
              </a:rPr>
              <a:t>                      </a:t>
            </a:r>
            <a:r>
              <a:rPr lang="en-MY" sz="2400" b="1" dirty="0">
                <a:cs typeface="Times New Roman" pitchFamily="18" charset="0"/>
              </a:rPr>
              <a:t>all favour the spread of brucellosis</a:t>
            </a:r>
            <a:r>
              <a:rPr lang="en-MY" sz="2400" dirty="0">
                <a:cs typeface="Times New Roman" pitchFamily="18" charset="0"/>
              </a:rPr>
              <a:t>. </a:t>
            </a:r>
            <a:endParaRPr lang="en-MY" sz="2400" dirty="0" smtClean="0">
              <a:cs typeface="Times New Roman" pitchFamily="18" charset="0"/>
            </a:endParaRPr>
          </a:p>
          <a:p>
            <a:pPr>
              <a:defRPr/>
            </a:pPr>
            <a:endParaRPr lang="en-MY" sz="2400" dirty="0">
              <a:cs typeface="Times New Roman" pitchFamily="18" charset="0"/>
            </a:endParaRPr>
          </a:p>
          <a:p>
            <a:pPr marL="457200" indent="-457200">
              <a:buFont typeface="Wingdings" panose="05000000000000000000" pitchFamily="2" charset="2"/>
              <a:buChar char="q"/>
              <a:defRPr/>
            </a:pPr>
            <a:r>
              <a:rPr lang="en-MY" sz="2400" b="1" dirty="0">
                <a:solidFill>
                  <a:srgbClr val="FF0000"/>
                </a:solidFill>
                <a:cs typeface="Times New Roman" pitchFamily="18" charset="0"/>
              </a:rPr>
              <a:t>The </a:t>
            </a:r>
            <a:r>
              <a:rPr lang="en-MY" sz="2400" dirty="0">
                <a:cs typeface="Times New Roman" pitchFamily="18" charset="0"/>
              </a:rPr>
              <a:t>organism </a:t>
            </a:r>
            <a:r>
              <a:rPr lang="en-MY" sz="2400" b="1" dirty="0">
                <a:solidFill>
                  <a:srgbClr val="0070C0"/>
                </a:solidFill>
                <a:cs typeface="Times New Roman" pitchFamily="18" charset="0"/>
              </a:rPr>
              <a:t>can survive for </a:t>
            </a:r>
            <a:r>
              <a:rPr lang="en-MY" sz="2400" b="1" dirty="0">
                <a:solidFill>
                  <a:srgbClr val="FF0000"/>
                </a:solidFill>
                <a:cs typeface="Times New Roman" pitchFamily="18" charset="0"/>
              </a:rPr>
              <a:t>weeks, </a:t>
            </a:r>
            <a:r>
              <a:rPr lang="en-MY" sz="2400" dirty="0">
                <a:solidFill>
                  <a:srgbClr val="FF0000"/>
                </a:solidFill>
                <a:cs typeface="Times New Roman" pitchFamily="18" charset="0"/>
              </a:rPr>
              <a:t>or </a:t>
            </a:r>
            <a:r>
              <a:rPr lang="en-MY" sz="2400" b="1" dirty="0">
                <a:solidFill>
                  <a:srgbClr val="FF0000"/>
                </a:solidFill>
                <a:cs typeface="Times New Roman" pitchFamily="18" charset="0"/>
              </a:rPr>
              <a:t>months </a:t>
            </a:r>
            <a:r>
              <a:rPr lang="en-MY" sz="2400" dirty="0">
                <a:cs typeface="Times New Roman" pitchFamily="18" charset="0"/>
              </a:rPr>
              <a:t>in favourable conditions </a:t>
            </a:r>
            <a:r>
              <a:rPr lang="en-MY" sz="2400" b="1" dirty="0">
                <a:cs typeface="Times New Roman" pitchFamily="18" charset="0"/>
              </a:rPr>
              <a:t> of water, urine, faeces, damp soil and manure</a:t>
            </a:r>
            <a:r>
              <a:rPr lang="en-MY" sz="2400" dirty="0" smtClean="0">
                <a:solidFill>
                  <a:srgbClr val="9900FF"/>
                </a:solidFill>
                <a:cs typeface="Times New Roman" pitchFamily="18" charset="0"/>
              </a:rPr>
              <a:t>.</a:t>
            </a:r>
          </a:p>
          <a:p>
            <a:pPr marL="457200" indent="-457200">
              <a:buFont typeface="Wingdings" panose="05000000000000000000" pitchFamily="2" charset="2"/>
              <a:buChar char="q"/>
              <a:defRPr/>
            </a:pPr>
            <a:endParaRPr lang="en-MY" sz="2400" dirty="0">
              <a:cs typeface="Times New Roman" pitchFamily="18" charset="0"/>
            </a:endParaRPr>
          </a:p>
          <a:p>
            <a:pPr marL="342900" indent="-342900">
              <a:buFont typeface="Wingdings" panose="05000000000000000000" pitchFamily="2" charset="2"/>
              <a:buChar char="q"/>
              <a:defRPr/>
            </a:pPr>
            <a:r>
              <a:rPr lang="en-MY" sz="2400" b="1" dirty="0">
                <a:solidFill>
                  <a:srgbClr val="0070C0"/>
                </a:solidFill>
                <a:cs typeface="Times New Roman" pitchFamily="18" charset="0"/>
              </a:rPr>
              <a:t>The infection </a:t>
            </a:r>
            <a:r>
              <a:rPr lang="en-MY" sz="2400" b="1" dirty="0">
                <a:solidFill>
                  <a:srgbClr val="002060"/>
                </a:solidFill>
                <a:cs typeface="Times New Roman" pitchFamily="18" charset="0"/>
              </a:rPr>
              <a:t>can travel long distances </a:t>
            </a:r>
            <a:r>
              <a:rPr lang="en-MY" sz="2400" dirty="0">
                <a:cs typeface="Times New Roman" pitchFamily="18" charset="0"/>
              </a:rPr>
              <a:t>in </a:t>
            </a:r>
            <a:r>
              <a:rPr lang="en-MY" sz="2400" b="1" dirty="0">
                <a:solidFill>
                  <a:srgbClr val="FF0000"/>
                </a:solidFill>
                <a:cs typeface="Times New Roman" pitchFamily="18" charset="0"/>
              </a:rPr>
              <a:t>milk and dust</a:t>
            </a:r>
            <a:endParaRPr lang="ar-JO" sz="2400" dirty="0"/>
          </a:p>
        </p:txBody>
      </p:sp>
      <p:sp>
        <p:nvSpPr>
          <p:cNvPr id="3" name="Rectangle 5"/>
          <p:cNvSpPr>
            <a:spLocks noChangeArrowheads="1"/>
          </p:cNvSpPr>
          <p:nvPr/>
        </p:nvSpPr>
        <p:spPr bwMode="auto">
          <a:xfrm>
            <a:off x="1547664" y="404664"/>
            <a:ext cx="4105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b="1" dirty="0">
                <a:latin typeface="Garamond" pitchFamily="18" charset="0"/>
                <a:cs typeface="Times New Roman" pitchFamily="18" charset="0"/>
              </a:rPr>
              <a:t>Epidemiological Determinants Cont. ..</a:t>
            </a:r>
          </a:p>
        </p:txBody>
      </p:sp>
    </p:spTree>
    <p:extLst>
      <p:ext uri="{BB962C8B-B14F-4D97-AF65-F5344CB8AC3E}">
        <p14:creationId xmlns:p14="http://schemas.microsoft.com/office/powerpoint/2010/main" val="1624846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1A9D2C83-2D39-4CDA-8C74-98FD50B4D600}" type="slidenum">
              <a:rPr lang="ar-SA" smtClean="0"/>
              <a:pPr eaLnBrk="1" hangingPunct="1"/>
              <a:t>19</a:t>
            </a:fld>
            <a:endParaRPr lang="en-US" smtClean="0"/>
          </a:p>
        </p:txBody>
      </p:sp>
      <p:sp>
        <p:nvSpPr>
          <p:cNvPr id="3" name="Rectangle 2"/>
          <p:cNvSpPr/>
          <p:nvPr/>
        </p:nvSpPr>
        <p:spPr>
          <a:xfrm>
            <a:off x="-52040" y="930200"/>
            <a:ext cx="9145016" cy="4524315"/>
          </a:xfrm>
          <a:prstGeom prst="rect">
            <a:avLst/>
          </a:prstGeom>
        </p:spPr>
        <p:txBody>
          <a:bodyPr wrap="square">
            <a:spAutoFit/>
          </a:bodyPr>
          <a:lstStyle/>
          <a:p>
            <a:pPr marL="342900" indent="-342900">
              <a:buFont typeface="Courier New" pitchFamily="49" charset="0"/>
              <a:buChar char="o"/>
              <a:defRPr/>
            </a:pPr>
            <a:r>
              <a:rPr lang="en-MY" sz="2400" b="1" dirty="0">
                <a:solidFill>
                  <a:srgbClr val="002060"/>
                </a:solidFill>
                <a:cs typeface="Times New Roman" pitchFamily="18" charset="0"/>
              </a:rPr>
              <a:t>Transmission is usually from </a:t>
            </a:r>
            <a:r>
              <a:rPr lang="en-MY" sz="2400" b="1" dirty="0">
                <a:solidFill>
                  <a:srgbClr val="FF0000"/>
                </a:solidFill>
                <a:cs typeface="Times New Roman" pitchFamily="18" charset="0"/>
              </a:rPr>
              <a:t>infected animals </a:t>
            </a:r>
            <a:r>
              <a:rPr lang="en-MY" sz="2400" b="1" dirty="0">
                <a:solidFill>
                  <a:srgbClr val="002060"/>
                </a:solidFill>
                <a:cs typeface="Times New Roman" pitchFamily="18" charset="0"/>
              </a:rPr>
              <a:t>to man</a:t>
            </a:r>
            <a:r>
              <a:rPr lang="en-MY" sz="2400" dirty="0">
                <a:cs typeface="Times New Roman" pitchFamily="18" charset="0"/>
              </a:rPr>
              <a:t>. </a:t>
            </a:r>
          </a:p>
          <a:p>
            <a:pPr marL="342900" indent="-342900">
              <a:buFont typeface="Courier New" pitchFamily="49" charset="0"/>
              <a:buChar char="o"/>
              <a:defRPr/>
            </a:pPr>
            <a:r>
              <a:rPr lang="en-MY" sz="2400" dirty="0">
                <a:cs typeface="Times New Roman" pitchFamily="18" charset="0"/>
              </a:rPr>
              <a:t>There is </a:t>
            </a:r>
            <a:r>
              <a:rPr lang="en-MY" sz="2400" b="1" dirty="0">
                <a:solidFill>
                  <a:srgbClr val="FF0000"/>
                </a:solidFill>
                <a:cs typeface="Times New Roman" pitchFamily="18" charset="0"/>
              </a:rPr>
              <a:t>no evidence </a:t>
            </a:r>
            <a:r>
              <a:rPr lang="en-MY" sz="2400" dirty="0">
                <a:cs typeface="Times New Roman" pitchFamily="18" charset="0"/>
              </a:rPr>
              <a:t>of transmission from </a:t>
            </a:r>
            <a:r>
              <a:rPr lang="en-MY" sz="2400" b="1" dirty="0">
                <a:solidFill>
                  <a:schemeClr val="accent1"/>
                </a:solidFill>
                <a:cs typeface="Times New Roman" pitchFamily="18" charset="0"/>
              </a:rPr>
              <a:t>man to man </a:t>
            </a:r>
            <a:r>
              <a:rPr lang="en-MY" sz="2400" b="1" i="1" dirty="0">
                <a:solidFill>
                  <a:srgbClr val="002060"/>
                </a:solidFill>
                <a:cs typeface="Times New Roman" pitchFamily="18" charset="0"/>
              </a:rPr>
              <a:t>.</a:t>
            </a:r>
          </a:p>
          <a:p>
            <a:pPr marL="457200" indent="-457200">
              <a:buFont typeface="Wingdings" pitchFamily="2" charset="2"/>
              <a:buChar char="q"/>
              <a:defRPr/>
            </a:pPr>
            <a:r>
              <a:rPr lang="en-MY" sz="2400" b="1" dirty="0">
                <a:solidFill>
                  <a:srgbClr val="FF0000"/>
                </a:solidFill>
                <a:cs typeface="Times New Roman" pitchFamily="18" charset="0"/>
              </a:rPr>
              <a:t>The routes </a:t>
            </a:r>
            <a:r>
              <a:rPr lang="en-MY" sz="2400" b="1" dirty="0">
                <a:solidFill>
                  <a:srgbClr val="002060"/>
                </a:solidFill>
                <a:cs typeface="Times New Roman" pitchFamily="18" charset="0"/>
              </a:rPr>
              <a:t>of spread are </a:t>
            </a:r>
            <a:r>
              <a:rPr lang="en-MY" sz="2400" b="1" dirty="0" smtClean="0">
                <a:solidFill>
                  <a:srgbClr val="002060"/>
                </a:solidFill>
                <a:cs typeface="Times New Roman" pitchFamily="18" charset="0"/>
              </a:rPr>
              <a:t>:</a:t>
            </a:r>
          </a:p>
          <a:p>
            <a:pPr>
              <a:defRPr/>
            </a:pPr>
            <a:endParaRPr lang="en-MY" sz="2400" b="1" dirty="0">
              <a:solidFill>
                <a:srgbClr val="002060"/>
              </a:solidFill>
              <a:cs typeface="Times New Roman" pitchFamily="18" charset="0"/>
            </a:endParaRPr>
          </a:p>
          <a:p>
            <a:pPr>
              <a:defRPr/>
            </a:pPr>
            <a:r>
              <a:rPr lang="en-MY" sz="2400" b="1" i="1" dirty="0">
                <a:solidFill>
                  <a:srgbClr val="FF0000"/>
                </a:solidFill>
                <a:cs typeface="Times New Roman" pitchFamily="18" charset="0"/>
              </a:rPr>
              <a:t>    </a:t>
            </a:r>
            <a:r>
              <a:rPr lang="en-MY" sz="2400" b="1" i="1" dirty="0" smtClean="0">
                <a:solidFill>
                  <a:srgbClr val="FF0000"/>
                </a:solidFill>
                <a:cs typeface="Times New Roman" pitchFamily="18" charset="0"/>
              </a:rPr>
              <a:t>       </a:t>
            </a:r>
            <a:r>
              <a:rPr lang="en-MY" sz="2400" b="1" i="1" u="sng" dirty="0" smtClean="0">
                <a:solidFill>
                  <a:srgbClr val="FF0000"/>
                </a:solidFill>
                <a:cs typeface="Times New Roman" pitchFamily="18" charset="0"/>
              </a:rPr>
              <a:t>  </a:t>
            </a:r>
            <a:r>
              <a:rPr lang="en-MY" sz="2400" b="1" i="1" u="sng" dirty="0" smtClean="0">
                <a:solidFill>
                  <a:srgbClr val="C00000"/>
                </a:solidFill>
                <a:cs typeface="Times New Roman" pitchFamily="18" charset="0"/>
              </a:rPr>
              <a:t>(</a:t>
            </a:r>
            <a:r>
              <a:rPr lang="en-MY" sz="2400" b="1" i="1" u="sng" dirty="0">
                <a:solidFill>
                  <a:srgbClr val="C00000"/>
                </a:solidFill>
                <a:cs typeface="Times New Roman" pitchFamily="18" charset="0"/>
              </a:rPr>
              <a:t>a)  Contact infection </a:t>
            </a:r>
            <a:r>
              <a:rPr lang="en-MY" sz="2400" b="1" i="1" u="sng" dirty="0">
                <a:solidFill>
                  <a:srgbClr val="9900FF"/>
                </a:solidFill>
                <a:cs typeface="Times New Roman" pitchFamily="18" charset="0"/>
              </a:rPr>
              <a:t>:</a:t>
            </a:r>
          </a:p>
          <a:p>
            <a:pPr marL="342900" indent="-342900" algn="ctr">
              <a:buFont typeface="Wingdings" pitchFamily="2" charset="2"/>
              <a:buChar char="Ø"/>
              <a:defRPr/>
            </a:pPr>
            <a:r>
              <a:rPr lang="en-MY" sz="2400" i="1" dirty="0">
                <a:solidFill>
                  <a:srgbClr val="9900FF"/>
                </a:solidFill>
                <a:cs typeface="Times New Roman" pitchFamily="18" charset="0"/>
              </a:rPr>
              <a:t> </a:t>
            </a:r>
            <a:r>
              <a:rPr lang="en-MY" sz="2400" b="1" dirty="0">
                <a:solidFill>
                  <a:srgbClr val="002060"/>
                </a:solidFill>
                <a:cs typeface="Times New Roman" pitchFamily="18" charset="0"/>
              </a:rPr>
              <a:t>Most commonly</a:t>
            </a:r>
            <a:r>
              <a:rPr lang="en-MY" sz="2400" dirty="0">
                <a:cs typeface="Times New Roman" pitchFamily="18" charset="0"/>
              </a:rPr>
              <a:t>, infection occurs by </a:t>
            </a:r>
            <a:r>
              <a:rPr lang="en-MY" sz="2400" b="1" dirty="0">
                <a:solidFill>
                  <a:srgbClr val="FF0000"/>
                </a:solidFill>
                <a:cs typeface="Times New Roman" pitchFamily="18" charset="0"/>
              </a:rPr>
              <a:t>direct contact </a:t>
            </a:r>
            <a:r>
              <a:rPr lang="en-MY" sz="2400" dirty="0">
                <a:cs typeface="Times New Roman" pitchFamily="18" charset="0"/>
              </a:rPr>
              <a:t>with infected </a:t>
            </a:r>
            <a:r>
              <a:rPr lang="en-MY" sz="2400" b="1" i="1" dirty="0">
                <a:solidFill>
                  <a:schemeClr val="accent1"/>
                </a:solidFill>
                <a:cs typeface="Times New Roman" pitchFamily="18" charset="0"/>
              </a:rPr>
              <a:t>tissues</a:t>
            </a:r>
            <a:r>
              <a:rPr lang="en-MY" sz="2400" b="1" i="1" dirty="0" smtClean="0">
                <a:solidFill>
                  <a:schemeClr val="accent1"/>
                </a:solidFill>
                <a:cs typeface="Times New Roman" pitchFamily="18" charset="0"/>
              </a:rPr>
              <a:t>, </a:t>
            </a:r>
            <a:r>
              <a:rPr lang="en-MY" sz="2400" b="1" i="1" dirty="0">
                <a:solidFill>
                  <a:schemeClr val="accent1"/>
                </a:solidFill>
                <a:cs typeface="Times New Roman" pitchFamily="18" charset="0"/>
              </a:rPr>
              <a:t>blood, urine, </a:t>
            </a:r>
            <a:r>
              <a:rPr lang="en-MY" sz="2400" b="1" i="1" dirty="0" smtClean="0">
                <a:solidFill>
                  <a:schemeClr val="accent1"/>
                </a:solidFill>
                <a:cs typeface="Times New Roman" pitchFamily="18" charset="0"/>
              </a:rPr>
              <a:t> vaginal </a:t>
            </a:r>
            <a:r>
              <a:rPr lang="en-MY" sz="2400" b="1" i="1" dirty="0">
                <a:solidFill>
                  <a:schemeClr val="accent1"/>
                </a:solidFill>
                <a:cs typeface="Times New Roman" pitchFamily="18" charset="0"/>
              </a:rPr>
              <a:t>discharge, aborted foetuses and especially </a:t>
            </a:r>
            <a:r>
              <a:rPr lang="en-MY" sz="2400" b="1" i="1" dirty="0" smtClean="0">
                <a:solidFill>
                  <a:schemeClr val="accent1"/>
                </a:solidFill>
                <a:cs typeface="Times New Roman" pitchFamily="18" charset="0"/>
              </a:rPr>
              <a:t>placenta.</a:t>
            </a:r>
          </a:p>
          <a:p>
            <a:pPr marL="342900" indent="-342900">
              <a:buFont typeface="Wingdings" pitchFamily="2" charset="2"/>
              <a:buChar char="v"/>
              <a:defRPr/>
            </a:pPr>
            <a:r>
              <a:rPr lang="en-MY" sz="2400" b="1" dirty="0" smtClean="0">
                <a:solidFill>
                  <a:schemeClr val="accent1"/>
                </a:solidFill>
                <a:cs typeface="Times New Roman" pitchFamily="18" charset="0"/>
              </a:rPr>
              <a:t>Infection </a:t>
            </a:r>
            <a:r>
              <a:rPr lang="en-MY" sz="2400" b="1" dirty="0">
                <a:solidFill>
                  <a:schemeClr val="accent1"/>
                </a:solidFill>
                <a:cs typeface="Times New Roman" pitchFamily="18" charset="0"/>
              </a:rPr>
              <a:t>takes place</a:t>
            </a:r>
            <a:r>
              <a:rPr lang="en-MY" sz="2400" dirty="0">
                <a:cs typeface="Times New Roman" pitchFamily="18" charset="0"/>
              </a:rPr>
              <a:t> through </a:t>
            </a:r>
            <a:r>
              <a:rPr lang="en-MY" sz="2400" b="1" dirty="0">
                <a:solidFill>
                  <a:srgbClr val="FF0000"/>
                </a:solidFill>
                <a:cs typeface="Times New Roman" pitchFamily="18" charset="0"/>
              </a:rPr>
              <a:t>abraded skin</a:t>
            </a:r>
            <a:r>
              <a:rPr lang="en-MY" sz="2400" dirty="0">
                <a:cs typeface="Times New Roman" pitchFamily="18" charset="0"/>
              </a:rPr>
              <a:t>, </a:t>
            </a:r>
            <a:r>
              <a:rPr lang="en-MY" sz="2400" b="1" dirty="0">
                <a:solidFill>
                  <a:srgbClr val="002060"/>
                </a:solidFill>
                <a:cs typeface="Times New Roman" pitchFamily="18" charset="0"/>
              </a:rPr>
              <a:t>mucosa</a:t>
            </a:r>
            <a:r>
              <a:rPr lang="en-MY" sz="2400" dirty="0">
                <a:solidFill>
                  <a:srgbClr val="002060"/>
                </a:solidFill>
                <a:cs typeface="Times New Roman" pitchFamily="18" charset="0"/>
              </a:rPr>
              <a:t> </a:t>
            </a:r>
            <a:r>
              <a:rPr lang="en-MY" sz="2400" dirty="0">
                <a:cs typeface="Times New Roman" pitchFamily="18" charset="0"/>
              </a:rPr>
              <a:t>or </a:t>
            </a:r>
            <a:r>
              <a:rPr lang="en-MY" sz="2400" b="1" dirty="0">
                <a:cs typeface="Times New Roman" pitchFamily="18" charset="0"/>
              </a:rPr>
              <a:t>conjunctiva </a:t>
            </a:r>
            <a:r>
              <a:rPr lang="en-MY" sz="2400" dirty="0" smtClean="0">
                <a:cs typeface="Times New Roman" pitchFamily="18" charset="0"/>
              </a:rPr>
              <a:t>(</a:t>
            </a:r>
            <a:r>
              <a:rPr lang="en-MY" sz="2400" dirty="0" err="1">
                <a:cs typeface="Times New Roman" pitchFamily="18" charset="0"/>
              </a:rPr>
              <a:t>muco</a:t>
            </a:r>
            <a:r>
              <a:rPr lang="en-MY" sz="2400" dirty="0">
                <a:cs typeface="Times New Roman" pitchFamily="18" charset="0"/>
              </a:rPr>
              <a:t> cutaneous route</a:t>
            </a:r>
            <a:r>
              <a:rPr lang="en-MY" sz="2400" dirty="0">
                <a:solidFill>
                  <a:srgbClr val="9900FF"/>
                </a:solidFill>
                <a:cs typeface="Times New Roman" pitchFamily="18" charset="0"/>
              </a:rPr>
              <a:t>). </a:t>
            </a:r>
          </a:p>
          <a:p>
            <a:pPr marL="342900" indent="-342900">
              <a:buFont typeface="Wingdings" pitchFamily="2" charset="2"/>
              <a:buChar char="Ø"/>
              <a:defRPr/>
            </a:pPr>
            <a:r>
              <a:rPr lang="en-MY" sz="2400" dirty="0" smtClean="0">
                <a:cs typeface="Times New Roman" pitchFamily="18" charset="0"/>
              </a:rPr>
              <a:t>  This </a:t>
            </a:r>
            <a:r>
              <a:rPr lang="en-MY" sz="2400" dirty="0">
                <a:cs typeface="Times New Roman" pitchFamily="18" charset="0"/>
              </a:rPr>
              <a:t>type of spread is </a:t>
            </a:r>
            <a:r>
              <a:rPr lang="en-MY" sz="2400" b="1" dirty="0">
                <a:solidFill>
                  <a:srgbClr val="FF0000"/>
                </a:solidFill>
                <a:cs typeface="Times New Roman" pitchFamily="18" charset="0"/>
              </a:rPr>
              <a:t>largely occupational </a:t>
            </a:r>
            <a:r>
              <a:rPr lang="en-MY" sz="2400" dirty="0">
                <a:cs typeface="Times New Roman" pitchFamily="18" charset="0"/>
              </a:rPr>
              <a:t>and occurs in persons</a:t>
            </a:r>
          </a:p>
          <a:p>
            <a:pPr>
              <a:defRPr/>
            </a:pPr>
            <a:r>
              <a:rPr lang="en-MY" sz="2400" dirty="0">
                <a:cs typeface="Times New Roman" pitchFamily="18" charset="0"/>
              </a:rPr>
              <a:t>      involved in </a:t>
            </a:r>
            <a:r>
              <a:rPr lang="en-MY" sz="2400" b="1" dirty="0">
                <a:cs typeface="Times New Roman" pitchFamily="18" charset="0"/>
              </a:rPr>
              <a:t>handling livestock </a:t>
            </a:r>
            <a:r>
              <a:rPr lang="en-MY" sz="2400" dirty="0">
                <a:cs typeface="Times New Roman" pitchFamily="18" charset="0"/>
              </a:rPr>
              <a:t>and </a:t>
            </a:r>
            <a:r>
              <a:rPr lang="en-MY" sz="2400" b="1" dirty="0">
                <a:cs typeface="Times New Roman" pitchFamily="18" charset="0"/>
              </a:rPr>
              <a:t>slaughter </a:t>
            </a:r>
            <a:r>
              <a:rPr lang="en-MY" sz="2400" dirty="0">
                <a:cs typeface="Times New Roman" pitchFamily="18" charset="0"/>
              </a:rPr>
              <a:t>house workers</a:t>
            </a:r>
            <a:r>
              <a:rPr lang="en-MY" sz="2400" dirty="0">
                <a:solidFill>
                  <a:srgbClr val="9900FF"/>
                </a:solidFill>
                <a:cs typeface="Times New Roman" pitchFamily="18" charset="0"/>
              </a:rPr>
              <a:t>. </a:t>
            </a:r>
          </a:p>
        </p:txBody>
      </p:sp>
      <p:sp>
        <p:nvSpPr>
          <p:cNvPr id="45060" name="Rectangle 3"/>
          <p:cNvSpPr>
            <a:spLocks noChangeArrowheads="1"/>
          </p:cNvSpPr>
          <p:nvPr/>
        </p:nvSpPr>
        <p:spPr bwMode="auto">
          <a:xfrm>
            <a:off x="408082" y="339331"/>
            <a:ext cx="43799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Font typeface="Wingdings" pitchFamily="2" charset="2"/>
              <a:buChar char="q"/>
            </a:pPr>
            <a:r>
              <a:rPr lang="en-MY" sz="2800" b="1" dirty="0">
                <a:solidFill>
                  <a:srgbClr val="FF0000"/>
                </a:solidFill>
                <a:cs typeface="Times New Roman" pitchFamily="18" charset="0"/>
              </a:rPr>
              <a:t>Mode of transmission</a:t>
            </a:r>
          </a:p>
        </p:txBody>
      </p:sp>
      <p:pic>
        <p:nvPicPr>
          <p:cNvPr id="45061" name="Picture 2" descr="http://www.who.int/zoonoses/diseases/Brucellosi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0900" y="63836"/>
            <a:ext cx="1943100" cy="2429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ight Arrow 3"/>
          <p:cNvSpPr/>
          <p:nvPr/>
        </p:nvSpPr>
        <p:spPr>
          <a:xfrm>
            <a:off x="5220072" y="5949280"/>
            <a:ext cx="3155805" cy="7721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MY" sz="2000" b="1" i="1" dirty="0">
                <a:solidFill>
                  <a:srgbClr val="FF0000"/>
                </a:solidFill>
                <a:latin typeface="Times New Roman" pitchFamily="18" charset="0"/>
                <a:cs typeface="Times New Roman" pitchFamily="18" charset="0"/>
              </a:rPr>
              <a:t> </a:t>
            </a:r>
            <a:r>
              <a:rPr lang="en-MY" sz="2400" b="1" i="1" dirty="0">
                <a:solidFill>
                  <a:schemeClr val="bg1"/>
                </a:solidFill>
                <a:latin typeface="Times New Roman" pitchFamily="18" charset="0"/>
                <a:cs typeface="Times New Roman" pitchFamily="18" charset="0"/>
              </a:rPr>
              <a:t>(</a:t>
            </a:r>
            <a:r>
              <a:rPr lang="en-MY" sz="1400" b="1" i="1" u="sng" dirty="0">
                <a:solidFill>
                  <a:schemeClr val="bg1"/>
                </a:solidFill>
                <a:cs typeface="Times New Roman" pitchFamily="18" charset="0"/>
              </a:rPr>
              <a:t>b) Air-borne infection </a:t>
            </a:r>
            <a:r>
              <a:rPr lang="en-MY" sz="1400" b="1" i="1" dirty="0">
                <a:solidFill>
                  <a:schemeClr val="bg1"/>
                </a:solidFill>
                <a:cs typeface="Times New Roman" pitchFamily="18" charset="0"/>
              </a:rPr>
              <a:t>: </a:t>
            </a:r>
            <a:endParaRPr lang="ar-JO" dirty="0">
              <a:solidFill>
                <a:schemeClr val="bg1"/>
              </a:solidFill>
            </a:endParaRPr>
          </a:p>
        </p:txBody>
      </p:sp>
    </p:spTree>
    <p:extLst>
      <p:ext uri="{BB962C8B-B14F-4D97-AF65-F5344CB8AC3E}">
        <p14:creationId xmlns:p14="http://schemas.microsoft.com/office/powerpoint/2010/main" val="3475570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B1EC4E63-7EDB-4E0A-B13B-EFB52FE84ECE}" type="slidenum">
              <a:rPr lang="ar-SA" smtClean="0"/>
              <a:pPr eaLnBrk="1" hangingPunct="1"/>
              <a:t>2</a:t>
            </a:fld>
            <a:endParaRPr lang="en-US" smtClean="0"/>
          </a:p>
        </p:txBody>
      </p:sp>
      <p:sp>
        <p:nvSpPr>
          <p:cNvPr id="10243" name="Rectangle 2"/>
          <p:cNvSpPr>
            <a:spLocks noChangeArrowheads="1"/>
          </p:cNvSpPr>
          <p:nvPr/>
        </p:nvSpPr>
        <p:spPr bwMode="auto">
          <a:xfrm>
            <a:off x="29121" y="3645024"/>
            <a:ext cx="8999537"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en-MY" sz="4800" b="1" strike="sngStrike" dirty="0">
                <a:solidFill>
                  <a:srgbClr val="0070C0"/>
                </a:solidFill>
                <a:latin typeface="Garamond" pitchFamily="18" charset="0"/>
                <a:cs typeface="Times New Roman" pitchFamily="18" charset="0"/>
              </a:rPr>
              <a:t>HAV. HBV</a:t>
            </a:r>
            <a:r>
              <a:rPr lang="en-MY" sz="4800" b="1" dirty="0">
                <a:solidFill>
                  <a:srgbClr val="0070C0"/>
                </a:solidFill>
                <a:latin typeface="Garamond" pitchFamily="18" charset="0"/>
                <a:cs typeface="Times New Roman" pitchFamily="18" charset="0"/>
              </a:rPr>
              <a:t>, </a:t>
            </a:r>
            <a:r>
              <a:rPr lang="en-MY" sz="4800" b="1" strike="sngStrike" dirty="0">
                <a:solidFill>
                  <a:srgbClr val="0070C0"/>
                </a:solidFill>
                <a:latin typeface="Garamond" pitchFamily="18" charset="0"/>
                <a:cs typeface="Times New Roman" pitchFamily="18" charset="0"/>
              </a:rPr>
              <a:t>HCV. </a:t>
            </a:r>
            <a:r>
              <a:rPr lang="en-MY" sz="4800" b="1" strike="sngStrike" dirty="0" smtClean="0">
                <a:solidFill>
                  <a:srgbClr val="0070C0"/>
                </a:solidFill>
                <a:latin typeface="Garamond" pitchFamily="18" charset="0"/>
                <a:cs typeface="Times New Roman" pitchFamily="18" charset="0"/>
              </a:rPr>
              <a:t>HDV </a:t>
            </a:r>
            <a:r>
              <a:rPr lang="en-MY" sz="4800" b="1" dirty="0">
                <a:solidFill>
                  <a:srgbClr val="0070C0"/>
                </a:solidFill>
                <a:latin typeface="Garamond" pitchFamily="18" charset="0"/>
                <a:cs typeface="Times New Roman" pitchFamily="18" charset="0"/>
              </a:rPr>
              <a:t>HEV</a:t>
            </a:r>
          </a:p>
          <a:p>
            <a:pPr algn="ctr">
              <a:defRPr/>
            </a:pPr>
            <a:r>
              <a:rPr lang="en-MY" sz="4800" b="1" dirty="0">
                <a:solidFill>
                  <a:srgbClr val="0070C0"/>
                </a:solidFill>
                <a:latin typeface="Garamond" pitchFamily="18" charset="0"/>
                <a:cs typeface="Times New Roman" pitchFamily="18" charset="0"/>
              </a:rPr>
              <a:t>and </a:t>
            </a:r>
            <a:r>
              <a:rPr lang="en-MY" sz="4800" b="1" dirty="0" smtClean="0">
                <a:solidFill>
                  <a:srgbClr val="0070C0"/>
                </a:solidFill>
                <a:latin typeface="Garamond" pitchFamily="18" charset="0"/>
                <a:cs typeface="Times New Roman" pitchFamily="18" charset="0"/>
              </a:rPr>
              <a:t>HGV</a:t>
            </a:r>
          </a:p>
          <a:p>
            <a:pPr algn="ctr">
              <a:defRPr/>
            </a:pPr>
            <a:r>
              <a:rPr lang="en-MY" sz="4800" b="1" dirty="0" smtClean="0">
                <a:solidFill>
                  <a:srgbClr val="0070C0"/>
                </a:solidFill>
                <a:latin typeface="Garamond" pitchFamily="18" charset="0"/>
                <a:cs typeface="Times New Roman" pitchFamily="18" charset="0"/>
              </a:rPr>
              <a:t>Dec </a:t>
            </a:r>
            <a:r>
              <a:rPr lang="en-MY" sz="4800" b="1" dirty="0" smtClean="0">
                <a:solidFill>
                  <a:srgbClr val="0070C0"/>
                </a:solidFill>
                <a:latin typeface="Garamond" pitchFamily="18" charset="0"/>
                <a:cs typeface="Times New Roman" pitchFamily="18" charset="0"/>
              </a:rPr>
              <a:t>21 -2021       </a:t>
            </a:r>
            <a:r>
              <a:rPr lang="en-MY" sz="4800" b="1" dirty="0" smtClean="0">
                <a:solidFill>
                  <a:srgbClr val="7030A0"/>
                </a:solidFill>
                <a:latin typeface="Garamond" pitchFamily="18" charset="0"/>
                <a:cs typeface="Times New Roman" pitchFamily="18" charset="0"/>
              </a:rPr>
              <a:t> </a:t>
            </a:r>
            <a:endParaRPr lang="en-MY" sz="4800" b="1" dirty="0">
              <a:solidFill>
                <a:srgbClr val="7030A0"/>
              </a:solidFill>
              <a:latin typeface="Garamond" pitchFamily="18" charset="0"/>
              <a:cs typeface="Times New Roman" pitchFamily="18" charset="0"/>
            </a:endParaRPr>
          </a:p>
        </p:txBody>
      </p:sp>
      <p:pic>
        <p:nvPicPr>
          <p:cNvPr id="10244" name="Picture 9" descr="Tablet with the diagnosis hepatitis on the displ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115888"/>
            <a:ext cx="3779838"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496325" y="2319263"/>
            <a:ext cx="4510851"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MY"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Garamond" pitchFamily="18" charset="0"/>
              </a:rPr>
              <a:t>Viral Hepatitis</a:t>
            </a:r>
            <a:endParaRPr lang="en-MY"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5778058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916832"/>
            <a:ext cx="8987753" cy="2677656"/>
          </a:xfrm>
          <a:prstGeom prst="rect">
            <a:avLst/>
          </a:prstGeom>
        </p:spPr>
        <p:txBody>
          <a:bodyPr wrap="square">
            <a:spAutoFit/>
          </a:bodyPr>
          <a:lstStyle/>
          <a:p>
            <a:pPr>
              <a:defRPr/>
            </a:pPr>
            <a:r>
              <a:rPr lang="en-MY" sz="2400" b="1" i="1" dirty="0" smtClean="0">
                <a:solidFill>
                  <a:srgbClr val="C00000"/>
                </a:solidFill>
                <a:cs typeface="Times New Roman" pitchFamily="18" charset="0"/>
              </a:rPr>
              <a:t>               </a:t>
            </a:r>
            <a:r>
              <a:rPr lang="en-MY" sz="2400" b="1" i="1" u="sng" dirty="0" smtClean="0">
                <a:solidFill>
                  <a:srgbClr val="C00000"/>
                </a:solidFill>
                <a:cs typeface="Times New Roman" pitchFamily="18" charset="0"/>
              </a:rPr>
              <a:t>(</a:t>
            </a:r>
            <a:r>
              <a:rPr lang="en-MY" sz="2400" b="1" i="1" u="sng" dirty="0">
                <a:solidFill>
                  <a:srgbClr val="C00000"/>
                </a:solidFill>
                <a:cs typeface="Times New Roman" pitchFamily="18" charset="0"/>
              </a:rPr>
              <a:t>c) Food-borne infection </a:t>
            </a:r>
            <a:r>
              <a:rPr lang="en-MY" sz="2400" i="1" dirty="0">
                <a:solidFill>
                  <a:srgbClr val="9900FF"/>
                </a:solidFill>
                <a:cs typeface="Times New Roman" pitchFamily="18" charset="0"/>
              </a:rPr>
              <a:t>: </a:t>
            </a:r>
          </a:p>
          <a:p>
            <a:pPr marL="342900" indent="-342900">
              <a:buFont typeface="Wingdings" pitchFamily="2" charset="2"/>
              <a:buChar char="v"/>
              <a:defRPr/>
            </a:pPr>
            <a:r>
              <a:rPr lang="en-MY" sz="2400" dirty="0">
                <a:cs typeface="Times New Roman" pitchFamily="18" charset="0"/>
              </a:rPr>
              <a:t>Infection may take place </a:t>
            </a:r>
            <a:r>
              <a:rPr lang="en-MY" sz="2400" b="1" u="sng" dirty="0">
                <a:solidFill>
                  <a:srgbClr val="FF0000"/>
                </a:solidFill>
                <a:cs typeface="Times New Roman" pitchFamily="18" charset="0"/>
              </a:rPr>
              <a:t>indirectly</a:t>
            </a:r>
            <a:r>
              <a:rPr lang="en-MY" sz="2400" u="sng" dirty="0">
                <a:cs typeface="Times New Roman" pitchFamily="18" charset="0"/>
              </a:rPr>
              <a:t> </a:t>
            </a:r>
            <a:r>
              <a:rPr lang="en-MY" sz="2400" dirty="0">
                <a:cs typeface="Times New Roman" pitchFamily="18" charset="0"/>
              </a:rPr>
              <a:t>by the ingestion </a:t>
            </a:r>
            <a:r>
              <a:rPr lang="en-MY" sz="2400" dirty="0" smtClean="0">
                <a:cs typeface="Times New Roman" pitchFamily="18" charset="0"/>
              </a:rPr>
              <a:t>of</a:t>
            </a:r>
          </a:p>
          <a:p>
            <a:pPr marL="342900" indent="-342900">
              <a:buFont typeface="Wingdings" pitchFamily="2" charset="2"/>
              <a:buChar char="v"/>
              <a:defRPr/>
            </a:pPr>
            <a:r>
              <a:rPr lang="en-MY" sz="2400" dirty="0" smtClean="0">
                <a:cs typeface="Times New Roman" pitchFamily="18" charset="0"/>
              </a:rPr>
              <a:t> </a:t>
            </a:r>
            <a:r>
              <a:rPr lang="en-MY" sz="2400" b="1" dirty="0">
                <a:solidFill>
                  <a:srgbClr val="FF0000"/>
                </a:solidFill>
                <a:cs typeface="Times New Roman" pitchFamily="18" charset="0"/>
              </a:rPr>
              <a:t>raw milk </a:t>
            </a:r>
            <a:r>
              <a:rPr lang="en-MY" sz="2400" b="1" dirty="0" smtClean="0">
                <a:solidFill>
                  <a:srgbClr val="FF0000"/>
                </a:solidFill>
                <a:cs typeface="Times New Roman" pitchFamily="18" charset="0"/>
              </a:rPr>
              <a:t> </a:t>
            </a:r>
            <a:r>
              <a:rPr lang="en-MY" sz="2400" dirty="0">
                <a:solidFill>
                  <a:srgbClr val="002060"/>
                </a:solidFill>
                <a:cs typeface="Times New Roman" pitchFamily="18" charset="0"/>
              </a:rPr>
              <a:t>o</a:t>
            </a:r>
            <a:r>
              <a:rPr lang="en-MY" sz="2400" dirty="0">
                <a:cs typeface="Times New Roman" pitchFamily="18" charset="0"/>
              </a:rPr>
              <a:t>r dairy products (cheese) </a:t>
            </a:r>
            <a:r>
              <a:rPr lang="en-MY" sz="2400" b="1" dirty="0">
                <a:solidFill>
                  <a:schemeClr val="tx2">
                    <a:lumMod val="60000"/>
                    <a:lumOff val="40000"/>
                  </a:schemeClr>
                </a:solidFill>
                <a:cs typeface="Times New Roman" pitchFamily="18" charset="0"/>
              </a:rPr>
              <a:t>from infected animals</a:t>
            </a:r>
            <a:r>
              <a:rPr lang="en-MY" sz="2400" b="1" dirty="0">
                <a:cs typeface="Times New Roman" pitchFamily="18" charset="0"/>
              </a:rPr>
              <a:t>.</a:t>
            </a:r>
          </a:p>
          <a:p>
            <a:pPr marL="342900" indent="-342900">
              <a:buFont typeface="Wingdings" pitchFamily="2" charset="2"/>
              <a:buChar char="v"/>
              <a:defRPr/>
            </a:pPr>
            <a:r>
              <a:rPr lang="en-MY" sz="2400" dirty="0">
                <a:cs typeface="Times New Roman" pitchFamily="18" charset="0"/>
              </a:rPr>
              <a:t> </a:t>
            </a:r>
            <a:r>
              <a:rPr lang="en-MY" sz="2400" b="1" dirty="0">
                <a:solidFill>
                  <a:srgbClr val="FF0000"/>
                </a:solidFill>
                <a:cs typeface="Times New Roman" pitchFamily="18" charset="0"/>
              </a:rPr>
              <a:t>Fresh raw vegetables </a:t>
            </a:r>
            <a:r>
              <a:rPr lang="en-MY" sz="2400" dirty="0">
                <a:cs typeface="Times New Roman" pitchFamily="18" charset="0"/>
              </a:rPr>
              <a:t>if </a:t>
            </a:r>
            <a:r>
              <a:rPr lang="en-MY" sz="2400" b="1" dirty="0">
                <a:cs typeface="Times New Roman" pitchFamily="18" charset="0"/>
              </a:rPr>
              <a:t>grown on soil containing manure from infected farms. can also carry infection </a:t>
            </a:r>
          </a:p>
          <a:p>
            <a:pPr marL="342900" indent="-342900">
              <a:buFont typeface="Wingdings" pitchFamily="2" charset="2"/>
              <a:buChar char="v"/>
              <a:defRPr/>
            </a:pPr>
            <a:r>
              <a:rPr lang="en-MY" sz="2400" b="1" dirty="0">
                <a:solidFill>
                  <a:srgbClr val="FF0000"/>
                </a:solidFill>
                <a:cs typeface="Times New Roman" pitchFamily="18" charset="0"/>
              </a:rPr>
              <a:t>Water contaminated </a:t>
            </a:r>
            <a:r>
              <a:rPr lang="en-MY" sz="2400" b="1" dirty="0">
                <a:cs typeface="Times New Roman" pitchFamily="18" charset="0"/>
              </a:rPr>
              <a:t>with the excreta of infected animals may also serve as a source of infection</a:t>
            </a:r>
          </a:p>
        </p:txBody>
      </p:sp>
      <p:pic>
        <p:nvPicPr>
          <p:cNvPr id="3" name="Picture 4" descr="http://www.who.int/zoonoses/diseases/Brucellosis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8566" y="-99392"/>
            <a:ext cx="1584449" cy="2835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002978" y="4437112"/>
            <a:ext cx="6984775" cy="2000548"/>
          </a:xfrm>
          <a:prstGeom prst="rect">
            <a:avLst/>
          </a:prstGeom>
        </p:spPr>
        <p:txBody>
          <a:bodyPr wrap="square">
            <a:spAutoFit/>
          </a:bodyPr>
          <a:lstStyle/>
          <a:p>
            <a:pPr marL="342900" indent="-342900">
              <a:buFont typeface="Wingdings" pitchFamily="2" charset="2"/>
              <a:buChar char="q"/>
            </a:pPr>
            <a:r>
              <a:rPr lang="en-MY" sz="2400" b="1" dirty="0">
                <a:solidFill>
                  <a:srgbClr val="FF0000"/>
                </a:solidFill>
                <a:cs typeface="Times New Roman" pitchFamily="18" charset="0"/>
              </a:rPr>
              <a:t> </a:t>
            </a:r>
            <a:r>
              <a:rPr lang="en-MY" sz="2800" b="1" u="sng" dirty="0">
                <a:solidFill>
                  <a:srgbClr val="7030A0"/>
                </a:solidFill>
                <a:cs typeface="Times New Roman" pitchFamily="18" charset="0"/>
              </a:rPr>
              <a:t>Pattern of disease</a:t>
            </a:r>
          </a:p>
          <a:p>
            <a:r>
              <a:rPr lang="en-MY" sz="2400" b="1" dirty="0">
                <a:cs typeface="Times New Roman" pitchFamily="18" charset="0"/>
              </a:rPr>
              <a:t>Brucellosis in man ranging from </a:t>
            </a:r>
          </a:p>
          <a:p>
            <a:pPr marL="342900" indent="-342900">
              <a:buFont typeface="Wingdings" pitchFamily="2" charset="2"/>
              <a:buChar char="§"/>
            </a:pPr>
            <a:r>
              <a:rPr lang="en-MY" sz="2400" b="1" dirty="0">
                <a:solidFill>
                  <a:srgbClr val="FF0000"/>
                </a:solidFill>
                <a:cs typeface="Times New Roman" pitchFamily="18" charset="0"/>
              </a:rPr>
              <a:t>acute febrile </a:t>
            </a:r>
            <a:r>
              <a:rPr lang="en-MY" sz="2400" b="1" dirty="0">
                <a:cs typeface="Times New Roman" pitchFamily="18" charset="0"/>
              </a:rPr>
              <a:t>to a </a:t>
            </a:r>
          </a:p>
          <a:p>
            <a:pPr marL="342900" indent="-342900">
              <a:buFont typeface="Wingdings" pitchFamily="2" charset="2"/>
              <a:buChar char="§"/>
            </a:pPr>
            <a:r>
              <a:rPr lang="en-MY" sz="2400" b="1" dirty="0">
                <a:solidFill>
                  <a:srgbClr val="FF0000"/>
                </a:solidFill>
                <a:cs typeface="Times New Roman" pitchFamily="18" charset="0"/>
              </a:rPr>
              <a:t>chronic low-grade</a:t>
            </a:r>
            <a:r>
              <a:rPr lang="en-MY" sz="2400" b="1" dirty="0">
                <a:cs typeface="Times New Roman" pitchFamily="18" charset="0"/>
              </a:rPr>
              <a:t> </a:t>
            </a:r>
            <a:r>
              <a:rPr lang="en-MY" sz="2400" dirty="0">
                <a:cs typeface="Times New Roman" pitchFamily="18" charset="0"/>
              </a:rPr>
              <a:t>ill-defined disease, </a:t>
            </a:r>
          </a:p>
          <a:p>
            <a:r>
              <a:rPr lang="en-MY" sz="2400" b="1" dirty="0">
                <a:cs typeface="Times New Roman" pitchFamily="18" charset="0"/>
              </a:rPr>
              <a:t>lasting for </a:t>
            </a:r>
            <a:r>
              <a:rPr lang="en-MY" sz="2400" b="1" dirty="0">
                <a:solidFill>
                  <a:srgbClr val="002060"/>
                </a:solidFill>
                <a:cs typeface="Times New Roman" pitchFamily="18" charset="0"/>
              </a:rPr>
              <a:t>several days, months or occasionally years</a:t>
            </a:r>
            <a:r>
              <a:rPr lang="en-MY" sz="2400" dirty="0" smtClean="0">
                <a:solidFill>
                  <a:srgbClr val="002060"/>
                </a:solidFill>
                <a:cs typeface="Times New Roman" pitchFamily="18" charset="0"/>
              </a:rPr>
              <a:t>.</a:t>
            </a:r>
            <a:endParaRPr lang="en-MY" sz="2400" dirty="0">
              <a:solidFill>
                <a:srgbClr val="002060"/>
              </a:solidFill>
              <a:cs typeface="Times New Roman" pitchFamily="18" charset="0"/>
            </a:endParaRPr>
          </a:p>
        </p:txBody>
      </p:sp>
      <p:sp>
        <p:nvSpPr>
          <p:cNvPr id="5" name="Rectangle 4"/>
          <p:cNvSpPr/>
          <p:nvPr/>
        </p:nvSpPr>
        <p:spPr>
          <a:xfrm>
            <a:off x="179512" y="332656"/>
            <a:ext cx="7632848" cy="1569660"/>
          </a:xfrm>
          <a:prstGeom prst="rect">
            <a:avLst/>
          </a:prstGeom>
        </p:spPr>
        <p:txBody>
          <a:bodyPr wrap="square">
            <a:spAutoFit/>
          </a:bodyPr>
          <a:lstStyle/>
          <a:p>
            <a:pPr>
              <a:defRPr/>
            </a:pPr>
            <a:r>
              <a:rPr lang="en-MY" sz="2400" b="1" i="1" dirty="0" smtClean="0">
                <a:solidFill>
                  <a:srgbClr val="C00000"/>
                </a:solidFill>
                <a:cs typeface="Times New Roman" pitchFamily="18" charset="0"/>
              </a:rPr>
              <a:t>   (</a:t>
            </a:r>
            <a:r>
              <a:rPr lang="en-MY" sz="2400" b="1" i="1" u="sng" dirty="0">
                <a:solidFill>
                  <a:srgbClr val="C00000"/>
                </a:solidFill>
                <a:cs typeface="Times New Roman" pitchFamily="18" charset="0"/>
              </a:rPr>
              <a:t>b) Air-borne infection </a:t>
            </a:r>
            <a:r>
              <a:rPr lang="en-MY" sz="2400" b="1" i="1" dirty="0">
                <a:solidFill>
                  <a:srgbClr val="C00000"/>
                </a:solidFill>
                <a:cs typeface="Times New Roman" pitchFamily="18" charset="0"/>
              </a:rPr>
              <a:t>: </a:t>
            </a:r>
          </a:p>
          <a:p>
            <a:pPr marL="342900" indent="-342900">
              <a:buFont typeface="Wingdings" pitchFamily="2" charset="2"/>
              <a:buChar char="Ø"/>
              <a:defRPr/>
            </a:pPr>
            <a:r>
              <a:rPr lang="en-MY" sz="2400" dirty="0">
                <a:cs typeface="Times New Roman" pitchFamily="18" charset="0"/>
              </a:rPr>
              <a:t>The environment of </a:t>
            </a:r>
            <a:r>
              <a:rPr lang="en-MY" sz="2400" b="1" dirty="0">
                <a:cs typeface="Times New Roman" pitchFamily="18" charset="0"/>
              </a:rPr>
              <a:t>a cowshed may be</a:t>
            </a:r>
            <a:r>
              <a:rPr lang="en-MY" sz="2400" b="1" dirty="0">
                <a:solidFill>
                  <a:srgbClr val="FF0000"/>
                </a:solidFill>
                <a:cs typeface="Times New Roman" pitchFamily="18" charset="0"/>
              </a:rPr>
              <a:t> heavily infected</a:t>
            </a:r>
            <a:r>
              <a:rPr lang="en-MY" sz="2400" dirty="0">
                <a:solidFill>
                  <a:srgbClr val="FF0000"/>
                </a:solidFill>
                <a:cs typeface="Times New Roman" pitchFamily="18" charset="0"/>
              </a:rPr>
              <a:t>. </a:t>
            </a:r>
          </a:p>
          <a:p>
            <a:pPr marL="342900" indent="-342900" algn="ctr">
              <a:buFont typeface="Wingdings" pitchFamily="2" charset="2"/>
              <a:buChar char="Ø"/>
              <a:defRPr/>
            </a:pPr>
            <a:r>
              <a:rPr lang="en-MY" sz="2400" dirty="0">
                <a:cs typeface="Times New Roman" pitchFamily="18" charset="0"/>
              </a:rPr>
              <a:t>people living in such an environment can be infected. </a:t>
            </a:r>
          </a:p>
          <a:p>
            <a:pPr marL="342900" indent="-342900" algn="ctr">
              <a:buFont typeface="Wingdings" pitchFamily="2" charset="2"/>
              <a:buChar char="Ø"/>
              <a:defRPr/>
            </a:pPr>
            <a:r>
              <a:rPr lang="en-MY" sz="2400" dirty="0" err="1">
                <a:cs typeface="Times New Roman" pitchFamily="18" charset="0"/>
              </a:rPr>
              <a:t>Brucellae</a:t>
            </a:r>
            <a:r>
              <a:rPr lang="en-MY" sz="2400" dirty="0">
                <a:cs typeface="Times New Roman" pitchFamily="18" charset="0"/>
              </a:rPr>
              <a:t> may </a:t>
            </a:r>
            <a:r>
              <a:rPr lang="en-MY" sz="2400" b="1" dirty="0">
                <a:solidFill>
                  <a:srgbClr val="FF0000"/>
                </a:solidFill>
                <a:cs typeface="Times New Roman" pitchFamily="18" charset="0"/>
              </a:rPr>
              <a:t>be inhaled</a:t>
            </a:r>
            <a:endParaRPr lang="en-MY" sz="2400" dirty="0">
              <a:solidFill>
                <a:srgbClr val="FF0000"/>
              </a:solidFill>
              <a:cs typeface="Times New Roman" pitchFamily="18" charset="0"/>
            </a:endParaRPr>
          </a:p>
        </p:txBody>
      </p:sp>
    </p:spTree>
    <p:extLst>
      <p:ext uri="{BB962C8B-B14F-4D97-AF65-F5344CB8AC3E}">
        <p14:creationId xmlns:p14="http://schemas.microsoft.com/office/powerpoint/2010/main" val="1358845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660B3F75-DEC3-4A28-ADCC-D5F1D3680015}" type="slidenum">
              <a:rPr lang="ar-SA" smtClean="0"/>
              <a:pPr eaLnBrk="1" hangingPunct="1"/>
              <a:t>21</a:t>
            </a:fld>
            <a:endParaRPr lang="en-US" smtClean="0"/>
          </a:p>
        </p:txBody>
      </p:sp>
      <p:sp>
        <p:nvSpPr>
          <p:cNvPr id="3" name="Rectangle 2"/>
          <p:cNvSpPr/>
          <p:nvPr/>
        </p:nvSpPr>
        <p:spPr>
          <a:xfrm>
            <a:off x="0" y="0"/>
            <a:ext cx="9031288" cy="369332"/>
          </a:xfrm>
          <a:prstGeom prst="rect">
            <a:avLst/>
          </a:prstGeom>
        </p:spPr>
        <p:txBody>
          <a:bodyPr>
            <a:spAutoFit/>
          </a:bodyPr>
          <a:lstStyle/>
          <a:p>
            <a:pPr>
              <a:defRPr/>
            </a:pPr>
            <a:r>
              <a:rPr lang="en-MY" b="1" i="1" dirty="0">
                <a:solidFill>
                  <a:srgbClr val="C00000"/>
                </a:solidFill>
                <a:latin typeface="Garamond" pitchFamily="18" charset="0"/>
                <a:cs typeface="Times New Roman" pitchFamily="18" charset="0"/>
              </a:rPr>
              <a:t>      </a:t>
            </a:r>
            <a:endParaRPr lang="en-MY" sz="2000" b="1" dirty="0">
              <a:latin typeface="Times New Roman" pitchFamily="18" charset="0"/>
              <a:cs typeface="Times New Roman" pitchFamily="18" charset="0"/>
            </a:endParaRPr>
          </a:p>
        </p:txBody>
      </p:sp>
      <p:sp>
        <p:nvSpPr>
          <p:cNvPr id="46086" name="Rectangle 4"/>
          <p:cNvSpPr>
            <a:spLocks noChangeArrowheads="1"/>
          </p:cNvSpPr>
          <p:nvPr/>
        </p:nvSpPr>
        <p:spPr bwMode="auto">
          <a:xfrm>
            <a:off x="107504" y="405641"/>
            <a:ext cx="9036496"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MY" sz="2000" b="1" dirty="0" smtClean="0">
                <a:solidFill>
                  <a:srgbClr val="FF0000"/>
                </a:solidFill>
                <a:cs typeface="Times New Roman" pitchFamily="18" charset="0"/>
              </a:rPr>
              <a:t>                 </a:t>
            </a:r>
            <a:r>
              <a:rPr lang="en-MY" b="1" u="sng" dirty="0" err="1" smtClean="0">
                <a:cs typeface="Times New Roman" pitchFamily="18" charset="0"/>
              </a:rPr>
              <a:t>Cotn</a:t>
            </a:r>
            <a:r>
              <a:rPr lang="en-MY" b="1" u="sng" dirty="0" smtClean="0">
                <a:cs typeface="Times New Roman" pitchFamily="18" charset="0"/>
              </a:rPr>
              <a:t>. ……..Pattern </a:t>
            </a:r>
            <a:r>
              <a:rPr lang="en-MY" b="1" u="sng" dirty="0">
                <a:cs typeface="Times New Roman" pitchFamily="18" charset="0"/>
              </a:rPr>
              <a:t>of </a:t>
            </a:r>
            <a:r>
              <a:rPr lang="en-MY" b="1" u="sng" dirty="0" smtClean="0">
                <a:cs typeface="Times New Roman" pitchFamily="18" charset="0"/>
              </a:rPr>
              <a:t>disease</a:t>
            </a:r>
            <a:endParaRPr lang="en-MY" dirty="0" smtClean="0">
              <a:latin typeface="Times New Roman" pitchFamily="18" charset="0"/>
              <a:cs typeface="Times New Roman" pitchFamily="18" charset="0"/>
            </a:endParaRPr>
          </a:p>
          <a:p>
            <a:pPr marL="342900" indent="-342900">
              <a:buFont typeface="Wingdings" pitchFamily="2" charset="2"/>
              <a:buChar char="v"/>
            </a:pPr>
            <a:r>
              <a:rPr lang="en-MY" sz="2200" b="1" dirty="0">
                <a:solidFill>
                  <a:srgbClr val="FF0000"/>
                </a:solidFill>
                <a:latin typeface="Times New Roman" pitchFamily="18" charset="0"/>
                <a:cs typeface="Times New Roman" pitchFamily="18" charset="0"/>
              </a:rPr>
              <a:t> </a:t>
            </a:r>
            <a:r>
              <a:rPr lang="en-MY" sz="2400" b="1" u="sng" dirty="0">
                <a:solidFill>
                  <a:srgbClr val="C00000"/>
                </a:solidFill>
                <a:cs typeface="Times New Roman" pitchFamily="18" charset="0"/>
              </a:rPr>
              <a:t>The acute </a:t>
            </a:r>
            <a:r>
              <a:rPr lang="en-MY" sz="2400" b="1" u="sng" dirty="0" smtClean="0">
                <a:solidFill>
                  <a:srgbClr val="C00000"/>
                </a:solidFill>
                <a:cs typeface="Times New Roman" pitchFamily="18" charset="0"/>
              </a:rPr>
              <a:t>phase</a:t>
            </a:r>
          </a:p>
          <a:p>
            <a:pPr>
              <a:defRPr/>
            </a:pPr>
            <a:r>
              <a:rPr lang="en-MY" sz="2400" b="1" dirty="0">
                <a:cs typeface="Times New Roman" pitchFamily="18" charset="0"/>
              </a:rPr>
              <a:t>Characterized by a </a:t>
            </a:r>
            <a:r>
              <a:rPr lang="en-MY" sz="2400" b="1" dirty="0">
                <a:solidFill>
                  <a:srgbClr val="FF0000"/>
                </a:solidFill>
                <a:cs typeface="Times New Roman" pitchFamily="18" charset="0"/>
              </a:rPr>
              <a:t>sudden</a:t>
            </a:r>
            <a:r>
              <a:rPr lang="en-MY" sz="2400" b="1" dirty="0">
                <a:cs typeface="Times New Roman" pitchFamily="18" charset="0"/>
              </a:rPr>
              <a:t> or</a:t>
            </a:r>
            <a:r>
              <a:rPr lang="en-MY" sz="2400" b="1" dirty="0">
                <a:solidFill>
                  <a:srgbClr val="FF0000"/>
                </a:solidFill>
                <a:cs typeface="Times New Roman" pitchFamily="18" charset="0"/>
              </a:rPr>
              <a:t> insidious </a:t>
            </a:r>
            <a:r>
              <a:rPr lang="en-MY" sz="2400" b="1" dirty="0">
                <a:cs typeface="Times New Roman" pitchFamily="18" charset="0"/>
              </a:rPr>
              <a:t>onset of illness with</a:t>
            </a:r>
          </a:p>
          <a:p>
            <a:pPr>
              <a:defRPr/>
            </a:pPr>
            <a:r>
              <a:rPr lang="en-MY" sz="2400" dirty="0">
                <a:cs typeface="Times New Roman" pitchFamily="18" charset="0"/>
              </a:rPr>
              <a:t>   </a:t>
            </a:r>
            <a:r>
              <a:rPr lang="en-MY" sz="2400" b="1" dirty="0">
                <a:solidFill>
                  <a:srgbClr val="0070C0"/>
                </a:solidFill>
                <a:cs typeface="Times New Roman" pitchFamily="18" charset="0"/>
              </a:rPr>
              <a:t>(i) </a:t>
            </a:r>
            <a:r>
              <a:rPr lang="en-MY" sz="2400" b="1" dirty="0">
                <a:solidFill>
                  <a:srgbClr val="002060"/>
                </a:solidFill>
                <a:cs typeface="Times New Roman" pitchFamily="18" charset="0"/>
              </a:rPr>
              <a:t>swinging pyrexia </a:t>
            </a:r>
            <a:r>
              <a:rPr lang="en-MY" sz="2400" dirty="0">
                <a:cs typeface="Times New Roman" pitchFamily="18" charset="0"/>
              </a:rPr>
              <a:t>(up to 40-41 Cº), rigors and sweating.</a:t>
            </a:r>
            <a:r>
              <a:rPr lang="en-MY" sz="2400" dirty="0">
                <a:solidFill>
                  <a:srgbClr val="9900FF"/>
                </a:solidFill>
                <a:cs typeface="Times New Roman" pitchFamily="18" charset="0"/>
              </a:rPr>
              <a:t> </a:t>
            </a:r>
            <a:endParaRPr lang="en-MY" sz="2400" dirty="0" smtClean="0">
              <a:solidFill>
                <a:srgbClr val="9900FF"/>
              </a:solidFill>
              <a:cs typeface="Times New Roman" pitchFamily="18" charset="0"/>
            </a:endParaRPr>
          </a:p>
          <a:p>
            <a:pPr algn="ctr">
              <a:defRPr/>
            </a:pPr>
            <a:r>
              <a:rPr lang="en-MY" sz="2400" b="1" dirty="0" smtClean="0">
                <a:solidFill>
                  <a:srgbClr val="0070C0"/>
                </a:solidFill>
                <a:cs typeface="Times New Roman" pitchFamily="18" charset="0"/>
              </a:rPr>
              <a:t>(</a:t>
            </a:r>
            <a:r>
              <a:rPr lang="en-MY" sz="2400" b="1" dirty="0">
                <a:solidFill>
                  <a:srgbClr val="0070C0"/>
                </a:solidFill>
                <a:cs typeface="Times New Roman" pitchFamily="18" charset="0"/>
              </a:rPr>
              <a:t>ii</a:t>
            </a:r>
            <a:r>
              <a:rPr lang="en-MY" sz="2400" b="1" dirty="0">
                <a:solidFill>
                  <a:srgbClr val="002060"/>
                </a:solidFill>
                <a:cs typeface="Times New Roman" pitchFamily="18" charset="0"/>
              </a:rPr>
              <a:t>) arthralgia/arthritis </a:t>
            </a:r>
            <a:r>
              <a:rPr lang="en-MY" sz="2400" dirty="0">
                <a:cs typeface="Times New Roman" pitchFamily="18" charset="0"/>
              </a:rPr>
              <a:t>(</a:t>
            </a:r>
            <a:r>
              <a:rPr lang="en-MY" sz="2400" b="1" i="1" dirty="0">
                <a:solidFill>
                  <a:srgbClr val="0070C0"/>
                </a:solidFill>
                <a:cs typeface="Times New Roman" pitchFamily="18" charset="0"/>
              </a:rPr>
              <a:t>usually mono articular</a:t>
            </a:r>
            <a:r>
              <a:rPr lang="en-MY" sz="2400" dirty="0">
                <a:cs typeface="Times New Roman" pitchFamily="18" charset="0"/>
              </a:rPr>
              <a:t>) </a:t>
            </a:r>
            <a:r>
              <a:rPr lang="en-MY" sz="2400" b="1" dirty="0">
                <a:cs typeface="Times New Roman" pitchFamily="18" charset="0"/>
              </a:rPr>
              <a:t>involving </a:t>
            </a:r>
            <a:r>
              <a:rPr lang="en-MY" sz="2400" b="1" dirty="0">
                <a:solidFill>
                  <a:schemeClr val="tx2">
                    <a:lumMod val="60000"/>
                    <a:lumOff val="40000"/>
                  </a:schemeClr>
                </a:solidFill>
                <a:cs typeface="Times New Roman" pitchFamily="18" charset="0"/>
              </a:rPr>
              <a:t>larger </a:t>
            </a:r>
            <a:r>
              <a:rPr lang="en-MY" sz="2400" b="1" dirty="0" smtClean="0">
                <a:solidFill>
                  <a:schemeClr val="tx2">
                    <a:lumMod val="60000"/>
                    <a:lumOff val="40000"/>
                  </a:schemeClr>
                </a:solidFill>
                <a:cs typeface="Times New Roman" pitchFamily="18" charset="0"/>
              </a:rPr>
              <a:t>joints </a:t>
            </a:r>
            <a:r>
              <a:rPr lang="en-MY" sz="2400" b="1" dirty="0">
                <a:cs typeface="Times New Roman" pitchFamily="18" charset="0"/>
              </a:rPr>
              <a:t>such as hip, knee, shoulder and ankle. </a:t>
            </a:r>
          </a:p>
          <a:p>
            <a:pPr>
              <a:defRPr/>
            </a:pPr>
            <a:r>
              <a:rPr lang="en-MY" sz="2400" dirty="0">
                <a:cs typeface="Times New Roman" pitchFamily="18" charset="0"/>
              </a:rPr>
              <a:t>   (</a:t>
            </a:r>
            <a:r>
              <a:rPr lang="en-MY" sz="2400" b="1" dirty="0">
                <a:solidFill>
                  <a:srgbClr val="0070C0"/>
                </a:solidFill>
                <a:cs typeface="Times New Roman" pitchFamily="18" charset="0"/>
              </a:rPr>
              <a:t>iii) </a:t>
            </a:r>
            <a:r>
              <a:rPr lang="en-MY" sz="2400" b="1" dirty="0">
                <a:solidFill>
                  <a:srgbClr val="002060"/>
                </a:solidFill>
                <a:cs typeface="Times New Roman" pitchFamily="18" charset="0"/>
              </a:rPr>
              <a:t>low back pain</a:t>
            </a:r>
            <a:r>
              <a:rPr lang="en-MY" sz="2400" dirty="0">
                <a:solidFill>
                  <a:srgbClr val="002060"/>
                </a:solidFill>
                <a:cs typeface="Times New Roman" pitchFamily="18" charset="0"/>
              </a:rPr>
              <a:t>. </a:t>
            </a:r>
          </a:p>
          <a:p>
            <a:pPr>
              <a:defRPr/>
            </a:pPr>
            <a:r>
              <a:rPr lang="en-MY" sz="2400" b="1" dirty="0">
                <a:solidFill>
                  <a:srgbClr val="002060"/>
                </a:solidFill>
                <a:cs typeface="Times New Roman" pitchFamily="18" charset="0"/>
              </a:rPr>
              <a:t>   (iv) headache, insomnia. </a:t>
            </a:r>
          </a:p>
          <a:p>
            <a:pPr>
              <a:defRPr/>
            </a:pPr>
            <a:r>
              <a:rPr lang="en-MY" sz="2400" dirty="0">
                <a:solidFill>
                  <a:srgbClr val="002060"/>
                </a:solidFill>
                <a:cs typeface="Times New Roman" pitchFamily="18" charset="0"/>
              </a:rPr>
              <a:t>  (</a:t>
            </a:r>
            <a:r>
              <a:rPr lang="en-MY" sz="2400" b="1" dirty="0">
                <a:solidFill>
                  <a:srgbClr val="002060"/>
                </a:solidFill>
                <a:cs typeface="Times New Roman" pitchFamily="18" charset="0"/>
              </a:rPr>
              <a:t>v) small firm splenomegaly and hepatomegaly</a:t>
            </a:r>
            <a:r>
              <a:rPr lang="en-MY" sz="2400" dirty="0">
                <a:solidFill>
                  <a:srgbClr val="002060"/>
                </a:solidFill>
                <a:cs typeface="Times New Roman" pitchFamily="18" charset="0"/>
              </a:rPr>
              <a:t>. </a:t>
            </a:r>
          </a:p>
          <a:p>
            <a:pPr>
              <a:defRPr/>
            </a:pPr>
            <a:r>
              <a:rPr lang="en-MY" sz="2400" b="1" dirty="0">
                <a:solidFill>
                  <a:srgbClr val="002060"/>
                </a:solidFill>
                <a:cs typeface="Times New Roman" pitchFamily="18" charset="0"/>
              </a:rPr>
              <a:t>  (vi) leukopenia with relative </a:t>
            </a:r>
            <a:r>
              <a:rPr lang="en-MY" sz="2400" b="1" dirty="0" smtClean="0">
                <a:solidFill>
                  <a:srgbClr val="0070C0"/>
                </a:solidFill>
                <a:cs typeface="Times New Roman" pitchFamily="18" charset="0"/>
              </a:rPr>
              <a:t>lymphocytosis</a:t>
            </a:r>
          </a:p>
          <a:p>
            <a:pPr>
              <a:defRPr/>
            </a:pPr>
            <a:endParaRPr lang="en-MY" sz="2400" b="1" dirty="0">
              <a:solidFill>
                <a:srgbClr val="0070C0"/>
              </a:solidFill>
              <a:cs typeface="Times New Roman" pitchFamily="18" charset="0"/>
            </a:endParaRPr>
          </a:p>
          <a:p>
            <a:pPr marL="342900" indent="-342900">
              <a:buFont typeface="Wingdings" panose="05000000000000000000" pitchFamily="2" charset="2"/>
              <a:buChar char="q"/>
              <a:defRPr/>
            </a:pPr>
            <a:r>
              <a:rPr lang="en-MY" sz="2400" b="1" dirty="0">
                <a:solidFill>
                  <a:srgbClr val="FF0000"/>
                </a:solidFill>
                <a:cs typeface="Times New Roman" pitchFamily="18" charset="0"/>
              </a:rPr>
              <a:t>The acute </a:t>
            </a:r>
            <a:r>
              <a:rPr lang="en-MY" sz="2400" b="1" dirty="0">
                <a:solidFill>
                  <a:srgbClr val="002060"/>
                </a:solidFill>
                <a:cs typeface="Times New Roman" pitchFamily="18" charset="0"/>
              </a:rPr>
              <a:t>phase </a:t>
            </a:r>
            <a:r>
              <a:rPr lang="en-MY" sz="2400" b="1" u="sng" dirty="0">
                <a:solidFill>
                  <a:srgbClr val="FF0000"/>
                </a:solidFill>
                <a:cs typeface="Times New Roman" pitchFamily="18" charset="0"/>
              </a:rPr>
              <a:t>subsides within 2-3 weeks</a:t>
            </a:r>
            <a:r>
              <a:rPr lang="en-MY" sz="2400" dirty="0">
                <a:solidFill>
                  <a:srgbClr val="FF0000"/>
                </a:solidFill>
                <a:cs typeface="Times New Roman" pitchFamily="18" charset="0"/>
              </a:rPr>
              <a:t>.</a:t>
            </a:r>
          </a:p>
          <a:p>
            <a:pPr marL="342900" indent="-342900">
              <a:buFont typeface="Wingdings" panose="05000000000000000000" pitchFamily="2" charset="2"/>
              <a:buChar char="v"/>
              <a:defRPr/>
            </a:pPr>
            <a:r>
              <a:rPr lang="en-MY" sz="2400" dirty="0">
                <a:cs typeface="Times New Roman" pitchFamily="18" charset="0"/>
              </a:rPr>
              <a:t> If the patient is treated </a:t>
            </a:r>
            <a:r>
              <a:rPr lang="en-MY" sz="2400" b="1" dirty="0">
                <a:solidFill>
                  <a:srgbClr val="0070C0"/>
                </a:solidFill>
                <a:cs typeface="Times New Roman" pitchFamily="18" charset="0"/>
              </a:rPr>
              <a:t>with tetracycline</a:t>
            </a:r>
            <a:r>
              <a:rPr lang="en-MY" sz="2400" dirty="0">
                <a:cs typeface="Times New Roman" pitchFamily="18" charset="0"/>
              </a:rPr>
              <a:t>, the symptoms may disappear </a:t>
            </a:r>
            <a:r>
              <a:rPr lang="en-MY" sz="2400" dirty="0" smtClean="0">
                <a:cs typeface="Times New Roman" pitchFamily="18" charset="0"/>
              </a:rPr>
              <a:t>quickly</a:t>
            </a:r>
            <a:r>
              <a:rPr lang="en-MY" sz="2400" dirty="0">
                <a:cs typeface="Times New Roman" pitchFamily="18" charset="0"/>
              </a:rPr>
              <a:t>, but the infection, being intracellular, </a:t>
            </a:r>
            <a:r>
              <a:rPr lang="en-MY" sz="2400" b="1" dirty="0">
                <a:solidFill>
                  <a:srgbClr val="FF0000"/>
                </a:solidFill>
                <a:cs typeface="Times New Roman" pitchFamily="18" charset="0"/>
              </a:rPr>
              <a:t>may </a:t>
            </a:r>
            <a:r>
              <a:rPr lang="en-MY" sz="2400" b="1" dirty="0" smtClean="0">
                <a:solidFill>
                  <a:srgbClr val="FF0000"/>
                </a:solidFill>
                <a:cs typeface="Times New Roman" pitchFamily="18" charset="0"/>
              </a:rPr>
              <a:t>persist</a:t>
            </a:r>
          </a:p>
          <a:p>
            <a:pPr marL="342900" indent="-342900">
              <a:buFont typeface="Wingdings" panose="05000000000000000000" pitchFamily="2" charset="2"/>
              <a:buChar char="v"/>
              <a:defRPr/>
            </a:pPr>
            <a:r>
              <a:rPr lang="en-MY" sz="2400" b="1" dirty="0" smtClean="0">
                <a:solidFill>
                  <a:srgbClr val="FF0000"/>
                </a:solidFill>
                <a:cs typeface="Times New Roman" pitchFamily="18" charset="0"/>
              </a:rPr>
              <a:t> </a:t>
            </a:r>
            <a:r>
              <a:rPr lang="en-MY" sz="2400" b="1" dirty="0">
                <a:solidFill>
                  <a:srgbClr val="0070C0"/>
                </a:solidFill>
                <a:cs typeface="Times New Roman" pitchFamily="18" charset="0"/>
              </a:rPr>
              <a:t>giving </a:t>
            </a:r>
            <a:r>
              <a:rPr lang="en-MY" sz="2400" b="1" dirty="0" smtClean="0">
                <a:solidFill>
                  <a:srgbClr val="0070C0"/>
                </a:solidFill>
                <a:cs typeface="Times New Roman" pitchFamily="18" charset="0"/>
              </a:rPr>
              <a:t>rise </a:t>
            </a:r>
            <a:r>
              <a:rPr lang="en-MY" sz="2400" b="1" dirty="0">
                <a:solidFill>
                  <a:srgbClr val="0070C0"/>
                </a:solidFill>
                <a:cs typeface="Times New Roman" pitchFamily="18" charset="0"/>
              </a:rPr>
              <a:t>to </a:t>
            </a:r>
            <a:r>
              <a:rPr lang="en-MY" sz="2400" b="1" dirty="0">
                <a:solidFill>
                  <a:srgbClr val="FF0000"/>
                </a:solidFill>
                <a:cs typeface="Times New Roman" pitchFamily="18" charset="0"/>
              </a:rPr>
              <a:t>subacute or relapsing </a:t>
            </a:r>
            <a:r>
              <a:rPr lang="en-MY" sz="2400" b="1" dirty="0">
                <a:solidFill>
                  <a:srgbClr val="0070C0"/>
                </a:solidFill>
                <a:cs typeface="Times New Roman" pitchFamily="18" charset="0"/>
              </a:rPr>
              <a:t>disease.</a:t>
            </a:r>
          </a:p>
          <a:p>
            <a:pPr marL="342900" indent="-342900">
              <a:buFont typeface="Arial" pitchFamily="34" charset="0"/>
              <a:buChar char="•"/>
              <a:defRPr/>
            </a:pPr>
            <a:r>
              <a:rPr lang="en-MY" sz="2400" b="1" dirty="0">
                <a:cs typeface="Times New Roman" pitchFamily="18" charset="0"/>
              </a:rPr>
              <a:t> </a:t>
            </a:r>
            <a:r>
              <a:rPr lang="en-MY" sz="2400" b="1" dirty="0" smtClean="0">
                <a:cs typeface="Times New Roman" pitchFamily="18" charset="0"/>
              </a:rPr>
              <a:t>In </a:t>
            </a:r>
            <a:r>
              <a:rPr lang="en-MY" sz="2400" b="1" dirty="0">
                <a:cs typeface="Times New Roman" pitchFamily="18" charset="0"/>
              </a:rPr>
              <a:t>a few patients </a:t>
            </a:r>
            <a:r>
              <a:rPr lang="en-MY" sz="2400" b="1" dirty="0">
                <a:solidFill>
                  <a:srgbClr val="FF0000"/>
                </a:solidFill>
                <a:cs typeface="Times New Roman" pitchFamily="18" charset="0"/>
              </a:rPr>
              <a:t>(up to 20%), </a:t>
            </a:r>
            <a:r>
              <a:rPr lang="en-MY" sz="2400" b="1" dirty="0">
                <a:cs typeface="Times New Roman" pitchFamily="18" charset="0"/>
              </a:rPr>
              <a:t>symptoms </a:t>
            </a:r>
            <a:r>
              <a:rPr lang="en-MY" sz="2400" b="1" dirty="0" smtClean="0">
                <a:cs typeface="Times New Roman" pitchFamily="18" charset="0"/>
              </a:rPr>
              <a:t>for </a:t>
            </a:r>
            <a:r>
              <a:rPr lang="en-MY" sz="2400" b="1" dirty="0">
                <a:cs typeface="Times New Roman" pitchFamily="18" charset="0"/>
              </a:rPr>
              <a:t>prolonged periods. </a:t>
            </a:r>
          </a:p>
        </p:txBody>
      </p:sp>
      <p:pic>
        <p:nvPicPr>
          <p:cNvPr id="46087" name="Picture 4" descr="http://www.who.int/zoonoses/diseases/Brucellosis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0488" y="-7938"/>
            <a:ext cx="1368425" cy="1492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33125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28C54BB5-CB34-423A-9AF8-8820CDB2D778}" type="slidenum">
              <a:rPr lang="ar-SA" smtClean="0"/>
              <a:pPr eaLnBrk="1" hangingPunct="1"/>
              <a:t>22</a:t>
            </a:fld>
            <a:endParaRPr lang="en-US" smtClean="0"/>
          </a:p>
        </p:txBody>
      </p:sp>
      <p:sp>
        <p:nvSpPr>
          <p:cNvPr id="48131" name="Rectangle 2"/>
          <p:cNvSpPr>
            <a:spLocks noChangeArrowheads="1"/>
          </p:cNvSpPr>
          <p:nvPr/>
        </p:nvSpPr>
        <p:spPr bwMode="auto">
          <a:xfrm>
            <a:off x="-252413" y="-26988"/>
            <a:ext cx="9504363" cy="523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sz="2800" b="1">
                <a:latin typeface="Garamond" pitchFamily="18" charset="0"/>
                <a:cs typeface="Times New Roman" pitchFamily="18" charset="0"/>
              </a:rPr>
              <a:t>       </a:t>
            </a:r>
            <a:endParaRPr lang="en-MY" sz="2800">
              <a:solidFill>
                <a:srgbClr val="FFC000"/>
              </a:solidFill>
              <a:latin typeface="Garamond" pitchFamily="18" charset="0"/>
              <a:cs typeface="Times New Roman" pitchFamily="18" charset="0"/>
            </a:endParaRPr>
          </a:p>
        </p:txBody>
      </p:sp>
      <p:sp>
        <p:nvSpPr>
          <p:cNvPr id="4" name="Rectangle 3"/>
          <p:cNvSpPr/>
          <p:nvPr/>
        </p:nvSpPr>
        <p:spPr>
          <a:xfrm>
            <a:off x="-246055" y="851309"/>
            <a:ext cx="9282551" cy="4862870"/>
          </a:xfrm>
          <a:prstGeom prst="rect">
            <a:avLst/>
          </a:prstGeom>
        </p:spPr>
        <p:txBody>
          <a:bodyPr wrap="square">
            <a:spAutoFit/>
          </a:bodyPr>
          <a:lstStyle/>
          <a:p>
            <a:pPr>
              <a:defRPr/>
            </a:pPr>
            <a:r>
              <a:rPr lang="en-MY" sz="2200" b="1" i="1" dirty="0">
                <a:solidFill>
                  <a:srgbClr val="FF0000"/>
                </a:solidFill>
                <a:latin typeface="Times New Roman" pitchFamily="18" charset="0"/>
                <a:cs typeface="Times New Roman" pitchFamily="18" charset="0"/>
              </a:rPr>
              <a:t>  </a:t>
            </a:r>
            <a:r>
              <a:rPr lang="en-MY" sz="2200" b="1" i="1" dirty="0" smtClean="0">
                <a:solidFill>
                  <a:srgbClr val="FF0000"/>
                </a:solidFill>
                <a:latin typeface="Times New Roman" pitchFamily="18" charset="0"/>
                <a:cs typeface="Times New Roman" pitchFamily="18" charset="0"/>
              </a:rPr>
              <a:t>                </a:t>
            </a:r>
            <a:r>
              <a:rPr lang="en-MY" sz="2200" b="1" dirty="0" smtClean="0">
                <a:solidFill>
                  <a:srgbClr val="FF0000"/>
                </a:solidFill>
                <a:latin typeface="Times New Roman" pitchFamily="18" charset="0"/>
                <a:cs typeface="Times New Roman" pitchFamily="18" charset="0"/>
              </a:rPr>
              <a:t>I. In </a:t>
            </a:r>
            <a:r>
              <a:rPr lang="en-MY" sz="2200" b="1" dirty="0">
                <a:solidFill>
                  <a:srgbClr val="FF0000"/>
                </a:solidFill>
                <a:latin typeface="Times New Roman" pitchFamily="18" charset="0"/>
                <a:cs typeface="Times New Roman" pitchFamily="18" charset="0"/>
              </a:rPr>
              <a:t>The Animals</a:t>
            </a:r>
          </a:p>
          <a:p>
            <a:pPr marL="457200" indent="-457200">
              <a:buFont typeface="Wingdings" pitchFamily="2" charset="2"/>
              <a:buChar char="ü"/>
              <a:defRPr/>
            </a:pPr>
            <a:r>
              <a:rPr lang="en-MY" sz="2400" dirty="0">
                <a:cs typeface="Times New Roman" pitchFamily="18" charset="0"/>
              </a:rPr>
              <a:t>The most rational approach </a:t>
            </a:r>
            <a:r>
              <a:rPr lang="en-MY" sz="2400" b="1" dirty="0">
                <a:cs typeface="Times New Roman" pitchFamily="18" charset="0"/>
              </a:rPr>
              <a:t>for </a:t>
            </a:r>
            <a:r>
              <a:rPr lang="en-MY" sz="2400" b="1" dirty="0">
                <a:solidFill>
                  <a:srgbClr val="0070C0"/>
                </a:solidFill>
                <a:cs typeface="Times New Roman" pitchFamily="18" charset="0"/>
              </a:rPr>
              <a:t>preventing human brucellosis</a:t>
            </a:r>
          </a:p>
          <a:p>
            <a:pPr marL="342900" indent="-342900" algn="ctr">
              <a:buFont typeface="Wingdings" pitchFamily="2" charset="2"/>
              <a:buChar char="v"/>
              <a:defRPr/>
            </a:pPr>
            <a:r>
              <a:rPr lang="en-MY" sz="2400" b="1" dirty="0">
                <a:solidFill>
                  <a:srgbClr val="0070C0"/>
                </a:solidFill>
                <a:cs typeface="Times New Roman" pitchFamily="18" charset="0"/>
              </a:rPr>
              <a:t> </a:t>
            </a:r>
            <a:r>
              <a:rPr lang="en-MY" sz="2400" dirty="0">
                <a:cs typeface="Times New Roman" pitchFamily="18" charset="0"/>
              </a:rPr>
              <a:t>is the </a:t>
            </a:r>
            <a:r>
              <a:rPr lang="en-MY" sz="2400" b="1" dirty="0">
                <a:solidFill>
                  <a:srgbClr val="FF0000"/>
                </a:solidFill>
                <a:cs typeface="Times New Roman" pitchFamily="18" charset="0"/>
              </a:rPr>
              <a:t>control</a:t>
            </a:r>
            <a:r>
              <a:rPr lang="en-MY" sz="2400" b="1" dirty="0">
                <a:cs typeface="Times New Roman" pitchFamily="18" charset="0"/>
              </a:rPr>
              <a:t> and </a:t>
            </a:r>
            <a:r>
              <a:rPr lang="en-MY" sz="2400" b="1" dirty="0">
                <a:solidFill>
                  <a:srgbClr val="FF0000"/>
                </a:solidFill>
                <a:cs typeface="Times New Roman" pitchFamily="18" charset="0"/>
              </a:rPr>
              <a:t>eradication</a:t>
            </a:r>
            <a:r>
              <a:rPr lang="en-MY" sz="2400" b="1" dirty="0">
                <a:cs typeface="Times New Roman" pitchFamily="18" charset="0"/>
              </a:rPr>
              <a:t> of the infection </a:t>
            </a:r>
            <a:r>
              <a:rPr lang="en-MY" sz="2400" b="1" dirty="0">
                <a:solidFill>
                  <a:schemeClr val="tx2">
                    <a:lumMod val="60000"/>
                    <a:lumOff val="40000"/>
                  </a:schemeClr>
                </a:solidFill>
                <a:cs typeface="Times New Roman" pitchFamily="18" charset="0"/>
              </a:rPr>
              <a:t>from </a:t>
            </a:r>
            <a:r>
              <a:rPr lang="en-MY" sz="2400" b="1" dirty="0">
                <a:solidFill>
                  <a:srgbClr val="FF0000"/>
                </a:solidFill>
                <a:cs typeface="Times New Roman" pitchFamily="18" charset="0"/>
              </a:rPr>
              <a:t>animal </a:t>
            </a:r>
            <a:r>
              <a:rPr lang="en-MY" sz="2400" b="1" dirty="0" smtClean="0">
                <a:solidFill>
                  <a:srgbClr val="FF0000"/>
                </a:solidFill>
                <a:cs typeface="Times New Roman" pitchFamily="18" charset="0"/>
              </a:rPr>
              <a:t>reservoirs</a:t>
            </a:r>
          </a:p>
          <a:p>
            <a:pPr marL="342900" indent="-342900" algn="ctr">
              <a:buFont typeface="Wingdings" pitchFamily="2" charset="2"/>
              <a:buChar char="v"/>
              <a:defRPr/>
            </a:pPr>
            <a:r>
              <a:rPr lang="en-MY" sz="2400" b="1" dirty="0" smtClean="0">
                <a:solidFill>
                  <a:srgbClr val="C00000"/>
                </a:solidFill>
                <a:cs typeface="Times New Roman" pitchFamily="18" charset="0"/>
              </a:rPr>
              <a:t>which</a:t>
            </a:r>
            <a:r>
              <a:rPr lang="en-MY" sz="2400" dirty="0" smtClean="0">
                <a:cs typeface="Times New Roman" pitchFamily="18" charset="0"/>
              </a:rPr>
              <a:t> </a:t>
            </a:r>
            <a:r>
              <a:rPr lang="en-MY" sz="2400" dirty="0">
                <a:cs typeface="Times New Roman" pitchFamily="18" charset="0"/>
              </a:rPr>
              <a:t>is </a:t>
            </a:r>
            <a:r>
              <a:rPr lang="en-MY" sz="2400" b="1" dirty="0">
                <a:cs typeface="Times New Roman" pitchFamily="18" charset="0"/>
              </a:rPr>
              <a:t>based on the combination of the  </a:t>
            </a:r>
            <a:r>
              <a:rPr lang="en-MY" sz="2400" b="1" dirty="0" smtClean="0">
                <a:cs typeface="Times New Roman" pitchFamily="18" charset="0"/>
              </a:rPr>
              <a:t>following </a:t>
            </a:r>
            <a:r>
              <a:rPr lang="en-MY" sz="2400" b="1" dirty="0">
                <a:cs typeface="Times New Roman" pitchFamily="18" charset="0"/>
              </a:rPr>
              <a:t>measures : </a:t>
            </a:r>
          </a:p>
          <a:p>
            <a:pPr>
              <a:defRPr/>
            </a:pPr>
            <a:r>
              <a:rPr lang="en-MY" sz="2400" b="1" i="1" dirty="0">
                <a:solidFill>
                  <a:srgbClr val="FF0000"/>
                </a:solidFill>
                <a:cs typeface="Times New Roman" pitchFamily="18" charset="0"/>
              </a:rPr>
              <a:t>        </a:t>
            </a:r>
            <a:endParaRPr lang="en-MY" sz="2400" b="1" i="1" dirty="0" smtClean="0">
              <a:solidFill>
                <a:srgbClr val="FF0000"/>
              </a:solidFill>
              <a:cs typeface="Times New Roman" pitchFamily="18" charset="0"/>
            </a:endParaRPr>
          </a:p>
          <a:p>
            <a:pPr>
              <a:defRPr/>
            </a:pPr>
            <a:r>
              <a:rPr lang="en-MY" sz="2400" b="1" i="1" dirty="0" smtClean="0">
                <a:solidFill>
                  <a:srgbClr val="FF0000"/>
                </a:solidFill>
                <a:cs typeface="Times New Roman" pitchFamily="18" charset="0"/>
              </a:rPr>
              <a:t>           (a)Test and slaughter : </a:t>
            </a:r>
          </a:p>
          <a:p>
            <a:pPr marL="457200" indent="-457200">
              <a:buFont typeface="Wingdings" pitchFamily="2" charset="2"/>
              <a:buChar char="v"/>
              <a:defRPr/>
            </a:pPr>
            <a:r>
              <a:rPr lang="en-MY" sz="2400" b="1" dirty="0" smtClean="0">
                <a:solidFill>
                  <a:schemeClr val="accent1">
                    <a:lumMod val="75000"/>
                  </a:schemeClr>
                </a:solidFill>
                <a:cs typeface="Times New Roman" pitchFamily="18" charset="0"/>
              </a:rPr>
              <a:t>Case finding </a:t>
            </a:r>
            <a:r>
              <a:rPr lang="en-MY" sz="2400" b="1" dirty="0" smtClean="0">
                <a:cs typeface="Times New Roman" pitchFamily="18" charset="0"/>
              </a:rPr>
              <a:t>is done by mass surveys. </a:t>
            </a:r>
          </a:p>
          <a:p>
            <a:pPr marL="342900" indent="-342900">
              <a:buFont typeface="Wingdings" pitchFamily="2" charset="2"/>
              <a:buChar char="ü"/>
              <a:defRPr/>
            </a:pPr>
            <a:r>
              <a:rPr lang="en-MY" sz="2400" b="1" dirty="0" smtClean="0">
                <a:solidFill>
                  <a:srgbClr val="0070C0"/>
                </a:solidFill>
                <a:cs typeface="Times New Roman" pitchFamily="18" charset="0"/>
              </a:rPr>
              <a:t>  Skin</a:t>
            </a:r>
            <a:r>
              <a:rPr lang="en-MY" sz="2400" b="1" dirty="0" smtClean="0">
                <a:cs typeface="Times New Roman" pitchFamily="18" charset="0"/>
              </a:rPr>
              <a:t> tests are available</a:t>
            </a:r>
            <a:r>
              <a:rPr lang="en-MY" sz="2400" dirty="0" smtClean="0">
                <a:cs typeface="Times New Roman" pitchFamily="18" charset="0"/>
              </a:rPr>
              <a:t>. </a:t>
            </a:r>
          </a:p>
          <a:p>
            <a:pPr marL="342900" indent="-342900">
              <a:buFont typeface="Wingdings" pitchFamily="2" charset="2"/>
              <a:buChar char="ü"/>
              <a:defRPr/>
            </a:pPr>
            <a:r>
              <a:rPr lang="en-MY" sz="2400" b="1" dirty="0" smtClean="0">
                <a:cs typeface="Times New Roman" pitchFamily="18" charset="0"/>
              </a:rPr>
              <a:t> </a:t>
            </a:r>
            <a:r>
              <a:rPr lang="en-MY" sz="2400" b="1" dirty="0">
                <a:cs typeface="Times New Roman" pitchFamily="18" charset="0"/>
              </a:rPr>
              <a:t>The complement fixation test is also </a:t>
            </a:r>
            <a:r>
              <a:rPr lang="en-MY" sz="2400" dirty="0">
                <a:cs typeface="Times New Roman" pitchFamily="18" charset="0"/>
              </a:rPr>
              <a:t>recommended. </a:t>
            </a:r>
          </a:p>
          <a:p>
            <a:pPr marL="342900" indent="-342900" algn="ctr">
              <a:buFont typeface="Wingdings" pitchFamily="2" charset="2"/>
              <a:buChar char="ü"/>
              <a:defRPr/>
            </a:pPr>
            <a:r>
              <a:rPr lang="en-MY" sz="2400" b="1" dirty="0">
                <a:cs typeface="Times New Roman" pitchFamily="18" charset="0"/>
              </a:rPr>
              <a:t>Infected animals </a:t>
            </a:r>
            <a:r>
              <a:rPr lang="en-MY" sz="2400" dirty="0">
                <a:cs typeface="Times New Roman" pitchFamily="18" charset="0"/>
              </a:rPr>
              <a:t>are </a:t>
            </a:r>
            <a:r>
              <a:rPr lang="en-MY" sz="2400" b="1" dirty="0">
                <a:solidFill>
                  <a:srgbClr val="FF0000"/>
                </a:solidFill>
                <a:cs typeface="Times New Roman" pitchFamily="18" charset="0"/>
              </a:rPr>
              <a:t>slaughtered</a:t>
            </a:r>
            <a:r>
              <a:rPr lang="en-MY" sz="2400" b="1" dirty="0">
                <a:cs typeface="Times New Roman" pitchFamily="18" charset="0"/>
              </a:rPr>
              <a:t>,</a:t>
            </a:r>
            <a:r>
              <a:rPr lang="en-MY" sz="2400" dirty="0">
                <a:cs typeface="Times New Roman" pitchFamily="18" charset="0"/>
              </a:rPr>
              <a:t> with </a:t>
            </a:r>
            <a:r>
              <a:rPr lang="en-MY" sz="2400" b="1" dirty="0">
                <a:solidFill>
                  <a:srgbClr val="FF0000"/>
                </a:solidFill>
                <a:cs typeface="Times New Roman" pitchFamily="18" charset="0"/>
              </a:rPr>
              <a:t>full compensation </a:t>
            </a:r>
            <a:r>
              <a:rPr lang="en-MY" sz="2400" b="1" dirty="0">
                <a:cs typeface="Times New Roman" pitchFamily="18" charset="0"/>
              </a:rPr>
              <a:t>paid to farmers.</a:t>
            </a:r>
          </a:p>
          <a:p>
            <a:pPr marL="457200" indent="-457200">
              <a:buFont typeface="Wingdings" pitchFamily="2" charset="2"/>
              <a:buChar char="v"/>
              <a:defRPr/>
            </a:pPr>
            <a:r>
              <a:rPr lang="en-MY" sz="2400" dirty="0">
                <a:cs typeface="Times New Roman" pitchFamily="18" charset="0"/>
              </a:rPr>
              <a:t> </a:t>
            </a:r>
            <a:r>
              <a:rPr lang="en-MY" sz="2400" b="1" i="1" dirty="0">
                <a:cs typeface="Times New Roman" pitchFamily="18" charset="0"/>
              </a:rPr>
              <a:t>This is </a:t>
            </a:r>
            <a:r>
              <a:rPr lang="en-MY" sz="2400" b="1" i="1" dirty="0">
                <a:solidFill>
                  <a:schemeClr val="tx2">
                    <a:lumMod val="75000"/>
                  </a:schemeClr>
                </a:solidFill>
                <a:cs typeface="Times New Roman" pitchFamily="18" charset="0"/>
              </a:rPr>
              <a:t>the only satisfactory solution aimed </a:t>
            </a:r>
            <a:r>
              <a:rPr lang="en-MY" sz="2400" b="1" i="1" dirty="0">
                <a:cs typeface="Times New Roman" pitchFamily="18" charset="0"/>
              </a:rPr>
              <a:t>at eradication of the disease</a:t>
            </a:r>
            <a:r>
              <a:rPr lang="en-MY" sz="2400" b="1" i="1" dirty="0">
                <a:solidFill>
                  <a:srgbClr val="9900FF"/>
                </a:solidFill>
                <a:cs typeface="Times New Roman" pitchFamily="18" charset="0"/>
              </a:rPr>
              <a:t>. </a:t>
            </a:r>
          </a:p>
        </p:txBody>
      </p:sp>
      <p:sp>
        <p:nvSpPr>
          <p:cNvPr id="48133" name="Rectangle 4"/>
          <p:cNvSpPr>
            <a:spLocks noChangeArrowheads="1"/>
          </p:cNvSpPr>
          <p:nvPr/>
        </p:nvSpPr>
        <p:spPr bwMode="auto">
          <a:xfrm>
            <a:off x="1538593" y="389346"/>
            <a:ext cx="4248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sz="2400" b="1" dirty="0">
                <a:solidFill>
                  <a:srgbClr val="C00000"/>
                </a:solidFill>
                <a:latin typeface="Times New Roman" pitchFamily="18" charset="0"/>
                <a:cs typeface="Times New Roman" pitchFamily="18" charset="0"/>
              </a:rPr>
              <a:t>Control of Brucellosis</a:t>
            </a:r>
          </a:p>
        </p:txBody>
      </p:sp>
      <p:sp>
        <p:nvSpPr>
          <p:cNvPr id="6" name="Right Arrow 5"/>
          <p:cNvSpPr/>
          <p:nvPr/>
        </p:nvSpPr>
        <p:spPr>
          <a:xfrm>
            <a:off x="6011863" y="6378575"/>
            <a:ext cx="2519362" cy="485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MY" b="1" i="1">
                <a:solidFill>
                  <a:srgbClr val="FF0000"/>
                </a:solidFill>
                <a:latin typeface="Times New Roman" pitchFamily="18" charset="0"/>
                <a:cs typeface="Times New Roman" pitchFamily="18" charset="0"/>
              </a:rPr>
              <a:t>Vaccination: </a:t>
            </a:r>
            <a:endParaRPr lang="en-MY" b="1" i="1" dirty="0">
              <a:solidFill>
                <a:srgbClr val="FF0000"/>
              </a:solidFill>
              <a:latin typeface="Times New Roman" pitchFamily="18" charset="0"/>
              <a:cs typeface="Times New Roman" pitchFamily="18" charset="0"/>
            </a:endParaRPr>
          </a:p>
        </p:txBody>
      </p:sp>
      <p:pic>
        <p:nvPicPr>
          <p:cNvPr id="8" name="Picture 5" descr="http://www.who.int/sysmedia/images/topics/brucellosi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1544" y="2382644"/>
            <a:ext cx="1430313" cy="18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03807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16999"/>
            <a:ext cx="9054401" cy="5755422"/>
          </a:xfrm>
          <a:prstGeom prst="rect">
            <a:avLst/>
          </a:prstGeom>
        </p:spPr>
        <p:txBody>
          <a:bodyPr wrap="square">
            <a:spAutoFit/>
          </a:bodyPr>
          <a:lstStyle/>
          <a:p>
            <a:pPr>
              <a:defRPr/>
            </a:pPr>
            <a:r>
              <a:rPr lang="en-MY" b="1" i="1" dirty="0">
                <a:solidFill>
                  <a:srgbClr val="FF0000"/>
                </a:solidFill>
                <a:latin typeface="Times New Roman" pitchFamily="18" charset="0"/>
                <a:cs typeface="Times New Roman" pitchFamily="18" charset="0"/>
              </a:rPr>
              <a:t>            </a:t>
            </a:r>
            <a:r>
              <a:rPr lang="en-MY" sz="2800" b="1" dirty="0">
                <a:solidFill>
                  <a:srgbClr val="FF0000"/>
                </a:solidFill>
                <a:cs typeface="Times New Roman" pitchFamily="18" charset="0"/>
              </a:rPr>
              <a:t>(b) Vaccination: </a:t>
            </a:r>
          </a:p>
          <a:p>
            <a:pPr marL="342900" indent="-342900">
              <a:buFont typeface="Wingdings" pitchFamily="2" charset="2"/>
              <a:buChar char="Ø"/>
              <a:defRPr/>
            </a:pPr>
            <a:r>
              <a:rPr lang="en-MY" sz="2400" b="1" dirty="0">
                <a:cs typeface="Times New Roman" pitchFamily="18" charset="0"/>
              </a:rPr>
              <a:t>Vaccine of </a:t>
            </a:r>
            <a:r>
              <a:rPr lang="en-MY" sz="2400" b="1" i="1" dirty="0">
                <a:cs typeface="Times New Roman" pitchFamily="18" charset="0"/>
              </a:rPr>
              <a:t>B. </a:t>
            </a:r>
            <a:r>
              <a:rPr lang="en-MY" sz="2400" b="1" i="1" dirty="0" err="1">
                <a:cs typeface="Times New Roman" pitchFamily="18" charset="0"/>
              </a:rPr>
              <a:t>abortus</a:t>
            </a:r>
            <a:r>
              <a:rPr lang="en-MY" sz="2400" b="1" i="1" dirty="0">
                <a:cs typeface="Times New Roman" pitchFamily="18" charset="0"/>
              </a:rPr>
              <a:t>  </a:t>
            </a:r>
            <a:r>
              <a:rPr lang="en-MY" sz="2400" b="1" dirty="0">
                <a:solidFill>
                  <a:srgbClr val="FF0000"/>
                </a:solidFill>
                <a:cs typeface="Times New Roman" pitchFamily="18" charset="0"/>
              </a:rPr>
              <a:t>strain 19 </a:t>
            </a:r>
            <a:r>
              <a:rPr lang="en-MY" sz="2400" b="1" i="1" dirty="0">
                <a:solidFill>
                  <a:srgbClr val="FF0000"/>
                </a:solidFill>
                <a:cs typeface="Times New Roman" pitchFamily="18" charset="0"/>
              </a:rPr>
              <a:t>is </a:t>
            </a:r>
            <a:r>
              <a:rPr lang="en-MY" sz="2400" i="1" dirty="0">
                <a:cs typeface="Times New Roman" pitchFamily="18" charset="0"/>
              </a:rPr>
              <a:t>commonly used </a:t>
            </a:r>
            <a:r>
              <a:rPr lang="en-MY" sz="2400" i="1" dirty="0" smtClean="0">
                <a:cs typeface="Times New Roman" pitchFamily="18" charset="0"/>
              </a:rPr>
              <a:t>for </a:t>
            </a:r>
            <a:r>
              <a:rPr lang="en-MY" sz="2400" i="1" dirty="0">
                <a:cs typeface="Times New Roman" pitchFamily="18" charset="0"/>
              </a:rPr>
              <a:t>young animals.</a:t>
            </a:r>
          </a:p>
          <a:p>
            <a:pPr marL="342900" indent="-342900">
              <a:buFont typeface="Wingdings" pitchFamily="2" charset="2"/>
              <a:buChar char="Ø"/>
              <a:defRPr/>
            </a:pPr>
            <a:r>
              <a:rPr lang="en-MY" sz="2400" dirty="0">
                <a:cs typeface="Times New Roman" pitchFamily="18" charset="0"/>
              </a:rPr>
              <a:t> A </a:t>
            </a:r>
            <a:r>
              <a:rPr lang="en-MY" sz="2400" b="1" dirty="0">
                <a:solidFill>
                  <a:srgbClr val="0070C0"/>
                </a:solidFill>
                <a:cs typeface="Times New Roman" pitchFamily="18" charset="0"/>
              </a:rPr>
              <a:t>compulsory </a:t>
            </a:r>
            <a:r>
              <a:rPr lang="en-MY" sz="2400" b="1" dirty="0">
                <a:solidFill>
                  <a:srgbClr val="FF0000"/>
                </a:solidFill>
                <a:cs typeface="Times New Roman" pitchFamily="18" charset="0"/>
              </a:rPr>
              <a:t>vaccination</a:t>
            </a:r>
            <a:r>
              <a:rPr lang="en-MY" sz="2400" b="1" dirty="0">
                <a:solidFill>
                  <a:srgbClr val="0070C0"/>
                </a:solidFill>
                <a:cs typeface="Times New Roman" pitchFamily="18" charset="0"/>
              </a:rPr>
              <a:t> </a:t>
            </a:r>
            <a:r>
              <a:rPr lang="en-MY" sz="2400" dirty="0">
                <a:cs typeface="Times New Roman" pitchFamily="18" charset="0"/>
              </a:rPr>
              <a:t>programme </a:t>
            </a:r>
            <a:r>
              <a:rPr lang="en-MY" sz="2400" b="1" dirty="0">
                <a:cs typeface="Times New Roman" pitchFamily="18" charset="0"/>
              </a:rPr>
              <a:t>for all heifers in </a:t>
            </a:r>
            <a:r>
              <a:rPr lang="en-MY" sz="2400" dirty="0" smtClean="0">
                <a:cs typeface="Times New Roman" pitchFamily="18" charset="0"/>
              </a:rPr>
              <a:t> </a:t>
            </a:r>
            <a:r>
              <a:rPr lang="en-MY" sz="2400" dirty="0">
                <a:cs typeface="Times New Roman" pitchFamily="18" charset="0"/>
              </a:rPr>
              <a:t>a given </a:t>
            </a:r>
            <a:r>
              <a:rPr lang="en-MY" sz="2400" dirty="0" smtClean="0">
                <a:cs typeface="Times New Roman" pitchFamily="18" charset="0"/>
              </a:rPr>
              <a:t>community</a:t>
            </a:r>
          </a:p>
          <a:p>
            <a:pPr marL="342900" indent="-342900">
              <a:buFont typeface="Wingdings" pitchFamily="2" charset="2"/>
              <a:buChar char="Ø"/>
              <a:defRPr/>
            </a:pPr>
            <a:r>
              <a:rPr lang="en-MY" sz="2400" dirty="0" smtClean="0">
                <a:cs typeface="Times New Roman" pitchFamily="18" charset="0"/>
              </a:rPr>
              <a:t> </a:t>
            </a:r>
            <a:r>
              <a:rPr lang="en-MY" sz="2400" dirty="0">
                <a:solidFill>
                  <a:srgbClr val="0070C0"/>
                </a:solidFill>
                <a:cs typeface="Times New Roman" pitchFamily="18" charset="0"/>
              </a:rPr>
              <a:t>on </a:t>
            </a:r>
            <a:r>
              <a:rPr lang="en-MY" sz="2400" b="1" dirty="0">
                <a:solidFill>
                  <a:srgbClr val="0070C0"/>
                </a:solidFill>
                <a:cs typeface="Times New Roman" pitchFamily="18" charset="0"/>
              </a:rPr>
              <a:t>a </a:t>
            </a:r>
            <a:r>
              <a:rPr lang="en-MY" sz="2400" b="1" dirty="0">
                <a:solidFill>
                  <a:srgbClr val="FF0000"/>
                </a:solidFill>
                <a:cs typeface="Times New Roman" pitchFamily="18" charset="0"/>
              </a:rPr>
              <a:t>yearly basis </a:t>
            </a:r>
            <a:r>
              <a:rPr lang="en-MY" sz="2400" dirty="0">
                <a:cs typeface="Times New Roman" pitchFamily="18" charset="0"/>
              </a:rPr>
              <a:t>can considerably </a:t>
            </a:r>
            <a:r>
              <a:rPr lang="en-MY" sz="2400" b="1" dirty="0" smtClean="0">
                <a:cs typeface="Times New Roman" pitchFamily="18" charset="0"/>
              </a:rPr>
              <a:t> </a:t>
            </a:r>
            <a:r>
              <a:rPr lang="en-MY" sz="2400" b="1" dirty="0">
                <a:solidFill>
                  <a:srgbClr val="FF0000"/>
                </a:solidFill>
                <a:cs typeface="Times New Roman" pitchFamily="18" charset="0"/>
              </a:rPr>
              <a:t>reduce </a:t>
            </a:r>
            <a:r>
              <a:rPr lang="en-MY" sz="2400" b="1" dirty="0">
                <a:cs typeface="Times New Roman" pitchFamily="18" charset="0"/>
              </a:rPr>
              <a:t>the rate </a:t>
            </a:r>
            <a:r>
              <a:rPr lang="en-MY" sz="2400" dirty="0">
                <a:cs typeface="Times New Roman" pitchFamily="18" charset="0"/>
              </a:rPr>
              <a:t>of infection.</a:t>
            </a:r>
          </a:p>
          <a:p>
            <a:pPr marL="342900" indent="-342900">
              <a:buFont typeface="Wingdings" pitchFamily="2" charset="2"/>
              <a:buChar char="Ø"/>
              <a:defRPr/>
            </a:pPr>
            <a:r>
              <a:rPr lang="en-MY" sz="2400" b="1" dirty="0">
                <a:solidFill>
                  <a:srgbClr val="002060"/>
                </a:solidFill>
                <a:cs typeface="Times New Roman" pitchFamily="18" charset="0"/>
              </a:rPr>
              <a:t>Systematic vaccination for a period of 7 to 10 years may </a:t>
            </a:r>
            <a:r>
              <a:rPr lang="en-MY" sz="2400" b="1" dirty="0" smtClean="0">
                <a:solidFill>
                  <a:srgbClr val="002060"/>
                </a:solidFill>
                <a:cs typeface="Times New Roman" pitchFamily="18" charset="0"/>
              </a:rPr>
              <a:t>eliminate</a:t>
            </a:r>
          </a:p>
          <a:p>
            <a:pPr>
              <a:defRPr/>
            </a:pPr>
            <a:r>
              <a:rPr lang="en-MY" sz="2400" b="1" dirty="0">
                <a:solidFill>
                  <a:srgbClr val="002060"/>
                </a:solidFill>
                <a:cs typeface="Times New Roman" pitchFamily="18" charset="0"/>
              </a:rPr>
              <a:t> </a:t>
            </a:r>
            <a:r>
              <a:rPr lang="en-MY" sz="2400" b="1" dirty="0" smtClean="0">
                <a:solidFill>
                  <a:srgbClr val="002060"/>
                </a:solidFill>
                <a:cs typeface="Times New Roman" pitchFamily="18" charset="0"/>
              </a:rPr>
              <a:t>         the </a:t>
            </a:r>
            <a:r>
              <a:rPr lang="en-MY" sz="2400" b="1" dirty="0">
                <a:solidFill>
                  <a:srgbClr val="002060"/>
                </a:solidFill>
                <a:cs typeface="Times New Roman" pitchFamily="18" charset="0"/>
              </a:rPr>
              <a:t>disease. </a:t>
            </a:r>
          </a:p>
          <a:p>
            <a:pPr marL="457200" indent="-457200">
              <a:buFont typeface="Wingdings" pitchFamily="2" charset="2"/>
              <a:buChar char="v"/>
              <a:defRPr/>
            </a:pPr>
            <a:r>
              <a:rPr lang="en-MY" sz="2400" b="1" dirty="0">
                <a:cs typeface="Times New Roman" pitchFamily="18" charset="0"/>
              </a:rPr>
              <a:t>Control of the infection caused by </a:t>
            </a:r>
            <a:r>
              <a:rPr lang="en-MY" sz="2400" b="1" i="1" dirty="0">
                <a:solidFill>
                  <a:srgbClr val="FF0000"/>
                </a:solidFill>
                <a:cs typeface="Times New Roman" pitchFamily="18" charset="0"/>
              </a:rPr>
              <a:t>B. </a:t>
            </a:r>
            <a:r>
              <a:rPr lang="en-MY" sz="2400" b="1" i="1" dirty="0" err="1">
                <a:solidFill>
                  <a:srgbClr val="FF0000"/>
                </a:solidFill>
                <a:cs typeface="Times New Roman" pitchFamily="18" charset="0"/>
              </a:rPr>
              <a:t>melitensis</a:t>
            </a:r>
            <a:r>
              <a:rPr lang="en-MY" sz="2400" b="1" i="1" dirty="0">
                <a:solidFill>
                  <a:srgbClr val="FF0000"/>
                </a:solidFill>
                <a:cs typeface="Times New Roman" pitchFamily="18" charset="0"/>
              </a:rPr>
              <a:t> </a:t>
            </a:r>
            <a:r>
              <a:rPr lang="en-MY" sz="2400" b="1" dirty="0" smtClean="0">
                <a:cs typeface="Times New Roman" pitchFamily="18" charset="0"/>
              </a:rPr>
              <a:t>in </a:t>
            </a:r>
            <a:r>
              <a:rPr lang="en-MY" sz="2400" b="1" dirty="0">
                <a:solidFill>
                  <a:srgbClr val="0070C0"/>
                </a:solidFill>
                <a:cs typeface="Times New Roman" pitchFamily="18" charset="0"/>
              </a:rPr>
              <a:t>goats and sheep </a:t>
            </a:r>
            <a:endParaRPr lang="en-MY" sz="2400" b="1" dirty="0" smtClean="0">
              <a:solidFill>
                <a:srgbClr val="0070C0"/>
              </a:solidFill>
              <a:cs typeface="Times New Roman" pitchFamily="18" charset="0"/>
            </a:endParaRPr>
          </a:p>
          <a:p>
            <a:pPr marL="457200" indent="-457200">
              <a:buFont typeface="Wingdings" pitchFamily="2" charset="2"/>
              <a:buChar char="v"/>
              <a:defRPr/>
            </a:pPr>
            <a:r>
              <a:rPr lang="en-MY" sz="2400" b="1" dirty="0">
                <a:solidFill>
                  <a:srgbClr val="0070C0"/>
                </a:solidFill>
                <a:cs typeface="Times New Roman" pitchFamily="18" charset="0"/>
              </a:rPr>
              <a:t> </a:t>
            </a:r>
            <a:r>
              <a:rPr lang="en-MY" sz="2400" b="1" dirty="0" smtClean="0">
                <a:solidFill>
                  <a:srgbClr val="0070C0"/>
                </a:solidFill>
                <a:cs typeface="Times New Roman" pitchFamily="18" charset="0"/>
              </a:rPr>
              <a:t>                              </a:t>
            </a:r>
            <a:r>
              <a:rPr lang="en-MY" sz="2400" b="1" dirty="0" smtClean="0">
                <a:cs typeface="Times New Roman" pitchFamily="18" charset="0"/>
              </a:rPr>
              <a:t>has </a:t>
            </a:r>
            <a:r>
              <a:rPr lang="en-MY" sz="2400" b="1" dirty="0">
                <a:cs typeface="Times New Roman" pitchFamily="18" charset="0"/>
              </a:rPr>
              <a:t>to be based mainly </a:t>
            </a:r>
            <a:r>
              <a:rPr lang="en-MY" sz="2400" b="1" dirty="0">
                <a:solidFill>
                  <a:srgbClr val="FF0000"/>
                </a:solidFill>
                <a:cs typeface="Times New Roman" pitchFamily="18" charset="0"/>
              </a:rPr>
              <a:t>on vaccination </a:t>
            </a:r>
            <a:endParaRPr lang="en-MY" sz="2400" b="1" dirty="0" smtClean="0">
              <a:solidFill>
                <a:srgbClr val="FF0000"/>
              </a:solidFill>
              <a:cs typeface="Times New Roman" pitchFamily="18" charset="0"/>
            </a:endParaRPr>
          </a:p>
          <a:p>
            <a:pPr marL="457200" indent="-457200">
              <a:buFont typeface="Wingdings" pitchFamily="2" charset="2"/>
              <a:buChar char="v"/>
              <a:defRPr/>
            </a:pPr>
            <a:endParaRPr lang="en-MY" sz="2400" b="1" dirty="0">
              <a:solidFill>
                <a:srgbClr val="FF0000"/>
              </a:solidFill>
              <a:cs typeface="Times New Roman" pitchFamily="18" charset="0"/>
            </a:endParaRPr>
          </a:p>
          <a:p>
            <a:pPr>
              <a:defRPr/>
            </a:pPr>
            <a:r>
              <a:rPr lang="en-MY" sz="2400" b="1" dirty="0" smtClean="0">
                <a:solidFill>
                  <a:srgbClr val="FF0000"/>
                </a:solidFill>
                <a:latin typeface="Times New Roman" pitchFamily="18" charset="0"/>
                <a:cs typeface="Times New Roman" pitchFamily="18" charset="0"/>
              </a:rPr>
              <a:t>         (</a:t>
            </a:r>
            <a:r>
              <a:rPr lang="en-MY" sz="2400" b="1" dirty="0">
                <a:solidFill>
                  <a:srgbClr val="FF0000"/>
                </a:solidFill>
                <a:latin typeface="Times New Roman" pitchFamily="18" charset="0"/>
                <a:cs typeface="Times New Roman" pitchFamily="18" charset="0"/>
              </a:rPr>
              <a:t>c</a:t>
            </a:r>
            <a:r>
              <a:rPr lang="en-MY" sz="2800" b="1" dirty="0">
                <a:solidFill>
                  <a:srgbClr val="FF0000"/>
                </a:solidFill>
                <a:latin typeface="Times New Roman" pitchFamily="18" charset="0"/>
                <a:cs typeface="Times New Roman" pitchFamily="18" charset="0"/>
              </a:rPr>
              <a:t>) </a:t>
            </a:r>
            <a:r>
              <a:rPr lang="en-MY" sz="2800" b="1" dirty="0">
                <a:solidFill>
                  <a:srgbClr val="FF0000"/>
                </a:solidFill>
                <a:cs typeface="Times New Roman" pitchFamily="18" charset="0"/>
              </a:rPr>
              <a:t>Hygienic measures</a:t>
            </a:r>
            <a:r>
              <a:rPr lang="en-MY" sz="2800" b="1" dirty="0">
                <a:cs typeface="Times New Roman" pitchFamily="18" charset="0"/>
              </a:rPr>
              <a:t>:</a:t>
            </a:r>
          </a:p>
          <a:p>
            <a:pPr>
              <a:defRPr/>
            </a:pPr>
            <a:r>
              <a:rPr lang="en-MY" sz="2400" b="1" dirty="0" smtClean="0">
                <a:cs typeface="Times New Roman" pitchFamily="18" charset="0"/>
              </a:rPr>
              <a:t>       Provision </a:t>
            </a:r>
            <a:r>
              <a:rPr lang="en-MY" sz="2400" b="1" dirty="0">
                <a:cs typeface="Times New Roman" pitchFamily="18" charset="0"/>
              </a:rPr>
              <a:t>of a </a:t>
            </a:r>
            <a:r>
              <a:rPr lang="en-MY" sz="2400" b="1" dirty="0">
                <a:solidFill>
                  <a:srgbClr val="0070C0"/>
                </a:solidFill>
                <a:cs typeface="Times New Roman" pitchFamily="18" charset="0"/>
              </a:rPr>
              <a:t>clean sanitary environment </a:t>
            </a:r>
            <a:r>
              <a:rPr lang="en-MY" sz="2400" b="1" dirty="0">
                <a:cs typeface="Times New Roman" pitchFamily="18" charset="0"/>
              </a:rPr>
              <a:t>for animals, </a:t>
            </a:r>
          </a:p>
          <a:p>
            <a:pPr marL="342900" indent="-342900" algn="ctr">
              <a:buFont typeface="Wingdings" pitchFamily="2" charset="2"/>
              <a:buChar char="Ø"/>
              <a:defRPr/>
            </a:pPr>
            <a:r>
              <a:rPr lang="en-MY" sz="2400" b="1" dirty="0">
                <a:solidFill>
                  <a:srgbClr val="0070C0"/>
                </a:solidFill>
                <a:cs typeface="Times New Roman" pitchFamily="18" charset="0"/>
              </a:rPr>
              <a:t>Sanitary disposal </a:t>
            </a:r>
            <a:r>
              <a:rPr lang="en-MY" sz="2400" b="1" dirty="0">
                <a:cs typeface="Times New Roman" pitchFamily="18" charset="0"/>
              </a:rPr>
              <a:t>of urine and faeces, </a:t>
            </a:r>
          </a:p>
          <a:p>
            <a:pPr marL="342900" indent="-342900" algn="ctr">
              <a:buFont typeface="Wingdings" pitchFamily="2" charset="2"/>
              <a:buChar char="Ø"/>
              <a:defRPr/>
            </a:pPr>
            <a:r>
              <a:rPr lang="en-MY" sz="2400" b="1" dirty="0">
                <a:cs typeface="Times New Roman" pitchFamily="18" charset="0"/>
              </a:rPr>
              <a:t>Veterinary care of animals and </a:t>
            </a:r>
          </a:p>
          <a:p>
            <a:pPr marL="342900" indent="-342900">
              <a:buFont typeface="Wingdings" pitchFamily="2" charset="2"/>
              <a:buChar char="Ø"/>
              <a:defRPr/>
            </a:pPr>
            <a:r>
              <a:rPr lang="en-MY" sz="2400" b="1" dirty="0">
                <a:solidFill>
                  <a:srgbClr val="002060"/>
                </a:solidFill>
                <a:cs typeface="Times New Roman" pitchFamily="18" charset="0"/>
              </a:rPr>
              <a:t>Health education </a:t>
            </a:r>
            <a:r>
              <a:rPr lang="en-MY" sz="2400" b="1" dirty="0">
                <a:cs typeface="Times New Roman" pitchFamily="18" charset="0"/>
              </a:rPr>
              <a:t>of all those who are occupationally </a:t>
            </a:r>
            <a:r>
              <a:rPr lang="en-MY" sz="2400" b="1" dirty="0" smtClean="0">
                <a:cs typeface="Times New Roman" pitchFamily="18" charset="0"/>
              </a:rPr>
              <a:t>involved</a:t>
            </a:r>
            <a:endParaRPr lang="en-MY" sz="2400" b="1" dirty="0" smtClean="0">
              <a:solidFill>
                <a:srgbClr val="FF0000"/>
              </a:solidFill>
              <a:cs typeface="Times New Roman" pitchFamily="18" charset="0"/>
            </a:endParaRPr>
          </a:p>
        </p:txBody>
      </p:sp>
      <p:pic>
        <p:nvPicPr>
          <p:cNvPr id="3" name="Picture 5" descr="http://www.who.int/sysmedia/images/topics/brucellos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328" y="3933056"/>
            <a:ext cx="1530073" cy="1872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8610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388" y="115888"/>
            <a:ext cx="8964612" cy="430887"/>
          </a:xfrm>
          <a:prstGeom prst="rect">
            <a:avLst/>
          </a:prstGeom>
        </p:spPr>
        <p:txBody>
          <a:bodyPr>
            <a:spAutoFit/>
          </a:bodyPr>
          <a:lstStyle/>
          <a:p>
            <a:pPr>
              <a:defRPr/>
            </a:pPr>
            <a:r>
              <a:rPr lang="en-MY" sz="2200" dirty="0" smtClean="0">
                <a:latin typeface="Times New Roman" pitchFamily="18" charset="0"/>
                <a:cs typeface="Times New Roman" pitchFamily="18" charset="0"/>
              </a:rPr>
              <a:t>.</a:t>
            </a:r>
            <a:endParaRPr lang="en-MY" sz="2200" dirty="0">
              <a:latin typeface="Times New Roman" pitchFamily="18" charset="0"/>
              <a:cs typeface="Times New Roman" pitchFamily="18" charset="0"/>
            </a:endParaRPr>
          </a:p>
        </p:txBody>
      </p:sp>
      <p:sp>
        <p:nvSpPr>
          <p:cNvPr id="49155" name="Rectangle 4"/>
          <p:cNvSpPr>
            <a:spLocks noChangeArrowheads="1"/>
          </p:cNvSpPr>
          <p:nvPr/>
        </p:nvSpPr>
        <p:spPr bwMode="auto">
          <a:xfrm>
            <a:off x="3203575" y="-31750"/>
            <a:ext cx="43211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b="1">
                <a:latin typeface="Times New Roman" pitchFamily="18" charset="0"/>
                <a:cs typeface="Times New Roman" pitchFamily="18" charset="0"/>
              </a:rPr>
              <a:t>Cont.….Control of Brucellosis</a:t>
            </a:r>
          </a:p>
        </p:txBody>
      </p:sp>
      <p:sp>
        <p:nvSpPr>
          <p:cNvPr id="2" name="Rectangle 1"/>
          <p:cNvSpPr/>
          <p:nvPr/>
        </p:nvSpPr>
        <p:spPr>
          <a:xfrm>
            <a:off x="0" y="331331"/>
            <a:ext cx="9036496" cy="6001643"/>
          </a:xfrm>
          <a:prstGeom prst="rect">
            <a:avLst/>
          </a:prstGeom>
        </p:spPr>
        <p:txBody>
          <a:bodyPr wrap="square">
            <a:spAutoFit/>
          </a:bodyPr>
          <a:lstStyle/>
          <a:p>
            <a:pPr>
              <a:defRPr/>
            </a:pPr>
            <a:r>
              <a:rPr lang="en-MY" sz="2400" b="1" i="1" u="sng" dirty="0" smtClean="0">
                <a:solidFill>
                  <a:srgbClr val="C00000"/>
                </a:solidFill>
                <a:latin typeface="Times New Roman" pitchFamily="18" charset="0"/>
                <a:cs typeface="Times New Roman" pitchFamily="18" charset="0"/>
              </a:rPr>
              <a:t> </a:t>
            </a:r>
            <a:r>
              <a:rPr lang="en-MY" sz="2400" b="1" i="1" dirty="0" smtClean="0">
                <a:solidFill>
                  <a:srgbClr val="C00000"/>
                </a:solidFill>
                <a:latin typeface="Times New Roman" pitchFamily="18" charset="0"/>
                <a:cs typeface="Times New Roman" pitchFamily="18" charset="0"/>
              </a:rPr>
              <a:t>               </a:t>
            </a:r>
            <a:r>
              <a:rPr lang="en-MY" sz="2400" b="1" i="1" u="sng" dirty="0">
                <a:solidFill>
                  <a:srgbClr val="C00000"/>
                </a:solidFill>
                <a:cs typeface="Times New Roman" pitchFamily="18" charset="0"/>
              </a:rPr>
              <a:t>II- In The Humans</a:t>
            </a:r>
          </a:p>
          <a:p>
            <a:pPr>
              <a:defRPr/>
            </a:pPr>
            <a:r>
              <a:rPr lang="en-MY" sz="2400" b="1" i="1" dirty="0">
                <a:solidFill>
                  <a:srgbClr val="FF0000"/>
                </a:solidFill>
                <a:cs typeface="Times New Roman" pitchFamily="18" charset="0"/>
              </a:rPr>
              <a:t>          </a:t>
            </a:r>
            <a:endParaRPr lang="en-MY" sz="2400" b="1" i="1" dirty="0" smtClean="0">
              <a:solidFill>
                <a:srgbClr val="FF0000"/>
              </a:solidFill>
              <a:cs typeface="Times New Roman" pitchFamily="18" charset="0"/>
            </a:endParaRPr>
          </a:p>
          <a:p>
            <a:pPr>
              <a:defRPr/>
            </a:pPr>
            <a:r>
              <a:rPr lang="en-MY" sz="2400" b="1" i="1" dirty="0">
                <a:solidFill>
                  <a:srgbClr val="FF0000"/>
                </a:solidFill>
                <a:cs typeface="Times New Roman" pitchFamily="18" charset="0"/>
              </a:rPr>
              <a:t> </a:t>
            </a:r>
            <a:r>
              <a:rPr lang="en-MY" sz="2400" b="1" i="1" dirty="0" smtClean="0">
                <a:solidFill>
                  <a:srgbClr val="FF0000"/>
                </a:solidFill>
                <a:cs typeface="Times New Roman" pitchFamily="18" charset="0"/>
              </a:rPr>
              <a:t>      </a:t>
            </a:r>
            <a:r>
              <a:rPr lang="en-MY" sz="2400" b="1" i="1" dirty="0" smtClean="0">
                <a:solidFill>
                  <a:srgbClr val="FF0000"/>
                </a:solidFill>
                <a:cs typeface="Times New Roman" pitchFamily="18" charset="0"/>
              </a:rPr>
              <a:t> </a:t>
            </a:r>
            <a:r>
              <a:rPr lang="en-MY" sz="2400" b="1" i="1" dirty="0">
                <a:solidFill>
                  <a:srgbClr val="FF0000"/>
                </a:solidFill>
                <a:cs typeface="Times New Roman" pitchFamily="18" charset="0"/>
              </a:rPr>
              <a:t>(a)Early diagnosis and treatment</a:t>
            </a:r>
            <a:r>
              <a:rPr lang="en-MY" sz="2400" b="1" i="1" dirty="0">
                <a:solidFill>
                  <a:srgbClr val="9900FF"/>
                </a:solidFill>
                <a:cs typeface="Times New Roman" pitchFamily="18" charset="0"/>
              </a:rPr>
              <a:t>: </a:t>
            </a:r>
          </a:p>
          <a:p>
            <a:pPr marL="342900" indent="-342900">
              <a:buFont typeface="Wingdings" pitchFamily="2" charset="2"/>
              <a:buChar char="v"/>
              <a:defRPr/>
            </a:pPr>
            <a:r>
              <a:rPr lang="en-MY" sz="2400" dirty="0">
                <a:cs typeface="Times New Roman" pitchFamily="18" charset="0"/>
              </a:rPr>
              <a:t>In uncomplicated cases the </a:t>
            </a:r>
            <a:r>
              <a:rPr lang="en-MY" sz="2400" b="1" dirty="0">
                <a:solidFill>
                  <a:srgbClr val="FF0000"/>
                </a:solidFill>
                <a:cs typeface="Times New Roman" pitchFamily="18" charset="0"/>
              </a:rPr>
              <a:t>antibiotic</a:t>
            </a:r>
            <a:r>
              <a:rPr lang="en-MY" sz="2400" dirty="0">
                <a:cs typeface="Times New Roman" pitchFamily="18" charset="0"/>
              </a:rPr>
              <a:t> of choice is </a:t>
            </a:r>
            <a:r>
              <a:rPr lang="en-MY" sz="2400" b="1" dirty="0">
                <a:solidFill>
                  <a:srgbClr val="0070C0"/>
                </a:solidFill>
                <a:cs typeface="Times New Roman" pitchFamily="18" charset="0"/>
              </a:rPr>
              <a:t>tetracycline</a:t>
            </a:r>
            <a:r>
              <a:rPr lang="en-MY" sz="2400" dirty="0">
                <a:solidFill>
                  <a:srgbClr val="0070C0"/>
                </a:solidFill>
                <a:cs typeface="Times New Roman" pitchFamily="18" charset="0"/>
              </a:rPr>
              <a:t>.</a:t>
            </a:r>
            <a:r>
              <a:rPr lang="en-MY" sz="2400" dirty="0">
                <a:cs typeface="Times New Roman" pitchFamily="18" charset="0"/>
              </a:rPr>
              <a:t> </a:t>
            </a:r>
          </a:p>
          <a:p>
            <a:pPr marL="342900" indent="-342900">
              <a:buFont typeface="Wingdings" pitchFamily="2" charset="2"/>
              <a:buChar char="v"/>
              <a:defRPr/>
            </a:pPr>
            <a:r>
              <a:rPr lang="en-MY" sz="2400" dirty="0">
                <a:cs typeface="Times New Roman" pitchFamily="18" charset="0"/>
              </a:rPr>
              <a:t>Adults ,</a:t>
            </a:r>
            <a:r>
              <a:rPr lang="en-MY" sz="2400" b="1" dirty="0">
                <a:solidFill>
                  <a:srgbClr val="0070C0"/>
                </a:solidFill>
                <a:cs typeface="Times New Roman" pitchFamily="18" charset="0"/>
              </a:rPr>
              <a:t>acute stage, </a:t>
            </a:r>
            <a:r>
              <a:rPr lang="en-MY" sz="2400" dirty="0">
                <a:cs typeface="Times New Roman" pitchFamily="18" charset="0"/>
              </a:rPr>
              <a:t>the dose is </a:t>
            </a:r>
            <a:r>
              <a:rPr lang="en-MY" sz="2400" dirty="0">
                <a:solidFill>
                  <a:srgbClr val="FF0000"/>
                </a:solidFill>
                <a:cs typeface="Times New Roman" pitchFamily="18" charset="0"/>
              </a:rPr>
              <a:t>500 mg/ 6 </a:t>
            </a:r>
            <a:r>
              <a:rPr lang="en-MY" sz="2400" dirty="0" err="1">
                <a:solidFill>
                  <a:srgbClr val="FF0000"/>
                </a:solidFill>
                <a:cs typeface="Times New Roman" pitchFamily="18" charset="0"/>
              </a:rPr>
              <a:t>hrs</a:t>
            </a:r>
            <a:r>
              <a:rPr lang="en-MY" sz="2400" dirty="0">
                <a:solidFill>
                  <a:srgbClr val="FF0000"/>
                </a:solidFill>
                <a:cs typeface="Times New Roman" pitchFamily="18" charset="0"/>
              </a:rPr>
              <a:t> </a:t>
            </a:r>
            <a:r>
              <a:rPr lang="en-MY" sz="2400" dirty="0">
                <a:cs typeface="Times New Roman" pitchFamily="18" charset="0"/>
              </a:rPr>
              <a:t>for </a:t>
            </a:r>
            <a:r>
              <a:rPr lang="en-MY" sz="2400" dirty="0">
                <a:solidFill>
                  <a:srgbClr val="FF0000"/>
                </a:solidFill>
                <a:cs typeface="Times New Roman" pitchFamily="18" charset="0"/>
              </a:rPr>
              <a:t>about 3 wks</a:t>
            </a:r>
            <a:r>
              <a:rPr lang="en-MY" sz="2400" dirty="0">
                <a:cs typeface="Times New Roman" pitchFamily="18" charset="0"/>
              </a:rPr>
              <a:t>. </a:t>
            </a:r>
          </a:p>
          <a:p>
            <a:pPr marL="342900" indent="-342900">
              <a:buFont typeface="Wingdings" pitchFamily="2" charset="2"/>
              <a:buChar char="v"/>
              <a:defRPr/>
            </a:pPr>
            <a:r>
              <a:rPr lang="en-MY" sz="2400" dirty="0">
                <a:cs typeface="Times New Roman" pitchFamily="18" charset="0"/>
              </a:rPr>
              <a:t>In complicated patients, </a:t>
            </a:r>
            <a:r>
              <a:rPr lang="en-MY" sz="2400" b="1" dirty="0">
                <a:cs typeface="Times New Roman" pitchFamily="18" charset="0"/>
              </a:rPr>
              <a:t>IM </a:t>
            </a:r>
            <a:r>
              <a:rPr lang="en-MY" sz="2400" b="1" dirty="0">
                <a:solidFill>
                  <a:schemeClr val="tx2"/>
                </a:solidFill>
                <a:cs typeface="Times New Roman" pitchFamily="18" charset="0"/>
              </a:rPr>
              <a:t>streptomycin</a:t>
            </a:r>
            <a:r>
              <a:rPr lang="en-MY" sz="2400" b="1" dirty="0">
                <a:cs typeface="Times New Roman" pitchFamily="18" charset="0"/>
              </a:rPr>
              <a:t> </a:t>
            </a:r>
            <a:r>
              <a:rPr lang="en-MY" sz="2400" b="1" dirty="0">
                <a:solidFill>
                  <a:srgbClr val="FF0000"/>
                </a:solidFill>
                <a:cs typeface="Times New Roman" pitchFamily="18" charset="0"/>
              </a:rPr>
              <a:t>1 g/day </a:t>
            </a:r>
            <a:r>
              <a:rPr lang="en-MY" sz="2400" b="1" dirty="0">
                <a:solidFill>
                  <a:schemeClr val="tx2"/>
                </a:solidFill>
                <a:cs typeface="Times New Roman" pitchFamily="18" charset="0"/>
              </a:rPr>
              <a:t>+ tetracycline </a:t>
            </a:r>
          </a:p>
          <a:p>
            <a:pPr>
              <a:defRPr/>
            </a:pPr>
            <a:r>
              <a:rPr lang="en-MY" sz="2400" b="1" i="1" dirty="0">
                <a:solidFill>
                  <a:srgbClr val="FF0000"/>
                </a:solidFill>
                <a:cs typeface="Times New Roman" pitchFamily="18" charset="0"/>
              </a:rPr>
              <a:t>      </a:t>
            </a:r>
            <a:endParaRPr lang="en-MY" sz="2400" b="1" i="1" dirty="0" smtClean="0">
              <a:solidFill>
                <a:srgbClr val="FF0000"/>
              </a:solidFill>
              <a:cs typeface="Times New Roman" pitchFamily="18" charset="0"/>
            </a:endParaRPr>
          </a:p>
          <a:p>
            <a:pPr>
              <a:defRPr/>
            </a:pPr>
            <a:r>
              <a:rPr lang="en-MY" sz="2400" b="1" i="1" dirty="0" smtClean="0">
                <a:solidFill>
                  <a:srgbClr val="FF0000"/>
                </a:solidFill>
                <a:cs typeface="Times New Roman" pitchFamily="18" charset="0"/>
              </a:rPr>
              <a:t>  </a:t>
            </a:r>
            <a:r>
              <a:rPr lang="en-MY" sz="2400" b="1" i="1" dirty="0">
                <a:solidFill>
                  <a:srgbClr val="FF0000"/>
                </a:solidFill>
                <a:cs typeface="Times New Roman" pitchFamily="18" charset="0"/>
              </a:rPr>
              <a:t>(b) Pasteurization  or</a:t>
            </a:r>
            <a:r>
              <a:rPr lang="en-MY" sz="2400" b="1" dirty="0">
                <a:solidFill>
                  <a:srgbClr val="FF0000"/>
                </a:solidFill>
                <a:cs typeface="Times New Roman" pitchFamily="18" charset="0"/>
              </a:rPr>
              <a:t> Boiling</a:t>
            </a:r>
            <a:r>
              <a:rPr lang="en-MY" sz="2400" b="1" i="1" dirty="0">
                <a:solidFill>
                  <a:srgbClr val="FF0000"/>
                </a:solidFill>
                <a:cs typeface="Times New Roman" pitchFamily="18" charset="0"/>
              </a:rPr>
              <a:t> of milk : </a:t>
            </a:r>
          </a:p>
          <a:p>
            <a:pPr>
              <a:defRPr/>
            </a:pPr>
            <a:r>
              <a:rPr lang="en-MY" sz="2400" i="1" dirty="0">
                <a:solidFill>
                  <a:srgbClr val="0070C0"/>
                </a:solidFill>
                <a:cs typeface="Times New Roman" pitchFamily="18" charset="0"/>
              </a:rPr>
              <a:t>   Render milk and milk products safe for consumption. </a:t>
            </a:r>
          </a:p>
          <a:p>
            <a:pPr>
              <a:defRPr/>
            </a:pPr>
            <a:r>
              <a:rPr lang="en-MY" sz="2400" i="1" dirty="0">
                <a:solidFill>
                  <a:srgbClr val="0070C0"/>
                </a:solidFill>
                <a:cs typeface="Times New Roman" pitchFamily="18" charset="0"/>
              </a:rPr>
              <a:t>   </a:t>
            </a:r>
            <a:r>
              <a:rPr lang="en-MY" sz="2400" b="1" i="1" dirty="0">
                <a:solidFill>
                  <a:srgbClr val="0070C0"/>
                </a:solidFill>
                <a:cs typeface="Times New Roman" pitchFamily="18" charset="0"/>
              </a:rPr>
              <a:t>Boiling</a:t>
            </a:r>
            <a:r>
              <a:rPr lang="en-MY" sz="2400" i="1" dirty="0">
                <a:solidFill>
                  <a:srgbClr val="0070C0"/>
                </a:solidFill>
                <a:cs typeface="Times New Roman" pitchFamily="18" charset="0"/>
              </a:rPr>
              <a:t> of milk is effective when </a:t>
            </a:r>
            <a:r>
              <a:rPr lang="en-MY" sz="2400" b="1" i="1" dirty="0">
                <a:solidFill>
                  <a:srgbClr val="0070C0"/>
                </a:solidFill>
                <a:cs typeface="Times New Roman" pitchFamily="18" charset="0"/>
              </a:rPr>
              <a:t>pasteurization </a:t>
            </a:r>
            <a:r>
              <a:rPr lang="en-MY" sz="2400" i="1" dirty="0">
                <a:solidFill>
                  <a:srgbClr val="0070C0"/>
                </a:solidFill>
                <a:cs typeface="Times New Roman" pitchFamily="18" charset="0"/>
              </a:rPr>
              <a:t>is not possible</a:t>
            </a:r>
          </a:p>
          <a:p>
            <a:pPr>
              <a:defRPr/>
            </a:pPr>
            <a:r>
              <a:rPr lang="en-MY" sz="2400" b="1" i="1" dirty="0">
                <a:solidFill>
                  <a:srgbClr val="FF0000"/>
                </a:solidFill>
                <a:cs typeface="Times New Roman" pitchFamily="18" charset="0"/>
              </a:rPr>
              <a:t> </a:t>
            </a:r>
            <a:endParaRPr lang="en-MY" sz="2400" b="1" i="1" dirty="0" smtClean="0">
              <a:solidFill>
                <a:srgbClr val="FF0000"/>
              </a:solidFill>
              <a:cs typeface="Times New Roman" pitchFamily="18" charset="0"/>
            </a:endParaRPr>
          </a:p>
          <a:p>
            <a:pPr>
              <a:defRPr/>
            </a:pPr>
            <a:r>
              <a:rPr lang="en-MY" sz="2400" b="1" i="1" dirty="0" smtClean="0">
                <a:solidFill>
                  <a:srgbClr val="FF0000"/>
                </a:solidFill>
                <a:cs typeface="Times New Roman" pitchFamily="18" charset="0"/>
              </a:rPr>
              <a:t>(</a:t>
            </a:r>
            <a:r>
              <a:rPr lang="en-MY" sz="2400" b="1" i="1" dirty="0">
                <a:solidFill>
                  <a:srgbClr val="FF0000"/>
                </a:solidFill>
                <a:cs typeface="Times New Roman" pitchFamily="18" charset="0"/>
              </a:rPr>
              <a:t>c) Protective measures : </a:t>
            </a:r>
          </a:p>
          <a:p>
            <a:pPr marL="457200" indent="-457200">
              <a:buFont typeface="Wingdings" pitchFamily="2" charset="2"/>
              <a:buChar char="v"/>
              <a:defRPr/>
            </a:pPr>
            <a:r>
              <a:rPr lang="en-MY" sz="2400" b="1" dirty="0">
                <a:solidFill>
                  <a:srgbClr val="0070C0"/>
                </a:solidFill>
                <a:cs typeface="Times New Roman" pitchFamily="18" charset="0"/>
              </a:rPr>
              <a:t>prevent direct contact </a:t>
            </a:r>
            <a:r>
              <a:rPr lang="en-MY" sz="2400" dirty="0">
                <a:cs typeface="Times New Roman" pitchFamily="18" charset="0"/>
              </a:rPr>
              <a:t>with </a:t>
            </a:r>
            <a:r>
              <a:rPr lang="en-MY" sz="2400" b="1" dirty="0">
                <a:solidFill>
                  <a:srgbClr val="FF0000"/>
                </a:solidFill>
                <a:cs typeface="Times New Roman" pitchFamily="18" charset="0"/>
              </a:rPr>
              <a:t>infected animals </a:t>
            </a:r>
            <a:r>
              <a:rPr lang="en-MY" sz="2400" dirty="0">
                <a:cs typeface="Times New Roman" pitchFamily="18" charset="0"/>
              </a:rPr>
              <a:t>among </a:t>
            </a:r>
            <a:r>
              <a:rPr lang="en-MY" sz="2400" dirty="0" smtClean="0">
                <a:cs typeface="Times New Roman" pitchFamily="18" charset="0"/>
              </a:rPr>
              <a:t>persons at risk </a:t>
            </a:r>
            <a:r>
              <a:rPr lang="en-MY" sz="2400" i="1" dirty="0" smtClean="0">
                <a:cs typeface="Times New Roman" pitchFamily="18" charset="0"/>
              </a:rPr>
              <a:t>such as farmers, shepherds, milkmen, abattoir workers </a:t>
            </a:r>
            <a:r>
              <a:rPr lang="en-MY" sz="2400" dirty="0" smtClean="0">
                <a:cs typeface="Times New Roman" pitchFamily="18" charset="0"/>
              </a:rPr>
              <a:t>.</a:t>
            </a:r>
          </a:p>
          <a:p>
            <a:pPr marL="457200" indent="-457200">
              <a:buFont typeface="Wingdings" pitchFamily="2" charset="2"/>
              <a:buChar char="v"/>
              <a:defRPr/>
            </a:pPr>
            <a:r>
              <a:rPr lang="en-MY" sz="2400" b="1" dirty="0" smtClean="0">
                <a:solidFill>
                  <a:srgbClr val="0070C0"/>
                </a:solidFill>
                <a:cs typeface="Times New Roman" pitchFamily="18" charset="0"/>
              </a:rPr>
              <a:t>Care </a:t>
            </a:r>
            <a:r>
              <a:rPr lang="en-MY" sz="2400" b="1" dirty="0">
                <a:solidFill>
                  <a:srgbClr val="0070C0"/>
                </a:solidFill>
                <a:cs typeface="Times New Roman" pitchFamily="18" charset="0"/>
              </a:rPr>
              <a:t>in handling </a:t>
            </a:r>
            <a:r>
              <a:rPr lang="en-MY" sz="2400" b="1" dirty="0">
                <a:cs typeface="Times New Roman" pitchFamily="18" charset="0"/>
              </a:rPr>
              <a:t>and disposal of </a:t>
            </a:r>
            <a:r>
              <a:rPr lang="en-MY" sz="2400" b="1" dirty="0">
                <a:solidFill>
                  <a:srgbClr val="0070C0"/>
                </a:solidFill>
                <a:cs typeface="Times New Roman" pitchFamily="18" charset="0"/>
              </a:rPr>
              <a:t>placenta</a:t>
            </a:r>
            <a:r>
              <a:rPr lang="en-MY" sz="2400" dirty="0">
                <a:solidFill>
                  <a:srgbClr val="0070C0"/>
                </a:solidFill>
                <a:cs typeface="Times New Roman" pitchFamily="18" charset="0"/>
              </a:rPr>
              <a:t>,</a:t>
            </a:r>
            <a:r>
              <a:rPr lang="en-MY" sz="2400" dirty="0">
                <a:cs typeface="Times New Roman" pitchFamily="18" charset="0"/>
              </a:rPr>
              <a:t> </a:t>
            </a:r>
            <a:r>
              <a:rPr lang="en-MY" sz="2400" b="1" dirty="0" smtClean="0">
                <a:solidFill>
                  <a:srgbClr val="0070C0"/>
                </a:solidFill>
                <a:cs typeface="Times New Roman" pitchFamily="18" charset="0"/>
              </a:rPr>
              <a:t>discharges</a:t>
            </a:r>
            <a:r>
              <a:rPr lang="en-MY" sz="2400" dirty="0" smtClean="0">
                <a:solidFill>
                  <a:srgbClr val="0070C0"/>
                </a:solidFill>
                <a:cs typeface="Times New Roman" pitchFamily="18" charset="0"/>
              </a:rPr>
              <a:t> </a:t>
            </a:r>
            <a:r>
              <a:rPr lang="en-MY" sz="2400" dirty="0">
                <a:cs typeface="Times New Roman" pitchFamily="18" charset="0"/>
              </a:rPr>
              <a:t>and </a:t>
            </a:r>
            <a:r>
              <a:rPr lang="en-MY" sz="2400" b="1" dirty="0">
                <a:solidFill>
                  <a:srgbClr val="0070C0"/>
                </a:solidFill>
                <a:cs typeface="Times New Roman" pitchFamily="18" charset="0"/>
              </a:rPr>
              <a:t>foetuse</a:t>
            </a:r>
            <a:r>
              <a:rPr lang="en-MY" sz="2400" dirty="0">
                <a:solidFill>
                  <a:srgbClr val="0070C0"/>
                </a:solidFill>
                <a:cs typeface="Times New Roman" pitchFamily="18" charset="0"/>
              </a:rPr>
              <a:t>s</a:t>
            </a:r>
            <a:r>
              <a:rPr lang="en-MY" sz="2400" dirty="0">
                <a:cs typeface="Times New Roman" pitchFamily="18" charset="0"/>
              </a:rPr>
              <a:t> </a:t>
            </a:r>
            <a:r>
              <a:rPr lang="en-MY" sz="2400" b="1" dirty="0">
                <a:cs typeface="Times New Roman" pitchFamily="18" charset="0"/>
              </a:rPr>
              <a:t>from an aborted animal</a:t>
            </a:r>
            <a:r>
              <a:rPr lang="en-MY" sz="2400" dirty="0">
                <a:cs typeface="Times New Roman" pitchFamily="18" charset="0"/>
              </a:rPr>
              <a:t>. </a:t>
            </a:r>
          </a:p>
        </p:txBody>
      </p:sp>
      <p:sp>
        <p:nvSpPr>
          <p:cNvPr id="4" name="Right Arrow 3"/>
          <p:cNvSpPr/>
          <p:nvPr/>
        </p:nvSpPr>
        <p:spPr>
          <a:xfrm>
            <a:off x="6372201" y="6191593"/>
            <a:ext cx="1656184" cy="356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MY" b="1" dirty="0">
                <a:solidFill>
                  <a:srgbClr val="FF0000"/>
                </a:solidFill>
                <a:cs typeface="Times New Roman" pitchFamily="18" charset="0"/>
              </a:rPr>
              <a:t>clothing</a:t>
            </a:r>
            <a:endParaRPr lang="ar-JO" dirty="0">
              <a:solidFill>
                <a:srgbClr val="FF0000"/>
              </a:solidFill>
            </a:endParaRPr>
          </a:p>
        </p:txBody>
      </p:sp>
    </p:spTree>
    <p:extLst>
      <p:ext uri="{BB962C8B-B14F-4D97-AF65-F5344CB8AC3E}">
        <p14:creationId xmlns:p14="http://schemas.microsoft.com/office/powerpoint/2010/main" val="4770688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84D2380C-8051-4B18-AD67-E533437771AB}" type="slidenum">
              <a:rPr lang="ar-SA" smtClean="0"/>
              <a:pPr eaLnBrk="1" hangingPunct="1"/>
              <a:t>25</a:t>
            </a:fld>
            <a:endParaRPr lang="en-US" smtClean="0"/>
          </a:p>
        </p:txBody>
      </p:sp>
      <p:sp>
        <p:nvSpPr>
          <p:cNvPr id="50179" name="Rectangle 3"/>
          <p:cNvSpPr>
            <a:spLocks noChangeArrowheads="1"/>
          </p:cNvSpPr>
          <p:nvPr/>
        </p:nvSpPr>
        <p:spPr bwMode="auto">
          <a:xfrm>
            <a:off x="152772" y="620688"/>
            <a:ext cx="8534028"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en-MY" sz="2200" b="1" i="1" dirty="0" smtClean="0">
              <a:solidFill>
                <a:srgbClr val="FF0000"/>
              </a:solidFill>
              <a:latin typeface="Times New Roman" pitchFamily="18" charset="0"/>
              <a:cs typeface="Times New Roman" pitchFamily="18" charset="0"/>
            </a:endParaRPr>
          </a:p>
          <a:p>
            <a:pPr marL="285750" indent="-285750">
              <a:buFont typeface="Wingdings" pitchFamily="2" charset="2"/>
              <a:buChar char="ü"/>
              <a:defRPr/>
            </a:pPr>
            <a:r>
              <a:rPr lang="en-MY" sz="2000" b="1" dirty="0">
                <a:solidFill>
                  <a:srgbClr val="0070C0"/>
                </a:solidFill>
                <a:cs typeface="Times New Roman" pitchFamily="18" charset="0"/>
              </a:rPr>
              <a:t> </a:t>
            </a:r>
            <a:r>
              <a:rPr lang="en-MY" sz="2400" b="1" dirty="0">
                <a:solidFill>
                  <a:srgbClr val="0070C0"/>
                </a:solidFill>
                <a:cs typeface="Times New Roman" pitchFamily="18" charset="0"/>
              </a:rPr>
              <a:t>Protective clothing </a:t>
            </a:r>
            <a:r>
              <a:rPr lang="en-MY" sz="2400" b="1" dirty="0">
                <a:cs typeface="Times New Roman" pitchFamily="18" charset="0"/>
              </a:rPr>
              <a:t>should  be wear when handling </a:t>
            </a:r>
            <a:r>
              <a:rPr lang="en-MY" sz="2400" b="1" dirty="0">
                <a:solidFill>
                  <a:schemeClr val="accent1">
                    <a:lumMod val="75000"/>
                  </a:schemeClr>
                </a:solidFill>
                <a:cs typeface="Times New Roman" pitchFamily="18" charset="0"/>
              </a:rPr>
              <a:t>carcasses</a:t>
            </a:r>
          </a:p>
          <a:p>
            <a:pPr marL="342900" indent="-342900">
              <a:buFont typeface="Wingdings" pitchFamily="2" charset="2"/>
              <a:buChar char="Ø"/>
              <a:defRPr/>
            </a:pPr>
            <a:r>
              <a:rPr lang="en-MY" sz="2400" b="1" dirty="0">
                <a:cs typeface="Times New Roman" pitchFamily="18" charset="0"/>
              </a:rPr>
              <a:t>Exposed areas of the skin </a:t>
            </a:r>
            <a:r>
              <a:rPr lang="en-MY" sz="2400" b="1" dirty="0">
                <a:solidFill>
                  <a:srgbClr val="0070C0"/>
                </a:solidFill>
                <a:cs typeface="Times New Roman" pitchFamily="18" charset="0"/>
              </a:rPr>
              <a:t>should be washed </a:t>
            </a:r>
            <a:r>
              <a:rPr lang="en-MY" sz="2400" dirty="0">
                <a:cs typeface="Times New Roman" pitchFamily="18" charset="0"/>
              </a:rPr>
              <a:t>and soiled </a:t>
            </a:r>
            <a:r>
              <a:rPr lang="en-MY" sz="2400" b="1" dirty="0">
                <a:cs typeface="Times New Roman" pitchFamily="18" charset="0"/>
              </a:rPr>
              <a:t>clothing renewed</a:t>
            </a:r>
            <a:r>
              <a:rPr lang="en-MY" sz="2400" dirty="0">
                <a:solidFill>
                  <a:srgbClr val="9900FF"/>
                </a:solidFill>
                <a:cs typeface="Times New Roman" pitchFamily="18" charset="0"/>
              </a:rPr>
              <a:t>. </a:t>
            </a:r>
            <a:endParaRPr lang="en-MY" sz="2400" b="1" i="1" dirty="0">
              <a:solidFill>
                <a:srgbClr val="FF0000"/>
              </a:solidFill>
              <a:cs typeface="Times New Roman" pitchFamily="18" charset="0"/>
            </a:endParaRPr>
          </a:p>
          <a:p>
            <a:endParaRPr lang="en-MY" sz="2400" b="1" i="1" dirty="0" smtClean="0">
              <a:solidFill>
                <a:srgbClr val="FF0000"/>
              </a:solidFill>
              <a:cs typeface="Times New Roman" pitchFamily="18" charset="0"/>
            </a:endParaRPr>
          </a:p>
          <a:p>
            <a:endParaRPr lang="en-MY" sz="2400" b="1" i="1" dirty="0">
              <a:solidFill>
                <a:srgbClr val="FF0000"/>
              </a:solidFill>
              <a:cs typeface="Times New Roman" pitchFamily="18" charset="0"/>
            </a:endParaRPr>
          </a:p>
          <a:p>
            <a:r>
              <a:rPr lang="en-MY" sz="2200" b="1" i="1" dirty="0" smtClean="0">
                <a:solidFill>
                  <a:srgbClr val="FF0000"/>
                </a:solidFill>
                <a:latin typeface="Times New Roman" pitchFamily="18" charset="0"/>
                <a:cs typeface="Times New Roman" pitchFamily="18" charset="0"/>
              </a:rPr>
              <a:t>(</a:t>
            </a:r>
            <a:r>
              <a:rPr lang="en-MY" sz="2800" b="1" i="1" dirty="0">
                <a:solidFill>
                  <a:srgbClr val="FF0000"/>
                </a:solidFill>
                <a:cs typeface="Times New Roman" pitchFamily="18" charset="0"/>
              </a:rPr>
              <a:t>d) Vaccination : </a:t>
            </a:r>
          </a:p>
          <a:p>
            <a:r>
              <a:rPr lang="en-MY" sz="2800" dirty="0">
                <a:solidFill>
                  <a:srgbClr val="9900FF"/>
                </a:solidFill>
                <a:cs typeface="Times New Roman" pitchFamily="18" charset="0"/>
              </a:rPr>
              <a:t>Human </a:t>
            </a:r>
            <a:r>
              <a:rPr lang="en-MY" sz="2800" b="1" dirty="0">
                <a:solidFill>
                  <a:srgbClr val="9900FF"/>
                </a:solidFill>
                <a:cs typeface="Times New Roman" pitchFamily="18" charset="0"/>
              </a:rPr>
              <a:t>live vaccine </a:t>
            </a:r>
            <a:r>
              <a:rPr lang="en-MY" sz="2800" dirty="0">
                <a:cs typeface="Times New Roman" pitchFamily="18" charset="0"/>
              </a:rPr>
              <a:t>of </a:t>
            </a:r>
            <a:r>
              <a:rPr lang="en-MY" sz="2800" i="1" dirty="0">
                <a:cs typeface="Times New Roman" pitchFamily="18" charset="0"/>
              </a:rPr>
              <a:t>B. </a:t>
            </a:r>
            <a:r>
              <a:rPr lang="en-MY" sz="2800" i="1" dirty="0" err="1">
                <a:cs typeface="Times New Roman" pitchFamily="18" charset="0"/>
              </a:rPr>
              <a:t>abortus</a:t>
            </a:r>
            <a:r>
              <a:rPr lang="en-MY" sz="2800" i="1" dirty="0">
                <a:cs typeface="Times New Roman" pitchFamily="18" charset="0"/>
              </a:rPr>
              <a:t> strain </a:t>
            </a:r>
            <a:r>
              <a:rPr lang="en-MY" sz="2800" dirty="0">
                <a:cs typeface="Times New Roman" pitchFamily="18" charset="0"/>
              </a:rPr>
              <a:t>19-BA is available</a:t>
            </a:r>
            <a:r>
              <a:rPr lang="en-MY" sz="2800" dirty="0">
                <a:solidFill>
                  <a:srgbClr val="9900FF"/>
                </a:solidFill>
                <a:cs typeface="Times New Roman" pitchFamily="18" charset="0"/>
              </a:rPr>
              <a:t>, </a:t>
            </a:r>
          </a:p>
          <a:p>
            <a:endParaRPr lang="en-MY" sz="2800" b="1" dirty="0" smtClean="0">
              <a:cs typeface="Times New Roman" pitchFamily="18" charset="0"/>
            </a:endParaRPr>
          </a:p>
          <a:p>
            <a:r>
              <a:rPr lang="en-MY" sz="2800" b="1" dirty="0" smtClean="0">
                <a:cs typeface="Times New Roman" pitchFamily="18" charset="0"/>
              </a:rPr>
              <a:t>Brucellosis </a:t>
            </a:r>
            <a:r>
              <a:rPr lang="en-MY" sz="2800" b="1" dirty="0">
                <a:cs typeface="Times New Roman" pitchFamily="18" charset="0"/>
              </a:rPr>
              <a:t>would disappear if it were eradicated from animals. </a:t>
            </a:r>
          </a:p>
        </p:txBody>
      </p:sp>
    </p:spTree>
    <p:extLst>
      <p:ext uri="{BB962C8B-B14F-4D97-AF65-F5344CB8AC3E}">
        <p14:creationId xmlns:p14="http://schemas.microsoft.com/office/powerpoint/2010/main" val="28763400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04813"/>
            <a:ext cx="9144000" cy="633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lgn="ctr">
                <a:solidFill>
                  <a:srgbClr val="000000"/>
                </a:solidFill>
                <a:prstDash val="sysDot"/>
                <a:miter lim="800000"/>
                <a:headEnd/>
                <a:tailEnd/>
              </a14:hiddenLine>
            </a:ext>
          </a:extLst>
        </p:spPr>
      </p:pic>
      <p:sp>
        <p:nvSpPr>
          <p:cNvPr id="3" name="Rectangle 2"/>
          <p:cNvSpPr/>
          <p:nvPr/>
        </p:nvSpPr>
        <p:spPr>
          <a:xfrm>
            <a:off x="467544" y="5229200"/>
            <a:ext cx="4536504" cy="923330"/>
          </a:xfrm>
          <a:prstGeom prst="rect">
            <a:avLst/>
          </a:prstGeom>
          <a:noFill/>
        </p:spPr>
        <p:txBody>
          <a:bodyPr>
            <a:spAutoFit/>
          </a:bodyPr>
          <a:lstStyle/>
          <a:p>
            <a:pPr algn="ctr">
              <a:defRPr/>
            </a:pPr>
            <a:r>
              <a:rPr lang="en-MY"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cs typeface="Arial" charset="0"/>
              </a:rPr>
              <a:t>Qs ???</a:t>
            </a:r>
          </a:p>
        </p:txBody>
      </p:sp>
      <p:sp>
        <p:nvSpPr>
          <p:cNvPr id="4" name="Rectangle 3"/>
          <p:cNvSpPr/>
          <p:nvPr/>
        </p:nvSpPr>
        <p:spPr>
          <a:xfrm>
            <a:off x="5822541" y="5224798"/>
            <a:ext cx="2539478" cy="923330"/>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defRPr/>
            </a:pPr>
            <a:r>
              <a:rPr lang="en-MY"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cs typeface="Arial" charset="0"/>
              </a:rPr>
              <a:t>Qs ???</a:t>
            </a:r>
          </a:p>
        </p:txBody>
      </p:sp>
      <p:sp>
        <p:nvSpPr>
          <p:cNvPr id="51205"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1E376076-B42C-47D8-ABF7-93E1826E4BBB}" type="slidenum">
              <a:rPr lang="ar-SA" smtClean="0"/>
              <a:pPr eaLnBrk="1" hangingPunct="1"/>
              <a:t>26</a:t>
            </a:fld>
            <a:endParaRPr lang="en-US" smtClean="0"/>
          </a:p>
        </p:txBody>
      </p:sp>
    </p:spTree>
    <p:extLst>
      <p:ext uri="{BB962C8B-B14F-4D97-AF65-F5344CB8AC3E}">
        <p14:creationId xmlns:p14="http://schemas.microsoft.com/office/powerpoint/2010/main" val="12778314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43A391E8-38F5-4B83-871C-530F50C9640B}" type="slidenum">
              <a:rPr lang="ar-SA" smtClean="0"/>
              <a:pPr eaLnBrk="1" hangingPunct="1"/>
              <a:t>3</a:t>
            </a:fld>
            <a:endParaRPr lang="en-US" smtClean="0"/>
          </a:p>
        </p:txBody>
      </p:sp>
      <p:sp>
        <p:nvSpPr>
          <p:cNvPr id="29699" name="Rectangle 2"/>
          <p:cNvSpPr>
            <a:spLocks noChangeArrowheads="1"/>
          </p:cNvSpPr>
          <p:nvPr/>
        </p:nvSpPr>
        <p:spPr bwMode="auto">
          <a:xfrm>
            <a:off x="1038225" y="2179638"/>
            <a:ext cx="5111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sz="3600" b="1"/>
              <a:t>HEPATITIS E</a:t>
            </a:r>
          </a:p>
        </p:txBody>
      </p:sp>
      <p:pic>
        <p:nvPicPr>
          <p:cNvPr id="29700" name="Picture 7" descr="Stop Hepatit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7263" y="3141663"/>
            <a:ext cx="4286250"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9" descr="Tablet with the diagnosis hepatitis on the displ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8763" y="3527425"/>
            <a:ext cx="255587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12" descr="vector illustration World Hepatitis Da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6963" y="0"/>
            <a:ext cx="2941637" cy="2708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5392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A4F1C00C-1C14-4EEC-B6C9-A60D80F307AA}" type="slidenum">
              <a:rPr lang="ar-SA" smtClean="0"/>
              <a:pPr eaLnBrk="1" hangingPunct="1"/>
              <a:t>4</a:t>
            </a:fld>
            <a:endParaRPr lang="en-US" smtClean="0"/>
          </a:p>
        </p:txBody>
      </p:sp>
      <p:sp>
        <p:nvSpPr>
          <p:cNvPr id="33796" name="Rectangle 1"/>
          <p:cNvSpPr>
            <a:spLocks noChangeArrowheads="1"/>
          </p:cNvSpPr>
          <p:nvPr/>
        </p:nvSpPr>
        <p:spPr bwMode="auto">
          <a:xfrm>
            <a:off x="-24950" y="568047"/>
            <a:ext cx="8977312" cy="5970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Font typeface="Wingdings" pitchFamily="2" charset="2"/>
              <a:buChar char="Ø"/>
              <a:defRPr/>
            </a:pPr>
            <a:r>
              <a:rPr lang="en-MY" sz="2200" b="1" dirty="0">
                <a:solidFill>
                  <a:srgbClr val="0070C0"/>
                </a:solidFill>
                <a:cs typeface="Times New Roman" pitchFamily="18" charset="0"/>
              </a:rPr>
              <a:t>Water-borne</a:t>
            </a:r>
            <a:r>
              <a:rPr lang="en-MY" sz="2200" b="1" dirty="0">
                <a:cs typeface="Times New Roman" pitchFamily="18" charset="0"/>
              </a:rPr>
              <a:t> disease, caused by the </a:t>
            </a:r>
            <a:r>
              <a:rPr lang="en-MY" sz="2200" b="1" dirty="0" smtClean="0">
                <a:cs typeface="Times New Roman" pitchFamily="18" charset="0"/>
              </a:rPr>
              <a:t>HEV which </a:t>
            </a:r>
            <a:r>
              <a:rPr lang="en-MY" sz="2200" b="1" dirty="0">
                <a:cs typeface="Times New Roman" pitchFamily="18" charset="0"/>
              </a:rPr>
              <a:t>was discovered in 1980, </a:t>
            </a:r>
          </a:p>
          <a:p>
            <a:pPr marL="342900" indent="-342900">
              <a:buFont typeface="Wingdings" pitchFamily="2" charset="2"/>
              <a:buChar char="Ø"/>
              <a:defRPr/>
            </a:pPr>
            <a:r>
              <a:rPr lang="en-MY" sz="2200" b="1" dirty="0">
                <a:cs typeface="Times New Roman" pitchFamily="18" charset="0"/>
              </a:rPr>
              <a:t>Formerly termed </a:t>
            </a:r>
            <a:r>
              <a:rPr lang="en-MY" sz="2200" b="1" dirty="0" err="1">
                <a:solidFill>
                  <a:srgbClr val="0070C0"/>
                </a:solidFill>
                <a:cs typeface="Times New Roman" pitchFamily="18" charset="0"/>
              </a:rPr>
              <a:t>enterically</a:t>
            </a:r>
            <a:r>
              <a:rPr lang="en-MY" sz="2200" b="1" dirty="0">
                <a:solidFill>
                  <a:srgbClr val="0070C0"/>
                </a:solidFill>
                <a:cs typeface="Times New Roman" pitchFamily="18" charset="0"/>
              </a:rPr>
              <a:t> transmitted  HNANB </a:t>
            </a:r>
          </a:p>
          <a:p>
            <a:pPr marL="342900" indent="-342900" eaLnBrk="0" hangingPunct="0">
              <a:buFont typeface="Wingdings" pitchFamily="2" charset="2"/>
              <a:buChar char="q"/>
              <a:defRPr/>
            </a:pPr>
            <a:r>
              <a:rPr lang="en-MY" sz="2400" dirty="0">
                <a:cs typeface="Times New Roman" pitchFamily="18" charset="0"/>
              </a:rPr>
              <a:t>HEV infection </a:t>
            </a:r>
            <a:r>
              <a:rPr lang="en-US" sz="2400" dirty="0">
                <a:solidFill>
                  <a:srgbClr val="222222"/>
                </a:solidFill>
                <a:cs typeface="Times New Roman" pitchFamily="18" charset="0"/>
              </a:rPr>
              <a:t> is </a:t>
            </a:r>
            <a:r>
              <a:rPr lang="en-US" sz="2400" b="1" dirty="0">
                <a:solidFill>
                  <a:srgbClr val="0070C0"/>
                </a:solidFill>
                <a:cs typeface="Times New Roman" pitchFamily="18" charset="0"/>
              </a:rPr>
              <a:t>most similar to HA </a:t>
            </a:r>
            <a:r>
              <a:rPr lang="en-US" sz="2400" dirty="0">
                <a:solidFill>
                  <a:srgbClr val="222222"/>
                </a:solidFill>
                <a:cs typeface="Times New Roman" pitchFamily="18" charset="0"/>
              </a:rPr>
              <a:t>it </a:t>
            </a:r>
            <a:r>
              <a:rPr lang="en-US" sz="2400" b="1" dirty="0" smtClean="0">
                <a:solidFill>
                  <a:srgbClr val="FF0000"/>
                </a:solidFill>
                <a:cs typeface="Times New Roman" pitchFamily="18" charset="0"/>
              </a:rPr>
              <a:t>only </a:t>
            </a:r>
            <a:r>
              <a:rPr lang="en-US" sz="2400" b="1" dirty="0">
                <a:solidFill>
                  <a:srgbClr val="0070C0"/>
                </a:solidFill>
                <a:cs typeface="Times New Roman" pitchFamily="18" charset="0"/>
              </a:rPr>
              <a:t>has an </a:t>
            </a:r>
            <a:r>
              <a:rPr lang="en-US" sz="2400" b="1" dirty="0">
                <a:solidFill>
                  <a:srgbClr val="FF0000"/>
                </a:solidFill>
                <a:cs typeface="Times New Roman" pitchFamily="18" charset="0"/>
              </a:rPr>
              <a:t>acute state </a:t>
            </a:r>
            <a:r>
              <a:rPr lang="en-US" sz="2400" dirty="0">
                <a:solidFill>
                  <a:srgbClr val="222222"/>
                </a:solidFill>
                <a:cs typeface="Times New Roman" pitchFamily="18" charset="0"/>
              </a:rPr>
              <a:t>and is </a:t>
            </a:r>
          </a:p>
          <a:p>
            <a:pPr marL="342900" indent="-342900" eaLnBrk="0" hangingPunct="0">
              <a:buFont typeface="Wingdings" pitchFamily="2" charset="2"/>
              <a:buChar char="v"/>
              <a:defRPr/>
            </a:pPr>
            <a:r>
              <a:rPr lang="en-US" sz="2400" b="1" dirty="0">
                <a:solidFill>
                  <a:srgbClr val="222222"/>
                </a:solidFill>
                <a:cs typeface="Times New Roman" pitchFamily="18" charset="0"/>
              </a:rPr>
              <a:t>usually </a:t>
            </a:r>
            <a:r>
              <a:rPr lang="en-US" sz="2400" b="1" dirty="0">
                <a:solidFill>
                  <a:srgbClr val="FF0000"/>
                </a:solidFill>
                <a:cs typeface="Times New Roman" pitchFamily="18" charset="0"/>
              </a:rPr>
              <a:t>a self-limited </a:t>
            </a:r>
            <a:r>
              <a:rPr lang="en-US" sz="2400" b="1" dirty="0">
                <a:cs typeface="Times New Roman" pitchFamily="18" charset="0"/>
              </a:rPr>
              <a:t>disease. </a:t>
            </a:r>
          </a:p>
          <a:p>
            <a:pPr marL="342900" indent="-342900" eaLnBrk="0" hangingPunct="0">
              <a:buFont typeface="Wingdings" pitchFamily="2" charset="2"/>
              <a:buChar char="Ø"/>
              <a:defRPr/>
            </a:pPr>
            <a:r>
              <a:rPr lang="en-US" sz="2300" dirty="0">
                <a:solidFill>
                  <a:srgbClr val="222222"/>
                </a:solidFill>
                <a:cs typeface="Times New Roman" pitchFamily="18" charset="0"/>
              </a:rPr>
              <a:t>Like HA, however, </a:t>
            </a:r>
            <a:r>
              <a:rPr lang="en-US" sz="2300" b="1" dirty="0">
                <a:solidFill>
                  <a:srgbClr val="222222"/>
                </a:solidFill>
                <a:cs typeface="Times New Roman" pitchFamily="18" charset="0"/>
              </a:rPr>
              <a:t>some people may go on to develop </a:t>
            </a:r>
          </a:p>
          <a:p>
            <a:pPr marL="342900" indent="-342900" eaLnBrk="0" hangingPunct="0">
              <a:buFont typeface="Wingdings" pitchFamily="2" charset="2"/>
              <a:buChar char="Ø"/>
              <a:defRPr/>
            </a:pPr>
            <a:r>
              <a:rPr lang="en-US" sz="2300" b="1" dirty="0">
                <a:solidFill>
                  <a:srgbClr val="FF0000"/>
                </a:solidFill>
                <a:cs typeface="Times New Roman" pitchFamily="18" charset="0"/>
              </a:rPr>
              <a:t>fulminant</a:t>
            </a:r>
            <a:r>
              <a:rPr lang="en-US" sz="2300" b="1" dirty="0">
                <a:solidFill>
                  <a:srgbClr val="222222"/>
                </a:solidFill>
                <a:cs typeface="Times New Roman" pitchFamily="18" charset="0"/>
              </a:rPr>
              <a:t> hepatit</a:t>
            </a:r>
            <a:r>
              <a:rPr lang="en-US" sz="2300" dirty="0">
                <a:solidFill>
                  <a:srgbClr val="222222"/>
                </a:solidFill>
                <a:cs typeface="Times New Roman" pitchFamily="18" charset="0"/>
              </a:rPr>
              <a:t>is </a:t>
            </a:r>
            <a:r>
              <a:rPr lang="en-US" sz="2300" b="1" dirty="0">
                <a:solidFill>
                  <a:srgbClr val="222222"/>
                </a:solidFill>
                <a:cs typeface="Times New Roman" pitchFamily="18" charset="0"/>
              </a:rPr>
              <a:t>and die from the disease</a:t>
            </a:r>
            <a:r>
              <a:rPr lang="en-US" sz="2300" dirty="0">
                <a:solidFill>
                  <a:srgbClr val="222222"/>
                </a:solidFill>
                <a:cs typeface="Times New Roman" pitchFamily="18" charset="0"/>
              </a:rPr>
              <a:t>.</a:t>
            </a:r>
            <a:endParaRPr lang="en-US" sz="2300" b="1" dirty="0">
              <a:solidFill>
                <a:srgbClr val="222222"/>
              </a:solidFill>
              <a:cs typeface="Times New Roman" pitchFamily="18" charset="0"/>
            </a:endParaRPr>
          </a:p>
          <a:p>
            <a:pPr marL="342900" indent="-342900" eaLnBrk="0" hangingPunct="0">
              <a:buFont typeface="Wingdings" pitchFamily="2" charset="2"/>
              <a:buChar char="q"/>
              <a:defRPr/>
            </a:pPr>
            <a:r>
              <a:rPr lang="en-US" sz="2400" b="1" dirty="0">
                <a:solidFill>
                  <a:srgbClr val="0070C0"/>
                </a:solidFill>
                <a:cs typeface="Times New Roman" pitchFamily="18" charset="0"/>
              </a:rPr>
              <a:t>Worldwide:</a:t>
            </a:r>
            <a:r>
              <a:rPr lang="en-US" sz="2400" dirty="0">
                <a:solidFill>
                  <a:srgbClr val="0070C0"/>
                </a:solidFill>
                <a:cs typeface="Times New Roman" pitchFamily="18" charset="0"/>
              </a:rPr>
              <a:t> </a:t>
            </a:r>
            <a:r>
              <a:rPr lang="en-US" sz="2400" b="1" dirty="0"/>
              <a:t> WHO estimates that </a:t>
            </a:r>
            <a:endParaRPr lang="en-US" sz="2400" dirty="0">
              <a:solidFill>
                <a:srgbClr val="0070C0"/>
              </a:solidFill>
              <a:cs typeface="Times New Roman" pitchFamily="18" charset="0"/>
            </a:endParaRPr>
          </a:p>
          <a:p>
            <a:pPr marL="342900" indent="-342900" eaLnBrk="0" hangingPunct="0">
              <a:buFont typeface="Wingdings" pitchFamily="2" charset="2"/>
              <a:buChar char="v"/>
              <a:defRPr/>
            </a:pPr>
            <a:r>
              <a:rPr lang="en-US" sz="2400" b="1" dirty="0" smtClean="0">
                <a:solidFill>
                  <a:srgbClr val="FF0000"/>
                </a:solidFill>
                <a:cs typeface="Times New Roman" pitchFamily="18" charset="0"/>
              </a:rPr>
              <a:t>20 </a:t>
            </a:r>
            <a:r>
              <a:rPr lang="en-US" sz="2400" b="1" dirty="0">
                <a:solidFill>
                  <a:srgbClr val="FF0000"/>
                </a:solidFill>
                <a:cs typeface="Times New Roman" pitchFamily="18" charset="0"/>
              </a:rPr>
              <a:t>million new </a:t>
            </a:r>
            <a:r>
              <a:rPr lang="en-US" sz="2400" b="1" dirty="0">
                <a:solidFill>
                  <a:srgbClr val="222222"/>
                </a:solidFill>
                <a:cs typeface="Times New Roman" pitchFamily="18" charset="0"/>
              </a:rPr>
              <a:t>HE infections </a:t>
            </a:r>
            <a:r>
              <a:rPr lang="en-US" sz="2400" b="1" dirty="0">
                <a:solidFill>
                  <a:srgbClr val="FF0000"/>
                </a:solidFill>
                <a:cs typeface="Times New Roman" pitchFamily="18" charset="0"/>
              </a:rPr>
              <a:t>each year</a:t>
            </a:r>
          </a:p>
          <a:p>
            <a:pPr algn="ctr"/>
            <a:r>
              <a:rPr lang="en-US" sz="2000" b="1" dirty="0" smtClean="0"/>
              <a:t>     approximately </a:t>
            </a:r>
            <a:r>
              <a:rPr lang="en-US" sz="2400" b="1" dirty="0">
                <a:solidFill>
                  <a:srgbClr val="FF0000"/>
                </a:solidFill>
              </a:rPr>
              <a:t>44 000 deaths </a:t>
            </a:r>
            <a:r>
              <a:rPr lang="en-US" sz="2400" b="1" dirty="0"/>
              <a:t>in 2015 </a:t>
            </a:r>
            <a:r>
              <a:rPr lang="en-US" b="1" dirty="0"/>
              <a:t>(</a:t>
            </a:r>
            <a:r>
              <a:rPr lang="en-US" b="1" i="1" dirty="0">
                <a:solidFill>
                  <a:schemeClr val="tx2"/>
                </a:solidFill>
              </a:rPr>
              <a:t>accounting for 3.3% of the morta</a:t>
            </a:r>
            <a:r>
              <a:rPr lang="en-US" b="1" dirty="0">
                <a:solidFill>
                  <a:schemeClr val="tx2"/>
                </a:solidFill>
              </a:rPr>
              <a:t>lity due </a:t>
            </a:r>
            <a:r>
              <a:rPr lang="en-US" b="1" dirty="0" smtClean="0">
                <a:solidFill>
                  <a:schemeClr val="tx2"/>
                </a:solidFill>
              </a:rPr>
              <a:t>             to     viral </a:t>
            </a:r>
            <a:r>
              <a:rPr lang="en-US" b="1" dirty="0">
                <a:solidFill>
                  <a:schemeClr val="tx2"/>
                </a:solidFill>
              </a:rPr>
              <a:t>hepatitis</a:t>
            </a:r>
            <a:r>
              <a:rPr lang="en-US" b="1" dirty="0" smtClean="0">
                <a:solidFill>
                  <a:schemeClr val="tx2"/>
                </a:solidFill>
              </a:rPr>
              <a:t>).</a:t>
            </a:r>
            <a:endParaRPr lang="en-US" sz="1200" b="1" dirty="0">
              <a:solidFill>
                <a:srgbClr val="FF0000"/>
              </a:solidFill>
              <a:cs typeface="Times New Roman" pitchFamily="18" charset="0"/>
            </a:endParaRPr>
          </a:p>
          <a:p>
            <a:pPr marL="457200" indent="-457200">
              <a:buFont typeface="Wingdings" pitchFamily="2" charset="2"/>
              <a:buChar char="q"/>
              <a:defRPr/>
            </a:pPr>
            <a:r>
              <a:rPr lang="en-US" sz="2200" b="1" dirty="0">
                <a:solidFill>
                  <a:srgbClr val="FF0000"/>
                </a:solidFill>
                <a:cs typeface="Times New Roman" pitchFamily="18" charset="0"/>
              </a:rPr>
              <a:t>it's a serious </a:t>
            </a:r>
            <a:r>
              <a:rPr lang="en-US" sz="2200" b="1" dirty="0">
                <a:solidFill>
                  <a:srgbClr val="222222"/>
                </a:solidFill>
                <a:cs typeface="Times New Roman" pitchFamily="18" charset="0"/>
              </a:rPr>
              <a:t>problem in </a:t>
            </a:r>
            <a:r>
              <a:rPr lang="en-US" sz="2200" b="1" dirty="0">
                <a:solidFill>
                  <a:srgbClr val="0070C0"/>
                </a:solidFill>
                <a:cs typeface="Times New Roman" pitchFamily="18" charset="0"/>
              </a:rPr>
              <a:t>East and South Asia</a:t>
            </a:r>
            <a:r>
              <a:rPr lang="en-US" sz="2200" b="1" dirty="0">
                <a:solidFill>
                  <a:srgbClr val="222222"/>
                </a:solidFill>
                <a:cs typeface="Times New Roman" pitchFamily="18" charset="0"/>
              </a:rPr>
              <a:t>.</a:t>
            </a:r>
            <a:r>
              <a:rPr lang="en-MY" sz="2200" dirty="0">
                <a:cs typeface="Times New Roman" pitchFamily="18" charset="0"/>
              </a:rPr>
              <a:t> </a:t>
            </a:r>
          </a:p>
          <a:p>
            <a:pPr marL="457200" indent="-457200">
              <a:buFont typeface="Wingdings" pitchFamily="2" charset="2"/>
              <a:buChar char="v"/>
              <a:defRPr/>
            </a:pPr>
            <a:r>
              <a:rPr lang="en-MY" sz="2200" dirty="0">
                <a:solidFill>
                  <a:srgbClr val="0070C0"/>
                </a:solidFill>
                <a:cs typeface="Times New Roman" pitchFamily="18" charset="0"/>
              </a:rPr>
              <a:t>Over</a:t>
            </a:r>
            <a:r>
              <a:rPr lang="en-MY" sz="2200" dirty="0">
                <a:cs typeface="Times New Roman" pitchFamily="18" charset="0"/>
              </a:rPr>
              <a:t> </a:t>
            </a:r>
            <a:r>
              <a:rPr lang="en-MY" sz="2200" b="1" dirty="0">
                <a:solidFill>
                  <a:srgbClr val="FF0000"/>
                </a:solidFill>
                <a:cs typeface="Times New Roman" pitchFamily="18" charset="0"/>
              </a:rPr>
              <a:t>60 %o</a:t>
            </a:r>
            <a:r>
              <a:rPr lang="en-MY" sz="2200" dirty="0">
                <a:solidFill>
                  <a:srgbClr val="FF0000"/>
                </a:solidFill>
                <a:cs typeface="Times New Roman" pitchFamily="18" charset="0"/>
              </a:rPr>
              <a:t>f </a:t>
            </a:r>
            <a:r>
              <a:rPr lang="en-MY" sz="2200" dirty="0">
                <a:cs typeface="Times New Roman" pitchFamily="18" charset="0"/>
              </a:rPr>
              <a:t>all HEV infections </a:t>
            </a:r>
          </a:p>
          <a:p>
            <a:pPr marL="457200" indent="-457200">
              <a:buFont typeface="Wingdings" pitchFamily="2" charset="2"/>
              <a:buChar char="v"/>
              <a:defRPr/>
            </a:pPr>
            <a:r>
              <a:rPr lang="en-MY" sz="2200" b="1" dirty="0">
                <a:solidFill>
                  <a:srgbClr val="FF0000"/>
                </a:solidFill>
                <a:cs typeface="Times New Roman" pitchFamily="18" charset="0"/>
              </a:rPr>
              <a:t>65 %</a:t>
            </a:r>
            <a:r>
              <a:rPr lang="en-MY" sz="2200" dirty="0">
                <a:cs typeface="Times New Roman" pitchFamily="18" charset="0"/>
              </a:rPr>
              <a:t>of hepatitis deaths occur</a:t>
            </a:r>
            <a:endParaRPr lang="en-MY" sz="2200" dirty="0">
              <a:solidFill>
                <a:srgbClr val="FFC000"/>
              </a:solidFill>
              <a:cs typeface="Times New Roman" pitchFamily="18" charset="0"/>
            </a:endParaRPr>
          </a:p>
          <a:p>
            <a:pPr marL="457200" indent="-457200">
              <a:buFont typeface="Wingdings" pitchFamily="2" charset="2"/>
              <a:buChar char="v"/>
              <a:defRPr/>
            </a:pPr>
            <a:r>
              <a:rPr lang="en-MY" sz="2200" dirty="0" err="1">
                <a:solidFill>
                  <a:srgbClr val="0070C0"/>
                </a:solidFill>
                <a:cs typeface="Times New Roman" pitchFamily="18" charset="0"/>
              </a:rPr>
              <a:t>Seroprevalence</a:t>
            </a:r>
            <a:r>
              <a:rPr lang="en-MY" sz="2200" dirty="0">
                <a:solidFill>
                  <a:srgbClr val="0070C0"/>
                </a:solidFill>
                <a:cs typeface="Times New Roman" pitchFamily="18" charset="0"/>
              </a:rPr>
              <a:t> </a:t>
            </a:r>
            <a:r>
              <a:rPr lang="en-MY" sz="2200" dirty="0">
                <a:cs typeface="Times New Roman" pitchFamily="18" charset="0"/>
              </a:rPr>
              <a:t>rate of </a:t>
            </a:r>
            <a:r>
              <a:rPr lang="en-MY" sz="2200" b="1" dirty="0">
                <a:solidFill>
                  <a:srgbClr val="FF0000"/>
                </a:solidFill>
                <a:cs typeface="Times New Roman" pitchFamily="18" charset="0"/>
              </a:rPr>
              <a:t>25 %</a:t>
            </a:r>
            <a:r>
              <a:rPr lang="en-MY" sz="2200" dirty="0">
                <a:solidFill>
                  <a:srgbClr val="00B050"/>
                </a:solidFill>
                <a:cs typeface="Times New Roman" pitchFamily="18" charset="0"/>
              </a:rPr>
              <a:t>. </a:t>
            </a:r>
          </a:p>
          <a:p>
            <a:pPr marL="457200" indent="-457200">
              <a:buFont typeface="Wingdings" pitchFamily="2" charset="2"/>
              <a:buChar char="Ø"/>
              <a:defRPr/>
            </a:pPr>
            <a:r>
              <a:rPr lang="en-MY" sz="2200" b="1" dirty="0">
                <a:solidFill>
                  <a:srgbClr val="002060"/>
                </a:solidFill>
                <a:cs typeface="Times New Roman" pitchFamily="18" charset="0"/>
              </a:rPr>
              <a:t>limited access to essential water, </a:t>
            </a:r>
          </a:p>
          <a:p>
            <a:pPr marL="457200" indent="-457200">
              <a:buFont typeface="Wingdings" pitchFamily="2" charset="2"/>
              <a:buChar char="Ø"/>
              <a:defRPr/>
            </a:pPr>
            <a:r>
              <a:rPr lang="en-MY" sz="2200" b="1" dirty="0">
                <a:solidFill>
                  <a:srgbClr val="002060"/>
                </a:solidFill>
                <a:cs typeface="Times New Roman" pitchFamily="18" charset="0"/>
              </a:rPr>
              <a:t>            sanitation, hygiene and </a:t>
            </a:r>
          </a:p>
          <a:p>
            <a:pPr marL="457200" indent="-457200">
              <a:buFont typeface="Wingdings" pitchFamily="2" charset="2"/>
              <a:buChar char="Ø"/>
              <a:defRPr/>
            </a:pPr>
            <a:r>
              <a:rPr lang="en-MY" sz="2200" b="1" dirty="0">
                <a:solidFill>
                  <a:srgbClr val="002060"/>
                </a:solidFill>
                <a:cs typeface="Times New Roman" pitchFamily="18" charset="0"/>
              </a:rPr>
              <a:t>                                     health services are frequently affected</a:t>
            </a:r>
            <a:r>
              <a:rPr lang="en-MY" sz="2200" dirty="0">
                <a:solidFill>
                  <a:srgbClr val="7030A0"/>
                </a:solidFill>
                <a:cs typeface="Times New Roman" pitchFamily="18" charset="0"/>
              </a:rPr>
              <a:t>. </a:t>
            </a:r>
          </a:p>
        </p:txBody>
      </p:sp>
      <p:sp useBgFill="1">
        <p:nvSpPr>
          <p:cNvPr id="30724" name="Rectangle 2"/>
          <p:cNvSpPr>
            <a:spLocks noChangeArrowheads="1"/>
          </p:cNvSpPr>
          <p:nvPr/>
        </p:nvSpPr>
        <p:spPr bwMode="auto">
          <a:xfrm>
            <a:off x="3563888" y="154502"/>
            <a:ext cx="2293938" cy="461963"/>
          </a:xfrm>
          <a:prstGeom prst="rect">
            <a:avLst/>
          </a:prstGeom>
          <a:ln w="9525">
            <a:solidFill>
              <a:schemeClr val="accent2"/>
            </a:solidFill>
            <a:miter lim="800000"/>
            <a:headEnd/>
            <a:tailEnd/>
          </a:ln>
        </p:spPr>
        <p:txBody>
          <a:bodyPr>
            <a:spAutoFit/>
          </a:bodyPr>
          <a:lstStyle/>
          <a:p>
            <a:pPr eaLnBrk="0" hangingPunct="0"/>
            <a:r>
              <a:rPr lang="en-MY" sz="2400" b="1" dirty="0">
                <a:solidFill>
                  <a:srgbClr val="C00000"/>
                </a:solidFill>
                <a:latin typeface="Times New Roman" pitchFamily="18" charset="0"/>
                <a:cs typeface="Times New Roman" pitchFamily="18" charset="0"/>
              </a:rPr>
              <a:t>HEPATITIS   E </a:t>
            </a:r>
          </a:p>
        </p:txBody>
      </p:sp>
      <p:sp>
        <p:nvSpPr>
          <p:cNvPr id="30725" name="Rectangle 3"/>
          <p:cNvSpPr>
            <a:spLocks noChangeArrowheads="1"/>
          </p:cNvSpPr>
          <p:nvPr/>
        </p:nvSpPr>
        <p:spPr bwMode="auto">
          <a:xfrm>
            <a:off x="4139196" y="4550079"/>
            <a:ext cx="4547604" cy="786578"/>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en-MY" sz="2200" dirty="0">
                <a:latin typeface="Times New Roman" pitchFamily="18" charset="0"/>
                <a:cs typeface="Times New Roman" pitchFamily="18" charset="0"/>
              </a:rPr>
              <a:t>in East and South Asia, where  </a:t>
            </a:r>
            <a:r>
              <a:rPr lang="en-MY" sz="2200" b="1" dirty="0">
                <a:solidFill>
                  <a:srgbClr val="00B050"/>
                </a:solidFill>
                <a:latin typeface="Times New Roman" pitchFamily="18" charset="0"/>
                <a:cs typeface="Times New Roman" pitchFamily="18" charset="0"/>
              </a:rPr>
              <a:t>Countries</a:t>
            </a:r>
            <a:r>
              <a:rPr lang="en-MY" sz="2200" dirty="0">
                <a:solidFill>
                  <a:srgbClr val="00B050"/>
                </a:solidFill>
                <a:latin typeface="Times New Roman" pitchFamily="18" charset="0"/>
                <a:cs typeface="Times New Roman" pitchFamily="18" charset="0"/>
              </a:rPr>
              <a:t> </a:t>
            </a:r>
            <a:r>
              <a:rPr lang="en-MY" sz="2200" dirty="0">
                <a:latin typeface="Times New Roman" pitchFamily="18" charset="0"/>
                <a:cs typeface="Times New Roman" pitchFamily="18" charset="0"/>
              </a:rPr>
              <a:t>with limited resources  i.e.</a:t>
            </a:r>
          </a:p>
        </p:txBody>
      </p:sp>
      <p:sp>
        <p:nvSpPr>
          <p:cNvPr id="2" name="Right Brace 1"/>
          <p:cNvSpPr/>
          <p:nvPr/>
        </p:nvSpPr>
        <p:spPr>
          <a:xfrm>
            <a:off x="3654305" y="4535397"/>
            <a:ext cx="803353" cy="786578"/>
          </a:xfrm>
          <a:prstGeom prst="rightBrace">
            <a:avLst>
              <a:gd name="adj1" fmla="val 8333"/>
              <a:gd name="adj2" fmla="val 51539"/>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MY"/>
          </a:p>
        </p:txBody>
      </p:sp>
    </p:spTree>
    <p:extLst>
      <p:ext uri="{BB962C8B-B14F-4D97-AF65-F5344CB8AC3E}">
        <p14:creationId xmlns:p14="http://schemas.microsoft.com/office/powerpoint/2010/main" val="93528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A60C8D37-5307-4B91-8FD3-7A3B3213F797}" type="slidenum">
              <a:rPr lang="ar-SA" smtClean="0"/>
              <a:pPr eaLnBrk="1" hangingPunct="1"/>
              <a:t>5</a:t>
            </a:fld>
            <a:endParaRPr lang="en-US" smtClean="0"/>
          </a:p>
        </p:txBody>
      </p:sp>
      <p:sp>
        <p:nvSpPr>
          <p:cNvPr id="31747" name="Rectangle 5"/>
          <p:cNvSpPr>
            <a:spLocks noChangeArrowheads="1"/>
          </p:cNvSpPr>
          <p:nvPr/>
        </p:nvSpPr>
        <p:spPr bwMode="auto">
          <a:xfrm>
            <a:off x="107950" y="115888"/>
            <a:ext cx="8856663"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a:buFont typeface="Wingdings" pitchFamily="2" charset="2"/>
              <a:buChar char="v"/>
            </a:pPr>
            <a:r>
              <a:rPr lang="en-MY" sz="2400" b="1" dirty="0">
                <a:solidFill>
                  <a:srgbClr val="FF0000"/>
                </a:solidFill>
                <a:latin typeface="Times New Roman" pitchFamily="18" charset="0"/>
                <a:cs typeface="Times New Roman" pitchFamily="18" charset="0"/>
              </a:rPr>
              <a:t>Hepatitis  E virus </a:t>
            </a:r>
          </a:p>
          <a:p>
            <a:pPr marL="342900" indent="-342900">
              <a:buFont typeface="Wingdings" pitchFamily="2" charset="2"/>
              <a:buChar char="v"/>
            </a:pPr>
            <a:r>
              <a:rPr lang="en-MY" sz="2200" dirty="0">
                <a:latin typeface="Times New Roman" pitchFamily="18" charset="0"/>
                <a:cs typeface="Times New Roman" pitchFamily="18" charset="0"/>
              </a:rPr>
              <a:t>HEV is </a:t>
            </a:r>
            <a:r>
              <a:rPr lang="en-MY" sz="2200" b="1" dirty="0">
                <a:solidFill>
                  <a:srgbClr val="FF0000"/>
                </a:solidFill>
                <a:latin typeface="Times New Roman" pitchFamily="18" charset="0"/>
                <a:cs typeface="Times New Roman" pitchFamily="18" charset="0"/>
              </a:rPr>
              <a:t>RNA virus </a:t>
            </a:r>
            <a:r>
              <a:rPr lang="en-MY" sz="2200" dirty="0">
                <a:latin typeface="Times New Roman" pitchFamily="18" charset="0"/>
                <a:cs typeface="Times New Roman" pitchFamily="18" charset="0"/>
              </a:rPr>
              <a:t>with </a:t>
            </a:r>
            <a:r>
              <a:rPr lang="en-MY" sz="2200" b="1" dirty="0">
                <a:solidFill>
                  <a:srgbClr val="FF0000"/>
                </a:solidFill>
                <a:latin typeface="Times New Roman" pitchFamily="18" charset="0"/>
                <a:cs typeface="Times New Roman" pitchFamily="18" charset="0"/>
              </a:rPr>
              <a:t>4 genotypes </a:t>
            </a:r>
            <a:r>
              <a:rPr lang="en-MY" sz="2200" dirty="0">
                <a:latin typeface="Times New Roman" pitchFamily="18" charset="0"/>
                <a:cs typeface="Times New Roman" pitchFamily="18" charset="0"/>
              </a:rPr>
              <a:t>(</a:t>
            </a:r>
            <a:r>
              <a:rPr lang="en-MY" sz="2200" b="1" dirty="0">
                <a:latin typeface="Times New Roman" pitchFamily="18" charset="0"/>
                <a:cs typeface="Times New Roman" pitchFamily="18" charset="0"/>
              </a:rPr>
              <a:t>type 1, 2, 3 &amp; 4</a:t>
            </a:r>
            <a:r>
              <a:rPr lang="en-MY" sz="2200" dirty="0">
                <a:latin typeface="Times New Roman" pitchFamily="18" charset="0"/>
                <a:cs typeface="Times New Roman" pitchFamily="18" charset="0"/>
              </a:rPr>
              <a:t>). </a:t>
            </a:r>
          </a:p>
          <a:p>
            <a:pPr marL="342900" indent="-342900">
              <a:buFont typeface="Wingdings" pitchFamily="2" charset="2"/>
              <a:buChar char="v"/>
            </a:pPr>
            <a:r>
              <a:rPr lang="en-MY" sz="2200" dirty="0">
                <a:latin typeface="Times New Roman" pitchFamily="18" charset="0"/>
                <a:cs typeface="Times New Roman" pitchFamily="18" charset="0"/>
              </a:rPr>
              <a:t>HEV is found worldwide and </a:t>
            </a:r>
          </a:p>
          <a:p>
            <a:pPr marL="342900" indent="-342900">
              <a:buFont typeface="Wingdings" pitchFamily="2" charset="2"/>
              <a:buChar char="ü"/>
            </a:pPr>
            <a:r>
              <a:rPr lang="en-MY" sz="2200" b="1" dirty="0">
                <a:latin typeface="Times New Roman" pitchFamily="18" charset="0"/>
                <a:cs typeface="Times New Roman" pitchFamily="18" charset="0"/>
              </a:rPr>
              <a:t>Different genotypes of the HEV </a:t>
            </a:r>
            <a:r>
              <a:rPr lang="en-MY" sz="2200" dirty="0">
                <a:latin typeface="Times New Roman" pitchFamily="18" charset="0"/>
                <a:cs typeface="Times New Roman" pitchFamily="18" charset="0"/>
              </a:rPr>
              <a:t>determine </a:t>
            </a:r>
            <a:r>
              <a:rPr lang="en-MY" sz="2200" b="1" dirty="0">
                <a:latin typeface="Times New Roman" pitchFamily="18" charset="0"/>
                <a:cs typeface="Times New Roman" pitchFamily="18" charset="0"/>
              </a:rPr>
              <a:t>differences in epidemiology</a:t>
            </a:r>
          </a:p>
          <a:p>
            <a:pPr marL="342900" indent="-342900" algn="ctr">
              <a:buFont typeface="Wingdings" pitchFamily="2" charset="2"/>
              <a:buChar char="ü"/>
            </a:pPr>
            <a:r>
              <a:rPr lang="en-MY" sz="2200" b="1" dirty="0">
                <a:solidFill>
                  <a:srgbClr val="0070C0"/>
                </a:solidFill>
                <a:latin typeface="Times New Roman" pitchFamily="18" charset="0"/>
                <a:cs typeface="Times New Roman" pitchFamily="18" charset="0"/>
              </a:rPr>
              <a:t>genotype 1 </a:t>
            </a:r>
            <a:r>
              <a:rPr lang="en-MY" sz="2200" dirty="0">
                <a:latin typeface="Times New Roman" pitchFamily="18" charset="0"/>
                <a:cs typeface="Times New Roman" pitchFamily="18" charset="0"/>
              </a:rPr>
              <a:t>is usually seen in </a:t>
            </a:r>
            <a:r>
              <a:rPr lang="en-MY" sz="2200" b="1" dirty="0">
                <a:solidFill>
                  <a:srgbClr val="FF0000"/>
                </a:solidFill>
                <a:latin typeface="Times New Roman" pitchFamily="18" charset="0"/>
                <a:cs typeface="Times New Roman" pitchFamily="18" charset="0"/>
              </a:rPr>
              <a:t>developing </a:t>
            </a:r>
            <a:r>
              <a:rPr lang="en-MY" sz="2200" dirty="0">
                <a:latin typeface="Times New Roman" pitchFamily="18" charset="0"/>
                <a:cs typeface="Times New Roman" pitchFamily="18" charset="0"/>
              </a:rPr>
              <a:t>countries and </a:t>
            </a:r>
          </a:p>
          <a:p>
            <a:pPr marL="342900" indent="-342900">
              <a:buFont typeface="Wingdings" pitchFamily="2" charset="2"/>
              <a:buChar char="ü"/>
            </a:pPr>
            <a:r>
              <a:rPr lang="en-MY" sz="2200" b="1" dirty="0">
                <a:solidFill>
                  <a:srgbClr val="FF0000"/>
                </a:solidFill>
                <a:latin typeface="Times New Roman" pitchFamily="18" charset="0"/>
                <a:cs typeface="Times New Roman" pitchFamily="18" charset="0"/>
              </a:rPr>
              <a:t>               Causes community-level outbreaks</a:t>
            </a:r>
            <a:r>
              <a:rPr lang="en-MY" sz="2200" b="1" dirty="0">
                <a:latin typeface="Times New Roman" pitchFamily="18" charset="0"/>
                <a:cs typeface="Times New Roman" pitchFamily="18" charset="0"/>
              </a:rPr>
              <a:t> while </a:t>
            </a:r>
          </a:p>
          <a:p>
            <a:pPr marL="342900" indent="-342900" algn="ctr">
              <a:buFont typeface="Wingdings" pitchFamily="2" charset="2"/>
              <a:buChar char="Ø"/>
            </a:pPr>
            <a:r>
              <a:rPr lang="en-MY" sz="2200" b="1" dirty="0">
                <a:solidFill>
                  <a:srgbClr val="002060"/>
                </a:solidFill>
                <a:latin typeface="Times New Roman" pitchFamily="18" charset="0"/>
                <a:cs typeface="Times New Roman" pitchFamily="18" charset="0"/>
              </a:rPr>
              <a:t>                </a:t>
            </a:r>
            <a:r>
              <a:rPr lang="en-MY" sz="2200" b="1" dirty="0">
                <a:solidFill>
                  <a:srgbClr val="0070C0"/>
                </a:solidFill>
                <a:latin typeface="Times New Roman" pitchFamily="18" charset="0"/>
                <a:cs typeface="Times New Roman" pitchFamily="18" charset="0"/>
              </a:rPr>
              <a:t>genotype 3 </a:t>
            </a:r>
            <a:r>
              <a:rPr lang="en-MY" sz="2200" dirty="0">
                <a:latin typeface="Times New Roman" pitchFamily="18" charset="0"/>
                <a:cs typeface="Times New Roman" pitchFamily="18" charset="0"/>
              </a:rPr>
              <a:t>is usually seen in the </a:t>
            </a:r>
            <a:r>
              <a:rPr lang="en-MY" sz="2200" b="1" dirty="0">
                <a:solidFill>
                  <a:srgbClr val="FF0000"/>
                </a:solidFill>
                <a:latin typeface="Times New Roman" pitchFamily="18" charset="0"/>
                <a:cs typeface="Times New Roman" pitchFamily="18" charset="0"/>
              </a:rPr>
              <a:t>developed</a:t>
            </a:r>
            <a:r>
              <a:rPr lang="en-MY" sz="2200" dirty="0">
                <a:latin typeface="Times New Roman" pitchFamily="18" charset="0"/>
                <a:cs typeface="Times New Roman" pitchFamily="18" charset="0"/>
              </a:rPr>
              <a:t> countries, and</a:t>
            </a:r>
          </a:p>
          <a:p>
            <a:pPr marL="342900" indent="-342900" algn="ctr">
              <a:buFont typeface="Wingdings" pitchFamily="2" charset="2"/>
              <a:buChar char="ü"/>
            </a:pPr>
            <a:r>
              <a:rPr lang="en-MY" sz="2200" dirty="0">
                <a:latin typeface="Times New Roman" pitchFamily="18" charset="0"/>
                <a:cs typeface="Times New Roman" pitchFamily="18" charset="0"/>
              </a:rPr>
              <a:t>                   </a:t>
            </a:r>
            <a:r>
              <a:rPr lang="en-MY" sz="2200" b="1" dirty="0">
                <a:solidFill>
                  <a:srgbClr val="FF0000"/>
                </a:solidFill>
                <a:latin typeface="Times New Roman" pitchFamily="18" charset="0"/>
                <a:cs typeface="Times New Roman" pitchFamily="18" charset="0"/>
              </a:rPr>
              <a:t>does not cause outbreaks</a:t>
            </a:r>
            <a:r>
              <a:rPr lang="en-MY" sz="2200" b="1" dirty="0">
                <a:solidFill>
                  <a:srgbClr val="002060"/>
                </a:solidFill>
                <a:latin typeface="Times New Roman" pitchFamily="18" charset="0"/>
                <a:cs typeface="Times New Roman" pitchFamily="18" charset="0"/>
              </a:rPr>
              <a:t>. </a:t>
            </a:r>
          </a:p>
        </p:txBody>
      </p:sp>
      <p:sp>
        <p:nvSpPr>
          <p:cNvPr id="8" name="Rectangle 3"/>
          <p:cNvSpPr>
            <a:spLocks noChangeArrowheads="1"/>
          </p:cNvSpPr>
          <p:nvPr/>
        </p:nvSpPr>
        <p:spPr bwMode="auto">
          <a:xfrm>
            <a:off x="250825" y="2708275"/>
            <a:ext cx="8209607"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defRPr/>
            </a:pPr>
            <a:r>
              <a:rPr lang="en-MY" sz="2200" b="1" u="sng" dirty="0">
                <a:solidFill>
                  <a:srgbClr val="C00000"/>
                </a:solidFill>
                <a:latin typeface="Times New Roman" pitchFamily="18" charset="0"/>
                <a:cs typeface="Times New Roman" pitchFamily="18" charset="0"/>
              </a:rPr>
              <a:t>Transmission</a:t>
            </a:r>
          </a:p>
          <a:p>
            <a:pPr marL="457200" indent="-457200">
              <a:buFont typeface="Wingdings" pitchFamily="2" charset="2"/>
              <a:buChar char="q"/>
              <a:defRPr/>
            </a:pPr>
            <a:r>
              <a:rPr lang="en-MY" sz="2200" dirty="0">
                <a:latin typeface="Times New Roman" pitchFamily="18" charset="0"/>
                <a:cs typeface="Times New Roman" pitchFamily="18" charset="0"/>
              </a:rPr>
              <a:t>HEV is transmitted </a:t>
            </a:r>
            <a:r>
              <a:rPr lang="en-MY" sz="2200" b="1" dirty="0">
                <a:solidFill>
                  <a:srgbClr val="FF0000"/>
                </a:solidFill>
                <a:latin typeface="Times New Roman" pitchFamily="18" charset="0"/>
                <a:cs typeface="Times New Roman" pitchFamily="18" charset="0"/>
              </a:rPr>
              <a:t>mainly through </a:t>
            </a:r>
            <a:r>
              <a:rPr lang="en-MY" sz="2200" b="1" dirty="0">
                <a:solidFill>
                  <a:srgbClr val="0070C0"/>
                </a:solidFill>
                <a:latin typeface="Times New Roman" pitchFamily="18" charset="0"/>
                <a:cs typeface="Times New Roman" pitchFamily="18" charset="0"/>
              </a:rPr>
              <a:t>the faecal-oral route</a:t>
            </a:r>
            <a:r>
              <a:rPr lang="en-MY" sz="2200" dirty="0">
                <a:latin typeface="Times New Roman" pitchFamily="18" charset="0"/>
                <a:cs typeface="Times New Roman" pitchFamily="18" charset="0"/>
              </a:rPr>
              <a:t>, </a:t>
            </a:r>
          </a:p>
          <a:p>
            <a:pPr>
              <a:defRPr/>
            </a:pPr>
            <a:r>
              <a:rPr lang="en-MY" sz="2200" b="1" dirty="0">
                <a:latin typeface="Times New Roman" pitchFamily="18" charset="0"/>
                <a:cs typeface="Times New Roman" pitchFamily="18" charset="0"/>
              </a:rPr>
              <a:t>     faecal contamination of </a:t>
            </a:r>
            <a:r>
              <a:rPr lang="en-MY" sz="2200" b="1" dirty="0">
                <a:solidFill>
                  <a:srgbClr val="FF0000"/>
                </a:solidFill>
                <a:latin typeface="Times New Roman" pitchFamily="18" charset="0"/>
                <a:cs typeface="Times New Roman" pitchFamily="18" charset="0"/>
              </a:rPr>
              <a:t>drinking water</a:t>
            </a:r>
            <a:r>
              <a:rPr lang="en-MY" sz="2200" dirty="0">
                <a:solidFill>
                  <a:srgbClr val="FF0000"/>
                </a:solidFill>
                <a:latin typeface="Times New Roman" pitchFamily="18" charset="0"/>
                <a:cs typeface="Times New Roman" pitchFamily="18" charset="0"/>
              </a:rPr>
              <a:t>. </a:t>
            </a:r>
          </a:p>
          <a:p>
            <a:pPr marL="457200" indent="-457200">
              <a:buFont typeface="Wingdings" pitchFamily="2" charset="2"/>
              <a:buChar char="q"/>
              <a:defRPr/>
            </a:pPr>
            <a:r>
              <a:rPr lang="en-MY" sz="2200" b="1" dirty="0">
                <a:latin typeface="Times New Roman" pitchFamily="18" charset="0"/>
                <a:cs typeface="Times New Roman" pitchFamily="18" charset="0"/>
              </a:rPr>
              <a:t>Other transmission routes have been identified, which includ</a:t>
            </a:r>
            <a:r>
              <a:rPr lang="en-MY" sz="2200" dirty="0">
                <a:latin typeface="Times New Roman" pitchFamily="18" charset="0"/>
                <a:cs typeface="Times New Roman" pitchFamily="18" charset="0"/>
              </a:rPr>
              <a:t>e :</a:t>
            </a:r>
          </a:p>
          <a:p>
            <a:pPr>
              <a:defRPr/>
            </a:pPr>
            <a:r>
              <a:rPr lang="en-MY" sz="2200" dirty="0">
                <a:latin typeface="Times New Roman" pitchFamily="18" charset="0"/>
                <a:cs typeface="Times New Roman" pitchFamily="18" charset="0"/>
              </a:rPr>
              <a:t> (a) </a:t>
            </a:r>
            <a:r>
              <a:rPr lang="en-MY" sz="2200" b="1" dirty="0">
                <a:solidFill>
                  <a:srgbClr val="0070C0"/>
                </a:solidFill>
                <a:latin typeface="Times New Roman" pitchFamily="18" charset="0"/>
                <a:cs typeface="Times New Roman" pitchFamily="18" charset="0"/>
              </a:rPr>
              <a:t>food-borne transmission </a:t>
            </a:r>
          </a:p>
          <a:p>
            <a:pPr>
              <a:defRPr/>
            </a:pPr>
            <a:r>
              <a:rPr lang="en-MY" sz="2200" dirty="0">
                <a:latin typeface="Times New Roman" pitchFamily="18" charset="0"/>
                <a:cs typeface="Times New Roman" pitchFamily="18" charset="0"/>
              </a:rPr>
              <a:t>(b) </a:t>
            </a:r>
            <a:r>
              <a:rPr lang="en-MY" sz="2200" b="1" dirty="0">
                <a:solidFill>
                  <a:srgbClr val="0070C0"/>
                </a:solidFill>
                <a:latin typeface="Times New Roman" pitchFamily="18" charset="0"/>
                <a:cs typeface="Times New Roman" pitchFamily="18" charset="0"/>
              </a:rPr>
              <a:t>transfusion </a:t>
            </a:r>
            <a:r>
              <a:rPr lang="en-MY" sz="2200" dirty="0">
                <a:latin typeface="Times New Roman" pitchFamily="18" charset="0"/>
                <a:cs typeface="Times New Roman" pitchFamily="18" charset="0"/>
              </a:rPr>
              <a:t>of infected </a:t>
            </a:r>
            <a:r>
              <a:rPr lang="en-MY" sz="2200" b="1" dirty="0">
                <a:solidFill>
                  <a:srgbClr val="0070C0"/>
                </a:solidFill>
                <a:latin typeface="Times New Roman" pitchFamily="18" charset="0"/>
                <a:cs typeface="Times New Roman" pitchFamily="18" charset="0"/>
              </a:rPr>
              <a:t>blood products</a:t>
            </a:r>
            <a:r>
              <a:rPr lang="en-MY" sz="2200" dirty="0">
                <a:latin typeface="Times New Roman" pitchFamily="18" charset="0"/>
                <a:cs typeface="Times New Roman" pitchFamily="18" charset="0"/>
              </a:rPr>
              <a:t>; and</a:t>
            </a:r>
          </a:p>
          <a:p>
            <a:pPr>
              <a:defRPr/>
            </a:pPr>
            <a:r>
              <a:rPr lang="en-MY" sz="2200" dirty="0">
                <a:latin typeface="Times New Roman" pitchFamily="18" charset="0"/>
                <a:cs typeface="Times New Roman" pitchFamily="18" charset="0"/>
              </a:rPr>
              <a:t> (c) </a:t>
            </a:r>
            <a:r>
              <a:rPr lang="en-MY" sz="2200" b="1" dirty="0">
                <a:solidFill>
                  <a:srgbClr val="0070C0"/>
                </a:solidFill>
                <a:latin typeface="Times New Roman" pitchFamily="18" charset="0"/>
                <a:cs typeface="Times New Roman" pitchFamily="18" charset="0"/>
              </a:rPr>
              <a:t>vertical transmission </a:t>
            </a:r>
            <a:r>
              <a:rPr lang="en-MY" sz="2200" dirty="0">
                <a:latin typeface="Times New Roman" pitchFamily="18" charset="0"/>
                <a:cs typeface="Times New Roman" pitchFamily="18" charset="0"/>
              </a:rPr>
              <a:t>from a pregnant woman to her foetus</a:t>
            </a:r>
          </a:p>
        </p:txBody>
      </p:sp>
      <p:sp>
        <p:nvSpPr>
          <p:cNvPr id="9" name="Rectangle 1"/>
          <p:cNvSpPr>
            <a:spLocks noChangeArrowheads="1"/>
          </p:cNvSpPr>
          <p:nvPr/>
        </p:nvSpPr>
        <p:spPr bwMode="auto">
          <a:xfrm>
            <a:off x="395536" y="5157192"/>
            <a:ext cx="5165362" cy="769441"/>
          </a:xfrm>
          <a:prstGeom prst="rect">
            <a:avLst/>
          </a:prstGeom>
          <a:noFill/>
          <a:ln w="15875">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a:defRPr/>
            </a:pPr>
            <a:r>
              <a:rPr lang="en-MY" sz="2200" b="1" u="sng" dirty="0">
                <a:solidFill>
                  <a:srgbClr val="FF0000"/>
                </a:solidFill>
                <a:latin typeface="Times New Roman" pitchFamily="18" charset="0"/>
                <a:cs typeface="Times New Roman" pitchFamily="18" charset="0"/>
              </a:rPr>
              <a:t>Incubation period</a:t>
            </a:r>
          </a:p>
          <a:p>
            <a:pPr>
              <a:defRPr/>
            </a:pPr>
            <a:r>
              <a:rPr lang="en-MY" sz="2200" dirty="0">
                <a:latin typeface="Times New Roman" pitchFamily="18" charset="0"/>
                <a:cs typeface="Times New Roman" pitchFamily="18" charset="0"/>
              </a:rPr>
              <a:t>From </a:t>
            </a:r>
            <a:r>
              <a:rPr lang="en-MY" sz="2200" b="1" dirty="0">
                <a:solidFill>
                  <a:srgbClr val="FF0000"/>
                </a:solidFill>
                <a:latin typeface="Times New Roman" pitchFamily="18" charset="0"/>
                <a:cs typeface="Times New Roman" pitchFamily="18" charset="0"/>
              </a:rPr>
              <a:t>3-8  weeks</a:t>
            </a:r>
            <a:r>
              <a:rPr lang="en-MY" sz="2200" dirty="0">
                <a:latin typeface="Times New Roman" pitchFamily="18" charset="0"/>
                <a:cs typeface="Times New Roman" pitchFamily="18" charset="0"/>
              </a:rPr>
              <a:t>, with a </a:t>
            </a:r>
            <a:r>
              <a:rPr lang="en-MY" sz="2200" b="1" dirty="0">
                <a:solidFill>
                  <a:srgbClr val="002060"/>
                </a:solidFill>
                <a:latin typeface="Times New Roman" pitchFamily="18" charset="0"/>
                <a:cs typeface="Times New Roman" pitchFamily="18" charset="0"/>
              </a:rPr>
              <a:t>mean of 40 days. </a:t>
            </a:r>
          </a:p>
        </p:txBody>
      </p:sp>
      <p:sp>
        <p:nvSpPr>
          <p:cNvPr id="31752" name="Rectangle 9"/>
          <p:cNvSpPr>
            <a:spLocks noChangeArrowheads="1"/>
          </p:cNvSpPr>
          <p:nvPr/>
        </p:nvSpPr>
        <p:spPr bwMode="auto">
          <a:xfrm>
            <a:off x="5207864" y="5179333"/>
            <a:ext cx="3616631" cy="830997"/>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p>
            <a:r>
              <a:rPr lang="en-MY" sz="2400" b="1" u="sng" dirty="0">
                <a:solidFill>
                  <a:srgbClr val="FF0000"/>
                </a:solidFill>
                <a:cs typeface="Times New Roman" pitchFamily="18" charset="0"/>
              </a:rPr>
              <a:t>period of </a:t>
            </a:r>
            <a:r>
              <a:rPr lang="en-MY" sz="2400" b="1" u="sng" dirty="0" smtClean="0">
                <a:solidFill>
                  <a:srgbClr val="FF0000"/>
                </a:solidFill>
                <a:cs typeface="Times New Roman" pitchFamily="18" charset="0"/>
              </a:rPr>
              <a:t>communicabilit</a:t>
            </a:r>
            <a:r>
              <a:rPr lang="en-MY" sz="2400" u="sng" dirty="0" smtClean="0">
                <a:solidFill>
                  <a:srgbClr val="FF0000"/>
                </a:solidFill>
                <a:cs typeface="Times New Roman" pitchFamily="18" charset="0"/>
              </a:rPr>
              <a:t>y;</a:t>
            </a:r>
          </a:p>
          <a:p>
            <a:r>
              <a:rPr lang="en-MY" sz="2400" u="sng" dirty="0" smtClean="0">
                <a:solidFill>
                  <a:srgbClr val="FF0000"/>
                </a:solidFill>
                <a:cs typeface="Times New Roman" pitchFamily="18" charset="0"/>
              </a:rPr>
              <a:t>          </a:t>
            </a:r>
            <a:r>
              <a:rPr lang="en-MY" sz="2400" b="1" dirty="0" smtClean="0">
                <a:solidFill>
                  <a:srgbClr val="0070C0"/>
                </a:solidFill>
                <a:cs typeface="Times New Roman" pitchFamily="18" charset="0"/>
              </a:rPr>
              <a:t>is </a:t>
            </a:r>
            <a:r>
              <a:rPr lang="en-MY" sz="2400" b="1" dirty="0">
                <a:solidFill>
                  <a:srgbClr val="0070C0"/>
                </a:solidFill>
                <a:cs typeface="Times New Roman" pitchFamily="18" charset="0"/>
              </a:rPr>
              <a:t>unknown</a:t>
            </a:r>
          </a:p>
        </p:txBody>
      </p:sp>
      <p:sp>
        <p:nvSpPr>
          <p:cNvPr id="31753" name="Rectangle 1"/>
          <p:cNvSpPr>
            <a:spLocks noChangeArrowheads="1"/>
          </p:cNvSpPr>
          <p:nvPr/>
        </p:nvSpPr>
        <p:spPr bwMode="auto">
          <a:xfrm>
            <a:off x="899592" y="6173333"/>
            <a:ext cx="7787208" cy="461665"/>
          </a:xfrm>
          <a:prstGeom prst="rect">
            <a:avLst/>
          </a:prstGeom>
          <a:noFill/>
          <a:ln w="19050">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marL="285750" indent="-285750" eaLnBrk="0" hangingPunct="0">
              <a:buFont typeface="Wingdings" pitchFamily="2" charset="2"/>
              <a:buChar char="v"/>
            </a:pPr>
            <a:r>
              <a:rPr lang="en-US" sz="2400" b="1" dirty="0">
                <a:solidFill>
                  <a:srgbClr val="222222"/>
                </a:solidFill>
                <a:cs typeface="Times New Roman" pitchFamily="18" charset="0"/>
              </a:rPr>
              <a:t>Deaths:  in 2015 ,</a:t>
            </a:r>
            <a:r>
              <a:rPr lang="en-US" sz="2400" b="1" dirty="0">
                <a:solidFill>
                  <a:srgbClr val="FF0000"/>
                </a:solidFill>
                <a:cs typeface="Times New Roman" pitchFamily="18" charset="0"/>
              </a:rPr>
              <a:t>44,000 people </a:t>
            </a:r>
            <a:r>
              <a:rPr lang="en-US" sz="2400" b="1" dirty="0">
                <a:solidFill>
                  <a:srgbClr val="222222"/>
                </a:solidFill>
                <a:cs typeface="Times New Roman" pitchFamily="18" charset="0"/>
              </a:rPr>
              <a:t>died from </a:t>
            </a:r>
            <a:r>
              <a:rPr lang="en-MY" sz="2400" dirty="0">
                <a:cs typeface="Times New Roman" pitchFamily="18" charset="0"/>
              </a:rPr>
              <a:t>HEV </a:t>
            </a:r>
            <a:r>
              <a:rPr lang="en-US" sz="2400" b="1" dirty="0">
                <a:solidFill>
                  <a:srgbClr val="222222"/>
                </a:solidFill>
                <a:cs typeface="Times New Roman" pitchFamily="18" charset="0"/>
              </a:rPr>
              <a:t>infections </a:t>
            </a:r>
          </a:p>
        </p:txBody>
      </p:sp>
    </p:spTree>
    <p:extLst>
      <p:ext uri="{BB962C8B-B14F-4D97-AF65-F5344CB8AC3E}">
        <p14:creationId xmlns:p14="http://schemas.microsoft.com/office/powerpoint/2010/main" val="3525655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2656"/>
            <a:ext cx="8964488" cy="6278642"/>
          </a:xfrm>
          <a:prstGeom prst="rect">
            <a:avLst/>
          </a:prstGeom>
        </p:spPr>
        <p:txBody>
          <a:bodyPr wrap="square">
            <a:spAutoFit/>
          </a:bodyPr>
          <a:lstStyle/>
          <a:p>
            <a:r>
              <a:rPr lang="en-US" sz="2400" b="1" dirty="0" smtClean="0">
                <a:solidFill>
                  <a:srgbClr val="FF0000"/>
                </a:solidFill>
              </a:rPr>
              <a:t>transmission</a:t>
            </a:r>
          </a:p>
          <a:p>
            <a:r>
              <a:rPr lang="en-US" sz="2400" dirty="0"/>
              <a:t>The virus is </a:t>
            </a:r>
            <a:r>
              <a:rPr lang="en-US" sz="2400" dirty="0" smtClean="0"/>
              <a:t>via </a:t>
            </a:r>
            <a:r>
              <a:rPr lang="en-US" sz="2400" dirty="0"/>
              <a:t>the </a:t>
            </a:r>
            <a:r>
              <a:rPr lang="en-US" sz="2400" b="1" dirty="0">
                <a:solidFill>
                  <a:schemeClr val="tx2"/>
                </a:solidFill>
              </a:rPr>
              <a:t>fecal-oral route</a:t>
            </a:r>
            <a:r>
              <a:rPr lang="en-US" sz="2400" dirty="0"/>
              <a:t>, principally via contaminated water.</a:t>
            </a:r>
          </a:p>
          <a:p>
            <a:r>
              <a:rPr lang="en-US" sz="2400" dirty="0"/>
              <a:t>Hepatitis E is found worldwide, but the disease is most common </a:t>
            </a:r>
            <a:endParaRPr lang="en-US" sz="2400" dirty="0" smtClean="0"/>
          </a:p>
          <a:p>
            <a:r>
              <a:rPr lang="en-US" sz="2400" dirty="0"/>
              <a:t> </a:t>
            </a:r>
            <a:r>
              <a:rPr lang="en-US" sz="2400" dirty="0" smtClean="0"/>
              <a:t>      in </a:t>
            </a:r>
            <a:r>
              <a:rPr lang="en-US" sz="2400" dirty="0"/>
              <a:t>East and South Asia.</a:t>
            </a:r>
          </a:p>
          <a:p>
            <a:r>
              <a:rPr lang="en-US" sz="2400" dirty="0"/>
              <a:t>A vaccine to prevent hepatitis E virus infection has been developed and is licensed in China, but is not yet available elsewhere</a:t>
            </a:r>
            <a:endParaRPr lang="en-US" sz="2400" dirty="0" smtClean="0">
              <a:solidFill>
                <a:srgbClr val="3C4245"/>
              </a:solidFill>
            </a:endParaRPr>
          </a:p>
          <a:p>
            <a:endParaRPr lang="en-US" sz="2400" dirty="0">
              <a:solidFill>
                <a:srgbClr val="3C4245"/>
              </a:solidFill>
              <a:latin typeface="Arial" panose="020B0604020202020204" pitchFamily="34" charset="0"/>
            </a:endParaRPr>
          </a:p>
          <a:p>
            <a:r>
              <a:rPr lang="en-US" sz="2400" b="1" dirty="0" smtClean="0">
                <a:solidFill>
                  <a:srgbClr val="FF0000"/>
                </a:solidFill>
              </a:rPr>
              <a:t>The </a:t>
            </a:r>
            <a:r>
              <a:rPr lang="en-US" sz="2400" b="1" dirty="0">
                <a:solidFill>
                  <a:srgbClr val="FF0000"/>
                </a:solidFill>
              </a:rPr>
              <a:t>virus has at least 4 different types</a:t>
            </a:r>
            <a:r>
              <a:rPr lang="en-US" dirty="0" smtClean="0">
                <a:solidFill>
                  <a:srgbClr val="3C4245"/>
                </a:solidFill>
              </a:rPr>
              <a:t>:</a:t>
            </a:r>
          </a:p>
          <a:p>
            <a:r>
              <a:rPr lang="en-US" dirty="0" smtClean="0">
                <a:solidFill>
                  <a:srgbClr val="3C4245"/>
                </a:solidFill>
              </a:rPr>
              <a:t> </a:t>
            </a:r>
            <a:r>
              <a:rPr lang="en-US" sz="2400" dirty="0">
                <a:solidFill>
                  <a:srgbClr val="3C4245"/>
                </a:solidFill>
              </a:rPr>
              <a:t>genotypes </a:t>
            </a:r>
            <a:r>
              <a:rPr lang="en-US" sz="2400" b="1" dirty="0">
                <a:solidFill>
                  <a:schemeClr val="tx2"/>
                </a:solidFill>
              </a:rPr>
              <a:t>1, 2, 3 and 4. </a:t>
            </a:r>
            <a:endParaRPr lang="en-US" sz="2400" b="1" dirty="0" smtClean="0">
              <a:solidFill>
                <a:schemeClr val="tx2"/>
              </a:solidFill>
            </a:endParaRPr>
          </a:p>
          <a:p>
            <a:r>
              <a:rPr lang="en-US" sz="2400" dirty="0" smtClean="0">
                <a:solidFill>
                  <a:srgbClr val="3C4245"/>
                </a:solidFill>
              </a:rPr>
              <a:t>Genotypes </a:t>
            </a:r>
            <a:r>
              <a:rPr lang="en-US" sz="2400" dirty="0">
                <a:solidFill>
                  <a:srgbClr val="FF0000"/>
                </a:solidFill>
              </a:rPr>
              <a:t>1 and 2 </a:t>
            </a:r>
            <a:r>
              <a:rPr lang="en-US" sz="2400" dirty="0">
                <a:solidFill>
                  <a:srgbClr val="3C4245"/>
                </a:solidFill>
              </a:rPr>
              <a:t>have been found only </a:t>
            </a:r>
            <a:r>
              <a:rPr lang="en-US" sz="2400" dirty="0">
                <a:solidFill>
                  <a:srgbClr val="FF0000"/>
                </a:solidFill>
              </a:rPr>
              <a:t>in humans</a:t>
            </a:r>
            <a:r>
              <a:rPr lang="en-US" sz="2400" dirty="0">
                <a:solidFill>
                  <a:srgbClr val="3C4245"/>
                </a:solidFill>
              </a:rPr>
              <a:t>. </a:t>
            </a:r>
            <a:endParaRPr lang="en-US" sz="2400" dirty="0" smtClean="0">
              <a:solidFill>
                <a:srgbClr val="3C4245"/>
              </a:solidFill>
            </a:endParaRPr>
          </a:p>
          <a:p>
            <a:r>
              <a:rPr lang="en-US" sz="2400" dirty="0" smtClean="0">
                <a:solidFill>
                  <a:srgbClr val="3C4245"/>
                </a:solidFill>
              </a:rPr>
              <a:t>Genotypes </a:t>
            </a:r>
            <a:r>
              <a:rPr lang="en-US" sz="2400" dirty="0">
                <a:solidFill>
                  <a:srgbClr val="FF0000"/>
                </a:solidFill>
              </a:rPr>
              <a:t>3 and 4 </a:t>
            </a:r>
            <a:r>
              <a:rPr lang="en-US" sz="2400" dirty="0">
                <a:solidFill>
                  <a:srgbClr val="3C4245"/>
                </a:solidFill>
              </a:rPr>
              <a:t>circulate in </a:t>
            </a:r>
            <a:r>
              <a:rPr lang="en-US" sz="2400" dirty="0">
                <a:solidFill>
                  <a:srgbClr val="FF0000"/>
                </a:solidFill>
              </a:rPr>
              <a:t>several animals </a:t>
            </a:r>
            <a:r>
              <a:rPr lang="en-US" sz="2400" dirty="0">
                <a:solidFill>
                  <a:srgbClr val="3C4245"/>
                </a:solidFill>
              </a:rPr>
              <a:t>including pigs, wild boars and deer without causing any disease, </a:t>
            </a:r>
            <a:r>
              <a:rPr lang="en-US" sz="2400" dirty="0">
                <a:solidFill>
                  <a:srgbClr val="FF0000"/>
                </a:solidFill>
              </a:rPr>
              <a:t>and occasionally infect humans</a:t>
            </a:r>
            <a:r>
              <a:rPr lang="en-US" sz="2400" dirty="0" smtClean="0">
                <a:solidFill>
                  <a:srgbClr val="FF0000"/>
                </a:solidFill>
              </a:rPr>
              <a:t>.</a:t>
            </a:r>
            <a:endParaRPr lang="en-MY" sz="2400" dirty="0" smtClean="0">
              <a:solidFill>
                <a:srgbClr val="FF0000"/>
              </a:solidFill>
            </a:endParaRPr>
          </a:p>
          <a:p>
            <a:endParaRPr lang="en-MY" dirty="0" smtClean="0">
              <a:solidFill>
                <a:schemeClr val="accent1"/>
              </a:solidFill>
            </a:endParaRPr>
          </a:p>
          <a:p>
            <a:pPr marL="342900" indent="-342900">
              <a:buFont typeface="Wingdings" panose="05000000000000000000" pitchFamily="2" charset="2"/>
              <a:buChar char="q"/>
            </a:pPr>
            <a:r>
              <a:rPr lang="en-MY" sz="2400" dirty="0" smtClean="0"/>
              <a:t>Normally</a:t>
            </a:r>
            <a:r>
              <a:rPr lang="en-MY" sz="2400" dirty="0"/>
              <a:t>, </a:t>
            </a:r>
            <a:r>
              <a:rPr lang="en-MY" sz="2400" b="1" dirty="0">
                <a:solidFill>
                  <a:schemeClr val="tx2">
                    <a:lumMod val="75000"/>
                  </a:schemeClr>
                </a:solidFill>
              </a:rPr>
              <a:t>pregnant women with HEV-1 </a:t>
            </a:r>
            <a:r>
              <a:rPr lang="en-MY" sz="2400" dirty="0"/>
              <a:t>infection have the </a:t>
            </a:r>
            <a:r>
              <a:rPr lang="en-MY" sz="2400" b="1" dirty="0">
                <a:solidFill>
                  <a:srgbClr val="FF0000"/>
                </a:solidFill>
              </a:rPr>
              <a:t>worst outcome</a:t>
            </a:r>
            <a:r>
              <a:rPr lang="en-MY" sz="2400" dirty="0"/>
              <a:t> and have been considered the main </a:t>
            </a:r>
            <a:r>
              <a:rPr lang="en-MY" sz="2400" b="1" dirty="0">
                <a:solidFill>
                  <a:schemeClr val="tx2"/>
                </a:solidFill>
              </a:rPr>
              <a:t>target group to receive vaccinations </a:t>
            </a:r>
          </a:p>
        </p:txBody>
      </p:sp>
    </p:spTree>
    <p:extLst>
      <p:ext uri="{BB962C8B-B14F-4D97-AF65-F5344CB8AC3E}">
        <p14:creationId xmlns:p14="http://schemas.microsoft.com/office/powerpoint/2010/main" val="2795049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260648"/>
            <a:ext cx="9036496" cy="4154984"/>
          </a:xfrm>
          <a:prstGeom prst="rect">
            <a:avLst/>
          </a:prstGeom>
        </p:spPr>
        <p:txBody>
          <a:bodyPr wrap="square">
            <a:spAutoFit/>
          </a:bodyPr>
          <a:lstStyle/>
          <a:p>
            <a:r>
              <a:rPr lang="en-MY" sz="2400" dirty="0"/>
              <a:t>The only vaccine that is commercially available is the </a:t>
            </a:r>
            <a:r>
              <a:rPr lang="en-MY" sz="2400" dirty="0">
                <a:solidFill>
                  <a:srgbClr val="FF0000"/>
                </a:solidFill>
              </a:rPr>
              <a:t>HEV 239 vaccine </a:t>
            </a:r>
            <a:r>
              <a:rPr lang="en-MY" sz="2400" dirty="0"/>
              <a:t>(</a:t>
            </a:r>
            <a:r>
              <a:rPr lang="en-MY" sz="2400" dirty="0" err="1"/>
              <a:t>Hecolin</a:t>
            </a:r>
            <a:r>
              <a:rPr lang="en-MY" sz="2400" dirty="0"/>
              <a:t>, Xiamen </a:t>
            </a:r>
            <a:r>
              <a:rPr lang="en-MY" sz="2400" dirty="0" err="1"/>
              <a:t>Innovax</a:t>
            </a:r>
            <a:r>
              <a:rPr lang="en-MY" sz="2400" dirty="0"/>
              <a:t> Biotech, China), which has been registered in </a:t>
            </a:r>
            <a:r>
              <a:rPr lang="en-MY" sz="2400" dirty="0">
                <a:solidFill>
                  <a:schemeClr val="tx2"/>
                </a:solidFill>
              </a:rPr>
              <a:t>China </a:t>
            </a:r>
            <a:r>
              <a:rPr lang="en-MY" sz="2400" dirty="0"/>
              <a:t>since 2011 </a:t>
            </a:r>
          </a:p>
          <a:p>
            <a:r>
              <a:rPr lang="en-MY" sz="2400" dirty="0"/>
              <a:t>The </a:t>
            </a:r>
            <a:r>
              <a:rPr lang="en-MY" sz="2400" b="1" dirty="0">
                <a:solidFill>
                  <a:srgbClr val="FF0000"/>
                </a:solidFill>
              </a:rPr>
              <a:t>vaccination schedule </a:t>
            </a:r>
            <a:r>
              <a:rPr lang="en-MY" sz="2400" dirty="0"/>
              <a:t>in China with HEV 239 vaccine involves </a:t>
            </a:r>
            <a:r>
              <a:rPr lang="en-MY" sz="2400" b="1" dirty="0">
                <a:solidFill>
                  <a:srgbClr val="FF0000"/>
                </a:solidFill>
              </a:rPr>
              <a:t>three doses</a:t>
            </a:r>
            <a:r>
              <a:rPr lang="en-MY" sz="2400" dirty="0"/>
              <a:t> administered </a:t>
            </a:r>
            <a:r>
              <a:rPr lang="en-MY" sz="2400" b="1" dirty="0">
                <a:solidFill>
                  <a:schemeClr val="tx2"/>
                </a:solidFill>
              </a:rPr>
              <a:t>intramuscularly </a:t>
            </a:r>
            <a:r>
              <a:rPr lang="en-MY" sz="2400" dirty="0"/>
              <a:t>at months </a:t>
            </a:r>
            <a:r>
              <a:rPr lang="en-MY" sz="2400" b="1" dirty="0">
                <a:solidFill>
                  <a:srgbClr val="FF0000"/>
                </a:solidFill>
              </a:rPr>
              <a:t>0, 1, and 6. </a:t>
            </a:r>
            <a:endParaRPr lang="en-MY" sz="2400" b="1" dirty="0" smtClean="0">
              <a:solidFill>
                <a:srgbClr val="FF0000"/>
              </a:solidFill>
            </a:endParaRPr>
          </a:p>
          <a:p>
            <a:r>
              <a:rPr lang="en-MY" sz="2400" dirty="0" smtClean="0"/>
              <a:t>The </a:t>
            </a:r>
            <a:r>
              <a:rPr lang="en-MY" sz="2400" dirty="0"/>
              <a:t>vaccine's </a:t>
            </a:r>
            <a:r>
              <a:rPr lang="en-MY" sz="2400" dirty="0">
                <a:solidFill>
                  <a:srgbClr val="FF0000"/>
                </a:solidFill>
              </a:rPr>
              <a:t>efficacy </a:t>
            </a:r>
            <a:r>
              <a:rPr lang="en-MY" sz="2400" dirty="0"/>
              <a:t>is greater </a:t>
            </a:r>
            <a:r>
              <a:rPr lang="en-MY" sz="2400" b="1" dirty="0">
                <a:solidFill>
                  <a:srgbClr val="FF0000"/>
                </a:solidFill>
              </a:rPr>
              <a:t>than 90% </a:t>
            </a:r>
            <a:r>
              <a:rPr lang="en-MY" sz="2400" dirty="0"/>
              <a:t>for </a:t>
            </a:r>
            <a:r>
              <a:rPr lang="en-MY" sz="2400" dirty="0">
                <a:solidFill>
                  <a:schemeClr val="tx2"/>
                </a:solidFill>
              </a:rPr>
              <a:t>1 year after </a:t>
            </a:r>
            <a:r>
              <a:rPr lang="en-MY" sz="2400" b="1" dirty="0">
                <a:solidFill>
                  <a:srgbClr val="FF0000"/>
                </a:solidFill>
              </a:rPr>
              <a:t>one </a:t>
            </a:r>
            <a:r>
              <a:rPr lang="en-MY" sz="2400" b="1" dirty="0" smtClean="0">
                <a:solidFill>
                  <a:srgbClr val="FF0000"/>
                </a:solidFill>
              </a:rPr>
              <a:t>dose</a:t>
            </a:r>
          </a:p>
          <a:p>
            <a:r>
              <a:rPr lang="en-MY" sz="2400" b="1" dirty="0">
                <a:solidFill>
                  <a:srgbClr val="FF0000"/>
                </a:solidFill>
              </a:rPr>
              <a:t> </a:t>
            </a:r>
            <a:r>
              <a:rPr lang="en-MY" sz="2400" b="1" dirty="0" smtClean="0">
                <a:solidFill>
                  <a:srgbClr val="FF0000"/>
                </a:solidFill>
              </a:rPr>
              <a:t>   </a:t>
            </a:r>
            <a:r>
              <a:rPr lang="en-MY" sz="2400" dirty="0"/>
              <a:t>and for </a:t>
            </a:r>
            <a:r>
              <a:rPr lang="en-MY" sz="2400" b="1" dirty="0">
                <a:solidFill>
                  <a:schemeClr val="tx2"/>
                </a:solidFill>
              </a:rPr>
              <a:t>4.5 years </a:t>
            </a:r>
            <a:r>
              <a:rPr lang="en-MY" sz="2400" b="1" dirty="0">
                <a:solidFill>
                  <a:srgbClr val="FF0000"/>
                </a:solidFill>
              </a:rPr>
              <a:t>after three doses </a:t>
            </a:r>
            <a:r>
              <a:rPr lang="en-MY" sz="2400" dirty="0"/>
              <a:t>.</a:t>
            </a:r>
          </a:p>
          <a:p>
            <a:r>
              <a:rPr lang="en-MY" sz="2400" dirty="0"/>
              <a:t>Additionally, the HEV 239 vaccine is </a:t>
            </a:r>
            <a:r>
              <a:rPr lang="en-MY" sz="2400" b="1" dirty="0">
                <a:solidFill>
                  <a:schemeClr val="tx2"/>
                </a:solidFill>
              </a:rPr>
              <a:t>safe for both pregnant </a:t>
            </a:r>
            <a:r>
              <a:rPr lang="en-MY" sz="2400" dirty="0"/>
              <a:t>women and the </a:t>
            </a:r>
            <a:r>
              <a:rPr lang="en-MY" sz="2400" dirty="0" err="1" smtClean="0">
                <a:solidFill>
                  <a:schemeClr val="tx2"/>
                </a:solidFill>
              </a:rPr>
              <a:t>fetus</a:t>
            </a:r>
            <a:endParaRPr lang="en-US" sz="2400" dirty="0"/>
          </a:p>
          <a:p>
            <a:pPr marL="342900" indent="-342900">
              <a:buFont typeface="Wingdings" panose="05000000000000000000" pitchFamily="2" charset="2"/>
              <a:buChar char="q"/>
            </a:pPr>
            <a:r>
              <a:rPr lang="en-MY" sz="2400" b="1" dirty="0">
                <a:solidFill>
                  <a:schemeClr val="tx2"/>
                </a:solidFill>
              </a:rPr>
              <a:t>Passive </a:t>
            </a:r>
            <a:r>
              <a:rPr lang="en-MY" sz="2400" b="1" dirty="0" err="1">
                <a:solidFill>
                  <a:schemeClr val="tx2"/>
                </a:solidFill>
              </a:rPr>
              <a:t>immunoprophylaxis</a:t>
            </a:r>
            <a:r>
              <a:rPr lang="en-MY" sz="2400" b="1" dirty="0">
                <a:solidFill>
                  <a:schemeClr val="tx2"/>
                </a:solidFill>
              </a:rPr>
              <a:t> </a:t>
            </a:r>
            <a:r>
              <a:rPr lang="en-MY" sz="2400" dirty="0"/>
              <a:t>has not succeeded in preventing infection, but only the symptoms of hepatitis.</a:t>
            </a:r>
            <a:endParaRPr lang="en-US" sz="2400" dirty="0"/>
          </a:p>
        </p:txBody>
      </p:sp>
      <p:sp>
        <p:nvSpPr>
          <p:cNvPr id="3" name="Rectangle 2"/>
          <p:cNvSpPr/>
          <p:nvPr/>
        </p:nvSpPr>
        <p:spPr>
          <a:xfrm>
            <a:off x="0" y="4221088"/>
            <a:ext cx="9036496" cy="2492990"/>
          </a:xfrm>
          <a:prstGeom prst="rect">
            <a:avLst/>
          </a:prstGeom>
        </p:spPr>
        <p:txBody>
          <a:bodyPr wrap="square">
            <a:spAutoFit/>
          </a:bodyPr>
          <a:lstStyle/>
          <a:p>
            <a:pPr>
              <a:defRPr/>
            </a:pPr>
            <a:r>
              <a:rPr lang="en-MY" sz="2300" b="1" dirty="0" smtClean="0">
                <a:solidFill>
                  <a:srgbClr val="FF0000"/>
                </a:solidFill>
                <a:cs typeface="Times New Roman" pitchFamily="18" charset="0"/>
              </a:rPr>
              <a:t>                                                                     </a:t>
            </a:r>
            <a:r>
              <a:rPr lang="en-MY" sz="2300" b="1" u="sng" dirty="0" smtClean="0">
                <a:solidFill>
                  <a:srgbClr val="FF0000"/>
                </a:solidFill>
                <a:cs typeface="Times New Roman" pitchFamily="18" charset="0"/>
              </a:rPr>
              <a:t> Diagnosis</a:t>
            </a:r>
            <a:endParaRPr lang="en-MY" sz="2300" b="1" u="sng" dirty="0">
              <a:solidFill>
                <a:srgbClr val="FF0000"/>
              </a:solidFill>
              <a:cs typeface="Times New Roman" pitchFamily="18" charset="0"/>
            </a:endParaRPr>
          </a:p>
          <a:p>
            <a:pPr marL="342900" indent="-342900">
              <a:buFont typeface="Wingdings" pitchFamily="2" charset="2"/>
              <a:buChar char="q"/>
              <a:defRPr/>
            </a:pPr>
            <a:r>
              <a:rPr lang="en-MY" sz="2300" dirty="0">
                <a:cs typeface="Times New Roman" pitchFamily="18" charset="0"/>
              </a:rPr>
              <a:t>   clinically </a:t>
            </a:r>
            <a:r>
              <a:rPr lang="en-MY" sz="2300" b="1" dirty="0">
                <a:solidFill>
                  <a:srgbClr val="0070C0"/>
                </a:solidFill>
                <a:cs typeface="Times New Roman" pitchFamily="18" charset="0"/>
              </a:rPr>
              <a:t>no distinguish HE  from </a:t>
            </a:r>
            <a:r>
              <a:rPr lang="en-MY" sz="2300" dirty="0">
                <a:cs typeface="Times New Roman" pitchFamily="18" charset="0"/>
              </a:rPr>
              <a:t>other types of acute viral hepatitis.</a:t>
            </a:r>
          </a:p>
          <a:p>
            <a:pPr marL="342900" indent="-342900">
              <a:buFont typeface="Wingdings" pitchFamily="2" charset="2"/>
              <a:buChar char="v"/>
              <a:defRPr/>
            </a:pPr>
            <a:r>
              <a:rPr lang="en-MY" sz="2300" dirty="0">
                <a:cs typeface="Times New Roman" pitchFamily="18" charset="0"/>
              </a:rPr>
              <a:t>   Diagnosis of HE infection is, </a:t>
            </a:r>
            <a:r>
              <a:rPr lang="en-MY" sz="2300" dirty="0" smtClean="0">
                <a:cs typeface="Times New Roman" pitchFamily="18" charset="0"/>
              </a:rPr>
              <a:t>usually </a:t>
            </a:r>
            <a:r>
              <a:rPr lang="en-MY" sz="2300" dirty="0">
                <a:cs typeface="Times New Roman" pitchFamily="18" charset="0"/>
              </a:rPr>
              <a:t>based on </a:t>
            </a:r>
            <a:r>
              <a:rPr lang="en-MY" sz="2300" b="1" dirty="0">
                <a:solidFill>
                  <a:srgbClr val="0070C0"/>
                </a:solidFill>
                <a:cs typeface="Times New Roman" pitchFamily="18" charset="0"/>
              </a:rPr>
              <a:t>the detection of </a:t>
            </a:r>
          </a:p>
          <a:p>
            <a:pPr marL="342900" indent="-342900">
              <a:buFont typeface="Wingdings" pitchFamily="2" charset="2"/>
              <a:buChar char="v"/>
              <a:defRPr/>
            </a:pPr>
            <a:r>
              <a:rPr lang="en-MY" sz="2300" b="1" dirty="0">
                <a:cs typeface="Times New Roman" pitchFamily="18" charset="0"/>
              </a:rPr>
              <a:t>           specific </a:t>
            </a:r>
            <a:r>
              <a:rPr lang="en-MY" sz="2300" b="1" dirty="0">
                <a:solidFill>
                  <a:srgbClr val="FF0000"/>
                </a:solidFill>
                <a:cs typeface="Times New Roman" pitchFamily="18" charset="0"/>
              </a:rPr>
              <a:t>IgM and </a:t>
            </a:r>
            <a:r>
              <a:rPr lang="en-MY" sz="2300" b="1" dirty="0" err="1">
                <a:solidFill>
                  <a:srgbClr val="FF0000"/>
                </a:solidFill>
                <a:cs typeface="Times New Roman" pitchFamily="18" charset="0"/>
              </a:rPr>
              <a:t>lgG</a:t>
            </a:r>
            <a:r>
              <a:rPr lang="en-MY" sz="2300" b="1" dirty="0">
                <a:solidFill>
                  <a:srgbClr val="FF0000"/>
                </a:solidFill>
                <a:cs typeface="Times New Roman" pitchFamily="18" charset="0"/>
              </a:rPr>
              <a:t> </a:t>
            </a:r>
            <a:r>
              <a:rPr lang="en-MY" sz="2300" dirty="0">
                <a:cs typeface="Times New Roman" pitchFamily="18" charset="0"/>
              </a:rPr>
              <a:t>antibodies to the virus in </a:t>
            </a:r>
            <a:r>
              <a:rPr lang="en-MY" sz="2300" b="1" dirty="0">
                <a:solidFill>
                  <a:srgbClr val="FF0000"/>
                </a:solidFill>
                <a:cs typeface="Times New Roman" pitchFamily="18" charset="0"/>
              </a:rPr>
              <a:t>the blood.</a:t>
            </a:r>
          </a:p>
          <a:p>
            <a:pPr marL="342900" indent="-342900" algn="ctr">
              <a:buFont typeface="Wingdings" panose="05000000000000000000" pitchFamily="2" charset="2"/>
              <a:buChar char="v"/>
              <a:defRPr/>
            </a:pPr>
            <a:r>
              <a:rPr lang="en-MY" sz="2300" dirty="0">
                <a:cs typeface="Times New Roman" pitchFamily="18" charset="0"/>
              </a:rPr>
              <a:t>Additional tests include </a:t>
            </a:r>
            <a:r>
              <a:rPr lang="en-MY" sz="2300" b="1" dirty="0">
                <a:solidFill>
                  <a:srgbClr val="FF0000"/>
                </a:solidFill>
                <a:cs typeface="Times New Roman" pitchFamily="18" charset="0"/>
              </a:rPr>
              <a:t>RT-PCR </a:t>
            </a:r>
            <a:r>
              <a:rPr lang="en-MY" sz="2300" b="1" dirty="0">
                <a:cs typeface="Times New Roman" pitchFamily="18" charset="0"/>
              </a:rPr>
              <a:t>to detect the hepatitis </a:t>
            </a:r>
            <a:r>
              <a:rPr lang="en-MY" sz="2300" b="1" dirty="0">
                <a:solidFill>
                  <a:srgbClr val="FF0000"/>
                </a:solidFill>
                <a:cs typeface="Times New Roman" pitchFamily="18" charset="0"/>
              </a:rPr>
              <a:t>E virus RNA </a:t>
            </a:r>
            <a:r>
              <a:rPr lang="en-MY" sz="2300" dirty="0">
                <a:cs typeface="Times New Roman" pitchFamily="18" charset="0"/>
              </a:rPr>
              <a:t>in </a:t>
            </a:r>
            <a:r>
              <a:rPr lang="en-MY" sz="2300" b="1" dirty="0">
                <a:solidFill>
                  <a:srgbClr val="0070C0"/>
                </a:solidFill>
                <a:cs typeface="Times New Roman" pitchFamily="18" charset="0"/>
              </a:rPr>
              <a:t>blood and/or stool, </a:t>
            </a:r>
            <a:r>
              <a:rPr lang="en-MY" sz="2300" dirty="0">
                <a:cs typeface="Times New Roman" pitchFamily="18" charset="0"/>
              </a:rPr>
              <a:t>but </a:t>
            </a:r>
            <a:r>
              <a:rPr lang="en-MY" sz="2300" i="1" dirty="0">
                <a:cs typeface="Times New Roman" pitchFamily="18" charset="0"/>
              </a:rPr>
              <a:t>this assay may require specialized </a:t>
            </a:r>
            <a:r>
              <a:rPr lang="en-MY" i="1" dirty="0">
                <a:cs typeface="Times New Roman" pitchFamily="18" charset="0"/>
              </a:rPr>
              <a:t>laboratory facilities</a:t>
            </a:r>
          </a:p>
        </p:txBody>
      </p:sp>
    </p:spTree>
    <p:extLst>
      <p:ext uri="{BB962C8B-B14F-4D97-AF65-F5344CB8AC3E}">
        <p14:creationId xmlns:p14="http://schemas.microsoft.com/office/powerpoint/2010/main" val="2408239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465ABA01-3F44-40D3-A031-04169F2CDDF5}" type="slidenum">
              <a:rPr lang="ar-SA" smtClean="0"/>
              <a:pPr eaLnBrk="1" hangingPunct="1"/>
              <a:t>8</a:t>
            </a:fld>
            <a:endParaRPr lang="en-US" smtClean="0"/>
          </a:p>
        </p:txBody>
      </p:sp>
      <p:pic>
        <p:nvPicPr>
          <p:cNvPr id="32771" name="Picture 9" descr="Tablet with the diagnosis hepatitis on the displ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2446" y="0"/>
            <a:ext cx="1228948" cy="1296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0" name="Rectangle 2"/>
          <p:cNvSpPr>
            <a:spLocks noChangeArrowheads="1"/>
          </p:cNvSpPr>
          <p:nvPr/>
        </p:nvSpPr>
        <p:spPr bwMode="auto">
          <a:xfrm>
            <a:off x="-67196" y="299070"/>
            <a:ext cx="8887668" cy="587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Font typeface="Wingdings" pitchFamily="2" charset="2"/>
              <a:buChar char="q"/>
              <a:defRPr/>
            </a:pPr>
            <a:r>
              <a:rPr lang="en-MY" sz="2400" b="1" dirty="0" smtClean="0">
                <a:solidFill>
                  <a:srgbClr val="C00000"/>
                </a:solidFill>
                <a:latin typeface="Garamond" pitchFamily="18" charset="0"/>
                <a:cs typeface="Times New Roman" pitchFamily="18" charset="0"/>
              </a:rPr>
              <a:t>            Symptoms</a:t>
            </a:r>
            <a:endParaRPr lang="en-MY" sz="2400" b="1" dirty="0">
              <a:solidFill>
                <a:srgbClr val="C00000"/>
              </a:solidFill>
              <a:latin typeface="Garamond" pitchFamily="18" charset="0"/>
              <a:cs typeface="Times New Roman" pitchFamily="18" charset="0"/>
            </a:endParaRPr>
          </a:p>
          <a:p>
            <a:pPr marL="342900" indent="-342900">
              <a:buFont typeface="Wingdings" pitchFamily="2" charset="2"/>
              <a:buChar char="q"/>
              <a:defRPr/>
            </a:pPr>
            <a:r>
              <a:rPr lang="en-MY" sz="2200" b="1" dirty="0" smtClean="0">
                <a:solidFill>
                  <a:srgbClr val="002060"/>
                </a:solidFill>
                <a:latin typeface="Times New Roman" pitchFamily="18" charset="0"/>
                <a:cs typeface="Times New Roman" pitchFamily="18" charset="0"/>
              </a:rPr>
              <a:t>     </a:t>
            </a:r>
            <a:r>
              <a:rPr lang="en-MY" sz="2200" b="1" dirty="0" smtClean="0">
                <a:solidFill>
                  <a:srgbClr val="002060"/>
                </a:solidFill>
                <a:cs typeface="Times New Roman" pitchFamily="18" charset="0"/>
              </a:rPr>
              <a:t>In </a:t>
            </a:r>
            <a:r>
              <a:rPr lang="en-MY" sz="2200" b="1" dirty="0">
                <a:solidFill>
                  <a:srgbClr val="002060"/>
                </a:solidFill>
                <a:cs typeface="Times New Roman" pitchFamily="18" charset="0"/>
              </a:rPr>
              <a:t>children</a:t>
            </a:r>
            <a:r>
              <a:rPr lang="en-MY" sz="2200" dirty="0">
                <a:cs typeface="Times New Roman" pitchFamily="18" charset="0"/>
              </a:rPr>
              <a:t>, HEV is frequent &amp; mostly </a:t>
            </a:r>
            <a:r>
              <a:rPr lang="en-MY" sz="2200" b="1" dirty="0">
                <a:solidFill>
                  <a:srgbClr val="FF0000"/>
                </a:solidFill>
                <a:cs typeface="Times New Roman" pitchFamily="18" charset="0"/>
              </a:rPr>
              <a:t>asymptomatic</a:t>
            </a:r>
            <a:r>
              <a:rPr lang="en-MY" sz="2200" dirty="0">
                <a:cs typeface="Times New Roman" pitchFamily="18" charset="0"/>
              </a:rPr>
              <a:t> or causes a </a:t>
            </a:r>
          </a:p>
          <a:p>
            <a:pPr marL="342900" indent="-342900">
              <a:buFont typeface="Wingdings" pitchFamily="2" charset="2"/>
              <a:buChar char="v"/>
              <a:defRPr/>
            </a:pPr>
            <a:r>
              <a:rPr lang="en-MY" sz="2200" b="1" dirty="0" smtClean="0">
                <a:solidFill>
                  <a:srgbClr val="FF0000"/>
                </a:solidFill>
                <a:cs typeface="Times New Roman" pitchFamily="18" charset="0"/>
              </a:rPr>
              <a:t>         very </a:t>
            </a:r>
            <a:r>
              <a:rPr lang="en-MY" sz="2200" b="1" dirty="0">
                <a:solidFill>
                  <a:srgbClr val="FF0000"/>
                </a:solidFill>
                <a:cs typeface="Times New Roman" pitchFamily="18" charset="0"/>
              </a:rPr>
              <a:t>mild</a:t>
            </a:r>
            <a:r>
              <a:rPr lang="en-MY" sz="2200" dirty="0">
                <a:cs typeface="Times New Roman" pitchFamily="18" charset="0"/>
              </a:rPr>
              <a:t> </a:t>
            </a:r>
            <a:r>
              <a:rPr lang="en-MY" sz="2200" b="1" dirty="0">
                <a:cs typeface="Times New Roman" pitchFamily="18" charset="0"/>
              </a:rPr>
              <a:t>illness </a:t>
            </a:r>
            <a:r>
              <a:rPr lang="en-MY" sz="2200" b="1" dirty="0">
                <a:solidFill>
                  <a:srgbClr val="FF0000"/>
                </a:solidFill>
                <a:cs typeface="Times New Roman" pitchFamily="18" charset="0"/>
              </a:rPr>
              <a:t>without jaundice </a:t>
            </a:r>
            <a:r>
              <a:rPr lang="en-MY" sz="2200" b="1" dirty="0">
                <a:cs typeface="Times New Roman" pitchFamily="18" charset="0"/>
              </a:rPr>
              <a:t>that goes undiagnose</a:t>
            </a:r>
            <a:r>
              <a:rPr lang="en-MY" sz="2200" dirty="0">
                <a:cs typeface="Times New Roman" pitchFamily="18" charset="0"/>
              </a:rPr>
              <a:t>d</a:t>
            </a:r>
            <a:r>
              <a:rPr lang="en-MY" sz="2200" dirty="0" smtClean="0">
                <a:cs typeface="Times New Roman" pitchFamily="18" charset="0"/>
              </a:rPr>
              <a:t>.</a:t>
            </a:r>
          </a:p>
          <a:p>
            <a:pPr>
              <a:defRPr/>
            </a:pPr>
            <a:endParaRPr lang="en-MY" sz="2200" dirty="0">
              <a:cs typeface="Times New Roman" pitchFamily="18" charset="0"/>
            </a:endParaRPr>
          </a:p>
          <a:p>
            <a:pPr marL="342900" indent="-342900">
              <a:buFont typeface="Wingdings" panose="05000000000000000000" pitchFamily="2" charset="2"/>
              <a:buChar char="q"/>
              <a:defRPr/>
            </a:pPr>
            <a:r>
              <a:rPr lang="en-MY" sz="2200" dirty="0" smtClean="0">
                <a:cs typeface="Times New Roman" pitchFamily="18" charset="0"/>
              </a:rPr>
              <a:t>       Adults </a:t>
            </a:r>
            <a:r>
              <a:rPr lang="en-MY" sz="2200" dirty="0">
                <a:cs typeface="Times New Roman" pitchFamily="18" charset="0"/>
              </a:rPr>
              <a:t>aged</a:t>
            </a:r>
            <a:r>
              <a:rPr lang="en-MY" sz="2200" b="1" dirty="0">
                <a:solidFill>
                  <a:srgbClr val="FF0000"/>
                </a:solidFill>
                <a:cs typeface="Times New Roman" pitchFamily="18" charset="0"/>
              </a:rPr>
              <a:t> 15-40 </a:t>
            </a:r>
            <a:r>
              <a:rPr lang="en-MY" sz="2200" b="1" dirty="0">
                <a:solidFill>
                  <a:srgbClr val="002060"/>
                </a:solidFill>
                <a:cs typeface="Times New Roman" pitchFamily="18" charset="0"/>
              </a:rPr>
              <a:t>years </a:t>
            </a:r>
            <a:r>
              <a:rPr lang="en-MY" sz="2200" b="1" dirty="0">
                <a:solidFill>
                  <a:srgbClr val="FF0000"/>
                </a:solidFill>
                <a:cs typeface="Times New Roman" pitchFamily="18" charset="0"/>
              </a:rPr>
              <a:t>Symptomatic</a:t>
            </a:r>
            <a:r>
              <a:rPr lang="en-MY" sz="2200" b="1" dirty="0">
                <a:solidFill>
                  <a:srgbClr val="0070C0"/>
                </a:solidFill>
                <a:cs typeface="Times New Roman" pitchFamily="18" charset="0"/>
              </a:rPr>
              <a:t> HEV </a:t>
            </a:r>
            <a:r>
              <a:rPr lang="en-MY" sz="2200" dirty="0">
                <a:cs typeface="Times New Roman" pitchFamily="18" charset="0"/>
              </a:rPr>
              <a:t>is </a:t>
            </a:r>
            <a:r>
              <a:rPr lang="en-MY" sz="2200" b="1" dirty="0">
                <a:cs typeface="Times New Roman" pitchFamily="18" charset="0"/>
              </a:rPr>
              <a:t>more common</a:t>
            </a:r>
            <a:endParaRPr lang="en-MY" sz="2200" dirty="0">
              <a:cs typeface="Times New Roman" pitchFamily="18" charset="0"/>
            </a:endParaRPr>
          </a:p>
          <a:p>
            <a:pPr marL="342900" indent="-342900">
              <a:buFont typeface="Wingdings" pitchFamily="2" charset="2"/>
              <a:buChar char="v"/>
              <a:defRPr/>
            </a:pPr>
            <a:r>
              <a:rPr lang="en-MY" sz="2200" dirty="0">
                <a:cs typeface="Times New Roman" pitchFamily="18" charset="0"/>
              </a:rPr>
              <a:t> </a:t>
            </a:r>
            <a:r>
              <a:rPr lang="en-MY" sz="2200" dirty="0" smtClean="0">
                <a:cs typeface="Times New Roman" pitchFamily="18" charset="0"/>
              </a:rPr>
              <a:t>       </a:t>
            </a:r>
            <a:r>
              <a:rPr lang="en-MY" sz="2200" b="1" dirty="0" smtClean="0">
                <a:cs typeface="Times New Roman" pitchFamily="18" charset="0"/>
              </a:rPr>
              <a:t>The </a:t>
            </a:r>
            <a:r>
              <a:rPr lang="en-MY" sz="2200" b="1" dirty="0">
                <a:cs typeface="Times New Roman" pitchFamily="18" charset="0"/>
              </a:rPr>
              <a:t>typical symptoms </a:t>
            </a:r>
            <a:r>
              <a:rPr lang="en-MY" sz="2200" dirty="0">
                <a:cs typeface="Times New Roman" pitchFamily="18" charset="0"/>
              </a:rPr>
              <a:t>are</a:t>
            </a:r>
            <a:r>
              <a:rPr lang="en-MY" sz="2200" dirty="0">
                <a:solidFill>
                  <a:srgbClr val="FF0000"/>
                </a:solidFill>
                <a:cs typeface="Times New Roman" pitchFamily="18" charset="0"/>
              </a:rPr>
              <a:t> </a:t>
            </a:r>
            <a:r>
              <a:rPr lang="en-MY" sz="2200" b="1" i="1" dirty="0">
                <a:solidFill>
                  <a:srgbClr val="FF0000"/>
                </a:solidFill>
                <a:cs typeface="Times New Roman" pitchFamily="18" charset="0"/>
              </a:rPr>
              <a:t>jaundice</a:t>
            </a:r>
            <a:r>
              <a:rPr lang="en-MY" sz="2200" b="1" i="1" dirty="0">
                <a:solidFill>
                  <a:srgbClr val="0070C0"/>
                </a:solidFill>
                <a:cs typeface="Times New Roman" pitchFamily="18" charset="0"/>
              </a:rPr>
              <a:t>, loss of appetite, abdominal</a:t>
            </a:r>
          </a:p>
          <a:p>
            <a:pPr marL="342900" indent="-342900">
              <a:buFont typeface="Wingdings" pitchFamily="2" charset="2"/>
              <a:buChar char="v"/>
              <a:defRPr/>
            </a:pPr>
            <a:r>
              <a:rPr lang="en-MY" sz="2200" b="1" i="1" dirty="0" smtClean="0">
                <a:solidFill>
                  <a:srgbClr val="0070C0"/>
                </a:solidFill>
                <a:cs typeface="Times New Roman" pitchFamily="18" charset="0"/>
              </a:rPr>
              <a:t>      pain </a:t>
            </a:r>
            <a:r>
              <a:rPr lang="en-MY" sz="2200" b="1" i="1" dirty="0">
                <a:solidFill>
                  <a:srgbClr val="0070C0"/>
                </a:solidFill>
                <a:cs typeface="Times New Roman" pitchFamily="18" charset="0"/>
              </a:rPr>
              <a:t>,nausea and vomiting, fever and enlarged and tender liver. </a:t>
            </a:r>
          </a:p>
          <a:p>
            <a:pPr marL="342900" indent="-342900">
              <a:buFont typeface="Wingdings" pitchFamily="2" charset="2"/>
              <a:buChar char="v"/>
              <a:defRPr/>
            </a:pPr>
            <a:r>
              <a:rPr lang="en-MY" sz="2200" b="1" dirty="0" smtClean="0">
                <a:cs typeface="Times New Roman" pitchFamily="18" charset="0"/>
              </a:rPr>
              <a:t>     </a:t>
            </a:r>
          </a:p>
          <a:p>
            <a:pPr marL="342900" indent="-342900">
              <a:buFont typeface="Wingdings" panose="05000000000000000000" pitchFamily="2" charset="2"/>
              <a:buChar char="q"/>
              <a:defRPr/>
            </a:pPr>
            <a:r>
              <a:rPr lang="en-MY" sz="2200" b="1" dirty="0" smtClean="0">
                <a:cs typeface="Times New Roman" pitchFamily="18" charset="0"/>
              </a:rPr>
              <a:t> In </a:t>
            </a:r>
            <a:r>
              <a:rPr lang="en-MY" sz="2200" b="1" dirty="0">
                <a:solidFill>
                  <a:srgbClr val="FF0000"/>
                </a:solidFill>
                <a:cs typeface="Times New Roman" pitchFamily="18" charset="0"/>
              </a:rPr>
              <a:t>rare cases</a:t>
            </a:r>
            <a:r>
              <a:rPr lang="en-MY" sz="2200" b="1" dirty="0">
                <a:cs typeface="Times New Roman" pitchFamily="18" charset="0"/>
              </a:rPr>
              <a:t>, acute hepatitis E </a:t>
            </a:r>
            <a:r>
              <a:rPr lang="en-MY" sz="2200" dirty="0">
                <a:cs typeface="Times New Roman" pitchFamily="18" charset="0"/>
              </a:rPr>
              <a:t>can result in </a:t>
            </a:r>
            <a:r>
              <a:rPr lang="en-MY" sz="2200" b="1" dirty="0">
                <a:solidFill>
                  <a:srgbClr val="FF0000"/>
                </a:solidFill>
                <a:cs typeface="Times New Roman" pitchFamily="18" charset="0"/>
              </a:rPr>
              <a:t>fulminant hepatitis</a:t>
            </a:r>
          </a:p>
          <a:p>
            <a:pPr>
              <a:defRPr/>
            </a:pPr>
            <a:r>
              <a:rPr lang="en-MY" sz="2200" dirty="0">
                <a:cs typeface="Times New Roman" pitchFamily="18" charset="0"/>
              </a:rPr>
              <a:t>         </a:t>
            </a:r>
            <a:r>
              <a:rPr lang="en-MY" sz="2200" dirty="0" smtClean="0">
                <a:cs typeface="Times New Roman" pitchFamily="18" charset="0"/>
              </a:rPr>
              <a:t>      </a:t>
            </a:r>
            <a:r>
              <a:rPr lang="en-MY" sz="2200" b="1" dirty="0">
                <a:solidFill>
                  <a:srgbClr val="0070C0"/>
                </a:solidFill>
                <a:cs typeface="Times New Roman" pitchFamily="18" charset="0"/>
              </a:rPr>
              <a:t>(acute liver failure</a:t>
            </a:r>
            <a:r>
              <a:rPr lang="en-MY" sz="2200" dirty="0">
                <a:cs typeface="Times New Roman" pitchFamily="18" charset="0"/>
              </a:rPr>
              <a:t>) and </a:t>
            </a:r>
            <a:r>
              <a:rPr lang="en-MY" sz="2200" b="1" dirty="0">
                <a:solidFill>
                  <a:srgbClr val="FF0000"/>
                </a:solidFill>
                <a:cs typeface="Times New Roman" pitchFamily="18" charset="0"/>
              </a:rPr>
              <a:t>death. </a:t>
            </a:r>
          </a:p>
          <a:p>
            <a:pPr marL="457200" indent="-457200">
              <a:buFont typeface="Wingdings" pitchFamily="2" charset="2"/>
              <a:buChar char="Ø"/>
              <a:defRPr/>
            </a:pPr>
            <a:r>
              <a:rPr lang="en-MY" sz="2200" b="1" dirty="0" smtClean="0">
                <a:solidFill>
                  <a:srgbClr val="0070C0"/>
                </a:solidFill>
                <a:cs typeface="Times New Roman" pitchFamily="18" charset="0"/>
              </a:rPr>
              <a:t>     </a:t>
            </a:r>
          </a:p>
          <a:p>
            <a:pPr marL="457200" indent="-457200">
              <a:buFont typeface="Wingdings" panose="05000000000000000000" pitchFamily="2" charset="2"/>
              <a:buChar char="q"/>
              <a:defRPr/>
            </a:pPr>
            <a:r>
              <a:rPr lang="en-MY" sz="2200" b="1" dirty="0" smtClean="0">
                <a:solidFill>
                  <a:srgbClr val="0070C0"/>
                </a:solidFill>
                <a:cs typeface="Times New Roman" pitchFamily="18" charset="0"/>
              </a:rPr>
              <a:t>Fulminant </a:t>
            </a:r>
            <a:r>
              <a:rPr lang="en-MY" sz="2200" b="1" dirty="0">
                <a:solidFill>
                  <a:srgbClr val="0070C0"/>
                </a:solidFill>
                <a:cs typeface="Times New Roman" pitchFamily="18" charset="0"/>
              </a:rPr>
              <a:t>h</a:t>
            </a:r>
            <a:r>
              <a:rPr lang="en-MY" sz="2200" b="1" dirty="0">
                <a:cs typeface="Times New Roman" pitchFamily="18" charset="0"/>
              </a:rPr>
              <a:t>epatitis </a:t>
            </a:r>
            <a:r>
              <a:rPr lang="en-MY" sz="2200" dirty="0">
                <a:cs typeface="Times New Roman" pitchFamily="18" charset="0"/>
              </a:rPr>
              <a:t>occurs </a:t>
            </a:r>
            <a:r>
              <a:rPr lang="en-MY" sz="2200" b="1" dirty="0">
                <a:cs typeface="Times New Roman" pitchFamily="18" charset="0"/>
              </a:rPr>
              <a:t>more </a:t>
            </a:r>
            <a:r>
              <a:rPr lang="en-MY" sz="2200" b="1" u="sng" dirty="0">
                <a:solidFill>
                  <a:srgbClr val="0070C0"/>
                </a:solidFill>
                <a:cs typeface="Times New Roman" pitchFamily="18" charset="0"/>
              </a:rPr>
              <a:t>frequently </a:t>
            </a:r>
            <a:r>
              <a:rPr lang="en-MY" sz="2200" b="1" u="sng" dirty="0">
                <a:solidFill>
                  <a:srgbClr val="FF0000"/>
                </a:solidFill>
                <a:cs typeface="Times New Roman" pitchFamily="18" charset="0"/>
              </a:rPr>
              <a:t>during pregnancy</a:t>
            </a:r>
          </a:p>
          <a:p>
            <a:pPr marL="285750" indent="-285750">
              <a:buFont typeface="Wingdings" pitchFamily="2" charset="2"/>
              <a:buChar char="v"/>
              <a:defRPr/>
            </a:pPr>
            <a:r>
              <a:rPr lang="en-US" sz="2200" b="1" dirty="0" smtClean="0">
                <a:cs typeface="Times New Roman" pitchFamily="18" charset="0"/>
              </a:rPr>
              <a:t>           It </a:t>
            </a:r>
            <a:r>
              <a:rPr lang="en-US" sz="2200" b="1" dirty="0">
                <a:cs typeface="Times New Roman" pitchFamily="18" charset="0"/>
              </a:rPr>
              <a:t>can be a </a:t>
            </a:r>
            <a:r>
              <a:rPr lang="en-US" sz="2200" b="1" dirty="0">
                <a:solidFill>
                  <a:srgbClr val="FF0000"/>
                </a:solidFill>
                <a:cs typeface="Times New Roman" pitchFamily="18" charset="0"/>
              </a:rPr>
              <a:t>very dangerous </a:t>
            </a:r>
            <a:r>
              <a:rPr lang="en-US" sz="2200" b="1" dirty="0">
                <a:solidFill>
                  <a:srgbClr val="0070C0"/>
                </a:solidFill>
                <a:cs typeface="Times New Roman" pitchFamily="18" charset="0"/>
              </a:rPr>
              <a:t>disease </a:t>
            </a:r>
            <a:r>
              <a:rPr lang="en-US" sz="2200" b="1" dirty="0">
                <a:cs typeface="Times New Roman" pitchFamily="18" charset="0"/>
              </a:rPr>
              <a:t>for pregnant women</a:t>
            </a:r>
            <a:endParaRPr lang="en-MY" sz="2200" dirty="0">
              <a:cs typeface="Times New Roman" pitchFamily="18" charset="0"/>
            </a:endParaRPr>
          </a:p>
          <a:p>
            <a:pPr marL="457200" indent="-457200">
              <a:buFont typeface="Wingdings" pitchFamily="2" charset="2"/>
              <a:buChar char="Ø"/>
              <a:defRPr/>
            </a:pPr>
            <a:r>
              <a:rPr lang="en-MY" sz="2200" b="1" dirty="0" smtClean="0">
                <a:cs typeface="Times New Roman" pitchFamily="18" charset="0"/>
              </a:rPr>
              <a:t>        Pregnant </a:t>
            </a:r>
            <a:r>
              <a:rPr lang="en-MY" sz="2200" b="1" dirty="0">
                <a:cs typeface="Times New Roman" pitchFamily="18" charset="0"/>
              </a:rPr>
              <a:t>women at </a:t>
            </a:r>
            <a:r>
              <a:rPr lang="en-MY" sz="2200" b="1" dirty="0">
                <a:solidFill>
                  <a:srgbClr val="0070C0"/>
                </a:solidFill>
                <a:cs typeface="Times New Roman" pitchFamily="18" charset="0"/>
              </a:rPr>
              <a:t>greater risk </a:t>
            </a:r>
            <a:r>
              <a:rPr lang="en-MY" sz="2200" dirty="0">
                <a:cs typeface="Times New Roman" pitchFamily="18" charset="0"/>
              </a:rPr>
              <a:t>of </a:t>
            </a:r>
            <a:r>
              <a:rPr lang="en-MY" sz="2200" b="1" dirty="0">
                <a:solidFill>
                  <a:srgbClr val="FF0000"/>
                </a:solidFill>
                <a:cs typeface="Times New Roman" pitchFamily="18" charset="0"/>
              </a:rPr>
              <a:t>obstetrical complications</a:t>
            </a:r>
          </a:p>
          <a:p>
            <a:pPr marL="457200" indent="-457200">
              <a:buFont typeface="Wingdings" pitchFamily="2" charset="2"/>
              <a:buChar char="Ø"/>
              <a:defRPr/>
            </a:pPr>
            <a:r>
              <a:rPr lang="en-MY" sz="2200" dirty="0" smtClean="0">
                <a:solidFill>
                  <a:srgbClr val="FF0000"/>
                </a:solidFill>
                <a:cs typeface="Times New Roman" pitchFamily="18" charset="0"/>
              </a:rPr>
              <a:t>     </a:t>
            </a:r>
            <a:r>
              <a:rPr lang="en-MY" sz="2200" dirty="0">
                <a:cs typeface="Times New Roman" pitchFamily="18" charset="0"/>
              </a:rPr>
              <a:t>and </a:t>
            </a:r>
            <a:r>
              <a:rPr lang="en-MY" sz="2200" b="1" dirty="0">
                <a:solidFill>
                  <a:srgbClr val="FF0000"/>
                </a:solidFill>
                <a:cs typeface="Times New Roman" pitchFamily="18" charset="0"/>
              </a:rPr>
              <a:t>Mortality </a:t>
            </a:r>
            <a:r>
              <a:rPr lang="en-MY" sz="2200" dirty="0">
                <a:cs typeface="Times New Roman" pitchFamily="18" charset="0"/>
              </a:rPr>
              <a:t>from hepatitis which can induce </a:t>
            </a:r>
            <a:r>
              <a:rPr lang="en-MY" sz="2200" dirty="0" smtClean="0">
                <a:cs typeface="Times New Roman" pitchFamily="18" charset="0"/>
              </a:rPr>
              <a:t>a</a:t>
            </a:r>
          </a:p>
          <a:p>
            <a:pPr marL="457200" indent="-457200">
              <a:buFont typeface="Wingdings" pitchFamily="2" charset="2"/>
              <a:buChar char="Ø"/>
              <a:defRPr/>
            </a:pPr>
            <a:endParaRPr lang="en-MY" sz="2200" dirty="0">
              <a:cs typeface="Times New Roman" pitchFamily="18" charset="0"/>
            </a:endParaRPr>
          </a:p>
          <a:p>
            <a:pPr marL="457200" indent="-457200">
              <a:buFont typeface="Wingdings" pitchFamily="2" charset="2"/>
              <a:buChar char="v"/>
              <a:defRPr/>
            </a:pPr>
            <a:r>
              <a:rPr lang="en-MY" sz="2200" b="1" dirty="0" smtClean="0">
                <a:solidFill>
                  <a:srgbClr val="FF0000"/>
                </a:solidFill>
                <a:cs typeface="Times New Roman" pitchFamily="18" charset="0"/>
              </a:rPr>
              <a:t> mortality </a:t>
            </a:r>
            <a:r>
              <a:rPr lang="en-MY" sz="2200" b="1" dirty="0">
                <a:solidFill>
                  <a:srgbClr val="FF0000"/>
                </a:solidFill>
                <a:cs typeface="Times New Roman" pitchFamily="18" charset="0"/>
              </a:rPr>
              <a:t>rate of 20% </a:t>
            </a:r>
            <a:r>
              <a:rPr lang="en-MY" sz="2200" dirty="0">
                <a:cs typeface="Times New Roman" pitchFamily="18" charset="0"/>
              </a:rPr>
              <a:t>among pregnant women in </a:t>
            </a:r>
            <a:r>
              <a:rPr lang="en-MY" sz="2200" dirty="0" smtClean="0">
                <a:cs typeface="Times New Roman" pitchFamily="18" charset="0"/>
              </a:rPr>
              <a:t>their </a:t>
            </a:r>
            <a:r>
              <a:rPr lang="en-MY" sz="2200" dirty="0">
                <a:cs typeface="Times New Roman" pitchFamily="18" charset="0"/>
              </a:rPr>
              <a:t>third trimester.</a:t>
            </a:r>
          </a:p>
        </p:txBody>
      </p:sp>
    </p:spTree>
    <p:extLst>
      <p:ext uri="{BB962C8B-B14F-4D97-AF65-F5344CB8AC3E}">
        <p14:creationId xmlns:p14="http://schemas.microsoft.com/office/powerpoint/2010/main" val="1455468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eaLnBrk="1" hangingPunct="1"/>
            <a:fld id="{400A0E7D-8D85-4A40-B5C4-1BB5DF0C35EC}" type="slidenum">
              <a:rPr lang="ar-SA" smtClean="0"/>
              <a:pPr eaLnBrk="1" hangingPunct="1"/>
              <a:t>9</a:t>
            </a:fld>
            <a:endParaRPr lang="en-US" smtClean="0"/>
          </a:p>
        </p:txBody>
      </p:sp>
      <p:sp>
        <p:nvSpPr>
          <p:cNvPr id="36867" name="Rectangle 2"/>
          <p:cNvSpPr>
            <a:spLocks noChangeArrowheads="1"/>
          </p:cNvSpPr>
          <p:nvPr/>
        </p:nvSpPr>
        <p:spPr bwMode="auto">
          <a:xfrm>
            <a:off x="0" y="347663"/>
            <a:ext cx="8834438" cy="178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Wingdings" panose="05000000000000000000" pitchFamily="2" charset="2"/>
              <a:buChar char="q"/>
              <a:defRPr/>
            </a:pPr>
            <a:r>
              <a:rPr lang="en-MY" sz="2200" b="1" dirty="0">
                <a:cs typeface="Times New Roman" pitchFamily="18" charset="0"/>
              </a:rPr>
              <a:t>Hepatitis E is usually self-limiting. </a:t>
            </a:r>
          </a:p>
          <a:p>
            <a:pPr marL="342900" indent="-342900">
              <a:buFont typeface="Wingdings" panose="05000000000000000000" pitchFamily="2" charset="2"/>
              <a:buChar char="q"/>
              <a:defRPr/>
            </a:pPr>
            <a:r>
              <a:rPr lang="en-MY" sz="2200" b="1" dirty="0">
                <a:cs typeface="Times New Roman" pitchFamily="18" charset="0"/>
              </a:rPr>
              <a:t>there is </a:t>
            </a:r>
            <a:r>
              <a:rPr lang="en-MY" sz="2200" b="1" dirty="0">
                <a:solidFill>
                  <a:srgbClr val="0070C0"/>
                </a:solidFill>
                <a:cs typeface="Times New Roman" pitchFamily="18" charset="0"/>
              </a:rPr>
              <a:t>no specific treatment </a:t>
            </a:r>
            <a:r>
              <a:rPr lang="en-MY" sz="2200" b="1" dirty="0">
                <a:cs typeface="Times New Roman" pitchFamily="18" charset="0"/>
              </a:rPr>
              <a:t>for acute hepatitis</a:t>
            </a:r>
            <a:r>
              <a:rPr lang="en-MY" sz="2200" dirty="0">
                <a:cs typeface="Times New Roman" pitchFamily="18" charset="0"/>
              </a:rPr>
              <a:t>. </a:t>
            </a:r>
          </a:p>
          <a:p>
            <a:pPr marL="342900" indent="-342900">
              <a:buFont typeface="Wingdings" panose="05000000000000000000" pitchFamily="2" charset="2"/>
              <a:buChar char="q"/>
              <a:defRPr/>
            </a:pPr>
            <a:r>
              <a:rPr lang="en-MY" sz="2200" dirty="0">
                <a:solidFill>
                  <a:srgbClr val="0070C0"/>
                </a:solidFill>
                <a:cs typeface="Times New Roman" pitchFamily="18" charset="0"/>
              </a:rPr>
              <a:t>Hospitalization</a:t>
            </a:r>
            <a:r>
              <a:rPr lang="en-MY" sz="2200" dirty="0">
                <a:cs typeface="Times New Roman" pitchFamily="18" charset="0"/>
              </a:rPr>
              <a:t> for</a:t>
            </a:r>
            <a:r>
              <a:rPr lang="en-MY" sz="2200" dirty="0">
                <a:solidFill>
                  <a:schemeClr val="accent3"/>
                </a:solidFill>
                <a:cs typeface="Times New Roman" pitchFamily="18" charset="0"/>
              </a:rPr>
              <a:t> </a:t>
            </a:r>
            <a:r>
              <a:rPr lang="en-MY" sz="2200" dirty="0">
                <a:solidFill>
                  <a:srgbClr val="FF0000"/>
                </a:solidFill>
                <a:cs typeface="Times New Roman" pitchFamily="18" charset="0"/>
              </a:rPr>
              <a:t>fulminant cases </a:t>
            </a:r>
            <a:r>
              <a:rPr lang="en-MY" sz="2200" dirty="0">
                <a:cs typeface="Times New Roman" pitchFamily="18" charset="0"/>
              </a:rPr>
              <a:t>and in </a:t>
            </a:r>
            <a:r>
              <a:rPr lang="en-MY" sz="2200" dirty="0">
                <a:solidFill>
                  <a:srgbClr val="FF0000"/>
                </a:solidFill>
                <a:cs typeface="Times New Roman" pitchFamily="18" charset="0"/>
              </a:rPr>
              <a:t>symptomatic pregnant </a:t>
            </a:r>
            <a:r>
              <a:rPr lang="en-MY" sz="2200" dirty="0">
                <a:cs typeface="Times New Roman" pitchFamily="18" charset="0"/>
              </a:rPr>
              <a:t>women. </a:t>
            </a:r>
          </a:p>
          <a:p>
            <a:pPr marL="342900" indent="-342900">
              <a:buFont typeface="Wingdings" pitchFamily="2" charset="2"/>
              <a:buChar char="Ø"/>
              <a:defRPr/>
            </a:pPr>
            <a:r>
              <a:rPr lang="en-MY" sz="2200" b="1" dirty="0">
                <a:solidFill>
                  <a:schemeClr val="tx2">
                    <a:lumMod val="75000"/>
                  </a:schemeClr>
                </a:solidFill>
                <a:cs typeface="Times New Roman" pitchFamily="18" charset="0"/>
              </a:rPr>
              <a:t>Recovery </a:t>
            </a:r>
            <a:r>
              <a:rPr lang="en-MY" sz="2200" b="1" dirty="0">
                <a:cs typeface="Times New Roman" pitchFamily="18" charset="0"/>
              </a:rPr>
              <a:t>from disease is </a:t>
            </a:r>
            <a:r>
              <a:rPr lang="en-MY" sz="2200" b="1" dirty="0">
                <a:solidFill>
                  <a:schemeClr val="tx2">
                    <a:lumMod val="75000"/>
                  </a:schemeClr>
                </a:solidFill>
                <a:cs typeface="Times New Roman" pitchFamily="18" charset="0"/>
              </a:rPr>
              <a:t>always complete</a:t>
            </a:r>
            <a:r>
              <a:rPr lang="en-MY" sz="2200" dirty="0">
                <a:cs typeface="Times New Roman" pitchFamily="18" charset="0"/>
              </a:rPr>
              <a:t>. </a:t>
            </a:r>
          </a:p>
          <a:p>
            <a:pPr marL="342900" indent="-342900">
              <a:buFont typeface="Wingdings" panose="05000000000000000000" pitchFamily="2" charset="2"/>
              <a:buChar char="q"/>
              <a:defRPr/>
            </a:pPr>
            <a:r>
              <a:rPr lang="en-MY" sz="2200" b="1" dirty="0">
                <a:solidFill>
                  <a:srgbClr val="0070C0"/>
                </a:solidFill>
                <a:cs typeface="Times New Roman" pitchFamily="18" charset="0"/>
              </a:rPr>
              <a:t>No</a:t>
            </a:r>
            <a:r>
              <a:rPr lang="en-MY" sz="2200" dirty="0">
                <a:solidFill>
                  <a:srgbClr val="0070C0"/>
                </a:solidFill>
                <a:cs typeface="Times New Roman" pitchFamily="18" charset="0"/>
              </a:rPr>
              <a:t> </a:t>
            </a:r>
            <a:r>
              <a:rPr lang="en-MY" sz="2200" b="1" dirty="0">
                <a:solidFill>
                  <a:srgbClr val="0070C0"/>
                </a:solidFill>
                <a:cs typeface="Times New Roman" pitchFamily="18" charset="0"/>
              </a:rPr>
              <a:t>specific immunoglobulin prophylaxis is available.</a:t>
            </a:r>
          </a:p>
        </p:txBody>
      </p:sp>
      <p:sp>
        <p:nvSpPr>
          <p:cNvPr id="33796" name="Rectangle 1"/>
          <p:cNvSpPr>
            <a:spLocks noChangeArrowheads="1"/>
          </p:cNvSpPr>
          <p:nvPr/>
        </p:nvSpPr>
        <p:spPr bwMode="auto">
          <a:xfrm>
            <a:off x="5067296" y="116681"/>
            <a:ext cx="2520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sz="2400" b="1" dirty="0">
                <a:solidFill>
                  <a:srgbClr val="C00000"/>
                </a:solidFill>
                <a:latin typeface="Times New Roman" pitchFamily="18" charset="0"/>
                <a:cs typeface="Times New Roman" pitchFamily="18" charset="0"/>
              </a:rPr>
              <a:t>Treatment</a:t>
            </a:r>
          </a:p>
        </p:txBody>
      </p:sp>
      <p:sp>
        <p:nvSpPr>
          <p:cNvPr id="33797" name="Rectangle 2"/>
          <p:cNvSpPr>
            <a:spLocks noChangeArrowheads="1"/>
          </p:cNvSpPr>
          <p:nvPr/>
        </p:nvSpPr>
        <p:spPr bwMode="auto">
          <a:xfrm>
            <a:off x="4860032" y="2147094"/>
            <a:ext cx="24161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MY" sz="2800" b="1" dirty="0">
                <a:solidFill>
                  <a:srgbClr val="C00000"/>
                </a:solidFill>
                <a:latin typeface="Garamond" pitchFamily="18" charset="0"/>
                <a:cs typeface="Times New Roman" pitchFamily="18" charset="0"/>
              </a:rPr>
              <a:t>Prevention</a:t>
            </a:r>
          </a:p>
        </p:txBody>
      </p:sp>
      <p:sp>
        <p:nvSpPr>
          <p:cNvPr id="36871" name="Rectangle 3"/>
          <p:cNvSpPr>
            <a:spLocks noChangeArrowheads="1"/>
          </p:cNvSpPr>
          <p:nvPr/>
        </p:nvSpPr>
        <p:spPr bwMode="auto">
          <a:xfrm>
            <a:off x="0" y="2417547"/>
            <a:ext cx="8834438"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defRPr/>
            </a:pPr>
            <a:r>
              <a:rPr lang="en-MY" sz="2200" b="1" dirty="0" smtClean="0">
                <a:cs typeface="Times New Roman" pitchFamily="18" charset="0"/>
              </a:rPr>
              <a:t>       Transmission</a:t>
            </a:r>
            <a:r>
              <a:rPr lang="en-MY" sz="2200" dirty="0" smtClean="0">
                <a:cs typeface="Times New Roman" pitchFamily="18" charset="0"/>
              </a:rPr>
              <a:t> </a:t>
            </a:r>
            <a:r>
              <a:rPr lang="en-MY" sz="2200" b="1" dirty="0">
                <a:solidFill>
                  <a:srgbClr val="FF0000"/>
                </a:solidFill>
                <a:cs typeface="Times New Roman" pitchFamily="18" charset="0"/>
              </a:rPr>
              <a:t>can be reduced by</a:t>
            </a:r>
          </a:p>
          <a:p>
            <a:pPr marL="342900" indent="-342900">
              <a:buFont typeface="Wingdings" pitchFamily="2" charset="2"/>
              <a:buChar char="§"/>
              <a:defRPr/>
            </a:pPr>
            <a:r>
              <a:rPr lang="en-MY" sz="2200" b="1" dirty="0">
                <a:solidFill>
                  <a:srgbClr val="FF0000"/>
                </a:solidFill>
                <a:cs typeface="Times New Roman" pitchFamily="18" charset="0"/>
              </a:rPr>
              <a:t> </a:t>
            </a:r>
            <a:r>
              <a:rPr lang="en-MY" sz="2200" dirty="0">
                <a:cs typeface="Times New Roman" pitchFamily="18" charset="0"/>
              </a:rPr>
              <a:t>Maintaining </a:t>
            </a:r>
            <a:r>
              <a:rPr lang="en-MY" sz="2200" dirty="0">
                <a:solidFill>
                  <a:schemeClr val="tx2"/>
                </a:solidFill>
                <a:cs typeface="Times New Roman" pitchFamily="18" charset="0"/>
              </a:rPr>
              <a:t>quality standards </a:t>
            </a:r>
            <a:r>
              <a:rPr lang="en-MY" sz="2200" dirty="0">
                <a:cs typeface="Times New Roman" pitchFamily="18" charset="0"/>
              </a:rPr>
              <a:t>for </a:t>
            </a:r>
            <a:r>
              <a:rPr lang="en-MY" sz="2200" b="1" dirty="0">
                <a:solidFill>
                  <a:srgbClr val="FF0000"/>
                </a:solidFill>
                <a:cs typeface="Times New Roman" pitchFamily="18" charset="0"/>
              </a:rPr>
              <a:t>public water </a:t>
            </a:r>
            <a:r>
              <a:rPr lang="en-MY" sz="2200" dirty="0">
                <a:cs typeface="Times New Roman" pitchFamily="18" charset="0"/>
              </a:rPr>
              <a:t>supplies and establishing </a:t>
            </a:r>
          </a:p>
          <a:p>
            <a:pPr marL="342900" indent="-342900">
              <a:buFont typeface="Wingdings" pitchFamily="2" charset="2"/>
              <a:buChar char="§"/>
              <a:defRPr/>
            </a:pPr>
            <a:r>
              <a:rPr lang="en-MY" sz="2200" b="1" dirty="0">
                <a:solidFill>
                  <a:srgbClr val="FF0000"/>
                </a:solidFill>
                <a:cs typeface="Times New Roman" pitchFamily="18" charset="0"/>
              </a:rPr>
              <a:t>proper disposal </a:t>
            </a:r>
            <a:r>
              <a:rPr lang="en-MY" sz="2200" dirty="0">
                <a:cs typeface="Times New Roman" pitchFamily="18" charset="0"/>
              </a:rPr>
              <a:t>systems to eliminate sanitary waste. </a:t>
            </a:r>
          </a:p>
          <a:p>
            <a:pPr>
              <a:defRPr/>
            </a:pPr>
            <a:r>
              <a:rPr lang="en-MY" sz="2200" b="1" dirty="0">
                <a:solidFill>
                  <a:srgbClr val="002060"/>
                </a:solidFill>
                <a:cs typeface="Times New Roman" pitchFamily="18" charset="0"/>
              </a:rPr>
              <a:t>    </a:t>
            </a:r>
            <a:endParaRPr lang="en-MY" sz="2200" b="1" dirty="0" smtClean="0">
              <a:solidFill>
                <a:srgbClr val="002060"/>
              </a:solidFill>
              <a:cs typeface="Times New Roman" pitchFamily="18" charset="0"/>
            </a:endParaRPr>
          </a:p>
          <a:p>
            <a:pPr marL="342900" indent="-342900">
              <a:buFont typeface="Wingdings" panose="05000000000000000000" pitchFamily="2" charset="2"/>
              <a:buChar char="q"/>
              <a:defRPr/>
            </a:pPr>
            <a:r>
              <a:rPr lang="en-MY" sz="2200" b="1" dirty="0" smtClean="0">
                <a:solidFill>
                  <a:srgbClr val="FF0000"/>
                </a:solidFill>
                <a:cs typeface="Times New Roman" pitchFamily="18" charset="0"/>
              </a:rPr>
              <a:t>On </a:t>
            </a:r>
            <a:r>
              <a:rPr lang="en-MY" sz="2200" b="1" dirty="0">
                <a:solidFill>
                  <a:srgbClr val="FF0000"/>
                </a:solidFill>
                <a:cs typeface="Times New Roman" pitchFamily="18" charset="0"/>
              </a:rPr>
              <a:t>an individual </a:t>
            </a:r>
            <a:r>
              <a:rPr lang="en-MY" sz="2200" b="1" dirty="0">
                <a:solidFill>
                  <a:srgbClr val="002060"/>
                </a:solidFill>
                <a:cs typeface="Times New Roman" pitchFamily="18" charset="0"/>
              </a:rPr>
              <a:t>level, infection risk can </a:t>
            </a:r>
            <a:r>
              <a:rPr lang="en-MY" sz="2200" b="1" dirty="0">
                <a:solidFill>
                  <a:schemeClr val="accent1">
                    <a:lumMod val="75000"/>
                  </a:schemeClr>
                </a:solidFill>
                <a:cs typeface="Times New Roman" pitchFamily="18" charset="0"/>
              </a:rPr>
              <a:t>be reduced by </a:t>
            </a:r>
            <a:r>
              <a:rPr lang="en-MY" sz="2200" dirty="0">
                <a:cs typeface="Times New Roman" pitchFamily="18" charset="0"/>
              </a:rPr>
              <a:t>:</a:t>
            </a:r>
          </a:p>
          <a:p>
            <a:pPr algn="ctr">
              <a:defRPr/>
            </a:pPr>
            <a:r>
              <a:rPr lang="en-MY" sz="2200" dirty="0">
                <a:cs typeface="Times New Roman" pitchFamily="18" charset="0"/>
              </a:rPr>
              <a:t> (a) maintaining </a:t>
            </a:r>
            <a:r>
              <a:rPr lang="en-MY" sz="2200" b="1" dirty="0">
                <a:solidFill>
                  <a:srgbClr val="FF0000"/>
                </a:solidFill>
                <a:cs typeface="Times New Roman" pitchFamily="18" charset="0"/>
              </a:rPr>
              <a:t>hygienic practices </a:t>
            </a:r>
            <a:r>
              <a:rPr lang="en-MY" sz="2200" dirty="0">
                <a:cs typeface="Times New Roman" pitchFamily="18" charset="0"/>
              </a:rPr>
              <a:t>such as </a:t>
            </a:r>
            <a:r>
              <a:rPr lang="en-MY" sz="2200" b="1" dirty="0">
                <a:solidFill>
                  <a:srgbClr val="0070C0"/>
                </a:solidFill>
                <a:cs typeface="Times New Roman" pitchFamily="18" charset="0"/>
              </a:rPr>
              <a:t>hand washing </a:t>
            </a:r>
            <a:r>
              <a:rPr lang="en-MY" sz="2200" dirty="0">
                <a:cs typeface="Times New Roman" pitchFamily="18" charset="0"/>
              </a:rPr>
              <a:t>with safe water, </a:t>
            </a:r>
            <a:r>
              <a:rPr lang="en-MY" sz="2200" b="1" dirty="0">
                <a:solidFill>
                  <a:schemeClr val="accent1">
                    <a:lumMod val="75000"/>
                  </a:schemeClr>
                </a:solidFill>
                <a:cs typeface="Times New Roman" pitchFamily="18" charset="0"/>
              </a:rPr>
              <a:t>particularly before handling food</a:t>
            </a:r>
            <a:r>
              <a:rPr lang="en-MY" sz="2200" dirty="0">
                <a:cs typeface="Times New Roman" pitchFamily="18" charset="0"/>
              </a:rPr>
              <a:t>; </a:t>
            </a:r>
          </a:p>
          <a:p>
            <a:pPr>
              <a:defRPr/>
            </a:pPr>
            <a:r>
              <a:rPr lang="en-MY" sz="2200" dirty="0">
                <a:cs typeface="Times New Roman" pitchFamily="18" charset="0"/>
              </a:rPr>
              <a:t>     (b)</a:t>
            </a:r>
            <a:r>
              <a:rPr lang="en-MY" sz="2200" dirty="0">
                <a:solidFill>
                  <a:srgbClr val="FF0000"/>
                </a:solidFill>
                <a:cs typeface="Times New Roman" pitchFamily="18" charset="0"/>
              </a:rPr>
              <a:t> avoiding </a:t>
            </a:r>
            <a:r>
              <a:rPr lang="en-MY" sz="2200" dirty="0">
                <a:cs typeface="Times New Roman" pitchFamily="18" charset="0"/>
              </a:rPr>
              <a:t>drinking water and/or ice of unknown purity; and </a:t>
            </a:r>
          </a:p>
          <a:p>
            <a:pPr>
              <a:defRPr/>
            </a:pPr>
            <a:r>
              <a:rPr lang="en-MY" sz="2200" dirty="0">
                <a:cs typeface="Times New Roman" pitchFamily="18" charset="0"/>
              </a:rPr>
              <a:t>     (c) </a:t>
            </a:r>
            <a:r>
              <a:rPr lang="en-MY" sz="2200" dirty="0">
                <a:solidFill>
                  <a:srgbClr val="FF0000"/>
                </a:solidFill>
                <a:cs typeface="Times New Roman" pitchFamily="18" charset="0"/>
              </a:rPr>
              <a:t>adhering</a:t>
            </a:r>
            <a:r>
              <a:rPr lang="en-MY" sz="2200" dirty="0">
                <a:cs typeface="Times New Roman" pitchFamily="18" charset="0"/>
              </a:rPr>
              <a:t> to </a:t>
            </a:r>
            <a:r>
              <a:rPr lang="en-MY" sz="2200" b="1" dirty="0">
                <a:solidFill>
                  <a:srgbClr val="0070C0"/>
                </a:solidFill>
                <a:cs typeface="Times New Roman" pitchFamily="18" charset="0"/>
              </a:rPr>
              <a:t>WHO safe food practices.</a:t>
            </a:r>
          </a:p>
          <a:p>
            <a:pPr algn="ctr">
              <a:defRPr/>
            </a:pPr>
            <a:r>
              <a:rPr lang="en-MY" sz="2200" b="1" dirty="0">
                <a:solidFill>
                  <a:srgbClr val="002060"/>
                </a:solidFill>
                <a:cs typeface="Times New Roman" pitchFamily="18" charset="0"/>
              </a:rPr>
              <a:t>      </a:t>
            </a:r>
            <a:r>
              <a:rPr lang="en-MY" sz="2200" b="1" dirty="0">
                <a:solidFill>
                  <a:srgbClr val="FFC000"/>
                </a:solidFill>
                <a:cs typeface="Times New Roman" pitchFamily="18" charset="0"/>
              </a:rPr>
              <a:t>In 2011, the first vaccine to prevent hepatitis E infection was registered in China, although it is not available globally</a:t>
            </a:r>
            <a:endParaRPr lang="en-MY" sz="2200" dirty="0">
              <a:solidFill>
                <a:srgbClr val="FFC000"/>
              </a:solidFill>
              <a:cs typeface="Times New Roman" pitchFamily="18" charset="0"/>
            </a:endParaRPr>
          </a:p>
        </p:txBody>
      </p:sp>
    </p:spTree>
    <p:extLst>
      <p:ext uri="{BB962C8B-B14F-4D97-AF65-F5344CB8AC3E}">
        <p14:creationId xmlns:p14="http://schemas.microsoft.com/office/powerpoint/2010/main" val="194334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8124A2AB109B04D9394872AA5C4638C" ma:contentTypeVersion="5" ma:contentTypeDescription="Create a new document." ma:contentTypeScope="" ma:versionID="4e9099373fc0c0239c4a0f0453c85ac5">
  <xsd:schema xmlns:xsd="http://www.w3.org/2001/XMLSchema" xmlns:xs="http://www.w3.org/2001/XMLSchema" xmlns:p="http://schemas.microsoft.com/office/2006/metadata/properties" xmlns:ns2="513c409d-95b3-4324-b1e7-64465f9ef705" targetNamespace="http://schemas.microsoft.com/office/2006/metadata/properties" ma:root="true" ma:fieldsID="c9d9b8bade72a0b562924d18a39c3b08" ns2:_="">
    <xsd:import namespace="513c409d-95b3-4324-b1e7-64465f9ef70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3c409d-95b3-4324-b1e7-64465f9ef7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E01B92D-0251-4B54-8C26-3559682748F4}"/>
</file>

<file path=customXml/itemProps2.xml><?xml version="1.0" encoding="utf-8"?>
<ds:datastoreItem xmlns:ds="http://schemas.openxmlformats.org/officeDocument/2006/customXml" ds:itemID="{FE71E803-DC99-43B4-855F-32B8F59ABAD5}"/>
</file>

<file path=customXml/itemProps3.xml><?xml version="1.0" encoding="utf-8"?>
<ds:datastoreItem xmlns:ds="http://schemas.openxmlformats.org/officeDocument/2006/customXml" ds:itemID="{CF842118-F380-4F51-8EC8-9126731E6BD9}"/>
</file>

<file path=docProps/app.xml><?xml version="1.0" encoding="utf-8"?>
<Properties xmlns="http://schemas.openxmlformats.org/officeDocument/2006/extended-properties" xmlns:vt="http://schemas.openxmlformats.org/officeDocument/2006/docPropsVTypes">
  <TotalTime>1202</TotalTime>
  <Words>2297</Words>
  <Application>Microsoft Office PowerPoint</Application>
  <PresentationFormat>On-screen Show (4:3)</PresentationFormat>
  <Paragraphs>329</Paragraphs>
  <Slides>26</Slides>
  <Notes>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26</vt:i4>
      </vt:variant>
    </vt:vector>
  </HeadingPairs>
  <TitlesOfParts>
    <vt:vector size="38" baseType="lpstr">
      <vt:lpstr>Arial</vt:lpstr>
      <vt:lpstr>Calibri</vt:lpstr>
      <vt:lpstr>Courier New</vt:lpstr>
      <vt:lpstr>Garamond</vt:lpstr>
      <vt:lpstr>Helvetica</vt:lpstr>
      <vt:lpstr>inherit</vt:lpstr>
      <vt:lpstr>Open Sans</vt:lpstr>
      <vt:lpstr>Roboto</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85</cp:revision>
  <dcterms:created xsi:type="dcterms:W3CDTF">2020-11-18T19:26:44Z</dcterms:created>
  <dcterms:modified xsi:type="dcterms:W3CDTF">2021-12-16T18:59:34Z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0x01010028124A2AB109B04D9394872AA5C4638C</vt:lpwstr>
  </property>
</Properties>
</file>