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erriweather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Sans-regular.fntdata"/><Relationship Id="rId11" Type="http://schemas.openxmlformats.org/officeDocument/2006/relationships/slide" Target="slides/slide7.xml"/><Relationship Id="rId22" Type="http://schemas.openxmlformats.org/officeDocument/2006/relationships/font" Target="fonts/MerriweatherSans-italic.fntdata"/><Relationship Id="rId10" Type="http://schemas.openxmlformats.org/officeDocument/2006/relationships/slide" Target="slides/slide6.xml"/><Relationship Id="rId21" Type="http://schemas.openxmlformats.org/officeDocument/2006/relationships/font" Target="fonts/MerriweatherSans-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Merriweather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medlineplus.gov/ency/article/000726.htm" TargetMode="External"/><Relationship Id="rId4" Type="http://schemas.openxmlformats.org/officeDocument/2006/relationships/hyperlink" Target="https://medlineplus.gov/ency/article/000783.htm" TargetMode="External"/><Relationship Id="rId5" Type="http://schemas.openxmlformats.org/officeDocument/2006/relationships/hyperlink" Target="https://medlineplus.gov/ency/article/001571.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BD6EE"/>
            </a:gs>
            <a:gs pos="50000">
              <a:srgbClr val="BBD6EE"/>
            </a:gs>
            <a:gs pos="100000">
              <a:srgbClr val="F6A8D1"/>
            </a:gs>
          </a:gsLst>
          <a:lin ang="5400000" scaled="0"/>
        </a:gradFill>
      </p:bgPr>
    </p:bg>
    <p:spTree>
      <p:nvGrpSpPr>
        <p:cNvPr id="83" name="Shape 83"/>
        <p:cNvGrpSpPr/>
        <p:nvPr/>
      </p:nvGrpSpPr>
      <p:grpSpPr>
        <a:xfrm>
          <a:off x="0" y="0"/>
          <a:ext cx="0" cy="0"/>
          <a:chOff x="0" y="0"/>
          <a:chExt cx="0" cy="0"/>
        </a:xfrm>
      </p:grpSpPr>
      <p:sp>
        <p:nvSpPr>
          <p:cNvPr id="84" name="Google Shape;84;p13"/>
          <p:cNvSpPr/>
          <p:nvPr/>
        </p:nvSpPr>
        <p:spPr>
          <a:xfrm>
            <a:off x="1094874" y="986589"/>
            <a:ext cx="9573126" cy="2523374"/>
          </a:xfrm>
          <a:prstGeom prst="rect">
            <a:avLst/>
          </a:prstGeom>
        </p:spPr>
        <p:txBody>
          <a:bodyPr>
            <a:prstTxWarp prst="textPlain"/>
          </a:bodyPr>
          <a:lstStyle/>
          <a:p>
            <a:pPr lvl="0" algn="ctr"/>
            <a:r>
              <a:rPr b="1" i="0">
                <a:ln cap="flat" cmpd="sng" w="22225">
                  <a:solidFill>
                    <a:schemeClr val="accent2"/>
                  </a:solidFill>
                  <a:prstDash val="solid"/>
                  <a:round/>
                  <a:headEnd len="sm" w="sm" type="none"/>
                  <a:tailEnd len="sm" w="sm" type="none"/>
                </a:ln>
                <a:solidFill>
                  <a:srgbClr val="F7CAAC"/>
                </a:solidFill>
                <a:latin typeface="Calibri"/>
              </a:rPr>
              <a:t>BRAIN HERNIATION </a:t>
            </a:r>
          </a:p>
        </p:txBody>
      </p:sp>
      <p:sp>
        <p:nvSpPr>
          <p:cNvPr id="85" name="Google Shape;85;p13"/>
          <p:cNvSpPr txBox="1"/>
          <p:nvPr>
            <p:ph idx="1" type="subTitle"/>
          </p:nvPr>
        </p:nvSpPr>
        <p:spPr>
          <a:xfrm>
            <a:off x="1295400" y="367422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a:t>DONE BY : DANIA JAMAL ALSINJLAWI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((4)) Transcalvarial herniation (external herniation)</a:t>
            </a:r>
            <a:br>
              <a:rPr b="1" i="0" lang="en-US" sz="2800" u="none" cap="none" strike="noStrike">
                <a:solidFill>
                  <a:srgbClr val="000000"/>
                </a:solidFill>
                <a:latin typeface="Calibri"/>
                <a:ea typeface="Calibri"/>
                <a:cs typeface="Calibri"/>
                <a:sym typeface="Calibri"/>
              </a:rPr>
            </a:br>
            <a:endParaRPr b="1"/>
          </a:p>
        </p:txBody>
      </p:sp>
      <p:sp>
        <p:nvSpPr>
          <p:cNvPr id="142" name="Google Shape;142;p22"/>
          <p:cNvSpPr txBox="1"/>
          <p:nvPr>
            <p:ph idx="1" type="body"/>
          </p:nvPr>
        </p:nvSpPr>
        <p:spPr>
          <a:xfrm>
            <a:off x="417094" y="115185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brain squeezes through a fracture or a surgical site in the skull or surgical site during operation.</a:t>
            </a:r>
            <a:endParaRPr/>
          </a:p>
        </p:txBody>
      </p:sp>
      <p:pic>
        <p:nvPicPr>
          <p:cNvPr id="143" name="Google Shape;143;p22"/>
          <p:cNvPicPr preferRelativeResize="0"/>
          <p:nvPr/>
        </p:nvPicPr>
        <p:blipFill rotWithShape="1">
          <a:blip r:embed="rId3">
            <a:alphaModFix/>
          </a:blip>
          <a:srcRect b="0" l="0" r="0" t="0"/>
          <a:stretch/>
        </p:blipFill>
        <p:spPr>
          <a:xfrm>
            <a:off x="7603958" y="1690687"/>
            <a:ext cx="3911859" cy="43226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Arial"/>
              <a:buNone/>
            </a:pPr>
            <a:r>
              <a:rPr b="1" i="0" lang="en-US" u="sng">
                <a:solidFill>
                  <a:srgbClr val="FF0000"/>
                </a:solidFill>
                <a:latin typeface="Arial"/>
                <a:ea typeface="Arial"/>
                <a:cs typeface="Arial"/>
                <a:sym typeface="Arial"/>
              </a:rPr>
              <a:t>Infratentorial herniation:</a:t>
            </a:r>
            <a:br>
              <a:rPr b="1" i="0" lang="en-US" u="sng">
                <a:solidFill>
                  <a:srgbClr val="FF0000"/>
                </a:solidFill>
                <a:latin typeface="Arial"/>
                <a:ea typeface="Arial"/>
                <a:cs typeface="Arial"/>
                <a:sym typeface="Arial"/>
              </a:rPr>
            </a:br>
            <a:endParaRPr/>
          </a:p>
        </p:txBody>
      </p:sp>
      <p:sp>
        <p:nvSpPr>
          <p:cNvPr id="149" name="Google Shape;149;p23"/>
          <p:cNvSpPr txBox="1"/>
          <p:nvPr>
            <p:ph idx="1" type="body"/>
          </p:nvPr>
        </p:nvSpPr>
        <p:spPr>
          <a:xfrm>
            <a:off x="838200" y="1837657"/>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90000"/>
              </a:lnSpc>
              <a:spcBef>
                <a:spcPts val="0"/>
              </a:spcBef>
              <a:spcAft>
                <a:spcPts val="0"/>
              </a:spcAft>
              <a:buClr>
                <a:schemeClr val="dk1"/>
              </a:buClr>
              <a:buSzPct val="100000"/>
              <a:buChar char="•"/>
            </a:pPr>
            <a:r>
              <a:rPr b="1" i="1" lang="en-US" sz="3300" u="sng"/>
              <a:t>1 .upward hern </a:t>
            </a:r>
            <a:r>
              <a:rPr lang="en-US"/>
              <a:t>: </a:t>
            </a:r>
            <a:endParaRPr/>
          </a:p>
          <a:p>
            <a:pPr indent="0" lvl="0" marL="0" rtl="0" algn="l">
              <a:lnSpc>
                <a:spcPct val="90000"/>
              </a:lnSpc>
              <a:spcBef>
                <a:spcPts val="1000"/>
              </a:spcBef>
              <a:spcAft>
                <a:spcPts val="0"/>
              </a:spcAft>
              <a:buClr>
                <a:schemeClr val="dk1"/>
              </a:buClr>
              <a:buSzPct val="100000"/>
              <a:buNone/>
            </a:pPr>
            <a:r>
              <a:rPr lang="en-US"/>
              <a:t>Increased pressure in the posterior fossa&gt;&gt; cause the cerebellum to move up through the tentorial opening in upward,</a:t>
            </a:r>
            <a:endParaRPr/>
          </a:p>
          <a:p>
            <a:pPr indent="0" lvl="0" marL="0" rtl="0" algn="l">
              <a:lnSpc>
                <a:spcPct val="90000"/>
              </a:lnSpc>
              <a:spcBef>
                <a:spcPts val="1000"/>
              </a:spcBef>
              <a:spcAft>
                <a:spcPts val="0"/>
              </a:spcAft>
              <a:buClr>
                <a:schemeClr val="dk1"/>
              </a:buClr>
              <a:buSzPct val="100000"/>
              <a:buNone/>
            </a:pPr>
            <a:r>
              <a:rPr lang="en-US"/>
              <a:t>The midbrain is pushed through the tentorial notch upward. This is also known as </a:t>
            </a:r>
            <a:r>
              <a:rPr lang="en-US" u="sng"/>
              <a:t>ascending </a:t>
            </a:r>
            <a:r>
              <a:rPr b="1" lang="en-US" u="sng"/>
              <a:t>transtentorial</a:t>
            </a:r>
            <a:r>
              <a:rPr lang="en-US" u="sng"/>
              <a:t> herniation </a:t>
            </a:r>
            <a:r>
              <a:rPr lang="en-US"/>
              <a:t>since it occurs across the tentorium cerebelli.</a:t>
            </a:r>
            <a:endParaRPr/>
          </a:p>
          <a:p>
            <a:pPr indent="0" lvl="0" marL="0" rtl="0" algn="l">
              <a:lnSpc>
                <a:spcPct val="90000"/>
              </a:lnSpc>
              <a:spcBef>
                <a:spcPts val="1000"/>
              </a:spcBef>
              <a:spcAft>
                <a:spcPts val="0"/>
              </a:spcAft>
              <a:buClr>
                <a:schemeClr val="dk1"/>
              </a:buClr>
              <a:buSzPct val="100000"/>
              <a:buNone/>
            </a:pPr>
            <a:r>
              <a:t/>
            </a:r>
            <a:endParaRPr/>
          </a:p>
          <a:p>
            <a:pPr indent="-228631" lvl="0" marL="228600" rtl="0" algn="l">
              <a:lnSpc>
                <a:spcPct val="90000"/>
              </a:lnSpc>
              <a:spcBef>
                <a:spcPts val="1000"/>
              </a:spcBef>
              <a:spcAft>
                <a:spcPts val="0"/>
              </a:spcAft>
              <a:buClr>
                <a:schemeClr val="dk1"/>
              </a:buClr>
              <a:buSzPct val="100000"/>
              <a:buChar char="•"/>
            </a:pPr>
            <a:r>
              <a:rPr b="1" i="1" lang="en-US" sz="3300" u="sng"/>
              <a:t>2. Tonsillar herniation</a:t>
            </a:r>
            <a:endParaRPr/>
          </a:p>
          <a:p>
            <a:pPr indent="0" lvl="0" marL="0" rtl="0" algn="l">
              <a:lnSpc>
                <a:spcPct val="90000"/>
              </a:lnSpc>
              <a:spcBef>
                <a:spcPts val="1000"/>
              </a:spcBef>
              <a:spcAft>
                <a:spcPts val="0"/>
              </a:spcAft>
              <a:buClr>
                <a:schemeClr val="dk1"/>
              </a:buClr>
              <a:buSzPct val="100000"/>
              <a:buNone/>
            </a:pPr>
            <a:r>
              <a:rPr lang="en-US"/>
              <a:t>also called downward cerebellar herniation, </a:t>
            </a:r>
            <a:r>
              <a:rPr b="1" lang="en-US" u="sng"/>
              <a:t>transforaminal</a:t>
            </a:r>
            <a:r>
              <a:rPr lang="en-US"/>
              <a:t> herniation, the cerebellum tonsillar &gt;&gt;move </a:t>
            </a:r>
            <a:r>
              <a:rPr lang="en-US" u="sng"/>
              <a:t>downward</a:t>
            </a:r>
            <a:r>
              <a:rPr lang="en-US"/>
              <a:t> through the foramen magnum &gt;&gt;</a:t>
            </a:r>
            <a:endParaRPr/>
          </a:p>
          <a:p>
            <a:pPr indent="0" lvl="0" marL="0" rtl="0" algn="l">
              <a:lnSpc>
                <a:spcPct val="90000"/>
              </a:lnSpc>
              <a:spcBef>
                <a:spcPts val="1000"/>
              </a:spcBef>
              <a:spcAft>
                <a:spcPts val="0"/>
              </a:spcAft>
              <a:buClr>
                <a:schemeClr val="dk1"/>
              </a:buClr>
              <a:buSzPct val="100000"/>
              <a:buNone/>
            </a:pPr>
            <a:r>
              <a:rPr lang="en-US"/>
              <a:t>-causing compression of the lower brainstem and upper cervical spina. Increased pressure on the brainstem &gt;&gt;</a:t>
            </a:r>
            <a:endParaRPr/>
          </a:p>
          <a:p>
            <a:pPr indent="0" lvl="0" marL="0" rtl="0" algn="l">
              <a:lnSpc>
                <a:spcPct val="90000"/>
              </a:lnSpc>
              <a:spcBef>
                <a:spcPts val="1000"/>
              </a:spcBef>
              <a:spcAft>
                <a:spcPts val="0"/>
              </a:spcAft>
              <a:buClr>
                <a:schemeClr val="dk1"/>
              </a:buClr>
              <a:buSzPct val="100000"/>
              <a:buNone/>
            </a:pPr>
            <a:r>
              <a:rPr lang="en-US"/>
              <a:t>dysfunction of the centers in the brain responsible for controlling </a:t>
            </a:r>
            <a:r>
              <a:rPr b="1" lang="en-US">
                <a:solidFill>
                  <a:srgbClr val="FF0000"/>
                </a:solidFill>
              </a:rPr>
              <a:t>respiratory and cardiac </a:t>
            </a:r>
            <a:r>
              <a:rPr lang="en-US"/>
              <a:t>function.(dangerous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-The most common signs are headache and neck stiffness, The level of consciousness may decrease and flaccid paralysis (reduce muscle tone ), Blood pressure instability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In physical examination in increased ICP :</a:t>
            </a:r>
            <a:endParaRPr/>
          </a:p>
          <a:p>
            <a:pPr indent="-228600" lvl="0" marL="228600" rtl="0" algn="l">
              <a:lnSpc>
                <a:spcPct val="90000"/>
              </a:lnSpc>
              <a:spcBef>
                <a:spcPts val="1000"/>
              </a:spcBef>
              <a:spcAft>
                <a:spcPts val="0"/>
              </a:spcAft>
              <a:buClr>
                <a:schemeClr val="dk1"/>
              </a:buClr>
              <a:buSzPts val="2800"/>
              <a:buChar char="•"/>
            </a:pPr>
            <a:r>
              <a:rPr lang="en-US"/>
              <a:t>-  level of consciousness </a:t>
            </a:r>
            <a:endParaRPr/>
          </a:p>
          <a:p>
            <a:pPr indent="-228600" lvl="0" marL="228600" rtl="0" algn="l">
              <a:lnSpc>
                <a:spcPct val="90000"/>
              </a:lnSpc>
              <a:spcBef>
                <a:spcPts val="1000"/>
              </a:spcBef>
              <a:spcAft>
                <a:spcPts val="0"/>
              </a:spcAft>
              <a:buClr>
                <a:schemeClr val="dk1"/>
              </a:buClr>
              <a:buSzPts val="2800"/>
              <a:buChar char="•"/>
            </a:pPr>
            <a:r>
              <a:rPr lang="en-US"/>
              <a:t>-focal neurological signs </a:t>
            </a:r>
            <a:endParaRPr/>
          </a:p>
          <a:p>
            <a:pPr indent="-228600" lvl="0" marL="228600" rtl="0" algn="l">
              <a:lnSpc>
                <a:spcPct val="90000"/>
              </a:lnSpc>
              <a:spcBef>
                <a:spcPts val="1000"/>
              </a:spcBef>
              <a:spcAft>
                <a:spcPts val="0"/>
              </a:spcAft>
              <a:buClr>
                <a:schemeClr val="dk1"/>
              </a:buClr>
              <a:buSzPts val="2800"/>
              <a:buChar char="•"/>
            </a:pPr>
            <a:r>
              <a:rPr lang="en-US"/>
              <a:t>-papilledema (swelling of optic disc)</a:t>
            </a:r>
            <a:endParaRPr/>
          </a:p>
          <a:p>
            <a:pPr indent="-228600" lvl="0" marL="228600" rtl="0" algn="l">
              <a:lnSpc>
                <a:spcPct val="90000"/>
              </a:lnSpc>
              <a:spcBef>
                <a:spcPts val="1000"/>
              </a:spcBef>
              <a:spcAft>
                <a:spcPts val="0"/>
              </a:spcAft>
              <a:buClr>
                <a:schemeClr val="dk1"/>
              </a:buClr>
              <a:buSzPts val="2800"/>
              <a:buChar char="•"/>
            </a:pPr>
            <a:r>
              <a:rPr lang="en-US"/>
              <a:t>-  blood pressure </a:t>
            </a:r>
            <a:endParaRPr/>
          </a:p>
          <a:p>
            <a:pPr indent="-228600" lvl="0" marL="228600" rtl="0" algn="l">
              <a:lnSpc>
                <a:spcPct val="90000"/>
              </a:lnSpc>
              <a:spcBef>
                <a:spcPts val="1000"/>
              </a:spcBef>
              <a:spcAft>
                <a:spcPts val="0"/>
              </a:spcAft>
              <a:buClr>
                <a:schemeClr val="dk1"/>
              </a:buClr>
              <a:buSzPts val="2800"/>
              <a:buChar char="•"/>
            </a:pPr>
            <a:r>
              <a:rPr lang="en-US"/>
              <a:t>-Irregular breathing </a:t>
            </a:r>
            <a:endParaRPr/>
          </a:p>
          <a:p>
            <a:pPr indent="-228600" lvl="0" marL="228600" rtl="0" algn="l">
              <a:lnSpc>
                <a:spcPct val="90000"/>
              </a:lnSpc>
              <a:spcBef>
                <a:spcPts val="1000"/>
              </a:spcBef>
              <a:spcAft>
                <a:spcPts val="0"/>
              </a:spcAft>
              <a:buClr>
                <a:schemeClr val="dk1"/>
              </a:buClr>
              <a:buSzPts val="2800"/>
              <a:buChar char="•"/>
            </a:pPr>
            <a:r>
              <a:rPr lang="en-US"/>
              <a:t>-bradycardia </a:t>
            </a:r>
            <a:endParaRPr/>
          </a:p>
          <a:p>
            <a:pPr indent="0" lvl="0" marL="0" rtl="0" algn="l">
              <a:lnSpc>
                <a:spcPct val="90000"/>
              </a:lnSpc>
              <a:spcBef>
                <a:spcPts val="1000"/>
              </a:spcBef>
              <a:spcAft>
                <a:spcPts val="0"/>
              </a:spcAft>
              <a:buClr>
                <a:schemeClr val="dk1"/>
              </a:buClr>
              <a:buSzPts val="2800"/>
              <a:buNone/>
            </a:pPr>
            <a:r>
              <a:t/>
            </a:r>
            <a:endParaRPr/>
          </a:p>
        </p:txBody>
      </p:sp>
      <p:cxnSp>
        <p:nvCxnSpPr>
          <p:cNvPr id="155" name="Google Shape;155;p24"/>
          <p:cNvCxnSpPr/>
          <p:nvPr/>
        </p:nvCxnSpPr>
        <p:spPr>
          <a:xfrm>
            <a:off x="1335506" y="2334126"/>
            <a:ext cx="0" cy="433136"/>
          </a:xfrm>
          <a:prstGeom prst="straightConnector1">
            <a:avLst/>
          </a:prstGeom>
          <a:noFill/>
          <a:ln cap="flat" cmpd="sng" w="38100">
            <a:solidFill>
              <a:srgbClr val="0C0C0C"/>
            </a:solidFill>
            <a:prstDash val="solid"/>
            <a:miter lim="800000"/>
            <a:headEnd len="sm" w="sm" type="none"/>
            <a:tailEnd len="med" w="med" type="triangle"/>
          </a:ln>
        </p:spPr>
      </p:cxnSp>
      <p:cxnSp>
        <p:nvCxnSpPr>
          <p:cNvPr id="156" name="Google Shape;156;p24"/>
          <p:cNvCxnSpPr/>
          <p:nvPr/>
        </p:nvCxnSpPr>
        <p:spPr>
          <a:xfrm rot="10800000">
            <a:off x="1335506" y="3814010"/>
            <a:ext cx="0" cy="465221"/>
          </a:xfrm>
          <a:prstGeom prst="straightConnector1">
            <a:avLst/>
          </a:prstGeom>
          <a:noFill/>
          <a:ln cap="flat" cmpd="sng" w="38100">
            <a:solidFill>
              <a:srgbClr val="0C0C0C"/>
            </a:solidFill>
            <a:prstDash val="solid"/>
            <a:miter lim="800000"/>
            <a:headEnd len="sm" w="sm" type="none"/>
            <a:tailEnd len="med" w="med" type="triangle"/>
          </a:ln>
        </p:spPr>
      </p:cxnSp>
      <p:sp>
        <p:nvSpPr>
          <p:cNvPr id="157" name="Google Shape;157;p24"/>
          <p:cNvSpPr/>
          <p:nvPr/>
        </p:nvSpPr>
        <p:spPr>
          <a:xfrm>
            <a:off x="4102768" y="4046620"/>
            <a:ext cx="1179094" cy="1325563"/>
          </a:xfrm>
          <a:prstGeom prst="rightBrace">
            <a:avLst>
              <a:gd fmla="val 8333" name="adj1"/>
              <a:gd fmla="val 50000" name="adj2"/>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24"/>
          <p:cNvSpPr txBox="1"/>
          <p:nvPr/>
        </p:nvSpPr>
        <p:spPr>
          <a:xfrm>
            <a:off x="5426241" y="4247736"/>
            <a:ext cx="206943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Cushing triaid </a:t>
            </a:r>
            <a:r>
              <a:rPr lang="en-US" sz="1800">
                <a:solidFill>
                  <a:schemeClr val="dk1"/>
                </a:solidFill>
                <a:latin typeface="Calibri"/>
                <a:ea typeface="Calibri"/>
                <a:cs typeface="Calibri"/>
                <a:sym typeface="Calibri"/>
              </a:rPr>
              <a:t>: cns response due to increase ICP</a:t>
            </a:r>
            <a:endParaRPr/>
          </a:p>
        </p:txBody>
      </p:sp>
      <p:sp>
        <p:nvSpPr>
          <p:cNvPr id="159" name="Google Shape;159;p24"/>
          <p:cNvSpPr txBox="1"/>
          <p:nvPr>
            <p:ph type="title"/>
          </p:nvPr>
        </p:nvSpPr>
        <p:spPr>
          <a:xfrm>
            <a:off x="609600" y="56084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lang="en-US" sz="2000"/>
              <a:t>Exams and Tests</a:t>
            </a:r>
            <a:br>
              <a:rPr lang="en-US" sz="2000"/>
            </a:br>
            <a:r>
              <a:rPr lang="en-US" sz="2000"/>
              <a:t>A brain and nervous system exam shows changes in alertness. Depending on the severity of the herniation and the part of the brain that is being pressed on, there will be problems with one or more brain-related reflexes and nerve functions.</a:t>
            </a:r>
            <a:br>
              <a:rPr lang="en-US" sz="2000"/>
            </a:b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idx="1" type="body"/>
          </p:nvPr>
        </p:nvSpPr>
        <p:spPr>
          <a:xfrm>
            <a:off x="497305" y="1873750"/>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Lumbar puncture relatively contraindication &gt;&gt;to possible herniation </a:t>
            </a:r>
            <a:endParaRPr/>
          </a:p>
          <a:p>
            <a:pPr indent="-228600" lvl="0" marL="228600" rtl="0" algn="l">
              <a:lnSpc>
                <a:spcPct val="90000"/>
              </a:lnSpc>
              <a:spcBef>
                <a:spcPts val="1000"/>
              </a:spcBef>
              <a:spcAft>
                <a:spcPts val="0"/>
              </a:spcAft>
              <a:buClr>
                <a:schemeClr val="dk1"/>
              </a:buClr>
              <a:buSzPts val="2800"/>
              <a:buChar char="•"/>
            </a:pPr>
            <a:r>
              <a:rPr lang="en-US"/>
              <a:t>Confirm presence of mass effect with CT , MRI </a:t>
            </a:r>
            <a:endParaRPr/>
          </a:p>
          <a:p>
            <a:pPr indent="-228600" lvl="0" marL="228600" rtl="0" algn="l">
              <a:lnSpc>
                <a:spcPct val="90000"/>
              </a:lnSpc>
              <a:spcBef>
                <a:spcPts val="1000"/>
              </a:spcBef>
              <a:spcAft>
                <a:spcPts val="0"/>
              </a:spcAft>
              <a:buClr>
                <a:schemeClr val="dk1"/>
              </a:buClr>
              <a:buSzPts val="2800"/>
              <a:buChar char="•"/>
            </a:pPr>
            <a:r>
              <a:rPr lang="en-US"/>
              <a:t>No mass lesion &gt;&gt;lumbar puncture &gt;&gt;needle to spinal canal attach to Manometer &gt;&gt; measure CSF pressure&gt;&gt;MORE THAN 8-15mmHg &gt;&gt;increase ICP </a:t>
            </a:r>
            <a:endParaRPr/>
          </a:p>
          <a:p>
            <a:pPr indent="-228600" lvl="0" marL="228600" rtl="0" algn="l">
              <a:lnSpc>
                <a:spcPct val="90000"/>
              </a:lnSpc>
              <a:spcBef>
                <a:spcPts val="1000"/>
              </a:spcBef>
              <a:spcAft>
                <a:spcPts val="0"/>
              </a:spcAft>
              <a:buClr>
                <a:schemeClr val="dk1"/>
              </a:buClr>
              <a:buSzPts val="2800"/>
              <a:buChar char="•"/>
            </a:pPr>
            <a:r>
              <a:rPr lang="en-US"/>
              <a:t> Blood tests if an abscess or a bleeding disorder is suspected</a:t>
            </a:r>
            <a:endParaRPr/>
          </a:p>
          <a:p>
            <a:pPr indent="0" lvl="0" marL="0" rtl="0" algn="l">
              <a:lnSpc>
                <a:spcPct val="90000"/>
              </a:lnSpc>
              <a:spcBef>
                <a:spcPts val="1000"/>
              </a:spcBef>
              <a:spcAft>
                <a:spcPts val="0"/>
              </a:spcAft>
              <a:buClr>
                <a:schemeClr val="dk1"/>
              </a:buClr>
              <a:buSzPts val="2800"/>
              <a:buNone/>
            </a:pPr>
            <a:r>
              <a:t/>
            </a:r>
            <a:endParaRPr/>
          </a:p>
        </p:txBody>
      </p:sp>
      <p:sp>
        <p:nvSpPr>
          <p:cNvPr id="165" name="Google Shape;16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453194" y="530261"/>
            <a:ext cx="7756347" cy="628377"/>
          </a:xfrm>
          <a:prstGeom prst="rect">
            <a:avLst/>
          </a:prstGeom>
          <a:noFill/>
          <a:ln>
            <a:noFill/>
          </a:ln>
        </p:spPr>
        <p:txBody>
          <a:bodyPr anchorCtr="0" anchor="ctr" bIns="0" lIns="0" spcFirstLastPara="1" rIns="0" wrap="square" tIns="12700">
            <a:spAutoFit/>
          </a:bodyPr>
          <a:lstStyle/>
          <a:p>
            <a:pPr indent="0" lvl="0" marL="16510" marR="0" rtl="0" algn="l">
              <a:lnSpc>
                <a:spcPct val="10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Management of Cerebral Herniation</a:t>
            </a:r>
            <a:endParaRPr b="1" sz="4000">
              <a:solidFill>
                <a:schemeClr val="dk2"/>
              </a:solidFill>
              <a:latin typeface="Calibri"/>
              <a:ea typeface="Calibri"/>
              <a:cs typeface="Calibri"/>
              <a:sym typeface="Calibri"/>
            </a:endParaRPr>
          </a:p>
        </p:txBody>
      </p:sp>
      <p:sp>
        <p:nvSpPr>
          <p:cNvPr id="171" name="Google Shape;171;p26"/>
          <p:cNvSpPr txBox="1"/>
          <p:nvPr/>
        </p:nvSpPr>
        <p:spPr>
          <a:xfrm>
            <a:off x="224589" y="1260140"/>
            <a:ext cx="10515600" cy="751488"/>
          </a:xfrm>
          <a:prstGeom prst="rect">
            <a:avLst/>
          </a:prstGeom>
          <a:noFill/>
          <a:ln>
            <a:noFill/>
          </a:ln>
        </p:spPr>
        <p:txBody>
          <a:bodyPr anchorCtr="0" anchor="t" bIns="0" lIns="0" spcFirstLastPara="1" rIns="0" wrap="square" tIns="12700">
            <a:spAutoFit/>
          </a:bodyPr>
          <a:lstStyle/>
          <a:p>
            <a:pPr indent="-342900" lvl="0" marL="355600" marR="600075" rtl="0" algn="l">
              <a:lnSpc>
                <a:spcPct val="100000"/>
              </a:lnSpc>
              <a:spcBef>
                <a:spcPts val="0"/>
              </a:spcBef>
              <a:spcAft>
                <a:spcPts val="0"/>
              </a:spcAft>
              <a:buClr>
                <a:srgbClr val="FF0000"/>
              </a:buClr>
              <a:buSzPts val="2400"/>
              <a:buFont typeface="Arial"/>
              <a:buChar char="•"/>
            </a:pPr>
            <a:r>
              <a:rPr lang="en-US" sz="2400">
                <a:solidFill>
                  <a:srgbClr val="FF0000"/>
                </a:solidFill>
                <a:latin typeface="Arial"/>
                <a:ea typeface="Arial"/>
                <a:cs typeface="Arial"/>
                <a:sym typeface="Arial"/>
              </a:rPr>
              <a:t>The first treatment of raised ICP is to remove the lesion  causing mass effect within the brain such as a tumor,  hematoma or abscess</a:t>
            </a:r>
            <a:endParaRPr sz="2400">
              <a:solidFill>
                <a:srgbClr val="FF0000"/>
              </a:solidFill>
              <a:latin typeface="Arial"/>
              <a:ea typeface="Arial"/>
              <a:cs typeface="Arial"/>
              <a:sym typeface="Arial"/>
            </a:endParaRPr>
          </a:p>
        </p:txBody>
      </p:sp>
      <p:sp>
        <p:nvSpPr>
          <p:cNvPr id="172" name="Google Shape;172;p26"/>
          <p:cNvSpPr txBox="1"/>
          <p:nvPr/>
        </p:nvSpPr>
        <p:spPr>
          <a:xfrm>
            <a:off x="344905" y="2011628"/>
            <a:ext cx="6725284" cy="4084451"/>
          </a:xfrm>
          <a:prstGeom prst="rect">
            <a:avLst/>
          </a:prstGeom>
          <a:noFill/>
          <a:ln>
            <a:noFill/>
          </a:ln>
        </p:spPr>
        <p:txBody>
          <a:bodyPr anchorCtr="0" anchor="t" bIns="0" lIns="0" spcFirstLastPara="1" rIns="0" wrap="square" tIns="85075">
            <a:spAutoFit/>
          </a:bodyPr>
          <a:lstStyle/>
          <a:p>
            <a:pPr indent="-285750" lvl="1" marL="805815" marR="0" rtl="0" algn="l">
              <a:lnSpc>
                <a:spcPct val="100000"/>
              </a:lnSpc>
              <a:spcBef>
                <a:spcPts val="0"/>
              </a:spcBef>
              <a:spcAft>
                <a:spcPts val="0"/>
              </a:spcAft>
              <a:buClr>
                <a:schemeClr val="dk2"/>
              </a:buClr>
              <a:buSzPts val="1600"/>
              <a:buFont typeface="Arial"/>
              <a:buChar char="•"/>
            </a:pPr>
            <a:r>
              <a:rPr b="0" i="0" lang="en-US" sz="1600" u="sng" cap="none" strike="noStrike">
                <a:solidFill>
                  <a:schemeClr val="dk2"/>
                </a:solidFill>
                <a:latin typeface="Arial"/>
                <a:ea typeface="Arial"/>
                <a:cs typeface="Arial"/>
                <a:sym typeface="Arial"/>
              </a:rPr>
              <a:t>Positioning</a:t>
            </a:r>
            <a:r>
              <a:rPr b="0" i="0" lang="en-US" sz="1600" u="none" cap="none" strike="noStrike">
                <a:solidFill>
                  <a:schemeClr val="dk2"/>
                </a:solidFill>
                <a:latin typeface="Arial"/>
                <a:ea typeface="Arial"/>
                <a:cs typeface="Arial"/>
                <a:sym typeface="Arial"/>
              </a:rPr>
              <a:t>:</a:t>
            </a:r>
            <a:endParaRPr b="0" i="0" sz="1600" u="none" cap="none" strike="noStrike">
              <a:solidFill>
                <a:schemeClr val="dk2"/>
              </a:solidFill>
              <a:latin typeface="Arial"/>
              <a:ea typeface="Arial"/>
              <a:cs typeface="Arial"/>
              <a:sym typeface="Arial"/>
            </a:endParaRPr>
          </a:p>
          <a:p>
            <a:pPr indent="-287019" lvl="1" marL="807085" marR="0" rtl="0" algn="l">
              <a:lnSpc>
                <a:spcPct val="100000"/>
              </a:lnSpc>
              <a:spcBef>
                <a:spcPts val="484"/>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Moderate head elevation at an angle of 15-30</a:t>
            </a:r>
            <a:r>
              <a:rPr b="0" baseline="30000" i="0" lang="en-US" sz="1400" u="none" cap="none" strike="noStrike">
                <a:solidFill>
                  <a:schemeClr val="dk2"/>
                </a:solidFill>
                <a:latin typeface="Arial"/>
                <a:ea typeface="Arial"/>
                <a:cs typeface="Arial"/>
                <a:sym typeface="Arial"/>
              </a:rPr>
              <a:t>0</a:t>
            </a:r>
            <a:endParaRPr b="0" baseline="30000" i="0" sz="1400" u="none" cap="none" strike="noStrike">
              <a:solidFill>
                <a:schemeClr val="dk2"/>
              </a:solidFill>
              <a:latin typeface="Arial"/>
              <a:ea typeface="Arial"/>
              <a:cs typeface="Arial"/>
              <a:sym typeface="Arial"/>
            </a:endParaRPr>
          </a:p>
          <a:p>
            <a:pPr indent="0" lvl="0" marL="799465" marR="0" rtl="0" algn="l">
              <a:lnSpc>
                <a:spcPct val="100000"/>
              </a:lnSpc>
              <a:spcBef>
                <a:spcPts val="480"/>
              </a:spcBef>
              <a:spcAft>
                <a:spcPts val="0"/>
              </a:spcAft>
              <a:buNone/>
            </a:pPr>
            <a:r>
              <a:rPr lang="en-US" sz="1400">
                <a:solidFill>
                  <a:schemeClr val="dk2"/>
                </a:solidFill>
                <a:latin typeface="Arial"/>
                <a:ea typeface="Arial"/>
                <a:cs typeface="Arial"/>
                <a:sym typeface="Arial"/>
              </a:rPr>
              <a:t>To decrease ICP </a:t>
            </a:r>
            <a:endParaRPr sz="1600">
              <a:solidFill>
                <a:schemeClr val="dk2"/>
              </a:solidFill>
              <a:latin typeface="Arial"/>
              <a:ea typeface="Arial"/>
              <a:cs typeface="Arial"/>
              <a:sym typeface="Arial"/>
            </a:endParaRPr>
          </a:p>
          <a:p>
            <a:pPr indent="-342900" lvl="0" marL="406400" marR="0" rtl="0" algn="l">
              <a:lnSpc>
                <a:spcPct val="100000"/>
              </a:lnSpc>
              <a:spcBef>
                <a:spcPts val="670"/>
              </a:spcBef>
              <a:spcAft>
                <a:spcPts val="0"/>
              </a:spcAft>
              <a:buClr>
                <a:schemeClr val="dk2"/>
              </a:buClr>
              <a:buSzPts val="1600"/>
              <a:buFont typeface="Arial"/>
              <a:buChar char="•"/>
            </a:pPr>
            <a:r>
              <a:rPr lang="en-US" sz="1600">
                <a:solidFill>
                  <a:schemeClr val="dk2"/>
                </a:solidFill>
                <a:latin typeface="Arial"/>
                <a:ea typeface="Arial"/>
                <a:cs typeface="Arial"/>
                <a:sym typeface="Arial"/>
              </a:rPr>
              <a:t>External ventricular drain </a:t>
            </a:r>
            <a:endParaRPr/>
          </a:p>
          <a:p>
            <a:pPr indent="-342900" lvl="0" marL="406400" marR="0" rtl="0" algn="l">
              <a:lnSpc>
                <a:spcPct val="100000"/>
              </a:lnSpc>
              <a:spcBef>
                <a:spcPts val="670"/>
              </a:spcBef>
              <a:spcAft>
                <a:spcPts val="0"/>
              </a:spcAft>
              <a:buClr>
                <a:schemeClr val="dk2"/>
              </a:buClr>
              <a:buSzPts val="1600"/>
              <a:buFont typeface="Arial"/>
              <a:buChar char="•"/>
            </a:pPr>
            <a:r>
              <a:rPr lang="en-US" sz="1600">
                <a:solidFill>
                  <a:schemeClr val="dk2"/>
                </a:solidFill>
                <a:latin typeface="Arial"/>
                <a:ea typeface="Arial"/>
                <a:cs typeface="Arial"/>
                <a:sym typeface="Arial"/>
              </a:rPr>
              <a:t>Decompressive craniectomy &gt;&gt;part of skull remove to decrease pressure </a:t>
            </a:r>
            <a:endParaRPr sz="1600">
              <a:solidFill>
                <a:schemeClr val="dk2"/>
              </a:solidFill>
              <a:latin typeface="Arial"/>
              <a:ea typeface="Arial"/>
              <a:cs typeface="Arial"/>
              <a:sym typeface="Arial"/>
            </a:endParaRPr>
          </a:p>
          <a:p>
            <a:pPr indent="0" lvl="0" marL="799465" marR="0" rtl="0" algn="l">
              <a:lnSpc>
                <a:spcPct val="100000"/>
              </a:lnSpc>
              <a:spcBef>
                <a:spcPts val="480"/>
              </a:spcBef>
              <a:spcAft>
                <a:spcPts val="0"/>
              </a:spcAft>
              <a:buNone/>
            </a:pPr>
            <a:r>
              <a:t/>
            </a:r>
            <a:endParaRPr sz="1400">
              <a:solidFill>
                <a:schemeClr val="dk2"/>
              </a:solidFill>
              <a:latin typeface="Arial"/>
              <a:ea typeface="Arial"/>
              <a:cs typeface="Arial"/>
              <a:sym typeface="Arial"/>
            </a:endParaRPr>
          </a:p>
          <a:p>
            <a:pPr indent="-342900" lvl="0" marL="406400" marR="0" rtl="0" algn="l">
              <a:lnSpc>
                <a:spcPct val="100000"/>
              </a:lnSpc>
              <a:spcBef>
                <a:spcPts val="575"/>
              </a:spcBef>
              <a:spcAft>
                <a:spcPts val="0"/>
              </a:spcAft>
              <a:buClr>
                <a:schemeClr val="dk2"/>
              </a:buClr>
              <a:buSzPts val="1600"/>
              <a:buFont typeface="Arial"/>
              <a:buChar char="•"/>
            </a:pPr>
            <a:r>
              <a:rPr lang="en-US" sz="1600" u="sng">
                <a:solidFill>
                  <a:schemeClr val="dk2"/>
                </a:solidFill>
                <a:latin typeface="Arial"/>
                <a:ea typeface="Arial"/>
                <a:cs typeface="Arial"/>
                <a:sym typeface="Arial"/>
              </a:rPr>
              <a:t>Hyperventilation</a:t>
            </a:r>
            <a:endParaRPr sz="1600">
              <a:solidFill>
                <a:schemeClr val="dk2"/>
              </a:solidFill>
              <a:latin typeface="Arial"/>
              <a:ea typeface="Arial"/>
              <a:cs typeface="Arial"/>
              <a:sym typeface="Arial"/>
            </a:endParaRPr>
          </a:p>
          <a:p>
            <a:pPr indent="0" lvl="0" marL="520700" marR="0" rtl="0" algn="l">
              <a:lnSpc>
                <a:spcPct val="100000"/>
              </a:lnSpc>
              <a:spcBef>
                <a:spcPts val="480"/>
              </a:spcBef>
              <a:spcAft>
                <a:spcPts val="0"/>
              </a:spcAft>
              <a:buNone/>
            </a:pPr>
            <a:r>
              <a:rPr lang="en-US" sz="1400">
                <a:solidFill>
                  <a:schemeClr val="dk2"/>
                </a:solidFill>
                <a:latin typeface="Arial"/>
                <a:ea typeface="Arial"/>
                <a:cs typeface="Arial"/>
                <a:sym typeface="Arial"/>
              </a:rPr>
              <a:t>Hyperventilation               Pco2        vasoconstriction       decrease cerebral blood flow       decrease ICP</a:t>
            </a:r>
            <a:endParaRPr/>
          </a:p>
          <a:p>
            <a:pPr indent="-285750" lvl="0" marL="806450" marR="0" rtl="0" algn="l">
              <a:lnSpc>
                <a:spcPct val="100000"/>
              </a:lnSpc>
              <a:spcBef>
                <a:spcPts val="480"/>
              </a:spcBef>
              <a:spcAft>
                <a:spcPts val="0"/>
              </a:spcAft>
              <a:buClr>
                <a:schemeClr val="dk2"/>
              </a:buClr>
              <a:buSzPts val="1600"/>
              <a:buFont typeface="Arial"/>
              <a:buChar char="•"/>
            </a:pPr>
            <a:r>
              <a:rPr lang="en-US" sz="1600" u="sng">
                <a:solidFill>
                  <a:schemeClr val="dk2"/>
                </a:solidFill>
                <a:latin typeface="Arial"/>
                <a:ea typeface="Arial"/>
                <a:cs typeface="Arial"/>
                <a:sym typeface="Arial"/>
              </a:rPr>
              <a:t>Osmotic therapy (Mannitol)  </a:t>
            </a:r>
            <a:endParaRPr/>
          </a:p>
          <a:p>
            <a:pPr indent="0" lvl="0" marL="520700" marR="0" rtl="0" algn="l">
              <a:lnSpc>
                <a:spcPct val="100000"/>
              </a:lnSpc>
              <a:spcBef>
                <a:spcPts val="480"/>
              </a:spcBef>
              <a:spcAft>
                <a:spcPts val="0"/>
              </a:spcAft>
              <a:buNone/>
            </a:pPr>
            <a:r>
              <a:rPr lang="en-US" sz="1600">
                <a:solidFill>
                  <a:schemeClr val="dk2"/>
                </a:solidFill>
                <a:latin typeface="Arial"/>
                <a:ea typeface="Arial"/>
                <a:cs typeface="Arial"/>
                <a:sym typeface="Arial"/>
              </a:rPr>
              <a:t>Disrupts the blood brain barrier this results in moving of fluid from brain to body </a:t>
            </a:r>
            <a:endParaRPr/>
          </a:p>
          <a:p>
            <a:pPr indent="0" lvl="0" marL="520700" marR="0" rtl="0" algn="l">
              <a:lnSpc>
                <a:spcPct val="100000"/>
              </a:lnSpc>
              <a:spcBef>
                <a:spcPts val="480"/>
              </a:spcBef>
              <a:spcAft>
                <a:spcPts val="0"/>
              </a:spcAft>
              <a:buNone/>
            </a:pPr>
            <a:r>
              <a:rPr lang="en-US" sz="1600">
                <a:solidFill>
                  <a:schemeClr val="dk2"/>
                </a:solidFill>
                <a:latin typeface="Arial"/>
                <a:ea typeface="Arial"/>
                <a:cs typeface="Arial"/>
                <a:sym typeface="Arial"/>
              </a:rPr>
              <a:t>Osmotic action remove excess water from body </a:t>
            </a:r>
            <a:endParaRPr/>
          </a:p>
        </p:txBody>
      </p:sp>
      <p:cxnSp>
        <p:nvCxnSpPr>
          <p:cNvPr id="173" name="Google Shape;173;p26"/>
          <p:cNvCxnSpPr/>
          <p:nvPr/>
        </p:nvCxnSpPr>
        <p:spPr>
          <a:xfrm>
            <a:off x="1732547" y="4812631"/>
            <a:ext cx="204537"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74" name="Google Shape;174;p26"/>
          <p:cNvCxnSpPr/>
          <p:nvPr/>
        </p:nvCxnSpPr>
        <p:spPr>
          <a:xfrm>
            <a:off x="2177715" y="4576010"/>
            <a:ext cx="497301"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75" name="Google Shape;175;p26"/>
          <p:cNvCxnSpPr/>
          <p:nvPr/>
        </p:nvCxnSpPr>
        <p:spPr>
          <a:xfrm>
            <a:off x="4999789" y="4576010"/>
            <a:ext cx="258011"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76" name="Google Shape;176;p26"/>
          <p:cNvCxnSpPr/>
          <p:nvPr/>
        </p:nvCxnSpPr>
        <p:spPr>
          <a:xfrm>
            <a:off x="3272589" y="4576010"/>
            <a:ext cx="314642"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77" name="Google Shape;177;p26"/>
          <p:cNvCxnSpPr/>
          <p:nvPr/>
        </p:nvCxnSpPr>
        <p:spPr>
          <a:xfrm>
            <a:off x="2728484" y="4314945"/>
            <a:ext cx="13367" cy="330200"/>
          </a:xfrm>
          <a:prstGeom prst="straightConnector1">
            <a:avLst/>
          </a:prstGeom>
          <a:noFill/>
          <a:ln cap="flat" cmpd="sng" w="38100">
            <a:solidFill>
              <a:schemeClr val="accent1"/>
            </a:solidFill>
            <a:prstDash val="solid"/>
            <a:miter lim="800000"/>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83" name="Google Shape;183;p27"/>
          <p:cNvSpPr txBox="1"/>
          <p:nvPr>
            <p:ph idx="1" type="body"/>
          </p:nvPr>
        </p:nvSpPr>
        <p:spPr>
          <a:xfrm>
            <a:off x="609600" y="3429000"/>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None/>
            </a:pPr>
            <a:r>
              <a:rPr lang="en-US" sz="6000"/>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idx="1" type="body"/>
          </p:nvPr>
        </p:nvSpPr>
        <p:spPr>
          <a:xfrm>
            <a:off x="838200" y="570997"/>
            <a:ext cx="10515600" cy="595880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404040"/>
              </a:buClr>
              <a:buSzPts val="2400"/>
              <a:buChar char="•"/>
            </a:pPr>
            <a:r>
              <a:rPr b="1" i="1" lang="en-US" sz="2400" u="sng">
                <a:solidFill>
                  <a:srgbClr val="404040"/>
                </a:solidFill>
                <a:latin typeface="Arial"/>
                <a:ea typeface="Arial"/>
                <a:cs typeface="Arial"/>
                <a:sym typeface="Arial"/>
              </a:rPr>
              <a:t>Causes:</a:t>
            </a:r>
            <a:endParaRPr/>
          </a:p>
          <a:p>
            <a:pPr indent="-228600" lvl="0" marL="228600" rtl="0" algn="l">
              <a:lnSpc>
                <a:spcPct val="90000"/>
              </a:lnSpc>
              <a:spcBef>
                <a:spcPts val="1000"/>
              </a:spcBef>
              <a:spcAft>
                <a:spcPts val="0"/>
              </a:spcAft>
              <a:buClr>
                <a:srgbClr val="444444"/>
              </a:buClr>
              <a:buSzPts val="2000"/>
              <a:buChar char="•"/>
            </a:pPr>
            <a:r>
              <a:rPr b="0" i="0" lang="en-US" sz="2000">
                <a:solidFill>
                  <a:srgbClr val="444444"/>
                </a:solidFill>
                <a:latin typeface="Merriweather Sans"/>
                <a:ea typeface="Merriweather Sans"/>
                <a:cs typeface="Merriweather Sans"/>
                <a:sym typeface="Merriweather Sans"/>
              </a:rPr>
              <a:t>Brain herniation occurs when something inside the skull produces pressure that moves brain tissues. This is most often the result of brain swelling or bleeding from a head injury, </a:t>
            </a:r>
            <a:r>
              <a:rPr b="0" i="0" lang="en-US" sz="2000" u="sng" strike="noStrike">
                <a:solidFill>
                  <a:schemeClr val="hlink"/>
                </a:solidFill>
                <a:latin typeface="Merriweather Sans"/>
                <a:ea typeface="Merriweather Sans"/>
                <a:cs typeface="Merriweather Sans"/>
                <a:sym typeface="Merriweather Sans"/>
                <a:hlinkClick r:id="rId3"/>
              </a:rPr>
              <a:t>stroke</a:t>
            </a:r>
            <a:r>
              <a:rPr b="0" i="0" lang="en-US" sz="2000">
                <a:solidFill>
                  <a:srgbClr val="444444"/>
                </a:solidFill>
                <a:latin typeface="Merriweather Sans"/>
                <a:ea typeface="Merriweather Sans"/>
                <a:cs typeface="Merriweather Sans"/>
                <a:sym typeface="Merriweather Sans"/>
              </a:rPr>
              <a:t>, or brain tumor.</a:t>
            </a:r>
            <a:endParaRPr/>
          </a:p>
          <a:p>
            <a:pPr indent="0" lvl="0" marL="0" rtl="0" algn="l">
              <a:lnSpc>
                <a:spcPct val="90000"/>
              </a:lnSpc>
              <a:spcBef>
                <a:spcPts val="1000"/>
              </a:spcBef>
              <a:spcAft>
                <a:spcPts val="0"/>
              </a:spcAft>
              <a:buClr>
                <a:schemeClr val="dk1"/>
              </a:buClr>
              <a:buSzPts val="2000"/>
              <a:buNone/>
            </a:pPr>
            <a:r>
              <a:t/>
            </a:r>
            <a:endParaRPr b="0" i="0" sz="2000">
              <a:solidFill>
                <a:srgbClr val="444444"/>
              </a:solidFill>
              <a:latin typeface="Merriweather Sans"/>
              <a:ea typeface="Merriweather Sans"/>
              <a:cs typeface="Merriweather Sans"/>
              <a:sym typeface="Merriweather Sans"/>
            </a:endParaRPr>
          </a:p>
          <a:p>
            <a:pPr indent="-228600" lvl="0" marL="228600" rtl="0" algn="l">
              <a:lnSpc>
                <a:spcPct val="90000"/>
              </a:lnSpc>
              <a:spcBef>
                <a:spcPts val="1000"/>
              </a:spcBef>
              <a:spcAft>
                <a:spcPts val="0"/>
              </a:spcAft>
              <a:buClr>
                <a:srgbClr val="444444"/>
              </a:buClr>
              <a:buSzPts val="2000"/>
              <a:buChar char="•"/>
            </a:pPr>
            <a:r>
              <a:rPr b="1" i="1" lang="en-US" sz="2000" u="sng">
                <a:solidFill>
                  <a:srgbClr val="444444"/>
                </a:solidFill>
                <a:latin typeface="Merriweather Sans"/>
                <a:ea typeface="Merriweather Sans"/>
                <a:cs typeface="Merriweather Sans"/>
                <a:sym typeface="Merriweather Sans"/>
              </a:rPr>
              <a:t>Herniation of the brain can also be caused by other factors that lead to increased pressure inside the skull, including:</a:t>
            </a:r>
            <a:endParaRPr/>
          </a:p>
          <a:p>
            <a:pPr indent="-228600" lvl="0" marL="228600" rtl="0" algn="l">
              <a:lnSpc>
                <a:spcPct val="90000"/>
              </a:lnSpc>
              <a:spcBef>
                <a:spcPts val="1000"/>
              </a:spcBef>
              <a:spcAft>
                <a:spcPts val="0"/>
              </a:spcAft>
              <a:buClr>
                <a:srgbClr val="444444"/>
              </a:buClr>
              <a:buSzPts val="2000"/>
              <a:buFont typeface="Arial"/>
              <a:buChar char="•"/>
            </a:pPr>
            <a:r>
              <a:rPr b="0" i="0" lang="en-US" sz="2000">
                <a:solidFill>
                  <a:srgbClr val="444444"/>
                </a:solidFill>
                <a:latin typeface="Arial"/>
                <a:ea typeface="Arial"/>
                <a:cs typeface="Arial"/>
                <a:sym typeface="Arial"/>
              </a:rPr>
              <a:t>Collection of pus and other material in the brain, usually from a bacterial or fungal infection (</a:t>
            </a:r>
            <a:r>
              <a:rPr b="0" i="0" lang="en-US" sz="2000" u="sng" strike="noStrike">
                <a:solidFill>
                  <a:schemeClr val="hlink"/>
                </a:solidFill>
                <a:latin typeface="Arial"/>
                <a:ea typeface="Arial"/>
                <a:cs typeface="Arial"/>
                <a:sym typeface="Arial"/>
                <a:hlinkClick r:id="rId4"/>
              </a:rPr>
              <a:t>abscess</a:t>
            </a:r>
            <a:r>
              <a:rPr b="0" i="0" lang="en-US" sz="2000">
                <a:solidFill>
                  <a:srgbClr val="444444"/>
                </a:solidFill>
                <a:latin typeface="Arial"/>
                <a:ea typeface="Arial"/>
                <a:cs typeface="Arial"/>
                <a:sym typeface="Arial"/>
              </a:rPr>
              <a:t>)</a:t>
            </a:r>
            <a:endParaRPr/>
          </a:p>
          <a:p>
            <a:pPr indent="-228600" lvl="0" marL="228600" rtl="0" algn="l">
              <a:lnSpc>
                <a:spcPct val="90000"/>
              </a:lnSpc>
              <a:spcBef>
                <a:spcPts val="1000"/>
              </a:spcBef>
              <a:spcAft>
                <a:spcPts val="0"/>
              </a:spcAft>
              <a:buClr>
                <a:srgbClr val="444444"/>
              </a:buClr>
              <a:buSzPts val="2000"/>
              <a:buFont typeface="Arial"/>
              <a:buChar char="•"/>
            </a:pPr>
            <a:r>
              <a:rPr b="0" i="0" lang="en-US" sz="2000">
                <a:solidFill>
                  <a:srgbClr val="444444"/>
                </a:solidFill>
                <a:latin typeface="Arial"/>
                <a:ea typeface="Arial"/>
                <a:cs typeface="Arial"/>
                <a:sym typeface="Arial"/>
              </a:rPr>
              <a:t>Bleeding in the brain (hemorrhage)</a:t>
            </a:r>
            <a:endParaRPr/>
          </a:p>
          <a:p>
            <a:pPr indent="-228600" lvl="0" marL="228600" rtl="0" algn="l">
              <a:lnSpc>
                <a:spcPct val="90000"/>
              </a:lnSpc>
              <a:spcBef>
                <a:spcPts val="1000"/>
              </a:spcBef>
              <a:spcAft>
                <a:spcPts val="0"/>
              </a:spcAft>
              <a:buClr>
                <a:srgbClr val="444444"/>
              </a:buClr>
              <a:buSzPts val="2000"/>
              <a:buFont typeface="Arial"/>
              <a:buChar char="•"/>
            </a:pPr>
            <a:r>
              <a:rPr b="0" i="0" lang="en-US" sz="2000">
                <a:solidFill>
                  <a:srgbClr val="444444"/>
                </a:solidFill>
                <a:latin typeface="Arial"/>
                <a:ea typeface="Arial"/>
                <a:cs typeface="Arial"/>
                <a:sym typeface="Arial"/>
              </a:rPr>
              <a:t>Buildup of fluid inside the skull that leads to brain swelling (</a:t>
            </a:r>
            <a:r>
              <a:rPr b="0" i="0" lang="en-US" sz="2000" u="sng">
                <a:solidFill>
                  <a:schemeClr val="hlink"/>
                </a:solidFill>
                <a:latin typeface="Arial"/>
                <a:ea typeface="Arial"/>
                <a:cs typeface="Arial"/>
                <a:sym typeface="Arial"/>
                <a:hlinkClick r:id="rId5"/>
              </a:rPr>
              <a:t>hydrocephalus</a:t>
            </a:r>
            <a:r>
              <a:rPr b="0" i="0" lang="en-US" sz="2000">
                <a:solidFill>
                  <a:srgbClr val="444444"/>
                </a:solidFill>
                <a:latin typeface="Arial"/>
                <a:ea typeface="Arial"/>
                <a:cs typeface="Arial"/>
                <a:sym typeface="Arial"/>
              </a:rPr>
              <a:t>)</a:t>
            </a:r>
            <a:endParaRPr/>
          </a:p>
          <a:p>
            <a:pPr indent="-228600" lvl="0" marL="228600" rtl="0" algn="l">
              <a:lnSpc>
                <a:spcPct val="90000"/>
              </a:lnSpc>
              <a:spcBef>
                <a:spcPts val="1000"/>
              </a:spcBef>
              <a:spcAft>
                <a:spcPts val="0"/>
              </a:spcAft>
              <a:buClr>
                <a:srgbClr val="444444"/>
              </a:buClr>
              <a:buSzPts val="2000"/>
              <a:buFont typeface="Arial"/>
              <a:buChar char="•"/>
            </a:pPr>
            <a:r>
              <a:rPr b="0" i="0" lang="en-US" sz="2000">
                <a:solidFill>
                  <a:srgbClr val="444444"/>
                </a:solidFill>
                <a:latin typeface="Arial"/>
                <a:ea typeface="Arial"/>
                <a:cs typeface="Arial"/>
                <a:sym typeface="Arial"/>
              </a:rPr>
              <a:t>Strokes that cause brain swelling</a:t>
            </a:r>
            <a:endParaRPr/>
          </a:p>
          <a:p>
            <a:pPr indent="-228600" lvl="0" marL="228600" rtl="0" algn="l">
              <a:lnSpc>
                <a:spcPct val="90000"/>
              </a:lnSpc>
              <a:spcBef>
                <a:spcPts val="1000"/>
              </a:spcBef>
              <a:spcAft>
                <a:spcPts val="0"/>
              </a:spcAft>
              <a:buClr>
                <a:srgbClr val="444444"/>
              </a:buClr>
              <a:buSzPts val="2000"/>
              <a:buFont typeface="Arial"/>
              <a:buChar char="•"/>
            </a:pPr>
            <a:r>
              <a:rPr b="0" i="0" lang="en-US" sz="2000">
                <a:solidFill>
                  <a:srgbClr val="444444"/>
                </a:solidFill>
                <a:latin typeface="Arial"/>
                <a:ea typeface="Arial"/>
                <a:cs typeface="Arial"/>
                <a:sym typeface="Arial"/>
              </a:rPr>
              <a:t>Swelling after radiation therapy</a:t>
            </a:r>
            <a:endParaRPr/>
          </a:p>
          <a:p>
            <a:pPr indent="-228600" lvl="0" marL="228600" rtl="0" algn="l">
              <a:lnSpc>
                <a:spcPct val="90000"/>
              </a:lnSpc>
              <a:spcBef>
                <a:spcPts val="1000"/>
              </a:spcBef>
              <a:spcAft>
                <a:spcPts val="0"/>
              </a:spcAft>
              <a:buClr>
                <a:srgbClr val="444444"/>
              </a:buClr>
              <a:buSzPts val="2000"/>
              <a:buFont typeface="Arial"/>
              <a:buChar char="•"/>
            </a:pPr>
            <a:r>
              <a:rPr b="0" i="0" lang="en-US" sz="2000">
                <a:solidFill>
                  <a:srgbClr val="444444"/>
                </a:solidFill>
                <a:latin typeface="Arial"/>
                <a:ea typeface="Arial"/>
                <a:cs typeface="Arial"/>
                <a:sym typeface="Arial"/>
              </a:rPr>
              <a:t>Defect in brain structure, such as a condition called Arnold-Chiari malformation</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idx="1" type="body"/>
          </p:nvPr>
        </p:nvSpPr>
        <p:spPr>
          <a:xfrm>
            <a:off x="838200" y="561641"/>
            <a:ext cx="10515600" cy="45511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400"/>
              <a:buChar char="•"/>
            </a:pPr>
            <a:r>
              <a:rPr b="1" i="1" lang="en-US" sz="2400" u="sng">
                <a:solidFill>
                  <a:srgbClr val="FF0000"/>
                </a:solidFill>
              </a:rPr>
              <a:t>Signs and symptoms may include:</a:t>
            </a:r>
            <a:endParaRPr sz="2400"/>
          </a:p>
          <a:p>
            <a:pPr indent="-228600" lvl="0" marL="228600" rtl="0" algn="l">
              <a:lnSpc>
                <a:spcPct val="90000"/>
              </a:lnSpc>
              <a:spcBef>
                <a:spcPts val="1000"/>
              </a:spcBef>
              <a:spcAft>
                <a:spcPts val="0"/>
              </a:spcAft>
              <a:buClr>
                <a:schemeClr val="dk1"/>
              </a:buClr>
              <a:buSzPts val="2400"/>
              <a:buFont typeface="Noto Sans Symbols"/>
              <a:buChar char="⮚"/>
            </a:pPr>
            <a:r>
              <a:rPr lang="en-US" sz="2400"/>
              <a:t>High blood pressure</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Irregular or slow pulse</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Severe headache</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Weakness</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Cardiac arrest (no pulse)</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Loss of consciousness, coma</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Loss of all brainstem reflexes (blinking, gagging, and pupils reacting to light)</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Respiratory arrest (no breathing)</a:t>
            </a:r>
            <a:endParaRPr/>
          </a:p>
          <a:p>
            <a:pPr indent="-228600" lvl="0" marL="228600" rtl="0" algn="l">
              <a:lnSpc>
                <a:spcPct val="90000"/>
              </a:lnSpc>
              <a:spcBef>
                <a:spcPts val="1000"/>
              </a:spcBef>
              <a:spcAft>
                <a:spcPts val="0"/>
              </a:spcAft>
              <a:buClr>
                <a:schemeClr val="dk1"/>
              </a:buClr>
              <a:buSzPts val="2400"/>
              <a:buFont typeface="Noto Sans Symbols"/>
              <a:buChar char="⮚"/>
            </a:pPr>
            <a:r>
              <a:rPr lang="en-US" sz="2400"/>
              <a:t>Wide (dilated) pupils and no movement in one or both eyes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idx="1" type="body"/>
          </p:nvPr>
        </p:nvSpPr>
        <p:spPr>
          <a:xfrm>
            <a:off x="241300" y="136358"/>
            <a:ext cx="10515600" cy="5694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Font typeface="Arial"/>
              <a:buChar char="•"/>
            </a:pPr>
            <a:r>
              <a:rPr b="1" lang="en-US" u="sng">
                <a:solidFill>
                  <a:srgbClr val="FF0000"/>
                </a:solidFill>
                <a:latin typeface="Arial"/>
                <a:ea typeface="Arial"/>
                <a:cs typeface="Arial"/>
                <a:sym typeface="Arial"/>
              </a:rPr>
              <a:t>Supratentorial herniation displacement of </a:t>
            </a:r>
            <a:endParaRPr/>
          </a:p>
          <a:p>
            <a:pPr indent="0" lvl="0" marL="0" rtl="0" algn="l">
              <a:lnSpc>
                <a:spcPct val="90000"/>
              </a:lnSpc>
              <a:spcBef>
                <a:spcPts val="1000"/>
              </a:spcBef>
              <a:spcAft>
                <a:spcPts val="0"/>
              </a:spcAft>
              <a:buClr>
                <a:srgbClr val="FF0000"/>
              </a:buClr>
              <a:buSzPts val="2800"/>
              <a:buNone/>
            </a:pPr>
            <a:r>
              <a:rPr b="1" lang="en-US" u="sng">
                <a:solidFill>
                  <a:srgbClr val="FF0000"/>
                </a:solidFill>
                <a:latin typeface="Arial"/>
                <a:ea typeface="Arial"/>
                <a:cs typeface="Arial"/>
                <a:sym typeface="Arial"/>
              </a:rPr>
              <a:t>Cerebrum above tentorum :</a:t>
            </a:r>
            <a:endParaRPr/>
          </a:p>
          <a:p>
            <a:pPr indent="-228600" lvl="0" marL="228600" rtl="0" algn="l">
              <a:lnSpc>
                <a:spcPct val="90000"/>
              </a:lnSpc>
              <a:spcBef>
                <a:spcPts val="1000"/>
              </a:spcBef>
              <a:spcAft>
                <a:spcPts val="0"/>
              </a:spcAft>
              <a:buClr>
                <a:srgbClr val="202122"/>
              </a:buClr>
              <a:buSzPts val="2800"/>
              <a:buFont typeface="Arial"/>
              <a:buChar char="•"/>
            </a:pPr>
            <a:r>
              <a:rPr b="1" i="0" lang="en-US">
                <a:solidFill>
                  <a:srgbClr val="202122"/>
                </a:solidFill>
                <a:latin typeface="Arial"/>
                <a:ea typeface="Arial"/>
                <a:cs typeface="Arial"/>
                <a:sym typeface="Arial"/>
              </a:rPr>
              <a:t>Uncal (transtentorial)</a:t>
            </a:r>
            <a:endParaRPr/>
          </a:p>
          <a:p>
            <a:pPr indent="-228600" lvl="0" marL="228600" rtl="0" algn="l">
              <a:lnSpc>
                <a:spcPct val="90000"/>
              </a:lnSpc>
              <a:spcBef>
                <a:spcPts val="1000"/>
              </a:spcBef>
              <a:spcAft>
                <a:spcPts val="0"/>
              </a:spcAft>
              <a:buClr>
                <a:srgbClr val="202122"/>
              </a:buClr>
              <a:buSzPts val="2800"/>
              <a:buFont typeface="Arial"/>
              <a:buChar char="•"/>
            </a:pPr>
            <a:r>
              <a:rPr b="1" i="0" lang="en-US">
                <a:solidFill>
                  <a:srgbClr val="202122"/>
                </a:solidFill>
                <a:latin typeface="Arial"/>
                <a:ea typeface="Arial"/>
                <a:cs typeface="Arial"/>
                <a:sym typeface="Arial"/>
              </a:rPr>
              <a:t>Central</a:t>
            </a:r>
            <a:endParaRPr/>
          </a:p>
          <a:p>
            <a:pPr indent="-228600" lvl="0" marL="228600" rtl="0" algn="l">
              <a:lnSpc>
                <a:spcPct val="90000"/>
              </a:lnSpc>
              <a:spcBef>
                <a:spcPts val="1000"/>
              </a:spcBef>
              <a:spcAft>
                <a:spcPts val="0"/>
              </a:spcAft>
              <a:buClr>
                <a:srgbClr val="202122"/>
              </a:buClr>
              <a:buSzPts val="2800"/>
              <a:buFont typeface="Arial"/>
              <a:buChar char="•"/>
            </a:pPr>
            <a:r>
              <a:rPr b="1" i="0" lang="en-US">
                <a:solidFill>
                  <a:srgbClr val="202122"/>
                </a:solidFill>
                <a:latin typeface="Arial"/>
                <a:ea typeface="Arial"/>
                <a:cs typeface="Arial"/>
                <a:sym typeface="Arial"/>
              </a:rPr>
              <a:t>Cingulate (subfalcine/transfalcine)</a:t>
            </a:r>
            <a:endParaRPr/>
          </a:p>
          <a:p>
            <a:pPr indent="-228600" lvl="0" marL="228600" rtl="0" algn="l">
              <a:lnSpc>
                <a:spcPct val="90000"/>
              </a:lnSpc>
              <a:spcBef>
                <a:spcPts val="1000"/>
              </a:spcBef>
              <a:spcAft>
                <a:spcPts val="0"/>
              </a:spcAft>
              <a:buClr>
                <a:srgbClr val="202122"/>
              </a:buClr>
              <a:buSzPts val="2800"/>
              <a:buFont typeface="Arial"/>
              <a:buChar char="•"/>
            </a:pPr>
            <a:r>
              <a:rPr b="1" i="0" lang="en-US">
                <a:solidFill>
                  <a:srgbClr val="202122"/>
                </a:solidFill>
                <a:latin typeface="Arial"/>
                <a:ea typeface="Arial"/>
                <a:cs typeface="Arial"/>
                <a:sym typeface="Arial"/>
              </a:rPr>
              <a:t>Transcalvarial</a:t>
            </a:r>
            <a:endParaRPr/>
          </a:p>
          <a:p>
            <a:pPr indent="-228600" lvl="0" marL="228600" rtl="0" algn="l">
              <a:lnSpc>
                <a:spcPct val="90000"/>
              </a:lnSpc>
              <a:spcBef>
                <a:spcPts val="1000"/>
              </a:spcBef>
              <a:spcAft>
                <a:spcPts val="0"/>
              </a:spcAft>
              <a:buClr>
                <a:srgbClr val="FF0000"/>
              </a:buClr>
              <a:buSzPts val="2800"/>
              <a:buFont typeface="Arial"/>
              <a:buChar char="•"/>
            </a:pPr>
            <a:r>
              <a:rPr b="1" i="0" lang="en-US" u="sng">
                <a:solidFill>
                  <a:srgbClr val="FF0000"/>
                </a:solidFill>
                <a:latin typeface="Arial"/>
                <a:ea typeface="Arial"/>
                <a:cs typeface="Arial"/>
                <a:sym typeface="Arial"/>
              </a:rPr>
              <a:t>Infratentorial herniation displacement </a:t>
            </a:r>
            <a:endParaRPr/>
          </a:p>
          <a:p>
            <a:pPr indent="0" lvl="0" marL="0" rtl="0" algn="l">
              <a:lnSpc>
                <a:spcPct val="90000"/>
              </a:lnSpc>
              <a:spcBef>
                <a:spcPts val="1000"/>
              </a:spcBef>
              <a:spcAft>
                <a:spcPts val="0"/>
              </a:spcAft>
              <a:buClr>
                <a:srgbClr val="FF0000"/>
              </a:buClr>
              <a:buSzPts val="2800"/>
              <a:buNone/>
            </a:pPr>
            <a:r>
              <a:rPr b="1" lang="en-US" u="sng">
                <a:solidFill>
                  <a:srgbClr val="FF0000"/>
                </a:solidFill>
                <a:latin typeface="Arial"/>
                <a:ea typeface="Arial"/>
                <a:cs typeface="Arial"/>
                <a:sym typeface="Arial"/>
              </a:rPr>
              <a:t>Of crerbellum below the tentorum </a:t>
            </a:r>
            <a:r>
              <a:rPr b="1" i="0" lang="en-US" u="sng">
                <a:solidFill>
                  <a:srgbClr val="FF0000"/>
                </a:solidFill>
                <a:latin typeface="Arial"/>
                <a:ea typeface="Arial"/>
                <a:cs typeface="Arial"/>
                <a:sym typeface="Arial"/>
              </a:rPr>
              <a:t>:</a:t>
            </a:r>
            <a:endParaRPr/>
          </a:p>
          <a:p>
            <a:pPr indent="-228600" lvl="0" marL="228600" rtl="0" algn="l">
              <a:lnSpc>
                <a:spcPct val="90000"/>
              </a:lnSpc>
              <a:spcBef>
                <a:spcPts val="1000"/>
              </a:spcBef>
              <a:spcAft>
                <a:spcPts val="0"/>
              </a:spcAft>
              <a:buClr>
                <a:srgbClr val="202122"/>
              </a:buClr>
              <a:buSzPts val="2800"/>
              <a:buChar char="•"/>
            </a:pPr>
            <a:r>
              <a:rPr b="1" i="0" lang="en-US">
                <a:solidFill>
                  <a:srgbClr val="202122"/>
                </a:solidFill>
                <a:latin typeface="Arial"/>
                <a:ea typeface="Arial"/>
                <a:cs typeface="Arial"/>
                <a:sym typeface="Arial"/>
              </a:rPr>
              <a:t>Upward (upward cerebellar or </a:t>
            </a:r>
            <a:endParaRPr/>
          </a:p>
          <a:p>
            <a:pPr indent="0" lvl="0" marL="0" rtl="0" algn="l">
              <a:lnSpc>
                <a:spcPct val="90000"/>
              </a:lnSpc>
              <a:spcBef>
                <a:spcPts val="1000"/>
              </a:spcBef>
              <a:spcAft>
                <a:spcPts val="0"/>
              </a:spcAft>
              <a:buClr>
                <a:srgbClr val="202122"/>
              </a:buClr>
              <a:buSzPts val="2800"/>
              <a:buNone/>
            </a:pPr>
            <a:r>
              <a:rPr b="1" i="0" lang="en-US">
                <a:solidFill>
                  <a:srgbClr val="202122"/>
                </a:solidFill>
                <a:latin typeface="Arial"/>
                <a:ea typeface="Arial"/>
                <a:cs typeface="Arial"/>
                <a:sym typeface="Arial"/>
              </a:rPr>
              <a:t>upward transtentorial)</a:t>
            </a:r>
            <a:endParaRPr/>
          </a:p>
          <a:p>
            <a:pPr indent="-228600" lvl="0" marL="228600" rtl="0" algn="l">
              <a:lnSpc>
                <a:spcPct val="90000"/>
              </a:lnSpc>
              <a:spcBef>
                <a:spcPts val="1000"/>
              </a:spcBef>
              <a:spcAft>
                <a:spcPts val="0"/>
              </a:spcAft>
              <a:buClr>
                <a:srgbClr val="202122"/>
              </a:buClr>
              <a:buSzPts val="2800"/>
              <a:buChar char="•"/>
            </a:pPr>
            <a:r>
              <a:rPr b="1" i="0" lang="en-US">
                <a:solidFill>
                  <a:srgbClr val="202122"/>
                </a:solidFill>
                <a:latin typeface="Arial"/>
                <a:ea typeface="Arial"/>
                <a:cs typeface="Arial"/>
                <a:sym typeface="Arial"/>
              </a:rPr>
              <a:t>Tonsillar (downward cerebellar)</a:t>
            </a:r>
            <a:endParaRPr/>
          </a:p>
        </p:txBody>
      </p:sp>
      <p:pic>
        <p:nvPicPr>
          <p:cNvPr id="101" name="Google Shape;101;p16"/>
          <p:cNvPicPr preferRelativeResize="0"/>
          <p:nvPr/>
        </p:nvPicPr>
        <p:blipFill rotWithShape="1">
          <a:blip r:embed="rId3">
            <a:alphaModFix/>
          </a:blip>
          <a:srcRect b="0" l="0" r="0" t="0"/>
          <a:stretch/>
        </p:blipFill>
        <p:spPr>
          <a:xfrm>
            <a:off x="8149568" y="0"/>
            <a:ext cx="3645479" cy="3864986"/>
          </a:xfrm>
          <a:prstGeom prst="rect">
            <a:avLst/>
          </a:prstGeom>
          <a:noFill/>
          <a:ln>
            <a:noFill/>
          </a:ln>
        </p:spPr>
      </p:pic>
      <p:pic>
        <p:nvPicPr>
          <p:cNvPr id="102" name="Google Shape;102;p16"/>
          <p:cNvPicPr preferRelativeResize="0"/>
          <p:nvPr/>
        </p:nvPicPr>
        <p:blipFill rotWithShape="1">
          <a:blip r:embed="rId4">
            <a:alphaModFix/>
          </a:blip>
          <a:srcRect b="0" l="0" r="0" t="0"/>
          <a:stretch/>
        </p:blipFill>
        <p:spPr>
          <a:xfrm>
            <a:off x="6986336" y="3501771"/>
            <a:ext cx="3601453" cy="32198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08" name="Google Shape;108;p17"/>
          <p:cNvPicPr preferRelativeResize="0"/>
          <p:nvPr>
            <p:ph idx="1" type="body"/>
          </p:nvPr>
        </p:nvPicPr>
        <p:blipFill rotWithShape="1">
          <a:blip r:embed="rId3">
            <a:alphaModFix/>
          </a:blip>
          <a:srcRect b="0" l="0" r="0" t="0"/>
          <a:stretch/>
        </p:blipFill>
        <p:spPr>
          <a:xfrm>
            <a:off x="999668" y="125895"/>
            <a:ext cx="9792659" cy="66062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 type="body"/>
          </p:nvPr>
        </p:nvSpPr>
        <p:spPr>
          <a:xfrm>
            <a:off x="248653" y="988114"/>
            <a:ext cx="9123947" cy="550160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000000"/>
              </a:buClr>
              <a:buSzPct val="100000"/>
              <a:buChar char="•"/>
            </a:pPr>
            <a:r>
              <a:rPr b="1" i="0" lang="en-US" sz="2200">
                <a:solidFill>
                  <a:srgbClr val="000000"/>
                </a:solidFill>
                <a:latin typeface="Arial"/>
                <a:ea typeface="Arial"/>
                <a:cs typeface="Arial"/>
                <a:sym typeface="Arial"/>
              </a:rPr>
              <a:t>((1)) Uncal herniation (</a:t>
            </a:r>
            <a:r>
              <a:rPr b="0" i="0" lang="en-US" sz="2200">
                <a:solidFill>
                  <a:srgbClr val="202122"/>
                </a:solidFill>
                <a:latin typeface="Arial"/>
                <a:ea typeface="Arial"/>
                <a:cs typeface="Arial"/>
                <a:sym typeface="Arial"/>
              </a:rPr>
              <a:t>transtentorial)</a:t>
            </a:r>
            <a:r>
              <a:rPr b="1" i="0" lang="en-US" sz="2200">
                <a:solidFill>
                  <a:srgbClr val="000000"/>
                </a:solidFill>
                <a:latin typeface="Arial"/>
                <a:ea typeface="Arial"/>
                <a:cs typeface="Arial"/>
                <a:sym typeface="Arial"/>
              </a:rPr>
              <a:t>:</a:t>
            </a:r>
            <a:endParaRPr/>
          </a:p>
          <a:p>
            <a:pPr indent="0" lvl="0" marL="0" rtl="0" algn="l">
              <a:lnSpc>
                <a:spcPct val="90000"/>
              </a:lnSpc>
              <a:spcBef>
                <a:spcPts val="1000"/>
              </a:spcBef>
              <a:spcAft>
                <a:spcPts val="0"/>
              </a:spcAft>
              <a:buClr>
                <a:schemeClr val="dk1"/>
              </a:buClr>
              <a:buSzPct val="100000"/>
              <a:buNone/>
            </a:pPr>
            <a:r>
              <a:rPr lang="en-US" sz="2000"/>
              <a:t>the innermost part of the temporal lobe= uncus—&gt;slip down to tentorium and put pressure on brainstem most notably the midbrain.</a:t>
            </a:r>
            <a:endParaRPr/>
          </a:p>
          <a:p>
            <a:pPr indent="0" lvl="0" marL="0" rtl="0" algn="l">
              <a:lnSpc>
                <a:spcPct val="90000"/>
              </a:lnSpc>
              <a:spcBef>
                <a:spcPts val="1000"/>
              </a:spcBef>
              <a:spcAft>
                <a:spcPts val="0"/>
              </a:spcAft>
              <a:buClr>
                <a:schemeClr val="dk1"/>
              </a:buClr>
              <a:buSzPct val="100000"/>
              <a:buNone/>
            </a:pPr>
            <a:br>
              <a:rPr lang="en-US" sz="2000">
                <a:highlight>
                  <a:srgbClr val="C0C0C0"/>
                </a:highlight>
              </a:rPr>
            </a:br>
            <a:r>
              <a:rPr lang="en-US" sz="2000">
                <a:highlight>
                  <a:srgbClr val="C0C0C0"/>
                </a:highlight>
              </a:rPr>
              <a:t>The uncus can squeeze the oculomotor nerve </a:t>
            </a:r>
            <a:r>
              <a:rPr b="0" i="0" lang="en-US" sz="2000">
                <a:solidFill>
                  <a:srgbClr val="202122"/>
                </a:solidFill>
                <a:highlight>
                  <a:srgbClr val="C0C0C0"/>
                </a:highlight>
                <a:latin typeface="Arial"/>
                <a:ea typeface="Arial"/>
                <a:cs typeface="Arial"/>
                <a:sym typeface="Arial"/>
              </a:rPr>
              <a:t>CN III </a:t>
            </a:r>
            <a:endParaRPr/>
          </a:p>
          <a:p>
            <a:pPr indent="0" lvl="0" marL="0" rtl="0" algn="l">
              <a:lnSpc>
                <a:spcPct val="90000"/>
              </a:lnSpc>
              <a:spcBef>
                <a:spcPts val="1000"/>
              </a:spcBef>
              <a:spcAft>
                <a:spcPts val="0"/>
              </a:spcAft>
              <a:buClr>
                <a:schemeClr val="dk1"/>
              </a:buClr>
              <a:buSzPct val="100000"/>
              <a:buNone/>
            </a:pPr>
            <a:r>
              <a:rPr lang="en-US" sz="2000"/>
              <a:t>which may affect the </a:t>
            </a:r>
            <a:r>
              <a:rPr b="1" lang="en-US" sz="2000" u="sng"/>
              <a:t>parasympathetic</a:t>
            </a:r>
            <a:r>
              <a:rPr lang="en-US" sz="2000"/>
              <a:t> input to the eye on the side of the affected nerve. </a:t>
            </a:r>
            <a:endParaRPr/>
          </a:p>
          <a:p>
            <a:pPr indent="-228600" lvl="0" marL="228600" rtl="0" algn="l">
              <a:lnSpc>
                <a:spcPct val="90000"/>
              </a:lnSpc>
              <a:spcBef>
                <a:spcPts val="1000"/>
              </a:spcBef>
              <a:spcAft>
                <a:spcPts val="0"/>
              </a:spcAft>
              <a:buClr>
                <a:schemeClr val="dk1"/>
              </a:buClr>
              <a:buSzPct val="100000"/>
              <a:buChar char="•"/>
            </a:pPr>
            <a:r>
              <a:rPr lang="en-US" sz="2000"/>
              <a:t>causing the pupil of the affected eye to </a:t>
            </a:r>
            <a:r>
              <a:rPr b="1" lang="en-US" sz="2000" u="sng">
                <a:solidFill>
                  <a:srgbClr val="FF0000"/>
                </a:solidFill>
              </a:rPr>
              <a:t>dilate</a:t>
            </a:r>
            <a:r>
              <a:rPr lang="en-US" sz="2000"/>
              <a:t> and </a:t>
            </a:r>
            <a:r>
              <a:rPr b="1" lang="en-US" sz="2000" u="sng">
                <a:solidFill>
                  <a:srgbClr val="FF0000"/>
                </a:solidFill>
              </a:rPr>
              <a:t>fail to constrict in response to light</a:t>
            </a:r>
            <a:endParaRPr/>
          </a:p>
          <a:p>
            <a:pPr indent="-228600" lvl="0" marL="228600" rtl="0" algn="l">
              <a:lnSpc>
                <a:spcPct val="90000"/>
              </a:lnSpc>
              <a:spcBef>
                <a:spcPts val="1000"/>
              </a:spcBef>
              <a:spcAft>
                <a:spcPts val="0"/>
              </a:spcAft>
              <a:buClr>
                <a:schemeClr val="dk1"/>
              </a:buClr>
              <a:buSzPct val="100000"/>
              <a:buChar char="•"/>
            </a:pPr>
            <a:r>
              <a:rPr lang="en-US" sz="2000"/>
              <a:t>. </a:t>
            </a:r>
            <a:r>
              <a:rPr b="1" lang="en-US" sz="2000" u="sng">
                <a:solidFill>
                  <a:srgbClr val="FF0000"/>
                </a:solidFill>
              </a:rPr>
              <a:t>oculomotor nerve palsy or third nerve palsy</a:t>
            </a:r>
            <a:r>
              <a:rPr lang="en-US" sz="2000"/>
              <a:t>: the eye to a "</a:t>
            </a:r>
            <a:r>
              <a:rPr b="1" lang="en-US" sz="2000" u="sng">
                <a:solidFill>
                  <a:srgbClr val="FF0000"/>
                </a:solidFill>
              </a:rPr>
              <a:t>down and out</a:t>
            </a:r>
            <a:r>
              <a:rPr lang="en-US" sz="2000"/>
              <a:t>" position due to loss of innervation to all ocular motility muscles except for the lateral rectus (</a:t>
            </a:r>
            <a:r>
              <a:rPr lang="en-US" sz="1800"/>
              <a:t>i</a:t>
            </a:r>
            <a:r>
              <a:rPr lang="en-US" sz="1600"/>
              <a:t>nnervated by abducens nerve CN VI) </a:t>
            </a:r>
            <a:r>
              <a:rPr lang="en-US" sz="2000"/>
              <a:t>and the superior oblique (</a:t>
            </a:r>
            <a:r>
              <a:rPr lang="en-US" sz="1400"/>
              <a:t>innervated by trochlear nerve CN IV</a:t>
            </a:r>
            <a:r>
              <a:rPr lang="en-US" sz="2000"/>
              <a:t>)</a:t>
            </a:r>
            <a:endParaRPr/>
          </a:p>
          <a:p>
            <a:pPr indent="0" lvl="0" marL="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rgbClr val="FF0000"/>
              </a:buClr>
              <a:buSzPct val="100000"/>
              <a:buNone/>
            </a:pPr>
            <a:r>
              <a:rPr b="1" lang="en-US" sz="2000" u="sng">
                <a:solidFill>
                  <a:srgbClr val="FF0000"/>
                </a:solidFill>
                <a:highlight>
                  <a:srgbClr val="C0C0C0"/>
                </a:highlight>
              </a:rPr>
              <a:t>posterior cerebral artery </a:t>
            </a:r>
            <a:r>
              <a:rPr lang="en-US" sz="2000">
                <a:highlight>
                  <a:srgbClr val="C0C0C0"/>
                </a:highlight>
              </a:rPr>
              <a:t>comprerssed </a:t>
            </a:r>
            <a:r>
              <a:rPr lang="en-US" sz="2000"/>
              <a:t>&gt;&gt; ischemia stroke of occipital part of brain(response to visual information)&gt;&gt;lead to </a:t>
            </a:r>
            <a:r>
              <a:rPr b="1" lang="en-US" sz="2000" u="sng">
                <a:solidFill>
                  <a:srgbClr val="FF0000"/>
                </a:solidFill>
              </a:rPr>
              <a:t>contralateral homonymous hemianopsia </a:t>
            </a:r>
            <a:r>
              <a:rPr lang="en-US" sz="2000"/>
              <a:t>(loos of vision in LtorRT halves of the visual fields of both eye</a:t>
            </a:r>
            <a:endParaRPr/>
          </a:p>
          <a:p>
            <a:pPr indent="0" lvl="0" marL="0" rtl="0" algn="l">
              <a:lnSpc>
                <a:spcPct val="90000"/>
              </a:lnSpc>
              <a:spcBef>
                <a:spcPts val="1000"/>
              </a:spcBef>
              <a:spcAft>
                <a:spcPts val="0"/>
              </a:spcAft>
              <a:buClr>
                <a:schemeClr val="dk1"/>
              </a:buClr>
              <a:buSzPct val="100000"/>
              <a:buNone/>
            </a:pPr>
            <a:r>
              <a:rPr lang="en-US" sz="2000"/>
              <a:t> </a:t>
            </a:r>
            <a:endParaRPr/>
          </a:p>
          <a:p>
            <a:pPr indent="0" lvl="0" marL="0" rtl="0" algn="l">
              <a:lnSpc>
                <a:spcPct val="90000"/>
              </a:lnSpc>
              <a:spcBef>
                <a:spcPts val="1000"/>
              </a:spcBef>
              <a:spcAft>
                <a:spcPts val="0"/>
              </a:spcAft>
              <a:buClr>
                <a:schemeClr val="dk1"/>
              </a:buClr>
              <a:buSzPct val="100000"/>
              <a:buNone/>
            </a:pPr>
            <a:r>
              <a:rPr lang="en-US" sz="2000"/>
              <a:t>Uncal herniation stretch  and breaks branches of paramedial basilar artery causing them to tear and bleed&gt;&gt;</a:t>
            </a:r>
            <a:r>
              <a:rPr b="1" lang="en-US" sz="2200" u="sng">
                <a:solidFill>
                  <a:srgbClr val="FF0000"/>
                </a:solidFill>
                <a:highlight>
                  <a:srgbClr val="C0C0C0"/>
                </a:highlight>
              </a:rPr>
              <a:t>Duret hemorrhage </a:t>
            </a:r>
            <a:r>
              <a:rPr lang="en-US" sz="2000"/>
              <a:t>seen in autopsy</a:t>
            </a:r>
            <a:endParaRPr/>
          </a:p>
        </p:txBody>
      </p:sp>
      <p:pic>
        <p:nvPicPr>
          <p:cNvPr id="114" name="Google Shape;114;p18"/>
          <p:cNvPicPr preferRelativeResize="0"/>
          <p:nvPr/>
        </p:nvPicPr>
        <p:blipFill rotWithShape="1">
          <a:blip r:embed="rId3">
            <a:alphaModFix/>
          </a:blip>
          <a:srcRect b="0" l="0" r="0" t="0"/>
          <a:stretch/>
        </p:blipFill>
        <p:spPr>
          <a:xfrm>
            <a:off x="9738058" y="2362096"/>
            <a:ext cx="2205289" cy="1497138"/>
          </a:xfrm>
          <a:prstGeom prst="rect">
            <a:avLst/>
          </a:prstGeom>
          <a:noFill/>
          <a:ln>
            <a:noFill/>
          </a:ln>
        </p:spPr>
      </p:pic>
      <p:pic>
        <p:nvPicPr>
          <p:cNvPr id="115" name="Google Shape;115;p18"/>
          <p:cNvPicPr preferRelativeResize="0"/>
          <p:nvPr/>
        </p:nvPicPr>
        <p:blipFill rotWithShape="1">
          <a:blip r:embed="rId4">
            <a:alphaModFix/>
          </a:blip>
          <a:srcRect b="0" l="0" r="0" t="0"/>
          <a:stretch/>
        </p:blipFill>
        <p:spPr>
          <a:xfrm>
            <a:off x="9372600" y="4355411"/>
            <a:ext cx="2723147" cy="1514475"/>
          </a:xfrm>
          <a:prstGeom prst="rect">
            <a:avLst/>
          </a:prstGeom>
          <a:noFill/>
          <a:ln>
            <a:noFill/>
          </a:ln>
        </p:spPr>
      </p:pic>
      <p:sp>
        <p:nvSpPr>
          <p:cNvPr id="116" name="Google Shape;116;p18"/>
          <p:cNvSpPr txBox="1"/>
          <p:nvPr/>
        </p:nvSpPr>
        <p:spPr>
          <a:xfrm>
            <a:off x="248653" y="106669"/>
            <a:ext cx="857550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sng" cap="none" strike="noStrike">
                <a:solidFill>
                  <a:srgbClr val="FF0000"/>
                </a:solidFill>
                <a:latin typeface="Arial"/>
                <a:ea typeface="Arial"/>
                <a:cs typeface="Arial"/>
                <a:sym typeface="Arial"/>
              </a:rPr>
              <a:t>Supratentorial herniation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128337" y="-26390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i="1" lang="en-US" sz="3200" u="sng">
                <a:solidFill>
                  <a:srgbClr val="FF0000"/>
                </a:solidFill>
                <a:highlight>
                  <a:srgbClr val="C0C0C0"/>
                </a:highlight>
              </a:rPr>
              <a:t> Kernohan's notch:</a:t>
            </a:r>
            <a:endParaRPr/>
          </a:p>
        </p:txBody>
      </p:sp>
      <p:pic>
        <p:nvPicPr>
          <p:cNvPr id="122" name="Google Shape;122;p19"/>
          <p:cNvPicPr preferRelativeResize="0"/>
          <p:nvPr>
            <p:ph idx="1" type="body"/>
          </p:nvPr>
        </p:nvPicPr>
        <p:blipFill rotWithShape="1">
          <a:blip r:embed="rId3">
            <a:alphaModFix/>
          </a:blip>
          <a:srcRect b="0" l="0" r="0" t="0"/>
          <a:stretch/>
        </p:blipFill>
        <p:spPr>
          <a:xfrm>
            <a:off x="230881" y="2067341"/>
            <a:ext cx="3162024" cy="3563438"/>
          </a:xfrm>
          <a:prstGeom prst="rect">
            <a:avLst/>
          </a:prstGeom>
          <a:noFill/>
          <a:ln>
            <a:noFill/>
          </a:ln>
        </p:spPr>
      </p:pic>
      <p:sp>
        <p:nvSpPr>
          <p:cNvPr id="123" name="Google Shape;123;p19"/>
          <p:cNvSpPr txBox="1"/>
          <p:nvPr/>
        </p:nvSpPr>
        <p:spPr>
          <a:xfrm>
            <a:off x="3191376" y="202209"/>
            <a:ext cx="609399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000" u="sng">
                <a:solidFill>
                  <a:srgbClr val="202122"/>
                </a:solidFill>
                <a:latin typeface="Arial"/>
                <a:ea typeface="Arial"/>
                <a:cs typeface="Arial"/>
                <a:sym typeface="Arial"/>
              </a:rPr>
              <a:t>false localizing sign</a:t>
            </a:r>
            <a:endParaRPr sz="2000" u="sng">
              <a:solidFill>
                <a:schemeClr val="dk1"/>
              </a:solidFill>
              <a:latin typeface="Calibri"/>
              <a:ea typeface="Calibri"/>
              <a:cs typeface="Calibri"/>
              <a:sym typeface="Calibri"/>
            </a:endParaRPr>
          </a:p>
        </p:txBody>
      </p:sp>
      <p:sp>
        <p:nvSpPr>
          <p:cNvPr id="124" name="Google Shape;124;p19"/>
          <p:cNvSpPr txBox="1"/>
          <p:nvPr/>
        </p:nvSpPr>
        <p:spPr>
          <a:xfrm>
            <a:off x="3392905" y="1381541"/>
            <a:ext cx="808522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Focal mass effect on RT&gt;&gt;squeeze the uncus down to brainstem &gt;&gt;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t>
            </a:r>
            <a:r>
              <a:rPr lang="en-US" sz="2400" u="sng">
                <a:solidFill>
                  <a:schemeClr val="dk1"/>
                </a:solidFill>
                <a:latin typeface="Calibri"/>
                <a:ea typeface="Calibri"/>
                <a:cs typeface="Calibri"/>
                <a:sym typeface="Calibri"/>
              </a:rPr>
              <a:t>directly</a:t>
            </a:r>
            <a:r>
              <a:rPr lang="en-US" sz="2400">
                <a:solidFill>
                  <a:schemeClr val="dk1"/>
                </a:solidFill>
                <a:latin typeface="Calibri"/>
                <a:ea typeface="Calibri"/>
                <a:cs typeface="Calibri"/>
                <a:sym typeface="Calibri"/>
              </a:rPr>
              <a:t> compress RT side of brain steam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t>
            </a:r>
            <a:r>
              <a:rPr lang="en-US" sz="2400" u="sng">
                <a:solidFill>
                  <a:schemeClr val="dk1"/>
                </a:solidFill>
                <a:latin typeface="Calibri"/>
                <a:ea typeface="Calibri"/>
                <a:cs typeface="Calibri"/>
                <a:sym typeface="Calibri"/>
              </a:rPr>
              <a:t>indirectly</a:t>
            </a:r>
            <a:r>
              <a:rPr lang="en-US" sz="2400">
                <a:solidFill>
                  <a:schemeClr val="dk1"/>
                </a:solidFill>
                <a:latin typeface="Calibri"/>
                <a:ea typeface="Calibri"/>
                <a:cs typeface="Calibri"/>
                <a:sym typeface="Calibri"/>
              </a:rPr>
              <a:t> pushes LT side of brainstem against free edge of tentorium &gt;&gt;form </a:t>
            </a:r>
            <a:r>
              <a:rPr b="1" lang="en-US" sz="2400">
                <a:solidFill>
                  <a:schemeClr val="dk1"/>
                </a:solidFill>
                <a:latin typeface="Calibri"/>
                <a:ea typeface="Calibri"/>
                <a:cs typeface="Calibri"/>
                <a:sym typeface="Calibri"/>
              </a:rPr>
              <a:t>Kernohan's notch &gt;&gt; </a:t>
            </a:r>
            <a:r>
              <a:rPr lang="en-US" sz="2400">
                <a:solidFill>
                  <a:schemeClr val="dk1"/>
                </a:solidFill>
                <a:latin typeface="Calibri"/>
                <a:ea typeface="Calibri"/>
                <a:cs typeface="Calibri"/>
                <a:sym typeface="Calibri"/>
              </a:rPr>
              <a:t>compress part of brainstem ((LT </a:t>
            </a:r>
            <a:r>
              <a:rPr b="1" lang="en-US" sz="2400">
                <a:solidFill>
                  <a:srgbClr val="FF0000"/>
                </a:solidFill>
                <a:latin typeface="Calibri"/>
                <a:ea typeface="Calibri"/>
                <a:cs typeface="Calibri"/>
                <a:sym typeface="Calibri"/>
              </a:rPr>
              <a:t>cerebral peduncle</a:t>
            </a:r>
            <a:r>
              <a:rPr lang="en-US" sz="2400">
                <a:solidFill>
                  <a:schemeClr val="dk1"/>
                </a:solidFill>
                <a:latin typeface="Calibri"/>
                <a:ea typeface="Calibri"/>
                <a:cs typeface="Calibri"/>
                <a:sym typeface="Calibri"/>
              </a:rPr>
              <a:t>&gt;&gt;rich in motor fiber that travel from cortex in LT side of brain to muscle on RT side of body.)) &gt;&gt; As side of focal mass effect ((</a:t>
            </a:r>
            <a:r>
              <a:rPr b="1" lang="en-US" sz="2400" u="sng">
                <a:solidFill>
                  <a:srgbClr val="FF0000"/>
                </a:solidFill>
                <a:latin typeface="Calibri"/>
                <a:ea typeface="Calibri"/>
                <a:cs typeface="Calibri"/>
                <a:sym typeface="Calibri"/>
              </a:rPr>
              <a:t>ipsilateral weakness</a:t>
            </a:r>
            <a:r>
              <a:rPr lang="en-US" sz="2400">
                <a:solidFill>
                  <a:schemeClr val="dk1"/>
                </a:solidFill>
                <a:latin typeface="Calibri"/>
                <a:ea typeface="Calibri"/>
                <a:cs typeface="Calibri"/>
                <a:sym typeface="Calibri"/>
              </a:rPr>
              <a:t>))</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normally damage to brain tissue result weakness in contralateral side </a:t>
            </a:r>
            <a:r>
              <a:rPr b="1" lang="en-US" sz="2400">
                <a:solidFill>
                  <a:schemeClr val="dk1"/>
                </a:solidFill>
                <a:latin typeface="Calibri"/>
                <a:ea typeface="Calibri"/>
                <a:cs typeface="Calibri"/>
                <a:sym typeface="Calibri"/>
              </a:rPr>
              <a:t>&gt;&gt;SO </a:t>
            </a:r>
            <a:r>
              <a:rPr b="1" lang="en-US" sz="2400" u="sng">
                <a:solidFill>
                  <a:srgbClr val="FF0000"/>
                </a:solidFill>
                <a:latin typeface="Calibri"/>
                <a:ea typeface="Calibri"/>
                <a:cs typeface="Calibri"/>
                <a:sym typeface="Calibri"/>
              </a:rPr>
              <a:t>Kernohan's notch cause </a:t>
            </a:r>
            <a:endParaRPr/>
          </a:p>
          <a:p>
            <a:pPr indent="0" lvl="0" marL="0" marR="0" rtl="0" algn="l">
              <a:spcBef>
                <a:spcPts val="0"/>
              </a:spcBef>
              <a:spcAft>
                <a:spcPts val="0"/>
              </a:spcAft>
              <a:buNone/>
            </a:pPr>
            <a:r>
              <a:rPr b="1" lang="en-US" sz="2400" u="sng">
                <a:solidFill>
                  <a:srgbClr val="FF0000"/>
                </a:solidFill>
                <a:latin typeface="Calibri"/>
                <a:ea typeface="Calibri"/>
                <a:cs typeface="Calibri"/>
                <a:sym typeface="Calibri"/>
              </a:rPr>
              <a:t>false localizing sign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838200" y="2440321"/>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a:t>((2)) In central herniation:</a:t>
            </a:r>
            <a:br>
              <a:rPr b="1" lang="en-US" sz="3200"/>
            </a:br>
            <a:br>
              <a:rPr lang="en-US" sz="2800"/>
            </a:br>
            <a:r>
              <a:rPr lang="en-US" sz="2800"/>
              <a:t>-when </a:t>
            </a:r>
            <a:r>
              <a:rPr b="1" lang="en-US" sz="2800"/>
              <a:t>diencephalon</a:t>
            </a:r>
            <a:r>
              <a:rPr lang="en-US" sz="2800"/>
              <a:t>(part of the temporal lobes processes sensory information ,emotions and regulates hormone production &gt;&gt;slipped under free edge of tentorium .</a:t>
            </a:r>
            <a:br>
              <a:rPr lang="en-US" sz="2800"/>
            </a:br>
            <a:r>
              <a:rPr lang="en-US" sz="2800"/>
              <a:t>Cause : </a:t>
            </a:r>
            <a:br>
              <a:rPr lang="en-US" sz="2800"/>
            </a:br>
            <a:r>
              <a:rPr lang="en-US" sz="2800"/>
              <a:t>*dilated and fixed pupils </a:t>
            </a:r>
            <a:br>
              <a:rPr lang="en-US" sz="2800"/>
            </a:br>
            <a:r>
              <a:rPr lang="en-US" sz="2800"/>
              <a:t>*paralysis of upward eye movement &gt;&gt; which lead to ((</a:t>
            </a:r>
            <a:r>
              <a:rPr b="1" lang="en-US" sz="3200" u="sng">
                <a:solidFill>
                  <a:srgbClr val="FF0000"/>
                </a:solidFill>
                <a:highlight>
                  <a:srgbClr val="C0C0C0"/>
                </a:highlight>
              </a:rPr>
              <a:t>sunset eyes sign </a:t>
            </a:r>
            <a:r>
              <a:rPr lang="en-US" sz="2800"/>
              <a:t>&gt;&gt;eye balls downward position and part of lower pupil cover by lower eyelid </a:t>
            </a:r>
            <a:br>
              <a:rPr lang="en-US" sz="2800"/>
            </a:br>
            <a:br>
              <a:rPr lang="en-US" sz="2800"/>
            </a:br>
            <a:r>
              <a:rPr lang="en-US" sz="2800"/>
              <a:t>-duret hemorrhages can see </a:t>
            </a:r>
            <a:br>
              <a:rPr lang="en-US" sz="2800"/>
            </a:br>
            <a:endParaRPr sz="2800"/>
          </a:p>
        </p:txBody>
      </p:sp>
      <p:pic>
        <p:nvPicPr>
          <p:cNvPr id="130" name="Google Shape;130;p20"/>
          <p:cNvPicPr preferRelativeResize="0"/>
          <p:nvPr/>
        </p:nvPicPr>
        <p:blipFill rotWithShape="1">
          <a:blip r:embed="rId3">
            <a:alphaModFix/>
          </a:blip>
          <a:srcRect b="0" l="0" r="0" t="0"/>
          <a:stretch/>
        </p:blipFill>
        <p:spPr>
          <a:xfrm>
            <a:off x="7255044" y="4313570"/>
            <a:ext cx="3571624" cy="21233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717885" y="24480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((3))In cingulate or subfalcine herniation:</a:t>
            </a:r>
            <a:endParaRPr/>
          </a:p>
        </p:txBody>
      </p:sp>
      <p:sp>
        <p:nvSpPr>
          <p:cNvPr id="136" name="Google Shape;136;p21"/>
          <p:cNvSpPr txBox="1"/>
          <p:nvPr>
            <p:ph idx="1" type="body"/>
          </p:nvPr>
        </p:nvSpPr>
        <p:spPr>
          <a:xfrm>
            <a:off x="838200" y="1669214"/>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most common type, the innermost part of the frontal lobe called (cingulate gyrus) get squeeze below the free edge of falx cerebri to opposite side of skull . </a:t>
            </a:r>
            <a:endParaRPr/>
          </a:p>
          <a:p>
            <a:pPr indent="-228600" lvl="0" marL="228600" rtl="0" algn="l">
              <a:lnSpc>
                <a:spcPct val="90000"/>
              </a:lnSpc>
              <a:spcBef>
                <a:spcPts val="1000"/>
              </a:spcBef>
              <a:spcAft>
                <a:spcPts val="0"/>
              </a:spcAft>
              <a:buClr>
                <a:schemeClr val="dk1"/>
              </a:buClr>
              <a:buSzPts val="2800"/>
              <a:buChar char="•"/>
            </a:pPr>
            <a:r>
              <a:rPr lang="en-US"/>
              <a:t>Displaced part of brain compress (</a:t>
            </a:r>
            <a:r>
              <a:rPr b="1" lang="en-US" u="sng"/>
              <a:t>anterior cerebral artery</a:t>
            </a:r>
            <a:r>
              <a:rPr lang="en-US"/>
              <a:t>) &gt;&gt;cause ischemic stroke </a:t>
            </a:r>
            <a:endParaRPr/>
          </a:p>
          <a:p>
            <a:pPr indent="-228600" lvl="0" marL="228600" rtl="0" algn="l">
              <a:lnSpc>
                <a:spcPct val="90000"/>
              </a:lnSpc>
              <a:spcBef>
                <a:spcPts val="1000"/>
              </a:spcBef>
              <a:spcAft>
                <a:spcPts val="0"/>
              </a:spcAft>
              <a:buClr>
                <a:srgbClr val="202122"/>
              </a:buClr>
              <a:buSzPts val="2800"/>
              <a:buChar char="•"/>
            </a:pPr>
            <a:r>
              <a:rPr b="0" i="0" lang="en-US">
                <a:solidFill>
                  <a:srgbClr val="202122"/>
                </a:solidFill>
                <a:latin typeface="Arial"/>
                <a:ea typeface="Arial"/>
                <a:cs typeface="Arial"/>
                <a:sym typeface="Arial"/>
              </a:rPr>
              <a:t>may progress to central herniation</a:t>
            </a:r>
            <a:endParaRPr/>
          </a:p>
          <a:p>
            <a:pPr indent="-228600" lvl="0" marL="228600" rtl="0" algn="l">
              <a:lnSpc>
                <a:spcPct val="90000"/>
              </a:lnSpc>
              <a:spcBef>
                <a:spcPts val="1000"/>
              </a:spcBef>
              <a:spcAft>
                <a:spcPts val="0"/>
              </a:spcAft>
              <a:buClr>
                <a:schemeClr val="dk1"/>
              </a:buClr>
              <a:buSzPts val="2800"/>
              <a:buChar char="•"/>
            </a:pPr>
            <a:r>
              <a:rPr lang="en-US"/>
              <a:t>may present with abnormal posturing and coma.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