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6858000" type="screen4x3"/>
  <p:notesSz cx="6858000" cy="9144000"/>
  <p:defaultTextStyle>
    <a:defPPr>
      <a:defRPr lang="ar-EG"/>
    </a:defPPr>
    <a:lvl1pPr marL="0" lvl="0" indent="0" algn="r" defTabSz="914400" rtl="1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1pPr>
    <a:lvl2pPr marL="457200" lvl="1" indent="0" algn="r" defTabSz="914400" rtl="1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2pPr>
    <a:lvl3pPr marL="914400" lvl="2" indent="0" algn="r" defTabSz="914400" rtl="1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3pPr>
    <a:lvl4pPr marL="1371600" lvl="3" indent="0" algn="r" defTabSz="914400" rtl="1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4pPr>
    <a:lvl5pPr marL="1828800" lvl="4" indent="0" algn="r" defTabSz="914400" rtl="1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5pPr>
    <a:lvl6pPr marL="2286000" lvl="5" indent="0" algn="r" defTabSz="914400" rtl="1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6pPr>
    <a:lvl7pPr marL="2743200" lvl="6" indent="0" algn="r" defTabSz="914400" rtl="1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7pPr>
    <a:lvl8pPr marL="3200400" lvl="7" indent="0" algn="r" defTabSz="914400" rtl="1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8pPr>
    <a:lvl9pPr marL="3657600" lvl="8" indent="0" algn="r" defTabSz="914400" rtl="1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Arial" panose="020B0604020202020204" pitchFamily="34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 showGuides="1"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 bwMode="white"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1" name="Date Placeholder 30"/>
          <p:cNvSpPr>
            <a:spLocks noGrp="1"/>
          </p:cNvSpPr>
          <p:nvPr>
            <p:ph type="dt" sz="half" idx="2"/>
          </p:nvPr>
        </p:nvSpPr>
        <p:spPr>
          <a:xfrm>
            <a:off x="5870575" y="6557963"/>
            <a:ext cx="2003425" cy="227013"/>
          </a:xfrm>
          <a:prstGeom prst="rect">
            <a:avLst/>
          </a:prstGeom>
        </p:spPr>
        <p:txBody>
          <a:bodyPr vert="horz" tIns="0" bIns="0" anchor="b"/>
          <a:p>
            <a:pPr algn="l">
              <a:buNone/>
            </a:pPr>
            <a:fld id="{BB962C8B-B14F-4D97-AF65-F5344CB8AC3E}" type="datetime1">
              <a:rPr lang="ar-EG" dirty="0">
                <a:solidFill>
                  <a:srgbClr val="FFFFFF"/>
                </a:solidFill>
              </a:rPr>
            </a:fld>
            <a:endParaRPr lang="ar-EG" dirty="0">
              <a:solidFill>
                <a:srgbClr val="FFFFFF"/>
              </a:solidFill>
            </a:endParaRPr>
          </a:p>
        </p:txBody>
      </p:sp>
      <p:sp>
        <p:nvSpPr>
          <p:cNvPr id="2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2819400" y="6557963"/>
            <a:ext cx="2927350" cy="228600"/>
          </a:xfrm>
          <a:prstGeom prst="rect">
            <a:avLst/>
          </a:prstGeom>
        </p:spPr>
        <p:txBody>
          <a:bodyPr vert="horz" tIns="0" bIns="0" anchor="b"/>
          <a:lstStyle>
            <a:lvl1pPr>
              <a:defRPr lang="en-US" dirty="0">
                <a:solidFill>
                  <a:srgbClr val="FFFFFF"/>
                </a:solidFill>
              </a:defRPr>
            </a:lvl1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ar-EG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4"/>
          </p:nvPr>
        </p:nvSpPr>
        <p:spPr>
          <a:xfrm>
            <a:off x="7880350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p>
            <a:pPr>
              <a:buNone/>
            </a:pPr>
            <a:fld id="{9A0DB2DC-4C9A-4742-B13C-FB6460FD3503}" type="slidenum">
              <a:rPr lang="ar-EG" dirty="0">
                <a:solidFill>
                  <a:srgbClr val="FFFFFF"/>
                </a:solidFill>
              </a:rPr>
            </a:fld>
            <a:endParaRPr lang="ar-EG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fld id="{BB962C8B-B14F-4D97-AF65-F5344CB8AC3E}" type="datetimeFigureOut">
              <a:rPr lang="ar-EG" dirty="0">
                <a:latin typeface="Trebuchet MS" panose="020B0603020202020204" pitchFamily="34" charset="0"/>
                <a:ea typeface="+mn-ea"/>
              </a:rPr>
            </a:fld>
            <a:endParaRPr lang="ar-EG" dirty="0"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ar-EG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ar-EG" dirty="0">
                <a:latin typeface="Trebuchet MS" panose="020B0603020202020204" pitchFamily="34" charset="0"/>
                <a:ea typeface="+mn-ea"/>
              </a:rPr>
            </a:fld>
            <a:endParaRPr lang="ar-EG" dirty="0">
              <a:latin typeface="Trebuchet MS" panose="020B0603020202020204" pitchFamily="34" charset="0"/>
              <a:ea typeface="+mn-e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243388" y="6557963"/>
            <a:ext cx="2001838" cy="227013"/>
          </a:xfrm>
          <a:prstGeom prst="rect">
            <a:avLst/>
          </a:prstGeom>
        </p:spPr>
        <p:txBody>
          <a:bodyPr vert="horz" tIns="0" bIns="0" anchor="b"/>
          <a:p>
            <a:pPr algn="l">
              <a:buNone/>
            </a:pPr>
            <a:fld id="{BB962C8B-B14F-4D97-AF65-F5344CB8AC3E}" type="datetimeFigureOut">
              <a:rPr lang="ar-EG" dirty="0"/>
            </a:fld>
            <a:endParaRPr lang="ar-EG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556375"/>
            <a:ext cx="3657600" cy="228600"/>
          </a:xfrm>
          <a:prstGeom prst="rect">
            <a:avLst/>
          </a:prstGeom>
        </p:spPr>
        <p:txBody>
          <a:bodyPr vert="horz" tIns="0" bIns="0" anchor="b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ar-EG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54750" y="6553200"/>
            <a:ext cx="587375" cy="228600"/>
          </a:xfrm>
          <a:prstGeom prst="rect">
            <a:avLst/>
          </a:prstGeom>
        </p:spPr>
        <p:txBody>
          <a:bodyPr vert="horz" lIns="0" tIns="0" rIns="0" bIns="0" anchor="b"/>
          <a:p>
            <a:pPr>
              <a:buNone/>
            </a:pPr>
            <a:fld id="{9A0DB2DC-4C9A-4742-B13C-FB6460FD3503}" type="slidenum">
              <a:rPr lang="ar-EG" dirty="0"/>
            </a:fld>
            <a:endParaRPr lang="ar-EG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 vert="horz">
            <a:normAutofit/>
          </a:bodyPr>
          <a:lstStyle/>
          <a:p>
            <a:pPr marL="274320" marR="0" lvl="0" indent="-274320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endParaRPr kumimoji="0" lang="ar-EG" sz="2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dt" sz="half" idx="2"/>
          </p:nvPr>
        </p:nvSpPr>
        <p:spPr>
          <a:xfrm>
            <a:off x="4246563" y="6557963"/>
            <a:ext cx="2001838" cy="227013"/>
          </a:xfrm>
          <a:prstGeom prst="rect">
            <a:avLst/>
          </a:prstGeom>
        </p:spPr>
        <p:txBody>
          <a:bodyPr vert="horz" tIns="0" bIns="0" anchor="b"/>
          <a:lstStyle>
            <a:lvl1pPr>
              <a:defRPr/>
            </a:lvl1pPr>
          </a:lstStyle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ectangle 13"/>
          <p:cNvSpPr>
            <a:spLocks noGrp="1" noChangeArrowheads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>
              <a:defRPr/>
            </a:lvl1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p>
            <a:pPr>
              <a:buNone/>
            </a:pPr>
            <a:fld id="{9A0DB2DC-4C9A-4742-B13C-FB6460FD3503}" type="slidenum">
              <a:rPr lang="ar-SA" altLang="x-none" dirty="0"/>
            </a:fld>
            <a:endParaRPr lang="ar-SA" altLang="x-non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fld id="{BB962C8B-B14F-4D97-AF65-F5344CB8AC3E}" type="datetimeFigureOut">
              <a:rPr lang="ar-EG" dirty="0">
                <a:latin typeface="Trebuchet MS" panose="020B0603020202020204" pitchFamily="34" charset="0"/>
                <a:ea typeface="+mn-ea"/>
              </a:rPr>
            </a:fld>
            <a:endParaRPr lang="ar-EG" dirty="0"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ar-EG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ar-EG" dirty="0">
                <a:latin typeface="Trebuchet MS" panose="020B0603020202020204" pitchFamily="34" charset="0"/>
                <a:ea typeface="+mn-ea"/>
              </a:rPr>
            </a:fld>
            <a:endParaRPr lang="ar-EG" dirty="0">
              <a:latin typeface="Trebuchet MS" panose="020B0603020202020204" pitchFamily="34" charset="0"/>
              <a:ea typeface="+mn-e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724400" y="6556375"/>
            <a:ext cx="2001838" cy="227013"/>
          </a:xfrm>
          <a:prstGeom prst="rect">
            <a:avLst/>
          </a:prstGeom>
        </p:spPr>
        <p:txBody>
          <a:bodyPr vert="horz" tIns="0" bIns="0" anchor="b"/>
          <a:p>
            <a:pPr algn="l">
              <a:buNone/>
            </a:pPr>
            <a:fld id="{BB962C8B-B14F-4D97-AF65-F5344CB8AC3E}" type="datetimeFigureOut">
              <a:rPr lang="ar-EG" dirty="0"/>
            </a:fld>
            <a:endParaRPr lang="ar-EG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35138" y="6556375"/>
            <a:ext cx="2895600" cy="228600"/>
          </a:xfrm>
          <a:prstGeom prst="rect">
            <a:avLst/>
          </a:prstGeom>
        </p:spPr>
        <p:txBody>
          <a:bodyPr vert="horz" tIns="0" bIns="0" anchor="b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ar-EG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34175" y="6554788"/>
            <a:ext cx="587375" cy="228600"/>
          </a:xfrm>
          <a:prstGeom prst="rect">
            <a:avLst/>
          </a:prstGeom>
        </p:spPr>
        <p:txBody>
          <a:bodyPr vert="horz" lIns="0" tIns="0" rIns="0" bIns="0" anchor="b"/>
          <a:p>
            <a:pPr>
              <a:buNone/>
            </a:pPr>
            <a:fld id="{9A0DB2DC-4C9A-4742-B13C-FB6460FD3503}" type="slidenum">
              <a:rPr lang="ar-EG" dirty="0"/>
            </a:fld>
            <a:endParaRPr lang="ar-EG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fld id="{BB962C8B-B14F-4D97-AF65-F5344CB8AC3E}" type="datetimeFigureOut">
              <a:rPr lang="ar-EG" dirty="0">
                <a:latin typeface="Trebuchet MS" panose="020B0603020202020204" pitchFamily="34" charset="0"/>
                <a:ea typeface="+mn-ea"/>
              </a:rPr>
            </a:fld>
            <a:endParaRPr lang="ar-EG" dirty="0"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ar-EG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ar-EG" dirty="0">
                <a:latin typeface="Trebuchet MS" panose="020B0603020202020204" pitchFamily="34" charset="0"/>
                <a:ea typeface="+mn-ea"/>
              </a:rPr>
            </a:fld>
            <a:endParaRPr lang="ar-EG" dirty="0">
              <a:latin typeface="Trebuchet MS" panose="020B0603020202020204" pitchFamily="34" charset="0"/>
              <a:ea typeface="+mn-e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fld id="{BB962C8B-B14F-4D97-AF65-F5344CB8AC3E}" type="datetimeFigureOut">
              <a:rPr lang="ar-EG" dirty="0">
                <a:latin typeface="Trebuchet MS" panose="020B0603020202020204" pitchFamily="34" charset="0"/>
                <a:ea typeface="+mn-ea"/>
              </a:rPr>
            </a:fld>
            <a:endParaRPr lang="ar-EG" dirty="0"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ar-EG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ar-EG" dirty="0">
                <a:latin typeface="Trebuchet MS" panose="020B0603020202020204" pitchFamily="34" charset="0"/>
                <a:ea typeface="+mn-ea"/>
              </a:rPr>
            </a:fld>
            <a:endParaRPr lang="ar-EG" dirty="0">
              <a:latin typeface="Trebuchet MS" panose="020B0603020202020204" pitchFamily="34" charset="0"/>
              <a:ea typeface="+mn-e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fld id="{BB962C8B-B14F-4D97-AF65-F5344CB8AC3E}" type="datetimeFigureOut">
              <a:rPr lang="ar-EG" dirty="0">
                <a:latin typeface="Trebuchet MS" panose="020B0603020202020204" pitchFamily="34" charset="0"/>
                <a:ea typeface="+mn-ea"/>
              </a:rPr>
            </a:fld>
            <a:endParaRPr lang="ar-EG" dirty="0"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ar-EG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ar-EG" dirty="0">
                <a:latin typeface="Trebuchet MS" panose="020B0603020202020204" pitchFamily="34" charset="0"/>
                <a:ea typeface="+mn-ea"/>
              </a:rPr>
            </a:fld>
            <a:endParaRPr lang="ar-EG" dirty="0">
              <a:latin typeface="Trebuchet MS" panose="020B0603020202020204" pitchFamily="34" charset="0"/>
              <a:ea typeface="+mn-e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fld id="{BB962C8B-B14F-4D97-AF65-F5344CB8AC3E}" type="datetimeFigureOut">
              <a:rPr lang="ar-EG" dirty="0">
                <a:latin typeface="Trebuchet MS" panose="020B0603020202020204" pitchFamily="34" charset="0"/>
                <a:ea typeface="+mn-ea"/>
              </a:rPr>
            </a:fld>
            <a:endParaRPr lang="ar-EG" dirty="0"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ar-EG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ar-EG" dirty="0">
                <a:latin typeface="Trebuchet MS" panose="020B0603020202020204" pitchFamily="34" charset="0"/>
                <a:ea typeface="+mn-ea"/>
              </a:rPr>
            </a:fld>
            <a:endParaRPr lang="ar-EG" dirty="0">
              <a:latin typeface="Trebuchet MS" panose="020B0603020202020204" pitchFamily="34" charset="0"/>
              <a:ea typeface="+mn-e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fld id="{BB962C8B-B14F-4D97-AF65-F5344CB8AC3E}" type="datetimeFigureOut">
              <a:rPr lang="ar-EG" dirty="0">
                <a:latin typeface="Trebuchet MS" panose="020B0603020202020204" pitchFamily="34" charset="0"/>
                <a:ea typeface="+mn-ea"/>
              </a:rPr>
            </a:fld>
            <a:endParaRPr lang="ar-EG" dirty="0"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ar-EG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ar-EG" dirty="0">
                <a:latin typeface="Trebuchet MS" panose="020B0603020202020204" pitchFamily="34" charset="0"/>
                <a:ea typeface="+mn-ea"/>
              </a:rPr>
            </a:fld>
            <a:endParaRPr lang="ar-EG" dirty="0">
              <a:latin typeface="Trebuchet MS" panose="020B0603020202020204" pitchFamily="34" charset="0"/>
              <a:ea typeface="+mn-e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 bwMode="white"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8488" y="1004888"/>
            <a:ext cx="4319588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Rectangle 9"/>
          <p:cNvSpPr/>
          <p:nvPr/>
        </p:nvSpPr>
        <p:spPr>
          <a:xfrm rot="21420000">
            <a:off x="596900" y="998538"/>
            <a:ext cx="4319588" cy="4313238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defRPr/>
            </a:pPr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 vert="horz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2"/>
          </p:nvPr>
        </p:nvSpPr>
        <p:spPr>
          <a:xfrm>
            <a:off x="4246563" y="6557963"/>
            <a:ext cx="2001838" cy="227013"/>
          </a:xfrm>
          <a:prstGeom prst="rect">
            <a:avLst/>
          </a:prstGeom>
        </p:spPr>
        <p:txBody>
          <a:bodyPr vert="horz" tIns="0" bIns="0" anchor="b"/>
          <a:p>
            <a:pPr algn="l">
              <a:buNone/>
            </a:pPr>
            <a:fld id="{BB962C8B-B14F-4D97-AF65-F5344CB8AC3E}" type="datetimeFigureOut">
              <a:rPr lang="ar-EG" dirty="0"/>
            </a:fld>
            <a:endParaRPr lang="ar-EG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ar-EG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p>
            <a:pPr>
              <a:buNone/>
            </a:pPr>
            <a:fld id="{9A0DB2DC-4C9A-4742-B13C-FB6460FD3503}" type="slidenum">
              <a:rPr lang="ar-EG" dirty="0"/>
            </a:fld>
            <a:endParaRPr lang="ar-EG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white"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030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x-none" dirty="0"/>
              <a:t>Click to edit Master text styles</a:t>
            </a:r>
            <a:endParaRPr lang="en-US" altLang="x-none" dirty="0"/>
          </a:p>
          <a:p>
            <a:pPr lvl="1"/>
            <a:r>
              <a:rPr lang="en-US" altLang="x-none" dirty="0"/>
              <a:t>Second level</a:t>
            </a:r>
            <a:endParaRPr lang="en-US" altLang="x-none" dirty="0"/>
          </a:p>
          <a:p>
            <a:pPr lvl="2"/>
            <a:r>
              <a:rPr lang="en-US" altLang="x-none" dirty="0"/>
              <a:t>Third level</a:t>
            </a:r>
            <a:endParaRPr lang="en-US" altLang="x-none" dirty="0"/>
          </a:p>
          <a:p>
            <a:pPr lvl="3"/>
            <a:r>
              <a:rPr lang="en-US" altLang="x-none" dirty="0"/>
              <a:t>Fourth level</a:t>
            </a:r>
            <a:endParaRPr lang="en-US" altLang="x-none" dirty="0"/>
          </a:p>
          <a:p>
            <a:pPr lvl="4"/>
            <a:r>
              <a:rPr lang="en-US" altLang="x-none" dirty="0"/>
              <a:t>Fifth level</a:t>
            </a:r>
            <a:endParaRPr lang="en-US" altLang="x-none" dirty="0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8" cy="227013"/>
          </a:xfrm>
          <a:prstGeom prst="rect">
            <a:avLst/>
          </a:prstGeom>
        </p:spPr>
        <p:txBody>
          <a:bodyPr vert="horz" tIns="0" bIns="0" anchor="b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 lvl="0">
              <a:buNone/>
            </a:pPr>
            <a:fld id="{BB962C8B-B14F-4D97-AF65-F5344CB8AC3E}" type="datetimeFigureOut">
              <a:rPr lang="ar-EG" dirty="0">
                <a:latin typeface="Trebuchet MS" panose="020B0603020202020204" pitchFamily="34" charset="0"/>
                <a:ea typeface="+mn-ea"/>
              </a:rPr>
            </a:fld>
            <a:endParaRPr lang="ar-EG" dirty="0"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ar-EG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>
              <a:defRPr sz="1100">
                <a:solidFill>
                  <a:schemeClr val="tx2"/>
                </a:solidFill>
              </a:defRPr>
            </a:lvl1pPr>
          </a:lstStyle>
          <a:p>
            <a:pPr lvl="0">
              <a:buNone/>
            </a:pPr>
            <a:fld id="{9A0DB2DC-4C9A-4742-B13C-FB6460FD3503}" type="slidenum">
              <a:rPr lang="ar-EG" dirty="0">
                <a:latin typeface="Trebuchet MS" panose="020B0603020202020204" pitchFamily="34" charset="0"/>
                <a:ea typeface="+mn-ea"/>
              </a:rPr>
            </a:fld>
            <a:endParaRPr lang="ar-EG" dirty="0">
              <a:latin typeface="Trebuchet MS" panose="020B0603020202020204" pitchFamily="34" charset="0"/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rtl="1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tx2"/>
        </a:buClr>
        <a:buSzPct val="73000"/>
        <a:buFont typeface="Wingdings 2" panose="05020102010507070707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335" indent="-228600" algn="r" rtl="1" eaLnBrk="1" latinLnBrk="0" hangingPunct="1">
        <a:spcBef>
          <a:spcPts val="500"/>
        </a:spcBef>
        <a:buClr>
          <a:schemeClr val="accent4"/>
        </a:buClr>
        <a:buSzPct val="80000"/>
        <a:buFont typeface="Wingdings 2" panose="05020102010507070707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825" indent="-228600" algn="r" rtl="1" eaLnBrk="1" latinLnBrk="0" hangingPunct="1">
        <a:spcBef>
          <a:spcPts val="400"/>
        </a:spcBef>
        <a:buClr>
          <a:schemeClr val="accent4"/>
        </a:buClr>
        <a:buSzPct val="60000"/>
        <a:buFont typeface="Wingdings" panose="05000000000000000000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 panose="05020102010507070707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r" rtl="1" eaLnBrk="1" latinLnBrk="0" hangingPunct="1">
        <a:spcBef>
          <a:spcPts val="400"/>
        </a:spcBef>
        <a:buClr>
          <a:schemeClr val="accent4"/>
        </a:buClr>
        <a:buSzPct val="70000"/>
        <a:buFont typeface="Wingdings" panose="05000000000000000000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1930" indent="-182880" algn="r" rtl="1" eaLnBrk="1" latinLnBrk="0" hangingPunct="1">
        <a:spcBef>
          <a:spcPts val="400"/>
        </a:spcBef>
        <a:buClr>
          <a:schemeClr val="accent4"/>
        </a:buClr>
        <a:buSzPct val="80000"/>
        <a:buFont typeface="Wingdings 2" panose="05020102010507070707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225" indent="-18288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 panose="05020102010507070707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215" indent="-182880" algn="r" rtl="1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Wingdings" panose="05000000000000000000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200" b="1" i="1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Investigations</a:t>
            </a:r>
            <a:endParaRPr kumimoji="0" lang="ar-EG" sz="42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171" name="Subtitle 2"/>
          <p:cNvSpPr>
            <a:spLocks noGrp="1"/>
          </p:cNvSpPr>
          <p:nvPr>
            <p:ph type="subTitle" idx="1"/>
          </p:nvPr>
        </p:nvSpPr>
        <p:spPr>
          <a:xfrm>
            <a:off x="3354388" y="3540125"/>
            <a:ext cx="5114925" cy="1101725"/>
          </a:xfrm>
          <a:ln/>
        </p:spPr>
        <p:txBody>
          <a:bodyPr vert="horz" wrap="square" lIns="45720" tIns="0" rIns="45720" bIns="0" anchor="t" anchorCtr="0"/>
          <a:p>
            <a:pPr>
              <a:buSzPct val="73000"/>
              <a:buFont typeface="Wingdings 2" panose="05020102010507070707" pitchFamily="18" charset="2"/>
            </a:pPr>
            <a:endParaRPr kumimoji="0" kern="1200" baseline="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800" b="1" i="0" u="none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B. Breathing</a:t>
            </a:r>
            <a:br>
              <a:rPr kumimoji="0" lang="en-US" sz="3800" b="1" i="0" u="none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ar-EG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5500688"/>
          </a:xfr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Assess arterial blood gases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(P</a:t>
            </a:r>
            <a:r>
              <a:rPr kumimoji="0" lang="en-US" sz="26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O2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P</a:t>
            </a:r>
            <a:r>
              <a:rPr kumimoji="0" lang="en-US" sz="26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CO2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to detect early respiratory failure (P</a:t>
            </a:r>
            <a:r>
              <a:rPr kumimoji="0" lang="en-US" sz="26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O2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 60 mmHg, P</a:t>
            </a:r>
            <a:r>
              <a:rPr kumimoji="0" lang="en-US" sz="26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CO2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&gt;50mmtHg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Assist ventilation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P </a:t>
            </a:r>
            <a:r>
              <a:rPr kumimoji="0" lang="en-US" sz="26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CO2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&gt; 50mmHg 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Hand ventilation (bag – valve – mask device)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Mechanical respiration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Respiratory stimulant (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coramine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 supplemental O</a:t>
            </a:r>
            <a:r>
              <a:rPr kumimoji="0" lang="en-US" sz="2600" b="0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P</a:t>
            </a:r>
            <a:r>
              <a:rPr kumimoji="0" lang="en-US" sz="26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O2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 60 mmHg.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Treat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bronchospasm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administer O</a:t>
            </a:r>
            <a:r>
              <a:rPr kumimoji="0" lang="en-US" sz="26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, bronchodilators.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endParaRPr kumimoji="0" lang="ar-EG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C. Circulation</a:t>
            </a: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ar-EG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 vert="horz">
            <a:normAutofit fontScale="70000" lnSpcReduction="2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Check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blood pressure, pulse rate and rhythm.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Shock is considered if systolic blood pressure is below (80 – 90mmHg)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1" i="1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Treatment of shock</a:t>
            </a:r>
            <a:r>
              <a:rPr kumimoji="0" lang="en-US" sz="26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Maintain airway, assist ventilation and give O</a:t>
            </a:r>
            <a:r>
              <a:rPr kumimoji="0" lang="en-US" sz="26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Elevate the bed foot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Bandage legs to help venous return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Keep the patient warm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 IV fluids (glucose 5% or 0.9% saline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vasoactive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drugs (dopamine: one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ampule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200 mg in 500 ml normal saline).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ECG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monitoring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Draw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blood for routine studies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 Begin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IV infusion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patient is severely ill (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hypotensive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convulsing,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comatosed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), place a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Foley catheter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the bladder to measure urine output hourly.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endParaRPr kumimoji="0" lang="ar-EG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D. Disabilities</a:t>
            </a: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ar-EG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Altered mental status: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Perform a brief neurologic examination, establish level of consciousness. 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kumimoji="0" lang="en-US" sz="26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Mathew and Lawson scale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0 - 4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kumimoji="0" lang="en-US" sz="26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AVPU grading: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:awake, alert, responsive, oriented to person, time and place.</a:t>
            </a: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:response to verbal stimuli 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:response to painful stimuli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:unresponsive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endParaRPr kumimoji="0" lang="ar-EG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6425" cy="404813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Glasgow coma scale</a:t>
            </a:r>
            <a:endParaRPr kumimoji="0" lang="en-US" sz="3600" b="1" i="0" u="none" strike="noStrike" kern="1200" cap="all" spc="0" normalizeH="0" baseline="0" noProof="0" dirty="0" smtClean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8371" name="Group 3"/>
          <p:cNvGraphicFramePr>
            <a:graphicFrameLocks noGrp="1"/>
          </p:cNvGraphicFramePr>
          <p:nvPr>
            <p:ph type="tbl" idx="1"/>
          </p:nvPr>
        </p:nvGraphicFramePr>
        <p:xfrm>
          <a:off x="250825" y="592138"/>
          <a:ext cx="8226425" cy="6254750"/>
        </p:xfrm>
        <a:graphic>
          <a:graphicData uri="http://schemas.openxmlformats.org/drawingml/2006/table">
            <a:tbl>
              <a:tblPr/>
              <a:tblGrid>
                <a:gridCol w="952500"/>
                <a:gridCol w="5605462"/>
                <a:gridCol w="1668463"/>
              </a:tblGrid>
              <a:tr h="78254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score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Patient’s response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Response examined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714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-opens eye on own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-open eye when asked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-open eye to pain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-No eye opening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Eye opening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2367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-obeys commands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-push examiners hand away when pinched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-pulls hand away when pinched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-flexion response to pain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-extension in response to pain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-no motor response to pain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Motor response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321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-oriented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-disoriented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-inappropriate words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-Incomprehensible sounds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-none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Verbal response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4135">
                <a:tc>
                  <a:txBody>
                    <a:bodyPr/>
                    <a:lstStyle/>
                    <a:p>
                      <a:pPr marL="0" marR="0" lvl="0" indent="0" algn="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E+M+V=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 3……….15    (worst………best)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Coma score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D. Drugs</a:t>
            </a: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ar-EG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All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unconscious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patients and patients who are having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convulsions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should receive dextrose,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naloxone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&amp; or oxygen as indicated.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Treat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hypoglycaemia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using </a:t>
            </a:r>
            <a:r>
              <a:rPr kumimoji="0" lang="en-US" sz="26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dextrose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adults: 50ml of 50% dextrose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children: 2ml/kg IV of 25% dextrose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600" b="1" i="1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Naloxone</a:t>
            </a:r>
            <a:r>
              <a:rPr kumimoji="0" lang="en-US" sz="26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</a:t>
            </a:r>
            <a:r>
              <a:rPr kumimoji="0" lang="en-US" sz="2600" b="1" i="1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Narcan</a:t>
            </a:r>
            <a:r>
              <a:rPr kumimoji="0" lang="en-US" sz="2600" b="0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0.4 mg IV.  In some cases more than 2 mg of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naloxone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may be required to reverse the effect of synthetic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narcotics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 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Treat 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seizures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(*</a:t>
            </a:r>
            <a:r>
              <a:rPr kumimoji="0" lang="en-US" sz="26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Diazepam</a:t>
            </a:r>
            <a:r>
              <a:rPr kumimoji="0" lang="en-US" sz="2600" b="0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5-10 mg IV)       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endParaRPr kumimoji="0" lang="ar-EG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D. Decontamination</a:t>
            </a: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ar-EG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38"/>
            <a:ext cx="7239000" cy="5643563"/>
          </a:xfrm>
        </p:spPr>
        <p:txBody>
          <a:bodyPr vert="horz">
            <a:normAutofit fontScale="70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A.  </a:t>
            </a:r>
            <a:r>
              <a:rPr kumimoji="0" lang="en-US" sz="29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Surface decontamination</a:t>
            </a: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9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Skin</a:t>
            </a: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Remove contaminated clothing</a:t>
            </a: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Flush exposed areas with copious quantities of water or saline</a:t>
            </a: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 need for chemical neutralization: the generated heat can create worse injury</a:t>
            </a: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9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9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Eye</a:t>
            </a: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Flush exposed eyes with copious quantities of tap water or saline</a:t>
            </a: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9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Inhalation</a:t>
            </a: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Remove the victim from exposure</a:t>
            </a: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 supplemental humidified oxygen</a:t>
            </a: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</a:t>
            </a: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endParaRPr kumimoji="0" lang="ar-EG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B. </a:t>
            </a:r>
            <a:r>
              <a:rPr kumimoji="0" lang="en-US" sz="3800" b="1" i="0" u="sng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GI decontamination</a:t>
            </a: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ar-EG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75"/>
            <a:ext cx="7239000" cy="5572125"/>
          </a:xfrm>
        </p:spPr>
        <p:txBody>
          <a:bodyPr vert="horz"/>
          <a:p>
            <a:pPr algn="just" rtl="0">
              <a:lnSpc>
                <a:spcPct val="80000"/>
              </a:lnSpc>
              <a:buNone/>
            </a:pPr>
            <a:r>
              <a:rPr lang="en-US" altLang="x-none" sz="2000" dirty="0">
                <a:solidFill>
                  <a:srgbClr val="FF0000"/>
                </a:solidFill>
              </a:rPr>
              <a:t>     </a:t>
            </a:r>
            <a:r>
              <a:rPr lang="en-US" altLang="x-none" sz="2000" b="1" i="1" dirty="0">
                <a:solidFill>
                  <a:srgbClr val="FF0000"/>
                </a:solidFill>
              </a:rPr>
              <a:t>-1- </a:t>
            </a:r>
            <a:r>
              <a:rPr lang="en-US" altLang="x-none" sz="2000" b="1" i="1" u="sng" dirty="0">
                <a:solidFill>
                  <a:srgbClr val="FF0000"/>
                </a:solidFill>
              </a:rPr>
              <a:t>Emesis</a:t>
            </a:r>
            <a:endParaRPr lang="en-US" altLang="x-none" sz="2000" dirty="0">
              <a:solidFill>
                <a:srgbClr val="FF0000"/>
              </a:solidFill>
            </a:endParaRPr>
          </a:p>
          <a:p>
            <a:pPr algn="just" rtl="0">
              <a:lnSpc>
                <a:spcPct val="80000"/>
              </a:lnSpc>
              <a:buNone/>
            </a:pPr>
            <a:r>
              <a:rPr lang="en-US" altLang="x-none" sz="1200" dirty="0"/>
              <a:t> </a:t>
            </a:r>
            <a:endParaRPr lang="en-US" altLang="x-none" sz="1200" dirty="0"/>
          </a:p>
          <a:p>
            <a:pPr algn="just" rtl="0">
              <a:lnSpc>
                <a:spcPct val="80000"/>
              </a:lnSpc>
              <a:buNone/>
            </a:pPr>
            <a:r>
              <a:rPr lang="en-US" altLang="x-none" sz="1200" dirty="0">
                <a:solidFill>
                  <a:srgbClr val="FF0000"/>
                </a:solidFill>
              </a:rPr>
              <a:t>Syrup of ipecac  </a:t>
            </a:r>
            <a:r>
              <a:rPr lang="ar-SA" altLang="x-none" sz="1200" dirty="0">
                <a:solidFill>
                  <a:srgbClr val="FF0000"/>
                </a:solidFill>
              </a:rPr>
              <a:t> ع</a:t>
            </a:r>
            <a:r>
              <a:rPr lang="ar-SA" altLang="x-none" sz="1200" dirty="0"/>
              <a:t>رق دهب</a:t>
            </a:r>
            <a:r>
              <a:rPr lang="en-US" altLang="x-none" sz="1200" dirty="0"/>
              <a:t>is the preferred method for induction of emesis.</a:t>
            </a:r>
            <a:endParaRPr lang="en-US" altLang="x-none" sz="1200" dirty="0"/>
          </a:p>
          <a:p>
            <a:pPr algn="just" rtl="0">
              <a:lnSpc>
                <a:spcPct val="80000"/>
              </a:lnSpc>
              <a:buNone/>
            </a:pPr>
            <a:r>
              <a:rPr lang="en-US" altLang="x-none" sz="1200" dirty="0"/>
              <a:t>Dose: 30 ml (adults) and 15 ml(children) followed by drinking 2-3 glasses of water. The dose can be repeated once if no vomiting occurs in 15-30 minutes.  Indicated in </a:t>
            </a:r>
            <a:r>
              <a:rPr lang="en-US" altLang="x-none" sz="1200" dirty="0">
                <a:solidFill>
                  <a:srgbClr val="FF0000"/>
                </a:solidFill>
              </a:rPr>
              <a:t>conscious </a:t>
            </a:r>
            <a:r>
              <a:rPr lang="en-US" altLang="x-none" sz="1200" dirty="0"/>
              <a:t>patients</a:t>
            </a:r>
            <a:endParaRPr lang="en-US" altLang="x-none" sz="1200" dirty="0"/>
          </a:p>
          <a:p>
            <a:pPr algn="just" rtl="0">
              <a:lnSpc>
                <a:spcPct val="80000"/>
              </a:lnSpc>
              <a:buNone/>
            </a:pPr>
            <a:r>
              <a:rPr lang="en-US" altLang="x-none" sz="1200" b="1" i="1" dirty="0"/>
              <a:t> </a:t>
            </a:r>
            <a:endParaRPr lang="en-US" altLang="x-none" sz="1200" dirty="0"/>
          </a:p>
          <a:p>
            <a:pPr algn="just" rtl="0">
              <a:lnSpc>
                <a:spcPct val="80000"/>
              </a:lnSpc>
              <a:buNone/>
            </a:pPr>
            <a:r>
              <a:rPr lang="en-US" altLang="x-none" sz="1600" b="1" i="1" u="sng" dirty="0">
                <a:solidFill>
                  <a:srgbClr val="FF0000"/>
                </a:solidFill>
              </a:rPr>
              <a:t>Contraindications</a:t>
            </a:r>
            <a:endParaRPr lang="en-US" altLang="x-none" sz="1600" dirty="0">
              <a:solidFill>
                <a:srgbClr val="FF0000"/>
              </a:solidFill>
            </a:endParaRPr>
          </a:p>
          <a:p>
            <a:pPr algn="just" rtl="0">
              <a:lnSpc>
                <a:spcPct val="80000"/>
              </a:lnSpc>
              <a:buFont typeface="Trebuchet MS" panose="020B0603020202020204" pitchFamily="34" charset="0"/>
              <a:buAutoNum type="arabicParenR"/>
            </a:pPr>
            <a:r>
              <a:rPr lang="en-US" altLang="x-none" sz="1600" dirty="0"/>
              <a:t>Loss of protective airway reflexes (</a:t>
            </a:r>
            <a:r>
              <a:rPr lang="en-US" altLang="x-none" sz="1600" dirty="0">
                <a:solidFill>
                  <a:srgbClr val="FF0000"/>
                </a:solidFill>
              </a:rPr>
              <a:t>c</a:t>
            </a:r>
            <a:r>
              <a:rPr lang="en-US" altLang="x-none" sz="1600" dirty="0"/>
              <a:t>oma and </a:t>
            </a:r>
            <a:r>
              <a:rPr lang="en-US" altLang="x-none" sz="1600" dirty="0">
                <a:solidFill>
                  <a:srgbClr val="FF0000"/>
                </a:solidFill>
              </a:rPr>
              <a:t>c</a:t>
            </a:r>
            <a:r>
              <a:rPr lang="en-US" altLang="x-none" sz="1600" dirty="0"/>
              <a:t>onvulsions)</a:t>
            </a:r>
            <a:endParaRPr lang="en-US" altLang="x-none" sz="1600" dirty="0"/>
          </a:p>
          <a:p>
            <a:pPr algn="just" rtl="0">
              <a:lnSpc>
                <a:spcPct val="80000"/>
              </a:lnSpc>
              <a:buFont typeface="Trebuchet MS" panose="020B0603020202020204" pitchFamily="34" charset="0"/>
              <a:buAutoNum type="arabicParenR"/>
            </a:pPr>
            <a:r>
              <a:rPr lang="en-US" altLang="x-none" sz="1600" dirty="0">
                <a:solidFill>
                  <a:srgbClr val="FF0000"/>
                </a:solidFill>
              </a:rPr>
              <a:t>C</a:t>
            </a:r>
            <a:r>
              <a:rPr lang="en-US" altLang="x-none" sz="1600" dirty="0"/>
              <a:t>austic or corrosive ingestion</a:t>
            </a:r>
            <a:endParaRPr lang="en-US" altLang="x-none" sz="1600" dirty="0"/>
          </a:p>
          <a:p>
            <a:pPr algn="just" rtl="0">
              <a:lnSpc>
                <a:spcPct val="80000"/>
              </a:lnSpc>
              <a:buFont typeface="Trebuchet MS" panose="020B0603020202020204" pitchFamily="34" charset="0"/>
              <a:buAutoNum type="arabicParenR"/>
            </a:pPr>
            <a:r>
              <a:rPr lang="en-US" altLang="x-none" sz="1600" b="1" dirty="0"/>
              <a:t> </a:t>
            </a:r>
            <a:r>
              <a:rPr lang="en-US" altLang="x-none" sz="1600" dirty="0"/>
              <a:t>Ingestion of petroleum distillates, Kerosene.</a:t>
            </a:r>
            <a:endParaRPr lang="en-US" altLang="x-none" sz="1600" dirty="0"/>
          </a:p>
          <a:p>
            <a:pPr algn="just" rtl="0">
              <a:lnSpc>
                <a:spcPct val="80000"/>
              </a:lnSpc>
              <a:buFont typeface="Trebuchet MS" panose="020B0603020202020204" pitchFamily="34" charset="0"/>
              <a:buAutoNum type="arabicParenR"/>
            </a:pPr>
            <a:r>
              <a:rPr lang="en-US" altLang="x-none" sz="1600" dirty="0"/>
              <a:t>Ingestion of substances that impair the protective airway reflexesSubstances likely to produce abrupt depression of consciousness: e.g. ethanol, ultrashort acting benzodiazepines or Substances likely to produce early onset of seizures   e.g. amphetamine, cocaine</a:t>
            </a:r>
            <a:endParaRPr lang="en-US" altLang="x-none" sz="1600" dirty="0"/>
          </a:p>
          <a:p>
            <a:pPr algn="just" rtl="0">
              <a:lnSpc>
                <a:spcPct val="80000"/>
              </a:lnSpc>
              <a:buFont typeface="Trebuchet MS" panose="020B0603020202020204" pitchFamily="34" charset="0"/>
              <a:buAutoNum type="arabicParenR"/>
            </a:pPr>
            <a:endParaRPr lang="en-US" altLang="x-none" sz="1600" dirty="0"/>
          </a:p>
          <a:p>
            <a:pPr algn="just" rtl="0">
              <a:lnSpc>
                <a:spcPct val="80000"/>
              </a:lnSpc>
              <a:buFont typeface="Trebuchet MS" panose="020B0603020202020204" pitchFamily="34" charset="0"/>
              <a:buAutoNum type="arabicParenR"/>
            </a:pPr>
            <a:r>
              <a:rPr lang="en-US" altLang="x-none" sz="1600" dirty="0"/>
              <a:t>Prior significant vomiting or hematemesis</a:t>
            </a:r>
            <a:endParaRPr lang="en-US" altLang="x-none" sz="1600" dirty="0"/>
          </a:p>
          <a:p>
            <a:pPr algn="just" rtl="0">
              <a:lnSpc>
                <a:spcPct val="80000"/>
              </a:lnSpc>
              <a:buFont typeface="Trebuchet MS" panose="020B0603020202020204" pitchFamily="34" charset="0"/>
              <a:buAutoNum type="arabicParenR"/>
            </a:pPr>
            <a:r>
              <a:rPr lang="en-US" altLang="x-none" sz="1600" dirty="0">
                <a:solidFill>
                  <a:srgbClr val="FF0000"/>
                </a:solidFill>
              </a:rPr>
              <a:t>C</a:t>
            </a:r>
            <a:r>
              <a:rPr lang="en-US" altLang="x-none" sz="1600" dirty="0"/>
              <a:t>hildren less than 1 year of age</a:t>
            </a:r>
            <a:endParaRPr lang="en-US" altLang="x-none" sz="1600" dirty="0"/>
          </a:p>
          <a:p>
            <a:pPr algn="just" rtl="0">
              <a:lnSpc>
                <a:spcPct val="80000"/>
              </a:lnSpc>
              <a:buFont typeface="Trebuchet MS" panose="020B0603020202020204" pitchFamily="34" charset="0"/>
              <a:buAutoNum type="arabicParenR"/>
            </a:pPr>
            <a:r>
              <a:rPr lang="en-US" altLang="x-none" sz="1600" dirty="0"/>
              <a:t>Ingestion of foreign body </a:t>
            </a:r>
            <a:endParaRPr lang="en-US" altLang="x-none" sz="1600" dirty="0"/>
          </a:p>
          <a:p>
            <a:pPr algn="just" rtl="0">
              <a:lnSpc>
                <a:spcPct val="80000"/>
              </a:lnSpc>
              <a:buFont typeface="Trebuchet MS" panose="020B0603020202020204" pitchFamily="34" charset="0"/>
              <a:buAutoNum type="arabicParenR"/>
            </a:pPr>
            <a:r>
              <a:rPr lang="en-US" altLang="x-none" sz="1600" dirty="0"/>
              <a:t>Neurologically impaired individuals</a:t>
            </a:r>
            <a:endParaRPr lang="en-US" altLang="x-none" sz="1600" dirty="0"/>
          </a:p>
          <a:p>
            <a:pPr algn="just" rtl="0">
              <a:lnSpc>
                <a:spcPct val="80000"/>
              </a:lnSpc>
              <a:buFont typeface="Trebuchet MS" panose="020B0603020202020204" pitchFamily="34" charset="0"/>
              <a:buAutoNum type="arabicParenR"/>
            </a:pPr>
            <a:r>
              <a:rPr lang="en-US" altLang="x-none" sz="1600" dirty="0"/>
              <a:t>Absence of bowel sounds</a:t>
            </a:r>
            <a:endParaRPr lang="en-US" altLang="x-none" sz="1600" dirty="0"/>
          </a:p>
          <a:p>
            <a:pPr>
              <a:lnSpc>
                <a:spcPct val="80000"/>
              </a:lnSpc>
              <a:buNone/>
            </a:pPr>
            <a:r>
              <a:rPr lang="en-US" altLang="x-none" sz="1600" b="1" dirty="0"/>
              <a:t> </a:t>
            </a:r>
            <a:endParaRPr lang="en-US" altLang="x-none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B. </a:t>
            </a:r>
            <a:r>
              <a:rPr kumimoji="0" lang="en-US" sz="3800" b="1" i="0" u="sng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GI decontamination</a:t>
            </a: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ar-EG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75"/>
            <a:ext cx="7239000" cy="5572125"/>
          </a:xfr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3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-2-  </a:t>
            </a:r>
            <a:r>
              <a:rPr kumimoji="0" lang="en-US" sz="3800" b="1" i="1" u="sng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Gasrtic</a:t>
            </a:r>
            <a:r>
              <a:rPr kumimoji="0" lang="en-US" sz="38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800" b="1" i="1" u="sng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lavage</a:t>
            </a:r>
            <a:endParaRPr kumimoji="0" lang="en-US" sz="3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Indications: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emesis fails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onscious patients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patients taking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antiemetic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drugs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omatosed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patients after inserting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endotrachael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tube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patients who have ingested a substance not bound to activated charcoal; e.g. heavy metals (iron, lead, lithium, Hg), cyanide, alcohols and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glycols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3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B. </a:t>
            </a:r>
            <a:r>
              <a:rPr kumimoji="0" lang="en-US" sz="3800" b="1" i="0" u="sng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GI decontamination</a:t>
            </a: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ar-EG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285875"/>
            <a:ext cx="7239000" cy="5572125"/>
          </a:xfrm>
          <a:ln/>
        </p:spPr>
        <p:txBody>
          <a:bodyPr vert="horz" wrap="square" anchor="t" anchorCtr="0"/>
          <a:p>
            <a:pPr algn="just" rtl="0">
              <a:buNone/>
            </a:pPr>
            <a:r>
              <a:rPr lang="en-US" altLang="x-none" sz="2400" b="1" i="1" u="sng" dirty="0">
                <a:solidFill>
                  <a:srgbClr val="FF0000"/>
                </a:solidFill>
              </a:rPr>
              <a:t>Contraindication:</a:t>
            </a:r>
            <a:endParaRPr lang="en-US" altLang="x-none" sz="2400" b="1" i="1" u="sng" dirty="0">
              <a:solidFill>
                <a:srgbClr val="FF0000"/>
              </a:solidFill>
            </a:endParaRPr>
          </a:p>
          <a:p>
            <a:pPr algn="just" rtl="0">
              <a:buNone/>
            </a:pPr>
            <a:endParaRPr lang="en-US" altLang="x-none" sz="2400" dirty="0">
              <a:solidFill>
                <a:srgbClr val="FF0000"/>
              </a:solidFill>
            </a:endParaRPr>
          </a:p>
          <a:p>
            <a:pPr algn="just" rtl="0"/>
            <a:r>
              <a:rPr lang="en-US" altLang="x-none" sz="2000" dirty="0"/>
              <a:t>Caustic or </a:t>
            </a:r>
            <a:r>
              <a:rPr lang="en-US" altLang="x-none" sz="2000" dirty="0">
                <a:solidFill>
                  <a:srgbClr val="FF0000"/>
                </a:solidFill>
              </a:rPr>
              <a:t>c</a:t>
            </a:r>
            <a:r>
              <a:rPr lang="en-US" altLang="x-none" sz="2000" dirty="0"/>
              <a:t>orrosive ingestion because of the danger of perforation</a:t>
            </a:r>
            <a:endParaRPr lang="en-US" altLang="x-none" sz="2000" dirty="0"/>
          </a:p>
          <a:p>
            <a:pPr algn="just" rtl="0"/>
            <a:r>
              <a:rPr lang="en-US" altLang="x-none" sz="2000" dirty="0"/>
              <a:t>Uncontrolled </a:t>
            </a:r>
            <a:r>
              <a:rPr lang="en-US" altLang="x-none" sz="2000" dirty="0">
                <a:solidFill>
                  <a:srgbClr val="FF0000"/>
                </a:solidFill>
              </a:rPr>
              <a:t>c</a:t>
            </a:r>
            <a:r>
              <a:rPr lang="en-US" altLang="x-none" sz="2000" dirty="0"/>
              <a:t>onvulsions because of the danger of aspiration or injury during the procedure</a:t>
            </a:r>
            <a:endParaRPr lang="en-US" altLang="x-none" sz="2000" dirty="0"/>
          </a:p>
          <a:p>
            <a:pPr algn="just" rtl="0"/>
            <a:r>
              <a:rPr lang="en-US" altLang="x-none" sz="2000" dirty="0"/>
              <a:t>Ingestion of </a:t>
            </a:r>
            <a:r>
              <a:rPr lang="en-US" altLang="x-none" sz="2000" dirty="0">
                <a:solidFill>
                  <a:srgbClr val="FF0000"/>
                </a:solidFill>
              </a:rPr>
              <a:t>petroleum</a:t>
            </a:r>
            <a:r>
              <a:rPr lang="en-US" altLang="x-none" sz="2000" dirty="0"/>
              <a:t> products without endotrachael intubation to protect against aspiration</a:t>
            </a:r>
            <a:endParaRPr lang="en-US" altLang="x-none" sz="2000" dirty="0"/>
          </a:p>
          <a:p>
            <a:pPr algn="just" rtl="0"/>
            <a:r>
              <a:rPr lang="en-US" altLang="x-none" sz="2000" dirty="0"/>
              <a:t>If time elapsed since drug ingestion exceeded 6 hours (except for salicylates)</a:t>
            </a:r>
            <a:endParaRPr lang="en-US" altLang="x-none" sz="2000" dirty="0"/>
          </a:p>
          <a:p>
            <a:pPr algn="just" rtl="0">
              <a:buNone/>
            </a:pPr>
            <a:r>
              <a:rPr lang="en-US" altLang="x-none" sz="3400" b="1" dirty="0"/>
              <a:t> </a:t>
            </a:r>
            <a:endParaRPr lang="en-US" altLang="x-none" sz="3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000" b="1" i="1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000" b="1" i="1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3- </a:t>
            </a:r>
            <a:r>
              <a:rPr kumimoji="0" lang="en-US" sz="4000" b="1" i="1" u="sng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Activated charcoal (AC) </a:t>
            </a: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ar-EG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25"/>
            <a:ext cx="7239000" cy="5857875"/>
          </a:xfrm>
        </p:spPr>
        <p:txBody>
          <a:bodyPr vert="horz">
            <a:normAutofit fontScale="85000" lnSpcReduction="20000"/>
          </a:bodyPr>
          <a:lstStyle/>
          <a:p>
            <a:pPr marL="274320" marR="0" lvl="0" indent="-274320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It is a harmless material of vegetable origin.  It is fine black powder,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odourless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tasteless.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 may be used alone, after emesis, or with or after gastric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lavage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for substances known to be significantly absorbed by it.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(a) </a:t>
            </a:r>
            <a:r>
              <a:rPr kumimoji="0" lang="en-US" sz="24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Indications: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Used after  any toxic ingestion to limit drug absorption from the GIT, even if the substance is not known to be well adsorbed to charcoal.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Repeated oral doses of activated charcoal may enhance elimination of some drugs from the bloodstream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(b)Dose 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initial oral AC dose is 1-2 g/kg, or 15-30 g in children and 60-100g in adults.  It is administered as a soupy, slurry suspension in at least 100 ml of water.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One or two repeated doses of AC may be given at 1 or 2 hour  interval to ensure adequate gut decontamination 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800" b="1" i="0" u="sng" strike="noStrike" kern="1200" cap="all" spc="0" normalizeH="0" baseline="0" noProof="0" dirty="0" err="1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I.Nonspecific</a:t>
            </a:r>
            <a:r>
              <a:rPr kumimoji="0" lang="en-US" sz="3800" b="1" i="0" u="sng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tests:</a:t>
            </a:r>
            <a:br>
              <a:rPr kumimoji="0" lang="en-US" sz="3800" b="1" i="0" u="none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ar-EG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>
            <a:normAutofit fontScale="77500" lnSpcReduction="2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Electrolytes: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Na, K, and anion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gap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Arterial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blood gases 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(ABG)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*respiratory depression leading to respiratory acidosis                                                                      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*seizures or shock leading to lactic acidosis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*Anion gap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 Serum 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Glucose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 Renal function tests: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blood urea nitrogen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(BUN)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serum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creatinine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5. Hepatic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transaminases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hepatic function tests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6. 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ECG</a:t>
            </a: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7. Radiology: Chest X-ray: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poisons 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respiratory manifestations</a:t>
            </a: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, CT: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  &amp;  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Methyl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alcohol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,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Abdominal X-ra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radio opaque tablets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000" b="1" i="1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000" b="1" i="1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3- </a:t>
            </a:r>
            <a:r>
              <a:rPr kumimoji="0" lang="en-US" sz="4000" b="1" i="1" u="sng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Activated charcoal (AC) </a:t>
            </a: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ar-EG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25"/>
            <a:ext cx="7239000" cy="5857875"/>
          </a:xfrm>
        </p:spPr>
        <p:txBody>
          <a:bodyPr vert="horz">
            <a:normAutofit/>
          </a:bodyPr>
          <a:lstStyle/>
          <a:p>
            <a:pPr marL="274320" marR="0" lvl="0" indent="-274320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0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(c) Contraindications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Caustics or corrosives: charcoal is ineffective and may obscure the lesion or resemble a burn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Absence of bowel sounds (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adynamic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ileus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Signs of intestinal obstruction, perforation, or peritonitis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Unable to confirm the location of the gastric tube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Lack of adequate airway protection, e.g. in comatose patients.  If necessary,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endotracheal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intubation is used.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0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Gastrointestinal (Gut) dialysis: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refers to repeated doses of AC. 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Dose: 25-50 g every 4 hours,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or 25g every 2 hours ,or 10-15 g every hour.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000" b="1" i="1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600" b="1" i="1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- 4 - </a:t>
            </a:r>
            <a:r>
              <a:rPr kumimoji="0" lang="en-US" sz="3600" b="1" i="1" u="sng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Cathartics</a:t>
            </a:r>
            <a:r>
              <a:rPr kumimoji="0" lang="en-US" sz="4000" b="1" i="1" u="sng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ar-EG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25"/>
            <a:ext cx="7239000" cy="5857875"/>
          </a:xfrm>
        </p:spPr>
        <p:txBody>
          <a:bodyPr vert="horz">
            <a:normAutofit fontScale="92500" lnSpcReduction="20000"/>
          </a:bodyPr>
          <a:lstStyle/>
          <a:p>
            <a:pPr marL="274320" marR="0" lvl="0" indent="-274320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two groups of cathartics commonly used to treat patients with overdoses are (1) saline (magnesium citrate, magnesium sulfate, sodium sulfate, disodium phosphate) and (2)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saccharides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eg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sorbitol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Sorbitol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is now the cathartic of choice because it may be more effective than saline cathartics.  In addition,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sorbitol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improves the palatability of activated charcoal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0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Contraindications</a:t>
            </a: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ingestion of corrosives,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severe diarrhea,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adynamic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or dynamic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ileus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serious electrolyte imbalance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recent bowel surgery. 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Cathartics should be used with caution when bowel sounds are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absent.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394448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000" b="1" i="1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000" b="1" i="1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5. Elimination</a:t>
            </a:r>
            <a:br>
              <a:rPr kumimoji="0" lang="en-US" sz="4000" b="1" i="1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800" b="1" i="1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1.Urinary manipulation: </a:t>
            </a:r>
            <a:b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ar-EG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25"/>
            <a:ext cx="7239000" cy="5857875"/>
          </a:xfrm>
        </p:spPr>
        <p:txBody>
          <a:bodyPr vert="horz">
            <a:normAutofit fontScale="85000" lnSpcReduction="20000"/>
          </a:bodyPr>
          <a:lstStyle/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a.</a:t>
            </a:r>
            <a:r>
              <a:rPr kumimoji="0" lang="en-US" sz="2000" b="1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Forced</a:t>
            </a:r>
            <a:r>
              <a:rPr kumimoji="0" lang="en-US" sz="20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1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diuresis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may increase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glomerular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filtration rate, and ion trapping by urinary pH manipulation, may enhance elimination of polar drugs.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Forced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diuresis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(producing urine volumes of up to 1 L/h) is generally not used because of the risk of fluid overload.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000" b="1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Alkalinization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Alkalinition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of urine increases urine excretion of weak acids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eg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Salicylates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,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Phenobarbitone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.. This occurs because the 2 forms of the acid have different lipid solubility and therefore are reabsorbed by the renal tubules . As an acid loses a hydrogen ion ,it becomes ionized and less lipid soluble .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Alkalinization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urine , by reducing the concentration of free hydrogen ions , causes more the acid to maintain an equilibrium . As the ionized form has low lipid and high water solubility it remains trapped in the renal tubules and is excreted in urine .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000" b="0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Method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For mild toxicity add 1-2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mEq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Sodium bicarbonate /kg to the first 1liter of dextrose /saline .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*Alkaline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diuresis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should not be attempted in patients who have evidence of pulmonary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oedema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or those with renal failure 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Hypokalaemic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patients are unable to produce an alkaline urine and potassium must be corrected 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25"/>
            <a:ext cx="7239000" cy="6429375"/>
          </a:xfrm>
        </p:spPr>
        <p:txBody>
          <a:bodyPr vert="horz">
            <a:normAutofit fontScale="70000" lnSpcReduction="20000"/>
          </a:bodyPr>
          <a:lstStyle/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800" b="0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</a:t>
            </a:r>
            <a:r>
              <a:rPr kumimoji="0" lang="en-US" sz="28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Hemodialysis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28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Blood is taken from a large vein (usually femoral vein) using a double-lumen catheter and is pumped through the </a:t>
            </a:r>
            <a:r>
              <a:rPr kumimoji="0" lang="en-US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hemodialysis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system.  The patient must be </a:t>
            </a:r>
            <a:r>
              <a:rPr kumimoji="0" lang="en-US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anticoagulated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prevent clotting of blood in the dialyzer.  Drugs and toxins flow passively across the </a:t>
            </a:r>
            <a:r>
              <a:rPr kumimoji="0" lang="en-US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semipermeable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membrane down a concentration gradient into a </a:t>
            </a:r>
            <a:r>
              <a:rPr kumimoji="0" lang="en-US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dialysate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(electrolyte and buffer) solution.  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- Fluid and electrolyte abnormalities can be corrected concurrently.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21335" marR="0" lvl="1" indent="-2286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Wingdings 2" panose="05020102010507070707"/>
              <a:buNone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Flow rates of up to 300-500 ml/min can be achieved, and clearance rates may reach 200-300 ml/min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8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21335" marR="0" lvl="1" indent="-2286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Wingdings 2" panose="05020102010507070707"/>
              <a:buNone/>
              <a:defRPr/>
            </a:pP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8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21335" marR="0" lvl="1" indent="-2286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Wingdings 2" panose="05020102010507070707"/>
              <a:buNone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Characteristics of the drug or toxin that enhance its extractability 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include: 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8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87425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60000"/>
              <a:buFont typeface="+mj-lt"/>
              <a:buAutoNum type="arabicPeriod"/>
              <a:defRPr/>
            </a:pPr>
            <a:r>
              <a:rPr kumimoji="0" 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Small size (molecular weight)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87425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60000"/>
              <a:buFont typeface="+mj-lt"/>
              <a:buAutoNum type="arabicPeriod"/>
              <a:defRPr/>
            </a:pPr>
            <a:r>
              <a:rPr kumimoji="0" 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Water solubility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87425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60000"/>
              <a:buFont typeface="+mj-lt"/>
              <a:buAutoNum type="arabicPeriod"/>
              <a:defRPr/>
            </a:pPr>
            <a:r>
              <a:rPr kumimoji="0" 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Low protein binding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87425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60000"/>
              <a:buFont typeface="+mj-lt"/>
              <a:buAutoNum type="arabicPeriod"/>
              <a:defRPr/>
            </a:pPr>
            <a:r>
              <a:rPr kumimoji="0" 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Low fat solubility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n-US" sz="2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eg</a:t>
            </a:r>
            <a:r>
              <a:rPr kumimoji="0" 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Methanol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</a:t>
            </a:r>
            <a:r>
              <a:rPr kumimoji="0" lang="en-US" sz="2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Salicylates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</a:t>
            </a:r>
            <a:r>
              <a:rPr kumimoji="0" lang="en-US" sz="2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Theophylline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21335" marR="0" lvl="1" indent="-228600" algn="just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4"/>
              </a:buClr>
              <a:buSzPct val="80000"/>
              <a:buFont typeface="Wingdings 2" panose="05020102010507070707"/>
              <a:buNone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Before </a:t>
            </a:r>
            <a:r>
              <a:rPr kumimoji="0" lang="en-US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tint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haemodialysis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8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test for HIV.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8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5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63"/>
            <a:ext cx="7239000" cy="5956300"/>
          </a:xfrm>
        </p:spPr>
        <p:txBody>
          <a:bodyPr vert="horz">
            <a:normAutofit fontScale="925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Contraindications:</a:t>
            </a:r>
            <a:endParaRPr kumimoji="0" lang="en-US" sz="2000" b="1" i="1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 poison not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dializable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 if other therapeutic modalities are present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 shock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 presence of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coagulopathy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1" i="1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Complications: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Haemorrhage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*Venous thrombosis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*Hypotension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*Infection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*Electrolyte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dysequilibrium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*Air embolism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endParaRPr kumimoji="0" lang="ar-EG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endParaRPr kumimoji="0" lang="ar-EG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anchor="t" anchorCtr="0"/>
          <a:p>
            <a:pPr algn="just" rtl="0"/>
            <a:r>
              <a:rPr lang="en-US" altLang="x-none" b="1" i="1" dirty="0"/>
              <a:t>3.</a:t>
            </a:r>
            <a:r>
              <a:rPr lang="en-US" altLang="x-none" b="1" i="1" u="sng" dirty="0"/>
              <a:t>Hemoperfusion:</a:t>
            </a:r>
            <a:r>
              <a:rPr lang="en-US" altLang="x-none" b="1" i="1" dirty="0"/>
              <a:t> </a:t>
            </a:r>
            <a:r>
              <a:rPr lang="en-US" altLang="x-none" dirty="0"/>
              <a:t>Using equipment and vascular access similar to that for hemodialysis, the blood is pumped directly through a column containing an adsorbent material (charcoal).  Systemic anticoagulation is required, often in higher doses than for</a:t>
            </a:r>
            <a:r>
              <a:rPr lang="en-US" altLang="x-none" b="1" dirty="0"/>
              <a:t> </a:t>
            </a:r>
            <a:r>
              <a:rPr lang="en-US" altLang="x-none" dirty="0"/>
              <a:t>hemodialysis and thrombocytopenia is a common complication.</a:t>
            </a:r>
            <a:endParaRPr lang="en-US" altLang="x-none" dirty="0"/>
          </a:p>
          <a:p>
            <a:pPr algn="just" rtl="0"/>
            <a:endParaRPr lang="en-US" altLang="x-none" dirty="0"/>
          </a:p>
          <a:p>
            <a:endParaRPr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75"/>
            <a:ext cx="7239000" cy="5741988"/>
          </a:xfrm>
        </p:spPr>
        <p:txBody>
          <a:bodyPr vert="horz">
            <a:normAutofit lnSpcReduction="10000"/>
          </a:bodyPr>
          <a:lstStyle/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en-US" sz="26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.Peritoneal dialysis</a:t>
            </a: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Dialysate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fluid is poured into the peritoneal cavity through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transcutaneous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catheter and drained off, and the procedure is repeated with fresh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dialysate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 The gut wall and peritoneal lining serve as the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semipermeable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membrane.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Peritoneal dialysis is </a:t>
            </a:r>
            <a:r>
              <a:rPr kumimoji="0" lang="en-US" sz="2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easier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perform than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hemodialysis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or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hemoperfusion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it does not require anticoagulation, but it is only about 10-15% as effective owing to </a:t>
            </a:r>
            <a:r>
              <a:rPr kumimoji="0" lang="en-US" sz="2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poor extraction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ratios and </a:t>
            </a:r>
            <a:r>
              <a:rPr kumimoji="0" lang="en-US" sz="2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slower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flow rates (clearance rates: 10-15ml/min)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b.However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peritoneal dialysis can be performed continuously, 24 hours a day.</a:t>
            </a:r>
            <a:endParaRPr kumimoji="0" lang="ar-EG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457200" y="642938"/>
            <a:ext cx="7239000" cy="5813425"/>
          </a:xfrm>
          <a:ln/>
        </p:spPr>
        <p:txBody>
          <a:bodyPr vert="horz" wrap="square" anchor="t" anchorCtr="0"/>
          <a:p>
            <a:pPr algn="just" rtl="0"/>
            <a:r>
              <a:rPr lang="en-US" altLang="x-none" b="1" u="sng" dirty="0"/>
              <a:t>A 24-hour peritoneal dialysis with dialysate exchange every 1-2 hours is  approximately equal to 4 hours of hemodialysis.</a:t>
            </a:r>
            <a:endParaRPr lang="en-US" altLang="x-none" dirty="0"/>
          </a:p>
          <a:p>
            <a:pPr algn="just" rtl="0">
              <a:buNone/>
            </a:pPr>
            <a:r>
              <a:rPr lang="en-US" altLang="x-none" i="1" dirty="0"/>
              <a:t> </a:t>
            </a:r>
            <a:endParaRPr lang="en-US" altLang="x-none" dirty="0"/>
          </a:p>
          <a:p>
            <a:pPr algn="just" rtl="0">
              <a:buNone/>
            </a:pPr>
            <a:r>
              <a:rPr lang="en-US" altLang="x-none" i="1" u="sng" dirty="0">
                <a:solidFill>
                  <a:srgbClr val="FF0000"/>
                </a:solidFill>
              </a:rPr>
              <a:t>Complications:</a:t>
            </a:r>
            <a:endParaRPr lang="en-US" altLang="x-none" dirty="0">
              <a:solidFill>
                <a:srgbClr val="FF0000"/>
              </a:solidFill>
            </a:endParaRPr>
          </a:p>
          <a:p>
            <a:pPr algn="just" rtl="0"/>
            <a:r>
              <a:rPr lang="en-US" altLang="x-none" dirty="0"/>
              <a:t>*Infection</a:t>
            </a:r>
            <a:endParaRPr lang="en-US" altLang="x-none" dirty="0"/>
          </a:p>
          <a:p>
            <a:pPr algn="just" rtl="0"/>
            <a:r>
              <a:rPr lang="en-US" altLang="x-none" dirty="0"/>
              <a:t>*Perforation or haemorrhage</a:t>
            </a:r>
            <a:endParaRPr lang="en-US" altLang="x-none" dirty="0"/>
          </a:p>
          <a:p>
            <a:pPr algn="just" rtl="0"/>
            <a:r>
              <a:rPr lang="en-US" altLang="x-none" dirty="0"/>
              <a:t>*Pleural effusion</a:t>
            </a:r>
            <a:endParaRPr lang="en-US" altLang="x-none" dirty="0"/>
          </a:p>
          <a:p>
            <a:pPr algn="just" rtl="0"/>
            <a:r>
              <a:rPr lang="en-US" altLang="x-none" dirty="0"/>
              <a:t>*Electrolyte imbalance</a:t>
            </a:r>
            <a:endParaRPr lang="en-US" altLang="x-none" dirty="0"/>
          </a:p>
          <a:p>
            <a:pPr algn="just" rtl="0"/>
            <a:r>
              <a:rPr lang="en-US" altLang="x-none" dirty="0"/>
              <a:t>*Arrhythmia</a:t>
            </a:r>
            <a:endParaRPr lang="en-US" altLang="x-none" dirty="0"/>
          </a:p>
          <a:p>
            <a:pPr algn="just" rtl="0"/>
            <a:r>
              <a:rPr lang="en-US" altLang="x-none" dirty="0"/>
              <a:t>*Perforation of the intestine , urinary bladder , liver , spleen.</a:t>
            </a:r>
            <a:endParaRPr lang="en-US" altLang="x-none" dirty="0"/>
          </a:p>
          <a:p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800" b="1" i="0" u="sng" strike="noStrike" kern="1200" cap="all" spc="0" normalizeH="0" baseline="0" noProof="0" dirty="0" err="1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II.Specific</a:t>
            </a:r>
            <a:r>
              <a:rPr kumimoji="0" lang="en-US" sz="3800" b="1" i="0" u="sng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investigations:</a:t>
            </a:r>
            <a:br>
              <a:rPr kumimoji="0" lang="en-US" sz="3800" b="1" i="0" u="none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ar-EG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054600"/>
          </a:xfrm>
        </p:spPr>
        <p:txBody>
          <a:bodyPr vert="horz">
            <a:normAutofit fontScale="70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1.Toxicology screening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Obtain gastric and urine specimens on admission for screening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 poisons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blood for quantitative testing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Urine: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the most suitable body fluid for drug detection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analysis: 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Available in ample amounts</a:t>
            </a: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Least expensive, non-invasive</a:t>
            </a: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Drugs and its metabolites are present in higher concentration and in stable form for long periods.</a:t>
            </a: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     Gastric content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   Blood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   Sweat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GB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</a:t>
            </a:r>
            <a:r>
              <a:rPr kumimoji="0" lang="en-GB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   hair 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   Saliva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endParaRPr kumimoji="0" lang="ar-EG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800" b="1" i="0" u="none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Screening tests for drugs of abuse:</a:t>
            </a:r>
            <a:br>
              <a:rPr kumimoji="0" lang="en-US" sz="3800" b="1" i="0" u="none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ar-EG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>
            <a:normAutofit fontScale="85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Initial tests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differentiate negative sample from positive sample, depending on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“Cut off” levels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which is an administrative threshold that separate positive from negative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Negative screens can be reviewed  again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Positive screens are submitted for confirmatory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testing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Colour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tests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Radioimmunoassay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GB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ELISA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Enzyme multiple immunoassay  technique (EMIT) EMIT :VIVA (DADE BEH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Fluorescent Polarizing Immunoassay (FPIA)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Thin Layer Chromatography (TLC) 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endParaRPr kumimoji="0" lang="ar-EG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800" b="1" i="0" u="none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2. Confirmatory tests for drugs of abuse : </a:t>
            </a:r>
            <a:br>
              <a:rPr kumimoji="0" lang="en-US" sz="3800" b="1" i="0" u="none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ar-EG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High Performance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Liquid Chromatography (HPLC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Gas chromatography (GC)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+mj-lt"/>
              <a:buAutoNum type="arabicPeriod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Gas chromatography /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Mass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Spectoscopy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(GC /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MS)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endParaRPr kumimoji="0" lang="ar-EG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3. Other </a:t>
            </a:r>
            <a:r>
              <a:rPr kumimoji="0" lang="en-US" sz="3800" b="1" i="0" u="none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tests for poisoning :</a:t>
            </a:r>
            <a:br>
              <a:rPr kumimoji="0" lang="en-US" sz="3800" b="1" i="0" u="none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ar-EG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anchor="t" anchorCtr="0"/>
          <a:p>
            <a:pPr algn="l" rtl="0"/>
            <a:r>
              <a:rPr lang="en-US" altLang="x-none" dirty="0"/>
              <a:t>Anticholinesterase Agents</a:t>
            </a:r>
            <a:endParaRPr lang="en-US" altLang="x-none" dirty="0"/>
          </a:p>
          <a:p>
            <a:pPr algn="l" rtl="0">
              <a:buNone/>
            </a:pPr>
            <a:r>
              <a:rPr lang="en-US" altLang="x-none" dirty="0"/>
              <a:t>- </a:t>
            </a:r>
            <a:r>
              <a:rPr lang="en-US" altLang="x-none" b="1" dirty="0"/>
              <a:t>True cholinestrase (RBC)</a:t>
            </a:r>
            <a:r>
              <a:rPr lang="en-US" altLang="x-none" dirty="0"/>
              <a:t> (rarely done)</a:t>
            </a:r>
            <a:endParaRPr lang="en-US" altLang="x-none" dirty="0"/>
          </a:p>
          <a:p>
            <a:pPr algn="l" rtl="0">
              <a:buNone/>
            </a:pPr>
            <a:r>
              <a:rPr lang="en-US" altLang="x-none" dirty="0"/>
              <a:t>- </a:t>
            </a:r>
            <a:r>
              <a:rPr lang="en-US" altLang="x-none" b="1" dirty="0"/>
              <a:t>Plasma or pseudo-cholinesterase</a:t>
            </a:r>
            <a:r>
              <a:rPr lang="en-US" altLang="x-none" dirty="0"/>
              <a:t> (</a:t>
            </a:r>
            <a:r>
              <a:rPr lang="en-US" altLang="x-none" dirty="0">
                <a:solidFill>
                  <a:srgbClr val="FF0000"/>
                </a:solidFill>
              </a:rPr>
              <a:t>UV visible spectrophotometer</a:t>
            </a:r>
            <a:r>
              <a:rPr lang="en-US" altLang="x-none" dirty="0"/>
              <a:t>)</a:t>
            </a:r>
            <a:endParaRPr lang="en-US" altLang="x-none" dirty="0"/>
          </a:p>
          <a:p>
            <a:pPr algn="ctr" rtl="0">
              <a:buFont typeface="Wingdings" panose="05000000000000000000" pitchFamily="2" charset="2"/>
              <a:buChar char="q"/>
            </a:pPr>
            <a:r>
              <a:rPr lang="en-US" altLang="x-none" dirty="0"/>
              <a:t>    20 – 50 % of normal : mild</a:t>
            </a:r>
            <a:endParaRPr lang="en-US" altLang="x-none" dirty="0"/>
          </a:p>
          <a:p>
            <a:pPr algn="ctr" rtl="0">
              <a:buFont typeface="Wingdings" panose="05000000000000000000" pitchFamily="2" charset="2"/>
              <a:buChar char="q"/>
            </a:pPr>
            <a:r>
              <a:rPr lang="en-US" altLang="x-none" dirty="0"/>
              <a:t>    10 – 20 %  “      “       : moderate</a:t>
            </a:r>
            <a:endParaRPr lang="en-US" altLang="x-none" dirty="0"/>
          </a:p>
          <a:p>
            <a:pPr algn="ctr" rtl="0">
              <a:buFont typeface="Wingdings" panose="05000000000000000000" pitchFamily="2" charset="2"/>
              <a:buChar char="q"/>
            </a:pPr>
            <a:r>
              <a:rPr lang="en-US" altLang="x-none" dirty="0"/>
              <a:t>      &lt; 10 %     “      “       : severe</a:t>
            </a:r>
            <a:endParaRPr lang="en-US" altLang="x-none" dirty="0"/>
          </a:p>
          <a:p>
            <a:pPr algn="l" rtl="0"/>
            <a:r>
              <a:rPr lang="en-US" altLang="x-none" b="1" dirty="0"/>
              <a:t>Level  of carboxyHb </a:t>
            </a:r>
            <a:r>
              <a:rPr lang="en-US" altLang="x-none" dirty="0"/>
              <a:t>by </a:t>
            </a:r>
            <a:r>
              <a:rPr lang="en-US" altLang="x-none" dirty="0">
                <a:solidFill>
                  <a:srgbClr val="FF0000"/>
                </a:solidFill>
              </a:rPr>
              <a:t>oxymeter</a:t>
            </a:r>
            <a:endParaRPr lang="en-US" altLang="x-none" dirty="0">
              <a:solidFill>
                <a:srgbClr val="FF0000"/>
              </a:solidFill>
            </a:endParaRPr>
          </a:p>
          <a:p>
            <a:pPr algn="l" rtl="0">
              <a:buNone/>
            </a:pPr>
            <a:r>
              <a:rPr lang="en-GB" altLang="x-none" b="1" dirty="0"/>
              <a:t> </a:t>
            </a:r>
            <a:endParaRPr lang="en-US" altLang="x-none" dirty="0"/>
          </a:p>
          <a:p>
            <a:pPr algn="l" rtl="0"/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GB" sz="3800" b="1" i="0" u="none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General management of</a:t>
            </a:r>
            <a:br>
              <a:rPr kumimoji="0" lang="en-US" sz="3800" b="1" i="0" u="none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GB" sz="3800" b="1" i="0" u="none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 acute poisoning </a:t>
            </a:r>
            <a:endParaRPr kumimoji="0" lang="ar-EG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ln/>
        </p:spPr>
        <p:txBody>
          <a:bodyPr vert="horz" wrap="square" anchor="t" anchorCtr="0"/>
          <a:p>
            <a:pPr algn="l" rtl="0"/>
            <a:r>
              <a:rPr lang="en-US" altLang="x-none" b="1" i="1" dirty="0"/>
              <a:t>First, treat the patient, not the poison</a:t>
            </a:r>
            <a:r>
              <a:rPr lang="en-US" altLang="x-none" b="1" dirty="0"/>
              <a:t>.</a:t>
            </a:r>
            <a:endParaRPr lang="en-US" altLang="x-none" dirty="0"/>
          </a:p>
          <a:p>
            <a:pPr algn="l" rtl="0">
              <a:buNone/>
            </a:pPr>
            <a:r>
              <a:rPr lang="en-US" altLang="x-none" b="1" dirty="0"/>
              <a:t> </a:t>
            </a:r>
            <a:endParaRPr lang="en-US" altLang="x-none" dirty="0"/>
          </a:p>
          <a:p>
            <a:pPr algn="l" rtl="0"/>
            <a:r>
              <a:rPr lang="en-US" altLang="x-none" b="1" i="1" dirty="0">
                <a:solidFill>
                  <a:srgbClr val="FF0000"/>
                </a:solidFill>
              </a:rPr>
              <a:t>ABC</a:t>
            </a:r>
            <a:r>
              <a:rPr lang="en-US" altLang="x-none" b="1" dirty="0">
                <a:solidFill>
                  <a:srgbClr val="FF0000"/>
                </a:solidFill>
              </a:rPr>
              <a:t>’s of resuscitation then add ‘</a:t>
            </a:r>
            <a:r>
              <a:rPr lang="en-US" altLang="x-none" b="1" i="1" dirty="0">
                <a:solidFill>
                  <a:srgbClr val="FF0000"/>
                </a:solidFill>
              </a:rPr>
              <a:t>D’ + ‘E’</a:t>
            </a:r>
            <a:endParaRPr lang="en-US" altLang="x-none" dirty="0">
              <a:solidFill>
                <a:srgbClr val="FF0000"/>
              </a:solidFill>
            </a:endParaRPr>
          </a:p>
          <a:p>
            <a:pPr algn="l" rtl="0">
              <a:buNone/>
            </a:pPr>
            <a:r>
              <a:rPr lang="en-US" altLang="x-none" b="1" dirty="0">
                <a:solidFill>
                  <a:srgbClr val="FF0000"/>
                </a:solidFill>
              </a:rPr>
              <a:t> </a:t>
            </a:r>
            <a:endParaRPr lang="en-US" altLang="x-none" dirty="0">
              <a:solidFill>
                <a:srgbClr val="FF0000"/>
              </a:solidFill>
            </a:endParaRPr>
          </a:p>
          <a:p>
            <a:pPr algn="l" rtl="0"/>
            <a:r>
              <a:rPr lang="en-US" altLang="x-none" b="1" dirty="0"/>
              <a:t>A</a:t>
            </a:r>
            <a:r>
              <a:rPr lang="en-US" altLang="x-none" dirty="0"/>
              <a:t>: Airway</a:t>
            </a:r>
            <a:endParaRPr lang="en-US" altLang="x-none" dirty="0"/>
          </a:p>
          <a:p>
            <a:pPr algn="l" rtl="0"/>
            <a:r>
              <a:rPr lang="en-US" altLang="x-none" b="1" dirty="0"/>
              <a:t>B</a:t>
            </a:r>
            <a:r>
              <a:rPr lang="en-US" altLang="x-none" dirty="0"/>
              <a:t>: Breathing</a:t>
            </a:r>
            <a:endParaRPr lang="en-US" altLang="x-none" dirty="0"/>
          </a:p>
          <a:p>
            <a:pPr algn="l" rtl="0"/>
            <a:r>
              <a:rPr lang="en-US" altLang="x-none" b="1" dirty="0"/>
              <a:t>C</a:t>
            </a:r>
            <a:r>
              <a:rPr lang="en-US" altLang="x-none" dirty="0"/>
              <a:t>: Circulation</a:t>
            </a:r>
            <a:endParaRPr lang="en-US" altLang="x-none" dirty="0"/>
          </a:p>
          <a:p>
            <a:pPr algn="l" rtl="0"/>
            <a:r>
              <a:rPr lang="en-US" altLang="x-none" b="1" dirty="0"/>
              <a:t>D</a:t>
            </a:r>
            <a:r>
              <a:rPr lang="en-US" altLang="x-none" dirty="0"/>
              <a:t>: Disability, Decontamination, Drugs</a:t>
            </a:r>
            <a:endParaRPr lang="en-US" altLang="x-none" dirty="0"/>
          </a:p>
          <a:p>
            <a:pPr algn="l" rtl="0"/>
            <a:r>
              <a:rPr lang="en-US" altLang="x-none" b="1" dirty="0"/>
              <a:t>E</a:t>
            </a:r>
            <a:r>
              <a:rPr lang="en-US" altLang="x-none" dirty="0"/>
              <a:t>: Elimination: diuresis , dialysis </a:t>
            </a:r>
            <a:endParaRPr lang="en-US" altLang="x-none" dirty="0"/>
          </a:p>
          <a:p>
            <a:pPr algn="l" rtl="0"/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noFill/>
          <a:ln>
            <a:noFill/>
          </a:ln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lIns="45720" tIns="0" rIns="45720" bIns="0" anchor="b" anchorCtr="0">
            <a:normAutofit fontScale="90000"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800" b="1" i="0" u="none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A. Airway Assessment</a:t>
            </a:r>
            <a:br>
              <a:rPr kumimoji="0" lang="en-US" sz="3800" b="1" i="0" u="none" strike="noStrike" kern="1200" cap="all" spc="0" normalizeH="0" baseline="0" noProof="0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ar-EG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643563"/>
          </a:xfrm>
        </p:spPr>
        <p:txBody>
          <a:bodyPr vert="horz">
            <a:normAutofit fontScale="70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Check airway protective reflexes: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gag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reflex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cough reflex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Position the patient to force the flaccid tongue forward and to maximize the airway opening: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Sniffing position (with neck flexed forward and head extended) (not used in cases with neck injury)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Jaw thrust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Head down, left-sided position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Clear airway : remove secretions by 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suction</a:t>
            </a:r>
            <a:endParaRPr kumimoji="0" lang="en-US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None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Create artificial airway depending on the grade of unconsciousness: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Oropharyngeal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Nasopharyngeal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Cuffed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endotracheal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tube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Tracheostomy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 panose="05020102010507070707"/>
              <a:buChar char=""/>
              <a:defRPr/>
            </a:pPr>
            <a:endParaRPr kumimoji="0" lang="ar-EG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45720" tIns="0" rIns="45720" bIns="0" anchor="b" anchorCtr="0">
            <a:norm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ar-EG" sz="3800" b="1" i="0" u="none" strike="noStrike" kern="1200" cap="all" spc="0" normalizeH="0" baseline="0" noProof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536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14438" y="911225"/>
            <a:ext cx="6786562" cy="50895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12211</Words>
  <Application>WPS Presentation</Application>
  <PresentationFormat>On-screen Show (4:3)</PresentationFormat>
  <Paragraphs>380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40" baseType="lpstr">
      <vt:lpstr>Arial</vt:lpstr>
      <vt:lpstr>SimSun</vt:lpstr>
      <vt:lpstr>Wingdings</vt:lpstr>
      <vt:lpstr>Trebuchet MS</vt:lpstr>
      <vt:lpstr>Tahoma</vt:lpstr>
      <vt:lpstr>Wingdings 2</vt:lpstr>
      <vt:lpstr>Calibri</vt:lpstr>
      <vt:lpstr>Times New Roman</vt:lpstr>
      <vt:lpstr>Wingdings 2</vt:lpstr>
      <vt:lpstr>Wingdings</vt:lpstr>
      <vt:lpstr>Microsoft YaHei</vt:lpstr>
      <vt:lpstr>Arial Unicode MS</vt:lpstr>
      <vt:lpstr>Opulent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Investigations</dc:title>
  <dc:creator>AL-DO3AA</dc:creator>
  <cp:lastModifiedBy>USER</cp:lastModifiedBy>
  <cp:revision>21</cp:revision>
  <dcterms:created xsi:type="dcterms:W3CDTF">2015-08-19T14:45:23Z</dcterms:created>
  <dcterms:modified xsi:type="dcterms:W3CDTF">2021-02-12T06:40:14Z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1033-11.2.0.9984</vt:lpwstr>
  </property>
</Properties>
</file>