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7" r:id="rId2"/>
  </p:sldMasterIdLst>
  <p:notesMasterIdLst>
    <p:notesMasterId r:id="rId22"/>
  </p:notesMasterIdLst>
  <p:sldIdLst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63" r:id="rId12"/>
    <p:sldId id="272" r:id="rId13"/>
    <p:sldId id="273" r:id="rId14"/>
    <p:sldId id="274" r:id="rId15"/>
    <p:sldId id="275" r:id="rId16"/>
    <p:sldId id="264" r:id="rId17"/>
    <p:sldId id="266" r:id="rId18"/>
    <p:sldId id="268" r:id="rId19"/>
    <p:sldId id="269" r:id="rId20"/>
    <p:sldId id="282" r:id="rId21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1FAB9-ACD0-493C-B457-10C6D90ED7C6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A9D5-FED4-4466-BAA2-B3555BB5B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72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400" b="0" i="0" u="none" strike="noStrike" baseline="0" dirty="0">
                <a:latin typeface="Futura"/>
              </a:rPr>
              <a:t>TETRACYCLINES </a:t>
            </a:r>
            <a:r>
              <a:rPr lang="en-GB" sz="1200" b="0" i="0" u="none" strike="noStrike" baseline="0" dirty="0">
                <a:latin typeface="TimesNewRomanPSMT"/>
              </a:rPr>
              <a:t>(oxytetracycline, doxycycline and minocycline)</a:t>
            </a:r>
          </a:p>
          <a:p>
            <a:pPr algn="l"/>
            <a:r>
              <a:rPr lang="en-GB" sz="1200" b="1" i="1" u="none" strike="noStrike" baseline="0" dirty="0">
                <a:latin typeface="TimesNewRomanPS-BoldItalicMT"/>
              </a:rPr>
              <a:t>Mode of action: </a:t>
            </a:r>
            <a:r>
              <a:rPr lang="en-GB" sz="1200" b="0" i="0" u="none" strike="noStrike" baseline="0" dirty="0">
                <a:latin typeface="TimesNewRomanPSMT"/>
              </a:rPr>
              <a:t>Prevent bacterial protein synthesis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3A9D5-FED4-4466-BAA2-B3555BB5BD3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3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773490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653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247728"/>
            <a:ext cx="7765322" cy="543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680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47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4397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1166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768112"/>
            <a:ext cx="2475738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768112"/>
            <a:ext cx="2475738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768111"/>
            <a:ext cx="2475738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984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572443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572442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572442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2736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8" y="1997274"/>
            <a:ext cx="7286625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43312"/>
            <a:ext cx="600075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77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9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68" y="4131469"/>
            <a:ext cx="7286625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5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556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8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99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1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75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2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763439"/>
            <a:ext cx="7192913" cy="133349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63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76450"/>
            <a:ext cx="364263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037" y="2076451"/>
            <a:ext cx="364263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383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7719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68" y="1734507"/>
            <a:ext cx="37719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510" y="1855153"/>
            <a:ext cx="3573573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4510" y="2702104"/>
            <a:ext cx="3573573" cy="304353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374" y="1855153"/>
            <a:ext cx="3584687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376" y="2702104"/>
            <a:ext cx="3584686" cy="304353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635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907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1"/>
            <a:ext cx="4808943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673351"/>
            <a:ext cx="2780167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092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763702"/>
            <a:ext cx="4280924" cy="1675559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5273" y="2679700"/>
            <a:ext cx="3441071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968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76450"/>
            <a:ext cx="776532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60007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6000750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6000750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algn="r">
              <a:lnSpc>
                <a:spcPct val="100000"/>
              </a:lnSpc>
            </a:pPr>
            <a:fld id="{5CE1801E-453A-4A39-8D2A-4EB25784083A}" type="slidenum">
              <a:rPr lang="en-GB" sz="1000" b="0" strike="noStrike" spc="-1" smtClean="0">
                <a:solidFill>
                  <a:srgbClr val="EAEAEA"/>
                </a:solidFill>
                <a:latin typeface="Arial"/>
              </a:rPr>
              <a:t>‹#›</a:t>
            </a:fld>
            <a:endParaRPr lang="en-GB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7571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342900" rtl="0" eaLnBrk="1" latinLnBrk="0" hangingPunct="1">
        <a:lnSpc>
          <a:spcPct val="90000"/>
        </a:lnSpc>
        <a:spcBef>
          <a:spcPct val="0"/>
        </a:spcBef>
        <a:buNone/>
        <a:defRPr sz="34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72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575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257473"/>
            <a:ext cx="771525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771525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8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41846" y="393209"/>
            <a:ext cx="4400550" cy="24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57250">
              <a:lnSpc>
                <a:spcPts val="6479"/>
              </a:lnSpc>
            </a:pPr>
            <a:r>
              <a:rPr lang="en-US" sz="5399" spc="8">
                <a:solidFill>
                  <a:srgbClr val="CCECFF"/>
                </a:solidFill>
                <a:latin typeface="DejaVu Sans Bold"/>
              </a:rPr>
              <a:t>Typhoid fever &amp;</a:t>
            </a:r>
            <a:r>
              <a:rPr lang="en-US" sz="5399" spc="8">
                <a:solidFill>
                  <a:srgbClr val="CCECFF"/>
                </a:solidFill>
                <a:latin typeface="DejaVu Sans"/>
              </a:rPr>
              <a:t> </a:t>
            </a:r>
            <a:r>
              <a:rPr lang="en-US" sz="5399" spc="8">
                <a:solidFill>
                  <a:srgbClr val="EAEAEA"/>
                </a:solidFill>
                <a:latin typeface="DejaVu Sans Bold"/>
              </a:rPr>
              <a:t>Brucellosis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37594" y="4503414"/>
            <a:ext cx="3198083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57250">
              <a:lnSpc>
                <a:spcPts val="2539"/>
              </a:lnSpc>
            </a:pPr>
            <a:r>
              <a:rPr lang="en-US" sz="2115">
                <a:solidFill>
                  <a:srgbClr val="EAEAEA"/>
                </a:solidFill>
                <a:latin typeface="Arial Bold"/>
              </a:rPr>
              <a:t>By: </a:t>
            </a:r>
          </a:p>
          <a:p>
            <a:pPr defTabSz="857250">
              <a:lnSpc>
                <a:spcPts val="2539"/>
              </a:lnSpc>
            </a:pPr>
            <a:r>
              <a:rPr lang="en-US" sz="2115" spc="-1">
                <a:solidFill>
                  <a:srgbClr val="EAEAEA"/>
                </a:solidFill>
                <a:latin typeface="Arial Bold"/>
              </a:rPr>
              <a:t>Jana Almuhaisen</a:t>
            </a:r>
          </a:p>
          <a:p>
            <a:pPr defTabSz="857250">
              <a:lnSpc>
                <a:spcPts val="2539"/>
              </a:lnSpc>
            </a:pPr>
            <a:r>
              <a:rPr lang="en-US" sz="2115" spc="-1">
                <a:solidFill>
                  <a:srgbClr val="EAEAEA"/>
                </a:solidFill>
                <a:latin typeface="Arial Bold"/>
              </a:rPr>
              <a:t>Leen Allaan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360" y="333360"/>
            <a:ext cx="9143640" cy="84925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>
              <a:defRPr lang="en-US"/>
            </a:defPPr>
            <a:lvl1pPr algn="ctr" defTabSz="342900">
              <a:lnSpc>
                <a:spcPct val="90000"/>
              </a:lnSpc>
              <a:spcBef>
                <a:spcPct val="0"/>
              </a:spcBef>
              <a:buNone/>
              <a:defRPr sz="4800" b="1" cap="all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183A5"/>
                </a:solidFill>
                <a:effectLst/>
                <a:latin typeface="Cavolini" panose="03000502040302020204" pitchFamily="66" charset="0"/>
                <a:ea typeface="+mj-ea"/>
                <a:cs typeface="Cavolini" panose="03000502040302020204" pitchFamily="66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 err="1"/>
              <a:t>Brucellosis</a:t>
            </a:r>
            <a:r>
              <a:rPr lang="ar-SA" dirty="0"/>
              <a:t> ( </a:t>
            </a:r>
            <a:r>
              <a:rPr lang="ar-SA" dirty="0" err="1"/>
              <a:t>Malta</a:t>
            </a:r>
            <a:r>
              <a:rPr lang="ar-SA" dirty="0"/>
              <a:t> </a:t>
            </a:r>
            <a:r>
              <a:rPr lang="ar-SA" dirty="0" err="1"/>
              <a:t>fever</a:t>
            </a:r>
            <a:r>
              <a:rPr lang="ar-SA" dirty="0"/>
              <a:t> , </a:t>
            </a:r>
            <a:r>
              <a:rPr lang="ar-SA" dirty="0" err="1"/>
              <a:t>undulant</a:t>
            </a:r>
            <a:r>
              <a:rPr lang="ar-SA" dirty="0"/>
              <a:t> </a:t>
            </a:r>
            <a:r>
              <a:rPr lang="ar-SA" dirty="0" err="1"/>
              <a:t>fever</a:t>
            </a:r>
            <a:r>
              <a:rPr lang="ar-SA" dirty="0"/>
              <a:t>) 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2BF4A2-1780-53DC-A9F8-188CABCFE6E2}"/>
              </a:ext>
            </a:extLst>
          </p:cNvPr>
          <p:cNvSpPr txBox="1">
            <a:spLocks/>
          </p:cNvSpPr>
          <p:nvPr/>
        </p:nvSpPr>
        <p:spPr>
          <a:xfrm>
            <a:off x="1" y="1182619"/>
            <a:ext cx="9143640" cy="55706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marL="257175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25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75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800" dirty="0"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Bacterial disease, infectious </a:t>
            </a:r>
            <a:r>
              <a:rPr lang="en-US" sz="2800" b="1" dirty="0"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zoonotic.</a:t>
            </a:r>
            <a:r>
              <a:rPr lang="en-US" sz="2800" dirty="0"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457200" indent="-457200"/>
            <a:r>
              <a:rPr lang="en-US" sz="2800" dirty="0"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Caused by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Ingestion</a:t>
            </a:r>
            <a:r>
              <a:rPr lang="en-US" sz="2800" dirty="0"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of unpasteurized milk ,Undercooked meat from infected animals ,close contact with infected animals,</a:t>
            </a:r>
            <a:r>
              <a:rPr lang="en-US" sz="2800" b="0" i="0" u="none" strike="noStrike" dirty="0">
                <a:solidFill>
                  <a:schemeClr val="accent6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Mucous membrane or abraded skin </a:t>
            </a:r>
            <a:r>
              <a:rPr lang="en-US" sz="2800" dirty="0"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contact with infected tissues, Animal abortion products and </a:t>
            </a:r>
            <a:r>
              <a:rPr lang="en-US" sz="2800" b="1" u="sng" dirty="0"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Aerosol</a:t>
            </a:r>
            <a:r>
              <a:rPr lang="en-US" sz="2800" dirty="0">
                <a:solidFill>
                  <a:schemeClr val="tx1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.</a:t>
            </a:r>
          </a:p>
          <a:p>
            <a:pPr marL="457200" indent="-457200"/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Human is a dead end host 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(accidental)”</a:t>
            </a:r>
            <a:r>
              <a:rPr lang="en-US" sz="280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457200" indent="-457200"/>
            <a:r>
              <a:rPr lang="en-US" sz="280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Infections are more common in </a:t>
            </a:r>
            <a:r>
              <a:rPr lang="en-US" sz="2800" b="1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males</a:t>
            </a:r>
            <a:r>
              <a:rPr lang="en-US" sz="280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, likely because of more frequent occupational and environmental exposures.</a:t>
            </a:r>
          </a:p>
          <a:p>
            <a:pPr marL="457200" indent="-457200"/>
            <a:endParaRPr lang="en-US" sz="28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C8E28F1-8F29-A3C7-8080-74CA263C9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8" t="41346" r="74426" b="47570"/>
          <a:stretch/>
        </p:blipFill>
        <p:spPr>
          <a:xfrm>
            <a:off x="6644640" y="1371601"/>
            <a:ext cx="2305396" cy="3084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82FA02-3281-8D1A-96C0-D3AA99A17380}"/>
              </a:ext>
            </a:extLst>
          </p:cNvPr>
          <p:cNvSpPr txBox="1"/>
          <p:nvPr/>
        </p:nvSpPr>
        <p:spPr>
          <a:xfrm>
            <a:off x="346594" y="1041394"/>
            <a:ext cx="50499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0" i="0" u="none" strike="noStrike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Gram -</a:t>
            </a:r>
            <a:r>
              <a:rPr lang="en-US" sz="2800" b="0" i="0" u="none" strike="noStrike" dirty="0" err="1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ve</a:t>
            </a:r>
            <a:r>
              <a:rPr lang="en-US" sz="2800" b="0" i="0" u="none" strike="noStrike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aerobic coccobacillus Facultative, intracellular organism </a:t>
            </a:r>
          </a:p>
          <a:p>
            <a:pPr marL="0" indent="0" algn="ctr">
              <a:buNone/>
            </a:pPr>
            <a:r>
              <a:rPr lang="en-US" sz="2800" b="0" i="0" u="none" strike="noStrike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non motile  , non spores forming , urease and catalase positive with lipopolysaccharide wall.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482351-FAD3-7551-84B6-686504F94E19}"/>
              </a:ext>
            </a:extLst>
          </p:cNvPr>
          <p:cNvSpPr txBox="1">
            <a:spLocks/>
          </p:cNvSpPr>
          <p:nvPr/>
        </p:nvSpPr>
        <p:spPr>
          <a:xfrm>
            <a:off x="-129653" y="235956"/>
            <a:ext cx="9601200" cy="14859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cap="all" dirty="0">
                <a:solidFill>
                  <a:srgbClr val="F183A5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Microbiology </a:t>
            </a:r>
            <a:endParaRPr lang="en-JO" sz="4800" b="1" dirty="0">
              <a:solidFill>
                <a:srgbClr val="F183A5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AD67C4B-9D92-55F0-6E1A-DAA64AEF4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41" r="2" b="7157"/>
          <a:stretch/>
        </p:blipFill>
        <p:spPr>
          <a:xfrm>
            <a:off x="4332338" y="4580824"/>
            <a:ext cx="2861185" cy="22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5EF21FA-90A0-A9C6-8275-5106AFDFE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8" t="27291" r="12071" b="7659"/>
          <a:stretch/>
        </p:blipFill>
        <p:spPr>
          <a:xfrm>
            <a:off x="243836" y="1240583"/>
            <a:ext cx="8651977" cy="378822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1E80E60-8A8F-23C7-9F81-A7C21694F4ED}"/>
              </a:ext>
            </a:extLst>
          </p:cNvPr>
          <p:cNvSpPr txBox="1">
            <a:spLocks/>
          </p:cNvSpPr>
          <p:nvPr/>
        </p:nvSpPr>
        <p:spPr>
          <a:xfrm>
            <a:off x="243835" y="241578"/>
            <a:ext cx="8651978" cy="14859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42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cap="all" dirty="0">
                <a:solidFill>
                  <a:srgbClr val="F183A5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Species</a:t>
            </a:r>
            <a:endParaRPr lang="en-JO" sz="6600" b="1" cap="all" dirty="0">
              <a:solidFill>
                <a:srgbClr val="F183A5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426FD9-7774-340E-C082-DEB821DFD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37" t="39756" r="13564" b="48906"/>
          <a:stretch/>
        </p:blipFill>
        <p:spPr>
          <a:xfrm>
            <a:off x="243835" y="4595675"/>
            <a:ext cx="8651977" cy="1829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7C3711-C0B9-1043-66C0-B53EA44AC310}"/>
              </a:ext>
            </a:extLst>
          </p:cNvPr>
          <p:cNvSpPr txBox="1"/>
          <p:nvPr/>
        </p:nvSpPr>
        <p:spPr>
          <a:xfrm>
            <a:off x="1307090" y="64793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1" u="none" strike="noStrike" baseline="0" dirty="0">
                <a:latin typeface="TimesNewRomanPS-ItalicMT"/>
              </a:rPr>
              <a:t>B. </a:t>
            </a:r>
            <a:r>
              <a:rPr lang="en-GB" sz="1800" b="0" i="1" u="none" strike="noStrike" baseline="0" dirty="0" err="1">
                <a:latin typeface="TimesNewRomanPS-ItalicMT"/>
              </a:rPr>
              <a:t>melitensis</a:t>
            </a:r>
            <a:r>
              <a:rPr lang="en-GB" sz="1800" b="0" i="1" u="none" strike="noStrike" baseline="0" dirty="0">
                <a:latin typeface="TimesNewRomanPS-ItalicMT"/>
              </a:rPr>
              <a:t> </a:t>
            </a:r>
            <a:r>
              <a:rPr lang="en-GB" sz="1800" b="0" i="0" u="none" strike="noStrike" baseline="0" dirty="0">
                <a:latin typeface="TimesNewRomanPSMT"/>
              </a:rPr>
              <a:t>causes the most severe disease.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9421B-4BD6-F8C6-6FA0-4A759D4796D0}"/>
              </a:ext>
            </a:extLst>
          </p:cNvPr>
          <p:cNvSpPr txBox="1"/>
          <p:nvPr/>
        </p:nvSpPr>
        <p:spPr>
          <a:xfrm>
            <a:off x="2195688" y="6110012"/>
            <a:ext cx="2709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chemeClr val="bg1"/>
                </a:solidFill>
                <a:latin typeface="TimesNewRomanPSMT"/>
              </a:rPr>
              <a:t>(goats, sheep and camels)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594CA-1C8A-E0EE-69AC-DB9A274425AD}"/>
              </a:ext>
            </a:extLst>
          </p:cNvPr>
          <p:cNvSpPr txBox="1"/>
          <p:nvPr/>
        </p:nvSpPr>
        <p:spPr>
          <a:xfrm>
            <a:off x="7037496" y="6119336"/>
            <a:ext cx="69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chemeClr val="bg1"/>
                </a:solidFill>
                <a:latin typeface="TimesNewRomanPSMT"/>
              </a:rPr>
              <a:t>pigs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45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EFA16AA-8C65-1796-BD86-D202F2BE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35"/>
            <a:ext cx="9144000" cy="4526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331467-2BB4-FD9F-3D53-8497DA3265EE}"/>
              </a:ext>
            </a:extLst>
          </p:cNvPr>
          <p:cNvSpPr txBox="1"/>
          <p:nvPr/>
        </p:nvSpPr>
        <p:spPr>
          <a:xfrm>
            <a:off x="347730" y="4611231"/>
            <a:ext cx="87061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bacilli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travel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lymphatics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infect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lymph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nodes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.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GB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followed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haematogeneous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spread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ultimate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localization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reticuloendothelial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system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GB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5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EA96A8E-89EF-28BF-DF77-C70E4DC33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83" t="34879" r="10792" b="38395"/>
          <a:stretch/>
        </p:blipFill>
        <p:spPr>
          <a:xfrm>
            <a:off x="169333" y="1062144"/>
            <a:ext cx="8816623" cy="548303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BF8355E-25B1-8842-8026-38EC6B5E8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0" t="13176" r="25391" b="20172"/>
          <a:stretch/>
        </p:blipFill>
        <p:spPr>
          <a:xfrm>
            <a:off x="4399474" y="4913556"/>
            <a:ext cx="4540271" cy="1284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4A4F3-A8C7-4E65-1BF8-736437ECC260}"/>
              </a:ext>
            </a:extLst>
          </p:cNvPr>
          <p:cNvSpPr txBox="1"/>
          <p:nvPr/>
        </p:nvSpPr>
        <p:spPr>
          <a:xfrm>
            <a:off x="272719" y="127273"/>
            <a:ext cx="7920785" cy="1009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>
              <a:lnSpc>
                <a:spcPct val="80000"/>
              </a:lnSpc>
              <a:spcBef>
                <a:spcPts val="561"/>
              </a:spcBef>
              <a:buClr>
                <a:srgbClr val="CCECFF"/>
              </a:buClr>
              <a:buSzPct val="115000"/>
            </a:pPr>
            <a:r>
              <a:rPr lang="ar-SA" sz="4400" b="1" cap="all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183A5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Clinical</a:t>
            </a:r>
            <a:r>
              <a:rPr lang="en-GB" sz="4400" b="1" cap="all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183A5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ar-SA" sz="1100" b="1" u="sng" strike="noStrike" spc="-1" dirty="0">
                <a:solidFill>
                  <a:srgbClr val="EAEAEA"/>
                </a:solidFill>
                <a:uFillTx/>
                <a:latin typeface="Arial"/>
              </a:rPr>
              <a:t> </a:t>
            </a:r>
            <a:r>
              <a:rPr lang="ar-SA" sz="4400" b="1" cap="all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183A5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features</a:t>
            </a:r>
            <a:r>
              <a:rPr lang="en-GB" sz="4400" b="1" cap="all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183A5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:</a:t>
            </a:r>
            <a:endParaRPr lang="ar-SA" sz="4400" b="1" cap="all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F183A5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marL="360">
              <a:lnSpc>
                <a:spcPct val="80000"/>
              </a:lnSpc>
              <a:spcBef>
                <a:spcPts val="561"/>
              </a:spcBef>
              <a:buClr>
                <a:srgbClr val="CCECFF"/>
              </a:buClr>
              <a:buSzPct val="115000"/>
            </a:pPr>
            <a:r>
              <a:rPr lang="ar-SA" sz="2400" b="0" strike="noStrike" spc="-1" dirty="0" err="1">
                <a:solidFill>
                  <a:srgbClr val="EAEAEA"/>
                </a:solidFill>
                <a:latin typeface="Arial"/>
              </a:rPr>
              <a:t>The</a:t>
            </a:r>
            <a:r>
              <a:rPr lang="ar-SA" sz="24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2400" b="0" strike="noStrike" spc="-1" dirty="0" err="1">
                <a:solidFill>
                  <a:srgbClr val="EAEAEA"/>
                </a:solidFill>
                <a:latin typeface="Arial"/>
              </a:rPr>
              <a:t>incubation</a:t>
            </a:r>
            <a:r>
              <a:rPr lang="ar-SA" sz="24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2400" b="0" strike="noStrike" spc="-1" dirty="0" err="1">
                <a:solidFill>
                  <a:srgbClr val="EAEAEA"/>
                </a:solidFill>
                <a:latin typeface="Arial"/>
              </a:rPr>
              <a:t>period</a:t>
            </a:r>
            <a:r>
              <a:rPr lang="ar-SA" sz="24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en-GB" sz="2400" b="0" strike="noStrike" spc="-1" dirty="0">
                <a:solidFill>
                  <a:srgbClr val="EAEAEA"/>
                </a:solidFill>
                <a:latin typeface="Arial"/>
              </a:rPr>
              <a:t>:2-4 </a:t>
            </a:r>
            <a:r>
              <a:rPr lang="ar-SA" sz="2400" b="0" strike="noStrike" spc="-1" dirty="0" err="1">
                <a:solidFill>
                  <a:srgbClr val="EAEAEA"/>
                </a:solidFill>
                <a:latin typeface="Arial"/>
              </a:rPr>
              <a:t>weeks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6097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0" y="146249"/>
            <a:ext cx="9144000" cy="2901751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classic triad 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of </a:t>
            </a:r>
            <a:r>
              <a:rPr lang="en-US" sz="2800" dirty="0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fever, arthralgia/arthritis, and hepatosplenomegaly 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can be demonstrated in most patients. 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Fever is present in &gt;75% of cases , The fever pattern can vary widely (38-40 ) </a:t>
            </a:r>
            <a:r>
              <a:rPr lang="en-US" sz="2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comes in </a:t>
            </a:r>
            <a:r>
              <a:rPr lang="en-US" sz="2800" b="1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waveS</a:t>
            </a:r>
            <a:endParaRPr lang="en-US" sz="28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80000"/>
              </a:lnSpc>
              <a:spcBef>
                <a:spcPts val="561"/>
              </a:spcBef>
            </a:pPr>
            <a:endParaRPr lang="ar-SA" sz="2800" b="0" strike="noStrike" spc="-1" dirty="0">
              <a:solidFill>
                <a:srgbClr val="EAEAEA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0FB46-6681-B3B1-A1C3-FC16A45CE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4" y="2889956"/>
            <a:ext cx="8986272" cy="2974622"/>
          </a:xfrm>
          <a:prstGeom prst="rect">
            <a:avLst/>
          </a:prstGeom>
        </p:spPr>
      </p:pic>
      <p:sp>
        <p:nvSpPr>
          <p:cNvPr id="121" name="TextShape 1"/>
          <p:cNvSpPr txBox="1"/>
          <p:nvPr/>
        </p:nvSpPr>
        <p:spPr>
          <a:xfrm>
            <a:off x="0" y="5864578"/>
            <a:ext cx="9065136" cy="1070298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ar-SA" sz="2800" b="0" strike="noStrike" spc="-1" dirty="0">
                <a:solidFill>
                  <a:srgbClr val="EAEAEA"/>
                </a:solidFill>
                <a:latin typeface="Arial"/>
              </a:rPr>
              <a:t>*</a:t>
            </a:r>
            <a:r>
              <a:rPr lang="ar-SA" sz="2800" b="0" strike="noStrike" spc="-1" dirty="0" err="1">
                <a:solidFill>
                  <a:srgbClr val="EAEAEA"/>
                </a:solidFill>
                <a:latin typeface="Arial"/>
              </a:rPr>
              <a:t>Untreated</a:t>
            </a:r>
            <a:r>
              <a:rPr lang="ar-SA" sz="28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2800" b="0" strike="noStrike" spc="-1" dirty="0" err="1">
                <a:solidFill>
                  <a:srgbClr val="EAEAEA"/>
                </a:solidFill>
                <a:latin typeface="Arial"/>
              </a:rPr>
              <a:t>brucellosis</a:t>
            </a:r>
            <a:r>
              <a:rPr lang="ar-SA" sz="28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2800" b="0" strike="noStrike" spc="-1" dirty="0" err="1">
                <a:solidFill>
                  <a:srgbClr val="EAEAEA"/>
                </a:solidFill>
                <a:latin typeface="Arial"/>
              </a:rPr>
              <a:t>can</a:t>
            </a:r>
            <a:r>
              <a:rPr lang="ar-SA" sz="28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2800" b="0" strike="noStrike" spc="-1" dirty="0" err="1">
                <a:solidFill>
                  <a:srgbClr val="EAEAEA"/>
                </a:solidFill>
                <a:latin typeface="Arial"/>
              </a:rPr>
              <a:t>give</a:t>
            </a:r>
            <a:r>
              <a:rPr lang="ar-SA" sz="28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2800" b="0" strike="noStrike" spc="-1" dirty="0" err="1">
                <a:solidFill>
                  <a:srgbClr val="EAEAEA"/>
                </a:solidFill>
                <a:latin typeface="Arial"/>
              </a:rPr>
              <a:t>rise</a:t>
            </a:r>
            <a:r>
              <a:rPr lang="ar-SA" sz="28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2800" b="0" strike="noStrike" spc="-1" dirty="0" err="1">
                <a:solidFill>
                  <a:srgbClr val="EAEAEA"/>
                </a:solidFill>
                <a:latin typeface="Arial"/>
              </a:rPr>
              <a:t>to</a:t>
            </a:r>
            <a:r>
              <a:rPr lang="ar-SA" sz="28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2800" b="0" strike="noStrike" spc="-1" dirty="0" err="1">
                <a:solidFill>
                  <a:srgbClr val="EAEAEA"/>
                </a:solidFill>
                <a:latin typeface="Arial"/>
              </a:rPr>
              <a:t>chronic</a:t>
            </a:r>
            <a:r>
              <a:rPr lang="en-GB" sz="28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2800" b="0" strike="noStrike" spc="-1" dirty="0" err="1">
                <a:solidFill>
                  <a:srgbClr val="EAEAEA"/>
                </a:solidFill>
                <a:latin typeface="Arial"/>
              </a:rPr>
              <a:t>infection</a:t>
            </a:r>
            <a:r>
              <a:rPr lang="ar-SA" sz="2800" b="0" strike="noStrike" spc="-1" dirty="0">
                <a:solidFill>
                  <a:srgbClr val="EAEAEA"/>
                </a:solidFill>
                <a:latin typeface="Arial"/>
              </a:rPr>
              <a:t>, </a:t>
            </a:r>
            <a:r>
              <a:rPr lang="ar-SA" sz="2800" b="0" strike="noStrike" spc="-1" dirty="0" err="1">
                <a:solidFill>
                  <a:srgbClr val="EAEAEA"/>
                </a:solidFill>
                <a:latin typeface="Arial"/>
              </a:rPr>
              <a:t>lasting</a:t>
            </a:r>
            <a:r>
              <a:rPr lang="ar-SA" sz="2800" b="0" strike="noStrike" spc="-1" dirty="0">
                <a:solidFill>
                  <a:srgbClr val="EAEAEA"/>
                </a:solidFill>
                <a:latin typeface="Arial"/>
              </a:rPr>
              <a:t> a </a:t>
            </a:r>
            <a:r>
              <a:rPr lang="ar-SA" sz="2800" b="0" strike="noStrike" spc="-1" dirty="0" err="1">
                <a:solidFill>
                  <a:srgbClr val="EAEAEA"/>
                </a:solidFill>
                <a:latin typeface="Arial"/>
              </a:rPr>
              <a:t>year</a:t>
            </a:r>
            <a:r>
              <a:rPr lang="ar-SA" sz="28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2800" b="0" strike="noStrike" spc="-1" dirty="0" err="1">
                <a:solidFill>
                  <a:srgbClr val="EAEAEA"/>
                </a:solidFill>
                <a:latin typeface="Arial"/>
              </a:rPr>
              <a:t>or</a:t>
            </a:r>
            <a:r>
              <a:rPr lang="ar-SA" sz="28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2800" b="0" strike="noStrike" spc="-1" dirty="0" err="1">
                <a:solidFill>
                  <a:srgbClr val="EAEAEA"/>
                </a:solidFill>
                <a:latin typeface="Arial"/>
              </a:rPr>
              <a:t>more</a:t>
            </a:r>
            <a:r>
              <a:rPr lang="ar-SA" sz="2800" b="0" strike="noStrike" spc="-1" dirty="0">
                <a:solidFill>
                  <a:srgbClr val="EAEAEA"/>
                </a:solidFill>
                <a:latin typeface="Arial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0" y="126142"/>
            <a:ext cx="9144000" cy="6583138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ar-SA" sz="4400" b="1" cap="all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183A5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DIAGNOSIS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 err="1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Blood</a:t>
            </a:r>
            <a:r>
              <a:rPr lang="ar-SA" sz="2800" b="1" dirty="0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800" b="1" dirty="0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ar-SA" sz="2800" b="1" dirty="0" err="1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ar-SA" sz="2800" b="1" dirty="0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b="1" dirty="0" err="1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bone</a:t>
            </a:r>
            <a:r>
              <a:rPr lang="ar-SA" sz="2800" b="1" dirty="0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b="1" dirty="0" err="1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marrow</a:t>
            </a:r>
            <a:r>
              <a:rPr lang="en-GB" sz="2800" b="1" dirty="0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CSF …) </a:t>
            </a:r>
            <a:r>
              <a:rPr lang="ar-SA" sz="2800" b="1" dirty="0" err="1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cultures</a:t>
            </a:r>
            <a:r>
              <a:rPr lang="ar-SA" sz="2800" b="1" dirty="0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prolonged incubation may be required, B. </a:t>
            </a:r>
            <a:r>
              <a:rPr lang="en-GB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melitensis</a:t>
            </a:r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 is the most readily cultured species. </a:t>
            </a:r>
            <a:r>
              <a:rPr lang="ar-SA" sz="2800" b="0" strike="noStrike" spc="-1" dirty="0">
                <a:solidFill>
                  <a:srgbClr val="EAEAEA"/>
                </a:solidFill>
                <a:latin typeface="Arial"/>
              </a:rPr>
              <a:t>*</a:t>
            </a:r>
            <a:r>
              <a:rPr lang="en-US" sz="2800" dirty="0">
                <a:latin typeface="Century Gothic" panose="020B0502020202020204" pitchFamily="34" charset="0"/>
              </a:rPr>
              <a:t>A </a:t>
            </a:r>
            <a:r>
              <a:rPr lang="en-US" sz="2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definitive diagnosis 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is established by </a:t>
            </a:r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recovering the organisms in the blood, bone marrow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, or other tissues</a:t>
            </a:r>
            <a:endParaRPr lang="en-GB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Serum agglutination test: </a:t>
            </a:r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GB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most commonly used method world-wide </a:t>
            </a:r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of detecting 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antibodies</a:t>
            </a:r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ELISA</a:t>
            </a:r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measurement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of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IgG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IgM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antibodies</a:t>
            </a:r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 ,</a:t>
            </a:r>
            <a:r>
              <a:rPr lang="ar-SA" sz="28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highly</a:t>
            </a:r>
            <a:r>
              <a:rPr lang="ar-SA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sensitive</a:t>
            </a:r>
            <a:r>
              <a:rPr lang="ar-SA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ar-SA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specific</a:t>
            </a:r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F183A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PCR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detection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of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Brucella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blood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gives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rapid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diagnosis</a:t>
            </a:r>
            <a:r>
              <a:rPr lang="ar-SA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800" dirty="0"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ar-SA" sz="28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highly</a:t>
            </a:r>
            <a:r>
              <a:rPr lang="ar-SA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sensitive</a:t>
            </a:r>
            <a:r>
              <a:rPr lang="ar-SA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ar-SA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ar-SA" sz="2800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specific</a:t>
            </a:r>
            <a:r>
              <a:rPr lang="en-GB" sz="2800" u="sng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 marL="343080" indent="-342720">
              <a:spcBef>
                <a:spcPts val="561"/>
              </a:spcBef>
            </a:pPr>
            <a:endParaRPr lang="ar-SA" sz="2800" b="1" strike="noStrike" spc="-1" dirty="0">
              <a:solidFill>
                <a:srgbClr val="EAEAEA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0" y="0"/>
            <a:ext cx="9144000" cy="5832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lang="ar-SA" sz="4400" b="1" cap="all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183A5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Management</a:t>
            </a:r>
            <a:endParaRPr lang="ar-SA" sz="4400" b="1" cap="all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F183A5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endParaRPr lang="ar-SA" sz="3200" b="0" strike="noStrike" spc="-1" dirty="0">
              <a:solidFill>
                <a:srgbClr val="EAEAEA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*</a:t>
            </a:r>
            <a:r>
              <a:rPr lang="en-GB" sz="3200" b="0" strike="noStrike" spc="-1" dirty="0">
                <a:solidFill>
                  <a:srgbClr val="EAEAEA"/>
                </a:solidFill>
                <a:latin typeface="Arial"/>
              </a:rPr>
              <a:t>T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reated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with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a </a:t>
            </a:r>
            <a:r>
              <a:rPr lang="ar-SA" sz="3200" b="1" strike="noStrike" spc="-1" dirty="0" err="1">
                <a:solidFill>
                  <a:srgbClr val="EAEAEA"/>
                </a:solidFill>
                <a:latin typeface="Arial"/>
              </a:rPr>
              <a:t>combination</a:t>
            </a:r>
            <a:r>
              <a:rPr lang="ar-SA" sz="3200" b="1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1" strike="noStrike" spc="-1" dirty="0" err="1">
                <a:solidFill>
                  <a:srgbClr val="EAEAEA"/>
                </a:solidFill>
                <a:latin typeface="Arial"/>
              </a:rPr>
              <a:t>of</a:t>
            </a:r>
            <a:r>
              <a:rPr lang="ar-SA" sz="3200" b="1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1" u="sng" strike="noStrike" spc="-1" dirty="0" err="1">
                <a:solidFill>
                  <a:srgbClr val="EAEAEA"/>
                </a:solidFill>
                <a:uFillTx/>
                <a:latin typeface="Arial"/>
              </a:rPr>
              <a:t>doxycycline</a:t>
            </a:r>
            <a:r>
              <a:rPr lang="ar-SA" sz="3200" b="1" u="sng" strike="noStrike" spc="-1" dirty="0">
                <a:solidFill>
                  <a:srgbClr val="EAEAEA"/>
                </a:solidFill>
                <a:uFillTx/>
                <a:latin typeface="Arial"/>
              </a:rPr>
              <a:t> 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200mg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daily</a:t>
            </a:r>
            <a:r>
              <a:rPr lang="ar-SA" sz="3200" b="1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1" strike="noStrike" spc="-1" dirty="0" err="1">
                <a:solidFill>
                  <a:srgbClr val="EAEAEA"/>
                </a:solidFill>
                <a:latin typeface="Arial"/>
              </a:rPr>
              <a:t>and</a:t>
            </a:r>
            <a:r>
              <a:rPr lang="ar-SA" sz="3200" b="1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1" u="sng" strike="noStrike" spc="-1" dirty="0" err="1">
                <a:solidFill>
                  <a:srgbClr val="EAEAEA"/>
                </a:solidFill>
                <a:uFillTx/>
                <a:latin typeface="Arial"/>
              </a:rPr>
              <a:t>rifampicin</a:t>
            </a:r>
            <a:r>
              <a:rPr lang="en-GB" sz="3200" b="1" u="sng" strike="noStrike" spc="-1" dirty="0">
                <a:solidFill>
                  <a:srgbClr val="EAEAEA"/>
                </a:solidFill>
                <a:uFillTx/>
                <a:latin typeface="Arial"/>
              </a:rPr>
              <a:t> 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600</a:t>
            </a:r>
            <a:r>
              <a:rPr lang="en-GB" sz="3200" spc="-1" dirty="0">
                <a:solidFill>
                  <a:srgbClr val="EAEAEA"/>
                </a:solidFill>
                <a:latin typeface="Arial"/>
              </a:rPr>
              <a:t>-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900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mg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daily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for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1" u="sng" strike="noStrike" spc="-1" dirty="0">
                <a:solidFill>
                  <a:srgbClr val="EAEAEA"/>
                </a:solidFill>
                <a:uFillTx/>
                <a:latin typeface="Arial"/>
              </a:rPr>
              <a:t>6</a:t>
            </a:r>
            <a:r>
              <a:rPr lang="en-GB" sz="3200" b="1" u="sng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1" u="sng" strike="noStrike" spc="-1" dirty="0" err="1">
                <a:solidFill>
                  <a:srgbClr val="EAEAEA"/>
                </a:solidFill>
                <a:uFillTx/>
                <a:latin typeface="Arial"/>
              </a:rPr>
              <a:t>weeks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.</a:t>
            </a: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endParaRPr lang="ar-SA" sz="3200" b="0" strike="noStrike" spc="-1" dirty="0">
              <a:solidFill>
                <a:srgbClr val="EAEAEA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*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Alternatively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1" u="sng" strike="noStrike" spc="-1" dirty="0" err="1">
                <a:solidFill>
                  <a:srgbClr val="EAEAEA"/>
                </a:solidFill>
                <a:uFillTx/>
                <a:latin typeface="Arial"/>
              </a:rPr>
              <a:t>tetracycline</a:t>
            </a:r>
            <a:r>
              <a:rPr lang="en-GB" sz="3200" b="1" u="sng" strike="noStrike" spc="-1" dirty="0">
                <a:solidFill>
                  <a:srgbClr val="EAEAEA"/>
                </a:solidFill>
                <a:uFillTx/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for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1" u="sng" strike="noStrike" spc="-1" dirty="0">
                <a:solidFill>
                  <a:srgbClr val="EAEAEA"/>
                </a:solidFill>
                <a:uFillTx/>
                <a:latin typeface="Arial"/>
              </a:rPr>
              <a:t>6</a:t>
            </a:r>
            <a:r>
              <a:rPr lang="en-GB" sz="3200" b="1" u="sng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1" u="sng" strike="noStrike" spc="-1" dirty="0" err="1">
                <a:solidFill>
                  <a:srgbClr val="EAEAEA"/>
                </a:solidFill>
                <a:uFillTx/>
                <a:latin typeface="Arial"/>
              </a:rPr>
              <a:t>weeks</a:t>
            </a:r>
            <a:r>
              <a:rPr lang="ar-SA" sz="3200" b="0" strike="noStrike" spc="-1">
                <a:solidFill>
                  <a:srgbClr val="EAEAEA"/>
                </a:solidFill>
                <a:latin typeface="Arial"/>
              </a:rPr>
              <a:t>.</a:t>
            </a: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lang="ar-SA" sz="3200" b="1" u="sng" strike="noStrike" spc="-1">
                <a:solidFill>
                  <a:srgbClr val="EAEAEA"/>
                </a:solidFill>
                <a:uFillTx/>
                <a:latin typeface="Arial"/>
              </a:rPr>
              <a:t> </a:t>
            </a:r>
            <a:r>
              <a:rPr lang="ar-SA" sz="3200" b="1" u="sng" strike="noStrike" spc="-1" dirty="0" err="1">
                <a:solidFill>
                  <a:srgbClr val="EAEAEA"/>
                </a:solidFill>
                <a:uFillTx/>
                <a:latin typeface="Arial"/>
              </a:rPr>
              <a:t>can</a:t>
            </a:r>
            <a:r>
              <a:rPr lang="ar-SA" sz="3200" b="1" u="sng" strike="noStrike" spc="-1" dirty="0">
                <a:solidFill>
                  <a:srgbClr val="EAEAEA"/>
                </a:solidFill>
                <a:uFillTx/>
                <a:latin typeface="Arial"/>
              </a:rPr>
              <a:t> </a:t>
            </a:r>
            <a:r>
              <a:rPr lang="ar-SA" sz="3200" b="1" u="sng" strike="noStrike" spc="-1" dirty="0" err="1">
                <a:solidFill>
                  <a:srgbClr val="EAEAEA"/>
                </a:solidFill>
                <a:uFillTx/>
                <a:latin typeface="Arial"/>
              </a:rPr>
              <a:t>be</a:t>
            </a:r>
            <a:r>
              <a:rPr lang="ar-SA" sz="3200" b="1" u="sng" strike="noStrike" spc="-1" dirty="0">
                <a:solidFill>
                  <a:srgbClr val="EAEAEA"/>
                </a:solidFill>
                <a:uFillTx/>
                <a:latin typeface="Arial"/>
              </a:rPr>
              <a:t> </a:t>
            </a:r>
            <a:r>
              <a:rPr lang="ar-SA" sz="3200" b="1" u="sng" strike="noStrike" spc="-1" dirty="0" err="1">
                <a:solidFill>
                  <a:srgbClr val="EAEAEA"/>
                </a:solidFill>
                <a:uFillTx/>
                <a:latin typeface="Arial"/>
              </a:rPr>
              <a:t>combined</a:t>
            </a:r>
            <a:r>
              <a:rPr lang="ar-SA" sz="3200" b="1" u="sng" strike="noStrike" spc="-1" dirty="0">
                <a:solidFill>
                  <a:srgbClr val="EAEAEA"/>
                </a:solidFill>
                <a:uFillTx/>
                <a:latin typeface="Arial"/>
              </a:rPr>
              <a:t> </a:t>
            </a:r>
            <a:r>
              <a:rPr lang="ar-SA" sz="3200" b="1" u="sng" strike="noStrike" spc="-1" dirty="0" err="1">
                <a:solidFill>
                  <a:srgbClr val="EAEAEA"/>
                </a:solidFill>
                <a:uFillTx/>
                <a:latin typeface="Arial"/>
              </a:rPr>
              <a:t>with</a:t>
            </a:r>
            <a:r>
              <a:rPr lang="ar-SA" sz="3200" b="1" u="sng" strike="noStrike" spc="-1" dirty="0">
                <a:solidFill>
                  <a:srgbClr val="EAEAEA"/>
                </a:solidFill>
                <a:uFillTx/>
                <a:latin typeface="Arial"/>
              </a:rPr>
              <a:t> </a:t>
            </a:r>
            <a:r>
              <a:rPr lang="ar-SA" sz="3200" b="1" u="sng" strike="noStrike" spc="-1" dirty="0" err="1">
                <a:solidFill>
                  <a:srgbClr val="EAEAEA"/>
                </a:solidFill>
                <a:uFillTx/>
                <a:latin typeface="Arial"/>
              </a:rPr>
              <a:t>streptomycin</a:t>
            </a:r>
            <a:r>
              <a:rPr lang="ar-SA" sz="3200" b="1" u="sng" strike="noStrike" spc="-1" dirty="0">
                <a:solidFill>
                  <a:srgbClr val="EAEAEA"/>
                </a:solidFill>
                <a:uFillTx/>
                <a:latin typeface="Arial"/>
              </a:rPr>
              <a:t> 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,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which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is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spc="-1" dirty="0" err="1">
                <a:solidFill>
                  <a:srgbClr val="EAEAEA"/>
                </a:solidFill>
                <a:latin typeface="Arial"/>
              </a:rPr>
              <a:t>usually</a:t>
            </a:r>
            <a:r>
              <a:rPr lang="en-GB" sz="3200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given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for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only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the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first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1" u="sng" strike="noStrike" spc="-1" dirty="0">
                <a:solidFill>
                  <a:srgbClr val="EAEAEA"/>
                </a:solidFill>
                <a:latin typeface="Arial"/>
              </a:rPr>
              <a:t>2 </a:t>
            </a:r>
            <a:r>
              <a:rPr lang="ar-SA" sz="3200" b="1" u="sng" strike="noStrike" spc="-1" dirty="0" err="1">
                <a:solidFill>
                  <a:srgbClr val="EAEAEA"/>
                </a:solidFill>
                <a:latin typeface="Arial"/>
              </a:rPr>
              <a:t>weeks</a:t>
            </a:r>
            <a:r>
              <a:rPr lang="ar-SA" sz="3200" b="1" u="sng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of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treatment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.</a:t>
            </a:r>
          </a:p>
          <a:p>
            <a:pPr>
              <a:lnSpc>
                <a:spcPct val="90000"/>
              </a:lnSpc>
              <a:spcBef>
                <a:spcPts val="641"/>
              </a:spcBef>
            </a:pPr>
            <a:endParaRPr lang="ar-SA" sz="3200" b="0" strike="noStrike" spc="-1" dirty="0">
              <a:solidFill>
                <a:srgbClr val="EAEAEA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0" y="0"/>
            <a:ext cx="9234152" cy="54036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lang="ar-SA" sz="4400" b="1" cap="all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183A5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Prevention</a:t>
            </a:r>
            <a:endParaRPr lang="ar-SA" sz="4400" b="1" cap="all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F183A5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endParaRPr lang="ar-SA" sz="3200" b="0" strike="noStrike" spc="-1" dirty="0">
              <a:solidFill>
                <a:srgbClr val="EAEAEA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*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careful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attention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to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hygiene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when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handling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infected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animals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.</a:t>
            </a:r>
            <a:endParaRPr lang="en-GB" sz="3200" b="0" strike="noStrike" spc="-1" dirty="0">
              <a:solidFill>
                <a:srgbClr val="EAEAEA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lang="en-GB" sz="3200" spc="-1" dirty="0">
                <a:solidFill>
                  <a:srgbClr val="EAEAEA"/>
                </a:solidFill>
                <a:latin typeface="Arial"/>
              </a:rPr>
              <a:t>*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vaccination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with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the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eradication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of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infection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in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animals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,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and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pasteurization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of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milk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.</a:t>
            </a: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*</a:t>
            </a:r>
            <a:r>
              <a:rPr lang="ar-SA" sz="3200" b="1" strike="noStrike" spc="-1" dirty="0" err="1">
                <a:solidFill>
                  <a:srgbClr val="EAEAEA"/>
                </a:solidFill>
                <a:latin typeface="Arial"/>
              </a:rPr>
              <a:t>No</a:t>
            </a:r>
            <a:r>
              <a:rPr lang="ar-SA" sz="3200" b="1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1" strike="noStrike" spc="-1" dirty="0" err="1">
                <a:solidFill>
                  <a:srgbClr val="EAEAEA"/>
                </a:solidFill>
                <a:latin typeface="Arial"/>
              </a:rPr>
              <a:t>vaccine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is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available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for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use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in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 </a:t>
            </a:r>
            <a:r>
              <a:rPr lang="ar-SA" sz="3200" b="0" strike="noStrike" spc="-1" dirty="0" err="1">
                <a:solidFill>
                  <a:srgbClr val="EAEAEA"/>
                </a:solidFill>
                <a:latin typeface="Arial"/>
              </a:rPr>
              <a:t>humans</a:t>
            </a:r>
            <a:r>
              <a:rPr lang="ar-SA" sz="3200" b="0" strike="noStrike" spc="-1" dirty="0">
                <a:solidFill>
                  <a:srgbClr val="EAEAEA"/>
                </a:solidFill>
                <a:latin typeface="Arial"/>
              </a:rPr>
              <a:t>.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(Live attenuated vaccine strains are available for B abortus and B </a:t>
            </a:r>
            <a:r>
              <a:rPr lang="en-US" sz="2000" dirty="0" err="1">
                <a:latin typeface="Comic Sans MS" panose="030F0702030302020204" pitchFamily="66" charset="0"/>
              </a:rPr>
              <a:t>melitensis</a:t>
            </a:r>
            <a:r>
              <a:rPr lang="en-US" sz="2000" dirty="0">
                <a:latin typeface="Comic Sans MS" panose="030F0702030302020204" pitchFamily="66" charset="0"/>
              </a:rPr>
              <a:t> but can cause infection in humans and are not recommended )</a:t>
            </a:r>
            <a:endParaRPr lang="ar-SA" sz="2000" b="0" strike="noStrike" spc="-1" dirty="0">
              <a:solidFill>
                <a:srgbClr val="EAEAEA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641"/>
              </a:spcBef>
            </a:pPr>
            <a:endParaRPr lang="ar-SA" sz="3200" b="0" strike="noStrike" spc="-1" dirty="0">
              <a:solidFill>
                <a:srgbClr val="EAEAEA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355" y="0"/>
            <a:ext cx="8139289" cy="6858000"/>
          </a:xfrm>
          <a:custGeom>
            <a:avLst/>
            <a:gdLst/>
            <a:ahLst/>
            <a:cxnLst/>
            <a:rect l="l" t="t" r="r" b="b"/>
            <a:pathLst>
              <a:path w="5054611" h="5116224">
                <a:moveTo>
                  <a:pt x="0" y="0"/>
                </a:moveTo>
                <a:lnTo>
                  <a:pt x="5054611" y="0"/>
                </a:lnTo>
                <a:lnTo>
                  <a:pt x="5054611" y="5116224"/>
                </a:lnTo>
                <a:lnTo>
                  <a:pt x="0" y="5116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87" t="-1231" b="-4547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8177" y="435027"/>
            <a:ext cx="6066359" cy="567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857250">
              <a:lnSpc>
                <a:spcPts val="4800"/>
              </a:lnSpc>
            </a:pPr>
            <a:r>
              <a:rPr lang="en-US" sz="3999" spc="5" dirty="0">
                <a:solidFill>
                  <a:srgbClr val="CCECFF"/>
                </a:solidFill>
                <a:latin typeface="DejaVu Sans Bold"/>
              </a:rPr>
              <a:t>Typhoid fever</a:t>
            </a:r>
            <a:r>
              <a:rPr lang="en-US" sz="3999" spc="5" dirty="0">
                <a:solidFill>
                  <a:srgbClr val="CCECFF"/>
                </a:solidFill>
                <a:latin typeface="DejaVu Sans"/>
              </a:rPr>
              <a:t>                     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5724" y="1330644"/>
            <a:ext cx="9159875" cy="3896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>
              <a:lnSpc>
                <a:spcPts val="3359"/>
              </a:lnSpc>
            </a:pPr>
            <a:r>
              <a:rPr lang="en-US" sz="2799" spc="-1" dirty="0">
                <a:solidFill>
                  <a:srgbClr val="EAEAEA"/>
                </a:solidFill>
                <a:latin typeface="Arial"/>
              </a:rPr>
              <a:t>   Enteric fever is an acute systemic illness characterized by fever , headache , and abdominal discomfort. </a:t>
            </a:r>
          </a:p>
          <a:p>
            <a:pPr defTabSz="857250">
              <a:lnSpc>
                <a:spcPts val="3359"/>
              </a:lnSpc>
            </a:pPr>
            <a:r>
              <a:rPr lang="en-US" sz="2799" spc="-1" dirty="0">
                <a:solidFill>
                  <a:srgbClr val="EAEAEA"/>
                </a:solidFill>
                <a:latin typeface="Arial"/>
              </a:rPr>
              <a:t>Typhoid ,the typical form of enteric fever ,is caused by </a:t>
            </a:r>
            <a:r>
              <a:rPr lang="en-US" sz="2799" spc="-1" dirty="0">
                <a:solidFill>
                  <a:srgbClr val="EAEAEA"/>
                </a:solidFill>
                <a:latin typeface="Arial Bold"/>
              </a:rPr>
              <a:t>Salmonella typhi.</a:t>
            </a:r>
          </a:p>
          <a:p>
            <a:pPr defTabSz="857250">
              <a:lnSpc>
                <a:spcPts val="3359"/>
              </a:lnSpc>
            </a:pPr>
            <a:r>
              <a:rPr lang="en-US" sz="2799" spc="-1" dirty="0">
                <a:solidFill>
                  <a:srgbClr val="EAEAEA"/>
                </a:solidFill>
                <a:latin typeface="Arial"/>
              </a:rPr>
              <a:t>A similar but generally less severe illness known as  paratyphoid is due to infection with </a:t>
            </a:r>
            <a:r>
              <a:rPr lang="en-US" sz="2799" spc="-1" dirty="0" err="1">
                <a:solidFill>
                  <a:srgbClr val="EAEAEA"/>
                </a:solidFill>
                <a:latin typeface="Arial Bold"/>
              </a:rPr>
              <a:t>S.paratyphi</a:t>
            </a:r>
            <a:r>
              <a:rPr lang="en-US" sz="2799" spc="-1" dirty="0">
                <a:solidFill>
                  <a:srgbClr val="EAEAEA"/>
                </a:solidFill>
                <a:latin typeface="Arial Bold"/>
              </a:rPr>
              <a:t> </a:t>
            </a:r>
            <a:r>
              <a:rPr lang="en-US" sz="2799" spc="-1" dirty="0" err="1">
                <a:solidFill>
                  <a:srgbClr val="EAEAEA"/>
                </a:solidFill>
                <a:latin typeface="Arial Bold"/>
              </a:rPr>
              <a:t>A,B,</a:t>
            </a:r>
            <a:r>
              <a:rPr lang="en-US" sz="2799" spc="-1" dirty="0" err="1">
                <a:solidFill>
                  <a:srgbClr val="EAEAEA"/>
                </a:solidFill>
                <a:latin typeface="Arial"/>
              </a:rPr>
              <a:t>or</a:t>
            </a:r>
            <a:r>
              <a:rPr lang="en-US" sz="2799" spc="-1" dirty="0" err="1">
                <a:solidFill>
                  <a:srgbClr val="EAEAEA"/>
                </a:solidFill>
                <a:latin typeface="Arial Bold"/>
              </a:rPr>
              <a:t>C</a:t>
            </a:r>
            <a:r>
              <a:rPr lang="en-US" sz="2799" spc="-1" dirty="0">
                <a:solidFill>
                  <a:srgbClr val="EAEAEA"/>
                </a:solidFill>
                <a:latin typeface="Arial Bold"/>
              </a:rPr>
              <a:t>.</a:t>
            </a:r>
          </a:p>
          <a:p>
            <a:pPr defTabSz="857250">
              <a:lnSpc>
                <a:spcPts val="3359"/>
              </a:lnSpc>
            </a:pPr>
            <a:r>
              <a:rPr lang="en-US" sz="2799" spc="-1" dirty="0">
                <a:solidFill>
                  <a:srgbClr val="EAEAEA"/>
                </a:solidFill>
                <a:latin typeface="Arial"/>
              </a:rPr>
              <a:t>Man is the only natural host for </a:t>
            </a:r>
            <a:r>
              <a:rPr lang="en-US" sz="2799" spc="-1" dirty="0" err="1">
                <a:solidFill>
                  <a:srgbClr val="EAEAEA"/>
                </a:solidFill>
                <a:latin typeface="Arial"/>
              </a:rPr>
              <a:t>S.typhi</a:t>
            </a:r>
            <a:r>
              <a:rPr lang="en-US" sz="2799" spc="-1" dirty="0">
                <a:solidFill>
                  <a:srgbClr val="EAEAEA"/>
                </a:solidFill>
                <a:latin typeface="Arial"/>
              </a:rPr>
              <a:t> , which is transmitted in contaminated food or water.</a:t>
            </a:r>
          </a:p>
          <a:p>
            <a:pPr defTabSz="857250">
              <a:lnSpc>
                <a:spcPts val="3359"/>
              </a:lnSpc>
            </a:pPr>
            <a:r>
              <a:rPr lang="en-US" sz="2799" spc="-1" dirty="0">
                <a:solidFill>
                  <a:srgbClr val="EAEAEA"/>
                </a:solidFill>
                <a:latin typeface="Arial"/>
              </a:rPr>
              <a:t>10-14d The incubation period is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725" y="-19646"/>
            <a:ext cx="8972190" cy="525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57250">
              <a:lnSpc>
                <a:spcPts val="3839"/>
              </a:lnSpc>
            </a:pPr>
            <a:r>
              <a:rPr lang="en-US" sz="3200" u="sng" spc="-1">
                <a:solidFill>
                  <a:srgbClr val="EAEAEA"/>
                </a:solidFill>
                <a:latin typeface="Arial Bold Italics"/>
              </a:rPr>
              <a:t>Clinical features</a:t>
            </a: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*After ingestion, the bacteria invade the small bowel wall via Peyer ‘s patches, from where they spread to the regional lymph nodes and then to the blood.</a:t>
            </a:r>
          </a:p>
          <a:p>
            <a:pPr defTabSz="857250">
              <a:lnSpc>
                <a:spcPts val="3359"/>
              </a:lnSpc>
            </a:pPr>
            <a:endParaRPr lang="en-US" sz="2799" spc="-1">
              <a:solidFill>
                <a:srgbClr val="EAEAEA"/>
              </a:solidFill>
              <a:latin typeface="Arial"/>
            </a:endParaRP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*The onset is insidious and non-specific , with intermittent fever, headache ,and abdominal pain.</a:t>
            </a: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Physical findings in the early stages include abdominal tenderness,hepatosplenomegaly, lymphadenopathy , and a scanty maculopapular rash(‘</a:t>
            </a:r>
            <a:r>
              <a:rPr lang="en-US" sz="2799" spc="-1">
                <a:solidFill>
                  <a:srgbClr val="EAEAEA"/>
                </a:solidFill>
                <a:latin typeface="Arial Bold"/>
              </a:rPr>
              <a:t>rose spots ‘)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.</a:t>
            </a:r>
          </a:p>
          <a:p>
            <a:pPr defTabSz="857250">
              <a:lnSpc>
                <a:spcPts val="3359"/>
              </a:lnSpc>
            </a:pPr>
            <a:endParaRPr lang="en-US" sz="2799" spc="-1">
              <a:solidFill>
                <a:srgbClr val="EAEAEA"/>
              </a:solidFill>
              <a:latin typeface="Arial"/>
            </a:endParaRPr>
          </a:p>
          <a:p>
            <a:pPr defTabSz="857250">
              <a:lnSpc>
                <a:spcPts val="3359"/>
              </a:lnSpc>
            </a:pPr>
            <a:endParaRPr lang="en-US" sz="2799" spc="-1">
              <a:solidFill>
                <a:srgbClr val="EAEAEA"/>
              </a:solidFill>
              <a:latin typeface="Arial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047134" y="4353319"/>
            <a:ext cx="3552590" cy="2331141"/>
          </a:xfrm>
          <a:custGeom>
            <a:avLst/>
            <a:gdLst/>
            <a:ahLst/>
            <a:cxnLst/>
            <a:rect l="l" t="t" r="r" b="b"/>
            <a:pathLst>
              <a:path w="3789429" h="2486550">
                <a:moveTo>
                  <a:pt x="0" y="0"/>
                </a:moveTo>
                <a:lnTo>
                  <a:pt x="3789430" y="0"/>
                </a:lnTo>
                <a:lnTo>
                  <a:pt x="3789430" y="2486550"/>
                </a:lnTo>
                <a:lnTo>
                  <a:pt x="0" y="2486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47" t="-61504" r="-3826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52301" y="86160"/>
            <a:ext cx="3639398" cy="6685680"/>
          </a:xfrm>
          <a:custGeom>
            <a:avLst/>
            <a:gdLst/>
            <a:ahLst/>
            <a:cxnLst/>
            <a:rect l="l" t="t" r="r" b="b"/>
            <a:pathLst>
              <a:path w="3882024" h="7131392">
                <a:moveTo>
                  <a:pt x="0" y="0"/>
                </a:moveTo>
                <a:lnTo>
                  <a:pt x="3882024" y="0"/>
                </a:lnTo>
                <a:lnTo>
                  <a:pt x="3882024" y="7131392"/>
                </a:lnTo>
                <a:lnTo>
                  <a:pt x="0" y="7131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0" t="-2650" b="-7413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725" y="322645"/>
            <a:ext cx="8972190" cy="564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57250">
              <a:lnSpc>
                <a:spcPts val="3359"/>
              </a:lnSpc>
            </a:pPr>
            <a:endParaRPr sz="1688">
              <a:solidFill>
                <a:prstClr val="black"/>
              </a:solidFill>
              <a:latin typeface="Calibri"/>
            </a:endParaRP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*Without treatment( and occasionally even after treatment) serious complications can arise , usually in the third week of illness.These include :</a:t>
            </a: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1.Meningitis</a:t>
            </a: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2.Lober peumonia</a:t>
            </a: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3.Osteomyelitis</a:t>
            </a: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4.Intestinal perforation and hemorrhage</a:t>
            </a:r>
          </a:p>
          <a:p>
            <a:pPr defTabSz="857250">
              <a:lnSpc>
                <a:spcPts val="3359"/>
              </a:lnSpc>
            </a:pPr>
            <a:endParaRPr lang="en-US" sz="2799" spc="-1">
              <a:solidFill>
                <a:srgbClr val="EAEAEA"/>
              </a:solidFill>
              <a:latin typeface="Arial"/>
            </a:endParaRP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*The 4 th week of the illness is characterized by gradual improvement , but in developing countries up to 30% of the infected will die , and 10%  of untreated survivors will relapse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725" y="-10716"/>
            <a:ext cx="8972190" cy="4332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57250">
              <a:lnSpc>
                <a:spcPts val="3359"/>
              </a:lnSpc>
            </a:pPr>
            <a:endParaRPr sz="1688">
              <a:solidFill>
                <a:prstClr val="black"/>
              </a:solidFill>
              <a:latin typeface="Calibri"/>
            </a:endParaRP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*After clinical recovery 5-10% of the patients will continue to excrete S.typhi for several months : these are termed </a:t>
            </a:r>
            <a:r>
              <a:rPr lang="en-US" sz="2799" spc="-1">
                <a:solidFill>
                  <a:srgbClr val="EAEAEA"/>
                </a:solidFill>
                <a:latin typeface="Arial Bold"/>
              </a:rPr>
              <a:t>convalescent carriers 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.</a:t>
            </a:r>
          </a:p>
          <a:p>
            <a:pPr defTabSz="857250">
              <a:lnSpc>
                <a:spcPts val="3359"/>
              </a:lnSpc>
            </a:pPr>
            <a:endParaRPr lang="en-US" sz="2799" spc="-1">
              <a:solidFill>
                <a:srgbClr val="EAEAEA"/>
              </a:solidFill>
              <a:latin typeface="Arial"/>
            </a:endParaRP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*Between 1-4% will continue to carry organism for more than a year : this is called </a:t>
            </a:r>
            <a:r>
              <a:rPr lang="en-US" sz="2799" spc="-1">
                <a:solidFill>
                  <a:srgbClr val="EAEAEA"/>
                </a:solidFill>
                <a:latin typeface="Arial Bold"/>
              </a:rPr>
              <a:t>chronic carriage.</a:t>
            </a: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The usual site of carriage is the </a:t>
            </a:r>
            <a:r>
              <a:rPr lang="en-US" sz="2799" spc="-1">
                <a:solidFill>
                  <a:srgbClr val="EAEAEA"/>
                </a:solidFill>
                <a:latin typeface="Arial Bold"/>
              </a:rPr>
              <a:t> gallbladder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 ,and chronic carriage is associated with the presence of  </a:t>
            </a:r>
            <a:r>
              <a:rPr lang="en-US" sz="2799" spc="-1">
                <a:solidFill>
                  <a:srgbClr val="EAEAEA"/>
                </a:solidFill>
                <a:latin typeface="Arial Bold"/>
              </a:rPr>
              <a:t>gallstones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725" y="16074"/>
            <a:ext cx="8972190" cy="57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57250">
              <a:lnSpc>
                <a:spcPts val="3023"/>
              </a:lnSpc>
            </a:pPr>
            <a:endParaRPr sz="1688">
              <a:solidFill>
                <a:prstClr val="black"/>
              </a:solidFill>
              <a:latin typeface="Calibri"/>
            </a:endParaRPr>
          </a:p>
          <a:p>
            <a:pPr defTabSz="857250">
              <a:lnSpc>
                <a:spcPts val="3023"/>
              </a:lnSpc>
            </a:pPr>
            <a:r>
              <a:rPr lang="en-US" sz="2799" u="sng" spc="-1">
                <a:solidFill>
                  <a:srgbClr val="EAEAEA"/>
                </a:solidFill>
                <a:latin typeface="Arial Bold Italics"/>
              </a:rPr>
              <a:t>Diagnosis</a:t>
            </a:r>
          </a:p>
          <a:p>
            <a:pPr defTabSz="857250">
              <a:lnSpc>
                <a:spcPts val="3023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*The definitive diagnosis of enteric fever requires the </a:t>
            </a:r>
            <a:r>
              <a:rPr lang="en-US" sz="2799" u="sng" spc="-1">
                <a:solidFill>
                  <a:srgbClr val="EAEAEA"/>
                </a:solidFill>
                <a:latin typeface="Arial Bold"/>
              </a:rPr>
              <a:t>culture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 of S.typhi  or S. paratyphi from the patient.</a:t>
            </a:r>
          </a:p>
          <a:p>
            <a:pPr defTabSz="857250">
              <a:lnSpc>
                <a:spcPts val="3023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</a:t>
            </a:r>
            <a:r>
              <a:rPr lang="en-US" sz="2799" u="sng" spc="-1">
                <a:solidFill>
                  <a:srgbClr val="EAEAEA"/>
                </a:solidFill>
                <a:latin typeface="Arial Bold"/>
              </a:rPr>
              <a:t>Blood culture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 is positive in the first 2 weks.</a:t>
            </a:r>
          </a:p>
          <a:p>
            <a:pPr defTabSz="857250">
              <a:lnSpc>
                <a:spcPts val="3023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Cultures of  </a:t>
            </a:r>
            <a:r>
              <a:rPr lang="en-US" sz="2799" spc="-1">
                <a:solidFill>
                  <a:srgbClr val="EAEAEA"/>
                </a:solidFill>
                <a:latin typeface="Arial Bold"/>
              </a:rPr>
              <a:t>intestinal secretions ,faeces , and urine 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is also used , although care must be taken to distinguish acute infection from chronic carriage.</a:t>
            </a:r>
          </a:p>
          <a:p>
            <a:pPr defTabSz="857250">
              <a:lnSpc>
                <a:spcPts val="3023"/>
              </a:lnSpc>
            </a:pPr>
            <a:endParaRPr lang="en-US" sz="2799" spc="-1">
              <a:solidFill>
                <a:srgbClr val="EAEAEA"/>
              </a:solidFill>
              <a:latin typeface="Arial"/>
            </a:endParaRPr>
          </a:p>
          <a:p>
            <a:pPr defTabSz="857250">
              <a:lnSpc>
                <a:spcPts val="3023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</a:t>
            </a:r>
            <a:r>
              <a:rPr lang="en-US" sz="2799" u="sng" spc="-1">
                <a:solidFill>
                  <a:srgbClr val="EAEAEA"/>
                </a:solidFill>
                <a:latin typeface="Arial Bold"/>
              </a:rPr>
              <a:t>Bone marrow culture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 is more sensitive than blood culture , but is rarely required </a:t>
            </a:r>
            <a:r>
              <a:rPr lang="en-US" sz="2799" spc="-1">
                <a:solidFill>
                  <a:srgbClr val="EAEAEA"/>
                </a:solidFill>
                <a:latin typeface="Arial Bold"/>
              </a:rPr>
              <a:t>except 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in patients who have already received antibiotics.</a:t>
            </a:r>
          </a:p>
          <a:p>
            <a:pPr defTabSz="857250">
              <a:lnSpc>
                <a:spcPts val="3023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</a:t>
            </a:r>
            <a:r>
              <a:rPr lang="en-US" sz="2799" spc="-1">
                <a:solidFill>
                  <a:srgbClr val="EAEAEA"/>
                </a:solidFill>
                <a:latin typeface="Arial Bold"/>
              </a:rPr>
              <a:t>N.B……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serological tests such as the </a:t>
            </a:r>
            <a:r>
              <a:rPr lang="en-US" sz="2799" spc="-1">
                <a:solidFill>
                  <a:srgbClr val="EAEAEA"/>
                </a:solidFill>
                <a:latin typeface="Arial Bold"/>
              </a:rPr>
              <a:t>Widal antigen test 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are of little practical value and are easily misinterpreted.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725" y="3374"/>
            <a:ext cx="8972190" cy="621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57250">
              <a:lnSpc>
                <a:spcPts val="3456"/>
              </a:lnSpc>
            </a:pPr>
            <a:r>
              <a:rPr lang="en-US" sz="3200" u="sng" spc="-1">
                <a:solidFill>
                  <a:srgbClr val="EAEAEA"/>
                </a:solidFill>
                <a:latin typeface="Arial Bold"/>
              </a:rPr>
              <a:t>Management</a:t>
            </a:r>
          </a:p>
          <a:p>
            <a:pPr defTabSz="857250">
              <a:lnSpc>
                <a:spcPts val="3023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*Chloramphenicol , co-trimoxazole  and amoxicillin may still be effective in some cases , but </a:t>
            </a:r>
            <a:r>
              <a:rPr lang="en-US" sz="2799" spc="-1">
                <a:solidFill>
                  <a:srgbClr val="EAEAEA"/>
                </a:solidFill>
                <a:latin typeface="Arial Bold"/>
              </a:rPr>
              <a:t>quinolones 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( e.g ciprofloxacin 500 mg twice daily ) are </a:t>
            </a:r>
            <a:r>
              <a:rPr lang="en-US" sz="2799" spc="-1">
                <a:solidFill>
                  <a:srgbClr val="EAEAEA"/>
                </a:solidFill>
                <a:latin typeface="Arial Bold"/>
              </a:rPr>
              <a:t> now the treatment of choice .)</a:t>
            </a:r>
          </a:p>
          <a:p>
            <a:pPr defTabSz="857250">
              <a:lnSpc>
                <a:spcPts val="3023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*Although increased resistance to quiolones is being seen : in such cases azithromycin may be effective.</a:t>
            </a:r>
          </a:p>
          <a:p>
            <a:pPr defTabSz="857250">
              <a:lnSpc>
                <a:spcPts val="3023"/>
              </a:lnSpc>
            </a:pPr>
            <a:r>
              <a:rPr lang="en-US" sz="2799" spc="-1">
                <a:solidFill>
                  <a:srgbClr val="EAEAEA"/>
                </a:solidFill>
                <a:latin typeface="Arial Bold"/>
              </a:rPr>
              <a:t>N.B…….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the patient ‘s temperature may remain elevated for several days after starting antibiotics , and this alone is </a:t>
            </a:r>
            <a:r>
              <a:rPr lang="en-US" sz="2799" u="sng" spc="-1">
                <a:solidFill>
                  <a:srgbClr val="EAEAEA"/>
                </a:solidFill>
                <a:latin typeface="Arial Bold"/>
              </a:rPr>
              <a:t>not</a:t>
            </a:r>
            <a:r>
              <a:rPr lang="en-US" sz="2799" spc="-1">
                <a:solidFill>
                  <a:srgbClr val="EAEAEA"/>
                </a:solidFill>
                <a:latin typeface="Arial"/>
              </a:rPr>
              <a:t> a sign of treatment failure.</a:t>
            </a:r>
          </a:p>
          <a:p>
            <a:pPr defTabSz="857250">
              <a:lnSpc>
                <a:spcPts val="3023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 </a:t>
            </a:r>
          </a:p>
          <a:p>
            <a:pPr defTabSz="857250">
              <a:lnSpc>
                <a:spcPts val="3023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*Prolonged antibiotic therapy may eleminate  the carrier state , but in the presence of gallbladder disease it is rarely effective.</a:t>
            </a:r>
          </a:p>
          <a:p>
            <a:pPr defTabSz="857250">
              <a:lnSpc>
                <a:spcPts val="3023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Cholycystectomy is not usually justified on clinical or public health grounds.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3533C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1005" y="538644"/>
            <a:ext cx="8325990" cy="4332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57250">
              <a:lnSpc>
                <a:spcPts val="3359"/>
              </a:lnSpc>
            </a:pPr>
            <a:r>
              <a:rPr lang="en-US" sz="2799" u="sng" spc="-1">
                <a:solidFill>
                  <a:srgbClr val="EAEAEA"/>
                </a:solidFill>
                <a:latin typeface="Arial Bold"/>
              </a:rPr>
              <a:t>Prevention</a:t>
            </a:r>
          </a:p>
          <a:p>
            <a:pPr defTabSz="857250">
              <a:lnSpc>
                <a:spcPts val="3359"/>
              </a:lnSpc>
            </a:pPr>
            <a:endParaRPr lang="en-US" sz="2799" u="sng" spc="-1">
              <a:solidFill>
                <a:srgbClr val="EAEAEA"/>
              </a:solidFill>
              <a:latin typeface="Arial Bold"/>
            </a:endParaRP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*Mainly through improved sanitation and clean water.</a:t>
            </a:r>
          </a:p>
          <a:p>
            <a:pPr defTabSz="857250">
              <a:lnSpc>
                <a:spcPts val="3359"/>
              </a:lnSpc>
            </a:pPr>
            <a:endParaRPr lang="en-US" sz="2799" spc="-1">
              <a:solidFill>
                <a:srgbClr val="EAEAEA"/>
              </a:solidFill>
              <a:latin typeface="Arial"/>
            </a:endParaRP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*Travellers should avoid drinking untreated water, ice in drinks and eating ice creams.</a:t>
            </a:r>
          </a:p>
          <a:p>
            <a:pPr defTabSz="857250">
              <a:lnSpc>
                <a:spcPts val="3359"/>
              </a:lnSpc>
            </a:pPr>
            <a:endParaRPr lang="en-US" sz="2799" spc="-1">
              <a:solidFill>
                <a:srgbClr val="EAEAEA"/>
              </a:solidFill>
              <a:latin typeface="Arial"/>
            </a:endParaRPr>
          </a:p>
          <a:p>
            <a:pPr defTabSz="857250">
              <a:lnSpc>
                <a:spcPts val="3359"/>
              </a:lnSpc>
            </a:pPr>
            <a:r>
              <a:rPr lang="en-US" sz="2799" spc="-1">
                <a:solidFill>
                  <a:srgbClr val="EAEAEA"/>
                </a:solidFill>
                <a:latin typeface="Arial"/>
              </a:rPr>
              <a:t>*Vaccination with injectable inactivated or oral live attenuated vaccines gives partial protection.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6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6" id="{D1F8298F-845B-489B-B197-EDFCD3EA5BE5}" vid="{70F1AC5D-EFCC-4155-80FE-258E555AE3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Theme6</Template>
  <TotalTime>357</TotalTime>
  <Words>1006</Words>
  <Application>Microsoft Office PowerPoint</Application>
  <PresentationFormat>On-screen Show (4:3)</PresentationFormat>
  <Paragraphs>88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</vt:lpstr>
      <vt:lpstr>Arial Bold</vt:lpstr>
      <vt:lpstr>Arial Bold Italics</vt:lpstr>
      <vt:lpstr>Calibri</vt:lpstr>
      <vt:lpstr>Cavolini</vt:lpstr>
      <vt:lpstr>Century Gothic</vt:lpstr>
      <vt:lpstr>Comic Sans MS</vt:lpstr>
      <vt:lpstr>DejaVu Sans</vt:lpstr>
      <vt:lpstr>DejaVu Sans Bold</vt:lpstr>
      <vt:lpstr>Futura</vt:lpstr>
      <vt:lpstr>Goudy Old Style</vt:lpstr>
      <vt:lpstr>Times New Roman</vt:lpstr>
      <vt:lpstr>TimesNewRomanPS-BoldItalicMT</vt:lpstr>
      <vt:lpstr>TimesNewRomanPS-ItalicMT</vt:lpstr>
      <vt:lpstr>TimesNewRomanPSMT</vt:lpstr>
      <vt:lpstr>Wingdings 2</vt:lpstr>
      <vt:lpstr>Theme6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subject/>
  <dc:creator>Jana Almuhaisen</dc:creator>
  <dc:description/>
  <cp:lastModifiedBy>Jana Almuhaisen</cp:lastModifiedBy>
  <cp:revision>27</cp:revision>
  <cp:lastPrinted>1601-01-01T00:00:00Z</cp:lastPrinted>
  <dcterms:created xsi:type="dcterms:W3CDTF">2011-07-13T13:27:38Z</dcterms:created>
  <dcterms:modified xsi:type="dcterms:W3CDTF">2024-02-07T19:08:13Z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CID">
    <vt:i4>1025</vt:i4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عرض على الشاشة (3:4)‏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14</vt:i4>
  </property>
  <property fmtid="{D5CDD505-2E9C-101B-9397-08002B2CF9AE}" pid="13" name="Version">
    <vt:i4>1</vt:i4>
  </property>
</Properties>
</file>