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81" r:id="rId4"/>
    <p:sldId id="282" r:id="rId5"/>
    <p:sldId id="284" r:id="rId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25"/>
    <p:restoredTop sz="94583"/>
  </p:normalViewPr>
  <p:slideViewPr>
    <p:cSldViewPr>
      <p:cViewPr>
        <p:scale>
          <a:sx n="67" d="100"/>
          <a:sy n="67" d="100"/>
        </p:scale>
        <p:origin x="680" y="6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17284E-2667-4EC5-A2F1-32B484C5FF92}" type="datetimeFigureOut">
              <a:rPr lang="ar-JO" smtClean="0"/>
              <a:pPr/>
              <a:t>2690727992‏/3220979320‏/0040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490BD6-D73F-4073-BD0D-8E5DF38D2D6E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007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90BD6-D73F-4073-BD0D-8E5DF38D2D6E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1464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94C36-A3DD-4F65-806E-55592C05031B}" type="datetimeFigureOut">
              <a:rPr lang="ar-JO" smtClean="0"/>
              <a:pPr/>
              <a:t>2690727992‏/3220978456‏/0040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94C36-A3DD-4F65-806E-55592C05031B}" type="datetimeFigureOut">
              <a:rPr lang="ar-JO" smtClean="0"/>
              <a:pPr/>
              <a:t>2690727992‏/3220979176‏/0040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0-2A40-4DA6-9524-1FADA3C4352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34280" y="1628800"/>
            <a:ext cx="8458200" cy="3312368"/>
          </a:xfrm>
        </p:spPr>
        <p:txBody>
          <a:bodyPr>
            <a:noAutofit/>
          </a:bodyPr>
          <a:lstStyle/>
          <a:p>
            <a:pPr rtl="0"/>
            <a:r>
              <a:rPr lang="en-GB" dirty="0" smtClean="0">
                <a:solidFill>
                  <a:srgbClr val="C00000"/>
                </a:solidFill>
              </a:rPr>
              <a:t>Determination of Optimum Conditions for </a:t>
            </a:r>
            <a:r>
              <a:rPr lang="el-GR" dirty="0" smtClean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 smtClean="0">
                <a:solidFill>
                  <a:srgbClr val="C00000"/>
                </a:solidFill>
              </a:rPr>
              <a:t>Amylase Enzyme Activity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500082" y="5063056"/>
            <a:ext cx="10144164" cy="2038352"/>
          </a:xfrm>
        </p:spPr>
        <p:txBody>
          <a:bodyPr>
            <a:normAutofit/>
          </a:bodyPr>
          <a:lstStyle/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Nesrin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Mwafi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rtl="0"/>
            <a:r>
              <a:rPr lang="ar-JO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Biochemistry &amp; Molecular Biology Department </a:t>
            </a:r>
          </a:p>
          <a:p>
            <a:pPr rtl="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Faculty of Medicine,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Mutah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University</a:t>
            </a:r>
          </a:p>
          <a:p>
            <a:pPr rtl="0">
              <a:lnSpc>
                <a:spcPct val="90000"/>
              </a:lnSpc>
            </a:pPr>
            <a:endParaRPr lang="ar-JO" dirty="0"/>
          </a:p>
        </p:txBody>
      </p:sp>
      <p:pic>
        <p:nvPicPr>
          <p:cNvPr id="6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133326"/>
            <a:ext cx="1143008" cy="1295410"/>
          </a:xfrm>
          <a:prstGeom prst="rect">
            <a:avLst/>
          </a:prstGeom>
          <a:noFill/>
        </p:spPr>
      </p:pic>
      <p:sp>
        <p:nvSpPr>
          <p:cNvPr id="10" name="مستطيل 9"/>
          <p:cNvSpPr/>
          <p:nvPr/>
        </p:nvSpPr>
        <p:spPr>
          <a:xfrm>
            <a:off x="-32" y="0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n-US" dirty="0" smtClean="0">
                <a:solidFill>
                  <a:srgbClr val="C00000"/>
                </a:solidFill>
              </a:rPr>
              <a:t>Effect of </a:t>
            </a:r>
            <a:r>
              <a:rPr lang="en-US" dirty="0" smtClean="0">
                <a:solidFill>
                  <a:srgbClr val="C00000"/>
                </a:solidFill>
              </a:rPr>
              <a:t>Temperature and pH 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104697"/>
              </p:ext>
            </p:extLst>
          </p:nvPr>
        </p:nvGraphicFramePr>
        <p:xfrm>
          <a:off x="500034" y="2924944"/>
          <a:ext cx="8608471" cy="29374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873204"/>
                <a:gridCol w="946932"/>
                <a:gridCol w="774762"/>
                <a:gridCol w="860847"/>
                <a:gridCol w="774762"/>
                <a:gridCol w="881507"/>
                <a:gridCol w="862570"/>
                <a:gridCol w="773040"/>
                <a:gridCol w="860847"/>
              </a:tblGrid>
              <a:tr h="345121"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Component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 (-ve)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 (+ve)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  (-20℃)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 (boiling)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Starch (1%)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 </a:t>
                      </a:r>
                      <a:r>
                        <a:rPr lang="en-US" sz="1200" dirty="0" smtClean="0">
                          <a:effectLst/>
                        </a:rPr>
                        <a:t>drops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 drops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drops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Distilled H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α-amylase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 ml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92465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4.2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7.2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474218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Buffer, pH 10.2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  <a:tr h="345121">
                <a:tc>
                  <a:txBody>
                    <a:bodyPr/>
                    <a:lstStyle/>
                    <a:p>
                      <a:pPr marR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HCl (1N)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159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ml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6583" marR="66583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1314634"/>
            <a:ext cx="814724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Procedure: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You will be provided with 0.1 U/ml of α-amylase.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Prepare the following tubes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3576" y="6220469"/>
            <a:ext cx="907496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 smtClean="0">
                <a:solidFill>
                  <a:srgbClr val="C00000"/>
                </a:solidFill>
                <a:latin typeface="Arial" charset="0"/>
              </a:rPr>
              <a:t>Optimum conditions: pH= 5.6-6.9 , 37 ℃ (body temperature)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3" descr="C:\Users\a\Desktop\ااا\klkl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4625" y="1687046"/>
            <a:ext cx="6404295" cy="4653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4660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C:\Users\a\Desktop\ااا\image007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4322" y="1881858"/>
            <a:ext cx="6283984" cy="4263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922770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6512" y="125760"/>
            <a:ext cx="9144000" cy="1143000"/>
          </a:xfrm>
        </p:spPr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C00000"/>
                </a:solidFill>
              </a:rPr>
              <a:t>α</a:t>
            </a:r>
            <a:r>
              <a:rPr lang="en-US" dirty="0">
                <a:solidFill>
                  <a:srgbClr val="C00000"/>
                </a:solidFill>
              </a:rPr>
              <a:t>- </a:t>
            </a:r>
            <a:r>
              <a:rPr lang="en-GB" dirty="0">
                <a:solidFill>
                  <a:srgbClr val="C00000"/>
                </a:solidFill>
              </a:rPr>
              <a:t>Amylase Enzyme</a:t>
            </a:r>
            <a:endParaRPr lang="ar-JO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572560" cy="5455508"/>
          </a:xfrm>
        </p:spPr>
        <p:txBody>
          <a:bodyPr/>
          <a:lstStyle/>
          <a:p>
            <a:pPr marL="0" indent="0" algn="l" rtl="0">
              <a:buNone/>
            </a:pPr>
            <a:endParaRPr lang="en-US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0" indent="0" algn="l" rtl="0">
              <a:buNone/>
            </a:pPr>
            <a:endParaRPr lang="en-US" sz="1800" dirty="0" smtClean="0">
              <a:latin typeface="Arial" charset="0"/>
              <a:ea typeface="Arial" charset="0"/>
              <a:cs typeface="Arial" charset="0"/>
            </a:endParaRPr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Picture 2" descr="http://www.mutah.edu.jo/images/banners/medi-sig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86" y="61864"/>
            <a:ext cx="1143008" cy="129541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-32" y="24"/>
            <a:ext cx="428596" cy="6858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1444565" y="2060848"/>
            <a:ext cx="6181845" cy="3662166"/>
            <a:chOff x="1444565" y="2060848"/>
            <a:chExt cx="6181845" cy="3662166"/>
          </a:xfrm>
        </p:grpSpPr>
        <p:pic>
          <p:nvPicPr>
            <p:cNvPr id="8" name="Picture 10" descr="C:\Users\a\Desktop\ااا\images.jpe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4565" y="2060848"/>
              <a:ext cx="6181845" cy="3429000"/>
            </a:xfrm>
            <a:prstGeom prst="rect">
              <a:avLst/>
            </a:prstGeom>
            <a:noFill/>
          </p:spPr>
        </p:pic>
        <p:sp>
          <p:nvSpPr>
            <p:cNvPr id="7" name="مربع نص 5"/>
            <p:cNvSpPr txBox="1"/>
            <p:nvPr/>
          </p:nvSpPr>
          <p:spPr>
            <a:xfrm rot="18636427">
              <a:off x="2284730" y="5042614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/>
                <a:t>p</a:t>
              </a:r>
              <a:r>
                <a:rPr lang="en-US" b="1" smtClean="0"/>
                <a:t>H 4.2</a:t>
              </a:r>
              <a:endParaRPr lang="ar-JO" b="1" dirty="0"/>
            </a:p>
          </p:txBody>
        </p:sp>
        <p:sp>
          <p:nvSpPr>
            <p:cNvPr id="9" name="مربع نص 5"/>
            <p:cNvSpPr txBox="1"/>
            <p:nvPr/>
          </p:nvSpPr>
          <p:spPr>
            <a:xfrm rot="19078201">
              <a:off x="2911948" y="5046454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/>
                <a:t>p</a:t>
              </a:r>
              <a:r>
                <a:rPr lang="en-US" b="1" dirty="0" smtClean="0"/>
                <a:t>H 7.2</a:t>
              </a:r>
              <a:endParaRPr lang="ar-JO" b="1" dirty="0"/>
            </a:p>
          </p:txBody>
        </p:sp>
        <p:sp>
          <p:nvSpPr>
            <p:cNvPr id="10" name="مربع نص 5"/>
            <p:cNvSpPr txBox="1"/>
            <p:nvPr/>
          </p:nvSpPr>
          <p:spPr>
            <a:xfrm rot="19078201">
              <a:off x="3656407" y="5009551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/>
                <a:t>p</a:t>
              </a:r>
              <a:r>
                <a:rPr lang="en-US" b="1" dirty="0" smtClean="0"/>
                <a:t>H 10.2</a:t>
              </a:r>
              <a:endParaRPr lang="ar-JO" b="1" dirty="0"/>
            </a:p>
          </p:txBody>
        </p:sp>
        <p:sp>
          <p:nvSpPr>
            <p:cNvPr id="12" name="مربع نص 5"/>
            <p:cNvSpPr txBox="1"/>
            <p:nvPr/>
          </p:nvSpPr>
          <p:spPr>
            <a:xfrm rot="19078201">
              <a:off x="4280100" y="5079517"/>
              <a:ext cx="99146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b="1" dirty="0" smtClean="0"/>
                <a:t>HCL</a:t>
              </a:r>
              <a:endParaRPr lang="ar-JO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992055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E2C4C7B96C94992FCDCD516328081" ma:contentTypeVersion="3" ma:contentTypeDescription="Create a new document." ma:contentTypeScope="" ma:versionID="c01e398f8a868412e26a98135db085f7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69218052bc2637835f6b00bee49e84ff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41CBA9-32A1-4B5A-B4B9-BC35F3980BE0}"/>
</file>

<file path=customXml/itemProps2.xml><?xml version="1.0" encoding="utf-8"?>
<ds:datastoreItem xmlns:ds="http://schemas.openxmlformats.org/officeDocument/2006/customXml" ds:itemID="{77419880-1DC9-41D3-82FC-B5DE651ED658}"/>
</file>

<file path=customXml/itemProps3.xml><?xml version="1.0" encoding="utf-8"?>
<ds:datastoreItem xmlns:ds="http://schemas.openxmlformats.org/officeDocument/2006/customXml" ds:itemID="{A6D5C9C6-0076-4D81-9324-A8A900A2763F}"/>
</file>

<file path=docProps/app.xml><?xml version="1.0" encoding="utf-8"?>
<Properties xmlns="http://schemas.openxmlformats.org/officeDocument/2006/extended-properties" xmlns:vt="http://schemas.openxmlformats.org/officeDocument/2006/docPropsVTypes">
  <TotalTime>4362</TotalTime>
  <Words>172</Words>
  <Application>Microsoft Macintosh PowerPoint</Application>
  <PresentationFormat>On-screen Show (4:3)</PresentationFormat>
  <Paragraphs>93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Times New Roman</vt:lpstr>
      <vt:lpstr>Arial</vt:lpstr>
      <vt:lpstr>سمة Office</vt:lpstr>
      <vt:lpstr>Determination of Optimum Conditions for α- Amylase Enzyme Activity </vt:lpstr>
      <vt:lpstr>Effect of Temperature and pH </vt:lpstr>
      <vt:lpstr>α- Amylase Enzyme</vt:lpstr>
      <vt:lpstr>α- Amylase Enzyme</vt:lpstr>
      <vt:lpstr>α- Amylase Enzyme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Carbohydrates</dc:title>
  <dc:creator>drMAc</dc:creator>
  <cp:lastModifiedBy>Nesrin Mwafi</cp:lastModifiedBy>
  <cp:revision>284</cp:revision>
  <dcterms:created xsi:type="dcterms:W3CDTF">2014-10-12T07:45:16Z</dcterms:created>
  <dcterms:modified xsi:type="dcterms:W3CDTF">2016-12-18T20:10:06Z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